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8.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118.xml" ContentType="application/vnd.openxmlformats-officedocument.presentationml.tags+xml"/>
  <Override PartName="/ppt/notesSlides/notesSlide2.xml" ContentType="application/vnd.openxmlformats-officedocument.presentationml.notesSlide+xml"/>
  <Override PartName="/ppt/tags/tag119.xml" ContentType="application/vnd.openxmlformats-officedocument.presentationml.tags+xml"/>
  <Override PartName="/ppt/notesSlides/notesSlide3.xml" ContentType="application/vnd.openxmlformats-officedocument.presentationml.notesSlide+xml"/>
  <Override PartName="/ppt/tags/tag120.xml" ContentType="application/vnd.openxmlformats-officedocument.presentationml.tags+xml"/>
  <Override PartName="/ppt/notesSlides/notesSlide4.xml" ContentType="application/vnd.openxmlformats-officedocument.presentationml.notesSlide+xml"/>
  <Override PartName="/ppt/tags/tag12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19" r:id="rId5"/>
    <p:sldMasterId id="2147483841" r:id="rId6"/>
    <p:sldMasterId id="2147483890" r:id="rId7"/>
    <p:sldMasterId id="2147483925" r:id="rId8"/>
    <p:sldMasterId id="2147483946" r:id="rId9"/>
    <p:sldMasterId id="2147483959" r:id="rId10"/>
    <p:sldMasterId id="2147483987" r:id="rId11"/>
  </p:sldMasterIdLst>
  <p:notesMasterIdLst>
    <p:notesMasterId r:id="rId61"/>
  </p:notesMasterIdLst>
  <p:handoutMasterIdLst>
    <p:handoutMasterId r:id="rId62"/>
  </p:handoutMasterIdLst>
  <p:sldIdLst>
    <p:sldId id="2076138704" r:id="rId12"/>
    <p:sldId id="2076139196" r:id="rId13"/>
    <p:sldId id="2076139195" r:id="rId14"/>
    <p:sldId id="2147375713" r:id="rId15"/>
    <p:sldId id="2147375714" r:id="rId16"/>
    <p:sldId id="2147375715" r:id="rId17"/>
    <p:sldId id="2147375716" r:id="rId18"/>
    <p:sldId id="2076139192" r:id="rId19"/>
    <p:sldId id="2147375718" r:id="rId20"/>
    <p:sldId id="2076138785" r:id="rId21"/>
    <p:sldId id="2076138804" r:id="rId22"/>
    <p:sldId id="2076138758" r:id="rId23"/>
    <p:sldId id="2076139197" r:id="rId24"/>
    <p:sldId id="2076138795" r:id="rId25"/>
    <p:sldId id="2076139122" r:id="rId26"/>
    <p:sldId id="2076139124" r:id="rId27"/>
    <p:sldId id="2076139123" r:id="rId28"/>
    <p:sldId id="2076139190" r:id="rId29"/>
    <p:sldId id="2076138776" r:id="rId30"/>
    <p:sldId id="2147375719" r:id="rId31"/>
    <p:sldId id="2147375720" r:id="rId32"/>
    <p:sldId id="2076138767" r:id="rId33"/>
    <p:sldId id="2076138774" r:id="rId34"/>
    <p:sldId id="2076138784" r:id="rId35"/>
    <p:sldId id="2076138779" r:id="rId36"/>
    <p:sldId id="2076138797" r:id="rId37"/>
    <p:sldId id="2076138794" r:id="rId38"/>
    <p:sldId id="2076139191" r:id="rId39"/>
    <p:sldId id="2076138716" r:id="rId40"/>
    <p:sldId id="2076138720" r:id="rId41"/>
    <p:sldId id="2076138718" r:id="rId42"/>
    <p:sldId id="2076138719" r:id="rId43"/>
    <p:sldId id="2076138722" r:id="rId44"/>
    <p:sldId id="2076138693" r:id="rId45"/>
    <p:sldId id="2076139118" r:id="rId46"/>
    <p:sldId id="2076138735" r:id="rId47"/>
    <p:sldId id="2076138728" r:id="rId48"/>
    <p:sldId id="2076138729" r:id="rId49"/>
    <p:sldId id="2076138721" r:id="rId50"/>
    <p:sldId id="2076139148" r:id="rId51"/>
    <p:sldId id="2076138726" r:id="rId52"/>
    <p:sldId id="2076138727" r:id="rId53"/>
    <p:sldId id="2076138740" r:id="rId54"/>
    <p:sldId id="2076139194" r:id="rId55"/>
    <p:sldId id="2076138763" r:id="rId56"/>
    <p:sldId id="2076138736" r:id="rId57"/>
    <p:sldId id="2076138770" r:id="rId58"/>
    <p:sldId id="2076138792" r:id="rId59"/>
    <p:sldId id="2076139176" r:id="rId60"/>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1189"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B46BD29-305C-E03C-2EEF-95F1F2659282}" name="Bahoshy, Anthony" initials="BA" userId="S::anthony.bahoshy_kpmg.co.uk#ext#@nationalgridplc.onmicrosoft.com::4a2c3f13-914e-4c42-9777-5e3deff01f69" providerId="AD"/>
  <p188:author id="{1A090D44-2302-4581-5AEC-80ABF49BCDD7}" name="Johnston, Simon" initials="JS" userId="S::simon.johnston@uk.nationalgrid.com::c401fb90-f360-4233-beb5-45b008ac9825" providerId="AD"/>
  <p188:author id="{63E18D61-54E7-A9CA-EB6E-3AEF37801B5E}" name="Whitfeld, Nick" initials="WN" userId="S::Nick.Whitfeld@KPMG.co.uk::4d3ca2b8-f3c6-42cc-83d7-b651d17e3736" providerId="AD"/>
  <p188:author id="{C505B09C-FAA4-4BFF-A358-66EBC5429048}" name="Minott, Patrick" initials="MP" userId="S::patrick.minott_kpmg.co.uk#ext#@nationalgridplc.onmicrosoft.com::b79c2a0d-8fd1-4efa-8629-741cbc6b1080" providerId="AD"/>
  <p188:author id="{5A13E0A1-1177-8C42-1439-3B1C8DE6C9C4}" name="Minott, Patrick" initials="MP" userId="S::Patrick.Minott@kpmg.co.uk::c14a9d82-bb06-4acf-a42a-3a89f8d14b9c" providerId="AD"/>
  <p188:author id="{AD4A70B3-AA0D-C1CF-7E2B-FAD903908A1E}" name="Whitfeld, Nick" initials="WN" userId="S::nick.whitfeld_kpmg.co.uk#ext#@nationalgridplc.onmicrosoft.com::0e37ee1a-ede5-4aeb-b534-f390799870a0" providerId="AD"/>
  <p188:author id="{49BFCFE1-5BB4-5C67-AEC5-4153D9FDE7BF}" name="Stratton, William" initials="SW" userId="S::william.stratton@uk.nationalgrid.com::a571d592-a06f-46ab-aafe-044d1c49d419" providerId="AD"/>
  <p188:author id="{E5A02CF2-8CDC-FBC0-A2EF-8CA5FD7E36B9}" name="Mark" initials="M" userId="Mark"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Minott, Patrick" initials="MP [2]" lastIdx="29" clrIdx="6">
    <p:extLst>
      <p:ext uri="{19B8F6BF-5375-455C-9EA6-DF929625EA0E}">
        <p15:presenceInfo xmlns:p15="http://schemas.microsoft.com/office/powerpoint/2012/main" userId="S::patrick.minott_kpmg.co.uk#ext#@nationalgridplc.onmicrosoft.com::b79c2a0d-8fd1-4efa-8629-741cbc6b1080" providerId="AD"/>
      </p:ext>
    </p:extLst>
  </p:cmAuthor>
  <p:cmAuthor id="1" name="Zarah McGugan" initials="ZM" lastIdx="2" clrIdx="0"/>
  <p:cmAuthor id="8" name="Johnston, Simon" initials="JS" lastIdx="8" clrIdx="7">
    <p:extLst>
      <p:ext uri="{19B8F6BF-5375-455C-9EA6-DF929625EA0E}">
        <p15:presenceInfo xmlns:p15="http://schemas.microsoft.com/office/powerpoint/2012/main" userId="S::simon.johnston@uk.nationalgrid.com::c401fb90-f360-4233-beb5-45b008ac9825" providerId="AD"/>
      </p:ext>
    </p:extLst>
  </p:cmAuthor>
  <p:cmAuthor id="2" name="Stratton, William" initials="SW" lastIdx="71" clrIdx="1">
    <p:extLst>
      <p:ext uri="{19B8F6BF-5375-455C-9EA6-DF929625EA0E}">
        <p15:presenceInfo xmlns:p15="http://schemas.microsoft.com/office/powerpoint/2012/main" userId="S::william.stratton@uk.nationalgrid.com::a571d592-a06f-46ab-aafe-044d1c49d419" providerId="AD"/>
      </p:ext>
    </p:extLst>
  </p:cmAuthor>
  <p:cmAuthor id="9" name="Bharj, Kam" initials="BK" lastIdx="2" clrIdx="8">
    <p:extLst>
      <p:ext uri="{19B8F6BF-5375-455C-9EA6-DF929625EA0E}">
        <p15:presenceInfo xmlns:p15="http://schemas.microsoft.com/office/powerpoint/2012/main" userId="S::kam.bharj@uk.nationalgrid.com::c346c863-01be-4a71-ba36-8d40a81621a7" providerId="AD"/>
      </p:ext>
    </p:extLst>
  </p:cmAuthor>
  <p:cmAuthor id="3" name="Whitfeld, Nick" initials="WN" lastIdx="7" clrIdx="2">
    <p:extLst>
      <p:ext uri="{19B8F6BF-5375-455C-9EA6-DF929625EA0E}">
        <p15:presenceInfo xmlns:p15="http://schemas.microsoft.com/office/powerpoint/2012/main" userId="S::Nick.Whitfeld@KPMG.co.uk::4d3ca2b8-f3c6-42cc-83d7-b651d17e3736" providerId="AD"/>
      </p:ext>
    </p:extLst>
  </p:cmAuthor>
  <p:cmAuthor id="10" name="Copson, Deane" initials="CD" lastIdx="1" clrIdx="9">
    <p:extLst>
      <p:ext uri="{19B8F6BF-5375-455C-9EA6-DF929625EA0E}">
        <p15:presenceInfo xmlns:p15="http://schemas.microsoft.com/office/powerpoint/2012/main" userId="S::deane.copson@uk.nationalgrid.com::ed5525a1-9bc9-4870-b12e-3815788dda71" providerId="AD"/>
      </p:ext>
    </p:extLst>
  </p:cmAuthor>
  <p:cmAuthor id="4" name="Minott, Patrick" initials="MP" lastIdx="18" clrIdx="3">
    <p:extLst>
      <p:ext uri="{19B8F6BF-5375-455C-9EA6-DF929625EA0E}">
        <p15:presenceInfo xmlns:p15="http://schemas.microsoft.com/office/powerpoint/2012/main" userId="S::Patrick.Minott@kpmg.co.uk::c14a9d82-bb06-4acf-a42a-3a89f8d14b9c" providerId="AD"/>
      </p:ext>
    </p:extLst>
  </p:cmAuthor>
  <p:cmAuthor id="11" name="Senter, Daniel" initials="SD" lastIdx="13" clrIdx="9">
    <p:extLst>
      <p:ext uri="{19B8F6BF-5375-455C-9EA6-DF929625EA0E}">
        <p15:presenceInfo xmlns:p15="http://schemas.microsoft.com/office/powerpoint/2012/main" userId="S::Daniel.Senter@uk.nationalgrid.com::95cb641d-0e88-4633-8fc4-83037c5aa6c8" providerId="AD"/>
      </p:ext>
    </p:extLst>
  </p:cmAuthor>
  <p:cmAuthor id="5" name="Ambersley, Brendon" initials="AB" lastIdx="4" clrIdx="4">
    <p:extLst>
      <p:ext uri="{19B8F6BF-5375-455C-9EA6-DF929625EA0E}">
        <p15:presenceInfo xmlns:p15="http://schemas.microsoft.com/office/powerpoint/2012/main" userId="S::Brendon.Ambersley@kpmg.co.uk::ca5e3af3-702f-48f6-aaff-8e41cce467ce" providerId="AD"/>
      </p:ext>
    </p:extLst>
  </p:cmAuthor>
  <p:cmAuthor id="12" name="Miller, Iona" initials="MI" lastIdx="9" clrIdx="10">
    <p:extLst>
      <p:ext uri="{19B8F6BF-5375-455C-9EA6-DF929625EA0E}">
        <p15:presenceInfo xmlns:p15="http://schemas.microsoft.com/office/powerpoint/2012/main" userId="S::Iona.Miller@kpmg.co.uk::bf0dd591-b7e1-434b-943e-3338a3e5452d" providerId="AD"/>
      </p:ext>
    </p:extLst>
  </p:cmAuthor>
  <p:cmAuthor id="6" name="Bahoshy, Anthony" initials="BA" lastIdx="22" clrIdx="5">
    <p:extLst>
      <p:ext uri="{19B8F6BF-5375-455C-9EA6-DF929625EA0E}">
        <p15:presenceInfo xmlns:p15="http://schemas.microsoft.com/office/powerpoint/2012/main" userId="S::Anthony.Bahoshy@KPMG.co.uk::7c642cdb-1696-4b5e-ac23-8a3c0b834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D17"/>
    <a:srgbClr val="B5C0FF"/>
    <a:srgbClr val="6B80FF"/>
    <a:srgbClr val="3CE12D"/>
    <a:srgbClr val="00148C"/>
    <a:srgbClr val="500A78"/>
    <a:srgbClr val="00BEB4"/>
    <a:srgbClr val="00AFF0"/>
    <a:srgbClr val="000000"/>
    <a:srgbClr val="1C8A14"/>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07EA1-D3D1-4DDA-B264-4DA23BD855CF}" v="253" dt="2021-07-09T17:50:22.47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611" autoAdjust="0"/>
  </p:normalViewPr>
  <p:slideViewPr>
    <p:cSldViewPr snapToGrid="0">
      <p:cViewPr varScale="1">
        <p:scale>
          <a:sx n="107" d="100"/>
          <a:sy n="107" d="100"/>
        </p:scale>
        <p:origin x="62" y="134"/>
      </p:cViewPr>
      <p:guideLst>
        <p:guide orient="horz" pos="1189"/>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presProps" Target="presProps.xml"/><Relationship Id="rId69" Type="http://schemas.microsoft.com/office/2018/10/relationships/authors" Target="authors.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tableStyles" Target="tableStyle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22/07/2021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22/07/2021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345023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 version of slide will contain descriptions for each DOM capability</a:t>
            </a:r>
          </a:p>
          <a:p>
            <a:r>
              <a:rPr lang="en-GB" dirty="0"/>
              <a:t>Slide content to be peer reviewed</a:t>
            </a:r>
            <a:endParaRPr lang="en-GB" sz="2800" kern="1200" dirty="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Include c</a:t>
            </a:r>
            <a:r>
              <a:rPr lang="en-GB" sz="1600" kern="1200" dirty="0">
                <a:solidFill>
                  <a:schemeClr val="bg1"/>
                </a:solidFill>
                <a:latin typeface="Arial" charset="0"/>
                <a:ea typeface="+mn-ea"/>
                <a:cs typeface="Arial"/>
              </a:rPr>
              <a:t>all out on how far DOM has been incorporated into the wider Op Model work</a:t>
            </a:r>
          </a:p>
        </p:txBody>
      </p:sp>
      <p:sp>
        <p:nvSpPr>
          <p:cNvPr id="4" name="Slide Number Placeholder 3"/>
          <p:cNvSpPr>
            <a:spLocks noGrp="1"/>
          </p:cNvSpPr>
          <p:nvPr>
            <p:ph type="sldNum" sz="quarter" idx="5"/>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101928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17</a:t>
            </a:fld>
            <a:endParaRPr lang="en-GB"/>
          </a:p>
        </p:txBody>
      </p:sp>
    </p:spTree>
    <p:extLst>
      <p:ext uri="{BB962C8B-B14F-4D97-AF65-F5344CB8AC3E}">
        <p14:creationId xmlns:p14="http://schemas.microsoft.com/office/powerpoint/2010/main" val="167887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3662222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10207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741643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3774465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94081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011836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630833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46395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983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6709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570946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306720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817828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266616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endParaRPr lang="en-US" b="1" baseline="0"/>
          </a:p>
        </p:txBody>
      </p:sp>
    </p:spTree>
    <p:extLst>
      <p:ext uri="{BB962C8B-B14F-4D97-AF65-F5344CB8AC3E}">
        <p14:creationId xmlns:p14="http://schemas.microsoft.com/office/powerpoint/2010/main" val="1684900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5600" y="703263"/>
            <a:ext cx="6172200" cy="34734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p>
          <a:p>
            <a:endParaRPr lang="en-US"/>
          </a:p>
        </p:txBody>
      </p:sp>
    </p:spTree>
    <p:extLst>
      <p:ext uri="{BB962C8B-B14F-4D97-AF65-F5344CB8AC3E}">
        <p14:creationId xmlns:p14="http://schemas.microsoft.com/office/powerpoint/2010/main" val="70079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56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82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337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20355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Final version of slide will contain descriptions for each DOM capability</a:t>
            </a:r>
          </a:p>
          <a:p>
            <a:r>
              <a:rPr lang="en-GB"/>
              <a:t>Slide content to be peer reviewed</a:t>
            </a:r>
            <a:endParaRPr lang="en-GB" sz="2800" kern="120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t>Include c</a:t>
            </a:r>
            <a:r>
              <a:rPr lang="en-GB" sz="1600" kern="1200">
                <a:solidFill>
                  <a:schemeClr val="bg1"/>
                </a:solidFill>
                <a:latin typeface="Arial" charset="0"/>
                <a:ea typeface="+mn-ea"/>
                <a:cs typeface="Arial"/>
              </a:rPr>
              <a:t>all out on how far DOM has been incorporated into the wider Op Model work</a:t>
            </a:r>
            <a:endParaRPr lang="en-GB"/>
          </a:p>
        </p:txBody>
      </p:sp>
      <p:sp>
        <p:nvSpPr>
          <p:cNvPr id="4" name="Slide Number Placeholder 3"/>
          <p:cNvSpPr>
            <a:spLocks noGrp="1"/>
          </p:cNvSpPr>
          <p:nvPr>
            <p:ph type="sldNum" sz="quarter" idx="5"/>
          </p:nvPr>
        </p:nvSpPr>
        <p:spPr/>
        <p:txBody>
          <a:bodyPr/>
          <a:lstStyle/>
          <a:p>
            <a:fld id="{DD779895-3E67-4CB8-BE0C-23F3FD5FF7F3}" type="slidenum">
              <a:rPr lang="en-GB" smtClean="0"/>
              <a:pPr/>
              <a:t>13</a:t>
            </a:fld>
            <a:endParaRPr lang="en-GB"/>
          </a:p>
        </p:txBody>
      </p:sp>
    </p:spTree>
    <p:extLst>
      <p:ext uri="{BB962C8B-B14F-4D97-AF65-F5344CB8AC3E}">
        <p14:creationId xmlns:p14="http://schemas.microsoft.com/office/powerpoint/2010/main" val="36177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14</a:t>
            </a:fld>
            <a:endParaRPr lang="en-GB"/>
          </a:p>
        </p:txBody>
      </p:sp>
    </p:spTree>
    <p:extLst>
      <p:ext uri="{BB962C8B-B14F-4D97-AF65-F5344CB8AC3E}">
        <p14:creationId xmlns:p14="http://schemas.microsoft.com/office/powerpoint/2010/main" val="108205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600" kern="1200" dirty="0">
                <a:solidFill>
                  <a:srgbClr val="219D17"/>
                </a:solidFill>
                <a:highlight>
                  <a:srgbClr val="FFFF00"/>
                </a:highlight>
                <a:latin typeface="Arial" charset="0"/>
                <a:ea typeface="+mn-ea"/>
                <a:cs typeface="Arial"/>
              </a:rPr>
              <a:t>BRYAN – we need to synch up terminology with what we entered into </a:t>
            </a:r>
            <a:r>
              <a:rPr lang="en-GB" sz="1600" kern="1200" dirty="0" err="1">
                <a:solidFill>
                  <a:srgbClr val="219D17"/>
                </a:solidFill>
                <a:highlight>
                  <a:srgbClr val="FFFF00"/>
                </a:highlight>
                <a:latin typeface="Arial" charset="0"/>
                <a:ea typeface="+mn-ea"/>
                <a:cs typeface="Arial"/>
              </a:rPr>
              <a:t>Ehub</a:t>
            </a:r>
            <a:r>
              <a:rPr lang="en-GB" sz="1600" kern="1200" dirty="0">
                <a:solidFill>
                  <a:srgbClr val="219D17"/>
                </a:solidFill>
                <a:highlight>
                  <a:srgbClr val="FFFF00"/>
                </a:highlight>
                <a:latin typeface="Arial" charset="0"/>
                <a:ea typeface="+mn-ea"/>
                <a:cs typeface="Arial"/>
              </a:rPr>
              <a:t>!</a:t>
            </a:r>
            <a:endParaRPr lang="en-GB" dirty="0">
              <a:solidFill>
                <a:srgbClr val="219D17"/>
              </a:solidFill>
              <a:highlight>
                <a:srgbClr val="FFFF00"/>
              </a:highlight>
            </a:endParaRPr>
          </a:p>
          <a:p>
            <a:endParaRPr lang="en-GB" dirty="0">
              <a:highlight>
                <a:srgbClr val="FFFF00"/>
              </a:highlight>
            </a:endParaRPr>
          </a:p>
          <a:p>
            <a:endParaRPr lang="en-GB" dirty="0"/>
          </a:p>
          <a:p>
            <a:r>
              <a:rPr lang="en-GB" dirty="0"/>
              <a:t>Final version of slide will contain descriptions for each DOM capability</a:t>
            </a:r>
          </a:p>
          <a:p>
            <a:r>
              <a:rPr lang="en-GB" dirty="0"/>
              <a:t>Slide content to be peer reviewed</a:t>
            </a:r>
            <a:endParaRPr lang="en-GB" sz="2800" kern="1200" dirty="0">
              <a:solidFill>
                <a:schemeClr val="bg1"/>
              </a:solidFill>
              <a:latin typeface="Arial" charset="0"/>
              <a:ea typeface="+mn-ea"/>
              <a:cs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Include c</a:t>
            </a:r>
            <a:r>
              <a:rPr lang="en-GB" sz="1600" kern="1200" dirty="0">
                <a:solidFill>
                  <a:schemeClr val="bg1"/>
                </a:solidFill>
                <a:latin typeface="Arial" charset="0"/>
                <a:ea typeface="+mn-ea"/>
                <a:cs typeface="Arial"/>
              </a:rPr>
              <a:t>all out on how far DOM has been incorporated into the wider Op Model work</a:t>
            </a:r>
            <a:endParaRPr lang="en-GB"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181886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4.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3.bin"/><Relationship Id="rId10" Type="http://schemas.openxmlformats.org/officeDocument/2006/relationships/image" Target="../media/image19.png"/><Relationship Id="rId4" Type="http://schemas.openxmlformats.org/officeDocument/2006/relationships/slideMaster" Target="../slideMasters/slideMaster8.xml"/><Relationship Id="rId9" Type="http://schemas.openxmlformats.org/officeDocument/2006/relationships/image" Target="../media/image4.png"/></Relationships>
</file>

<file path=ppt/slideLayouts/_rels/slideLayout1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4.bin"/><Relationship Id="rId10" Type="http://schemas.openxmlformats.org/officeDocument/2006/relationships/image" Target="../media/image19.png"/><Relationship Id="rId4" Type="http://schemas.openxmlformats.org/officeDocument/2006/relationships/slideMaster" Target="../slideMasters/slideMaster8.xml"/><Relationship Id="rId9"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0.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7.bin"/><Relationship Id="rId4"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21.emf"/><Relationship Id="rId5" Type="http://schemas.openxmlformats.org/officeDocument/2006/relationships/oleObject" Target="../embeddings/oleObject8.bin"/><Relationship Id="rId4"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7.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9.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8.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oleObject" Target="../embeddings/oleObject10.bin"/></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2.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oleObject11.bin"/><Relationship Id="rId4"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13.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15.bin"/></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3.png"/><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21.emf"/><Relationship Id="rId5" Type="http://schemas.openxmlformats.org/officeDocument/2006/relationships/oleObject" Target="../embeddings/oleObject16.bin"/><Relationship Id="rId4"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24.png"/><Relationship Id="rId5" Type="http://schemas.openxmlformats.org/officeDocument/2006/relationships/image" Target="../media/image21.emf"/><Relationship Id="rId4" Type="http://schemas.openxmlformats.org/officeDocument/2006/relationships/oleObject" Target="../embeddings/oleObject17.bin"/></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6.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25.emf"/><Relationship Id="rId5" Type="http://schemas.openxmlformats.org/officeDocument/2006/relationships/oleObject" Target="../embeddings/oleObject18.bin"/><Relationship Id="rId4"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4.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3.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4.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23.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21.emf"/><Relationship Id="rId5" Type="http://schemas.openxmlformats.org/officeDocument/2006/relationships/oleObject" Target="../embeddings/oleObject22.bin"/><Relationship Id="rId4"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4.png"/><Relationship Id="rId2" Type="http://schemas.openxmlformats.org/officeDocument/2006/relationships/tags" Target="../tags/tag39.xml"/><Relationship Id="rId1" Type="http://schemas.openxmlformats.org/officeDocument/2006/relationships/vmlDrawing" Target="../drawings/vmlDrawing23.vml"/><Relationship Id="rId6" Type="http://schemas.openxmlformats.org/officeDocument/2006/relationships/image" Target="../media/image21.emf"/><Relationship Id="rId5" Type="http://schemas.openxmlformats.org/officeDocument/2006/relationships/oleObject" Target="../embeddings/oleObject23.bin"/><Relationship Id="rId4"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1.xml"/><Relationship Id="rId1" Type="http://schemas.openxmlformats.org/officeDocument/2006/relationships/vmlDrawing" Target="../drawings/vmlDrawing24.vml"/><Relationship Id="rId5" Type="http://schemas.openxmlformats.org/officeDocument/2006/relationships/image" Target="../media/image21.emf"/><Relationship Id="rId4" Type="http://schemas.openxmlformats.org/officeDocument/2006/relationships/oleObject" Target="../embeddings/oleObject24.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8.xml"/><Relationship Id="rId7" Type="http://schemas.openxmlformats.org/officeDocument/2006/relationships/image" Target="../media/image18.svg"/><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2.png"/><Relationship Id="rId5" Type="http://schemas.openxmlformats.org/officeDocument/2006/relationships/image" Target="../media/image21.emf"/><Relationship Id="rId4" Type="http://schemas.openxmlformats.org/officeDocument/2006/relationships/oleObject" Target="../embeddings/oleObject25.bin"/><Relationship Id="rId9" Type="http://schemas.openxmlformats.org/officeDocument/2006/relationships/image" Target="../media/image19.png"/></Relationships>
</file>

<file path=ppt/slideLayouts/_rels/slideLayout151.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21.emf"/><Relationship Id="rId5" Type="http://schemas.openxmlformats.org/officeDocument/2006/relationships/oleObject" Target="../embeddings/oleObject26.bin"/><Relationship Id="rId4"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image" Target="../media/image27.png"/><Relationship Id="rId5" Type="http://schemas.openxmlformats.org/officeDocument/2006/relationships/image" Target="../media/image25.emf"/><Relationship Id="rId4" Type="http://schemas.openxmlformats.org/officeDocument/2006/relationships/oleObject" Target="../embeddings/oleObject27.bin"/></Relationships>
</file>

<file path=ppt/slideLayouts/_rels/slideLayout153.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28.vml"/><Relationship Id="rId6" Type="http://schemas.openxmlformats.org/officeDocument/2006/relationships/image" Target="../media/image21.emf"/><Relationship Id="rId5" Type="http://schemas.openxmlformats.org/officeDocument/2006/relationships/oleObject" Target="../embeddings/oleObject28.bin"/><Relationship Id="rId4"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8.xml"/><Relationship Id="rId1" Type="http://schemas.openxmlformats.org/officeDocument/2006/relationships/vmlDrawing" Target="../drawings/vmlDrawing29.vml"/><Relationship Id="rId5" Type="http://schemas.openxmlformats.org/officeDocument/2006/relationships/image" Target="../media/image21.emf"/><Relationship Id="rId4" Type="http://schemas.openxmlformats.org/officeDocument/2006/relationships/oleObject" Target="../embeddings/oleObject29.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9.xml"/><Relationship Id="rId1" Type="http://schemas.openxmlformats.org/officeDocument/2006/relationships/vmlDrawing" Target="../drawings/vmlDrawing30.vml"/><Relationship Id="rId5" Type="http://schemas.openxmlformats.org/officeDocument/2006/relationships/image" Target="../media/image21.emf"/><Relationship Id="rId4" Type="http://schemas.openxmlformats.org/officeDocument/2006/relationships/oleObject" Target="../embeddings/oleObject30.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50.xml"/><Relationship Id="rId1" Type="http://schemas.openxmlformats.org/officeDocument/2006/relationships/vmlDrawing" Target="../drawings/vmlDrawing31.vml"/><Relationship Id="rId5" Type="http://schemas.openxmlformats.org/officeDocument/2006/relationships/image" Target="../media/image21.emf"/><Relationship Id="rId4" Type="http://schemas.openxmlformats.org/officeDocument/2006/relationships/oleObject" Target="../embeddings/oleObject31.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51.xml"/><Relationship Id="rId1" Type="http://schemas.openxmlformats.org/officeDocument/2006/relationships/vmlDrawing" Target="../drawings/vmlDrawing32.vml"/><Relationship Id="rId5" Type="http://schemas.openxmlformats.org/officeDocument/2006/relationships/image" Target="../media/image17.emf"/><Relationship Id="rId4" Type="http://schemas.openxmlformats.org/officeDocument/2006/relationships/oleObject" Target="../embeddings/oleObject32.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52.xml"/><Relationship Id="rId1" Type="http://schemas.openxmlformats.org/officeDocument/2006/relationships/vmlDrawing" Target="../drawings/vmlDrawing33.vml"/><Relationship Id="rId5" Type="http://schemas.openxmlformats.org/officeDocument/2006/relationships/image" Target="../media/image21.emf"/><Relationship Id="rId4" Type="http://schemas.openxmlformats.org/officeDocument/2006/relationships/oleObject" Target="../embeddings/oleObject33.bin"/></Relationships>
</file>

<file path=ppt/slideLayouts/_rels/slideLayout15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54.xml"/><Relationship Id="rId7" Type="http://schemas.openxmlformats.org/officeDocument/2006/relationships/image" Target="../media/image2.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17.emf"/><Relationship Id="rId5" Type="http://schemas.openxmlformats.org/officeDocument/2006/relationships/oleObject" Target="../embeddings/oleObject34.bin"/><Relationship Id="rId10" Type="http://schemas.openxmlformats.org/officeDocument/2006/relationships/image" Target="../media/image19.png"/><Relationship Id="rId4" Type="http://schemas.openxmlformats.org/officeDocument/2006/relationships/slideMaster" Target="../slideMasters/slideMaster8.xml"/><Relationship Id="rId9"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6.xml"/><Relationship Id="rId7" Type="http://schemas.openxmlformats.org/officeDocument/2006/relationships/image" Target="../media/image4.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17.emf"/><Relationship Id="rId5" Type="http://schemas.openxmlformats.org/officeDocument/2006/relationships/oleObject" Target="../embeddings/oleObject35.bin"/><Relationship Id="rId10" Type="http://schemas.openxmlformats.org/officeDocument/2006/relationships/image" Target="../media/image19.png"/><Relationship Id="rId4" Type="http://schemas.openxmlformats.org/officeDocument/2006/relationships/slideMaster" Target="../slideMasters/slideMaster8.xml"/><Relationship Id="rId9" Type="http://schemas.openxmlformats.org/officeDocument/2006/relationships/image" Target="../media/image18.svg"/></Relationships>
</file>

<file path=ppt/slideLayouts/_rels/slideLayout161.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20.png"/><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17.emf"/><Relationship Id="rId5" Type="http://schemas.openxmlformats.org/officeDocument/2006/relationships/oleObject" Target="../embeddings/oleObject36.bin"/><Relationship Id="rId4"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21.emf"/><Relationship Id="rId5" Type="http://schemas.openxmlformats.org/officeDocument/2006/relationships/oleObject" Target="../embeddings/oleObject37.bin"/><Relationship Id="rId4"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21.emf"/><Relationship Id="rId5" Type="http://schemas.openxmlformats.org/officeDocument/2006/relationships/oleObject" Target="../embeddings/oleObject38.bin"/><Relationship Id="rId4"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21.emf"/><Relationship Id="rId5" Type="http://schemas.openxmlformats.org/officeDocument/2006/relationships/oleObject" Target="../embeddings/oleObject39.bin"/><Relationship Id="rId4"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21.emf"/><Relationship Id="rId5" Type="http://schemas.openxmlformats.org/officeDocument/2006/relationships/oleObject" Target="../embeddings/oleObject40.bin"/><Relationship Id="rId4"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21.emf"/><Relationship Id="rId5" Type="http://schemas.openxmlformats.org/officeDocument/2006/relationships/oleObject" Target="../embeddings/oleObject41.bin"/><Relationship Id="rId4"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2.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21.emf"/><Relationship Id="rId5" Type="http://schemas.openxmlformats.org/officeDocument/2006/relationships/oleObject" Target="../embeddings/oleObject42.bin"/><Relationship Id="rId4"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22.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21.emf"/><Relationship Id="rId5" Type="http://schemas.openxmlformats.org/officeDocument/2006/relationships/oleObject" Target="../embeddings/oleObject43.bin"/><Relationship Id="rId4"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22.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21.emf"/><Relationship Id="rId5" Type="http://schemas.openxmlformats.org/officeDocument/2006/relationships/oleObject" Target="../embeddings/oleObject44.bin"/><Relationship Id="rId4"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70.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22.png"/><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21.emf"/><Relationship Id="rId5" Type="http://schemas.openxmlformats.org/officeDocument/2006/relationships/oleObject" Target="../embeddings/oleObject45.bin"/><Relationship Id="rId4"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6.bin"/></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78.xml"/><Relationship Id="rId1" Type="http://schemas.openxmlformats.org/officeDocument/2006/relationships/vmlDrawing" Target="../drawings/vmlDrawing47.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7.bin"/></Relationships>
</file>

<file path=ppt/slideLayouts/_rels/slideLayout173.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2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25.emf"/><Relationship Id="rId5" Type="http://schemas.openxmlformats.org/officeDocument/2006/relationships/oleObject" Target="../embeddings/oleObject48.bin"/><Relationship Id="rId4"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24.png"/><Relationship Id="rId5" Type="http://schemas.openxmlformats.org/officeDocument/2006/relationships/image" Target="../media/image21.emf"/><Relationship Id="rId4" Type="http://schemas.openxmlformats.org/officeDocument/2006/relationships/oleObject" Target="../embeddings/oleObject49.bin"/></Relationships>
</file>

<file path=ppt/slideLayouts/_rels/slideLayout175.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26.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21.emf"/><Relationship Id="rId5" Type="http://schemas.openxmlformats.org/officeDocument/2006/relationships/oleObject" Target="../embeddings/oleObject50.bin"/><Relationship Id="rId4"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24.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21.emf"/><Relationship Id="rId5" Type="http://schemas.openxmlformats.org/officeDocument/2006/relationships/oleObject" Target="../embeddings/oleObject51.bin"/><Relationship Id="rId4"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23.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21.emf"/><Relationship Id="rId5" Type="http://schemas.openxmlformats.org/officeDocument/2006/relationships/oleObject" Target="../embeddings/oleObject52.bin"/><Relationship Id="rId4"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24.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21.emf"/><Relationship Id="rId5" Type="http://schemas.openxmlformats.org/officeDocument/2006/relationships/oleObject" Target="../embeddings/oleObject53.bin"/><Relationship Id="rId4"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3.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21.emf"/><Relationship Id="rId5" Type="http://schemas.openxmlformats.org/officeDocument/2006/relationships/oleObject" Target="../embeddings/oleObject54.bin"/><Relationship Id="rId4"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0.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24.png"/><Relationship Id="rId2" Type="http://schemas.openxmlformats.org/officeDocument/2006/relationships/tags" Target="../tags/tag92.xml"/><Relationship Id="rId1" Type="http://schemas.openxmlformats.org/officeDocument/2006/relationships/vmlDrawing" Target="../drawings/vmlDrawing55.vml"/><Relationship Id="rId6" Type="http://schemas.openxmlformats.org/officeDocument/2006/relationships/image" Target="../media/image21.emf"/><Relationship Id="rId5" Type="http://schemas.openxmlformats.org/officeDocument/2006/relationships/oleObject" Target="../embeddings/oleObject55.bin"/><Relationship Id="rId4"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4.xml"/><Relationship Id="rId1" Type="http://schemas.openxmlformats.org/officeDocument/2006/relationships/vmlDrawing" Target="../drawings/vmlDrawing56.vml"/><Relationship Id="rId5" Type="http://schemas.openxmlformats.org/officeDocument/2006/relationships/image" Target="../media/image21.emf"/><Relationship Id="rId4" Type="http://schemas.openxmlformats.org/officeDocument/2006/relationships/oleObject" Target="../embeddings/oleObject56.bin"/></Relationships>
</file>

<file path=ppt/slideLayouts/_rels/slideLayout18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21.emf"/><Relationship Id="rId5" Type="http://schemas.openxmlformats.org/officeDocument/2006/relationships/oleObject" Target="../embeddings/oleObject57.bin"/><Relationship Id="rId4"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image" Target="../media/image27.png"/><Relationship Id="rId5" Type="http://schemas.openxmlformats.org/officeDocument/2006/relationships/image" Target="../media/image17.emf"/><Relationship Id="rId4" Type="http://schemas.openxmlformats.org/officeDocument/2006/relationships/oleObject" Target="../embeddings/oleObject58.bin"/></Relationships>
</file>

<file path=ppt/slideLayouts/_rels/slideLayout184.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21.emf"/><Relationship Id="rId5" Type="http://schemas.openxmlformats.org/officeDocument/2006/relationships/oleObject" Target="../embeddings/oleObject59.bin"/><Relationship Id="rId4"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0.xml"/><Relationship Id="rId1" Type="http://schemas.openxmlformats.org/officeDocument/2006/relationships/vmlDrawing" Target="../drawings/vmlDrawing60.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60.bin"/></Relationships>
</file>

<file path=ppt/slideLayouts/_rels/slideLayout18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1.xml"/><Relationship Id="rId1" Type="http://schemas.openxmlformats.org/officeDocument/2006/relationships/vmlDrawing" Target="../drawings/vmlDrawing61.vml"/><Relationship Id="rId5" Type="http://schemas.openxmlformats.org/officeDocument/2006/relationships/image" Target="../media/image21.emf"/><Relationship Id="rId4" Type="http://schemas.openxmlformats.org/officeDocument/2006/relationships/oleObject" Target="../embeddings/oleObject61.bin"/></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vmlDrawing" Target="../drawings/vmlDrawing62.vml"/><Relationship Id="rId5" Type="http://schemas.openxmlformats.org/officeDocument/2006/relationships/image" Target="../media/image21.emf"/><Relationship Id="rId4" Type="http://schemas.openxmlformats.org/officeDocument/2006/relationships/oleObject" Target="../embeddings/oleObject62.bin"/></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3.xml"/><Relationship Id="rId1" Type="http://schemas.openxmlformats.org/officeDocument/2006/relationships/vmlDrawing" Target="../drawings/vmlDrawing63.vml"/><Relationship Id="rId5" Type="http://schemas.openxmlformats.org/officeDocument/2006/relationships/image" Target="../media/image21.emf"/><Relationship Id="rId4" Type="http://schemas.openxmlformats.org/officeDocument/2006/relationships/oleObject" Target="../embeddings/oleObject63.bin"/></Relationships>
</file>

<file path=ppt/slideLayouts/_rels/slideLayout18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4.xml"/><Relationship Id="rId1" Type="http://schemas.openxmlformats.org/officeDocument/2006/relationships/vmlDrawing" Target="../drawings/vmlDrawing64.vml"/><Relationship Id="rId5" Type="http://schemas.openxmlformats.org/officeDocument/2006/relationships/image" Target="../media/image17.emf"/><Relationship Id="rId4" Type="http://schemas.openxmlformats.org/officeDocument/2006/relationships/oleObject" Target="../embeddings/oleObject64.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5.xml"/><Relationship Id="rId1" Type="http://schemas.openxmlformats.org/officeDocument/2006/relationships/vmlDrawing" Target="../drawings/vmlDrawing65.vml"/><Relationship Id="rId5" Type="http://schemas.openxmlformats.org/officeDocument/2006/relationships/image" Target="../media/image21.emf"/><Relationship Id="rId4" Type="http://schemas.openxmlformats.org/officeDocument/2006/relationships/oleObject" Target="../embeddings/oleObject65.bin"/></Relationships>
</file>

<file path=ppt/slideLayouts/_rels/slideLayout19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6.vml"/><Relationship Id="rId6" Type="http://schemas.openxmlformats.org/officeDocument/2006/relationships/image" Target="../media/image16.emf"/><Relationship Id="rId5" Type="http://schemas.openxmlformats.org/officeDocument/2006/relationships/oleObject" Target="../embeddings/oleObject66.bin"/><Relationship Id="rId4"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8.xml"/><Relationship Id="rId1" Type="http://schemas.openxmlformats.org/officeDocument/2006/relationships/vmlDrawing" Target="../drawings/vmlDrawing67.vml"/><Relationship Id="rId5" Type="http://schemas.openxmlformats.org/officeDocument/2006/relationships/image" Target="../media/image16.emf"/><Relationship Id="rId4" Type="http://schemas.openxmlformats.org/officeDocument/2006/relationships/oleObject" Target="../embeddings/oleObject67.bin"/></Relationships>
</file>

<file path=ppt/slideLayouts/_rels/slideLayout19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9.xml"/><Relationship Id="rId1" Type="http://schemas.openxmlformats.org/officeDocument/2006/relationships/vmlDrawing" Target="../drawings/vmlDrawing68.vml"/><Relationship Id="rId5" Type="http://schemas.openxmlformats.org/officeDocument/2006/relationships/image" Target="../media/image16.emf"/><Relationship Id="rId4" Type="http://schemas.openxmlformats.org/officeDocument/2006/relationships/oleObject" Target="../embeddings/oleObject68.bin"/></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0.xml"/><Relationship Id="rId1" Type="http://schemas.openxmlformats.org/officeDocument/2006/relationships/vmlDrawing" Target="../drawings/vmlDrawing69.vml"/><Relationship Id="rId6" Type="http://schemas.openxmlformats.org/officeDocument/2006/relationships/image" Target="../media/image22.png"/><Relationship Id="rId5" Type="http://schemas.openxmlformats.org/officeDocument/2006/relationships/image" Target="../media/image16.emf"/><Relationship Id="rId4" Type="http://schemas.openxmlformats.org/officeDocument/2006/relationships/oleObject" Target="../embeddings/oleObject69.bin"/></Relationships>
</file>

<file path=ppt/slideLayouts/_rels/slideLayout19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70.vml"/><Relationship Id="rId6" Type="http://schemas.openxmlformats.org/officeDocument/2006/relationships/image" Target="../media/image16.emf"/><Relationship Id="rId5" Type="http://schemas.openxmlformats.org/officeDocument/2006/relationships/oleObject" Target="../embeddings/oleObject70.bin"/><Relationship Id="rId4"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3.xml"/><Relationship Id="rId1" Type="http://schemas.openxmlformats.org/officeDocument/2006/relationships/vmlDrawing" Target="../drawings/vmlDrawing71.vml"/><Relationship Id="rId5" Type="http://schemas.openxmlformats.org/officeDocument/2006/relationships/image" Target="../media/image16.emf"/><Relationship Id="rId4" Type="http://schemas.openxmlformats.org/officeDocument/2006/relationships/oleObject" Target="../embeddings/oleObject71.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4.xml"/><Relationship Id="rId1" Type="http://schemas.openxmlformats.org/officeDocument/2006/relationships/vmlDrawing" Target="../drawings/vmlDrawing72.vml"/><Relationship Id="rId5" Type="http://schemas.openxmlformats.org/officeDocument/2006/relationships/image" Target="../media/image16.emf"/><Relationship Id="rId4" Type="http://schemas.openxmlformats.org/officeDocument/2006/relationships/oleObject" Target="../embeddings/oleObject72.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5.xml"/><Relationship Id="rId1" Type="http://schemas.openxmlformats.org/officeDocument/2006/relationships/vmlDrawing" Target="../drawings/vmlDrawing73.vml"/><Relationship Id="rId6" Type="http://schemas.openxmlformats.org/officeDocument/2006/relationships/image" Target="../media/image22.png"/><Relationship Id="rId5" Type="http://schemas.openxmlformats.org/officeDocument/2006/relationships/image" Target="../media/image16.emf"/><Relationship Id="rId4" Type="http://schemas.openxmlformats.org/officeDocument/2006/relationships/oleObject" Target="../embeddings/oleObject73.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6.xml"/><Relationship Id="rId1" Type="http://schemas.openxmlformats.org/officeDocument/2006/relationships/vmlDrawing" Target="../drawings/vmlDrawing74.vml"/><Relationship Id="rId6" Type="http://schemas.openxmlformats.org/officeDocument/2006/relationships/image" Target="../media/image23.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7.xml"/><Relationship Id="rId1" Type="http://schemas.openxmlformats.org/officeDocument/2006/relationships/vmlDrawing" Target="../drawings/vmlDrawing75.vml"/><Relationship Id="rId6" Type="http://schemas.openxmlformats.org/officeDocument/2006/relationships/image" Target="../media/image1.png"/><Relationship Id="rId5" Type="http://schemas.openxmlformats.org/officeDocument/2006/relationships/image" Target="../media/image28.emf"/><Relationship Id="rId4" Type="http://schemas.openxmlformats.org/officeDocument/2006/relationships/oleObject" Target="../embeddings/oleObject75.bin"/></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13.sv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5.xml"/><Relationship Id="rId4" Type="http://schemas.openxmlformats.org/officeDocument/2006/relationships/image" Target="../media/image13.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90"/>
            <a:ext cx="5544621"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1457698"/>
            <a:chOff x="3528102" y="847657"/>
            <a:chExt cx="2029736" cy="145769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1593238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2"/>
            <a:ext cx="8496000" cy="3453938"/>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3"/>
            <a:ext cx="2029736" cy="74702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1643397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29991" y="1093553"/>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26572"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7" name="Picture 6"/>
          <p:cNvPicPr>
            <a:picLocks noChangeAspect="1"/>
          </p:cNvPicPr>
          <p:nvPr userDrawn="1"/>
        </p:nvPicPr>
        <p:blipFill rotWithShape="1">
          <a:blip r:embed="rId2"/>
          <a:srcRect l="7480" t="27066" r="32612"/>
          <a:stretch/>
        </p:blipFill>
        <p:spPr>
          <a:xfrm rot="16200000" flipV="1">
            <a:off x="4764048" y="135422"/>
            <a:ext cx="4548930" cy="4278086"/>
          </a:xfrm>
          <a:prstGeom prst="rect">
            <a:avLst/>
          </a:prstGeom>
        </p:spPr>
      </p:pic>
      <p:grpSp>
        <p:nvGrpSpPr>
          <p:cNvPr id="8" name="Group 7"/>
          <p:cNvGrpSpPr/>
          <p:nvPr userDrawn="1"/>
        </p:nvGrpSpPr>
        <p:grpSpPr>
          <a:xfrm>
            <a:off x="426571" y="4600220"/>
            <a:ext cx="1905000" cy="301139"/>
            <a:chOff x="2910342" y="325575"/>
            <a:chExt cx="5928968" cy="1249653"/>
          </a:xfrm>
        </p:grpSpPr>
        <p:sp>
          <p:nvSpPr>
            <p:cNvPr id="13"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14"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5"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20"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21"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2"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3"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4"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5"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6"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7"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8"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9"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30"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388771001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05698"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26572"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7" name="Group 6"/>
          <p:cNvGrpSpPr/>
          <p:nvPr userDrawn="1"/>
        </p:nvGrpSpPr>
        <p:grpSpPr>
          <a:xfrm>
            <a:off x="426571" y="4600220"/>
            <a:ext cx="1905000" cy="30113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3"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4"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5"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7"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8"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9"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0"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1"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2"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3"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4"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5"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6"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7"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8"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9"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2" name="Picture 31"/>
          <p:cNvPicPr>
            <a:picLocks noChangeAspect="1"/>
          </p:cNvPicPr>
          <p:nvPr userDrawn="1"/>
        </p:nvPicPr>
        <p:blipFill rotWithShape="1">
          <a:blip r:embed="rId2"/>
          <a:srcRect l="7480" t="27066" r="32612"/>
          <a:stretch/>
        </p:blipFill>
        <p:spPr>
          <a:xfrm flipV="1">
            <a:off x="2818702" y="1700675"/>
            <a:ext cx="6316910" cy="3455410"/>
          </a:xfrm>
          <a:prstGeom prst="rect">
            <a:avLst/>
          </a:prstGeom>
        </p:spPr>
      </p:pic>
    </p:spTree>
    <p:extLst>
      <p:ext uri="{BB962C8B-B14F-4D97-AF65-F5344CB8AC3E}">
        <p14:creationId xmlns:p14="http://schemas.microsoft.com/office/powerpoint/2010/main" val="378587744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20001" y="2536530"/>
            <a:ext cx="252412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66480" y="1122771"/>
            <a:ext cx="2598742" cy="1327286"/>
          </a:xfrm>
        </p:spPr>
        <p:txBody>
          <a:bodyPr anchor="b" anchorCtr="0"/>
          <a:lstStyle>
            <a:lvl1pPr>
              <a:defRPr sz="8625">
                <a:solidFill>
                  <a:schemeClr val="bg1"/>
                </a:solidFill>
              </a:defRPr>
            </a:lvl1pPr>
          </a:lstStyle>
          <a:p>
            <a:pPr lvl="0"/>
            <a:r>
              <a:rPr lang="en-US"/>
              <a:t>1</a:t>
            </a:r>
            <a:endParaRPr lang="en-GB"/>
          </a:p>
        </p:txBody>
      </p:sp>
      <p:grpSp>
        <p:nvGrpSpPr>
          <p:cNvPr id="8" name="Group 7"/>
          <p:cNvGrpSpPr/>
          <p:nvPr userDrawn="1"/>
        </p:nvGrpSpPr>
        <p:grpSpPr>
          <a:xfrm>
            <a:off x="426571" y="4600220"/>
            <a:ext cx="1905000" cy="301139"/>
            <a:chOff x="2910342" y="325575"/>
            <a:chExt cx="5928968" cy="1249653"/>
          </a:xfrm>
        </p:grpSpPr>
        <p:sp>
          <p:nvSpPr>
            <p:cNvPr id="9"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11"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2"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5"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6"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7"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8"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9"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20"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21"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22"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23"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4"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5"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6"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7"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8"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9"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2" name="Picture 31"/>
          <p:cNvPicPr>
            <a:picLocks noChangeAspect="1"/>
          </p:cNvPicPr>
          <p:nvPr userDrawn="1"/>
        </p:nvPicPr>
        <p:blipFill rotWithShape="1">
          <a:blip r:embed="rId2"/>
          <a:srcRect r="23305" b="53486"/>
          <a:stretch/>
        </p:blipFill>
        <p:spPr>
          <a:xfrm>
            <a:off x="3440530" y="2384571"/>
            <a:ext cx="5703470" cy="2758929"/>
          </a:xfrm>
          <a:prstGeom prst="rect">
            <a:avLst/>
          </a:prstGeom>
        </p:spPr>
      </p:pic>
    </p:spTree>
    <p:extLst>
      <p:ext uri="{BB962C8B-B14F-4D97-AF65-F5344CB8AC3E}">
        <p14:creationId xmlns:p14="http://schemas.microsoft.com/office/powerpoint/2010/main" val="193894705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9" y="4778378"/>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450" smtClean="0"/>
              <a:pPr/>
              <a:t>‹#›</a:t>
            </a:fld>
            <a:endParaRPr lang="en-GB" sz="450"/>
          </a:p>
        </p:txBody>
      </p:sp>
      <p:grpSp>
        <p:nvGrpSpPr>
          <p:cNvPr id="23" name="Group 22"/>
          <p:cNvGrpSpPr/>
          <p:nvPr userDrawn="1"/>
        </p:nvGrpSpPr>
        <p:grpSpPr>
          <a:xfrm>
            <a:off x="2528683" y="2207418"/>
            <a:ext cx="4086635" cy="813763"/>
            <a:chOff x="2910342" y="325575"/>
            <a:chExt cx="5928968" cy="1249653"/>
          </a:xfrm>
        </p:grpSpPr>
        <p:sp>
          <p:nvSpPr>
            <p:cNvPr id="24"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5"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6"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7"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8"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9"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0"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51"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2"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3"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4"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5"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6"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8"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9"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0"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8522222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0"/>
            <a:ext cx="4033839" cy="392415"/>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Picture 8">
            <a:extLst>
              <a:ext uri="{FF2B5EF4-FFF2-40B4-BE49-F238E27FC236}">
                <a16:creationId xmlns:a16="http://schemas.microsoft.com/office/drawing/2014/main" id="{A1CF932E-0B68-8E46-BCFF-007EB90B937C}"/>
              </a:ext>
            </a:extLst>
          </p:cNvPr>
          <p:cNvPicPr>
            <a:picLocks noChangeAspect="1"/>
          </p:cNvPicPr>
          <p:nvPr userDrawn="1"/>
        </p:nvPicPr>
        <p:blipFill>
          <a:blip r:embed="rId4"/>
          <a:stretch>
            <a:fillRect/>
          </a:stretch>
        </p:blipFill>
        <p:spPr>
          <a:xfrm>
            <a:off x="323267" y="219513"/>
            <a:ext cx="1015987" cy="205943"/>
          </a:xfrm>
          <a:prstGeom prst="rect">
            <a:avLst/>
          </a:prstGeom>
        </p:spPr>
      </p:pic>
    </p:spTree>
    <p:extLst>
      <p:ext uri="{BB962C8B-B14F-4D97-AF65-F5344CB8AC3E}">
        <p14:creationId xmlns:p14="http://schemas.microsoft.com/office/powerpoint/2010/main" val="34101692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userDrawn="1"/>
        </p:nvSpPr>
        <p:spPr>
          <a:xfrm>
            <a:off x="9206426"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Picture 8">
            <a:extLst>
              <a:ext uri="{FF2B5EF4-FFF2-40B4-BE49-F238E27FC236}">
                <a16:creationId xmlns:a16="http://schemas.microsoft.com/office/drawing/2014/main" id="{27BABACD-9132-844F-9BE0-28D8C483225B}"/>
              </a:ext>
            </a:extLst>
          </p:cNvPr>
          <p:cNvPicPr>
            <a:picLocks noChangeAspect="1"/>
          </p:cNvPicPr>
          <p:nvPr userDrawn="1"/>
        </p:nvPicPr>
        <p:blipFill>
          <a:blip r:embed="rId4"/>
          <a:stretch>
            <a:fillRect/>
          </a:stretch>
        </p:blipFill>
        <p:spPr>
          <a:xfrm>
            <a:off x="323267" y="219513"/>
            <a:ext cx="1015987" cy="205943"/>
          </a:xfrm>
          <a:prstGeom prst="rect">
            <a:avLst/>
          </a:prstGeom>
        </p:spPr>
      </p:pic>
    </p:spTree>
    <p:extLst>
      <p:ext uri="{BB962C8B-B14F-4D97-AF65-F5344CB8AC3E}">
        <p14:creationId xmlns:p14="http://schemas.microsoft.com/office/powerpoint/2010/main" val="1539774398"/>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7" y="1058865"/>
            <a:ext cx="4033839" cy="868039"/>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7" y="2600551"/>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3"/>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05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p:nvSpPr>
        <p:spPr>
          <a:xfrm>
            <a:off x="9206427" y="1"/>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784"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784"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784"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5" marR="0" lvl="2" indent="-67865" algn="l" defTabSz="685784"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91018738"/>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332185" y="324001"/>
            <a:ext cx="8479631" cy="104045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2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332185" y="1577340"/>
            <a:ext cx="5563790" cy="3055382"/>
          </a:xfrm>
          <a:prstGeom prst="rect">
            <a:avLst/>
          </a:prstGeom>
          <a:noFill/>
          <a:ln>
            <a:noFill/>
          </a:ln>
        </p:spPr>
        <p:txBody>
          <a:bodyPr spcFirstLastPara="1" wrap="square" lIns="0" tIns="0" rIns="0" bIns="0" anchor="t" anchorCtr="0">
            <a:noAutofit/>
          </a:bodyPr>
          <a:lstStyle>
            <a:lvl1pPr marL="342900" lvl="0" indent="-171450" algn="l">
              <a:lnSpc>
                <a:spcPct val="100000"/>
              </a:lnSpc>
              <a:spcBef>
                <a:spcPts val="0"/>
              </a:spcBef>
              <a:spcAft>
                <a:spcPts val="0"/>
              </a:spcAft>
              <a:buClr>
                <a:schemeClr val="accent1"/>
              </a:buClr>
              <a:buSzPts val="1800"/>
              <a:buNone/>
              <a:defRPr/>
            </a:lvl1pPr>
            <a:lvl2pPr marL="685800" lvl="1" indent="-171450" algn="l">
              <a:lnSpc>
                <a:spcPct val="100000"/>
              </a:lnSpc>
              <a:spcBef>
                <a:spcPts val="900"/>
              </a:spcBef>
              <a:spcAft>
                <a:spcPts val="0"/>
              </a:spcAft>
              <a:buClr>
                <a:schemeClr val="dk1"/>
              </a:buClr>
              <a:buSzPts val="1800"/>
              <a:buNone/>
              <a:defRPr/>
            </a:lvl2pPr>
            <a:lvl3pPr marL="1028700" lvl="2" indent="-257175" algn="l">
              <a:lnSpc>
                <a:spcPct val="100000"/>
              </a:lnSpc>
              <a:spcBef>
                <a:spcPts val="450"/>
              </a:spcBef>
              <a:spcAft>
                <a:spcPts val="0"/>
              </a:spcAft>
              <a:buClr>
                <a:schemeClr val="dk1"/>
              </a:buClr>
              <a:buSzPts val="1800"/>
              <a:buChar char="•"/>
              <a:defRPr/>
            </a:lvl3pPr>
            <a:lvl4pPr marL="1371600" lvl="3" indent="-257175" algn="l">
              <a:lnSpc>
                <a:spcPct val="100000"/>
              </a:lnSpc>
              <a:spcBef>
                <a:spcPts val="450"/>
              </a:spcBef>
              <a:spcAft>
                <a:spcPts val="0"/>
              </a:spcAft>
              <a:buClr>
                <a:schemeClr val="dk1"/>
              </a:buClr>
              <a:buSzPts val="1800"/>
              <a:buChar char="–"/>
              <a:defRPr/>
            </a:lvl4pPr>
            <a:lvl5pPr marL="1714500" lvl="4" indent="-257175" algn="l">
              <a:lnSpc>
                <a:spcPct val="100000"/>
              </a:lnSpc>
              <a:spcBef>
                <a:spcPts val="450"/>
              </a:spcBef>
              <a:spcAft>
                <a:spcPts val="0"/>
              </a:spcAft>
              <a:buClr>
                <a:schemeClr val="dk1"/>
              </a:buClr>
              <a:buSzPts val="1800"/>
              <a:buChar char="•"/>
              <a:defRPr/>
            </a:lvl5pPr>
            <a:lvl6pPr marL="2057400" lvl="5" indent="-257175" algn="l">
              <a:lnSpc>
                <a:spcPct val="100000"/>
              </a:lnSpc>
              <a:spcBef>
                <a:spcPts val="450"/>
              </a:spcBef>
              <a:spcAft>
                <a:spcPts val="0"/>
              </a:spcAft>
              <a:buClr>
                <a:schemeClr val="dk1"/>
              </a:buClr>
              <a:buSzPts val="1800"/>
              <a:buChar char="–"/>
              <a:defRPr/>
            </a:lvl6pPr>
            <a:lvl7pPr marL="2400300" lvl="6" indent="-257175" algn="l">
              <a:lnSpc>
                <a:spcPct val="100000"/>
              </a:lnSpc>
              <a:spcBef>
                <a:spcPts val="450"/>
              </a:spcBef>
              <a:spcAft>
                <a:spcPts val="0"/>
              </a:spcAft>
              <a:buClr>
                <a:schemeClr val="dk1"/>
              </a:buClr>
              <a:buSzPts val="1800"/>
              <a:buChar char="•"/>
              <a:defRPr/>
            </a:lvl7pPr>
            <a:lvl8pPr marL="2743200" lvl="7" indent="-257175" algn="l">
              <a:lnSpc>
                <a:spcPct val="100000"/>
              </a:lnSpc>
              <a:spcBef>
                <a:spcPts val="450"/>
              </a:spcBef>
              <a:spcAft>
                <a:spcPts val="0"/>
              </a:spcAft>
              <a:buClr>
                <a:schemeClr val="dk1"/>
              </a:buClr>
              <a:buSzPts val="1800"/>
              <a:buChar char="–"/>
              <a:defRPr/>
            </a:lvl8pPr>
            <a:lvl9pPr marL="3086100" lvl="8" indent="-257175" algn="l">
              <a:lnSpc>
                <a:spcPct val="100000"/>
              </a:lnSpc>
              <a:spcBef>
                <a:spcPts val="450"/>
              </a:spcBef>
              <a:spcAft>
                <a:spcPts val="450"/>
              </a:spcAft>
              <a:buClr>
                <a:schemeClr val="dk1"/>
              </a:buClr>
              <a:buSzPts val="1800"/>
              <a:buChar char="•"/>
              <a:defRPr/>
            </a:lvl9pPr>
          </a:lstStyle>
          <a:p>
            <a:endParaRPr/>
          </a:p>
        </p:txBody>
      </p:sp>
      <p:sp>
        <p:nvSpPr>
          <p:cNvPr id="26" name="Google Shape;26;p3"/>
          <p:cNvSpPr txBox="1">
            <a:spLocks noGrp="1"/>
          </p:cNvSpPr>
          <p:nvPr>
            <p:ph type="sldNum" idx="12"/>
          </p:nvPr>
        </p:nvSpPr>
        <p:spPr>
          <a:xfrm>
            <a:off x="8495347" y="4800600"/>
            <a:ext cx="316469" cy="102870"/>
          </a:xfrm>
          <a:prstGeom prst="rect">
            <a:avLst/>
          </a:prstGeom>
          <a:noFill/>
          <a:ln>
            <a:noFill/>
          </a:ln>
        </p:spPr>
        <p:txBody>
          <a:bodyPr spcFirstLastPara="1" wrap="square" lIns="0" tIns="0" rIns="0" bIns="0" anchor="b" anchorCtr="0">
            <a:noAutofit/>
          </a:bodyPr>
          <a:lstStyle>
            <a:lvl1pPr marL="0" lvl="0" indent="0" algn="r">
              <a:spcBef>
                <a:spcPts val="0"/>
              </a:spcBef>
              <a:buNone/>
              <a:defRPr>
                <a:solidFill>
                  <a:srgbClr val="000000"/>
                </a:solidFill>
              </a:defRPr>
            </a:lvl1pPr>
            <a:lvl2pPr marL="0" lvl="1" indent="0" algn="r">
              <a:spcBef>
                <a:spcPts val="0"/>
              </a:spcBef>
              <a:buNone/>
              <a:defRPr>
                <a:solidFill>
                  <a:srgbClr val="000000"/>
                </a:solidFill>
              </a:defRPr>
            </a:lvl2pPr>
            <a:lvl3pPr marL="0" lvl="2" indent="0" algn="r">
              <a:spcBef>
                <a:spcPts val="0"/>
              </a:spcBef>
              <a:buNone/>
              <a:defRPr>
                <a:solidFill>
                  <a:srgbClr val="000000"/>
                </a:solidFill>
              </a:defRPr>
            </a:lvl3pPr>
            <a:lvl4pPr marL="0" lvl="3" indent="0" algn="r">
              <a:spcBef>
                <a:spcPts val="0"/>
              </a:spcBef>
              <a:buNone/>
              <a:defRPr>
                <a:solidFill>
                  <a:srgbClr val="000000"/>
                </a:solidFill>
              </a:defRPr>
            </a:lvl4pPr>
            <a:lvl5pPr marL="0" lvl="4" indent="0" algn="r">
              <a:spcBef>
                <a:spcPts val="0"/>
              </a:spcBef>
              <a:buNone/>
              <a:defRPr>
                <a:solidFill>
                  <a:srgbClr val="000000"/>
                </a:solidFill>
              </a:defRPr>
            </a:lvl5pPr>
            <a:lvl6pPr marL="0" lvl="5" indent="0" algn="r">
              <a:spcBef>
                <a:spcPts val="0"/>
              </a:spcBef>
              <a:buNone/>
              <a:defRPr>
                <a:solidFill>
                  <a:srgbClr val="000000"/>
                </a:solidFill>
              </a:defRPr>
            </a:lvl6pPr>
            <a:lvl7pPr marL="0" lvl="6" indent="0" algn="r">
              <a:spcBef>
                <a:spcPts val="0"/>
              </a:spcBef>
              <a:buNone/>
              <a:defRPr>
                <a:solidFill>
                  <a:srgbClr val="000000"/>
                </a:solidFill>
              </a:defRPr>
            </a:lvl7pPr>
            <a:lvl8pPr marL="0" lvl="7" indent="0" algn="r">
              <a:spcBef>
                <a:spcPts val="0"/>
              </a:spcBef>
              <a:buNone/>
              <a:defRPr>
                <a:solidFill>
                  <a:srgbClr val="000000"/>
                </a:solidFill>
              </a:defRPr>
            </a:lvl8pPr>
            <a:lvl9pPr marL="0" lvl="8" indent="0" algn="r">
              <a:spcBef>
                <a:spcPts val="0"/>
              </a:spcBef>
              <a:buNone/>
              <a:defRPr>
                <a:solidFill>
                  <a:srgbClr val="000000"/>
                </a:solidFill>
              </a:defRPr>
            </a:lvl9pPr>
          </a:lstStyle>
          <a:p>
            <a:pPr>
              <a:spcAft>
                <a:spcPts val="0"/>
              </a:spcAft>
            </a:pPr>
            <a:fld id="{00000000-1234-1234-1234-123412341234}" type="slidenum">
              <a:rPr lang="en-IN" smtClean="0"/>
              <a:pPr>
                <a:spcAft>
                  <a:spcPts val="0"/>
                </a:spcAft>
              </a:pPr>
              <a:t>‹#›</a:t>
            </a:fld>
            <a:endParaRPr lang="en-IN"/>
          </a:p>
        </p:txBody>
      </p:sp>
    </p:spTree>
    <p:extLst>
      <p:ext uri="{BB962C8B-B14F-4D97-AF65-F5344CB8AC3E}">
        <p14:creationId xmlns:p14="http://schemas.microsoft.com/office/powerpoint/2010/main" val="267584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386646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1033821412"/>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805371"/>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5"/>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9416516"/>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805371"/>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02775996"/>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13533317"/>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565118"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8568492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074515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1051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107041365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22143083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0644366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95920399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00181555"/>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323265604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07604159"/>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8942050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365107049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A2C5F47-1F00-4FDA-BA0E-A1B49D2EDD64}"/>
              </a:ext>
            </a:extLst>
          </p:cNvPr>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029" name="think-cell Slide" r:id="rId5" imgW="395" imgH="396" progId="TCLayout.ActiveDocument.1">
                  <p:embed/>
                </p:oleObj>
              </mc:Choice>
              <mc:Fallback>
                <p:oleObj name="think-cell Slide" r:id="rId5" imgW="395" imgH="396" progId="TCLayout.ActiveDocument.1">
                  <p:embed/>
                  <p:pic>
                    <p:nvPicPr>
                      <p:cNvPr id="3" name="Object 2" hidden="1">
                        <a:extLst>
                          <a:ext uri="{FF2B5EF4-FFF2-40B4-BE49-F238E27FC236}">
                            <a16:creationId xmlns:a16="http://schemas.microsoft.com/office/drawing/2014/main" id="{CA2C5F47-1F00-4FDA-BA0E-A1B49D2EDD64}"/>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A20C6BF-CFFC-4D92-B428-054F2FB1D2D8}"/>
              </a:ext>
            </a:extLst>
          </p:cNvPr>
          <p:cNvSpPr/>
          <p:nvPr userDrawn="1">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70000"/>
              </a:lnSpc>
              <a:spcBef>
                <a:spcPct val="0"/>
              </a:spcBef>
              <a:spcAft>
                <a:spcPct val="0"/>
              </a:spcAft>
            </a:pP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normAutofit/>
          </a:bodyPr>
          <a:lstStyle>
            <a:lvl1pPr>
              <a:defRPr sz="2400" b="0"/>
            </a:lvl1pPr>
          </a:lstStyle>
          <a:p>
            <a:r>
              <a:rPr lang="en-US"/>
              <a:t>Click to edit Master title style</a:t>
            </a:r>
          </a:p>
        </p:txBody>
      </p:sp>
    </p:spTree>
    <p:extLst>
      <p:ext uri="{BB962C8B-B14F-4D97-AF65-F5344CB8AC3E}">
        <p14:creationId xmlns:p14="http://schemas.microsoft.com/office/powerpoint/2010/main" val="4439529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1435680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77"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27" name="Title 1"/>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4696555" y="696055"/>
            <a:ext cx="51435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688084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6502900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101"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4000500" y="1392110"/>
            <a:ext cx="5143500" cy="3751391"/>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72501" y="4633912"/>
            <a:ext cx="1410824" cy="290076"/>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21676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2529571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9324394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125"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051594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0584901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14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Tree>
    <p:extLst>
      <p:ext uri="{BB962C8B-B14F-4D97-AF65-F5344CB8AC3E}">
        <p14:creationId xmlns:p14="http://schemas.microsoft.com/office/powerpoint/2010/main" val="40837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313767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17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Tree>
    <p:extLst>
      <p:ext uri="{BB962C8B-B14F-4D97-AF65-F5344CB8AC3E}">
        <p14:creationId xmlns:p14="http://schemas.microsoft.com/office/powerpoint/2010/main" val="2873052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4175122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819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1978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52069838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9221"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3749056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632649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024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5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82048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126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vert="horz" anchor="ctr">
            <a:noAutofit/>
          </a:bodyPr>
          <a:lstStyle>
            <a:lvl1pPr>
              <a:defRPr sz="24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64365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08860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229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1946027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4228997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331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24381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897016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434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56447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4221543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847709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536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342417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9068797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638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648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7639014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7413"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96773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0467475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8437"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92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6361353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946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833463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0280435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048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34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0111060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150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948498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6954932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253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36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8712244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355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788864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77095650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4581"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027040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6749728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27921368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5605"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472500" y="2536529"/>
            <a:ext cx="2524125" cy="769441"/>
          </a:xfrm>
        </p:spPr>
        <p:txBody>
          <a:bodyPr lIns="0" tIns="0" rIns="0" bIns="0"/>
          <a:lstStyle>
            <a:lvl1pPr>
              <a:spcAft>
                <a:spcPts val="0"/>
              </a:spcAft>
              <a:defRPr lang="en-US" sz="3200" b="1" dirty="0" smtClean="0">
                <a:solidFill>
                  <a:schemeClr val="bg1"/>
                </a:solidFill>
                <a:latin typeface="+mj-lt"/>
                <a:ea typeface="+mj-ea"/>
                <a:cs typeface="+mj-cs"/>
              </a:defRPr>
            </a:lvl1pPr>
            <a:lvl2pPr>
              <a:spcAft>
                <a:spcPts val="0"/>
              </a:spcAft>
              <a:buNone/>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472500" y="680341"/>
            <a:ext cx="2598742" cy="1769715"/>
          </a:xfrm>
        </p:spPr>
        <p:txBody>
          <a:bodyPr anchor="b" anchorCtr="0"/>
          <a:lstStyle>
            <a:lvl1pPr>
              <a:defRPr sz="11500">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4391574" y="2078324"/>
            <a:ext cx="4752427" cy="3065177"/>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469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719989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662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894098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72465782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27653"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1088851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53165538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8677"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484998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366739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9701"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881313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4115878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72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Tree>
    <p:extLst>
      <p:ext uri="{BB962C8B-B14F-4D97-AF65-F5344CB8AC3E}">
        <p14:creationId xmlns:p14="http://schemas.microsoft.com/office/powerpoint/2010/main" val="591578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5326796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174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094304"/>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578856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1531660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32773"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105025" y="2051785"/>
            <a:ext cx="4933950" cy="1039932"/>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891615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9884398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379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536121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0111637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4821"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4696555" y="696055"/>
            <a:ext cx="5143500" cy="3751391"/>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529299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55816916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214339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5845"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4000500" y="1392110"/>
            <a:ext cx="5143500" cy="3751391"/>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72501" y="4633912"/>
            <a:ext cx="1410824" cy="290076"/>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2556838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077754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6869"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976386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2010595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789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Tree>
    <p:extLst>
      <p:ext uri="{BB962C8B-B14F-4D97-AF65-F5344CB8AC3E}">
        <p14:creationId xmlns:p14="http://schemas.microsoft.com/office/powerpoint/2010/main" val="3086771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4320409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8917"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Tree>
    <p:extLst>
      <p:ext uri="{BB962C8B-B14F-4D97-AF65-F5344CB8AC3E}">
        <p14:creationId xmlns:p14="http://schemas.microsoft.com/office/powerpoint/2010/main" val="678534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097297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994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042756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9703596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096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2213449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178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198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909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749071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301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536754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2185766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403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18935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2794566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506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4524589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391757155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4110124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608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9959451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65041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710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215648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4134956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813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39583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392876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9157"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29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6294927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018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1929423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127341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120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71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978264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222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703271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942783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325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5829108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427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429682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4196598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530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691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241525722"/>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5816923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632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60594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0946051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734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065818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7288155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837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551742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39713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397"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3921354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82469946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0421"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43108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864267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1445"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006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9861955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2469"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868357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766155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349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98274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76229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4517"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2" name="Rectangle 11"/>
          <p:cNvSpPr/>
          <p:nvPr userDrawn="1"/>
        </p:nvSpPr>
        <p:spPr>
          <a:xfrm>
            <a:off x="3766370" y="1094304"/>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978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7636471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5541"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105025" y="2051785"/>
            <a:ext cx="4933950" cy="1039932"/>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754385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6344382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656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885987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5261023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758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4083044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237678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861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3846609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7649685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963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454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9066488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06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932190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8828427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16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4194927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4203985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27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895939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9427915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373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335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4573939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475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582705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3961497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57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25164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997860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a:solidFill>
                <a:srgbClr val="666666"/>
              </a:solidFill>
            </a:endParaRPr>
          </a:p>
        </p:txBody>
      </p:sp>
      <p:sp>
        <p:nvSpPr>
          <p:cNvPr id="5" name="Title 4"/>
          <p:cNvSpPr>
            <a:spLocks noGrp="1"/>
          </p:cNvSpPr>
          <p:nvPr>
            <p:ph type="title"/>
          </p:nvPr>
        </p:nvSpPr>
        <p:spPr>
          <a:xfrm>
            <a:off x="469098" y="1"/>
            <a:ext cx="8205805" cy="821341"/>
          </a:xfrm>
        </p:spPr>
        <p:txBody>
          <a:bodyPr/>
          <a:lstStyle/>
          <a:p>
            <a:r>
              <a:rPr lang="en-US"/>
              <a:t>Click to edit Master title style</a:t>
            </a:r>
            <a:endParaRPr lang="en-AU"/>
          </a:p>
        </p:txBody>
      </p:sp>
      <p:sp>
        <p:nvSpPr>
          <p:cNvPr id="6" name="Text Placeholder 16"/>
          <p:cNvSpPr>
            <a:spLocks noGrp="1"/>
          </p:cNvSpPr>
          <p:nvPr>
            <p:ph type="body" sz="quarter" idx="10"/>
          </p:nvPr>
        </p:nvSpPr>
        <p:spPr>
          <a:xfrm>
            <a:off x="469098" y="872527"/>
            <a:ext cx="8205805" cy="230832"/>
          </a:xfrm>
          <a:prstGeom prst="rect">
            <a:avLst/>
          </a:prstGeom>
        </p:spPr>
        <p:txBody>
          <a:bodyPr lIns="0"/>
          <a:lstStyle>
            <a:lvl1pPr marL="0" indent="0">
              <a:buNone/>
              <a:defRPr sz="1500">
                <a:solidFill>
                  <a:schemeClr val="accent1"/>
                </a:solidFill>
              </a:defRPr>
            </a:lvl1pPr>
            <a:lvl2pPr>
              <a:defRPr sz="2624"/>
            </a:lvl2pPr>
            <a:lvl3pPr>
              <a:defRPr sz="2399"/>
            </a:lvl3pPr>
            <a:lvl4pPr>
              <a:defRPr sz="2174"/>
            </a:lvl4pPr>
            <a:lvl5pPr>
              <a:defRPr sz="2024"/>
            </a:lvl5pPr>
          </a:lstStyle>
          <a:p>
            <a:pPr lvl="0"/>
            <a:r>
              <a:rPr lang="en-US"/>
              <a:t>Click to edit Master text styles</a:t>
            </a:r>
          </a:p>
        </p:txBody>
      </p:sp>
      <p:sp>
        <p:nvSpPr>
          <p:cNvPr id="2" name="Footer Placeholder 1"/>
          <p:cNvSpPr>
            <a:spLocks noGrp="1"/>
          </p:cNvSpPr>
          <p:nvPr>
            <p:ph type="ftr" sz="quarter" idx="13"/>
          </p:nvPr>
        </p:nvSpPr>
        <p:spPr>
          <a:xfrm flipH="1">
            <a:off x="469097" y="4903049"/>
            <a:ext cx="4024572" cy="121416"/>
          </a:xfrm>
        </p:spPr>
        <p:txBody>
          <a:bodyPr/>
          <a:lstStyle/>
          <a:p>
            <a:pPr algn="l"/>
            <a:r>
              <a:rPr lang="en-US">
                <a:solidFill>
                  <a:srgbClr val="666666"/>
                </a:solidFill>
              </a:rPr>
              <a:t>Copyright © 2016 Accenture All rights reserved</a:t>
            </a:r>
          </a:p>
        </p:txBody>
      </p:sp>
    </p:spTree>
    <p:extLst>
      <p:ext uri="{BB962C8B-B14F-4D97-AF65-F5344CB8AC3E}">
        <p14:creationId xmlns:p14="http://schemas.microsoft.com/office/powerpoint/2010/main" val="1207744877"/>
      </p:ext>
    </p:extLst>
  </p:cSld>
  <p:clrMapOvr>
    <a:overrideClrMapping bg1="lt1" tx1="dk1" bg2="lt2" tx2="dk2" accent1="accent1" accent2="accent2" accent3="accent3" accent4="accent4" accent5="accent5" accent6="accent6" hlink="hlink" folHlink="folHlink"/>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29105038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6805"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71488" y="1062501"/>
            <a:ext cx="53959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471488" y="467100"/>
            <a:ext cx="5395913" cy="290849"/>
          </a:xfrm>
        </p:spPr>
        <p:txBody>
          <a:bodyPr vert="horz"/>
          <a:lstStyle/>
          <a:p>
            <a:r>
              <a:rPr lang="en-US"/>
              <a:t>Click to edit Master title style</a:t>
            </a:r>
            <a:endParaRPr lang="en-GB"/>
          </a:p>
        </p:txBody>
      </p:sp>
    </p:spTree>
    <p:extLst>
      <p:ext uri="{BB962C8B-B14F-4D97-AF65-F5344CB8AC3E}">
        <p14:creationId xmlns:p14="http://schemas.microsoft.com/office/powerpoint/2010/main" val="3428307995"/>
      </p:ext>
    </p:extLst>
  </p:cSld>
  <p:clrMapOvr>
    <a:masterClrMapping/>
  </p:clrMapOvr>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72500" y="1062501"/>
            <a:ext cx="39201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3921125"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554394956"/>
      </p:ext>
    </p:extLst>
  </p:cSld>
  <p:clrMapOvr>
    <a:masterClrMapping/>
  </p:clrMapOvr>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72500" y="1062501"/>
            <a:ext cx="39201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39195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981851445"/>
      </p:ext>
    </p:extLst>
  </p:cSld>
  <p:clrMapOvr>
    <a:masterClrMapping/>
  </p:clrMapOvr>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4447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72500" y="1062501"/>
            <a:ext cx="2444749"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350133" y="1062501"/>
            <a:ext cx="2444749"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360368923"/>
      </p:ext>
    </p:extLst>
  </p:cSld>
  <p:clrMapOvr>
    <a:masterClrMapping/>
  </p:clrMapOvr>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72500" y="1062501"/>
            <a:ext cx="2443552"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731" y="1062501"/>
            <a:ext cx="2443552"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2" y="1062501"/>
            <a:ext cx="2443552" cy="2154436"/>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430819983"/>
      </p:ext>
    </p:extLst>
  </p:cSld>
  <p:clrMapOvr>
    <a:masterClrMapping/>
  </p:clrMapOvr>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4725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188577330"/>
      </p:ext>
    </p:extLst>
  </p:cSld>
  <p:clrMapOvr>
    <a:masterClrMapping/>
  </p:clrMapOvr>
  <p:extLst>
    <p:ext uri="{DCECCB84-F9BA-43D5-87BE-67443E8EF086}">
      <p15:sldGuideLst xmlns:p15="http://schemas.microsoft.com/office/powerpoint/2012/main"/>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7250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62280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027038111"/>
      </p:ext>
    </p:extLst>
  </p:cSld>
  <p:clrMapOvr>
    <a:masterClrMapping/>
  </p:clrMapOvr>
  <p:extLst>
    <p:ext uri="{DCECCB84-F9BA-43D5-87BE-67443E8EF086}">
      <p15:sldGuideLst xmlns:p15="http://schemas.microsoft.com/office/powerpoint/2012/main"/>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72500" y="1068389"/>
            <a:ext cx="5394902"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429884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72501" y="1062501"/>
            <a:ext cx="5395499"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981482004"/>
      </p:ext>
    </p:extLst>
  </p:cSld>
  <p:clrMapOvr>
    <a:masterClrMapping/>
  </p:clrMapOvr>
  <p:extLst>
    <p:ext uri="{DCECCB84-F9BA-43D5-87BE-67443E8EF086}">
      <p15:sldGuideLst xmlns:p15="http://schemas.microsoft.com/office/powerpoint/2012/main"/>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7250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02421476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8" algn="l"/>
              </a:tabLst>
            </a:pPr>
            <a:r>
              <a:rPr lang="fr-FR"/>
              <a:t>| [Insert document </a:t>
            </a:r>
            <a:r>
              <a:rPr lang="fr-FR" err="1"/>
              <a:t>title</a:t>
            </a:r>
            <a:r>
              <a:rPr lang="fr-FR"/>
              <a:t>]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38793705"/>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72500" y="1062501"/>
            <a:ext cx="8200013" cy="3453938"/>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814635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72500" y="1062501"/>
            <a:ext cx="539490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24374679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72500" y="2218065"/>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72501" y="1062000"/>
            <a:ext cx="994286" cy="1080000"/>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472500" y="2311147"/>
            <a:ext cx="2444513" cy="1049133"/>
          </a:xfrm>
        </p:spPr>
        <p:txBody>
          <a:bodyPr wrap="square">
            <a:spAutoFit/>
          </a:bodyPr>
          <a:lstStyle>
            <a:lvl1pPr>
              <a:defRPr sz="1050"/>
            </a:lvl1pPr>
            <a:lvl2pPr>
              <a:defRPr sz="1050"/>
            </a:lvl2pPr>
            <a:lvl3pPr>
              <a:defRPr sz="10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27716675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7250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7250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35025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35025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8001"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6228001"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8001"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37872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425647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7134226"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335025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47250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1356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1"/>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4"/>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33843122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4000" y="1062501"/>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598268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4000" y="1062501"/>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6542071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1" y="1062501"/>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9880317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1" y="1062501"/>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7828603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7264892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087531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9"/>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7734189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8366306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1"/>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7983847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61331261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1"/>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5027029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1"/>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4199145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7"/>
            <a:ext cx="2592388" cy="1100398"/>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85" indent="-209969">
              <a:spcBef>
                <a:spcPts val="0"/>
              </a:spcBef>
              <a:spcAft>
                <a:spcPts val="200"/>
              </a:spcAft>
              <a:buFont typeface="Arial" panose="020B0604020202020204" pitchFamily="34" charset="0"/>
              <a:buChar char="•"/>
              <a:defRPr sz="1200">
                <a:solidFill>
                  <a:schemeClr val="accent1"/>
                </a:solidFill>
              </a:defRPr>
            </a:lvl4pPr>
            <a:lvl5pPr marL="419936" indent="-209969">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85335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3"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3"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4"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6" y="1062001"/>
            <a:ext cx="1687514" cy="1038890"/>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629844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5"/>
            <a:ext cx="5143500" cy="3751391"/>
          </a:xfrm>
          <a:prstGeom prst="rect">
            <a:avLst/>
          </a:prstGeom>
        </p:spPr>
      </p:pic>
    </p:spTree>
    <p:extLst>
      <p:ext uri="{BB962C8B-B14F-4D97-AF65-F5344CB8AC3E}">
        <p14:creationId xmlns:p14="http://schemas.microsoft.com/office/powerpoint/2010/main" val="267221739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0"/>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404469943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4" y="2078324"/>
            <a:ext cx="4752427" cy="3065177"/>
          </a:xfrm>
          <a:prstGeom prst="rect">
            <a:avLst/>
          </a:prstGeom>
        </p:spPr>
      </p:pic>
    </p:spTree>
    <p:extLst>
      <p:ext uri="{BB962C8B-B14F-4D97-AF65-F5344CB8AC3E}">
        <p14:creationId xmlns:p14="http://schemas.microsoft.com/office/powerpoint/2010/main" val="25227630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34499581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966111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22781" y="1058864"/>
            <a:ext cx="8498440" cy="1877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2957F8-9849-47FD-A789-330E1DE09E0E}" type="datetime1">
              <a:rPr lang="en-GB" smtClean="0"/>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1CB4BB-C9C0-43E9-BD6A-C287605A3B9D}" type="slidenum">
              <a:rPr lang="en-GB" smtClean="0"/>
              <a:t>‹#›</a:t>
            </a:fld>
            <a:endParaRPr lang="en-GB"/>
          </a:p>
        </p:txBody>
      </p:sp>
    </p:spTree>
    <p:extLst>
      <p:ext uri="{BB962C8B-B14F-4D97-AF65-F5344CB8AC3E}">
        <p14:creationId xmlns:p14="http://schemas.microsoft.com/office/powerpoint/2010/main" val="1110046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682422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a:t>Click to edit Sub title text style</a:t>
            </a:r>
          </a:p>
        </p:txBody>
      </p:sp>
    </p:spTree>
    <p:extLst>
      <p:ext uri="{BB962C8B-B14F-4D97-AF65-F5344CB8AC3E}">
        <p14:creationId xmlns:p14="http://schemas.microsoft.com/office/powerpoint/2010/main" val="28718729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7"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0"/>
            <a:ext cx="2029736" cy="2104028"/>
            <a:chOff x="3528102" y="847657"/>
            <a:chExt cx="2029736" cy="2805371"/>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6" y="1605245"/>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02899841"/>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058467"/>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0"/>
            <a:ext cx="2029736" cy="2104028"/>
            <a:chOff x="3528102" y="847657"/>
            <a:chExt cx="2029736" cy="2805371"/>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1"/>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24314637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7"/>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449402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19"/>
            <a:ext cx="1565118"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8858835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71573660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19"/>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192822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320363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3"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5"/>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19"/>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127615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19"/>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0729237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99154044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4" y="227621"/>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9774079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19"/>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416832562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1" y="2283210"/>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0" y="346966"/>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19"/>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1"/>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6"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89473415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04657887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2631329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234838" y="4740424"/>
            <a:ext cx="7195415" cy="16927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100"/>
              <a:buFont typeface="Arial"/>
              <a:buNone/>
              <a:defRPr b="0"/>
            </a:lvl1pPr>
            <a:lvl2pPr lvl="1" algn="l">
              <a:lnSpc>
                <a:spcPct val="100000"/>
              </a:lnSpc>
              <a:spcBef>
                <a:spcPts val="600"/>
              </a:spcBef>
              <a:spcAft>
                <a:spcPts val="0"/>
              </a:spcAft>
              <a:buSzPts val="1800"/>
              <a:buNone/>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600"/>
              </a:spcBef>
              <a:spcAft>
                <a:spcPts val="0"/>
              </a:spcAft>
              <a:buSzPts val="1800"/>
              <a:buChar char="◦"/>
              <a:defRPr/>
            </a:lvl5pPr>
            <a:lvl6pPr lvl="5" algn="l">
              <a:lnSpc>
                <a:spcPct val="100000"/>
              </a:lnSpc>
              <a:spcBef>
                <a:spcPts val="600"/>
              </a:spcBef>
              <a:spcAft>
                <a:spcPts val="0"/>
              </a:spcAft>
              <a:buSzPts val="1800"/>
              <a:buAutoNum type="arabicPeriod"/>
              <a:defRPr/>
            </a:lvl6pPr>
            <a:lvl7pPr lvl="6" algn="l">
              <a:lnSpc>
                <a:spcPct val="100000"/>
              </a:lnSpc>
              <a:spcBef>
                <a:spcPts val="600"/>
              </a:spcBef>
              <a:spcAft>
                <a:spcPts val="0"/>
              </a:spcAft>
              <a:buSzPts val="1800"/>
              <a:buAutoNum type="alphaLcPeriod"/>
              <a:defRPr/>
            </a:lvl7pPr>
            <a:lvl8pPr lvl="7" algn="l">
              <a:lnSpc>
                <a:spcPct val="100000"/>
              </a:lnSpc>
              <a:spcBef>
                <a:spcPts val="600"/>
              </a:spcBef>
              <a:spcAft>
                <a:spcPts val="0"/>
              </a:spcAft>
              <a:buSzPts val="1800"/>
              <a:buAutoNum type="romanLcPeriod"/>
              <a:defRPr/>
            </a:lvl8pPr>
            <a:lvl9pPr lvl="8" algn="l">
              <a:lnSpc>
                <a:spcPct val="100000"/>
              </a:lnSpc>
              <a:spcBef>
                <a:spcPts val="600"/>
              </a:spcBef>
              <a:spcAft>
                <a:spcPts val="600"/>
              </a:spcAft>
              <a:buSzPts val="1800"/>
              <a:buNone/>
              <a:defRPr/>
            </a:lvl9pPr>
          </a:lstStyle>
          <a:p>
            <a:endParaRPr/>
          </a:p>
        </p:txBody>
      </p:sp>
      <p:sp>
        <p:nvSpPr>
          <p:cNvPr id="17" name="Google Shape;17;p12"/>
          <p:cNvSpPr txBox="1">
            <a:spLocks noGrp="1"/>
          </p:cNvSpPr>
          <p:nvPr>
            <p:ph type="title"/>
          </p:nvPr>
        </p:nvSpPr>
        <p:spPr>
          <a:xfrm>
            <a:off x="322780" y="267573"/>
            <a:ext cx="8497370" cy="43088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501700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1" hasCustomPrompt="1"/>
          </p:nvPr>
        </p:nvSpPr>
        <p:spPr>
          <a:xfrm>
            <a:off x="762092" y="141298"/>
            <a:ext cx="7619816" cy="138499"/>
          </a:xfrm>
        </p:spPr>
        <p:txBody>
          <a:bodyPr anchor="b"/>
          <a:lstStyle>
            <a:lvl1pPr>
              <a:spcAft>
                <a:spcPts val="0"/>
              </a:spcAft>
              <a:defRPr sz="900"/>
            </a:lvl1pPr>
          </a:lstStyle>
          <a:p>
            <a:pPr lvl="0"/>
            <a:r>
              <a:rPr lang="en-US"/>
              <a:t>Super title here</a:t>
            </a:r>
          </a:p>
        </p:txBody>
      </p:sp>
    </p:spTree>
    <p:extLst>
      <p:ext uri="{BB962C8B-B14F-4D97-AF65-F5344CB8AC3E}">
        <p14:creationId xmlns:p14="http://schemas.microsoft.com/office/powerpoint/2010/main" val="4944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9164807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337803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949734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62931657"/>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69051983"/>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87622727"/>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69811520"/>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598797710"/>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37653368"/>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02874887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71198392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63599285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534735721"/>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61646784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620651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855280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922769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17536242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251863129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264551622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98004550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784961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7171058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50227718"/>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264050074"/>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25399700"/>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Title 1"/>
          <p:cNvSpPr txBox="1">
            <a:spLocks/>
          </p:cNvSpPr>
          <p:nvPr userDrawn="1"/>
        </p:nvSpPr>
        <p:spPr bwMode="auto">
          <a:xfrm>
            <a:off x="7644755" y="70246"/>
            <a:ext cx="1499245" cy="17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sz="800" b="0">
                <a:solidFill>
                  <a:schemeClr val="tx1"/>
                </a:solidFill>
              </a:rPr>
              <a:t>National Grid </a:t>
            </a:r>
            <a:r>
              <a:rPr lang="en-US" sz="800" b="0">
                <a:solidFill>
                  <a:srgbClr val="FA4616"/>
                </a:solidFill>
              </a:rPr>
              <a:t>ESO</a:t>
            </a:r>
            <a:r>
              <a:rPr lang="en-US" sz="800" b="0">
                <a:solidFill>
                  <a:schemeClr val="tx1"/>
                </a:solidFill>
              </a:rPr>
              <a:t> Internal Use</a:t>
            </a:r>
            <a:endParaRPr lang="en-GB" sz="800" b="0">
              <a:solidFill>
                <a:schemeClr val="tx1"/>
              </a:solidFill>
            </a:endParaRPr>
          </a:p>
        </p:txBody>
      </p:sp>
    </p:spTree>
    <p:extLst>
      <p:ext uri="{BB962C8B-B14F-4D97-AF65-F5344CB8AC3E}">
        <p14:creationId xmlns:p14="http://schemas.microsoft.com/office/powerpoint/2010/main" val="1283483021"/>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51394621"/>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155823664"/>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51070440"/>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799675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28591672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8534997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156968101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4028576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215443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96676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1025922"/>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0081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344655519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39694659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515674827"/>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99418350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741760"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7451461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7" y="1062040"/>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2" y="1062503"/>
            <a:ext cx="2592239"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3"/>
            <a:ext cx="2592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40" y="4782746"/>
            <a:ext cx="7195415" cy="126958"/>
          </a:xfrm>
        </p:spPr>
        <p:txBody>
          <a:bodyPr/>
          <a:lstStyle>
            <a:lvl1pPr>
              <a:defRPr b="0"/>
            </a:lvl1pPr>
          </a:lstStyle>
          <a:p>
            <a:pPr>
              <a:tabLst>
                <a:tab pos="741760"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1457698"/>
            <a:chOff x="3528102" y="847657"/>
            <a:chExt cx="2029736" cy="145769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9" y="2140326"/>
            <a:ext cx="2030635" cy="14488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8215767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4.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theme" Target="../theme/theme5.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6.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10" Type="http://schemas.openxmlformats.org/officeDocument/2006/relationships/slideLayout" Target="../slideLayouts/slideLayout119.xml"/><Relationship Id="rId19" Type="http://schemas.openxmlformats.org/officeDocument/2006/relationships/theme" Target="../theme/theme7.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slideLayout" Target="../slideLayouts/slideLayout169.xml"/><Relationship Id="rId47" Type="http://schemas.openxmlformats.org/officeDocument/2006/relationships/slideLayout" Target="../slideLayouts/slideLayout174.xml"/><Relationship Id="rId50" Type="http://schemas.openxmlformats.org/officeDocument/2006/relationships/slideLayout" Target="../slideLayouts/slideLayout177.xml"/><Relationship Id="rId55" Type="http://schemas.openxmlformats.org/officeDocument/2006/relationships/slideLayout" Target="../slideLayouts/slideLayout182.xml"/><Relationship Id="rId63" Type="http://schemas.openxmlformats.org/officeDocument/2006/relationships/slideLayout" Target="../slideLayouts/slideLayout190.xml"/><Relationship Id="rId68" Type="http://schemas.openxmlformats.org/officeDocument/2006/relationships/slideLayout" Target="../slideLayouts/slideLayout195.xml"/><Relationship Id="rId76" Type="http://schemas.openxmlformats.org/officeDocument/2006/relationships/slideLayout" Target="../slideLayouts/slideLayout203.xml"/><Relationship Id="rId84" Type="http://schemas.openxmlformats.org/officeDocument/2006/relationships/slideLayout" Target="../slideLayouts/slideLayout211.xml"/><Relationship Id="rId89" Type="http://schemas.openxmlformats.org/officeDocument/2006/relationships/tags" Target="../tags/tag3.xml"/><Relationship Id="rId7" Type="http://schemas.openxmlformats.org/officeDocument/2006/relationships/slideLayout" Target="../slideLayouts/slideLayout134.xml"/><Relationship Id="rId71" Type="http://schemas.openxmlformats.org/officeDocument/2006/relationships/slideLayout" Target="../slideLayouts/slideLayout198.xml"/><Relationship Id="rId92" Type="http://schemas.openxmlformats.org/officeDocument/2006/relationships/image" Target="../media/image16.emf"/><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9" Type="http://schemas.openxmlformats.org/officeDocument/2006/relationships/slideLayout" Target="../slideLayouts/slideLayout156.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45" Type="http://schemas.openxmlformats.org/officeDocument/2006/relationships/slideLayout" Target="../slideLayouts/slideLayout172.xml"/><Relationship Id="rId53" Type="http://schemas.openxmlformats.org/officeDocument/2006/relationships/slideLayout" Target="../slideLayouts/slideLayout180.xml"/><Relationship Id="rId58" Type="http://schemas.openxmlformats.org/officeDocument/2006/relationships/slideLayout" Target="../slideLayouts/slideLayout185.xml"/><Relationship Id="rId66" Type="http://schemas.openxmlformats.org/officeDocument/2006/relationships/slideLayout" Target="../slideLayouts/slideLayout193.xml"/><Relationship Id="rId74" Type="http://schemas.openxmlformats.org/officeDocument/2006/relationships/slideLayout" Target="../slideLayouts/slideLayout201.xml"/><Relationship Id="rId79" Type="http://schemas.openxmlformats.org/officeDocument/2006/relationships/slideLayout" Target="../slideLayouts/slideLayout206.xml"/><Relationship Id="rId87" Type="http://schemas.openxmlformats.org/officeDocument/2006/relationships/theme" Target="../theme/theme8.xml"/><Relationship Id="rId5" Type="http://schemas.openxmlformats.org/officeDocument/2006/relationships/slideLayout" Target="../slideLayouts/slideLayout132.xml"/><Relationship Id="rId61" Type="http://schemas.openxmlformats.org/officeDocument/2006/relationships/slideLayout" Target="../slideLayouts/slideLayout188.xml"/><Relationship Id="rId82" Type="http://schemas.openxmlformats.org/officeDocument/2006/relationships/slideLayout" Target="../slideLayouts/slideLayout209.xml"/><Relationship Id="rId90" Type="http://schemas.openxmlformats.org/officeDocument/2006/relationships/tags" Target="../tags/tag4.xml"/><Relationship Id="rId19" Type="http://schemas.openxmlformats.org/officeDocument/2006/relationships/slideLayout" Target="../slideLayouts/slideLayout14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slideLayout" Target="../slideLayouts/slideLayout170.xml"/><Relationship Id="rId48" Type="http://schemas.openxmlformats.org/officeDocument/2006/relationships/slideLayout" Target="../slideLayouts/slideLayout175.xml"/><Relationship Id="rId56" Type="http://schemas.openxmlformats.org/officeDocument/2006/relationships/slideLayout" Target="../slideLayouts/slideLayout183.xml"/><Relationship Id="rId64" Type="http://schemas.openxmlformats.org/officeDocument/2006/relationships/slideLayout" Target="../slideLayouts/slideLayout191.xml"/><Relationship Id="rId69" Type="http://schemas.openxmlformats.org/officeDocument/2006/relationships/slideLayout" Target="../slideLayouts/slideLayout196.xml"/><Relationship Id="rId77" Type="http://schemas.openxmlformats.org/officeDocument/2006/relationships/slideLayout" Target="../slideLayouts/slideLayout204.xml"/><Relationship Id="rId8" Type="http://schemas.openxmlformats.org/officeDocument/2006/relationships/slideLayout" Target="../slideLayouts/slideLayout135.xml"/><Relationship Id="rId51" Type="http://schemas.openxmlformats.org/officeDocument/2006/relationships/slideLayout" Target="../slideLayouts/slideLayout178.xml"/><Relationship Id="rId72" Type="http://schemas.openxmlformats.org/officeDocument/2006/relationships/slideLayout" Target="../slideLayouts/slideLayout199.xml"/><Relationship Id="rId80" Type="http://schemas.openxmlformats.org/officeDocument/2006/relationships/slideLayout" Target="../slideLayouts/slideLayout207.xml"/><Relationship Id="rId85" Type="http://schemas.openxmlformats.org/officeDocument/2006/relationships/slideLayout" Target="../slideLayouts/slideLayout212.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 Id="rId46" Type="http://schemas.openxmlformats.org/officeDocument/2006/relationships/slideLayout" Target="../slideLayouts/slideLayout173.xml"/><Relationship Id="rId59" Type="http://schemas.openxmlformats.org/officeDocument/2006/relationships/slideLayout" Target="../slideLayouts/slideLayout186.xml"/><Relationship Id="rId67" Type="http://schemas.openxmlformats.org/officeDocument/2006/relationships/slideLayout" Target="../slideLayouts/slideLayout194.xml"/><Relationship Id="rId20" Type="http://schemas.openxmlformats.org/officeDocument/2006/relationships/slideLayout" Target="../slideLayouts/slideLayout147.xml"/><Relationship Id="rId41" Type="http://schemas.openxmlformats.org/officeDocument/2006/relationships/slideLayout" Target="../slideLayouts/slideLayout168.xml"/><Relationship Id="rId54" Type="http://schemas.openxmlformats.org/officeDocument/2006/relationships/slideLayout" Target="../slideLayouts/slideLayout181.xml"/><Relationship Id="rId62" Type="http://schemas.openxmlformats.org/officeDocument/2006/relationships/slideLayout" Target="../slideLayouts/slideLayout189.xml"/><Relationship Id="rId70" Type="http://schemas.openxmlformats.org/officeDocument/2006/relationships/slideLayout" Target="../slideLayouts/slideLayout197.xml"/><Relationship Id="rId75" Type="http://schemas.openxmlformats.org/officeDocument/2006/relationships/slideLayout" Target="../slideLayouts/slideLayout202.xml"/><Relationship Id="rId83" Type="http://schemas.openxmlformats.org/officeDocument/2006/relationships/slideLayout" Target="../slideLayouts/slideLayout210.xml"/><Relationship Id="rId88" Type="http://schemas.openxmlformats.org/officeDocument/2006/relationships/vmlDrawing" Target="../drawings/vmlDrawing2.vml"/><Relationship Id="rId91" Type="http://schemas.openxmlformats.org/officeDocument/2006/relationships/oleObject" Target="../embeddings/oleObject2.bin"/><Relationship Id="rId1" Type="http://schemas.openxmlformats.org/officeDocument/2006/relationships/slideLayout" Target="../slideLayouts/slideLayout128.xml"/><Relationship Id="rId6" Type="http://schemas.openxmlformats.org/officeDocument/2006/relationships/slideLayout" Target="../slideLayouts/slideLayout133.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49" Type="http://schemas.openxmlformats.org/officeDocument/2006/relationships/slideLayout" Target="../slideLayouts/slideLayout176.xml"/><Relationship Id="rId57" Type="http://schemas.openxmlformats.org/officeDocument/2006/relationships/slideLayout" Target="../slideLayouts/slideLayout184.xml"/><Relationship Id="rId10" Type="http://schemas.openxmlformats.org/officeDocument/2006/relationships/slideLayout" Target="../slideLayouts/slideLayout137.xml"/><Relationship Id="rId31" Type="http://schemas.openxmlformats.org/officeDocument/2006/relationships/slideLayout" Target="../slideLayouts/slideLayout158.xml"/><Relationship Id="rId44" Type="http://schemas.openxmlformats.org/officeDocument/2006/relationships/slideLayout" Target="../slideLayouts/slideLayout171.xml"/><Relationship Id="rId52" Type="http://schemas.openxmlformats.org/officeDocument/2006/relationships/slideLayout" Target="../slideLayouts/slideLayout179.xml"/><Relationship Id="rId60" Type="http://schemas.openxmlformats.org/officeDocument/2006/relationships/slideLayout" Target="../slideLayouts/slideLayout187.xml"/><Relationship Id="rId65" Type="http://schemas.openxmlformats.org/officeDocument/2006/relationships/slideLayout" Target="../slideLayouts/slideLayout192.xml"/><Relationship Id="rId73" Type="http://schemas.openxmlformats.org/officeDocument/2006/relationships/slideLayout" Target="../slideLayouts/slideLayout200.xml"/><Relationship Id="rId78" Type="http://schemas.openxmlformats.org/officeDocument/2006/relationships/slideLayout" Target="../slideLayouts/slideLayout205.xml"/><Relationship Id="rId81" Type="http://schemas.openxmlformats.org/officeDocument/2006/relationships/slideLayout" Target="../slideLayouts/slideLayout208.xml"/><Relationship Id="rId86" Type="http://schemas.openxmlformats.org/officeDocument/2006/relationships/slideLayout" Target="../slideLayouts/slideLayout213.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cSld>
  <p:clrMap bg1="lt1" tx1="dk1" bg2="lt2" tx2="dk2" accent1="accent1" accent2="accent2" accent3="accent3" accent4="accent4" accent5="accent5" accent6="accent6" hlink="hlink" folHlink="folHlink"/>
  <p:sldLayoutIdLst>
    <p:sldLayoutId id="2147483785" r:id="rId1"/>
    <p:sldLayoutId id="2147483800" r:id="rId2"/>
    <p:sldLayoutId id="2147483801" r:id="rId3"/>
    <p:sldLayoutId id="2147483803" r:id="rId4"/>
    <p:sldLayoutId id="2147483813" r:id="rId5"/>
    <p:sldLayoutId id="2147483804" r:id="rId6"/>
    <p:sldLayoutId id="2147483805" r:id="rId7"/>
    <p:sldLayoutId id="2147483806" r:id="rId8"/>
    <p:sldLayoutId id="2147483786" r:id="rId9"/>
    <p:sldLayoutId id="2147483808" r:id="rId10"/>
    <p:sldLayoutId id="2147483809" r:id="rId11"/>
    <p:sldLayoutId id="2147483814" r:id="rId12"/>
    <p:sldLayoutId id="2147483810" r:id="rId13"/>
    <p:sldLayoutId id="2147483811" r:id="rId14"/>
    <p:sldLayoutId id="2147483812" r:id="rId15"/>
    <p:sldLayoutId id="2147483790" r:id="rId16"/>
    <p:sldLayoutId id="2147483815" r:id="rId17"/>
    <p:sldLayoutId id="2147483816" r:id="rId18"/>
    <p:sldLayoutId id="2147483784" r:id="rId19"/>
    <p:sldLayoutId id="2147483986"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8" y="4740425"/>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9" y="4740425"/>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8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1"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t>National Grid </a:t>
            </a:r>
          </a:p>
        </p:txBody>
      </p:sp>
    </p:spTree>
    <p:extLst>
      <p:ext uri="{BB962C8B-B14F-4D97-AF65-F5344CB8AC3E}">
        <p14:creationId xmlns:p14="http://schemas.microsoft.com/office/powerpoint/2010/main" val="423464096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40"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39" y="4721721"/>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0" y="4721721"/>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a:t>National Grid </a:t>
            </a:r>
          </a:p>
        </p:txBody>
      </p:sp>
    </p:spTree>
    <p:extLst>
      <p:ext uri="{BB962C8B-B14F-4D97-AF65-F5344CB8AC3E}">
        <p14:creationId xmlns:p14="http://schemas.microsoft.com/office/powerpoint/2010/main" val="361019705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9" r:id="rId17"/>
    <p:sldLayoutId id="2147483860" r:id="rId18"/>
    <p:sldLayoutId id="214748386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extLst>
      <p:ext uri="{BB962C8B-B14F-4D97-AF65-F5344CB8AC3E}">
        <p14:creationId xmlns:p14="http://schemas.microsoft.com/office/powerpoint/2010/main" val="125345354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12"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GB"/>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extLst>
      <p:ext uri="{BB962C8B-B14F-4D97-AF65-F5344CB8AC3E}">
        <p14:creationId xmlns:p14="http://schemas.microsoft.com/office/powerpoint/2010/main" val="228013608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5"/>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3"/>
            <a:ext cx="8498440" cy="270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41" y="4782746"/>
            <a:ext cx="534283"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40" y="4782746"/>
            <a:ext cx="7195415"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1" y="4782746"/>
            <a:ext cx="912058"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371818994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39" y="4721721"/>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0" y="4721721"/>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sz="1100" b="1"/>
              <a:t>National Grid </a:t>
            </a:r>
          </a:p>
        </p:txBody>
      </p:sp>
    </p:spTree>
    <p:extLst>
      <p:ext uri="{BB962C8B-B14F-4D97-AF65-F5344CB8AC3E}">
        <p14:creationId xmlns:p14="http://schemas.microsoft.com/office/powerpoint/2010/main" val="411383620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70" r:id="rId9"/>
    <p:sldLayoutId id="2147483971" r:id="rId10"/>
    <p:sldLayoutId id="2147483973" r:id="rId11"/>
    <p:sldLayoutId id="2147483974" r:id="rId12"/>
    <p:sldLayoutId id="2147483975" r:id="rId13"/>
    <p:sldLayoutId id="2147483978" r:id="rId14"/>
    <p:sldLayoutId id="2147483979" r:id="rId15"/>
    <p:sldLayoutId id="2147483981" r:id="rId16"/>
    <p:sldLayoutId id="2147483983" r:id="rId17"/>
    <p:sldLayoutId id="2147483985" r:id="rId18"/>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30829350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2053"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992637263"/>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 id="2147484005" r:id="rId18"/>
    <p:sldLayoutId id="2147484006" r:id="rId19"/>
    <p:sldLayoutId id="2147484007" r:id="rId20"/>
    <p:sldLayoutId id="2147484008" r:id="rId21"/>
    <p:sldLayoutId id="2147484009" r:id="rId22"/>
    <p:sldLayoutId id="2147484010"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6" r:id="rId39"/>
    <p:sldLayoutId id="2147484027" r:id="rId40"/>
    <p:sldLayoutId id="2147484028" r:id="rId41"/>
    <p:sldLayoutId id="2147484029" r:id="rId42"/>
    <p:sldLayoutId id="2147484030" r:id="rId43"/>
    <p:sldLayoutId id="2147484031" r:id="rId44"/>
    <p:sldLayoutId id="2147484032" r:id="rId45"/>
    <p:sldLayoutId id="2147484033" r:id="rId46"/>
    <p:sldLayoutId id="2147484034" r:id="rId47"/>
    <p:sldLayoutId id="2147484035" r:id="rId48"/>
    <p:sldLayoutId id="2147484036" r:id="rId49"/>
    <p:sldLayoutId id="2147484037" r:id="rId50"/>
    <p:sldLayoutId id="2147484038" r:id="rId51"/>
    <p:sldLayoutId id="2147484039" r:id="rId52"/>
    <p:sldLayoutId id="2147484040" r:id="rId53"/>
    <p:sldLayoutId id="2147484041" r:id="rId54"/>
    <p:sldLayoutId id="2147484042" r:id="rId55"/>
    <p:sldLayoutId id="2147484043" r:id="rId56"/>
    <p:sldLayoutId id="2147484044" r:id="rId57"/>
    <p:sldLayoutId id="2147484045" r:id="rId58"/>
    <p:sldLayoutId id="2147484046" r:id="rId59"/>
    <p:sldLayoutId id="2147484047" r:id="rId60"/>
    <p:sldLayoutId id="2147484048" r:id="rId61"/>
    <p:sldLayoutId id="2147484049" r:id="rId62"/>
    <p:sldLayoutId id="2147484050" r:id="rId63"/>
    <p:sldLayoutId id="2147484051" r:id="rId64"/>
    <p:sldLayoutId id="2147484052" r:id="rId65"/>
    <p:sldLayoutId id="2147484053" r:id="rId66"/>
    <p:sldLayoutId id="2147484054" r:id="rId67"/>
    <p:sldLayoutId id="2147484055" r:id="rId68"/>
    <p:sldLayoutId id="2147484056" r:id="rId69"/>
    <p:sldLayoutId id="2147484057" r:id="rId70"/>
    <p:sldLayoutId id="2147484058" r:id="rId71"/>
    <p:sldLayoutId id="2147484059" r:id="rId72"/>
    <p:sldLayoutId id="2147484060" r:id="rId73"/>
    <p:sldLayoutId id="2147484061" r:id="rId74"/>
    <p:sldLayoutId id="2147484062" r:id="rId75"/>
    <p:sldLayoutId id="2147484063" r:id="rId76"/>
    <p:sldLayoutId id="2147484064" r:id="rId77"/>
    <p:sldLayoutId id="2147484065" r:id="rId78"/>
    <p:sldLayoutId id="2147484066" r:id="rId79"/>
    <p:sldLayoutId id="2147484067" r:id="rId80"/>
    <p:sldLayoutId id="2147484068" r:id="rId81"/>
    <p:sldLayoutId id="2147484069" r:id="rId82"/>
    <p:sldLayoutId id="2147484070" r:id="rId83"/>
    <p:sldLayoutId id="2147484071" r:id="rId84"/>
    <p:sldLayoutId id="2147484072" r:id="rId85"/>
    <p:sldLayoutId id="2147484073"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chemeClr val="tx2"/>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chemeClr val="tx1"/>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chemeClr val="tx2"/>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chemeClr val="tx2"/>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6.xml"/><Relationship Id="rId16" Type="http://schemas.openxmlformats.org/officeDocument/2006/relationships/image" Target="../media/image48.svg"/><Relationship Id="rId1" Type="http://schemas.openxmlformats.org/officeDocument/2006/relationships/slideLayout" Target="../slideLayouts/slideLayout3.xml"/><Relationship Id="rId6" Type="http://schemas.openxmlformats.org/officeDocument/2006/relationships/image" Target="../media/image60.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62.svg"/><Relationship Id="rId4" Type="http://schemas.openxmlformats.org/officeDocument/2006/relationships/image" Target="../media/image59.svg"/><Relationship Id="rId9" Type="http://schemas.openxmlformats.org/officeDocument/2006/relationships/image" Target="../media/image41.png"/><Relationship Id="rId14" Type="http://schemas.openxmlformats.org/officeDocument/2006/relationships/image" Target="../media/image46.svg"/></Relationships>
</file>

<file path=ppt/slides/_rels/slide13.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8.svg"/><Relationship Id="rId1" Type="http://schemas.openxmlformats.org/officeDocument/2006/relationships/slideLayout" Target="../slideLayouts/slideLayout3.xml"/><Relationship Id="rId6" Type="http://schemas.openxmlformats.org/officeDocument/2006/relationships/image" Target="../media/image60.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62.svg"/><Relationship Id="rId4" Type="http://schemas.openxmlformats.org/officeDocument/2006/relationships/image" Target="../media/image59.svg"/><Relationship Id="rId9" Type="http://schemas.openxmlformats.org/officeDocument/2006/relationships/image" Target="../media/image41.png"/><Relationship Id="rId14" Type="http://schemas.openxmlformats.org/officeDocument/2006/relationships/image" Target="../media/image46.svg"/></Relationships>
</file>

<file path=ppt/slides/_rels/slide14.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18" Type="http://schemas.openxmlformats.org/officeDocument/2006/relationships/image" Target="../media/image5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17"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48.svg"/><Relationship Id="rId1" Type="http://schemas.openxmlformats.org/officeDocument/2006/relationships/slideLayout" Target="../slideLayouts/slideLayout1.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5.emf"/><Relationship Id="rId4" Type="http://schemas.openxmlformats.org/officeDocument/2006/relationships/image" Target="../media/image64.emf"/></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3.xml"/><Relationship Id="rId5" Type="http://schemas.openxmlformats.org/officeDocument/2006/relationships/image" Target="../media/image70.svg"/><Relationship Id="rId4" Type="http://schemas.openxmlformats.org/officeDocument/2006/relationships/image" Target="../media/image6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80.vml"/><Relationship Id="rId4" Type="http://schemas.openxmlformats.org/officeDocument/2006/relationships/image" Target="../media/image71.emf"/></Relationships>
</file>

<file path=ppt/slides/_rels/slide22.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70.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3.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3.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187.xml"/><Relationship Id="rId7" Type="http://schemas.openxmlformats.org/officeDocument/2006/relationships/image" Target="../media/image30.emf"/><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9.emf"/><Relationship Id="rId11" Type="http://schemas.openxmlformats.org/officeDocument/2006/relationships/image" Target="../media/image34.png"/><Relationship Id="rId5" Type="http://schemas.openxmlformats.org/officeDocument/2006/relationships/oleObject" Target="../embeddings/oleObject76.bin"/><Relationship Id="rId10" Type="http://schemas.openxmlformats.org/officeDocument/2006/relationships/image" Target="../media/image33.svg"/><Relationship Id="rId4" Type="http://schemas.openxmlformats.org/officeDocument/2006/relationships/notesSlide" Target="../notesSlides/notesSlide2.xml"/><Relationship Id="rId9" Type="http://schemas.openxmlformats.org/officeDocument/2006/relationships/image" Target="../media/image3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3.xml"/><Relationship Id="rId5" Type="http://schemas.openxmlformats.org/officeDocument/2006/relationships/image" Target="../media/image69.svg"/><Relationship Id="rId4" Type="http://schemas.openxmlformats.org/officeDocument/2006/relationships/image" Target="../media/image6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187.xml"/><Relationship Id="rId7" Type="http://schemas.openxmlformats.org/officeDocument/2006/relationships/image" Target="../media/image30.emf"/><Relationship Id="rId2" Type="http://schemas.openxmlformats.org/officeDocument/2006/relationships/tags" Target="../tags/tag119.xml"/><Relationship Id="rId1" Type="http://schemas.openxmlformats.org/officeDocument/2006/relationships/vmlDrawing" Target="../drawings/vmlDrawing77.vml"/><Relationship Id="rId6" Type="http://schemas.openxmlformats.org/officeDocument/2006/relationships/image" Target="../media/image29.emf"/><Relationship Id="rId5" Type="http://schemas.openxmlformats.org/officeDocument/2006/relationships/oleObject" Target="../embeddings/oleObject76.bin"/><Relationship Id="rId4" Type="http://schemas.openxmlformats.org/officeDocument/2006/relationships/notesSlide" Target="../notesSlides/notesSlide3.xml"/><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9.png"/><Relationship Id="rId18" Type="http://schemas.openxmlformats.org/officeDocument/2006/relationships/image" Target="../media/image44.svg"/><Relationship Id="rId3" Type="http://schemas.openxmlformats.org/officeDocument/2006/relationships/slideLayout" Target="../slideLayouts/slideLayout187.xml"/><Relationship Id="rId21" Type="http://schemas.openxmlformats.org/officeDocument/2006/relationships/image" Target="../media/image47.png"/><Relationship Id="rId7" Type="http://schemas.openxmlformats.org/officeDocument/2006/relationships/image" Target="../media/image30.emf"/><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tags" Target="../tags/tag120.xml"/><Relationship Id="rId16" Type="http://schemas.openxmlformats.org/officeDocument/2006/relationships/image" Target="../media/image42.svg"/><Relationship Id="rId20" Type="http://schemas.openxmlformats.org/officeDocument/2006/relationships/image" Target="../media/image46.svg"/><Relationship Id="rId1" Type="http://schemas.openxmlformats.org/officeDocument/2006/relationships/vmlDrawing" Target="../drawings/vmlDrawing78.vml"/><Relationship Id="rId6" Type="http://schemas.openxmlformats.org/officeDocument/2006/relationships/image" Target="../media/image29.emf"/><Relationship Id="rId11" Type="http://schemas.openxmlformats.org/officeDocument/2006/relationships/image" Target="../media/image37.png"/><Relationship Id="rId24" Type="http://schemas.openxmlformats.org/officeDocument/2006/relationships/image" Target="../media/image50.svg"/><Relationship Id="rId5" Type="http://schemas.openxmlformats.org/officeDocument/2006/relationships/oleObject" Target="../embeddings/oleObject76.bin"/><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svg"/><Relationship Id="rId19" Type="http://schemas.openxmlformats.org/officeDocument/2006/relationships/image" Target="../media/image45.png"/><Relationship Id="rId4" Type="http://schemas.openxmlformats.org/officeDocument/2006/relationships/notesSlide" Target="../notesSlides/notesSlide4.xml"/><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187.xml"/><Relationship Id="rId7" Type="http://schemas.openxmlformats.org/officeDocument/2006/relationships/image" Target="../media/image30.emf"/><Relationship Id="rId2" Type="http://schemas.openxmlformats.org/officeDocument/2006/relationships/tags" Target="../tags/tag121.xml"/><Relationship Id="rId1" Type="http://schemas.openxmlformats.org/officeDocument/2006/relationships/vmlDrawing" Target="../drawings/vmlDrawing79.vml"/><Relationship Id="rId6" Type="http://schemas.openxmlformats.org/officeDocument/2006/relationships/image" Target="../media/image29.emf"/><Relationship Id="rId5" Type="http://schemas.openxmlformats.org/officeDocument/2006/relationships/oleObject" Target="../embeddings/oleObject76.bin"/><Relationship Id="rId10" Type="http://schemas.openxmlformats.org/officeDocument/2006/relationships/image" Target="../media/image51.png"/><Relationship Id="rId4" Type="http://schemas.openxmlformats.org/officeDocument/2006/relationships/notesSlide" Target="../notesSlides/notesSlide5.xml"/><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5" y="1058863"/>
            <a:ext cx="5164594" cy="868039"/>
          </a:xfrm>
        </p:spPr>
        <p:txBody>
          <a:bodyPr/>
          <a:lstStyle/>
          <a:p>
            <a:r>
              <a:rPr lang="en-GB"/>
              <a:t>Data Operating Model</a:t>
            </a:r>
          </a:p>
        </p:txBody>
      </p:sp>
      <p:sp>
        <p:nvSpPr>
          <p:cNvPr id="3" name="Text Placeholder 2"/>
          <p:cNvSpPr>
            <a:spLocks noGrp="1"/>
          </p:cNvSpPr>
          <p:nvPr>
            <p:ph type="body" sz="quarter" idx="10"/>
          </p:nvPr>
        </p:nvSpPr>
        <p:spPr>
          <a:xfrm>
            <a:off x="330195" y="2600550"/>
            <a:ext cx="4033839" cy="276999"/>
          </a:xfrm>
        </p:spPr>
        <p:txBody>
          <a:bodyPr/>
          <a:lstStyle/>
          <a:p>
            <a:r>
              <a:rPr lang="en-GB" b="0" dirty="0"/>
              <a:t>July 2021</a:t>
            </a:r>
            <a:endParaRPr lang="en-GB" sz="4000" b="0" dirty="0"/>
          </a:p>
        </p:txBody>
      </p:sp>
    </p:spTree>
    <p:extLst>
      <p:ext uri="{BB962C8B-B14F-4D97-AF65-F5344CB8AC3E}">
        <p14:creationId xmlns:p14="http://schemas.microsoft.com/office/powerpoint/2010/main" val="20199030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2E082-02E5-48B0-B1B9-80D9AF225197}"/>
              </a:ext>
            </a:extLst>
          </p:cNvPr>
          <p:cNvSpPr>
            <a:spLocks noGrp="1"/>
          </p:cNvSpPr>
          <p:nvPr>
            <p:ph type="title"/>
          </p:nvPr>
        </p:nvSpPr>
        <p:spPr>
          <a:xfrm>
            <a:off x="322780" y="267573"/>
            <a:ext cx="8497370" cy="430887"/>
          </a:xfrm>
        </p:spPr>
        <p:txBody>
          <a:bodyPr/>
          <a:lstStyle/>
          <a:p>
            <a:r>
              <a:rPr lang="en-GB"/>
              <a:t>Data Operating Model (DOM) Structure</a:t>
            </a:r>
          </a:p>
        </p:txBody>
      </p:sp>
      <p:sp>
        <p:nvSpPr>
          <p:cNvPr id="30" name="Rectangle 29">
            <a:extLst>
              <a:ext uri="{FF2B5EF4-FFF2-40B4-BE49-F238E27FC236}">
                <a16:creationId xmlns:a16="http://schemas.microsoft.com/office/drawing/2014/main" id="{7471AB35-6732-46D9-BC76-3D9EBE80CA5D}"/>
              </a:ext>
            </a:extLst>
          </p:cNvPr>
          <p:cNvSpPr/>
          <p:nvPr/>
        </p:nvSpPr>
        <p:spPr bwMode="auto">
          <a:xfrm>
            <a:off x="5834842" y="996928"/>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cs typeface="Arial"/>
              </a:rPr>
              <a:t>The top tier of the Data Operating Model illustrates the overall split of teams between global and local and includes the high level areas of responsibility for each team</a:t>
            </a:r>
            <a:endParaRPr lang="en-GB" sz="800" b="0">
              <a:solidFill>
                <a:schemeClr val="tx1"/>
              </a:solidFill>
              <a:latin typeface="+mn-lt"/>
              <a:cs typeface="Arial"/>
            </a:endParaRPr>
          </a:p>
        </p:txBody>
      </p:sp>
      <p:sp>
        <p:nvSpPr>
          <p:cNvPr id="81" name="Rectangle 80">
            <a:extLst>
              <a:ext uri="{FF2B5EF4-FFF2-40B4-BE49-F238E27FC236}">
                <a16:creationId xmlns:a16="http://schemas.microsoft.com/office/drawing/2014/main" id="{902D2C80-D0F4-4A95-8E38-E4B0AFC79ABD}"/>
              </a:ext>
            </a:extLst>
          </p:cNvPr>
          <p:cNvSpPr/>
          <p:nvPr/>
        </p:nvSpPr>
        <p:spPr bwMode="auto">
          <a:xfrm>
            <a:off x="5834841" y="1870565"/>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second tier of the DOM breaks down the global and local split into the capabilities required to deliver the T2 Portfolio. It includes the central view of where these capabilities are placed to deliver against the T2 requirements.</a:t>
            </a:r>
          </a:p>
        </p:txBody>
      </p:sp>
      <p:sp>
        <p:nvSpPr>
          <p:cNvPr id="82" name="Rectangle 81">
            <a:extLst>
              <a:ext uri="{FF2B5EF4-FFF2-40B4-BE49-F238E27FC236}">
                <a16:creationId xmlns:a16="http://schemas.microsoft.com/office/drawing/2014/main" id="{0D28CC6C-79BC-4B63-9BB0-267D80B380B5}"/>
              </a:ext>
            </a:extLst>
          </p:cNvPr>
          <p:cNvSpPr/>
          <p:nvPr/>
        </p:nvSpPr>
        <p:spPr bwMode="auto">
          <a:xfrm>
            <a:off x="5834841" y="2753411"/>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third tier of the operating model splits illustrates the key activities for both the global and local teams that are contained within the capabilities.</a:t>
            </a:r>
          </a:p>
        </p:txBody>
      </p:sp>
      <p:sp>
        <p:nvSpPr>
          <p:cNvPr id="83" name="Rectangle 82">
            <a:extLst>
              <a:ext uri="{FF2B5EF4-FFF2-40B4-BE49-F238E27FC236}">
                <a16:creationId xmlns:a16="http://schemas.microsoft.com/office/drawing/2014/main" id="{4C932995-B6A6-400D-A458-02B0A6D0113D}"/>
              </a:ext>
            </a:extLst>
          </p:cNvPr>
          <p:cNvSpPr/>
          <p:nvPr/>
        </p:nvSpPr>
        <p:spPr bwMode="auto">
          <a:xfrm>
            <a:off x="5834841" y="3631652"/>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fourth tier of the DOM show cases the central view of the teams required to own the capabilities and associated capabilities. The Entity team has been designed based on generic requirements and would be expected to flex in lin</a:t>
            </a:r>
            <a:r>
              <a:rPr lang="en-GB" sz="800" b="0">
                <a:solidFill>
                  <a:schemeClr val="tx1"/>
                </a:solidFill>
                <a:cs typeface="Arial"/>
              </a:rPr>
              <a:t>e with the entity demand.</a:t>
            </a:r>
            <a:endParaRPr lang="en-GB" sz="800" b="0">
              <a:solidFill>
                <a:schemeClr val="tx1"/>
              </a:solidFill>
              <a:latin typeface="+mn-lt"/>
              <a:cs typeface="Arial"/>
            </a:endParaRPr>
          </a:p>
        </p:txBody>
      </p:sp>
      <p:grpSp>
        <p:nvGrpSpPr>
          <p:cNvPr id="26" name="Group 25">
            <a:extLst>
              <a:ext uri="{FF2B5EF4-FFF2-40B4-BE49-F238E27FC236}">
                <a16:creationId xmlns:a16="http://schemas.microsoft.com/office/drawing/2014/main" id="{5F153D2D-9901-44B6-B000-C58A6B65C458}"/>
              </a:ext>
            </a:extLst>
          </p:cNvPr>
          <p:cNvGrpSpPr/>
          <p:nvPr/>
        </p:nvGrpSpPr>
        <p:grpSpPr>
          <a:xfrm>
            <a:off x="746676" y="978927"/>
            <a:ext cx="3383449" cy="3462725"/>
            <a:chOff x="3140820" y="840387"/>
            <a:chExt cx="3383449" cy="3462725"/>
          </a:xfrm>
        </p:grpSpPr>
        <p:sp>
          <p:nvSpPr>
            <p:cNvPr id="27" name="Isosceles Triangle 26">
              <a:extLst>
                <a:ext uri="{FF2B5EF4-FFF2-40B4-BE49-F238E27FC236}">
                  <a16:creationId xmlns:a16="http://schemas.microsoft.com/office/drawing/2014/main" id="{97BDE8D6-7CD6-42D9-BB72-307BB798C912}"/>
                </a:ext>
              </a:extLst>
            </p:cNvPr>
            <p:cNvSpPr/>
            <p:nvPr/>
          </p:nvSpPr>
          <p:spPr bwMode="auto">
            <a:xfrm>
              <a:off x="4421270" y="840387"/>
              <a:ext cx="828000" cy="828000"/>
            </a:xfrm>
            <a:prstGeom prst="triangle">
              <a:avLst/>
            </a:prstGeom>
            <a:solidFill>
              <a:schemeClr val="accent4"/>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endParaRPr lang="en-GB" sz="1000" b="0" err="1">
                <a:solidFill>
                  <a:schemeClr val="bg1"/>
                </a:solidFill>
                <a:latin typeface="+mn-lt"/>
                <a:cs typeface="Arial"/>
              </a:endParaRPr>
            </a:p>
          </p:txBody>
        </p:sp>
        <p:sp>
          <p:nvSpPr>
            <p:cNvPr id="29" name="Trapezoid 28">
              <a:extLst>
                <a:ext uri="{FF2B5EF4-FFF2-40B4-BE49-F238E27FC236}">
                  <a16:creationId xmlns:a16="http://schemas.microsoft.com/office/drawing/2014/main" id="{184CBDA0-902C-412C-BBAE-98787B6A96BC}"/>
                </a:ext>
              </a:extLst>
            </p:cNvPr>
            <p:cNvSpPr/>
            <p:nvPr/>
          </p:nvSpPr>
          <p:spPr bwMode="auto">
            <a:xfrm>
              <a:off x="3998711" y="1718629"/>
              <a:ext cx="1663200" cy="828000"/>
            </a:xfrm>
            <a:prstGeom prst="trapezoid">
              <a:avLst>
                <a:gd name="adj" fmla="val 49262"/>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Capabilities</a:t>
              </a:r>
            </a:p>
          </p:txBody>
        </p:sp>
        <p:sp>
          <p:nvSpPr>
            <p:cNvPr id="33" name="Trapezoid 32">
              <a:extLst>
                <a:ext uri="{FF2B5EF4-FFF2-40B4-BE49-F238E27FC236}">
                  <a16:creationId xmlns:a16="http://schemas.microsoft.com/office/drawing/2014/main" id="{7EBE36E7-7EDC-45E3-8D34-29C43DD5B840}"/>
                </a:ext>
              </a:extLst>
            </p:cNvPr>
            <p:cNvSpPr/>
            <p:nvPr/>
          </p:nvSpPr>
          <p:spPr bwMode="auto">
            <a:xfrm>
              <a:off x="3576147" y="2596871"/>
              <a:ext cx="2520000" cy="828000"/>
            </a:xfrm>
            <a:prstGeom prst="trapezoid">
              <a:avLst>
                <a:gd name="adj" fmla="val 49262"/>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Activities</a:t>
              </a:r>
            </a:p>
          </p:txBody>
        </p:sp>
        <p:sp>
          <p:nvSpPr>
            <p:cNvPr id="37" name="Trapezoid 36">
              <a:extLst>
                <a:ext uri="{FF2B5EF4-FFF2-40B4-BE49-F238E27FC236}">
                  <a16:creationId xmlns:a16="http://schemas.microsoft.com/office/drawing/2014/main" id="{5C0A0632-33B8-4037-B7C3-6E0A8FE88F7E}"/>
                </a:ext>
              </a:extLst>
            </p:cNvPr>
            <p:cNvSpPr/>
            <p:nvPr/>
          </p:nvSpPr>
          <p:spPr bwMode="auto">
            <a:xfrm>
              <a:off x="3140820" y="3475112"/>
              <a:ext cx="3383449" cy="828000"/>
            </a:xfrm>
            <a:prstGeom prst="trapezoid">
              <a:avLst>
                <a:gd name="adj" fmla="val 49262"/>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Teams</a:t>
              </a:r>
            </a:p>
          </p:txBody>
        </p:sp>
        <p:sp>
          <p:nvSpPr>
            <p:cNvPr id="38" name="TextBox 37">
              <a:extLst>
                <a:ext uri="{FF2B5EF4-FFF2-40B4-BE49-F238E27FC236}">
                  <a16:creationId xmlns:a16="http://schemas.microsoft.com/office/drawing/2014/main" id="{602C639E-0908-4672-8B90-E411E03C2B93}"/>
                </a:ext>
              </a:extLst>
            </p:cNvPr>
            <p:cNvSpPr txBox="1"/>
            <p:nvPr/>
          </p:nvSpPr>
          <p:spPr bwMode="auto">
            <a:xfrm>
              <a:off x="4414674" y="1533260"/>
              <a:ext cx="85898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0"/>
                </a:spcAft>
                <a:buClr>
                  <a:schemeClr val="tx1"/>
                </a:buClr>
              </a:pPr>
              <a:r>
                <a:rPr lang="en-GB" sz="800" b="0" kern="0">
                  <a:solidFill>
                    <a:schemeClr val="bg1"/>
                  </a:solidFill>
                  <a:latin typeface="+mn-lt"/>
                  <a:ea typeface="+mn-ea"/>
                </a:rPr>
                <a:t>Accountabilities</a:t>
              </a:r>
            </a:p>
          </p:txBody>
        </p:sp>
      </p:grpSp>
      <p:sp>
        <p:nvSpPr>
          <p:cNvPr id="19" name="Rectangle 18">
            <a:extLst>
              <a:ext uri="{FF2B5EF4-FFF2-40B4-BE49-F238E27FC236}">
                <a16:creationId xmlns:a16="http://schemas.microsoft.com/office/drawing/2014/main" id="{D100E89C-101B-42EC-B224-1C195A8A6C19}"/>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The DOM structure contains four tiers of capability split across the business and central data teams</a:t>
            </a:r>
          </a:p>
        </p:txBody>
      </p:sp>
      <p:sp>
        <p:nvSpPr>
          <p:cNvPr id="21" name="Footer Placeholder 1">
            <a:extLst>
              <a:ext uri="{FF2B5EF4-FFF2-40B4-BE49-F238E27FC236}">
                <a16:creationId xmlns:a16="http://schemas.microsoft.com/office/drawing/2014/main" id="{53C1CF7A-C038-48CF-AC7E-9782C8A476E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8" name="Rectangle 27">
            <a:extLst>
              <a:ext uri="{FF2B5EF4-FFF2-40B4-BE49-F238E27FC236}">
                <a16:creationId xmlns:a16="http://schemas.microsoft.com/office/drawing/2014/main" id="{ED19C5A9-2336-493B-9CF0-56F45DB44B61}"/>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pic>
        <p:nvPicPr>
          <p:cNvPr id="5" name="Picture 4">
            <a:extLst>
              <a:ext uri="{FF2B5EF4-FFF2-40B4-BE49-F238E27FC236}">
                <a16:creationId xmlns:a16="http://schemas.microsoft.com/office/drawing/2014/main" id="{D3AA16F2-7A9B-4667-AA71-63661915D41A}"/>
              </a:ext>
            </a:extLst>
          </p:cNvPr>
          <p:cNvPicPr>
            <a:picLocks noChangeAspect="1"/>
          </p:cNvPicPr>
          <p:nvPr/>
        </p:nvPicPr>
        <p:blipFill>
          <a:blip r:embed="rId2"/>
          <a:stretch>
            <a:fillRect/>
          </a:stretch>
        </p:blipFill>
        <p:spPr>
          <a:xfrm>
            <a:off x="4338350" y="996928"/>
            <a:ext cx="1405919" cy="792000"/>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6C07ACF5-8FE2-4ABC-939F-FE7A5CAF8F8E}"/>
              </a:ext>
            </a:extLst>
          </p:cNvPr>
          <p:cNvPicPr>
            <a:picLocks noChangeAspect="1"/>
          </p:cNvPicPr>
          <p:nvPr/>
        </p:nvPicPr>
        <p:blipFill>
          <a:blip r:embed="rId3"/>
          <a:stretch>
            <a:fillRect/>
          </a:stretch>
        </p:blipFill>
        <p:spPr>
          <a:xfrm>
            <a:off x="4338352" y="1869917"/>
            <a:ext cx="1405917" cy="79200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E0319A11-1655-40B6-B3A0-D4C26BAE4691}"/>
              </a:ext>
            </a:extLst>
          </p:cNvPr>
          <p:cNvPicPr>
            <a:picLocks noChangeAspect="1"/>
          </p:cNvPicPr>
          <p:nvPr/>
        </p:nvPicPr>
        <p:blipFill>
          <a:blip r:embed="rId4"/>
          <a:stretch>
            <a:fillRect/>
          </a:stretch>
        </p:blipFill>
        <p:spPr>
          <a:xfrm>
            <a:off x="4338352" y="3631652"/>
            <a:ext cx="1405917" cy="792000"/>
          </a:xfrm>
          <a:prstGeom prst="rect">
            <a:avLst/>
          </a:prstGeom>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C7E4F29F-4532-469B-83A8-0AA4502DB9AC}"/>
              </a:ext>
            </a:extLst>
          </p:cNvPr>
          <p:cNvPicPr>
            <a:picLocks noChangeAspect="1"/>
          </p:cNvPicPr>
          <p:nvPr/>
        </p:nvPicPr>
        <p:blipFill>
          <a:blip r:embed="rId5"/>
          <a:stretch>
            <a:fillRect/>
          </a:stretch>
        </p:blipFill>
        <p:spPr>
          <a:xfrm>
            <a:off x="4338352" y="2750784"/>
            <a:ext cx="1405917" cy="792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1183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2E082-02E5-48B0-B1B9-80D9AF225197}"/>
              </a:ext>
            </a:extLst>
          </p:cNvPr>
          <p:cNvSpPr>
            <a:spLocks noGrp="1"/>
          </p:cNvSpPr>
          <p:nvPr>
            <p:ph type="title"/>
          </p:nvPr>
        </p:nvSpPr>
        <p:spPr/>
        <p:txBody>
          <a:bodyPr/>
          <a:lstStyle/>
          <a:p>
            <a:r>
              <a:rPr lang="en-GB"/>
              <a:t>Data Operating Model (DOM) Processes</a:t>
            </a:r>
          </a:p>
        </p:txBody>
      </p:sp>
      <p:grpSp>
        <p:nvGrpSpPr>
          <p:cNvPr id="28" name="Group 27">
            <a:extLst>
              <a:ext uri="{FF2B5EF4-FFF2-40B4-BE49-F238E27FC236}">
                <a16:creationId xmlns:a16="http://schemas.microsoft.com/office/drawing/2014/main" id="{84313F66-94FF-458A-A1D6-F0D5F972DF06}"/>
              </a:ext>
            </a:extLst>
          </p:cNvPr>
          <p:cNvGrpSpPr/>
          <p:nvPr/>
        </p:nvGrpSpPr>
        <p:grpSpPr>
          <a:xfrm>
            <a:off x="746676" y="978927"/>
            <a:ext cx="3383449" cy="3462725"/>
            <a:chOff x="3140820" y="840387"/>
            <a:chExt cx="3383449" cy="3462725"/>
          </a:xfrm>
        </p:grpSpPr>
        <p:sp>
          <p:nvSpPr>
            <p:cNvPr id="17" name="Isosceles Triangle 16">
              <a:extLst>
                <a:ext uri="{FF2B5EF4-FFF2-40B4-BE49-F238E27FC236}">
                  <a16:creationId xmlns:a16="http://schemas.microsoft.com/office/drawing/2014/main" id="{88CB8F27-EFA0-423C-A144-E04C8359E8DC}"/>
                </a:ext>
              </a:extLst>
            </p:cNvPr>
            <p:cNvSpPr/>
            <p:nvPr/>
          </p:nvSpPr>
          <p:spPr bwMode="auto">
            <a:xfrm>
              <a:off x="4421270" y="840387"/>
              <a:ext cx="828000" cy="828000"/>
            </a:xfrm>
            <a:prstGeom prst="triangle">
              <a:avLst/>
            </a:prstGeom>
            <a:solidFill>
              <a:schemeClr val="accent4"/>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endParaRPr lang="en-GB" sz="1000" b="0" err="1">
                <a:solidFill>
                  <a:schemeClr val="bg1"/>
                </a:solidFill>
                <a:latin typeface="+mn-lt"/>
                <a:cs typeface="Arial"/>
              </a:endParaRPr>
            </a:p>
          </p:txBody>
        </p:sp>
        <p:sp>
          <p:nvSpPr>
            <p:cNvPr id="18" name="Trapezoid 17">
              <a:extLst>
                <a:ext uri="{FF2B5EF4-FFF2-40B4-BE49-F238E27FC236}">
                  <a16:creationId xmlns:a16="http://schemas.microsoft.com/office/drawing/2014/main" id="{BEE83CBB-A82B-4F14-BB28-B9F1DBFE2BDF}"/>
                </a:ext>
              </a:extLst>
            </p:cNvPr>
            <p:cNvSpPr/>
            <p:nvPr/>
          </p:nvSpPr>
          <p:spPr bwMode="auto">
            <a:xfrm>
              <a:off x="3998711" y="1718629"/>
              <a:ext cx="1663200" cy="828000"/>
            </a:xfrm>
            <a:prstGeom prst="trapezoid">
              <a:avLst>
                <a:gd name="adj" fmla="val 49262"/>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Capabilities</a:t>
              </a:r>
            </a:p>
          </p:txBody>
        </p:sp>
        <p:sp>
          <p:nvSpPr>
            <p:cNvPr id="59" name="Trapezoid 58">
              <a:extLst>
                <a:ext uri="{FF2B5EF4-FFF2-40B4-BE49-F238E27FC236}">
                  <a16:creationId xmlns:a16="http://schemas.microsoft.com/office/drawing/2014/main" id="{07858810-AA38-48FE-AEFC-A7948E5BE400}"/>
                </a:ext>
              </a:extLst>
            </p:cNvPr>
            <p:cNvSpPr/>
            <p:nvPr/>
          </p:nvSpPr>
          <p:spPr bwMode="auto">
            <a:xfrm>
              <a:off x="3576147" y="2596871"/>
              <a:ext cx="2520000" cy="828000"/>
            </a:xfrm>
            <a:prstGeom prst="trapezoid">
              <a:avLst>
                <a:gd name="adj" fmla="val 49262"/>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Activities</a:t>
              </a:r>
            </a:p>
          </p:txBody>
        </p:sp>
        <p:sp>
          <p:nvSpPr>
            <p:cNvPr id="60" name="Trapezoid 59">
              <a:extLst>
                <a:ext uri="{FF2B5EF4-FFF2-40B4-BE49-F238E27FC236}">
                  <a16:creationId xmlns:a16="http://schemas.microsoft.com/office/drawing/2014/main" id="{C3D0672A-5711-4615-B1A0-9A4CFDA955A6}"/>
                </a:ext>
              </a:extLst>
            </p:cNvPr>
            <p:cNvSpPr/>
            <p:nvPr/>
          </p:nvSpPr>
          <p:spPr bwMode="auto">
            <a:xfrm>
              <a:off x="3140820" y="3475112"/>
              <a:ext cx="3383449" cy="828000"/>
            </a:xfrm>
            <a:prstGeom prst="trapezoid">
              <a:avLst>
                <a:gd name="adj" fmla="val 49262"/>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800" b="0">
                  <a:solidFill>
                    <a:schemeClr val="bg1"/>
                  </a:solidFill>
                  <a:latin typeface="+mn-lt"/>
                  <a:cs typeface="Arial"/>
                </a:rPr>
                <a:t>Data Teams</a:t>
              </a:r>
            </a:p>
          </p:txBody>
        </p:sp>
        <p:sp>
          <p:nvSpPr>
            <p:cNvPr id="20" name="TextBox 19">
              <a:extLst>
                <a:ext uri="{FF2B5EF4-FFF2-40B4-BE49-F238E27FC236}">
                  <a16:creationId xmlns:a16="http://schemas.microsoft.com/office/drawing/2014/main" id="{BFF03E14-CDA8-4622-A4F1-225164EA4821}"/>
                </a:ext>
              </a:extLst>
            </p:cNvPr>
            <p:cNvSpPr txBox="1"/>
            <p:nvPr/>
          </p:nvSpPr>
          <p:spPr bwMode="auto">
            <a:xfrm>
              <a:off x="4411486" y="1531287"/>
              <a:ext cx="85898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0"/>
                </a:spcAft>
                <a:buClr>
                  <a:schemeClr val="tx1"/>
                </a:buClr>
              </a:pPr>
              <a:r>
                <a:rPr lang="en-GB" sz="800" b="0" kern="0">
                  <a:solidFill>
                    <a:schemeClr val="bg1"/>
                  </a:solidFill>
                  <a:latin typeface="+mn-lt"/>
                  <a:ea typeface="+mn-ea"/>
                </a:rPr>
                <a:t>Accountabilities</a:t>
              </a:r>
            </a:p>
          </p:txBody>
        </p:sp>
      </p:grpSp>
      <p:pic>
        <p:nvPicPr>
          <p:cNvPr id="34" name="Picture 33">
            <a:extLst>
              <a:ext uri="{FF2B5EF4-FFF2-40B4-BE49-F238E27FC236}">
                <a16:creationId xmlns:a16="http://schemas.microsoft.com/office/drawing/2014/main" id="{10387735-7429-4E44-B32F-267A1F7A8C7D}"/>
              </a:ext>
            </a:extLst>
          </p:cNvPr>
          <p:cNvPicPr>
            <a:picLocks noChangeAspect="1"/>
          </p:cNvPicPr>
          <p:nvPr/>
        </p:nvPicPr>
        <p:blipFill>
          <a:blip r:embed="rId2"/>
          <a:stretch>
            <a:fillRect/>
          </a:stretch>
        </p:blipFill>
        <p:spPr>
          <a:xfrm>
            <a:off x="4338000" y="1378542"/>
            <a:ext cx="1405918" cy="792000"/>
          </a:xfrm>
          <a:prstGeom prst="rect">
            <a:avLst/>
          </a:prstGeom>
          <a:effectLst>
            <a:outerShdw blurRad="63500" sx="102000" sy="102000" algn="ctr" rotWithShape="0">
              <a:prstClr val="black">
                <a:alpha val="40000"/>
              </a:prstClr>
            </a:outerShdw>
          </a:effectLst>
        </p:spPr>
      </p:pic>
      <p:pic>
        <p:nvPicPr>
          <p:cNvPr id="36" name="Picture 35">
            <a:extLst>
              <a:ext uri="{FF2B5EF4-FFF2-40B4-BE49-F238E27FC236}">
                <a16:creationId xmlns:a16="http://schemas.microsoft.com/office/drawing/2014/main" id="{68F10F4B-D343-434E-AADD-14DC41AE0C7F}"/>
              </a:ext>
            </a:extLst>
          </p:cNvPr>
          <p:cNvPicPr>
            <a:picLocks noChangeAspect="1"/>
          </p:cNvPicPr>
          <p:nvPr/>
        </p:nvPicPr>
        <p:blipFill>
          <a:blip r:embed="rId3"/>
          <a:stretch>
            <a:fillRect/>
          </a:stretch>
        </p:blipFill>
        <p:spPr>
          <a:xfrm>
            <a:off x="4338000" y="2285289"/>
            <a:ext cx="1405918" cy="792000"/>
          </a:xfrm>
          <a:prstGeom prst="rect">
            <a:avLst/>
          </a:prstGeom>
          <a:effectLst>
            <a:outerShdw blurRad="63500" sx="102000" sy="102000" algn="ctr" rotWithShape="0">
              <a:prstClr val="black">
                <a:alpha val="40000"/>
              </a:prstClr>
            </a:outerShdw>
          </a:effectLst>
        </p:spPr>
      </p:pic>
      <p:sp>
        <p:nvSpPr>
          <p:cNvPr id="84" name="Rectangle 83">
            <a:extLst>
              <a:ext uri="{FF2B5EF4-FFF2-40B4-BE49-F238E27FC236}">
                <a16:creationId xmlns:a16="http://schemas.microsoft.com/office/drawing/2014/main" id="{EEF84C59-6EDB-42EE-8495-EC9C13EC1706}"/>
              </a:ext>
            </a:extLst>
          </p:cNvPr>
          <p:cNvSpPr/>
          <p:nvPr/>
        </p:nvSpPr>
        <p:spPr bwMode="auto">
          <a:xfrm>
            <a:off x="5835600" y="3192532"/>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third layer of processes calls out the expected activities that each team within the DOM would be accountable for. </a:t>
            </a:r>
          </a:p>
        </p:txBody>
      </p:sp>
      <p:sp>
        <p:nvSpPr>
          <p:cNvPr id="85" name="Rectangle 84">
            <a:extLst>
              <a:ext uri="{FF2B5EF4-FFF2-40B4-BE49-F238E27FC236}">
                <a16:creationId xmlns:a16="http://schemas.microsoft.com/office/drawing/2014/main" id="{CB0144DE-4A58-43EB-9447-9EF09C3ED0C8}"/>
              </a:ext>
            </a:extLst>
          </p:cNvPr>
          <p:cNvSpPr/>
          <p:nvPr/>
        </p:nvSpPr>
        <p:spPr bwMode="auto">
          <a:xfrm>
            <a:off x="5835600" y="2285289"/>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second layer of processes expands upon interaction model and </a:t>
            </a:r>
            <a:r>
              <a:rPr lang="en-GB" sz="800" b="0">
                <a:solidFill>
                  <a:schemeClr val="tx1"/>
                </a:solidFill>
                <a:cs typeface="Arial"/>
              </a:rPr>
              <a:t>illustrates how the proposed capabilities and associated activities would operate between the global and local teams.</a:t>
            </a:r>
            <a:endParaRPr lang="en-GB" sz="800" b="0">
              <a:solidFill>
                <a:schemeClr val="tx1"/>
              </a:solidFill>
              <a:latin typeface="+mn-lt"/>
              <a:cs typeface="Arial"/>
            </a:endParaRPr>
          </a:p>
        </p:txBody>
      </p:sp>
      <p:sp>
        <p:nvSpPr>
          <p:cNvPr id="86" name="Rectangle 85">
            <a:extLst>
              <a:ext uri="{FF2B5EF4-FFF2-40B4-BE49-F238E27FC236}">
                <a16:creationId xmlns:a16="http://schemas.microsoft.com/office/drawing/2014/main" id="{21A185E0-53D1-416B-BA10-058174335E9E}"/>
              </a:ext>
            </a:extLst>
          </p:cNvPr>
          <p:cNvSpPr/>
          <p:nvPr/>
        </p:nvSpPr>
        <p:spPr bwMode="auto">
          <a:xfrm>
            <a:off x="5835600" y="1378045"/>
            <a:ext cx="2520000" cy="792000"/>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800" b="0">
                <a:solidFill>
                  <a:schemeClr val="tx1"/>
                </a:solidFill>
                <a:latin typeface="+mn-lt"/>
                <a:cs typeface="Arial"/>
              </a:rPr>
              <a:t>The first layer of processes within the DOM illustrates the key expected relationships between the different functions and teams that sit within the operating model.</a:t>
            </a:r>
          </a:p>
        </p:txBody>
      </p:sp>
      <p:sp>
        <p:nvSpPr>
          <p:cNvPr id="53" name="Right Brace 52">
            <a:extLst>
              <a:ext uri="{FF2B5EF4-FFF2-40B4-BE49-F238E27FC236}">
                <a16:creationId xmlns:a16="http://schemas.microsoft.com/office/drawing/2014/main" id="{0CD759B9-E709-4D56-B2AF-CBD066691B64}"/>
              </a:ext>
            </a:extLst>
          </p:cNvPr>
          <p:cNvSpPr/>
          <p:nvPr/>
        </p:nvSpPr>
        <p:spPr bwMode="auto">
          <a:xfrm>
            <a:off x="3909878" y="3199973"/>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54" name="Right Brace 53">
            <a:extLst>
              <a:ext uri="{FF2B5EF4-FFF2-40B4-BE49-F238E27FC236}">
                <a16:creationId xmlns:a16="http://schemas.microsoft.com/office/drawing/2014/main" id="{1F1FC72E-2D65-4724-9299-3DF6CB7ACB09}"/>
              </a:ext>
            </a:extLst>
          </p:cNvPr>
          <p:cNvSpPr/>
          <p:nvPr/>
        </p:nvSpPr>
        <p:spPr bwMode="auto">
          <a:xfrm>
            <a:off x="3887310" y="2321731"/>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55" name="Right Brace 54">
            <a:extLst>
              <a:ext uri="{FF2B5EF4-FFF2-40B4-BE49-F238E27FC236}">
                <a16:creationId xmlns:a16="http://schemas.microsoft.com/office/drawing/2014/main" id="{81D7E52A-F538-41AC-A296-D41065C671EF}"/>
              </a:ext>
            </a:extLst>
          </p:cNvPr>
          <p:cNvSpPr/>
          <p:nvPr/>
        </p:nvSpPr>
        <p:spPr bwMode="auto">
          <a:xfrm>
            <a:off x="3880696" y="1384470"/>
            <a:ext cx="404849" cy="777118"/>
          </a:xfrm>
          <a:prstGeom prst="rightBrace">
            <a:avLst>
              <a:gd name="adj1" fmla="val 26614"/>
              <a:gd name="adj2" fmla="val 50000"/>
            </a:avLst>
          </a:prstGeom>
          <a:solidFill>
            <a:schemeClr val="bg1"/>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sp>
        <p:nvSpPr>
          <p:cNvPr id="21" name="Rectangle 20">
            <a:extLst>
              <a:ext uri="{FF2B5EF4-FFF2-40B4-BE49-F238E27FC236}">
                <a16:creationId xmlns:a16="http://schemas.microsoft.com/office/drawing/2014/main" id="{5C1B8315-EEBD-409E-AE10-64659406CF76}"/>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Supporting the tiers of the DOM are a series of processes that showcase how the entity and central data teams interact.</a:t>
            </a:r>
          </a:p>
        </p:txBody>
      </p:sp>
      <p:sp>
        <p:nvSpPr>
          <p:cNvPr id="26" name="Footer Placeholder 1">
            <a:extLst>
              <a:ext uri="{FF2B5EF4-FFF2-40B4-BE49-F238E27FC236}">
                <a16:creationId xmlns:a16="http://schemas.microsoft.com/office/drawing/2014/main" id="{E3ED65A6-F657-41EF-8E2E-D33B5823F518}"/>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7" name="Rectangle 26">
            <a:extLst>
              <a:ext uri="{FF2B5EF4-FFF2-40B4-BE49-F238E27FC236}">
                <a16:creationId xmlns:a16="http://schemas.microsoft.com/office/drawing/2014/main" id="{AB6C579F-5F2D-4CDB-BEBD-CEE424CB7B4F}"/>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pic>
        <p:nvPicPr>
          <p:cNvPr id="4" name="Picture 3">
            <a:extLst>
              <a:ext uri="{FF2B5EF4-FFF2-40B4-BE49-F238E27FC236}">
                <a16:creationId xmlns:a16="http://schemas.microsoft.com/office/drawing/2014/main" id="{B49DDD93-CC90-4005-B439-BEFCD0A0F406}"/>
              </a:ext>
            </a:extLst>
          </p:cNvPr>
          <p:cNvPicPr>
            <a:picLocks noChangeAspect="1"/>
          </p:cNvPicPr>
          <p:nvPr/>
        </p:nvPicPr>
        <p:blipFill>
          <a:blip r:embed="rId4"/>
          <a:stretch>
            <a:fillRect/>
          </a:stretch>
        </p:blipFill>
        <p:spPr>
          <a:xfrm>
            <a:off x="4338000" y="3191824"/>
            <a:ext cx="1405918" cy="792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104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dirty="0"/>
              <a:t>DOM – the Distributed Model</a:t>
            </a:r>
          </a:p>
        </p:txBody>
      </p:sp>
      <p:sp>
        <p:nvSpPr>
          <p:cNvPr id="72" name="Rectangle 71">
            <a:extLst>
              <a:ext uri="{FF2B5EF4-FFF2-40B4-BE49-F238E27FC236}">
                <a16:creationId xmlns:a16="http://schemas.microsoft.com/office/drawing/2014/main" id="{B074E8D8-424A-4391-B2D3-EC753506655B}"/>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dirty="0">
                <a:solidFill>
                  <a:schemeClr val="tx1">
                    <a:lumMod val="50000"/>
                  </a:schemeClr>
                </a:solidFill>
              </a:rPr>
              <a:t>The Global and Entity Model defined by the Group Data Office sets the basis for data capabilities definition and delivery</a:t>
            </a:r>
          </a:p>
        </p:txBody>
      </p:sp>
      <p:sp>
        <p:nvSpPr>
          <p:cNvPr id="283" name="Oval 282">
            <a:extLst>
              <a:ext uri="{FF2B5EF4-FFF2-40B4-BE49-F238E27FC236}">
                <a16:creationId xmlns:a16="http://schemas.microsoft.com/office/drawing/2014/main" id="{3C8622E4-F273-428C-A212-6842D01AB37A}"/>
              </a:ext>
            </a:extLst>
          </p:cNvPr>
          <p:cNvSpPr/>
          <p:nvPr/>
        </p:nvSpPr>
        <p:spPr bwMode="auto">
          <a:xfrm>
            <a:off x="3359525" y="1296639"/>
            <a:ext cx="2202939" cy="2407011"/>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3" name="Oval 22">
            <a:extLst>
              <a:ext uri="{FF2B5EF4-FFF2-40B4-BE49-F238E27FC236}">
                <a16:creationId xmlns:a16="http://schemas.microsoft.com/office/drawing/2014/main" id="{F796BD47-FA8E-45AF-B50A-C0ED6D916930}"/>
              </a:ext>
            </a:extLst>
          </p:cNvPr>
          <p:cNvSpPr/>
          <p:nvPr/>
        </p:nvSpPr>
        <p:spPr bwMode="auto">
          <a:xfrm>
            <a:off x="4205686" y="2221007"/>
            <a:ext cx="510944" cy="55827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3" name="Oval 262">
            <a:extLst>
              <a:ext uri="{FF2B5EF4-FFF2-40B4-BE49-F238E27FC236}">
                <a16:creationId xmlns:a16="http://schemas.microsoft.com/office/drawing/2014/main" id="{F07CEB2D-D1D7-422F-9E29-8166FC0E2B37}"/>
              </a:ext>
            </a:extLst>
          </p:cNvPr>
          <p:cNvSpPr/>
          <p:nvPr/>
        </p:nvSpPr>
        <p:spPr bwMode="auto">
          <a:xfrm>
            <a:off x="4271553" y="1495376"/>
            <a:ext cx="379210" cy="414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4" name="Oval 263">
            <a:extLst>
              <a:ext uri="{FF2B5EF4-FFF2-40B4-BE49-F238E27FC236}">
                <a16:creationId xmlns:a16="http://schemas.microsoft.com/office/drawing/2014/main" id="{81A16C4D-0B44-4C36-BD01-788950E66C51}"/>
              </a:ext>
            </a:extLst>
          </p:cNvPr>
          <p:cNvSpPr/>
          <p:nvPr/>
        </p:nvSpPr>
        <p:spPr bwMode="auto">
          <a:xfrm>
            <a:off x="4271553" y="3038695"/>
            <a:ext cx="379210" cy="414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7" name="Oval 266">
            <a:extLst>
              <a:ext uri="{FF2B5EF4-FFF2-40B4-BE49-F238E27FC236}">
                <a16:creationId xmlns:a16="http://schemas.microsoft.com/office/drawing/2014/main" id="{63A7FDD7-8E07-4AF7-983D-5647A5BA8CCD}"/>
              </a:ext>
            </a:extLst>
          </p:cNvPr>
          <p:cNvSpPr/>
          <p:nvPr/>
        </p:nvSpPr>
        <p:spPr bwMode="auto">
          <a:xfrm>
            <a:off x="3565320" y="2292974"/>
            <a:ext cx="379210" cy="414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8" name="Oval 267">
            <a:extLst>
              <a:ext uri="{FF2B5EF4-FFF2-40B4-BE49-F238E27FC236}">
                <a16:creationId xmlns:a16="http://schemas.microsoft.com/office/drawing/2014/main" id="{1C7403F0-82CC-45CD-9E9D-FC494CE95877}"/>
              </a:ext>
            </a:extLst>
          </p:cNvPr>
          <p:cNvSpPr/>
          <p:nvPr/>
        </p:nvSpPr>
        <p:spPr bwMode="auto">
          <a:xfrm>
            <a:off x="4977787" y="2292974"/>
            <a:ext cx="379210" cy="414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cxnSp>
        <p:nvCxnSpPr>
          <p:cNvPr id="26" name="Straight Connector 25">
            <a:extLst>
              <a:ext uri="{FF2B5EF4-FFF2-40B4-BE49-F238E27FC236}">
                <a16:creationId xmlns:a16="http://schemas.microsoft.com/office/drawing/2014/main" id="{AB5B7B82-9758-4AC8-9D1F-EAE9118B489B}"/>
              </a:ext>
            </a:extLst>
          </p:cNvPr>
          <p:cNvCxnSpPr>
            <a:cxnSpLocks/>
            <a:stCxn id="268" idx="1"/>
          </p:cNvCxnSpPr>
          <p:nvPr/>
        </p:nvCxnSpPr>
        <p:spPr bwMode="auto">
          <a:xfrm flipV="1">
            <a:off x="5033321" y="1303893"/>
            <a:ext cx="1266536" cy="104976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 name="Straight Connector 268">
            <a:extLst>
              <a:ext uri="{FF2B5EF4-FFF2-40B4-BE49-F238E27FC236}">
                <a16:creationId xmlns:a16="http://schemas.microsoft.com/office/drawing/2014/main" id="{E1D315A5-EAF8-4A0D-AA91-7BA9E6888E76}"/>
              </a:ext>
            </a:extLst>
          </p:cNvPr>
          <p:cNvCxnSpPr>
            <a:cxnSpLocks/>
            <a:stCxn id="268" idx="3"/>
          </p:cNvCxnSpPr>
          <p:nvPr/>
        </p:nvCxnSpPr>
        <p:spPr bwMode="auto">
          <a:xfrm>
            <a:off x="5033321" y="2646634"/>
            <a:ext cx="1266536" cy="1252269"/>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Connector 269">
            <a:extLst>
              <a:ext uri="{FF2B5EF4-FFF2-40B4-BE49-F238E27FC236}">
                <a16:creationId xmlns:a16="http://schemas.microsoft.com/office/drawing/2014/main" id="{417681D1-CBCB-4701-947B-FCF04ED64332}"/>
              </a:ext>
            </a:extLst>
          </p:cNvPr>
          <p:cNvCxnSpPr>
            <a:cxnSpLocks/>
            <a:stCxn id="151" idx="3"/>
            <a:endCxn id="23" idx="7"/>
          </p:cNvCxnSpPr>
          <p:nvPr/>
        </p:nvCxnSpPr>
        <p:spPr bwMode="auto">
          <a:xfrm>
            <a:off x="2854763" y="1303893"/>
            <a:ext cx="1787041" cy="998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Straight Connector 270">
            <a:extLst>
              <a:ext uri="{FF2B5EF4-FFF2-40B4-BE49-F238E27FC236}">
                <a16:creationId xmlns:a16="http://schemas.microsoft.com/office/drawing/2014/main" id="{8730AFD6-7CA9-4CEA-BD34-DFFC624BB384}"/>
              </a:ext>
            </a:extLst>
          </p:cNvPr>
          <p:cNvCxnSpPr>
            <a:cxnSpLocks/>
            <a:stCxn id="147" idx="5"/>
            <a:endCxn id="23" idx="5"/>
          </p:cNvCxnSpPr>
          <p:nvPr/>
        </p:nvCxnSpPr>
        <p:spPr bwMode="auto">
          <a:xfrm flipV="1">
            <a:off x="2860900" y="2697525"/>
            <a:ext cx="1780904" cy="118473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Freeform 3">
            <a:extLst>
              <a:ext uri="{FF2B5EF4-FFF2-40B4-BE49-F238E27FC236}">
                <a16:creationId xmlns:a16="http://schemas.microsoft.com/office/drawing/2014/main" id="{4AA9DB56-A707-4C48-AA65-634DC648C1AF}"/>
              </a:ext>
            </a:extLst>
          </p:cNvPr>
          <p:cNvSpPr>
            <a:spLocks/>
          </p:cNvSpPr>
          <p:nvPr/>
        </p:nvSpPr>
        <p:spPr bwMode="auto">
          <a:xfrm rot="5400000" flipH="1">
            <a:off x="1639229" y="2626630"/>
            <a:ext cx="1247465" cy="1324752"/>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1" name="Freeform 4">
            <a:extLst>
              <a:ext uri="{FF2B5EF4-FFF2-40B4-BE49-F238E27FC236}">
                <a16:creationId xmlns:a16="http://schemas.microsoft.com/office/drawing/2014/main" id="{A5E6F149-6AF6-4CEE-A0DE-710314B3484B}"/>
              </a:ext>
            </a:extLst>
          </p:cNvPr>
          <p:cNvSpPr>
            <a:spLocks/>
          </p:cNvSpPr>
          <p:nvPr/>
        </p:nvSpPr>
        <p:spPr bwMode="auto">
          <a:xfrm rot="16200000">
            <a:off x="259487" y="2649081"/>
            <a:ext cx="1247465" cy="1252180"/>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2" name="Freeform 5">
            <a:extLst>
              <a:ext uri="{FF2B5EF4-FFF2-40B4-BE49-F238E27FC236}">
                <a16:creationId xmlns:a16="http://schemas.microsoft.com/office/drawing/2014/main" id="{F84B05E8-D22B-4AB9-B942-F69B423D2458}"/>
              </a:ext>
            </a:extLst>
          </p:cNvPr>
          <p:cNvSpPr>
            <a:spLocks/>
          </p:cNvSpPr>
          <p:nvPr/>
        </p:nvSpPr>
        <p:spPr bwMode="auto">
          <a:xfrm flipH="1">
            <a:off x="1593916" y="1303893"/>
            <a:ext cx="1320880" cy="126676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3" name="Freeform 6">
            <a:extLst>
              <a:ext uri="{FF2B5EF4-FFF2-40B4-BE49-F238E27FC236}">
                <a16:creationId xmlns:a16="http://schemas.microsoft.com/office/drawing/2014/main" id="{0001214E-9BE6-4A82-B94F-812F69210C9F}"/>
              </a:ext>
            </a:extLst>
          </p:cNvPr>
          <p:cNvSpPr>
            <a:spLocks/>
          </p:cNvSpPr>
          <p:nvPr/>
        </p:nvSpPr>
        <p:spPr bwMode="auto">
          <a:xfrm>
            <a:off x="257128" y="1303893"/>
            <a:ext cx="1252180" cy="126676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4" name="Freeform 7">
            <a:extLst>
              <a:ext uri="{FF2B5EF4-FFF2-40B4-BE49-F238E27FC236}">
                <a16:creationId xmlns:a16="http://schemas.microsoft.com/office/drawing/2014/main" id="{E506F688-A3DF-4628-A4F0-68CBBFB8FD29}"/>
              </a:ext>
            </a:extLst>
          </p:cNvPr>
          <p:cNvSpPr>
            <a:spLocks/>
          </p:cNvSpPr>
          <p:nvPr/>
        </p:nvSpPr>
        <p:spPr bwMode="auto">
          <a:xfrm>
            <a:off x="230910" y="2668076"/>
            <a:ext cx="1284319" cy="123082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47" name="Freeform 8">
            <a:extLst>
              <a:ext uri="{FF2B5EF4-FFF2-40B4-BE49-F238E27FC236}">
                <a16:creationId xmlns:a16="http://schemas.microsoft.com/office/drawing/2014/main" id="{1868945D-5EB8-46DF-AC9E-9E4585BFB07A}"/>
              </a:ext>
            </a:extLst>
          </p:cNvPr>
          <p:cNvSpPr>
            <a:spLocks/>
          </p:cNvSpPr>
          <p:nvPr/>
        </p:nvSpPr>
        <p:spPr bwMode="auto">
          <a:xfrm>
            <a:off x="1600928" y="2651436"/>
            <a:ext cx="1284319" cy="123082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0" name="Freeform 9">
            <a:extLst>
              <a:ext uri="{FF2B5EF4-FFF2-40B4-BE49-F238E27FC236}">
                <a16:creationId xmlns:a16="http://schemas.microsoft.com/office/drawing/2014/main" id="{7AD2801E-C361-46D4-8C5D-69639890274B}"/>
              </a:ext>
            </a:extLst>
          </p:cNvPr>
          <p:cNvSpPr>
            <a:spLocks/>
          </p:cNvSpPr>
          <p:nvPr/>
        </p:nvSpPr>
        <p:spPr bwMode="auto">
          <a:xfrm>
            <a:off x="230910" y="1303893"/>
            <a:ext cx="1284319" cy="123713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1" name="Freeform 10">
            <a:extLst>
              <a:ext uri="{FF2B5EF4-FFF2-40B4-BE49-F238E27FC236}">
                <a16:creationId xmlns:a16="http://schemas.microsoft.com/office/drawing/2014/main" id="{D93ED041-DEDC-4397-BC86-650F906649DC}"/>
              </a:ext>
            </a:extLst>
          </p:cNvPr>
          <p:cNvSpPr>
            <a:spLocks/>
          </p:cNvSpPr>
          <p:nvPr/>
        </p:nvSpPr>
        <p:spPr bwMode="auto">
          <a:xfrm>
            <a:off x="1639958" y="1303893"/>
            <a:ext cx="1238279" cy="123713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2" name="Freeform 11">
            <a:extLst>
              <a:ext uri="{FF2B5EF4-FFF2-40B4-BE49-F238E27FC236}">
                <a16:creationId xmlns:a16="http://schemas.microsoft.com/office/drawing/2014/main" id="{3B23D43F-E91E-42CD-BA1F-1B2F22F3B22F}"/>
              </a:ext>
            </a:extLst>
          </p:cNvPr>
          <p:cNvSpPr>
            <a:spLocks/>
          </p:cNvSpPr>
          <p:nvPr/>
        </p:nvSpPr>
        <p:spPr bwMode="auto">
          <a:xfrm>
            <a:off x="982002" y="2657386"/>
            <a:ext cx="520359" cy="531036"/>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3" name="Freeform 12">
            <a:extLst>
              <a:ext uri="{FF2B5EF4-FFF2-40B4-BE49-F238E27FC236}">
                <a16:creationId xmlns:a16="http://schemas.microsoft.com/office/drawing/2014/main" id="{B6550239-4A07-49B7-B599-1324E352ACDF}"/>
              </a:ext>
            </a:extLst>
          </p:cNvPr>
          <p:cNvSpPr>
            <a:spLocks/>
          </p:cNvSpPr>
          <p:nvPr/>
        </p:nvSpPr>
        <p:spPr bwMode="auto">
          <a:xfrm>
            <a:off x="1604483" y="2652771"/>
            <a:ext cx="520359" cy="531036"/>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5" name="Freeform 13">
            <a:extLst>
              <a:ext uri="{FF2B5EF4-FFF2-40B4-BE49-F238E27FC236}">
                <a16:creationId xmlns:a16="http://schemas.microsoft.com/office/drawing/2014/main" id="{ABA98A84-3233-45BB-BF2D-BC84CC698272}"/>
              </a:ext>
            </a:extLst>
          </p:cNvPr>
          <p:cNvSpPr>
            <a:spLocks/>
          </p:cNvSpPr>
          <p:nvPr/>
        </p:nvSpPr>
        <p:spPr bwMode="auto">
          <a:xfrm>
            <a:off x="982002" y="2027614"/>
            <a:ext cx="520359" cy="536502"/>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7" name="Freeform 14">
            <a:extLst>
              <a:ext uri="{FF2B5EF4-FFF2-40B4-BE49-F238E27FC236}">
                <a16:creationId xmlns:a16="http://schemas.microsoft.com/office/drawing/2014/main" id="{44556807-7D6A-45E3-9838-6308C313B73D}"/>
              </a:ext>
            </a:extLst>
          </p:cNvPr>
          <p:cNvSpPr>
            <a:spLocks/>
          </p:cNvSpPr>
          <p:nvPr/>
        </p:nvSpPr>
        <p:spPr bwMode="auto">
          <a:xfrm>
            <a:off x="1604483" y="2027614"/>
            <a:ext cx="520359" cy="536502"/>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pic>
        <p:nvPicPr>
          <p:cNvPr id="12" name="Graphic 11" descr="Head with gears">
            <a:extLst>
              <a:ext uri="{FF2B5EF4-FFF2-40B4-BE49-F238E27FC236}">
                <a16:creationId xmlns:a16="http://schemas.microsoft.com/office/drawing/2014/main" id="{CC6A9F94-5594-42A8-B1AA-74AFE0D146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9608" y="2683124"/>
            <a:ext cx="287928" cy="286845"/>
          </a:xfrm>
          <a:prstGeom prst="rect">
            <a:avLst/>
          </a:prstGeom>
        </p:spPr>
      </p:pic>
      <p:pic>
        <p:nvPicPr>
          <p:cNvPr id="15" name="Graphic 14" descr="Puzzle pieces">
            <a:extLst>
              <a:ext uri="{FF2B5EF4-FFF2-40B4-BE49-F238E27FC236}">
                <a16:creationId xmlns:a16="http://schemas.microsoft.com/office/drawing/2014/main" id="{8C262DC1-2266-437F-A0CB-5644F8ACC7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7416" y="2216118"/>
            <a:ext cx="287928" cy="286845"/>
          </a:xfrm>
          <a:prstGeom prst="rect">
            <a:avLst/>
          </a:prstGeom>
        </p:spPr>
      </p:pic>
      <p:pic>
        <p:nvPicPr>
          <p:cNvPr id="17" name="Graphic 16" descr="Gavel">
            <a:extLst>
              <a:ext uri="{FF2B5EF4-FFF2-40B4-BE49-F238E27FC236}">
                <a16:creationId xmlns:a16="http://schemas.microsoft.com/office/drawing/2014/main" id="{9661D07D-6979-4BE3-87C1-A42EC8D414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67416" y="2678508"/>
            <a:ext cx="287928" cy="286845"/>
          </a:xfrm>
          <a:prstGeom prst="rect">
            <a:avLst/>
          </a:prstGeom>
        </p:spPr>
      </p:pic>
      <p:pic>
        <p:nvPicPr>
          <p:cNvPr id="19" name="Graphic 18" descr="Bar chart">
            <a:extLst>
              <a:ext uri="{FF2B5EF4-FFF2-40B4-BE49-F238E27FC236}">
                <a16:creationId xmlns:a16="http://schemas.microsoft.com/office/drawing/2014/main" id="{625D9C21-AC14-4CD4-AA3A-BF7D872A58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94112" y="2210448"/>
            <a:ext cx="287928" cy="286845"/>
          </a:xfrm>
          <a:prstGeom prst="rect">
            <a:avLst/>
          </a:prstGeom>
        </p:spPr>
      </p:pic>
      <p:sp>
        <p:nvSpPr>
          <p:cNvPr id="162" name="Rectangle 161">
            <a:extLst>
              <a:ext uri="{FF2B5EF4-FFF2-40B4-BE49-F238E27FC236}">
                <a16:creationId xmlns:a16="http://schemas.microsoft.com/office/drawing/2014/main" id="{4A4F281D-AF9B-412F-B2A4-348337042BA1}"/>
              </a:ext>
            </a:extLst>
          </p:cNvPr>
          <p:cNvSpPr/>
          <p:nvPr/>
        </p:nvSpPr>
        <p:spPr>
          <a:xfrm>
            <a:off x="279163" y="1570463"/>
            <a:ext cx="1211648" cy="98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t">
            <a:spAutoFit/>
          </a:bodyPr>
          <a:lstStyle/>
          <a:p>
            <a:pPr>
              <a:spcAft>
                <a:spcPts val="600"/>
              </a:spcAft>
            </a:pPr>
            <a:r>
              <a:rPr lang="en-US" sz="600" b="1" dirty="0">
                <a:solidFill>
                  <a:srgbClr val="00148C"/>
                </a:solidFill>
              </a:rPr>
              <a:t>Data Strategy &amp; </a:t>
            </a:r>
            <a:r>
              <a:rPr lang="en-US" sz="600" dirty="0" err="1">
                <a:solidFill>
                  <a:schemeClr val="accent1">
                    <a:lumMod val="60000"/>
                    <a:lumOff val="40000"/>
                  </a:schemeClr>
                </a:solidFill>
              </a:rPr>
              <a:t>Utilise</a:t>
            </a:r>
            <a:endParaRPr lang="en-US" sz="600" b="1" dirty="0">
              <a:solidFill>
                <a:schemeClr val="accent1">
                  <a:lumMod val="60000"/>
                  <a:lumOff val="40000"/>
                </a:schemeClr>
              </a:solidFill>
            </a:endParaRPr>
          </a:p>
          <a:p>
            <a:r>
              <a:rPr lang="en-US" sz="600" b="0" dirty="0">
                <a:solidFill>
                  <a:srgbClr val="00148C"/>
                </a:solidFill>
              </a:rPr>
              <a:t>Set, implement and federate Group Data Strategy</a:t>
            </a:r>
          </a:p>
          <a:p>
            <a:r>
              <a:rPr lang="en-US" sz="600" b="0" dirty="0">
                <a:solidFill>
                  <a:srgbClr val="00148C"/>
                </a:solidFill>
              </a:rPr>
              <a:t>Drive value first data utilization for incremental value delivery</a:t>
            </a:r>
          </a:p>
          <a:p>
            <a:r>
              <a:rPr lang="en-US" sz="600" b="0" dirty="0">
                <a:solidFill>
                  <a:srgbClr val="00148C"/>
                </a:solidFill>
              </a:rPr>
              <a:t>Drive analytics innovation and value exploration</a:t>
            </a:r>
          </a:p>
        </p:txBody>
      </p:sp>
      <p:cxnSp>
        <p:nvCxnSpPr>
          <p:cNvPr id="44" name="Straight Connector 43">
            <a:extLst>
              <a:ext uri="{FF2B5EF4-FFF2-40B4-BE49-F238E27FC236}">
                <a16:creationId xmlns:a16="http://schemas.microsoft.com/office/drawing/2014/main" id="{BCF1F1EB-1C43-41FF-B290-49442707C0D6}"/>
              </a:ext>
            </a:extLst>
          </p:cNvPr>
          <p:cNvCxnSpPr>
            <a:cxnSpLocks/>
            <a:stCxn id="151" idx="3"/>
            <a:endCxn id="150" idx="3"/>
          </p:cNvCxnSpPr>
          <p:nvPr/>
        </p:nvCxnSpPr>
        <p:spPr bwMode="auto">
          <a:xfrm flipH="1">
            <a:off x="255257" y="1303893"/>
            <a:ext cx="2599506"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Straight Connector 271">
            <a:extLst>
              <a:ext uri="{FF2B5EF4-FFF2-40B4-BE49-F238E27FC236}">
                <a16:creationId xmlns:a16="http://schemas.microsoft.com/office/drawing/2014/main" id="{160BFE3B-452E-4C79-B826-86887394FFE9}"/>
              </a:ext>
            </a:extLst>
          </p:cNvPr>
          <p:cNvCxnSpPr>
            <a:cxnSpLocks/>
            <a:stCxn id="144" idx="3"/>
            <a:endCxn id="150" idx="3"/>
          </p:cNvCxnSpPr>
          <p:nvPr/>
        </p:nvCxnSpPr>
        <p:spPr bwMode="auto">
          <a:xfrm flipV="1">
            <a:off x="255257" y="1303893"/>
            <a:ext cx="0" cy="259501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Connector 272">
            <a:extLst>
              <a:ext uri="{FF2B5EF4-FFF2-40B4-BE49-F238E27FC236}">
                <a16:creationId xmlns:a16="http://schemas.microsoft.com/office/drawing/2014/main" id="{9CA207B2-B8B4-4023-8578-85A53BD30197}"/>
              </a:ext>
            </a:extLst>
          </p:cNvPr>
          <p:cNvCxnSpPr>
            <a:cxnSpLocks/>
            <a:stCxn id="144" idx="3"/>
            <a:endCxn id="147" idx="5"/>
          </p:cNvCxnSpPr>
          <p:nvPr/>
        </p:nvCxnSpPr>
        <p:spPr bwMode="auto">
          <a:xfrm flipV="1">
            <a:off x="255257" y="3882263"/>
            <a:ext cx="2605643" cy="1664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4" name="TextBox 283">
            <a:extLst>
              <a:ext uri="{FF2B5EF4-FFF2-40B4-BE49-F238E27FC236}">
                <a16:creationId xmlns:a16="http://schemas.microsoft.com/office/drawing/2014/main" id="{FBF03BC4-E1B6-421A-97D4-7F9F0DDC974C}"/>
              </a:ext>
            </a:extLst>
          </p:cNvPr>
          <p:cNvSpPr txBox="1"/>
          <p:nvPr/>
        </p:nvSpPr>
        <p:spPr bwMode="auto">
          <a:xfrm flipH="1">
            <a:off x="253108" y="1059814"/>
            <a:ext cx="2362244" cy="21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kern="0" dirty="0">
                <a:solidFill>
                  <a:srgbClr val="00148C"/>
                </a:solidFill>
                <a:latin typeface="+mn-lt"/>
                <a:ea typeface="+mn-ea"/>
              </a:rPr>
              <a:t>Global: IT Data Office</a:t>
            </a:r>
          </a:p>
        </p:txBody>
      </p:sp>
      <p:sp>
        <p:nvSpPr>
          <p:cNvPr id="285" name="TextBox 284">
            <a:extLst>
              <a:ext uri="{FF2B5EF4-FFF2-40B4-BE49-F238E27FC236}">
                <a16:creationId xmlns:a16="http://schemas.microsoft.com/office/drawing/2014/main" id="{19878AA0-8F8B-4EEA-B4BF-506C35CBF373}"/>
              </a:ext>
            </a:extLst>
          </p:cNvPr>
          <p:cNvSpPr txBox="1"/>
          <p:nvPr/>
        </p:nvSpPr>
        <p:spPr bwMode="auto">
          <a:xfrm flipH="1">
            <a:off x="6303409" y="1059815"/>
            <a:ext cx="2369350" cy="21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a:solidFill>
                  <a:srgbClr val="00148C"/>
                </a:solidFill>
              </a:rPr>
              <a:t>Entity: Business Unit / Function</a:t>
            </a:r>
            <a:endParaRPr lang="en-GB" sz="1100" b="0" kern="0">
              <a:solidFill>
                <a:srgbClr val="00148C"/>
              </a:solidFill>
            </a:endParaRPr>
          </a:p>
        </p:txBody>
      </p:sp>
      <p:sp>
        <p:nvSpPr>
          <p:cNvPr id="286" name="TextBox 285">
            <a:extLst>
              <a:ext uri="{FF2B5EF4-FFF2-40B4-BE49-F238E27FC236}">
                <a16:creationId xmlns:a16="http://schemas.microsoft.com/office/drawing/2014/main" id="{157B96CC-393A-4FEE-AD01-8A22E8041C79}"/>
              </a:ext>
            </a:extLst>
          </p:cNvPr>
          <p:cNvSpPr txBox="1"/>
          <p:nvPr/>
        </p:nvSpPr>
        <p:spPr bwMode="auto">
          <a:xfrm flipH="1">
            <a:off x="3466228" y="2021802"/>
            <a:ext cx="7727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dirty="0">
                <a:solidFill>
                  <a:srgbClr val="00148C"/>
                </a:solidFill>
                <a:latin typeface="+mn-lt"/>
                <a:ea typeface="+mn-ea"/>
              </a:rPr>
              <a:t>Global</a:t>
            </a:r>
          </a:p>
        </p:txBody>
      </p:sp>
      <p:sp>
        <p:nvSpPr>
          <p:cNvPr id="287" name="TextBox 286">
            <a:extLst>
              <a:ext uri="{FF2B5EF4-FFF2-40B4-BE49-F238E27FC236}">
                <a16:creationId xmlns:a16="http://schemas.microsoft.com/office/drawing/2014/main" id="{100B0538-A8A9-497B-8745-D0F609BC445B}"/>
              </a:ext>
            </a:extLst>
          </p:cNvPr>
          <p:cNvSpPr txBox="1"/>
          <p:nvPr/>
        </p:nvSpPr>
        <p:spPr bwMode="auto">
          <a:xfrm flipH="1">
            <a:off x="5457490" y="2651437"/>
            <a:ext cx="518048" cy="23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rgbClr val="00148C"/>
                </a:solidFill>
                <a:latin typeface="+mn-lt"/>
                <a:ea typeface="+mn-ea"/>
              </a:rPr>
              <a:t>Entity</a:t>
            </a:r>
          </a:p>
        </p:txBody>
      </p:sp>
      <p:sp>
        <p:nvSpPr>
          <p:cNvPr id="288" name="TextBox 287">
            <a:extLst>
              <a:ext uri="{FF2B5EF4-FFF2-40B4-BE49-F238E27FC236}">
                <a16:creationId xmlns:a16="http://schemas.microsoft.com/office/drawing/2014/main" id="{E109999C-76A9-4352-B5C5-D9B15E02A116}"/>
              </a:ext>
            </a:extLst>
          </p:cNvPr>
          <p:cNvSpPr txBox="1"/>
          <p:nvPr/>
        </p:nvSpPr>
        <p:spPr bwMode="auto">
          <a:xfrm flipH="1">
            <a:off x="3100461" y="907132"/>
            <a:ext cx="2721025" cy="34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b="0" kern="0">
                <a:solidFill>
                  <a:srgbClr val="00148C"/>
                </a:solidFill>
                <a:latin typeface="+mn-lt"/>
                <a:ea typeface="+mn-ea"/>
              </a:rPr>
              <a:t>Distributed Model</a:t>
            </a:r>
          </a:p>
        </p:txBody>
      </p:sp>
      <p:grpSp>
        <p:nvGrpSpPr>
          <p:cNvPr id="4" name="Group 3">
            <a:extLst>
              <a:ext uri="{FF2B5EF4-FFF2-40B4-BE49-F238E27FC236}">
                <a16:creationId xmlns:a16="http://schemas.microsoft.com/office/drawing/2014/main" id="{D471E5BA-A93B-4391-B247-53650F636FDA}"/>
              </a:ext>
            </a:extLst>
          </p:cNvPr>
          <p:cNvGrpSpPr/>
          <p:nvPr/>
        </p:nvGrpSpPr>
        <p:grpSpPr>
          <a:xfrm>
            <a:off x="6277658" y="1303893"/>
            <a:ext cx="2450622" cy="2595010"/>
            <a:chOff x="6171256" y="1341611"/>
            <a:chExt cx="2121877" cy="2056390"/>
          </a:xfrm>
        </p:grpSpPr>
        <p:sp>
          <p:nvSpPr>
            <p:cNvPr id="241" name="Freeform 3">
              <a:extLst>
                <a:ext uri="{FF2B5EF4-FFF2-40B4-BE49-F238E27FC236}">
                  <a16:creationId xmlns:a16="http://schemas.microsoft.com/office/drawing/2014/main" id="{E278FFC0-0DAB-4833-8720-2BDCAE56BFC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2" name="Freeform 4">
              <a:extLst>
                <a:ext uri="{FF2B5EF4-FFF2-40B4-BE49-F238E27FC236}">
                  <a16:creationId xmlns:a16="http://schemas.microsoft.com/office/drawing/2014/main" id="{DC9B0CCE-0CC2-468B-9418-E75B32C314F2}"/>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3" name="Freeform 5">
              <a:extLst>
                <a:ext uri="{FF2B5EF4-FFF2-40B4-BE49-F238E27FC236}">
                  <a16:creationId xmlns:a16="http://schemas.microsoft.com/office/drawing/2014/main" id="{82D83A15-C617-428E-9D84-E5F54EC6AABC}"/>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4" name="Freeform 6">
              <a:extLst>
                <a:ext uri="{FF2B5EF4-FFF2-40B4-BE49-F238E27FC236}">
                  <a16:creationId xmlns:a16="http://schemas.microsoft.com/office/drawing/2014/main" id="{0D3CBF56-DCB1-4A0B-B715-F7A5FAC482A7}"/>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5" name="Freeform 7">
              <a:extLst>
                <a:ext uri="{FF2B5EF4-FFF2-40B4-BE49-F238E27FC236}">
                  <a16:creationId xmlns:a16="http://schemas.microsoft.com/office/drawing/2014/main" id="{846FE85C-E556-4170-80E0-7CA8D4634B4A}"/>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6" name="Freeform 8">
              <a:extLst>
                <a:ext uri="{FF2B5EF4-FFF2-40B4-BE49-F238E27FC236}">
                  <a16:creationId xmlns:a16="http://schemas.microsoft.com/office/drawing/2014/main" id="{47FF5A75-E96F-4CE5-AE4A-2C5953C6D6BA}"/>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7" name="Freeform 9">
              <a:extLst>
                <a:ext uri="{FF2B5EF4-FFF2-40B4-BE49-F238E27FC236}">
                  <a16:creationId xmlns:a16="http://schemas.microsoft.com/office/drawing/2014/main" id="{D4E19155-44B2-4E15-9E57-9516F5E01067}"/>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8" name="Freeform 10">
              <a:extLst>
                <a:ext uri="{FF2B5EF4-FFF2-40B4-BE49-F238E27FC236}">
                  <a16:creationId xmlns:a16="http://schemas.microsoft.com/office/drawing/2014/main" id="{FE29873E-942F-47E2-9E74-A055C30F2010}"/>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9" name="Freeform 11">
              <a:extLst>
                <a:ext uri="{FF2B5EF4-FFF2-40B4-BE49-F238E27FC236}">
                  <a16:creationId xmlns:a16="http://schemas.microsoft.com/office/drawing/2014/main" id="{CC4A6D3A-1618-42BF-9680-67EB3619D914}"/>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0" name="Freeform 12">
              <a:extLst>
                <a:ext uri="{FF2B5EF4-FFF2-40B4-BE49-F238E27FC236}">
                  <a16:creationId xmlns:a16="http://schemas.microsoft.com/office/drawing/2014/main" id="{0B4AC89F-CD64-4716-8D96-D1B734790DBC}"/>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1" name="Freeform 13">
              <a:extLst>
                <a:ext uri="{FF2B5EF4-FFF2-40B4-BE49-F238E27FC236}">
                  <a16:creationId xmlns:a16="http://schemas.microsoft.com/office/drawing/2014/main" id="{65BDB428-9481-49D7-A3C7-32CF67425272}"/>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2" name="Freeform 14">
              <a:extLst>
                <a:ext uri="{FF2B5EF4-FFF2-40B4-BE49-F238E27FC236}">
                  <a16:creationId xmlns:a16="http://schemas.microsoft.com/office/drawing/2014/main" id="{EA8A2CDB-9854-40E5-B193-90F76496EB44}"/>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3" name="Rectangle 252">
              <a:extLst>
                <a:ext uri="{FF2B5EF4-FFF2-40B4-BE49-F238E27FC236}">
                  <a16:creationId xmlns:a16="http://schemas.microsoft.com/office/drawing/2014/main" id="{E93E4AD7-A368-42F7-BB1D-6D17ED3F5349}"/>
                </a:ext>
              </a:extLst>
            </p:cNvPr>
            <p:cNvSpPr/>
            <p:nvPr/>
          </p:nvSpPr>
          <p:spPr>
            <a:xfrm>
              <a:off x="6233173" y="1395490"/>
              <a:ext cx="932719" cy="741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dirty="0">
                  <a:solidFill>
                    <a:srgbClr val="00148C"/>
                  </a:solidFill>
                </a:rPr>
                <a:t>Data Analytics</a:t>
              </a:r>
              <a:endParaRPr lang="en-US" sz="600" b="1" dirty="0">
                <a:solidFill>
                  <a:srgbClr val="00148C"/>
                </a:solidFill>
              </a:endParaRPr>
            </a:p>
            <a:p>
              <a:r>
                <a:rPr lang="en-US" sz="600" b="0" dirty="0">
                  <a:solidFill>
                    <a:srgbClr val="00148C"/>
                  </a:solidFill>
                </a:rPr>
                <a:t>Effective generation of performance, operational &amp; </a:t>
              </a:r>
              <a:br>
                <a:rPr lang="en-US" sz="600" b="0" dirty="0">
                  <a:solidFill>
                    <a:srgbClr val="00148C"/>
                  </a:solidFill>
                </a:rPr>
              </a:br>
              <a:r>
                <a:rPr lang="en-US" sz="600" b="0" dirty="0">
                  <a:solidFill>
                    <a:srgbClr val="00148C"/>
                  </a:solidFill>
                </a:rPr>
                <a:t>regulatory </a:t>
              </a:r>
              <a:br>
                <a:rPr lang="en-US" sz="600" b="0" dirty="0">
                  <a:solidFill>
                    <a:srgbClr val="00148C"/>
                  </a:solidFill>
                </a:rPr>
              </a:br>
              <a:r>
                <a:rPr lang="en-US" sz="600" b="0" dirty="0">
                  <a:solidFill>
                    <a:srgbClr val="00148C"/>
                  </a:solidFill>
                </a:rPr>
                <a:t>reporting</a:t>
              </a:r>
            </a:p>
          </p:txBody>
        </p:sp>
        <p:sp>
          <p:nvSpPr>
            <p:cNvPr id="254" name="Rectangle 253">
              <a:extLst>
                <a:ext uri="{FF2B5EF4-FFF2-40B4-BE49-F238E27FC236}">
                  <a16:creationId xmlns:a16="http://schemas.microsoft.com/office/drawing/2014/main" id="{0A31EF87-732C-4155-B98C-4B56184F14D6}"/>
                </a:ext>
              </a:extLst>
            </p:cNvPr>
            <p:cNvSpPr/>
            <p:nvPr/>
          </p:nvSpPr>
          <p:spPr>
            <a:xfrm>
              <a:off x="7360414" y="1395490"/>
              <a:ext cx="932719" cy="64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Science</a:t>
              </a:r>
            </a:p>
            <a:p>
              <a:pPr>
                <a:tabLst>
                  <a:tab pos="177800" algn="l"/>
                  <a:tab pos="266700" algn="l"/>
                </a:tabLst>
              </a:pPr>
              <a:r>
                <a:rPr lang="en-US" sz="600" b="0">
                  <a:solidFill>
                    <a:srgbClr val="00148C"/>
                  </a:solidFill>
                </a:rPr>
                <a:t>Exploit data to generate insight and improve</a:t>
              </a:r>
              <a:br>
                <a:rPr lang="en-US" sz="600" b="0">
                  <a:solidFill>
                    <a:srgbClr val="00148C"/>
                  </a:solidFill>
                </a:rPr>
              </a:br>
              <a:r>
                <a:rPr lang="en-US" sz="600" b="0">
                  <a:solidFill>
                    <a:srgbClr val="00148C"/>
                  </a:solidFill>
                </a:rPr>
                <a:t>	decision-making &amp; </a:t>
              </a:r>
              <a:br>
                <a:rPr lang="en-US" sz="600" b="0">
                  <a:solidFill>
                    <a:srgbClr val="00148C"/>
                  </a:solidFill>
                </a:rPr>
              </a:br>
              <a:r>
                <a:rPr lang="en-US" sz="600" b="0">
                  <a:solidFill>
                    <a:srgbClr val="00148C"/>
                  </a:solidFill>
                </a:rPr>
                <a:t>		operations</a:t>
              </a:r>
            </a:p>
          </p:txBody>
        </p:sp>
        <p:sp>
          <p:nvSpPr>
            <p:cNvPr id="255" name="Rectangle 254">
              <a:extLst>
                <a:ext uri="{FF2B5EF4-FFF2-40B4-BE49-F238E27FC236}">
                  <a16:creationId xmlns:a16="http://schemas.microsoft.com/office/drawing/2014/main" id="{9E3F5D49-7EE4-4289-AD9D-EBD9BF7C69B1}"/>
                </a:ext>
              </a:extLst>
            </p:cNvPr>
            <p:cNvSpPr/>
            <p:nvPr/>
          </p:nvSpPr>
          <p:spPr>
            <a:xfrm>
              <a:off x="6233173"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a:solidFill>
                    <a:srgbClr val="00148C"/>
                  </a:solidFill>
                </a:rPr>
                <a:t>Data Operations</a:t>
              </a:r>
            </a:p>
            <a:p>
              <a:r>
                <a:rPr lang="en-US" sz="600" b="0">
                  <a:solidFill>
                    <a:srgbClr val="00148C"/>
                  </a:solidFill>
                </a:rPr>
                <a:t>Deliver improvements in data quality, cataloging and mastering</a:t>
              </a:r>
            </a:p>
          </p:txBody>
        </p:sp>
        <p:sp>
          <p:nvSpPr>
            <p:cNvPr id="256" name="Rectangle 255">
              <a:extLst>
                <a:ext uri="{FF2B5EF4-FFF2-40B4-BE49-F238E27FC236}">
                  <a16:creationId xmlns:a16="http://schemas.microsoft.com/office/drawing/2014/main" id="{609EFDAF-BD31-477A-9DE7-D13F0092D99D}"/>
                </a:ext>
              </a:extLst>
            </p:cNvPr>
            <p:cNvSpPr/>
            <p:nvPr/>
          </p:nvSpPr>
          <p:spPr>
            <a:xfrm>
              <a:off x="7360414"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tabLst>
                  <a:tab pos="180975" algn="l"/>
                </a:tabLst>
              </a:pPr>
              <a:r>
                <a:rPr lang="en-US" sz="600" b="1">
                  <a:solidFill>
                    <a:srgbClr val="00148C"/>
                  </a:solidFill>
                </a:rPr>
                <a:t>Data Governance</a:t>
              </a:r>
            </a:p>
            <a:p>
              <a:r>
                <a:rPr lang="en-US" sz="600" b="0">
                  <a:solidFill>
                    <a:srgbClr val="00148C"/>
                  </a:solidFill>
                </a:rPr>
                <a:t>Promote and advance data standards, culture and governance</a:t>
              </a:r>
            </a:p>
          </p:txBody>
        </p:sp>
        <p:pic>
          <p:nvPicPr>
            <p:cNvPr id="257" name="Graphic 256" descr="Head with gears">
              <a:extLst>
                <a:ext uri="{FF2B5EF4-FFF2-40B4-BE49-F238E27FC236}">
                  <a16:creationId xmlns:a16="http://schemas.microsoft.com/office/drawing/2014/main" id="{D8BC9E94-0037-4201-93E0-41BF5CE98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44250" y="2472802"/>
              <a:ext cx="262268" cy="262268"/>
            </a:xfrm>
            <a:prstGeom prst="rect">
              <a:avLst/>
            </a:prstGeom>
          </p:spPr>
        </p:pic>
        <p:pic>
          <p:nvPicPr>
            <p:cNvPr id="259" name="Graphic 258" descr="Gavel">
              <a:extLst>
                <a:ext uri="{FF2B5EF4-FFF2-40B4-BE49-F238E27FC236}">
                  <a16:creationId xmlns:a16="http://schemas.microsoft.com/office/drawing/2014/main" id="{FDFF38DC-3260-4772-8CE1-3B3DCF3FED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19426" y="2472801"/>
              <a:ext cx="262268" cy="262268"/>
            </a:xfrm>
            <a:prstGeom prst="rect">
              <a:avLst/>
            </a:prstGeom>
          </p:spPr>
        </p:pic>
        <p:pic>
          <p:nvPicPr>
            <p:cNvPr id="260" name="Graphic 259" descr="Bar chart">
              <a:extLst>
                <a:ext uri="{FF2B5EF4-FFF2-40B4-BE49-F238E27FC236}">
                  <a16:creationId xmlns:a16="http://schemas.microsoft.com/office/drawing/2014/main" id="{E608E1AF-7FED-45A0-B73B-B6D92EF195E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47806" y="2006745"/>
              <a:ext cx="262268" cy="262268"/>
            </a:xfrm>
            <a:prstGeom prst="rect">
              <a:avLst/>
            </a:prstGeom>
          </p:spPr>
        </p:pic>
        <p:cxnSp>
          <p:nvCxnSpPr>
            <p:cNvPr id="274" name="Straight Connector 273">
              <a:extLst>
                <a:ext uri="{FF2B5EF4-FFF2-40B4-BE49-F238E27FC236}">
                  <a16:creationId xmlns:a16="http://schemas.microsoft.com/office/drawing/2014/main" id="{BD4C2C6C-7576-43B3-9479-E0E91E76AC63}"/>
                </a:ext>
              </a:extLst>
            </p:cNvPr>
            <p:cNvCxnSpPr>
              <a:cxnSpLocks/>
              <a:stCxn id="248" idx="3"/>
              <a:endCxn id="247"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392D485D-5809-4E54-8458-DF0C13B95E8C}"/>
                </a:ext>
              </a:extLst>
            </p:cNvPr>
            <p:cNvCxnSpPr>
              <a:cxnSpLocks/>
              <a:stCxn id="245" idx="3"/>
              <a:endCxn id="246"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 name="Straight Connector 275">
              <a:extLst>
                <a:ext uri="{FF2B5EF4-FFF2-40B4-BE49-F238E27FC236}">
                  <a16:creationId xmlns:a16="http://schemas.microsoft.com/office/drawing/2014/main" id="{4701360C-D7C6-4159-B9A8-DD65FD8F8939}"/>
                </a:ext>
              </a:extLst>
            </p:cNvPr>
            <p:cNvCxnSpPr>
              <a:cxnSpLocks/>
              <a:stCxn id="246" idx="5"/>
              <a:endCxn id="248"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Graphic 2" descr="Flask">
              <a:extLst>
                <a:ext uri="{FF2B5EF4-FFF2-40B4-BE49-F238E27FC236}">
                  <a16:creationId xmlns:a16="http://schemas.microsoft.com/office/drawing/2014/main" id="{4863C187-BE77-441F-97C5-34331F29DEC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1771" y="2006745"/>
              <a:ext cx="262800" cy="262800"/>
            </a:xfrm>
            <a:prstGeom prst="rect">
              <a:avLst/>
            </a:prstGeom>
          </p:spPr>
        </p:pic>
      </p:grpSp>
      <p:sp>
        <p:nvSpPr>
          <p:cNvPr id="73" name="Footer Placeholder 1">
            <a:extLst>
              <a:ext uri="{FF2B5EF4-FFF2-40B4-BE49-F238E27FC236}">
                <a16:creationId xmlns:a16="http://schemas.microsoft.com/office/drawing/2014/main" id="{6DF3BE36-644C-431C-83B2-F5CC17665AB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4" name="Rectangle 73">
            <a:extLst>
              <a:ext uri="{FF2B5EF4-FFF2-40B4-BE49-F238E27FC236}">
                <a16:creationId xmlns:a16="http://schemas.microsoft.com/office/drawing/2014/main" id="{4CE9B4D2-30CF-4520-95BC-0B583E8A2668}"/>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167" name="Rectangle 166">
            <a:extLst>
              <a:ext uri="{FF2B5EF4-FFF2-40B4-BE49-F238E27FC236}">
                <a16:creationId xmlns:a16="http://schemas.microsoft.com/office/drawing/2014/main" id="{5A75871F-B499-4D2A-98A5-B37CE939FA43}"/>
              </a:ext>
            </a:extLst>
          </p:cNvPr>
          <p:cNvSpPr/>
          <p:nvPr/>
        </p:nvSpPr>
        <p:spPr>
          <a:xfrm>
            <a:off x="266808" y="2665274"/>
            <a:ext cx="1228646" cy="895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t">
            <a:spAutoFit/>
          </a:bodyPr>
          <a:lstStyle/>
          <a:p>
            <a:pPr>
              <a:spcAft>
                <a:spcPts val="600"/>
              </a:spcAft>
            </a:pPr>
            <a:r>
              <a:rPr lang="en-US" sz="600" b="1" dirty="0">
                <a:solidFill>
                  <a:srgbClr val="00148C"/>
                </a:solidFill>
              </a:rPr>
              <a:t>Data Delivery &amp; </a:t>
            </a:r>
            <a:r>
              <a:rPr lang="en-US" sz="600" b="1" dirty="0">
                <a:solidFill>
                  <a:schemeClr val="accent1">
                    <a:lumMod val="60000"/>
                    <a:lumOff val="40000"/>
                  </a:schemeClr>
                </a:solidFill>
              </a:rPr>
              <a:t>Digital WoW</a:t>
            </a:r>
          </a:p>
          <a:p>
            <a:r>
              <a:rPr lang="en-US" sz="600" b="0" dirty="0">
                <a:solidFill>
                  <a:srgbClr val="00148C"/>
                </a:solidFill>
              </a:rPr>
              <a:t>Deliver and maintain data platforms </a:t>
            </a:r>
          </a:p>
          <a:p>
            <a:r>
              <a:rPr lang="en-US" sz="600" b="0" dirty="0">
                <a:solidFill>
                  <a:srgbClr val="00148C"/>
                </a:solidFill>
              </a:rPr>
              <a:t>Delivery and maintain ‘capture and share’ data solutions</a:t>
            </a:r>
          </a:p>
          <a:p>
            <a:r>
              <a:rPr lang="en-US" sz="600" b="0" dirty="0">
                <a:solidFill>
                  <a:srgbClr val="00148C"/>
                </a:solidFill>
              </a:rPr>
              <a:t>Drive Digital WoW evolution</a:t>
            </a:r>
          </a:p>
        </p:txBody>
      </p:sp>
      <p:sp>
        <p:nvSpPr>
          <p:cNvPr id="169" name="Rectangle 168">
            <a:extLst>
              <a:ext uri="{FF2B5EF4-FFF2-40B4-BE49-F238E27FC236}">
                <a16:creationId xmlns:a16="http://schemas.microsoft.com/office/drawing/2014/main" id="{D6CA36A0-6F48-4ABD-87F6-420D82E907D8}"/>
              </a:ext>
            </a:extLst>
          </p:cNvPr>
          <p:cNvSpPr/>
          <p:nvPr/>
        </p:nvSpPr>
        <p:spPr>
          <a:xfrm>
            <a:off x="1618996" y="2661575"/>
            <a:ext cx="1239757" cy="910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t">
            <a:spAutoFit/>
          </a:bodyPr>
          <a:lstStyle/>
          <a:p>
            <a:pPr>
              <a:spcAft>
                <a:spcPts val="600"/>
              </a:spcAft>
              <a:tabLst>
                <a:tab pos="180975" algn="l"/>
              </a:tabLst>
            </a:pPr>
            <a:r>
              <a:rPr lang="en-US" sz="600" b="1" dirty="0">
                <a:solidFill>
                  <a:srgbClr val="00148C"/>
                </a:solidFill>
              </a:rPr>
              <a:t>Data Governance </a:t>
            </a:r>
            <a:r>
              <a:rPr lang="en-US" sz="600" dirty="0">
                <a:solidFill>
                  <a:srgbClr val="00148C"/>
                </a:solidFill>
              </a:rPr>
              <a:t>&amp; </a:t>
            </a:r>
            <a:r>
              <a:rPr lang="en-US" sz="600" dirty="0">
                <a:solidFill>
                  <a:schemeClr val="accent1">
                    <a:lumMod val="60000"/>
                    <a:lumOff val="40000"/>
                  </a:schemeClr>
                </a:solidFill>
              </a:rPr>
              <a:t>Capture</a:t>
            </a:r>
            <a:endParaRPr lang="en-US" sz="600" b="1" dirty="0">
              <a:solidFill>
                <a:schemeClr val="accent1">
                  <a:lumMod val="60000"/>
                  <a:lumOff val="40000"/>
                </a:schemeClr>
              </a:solidFill>
            </a:endParaRPr>
          </a:p>
          <a:p>
            <a:r>
              <a:rPr lang="en-US" sz="600" b="0" dirty="0">
                <a:solidFill>
                  <a:srgbClr val="00148C"/>
                </a:solidFill>
              </a:rPr>
              <a:t>Promote and advance data standards, culture and governance</a:t>
            </a:r>
          </a:p>
          <a:p>
            <a:r>
              <a:rPr lang="en-US" sz="600" b="0" dirty="0">
                <a:solidFill>
                  <a:srgbClr val="00148C"/>
                </a:solidFill>
              </a:rPr>
              <a:t>Drive improvements in data at source to increase trust in data captured for analytics</a:t>
            </a:r>
          </a:p>
        </p:txBody>
      </p:sp>
      <p:sp>
        <p:nvSpPr>
          <p:cNvPr id="164" name="Rectangle 163">
            <a:extLst>
              <a:ext uri="{FF2B5EF4-FFF2-40B4-BE49-F238E27FC236}">
                <a16:creationId xmlns:a16="http://schemas.microsoft.com/office/drawing/2014/main" id="{CC8D8FD7-05A4-493C-BE09-A69F4BC6C207}"/>
              </a:ext>
            </a:extLst>
          </p:cNvPr>
          <p:cNvSpPr/>
          <p:nvPr/>
        </p:nvSpPr>
        <p:spPr>
          <a:xfrm>
            <a:off x="1623091" y="1644281"/>
            <a:ext cx="1193923" cy="818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t">
            <a:spAutoFit/>
          </a:bodyPr>
          <a:lstStyle/>
          <a:p>
            <a:pPr>
              <a:spcAft>
                <a:spcPts val="600"/>
              </a:spcAft>
            </a:pPr>
            <a:r>
              <a:rPr lang="en-US" sz="600" dirty="0">
                <a:solidFill>
                  <a:srgbClr val="00148C"/>
                </a:solidFill>
              </a:rPr>
              <a:t>     Data Architecture &amp; </a:t>
            </a:r>
            <a:r>
              <a:rPr lang="en-US" sz="600" dirty="0">
                <a:solidFill>
                  <a:schemeClr val="accent1">
                    <a:lumMod val="60000"/>
                    <a:lumOff val="40000"/>
                  </a:schemeClr>
                </a:solidFill>
              </a:rPr>
              <a:t>Share</a:t>
            </a:r>
            <a:r>
              <a:rPr lang="en-US" sz="600" dirty="0">
                <a:solidFill>
                  <a:srgbClr val="00148C"/>
                </a:solidFill>
              </a:rPr>
              <a:t> </a:t>
            </a:r>
          </a:p>
          <a:p>
            <a:pPr>
              <a:spcAft>
                <a:spcPts val="600"/>
              </a:spcAft>
            </a:pPr>
            <a:r>
              <a:rPr lang="en-US" sz="600" b="0" dirty="0">
                <a:solidFill>
                  <a:srgbClr val="00148C"/>
                </a:solidFill>
              </a:rPr>
              <a:t>Set, implement and federate Group reference architecture and strategy</a:t>
            </a:r>
          </a:p>
          <a:p>
            <a:pPr>
              <a:spcAft>
                <a:spcPts val="600"/>
              </a:spcAft>
            </a:pPr>
            <a:r>
              <a:rPr lang="en-US" sz="600" b="0" dirty="0">
                <a:solidFill>
                  <a:srgbClr val="00148C"/>
                </a:solidFill>
              </a:rPr>
              <a:t>Drive private, secure, data sharing</a:t>
            </a:r>
          </a:p>
        </p:txBody>
      </p:sp>
      <p:sp>
        <p:nvSpPr>
          <p:cNvPr id="87" name="Rectangle 86">
            <a:extLst>
              <a:ext uri="{FF2B5EF4-FFF2-40B4-BE49-F238E27FC236}">
                <a16:creationId xmlns:a16="http://schemas.microsoft.com/office/drawing/2014/main" id="{D77B5DB8-79EB-4977-A6F0-A52112072646}"/>
              </a:ext>
            </a:extLst>
          </p:cNvPr>
          <p:cNvSpPr/>
          <p:nvPr/>
        </p:nvSpPr>
        <p:spPr bwMode="auto">
          <a:xfrm>
            <a:off x="253108" y="3962197"/>
            <a:ext cx="4171105" cy="446272"/>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000" b="0" i="1" dirty="0">
                <a:solidFill>
                  <a:schemeClr val="tx1">
                    <a:lumMod val="50000"/>
                  </a:schemeClr>
                </a:solidFill>
              </a:rPr>
              <a:t>Areas for consideration:</a:t>
            </a:r>
          </a:p>
          <a:p>
            <a:pPr>
              <a:buClrTx/>
            </a:pPr>
            <a:r>
              <a:rPr lang="en-GB" sz="800" b="0" i="1" dirty="0">
                <a:solidFill>
                  <a:schemeClr val="tx1">
                    <a:lumMod val="50000"/>
                  </a:schemeClr>
                </a:solidFill>
              </a:rPr>
              <a:t>Innovation and exploration – Group Data Science </a:t>
            </a:r>
            <a:r>
              <a:rPr lang="en-GB" sz="800" b="0" i="1" dirty="0" err="1">
                <a:solidFill>
                  <a:schemeClr val="tx1">
                    <a:lumMod val="50000"/>
                  </a:schemeClr>
                </a:solidFill>
              </a:rPr>
              <a:t>CoE</a:t>
            </a:r>
            <a:endParaRPr lang="en-GB" sz="800" b="0" i="1" dirty="0">
              <a:solidFill>
                <a:schemeClr val="tx1">
                  <a:lumMod val="50000"/>
                </a:schemeClr>
              </a:solidFill>
            </a:endParaRPr>
          </a:p>
        </p:txBody>
      </p:sp>
      <p:sp>
        <p:nvSpPr>
          <p:cNvPr id="88" name="Rectangle 87">
            <a:extLst>
              <a:ext uri="{FF2B5EF4-FFF2-40B4-BE49-F238E27FC236}">
                <a16:creationId xmlns:a16="http://schemas.microsoft.com/office/drawing/2014/main" id="{7312D230-73E5-43AD-BE24-9FE82734DCA8}"/>
              </a:ext>
            </a:extLst>
          </p:cNvPr>
          <p:cNvSpPr/>
          <p:nvPr/>
        </p:nvSpPr>
        <p:spPr bwMode="auto">
          <a:xfrm>
            <a:off x="4571465" y="3957831"/>
            <a:ext cx="4171105" cy="446272"/>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000" b="0" i="1" dirty="0">
                <a:solidFill>
                  <a:schemeClr val="tx1">
                    <a:lumMod val="50000"/>
                  </a:schemeClr>
                </a:solidFill>
              </a:rPr>
              <a:t>Areas for consideration:</a:t>
            </a:r>
          </a:p>
          <a:p>
            <a:pPr>
              <a:buClrTx/>
            </a:pPr>
            <a:r>
              <a:rPr lang="en-GB" sz="800" b="0" i="1" dirty="0">
                <a:solidFill>
                  <a:schemeClr val="tx1">
                    <a:lumMod val="50000"/>
                  </a:schemeClr>
                </a:solidFill>
              </a:rPr>
              <a:t>IT &amp; business roles – consumption and governance vs </a:t>
            </a:r>
            <a:r>
              <a:rPr lang="en-GB" sz="800" b="0" i="1" dirty="0" err="1">
                <a:solidFill>
                  <a:schemeClr val="tx1">
                    <a:lumMod val="50000"/>
                  </a:schemeClr>
                </a:solidFill>
              </a:rPr>
              <a:t>productionisation</a:t>
            </a:r>
            <a:r>
              <a:rPr lang="en-GB" sz="800" b="0" i="1" dirty="0">
                <a:solidFill>
                  <a:schemeClr val="tx1">
                    <a:lumMod val="50000"/>
                  </a:schemeClr>
                </a:solidFill>
              </a:rPr>
              <a:t> &amp; Sup/</a:t>
            </a:r>
            <a:r>
              <a:rPr lang="en-GB" sz="800" b="0" i="1" dirty="0" err="1">
                <a:solidFill>
                  <a:schemeClr val="tx1">
                    <a:lumMod val="50000"/>
                  </a:schemeClr>
                </a:solidFill>
              </a:rPr>
              <a:t>Maint</a:t>
            </a:r>
            <a:r>
              <a:rPr lang="en-GB" sz="800" b="0" i="1" dirty="0">
                <a:solidFill>
                  <a:schemeClr val="tx1">
                    <a:lumMod val="50000"/>
                  </a:schemeClr>
                </a:solidFill>
              </a:rPr>
              <a:t>/Ops</a:t>
            </a:r>
          </a:p>
        </p:txBody>
      </p:sp>
    </p:spTree>
    <p:extLst>
      <p:ext uri="{BB962C8B-B14F-4D97-AF65-F5344CB8AC3E}">
        <p14:creationId xmlns:p14="http://schemas.microsoft.com/office/powerpoint/2010/main" val="98866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630F2BBF-417C-48F3-A0AD-ED342CD12989}"/>
              </a:ext>
            </a:extLst>
          </p:cNvPr>
          <p:cNvSpPr/>
          <p:nvPr/>
        </p:nvSpPr>
        <p:spPr bwMode="auto">
          <a:xfrm rot="16200000">
            <a:off x="1937644" y="1699380"/>
            <a:ext cx="79848" cy="3487753"/>
          </a:xfrm>
          <a:custGeom>
            <a:avLst/>
            <a:gdLst>
              <a:gd name="connsiteX0" fmla="*/ 79848 w 79848"/>
              <a:gd name="connsiteY0" fmla="*/ 735046 h 3487753"/>
              <a:gd name="connsiteX1" fmla="*/ 79848 w 79848"/>
              <a:gd name="connsiteY1" fmla="*/ 2752707 h 3487753"/>
              <a:gd name="connsiteX2" fmla="*/ 0 w 79848"/>
              <a:gd name="connsiteY2" fmla="*/ 3487753 h 3487753"/>
              <a:gd name="connsiteX3" fmla="*/ 0 w 79848"/>
              <a:gd name="connsiteY3" fmla="*/ 0 h 3487753"/>
            </a:gdLst>
            <a:ahLst/>
            <a:cxnLst>
              <a:cxn ang="0">
                <a:pos x="connsiteX0" y="connsiteY0"/>
              </a:cxn>
              <a:cxn ang="0">
                <a:pos x="connsiteX1" y="connsiteY1"/>
              </a:cxn>
              <a:cxn ang="0">
                <a:pos x="connsiteX2" y="connsiteY2"/>
              </a:cxn>
              <a:cxn ang="0">
                <a:pos x="connsiteX3" y="connsiteY3"/>
              </a:cxn>
            </a:cxnLst>
            <a:rect l="l" t="t" r="r" b="b"/>
            <a:pathLst>
              <a:path w="79848" h="3487753">
                <a:moveTo>
                  <a:pt x="79848" y="735046"/>
                </a:moveTo>
                <a:lnTo>
                  <a:pt x="79848" y="2752707"/>
                </a:lnTo>
                <a:lnTo>
                  <a:pt x="0" y="3487753"/>
                </a:lnTo>
                <a:lnTo>
                  <a:pt x="0" y="0"/>
                </a:lnTo>
                <a:close/>
              </a:path>
            </a:pathLst>
          </a:custGeom>
          <a:solidFill>
            <a:srgbClr val="B5C0FF">
              <a:alpha val="50196"/>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the Distributed Model</a:t>
            </a:r>
          </a:p>
        </p:txBody>
      </p:sp>
      <p:sp>
        <p:nvSpPr>
          <p:cNvPr id="72" name="Rectangle 71">
            <a:extLst>
              <a:ext uri="{FF2B5EF4-FFF2-40B4-BE49-F238E27FC236}">
                <a16:creationId xmlns:a16="http://schemas.microsoft.com/office/drawing/2014/main" id="{B074E8D8-424A-4391-B2D3-EC753506655B}"/>
              </a:ext>
            </a:extLst>
          </p:cNvPr>
          <p:cNvSpPr/>
          <p:nvPr/>
        </p:nvSpPr>
        <p:spPr bwMode="auto">
          <a:xfrm>
            <a:off x="322780" y="568032"/>
            <a:ext cx="8680542" cy="276995"/>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lumMod val="50000"/>
                  </a:schemeClr>
                </a:solidFill>
              </a:rPr>
              <a:t>The Global and Entity Model defined by the IT Data Office forms the basis on which data capabilities are delivered.</a:t>
            </a:r>
          </a:p>
        </p:txBody>
      </p:sp>
      <p:sp>
        <p:nvSpPr>
          <p:cNvPr id="27" name="Rectangle 26">
            <a:extLst>
              <a:ext uri="{FF2B5EF4-FFF2-40B4-BE49-F238E27FC236}">
                <a16:creationId xmlns:a16="http://schemas.microsoft.com/office/drawing/2014/main" id="{75BA2EC0-CB63-4E27-B547-515FFF369F03}"/>
              </a:ext>
            </a:extLst>
          </p:cNvPr>
          <p:cNvSpPr/>
          <p:nvPr/>
        </p:nvSpPr>
        <p:spPr bwMode="auto">
          <a:xfrm>
            <a:off x="233686" y="3481688"/>
            <a:ext cx="3487754" cy="1223816"/>
          </a:xfrm>
          <a:prstGeom prst="rect">
            <a:avLst/>
          </a:prstGeom>
          <a:solidFill>
            <a:schemeClr val="bg1"/>
          </a:solidFill>
          <a:ln w="9525" cap="flat" cmpd="sng" algn="ctr">
            <a:noFill/>
            <a:prstDash val="solid"/>
            <a:round/>
            <a:headEnd type="none" w="med" len="med"/>
            <a:tailEnd type="none" w="med" len="med"/>
          </a:ln>
          <a:effectLst>
            <a:innerShdw blurRad="114300">
              <a:schemeClr val="accent1">
                <a:lumMod val="20000"/>
                <a:lumOff val="80000"/>
              </a:schemeClr>
            </a:innerShdw>
          </a:effectLst>
        </p:spPr>
        <p:txBody>
          <a:bodyPr vert="horz" wrap="square" lIns="91434" tIns="45718" rIns="91434" bIns="45718" numCol="1" rtlCol="0" anchor="t" anchorCtr="0" compatLnSpc="1">
            <a:prstTxWarp prst="textNoShape">
              <a:avLst/>
            </a:prstTxWarp>
          </a:bodyPr>
          <a:lstStyle/>
          <a:p>
            <a:pPr algn="ctr">
              <a:spcAft>
                <a:spcPts val="200"/>
              </a:spcAft>
            </a:pPr>
            <a:r>
              <a:rPr lang="en-GB" sz="800">
                <a:latin typeface="+mn-lt"/>
                <a:cs typeface="Arial"/>
              </a:rPr>
              <a:t>Global Responsibilities</a:t>
            </a:r>
          </a:p>
          <a:p>
            <a:pPr marL="171450" indent="-171450">
              <a:spcAft>
                <a:spcPts val="0"/>
              </a:spcAft>
              <a:buFont typeface="Arial" panose="020B0604020202020204" pitchFamily="34" charset="0"/>
              <a:buChar char="•"/>
            </a:pPr>
            <a:r>
              <a:rPr lang="en-GB" sz="700" b="0">
                <a:solidFill>
                  <a:schemeClr val="tx1"/>
                </a:solidFill>
              </a:rPr>
              <a:t>Provide guidance, support, and strategic input to drive value from data, enabling digital initiatives and scale capability</a:t>
            </a:r>
            <a:endParaRPr lang="en-GB" sz="800">
              <a:cs typeface="Arial"/>
            </a:endParaRPr>
          </a:p>
          <a:p>
            <a:pPr marL="171450" indent="-171450">
              <a:spcAft>
                <a:spcPts val="0"/>
              </a:spcAft>
              <a:buFont typeface="Arial" panose="020B0604020202020204" pitchFamily="34" charset="0"/>
              <a:buChar char="•"/>
            </a:pPr>
            <a:r>
              <a:rPr lang="en-GB" sz="700" b="0">
                <a:solidFill>
                  <a:schemeClr val="tx1"/>
                </a:solidFill>
              </a:rPr>
              <a:t>Builds capability in the business and rapid enablement (standards, guidelines and training)</a:t>
            </a:r>
          </a:p>
          <a:p>
            <a:pPr marL="171450" indent="-171450">
              <a:spcAft>
                <a:spcPts val="0"/>
              </a:spcAft>
              <a:buFont typeface="Arial" panose="020B0604020202020204" pitchFamily="34" charset="0"/>
              <a:buChar char="•"/>
            </a:pPr>
            <a:r>
              <a:rPr lang="en-GB" sz="700" b="0">
                <a:solidFill>
                  <a:schemeClr val="tx1"/>
                </a:solidFill>
              </a:rPr>
              <a:t>Defines enterprise data strategy and support business strategy alignment </a:t>
            </a:r>
          </a:p>
          <a:p>
            <a:pPr marL="171450" indent="-171450">
              <a:spcAft>
                <a:spcPts val="0"/>
              </a:spcAft>
              <a:buFont typeface="Arial" panose="020B0604020202020204" pitchFamily="34" charset="0"/>
              <a:buChar char="•"/>
            </a:pPr>
            <a:r>
              <a:rPr lang="en-GB" sz="700" b="0">
                <a:solidFill>
                  <a:schemeClr val="tx1"/>
                </a:solidFill>
              </a:rPr>
              <a:t>Defines and implements enterprise data architecture, tools and platforms </a:t>
            </a:r>
          </a:p>
          <a:p>
            <a:pPr marL="171450" indent="-171450">
              <a:spcAft>
                <a:spcPts val="0"/>
              </a:spcAft>
              <a:buFont typeface="Arial" panose="020B0604020202020204" pitchFamily="34" charset="0"/>
              <a:buChar char="•"/>
            </a:pPr>
            <a:r>
              <a:rPr lang="en-GB" sz="700" b="0">
                <a:solidFill>
                  <a:schemeClr val="tx1"/>
                </a:solidFill>
              </a:rPr>
              <a:t>Assess business data maturity building improvements into business roadmaps </a:t>
            </a:r>
          </a:p>
          <a:p>
            <a:pPr marL="171450" indent="-171450">
              <a:spcAft>
                <a:spcPts val="0"/>
              </a:spcAft>
              <a:buFont typeface="Arial" panose="020B0604020202020204" pitchFamily="34" charset="0"/>
              <a:buChar char="•"/>
            </a:pPr>
            <a:r>
              <a:rPr lang="en-GB" sz="700" b="0">
                <a:solidFill>
                  <a:schemeClr val="tx1"/>
                </a:solidFill>
              </a:rPr>
              <a:t>Provide technical resource for projects e.g. MVPs, data modelling, new data integrations etc. </a:t>
            </a:r>
          </a:p>
        </p:txBody>
      </p:sp>
      <p:sp>
        <p:nvSpPr>
          <p:cNvPr id="86" name="Rectangle 85">
            <a:extLst>
              <a:ext uri="{FF2B5EF4-FFF2-40B4-BE49-F238E27FC236}">
                <a16:creationId xmlns:a16="http://schemas.microsoft.com/office/drawing/2014/main" id="{191B52F9-CFEA-4406-97FA-F361558D0D01}"/>
              </a:ext>
            </a:extLst>
          </p:cNvPr>
          <p:cNvSpPr/>
          <p:nvPr/>
        </p:nvSpPr>
        <p:spPr bwMode="auto">
          <a:xfrm>
            <a:off x="5472353" y="3481688"/>
            <a:ext cx="3487754" cy="1224423"/>
          </a:xfrm>
          <a:prstGeom prst="rect">
            <a:avLst/>
          </a:prstGeom>
          <a:solidFill>
            <a:schemeClr val="bg1"/>
          </a:solidFill>
          <a:ln w="9525" cap="flat" cmpd="sng" algn="ctr">
            <a:noFill/>
            <a:prstDash val="solid"/>
            <a:round/>
            <a:headEnd type="none" w="med" len="med"/>
            <a:tailEnd type="none" w="med" len="med"/>
          </a:ln>
          <a:effectLst>
            <a:innerShdw blurRad="114300">
              <a:schemeClr val="accent1">
                <a:lumMod val="20000"/>
                <a:lumOff val="80000"/>
              </a:schemeClr>
            </a:innerShdw>
          </a:effectLst>
        </p:spPr>
        <p:txBody>
          <a:bodyPr vert="horz" wrap="square" lIns="91434" tIns="45718" rIns="91434" bIns="45718" numCol="1" rtlCol="0" anchor="t" anchorCtr="0" compatLnSpc="1">
            <a:prstTxWarp prst="textNoShape">
              <a:avLst/>
            </a:prstTxWarp>
          </a:bodyPr>
          <a:lstStyle/>
          <a:p>
            <a:pPr algn="ctr">
              <a:spcAft>
                <a:spcPts val="200"/>
              </a:spcAft>
            </a:pPr>
            <a:r>
              <a:rPr lang="en-GB" sz="800">
                <a:cs typeface="Arial"/>
              </a:rPr>
              <a:t>Entity Responsibilities</a:t>
            </a:r>
          </a:p>
          <a:p>
            <a:pPr marL="171450" indent="-171450">
              <a:spcAft>
                <a:spcPts val="0"/>
              </a:spcAft>
              <a:buFont typeface="Arial" panose="020B0604020202020204" pitchFamily="34" charset="0"/>
              <a:buChar char="•"/>
            </a:pPr>
            <a:r>
              <a:rPr lang="en-GB" sz="700" b="0">
                <a:solidFill>
                  <a:schemeClr val="tx1"/>
                </a:solidFill>
              </a:rPr>
              <a:t>Defines and owns business data strategy and roadmap of digital initiatives </a:t>
            </a:r>
          </a:p>
          <a:p>
            <a:pPr marL="171450" indent="-171450">
              <a:spcAft>
                <a:spcPts val="0"/>
              </a:spcAft>
              <a:buFont typeface="Arial" panose="020B0604020202020204" pitchFamily="34" charset="0"/>
              <a:buChar char="•"/>
            </a:pPr>
            <a:r>
              <a:rPr lang="en-GB" sz="700" b="0">
                <a:solidFill>
                  <a:schemeClr val="tx1"/>
                </a:solidFill>
              </a:rPr>
              <a:t>Defines, own and governs data (master data, data models and data quality) with a focus on delivering business value / risk reduction </a:t>
            </a:r>
          </a:p>
          <a:p>
            <a:pPr marL="171450" indent="-171450">
              <a:spcAft>
                <a:spcPts val="0"/>
              </a:spcAft>
              <a:buFont typeface="Arial" panose="020B0604020202020204" pitchFamily="34" charset="0"/>
              <a:buChar char="•"/>
            </a:pPr>
            <a:r>
              <a:rPr lang="en-GB" sz="700" b="0">
                <a:solidFill>
                  <a:schemeClr val="tx1"/>
                </a:solidFill>
              </a:rPr>
              <a:t>Monitors data maturity and quality and lead targeted improvements aligned to roadmap </a:t>
            </a:r>
          </a:p>
          <a:p>
            <a:pPr marL="171450" indent="-171450">
              <a:spcAft>
                <a:spcPts val="0"/>
              </a:spcAft>
              <a:buFont typeface="Arial" panose="020B0604020202020204" pitchFamily="34" charset="0"/>
              <a:buChar char="•"/>
            </a:pPr>
            <a:r>
              <a:rPr lang="en-GB" sz="700" b="0">
                <a:solidFill>
                  <a:schemeClr val="tx1"/>
                </a:solidFill>
              </a:rPr>
              <a:t>Leverage data tools to deliver analytics / data science use cases </a:t>
            </a:r>
          </a:p>
          <a:p>
            <a:pPr marL="171450" indent="-171450">
              <a:spcAft>
                <a:spcPts val="0"/>
              </a:spcAft>
              <a:buFont typeface="Arial" panose="020B0604020202020204" pitchFamily="34" charset="0"/>
              <a:buChar char="•"/>
            </a:pPr>
            <a:r>
              <a:rPr lang="en-GB" sz="700" b="0">
                <a:solidFill>
                  <a:schemeClr val="tx1"/>
                </a:solidFill>
              </a:rPr>
              <a:t>Enable business with self-serve analytics and insights </a:t>
            </a:r>
          </a:p>
          <a:p>
            <a:pPr>
              <a:spcAft>
                <a:spcPts val="450"/>
              </a:spcAft>
            </a:pPr>
            <a:endParaRPr lang="en-GB" sz="800">
              <a:cs typeface="Arial"/>
            </a:endParaRPr>
          </a:p>
        </p:txBody>
      </p:sp>
      <p:grpSp>
        <p:nvGrpSpPr>
          <p:cNvPr id="2" name="Group 1">
            <a:extLst>
              <a:ext uri="{FF2B5EF4-FFF2-40B4-BE49-F238E27FC236}">
                <a16:creationId xmlns:a16="http://schemas.microsoft.com/office/drawing/2014/main" id="{1088A201-6546-4A07-92B1-E165600FBB08}"/>
              </a:ext>
            </a:extLst>
          </p:cNvPr>
          <p:cNvGrpSpPr/>
          <p:nvPr/>
        </p:nvGrpSpPr>
        <p:grpSpPr>
          <a:xfrm>
            <a:off x="935666" y="1027202"/>
            <a:ext cx="8024443" cy="2615079"/>
            <a:chOff x="935666" y="1027202"/>
            <a:chExt cx="8024443" cy="2615079"/>
          </a:xfrm>
        </p:grpSpPr>
        <p:sp>
          <p:nvSpPr>
            <p:cNvPr id="100" name="Freeform: Shape 99">
              <a:extLst>
                <a:ext uri="{FF2B5EF4-FFF2-40B4-BE49-F238E27FC236}">
                  <a16:creationId xmlns:a16="http://schemas.microsoft.com/office/drawing/2014/main" id="{F3D871A3-135E-4693-BA47-F3A0F07535FA}"/>
                </a:ext>
              </a:extLst>
            </p:cNvPr>
            <p:cNvSpPr/>
            <p:nvPr/>
          </p:nvSpPr>
          <p:spPr bwMode="auto">
            <a:xfrm rot="16200000">
              <a:off x="7176307" y="1699379"/>
              <a:ext cx="79849" cy="3487754"/>
            </a:xfrm>
            <a:custGeom>
              <a:avLst/>
              <a:gdLst>
                <a:gd name="connsiteX0" fmla="*/ 79849 w 79849"/>
                <a:gd name="connsiteY0" fmla="*/ 735056 h 3487754"/>
                <a:gd name="connsiteX1" fmla="*/ 79849 w 79849"/>
                <a:gd name="connsiteY1" fmla="*/ 2752699 h 3487754"/>
                <a:gd name="connsiteX2" fmla="*/ 0 w 79849"/>
                <a:gd name="connsiteY2" fmla="*/ 3487754 h 3487754"/>
                <a:gd name="connsiteX3" fmla="*/ 0 w 79849"/>
                <a:gd name="connsiteY3" fmla="*/ 0 h 3487754"/>
              </a:gdLst>
              <a:ahLst/>
              <a:cxnLst>
                <a:cxn ang="0">
                  <a:pos x="connsiteX0" y="connsiteY0"/>
                </a:cxn>
                <a:cxn ang="0">
                  <a:pos x="connsiteX1" y="connsiteY1"/>
                </a:cxn>
                <a:cxn ang="0">
                  <a:pos x="connsiteX2" y="connsiteY2"/>
                </a:cxn>
                <a:cxn ang="0">
                  <a:pos x="connsiteX3" y="connsiteY3"/>
                </a:cxn>
              </a:cxnLst>
              <a:rect l="l" t="t" r="r" b="b"/>
              <a:pathLst>
                <a:path w="79849" h="3487754">
                  <a:moveTo>
                    <a:pt x="79849" y="735056"/>
                  </a:moveTo>
                  <a:lnTo>
                    <a:pt x="79849" y="2752699"/>
                  </a:lnTo>
                  <a:lnTo>
                    <a:pt x="0" y="3487754"/>
                  </a:lnTo>
                  <a:lnTo>
                    <a:pt x="0" y="0"/>
                  </a:lnTo>
                  <a:close/>
                </a:path>
              </a:pathLst>
            </a:custGeom>
            <a:solidFill>
              <a:srgbClr val="B5C0FF">
                <a:alpha val="50196"/>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83" name="Oval 282">
              <a:extLst>
                <a:ext uri="{FF2B5EF4-FFF2-40B4-BE49-F238E27FC236}">
                  <a16:creationId xmlns:a16="http://schemas.microsoft.com/office/drawing/2014/main" id="{3C8622E4-F273-428C-A212-6842D01AB37A}"/>
                </a:ext>
              </a:extLst>
            </p:cNvPr>
            <p:cNvSpPr/>
            <p:nvPr/>
          </p:nvSpPr>
          <p:spPr bwMode="auto">
            <a:xfrm>
              <a:off x="3644584" y="1335863"/>
              <a:ext cx="1907420" cy="1907412"/>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3" name="Oval 22">
              <a:extLst>
                <a:ext uri="{FF2B5EF4-FFF2-40B4-BE49-F238E27FC236}">
                  <a16:creationId xmlns:a16="http://schemas.microsoft.com/office/drawing/2014/main" id="{F796BD47-FA8E-45AF-B50A-C0ED6D916930}"/>
                </a:ext>
              </a:extLst>
            </p:cNvPr>
            <p:cNvSpPr/>
            <p:nvPr/>
          </p:nvSpPr>
          <p:spPr bwMode="auto">
            <a:xfrm>
              <a:off x="4377235" y="2068369"/>
              <a:ext cx="442402" cy="4424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3" name="Oval 262">
              <a:extLst>
                <a:ext uri="{FF2B5EF4-FFF2-40B4-BE49-F238E27FC236}">
                  <a16:creationId xmlns:a16="http://schemas.microsoft.com/office/drawing/2014/main" id="{F07CEB2D-D1D7-422F-9E29-8166FC0E2B37}"/>
                </a:ext>
              </a:extLst>
            </p:cNvPr>
            <p:cNvSpPr/>
            <p:nvPr/>
          </p:nvSpPr>
          <p:spPr bwMode="auto">
            <a:xfrm>
              <a:off x="4434266" y="1493350"/>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4" name="Oval 263">
              <a:extLst>
                <a:ext uri="{FF2B5EF4-FFF2-40B4-BE49-F238E27FC236}">
                  <a16:creationId xmlns:a16="http://schemas.microsoft.com/office/drawing/2014/main" id="{81A16C4D-0B44-4C36-BD01-788950E66C51}"/>
                </a:ext>
              </a:extLst>
            </p:cNvPr>
            <p:cNvSpPr/>
            <p:nvPr/>
          </p:nvSpPr>
          <p:spPr bwMode="auto">
            <a:xfrm>
              <a:off x="4434266" y="2716338"/>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7" name="Oval 266">
              <a:extLst>
                <a:ext uri="{FF2B5EF4-FFF2-40B4-BE49-F238E27FC236}">
                  <a16:creationId xmlns:a16="http://schemas.microsoft.com/office/drawing/2014/main" id="{63A7FDD7-8E07-4AF7-983D-5647A5BA8CCD}"/>
                </a:ext>
              </a:extLst>
            </p:cNvPr>
            <p:cNvSpPr/>
            <p:nvPr/>
          </p:nvSpPr>
          <p:spPr bwMode="auto">
            <a:xfrm>
              <a:off x="3822772"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68" name="Oval 267">
              <a:extLst>
                <a:ext uri="{FF2B5EF4-FFF2-40B4-BE49-F238E27FC236}">
                  <a16:creationId xmlns:a16="http://schemas.microsoft.com/office/drawing/2014/main" id="{1C7403F0-82CC-45CD-9E9D-FC494CE95877}"/>
                </a:ext>
              </a:extLst>
            </p:cNvPr>
            <p:cNvSpPr/>
            <p:nvPr/>
          </p:nvSpPr>
          <p:spPr bwMode="auto">
            <a:xfrm>
              <a:off x="5045760"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cxnSp>
          <p:nvCxnSpPr>
            <p:cNvPr id="26" name="Straight Connector 25">
              <a:extLst>
                <a:ext uri="{FF2B5EF4-FFF2-40B4-BE49-F238E27FC236}">
                  <a16:creationId xmlns:a16="http://schemas.microsoft.com/office/drawing/2014/main" id="{AB5B7B82-9758-4AC8-9D1F-EAE9118B489B}"/>
                </a:ext>
              </a:extLst>
            </p:cNvPr>
            <p:cNvCxnSpPr>
              <a:cxnSpLocks/>
              <a:stCxn id="268" idx="1"/>
            </p:cNvCxnSpPr>
            <p:nvPr/>
          </p:nvCxnSpPr>
          <p:spPr bwMode="auto">
            <a:xfrm flipV="1">
              <a:off x="5093844" y="1341611"/>
              <a:ext cx="1096633" cy="831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 name="Straight Connector 268">
              <a:extLst>
                <a:ext uri="{FF2B5EF4-FFF2-40B4-BE49-F238E27FC236}">
                  <a16:creationId xmlns:a16="http://schemas.microsoft.com/office/drawing/2014/main" id="{E1D315A5-EAF8-4A0D-AA91-7BA9E6888E76}"/>
                </a:ext>
              </a:extLst>
            </p:cNvPr>
            <p:cNvCxnSpPr>
              <a:cxnSpLocks/>
              <a:stCxn id="268" idx="3"/>
            </p:cNvCxnSpPr>
            <p:nvPr/>
          </p:nvCxnSpPr>
          <p:spPr bwMode="auto">
            <a:xfrm>
              <a:off x="5093844" y="2405653"/>
              <a:ext cx="1096633" cy="99234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 name="Straight Connector 269">
              <a:extLst>
                <a:ext uri="{FF2B5EF4-FFF2-40B4-BE49-F238E27FC236}">
                  <a16:creationId xmlns:a16="http://schemas.microsoft.com/office/drawing/2014/main" id="{417681D1-CBCB-4701-947B-FCF04ED64332}"/>
                </a:ext>
              </a:extLst>
            </p:cNvPr>
            <p:cNvCxnSpPr>
              <a:cxnSpLocks/>
              <a:endCxn id="23" idx="7"/>
            </p:cNvCxnSpPr>
            <p:nvPr/>
          </p:nvCxnSpPr>
          <p:spPr bwMode="auto">
            <a:xfrm>
              <a:off x="3006394" y="1341611"/>
              <a:ext cx="1748455" cy="791546"/>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1" name="Straight Connector 270">
              <a:extLst>
                <a:ext uri="{FF2B5EF4-FFF2-40B4-BE49-F238E27FC236}">
                  <a16:creationId xmlns:a16="http://schemas.microsoft.com/office/drawing/2014/main" id="{8730AFD6-7CA9-4CEA-BD34-DFFC624BB384}"/>
                </a:ext>
              </a:extLst>
            </p:cNvPr>
            <p:cNvCxnSpPr>
              <a:cxnSpLocks/>
              <a:endCxn id="23" idx="5"/>
            </p:cNvCxnSpPr>
            <p:nvPr/>
          </p:nvCxnSpPr>
          <p:spPr bwMode="auto">
            <a:xfrm flipV="1">
              <a:off x="3006394" y="2445981"/>
              <a:ext cx="1748455" cy="95202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a:extLst>
                <a:ext uri="{FF2B5EF4-FFF2-40B4-BE49-F238E27FC236}">
                  <a16:creationId xmlns:a16="http://schemas.microsoft.com/office/drawing/2014/main" id="{EB8A938A-EA46-40AD-9B5A-1DCC8FC19454}"/>
                </a:ext>
              </a:extLst>
            </p:cNvPr>
            <p:cNvGrpSpPr/>
            <p:nvPr/>
          </p:nvGrpSpPr>
          <p:grpSpPr>
            <a:xfrm>
              <a:off x="935666" y="1341611"/>
              <a:ext cx="2121877" cy="2300670"/>
              <a:chOff x="935666" y="1341611"/>
              <a:chExt cx="2121877" cy="2300670"/>
            </a:xfrm>
          </p:grpSpPr>
          <p:grpSp>
            <p:nvGrpSpPr>
              <p:cNvPr id="22" name="Group 21">
                <a:extLst>
                  <a:ext uri="{FF2B5EF4-FFF2-40B4-BE49-F238E27FC236}">
                    <a16:creationId xmlns:a16="http://schemas.microsoft.com/office/drawing/2014/main" id="{F085C43E-B08F-450F-AFA2-F3408F28D91F}"/>
                  </a:ext>
                </a:extLst>
              </p:cNvPr>
              <p:cNvGrpSpPr/>
              <p:nvPr/>
            </p:nvGrpSpPr>
            <p:grpSpPr>
              <a:xfrm>
                <a:off x="935666" y="1341611"/>
                <a:ext cx="2121877" cy="2300670"/>
                <a:chOff x="6384669" y="1216393"/>
                <a:chExt cx="2121877" cy="2300670"/>
              </a:xfrm>
            </p:grpSpPr>
            <p:sp>
              <p:nvSpPr>
                <p:cNvPr id="140" name="Freeform 3">
                  <a:extLst>
                    <a:ext uri="{FF2B5EF4-FFF2-40B4-BE49-F238E27FC236}">
                      <a16:creationId xmlns:a16="http://schemas.microsoft.com/office/drawing/2014/main" id="{4AA9DB56-A707-4C48-AA65-634DC648C1AF}"/>
                    </a:ext>
                  </a:extLst>
                </p:cNvPr>
                <p:cNvSpPr>
                  <a:spLocks/>
                </p:cNvSpPr>
                <p:nvPr/>
              </p:nvSpPr>
              <p:spPr bwMode="auto">
                <a:xfrm rot="5400000" flipH="1">
                  <a:off x="7460704"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1" name="Freeform 4">
                  <a:extLst>
                    <a:ext uri="{FF2B5EF4-FFF2-40B4-BE49-F238E27FC236}">
                      <a16:creationId xmlns:a16="http://schemas.microsoft.com/office/drawing/2014/main" id="{A5E6F149-6AF6-4CEE-A0DE-710314B3484B}"/>
                    </a:ext>
                  </a:extLst>
                </p:cNvPr>
                <p:cNvSpPr>
                  <a:spLocks/>
                </p:cNvSpPr>
                <p:nvPr/>
              </p:nvSpPr>
              <p:spPr bwMode="auto">
                <a:xfrm rot="16200000">
                  <a:off x="6405368"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2" name="Freeform 5">
                  <a:extLst>
                    <a:ext uri="{FF2B5EF4-FFF2-40B4-BE49-F238E27FC236}">
                      <a16:creationId xmlns:a16="http://schemas.microsoft.com/office/drawing/2014/main" id="{F84B05E8-D22B-4AB9-B942-F69B423D2458}"/>
                    </a:ext>
                  </a:extLst>
                </p:cNvPr>
                <p:cNvSpPr>
                  <a:spLocks/>
                </p:cNvSpPr>
                <p:nvPr/>
              </p:nvSpPr>
              <p:spPr bwMode="auto">
                <a:xfrm flipH="1">
                  <a:off x="7460704"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3" name="Freeform 6">
                  <a:extLst>
                    <a:ext uri="{FF2B5EF4-FFF2-40B4-BE49-F238E27FC236}">
                      <a16:creationId xmlns:a16="http://schemas.microsoft.com/office/drawing/2014/main" id="{0001214E-9BE6-4A82-B94F-812F69210C9F}"/>
                    </a:ext>
                  </a:extLst>
                </p:cNvPr>
                <p:cNvSpPr>
                  <a:spLocks/>
                </p:cNvSpPr>
                <p:nvPr/>
              </p:nvSpPr>
              <p:spPr bwMode="auto">
                <a:xfrm>
                  <a:off x="6405367"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144" name="Freeform 7">
                  <a:extLst>
                    <a:ext uri="{FF2B5EF4-FFF2-40B4-BE49-F238E27FC236}">
                      <a16:creationId xmlns:a16="http://schemas.microsoft.com/office/drawing/2014/main" id="{E506F688-A3DF-4628-A4F0-68CBBFB8FD29}"/>
                    </a:ext>
                  </a:extLst>
                </p:cNvPr>
                <p:cNvSpPr>
                  <a:spLocks/>
                </p:cNvSpPr>
                <p:nvPr/>
              </p:nvSpPr>
              <p:spPr bwMode="auto">
                <a:xfrm>
                  <a:off x="6384669" y="2297426"/>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47" name="Freeform 8">
                  <a:extLst>
                    <a:ext uri="{FF2B5EF4-FFF2-40B4-BE49-F238E27FC236}">
                      <a16:creationId xmlns:a16="http://schemas.microsoft.com/office/drawing/2014/main" id="{1868945D-5EB8-46DF-AC9E-9E4585BFB07A}"/>
                    </a:ext>
                  </a:extLst>
                </p:cNvPr>
                <p:cNvSpPr>
                  <a:spLocks/>
                </p:cNvSpPr>
                <p:nvPr/>
              </p:nvSpPr>
              <p:spPr bwMode="auto">
                <a:xfrm>
                  <a:off x="7460704" y="2297426"/>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0" name="Freeform 9">
                  <a:extLst>
                    <a:ext uri="{FF2B5EF4-FFF2-40B4-BE49-F238E27FC236}">
                      <a16:creationId xmlns:a16="http://schemas.microsoft.com/office/drawing/2014/main" id="{7AD2801E-C361-46D4-8C5D-69639890274B}"/>
                    </a:ext>
                  </a:extLst>
                </p:cNvPr>
                <p:cNvSpPr>
                  <a:spLocks/>
                </p:cNvSpPr>
                <p:nvPr/>
              </p:nvSpPr>
              <p:spPr bwMode="auto">
                <a:xfrm>
                  <a:off x="6384669" y="1216393"/>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1" name="Freeform 10">
                  <a:extLst>
                    <a:ext uri="{FF2B5EF4-FFF2-40B4-BE49-F238E27FC236}">
                      <a16:creationId xmlns:a16="http://schemas.microsoft.com/office/drawing/2014/main" id="{D93ED041-DEDC-4397-BC86-650F906649DC}"/>
                    </a:ext>
                  </a:extLst>
                </p:cNvPr>
                <p:cNvSpPr>
                  <a:spLocks/>
                </p:cNvSpPr>
                <p:nvPr/>
              </p:nvSpPr>
              <p:spPr bwMode="auto">
                <a:xfrm>
                  <a:off x="7460704" y="1216393"/>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2" name="Freeform 11">
                  <a:extLst>
                    <a:ext uri="{FF2B5EF4-FFF2-40B4-BE49-F238E27FC236}">
                      <a16:creationId xmlns:a16="http://schemas.microsoft.com/office/drawing/2014/main" id="{3B23D43F-E91E-42CD-BA1F-1B2F22F3B22F}"/>
                    </a:ext>
                  </a:extLst>
                </p:cNvPr>
                <p:cNvSpPr>
                  <a:spLocks/>
                </p:cNvSpPr>
                <p:nvPr/>
              </p:nvSpPr>
              <p:spPr bwMode="auto">
                <a:xfrm>
                  <a:off x="6893768" y="2297426"/>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3" name="Freeform 12">
                  <a:extLst>
                    <a:ext uri="{FF2B5EF4-FFF2-40B4-BE49-F238E27FC236}">
                      <a16:creationId xmlns:a16="http://schemas.microsoft.com/office/drawing/2014/main" id="{B6550239-4A07-49B7-B599-1324E352ACDF}"/>
                    </a:ext>
                  </a:extLst>
                </p:cNvPr>
                <p:cNvSpPr>
                  <a:spLocks/>
                </p:cNvSpPr>
                <p:nvPr/>
              </p:nvSpPr>
              <p:spPr bwMode="auto">
                <a:xfrm>
                  <a:off x="7479982" y="2297426"/>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5" name="Freeform 13">
                  <a:extLst>
                    <a:ext uri="{FF2B5EF4-FFF2-40B4-BE49-F238E27FC236}">
                      <a16:creationId xmlns:a16="http://schemas.microsoft.com/office/drawing/2014/main" id="{ABA98A84-3233-45BB-BF2D-BC84CC698272}"/>
                    </a:ext>
                  </a:extLst>
                </p:cNvPr>
                <p:cNvSpPr>
                  <a:spLocks/>
                </p:cNvSpPr>
                <p:nvPr/>
              </p:nvSpPr>
              <p:spPr bwMode="auto">
                <a:xfrm>
                  <a:off x="6893768" y="1706214"/>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57" name="Freeform 14">
                  <a:extLst>
                    <a:ext uri="{FF2B5EF4-FFF2-40B4-BE49-F238E27FC236}">
                      <a16:creationId xmlns:a16="http://schemas.microsoft.com/office/drawing/2014/main" id="{44556807-7D6A-45E3-9838-6308C313B73D}"/>
                    </a:ext>
                  </a:extLst>
                </p:cNvPr>
                <p:cNvSpPr>
                  <a:spLocks/>
                </p:cNvSpPr>
                <p:nvPr/>
              </p:nvSpPr>
              <p:spPr bwMode="auto">
                <a:xfrm>
                  <a:off x="7479982" y="1706214"/>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162" name="Rectangle 161">
                  <a:extLst>
                    <a:ext uri="{FF2B5EF4-FFF2-40B4-BE49-F238E27FC236}">
                      <a16:creationId xmlns:a16="http://schemas.microsoft.com/office/drawing/2014/main" id="{4A4F281D-AF9B-412F-B2A4-348337042BA1}"/>
                    </a:ext>
                  </a:extLst>
                </p:cNvPr>
                <p:cNvSpPr/>
                <p:nvPr/>
              </p:nvSpPr>
              <p:spPr>
                <a:xfrm>
                  <a:off x="6446586" y="1270272"/>
                  <a:ext cx="932719" cy="818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dirty="0">
                      <a:solidFill>
                        <a:srgbClr val="00148C"/>
                      </a:solidFill>
                    </a:rPr>
                    <a:t>Data Strategy</a:t>
                  </a:r>
                </a:p>
                <a:p>
                  <a:pPr>
                    <a:spcAft>
                      <a:spcPts val="600"/>
                    </a:spcAft>
                  </a:pPr>
                  <a:r>
                    <a:rPr lang="en-US" sz="600" dirty="0">
                      <a:solidFill>
                        <a:srgbClr val="00148C"/>
                      </a:solidFill>
                    </a:rPr>
                    <a:t>&amp; </a:t>
                  </a:r>
                  <a:r>
                    <a:rPr lang="en-US" sz="600" dirty="0" err="1">
                      <a:solidFill>
                        <a:srgbClr val="00148C"/>
                      </a:solidFill>
                    </a:rPr>
                    <a:t>Utilise</a:t>
                  </a:r>
                  <a:r>
                    <a:rPr lang="en-US" sz="600" dirty="0">
                      <a:solidFill>
                        <a:srgbClr val="00148C"/>
                      </a:solidFill>
                    </a:rPr>
                    <a:t> Owner</a:t>
                  </a:r>
                  <a:endParaRPr lang="en-US" sz="600" b="1" dirty="0">
                    <a:solidFill>
                      <a:srgbClr val="00148C"/>
                    </a:solidFill>
                  </a:endParaRPr>
                </a:p>
                <a:p>
                  <a:r>
                    <a:rPr lang="en-US" sz="600" b="0" dirty="0">
                      <a:solidFill>
                        <a:srgbClr val="00148C"/>
                      </a:solidFill>
                    </a:rPr>
                    <a:t>Promote and advance analytics culture, capability </a:t>
                  </a:r>
                  <a:br>
                    <a:rPr lang="en-US" sz="600" b="0" dirty="0">
                      <a:solidFill>
                        <a:srgbClr val="00148C"/>
                      </a:solidFill>
                    </a:rPr>
                  </a:br>
                  <a:r>
                    <a:rPr lang="en-US" sz="600" b="0" dirty="0">
                      <a:solidFill>
                        <a:srgbClr val="00148C"/>
                      </a:solidFill>
                    </a:rPr>
                    <a:t>and strategy</a:t>
                  </a:r>
                </a:p>
              </p:txBody>
            </p:sp>
            <p:sp>
              <p:nvSpPr>
                <p:cNvPr id="164" name="Rectangle 163">
                  <a:extLst>
                    <a:ext uri="{FF2B5EF4-FFF2-40B4-BE49-F238E27FC236}">
                      <a16:creationId xmlns:a16="http://schemas.microsoft.com/office/drawing/2014/main" id="{CC8D8FD7-05A4-493C-BE09-A69F4BC6C207}"/>
                    </a:ext>
                  </a:extLst>
                </p:cNvPr>
                <p:cNvSpPr/>
                <p:nvPr/>
              </p:nvSpPr>
              <p:spPr>
                <a:xfrm>
                  <a:off x="7573827" y="1270272"/>
                  <a:ext cx="932719" cy="72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dirty="0">
                      <a:solidFill>
                        <a:srgbClr val="00148C"/>
                      </a:solidFill>
                    </a:rPr>
                    <a:t>Data Architecture</a:t>
                  </a:r>
                </a:p>
                <a:p>
                  <a:pPr>
                    <a:spcAft>
                      <a:spcPts val="600"/>
                    </a:spcAft>
                  </a:pPr>
                  <a:r>
                    <a:rPr lang="en-US" sz="600" dirty="0">
                      <a:solidFill>
                        <a:srgbClr val="00148C"/>
                      </a:solidFill>
                    </a:rPr>
                    <a:t>&amp; Share Owner</a:t>
                  </a:r>
                </a:p>
                <a:p>
                  <a:pPr>
                    <a:tabLst>
                      <a:tab pos="179388" algn="l"/>
                    </a:tabLst>
                  </a:pPr>
                  <a:r>
                    <a:rPr lang="en-US" sz="600" b="0" dirty="0">
                      <a:solidFill>
                        <a:srgbClr val="00148C"/>
                      </a:solidFill>
                    </a:rPr>
                    <a:t>Promote and advance business enablement 	through data</a:t>
                  </a:r>
                </a:p>
              </p:txBody>
            </p:sp>
            <p:sp>
              <p:nvSpPr>
                <p:cNvPr id="167" name="Rectangle 166">
                  <a:extLst>
                    <a:ext uri="{FF2B5EF4-FFF2-40B4-BE49-F238E27FC236}">
                      <a16:creationId xmlns:a16="http://schemas.microsoft.com/office/drawing/2014/main" id="{5A75871F-B499-4D2A-98A5-B37CE939FA43}"/>
                    </a:ext>
                  </a:extLst>
                </p:cNvPr>
                <p:cNvSpPr/>
                <p:nvPr/>
              </p:nvSpPr>
              <p:spPr>
                <a:xfrm>
                  <a:off x="6446586" y="2698890"/>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dirty="0">
                      <a:solidFill>
                        <a:srgbClr val="00148C"/>
                      </a:solidFill>
                    </a:rPr>
                    <a:t>Data Engineering</a:t>
                  </a:r>
                </a:p>
                <a:p>
                  <a:r>
                    <a:rPr lang="en-US" sz="600" b="0" dirty="0">
                      <a:solidFill>
                        <a:srgbClr val="00148C"/>
                      </a:solidFill>
                    </a:rPr>
                    <a:t>Deliver and maintain data solutions through data engineering</a:t>
                  </a:r>
                </a:p>
              </p:txBody>
            </p:sp>
            <p:sp>
              <p:nvSpPr>
                <p:cNvPr id="169" name="Rectangle 168">
                  <a:extLst>
                    <a:ext uri="{FF2B5EF4-FFF2-40B4-BE49-F238E27FC236}">
                      <a16:creationId xmlns:a16="http://schemas.microsoft.com/office/drawing/2014/main" id="{D6CA36A0-6F48-4ABD-87F6-420D82E907D8}"/>
                    </a:ext>
                  </a:extLst>
                </p:cNvPr>
                <p:cNvSpPr/>
                <p:nvPr/>
              </p:nvSpPr>
              <p:spPr>
                <a:xfrm>
                  <a:off x="7573827" y="2698890"/>
                  <a:ext cx="932719" cy="818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tabLst>
                      <a:tab pos="180975" algn="l"/>
                    </a:tabLst>
                  </a:pPr>
                  <a:r>
                    <a:rPr lang="en-US" sz="600" b="1" dirty="0">
                      <a:solidFill>
                        <a:srgbClr val="00148C"/>
                      </a:solidFill>
                    </a:rPr>
                    <a:t>Data Governance &amp; Assurance</a:t>
                  </a:r>
                </a:p>
                <a:p>
                  <a:pPr>
                    <a:spcAft>
                      <a:spcPts val="600"/>
                    </a:spcAft>
                    <a:tabLst>
                      <a:tab pos="180975" algn="l"/>
                    </a:tabLst>
                  </a:pPr>
                  <a:r>
                    <a:rPr lang="en-US" sz="600" dirty="0">
                      <a:solidFill>
                        <a:srgbClr val="00148C"/>
                      </a:solidFill>
                    </a:rPr>
                    <a:t>&amp; Capture Owner</a:t>
                  </a:r>
                  <a:endParaRPr lang="en-US" sz="600" b="1" dirty="0">
                    <a:solidFill>
                      <a:srgbClr val="00148C"/>
                    </a:solidFill>
                  </a:endParaRPr>
                </a:p>
                <a:p>
                  <a:r>
                    <a:rPr lang="en-US" sz="600" b="0" dirty="0">
                      <a:solidFill>
                        <a:srgbClr val="00148C"/>
                      </a:solidFill>
                    </a:rPr>
                    <a:t>Promote and advance data standards, culture and governance</a:t>
                  </a:r>
                </a:p>
              </p:txBody>
            </p:sp>
            <p:pic>
              <p:nvPicPr>
                <p:cNvPr id="12" name="Graphic 11" descr="Head with gears">
                  <a:extLst>
                    <a:ext uri="{FF2B5EF4-FFF2-40B4-BE49-F238E27FC236}">
                      <a16:creationId xmlns:a16="http://schemas.microsoft.com/office/drawing/2014/main" id="{CC6A9F94-5594-42A8-B1AA-74AFE0D146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7663" y="2347584"/>
                  <a:ext cx="262268" cy="262268"/>
                </a:xfrm>
                <a:prstGeom prst="rect">
                  <a:avLst/>
                </a:prstGeom>
              </p:spPr>
            </p:pic>
            <p:pic>
              <p:nvPicPr>
                <p:cNvPr id="15" name="Graphic 14" descr="Puzzle pieces">
                  <a:extLst>
                    <a:ext uri="{FF2B5EF4-FFF2-40B4-BE49-F238E27FC236}">
                      <a16:creationId xmlns:a16="http://schemas.microsoft.com/office/drawing/2014/main" id="{8C262DC1-2266-437F-A0CB-5644F8ACC7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664" y="1886020"/>
                  <a:ext cx="262268" cy="262268"/>
                </a:xfrm>
                <a:prstGeom prst="rect">
                  <a:avLst/>
                </a:prstGeom>
              </p:spPr>
            </p:pic>
            <p:pic>
              <p:nvPicPr>
                <p:cNvPr id="17" name="Graphic 16" descr="Gavel">
                  <a:extLst>
                    <a:ext uri="{FF2B5EF4-FFF2-40B4-BE49-F238E27FC236}">
                      <a16:creationId xmlns:a16="http://schemas.microsoft.com/office/drawing/2014/main" id="{9661D07D-6979-4BE3-87C1-A42EC8D414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29664" y="2347583"/>
                  <a:ext cx="262268" cy="262268"/>
                </a:xfrm>
                <a:prstGeom prst="rect">
                  <a:avLst/>
                </a:prstGeom>
              </p:spPr>
            </p:pic>
            <p:pic>
              <p:nvPicPr>
                <p:cNvPr id="19" name="Graphic 18" descr="Bar chart">
                  <a:extLst>
                    <a:ext uri="{FF2B5EF4-FFF2-40B4-BE49-F238E27FC236}">
                      <a16:creationId xmlns:a16="http://schemas.microsoft.com/office/drawing/2014/main" id="{625D9C21-AC14-4CD4-AA3A-BF7D872A58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61219" y="1881527"/>
                  <a:ext cx="262268" cy="262268"/>
                </a:xfrm>
                <a:prstGeom prst="rect">
                  <a:avLst/>
                </a:prstGeom>
              </p:spPr>
            </p:pic>
          </p:grpSp>
          <p:cxnSp>
            <p:nvCxnSpPr>
              <p:cNvPr id="44" name="Straight Connector 43">
                <a:extLst>
                  <a:ext uri="{FF2B5EF4-FFF2-40B4-BE49-F238E27FC236}">
                    <a16:creationId xmlns:a16="http://schemas.microsoft.com/office/drawing/2014/main" id="{BCF1F1EB-1C43-41FF-B290-49442707C0D6}"/>
                  </a:ext>
                </a:extLst>
              </p:cNvPr>
              <p:cNvCxnSpPr>
                <a:cxnSpLocks/>
                <a:stCxn id="151" idx="3"/>
                <a:endCxn id="150" idx="3"/>
              </p:cNvCxnSpPr>
              <p:nvPr/>
            </p:nvCxnSpPr>
            <p:spPr bwMode="auto">
              <a:xfrm flipH="1">
                <a:off x="95488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2" name="Straight Connector 271">
                <a:extLst>
                  <a:ext uri="{FF2B5EF4-FFF2-40B4-BE49-F238E27FC236}">
                    <a16:creationId xmlns:a16="http://schemas.microsoft.com/office/drawing/2014/main" id="{160BFE3B-452E-4C79-B826-86887394FFE9}"/>
                  </a:ext>
                </a:extLst>
              </p:cNvPr>
              <p:cNvCxnSpPr>
                <a:cxnSpLocks/>
                <a:stCxn id="144" idx="3"/>
                <a:endCxn id="150" idx="3"/>
              </p:cNvCxnSpPr>
              <p:nvPr/>
            </p:nvCxnSpPr>
            <p:spPr bwMode="auto">
              <a:xfrm flipV="1">
                <a:off x="954887"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3" name="Straight Connector 272">
                <a:extLst>
                  <a:ext uri="{FF2B5EF4-FFF2-40B4-BE49-F238E27FC236}">
                    <a16:creationId xmlns:a16="http://schemas.microsoft.com/office/drawing/2014/main" id="{9CA207B2-B8B4-4023-8578-85A53BD30197}"/>
                  </a:ext>
                </a:extLst>
              </p:cNvPr>
              <p:cNvCxnSpPr>
                <a:cxnSpLocks/>
                <a:stCxn id="144" idx="3"/>
                <a:endCxn id="147" idx="5"/>
              </p:cNvCxnSpPr>
              <p:nvPr/>
            </p:nvCxnSpPr>
            <p:spPr bwMode="auto">
              <a:xfrm>
                <a:off x="95488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4" name="TextBox 283">
              <a:extLst>
                <a:ext uri="{FF2B5EF4-FFF2-40B4-BE49-F238E27FC236}">
                  <a16:creationId xmlns:a16="http://schemas.microsoft.com/office/drawing/2014/main" id="{FBF03BC4-E1B6-421A-97D4-7F9F0DDC974C}"/>
                </a:ext>
              </a:extLst>
            </p:cNvPr>
            <p:cNvSpPr txBox="1"/>
            <p:nvPr/>
          </p:nvSpPr>
          <p:spPr bwMode="auto">
            <a:xfrm flipH="1">
              <a:off x="954886" y="1148193"/>
              <a:ext cx="204535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kern="0">
                  <a:solidFill>
                    <a:srgbClr val="00148C"/>
                  </a:solidFill>
                  <a:latin typeface="+mn-lt"/>
                  <a:ea typeface="+mn-ea"/>
                </a:rPr>
                <a:t>Global: IT Data Office</a:t>
              </a:r>
            </a:p>
          </p:txBody>
        </p:sp>
        <p:sp>
          <p:nvSpPr>
            <p:cNvPr id="285" name="TextBox 284">
              <a:extLst>
                <a:ext uri="{FF2B5EF4-FFF2-40B4-BE49-F238E27FC236}">
                  <a16:creationId xmlns:a16="http://schemas.microsoft.com/office/drawing/2014/main" id="{19878AA0-8F8B-4EEA-B4BF-506C35CBF373}"/>
                </a:ext>
              </a:extLst>
            </p:cNvPr>
            <p:cNvSpPr txBox="1"/>
            <p:nvPr/>
          </p:nvSpPr>
          <p:spPr bwMode="auto">
            <a:xfrm flipH="1">
              <a:off x="6193553" y="1148194"/>
              <a:ext cx="205150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100" b="0">
                  <a:solidFill>
                    <a:srgbClr val="00148C"/>
                  </a:solidFill>
                </a:rPr>
                <a:t>Entity: Business Unit / Function</a:t>
              </a:r>
              <a:endParaRPr lang="en-GB" sz="1100" b="0" kern="0">
                <a:solidFill>
                  <a:srgbClr val="00148C"/>
                </a:solidFill>
              </a:endParaRPr>
            </a:p>
          </p:txBody>
        </p:sp>
        <p:sp>
          <p:nvSpPr>
            <p:cNvPr id="286" name="TextBox 285">
              <a:extLst>
                <a:ext uri="{FF2B5EF4-FFF2-40B4-BE49-F238E27FC236}">
                  <a16:creationId xmlns:a16="http://schemas.microsoft.com/office/drawing/2014/main" id="{157B96CC-393A-4FEE-AD01-8A22E8041C79}"/>
                </a:ext>
              </a:extLst>
            </p:cNvPr>
            <p:cNvSpPr txBox="1"/>
            <p:nvPr/>
          </p:nvSpPr>
          <p:spPr bwMode="auto">
            <a:xfrm flipH="1">
              <a:off x="3736973" y="1910511"/>
              <a:ext cx="66909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rgbClr val="00148C"/>
                  </a:solidFill>
                  <a:latin typeface="+mn-lt"/>
                  <a:ea typeface="+mn-ea"/>
                </a:rPr>
                <a:t>Global</a:t>
              </a:r>
            </a:p>
          </p:txBody>
        </p:sp>
        <p:sp>
          <p:nvSpPr>
            <p:cNvPr id="287" name="TextBox 286">
              <a:extLst>
                <a:ext uri="{FF2B5EF4-FFF2-40B4-BE49-F238E27FC236}">
                  <a16:creationId xmlns:a16="http://schemas.microsoft.com/office/drawing/2014/main" id="{100B0538-A8A9-497B-8745-D0F609BC445B}"/>
                </a:ext>
              </a:extLst>
            </p:cNvPr>
            <p:cNvSpPr txBox="1"/>
            <p:nvPr/>
          </p:nvSpPr>
          <p:spPr bwMode="auto">
            <a:xfrm flipH="1">
              <a:off x="5461112" y="2409459"/>
              <a:ext cx="448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b="0" kern="0">
                  <a:solidFill>
                    <a:srgbClr val="00148C"/>
                  </a:solidFill>
                  <a:latin typeface="+mn-lt"/>
                  <a:ea typeface="+mn-ea"/>
                </a:rPr>
                <a:t>Entity</a:t>
              </a:r>
            </a:p>
          </p:txBody>
        </p:sp>
        <p:sp>
          <p:nvSpPr>
            <p:cNvPr id="288" name="TextBox 287">
              <a:extLst>
                <a:ext uri="{FF2B5EF4-FFF2-40B4-BE49-F238E27FC236}">
                  <a16:creationId xmlns:a16="http://schemas.microsoft.com/office/drawing/2014/main" id="{E109999C-76A9-4352-B5C5-D9B15E02A116}"/>
                </a:ext>
              </a:extLst>
            </p:cNvPr>
            <p:cNvSpPr txBox="1"/>
            <p:nvPr/>
          </p:nvSpPr>
          <p:spPr bwMode="auto">
            <a:xfrm flipH="1">
              <a:off x="3420273" y="1027202"/>
              <a:ext cx="2356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b="0" kern="0">
                  <a:solidFill>
                    <a:srgbClr val="00148C"/>
                  </a:solidFill>
                  <a:latin typeface="+mn-lt"/>
                  <a:ea typeface="+mn-ea"/>
                </a:rPr>
                <a:t>Distributed Model</a:t>
              </a:r>
            </a:p>
          </p:txBody>
        </p:sp>
        <p:grpSp>
          <p:nvGrpSpPr>
            <p:cNvPr id="4" name="Group 3">
              <a:extLst>
                <a:ext uri="{FF2B5EF4-FFF2-40B4-BE49-F238E27FC236}">
                  <a16:creationId xmlns:a16="http://schemas.microsoft.com/office/drawing/2014/main" id="{D471E5BA-A93B-4391-B247-53650F636FDA}"/>
                </a:ext>
              </a:extLst>
            </p:cNvPr>
            <p:cNvGrpSpPr/>
            <p:nvPr/>
          </p:nvGrpSpPr>
          <p:grpSpPr>
            <a:xfrm>
              <a:off x="6171256" y="1341611"/>
              <a:ext cx="2121877" cy="2056390"/>
              <a:chOff x="6171256" y="1341611"/>
              <a:chExt cx="2121877" cy="2056390"/>
            </a:xfrm>
          </p:grpSpPr>
          <p:sp>
            <p:nvSpPr>
              <p:cNvPr id="241" name="Freeform 3">
                <a:extLst>
                  <a:ext uri="{FF2B5EF4-FFF2-40B4-BE49-F238E27FC236}">
                    <a16:creationId xmlns:a16="http://schemas.microsoft.com/office/drawing/2014/main" id="{E278FFC0-0DAB-4833-8720-2BDCAE56BFC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2" name="Freeform 4">
                <a:extLst>
                  <a:ext uri="{FF2B5EF4-FFF2-40B4-BE49-F238E27FC236}">
                    <a16:creationId xmlns:a16="http://schemas.microsoft.com/office/drawing/2014/main" id="{DC9B0CCE-0CC2-468B-9418-E75B32C314F2}"/>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3" name="Freeform 5">
                <a:extLst>
                  <a:ext uri="{FF2B5EF4-FFF2-40B4-BE49-F238E27FC236}">
                    <a16:creationId xmlns:a16="http://schemas.microsoft.com/office/drawing/2014/main" id="{82D83A15-C617-428E-9D84-E5F54EC6AABC}"/>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4" name="Freeform 6">
                <a:extLst>
                  <a:ext uri="{FF2B5EF4-FFF2-40B4-BE49-F238E27FC236}">
                    <a16:creationId xmlns:a16="http://schemas.microsoft.com/office/drawing/2014/main" id="{0D3CBF56-DCB1-4A0B-B715-F7A5FAC482A7}"/>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endParaRPr lang="en-US" sz="1000">
                  <a:solidFill>
                    <a:srgbClr val="000000"/>
                  </a:solidFill>
                </a:endParaRPr>
              </a:p>
            </p:txBody>
          </p:sp>
          <p:sp>
            <p:nvSpPr>
              <p:cNvPr id="245" name="Freeform 7">
                <a:extLst>
                  <a:ext uri="{FF2B5EF4-FFF2-40B4-BE49-F238E27FC236}">
                    <a16:creationId xmlns:a16="http://schemas.microsoft.com/office/drawing/2014/main" id="{846FE85C-E556-4170-80E0-7CA8D4634B4A}"/>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6" name="Freeform 8">
                <a:extLst>
                  <a:ext uri="{FF2B5EF4-FFF2-40B4-BE49-F238E27FC236}">
                    <a16:creationId xmlns:a16="http://schemas.microsoft.com/office/drawing/2014/main" id="{47FF5A75-E96F-4CE5-AE4A-2C5953C6D6BA}"/>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7" name="Freeform 9">
                <a:extLst>
                  <a:ext uri="{FF2B5EF4-FFF2-40B4-BE49-F238E27FC236}">
                    <a16:creationId xmlns:a16="http://schemas.microsoft.com/office/drawing/2014/main" id="{D4E19155-44B2-4E15-9E57-9516F5E01067}"/>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8" name="Freeform 10">
                <a:extLst>
                  <a:ext uri="{FF2B5EF4-FFF2-40B4-BE49-F238E27FC236}">
                    <a16:creationId xmlns:a16="http://schemas.microsoft.com/office/drawing/2014/main" id="{FE29873E-942F-47E2-9E74-A055C30F2010}"/>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9" name="Freeform 11">
                <a:extLst>
                  <a:ext uri="{FF2B5EF4-FFF2-40B4-BE49-F238E27FC236}">
                    <a16:creationId xmlns:a16="http://schemas.microsoft.com/office/drawing/2014/main" id="{CC4A6D3A-1618-42BF-9680-67EB3619D914}"/>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0" name="Freeform 12">
                <a:extLst>
                  <a:ext uri="{FF2B5EF4-FFF2-40B4-BE49-F238E27FC236}">
                    <a16:creationId xmlns:a16="http://schemas.microsoft.com/office/drawing/2014/main" id="{0B4AC89F-CD64-4716-8D96-D1B734790DBC}"/>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1" name="Freeform 13">
                <a:extLst>
                  <a:ext uri="{FF2B5EF4-FFF2-40B4-BE49-F238E27FC236}">
                    <a16:creationId xmlns:a16="http://schemas.microsoft.com/office/drawing/2014/main" id="{65BDB428-9481-49D7-A3C7-32CF67425272}"/>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2" name="Freeform 14">
                <a:extLst>
                  <a:ext uri="{FF2B5EF4-FFF2-40B4-BE49-F238E27FC236}">
                    <a16:creationId xmlns:a16="http://schemas.microsoft.com/office/drawing/2014/main" id="{EA8A2CDB-9854-40E5-B193-90F76496EB44}"/>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3" name="Rectangle 252">
                <a:extLst>
                  <a:ext uri="{FF2B5EF4-FFF2-40B4-BE49-F238E27FC236}">
                    <a16:creationId xmlns:a16="http://schemas.microsoft.com/office/drawing/2014/main" id="{E93E4AD7-A368-42F7-BB1D-6D17ED3F5349}"/>
                  </a:ext>
                </a:extLst>
              </p:cNvPr>
              <p:cNvSpPr/>
              <p:nvPr/>
            </p:nvSpPr>
            <p:spPr>
              <a:xfrm>
                <a:off x="6233173" y="1395490"/>
                <a:ext cx="932719" cy="741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Analytics</a:t>
                </a:r>
                <a:endParaRPr lang="en-US" sz="600" b="1">
                  <a:solidFill>
                    <a:srgbClr val="00148C"/>
                  </a:solidFill>
                </a:endParaRPr>
              </a:p>
              <a:p>
                <a:r>
                  <a:rPr lang="en-US" sz="600" b="0">
                    <a:solidFill>
                      <a:srgbClr val="00148C"/>
                    </a:solidFill>
                  </a:rPr>
                  <a:t>Effective generation of performance, operational &amp; </a:t>
                </a:r>
                <a:br>
                  <a:rPr lang="en-US" sz="600" b="0">
                    <a:solidFill>
                      <a:srgbClr val="00148C"/>
                    </a:solidFill>
                  </a:rPr>
                </a:br>
                <a:r>
                  <a:rPr lang="en-US" sz="600" b="0">
                    <a:solidFill>
                      <a:srgbClr val="00148C"/>
                    </a:solidFill>
                  </a:rPr>
                  <a:t>regulatory </a:t>
                </a:r>
                <a:br>
                  <a:rPr lang="en-US" sz="600" b="0">
                    <a:solidFill>
                      <a:srgbClr val="00148C"/>
                    </a:solidFill>
                  </a:rPr>
                </a:br>
                <a:r>
                  <a:rPr lang="en-US" sz="600" b="0">
                    <a:solidFill>
                      <a:srgbClr val="00148C"/>
                    </a:solidFill>
                  </a:rPr>
                  <a:t>reporting</a:t>
                </a:r>
              </a:p>
            </p:txBody>
          </p:sp>
          <p:sp>
            <p:nvSpPr>
              <p:cNvPr id="254" name="Rectangle 253">
                <a:extLst>
                  <a:ext uri="{FF2B5EF4-FFF2-40B4-BE49-F238E27FC236}">
                    <a16:creationId xmlns:a16="http://schemas.microsoft.com/office/drawing/2014/main" id="{0A31EF87-732C-4155-B98C-4B56184F14D6}"/>
                  </a:ext>
                </a:extLst>
              </p:cNvPr>
              <p:cNvSpPr/>
              <p:nvPr/>
            </p:nvSpPr>
            <p:spPr>
              <a:xfrm>
                <a:off x="7360414" y="1395490"/>
                <a:ext cx="932719" cy="648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a:solidFill>
                      <a:srgbClr val="00148C"/>
                    </a:solidFill>
                  </a:rPr>
                  <a:t>Data Science</a:t>
                </a:r>
              </a:p>
              <a:p>
                <a:pPr>
                  <a:tabLst>
                    <a:tab pos="177800" algn="l"/>
                    <a:tab pos="266700" algn="l"/>
                  </a:tabLst>
                </a:pPr>
                <a:r>
                  <a:rPr lang="en-US" sz="600" b="0">
                    <a:solidFill>
                      <a:srgbClr val="00148C"/>
                    </a:solidFill>
                  </a:rPr>
                  <a:t>Exploit data to generate insight and improve</a:t>
                </a:r>
                <a:br>
                  <a:rPr lang="en-US" sz="600" b="0">
                    <a:solidFill>
                      <a:srgbClr val="00148C"/>
                    </a:solidFill>
                  </a:rPr>
                </a:br>
                <a:r>
                  <a:rPr lang="en-US" sz="600" b="0">
                    <a:solidFill>
                      <a:srgbClr val="00148C"/>
                    </a:solidFill>
                  </a:rPr>
                  <a:t>	decision-making &amp; </a:t>
                </a:r>
                <a:br>
                  <a:rPr lang="en-US" sz="600" b="0">
                    <a:solidFill>
                      <a:srgbClr val="00148C"/>
                    </a:solidFill>
                  </a:rPr>
                </a:br>
                <a:r>
                  <a:rPr lang="en-US" sz="600" b="0">
                    <a:solidFill>
                      <a:srgbClr val="00148C"/>
                    </a:solidFill>
                  </a:rPr>
                  <a:t>		operations</a:t>
                </a:r>
              </a:p>
            </p:txBody>
          </p:sp>
          <p:sp>
            <p:nvSpPr>
              <p:cNvPr id="255" name="Rectangle 254">
                <a:extLst>
                  <a:ext uri="{FF2B5EF4-FFF2-40B4-BE49-F238E27FC236}">
                    <a16:creationId xmlns:a16="http://schemas.microsoft.com/office/drawing/2014/main" id="{9E3F5D49-7EE4-4289-AD9D-EBD9BF7C69B1}"/>
                  </a:ext>
                </a:extLst>
              </p:cNvPr>
              <p:cNvSpPr/>
              <p:nvPr/>
            </p:nvSpPr>
            <p:spPr>
              <a:xfrm>
                <a:off x="6233173"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600" b="1">
                    <a:solidFill>
                      <a:srgbClr val="00148C"/>
                    </a:solidFill>
                  </a:rPr>
                  <a:t>Data Operations</a:t>
                </a:r>
              </a:p>
              <a:p>
                <a:r>
                  <a:rPr lang="en-US" sz="600" b="0">
                    <a:solidFill>
                      <a:srgbClr val="00148C"/>
                    </a:solidFill>
                  </a:rPr>
                  <a:t>Deliver improvements in data quality, cataloging and mastering</a:t>
                </a:r>
              </a:p>
            </p:txBody>
          </p:sp>
          <p:sp>
            <p:nvSpPr>
              <p:cNvPr id="256" name="Rectangle 255">
                <a:extLst>
                  <a:ext uri="{FF2B5EF4-FFF2-40B4-BE49-F238E27FC236}">
                    <a16:creationId xmlns:a16="http://schemas.microsoft.com/office/drawing/2014/main" id="{609EFDAF-BD31-477A-9DE7-D13F0092D99D}"/>
                  </a:ext>
                </a:extLst>
              </p:cNvPr>
              <p:cNvSpPr/>
              <p:nvPr/>
            </p:nvSpPr>
            <p:spPr>
              <a:xfrm>
                <a:off x="7360414" y="2824108"/>
                <a:ext cx="932719" cy="556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tabLst>
                    <a:tab pos="180975" algn="l"/>
                  </a:tabLst>
                </a:pPr>
                <a:r>
                  <a:rPr lang="en-US" sz="600" b="1">
                    <a:solidFill>
                      <a:srgbClr val="00148C"/>
                    </a:solidFill>
                  </a:rPr>
                  <a:t>Data Governance</a:t>
                </a:r>
              </a:p>
              <a:p>
                <a:r>
                  <a:rPr lang="en-US" sz="600" b="0">
                    <a:solidFill>
                      <a:srgbClr val="00148C"/>
                    </a:solidFill>
                  </a:rPr>
                  <a:t>Promote and advance data standards, culture and governance</a:t>
                </a:r>
              </a:p>
            </p:txBody>
          </p:sp>
          <p:pic>
            <p:nvPicPr>
              <p:cNvPr id="257" name="Graphic 256" descr="Head with gears">
                <a:extLst>
                  <a:ext uri="{FF2B5EF4-FFF2-40B4-BE49-F238E27FC236}">
                    <a16:creationId xmlns:a16="http://schemas.microsoft.com/office/drawing/2014/main" id="{D8BC9E94-0037-4201-93E0-41BF5CE982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44250" y="2472802"/>
                <a:ext cx="262268" cy="262268"/>
              </a:xfrm>
              <a:prstGeom prst="rect">
                <a:avLst/>
              </a:prstGeom>
            </p:spPr>
          </p:pic>
          <p:pic>
            <p:nvPicPr>
              <p:cNvPr id="259" name="Graphic 258" descr="Gavel">
                <a:extLst>
                  <a:ext uri="{FF2B5EF4-FFF2-40B4-BE49-F238E27FC236}">
                    <a16:creationId xmlns:a16="http://schemas.microsoft.com/office/drawing/2014/main" id="{FDFF38DC-3260-4772-8CE1-3B3DCF3FED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19426" y="2472801"/>
                <a:ext cx="262268" cy="262268"/>
              </a:xfrm>
              <a:prstGeom prst="rect">
                <a:avLst/>
              </a:prstGeom>
            </p:spPr>
          </p:pic>
          <p:pic>
            <p:nvPicPr>
              <p:cNvPr id="260" name="Graphic 259" descr="Bar chart">
                <a:extLst>
                  <a:ext uri="{FF2B5EF4-FFF2-40B4-BE49-F238E27FC236}">
                    <a16:creationId xmlns:a16="http://schemas.microsoft.com/office/drawing/2014/main" id="{E608E1AF-7FED-45A0-B73B-B6D92EF195E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47806" y="2006745"/>
                <a:ext cx="262268" cy="262268"/>
              </a:xfrm>
              <a:prstGeom prst="rect">
                <a:avLst/>
              </a:prstGeom>
            </p:spPr>
          </p:pic>
          <p:cxnSp>
            <p:nvCxnSpPr>
              <p:cNvPr id="274" name="Straight Connector 273">
                <a:extLst>
                  <a:ext uri="{FF2B5EF4-FFF2-40B4-BE49-F238E27FC236}">
                    <a16:creationId xmlns:a16="http://schemas.microsoft.com/office/drawing/2014/main" id="{BD4C2C6C-7576-43B3-9479-E0E91E76AC63}"/>
                  </a:ext>
                </a:extLst>
              </p:cNvPr>
              <p:cNvCxnSpPr>
                <a:cxnSpLocks/>
                <a:stCxn id="248" idx="3"/>
                <a:endCxn id="247"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Straight Connector 274">
                <a:extLst>
                  <a:ext uri="{FF2B5EF4-FFF2-40B4-BE49-F238E27FC236}">
                    <a16:creationId xmlns:a16="http://schemas.microsoft.com/office/drawing/2014/main" id="{392D485D-5809-4E54-8458-DF0C13B95E8C}"/>
                  </a:ext>
                </a:extLst>
              </p:cNvPr>
              <p:cNvCxnSpPr>
                <a:cxnSpLocks/>
                <a:stCxn id="245" idx="3"/>
                <a:endCxn id="246"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 name="Straight Connector 275">
                <a:extLst>
                  <a:ext uri="{FF2B5EF4-FFF2-40B4-BE49-F238E27FC236}">
                    <a16:creationId xmlns:a16="http://schemas.microsoft.com/office/drawing/2014/main" id="{4701360C-D7C6-4159-B9A8-DD65FD8F8939}"/>
                  </a:ext>
                </a:extLst>
              </p:cNvPr>
              <p:cNvCxnSpPr>
                <a:cxnSpLocks/>
                <a:stCxn id="246" idx="5"/>
                <a:endCxn id="248"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Graphic 2" descr="Flask">
                <a:extLst>
                  <a:ext uri="{FF2B5EF4-FFF2-40B4-BE49-F238E27FC236}">
                    <a16:creationId xmlns:a16="http://schemas.microsoft.com/office/drawing/2014/main" id="{4863C187-BE77-441F-97C5-34331F29DEC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1771" y="2006745"/>
                <a:ext cx="262800" cy="262800"/>
              </a:xfrm>
              <a:prstGeom prst="rect">
                <a:avLst/>
              </a:prstGeom>
            </p:spPr>
          </p:pic>
        </p:grpSp>
      </p:grpSp>
      <p:sp>
        <p:nvSpPr>
          <p:cNvPr id="73" name="Footer Placeholder 1">
            <a:extLst>
              <a:ext uri="{FF2B5EF4-FFF2-40B4-BE49-F238E27FC236}">
                <a16:creationId xmlns:a16="http://schemas.microsoft.com/office/drawing/2014/main" id="{6DF3BE36-644C-431C-83B2-F5CC17665AB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4" name="Rectangle 73">
            <a:extLst>
              <a:ext uri="{FF2B5EF4-FFF2-40B4-BE49-F238E27FC236}">
                <a16:creationId xmlns:a16="http://schemas.microsoft.com/office/drawing/2014/main" id="{4CE9B4D2-30CF-4520-95BC-0B583E8A2668}"/>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9295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4DAC51-178B-4EE5-90D6-05C50E89BE5E}"/>
              </a:ext>
            </a:extLst>
          </p:cNvPr>
          <p:cNvSpPr>
            <a:spLocks noGrp="1"/>
          </p:cNvSpPr>
          <p:nvPr>
            <p:ph type="title"/>
          </p:nvPr>
        </p:nvSpPr>
        <p:spPr>
          <a:xfrm>
            <a:off x="322780" y="267573"/>
            <a:ext cx="8497370" cy="430887"/>
          </a:xfrm>
        </p:spPr>
        <p:txBody>
          <a:bodyPr/>
          <a:lstStyle/>
          <a:p>
            <a:r>
              <a:rPr lang="en-GB"/>
              <a:t>Teams/Capabilities Matrix</a:t>
            </a:r>
          </a:p>
        </p:txBody>
      </p:sp>
      <p:sp>
        <p:nvSpPr>
          <p:cNvPr id="394" name="Hexagon 393">
            <a:extLst>
              <a:ext uri="{FF2B5EF4-FFF2-40B4-BE49-F238E27FC236}">
                <a16:creationId xmlns:a16="http://schemas.microsoft.com/office/drawing/2014/main" id="{1460F83F-762B-4397-907B-B0618A690F26}"/>
              </a:ext>
            </a:extLst>
          </p:cNvPr>
          <p:cNvSpPr/>
          <p:nvPr/>
        </p:nvSpPr>
        <p:spPr bwMode="auto">
          <a:xfrm>
            <a:off x="3375216"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450"/>
              </a:spcAft>
            </a:pPr>
            <a:r>
              <a:rPr lang="en-GB" sz="900">
                <a:solidFill>
                  <a:schemeClr val="bg1"/>
                </a:solidFill>
                <a:cs typeface="Arial"/>
              </a:rPr>
              <a:t>10</a:t>
            </a:r>
            <a:br>
              <a:rPr lang="en-GB" sz="900">
                <a:solidFill>
                  <a:schemeClr val="bg1"/>
                </a:solidFill>
                <a:cs typeface="Arial"/>
              </a:rPr>
            </a:br>
            <a:r>
              <a:rPr lang="en-GB" sz="900">
                <a:solidFill>
                  <a:schemeClr val="bg1"/>
                </a:solidFill>
                <a:cs typeface="Arial"/>
              </a:rPr>
              <a:t>Data</a:t>
            </a:r>
            <a:br>
              <a:rPr lang="en-GB" sz="900">
                <a:solidFill>
                  <a:schemeClr val="bg1"/>
                </a:solidFill>
                <a:cs typeface="Arial"/>
              </a:rPr>
            </a:br>
            <a:r>
              <a:rPr lang="en-GB" sz="900">
                <a:solidFill>
                  <a:schemeClr val="bg1"/>
                </a:solidFill>
                <a:cs typeface="Arial"/>
              </a:rPr>
              <a:t>Platform</a:t>
            </a:r>
          </a:p>
        </p:txBody>
      </p:sp>
      <p:sp>
        <p:nvSpPr>
          <p:cNvPr id="395" name="Hexagon 394">
            <a:extLst>
              <a:ext uri="{FF2B5EF4-FFF2-40B4-BE49-F238E27FC236}">
                <a16:creationId xmlns:a16="http://schemas.microsoft.com/office/drawing/2014/main" id="{2B15A3B2-B194-424C-AAC1-1EB2C65C36AE}"/>
              </a:ext>
            </a:extLst>
          </p:cNvPr>
          <p:cNvSpPr/>
          <p:nvPr/>
        </p:nvSpPr>
        <p:spPr bwMode="auto">
          <a:xfrm>
            <a:off x="2630183" y="295375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12 Data</a:t>
            </a:r>
            <a:br>
              <a:rPr lang="en-GB" sz="900">
                <a:solidFill>
                  <a:schemeClr val="bg1"/>
                </a:solidFill>
                <a:cs typeface="Arial"/>
              </a:rPr>
            </a:br>
            <a:r>
              <a:rPr lang="en-GB" sz="900">
                <a:solidFill>
                  <a:schemeClr val="bg1"/>
                </a:solidFill>
                <a:cs typeface="Arial"/>
              </a:rPr>
              <a:t>Quality</a:t>
            </a:r>
          </a:p>
        </p:txBody>
      </p:sp>
      <p:sp>
        <p:nvSpPr>
          <p:cNvPr id="396" name="Hexagon 395">
            <a:extLst>
              <a:ext uri="{FF2B5EF4-FFF2-40B4-BE49-F238E27FC236}">
                <a16:creationId xmlns:a16="http://schemas.microsoft.com/office/drawing/2014/main" id="{4E548056-11B3-4132-9D60-B11A1991CA31}"/>
              </a:ext>
            </a:extLst>
          </p:cNvPr>
          <p:cNvSpPr/>
          <p:nvPr/>
        </p:nvSpPr>
        <p:spPr bwMode="auto">
          <a:xfrm>
            <a:off x="1874894" y="337429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11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Strategy</a:t>
            </a:r>
          </a:p>
        </p:txBody>
      </p:sp>
      <p:sp>
        <p:nvSpPr>
          <p:cNvPr id="397" name="Hexagon 396">
            <a:extLst>
              <a:ext uri="{FF2B5EF4-FFF2-40B4-BE49-F238E27FC236}">
                <a16:creationId xmlns:a16="http://schemas.microsoft.com/office/drawing/2014/main" id="{2D6683CF-C1D4-4AAA-9232-1A07FC5D2644}"/>
              </a:ext>
            </a:extLst>
          </p:cNvPr>
          <p:cNvSpPr/>
          <p:nvPr/>
        </p:nvSpPr>
        <p:spPr bwMode="auto">
          <a:xfrm>
            <a:off x="1123441" y="2127839"/>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4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Analytics</a:t>
            </a:r>
          </a:p>
        </p:txBody>
      </p:sp>
      <p:sp>
        <p:nvSpPr>
          <p:cNvPr id="398" name="Hexagon 397">
            <a:extLst>
              <a:ext uri="{FF2B5EF4-FFF2-40B4-BE49-F238E27FC236}">
                <a16:creationId xmlns:a16="http://schemas.microsoft.com/office/drawing/2014/main" id="{6B82C692-28FE-4661-9B48-315F2EF13A36}"/>
              </a:ext>
            </a:extLst>
          </p:cNvPr>
          <p:cNvSpPr/>
          <p:nvPr/>
        </p:nvSpPr>
        <p:spPr bwMode="auto">
          <a:xfrm>
            <a:off x="1123441" y="1300233"/>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2 </a:t>
            </a:r>
          </a:p>
          <a:p>
            <a:pPr algn="ctr">
              <a:spcAft>
                <a:spcPts val="0"/>
              </a:spcAft>
            </a:pPr>
            <a:r>
              <a:rPr lang="en-GB" sz="900">
                <a:solidFill>
                  <a:schemeClr val="bg1"/>
                </a:solidFill>
                <a:cs typeface="Arial"/>
              </a:rPr>
              <a:t>Advanced</a:t>
            </a:r>
            <a:br>
              <a:rPr lang="en-GB" sz="900">
                <a:solidFill>
                  <a:schemeClr val="bg1"/>
                </a:solidFill>
                <a:cs typeface="Arial"/>
              </a:rPr>
            </a:br>
            <a:r>
              <a:rPr lang="en-GB" sz="900">
                <a:solidFill>
                  <a:schemeClr val="bg1"/>
                </a:solidFill>
                <a:cs typeface="Arial"/>
              </a:rPr>
              <a:t>Analytics</a:t>
            </a:r>
          </a:p>
        </p:txBody>
      </p:sp>
      <p:sp>
        <p:nvSpPr>
          <p:cNvPr id="399" name="Hexagon 398">
            <a:extLst>
              <a:ext uri="{FF2B5EF4-FFF2-40B4-BE49-F238E27FC236}">
                <a16:creationId xmlns:a16="http://schemas.microsoft.com/office/drawing/2014/main" id="{36E35D99-95A9-4DF0-9D8F-B0D7E6CECD03}"/>
              </a:ext>
            </a:extLst>
          </p:cNvPr>
          <p:cNvSpPr/>
          <p:nvPr/>
        </p:nvSpPr>
        <p:spPr bwMode="auto">
          <a:xfrm>
            <a:off x="372117"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t" anchorCtr="0" compatLnSpc="1">
            <a:prstTxWarp prst="textNoShape">
              <a:avLst/>
            </a:prstTxWarp>
          </a:bodyPr>
          <a:lstStyle/>
          <a:p>
            <a:pPr algn="ctr">
              <a:spcAft>
                <a:spcPts val="0"/>
              </a:spcAft>
            </a:pPr>
            <a:r>
              <a:rPr lang="en-GB" sz="900">
                <a:solidFill>
                  <a:schemeClr val="bg1"/>
                </a:solidFill>
                <a:cs typeface="Arial"/>
              </a:rPr>
              <a:t>1</a:t>
            </a:r>
            <a:br>
              <a:rPr lang="en-GB" sz="900">
                <a:solidFill>
                  <a:schemeClr val="bg1"/>
                </a:solidFill>
                <a:cs typeface="Arial"/>
              </a:rPr>
            </a:br>
            <a:r>
              <a:rPr lang="en-GB" sz="900">
                <a:solidFill>
                  <a:schemeClr val="bg1"/>
                </a:solidFill>
                <a:cs typeface="Arial"/>
              </a:rPr>
              <a:t>Information</a:t>
            </a:r>
            <a:br>
              <a:rPr lang="en-GB" sz="900">
                <a:solidFill>
                  <a:schemeClr val="bg1"/>
                </a:solidFill>
                <a:cs typeface="Arial"/>
              </a:rPr>
            </a:br>
            <a:r>
              <a:rPr lang="en-GB" sz="900">
                <a:solidFill>
                  <a:schemeClr val="bg1"/>
                </a:solidFill>
                <a:cs typeface="Arial"/>
              </a:rPr>
              <a:t>Governance</a:t>
            </a:r>
          </a:p>
        </p:txBody>
      </p:sp>
      <p:sp>
        <p:nvSpPr>
          <p:cNvPr id="400" name="Hexagon 399">
            <a:extLst>
              <a:ext uri="{FF2B5EF4-FFF2-40B4-BE49-F238E27FC236}">
                <a16:creationId xmlns:a16="http://schemas.microsoft.com/office/drawing/2014/main" id="{859CB251-9CE5-45D0-8198-0DF87D45476C}"/>
              </a:ext>
            </a:extLst>
          </p:cNvPr>
          <p:cNvSpPr/>
          <p:nvPr/>
        </p:nvSpPr>
        <p:spPr bwMode="auto">
          <a:xfrm>
            <a:off x="1874894" y="171758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5 Data</a:t>
            </a:r>
            <a:br>
              <a:rPr lang="en-GB" sz="900">
                <a:solidFill>
                  <a:schemeClr val="bg1"/>
                </a:solidFill>
                <a:cs typeface="Arial"/>
              </a:rPr>
            </a:br>
            <a:r>
              <a:rPr lang="en-GB" sz="900">
                <a:solidFill>
                  <a:schemeClr val="bg1"/>
                </a:solidFill>
                <a:cs typeface="Arial"/>
              </a:rPr>
              <a:t>Governance</a:t>
            </a:r>
          </a:p>
        </p:txBody>
      </p:sp>
      <p:sp>
        <p:nvSpPr>
          <p:cNvPr id="401" name="Hexagon 400">
            <a:extLst>
              <a:ext uri="{FF2B5EF4-FFF2-40B4-BE49-F238E27FC236}">
                <a16:creationId xmlns:a16="http://schemas.microsoft.com/office/drawing/2014/main" id="{A92E3A85-294E-4750-BA1B-44298742E32C}"/>
              </a:ext>
            </a:extLst>
          </p:cNvPr>
          <p:cNvSpPr/>
          <p:nvPr/>
        </p:nvSpPr>
        <p:spPr bwMode="auto">
          <a:xfrm>
            <a:off x="2630183" y="2123526"/>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9 </a:t>
            </a:r>
          </a:p>
          <a:p>
            <a:pPr algn="ctr">
              <a:spcAft>
                <a:spcPts val="0"/>
              </a:spcAft>
            </a:pPr>
            <a:r>
              <a:rPr lang="en-GB" sz="900">
                <a:solidFill>
                  <a:schemeClr val="bg1"/>
                </a:solidFill>
                <a:cs typeface="Arial"/>
              </a:rPr>
              <a:t>Master Data </a:t>
            </a:r>
            <a:br>
              <a:rPr lang="en-GB" sz="900">
                <a:solidFill>
                  <a:schemeClr val="bg1"/>
                </a:solidFill>
                <a:cs typeface="Arial"/>
              </a:rPr>
            </a:br>
            <a:r>
              <a:rPr lang="en-GB" sz="900">
                <a:solidFill>
                  <a:schemeClr val="bg1"/>
                </a:solidFill>
                <a:cs typeface="Arial"/>
              </a:rPr>
              <a:t>Management</a:t>
            </a:r>
          </a:p>
        </p:txBody>
      </p:sp>
      <p:sp>
        <p:nvSpPr>
          <p:cNvPr id="402" name="Hexagon 401">
            <a:extLst>
              <a:ext uri="{FF2B5EF4-FFF2-40B4-BE49-F238E27FC236}">
                <a16:creationId xmlns:a16="http://schemas.microsoft.com/office/drawing/2014/main" id="{BF6DC9C0-AF98-49F6-8C36-D26B02347A84}"/>
              </a:ext>
            </a:extLst>
          </p:cNvPr>
          <p:cNvSpPr/>
          <p:nvPr/>
        </p:nvSpPr>
        <p:spPr bwMode="auto">
          <a:xfrm>
            <a:off x="1874894"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8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Process</a:t>
            </a:r>
          </a:p>
        </p:txBody>
      </p:sp>
      <p:sp>
        <p:nvSpPr>
          <p:cNvPr id="403" name="Hexagon 402">
            <a:extLst>
              <a:ext uri="{FF2B5EF4-FFF2-40B4-BE49-F238E27FC236}">
                <a16:creationId xmlns:a16="http://schemas.microsoft.com/office/drawing/2014/main" id="{7240AE47-741D-4A20-96A3-5242EF796A4E}"/>
              </a:ext>
            </a:extLst>
          </p:cNvPr>
          <p:cNvSpPr/>
          <p:nvPr/>
        </p:nvSpPr>
        <p:spPr bwMode="auto">
          <a:xfrm>
            <a:off x="3375216"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450"/>
              </a:spcAft>
            </a:pPr>
            <a:r>
              <a:rPr lang="en-GB" sz="900">
                <a:solidFill>
                  <a:schemeClr val="bg1"/>
                </a:solidFill>
                <a:cs typeface="Arial"/>
              </a:rPr>
              <a:t>13</a:t>
            </a:r>
            <a:br>
              <a:rPr lang="en-GB" sz="900">
                <a:solidFill>
                  <a:schemeClr val="bg1"/>
                </a:solidFill>
                <a:cs typeface="Arial"/>
              </a:rPr>
            </a:br>
            <a:r>
              <a:rPr lang="en-GB" sz="900">
                <a:solidFill>
                  <a:schemeClr val="bg1"/>
                </a:solidFill>
                <a:cs typeface="Arial"/>
              </a:rPr>
              <a:t>Data</a:t>
            </a:r>
            <a:br>
              <a:rPr lang="en-GB" sz="900">
                <a:solidFill>
                  <a:schemeClr val="bg1"/>
                </a:solidFill>
                <a:cs typeface="Arial"/>
              </a:rPr>
            </a:br>
            <a:r>
              <a:rPr lang="en-GB" sz="900">
                <a:solidFill>
                  <a:schemeClr val="bg1"/>
                </a:solidFill>
                <a:cs typeface="Arial"/>
              </a:rPr>
              <a:t>Integration</a:t>
            </a:r>
          </a:p>
        </p:txBody>
      </p:sp>
      <p:sp>
        <p:nvSpPr>
          <p:cNvPr id="404" name="Hexagon 403">
            <a:extLst>
              <a:ext uri="{FF2B5EF4-FFF2-40B4-BE49-F238E27FC236}">
                <a16:creationId xmlns:a16="http://schemas.microsoft.com/office/drawing/2014/main" id="{394E20BD-DA59-4A19-A011-B9FCEECCF6B3}"/>
              </a:ext>
            </a:extLst>
          </p:cNvPr>
          <p:cNvSpPr/>
          <p:nvPr/>
        </p:nvSpPr>
        <p:spPr bwMode="auto">
          <a:xfrm>
            <a:off x="372117" y="2540348"/>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3</a:t>
            </a:r>
            <a:br>
              <a:rPr lang="en-GB" sz="900">
                <a:solidFill>
                  <a:schemeClr val="bg1"/>
                </a:solidFill>
                <a:cs typeface="Arial"/>
              </a:rPr>
            </a:br>
            <a:r>
              <a:rPr lang="en-GB" sz="900">
                <a:solidFill>
                  <a:schemeClr val="bg1"/>
                </a:solidFill>
                <a:cs typeface="Arial"/>
              </a:rPr>
              <a:t>Demand</a:t>
            </a:r>
            <a:br>
              <a:rPr lang="en-GB" sz="900">
                <a:solidFill>
                  <a:schemeClr val="bg1"/>
                </a:solidFill>
                <a:cs typeface="Arial"/>
              </a:rPr>
            </a:br>
            <a:r>
              <a:rPr lang="en-GB" sz="900">
                <a:solidFill>
                  <a:schemeClr val="bg1"/>
                </a:solidFill>
                <a:cs typeface="Arial"/>
              </a:rPr>
              <a:t>Management</a:t>
            </a:r>
          </a:p>
        </p:txBody>
      </p:sp>
      <p:sp>
        <p:nvSpPr>
          <p:cNvPr id="405" name="Hexagon 404">
            <a:extLst>
              <a:ext uri="{FF2B5EF4-FFF2-40B4-BE49-F238E27FC236}">
                <a16:creationId xmlns:a16="http://schemas.microsoft.com/office/drawing/2014/main" id="{DBFB71DF-F9AD-42F7-80B5-156F59542015}"/>
              </a:ext>
            </a:extLst>
          </p:cNvPr>
          <p:cNvSpPr/>
          <p:nvPr/>
        </p:nvSpPr>
        <p:spPr bwMode="auto">
          <a:xfrm>
            <a:off x="2630183" y="1300233"/>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6 </a:t>
            </a:r>
          </a:p>
          <a:p>
            <a:pPr algn="ctr">
              <a:spcAft>
                <a:spcPts val="0"/>
              </a:spcAft>
            </a:pPr>
            <a:r>
              <a:rPr lang="en-GB" sz="900">
                <a:solidFill>
                  <a:schemeClr val="bg1"/>
                </a:solidFill>
                <a:cs typeface="Arial"/>
              </a:rPr>
              <a:t>Data</a:t>
            </a:r>
            <a:br>
              <a:rPr lang="en-GB" sz="900">
                <a:solidFill>
                  <a:schemeClr val="bg1"/>
                </a:solidFill>
                <a:cs typeface="Arial"/>
              </a:rPr>
            </a:br>
            <a:r>
              <a:rPr lang="en-GB" sz="900">
                <a:solidFill>
                  <a:schemeClr val="bg1"/>
                </a:solidFill>
                <a:cs typeface="Arial"/>
              </a:rPr>
              <a:t>Architecture</a:t>
            </a:r>
          </a:p>
        </p:txBody>
      </p:sp>
      <p:sp>
        <p:nvSpPr>
          <p:cNvPr id="406" name="Hexagon 405">
            <a:extLst>
              <a:ext uri="{FF2B5EF4-FFF2-40B4-BE49-F238E27FC236}">
                <a16:creationId xmlns:a16="http://schemas.microsoft.com/office/drawing/2014/main" id="{303078E5-8AB8-4C3B-A268-ECD91CD2335F}"/>
              </a:ext>
            </a:extLst>
          </p:cNvPr>
          <p:cNvSpPr/>
          <p:nvPr/>
        </p:nvSpPr>
        <p:spPr bwMode="auto">
          <a:xfrm>
            <a:off x="1123441" y="2953752"/>
            <a:ext cx="920709" cy="793713"/>
          </a:xfrm>
          <a:prstGeom prst="hexagon">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36000" tIns="0" rIns="36000" bIns="0" numCol="1" rtlCol="0" anchor="ctr" anchorCtr="0" compatLnSpc="1">
            <a:prstTxWarp prst="textNoShape">
              <a:avLst/>
            </a:prstTxWarp>
          </a:bodyPr>
          <a:lstStyle/>
          <a:p>
            <a:pPr algn="ctr">
              <a:spcAft>
                <a:spcPts val="0"/>
              </a:spcAft>
            </a:pPr>
            <a:r>
              <a:rPr lang="en-GB" sz="900">
                <a:solidFill>
                  <a:schemeClr val="bg1"/>
                </a:solidFill>
                <a:cs typeface="Arial"/>
              </a:rPr>
              <a:t>7 </a:t>
            </a:r>
          </a:p>
          <a:p>
            <a:pPr algn="ctr">
              <a:spcAft>
                <a:spcPts val="0"/>
              </a:spcAft>
            </a:pPr>
            <a:r>
              <a:rPr lang="en-GB" sz="900">
                <a:solidFill>
                  <a:schemeClr val="bg1"/>
                </a:solidFill>
                <a:cs typeface="Arial"/>
              </a:rPr>
              <a:t>Data</a:t>
            </a:r>
            <a:br>
              <a:rPr lang="en-GB" sz="900">
                <a:solidFill>
                  <a:schemeClr val="bg1"/>
                </a:solidFill>
                <a:cs typeface="Arial"/>
              </a:rPr>
            </a:br>
            <a:r>
              <a:rPr lang="en-GB" sz="900" err="1">
                <a:solidFill>
                  <a:schemeClr val="bg1"/>
                </a:solidFill>
                <a:cs typeface="Arial"/>
              </a:rPr>
              <a:t>Catalog</a:t>
            </a:r>
            <a:endParaRPr lang="en-GB" sz="900">
              <a:solidFill>
                <a:schemeClr val="bg1"/>
              </a:solidFill>
              <a:cs typeface="Arial"/>
            </a:endParaRPr>
          </a:p>
        </p:txBody>
      </p:sp>
      <p:grpSp>
        <p:nvGrpSpPr>
          <p:cNvPr id="4" name="Group 3">
            <a:extLst>
              <a:ext uri="{FF2B5EF4-FFF2-40B4-BE49-F238E27FC236}">
                <a16:creationId xmlns:a16="http://schemas.microsoft.com/office/drawing/2014/main" id="{8051335C-0DBB-46DC-A3C2-8D5675C6A321}"/>
              </a:ext>
            </a:extLst>
          </p:cNvPr>
          <p:cNvGrpSpPr/>
          <p:nvPr/>
        </p:nvGrpSpPr>
        <p:grpSpPr>
          <a:xfrm>
            <a:off x="4662048" y="321023"/>
            <a:ext cx="4168353" cy="2120086"/>
            <a:chOff x="4662048" y="321023"/>
            <a:chExt cx="4168353" cy="2120086"/>
          </a:xfrm>
        </p:grpSpPr>
        <p:grpSp>
          <p:nvGrpSpPr>
            <p:cNvPr id="72" name="Group 71">
              <a:extLst>
                <a:ext uri="{FF2B5EF4-FFF2-40B4-BE49-F238E27FC236}">
                  <a16:creationId xmlns:a16="http://schemas.microsoft.com/office/drawing/2014/main" id="{CE8DADA2-6614-44EB-BAC1-3EC715316377}"/>
                </a:ext>
              </a:extLst>
            </p:cNvPr>
            <p:cNvGrpSpPr/>
            <p:nvPr/>
          </p:nvGrpSpPr>
          <p:grpSpPr>
            <a:xfrm>
              <a:off x="4662048" y="1743925"/>
              <a:ext cx="922506" cy="674230"/>
              <a:chOff x="2688235" y="676601"/>
              <a:chExt cx="3683400" cy="2692073"/>
            </a:xfrm>
          </p:grpSpPr>
          <p:sp>
            <p:nvSpPr>
              <p:cNvPr id="73" name="Hexagon 72">
                <a:extLst>
                  <a:ext uri="{FF2B5EF4-FFF2-40B4-BE49-F238E27FC236}">
                    <a16:creationId xmlns:a16="http://schemas.microsoft.com/office/drawing/2014/main" id="{DC83A5B8-C3AD-4467-8771-6305A98E6560}"/>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74" name="Hexagon 73">
                <a:extLst>
                  <a:ext uri="{FF2B5EF4-FFF2-40B4-BE49-F238E27FC236}">
                    <a16:creationId xmlns:a16="http://schemas.microsoft.com/office/drawing/2014/main" id="{8C0B851F-F217-4A05-B66F-EF9065216CF7}"/>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tx2"/>
                    </a:solidFill>
                    <a:cs typeface="Arial"/>
                  </a:rPr>
                  <a:t>12</a:t>
                </a:r>
              </a:p>
            </p:txBody>
          </p:sp>
          <p:sp>
            <p:nvSpPr>
              <p:cNvPr id="75" name="Hexagon 74">
                <a:extLst>
                  <a:ext uri="{FF2B5EF4-FFF2-40B4-BE49-F238E27FC236}">
                    <a16:creationId xmlns:a16="http://schemas.microsoft.com/office/drawing/2014/main" id="{CFFC2574-D91B-4CA9-AE11-8BC9B0587E48}"/>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76" name="Hexagon 75">
                <a:extLst>
                  <a:ext uri="{FF2B5EF4-FFF2-40B4-BE49-F238E27FC236}">
                    <a16:creationId xmlns:a16="http://schemas.microsoft.com/office/drawing/2014/main" id="{B6E7B0CE-F9A9-4F46-9BEE-C14D6EF3F3CB}"/>
                  </a:ext>
                </a:extLst>
              </p:cNvPr>
              <p:cNvSpPr/>
              <p:nvPr/>
            </p:nvSpPr>
            <p:spPr bwMode="auto">
              <a:xfrm>
                <a:off x="3393526" y="14535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4</a:t>
                </a:r>
              </a:p>
            </p:txBody>
          </p:sp>
          <p:sp>
            <p:nvSpPr>
              <p:cNvPr id="77" name="Hexagon 76">
                <a:extLst>
                  <a:ext uri="{FF2B5EF4-FFF2-40B4-BE49-F238E27FC236}">
                    <a16:creationId xmlns:a16="http://schemas.microsoft.com/office/drawing/2014/main" id="{A8E33ECA-2AFF-46B7-9428-182C1863DBC1}"/>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78" name="Hexagon 77">
                <a:extLst>
                  <a:ext uri="{FF2B5EF4-FFF2-40B4-BE49-F238E27FC236}">
                    <a16:creationId xmlns:a16="http://schemas.microsoft.com/office/drawing/2014/main" id="{1703BE63-C997-4DDC-948C-9608495D3EC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79" name="Hexagon 78">
                <a:extLst>
                  <a:ext uri="{FF2B5EF4-FFF2-40B4-BE49-F238E27FC236}">
                    <a16:creationId xmlns:a16="http://schemas.microsoft.com/office/drawing/2014/main" id="{C86783AB-1389-40CC-AE95-9DF85B9F0213}"/>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80" name="Hexagon 79">
                <a:extLst>
                  <a:ext uri="{FF2B5EF4-FFF2-40B4-BE49-F238E27FC236}">
                    <a16:creationId xmlns:a16="http://schemas.microsoft.com/office/drawing/2014/main" id="{7937238E-7EAB-4E8A-835B-F2DB2C4DCE96}"/>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81" name="Hexagon 80">
                <a:extLst>
                  <a:ext uri="{FF2B5EF4-FFF2-40B4-BE49-F238E27FC236}">
                    <a16:creationId xmlns:a16="http://schemas.microsoft.com/office/drawing/2014/main" id="{6D244B0A-8431-41F4-9188-C1005E1ADC84}"/>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tx2"/>
                    </a:solidFill>
                    <a:cs typeface="Arial"/>
                  </a:rPr>
                  <a:t>8</a:t>
                </a:r>
              </a:p>
            </p:txBody>
          </p:sp>
          <p:sp>
            <p:nvSpPr>
              <p:cNvPr id="82" name="Hexagon 81">
                <a:extLst>
                  <a:ext uri="{FF2B5EF4-FFF2-40B4-BE49-F238E27FC236}">
                    <a16:creationId xmlns:a16="http://schemas.microsoft.com/office/drawing/2014/main" id="{20196AA9-319E-4BA9-82F6-4F5CDA4286F9}"/>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83" name="Hexagon 82">
                <a:extLst>
                  <a:ext uri="{FF2B5EF4-FFF2-40B4-BE49-F238E27FC236}">
                    <a16:creationId xmlns:a16="http://schemas.microsoft.com/office/drawing/2014/main" id="{8EAA960C-F986-4960-89F7-96A75C9E0BC1}"/>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84" name="Hexagon 83">
                <a:extLst>
                  <a:ext uri="{FF2B5EF4-FFF2-40B4-BE49-F238E27FC236}">
                    <a16:creationId xmlns:a16="http://schemas.microsoft.com/office/drawing/2014/main" id="{3464BEC4-826B-4554-95AE-EF8DB1C2C37C}"/>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85" name="Hexagon 84">
                <a:extLst>
                  <a:ext uri="{FF2B5EF4-FFF2-40B4-BE49-F238E27FC236}">
                    <a16:creationId xmlns:a16="http://schemas.microsoft.com/office/drawing/2014/main" id="{90A17AF8-7BEF-4DA8-9E6A-60E9820091D8}"/>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sp>
          <p:nvSpPr>
            <p:cNvPr id="70" name="TextBox 69">
              <a:extLst>
                <a:ext uri="{FF2B5EF4-FFF2-40B4-BE49-F238E27FC236}">
                  <a16:creationId xmlns:a16="http://schemas.microsoft.com/office/drawing/2014/main" id="{3914FEE1-523B-4505-8800-01CF942D8899}"/>
                </a:ext>
              </a:extLst>
            </p:cNvPr>
            <p:cNvSpPr txBox="1"/>
            <p:nvPr/>
          </p:nvSpPr>
          <p:spPr bwMode="auto">
            <a:xfrm flipH="1">
              <a:off x="4663529" y="321023"/>
              <a:ext cx="41668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kern="0">
                  <a:solidFill>
                    <a:srgbClr val="00148C"/>
                  </a:solidFill>
                  <a:latin typeface="+mn-lt"/>
                  <a:ea typeface="+mn-ea"/>
                </a:rPr>
                <a:t>Global: </a:t>
              </a:r>
              <a:r>
                <a:rPr lang="en-GB" sz="1200" b="0" kern="0">
                  <a:solidFill>
                    <a:srgbClr val="00148C"/>
                  </a:solidFill>
                  <a:latin typeface="+mn-lt"/>
                  <a:ea typeface="+mn-ea"/>
                </a:rPr>
                <a:t>IT Data Office</a:t>
              </a:r>
            </a:p>
          </p:txBody>
        </p:sp>
        <p:grpSp>
          <p:nvGrpSpPr>
            <p:cNvPr id="8" name="Group 7">
              <a:extLst>
                <a:ext uri="{FF2B5EF4-FFF2-40B4-BE49-F238E27FC236}">
                  <a16:creationId xmlns:a16="http://schemas.microsoft.com/office/drawing/2014/main" id="{EDE6C286-655B-4D3B-AA10-682604F901E5}"/>
                </a:ext>
              </a:extLst>
            </p:cNvPr>
            <p:cNvGrpSpPr/>
            <p:nvPr/>
          </p:nvGrpSpPr>
          <p:grpSpPr>
            <a:xfrm>
              <a:off x="6415581" y="575786"/>
              <a:ext cx="664567" cy="667669"/>
              <a:chOff x="1444765" y="1831432"/>
              <a:chExt cx="1071751" cy="1076749"/>
            </a:xfrm>
            <a:effectLst>
              <a:outerShdw blurRad="63500" sx="102000" sy="102000" algn="ctr" rotWithShape="0">
                <a:prstClr val="black">
                  <a:alpha val="40000"/>
                </a:prstClr>
              </a:outerShdw>
            </a:effectLst>
          </p:grpSpPr>
          <p:sp>
            <p:nvSpPr>
              <p:cNvPr id="240" name="Freeform 11">
                <a:extLst>
                  <a:ext uri="{FF2B5EF4-FFF2-40B4-BE49-F238E27FC236}">
                    <a16:creationId xmlns:a16="http://schemas.microsoft.com/office/drawing/2014/main" id="{CCEC1AD5-4E2E-4152-A4C6-364857CEDFFA}"/>
                  </a:ext>
                </a:extLst>
              </p:cNvPr>
              <p:cNvSpPr>
                <a:spLocks/>
              </p:cNvSpPr>
              <p:nvPr/>
            </p:nvSpPr>
            <p:spPr bwMode="auto">
              <a:xfrm>
                <a:off x="144476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1" name="Freeform 12">
                <a:extLst>
                  <a:ext uri="{FF2B5EF4-FFF2-40B4-BE49-F238E27FC236}">
                    <a16:creationId xmlns:a16="http://schemas.microsoft.com/office/drawing/2014/main" id="{78149439-5D24-437F-99E7-4AE58542D301}"/>
                  </a:ext>
                </a:extLst>
              </p:cNvPr>
              <p:cNvSpPr>
                <a:spLocks/>
              </p:cNvSpPr>
              <p:nvPr/>
            </p:nvSpPr>
            <p:spPr bwMode="auto">
              <a:xfrm>
                <a:off x="203097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2" name="Freeform 13">
                <a:extLst>
                  <a:ext uri="{FF2B5EF4-FFF2-40B4-BE49-F238E27FC236}">
                    <a16:creationId xmlns:a16="http://schemas.microsoft.com/office/drawing/2014/main" id="{07C17732-30D7-40DF-8CAB-2EF8384C7655}"/>
                  </a:ext>
                </a:extLst>
              </p:cNvPr>
              <p:cNvSpPr>
                <a:spLocks/>
              </p:cNvSpPr>
              <p:nvPr/>
            </p:nvSpPr>
            <p:spPr bwMode="auto">
              <a:xfrm>
                <a:off x="144476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3" name="Freeform 14">
                <a:extLst>
                  <a:ext uri="{FF2B5EF4-FFF2-40B4-BE49-F238E27FC236}">
                    <a16:creationId xmlns:a16="http://schemas.microsoft.com/office/drawing/2014/main" id="{54386390-975D-407C-8F7A-C27F5619DC1C}"/>
                  </a:ext>
                </a:extLst>
              </p:cNvPr>
              <p:cNvSpPr>
                <a:spLocks/>
              </p:cNvSpPr>
              <p:nvPr/>
            </p:nvSpPr>
            <p:spPr bwMode="auto">
              <a:xfrm>
                <a:off x="203097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6B80FF"/>
              </a:solidFill>
              <a:ln w="19050">
                <a:solidFill>
                  <a:schemeClr val="accent1"/>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pic>
            <p:nvPicPr>
              <p:cNvPr id="244" name="Graphic 243" descr="Head with gears">
                <a:extLst>
                  <a:ext uri="{FF2B5EF4-FFF2-40B4-BE49-F238E27FC236}">
                    <a16:creationId xmlns:a16="http://schemas.microsoft.com/office/drawing/2014/main" id="{599DC8FB-9137-4B05-ACC8-889BC3321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8660" y="2472802"/>
                <a:ext cx="262268" cy="262268"/>
              </a:xfrm>
              <a:prstGeom prst="rect">
                <a:avLst/>
              </a:prstGeom>
            </p:spPr>
          </p:pic>
          <p:pic>
            <p:nvPicPr>
              <p:cNvPr id="245" name="Graphic 244" descr="Puzzle pieces">
                <a:extLst>
                  <a:ext uri="{FF2B5EF4-FFF2-40B4-BE49-F238E27FC236}">
                    <a16:creationId xmlns:a16="http://schemas.microsoft.com/office/drawing/2014/main" id="{0C118AB7-8BB1-42A7-A383-ABA095C144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80661" y="2011238"/>
                <a:ext cx="262268" cy="262268"/>
              </a:xfrm>
              <a:prstGeom prst="rect">
                <a:avLst/>
              </a:prstGeom>
            </p:spPr>
          </p:pic>
          <p:pic>
            <p:nvPicPr>
              <p:cNvPr id="246" name="Graphic 245" descr="Gavel">
                <a:extLst>
                  <a:ext uri="{FF2B5EF4-FFF2-40B4-BE49-F238E27FC236}">
                    <a16:creationId xmlns:a16="http://schemas.microsoft.com/office/drawing/2014/main" id="{0D9E048B-00B4-4F8A-812A-F0C3B03726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80661" y="2472801"/>
                <a:ext cx="262268" cy="262268"/>
              </a:xfrm>
              <a:prstGeom prst="rect">
                <a:avLst/>
              </a:prstGeom>
            </p:spPr>
          </p:pic>
          <p:pic>
            <p:nvPicPr>
              <p:cNvPr id="247" name="Graphic 246" descr="Bar chart">
                <a:extLst>
                  <a:ext uri="{FF2B5EF4-FFF2-40B4-BE49-F238E27FC236}">
                    <a16:creationId xmlns:a16="http://schemas.microsoft.com/office/drawing/2014/main" id="{F34AEDF9-E258-4D0A-864B-4B5C47E54E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216" y="2006745"/>
                <a:ext cx="262268" cy="262268"/>
              </a:xfrm>
              <a:prstGeom prst="rect">
                <a:avLst/>
              </a:prstGeom>
            </p:spPr>
          </p:pic>
        </p:grpSp>
        <p:sp>
          <p:nvSpPr>
            <p:cNvPr id="304" name="Rectangle 303">
              <a:extLst>
                <a:ext uri="{FF2B5EF4-FFF2-40B4-BE49-F238E27FC236}">
                  <a16:creationId xmlns:a16="http://schemas.microsoft.com/office/drawing/2014/main" id="{5144202B-0DEB-4A22-B4EC-CC9BAA2F8C90}"/>
                </a:ext>
              </a:extLst>
            </p:cNvPr>
            <p:cNvSpPr/>
            <p:nvPr/>
          </p:nvSpPr>
          <p:spPr>
            <a:xfrm>
              <a:off x="6820232" y="1176509"/>
              <a:ext cx="932719" cy="525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tabLst>
                  <a:tab pos="180975" algn="l"/>
                </a:tabLst>
              </a:pPr>
              <a:r>
                <a:rPr lang="en-US" sz="900" dirty="0">
                  <a:solidFill>
                    <a:srgbClr val="00148C"/>
                  </a:solidFill>
                </a:rPr>
                <a:t>Capture &amp; Data Governance</a:t>
              </a:r>
            </a:p>
          </p:txBody>
        </p:sp>
        <p:sp>
          <p:nvSpPr>
            <p:cNvPr id="305" name="Rectangle 304">
              <a:extLst>
                <a:ext uri="{FF2B5EF4-FFF2-40B4-BE49-F238E27FC236}">
                  <a16:creationId xmlns:a16="http://schemas.microsoft.com/office/drawing/2014/main" id="{D7CE2F47-3697-4453-9E85-C5459887FC66}"/>
                </a:ext>
              </a:extLst>
            </p:cNvPr>
            <p:cNvSpPr/>
            <p:nvPr/>
          </p:nvSpPr>
          <p:spPr>
            <a:xfrm>
              <a:off x="5742782" y="1176509"/>
              <a:ext cx="932719" cy="525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900" dirty="0">
                  <a:solidFill>
                    <a:srgbClr val="00148C"/>
                  </a:solidFill>
                </a:rPr>
                <a:t>Digital WoW &amp; Data Engineering</a:t>
              </a:r>
            </a:p>
          </p:txBody>
        </p:sp>
        <p:sp>
          <p:nvSpPr>
            <p:cNvPr id="306" name="Rectangle 305">
              <a:extLst>
                <a:ext uri="{FF2B5EF4-FFF2-40B4-BE49-F238E27FC236}">
                  <a16:creationId xmlns:a16="http://schemas.microsoft.com/office/drawing/2014/main" id="{ACADA98D-D4A7-44CA-B45A-9862404B2FAB}"/>
                </a:ext>
              </a:extLst>
            </p:cNvPr>
            <p:cNvSpPr/>
            <p:nvPr/>
          </p:nvSpPr>
          <p:spPr>
            <a:xfrm>
              <a:off x="7897682" y="1176509"/>
              <a:ext cx="932719" cy="387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900" dirty="0">
                  <a:solidFill>
                    <a:srgbClr val="00148C"/>
                  </a:solidFill>
                </a:rPr>
                <a:t>Share &amp; Data Architecture</a:t>
              </a:r>
            </a:p>
          </p:txBody>
        </p:sp>
        <p:sp>
          <p:nvSpPr>
            <p:cNvPr id="307" name="Rectangle 306">
              <a:extLst>
                <a:ext uri="{FF2B5EF4-FFF2-40B4-BE49-F238E27FC236}">
                  <a16:creationId xmlns:a16="http://schemas.microsoft.com/office/drawing/2014/main" id="{7B6D98A6-D62A-48DD-943F-180577E7A8B5}"/>
                </a:ext>
              </a:extLst>
            </p:cNvPr>
            <p:cNvSpPr/>
            <p:nvPr/>
          </p:nvSpPr>
          <p:spPr>
            <a:xfrm>
              <a:off x="4665332" y="1176509"/>
              <a:ext cx="932719" cy="664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900" b="1" dirty="0" err="1">
                  <a:solidFill>
                    <a:srgbClr val="00148C"/>
                  </a:solidFill>
                </a:rPr>
                <a:t>Utilise</a:t>
              </a:r>
              <a:r>
                <a:rPr lang="en-US" sz="900" b="1" dirty="0">
                  <a:solidFill>
                    <a:srgbClr val="00148C"/>
                  </a:solidFill>
                </a:rPr>
                <a:t> &amp; Data Strategy (&amp; Data Science </a:t>
              </a:r>
              <a:r>
                <a:rPr lang="en-US" sz="900" b="1" dirty="0" err="1">
                  <a:solidFill>
                    <a:srgbClr val="00148C"/>
                  </a:solidFill>
                </a:rPr>
                <a:t>CoE</a:t>
              </a:r>
              <a:r>
                <a:rPr lang="en-US" sz="900" b="1" dirty="0">
                  <a:solidFill>
                    <a:srgbClr val="00148C"/>
                  </a:solidFill>
                </a:rPr>
                <a:t>)</a:t>
              </a:r>
            </a:p>
          </p:txBody>
        </p:sp>
        <p:grpSp>
          <p:nvGrpSpPr>
            <p:cNvPr id="326" name="Group 325">
              <a:extLst>
                <a:ext uri="{FF2B5EF4-FFF2-40B4-BE49-F238E27FC236}">
                  <a16:creationId xmlns:a16="http://schemas.microsoft.com/office/drawing/2014/main" id="{0339AAAB-8053-4E9D-A55D-30B3B30BBC99}"/>
                </a:ext>
              </a:extLst>
            </p:cNvPr>
            <p:cNvGrpSpPr/>
            <p:nvPr/>
          </p:nvGrpSpPr>
          <p:grpSpPr>
            <a:xfrm>
              <a:off x="5131692" y="684492"/>
              <a:ext cx="3232350" cy="492017"/>
              <a:chOff x="811640" y="1147549"/>
              <a:chExt cx="3232350" cy="492017"/>
            </a:xfrm>
          </p:grpSpPr>
          <p:cxnSp>
            <p:nvCxnSpPr>
              <p:cNvPr id="11" name="Straight Connector 10">
                <a:extLst>
                  <a:ext uri="{FF2B5EF4-FFF2-40B4-BE49-F238E27FC236}">
                    <a16:creationId xmlns:a16="http://schemas.microsoft.com/office/drawing/2014/main" id="{4DF15D83-B053-41F2-8DBE-DB224C52A39B}"/>
                  </a:ext>
                </a:extLst>
              </p:cNvPr>
              <p:cNvCxnSpPr/>
              <p:nvPr/>
            </p:nvCxnSpPr>
            <p:spPr bwMode="auto">
              <a:xfrm flipH="1">
                <a:off x="1098551" y="1147549"/>
                <a:ext cx="107136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 name="Straight Connector 312">
                <a:extLst>
                  <a:ext uri="{FF2B5EF4-FFF2-40B4-BE49-F238E27FC236}">
                    <a16:creationId xmlns:a16="http://schemas.microsoft.com/office/drawing/2014/main" id="{49A0C074-BF4B-4A83-9801-7D0093274A02}"/>
                  </a:ext>
                </a:extLst>
              </p:cNvPr>
              <p:cNvCxnSpPr/>
              <p:nvPr/>
            </p:nvCxnSpPr>
            <p:spPr bwMode="auto">
              <a:xfrm flipH="1">
                <a:off x="2676780" y="1147549"/>
                <a:ext cx="1080034"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2" name="Straight Connector 311">
                <a:extLst>
                  <a:ext uri="{FF2B5EF4-FFF2-40B4-BE49-F238E27FC236}">
                    <a16:creationId xmlns:a16="http://schemas.microsoft.com/office/drawing/2014/main" id="{1D79C8CA-7F06-4636-B23D-E9A8B63A9A69}"/>
                  </a:ext>
                </a:extLst>
              </p:cNvPr>
              <p:cNvCxnSpPr>
                <a:endCxn id="307" idx="0"/>
              </p:cNvCxnSpPr>
              <p:nvPr/>
            </p:nvCxnSpPr>
            <p:spPr bwMode="auto">
              <a:xfrm flipH="1">
                <a:off x="811640" y="1147549"/>
                <a:ext cx="290138"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5" name="Straight Connector 314">
                <a:extLst>
                  <a:ext uri="{FF2B5EF4-FFF2-40B4-BE49-F238E27FC236}">
                    <a16:creationId xmlns:a16="http://schemas.microsoft.com/office/drawing/2014/main" id="{768794E5-84DB-498A-A205-880AB59026AF}"/>
                  </a:ext>
                </a:extLst>
              </p:cNvPr>
              <p:cNvCxnSpPr>
                <a:endCxn id="306" idx="0"/>
              </p:cNvCxnSpPr>
              <p:nvPr/>
            </p:nvCxnSpPr>
            <p:spPr bwMode="auto">
              <a:xfrm>
                <a:off x="3756812" y="1147549"/>
                <a:ext cx="287178"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7" name="Group 356">
              <a:extLst>
                <a:ext uri="{FF2B5EF4-FFF2-40B4-BE49-F238E27FC236}">
                  <a16:creationId xmlns:a16="http://schemas.microsoft.com/office/drawing/2014/main" id="{FBEFBD5B-B80C-4D85-B3D2-A84252FFDB9A}"/>
                </a:ext>
              </a:extLst>
            </p:cNvPr>
            <p:cNvGrpSpPr/>
            <p:nvPr/>
          </p:nvGrpSpPr>
          <p:grpSpPr>
            <a:xfrm>
              <a:off x="6209142" y="1011675"/>
              <a:ext cx="1077450" cy="164834"/>
              <a:chOff x="1889090" y="1474732"/>
              <a:chExt cx="1077450" cy="164834"/>
            </a:xfrm>
          </p:grpSpPr>
          <p:cxnSp>
            <p:nvCxnSpPr>
              <p:cNvPr id="328" name="Straight Connector 327">
                <a:extLst>
                  <a:ext uri="{FF2B5EF4-FFF2-40B4-BE49-F238E27FC236}">
                    <a16:creationId xmlns:a16="http://schemas.microsoft.com/office/drawing/2014/main" id="{0532A53C-37D7-43E5-87C8-04BB3AE31743}"/>
                  </a:ext>
                </a:extLst>
              </p:cNvPr>
              <p:cNvCxnSpPr/>
              <p:nvPr/>
            </p:nvCxnSpPr>
            <p:spPr bwMode="auto">
              <a:xfrm flipH="1">
                <a:off x="1983243" y="1475700"/>
                <a:ext cx="12600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9" name="Straight Connector 328">
                <a:extLst>
                  <a:ext uri="{FF2B5EF4-FFF2-40B4-BE49-F238E27FC236}">
                    <a16:creationId xmlns:a16="http://schemas.microsoft.com/office/drawing/2014/main" id="{B760BEE1-A73A-4F3A-808A-CD7C079DB923}"/>
                  </a:ext>
                </a:extLst>
              </p:cNvPr>
              <p:cNvCxnSpPr>
                <a:endCxn id="305" idx="0"/>
              </p:cNvCxnSpPr>
              <p:nvPr/>
            </p:nvCxnSpPr>
            <p:spPr bwMode="auto">
              <a:xfrm flipH="1">
                <a:off x="1889090" y="1474732"/>
                <a:ext cx="94154" cy="164834"/>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 name="Straight Connector 329">
                <a:extLst>
                  <a:ext uri="{FF2B5EF4-FFF2-40B4-BE49-F238E27FC236}">
                    <a16:creationId xmlns:a16="http://schemas.microsoft.com/office/drawing/2014/main" id="{07774E75-E130-4BAA-8928-23FD6F1D03FF}"/>
                  </a:ext>
                </a:extLst>
              </p:cNvPr>
              <p:cNvCxnSpPr/>
              <p:nvPr/>
            </p:nvCxnSpPr>
            <p:spPr bwMode="auto">
              <a:xfrm flipH="1">
                <a:off x="2749839" y="1475700"/>
                <a:ext cx="125861"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4" name="Straight Connector 353">
                <a:extLst>
                  <a:ext uri="{FF2B5EF4-FFF2-40B4-BE49-F238E27FC236}">
                    <a16:creationId xmlns:a16="http://schemas.microsoft.com/office/drawing/2014/main" id="{69F397B8-1F3A-4C5B-9498-A601CC1D31CE}"/>
                  </a:ext>
                </a:extLst>
              </p:cNvPr>
              <p:cNvCxnSpPr>
                <a:endCxn id="304" idx="0"/>
              </p:cNvCxnSpPr>
              <p:nvPr/>
            </p:nvCxnSpPr>
            <p:spPr bwMode="auto">
              <a:xfrm>
                <a:off x="2875700" y="1475815"/>
                <a:ext cx="90840" cy="163751"/>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7" name="Group 406">
              <a:extLst>
                <a:ext uri="{FF2B5EF4-FFF2-40B4-BE49-F238E27FC236}">
                  <a16:creationId xmlns:a16="http://schemas.microsoft.com/office/drawing/2014/main" id="{F9C47422-6A69-4EB9-90A1-446EE01111F0}"/>
                </a:ext>
              </a:extLst>
            </p:cNvPr>
            <p:cNvGrpSpPr/>
            <p:nvPr/>
          </p:nvGrpSpPr>
          <p:grpSpPr>
            <a:xfrm>
              <a:off x="5747985" y="1746750"/>
              <a:ext cx="922506" cy="671405"/>
              <a:chOff x="2688235" y="687880"/>
              <a:chExt cx="3683400" cy="2680794"/>
            </a:xfrm>
          </p:grpSpPr>
          <p:sp>
            <p:nvSpPr>
              <p:cNvPr id="408" name="Hexagon 407">
                <a:extLst>
                  <a:ext uri="{FF2B5EF4-FFF2-40B4-BE49-F238E27FC236}">
                    <a16:creationId xmlns:a16="http://schemas.microsoft.com/office/drawing/2014/main" id="{81262196-80F7-4932-B2A9-C3E0BFEB8EF4}"/>
                  </a:ext>
                </a:extLst>
              </p:cNvPr>
              <p:cNvSpPr/>
              <p:nvPr/>
            </p:nvSpPr>
            <p:spPr bwMode="auto">
              <a:xfrm>
                <a:off x="5507337" y="1068380"/>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10</a:t>
                </a:r>
              </a:p>
            </p:txBody>
          </p:sp>
          <p:sp>
            <p:nvSpPr>
              <p:cNvPr id="410" name="Hexagon 409">
                <a:extLst>
                  <a:ext uri="{FF2B5EF4-FFF2-40B4-BE49-F238E27FC236}">
                    <a16:creationId xmlns:a16="http://schemas.microsoft.com/office/drawing/2014/main" id="{B4CD5D2B-F702-4FE7-8BAD-4A336E908B70}"/>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11" name="Hexagon 410">
                <a:extLst>
                  <a:ext uri="{FF2B5EF4-FFF2-40B4-BE49-F238E27FC236}">
                    <a16:creationId xmlns:a16="http://schemas.microsoft.com/office/drawing/2014/main" id="{E998F0BE-BBDB-48D8-A4BC-FDB53DDF0B31}"/>
                  </a:ext>
                </a:extLst>
              </p:cNvPr>
              <p:cNvSpPr/>
              <p:nvPr/>
            </p:nvSpPr>
            <p:spPr bwMode="auto">
              <a:xfrm>
                <a:off x="3393526" y="14535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4</a:t>
                </a:r>
              </a:p>
            </p:txBody>
          </p:sp>
          <p:sp>
            <p:nvSpPr>
              <p:cNvPr id="412" name="Hexagon 411">
                <a:extLst>
                  <a:ext uri="{FF2B5EF4-FFF2-40B4-BE49-F238E27FC236}">
                    <a16:creationId xmlns:a16="http://schemas.microsoft.com/office/drawing/2014/main" id="{1C4427FE-5425-4534-BCC6-89477E24FC0B}"/>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13" name="Hexagon 412">
                <a:extLst>
                  <a:ext uri="{FF2B5EF4-FFF2-40B4-BE49-F238E27FC236}">
                    <a16:creationId xmlns:a16="http://schemas.microsoft.com/office/drawing/2014/main" id="{55E4F159-6057-4DBA-930C-3A542DDF117D}"/>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14" name="Hexagon 413">
                <a:extLst>
                  <a:ext uri="{FF2B5EF4-FFF2-40B4-BE49-F238E27FC236}">
                    <a16:creationId xmlns:a16="http://schemas.microsoft.com/office/drawing/2014/main" id="{5CE9EE7D-4D41-4C42-8432-95F5EECA48A1}"/>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16" name="Hexagon 415">
                <a:extLst>
                  <a:ext uri="{FF2B5EF4-FFF2-40B4-BE49-F238E27FC236}">
                    <a16:creationId xmlns:a16="http://schemas.microsoft.com/office/drawing/2014/main" id="{1474F339-AA00-4E95-873A-84C9CF1E93D7}"/>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17" name="Hexagon 416">
                <a:extLst>
                  <a:ext uri="{FF2B5EF4-FFF2-40B4-BE49-F238E27FC236}">
                    <a16:creationId xmlns:a16="http://schemas.microsoft.com/office/drawing/2014/main" id="{8E23BDD9-D7EC-4F90-8FB6-49E049E39714}"/>
                  </a:ext>
                </a:extLst>
              </p:cNvPr>
              <p:cNvSpPr/>
              <p:nvPr/>
            </p:nvSpPr>
            <p:spPr bwMode="auto">
              <a:xfrm>
                <a:off x="5507337" y="184073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13</a:t>
                </a:r>
              </a:p>
            </p:txBody>
          </p:sp>
          <p:sp>
            <p:nvSpPr>
              <p:cNvPr id="418" name="Hexagon 417">
                <a:extLst>
                  <a:ext uri="{FF2B5EF4-FFF2-40B4-BE49-F238E27FC236}">
                    <a16:creationId xmlns:a16="http://schemas.microsoft.com/office/drawing/2014/main" id="{72A238AE-5F3C-412B-8EE9-2E0458AC6357}"/>
                  </a:ext>
                </a:extLst>
              </p:cNvPr>
              <p:cNvSpPr/>
              <p:nvPr/>
            </p:nvSpPr>
            <p:spPr bwMode="auto">
              <a:xfrm>
                <a:off x="2688235" y="184073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3</a:t>
                </a:r>
              </a:p>
            </p:txBody>
          </p:sp>
          <p:sp>
            <p:nvSpPr>
              <p:cNvPr id="420" name="Hexagon 419">
                <a:extLst>
                  <a:ext uri="{FF2B5EF4-FFF2-40B4-BE49-F238E27FC236}">
                    <a16:creationId xmlns:a16="http://schemas.microsoft.com/office/drawing/2014/main" id="{906C7C18-9DBC-4757-8AEC-22C16266A655}"/>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21" name="Group 420">
              <a:extLst>
                <a:ext uri="{FF2B5EF4-FFF2-40B4-BE49-F238E27FC236}">
                  <a16:creationId xmlns:a16="http://schemas.microsoft.com/office/drawing/2014/main" id="{A26F3339-53D9-4EF1-8092-6D61B3A75CA0}"/>
                </a:ext>
              </a:extLst>
            </p:cNvPr>
            <p:cNvGrpSpPr/>
            <p:nvPr/>
          </p:nvGrpSpPr>
          <p:grpSpPr>
            <a:xfrm>
              <a:off x="5020300" y="1743925"/>
              <a:ext cx="2732650" cy="697184"/>
              <a:chOff x="-4539343" y="676601"/>
              <a:chExt cx="10910978" cy="2783724"/>
            </a:xfrm>
          </p:grpSpPr>
          <p:sp>
            <p:nvSpPr>
              <p:cNvPr id="422" name="Hexagon 421">
                <a:extLst>
                  <a:ext uri="{FF2B5EF4-FFF2-40B4-BE49-F238E27FC236}">
                    <a16:creationId xmlns:a16="http://schemas.microsoft.com/office/drawing/2014/main" id="{4787C216-B8A2-448B-BF96-005C7A0826F0}"/>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23" name="Hexagon 422">
                <a:extLst>
                  <a:ext uri="{FF2B5EF4-FFF2-40B4-BE49-F238E27FC236}">
                    <a16:creationId xmlns:a16="http://schemas.microsoft.com/office/drawing/2014/main" id="{24A573F3-D3C9-44ED-AEB8-0F781D8BB2E2}"/>
                  </a:ext>
                </a:extLst>
              </p:cNvPr>
              <p:cNvSpPr/>
              <p:nvPr/>
            </p:nvSpPr>
            <p:spPr bwMode="auto">
              <a:xfrm>
                <a:off x="4807457" y="222881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12</a:t>
                </a:r>
              </a:p>
            </p:txBody>
          </p:sp>
          <p:sp>
            <p:nvSpPr>
              <p:cNvPr id="424" name="Hexagon 423">
                <a:extLst>
                  <a:ext uri="{FF2B5EF4-FFF2-40B4-BE49-F238E27FC236}">
                    <a16:creationId xmlns:a16="http://schemas.microsoft.com/office/drawing/2014/main" id="{578FB494-24CC-437E-9123-AC044F6FE989}"/>
                  </a:ext>
                </a:extLst>
              </p:cNvPr>
              <p:cNvSpPr/>
              <p:nvPr/>
            </p:nvSpPr>
            <p:spPr bwMode="auto">
              <a:xfrm>
                <a:off x="-4539343" y="2715242"/>
                <a:ext cx="864298" cy="745083"/>
              </a:xfrm>
              <a:prstGeom prst="hexagon">
                <a:avLst/>
              </a:prstGeom>
              <a:solidFill>
                <a:srgbClr val="6B80FF"/>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11</a:t>
                </a:r>
              </a:p>
            </p:txBody>
          </p:sp>
          <p:sp>
            <p:nvSpPr>
              <p:cNvPr id="425" name="Hexagon 424">
                <a:extLst>
                  <a:ext uri="{FF2B5EF4-FFF2-40B4-BE49-F238E27FC236}">
                    <a16:creationId xmlns:a16="http://schemas.microsoft.com/office/drawing/2014/main" id="{DBA1BF72-B3C4-439B-91FC-8A67278DFEBB}"/>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26" name="Hexagon 425">
                <a:extLst>
                  <a:ext uri="{FF2B5EF4-FFF2-40B4-BE49-F238E27FC236}">
                    <a16:creationId xmlns:a16="http://schemas.microsoft.com/office/drawing/2014/main" id="{A2CEA9DA-3A73-4C63-81F6-88902FB7D2EA}"/>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27" name="Hexagon 426">
                <a:extLst>
                  <a:ext uri="{FF2B5EF4-FFF2-40B4-BE49-F238E27FC236}">
                    <a16:creationId xmlns:a16="http://schemas.microsoft.com/office/drawing/2014/main" id="{9D4CFAE0-549F-4822-8AC3-E5A779184D43}"/>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28" name="Hexagon 427">
                <a:extLst>
                  <a:ext uri="{FF2B5EF4-FFF2-40B4-BE49-F238E27FC236}">
                    <a16:creationId xmlns:a16="http://schemas.microsoft.com/office/drawing/2014/main" id="{AD45A58E-626F-43C4-ADB3-09FAA69FD283}"/>
                  </a:ext>
                </a:extLst>
              </p:cNvPr>
              <p:cNvSpPr/>
              <p:nvPr/>
            </p:nvSpPr>
            <p:spPr bwMode="auto">
              <a:xfrm>
                <a:off x="4098938" y="1068380"/>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5</a:t>
                </a:r>
              </a:p>
            </p:txBody>
          </p:sp>
          <p:sp>
            <p:nvSpPr>
              <p:cNvPr id="429" name="Hexagon 428">
                <a:extLst>
                  <a:ext uri="{FF2B5EF4-FFF2-40B4-BE49-F238E27FC236}">
                    <a16:creationId xmlns:a16="http://schemas.microsoft.com/office/drawing/2014/main" id="{71806179-8E49-401F-91F8-39ADFEA57C4F}"/>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430" name="Hexagon 429">
                <a:extLst>
                  <a:ext uri="{FF2B5EF4-FFF2-40B4-BE49-F238E27FC236}">
                    <a16:creationId xmlns:a16="http://schemas.microsoft.com/office/drawing/2014/main" id="{DB26EF33-FCB1-4C42-9C94-F7E1C480AD96}"/>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31" name="Hexagon 430">
                <a:extLst>
                  <a:ext uri="{FF2B5EF4-FFF2-40B4-BE49-F238E27FC236}">
                    <a16:creationId xmlns:a16="http://schemas.microsoft.com/office/drawing/2014/main" id="{B96B161A-857A-4A9E-9A99-4314815AC123}"/>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13</a:t>
                </a:r>
              </a:p>
            </p:txBody>
          </p:sp>
          <p:sp>
            <p:nvSpPr>
              <p:cNvPr id="432" name="Hexagon 431">
                <a:extLst>
                  <a:ext uri="{FF2B5EF4-FFF2-40B4-BE49-F238E27FC236}">
                    <a16:creationId xmlns:a16="http://schemas.microsoft.com/office/drawing/2014/main" id="{548FBBBE-CC01-4A95-8606-96FACB37A7A2}"/>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33" name="Hexagon 432">
                <a:extLst>
                  <a:ext uri="{FF2B5EF4-FFF2-40B4-BE49-F238E27FC236}">
                    <a16:creationId xmlns:a16="http://schemas.microsoft.com/office/drawing/2014/main" id="{053D382B-83D4-4B39-AE3F-BD3FA7919F7A}"/>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34" name="Hexagon 433">
                <a:extLst>
                  <a:ext uri="{FF2B5EF4-FFF2-40B4-BE49-F238E27FC236}">
                    <a16:creationId xmlns:a16="http://schemas.microsoft.com/office/drawing/2014/main" id="{5CF16201-F998-48A5-9462-CB8C90342EA6}"/>
                  </a:ext>
                </a:extLst>
              </p:cNvPr>
              <p:cNvSpPr/>
              <p:nvPr/>
            </p:nvSpPr>
            <p:spPr bwMode="auto">
              <a:xfrm>
                <a:off x="3393526" y="222881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7</a:t>
                </a:r>
              </a:p>
            </p:txBody>
          </p:sp>
        </p:grpSp>
        <p:grpSp>
          <p:nvGrpSpPr>
            <p:cNvPr id="435" name="Group 434">
              <a:extLst>
                <a:ext uri="{FF2B5EF4-FFF2-40B4-BE49-F238E27FC236}">
                  <a16:creationId xmlns:a16="http://schemas.microsoft.com/office/drawing/2014/main" id="{74E6FD23-870F-42A6-AD68-27519548FABB}"/>
                </a:ext>
              </a:extLst>
            </p:cNvPr>
            <p:cNvGrpSpPr/>
            <p:nvPr/>
          </p:nvGrpSpPr>
          <p:grpSpPr>
            <a:xfrm>
              <a:off x="5016550" y="1743925"/>
              <a:ext cx="3813850" cy="674230"/>
              <a:chOff x="-8856381" y="676601"/>
              <a:chExt cx="15228016" cy="2692073"/>
            </a:xfrm>
          </p:grpSpPr>
          <p:sp>
            <p:nvSpPr>
              <p:cNvPr id="436" name="Hexagon 435">
                <a:extLst>
                  <a:ext uri="{FF2B5EF4-FFF2-40B4-BE49-F238E27FC236}">
                    <a16:creationId xmlns:a16="http://schemas.microsoft.com/office/drawing/2014/main" id="{C368D800-2A73-4F74-9C83-F4036591DA1D}"/>
                  </a:ext>
                </a:extLst>
              </p:cNvPr>
              <p:cNvSpPr/>
              <p:nvPr/>
            </p:nvSpPr>
            <p:spPr bwMode="auto">
              <a:xfrm>
                <a:off x="5507337"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37" name="Hexagon 436">
                <a:extLst>
                  <a:ext uri="{FF2B5EF4-FFF2-40B4-BE49-F238E27FC236}">
                    <a16:creationId xmlns:a16="http://schemas.microsoft.com/office/drawing/2014/main" id="{FE326F31-F976-4258-A108-5F690A816812}"/>
                  </a:ext>
                </a:extLst>
              </p:cNvPr>
              <p:cNvSpPr/>
              <p:nvPr/>
            </p:nvSpPr>
            <p:spPr bwMode="auto">
              <a:xfrm>
                <a:off x="4807456" y="22592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38" name="Hexagon 437">
                <a:extLst>
                  <a:ext uri="{FF2B5EF4-FFF2-40B4-BE49-F238E27FC236}">
                    <a16:creationId xmlns:a16="http://schemas.microsoft.com/office/drawing/2014/main" id="{5CBEB41B-263B-4439-A849-181826FD32D0}"/>
                  </a:ext>
                </a:extLst>
              </p:cNvPr>
              <p:cNvSpPr/>
              <p:nvPr/>
            </p:nvSpPr>
            <p:spPr bwMode="auto">
              <a:xfrm>
                <a:off x="4098938" y="262359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11</a:t>
                </a:r>
              </a:p>
            </p:txBody>
          </p:sp>
          <p:sp>
            <p:nvSpPr>
              <p:cNvPr id="439" name="Hexagon 438">
                <a:extLst>
                  <a:ext uri="{FF2B5EF4-FFF2-40B4-BE49-F238E27FC236}">
                    <a16:creationId xmlns:a16="http://schemas.microsoft.com/office/drawing/2014/main" id="{67F63B70-9129-4D74-A8F2-3C30189B446E}"/>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40" name="Hexagon 439">
                <a:extLst>
                  <a:ext uri="{FF2B5EF4-FFF2-40B4-BE49-F238E27FC236}">
                    <a16:creationId xmlns:a16="http://schemas.microsoft.com/office/drawing/2014/main" id="{8DD7DBA8-EC0B-4AD8-99DC-267A724052EA}"/>
                  </a:ext>
                </a:extLst>
              </p:cNvPr>
              <p:cNvSpPr/>
              <p:nvPr/>
            </p:nvSpPr>
            <p:spPr bwMode="auto">
              <a:xfrm>
                <a:off x="3393526" y="6878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41" name="Hexagon 440">
                <a:extLst>
                  <a:ext uri="{FF2B5EF4-FFF2-40B4-BE49-F238E27FC236}">
                    <a16:creationId xmlns:a16="http://schemas.microsoft.com/office/drawing/2014/main" id="{67C4F49E-70F5-43A3-A1F3-FE9B9CAD4AC9}"/>
                  </a:ext>
                </a:extLst>
              </p:cNvPr>
              <p:cNvSpPr/>
              <p:nvPr/>
            </p:nvSpPr>
            <p:spPr bwMode="auto">
              <a:xfrm>
                <a:off x="2688235"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42" name="Hexagon 441">
                <a:extLst>
                  <a:ext uri="{FF2B5EF4-FFF2-40B4-BE49-F238E27FC236}">
                    <a16:creationId xmlns:a16="http://schemas.microsoft.com/office/drawing/2014/main" id="{707D1A28-2EBD-4BCA-926F-5887D30D2D6F}"/>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43" name="Hexagon 442">
                <a:extLst>
                  <a:ext uri="{FF2B5EF4-FFF2-40B4-BE49-F238E27FC236}">
                    <a16:creationId xmlns:a16="http://schemas.microsoft.com/office/drawing/2014/main" id="{A04F2B4A-DB7C-44FD-8661-CE5D6037E046}"/>
                  </a:ext>
                </a:extLst>
              </p:cNvPr>
              <p:cNvSpPr/>
              <p:nvPr/>
            </p:nvSpPr>
            <p:spPr bwMode="auto">
              <a:xfrm>
                <a:off x="535530" y="145245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9</a:t>
                </a:r>
              </a:p>
            </p:txBody>
          </p:sp>
          <p:sp>
            <p:nvSpPr>
              <p:cNvPr id="444" name="Hexagon 443">
                <a:extLst>
                  <a:ext uri="{FF2B5EF4-FFF2-40B4-BE49-F238E27FC236}">
                    <a16:creationId xmlns:a16="http://schemas.microsoft.com/office/drawing/2014/main" id="{2FB945D2-474B-4A06-95B1-83D41D42757A}"/>
                  </a:ext>
                </a:extLst>
              </p:cNvPr>
              <p:cNvSpPr/>
              <p:nvPr/>
            </p:nvSpPr>
            <p:spPr bwMode="auto">
              <a:xfrm>
                <a:off x="-8856381" y="1913646"/>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8</a:t>
                </a:r>
              </a:p>
            </p:txBody>
          </p:sp>
          <p:sp>
            <p:nvSpPr>
              <p:cNvPr id="445" name="Hexagon 444">
                <a:extLst>
                  <a:ext uri="{FF2B5EF4-FFF2-40B4-BE49-F238E27FC236}">
                    <a16:creationId xmlns:a16="http://schemas.microsoft.com/office/drawing/2014/main" id="{D3993FA3-831F-41C5-9143-30CB5BA92861}"/>
                  </a:ext>
                </a:extLst>
              </p:cNvPr>
              <p:cNvSpPr/>
              <p:nvPr/>
            </p:nvSpPr>
            <p:spPr bwMode="auto">
              <a:xfrm>
                <a:off x="5507337"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13</a:t>
                </a:r>
              </a:p>
            </p:txBody>
          </p:sp>
          <p:sp>
            <p:nvSpPr>
              <p:cNvPr id="446" name="Hexagon 445">
                <a:extLst>
                  <a:ext uri="{FF2B5EF4-FFF2-40B4-BE49-F238E27FC236}">
                    <a16:creationId xmlns:a16="http://schemas.microsoft.com/office/drawing/2014/main" id="{D4B28066-6986-4B0A-A9CD-A30C81C7E763}"/>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47" name="Hexagon 446">
                <a:extLst>
                  <a:ext uri="{FF2B5EF4-FFF2-40B4-BE49-F238E27FC236}">
                    <a16:creationId xmlns:a16="http://schemas.microsoft.com/office/drawing/2014/main" id="{F897372E-64A7-43A3-9AB8-203EBF8A7383}"/>
                  </a:ext>
                </a:extLst>
              </p:cNvPr>
              <p:cNvSpPr/>
              <p:nvPr/>
            </p:nvSpPr>
            <p:spPr bwMode="auto">
              <a:xfrm>
                <a:off x="4807457" y="676601"/>
                <a:ext cx="864298" cy="745083"/>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bg1"/>
                    </a:solidFill>
                    <a:cs typeface="Arial"/>
                  </a:rPr>
                  <a:t>6</a:t>
                </a:r>
              </a:p>
            </p:txBody>
          </p:sp>
        </p:grpSp>
      </p:grpSp>
      <p:grpSp>
        <p:nvGrpSpPr>
          <p:cNvPr id="7" name="Group 6">
            <a:extLst>
              <a:ext uri="{FF2B5EF4-FFF2-40B4-BE49-F238E27FC236}">
                <a16:creationId xmlns:a16="http://schemas.microsoft.com/office/drawing/2014/main" id="{152FFB04-2C03-4331-B96E-689B302C43DC}"/>
              </a:ext>
            </a:extLst>
          </p:cNvPr>
          <p:cNvGrpSpPr/>
          <p:nvPr/>
        </p:nvGrpSpPr>
        <p:grpSpPr>
          <a:xfrm>
            <a:off x="4655080" y="2641789"/>
            <a:ext cx="4165070" cy="2207953"/>
            <a:chOff x="4655080" y="2641789"/>
            <a:chExt cx="4165070" cy="2207953"/>
          </a:xfrm>
        </p:grpSpPr>
        <p:sp>
          <p:nvSpPr>
            <p:cNvPr id="71" name="TextBox 70">
              <a:extLst>
                <a:ext uri="{FF2B5EF4-FFF2-40B4-BE49-F238E27FC236}">
                  <a16:creationId xmlns:a16="http://schemas.microsoft.com/office/drawing/2014/main" id="{1D72F0C6-EDF5-44BB-BB20-A67AB1FFB0C7}"/>
                </a:ext>
              </a:extLst>
            </p:cNvPr>
            <p:cNvSpPr txBox="1"/>
            <p:nvPr/>
          </p:nvSpPr>
          <p:spPr bwMode="auto">
            <a:xfrm flipH="1">
              <a:off x="4662048" y="2641789"/>
              <a:ext cx="41580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GB" sz="1200" dirty="0">
                  <a:solidFill>
                    <a:srgbClr val="00148C"/>
                  </a:solidFill>
                </a:rPr>
                <a:t>Entity: </a:t>
              </a:r>
              <a:r>
                <a:rPr lang="en-GB" sz="1200" b="0" dirty="0">
                  <a:solidFill>
                    <a:srgbClr val="00148C"/>
                  </a:solidFill>
                </a:rPr>
                <a:t>Business Unit</a:t>
              </a:r>
              <a:endParaRPr lang="en-GB" sz="1200" b="0" kern="0" dirty="0">
                <a:solidFill>
                  <a:srgbClr val="00148C"/>
                </a:solidFill>
              </a:endParaRPr>
            </a:p>
          </p:txBody>
        </p:sp>
        <p:grpSp>
          <p:nvGrpSpPr>
            <p:cNvPr id="9" name="Group 8">
              <a:extLst>
                <a:ext uri="{FF2B5EF4-FFF2-40B4-BE49-F238E27FC236}">
                  <a16:creationId xmlns:a16="http://schemas.microsoft.com/office/drawing/2014/main" id="{0C66738F-C8EC-46C5-AB92-0C81BDC9959D}"/>
                </a:ext>
              </a:extLst>
            </p:cNvPr>
            <p:cNvGrpSpPr/>
            <p:nvPr/>
          </p:nvGrpSpPr>
          <p:grpSpPr>
            <a:xfrm>
              <a:off x="6405324" y="2896552"/>
              <a:ext cx="664567" cy="667669"/>
              <a:chOff x="6680355" y="1831432"/>
              <a:chExt cx="1071751" cy="1076749"/>
            </a:xfrm>
            <a:effectLst>
              <a:outerShdw blurRad="63500" sx="102000" sy="102000" algn="ctr" rotWithShape="0">
                <a:prstClr val="black">
                  <a:alpha val="40000"/>
                </a:prstClr>
              </a:outerShdw>
            </a:effectLst>
          </p:grpSpPr>
          <p:sp>
            <p:nvSpPr>
              <p:cNvPr id="248" name="Freeform 11">
                <a:extLst>
                  <a:ext uri="{FF2B5EF4-FFF2-40B4-BE49-F238E27FC236}">
                    <a16:creationId xmlns:a16="http://schemas.microsoft.com/office/drawing/2014/main" id="{D695DBEE-BC4A-4BAB-B132-DBCB41CB8F60}"/>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49" name="Freeform 12">
                <a:extLst>
                  <a:ext uri="{FF2B5EF4-FFF2-40B4-BE49-F238E27FC236}">
                    <a16:creationId xmlns:a16="http://schemas.microsoft.com/office/drawing/2014/main" id="{76D4BDBF-9E17-4EA6-ABCA-AA9623B80EFA}"/>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0" name="Freeform 13">
                <a:extLst>
                  <a:ext uri="{FF2B5EF4-FFF2-40B4-BE49-F238E27FC236}">
                    <a16:creationId xmlns:a16="http://schemas.microsoft.com/office/drawing/2014/main" id="{B73D56D6-E853-4428-9379-D1750BBFF7BD}"/>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sp>
            <p:nvSpPr>
              <p:cNvPr id="251" name="Freeform 14">
                <a:extLst>
                  <a:ext uri="{FF2B5EF4-FFF2-40B4-BE49-F238E27FC236}">
                    <a16:creationId xmlns:a16="http://schemas.microsoft.com/office/drawing/2014/main" id="{31D62D20-5320-4691-95A7-DE2B25E8B1DD}"/>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endParaRPr lang="en-US" sz="1000">
                  <a:solidFill>
                    <a:srgbClr val="000000"/>
                  </a:solidFill>
                </a:endParaRPr>
              </a:p>
            </p:txBody>
          </p:sp>
          <p:pic>
            <p:nvPicPr>
              <p:cNvPr id="252" name="Graphic 251" descr="Head with gears">
                <a:extLst>
                  <a:ext uri="{FF2B5EF4-FFF2-40B4-BE49-F238E27FC236}">
                    <a16:creationId xmlns:a16="http://schemas.microsoft.com/office/drawing/2014/main" id="{8A1C236C-56B6-44B2-9503-375B723B4F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44250" y="2472802"/>
                <a:ext cx="262268" cy="262268"/>
              </a:xfrm>
              <a:prstGeom prst="rect">
                <a:avLst/>
              </a:prstGeom>
            </p:spPr>
          </p:pic>
          <p:pic>
            <p:nvPicPr>
              <p:cNvPr id="253" name="Graphic 252" descr="Gavel">
                <a:extLst>
                  <a:ext uri="{FF2B5EF4-FFF2-40B4-BE49-F238E27FC236}">
                    <a16:creationId xmlns:a16="http://schemas.microsoft.com/office/drawing/2014/main" id="{BE03B50B-8062-4D0E-A2F0-C73508E67E0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19426" y="2472801"/>
                <a:ext cx="262268" cy="262268"/>
              </a:xfrm>
              <a:prstGeom prst="rect">
                <a:avLst/>
              </a:prstGeom>
            </p:spPr>
          </p:pic>
          <p:pic>
            <p:nvPicPr>
              <p:cNvPr id="254" name="Graphic 253" descr="Bar chart">
                <a:extLst>
                  <a:ext uri="{FF2B5EF4-FFF2-40B4-BE49-F238E27FC236}">
                    <a16:creationId xmlns:a16="http://schemas.microsoft.com/office/drawing/2014/main" id="{A32194FC-2AEC-4B92-8EA3-F273FE7C98E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47806" y="2006745"/>
                <a:ext cx="262268" cy="262268"/>
              </a:xfrm>
              <a:prstGeom prst="rect">
                <a:avLst/>
              </a:prstGeom>
            </p:spPr>
          </p:pic>
          <p:pic>
            <p:nvPicPr>
              <p:cNvPr id="255" name="Graphic 254" descr="Flask">
                <a:extLst>
                  <a:ext uri="{FF2B5EF4-FFF2-40B4-BE49-F238E27FC236}">
                    <a16:creationId xmlns:a16="http://schemas.microsoft.com/office/drawing/2014/main" id="{D5F6840A-57E0-4C9F-BB2D-FC7F7734CC9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21771" y="2006745"/>
                <a:ext cx="262800" cy="262800"/>
              </a:xfrm>
              <a:prstGeom prst="rect">
                <a:avLst/>
              </a:prstGeom>
            </p:spPr>
          </p:pic>
        </p:grpSp>
        <p:sp>
          <p:nvSpPr>
            <p:cNvPr id="308" name="Rectangle 307">
              <a:extLst>
                <a:ext uri="{FF2B5EF4-FFF2-40B4-BE49-F238E27FC236}">
                  <a16:creationId xmlns:a16="http://schemas.microsoft.com/office/drawing/2014/main" id="{6DF82059-9F7A-44F4-867C-9965657DA47F}"/>
                </a:ext>
              </a:extLst>
            </p:cNvPr>
            <p:cNvSpPr/>
            <p:nvPr/>
          </p:nvSpPr>
          <p:spPr>
            <a:xfrm>
              <a:off x="6809980" y="3497275"/>
              <a:ext cx="932719" cy="387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tabLst>
                  <a:tab pos="180975" algn="l"/>
                </a:tabLst>
              </a:pPr>
              <a:r>
                <a:rPr lang="en-US" sz="900" dirty="0">
                  <a:solidFill>
                    <a:srgbClr val="00148C"/>
                  </a:solidFill>
                </a:rPr>
                <a:t>Data Governance</a:t>
              </a:r>
            </a:p>
          </p:txBody>
        </p:sp>
        <p:sp>
          <p:nvSpPr>
            <p:cNvPr id="309" name="Rectangle 308">
              <a:extLst>
                <a:ext uri="{FF2B5EF4-FFF2-40B4-BE49-F238E27FC236}">
                  <a16:creationId xmlns:a16="http://schemas.microsoft.com/office/drawing/2014/main" id="{FE609712-F79A-4135-AEED-B8169ED6BDB7}"/>
                </a:ext>
              </a:extLst>
            </p:cNvPr>
            <p:cNvSpPr/>
            <p:nvPr/>
          </p:nvSpPr>
          <p:spPr>
            <a:xfrm>
              <a:off x="7887431" y="3497275"/>
              <a:ext cx="932719" cy="525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r>
                <a:rPr lang="en-US" sz="900" dirty="0" err="1">
                  <a:solidFill>
                    <a:srgbClr val="00148C"/>
                  </a:solidFill>
                </a:rPr>
                <a:t>Utilise</a:t>
              </a:r>
              <a:r>
                <a:rPr lang="en-US" sz="900" dirty="0">
                  <a:solidFill>
                    <a:srgbClr val="00148C"/>
                  </a:solidFill>
                </a:rPr>
                <a:t>/Explore &amp; Data Science</a:t>
              </a:r>
            </a:p>
          </p:txBody>
        </p:sp>
        <p:sp>
          <p:nvSpPr>
            <p:cNvPr id="310" name="Rectangle 309">
              <a:extLst>
                <a:ext uri="{FF2B5EF4-FFF2-40B4-BE49-F238E27FC236}">
                  <a16:creationId xmlns:a16="http://schemas.microsoft.com/office/drawing/2014/main" id="{558A8D63-F4EE-438F-A557-6575EA571C31}"/>
                </a:ext>
              </a:extLst>
            </p:cNvPr>
            <p:cNvSpPr/>
            <p:nvPr/>
          </p:nvSpPr>
          <p:spPr>
            <a:xfrm>
              <a:off x="4655080" y="3497275"/>
              <a:ext cx="932719" cy="387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900" dirty="0" err="1">
                  <a:solidFill>
                    <a:srgbClr val="00148C"/>
                  </a:solidFill>
                </a:rPr>
                <a:t>Utilise</a:t>
              </a:r>
              <a:r>
                <a:rPr lang="en-US" sz="900" dirty="0">
                  <a:solidFill>
                    <a:srgbClr val="00148C"/>
                  </a:solidFill>
                </a:rPr>
                <a:t>/Value &amp; Data </a:t>
              </a:r>
              <a:r>
                <a:rPr lang="en-US" sz="900" b="1" dirty="0">
                  <a:solidFill>
                    <a:srgbClr val="00148C"/>
                  </a:solidFill>
                </a:rPr>
                <a:t>Strategy</a:t>
              </a:r>
            </a:p>
          </p:txBody>
        </p:sp>
        <p:sp>
          <p:nvSpPr>
            <p:cNvPr id="311" name="Rectangle 310">
              <a:extLst>
                <a:ext uri="{FF2B5EF4-FFF2-40B4-BE49-F238E27FC236}">
                  <a16:creationId xmlns:a16="http://schemas.microsoft.com/office/drawing/2014/main" id="{53BE34EB-B949-47BC-BE64-2E1A4F74C8A3}"/>
                </a:ext>
              </a:extLst>
            </p:cNvPr>
            <p:cNvSpPr/>
            <p:nvPr/>
          </p:nvSpPr>
          <p:spPr>
            <a:xfrm>
              <a:off x="5732530" y="3497275"/>
              <a:ext cx="932719" cy="525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a:spcAft>
                  <a:spcPts val="600"/>
                </a:spcAft>
              </a:pPr>
              <a:r>
                <a:rPr lang="en-US" sz="900" dirty="0">
                  <a:solidFill>
                    <a:srgbClr val="00148C"/>
                  </a:solidFill>
                </a:rPr>
                <a:t>Data Delivery &amp; Operations (IT)</a:t>
              </a:r>
            </a:p>
          </p:txBody>
        </p:sp>
        <p:cxnSp>
          <p:nvCxnSpPr>
            <p:cNvPr id="316" name="Straight Connector 315">
              <a:extLst>
                <a:ext uri="{FF2B5EF4-FFF2-40B4-BE49-F238E27FC236}">
                  <a16:creationId xmlns:a16="http://schemas.microsoft.com/office/drawing/2014/main" id="{CAF97047-4B26-4A51-BFDB-6C645BAF6F2E}"/>
                </a:ext>
              </a:extLst>
            </p:cNvPr>
            <p:cNvCxnSpPr/>
            <p:nvPr/>
          </p:nvCxnSpPr>
          <p:spPr bwMode="auto">
            <a:xfrm flipH="1">
              <a:off x="5406930" y="3005258"/>
              <a:ext cx="1086739"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 name="Straight Connector 316">
              <a:extLst>
                <a:ext uri="{FF2B5EF4-FFF2-40B4-BE49-F238E27FC236}">
                  <a16:creationId xmlns:a16="http://schemas.microsoft.com/office/drawing/2014/main" id="{C0A4EA09-9188-4371-8711-7DCC70953964}"/>
                </a:ext>
              </a:extLst>
            </p:cNvPr>
            <p:cNvCxnSpPr>
              <a:endCxn id="310" idx="0"/>
            </p:cNvCxnSpPr>
            <p:nvPr/>
          </p:nvCxnSpPr>
          <p:spPr bwMode="auto">
            <a:xfrm flipH="1">
              <a:off x="5121440" y="3005258"/>
              <a:ext cx="285490"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 name="Straight Connector 317">
              <a:extLst>
                <a:ext uri="{FF2B5EF4-FFF2-40B4-BE49-F238E27FC236}">
                  <a16:creationId xmlns:a16="http://schemas.microsoft.com/office/drawing/2014/main" id="{B066CA5F-6C73-4356-972F-26854D640FA5}"/>
                </a:ext>
              </a:extLst>
            </p:cNvPr>
            <p:cNvCxnSpPr/>
            <p:nvPr/>
          </p:nvCxnSpPr>
          <p:spPr bwMode="auto">
            <a:xfrm flipH="1">
              <a:off x="6978650" y="3005258"/>
              <a:ext cx="1083315"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 name="Straight Connector 318">
              <a:extLst>
                <a:ext uri="{FF2B5EF4-FFF2-40B4-BE49-F238E27FC236}">
                  <a16:creationId xmlns:a16="http://schemas.microsoft.com/office/drawing/2014/main" id="{616A94E4-AF31-42DA-B288-91FCA3F577A4}"/>
                </a:ext>
              </a:extLst>
            </p:cNvPr>
            <p:cNvCxnSpPr>
              <a:endCxn id="309" idx="0"/>
            </p:cNvCxnSpPr>
            <p:nvPr/>
          </p:nvCxnSpPr>
          <p:spPr bwMode="auto">
            <a:xfrm>
              <a:off x="8061964" y="3005258"/>
              <a:ext cx="291827" cy="492017"/>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8" name="Group 357">
              <a:extLst>
                <a:ext uri="{FF2B5EF4-FFF2-40B4-BE49-F238E27FC236}">
                  <a16:creationId xmlns:a16="http://schemas.microsoft.com/office/drawing/2014/main" id="{E967BF34-1DB5-42DA-8E58-A25082107FC2}"/>
                </a:ext>
              </a:extLst>
            </p:cNvPr>
            <p:cNvGrpSpPr/>
            <p:nvPr/>
          </p:nvGrpSpPr>
          <p:grpSpPr>
            <a:xfrm>
              <a:off x="6198890" y="3332441"/>
              <a:ext cx="1077450" cy="164834"/>
              <a:chOff x="1893098" y="1474732"/>
              <a:chExt cx="1077450" cy="164834"/>
            </a:xfrm>
          </p:grpSpPr>
          <p:cxnSp>
            <p:nvCxnSpPr>
              <p:cNvPr id="359" name="Straight Connector 358">
                <a:extLst>
                  <a:ext uri="{FF2B5EF4-FFF2-40B4-BE49-F238E27FC236}">
                    <a16:creationId xmlns:a16="http://schemas.microsoft.com/office/drawing/2014/main" id="{34851315-5E2A-4561-8758-6868CF9A59E9}"/>
                  </a:ext>
                </a:extLst>
              </p:cNvPr>
              <p:cNvCxnSpPr/>
              <p:nvPr/>
            </p:nvCxnSpPr>
            <p:spPr bwMode="auto">
              <a:xfrm flipH="1">
                <a:off x="1983243" y="1475700"/>
                <a:ext cx="133990"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0" name="Straight Connector 359">
                <a:extLst>
                  <a:ext uri="{FF2B5EF4-FFF2-40B4-BE49-F238E27FC236}">
                    <a16:creationId xmlns:a16="http://schemas.microsoft.com/office/drawing/2014/main" id="{C290A03C-2ACB-4E6E-B636-72AD430D84FA}"/>
                  </a:ext>
                </a:extLst>
              </p:cNvPr>
              <p:cNvCxnSpPr>
                <a:endCxn id="311" idx="0"/>
              </p:cNvCxnSpPr>
              <p:nvPr/>
            </p:nvCxnSpPr>
            <p:spPr bwMode="auto">
              <a:xfrm flipH="1">
                <a:off x="1893098" y="1474732"/>
                <a:ext cx="90146" cy="164834"/>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1" name="Straight Connector 360">
                <a:extLst>
                  <a:ext uri="{FF2B5EF4-FFF2-40B4-BE49-F238E27FC236}">
                    <a16:creationId xmlns:a16="http://schemas.microsoft.com/office/drawing/2014/main" id="{BF8D0405-6397-4B27-8EE8-E353C2D1443C}"/>
                  </a:ext>
                </a:extLst>
              </p:cNvPr>
              <p:cNvCxnSpPr/>
              <p:nvPr/>
            </p:nvCxnSpPr>
            <p:spPr bwMode="auto">
              <a:xfrm flipH="1">
                <a:off x="2742708" y="1475700"/>
                <a:ext cx="132992" cy="0"/>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2" name="Straight Connector 361">
                <a:extLst>
                  <a:ext uri="{FF2B5EF4-FFF2-40B4-BE49-F238E27FC236}">
                    <a16:creationId xmlns:a16="http://schemas.microsoft.com/office/drawing/2014/main" id="{3A5F330A-13BC-472D-9733-D46C163DEF27}"/>
                  </a:ext>
                </a:extLst>
              </p:cNvPr>
              <p:cNvCxnSpPr>
                <a:endCxn id="308" idx="0"/>
              </p:cNvCxnSpPr>
              <p:nvPr/>
            </p:nvCxnSpPr>
            <p:spPr bwMode="auto">
              <a:xfrm>
                <a:off x="2875700" y="1475815"/>
                <a:ext cx="94848" cy="163751"/>
              </a:xfrm>
              <a:prstGeom prst="line">
                <a:avLst/>
              </a:prstGeom>
              <a:solidFill>
                <a:schemeClr val="accent1"/>
              </a:solidFill>
              <a:ln w="9525"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9" name="Group 448">
              <a:extLst>
                <a:ext uri="{FF2B5EF4-FFF2-40B4-BE49-F238E27FC236}">
                  <a16:creationId xmlns:a16="http://schemas.microsoft.com/office/drawing/2014/main" id="{CBEE728F-9946-4C1B-A4C4-B7A37F971350}"/>
                </a:ext>
              </a:extLst>
            </p:cNvPr>
            <p:cNvGrpSpPr/>
            <p:nvPr/>
          </p:nvGrpSpPr>
          <p:grpSpPr>
            <a:xfrm>
              <a:off x="4665292" y="4064691"/>
              <a:ext cx="922506" cy="674230"/>
              <a:chOff x="2688235" y="676601"/>
              <a:chExt cx="3683400" cy="2692073"/>
            </a:xfrm>
          </p:grpSpPr>
          <p:sp>
            <p:nvSpPr>
              <p:cNvPr id="450" name="Hexagon 449">
                <a:extLst>
                  <a:ext uri="{FF2B5EF4-FFF2-40B4-BE49-F238E27FC236}">
                    <a16:creationId xmlns:a16="http://schemas.microsoft.com/office/drawing/2014/main" id="{1793AF73-E590-4772-BB59-6579289F41AF}"/>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51" name="Hexagon 450">
                <a:extLst>
                  <a:ext uri="{FF2B5EF4-FFF2-40B4-BE49-F238E27FC236}">
                    <a16:creationId xmlns:a16="http://schemas.microsoft.com/office/drawing/2014/main" id="{C07817E9-4430-4B04-AFC0-68D89969ED56}"/>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52" name="Hexagon 451">
                <a:extLst>
                  <a:ext uri="{FF2B5EF4-FFF2-40B4-BE49-F238E27FC236}">
                    <a16:creationId xmlns:a16="http://schemas.microsoft.com/office/drawing/2014/main" id="{EF805895-981B-4936-B0A0-827F63954A09}"/>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53" name="Hexagon 452">
                <a:extLst>
                  <a:ext uri="{FF2B5EF4-FFF2-40B4-BE49-F238E27FC236}">
                    <a16:creationId xmlns:a16="http://schemas.microsoft.com/office/drawing/2014/main" id="{3DC9D3C8-4F3D-4071-8A0B-0460C6E7F7FA}"/>
                  </a:ext>
                </a:extLst>
              </p:cNvPr>
              <p:cNvSpPr/>
              <p:nvPr/>
            </p:nvSpPr>
            <p:spPr bwMode="auto">
              <a:xfrm>
                <a:off x="3393526" y="145350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4</a:t>
                </a:r>
              </a:p>
            </p:txBody>
          </p:sp>
          <p:sp>
            <p:nvSpPr>
              <p:cNvPr id="454" name="Hexagon 453">
                <a:extLst>
                  <a:ext uri="{FF2B5EF4-FFF2-40B4-BE49-F238E27FC236}">
                    <a16:creationId xmlns:a16="http://schemas.microsoft.com/office/drawing/2014/main" id="{51A26DFB-B01A-4A77-B8B8-B045D4D0AFED}"/>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55" name="Hexagon 454">
                <a:extLst>
                  <a:ext uri="{FF2B5EF4-FFF2-40B4-BE49-F238E27FC236}">
                    <a16:creationId xmlns:a16="http://schemas.microsoft.com/office/drawing/2014/main" id="{7B621055-E971-4DAE-931D-277CDDFA21E3}"/>
                  </a:ext>
                </a:extLst>
              </p:cNvPr>
              <p:cNvSpPr/>
              <p:nvPr/>
            </p:nvSpPr>
            <p:spPr bwMode="auto">
              <a:xfrm>
                <a:off x="2688235"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a:t>
                </a:r>
              </a:p>
            </p:txBody>
          </p:sp>
          <p:sp>
            <p:nvSpPr>
              <p:cNvPr id="456" name="Hexagon 455">
                <a:extLst>
                  <a:ext uri="{FF2B5EF4-FFF2-40B4-BE49-F238E27FC236}">
                    <a16:creationId xmlns:a16="http://schemas.microsoft.com/office/drawing/2014/main" id="{549FC806-6F09-4BAD-828F-B18625AFB703}"/>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57" name="Hexagon 456">
                <a:extLst>
                  <a:ext uri="{FF2B5EF4-FFF2-40B4-BE49-F238E27FC236}">
                    <a16:creationId xmlns:a16="http://schemas.microsoft.com/office/drawing/2014/main" id="{4D6BBB87-9F85-47A8-8316-58C6209B2124}"/>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458" name="Hexagon 457">
                <a:extLst>
                  <a:ext uri="{FF2B5EF4-FFF2-40B4-BE49-F238E27FC236}">
                    <a16:creationId xmlns:a16="http://schemas.microsoft.com/office/drawing/2014/main" id="{CAD9D3EA-BC19-4CA4-AEDC-57F0C66380BA}"/>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59" name="Hexagon 458">
                <a:extLst>
                  <a:ext uri="{FF2B5EF4-FFF2-40B4-BE49-F238E27FC236}">
                    <a16:creationId xmlns:a16="http://schemas.microsoft.com/office/drawing/2014/main" id="{77A8088A-F1C2-46E7-A5ED-1281C02468F0}"/>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60" name="Hexagon 459">
                <a:extLst>
                  <a:ext uri="{FF2B5EF4-FFF2-40B4-BE49-F238E27FC236}">
                    <a16:creationId xmlns:a16="http://schemas.microsoft.com/office/drawing/2014/main" id="{76A886E3-F918-4CEE-AB22-1D6966850706}"/>
                  </a:ext>
                </a:extLst>
              </p:cNvPr>
              <p:cNvSpPr/>
              <p:nvPr/>
            </p:nvSpPr>
            <p:spPr bwMode="auto">
              <a:xfrm>
                <a:off x="2688235" y="1840736"/>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3</a:t>
                </a:r>
              </a:p>
            </p:txBody>
          </p:sp>
          <p:sp>
            <p:nvSpPr>
              <p:cNvPr id="461" name="Hexagon 460">
                <a:extLst>
                  <a:ext uri="{FF2B5EF4-FFF2-40B4-BE49-F238E27FC236}">
                    <a16:creationId xmlns:a16="http://schemas.microsoft.com/office/drawing/2014/main" id="{376E0A2F-0107-448E-8C3D-7031EE4CAB2A}"/>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62" name="Hexagon 461">
                <a:extLst>
                  <a:ext uri="{FF2B5EF4-FFF2-40B4-BE49-F238E27FC236}">
                    <a16:creationId xmlns:a16="http://schemas.microsoft.com/office/drawing/2014/main" id="{DF4D470B-8DCE-415F-B8A2-B00E3FDAC618}"/>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63" name="Group 462">
              <a:extLst>
                <a:ext uri="{FF2B5EF4-FFF2-40B4-BE49-F238E27FC236}">
                  <a16:creationId xmlns:a16="http://schemas.microsoft.com/office/drawing/2014/main" id="{8ED9A3AA-F360-4907-8F0C-5764CB1C8067}"/>
                </a:ext>
              </a:extLst>
            </p:cNvPr>
            <p:cNvGrpSpPr/>
            <p:nvPr/>
          </p:nvGrpSpPr>
          <p:grpSpPr>
            <a:xfrm>
              <a:off x="5013225" y="4064691"/>
              <a:ext cx="2239893" cy="785051"/>
              <a:chOff x="-224599" y="676601"/>
              <a:chExt cx="8943490" cy="3134561"/>
            </a:xfrm>
          </p:grpSpPr>
          <p:sp>
            <p:nvSpPr>
              <p:cNvPr id="464" name="Hexagon 463">
                <a:extLst>
                  <a:ext uri="{FF2B5EF4-FFF2-40B4-BE49-F238E27FC236}">
                    <a16:creationId xmlns:a16="http://schemas.microsoft.com/office/drawing/2014/main" id="{B8A756D8-F3D8-4A55-8860-66EB74590E83}"/>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65" name="Hexagon 464">
                <a:extLst>
                  <a:ext uri="{FF2B5EF4-FFF2-40B4-BE49-F238E27FC236}">
                    <a16:creationId xmlns:a16="http://schemas.microsoft.com/office/drawing/2014/main" id="{E29DCE65-B182-497C-B844-0D18A51D96A0}"/>
                  </a:ext>
                </a:extLst>
              </p:cNvPr>
              <p:cNvSpPr/>
              <p:nvPr/>
            </p:nvSpPr>
            <p:spPr bwMode="auto">
              <a:xfrm>
                <a:off x="4807457" y="222881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12</a:t>
                </a:r>
              </a:p>
            </p:txBody>
          </p:sp>
          <p:sp>
            <p:nvSpPr>
              <p:cNvPr id="466" name="Hexagon 465">
                <a:extLst>
                  <a:ext uri="{FF2B5EF4-FFF2-40B4-BE49-F238E27FC236}">
                    <a16:creationId xmlns:a16="http://schemas.microsoft.com/office/drawing/2014/main" id="{C1F82226-D4BD-49C8-B063-52E06213949A}"/>
                  </a:ext>
                </a:extLst>
              </p:cNvPr>
              <p:cNvSpPr/>
              <p:nvPr/>
            </p:nvSpPr>
            <p:spPr bwMode="auto">
              <a:xfrm>
                <a:off x="-224599" y="263055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11</a:t>
                </a:r>
              </a:p>
            </p:txBody>
          </p:sp>
          <p:sp>
            <p:nvSpPr>
              <p:cNvPr id="467" name="Hexagon 466">
                <a:extLst>
                  <a:ext uri="{FF2B5EF4-FFF2-40B4-BE49-F238E27FC236}">
                    <a16:creationId xmlns:a16="http://schemas.microsoft.com/office/drawing/2014/main" id="{0CD89C26-D40F-4514-B519-A4699E5132E0}"/>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68" name="Hexagon 467">
                <a:extLst>
                  <a:ext uri="{FF2B5EF4-FFF2-40B4-BE49-F238E27FC236}">
                    <a16:creationId xmlns:a16="http://schemas.microsoft.com/office/drawing/2014/main" id="{C62BA603-AAE4-4545-9F28-B47B05D93A7F}"/>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69" name="Hexagon 468">
                <a:extLst>
                  <a:ext uri="{FF2B5EF4-FFF2-40B4-BE49-F238E27FC236}">
                    <a16:creationId xmlns:a16="http://schemas.microsoft.com/office/drawing/2014/main" id="{E2684941-58BE-4F02-9B52-AD6E166DE40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70" name="Hexagon 469">
                <a:extLst>
                  <a:ext uri="{FF2B5EF4-FFF2-40B4-BE49-F238E27FC236}">
                    <a16:creationId xmlns:a16="http://schemas.microsoft.com/office/drawing/2014/main" id="{A93A29FB-7244-4467-AC8F-BEE3A5B4FE7D}"/>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72" name="Hexagon 471">
                <a:extLst>
                  <a:ext uri="{FF2B5EF4-FFF2-40B4-BE49-F238E27FC236}">
                    <a16:creationId xmlns:a16="http://schemas.microsoft.com/office/drawing/2014/main" id="{0CFFC0B1-5397-45B5-BA47-8185C51D253F}"/>
                  </a:ext>
                </a:extLst>
              </p:cNvPr>
              <p:cNvSpPr/>
              <p:nvPr/>
            </p:nvSpPr>
            <p:spPr bwMode="auto">
              <a:xfrm>
                <a:off x="4098938" y="1840736"/>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8</a:t>
                </a:r>
              </a:p>
            </p:txBody>
          </p:sp>
          <p:sp>
            <p:nvSpPr>
              <p:cNvPr id="473" name="Hexagon 472">
                <a:extLst>
                  <a:ext uri="{FF2B5EF4-FFF2-40B4-BE49-F238E27FC236}">
                    <a16:creationId xmlns:a16="http://schemas.microsoft.com/office/drawing/2014/main" id="{4B675C80-23E5-41C4-9A8F-CDA005BCFC36}"/>
                  </a:ext>
                </a:extLst>
              </p:cNvPr>
              <p:cNvSpPr/>
              <p:nvPr/>
            </p:nvSpPr>
            <p:spPr bwMode="auto">
              <a:xfrm>
                <a:off x="5537763" y="1840737"/>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74" name="Hexagon 473">
                <a:extLst>
                  <a:ext uri="{FF2B5EF4-FFF2-40B4-BE49-F238E27FC236}">
                    <a16:creationId xmlns:a16="http://schemas.microsoft.com/office/drawing/2014/main" id="{D4E6D920-365B-4FE6-AF34-0F96F02D04F0}"/>
                  </a:ext>
                </a:extLst>
              </p:cNvPr>
              <p:cNvSpPr/>
              <p:nvPr/>
            </p:nvSpPr>
            <p:spPr bwMode="auto">
              <a:xfrm>
                <a:off x="2729641" y="1782282"/>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3</a:t>
                </a:r>
              </a:p>
            </p:txBody>
          </p:sp>
          <p:sp>
            <p:nvSpPr>
              <p:cNvPr id="475" name="Hexagon 474">
                <a:extLst>
                  <a:ext uri="{FF2B5EF4-FFF2-40B4-BE49-F238E27FC236}">
                    <a16:creationId xmlns:a16="http://schemas.microsoft.com/office/drawing/2014/main" id="{95962393-F36D-4DB6-8116-444F16ABAADD}"/>
                  </a:ext>
                </a:extLst>
              </p:cNvPr>
              <p:cNvSpPr/>
              <p:nvPr/>
            </p:nvSpPr>
            <p:spPr bwMode="auto">
              <a:xfrm>
                <a:off x="4807457" y="676601"/>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6</a:t>
                </a:r>
              </a:p>
            </p:txBody>
          </p:sp>
          <p:sp>
            <p:nvSpPr>
              <p:cNvPr id="476" name="Hexagon 475">
                <a:extLst>
                  <a:ext uri="{FF2B5EF4-FFF2-40B4-BE49-F238E27FC236}">
                    <a16:creationId xmlns:a16="http://schemas.microsoft.com/office/drawing/2014/main" id="{F391599C-D50C-439B-B931-4118391DDB00}"/>
                  </a:ext>
                </a:extLst>
              </p:cNvPr>
              <p:cNvSpPr/>
              <p:nvPr/>
            </p:nvSpPr>
            <p:spPr bwMode="auto">
              <a:xfrm>
                <a:off x="7854593" y="3066079"/>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7</a:t>
                </a:r>
              </a:p>
            </p:txBody>
          </p:sp>
          <p:sp>
            <p:nvSpPr>
              <p:cNvPr id="471" name="Hexagon 470">
                <a:extLst>
                  <a:ext uri="{FF2B5EF4-FFF2-40B4-BE49-F238E27FC236}">
                    <a16:creationId xmlns:a16="http://schemas.microsoft.com/office/drawing/2014/main" id="{0ED105C2-10D0-47E2-B057-FBDCE4F1D2D9}"/>
                  </a:ext>
                </a:extLst>
              </p:cNvPr>
              <p:cNvSpPr/>
              <p:nvPr/>
            </p:nvSpPr>
            <p:spPr bwMode="auto">
              <a:xfrm>
                <a:off x="7220469" y="2826674"/>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9</a:t>
                </a:r>
              </a:p>
            </p:txBody>
          </p:sp>
        </p:grpSp>
        <p:grpSp>
          <p:nvGrpSpPr>
            <p:cNvPr id="477" name="Group 476">
              <a:extLst>
                <a:ext uri="{FF2B5EF4-FFF2-40B4-BE49-F238E27FC236}">
                  <a16:creationId xmlns:a16="http://schemas.microsoft.com/office/drawing/2014/main" id="{7DC50664-B15C-4A6B-8591-7CD317E72187}"/>
                </a:ext>
              </a:extLst>
            </p:cNvPr>
            <p:cNvGrpSpPr/>
            <p:nvPr/>
          </p:nvGrpSpPr>
          <p:grpSpPr>
            <a:xfrm>
              <a:off x="6820192" y="4064691"/>
              <a:ext cx="922506" cy="674230"/>
              <a:chOff x="2688235" y="676601"/>
              <a:chExt cx="3683400" cy="2692073"/>
            </a:xfrm>
          </p:grpSpPr>
          <p:sp>
            <p:nvSpPr>
              <p:cNvPr id="478" name="Hexagon 477">
                <a:extLst>
                  <a:ext uri="{FF2B5EF4-FFF2-40B4-BE49-F238E27FC236}">
                    <a16:creationId xmlns:a16="http://schemas.microsoft.com/office/drawing/2014/main" id="{12DC6746-BC7E-48A8-A0B2-D5AA6BDBDB87}"/>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79" name="Hexagon 478">
                <a:extLst>
                  <a:ext uri="{FF2B5EF4-FFF2-40B4-BE49-F238E27FC236}">
                    <a16:creationId xmlns:a16="http://schemas.microsoft.com/office/drawing/2014/main" id="{6F07D7B5-CDD8-455D-B87C-DFCFB359B41D}"/>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80" name="Hexagon 479">
                <a:extLst>
                  <a:ext uri="{FF2B5EF4-FFF2-40B4-BE49-F238E27FC236}">
                    <a16:creationId xmlns:a16="http://schemas.microsoft.com/office/drawing/2014/main" id="{35DA65A0-4C5E-449E-B003-F4BC9A820499}"/>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81" name="Hexagon 480">
                <a:extLst>
                  <a:ext uri="{FF2B5EF4-FFF2-40B4-BE49-F238E27FC236}">
                    <a16:creationId xmlns:a16="http://schemas.microsoft.com/office/drawing/2014/main" id="{21CFD050-0528-479B-BBFB-4A9B97617DDD}"/>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82" name="Hexagon 481">
                <a:extLst>
                  <a:ext uri="{FF2B5EF4-FFF2-40B4-BE49-F238E27FC236}">
                    <a16:creationId xmlns:a16="http://schemas.microsoft.com/office/drawing/2014/main" id="{266C6460-4F5F-4513-ACEF-4116BDDE279C}"/>
                  </a:ext>
                </a:extLst>
              </p:cNvPr>
              <p:cNvSpPr/>
              <p:nvPr/>
            </p:nvSpPr>
            <p:spPr bwMode="auto">
              <a:xfrm>
                <a:off x="3393526" y="6878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2</a:t>
                </a:r>
              </a:p>
            </p:txBody>
          </p:sp>
          <p:sp>
            <p:nvSpPr>
              <p:cNvPr id="483" name="Hexagon 482">
                <a:extLst>
                  <a:ext uri="{FF2B5EF4-FFF2-40B4-BE49-F238E27FC236}">
                    <a16:creationId xmlns:a16="http://schemas.microsoft.com/office/drawing/2014/main" id="{502B105B-A7CD-41F8-8B93-42673555EAD3}"/>
                  </a:ext>
                </a:extLst>
              </p:cNvPr>
              <p:cNvSpPr/>
              <p:nvPr/>
            </p:nvSpPr>
            <p:spPr bwMode="auto">
              <a:xfrm>
                <a:off x="2688235"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a:t>
                </a:r>
              </a:p>
            </p:txBody>
          </p:sp>
          <p:sp>
            <p:nvSpPr>
              <p:cNvPr id="484" name="Hexagon 483">
                <a:extLst>
                  <a:ext uri="{FF2B5EF4-FFF2-40B4-BE49-F238E27FC236}">
                    <a16:creationId xmlns:a16="http://schemas.microsoft.com/office/drawing/2014/main" id="{393E8BBF-4BC6-483A-89DD-3C95900D3DDA}"/>
                  </a:ext>
                </a:extLst>
              </p:cNvPr>
              <p:cNvSpPr/>
              <p:nvPr/>
            </p:nvSpPr>
            <p:spPr bwMode="auto">
              <a:xfrm>
                <a:off x="4098938" y="10683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5</a:t>
                </a:r>
              </a:p>
            </p:txBody>
          </p:sp>
          <p:sp>
            <p:nvSpPr>
              <p:cNvPr id="485" name="Hexagon 484">
                <a:extLst>
                  <a:ext uri="{FF2B5EF4-FFF2-40B4-BE49-F238E27FC236}">
                    <a16:creationId xmlns:a16="http://schemas.microsoft.com/office/drawing/2014/main" id="{336CC432-7D0D-412A-AA56-7EE4F66F1368}"/>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tx2"/>
                    </a:solidFill>
                    <a:cs typeface="Arial"/>
                  </a:rPr>
                  <a:t>9</a:t>
                </a:r>
              </a:p>
            </p:txBody>
          </p:sp>
          <p:sp>
            <p:nvSpPr>
              <p:cNvPr id="486" name="Hexagon 485">
                <a:extLst>
                  <a:ext uri="{FF2B5EF4-FFF2-40B4-BE49-F238E27FC236}">
                    <a16:creationId xmlns:a16="http://schemas.microsoft.com/office/drawing/2014/main" id="{8BFBB1A4-D7F2-43BF-ABF8-91AD53E7573C}"/>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487" name="Hexagon 486">
                <a:extLst>
                  <a:ext uri="{FF2B5EF4-FFF2-40B4-BE49-F238E27FC236}">
                    <a16:creationId xmlns:a16="http://schemas.microsoft.com/office/drawing/2014/main" id="{5C3289B4-CFC9-4BA5-B2F7-F779C725DB21}"/>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88" name="Hexagon 487">
                <a:extLst>
                  <a:ext uri="{FF2B5EF4-FFF2-40B4-BE49-F238E27FC236}">
                    <a16:creationId xmlns:a16="http://schemas.microsoft.com/office/drawing/2014/main" id="{135B9340-1F95-40C1-B153-6A21057FDCE0}"/>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489" name="Hexagon 488">
                <a:extLst>
                  <a:ext uri="{FF2B5EF4-FFF2-40B4-BE49-F238E27FC236}">
                    <a16:creationId xmlns:a16="http://schemas.microsoft.com/office/drawing/2014/main" id="{6C5C26AE-353A-42C8-879F-6E4864E7FDCE}"/>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490" name="Hexagon 489">
                <a:extLst>
                  <a:ext uri="{FF2B5EF4-FFF2-40B4-BE49-F238E27FC236}">
                    <a16:creationId xmlns:a16="http://schemas.microsoft.com/office/drawing/2014/main" id="{BD879DC1-6B16-499E-B9DE-252204560CAA}"/>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nvGrpSpPr>
            <p:cNvPr id="491" name="Group 490">
              <a:extLst>
                <a:ext uri="{FF2B5EF4-FFF2-40B4-BE49-F238E27FC236}">
                  <a16:creationId xmlns:a16="http://schemas.microsoft.com/office/drawing/2014/main" id="{6EF977B1-9316-493C-9B87-A31E53EDEDEF}"/>
                </a:ext>
              </a:extLst>
            </p:cNvPr>
            <p:cNvGrpSpPr/>
            <p:nvPr/>
          </p:nvGrpSpPr>
          <p:grpSpPr>
            <a:xfrm>
              <a:off x="7897643" y="4064691"/>
              <a:ext cx="922506" cy="674230"/>
              <a:chOff x="2688235" y="676601"/>
              <a:chExt cx="3683400" cy="2692073"/>
            </a:xfrm>
          </p:grpSpPr>
          <p:sp>
            <p:nvSpPr>
              <p:cNvPr id="492" name="Hexagon 491">
                <a:extLst>
                  <a:ext uri="{FF2B5EF4-FFF2-40B4-BE49-F238E27FC236}">
                    <a16:creationId xmlns:a16="http://schemas.microsoft.com/office/drawing/2014/main" id="{047348E7-F3ED-4B0E-8248-6C1F6A294948}"/>
                  </a:ext>
                </a:extLst>
              </p:cNvPr>
              <p:cNvSpPr/>
              <p:nvPr/>
            </p:nvSpPr>
            <p:spPr bwMode="auto">
              <a:xfrm>
                <a:off x="5507337" y="1068380"/>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10</a:t>
                </a:r>
              </a:p>
            </p:txBody>
          </p:sp>
          <p:sp>
            <p:nvSpPr>
              <p:cNvPr id="493" name="Hexagon 492">
                <a:extLst>
                  <a:ext uri="{FF2B5EF4-FFF2-40B4-BE49-F238E27FC236}">
                    <a16:creationId xmlns:a16="http://schemas.microsoft.com/office/drawing/2014/main" id="{98A93FEA-D961-4782-8EA4-8A70BCD765F4}"/>
                  </a:ext>
                </a:extLst>
              </p:cNvPr>
              <p:cNvSpPr/>
              <p:nvPr/>
            </p:nvSpPr>
            <p:spPr bwMode="auto">
              <a:xfrm>
                <a:off x="4807457"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12</a:t>
                </a:r>
              </a:p>
            </p:txBody>
          </p:sp>
          <p:sp>
            <p:nvSpPr>
              <p:cNvPr id="494" name="Hexagon 493">
                <a:extLst>
                  <a:ext uri="{FF2B5EF4-FFF2-40B4-BE49-F238E27FC236}">
                    <a16:creationId xmlns:a16="http://schemas.microsoft.com/office/drawing/2014/main" id="{24A163D6-F635-4432-9190-6E53F593E365}"/>
                  </a:ext>
                </a:extLst>
              </p:cNvPr>
              <p:cNvSpPr/>
              <p:nvPr/>
            </p:nvSpPr>
            <p:spPr bwMode="auto">
              <a:xfrm>
                <a:off x="4098938" y="262359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11</a:t>
                </a:r>
              </a:p>
            </p:txBody>
          </p:sp>
          <p:sp>
            <p:nvSpPr>
              <p:cNvPr id="495" name="Hexagon 494">
                <a:extLst>
                  <a:ext uri="{FF2B5EF4-FFF2-40B4-BE49-F238E27FC236}">
                    <a16:creationId xmlns:a16="http://schemas.microsoft.com/office/drawing/2014/main" id="{0570E07D-8FCE-4B8E-B66C-01321F24086D}"/>
                  </a:ext>
                </a:extLst>
              </p:cNvPr>
              <p:cNvSpPr/>
              <p:nvPr/>
            </p:nvSpPr>
            <p:spPr bwMode="auto">
              <a:xfrm>
                <a:off x="3393526" y="14535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4</a:t>
                </a:r>
              </a:p>
            </p:txBody>
          </p:sp>
          <p:sp>
            <p:nvSpPr>
              <p:cNvPr id="496" name="Hexagon 495">
                <a:extLst>
                  <a:ext uri="{FF2B5EF4-FFF2-40B4-BE49-F238E27FC236}">
                    <a16:creationId xmlns:a16="http://schemas.microsoft.com/office/drawing/2014/main" id="{7B640841-1AFD-476F-A060-E390A656A6C1}"/>
                  </a:ext>
                </a:extLst>
              </p:cNvPr>
              <p:cNvSpPr/>
              <p:nvPr/>
            </p:nvSpPr>
            <p:spPr bwMode="auto">
              <a:xfrm>
                <a:off x="3393526" y="687880"/>
                <a:ext cx="864298" cy="745083"/>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2</a:t>
                </a:r>
              </a:p>
            </p:txBody>
          </p:sp>
          <p:sp>
            <p:nvSpPr>
              <p:cNvPr id="497" name="Hexagon 496">
                <a:extLst>
                  <a:ext uri="{FF2B5EF4-FFF2-40B4-BE49-F238E27FC236}">
                    <a16:creationId xmlns:a16="http://schemas.microsoft.com/office/drawing/2014/main" id="{94125475-13B6-43AC-B203-FA40C4761E9D}"/>
                  </a:ext>
                </a:extLst>
              </p:cNvPr>
              <p:cNvSpPr/>
              <p:nvPr/>
            </p:nvSpPr>
            <p:spPr bwMode="auto">
              <a:xfrm>
                <a:off x="2688235"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1</a:t>
                </a:r>
              </a:p>
            </p:txBody>
          </p:sp>
          <p:sp>
            <p:nvSpPr>
              <p:cNvPr id="498" name="Hexagon 497">
                <a:extLst>
                  <a:ext uri="{FF2B5EF4-FFF2-40B4-BE49-F238E27FC236}">
                    <a16:creationId xmlns:a16="http://schemas.microsoft.com/office/drawing/2014/main" id="{B7F78015-50C3-44EB-A371-9F97B047A84A}"/>
                  </a:ext>
                </a:extLst>
              </p:cNvPr>
              <p:cNvSpPr/>
              <p:nvPr/>
            </p:nvSpPr>
            <p:spPr bwMode="auto">
              <a:xfrm>
                <a:off x="4098938" y="1068380"/>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5</a:t>
                </a:r>
              </a:p>
            </p:txBody>
          </p:sp>
          <p:sp>
            <p:nvSpPr>
              <p:cNvPr id="499" name="Hexagon 498">
                <a:extLst>
                  <a:ext uri="{FF2B5EF4-FFF2-40B4-BE49-F238E27FC236}">
                    <a16:creationId xmlns:a16="http://schemas.microsoft.com/office/drawing/2014/main" id="{48F871E8-83AE-43A2-8F5C-BB42C7D06AD1}"/>
                  </a:ext>
                </a:extLst>
              </p:cNvPr>
              <p:cNvSpPr/>
              <p:nvPr/>
            </p:nvSpPr>
            <p:spPr bwMode="auto">
              <a:xfrm>
                <a:off x="4807457" y="1449452"/>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9</a:t>
                </a:r>
              </a:p>
            </p:txBody>
          </p:sp>
          <p:sp>
            <p:nvSpPr>
              <p:cNvPr id="500" name="Hexagon 499">
                <a:extLst>
                  <a:ext uri="{FF2B5EF4-FFF2-40B4-BE49-F238E27FC236}">
                    <a16:creationId xmlns:a16="http://schemas.microsoft.com/office/drawing/2014/main" id="{3D8FE188-6974-496C-90B0-1C4951EF014B}"/>
                  </a:ext>
                </a:extLst>
              </p:cNvPr>
              <p:cNvSpPr/>
              <p:nvPr/>
            </p:nvSpPr>
            <p:spPr bwMode="auto">
              <a:xfrm>
                <a:off x="4098938"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8</a:t>
                </a:r>
              </a:p>
            </p:txBody>
          </p:sp>
          <p:sp>
            <p:nvSpPr>
              <p:cNvPr id="501" name="Hexagon 500">
                <a:extLst>
                  <a:ext uri="{FF2B5EF4-FFF2-40B4-BE49-F238E27FC236}">
                    <a16:creationId xmlns:a16="http://schemas.microsoft.com/office/drawing/2014/main" id="{2C41BB28-9ED8-428C-B608-A7DB9834E85F}"/>
                  </a:ext>
                </a:extLst>
              </p:cNvPr>
              <p:cNvSpPr/>
              <p:nvPr/>
            </p:nvSpPr>
            <p:spPr bwMode="auto">
              <a:xfrm>
                <a:off x="5507337" y="1840736"/>
                <a:ext cx="864298" cy="745083"/>
              </a:xfrm>
              <a:prstGeom prst="hexagon">
                <a:avLst/>
              </a:prstGeom>
              <a:solidFill>
                <a:schemeClr val="bg2"/>
              </a:solidFill>
              <a:ln w="9525" cap="flat" cmpd="sng" algn="ctr">
                <a:solidFill>
                  <a:schemeClr val="bg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502" name="Hexagon 501">
                <a:extLst>
                  <a:ext uri="{FF2B5EF4-FFF2-40B4-BE49-F238E27FC236}">
                    <a16:creationId xmlns:a16="http://schemas.microsoft.com/office/drawing/2014/main" id="{D53C9F4B-BF5C-415A-9E6E-BFB69A1C41AC}"/>
                  </a:ext>
                </a:extLst>
              </p:cNvPr>
              <p:cNvSpPr/>
              <p:nvPr/>
            </p:nvSpPr>
            <p:spPr bwMode="auto">
              <a:xfrm>
                <a:off x="2688235" y="1840736"/>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3</a:t>
                </a:r>
              </a:p>
            </p:txBody>
          </p:sp>
          <p:sp>
            <p:nvSpPr>
              <p:cNvPr id="503" name="Hexagon 502">
                <a:extLst>
                  <a:ext uri="{FF2B5EF4-FFF2-40B4-BE49-F238E27FC236}">
                    <a16:creationId xmlns:a16="http://schemas.microsoft.com/office/drawing/2014/main" id="{3816B19D-2218-4682-B03C-7F469AC1BDB9}"/>
                  </a:ext>
                </a:extLst>
              </p:cNvPr>
              <p:cNvSpPr/>
              <p:nvPr/>
            </p:nvSpPr>
            <p:spPr bwMode="auto">
              <a:xfrm>
                <a:off x="4807457" y="67660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6</a:t>
                </a:r>
              </a:p>
            </p:txBody>
          </p:sp>
          <p:sp>
            <p:nvSpPr>
              <p:cNvPr id="504" name="Hexagon 503">
                <a:extLst>
                  <a:ext uri="{FF2B5EF4-FFF2-40B4-BE49-F238E27FC236}">
                    <a16:creationId xmlns:a16="http://schemas.microsoft.com/office/drawing/2014/main" id="{064F6E84-CCA4-4563-8298-7AA64ED5C5A7}"/>
                  </a:ext>
                </a:extLst>
              </p:cNvPr>
              <p:cNvSpPr/>
              <p:nvPr/>
            </p:nvSpPr>
            <p:spPr bwMode="auto">
              <a:xfrm>
                <a:off x="3393526" y="2228811"/>
                <a:ext cx="864298" cy="745083"/>
              </a:xfrm>
              <a:prstGeom prst="hexagon">
                <a:avLst/>
              </a:prstGeom>
              <a:solidFill>
                <a:schemeClr val="bg2"/>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solidFill>
                      <a:schemeClr val="tx2"/>
                    </a:solidFill>
                    <a:cs typeface="Arial"/>
                  </a:rPr>
                  <a:t>7</a:t>
                </a:r>
              </a:p>
            </p:txBody>
          </p:sp>
        </p:grpSp>
      </p:grpSp>
      <p:sp>
        <p:nvSpPr>
          <p:cNvPr id="178" name="Footer Placeholder 1">
            <a:extLst>
              <a:ext uri="{FF2B5EF4-FFF2-40B4-BE49-F238E27FC236}">
                <a16:creationId xmlns:a16="http://schemas.microsoft.com/office/drawing/2014/main" id="{049A6909-73B1-4E6C-A3B4-98394756DE2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79" name="Rectangle 178">
            <a:extLst>
              <a:ext uri="{FF2B5EF4-FFF2-40B4-BE49-F238E27FC236}">
                <a16:creationId xmlns:a16="http://schemas.microsoft.com/office/drawing/2014/main" id="{F4DFC1ED-B104-48FC-A78C-3E62AE4DE27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180" name="Hexagon 179">
            <a:extLst>
              <a:ext uri="{FF2B5EF4-FFF2-40B4-BE49-F238E27FC236}">
                <a16:creationId xmlns:a16="http://schemas.microsoft.com/office/drawing/2014/main" id="{411FA3DE-4502-423B-BD4E-88BA1C10D097}"/>
              </a:ext>
            </a:extLst>
          </p:cNvPr>
          <p:cNvSpPr/>
          <p:nvPr/>
        </p:nvSpPr>
        <p:spPr bwMode="auto">
          <a:xfrm>
            <a:off x="6455394" y="4357915"/>
            <a:ext cx="216463" cy="186606"/>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13</a:t>
            </a:r>
          </a:p>
        </p:txBody>
      </p:sp>
      <p:sp>
        <p:nvSpPr>
          <p:cNvPr id="181" name="Hexagon 180">
            <a:extLst>
              <a:ext uri="{FF2B5EF4-FFF2-40B4-BE49-F238E27FC236}">
                <a16:creationId xmlns:a16="http://schemas.microsoft.com/office/drawing/2014/main" id="{0CF3F839-5B8A-4038-B4A7-73E67009C2CA}"/>
              </a:ext>
            </a:extLst>
          </p:cNvPr>
          <p:cNvSpPr/>
          <p:nvPr/>
        </p:nvSpPr>
        <p:spPr bwMode="auto">
          <a:xfrm>
            <a:off x="7436648" y="4541017"/>
            <a:ext cx="216463" cy="186606"/>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12</a:t>
            </a:r>
          </a:p>
        </p:txBody>
      </p:sp>
      <p:sp>
        <p:nvSpPr>
          <p:cNvPr id="182" name="Hexagon 181">
            <a:extLst>
              <a:ext uri="{FF2B5EF4-FFF2-40B4-BE49-F238E27FC236}">
                <a16:creationId xmlns:a16="http://schemas.microsoft.com/office/drawing/2014/main" id="{93113965-5738-4932-917F-844BB533914B}"/>
              </a:ext>
            </a:extLst>
          </p:cNvPr>
          <p:cNvSpPr/>
          <p:nvPr/>
        </p:nvSpPr>
        <p:spPr bwMode="auto">
          <a:xfrm>
            <a:off x="5933127" y="4257185"/>
            <a:ext cx="216463" cy="186606"/>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4</a:t>
            </a:r>
          </a:p>
        </p:txBody>
      </p:sp>
      <p:sp>
        <p:nvSpPr>
          <p:cNvPr id="183" name="Hexagon 182">
            <a:extLst>
              <a:ext uri="{FF2B5EF4-FFF2-40B4-BE49-F238E27FC236}">
                <a16:creationId xmlns:a16="http://schemas.microsoft.com/office/drawing/2014/main" id="{8FEB7476-8C1A-4307-B3E7-A40AFF99FE92}"/>
              </a:ext>
            </a:extLst>
          </p:cNvPr>
          <p:cNvSpPr/>
          <p:nvPr/>
        </p:nvSpPr>
        <p:spPr bwMode="auto">
          <a:xfrm>
            <a:off x="4663529" y="2060393"/>
            <a:ext cx="216463" cy="186606"/>
          </a:xfrm>
          <a:prstGeom prst="hexagon">
            <a:avLst/>
          </a:prstGeom>
          <a:solidFill>
            <a:srgbClr val="6B80FF"/>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solidFill>
                  <a:schemeClr val="bg1"/>
                </a:solidFill>
                <a:cs typeface="Arial"/>
              </a:rPr>
              <a:t>3</a:t>
            </a:r>
          </a:p>
        </p:txBody>
      </p:sp>
      <p:sp>
        <p:nvSpPr>
          <p:cNvPr id="184" name="Hexagon 183">
            <a:extLst>
              <a:ext uri="{FF2B5EF4-FFF2-40B4-BE49-F238E27FC236}">
                <a16:creationId xmlns:a16="http://schemas.microsoft.com/office/drawing/2014/main" id="{419FD63F-EE73-4DFB-9F0A-2CEF19DA49E4}"/>
              </a:ext>
            </a:extLst>
          </p:cNvPr>
          <p:cNvSpPr/>
          <p:nvPr/>
        </p:nvSpPr>
        <p:spPr bwMode="auto">
          <a:xfrm>
            <a:off x="6830443" y="1854425"/>
            <a:ext cx="216463" cy="186606"/>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a:cs typeface="Arial"/>
              </a:rPr>
              <a:t>1</a:t>
            </a:r>
          </a:p>
        </p:txBody>
      </p:sp>
      <p:sp>
        <p:nvSpPr>
          <p:cNvPr id="185" name="Hexagon 184">
            <a:extLst>
              <a:ext uri="{FF2B5EF4-FFF2-40B4-BE49-F238E27FC236}">
                <a16:creationId xmlns:a16="http://schemas.microsoft.com/office/drawing/2014/main" id="{EFB0502C-FD11-4B36-88AE-F86B5DF1ED95}"/>
              </a:ext>
            </a:extLst>
          </p:cNvPr>
          <p:cNvSpPr/>
          <p:nvPr/>
        </p:nvSpPr>
        <p:spPr bwMode="auto">
          <a:xfrm>
            <a:off x="5015358" y="4363671"/>
            <a:ext cx="216463" cy="186606"/>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8</a:t>
            </a:r>
          </a:p>
        </p:txBody>
      </p:sp>
      <p:sp>
        <p:nvSpPr>
          <p:cNvPr id="186" name="Hexagon 185">
            <a:extLst>
              <a:ext uri="{FF2B5EF4-FFF2-40B4-BE49-F238E27FC236}">
                <a16:creationId xmlns:a16="http://schemas.microsoft.com/office/drawing/2014/main" id="{77FFC884-A21D-49A3-AAFD-185E7D5734E3}"/>
              </a:ext>
            </a:extLst>
          </p:cNvPr>
          <p:cNvSpPr/>
          <p:nvPr/>
        </p:nvSpPr>
        <p:spPr bwMode="auto">
          <a:xfrm>
            <a:off x="4832160" y="1754321"/>
            <a:ext cx="216463" cy="186606"/>
          </a:xfrm>
          <a:prstGeom prst="hexagon">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900" dirty="0">
                <a:cs typeface="Arial"/>
              </a:rPr>
              <a:t>2</a:t>
            </a:r>
          </a:p>
        </p:txBody>
      </p:sp>
      <p:sp>
        <p:nvSpPr>
          <p:cNvPr id="187" name="Rectangle 186">
            <a:extLst>
              <a:ext uri="{FF2B5EF4-FFF2-40B4-BE49-F238E27FC236}">
                <a16:creationId xmlns:a16="http://schemas.microsoft.com/office/drawing/2014/main" id="{92B71436-3C97-47D5-90EC-135D1AF46496}"/>
              </a:ext>
            </a:extLst>
          </p:cNvPr>
          <p:cNvSpPr/>
          <p:nvPr/>
        </p:nvSpPr>
        <p:spPr>
          <a:xfrm>
            <a:off x="3117727" y="179329"/>
            <a:ext cx="5612524" cy="246221"/>
          </a:xfrm>
          <a:prstGeom prst="rect">
            <a:avLst/>
          </a:prstGeom>
        </p:spPr>
        <p:txBody>
          <a:bodyPr wrap="square">
            <a:spAutoFit/>
          </a:bodyPr>
          <a:lstStyle/>
          <a:p>
            <a:pPr lvl="0">
              <a:spcBef>
                <a:spcPct val="30000"/>
              </a:spcBef>
              <a:spcAft>
                <a:spcPct val="0"/>
              </a:spcAft>
              <a:buClrTx/>
              <a:defRPr/>
            </a:pPr>
            <a:r>
              <a:rPr lang="en-GB" sz="1000" kern="1200" dirty="0">
                <a:solidFill>
                  <a:srgbClr val="219D17"/>
                </a:solidFill>
                <a:highlight>
                  <a:srgbClr val="FFFF00"/>
                </a:highlight>
                <a:latin typeface="Arial" charset="0"/>
                <a:cs typeface="Arial"/>
              </a:rPr>
              <a:t>BRYAN – Do we need to synch up terminology with what we entered into </a:t>
            </a:r>
            <a:r>
              <a:rPr lang="en-GB" sz="1000" kern="1200" dirty="0" err="1">
                <a:solidFill>
                  <a:srgbClr val="219D17"/>
                </a:solidFill>
                <a:highlight>
                  <a:srgbClr val="FFFF00"/>
                </a:highlight>
                <a:latin typeface="Arial" charset="0"/>
                <a:cs typeface="Arial"/>
              </a:rPr>
              <a:t>Ehub</a:t>
            </a:r>
            <a:r>
              <a:rPr lang="en-GB" sz="1000" kern="1200" dirty="0">
                <a:solidFill>
                  <a:srgbClr val="219D17"/>
                </a:solidFill>
                <a:highlight>
                  <a:srgbClr val="FFFF00"/>
                </a:highlight>
                <a:latin typeface="Arial" charset="0"/>
                <a:cs typeface="Arial"/>
              </a:rPr>
              <a:t>?</a:t>
            </a:r>
            <a:endParaRPr lang="en-GB" sz="1000" dirty="0">
              <a:solidFill>
                <a:srgbClr val="219D17"/>
              </a:solidFill>
              <a:highlight>
                <a:srgbClr val="FFFF00"/>
              </a:highlight>
            </a:endParaRPr>
          </a:p>
        </p:txBody>
      </p:sp>
    </p:spTree>
    <p:extLst>
      <p:ext uri="{BB962C8B-B14F-4D97-AF65-F5344CB8AC3E}">
        <p14:creationId xmlns:p14="http://schemas.microsoft.com/office/powerpoint/2010/main" val="254297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0280BC0-1818-4476-AF0A-48E6749B109A}"/>
              </a:ext>
            </a:extLst>
          </p:cNvPr>
          <p:cNvGrpSpPr/>
          <p:nvPr/>
        </p:nvGrpSpPr>
        <p:grpSpPr>
          <a:xfrm>
            <a:off x="2688235" y="1268242"/>
            <a:ext cx="3683400" cy="2692073"/>
            <a:chOff x="2688235" y="1268242"/>
            <a:chExt cx="3683400" cy="2692073"/>
          </a:xfrm>
        </p:grpSpPr>
        <p:sp>
          <p:nvSpPr>
            <p:cNvPr id="77" name="Hexagon 76">
              <a:extLst>
                <a:ext uri="{FF2B5EF4-FFF2-40B4-BE49-F238E27FC236}">
                  <a16:creationId xmlns:a16="http://schemas.microsoft.com/office/drawing/2014/main" id="{C0391730-C349-4D30-AC05-01DECDF74468}"/>
                </a:ext>
              </a:extLst>
            </p:cNvPr>
            <p:cNvSpPr/>
            <p:nvPr/>
          </p:nvSpPr>
          <p:spPr bwMode="auto">
            <a:xfrm>
              <a:off x="5507337"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Platform</a:t>
              </a:r>
            </a:p>
          </p:txBody>
        </p:sp>
        <p:sp>
          <p:nvSpPr>
            <p:cNvPr id="78" name="Hexagon 77">
              <a:extLst>
                <a:ext uri="{FF2B5EF4-FFF2-40B4-BE49-F238E27FC236}">
                  <a16:creationId xmlns:a16="http://schemas.microsoft.com/office/drawing/2014/main" id="{DB2B8949-A4FA-46A5-B9E6-06D5D6FB5D09}"/>
                </a:ext>
              </a:extLst>
            </p:cNvPr>
            <p:cNvSpPr/>
            <p:nvPr/>
          </p:nvSpPr>
          <p:spPr bwMode="auto">
            <a:xfrm>
              <a:off x="4807457" y="282045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Quality</a:t>
              </a:r>
            </a:p>
          </p:txBody>
        </p:sp>
        <p:sp>
          <p:nvSpPr>
            <p:cNvPr id="79" name="Hexagon 78">
              <a:extLst>
                <a:ext uri="{FF2B5EF4-FFF2-40B4-BE49-F238E27FC236}">
                  <a16:creationId xmlns:a16="http://schemas.microsoft.com/office/drawing/2014/main" id="{51EF09F6-AC85-4A23-A5E5-BF3695380A32}"/>
                </a:ext>
              </a:extLst>
            </p:cNvPr>
            <p:cNvSpPr/>
            <p:nvPr/>
          </p:nvSpPr>
          <p:spPr bwMode="auto">
            <a:xfrm>
              <a:off x="4098938" y="321523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Strategy</a:t>
              </a:r>
            </a:p>
          </p:txBody>
        </p:sp>
        <p:sp>
          <p:nvSpPr>
            <p:cNvPr id="80" name="Hexagon 79">
              <a:extLst>
                <a:ext uri="{FF2B5EF4-FFF2-40B4-BE49-F238E27FC236}">
                  <a16:creationId xmlns:a16="http://schemas.microsoft.com/office/drawing/2014/main" id="{F727A833-4D99-4ED6-8A64-F499CD564029}"/>
                </a:ext>
              </a:extLst>
            </p:cNvPr>
            <p:cNvSpPr/>
            <p:nvPr/>
          </p:nvSpPr>
          <p:spPr bwMode="auto">
            <a:xfrm>
              <a:off x="3393526" y="20451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Analytics</a:t>
              </a:r>
            </a:p>
          </p:txBody>
        </p:sp>
        <p:sp>
          <p:nvSpPr>
            <p:cNvPr id="83" name="Hexagon 82">
              <a:extLst>
                <a:ext uri="{FF2B5EF4-FFF2-40B4-BE49-F238E27FC236}">
                  <a16:creationId xmlns:a16="http://schemas.microsoft.com/office/drawing/2014/main" id="{96622F4E-A3FA-439E-8D5E-1D3502BAC6E0}"/>
                </a:ext>
              </a:extLst>
            </p:cNvPr>
            <p:cNvSpPr/>
            <p:nvPr/>
          </p:nvSpPr>
          <p:spPr bwMode="auto">
            <a:xfrm>
              <a:off x="3393526"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Advanced</a:t>
              </a:r>
              <a:br>
                <a:rPr lang="en-GB" sz="800">
                  <a:solidFill>
                    <a:schemeClr val="bg1"/>
                  </a:solidFill>
                  <a:cs typeface="Arial"/>
                </a:rPr>
              </a:br>
              <a:r>
                <a:rPr lang="en-GB" sz="800">
                  <a:solidFill>
                    <a:schemeClr val="bg1"/>
                  </a:solidFill>
                  <a:cs typeface="Arial"/>
                </a:rPr>
                <a:t>Analytics</a:t>
              </a:r>
            </a:p>
          </p:txBody>
        </p:sp>
        <p:sp>
          <p:nvSpPr>
            <p:cNvPr id="84" name="Hexagon 83">
              <a:extLst>
                <a:ext uri="{FF2B5EF4-FFF2-40B4-BE49-F238E27FC236}">
                  <a16:creationId xmlns:a16="http://schemas.microsoft.com/office/drawing/2014/main" id="{34A1D0EA-4641-4DCF-8D4B-750CC732B00D}"/>
                </a:ext>
              </a:extLst>
            </p:cNvPr>
            <p:cNvSpPr/>
            <p:nvPr/>
          </p:nvSpPr>
          <p:spPr bwMode="auto">
            <a:xfrm>
              <a:off x="2688235"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Information</a:t>
              </a:r>
              <a:br>
                <a:rPr lang="en-GB" sz="800">
                  <a:solidFill>
                    <a:schemeClr val="bg1"/>
                  </a:solidFill>
                  <a:cs typeface="Arial"/>
                </a:rPr>
              </a:br>
              <a:r>
                <a:rPr lang="en-GB" sz="800">
                  <a:solidFill>
                    <a:schemeClr val="bg1"/>
                  </a:solidFill>
                  <a:cs typeface="Arial"/>
                </a:rPr>
                <a:t>Governance</a:t>
              </a:r>
            </a:p>
          </p:txBody>
        </p:sp>
        <p:sp>
          <p:nvSpPr>
            <p:cNvPr id="85" name="Hexagon 84">
              <a:extLst>
                <a:ext uri="{FF2B5EF4-FFF2-40B4-BE49-F238E27FC236}">
                  <a16:creationId xmlns:a16="http://schemas.microsoft.com/office/drawing/2014/main" id="{FF1E4B6F-00B9-45C3-A7C3-5DB8B4A043FB}"/>
                </a:ext>
              </a:extLst>
            </p:cNvPr>
            <p:cNvSpPr/>
            <p:nvPr/>
          </p:nvSpPr>
          <p:spPr bwMode="auto">
            <a:xfrm>
              <a:off x="4098938" y="1660021"/>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Governance</a:t>
              </a:r>
            </a:p>
          </p:txBody>
        </p:sp>
        <p:sp>
          <p:nvSpPr>
            <p:cNvPr id="87" name="Hexagon 86">
              <a:extLst>
                <a:ext uri="{FF2B5EF4-FFF2-40B4-BE49-F238E27FC236}">
                  <a16:creationId xmlns:a16="http://schemas.microsoft.com/office/drawing/2014/main" id="{1FD174E2-D924-4431-85A6-D244B400B54B}"/>
                </a:ext>
              </a:extLst>
            </p:cNvPr>
            <p:cNvSpPr/>
            <p:nvPr/>
          </p:nvSpPr>
          <p:spPr bwMode="auto">
            <a:xfrm>
              <a:off x="4807457" y="2041093"/>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Master Data </a:t>
              </a:r>
              <a:br>
                <a:rPr lang="en-GB" sz="800">
                  <a:solidFill>
                    <a:schemeClr val="bg1"/>
                  </a:solidFill>
                  <a:cs typeface="Arial"/>
                </a:rPr>
              </a:br>
              <a:r>
                <a:rPr lang="en-GB" sz="800">
                  <a:solidFill>
                    <a:schemeClr val="bg1"/>
                  </a:solidFill>
                  <a:cs typeface="Arial"/>
                </a:rPr>
                <a:t>Management</a:t>
              </a:r>
            </a:p>
          </p:txBody>
        </p:sp>
        <p:sp>
          <p:nvSpPr>
            <p:cNvPr id="90" name="Hexagon 89">
              <a:extLst>
                <a:ext uri="{FF2B5EF4-FFF2-40B4-BE49-F238E27FC236}">
                  <a16:creationId xmlns:a16="http://schemas.microsoft.com/office/drawing/2014/main" id="{F670FAA6-3F4F-4229-BA60-3FAA8A565DC8}"/>
                </a:ext>
              </a:extLst>
            </p:cNvPr>
            <p:cNvSpPr/>
            <p:nvPr/>
          </p:nvSpPr>
          <p:spPr bwMode="auto">
            <a:xfrm>
              <a:off x="4098938"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Process</a:t>
              </a:r>
            </a:p>
          </p:txBody>
        </p:sp>
        <p:sp>
          <p:nvSpPr>
            <p:cNvPr id="91" name="Hexagon 90">
              <a:extLst>
                <a:ext uri="{FF2B5EF4-FFF2-40B4-BE49-F238E27FC236}">
                  <a16:creationId xmlns:a16="http://schemas.microsoft.com/office/drawing/2014/main" id="{05B688E6-1898-48FF-A904-50F19A0530F1}"/>
                </a:ext>
              </a:extLst>
            </p:cNvPr>
            <p:cNvSpPr/>
            <p:nvPr/>
          </p:nvSpPr>
          <p:spPr bwMode="auto">
            <a:xfrm>
              <a:off x="5507337"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Integration</a:t>
              </a:r>
            </a:p>
          </p:txBody>
        </p:sp>
        <p:sp>
          <p:nvSpPr>
            <p:cNvPr id="93" name="Hexagon 92">
              <a:extLst>
                <a:ext uri="{FF2B5EF4-FFF2-40B4-BE49-F238E27FC236}">
                  <a16:creationId xmlns:a16="http://schemas.microsoft.com/office/drawing/2014/main" id="{BE51B7F5-A359-4427-B2F7-42402FF9A767}"/>
                </a:ext>
              </a:extLst>
            </p:cNvPr>
            <p:cNvSpPr/>
            <p:nvPr/>
          </p:nvSpPr>
          <p:spPr bwMode="auto">
            <a:xfrm>
              <a:off x="2688235"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Demand</a:t>
              </a:r>
              <a:br>
                <a:rPr lang="en-GB" sz="800">
                  <a:solidFill>
                    <a:schemeClr val="bg1"/>
                  </a:solidFill>
                  <a:cs typeface="Arial"/>
                </a:rPr>
              </a:br>
              <a:r>
                <a:rPr lang="en-GB" sz="800">
                  <a:solidFill>
                    <a:schemeClr val="bg1"/>
                  </a:solidFill>
                  <a:cs typeface="Arial"/>
                </a:rPr>
                <a:t>Management</a:t>
              </a:r>
            </a:p>
          </p:txBody>
        </p:sp>
        <p:sp>
          <p:nvSpPr>
            <p:cNvPr id="94" name="Hexagon 93">
              <a:extLst>
                <a:ext uri="{FF2B5EF4-FFF2-40B4-BE49-F238E27FC236}">
                  <a16:creationId xmlns:a16="http://schemas.microsoft.com/office/drawing/2014/main" id="{A05D0023-8E59-4277-ABB1-E5AEBCE652E6}"/>
                </a:ext>
              </a:extLst>
            </p:cNvPr>
            <p:cNvSpPr/>
            <p:nvPr/>
          </p:nvSpPr>
          <p:spPr bwMode="auto">
            <a:xfrm>
              <a:off x="4807457"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a:t>
              </a:r>
              <a:br>
                <a:rPr lang="en-GB" sz="800">
                  <a:solidFill>
                    <a:schemeClr val="bg1"/>
                  </a:solidFill>
                  <a:cs typeface="Arial"/>
                </a:rPr>
              </a:br>
              <a:r>
                <a:rPr lang="en-GB" sz="800">
                  <a:solidFill>
                    <a:schemeClr val="bg1"/>
                  </a:solidFill>
                  <a:cs typeface="Arial"/>
                </a:rPr>
                <a:t>Architecture</a:t>
              </a:r>
            </a:p>
          </p:txBody>
        </p:sp>
        <p:sp>
          <p:nvSpPr>
            <p:cNvPr id="104" name="Hexagon 103">
              <a:extLst>
                <a:ext uri="{FF2B5EF4-FFF2-40B4-BE49-F238E27FC236}">
                  <a16:creationId xmlns:a16="http://schemas.microsoft.com/office/drawing/2014/main" id="{8E587931-3584-4C49-8696-0D0544520B84}"/>
                </a:ext>
              </a:extLst>
            </p:cNvPr>
            <p:cNvSpPr/>
            <p:nvPr/>
          </p:nvSpPr>
          <p:spPr bwMode="auto">
            <a:xfrm>
              <a:off x="3393526" y="282045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Data Catalog</a:t>
              </a:r>
            </a:p>
          </p:txBody>
        </p:sp>
      </p:grpSp>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dirty="0"/>
              <a:t>DOM – Capabilities </a:t>
            </a:r>
            <a:br>
              <a:rPr lang="en-GB" dirty="0"/>
            </a:br>
            <a:endParaRPr lang="en-GB" dirty="0"/>
          </a:p>
        </p:txBody>
      </p:sp>
      <p:grpSp>
        <p:nvGrpSpPr>
          <p:cNvPr id="9" name="Group 8">
            <a:extLst>
              <a:ext uri="{FF2B5EF4-FFF2-40B4-BE49-F238E27FC236}">
                <a16:creationId xmlns:a16="http://schemas.microsoft.com/office/drawing/2014/main" id="{BD962813-3B0B-4AB4-A4AA-9F202CCEF749}"/>
              </a:ext>
            </a:extLst>
          </p:cNvPr>
          <p:cNvGrpSpPr/>
          <p:nvPr/>
        </p:nvGrpSpPr>
        <p:grpSpPr>
          <a:xfrm>
            <a:off x="3150435" y="4044666"/>
            <a:ext cx="1332000" cy="611783"/>
            <a:chOff x="3924000" y="4071801"/>
            <a:chExt cx="1296856" cy="611783"/>
          </a:xfrm>
        </p:grpSpPr>
        <p:sp>
          <p:nvSpPr>
            <p:cNvPr id="106" name="Rectangle 105">
              <a:extLst>
                <a:ext uri="{FF2B5EF4-FFF2-40B4-BE49-F238E27FC236}">
                  <a16:creationId xmlns:a16="http://schemas.microsoft.com/office/drawing/2014/main" id="{4F0C2494-37ED-4931-93E8-0D0BCC80C5D1}"/>
                </a:ext>
              </a:extLst>
            </p:cNvPr>
            <p:cNvSpPr/>
            <p:nvPr/>
          </p:nvSpPr>
          <p:spPr bwMode="auto">
            <a:xfrm>
              <a:off x="3924856" y="4071801"/>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Comprehensive vision across the enterprise that sets the foundation for the company to employ data-related or data-dependent capability</a:t>
              </a:r>
              <a:endParaRPr lang="en-GB" sz="650">
                <a:solidFill>
                  <a:srgbClr val="55555A"/>
                </a:solidFill>
                <a:cs typeface="Arial"/>
              </a:endParaRPr>
            </a:p>
          </p:txBody>
        </p:sp>
        <p:sp>
          <p:nvSpPr>
            <p:cNvPr id="107" name="Rectangle 106">
              <a:extLst>
                <a:ext uri="{FF2B5EF4-FFF2-40B4-BE49-F238E27FC236}">
                  <a16:creationId xmlns:a16="http://schemas.microsoft.com/office/drawing/2014/main" id="{94356ABA-50FE-4426-B182-AF46B19F9C83}"/>
                </a:ext>
              </a:extLst>
            </p:cNvPr>
            <p:cNvSpPr/>
            <p:nvPr/>
          </p:nvSpPr>
          <p:spPr bwMode="auto">
            <a:xfrm>
              <a:off x="3924000" y="4071801"/>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4" name="Group 3">
            <a:extLst>
              <a:ext uri="{FF2B5EF4-FFF2-40B4-BE49-F238E27FC236}">
                <a16:creationId xmlns:a16="http://schemas.microsoft.com/office/drawing/2014/main" id="{97616409-03EB-4597-875F-BFA8416F1F17}"/>
              </a:ext>
            </a:extLst>
          </p:cNvPr>
          <p:cNvGrpSpPr/>
          <p:nvPr/>
        </p:nvGrpSpPr>
        <p:grpSpPr>
          <a:xfrm>
            <a:off x="1708881" y="4044666"/>
            <a:ext cx="1332000" cy="611783"/>
            <a:chOff x="321923" y="3568880"/>
            <a:chExt cx="1309459" cy="611783"/>
          </a:xfrm>
        </p:grpSpPr>
        <p:sp>
          <p:nvSpPr>
            <p:cNvPr id="114" name="Rectangle 113">
              <a:extLst>
                <a:ext uri="{FF2B5EF4-FFF2-40B4-BE49-F238E27FC236}">
                  <a16:creationId xmlns:a16="http://schemas.microsoft.com/office/drawing/2014/main" id="{E4DCE014-CBF3-4D38-9BAC-404AEAD2A322}"/>
                </a:ext>
              </a:extLst>
            </p:cNvPr>
            <p:cNvSpPr/>
            <p:nvPr/>
          </p:nvSpPr>
          <p:spPr bwMode="auto">
            <a:xfrm>
              <a:off x="321923" y="3568880"/>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dirty="0">
                  <a:solidFill>
                    <a:srgbClr val="55555A"/>
                  </a:solidFill>
                  <a:cs typeface="Arial"/>
                </a:rPr>
                <a:t>An organized inventory of the organization’s data assets, using metadata to help data discovery, understanding, trust and analysis</a:t>
              </a:r>
            </a:p>
          </p:txBody>
        </p:sp>
        <p:sp>
          <p:nvSpPr>
            <p:cNvPr id="115" name="Rectangle 114">
              <a:extLst>
                <a:ext uri="{FF2B5EF4-FFF2-40B4-BE49-F238E27FC236}">
                  <a16:creationId xmlns:a16="http://schemas.microsoft.com/office/drawing/2014/main" id="{CD40479B-38A0-4F28-927F-EA37DD162262}"/>
                </a:ext>
              </a:extLst>
            </p:cNvPr>
            <p:cNvSpPr/>
            <p:nvPr/>
          </p:nvSpPr>
          <p:spPr bwMode="auto">
            <a:xfrm>
              <a:off x="335382" y="3568880"/>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7" name="Group 6">
            <a:extLst>
              <a:ext uri="{FF2B5EF4-FFF2-40B4-BE49-F238E27FC236}">
                <a16:creationId xmlns:a16="http://schemas.microsoft.com/office/drawing/2014/main" id="{A309D3FA-B414-45E9-B485-9B77B4FA64E9}"/>
              </a:ext>
            </a:extLst>
          </p:cNvPr>
          <p:cNvGrpSpPr/>
          <p:nvPr/>
        </p:nvGrpSpPr>
        <p:grpSpPr>
          <a:xfrm>
            <a:off x="301376" y="1693150"/>
            <a:ext cx="1332000" cy="611783"/>
            <a:chOff x="322780" y="1750793"/>
            <a:chExt cx="1312094" cy="611783"/>
          </a:xfrm>
        </p:grpSpPr>
        <p:sp>
          <p:nvSpPr>
            <p:cNvPr id="110" name="Rectangle 109">
              <a:extLst>
                <a:ext uri="{FF2B5EF4-FFF2-40B4-BE49-F238E27FC236}">
                  <a16:creationId xmlns:a16="http://schemas.microsoft.com/office/drawing/2014/main" id="{E50B1185-DAD1-46BF-91E3-EBA34AC66D2C}"/>
                </a:ext>
              </a:extLst>
            </p:cNvPr>
            <p:cNvSpPr/>
            <p:nvPr/>
          </p:nvSpPr>
          <p:spPr bwMode="auto">
            <a:xfrm>
              <a:off x="338874" y="1750793"/>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System of standards, policies and procedures that govern how information is managed, utilised and interpreted in line with corporate strategy</a:t>
              </a:r>
              <a:endParaRPr lang="en-GB" sz="650">
                <a:solidFill>
                  <a:srgbClr val="55555A"/>
                </a:solidFill>
                <a:cs typeface="Arial"/>
              </a:endParaRPr>
            </a:p>
          </p:txBody>
        </p:sp>
        <p:sp>
          <p:nvSpPr>
            <p:cNvPr id="111" name="Rectangle 110">
              <a:extLst>
                <a:ext uri="{FF2B5EF4-FFF2-40B4-BE49-F238E27FC236}">
                  <a16:creationId xmlns:a16="http://schemas.microsoft.com/office/drawing/2014/main" id="{22E54EF1-C85F-4A69-BCA6-426DE41ACA9D}"/>
                </a:ext>
              </a:extLst>
            </p:cNvPr>
            <p:cNvSpPr/>
            <p:nvPr/>
          </p:nvSpPr>
          <p:spPr bwMode="auto">
            <a:xfrm>
              <a:off x="322780" y="1750793"/>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2" name="Group 1">
            <a:extLst>
              <a:ext uri="{FF2B5EF4-FFF2-40B4-BE49-F238E27FC236}">
                <a16:creationId xmlns:a16="http://schemas.microsoft.com/office/drawing/2014/main" id="{AF49C4DA-4305-4D85-BB42-38D12A26ADF8}"/>
              </a:ext>
            </a:extLst>
          </p:cNvPr>
          <p:cNvGrpSpPr/>
          <p:nvPr/>
        </p:nvGrpSpPr>
        <p:grpSpPr>
          <a:xfrm>
            <a:off x="301375" y="3284914"/>
            <a:ext cx="1332000" cy="448969"/>
            <a:chOff x="321923" y="2632672"/>
            <a:chExt cx="1296857" cy="448969"/>
          </a:xfrm>
        </p:grpSpPr>
        <p:sp>
          <p:nvSpPr>
            <p:cNvPr id="112" name="Rectangle 111">
              <a:extLst>
                <a:ext uri="{FF2B5EF4-FFF2-40B4-BE49-F238E27FC236}">
                  <a16:creationId xmlns:a16="http://schemas.microsoft.com/office/drawing/2014/main" id="{7A0095A7-95C9-4053-AAAC-DC46516CA8CB}"/>
                </a:ext>
              </a:extLst>
            </p:cNvPr>
            <p:cNvSpPr/>
            <p:nvPr/>
          </p:nvSpPr>
          <p:spPr bwMode="auto">
            <a:xfrm>
              <a:off x="322780" y="2632673"/>
              <a:ext cx="1296000" cy="448968"/>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 set of activities that seek to understand, anticipate, influence and manage the demand for data services</a:t>
              </a:r>
              <a:endParaRPr lang="en-GB" sz="650">
                <a:solidFill>
                  <a:srgbClr val="55555A"/>
                </a:solidFill>
                <a:cs typeface="Arial"/>
              </a:endParaRPr>
            </a:p>
          </p:txBody>
        </p:sp>
        <p:sp>
          <p:nvSpPr>
            <p:cNvPr id="113" name="Rectangle 112">
              <a:extLst>
                <a:ext uri="{FF2B5EF4-FFF2-40B4-BE49-F238E27FC236}">
                  <a16:creationId xmlns:a16="http://schemas.microsoft.com/office/drawing/2014/main" id="{941B202F-E6D1-4C83-83C0-7B12366B025D}"/>
                </a:ext>
              </a:extLst>
            </p:cNvPr>
            <p:cNvSpPr/>
            <p:nvPr/>
          </p:nvSpPr>
          <p:spPr bwMode="auto">
            <a:xfrm>
              <a:off x="321923" y="2632672"/>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6" name="Group 5">
            <a:extLst>
              <a:ext uri="{FF2B5EF4-FFF2-40B4-BE49-F238E27FC236}">
                <a16:creationId xmlns:a16="http://schemas.microsoft.com/office/drawing/2014/main" id="{841DE918-8A99-48A0-B73A-7C47A2553C1E}"/>
              </a:ext>
            </a:extLst>
          </p:cNvPr>
          <p:cNvGrpSpPr/>
          <p:nvPr/>
        </p:nvGrpSpPr>
        <p:grpSpPr>
          <a:xfrm>
            <a:off x="301375" y="2411063"/>
            <a:ext cx="1332000" cy="611783"/>
            <a:chOff x="7716818" y="1609982"/>
            <a:chExt cx="1309459" cy="611783"/>
          </a:xfrm>
        </p:grpSpPr>
        <p:sp>
          <p:nvSpPr>
            <p:cNvPr id="117" name="Rectangle 116">
              <a:extLst>
                <a:ext uri="{FF2B5EF4-FFF2-40B4-BE49-F238E27FC236}">
                  <a16:creationId xmlns:a16="http://schemas.microsoft.com/office/drawing/2014/main" id="{7B4E154A-7B86-430A-847B-76D1BBA4A01E}"/>
                </a:ext>
              </a:extLst>
            </p:cNvPr>
            <p:cNvSpPr/>
            <p:nvPr/>
          </p:nvSpPr>
          <p:spPr bwMode="auto">
            <a:xfrm>
              <a:off x="7716818" y="1609982"/>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The process of examining datasets to draw conclusions about the information they contain.  Data analytic techniques enable you to take raw data and uncover patterns to extract valuable insights from it</a:t>
              </a:r>
            </a:p>
          </p:txBody>
        </p:sp>
        <p:sp>
          <p:nvSpPr>
            <p:cNvPr id="123" name="Rectangle 122">
              <a:extLst>
                <a:ext uri="{FF2B5EF4-FFF2-40B4-BE49-F238E27FC236}">
                  <a16:creationId xmlns:a16="http://schemas.microsoft.com/office/drawing/2014/main" id="{9D1AF6DD-E0A0-4762-825C-06A80810A2FD}"/>
                </a:ext>
              </a:extLst>
            </p:cNvPr>
            <p:cNvSpPr/>
            <p:nvPr/>
          </p:nvSpPr>
          <p:spPr bwMode="auto">
            <a:xfrm>
              <a:off x="7730277" y="1609982"/>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8" name="Group 7">
            <a:extLst>
              <a:ext uri="{FF2B5EF4-FFF2-40B4-BE49-F238E27FC236}">
                <a16:creationId xmlns:a16="http://schemas.microsoft.com/office/drawing/2014/main" id="{191B3188-270B-4274-BE4C-FA1F199C16CA}"/>
              </a:ext>
            </a:extLst>
          </p:cNvPr>
          <p:cNvGrpSpPr/>
          <p:nvPr/>
        </p:nvGrpSpPr>
        <p:grpSpPr>
          <a:xfrm>
            <a:off x="1708881" y="692494"/>
            <a:ext cx="1332000" cy="611783"/>
            <a:chOff x="1631382" y="786663"/>
            <a:chExt cx="1297940" cy="611783"/>
          </a:xfrm>
        </p:grpSpPr>
        <p:sp>
          <p:nvSpPr>
            <p:cNvPr id="124" name="Rectangle 123">
              <a:extLst>
                <a:ext uri="{FF2B5EF4-FFF2-40B4-BE49-F238E27FC236}">
                  <a16:creationId xmlns:a16="http://schemas.microsoft.com/office/drawing/2014/main" id="{A739A9D0-A67E-4039-99A6-CF5DE9968103}"/>
                </a:ext>
              </a:extLst>
            </p:cNvPr>
            <p:cNvSpPr/>
            <p:nvPr/>
          </p:nvSpPr>
          <p:spPr bwMode="auto">
            <a:xfrm>
              <a:off x="1633322" y="786663"/>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Automated or semi-automated examination of data (structured and unstructured) using sophisticated techniques and tools, typically beyond those of traditional analytics, to discover deeper insights, make predictions, or generate recommendations.</a:t>
              </a:r>
              <a:endParaRPr lang="en-GB" sz="650">
                <a:solidFill>
                  <a:srgbClr val="55555A"/>
                </a:solidFill>
                <a:cs typeface="Arial"/>
              </a:endParaRPr>
            </a:p>
          </p:txBody>
        </p:sp>
        <p:sp>
          <p:nvSpPr>
            <p:cNvPr id="144" name="Rectangle 143">
              <a:extLst>
                <a:ext uri="{FF2B5EF4-FFF2-40B4-BE49-F238E27FC236}">
                  <a16:creationId xmlns:a16="http://schemas.microsoft.com/office/drawing/2014/main" id="{A0286D78-0E58-405B-B9AF-6B44B227FE82}"/>
                </a:ext>
              </a:extLst>
            </p:cNvPr>
            <p:cNvSpPr/>
            <p:nvPr/>
          </p:nvSpPr>
          <p:spPr bwMode="auto">
            <a:xfrm>
              <a:off x="1631382" y="786663"/>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0" name="Group 9">
            <a:extLst>
              <a:ext uri="{FF2B5EF4-FFF2-40B4-BE49-F238E27FC236}">
                <a16:creationId xmlns:a16="http://schemas.microsoft.com/office/drawing/2014/main" id="{A77DDF74-6AB7-47FF-B702-CA504AE1CE89}"/>
              </a:ext>
            </a:extLst>
          </p:cNvPr>
          <p:cNvGrpSpPr/>
          <p:nvPr/>
        </p:nvGrpSpPr>
        <p:grpSpPr>
          <a:xfrm>
            <a:off x="4591989" y="4044666"/>
            <a:ext cx="1332000" cy="611783"/>
            <a:chOff x="147986" y="4008577"/>
            <a:chExt cx="1296000" cy="611783"/>
          </a:xfrm>
        </p:grpSpPr>
        <p:sp>
          <p:nvSpPr>
            <p:cNvPr id="145" name="Rectangle 144">
              <a:extLst>
                <a:ext uri="{FF2B5EF4-FFF2-40B4-BE49-F238E27FC236}">
                  <a16:creationId xmlns:a16="http://schemas.microsoft.com/office/drawing/2014/main" id="{58CE1C4A-6C57-4EB5-A83D-A7C8A0B0E84D}"/>
                </a:ext>
              </a:extLst>
            </p:cNvPr>
            <p:cNvSpPr/>
            <p:nvPr/>
          </p:nvSpPr>
          <p:spPr bwMode="auto">
            <a:xfrm>
              <a:off x="147986" y="4008577"/>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dirty="0">
                  <a:solidFill>
                    <a:srgbClr val="55555A"/>
                  </a:solidFill>
                  <a:cs typeface="Arial"/>
                </a:rPr>
                <a:t>Aligning processes with the organizations data goals, managing data lifecycle, risks and establishing process measurement systems that support the data standards and best practices</a:t>
              </a:r>
              <a:endParaRPr lang="en-GB" sz="650" dirty="0">
                <a:solidFill>
                  <a:srgbClr val="55555A"/>
                </a:solidFill>
                <a:cs typeface="Arial"/>
              </a:endParaRPr>
            </a:p>
          </p:txBody>
        </p:sp>
        <p:sp>
          <p:nvSpPr>
            <p:cNvPr id="146" name="Rectangle 145">
              <a:extLst>
                <a:ext uri="{FF2B5EF4-FFF2-40B4-BE49-F238E27FC236}">
                  <a16:creationId xmlns:a16="http://schemas.microsoft.com/office/drawing/2014/main" id="{AB4052F9-1594-4118-8BC8-E1647F074716}"/>
                </a:ext>
              </a:extLst>
            </p:cNvPr>
            <p:cNvSpPr/>
            <p:nvPr/>
          </p:nvSpPr>
          <p:spPr bwMode="auto">
            <a:xfrm>
              <a:off x="147986" y="4008577"/>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1" name="Group 10">
            <a:extLst>
              <a:ext uri="{FF2B5EF4-FFF2-40B4-BE49-F238E27FC236}">
                <a16:creationId xmlns:a16="http://schemas.microsoft.com/office/drawing/2014/main" id="{69E1E159-D703-450D-8B95-3A5686DE2347}"/>
              </a:ext>
            </a:extLst>
          </p:cNvPr>
          <p:cNvGrpSpPr/>
          <p:nvPr/>
        </p:nvGrpSpPr>
        <p:grpSpPr>
          <a:xfrm>
            <a:off x="3905999" y="692494"/>
            <a:ext cx="1332002" cy="611783"/>
            <a:chOff x="3971583" y="692494"/>
            <a:chExt cx="1296002" cy="611783"/>
          </a:xfrm>
        </p:grpSpPr>
        <p:sp>
          <p:nvSpPr>
            <p:cNvPr id="148" name="Rectangle 147">
              <a:extLst>
                <a:ext uri="{FF2B5EF4-FFF2-40B4-BE49-F238E27FC236}">
                  <a16:creationId xmlns:a16="http://schemas.microsoft.com/office/drawing/2014/main" id="{CA1118BB-97F4-411C-9632-FD99AAC9FB72}"/>
                </a:ext>
              </a:extLst>
            </p:cNvPr>
            <p:cNvSpPr/>
            <p:nvPr/>
          </p:nvSpPr>
          <p:spPr bwMode="auto">
            <a:xfrm>
              <a:off x="3971583" y="692494"/>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Data Governance is a collection of practices and processes which help to ensure the formal management of data assets within an organization</a:t>
              </a:r>
              <a:endParaRPr lang="en-GB" sz="650">
                <a:solidFill>
                  <a:srgbClr val="55555A"/>
                </a:solidFill>
                <a:cs typeface="Arial"/>
              </a:endParaRPr>
            </a:p>
          </p:txBody>
        </p:sp>
        <p:sp>
          <p:nvSpPr>
            <p:cNvPr id="149" name="Rectangle 148">
              <a:extLst>
                <a:ext uri="{FF2B5EF4-FFF2-40B4-BE49-F238E27FC236}">
                  <a16:creationId xmlns:a16="http://schemas.microsoft.com/office/drawing/2014/main" id="{B1C3885D-AA8B-4F93-A5F3-EED65849AC76}"/>
                </a:ext>
              </a:extLst>
            </p:cNvPr>
            <p:cNvSpPr/>
            <p:nvPr/>
          </p:nvSpPr>
          <p:spPr bwMode="auto">
            <a:xfrm>
              <a:off x="3971585" y="692495"/>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2" name="Group 11">
            <a:extLst>
              <a:ext uri="{FF2B5EF4-FFF2-40B4-BE49-F238E27FC236}">
                <a16:creationId xmlns:a16="http://schemas.microsoft.com/office/drawing/2014/main" id="{19A8FAF6-219E-4512-B4B6-6E35BD030A26}"/>
              </a:ext>
            </a:extLst>
          </p:cNvPr>
          <p:cNvGrpSpPr/>
          <p:nvPr/>
        </p:nvGrpSpPr>
        <p:grpSpPr>
          <a:xfrm>
            <a:off x="6033543" y="4044666"/>
            <a:ext cx="1332000" cy="611783"/>
            <a:chOff x="7306744" y="3667788"/>
            <a:chExt cx="1296000" cy="611783"/>
          </a:xfrm>
        </p:grpSpPr>
        <p:sp>
          <p:nvSpPr>
            <p:cNvPr id="150" name="Rectangle 149">
              <a:extLst>
                <a:ext uri="{FF2B5EF4-FFF2-40B4-BE49-F238E27FC236}">
                  <a16:creationId xmlns:a16="http://schemas.microsoft.com/office/drawing/2014/main" id="{FE963B89-9DF8-4646-A81E-3F129A22206D}"/>
                </a:ext>
              </a:extLst>
            </p:cNvPr>
            <p:cNvSpPr/>
            <p:nvPr/>
          </p:nvSpPr>
          <p:spPr bwMode="auto">
            <a:xfrm>
              <a:off x="7306744" y="366778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Activities to measure and improve the condition of data based on factors such as accuracy, completeness, consistency, reliability and whether it's up to date. </a:t>
              </a:r>
              <a:endParaRPr lang="en-GB" sz="650">
                <a:solidFill>
                  <a:srgbClr val="55555A"/>
                </a:solidFill>
                <a:cs typeface="Arial"/>
              </a:endParaRPr>
            </a:p>
          </p:txBody>
        </p:sp>
        <p:sp>
          <p:nvSpPr>
            <p:cNvPr id="151" name="Rectangle 150">
              <a:extLst>
                <a:ext uri="{FF2B5EF4-FFF2-40B4-BE49-F238E27FC236}">
                  <a16:creationId xmlns:a16="http://schemas.microsoft.com/office/drawing/2014/main" id="{3FC452D6-F5C7-4119-B1D2-37E6295568BE}"/>
                </a:ext>
              </a:extLst>
            </p:cNvPr>
            <p:cNvSpPr/>
            <p:nvPr/>
          </p:nvSpPr>
          <p:spPr bwMode="auto">
            <a:xfrm>
              <a:off x="7306744" y="3667789"/>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3" name="Group 12">
            <a:extLst>
              <a:ext uri="{FF2B5EF4-FFF2-40B4-BE49-F238E27FC236}">
                <a16:creationId xmlns:a16="http://schemas.microsoft.com/office/drawing/2014/main" id="{BBB9C093-D3B5-43F1-8672-444E89F6CF2F}"/>
              </a:ext>
            </a:extLst>
          </p:cNvPr>
          <p:cNvGrpSpPr/>
          <p:nvPr/>
        </p:nvGrpSpPr>
        <p:grpSpPr>
          <a:xfrm>
            <a:off x="7306743" y="3122100"/>
            <a:ext cx="1332000" cy="611783"/>
            <a:chOff x="7716818" y="2439519"/>
            <a:chExt cx="1309459" cy="611783"/>
          </a:xfrm>
        </p:grpSpPr>
        <p:sp>
          <p:nvSpPr>
            <p:cNvPr id="152" name="Rectangle 151">
              <a:extLst>
                <a:ext uri="{FF2B5EF4-FFF2-40B4-BE49-F238E27FC236}">
                  <a16:creationId xmlns:a16="http://schemas.microsoft.com/office/drawing/2014/main" id="{38040944-F84A-4171-AC11-2E1EFD00E264}"/>
                </a:ext>
              </a:extLst>
            </p:cNvPr>
            <p:cNvSpPr/>
            <p:nvPr/>
          </p:nvSpPr>
          <p:spPr bwMode="auto">
            <a:xfrm>
              <a:off x="7716818" y="2439519"/>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The automation of data-driven processes from end-to-end, including preparing data, making decisions based on that data, and taking actions based on those decisions</a:t>
              </a:r>
            </a:p>
          </p:txBody>
        </p:sp>
        <p:sp>
          <p:nvSpPr>
            <p:cNvPr id="153" name="Rectangle 152">
              <a:extLst>
                <a:ext uri="{FF2B5EF4-FFF2-40B4-BE49-F238E27FC236}">
                  <a16:creationId xmlns:a16="http://schemas.microsoft.com/office/drawing/2014/main" id="{F276DEF3-3A2E-4080-8441-DB97EB136B29}"/>
                </a:ext>
              </a:extLst>
            </p:cNvPr>
            <p:cNvSpPr/>
            <p:nvPr/>
          </p:nvSpPr>
          <p:spPr bwMode="auto">
            <a:xfrm>
              <a:off x="7730277" y="2439519"/>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4" name="Group 13">
            <a:extLst>
              <a:ext uri="{FF2B5EF4-FFF2-40B4-BE49-F238E27FC236}">
                <a16:creationId xmlns:a16="http://schemas.microsoft.com/office/drawing/2014/main" id="{CC06F079-B866-488E-9ECA-5D02E4F4EBDF}"/>
              </a:ext>
            </a:extLst>
          </p:cNvPr>
          <p:cNvGrpSpPr/>
          <p:nvPr/>
        </p:nvGrpSpPr>
        <p:grpSpPr>
          <a:xfrm>
            <a:off x="7306743" y="2407625"/>
            <a:ext cx="1332000" cy="611783"/>
            <a:chOff x="7306744" y="2265858"/>
            <a:chExt cx="1309459" cy="611783"/>
          </a:xfrm>
        </p:grpSpPr>
        <p:sp>
          <p:nvSpPr>
            <p:cNvPr id="154" name="Rectangle 153">
              <a:extLst>
                <a:ext uri="{FF2B5EF4-FFF2-40B4-BE49-F238E27FC236}">
                  <a16:creationId xmlns:a16="http://schemas.microsoft.com/office/drawing/2014/main" id="{64BDAE06-3C11-46FA-83CD-0C9E15B6E215}"/>
                </a:ext>
              </a:extLst>
            </p:cNvPr>
            <p:cNvSpPr/>
            <p:nvPr/>
          </p:nvSpPr>
          <p:spPr bwMode="auto">
            <a:xfrm>
              <a:off x="7306744" y="226585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Master Data Management (MDM) is the technology, tools and processes that ensure master data is coordinated across the enterprise. </a:t>
              </a:r>
            </a:p>
          </p:txBody>
        </p:sp>
        <p:sp>
          <p:nvSpPr>
            <p:cNvPr id="156" name="Rectangle 155">
              <a:extLst>
                <a:ext uri="{FF2B5EF4-FFF2-40B4-BE49-F238E27FC236}">
                  <a16:creationId xmlns:a16="http://schemas.microsoft.com/office/drawing/2014/main" id="{7178E042-8DC3-42EE-B643-674663FACC78}"/>
                </a:ext>
              </a:extLst>
            </p:cNvPr>
            <p:cNvSpPr/>
            <p:nvPr/>
          </p:nvSpPr>
          <p:spPr bwMode="auto">
            <a:xfrm>
              <a:off x="7320203" y="2265858"/>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5" name="Group 14">
            <a:extLst>
              <a:ext uri="{FF2B5EF4-FFF2-40B4-BE49-F238E27FC236}">
                <a16:creationId xmlns:a16="http://schemas.microsoft.com/office/drawing/2014/main" id="{CB225FE6-A829-4B2A-8E1A-309B96D4633B}"/>
              </a:ext>
            </a:extLst>
          </p:cNvPr>
          <p:cNvGrpSpPr/>
          <p:nvPr/>
        </p:nvGrpSpPr>
        <p:grpSpPr>
          <a:xfrm>
            <a:off x="7306743" y="1693150"/>
            <a:ext cx="1332000" cy="611783"/>
            <a:chOff x="7314900" y="1475711"/>
            <a:chExt cx="1296000" cy="611783"/>
          </a:xfrm>
        </p:grpSpPr>
        <p:sp>
          <p:nvSpPr>
            <p:cNvPr id="157" name="Rectangle 156">
              <a:extLst>
                <a:ext uri="{FF2B5EF4-FFF2-40B4-BE49-F238E27FC236}">
                  <a16:creationId xmlns:a16="http://schemas.microsoft.com/office/drawing/2014/main" id="{B2B74219-B798-49E1-AF0F-5B6FD3BFD6E6}"/>
                </a:ext>
              </a:extLst>
            </p:cNvPr>
            <p:cNvSpPr/>
            <p:nvPr/>
          </p:nvSpPr>
          <p:spPr bwMode="auto">
            <a:xfrm>
              <a:off x="7314900" y="1475711"/>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Defines the blueprint for managing data assets by aligning with organizational strategy to establish strategic data requirements and designs to meet these requirements</a:t>
              </a:r>
              <a:endParaRPr lang="en-GB" sz="650">
                <a:solidFill>
                  <a:srgbClr val="55555A"/>
                </a:solidFill>
                <a:cs typeface="Arial"/>
              </a:endParaRPr>
            </a:p>
          </p:txBody>
        </p:sp>
        <p:sp>
          <p:nvSpPr>
            <p:cNvPr id="159" name="Rectangle 158">
              <a:extLst>
                <a:ext uri="{FF2B5EF4-FFF2-40B4-BE49-F238E27FC236}">
                  <a16:creationId xmlns:a16="http://schemas.microsoft.com/office/drawing/2014/main" id="{50EFDCF8-2B25-4604-AC70-0904764CDA22}"/>
                </a:ext>
              </a:extLst>
            </p:cNvPr>
            <p:cNvSpPr/>
            <p:nvPr/>
          </p:nvSpPr>
          <p:spPr bwMode="auto">
            <a:xfrm>
              <a:off x="7314900" y="1475711"/>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grpSp>
        <p:nvGrpSpPr>
          <p:cNvPr id="16" name="Group 15">
            <a:extLst>
              <a:ext uri="{FF2B5EF4-FFF2-40B4-BE49-F238E27FC236}">
                <a16:creationId xmlns:a16="http://schemas.microsoft.com/office/drawing/2014/main" id="{DAEDFC11-2EA8-4F10-A2C3-E27918443FC8}"/>
              </a:ext>
            </a:extLst>
          </p:cNvPr>
          <p:cNvGrpSpPr/>
          <p:nvPr/>
        </p:nvGrpSpPr>
        <p:grpSpPr>
          <a:xfrm>
            <a:off x="6033543" y="692494"/>
            <a:ext cx="1332000" cy="611783"/>
            <a:chOff x="6898320" y="716418"/>
            <a:chExt cx="1296000" cy="611783"/>
          </a:xfrm>
        </p:grpSpPr>
        <p:sp>
          <p:nvSpPr>
            <p:cNvPr id="160" name="Rectangle 159">
              <a:extLst>
                <a:ext uri="{FF2B5EF4-FFF2-40B4-BE49-F238E27FC236}">
                  <a16:creationId xmlns:a16="http://schemas.microsoft.com/office/drawing/2014/main" id="{5C78D08F-F047-448B-8A3B-32BE1D8B0645}"/>
                </a:ext>
              </a:extLst>
            </p:cNvPr>
            <p:cNvSpPr/>
            <p:nvPr/>
          </p:nvSpPr>
          <p:spPr bwMode="auto">
            <a:xfrm>
              <a:off x="6898320" y="716418"/>
              <a:ext cx="1296000" cy="6117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r>
                <a:rPr lang="en-GB" sz="650" b="0">
                  <a:solidFill>
                    <a:srgbClr val="55555A"/>
                  </a:solidFill>
                  <a:cs typeface="Arial"/>
                </a:rPr>
                <a:t>Defines the blueprint for managing data assets by aligning with organizational strategy to establish strategic data requirements and designs to meet these requirements</a:t>
              </a:r>
              <a:endParaRPr lang="en-GB" sz="650">
                <a:solidFill>
                  <a:srgbClr val="55555A"/>
                </a:solidFill>
                <a:cs typeface="Arial"/>
              </a:endParaRPr>
            </a:p>
          </p:txBody>
        </p:sp>
        <p:sp>
          <p:nvSpPr>
            <p:cNvPr id="161" name="Rectangle 160">
              <a:extLst>
                <a:ext uri="{FF2B5EF4-FFF2-40B4-BE49-F238E27FC236}">
                  <a16:creationId xmlns:a16="http://schemas.microsoft.com/office/drawing/2014/main" id="{9E56F635-644E-4D24-A552-AD91C5A9EF6A}"/>
                </a:ext>
              </a:extLst>
            </p:cNvPr>
            <p:cNvSpPr/>
            <p:nvPr/>
          </p:nvSpPr>
          <p:spPr bwMode="auto">
            <a:xfrm>
              <a:off x="6898320" y="716418"/>
              <a:ext cx="1296000" cy="36000"/>
            </a:xfrm>
            <a:prstGeom prst="rect">
              <a:avLst/>
            </a:prstGeom>
            <a:solidFill>
              <a:schemeClr val="tx1">
                <a:lumMod val="40000"/>
                <a:lumOff val="60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a:spcAft>
                  <a:spcPts val="450"/>
                </a:spcAft>
              </a:pPr>
              <a:endParaRPr lang="en-GB" sz="820">
                <a:solidFill>
                  <a:srgbClr val="55555A"/>
                </a:solidFill>
                <a:cs typeface="Arial"/>
              </a:endParaRPr>
            </a:p>
          </p:txBody>
        </p:sp>
      </p:grpSp>
      <p:cxnSp>
        <p:nvCxnSpPr>
          <p:cNvPr id="20" name="Straight Arrow Connector 19">
            <a:extLst>
              <a:ext uri="{FF2B5EF4-FFF2-40B4-BE49-F238E27FC236}">
                <a16:creationId xmlns:a16="http://schemas.microsoft.com/office/drawing/2014/main" id="{5406FEB7-7F1E-46AA-9D84-C0ECF24CF8CF}"/>
              </a:ext>
            </a:extLst>
          </p:cNvPr>
          <p:cNvCxnSpPr>
            <a:cxnSpLocks/>
            <a:stCxn id="110" idx="3"/>
          </p:cNvCxnSpPr>
          <p:nvPr/>
        </p:nvCxnSpPr>
        <p:spPr bwMode="auto">
          <a:xfrm>
            <a:off x="1633376" y="1999042"/>
            <a:ext cx="1054859" cy="33521"/>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61">
            <a:extLst>
              <a:ext uri="{FF2B5EF4-FFF2-40B4-BE49-F238E27FC236}">
                <a16:creationId xmlns:a16="http://schemas.microsoft.com/office/drawing/2014/main" id="{5ED03655-AF9E-45AF-AD46-995782626049}"/>
              </a:ext>
            </a:extLst>
          </p:cNvPr>
          <p:cNvCxnSpPr>
            <a:cxnSpLocks/>
            <a:stCxn id="117" idx="3"/>
          </p:cNvCxnSpPr>
          <p:nvPr/>
        </p:nvCxnSpPr>
        <p:spPr bwMode="auto">
          <a:xfrm flipV="1">
            <a:off x="1619684" y="2450535"/>
            <a:ext cx="1960225" cy="26642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2">
            <a:extLst>
              <a:ext uri="{FF2B5EF4-FFF2-40B4-BE49-F238E27FC236}">
                <a16:creationId xmlns:a16="http://schemas.microsoft.com/office/drawing/2014/main" id="{25A2AED3-6DC8-4233-8F35-8E5B949C731A}"/>
              </a:ext>
            </a:extLst>
          </p:cNvPr>
          <p:cNvCxnSpPr>
            <a:stCxn id="112" idx="3"/>
          </p:cNvCxnSpPr>
          <p:nvPr/>
        </p:nvCxnSpPr>
        <p:spPr bwMode="auto">
          <a:xfrm flipV="1">
            <a:off x="1633375" y="2986165"/>
            <a:ext cx="1141280" cy="523234"/>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Straight Arrow Connector 163">
            <a:extLst>
              <a:ext uri="{FF2B5EF4-FFF2-40B4-BE49-F238E27FC236}">
                <a16:creationId xmlns:a16="http://schemas.microsoft.com/office/drawing/2014/main" id="{7F856A73-AE09-4488-8DF9-4CE192921296}"/>
              </a:ext>
            </a:extLst>
          </p:cNvPr>
          <p:cNvCxnSpPr>
            <a:stCxn id="115" idx="0"/>
          </p:cNvCxnSpPr>
          <p:nvPr/>
        </p:nvCxnSpPr>
        <p:spPr bwMode="auto">
          <a:xfrm flipV="1">
            <a:off x="2381727" y="3374407"/>
            <a:ext cx="1091841" cy="670259"/>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Straight Arrow Connector 164">
            <a:extLst>
              <a:ext uri="{FF2B5EF4-FFF2-40B4-BE49-F238E27FC236}">
                <a16:creationId xmlns:a16="http://schemas.microsoft.com/office/drawing/2014/main" id="{8674E165-188F-4707-9BB0-0F4B975A807B}"/>
              </a:ext>
            </a:extLst>
          </p:cNvPr>
          <p:cNvCxnSpPr>
            <a:stCxn id="107" idx="0"/>
          </p:cNvCxnSpPr>
          <p:nvPr/>
        </p:nvCxnSpPr>
        <p:spPr bwMode="auto">
          <a:xfrm flipV="1">
            <a:off x="3815996" y="3733883"/>
            <a:ext cx="366144" cy="310783"/>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Straight Arrow Connector 165">
            <a:extLst>
              <a:ext uri="{FF2B5EF4-FFF2-40B4-BE49-F238E27FC236}">
                <a16:creationId xmlns:a16="http://schemas.microsoft.com/office/drawing/2014/main" id="{AD4DD4EE-BAE6-44CF-9340-956BB2FE6314}"/>
              </a:ext>
            </a:extLst>
          </p:cNvPr>
          <p:cNvCxnSpPr>
            <a:stCxn id="146" idx="0"/>
          </p:cNvCxnSpPr>
          <p:nvPr/>
        </p:nvCxnSpPr>
        <p:spPr bwMode="auto">
          <a:xfrm flipH="1" flipV="1">
            <a:off x="4807457" y="3019408"/>
            <a:ext cx="450532" cy="1025258"/>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7" name="Straight Arrow Connector 166">
            <a:extLst>
              <a:ext uri="{FF2B5EF4-FFF2-40B4-BE49-F238E27FC236}">
                <a16:creationId xmlns:a16="http://schemas.microsoft.com/office/drawing/2014/main" id="{5700F86E-7E89-4172-AC7F-7F255DE9EA63}"/>
              </a:ext>
            </a:extLst>
          </p:cNvPr>
          <p:cNvCxnSpPr>
            <a:stCxn id="124" idx="3"/>
          </p:cNvCxnSpPr>
          <p:nvPr/>
        </p:nvCxnSpPr>
        <p:spPr bwMode="auto">
          <a:xfrm>
            <a:off x="3040881" y="998386"/>
            <a:ext cx="432687" cy="468907"/>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Straight Arrow Connector 167">
            <a:extLst>
              <a:ext uri="{FF2B5EF4-FFF2-40B4-BE49-F238E27FC236}">
                <a16:creationId xmlns:a16="http://schemas.microsoft.com/office/drawing/2014/main" id="{65D2D76F-119B-4957-98AE-909B45B22E32}"/>
              </a:ext>
            </a:extLst>
          </p:cNvPr>
          <p:cNvCxnSpPr>
            <a:stCxn id="148" idx="2"/>
          </p:cNvCxnSpPr>
          <p:nvPr/>
        </p:nvCxnSpPr>
        <p:spPr bwMode="auto">
          <a:xfrm>
            <a:off x="4571999" y="1304277"/>
            <a:ext cx="0" cy="32605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820972B8-BE10-41FF-9D63-651DF0064EF0}"/>
              </a:ext>
            </a:extLst>
          </p:cNvPr>
          <p:cNvCxnSpPr>
            <a:cxnSpLocks/>
            <a:stCxn id="157" idx="1"/>
          </p:cNvCxnSpPr>
          <p:nvPr/>
        </p:nvCxnSpPr>
        <p:spPr bwMode="auto">
          <a:xfrm flipH="1">
            <a:off x="6371635" y="1999042"/>
            <a:ext cx="935108" cy="33521"/>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 name="Straight Arrow Connector 187">
            <a:extLst>
              <a:ext uri="{FF2B5EF4-FFF2-40B4-BE49-F238E27FC236}">
                <a16:creationId xmlns:a16="http://schemas.microsoft.com/office/drawing/2014/main" id="{763FEEB1-CFD8-4DAA-AA96-336458C111C2}"/>
              </a:ext>
            </a:extLst>
          </p:cNvPr>
          <p:cNvCxnSpPr>
            <a:cxnSpLocks/>
            <a:stCxn id="154" idx="1"/>
          </p:cNvCxnSpPr>
          <p:nvPr/>
        </p:nvCxnSpPr>
        <p:spPr bwMode="auto">
          <a:xfrm flipH="1" flipV="1">
            <a:off x="5671755" y="2413635"/>
            <a:ext cx="1634988" cy="299882"/>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Arrow Connector 190">
            <a:extLst>
              <a:ext uri="{FF2B5EF4-FFF2-40B4-BE49-F238E27FC236}">
                <a16:creationId xmlns:a16="http://schemas.microsoft.com/office/drawing/2014/main" id="{8949A32C-8162-4DEE-BB30-E174C3D9949A}"/>
              </a:ext>
            </a:extLst>
          </p:cNvPr>
          <p:cNvCxnSpPr>
            <a:cxnSpLocks/>
            <a:stCxn id="152" idx="1"/>
          </p:cNvCxnSpPr>
          <p:nvPr/>
        </p:nvCxnSpPr>
        <p:spPr bwMode="auto">
          <a:xfrm flipH="1" flipV="1">
            <a:off x="6294475" y="3019408"/>
            <a:ext cx="1012268" cy="408584"/>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Arrow Connector 177">
            <a:extLst>
              <a:ext uri="{FF2B5EF4-FFF2-40B4-BE49-F238E27FC236}">
                <a16:creationId xmlns:a16="http://schemas.microsoft.com/office/drawing/2014/main" id="{66D9D02C-A1D2-4727-8740-978DA888270A}"/>
              </a:ext>
            </a:extLst>
          </p:cNvPr>
          <p:cNvCxnSpPr/>
          <p:nvPr/>
        </p:nvCxnSpPr>
        <p:spPr bwMode="auto">
          <a:xfrm flipH="1">
            <a:off x="5552174" y="998385"/>
            <a:ext cx="481369" cy="454648"/>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Arrow Connector 196">
            <a:extLst>
              <a:ext uri="{FF2B5EF4-FFF2-40B4-BE49-F238E27FC236}">
                <a16:creationId xmlns:a16="http://schemas.microsoft.com/office/drawing/2014/main" id="{A3A413B7-5106-415A-ACA9-D180299FD9AD}"/>
              </a:ext>
            </a:extLst>
          </p:cNvPr>
          <p:cNvCxnSpPr>
            <a:stCxn id="151" idx="2"/>
          </p:cNvCxnSpPr>
          <p:nvPr/>
        </p:nvCxnSpPr>
        <p:spPr bwMode="auto">
          <a:xfrm flipH="1" flipV="1">
            <a:off x="5569349" y="3400480"/>
            <a:ext cx="1130194" cy="680187"/>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Footer Placeholder 1">
            <a:extLst>
              <a:ext uri="{FF2B5EF4-FFF2-40B4-BE49-F238E27FC236}">
                <a16:creationId xmlns:a16="http://schemas.microsoft.com/office/drawing/2014/main" id="{540E4D53-5839-4FF5-B433-830E4D17128A}"/>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4" name="Rectangle 73">
            <a:extLst>
              <a:ext uri="{FF2B5EF4-FFF2-40B4-BE49-F238E27FC236}">
                <a16:creationId xmlns:a16="http://schemas.microsoft.com/office/drawing/2014/main" id="{3E2E5A01-DA4F-49BE-902B-C29F96504F75}"/>
              </a:ext>
            </a:extLst>
          </p:cNvPr>
          <p:cNvSpPr/>
          <p:nvPr/>
        </p:nvSpPr>
        <p:spPr bwMode="auto">
          <a:xfrm>
            <a:off x="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77396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Accountability</a:t>
            </a:r>
          </a:p>
        </p:txBody>
      </p:sp>
      <p:grpSp>
        <p:nvGrpSpPr>
          <p:cNvPr id="27" name="Group 26">
            <a:extLst>
              <a:ext uri="{FF2B5EF4-FFF2-40B4-BE49-F238E27FC236}">
                <a16:creationId xmlns:a16="http://schemas.microsoft.com/office/drawing/2014/main" id="{1F92B35C-4EC7-4738-82EC-B19B1CE76EDA}"/>
              </a:ext>
            </a:extLst>
          </p:cNvPr>
          <p:cNvGrpSpPr/>
          <p:nvPr/>
        </p:nvGrpSpPr>
        <p:grpSpPr>
          <a:xfrm>
            <a:off x="181018" y="1667336"/>
            <a:ext cx="3424679" cy="2523761"/>
            <a:chOff x="181018" y="1646071"/>
            <a:chExt cx="3424679" cy="2523761"/>
          </a:xfrm>
        </p:grpSpPr>
        <p:grpSp>
          <p:nvGrpSpPr>
            <p:cNvPr id="18" name="Group 17">
              <a:extLst>
                <a:ext uri="{FF2B5EF4-FFF2-40B4-BE49-F238E27FC236}">
                  <a16:creationId xmlns:a16="http://schemas.microsoft.com/office/drawing/2014/main" id="{C0280BC0-1818-4476-AF0A-48E6749B109A}"/>
                </a:ext>
              </a:extLst>
            </p:cNvPr>
            <p:cNvGrpSpPr>
              <a:grpSpLocks noChangeAspect="1"/>
            </p:cNvGrpSpPr>
            <p:nvPr/>
          </p:nvGrpSpPr>
          <p:grpSpPr>
            <a:xfrm>
              <a:off x="181018" y="1824268"/>
              <a:ext cx="3209293" cy="2345564"/>
              <a:chOff x="2688235" y="1268242"/>
              <a:chExt cx="3683400" cy="2692073"/>
            </a:xfrm>
          </p:grpSpPr>
          <p:sp>
            <p:nvSpPr>
              <p:cNvPr id="77" name="Hexagon 76">
                <a:extLst>
                  <a:ext uri="{FF2B5EF4-FFF2-40B4-BE49-F238E27FC236}">
                    <a16:creationId xmlns:a16="http://schemas.microsoft.com/office/drawing/2014/main" id="{C0391730-C349-4D30-AC05-01DECDF74468}"/>
                  </a:ext>
                </a:extLst>
              </p:cNvPr>
              <p:cNvSpPr/>
              <p:nvPr/>
            </p:nvSpPr>
            <p:spPr bwMode="auto">
              <a:xfrm>
                <a:off x="5507337" y="1660021"/>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Platform</a:t>
                </a:r>
              </a:p>
            </p:txBody>
          </p:sp>
          <p:sp>
            <p:nvSpPr>
              <p:cNvPr id="78" name="Hexagon 77">
                <a:extLst>
                  <a:ext uri="{FF2B5EF4-FFF2-40B4-BE49-F238E27FC236}">
                    <a16:creationId xmlns:a16="http://schemas.microsoft.com/office/drawing/2014/main" id="{DB2B8949-A4FA-46A5-B9E6-06D5D6FB5D09}"/>
                  </a:ext>
                </a:extLst>
              </p:cNvPr>
              <p:cNvSpPr/>
              <p:nvPr/>
            </p:nvSpPr>
            <p:spPr bwMode="auto">
              <a:xfrm>
                <a:off x="4807457" y="282045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Quality</a:t>
                </a:r>
              </a:p>
            </p:txBody>
          </p:sp>
          <p:sp>
            <p:nvSpPr>
              <p:cNvPr id="79" name="Hexagon 78">
                <a:extLst>
                  <a:ext uri="{FF2B5EF4-FFF2-40B4-BE49-F238E27FC236}">
                    <a16:creationId xmlns:a16="http://schemas.microsoft.com/office/drawing/2014/main" id="{51EF09F6-AC85-4A23-A5E5-BF3695380A32}"/>
                  </a:ext>
                </a:extLst>
              </p:cNvPr>
              <p:cNvSpPr/>
              <p:nvPr/>
            </p:nvSpPr>
            <p:spPr bwMode="auto">
              <a:xfrm>
                <a:off x="4098938" y="3215232"/>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Strategy</a:t>
                </a:r>
              </a:p>
            </p:txBody>
          </p:sp>
          <p:sp>
            <p:nvSpPr>
              <p:cNvPr id="80" name="Hexagon 79">
                <a:extLst>
                  <a:ext uri="{FF2B5EF4-FFF2-40B4-BE49-F238E27FC236}">
                    <a16:creationId xmlns:a16="http://schemas.microsoft.com/office/drawing/2014/main" id="{F727A833-4D99-4ED6-8A64-F499CD564029}"/>
                  </a:ext>
                </a:extLst>
              </p:cNvPr>
              <p:cNvSpPr/>
              <p:nvPr/>
            </p:nvSpPr>
            <p:spPr bwMode="auto">
              <a:xfrm>
                <a:off x="3393526" y="204514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Analytics</a:t>
                </a:r>
              </a:p>
            </p:txBody>
          </p:sp>
          <p:sp>
            <p:nvSpPr>
              <p:cNvPr id="83" name="Hexagon 82">
                <a:extLst>
                  <a:ext uri="{FF2B5EF4-FFF2-40B4-BE49-F238E27FC236}">
                    <a16:creationId xmlns:a16="http://schemas.microsoft.com/office/drawing/2014/main" id="{96622F4E-A3FA-439E-8D5E-1D3502BAC6E0}"/>
                  </a:ext>
                </a:extLst>
              </p:cNvPr>
              <p:cNvSpPr/>
              <p:nvPr/>
            </p:nvSpPr>
            <p:spPr bwMode="auto">
              <a:xfrm>
                <a:off x="3393526" y="1268242"/>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Advanced</a:t>
                </a:r>
                <a:br>
                  <a:rPr lang="en-GB" sz="700">
                    <a:solidFill>
                      <a:schemeClr val="bg1"/>
                    </a:solidFill>
                    <a:cs typeface="Arial"/>
                  </a:rPr>
                </a:br>
                <a:r>
                  <a:rPr lang="en-GB" sz="700">
                    <a:solidFill>
                      <a:schemeClr val="bg1"/>
                    </a:solidFill>
                    <a:cs typeface="Arial"/>
                  </a:rPr>
                  <a:t>Analytics</a:t>
                </a:r>
              </a:p>
            </p:txBody>
          </p:sp>
          <p:sp>
            <p:nvSpPr>
              <p:cNvPr id="84" name="Hexagon 83">
                <a:extLst>
                  <a:ext uri="{FF2B5EF4-FFF2-40B4-BE49-F238E27FC236}">
                    <a16:creationId xmlns:a16="http://schemas.microsoft.com/office/drawing/2014/main" id="{34A1D0EA-4641-4DCF-8D4B-750CC732B00D}"/>
                  </a:ext>
                </a:extLst>
              </p:cNvPr>
              <p:cNvSpPr/>
              <p:nvPr/>
            </p:nvSpPr>
            <p:spPr bwMode="auto">
              <a:xfrm>
                <a:off x="2688235" y="1660021"/>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Information</a:t>
                </a:r>
                <a:br>
                  <a:rPr lang="en-GB" sz="700">
                    <a:solidFill>
                      <a:schemeClr val="bg1">
                        <a:lumMod val="65000"/>
                      </a:schemeClr>
                    </a:solidFill>
                    <a:cs typeface="Arial"/>
                  </a:rPr>
                </a:br>
                <a:r>
                  <a:rPr lang="en-GB" sz="700">
                    <a:solidFill>
                      <a:schemeClr val="bg1">
                        <a:lumMod val="65000"/>
                      </a:schemeClr>
                    </a:solidFill>
                    <a:cs typeface="Arial"/>
                  </a:rPr>
                  <a:t>Governance</a:t>
                </a:r>
              </a:p>
            </p:txBody>
          </p:sp>
          <p:sp>
            <p:nvSpPr>
              <p:cNvPr id="85" name="Hexagon 84">
                <a:extLst>
                  <a:ext uri="{FF2B5EF4-FFF2-40B4-BE49-F238E27FC236}">
                    <a16:creationId xmlns:a16="http://schemas.microsoft.com/office/drawing/2014/main" id="{FF1E4B6F-00B9-45C3-A7C3-5DB8B4A043FB}"/>
                  </a:ext>
                </a:extLst>
              </p:cNvPr>
              <p:cNvSpPr/>
              <p:nvPr/>
            </p:nvSpPr>
            <p:spPr bwMode="auto">
              <a:xfrm>
                <a:off x="4098938" y="1660021"/>
                <a:ext cx="864298" cy="745083"/>
              </a:xfrm>
              <a:prstGeom prst="hexagon">
                <a:avLst/>
              </a:prstGeom>
              <a:solidFill>
                <a:srgbClr val="D3D3D4"/>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Governance</a:t>
                </a:r>
              </a:p>
            </p:txBody>
          </p:sp>
          <p:sp>
            <p:nvSpPr>
              <p:cNvPr id="87" name="Hexagon 86">
                <a:extLst>
                  <a:ext uri="{FF2B5EF4-FFF2-40B4-BE49-F238E27FC236}">
                    <a16:creationId xmlns:a16="http://schemas.microsoft.com/office/drawing/2014/main" id="{1FD174E2-D924-4431-85A6-D244B400B54B}"/>
                  </a:ext>
                </a:extLst>
              </p:cNvPr>
              <p:cNvSpPr/>
              <p:nvPr/>
            </p:nvSpPr>
            <p:spPr bwMode="auto">
              <a:xfrm>
                <a:off x="4807457" y="2041093"/>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Master Data </a:t>
                </a:r>
                <a:br>
                  <a:rPr lang="en-GB" sz="700">
                    <a:solidFill>
                      <a:schemeClr val="bg1"/>
                    </a:solidFill>
                    <a:cs typeface="Arial"/>
                  </a:rPr>
                </a:br>
                <a:r>
                  <a:rPr lang="en-GB" sz="700">
                    <a:solidFill>
                      <a:schemeClr val="bg1"/>
                    </a:solidFill>
                    <a:cs typeface="Arial"/>
                  </a:rPr>
                  <a:t>Management</a:t>
                </a:r>
              </a:p>
            </p:txBody>
          </p:sp>
          <p:sp>
            <p:nvSpPr>
              <p:cNvPr id="90" name="Hexagon 89">
                <a:extLst>
                  <a:ext uri="{FF2B5EF4-FFF2-40B4-BE49-F238E27FC236}">
                    <a16:creationId xmlns:a16="http://schemas.microsoft.com/office/drawing/2014/main" id="{F670FAA6-3F4F-4229-BA60-3FAA8A565DC8}"/>
                  </a:ext>
                </a:extLst>
              </p:cNvPr>
              <p:cNvSpPr/>
              <p:nvPr/>
            </p:nvSpPr>
            <p:spPr bwMode="auto">
              <a:xfrm>
                <a:off x="4098938" y="2432377"/>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Process</a:t>
                </a:r>
              </a:p>
            </p:txBody>
          </p:sp>
          <p:sp>
            <p:nvSpPr>
              <p:cNvPr id="91" name="Hexagon 90">
                <a:extLst>
                  <a:ext uri="{FF2B5EF4-FFF2-40B4-BE49-F238E27FC236}">
                    <a16:creationId xmlns:a16="http://schemas.microsoft.com/office/drawing/2014/main" id="{05B688E6-1898-48FF-A904-50F19A0530F1}"/>
                  </a:ext>
                </a:extLst>
              </p:cNvPr>
              <p:cNvSpPr/>
              <p:nvPr/>
            </p:nvSpPr>
            <p:spPr bwMode="auto">
              <a:xfrm>
                <a:off x="5507337" y="2432377"/>
                <a:ext cx="864298" cy="745083"/>
              </a:xfrm>
              <a:prstGeom prst="hexagon">
                <a:avLst/>
              </a:prstGeom>
              <a:solidFill>
                <a:schemeClr val="accent1"/>
              </a:solidFill>
              <a:ln w="9525" cap="flat" cmpd="sng" algn="ctr">
                <a:no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solidFill>
                    <a:cs typeface="Arial"/>
                  </a:rPr>
                  <a:t>Data Integration</a:t>
                </a:r>
              </a:p>
            </p:txBody>
          </p:sp>
          <p:sp>
            <p:nvSpPr>
              <p:cNvPr id="93" name="Hexagon 92">
                <a:extLst>
                  <a:ext uri="{FF2B5EF4-FFF2-40B4-BE49-F238E27FC236}">
                    <a16:creationId xmlns:a16="http://schemas.microsoft.com/office/drawing/2014/main" id="{BE51B7F5-A359-4427-B2F7-42402FF9A767}"/>
                  </a:ext>
                </a:extLst>
              </p:cNvPr>
              <p:cNvSpPr/>
              <p:nvPr/>
            </p:nvSpPr>
            <p:spPr bwMode="auto">
              <a:xfrm>
                <a:off x="2688235" y="2432377"/>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Demand</a:t>
                </a:r>
                <a:br>
                  <a:rPr lang="en-GB" sz="700">
                    <a:solidFill>
                      <a:schemeClr val="bg1">
                        <a:lumMod val="65000"/>
                      </a:schemeClr>
                    </a:solidFill>
                    <a:cs typeface="Arial"/>
                  </a:rPr>
                </a:br>
                <a:r>
                  <a:rPr lang="en-GB" sz="700">
                    <a:solidFill>
                      <a:schemeClr val="bg1">
                        <a:lumMod val="65000"/>
                      </a:schemeClr>
                    </a:solidFill>
                    <a:cs typeface="Arial"/>
                  </a:rPr>
                  <a:t>Management</a:t>
                </a:r>
              </a:p>
            </p:txBody>
          </p:sp>
          <p:sp>
            <p:nvSpPr>
              <p:cNvPr id="94" name="Hexagon 93">
                <a:extLst>
                  <a:ext uri="{FF2B5EF4-FFF2-40B4-BE49-F238E27FC236}">
                    <a16:creationId xmlns:a16="http://schemas.microsoft.com/office/drawing/2014/main" id="{A05D0023-8E59-4277-ABB1-E5AEBCE652E6}"/>
                  </a:ext>
                </a:extLst>
              </p:cNvPr>
              <p:cNvSpPr/>
              <p:nvPr/>
            </p:nvSpPr>
            <p:spPr bwMode="auto">
              <a:xfrm>
                <a:off x="4807457" y="126824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a:t>
                </a:r>
                <a:br>
                  <a:rPr lang="en-GB" sz="700">
                    <a:solidFill>
                      <a:schemeClr val="bg1">
                        <a:lumMod val="65000"/>
                      </a:schemeClr>
                    </a:solidFill>
                    <a:cs typeface="Arial"/>
                  </a:rPr>
                </a:br>
                <a:r>
                  <a:rPr lang="en-GB" sz="700">
                    <a:solidFill>
                      <a:schemeClr val="bg1">
                        <a:lumMod val="65000"/>
                      </a:schemeClr>
                    </a:solidFill>
                    <a:cs typeface="Arial"/>
                  </a:rPr>
                  <a:t>Architecture</a:t>
                </a:r>
              </a:p>
            </p:txBody>
          </p:sp>
          <p:sp>
            <p:nvSpPr>
              <p:cNvPr id="104" name="Hexagon 103">
                <a:extLst>
                  <a:ext uri="{FF2B5EF4-FFF2-40B4-BE49-F238E27FC236}">
                    <a16:creationId xmlns:a16="http://schemas.microsoft.com/office/drawing/2014/main" id="{8E587931-3584-4C49-8696-0D0544520B84}"/>
                  </a:ext>
                </a:extLst>
              </p:cNvPr>
              <p:cNvSpPr/>
              <p:nvPr/>
            </p:nvSpPr>
            <p:spPr bwMode="auto">
              <a:xfrm>
                <a:off x="3393526" y="2820452"/>
                <a:ext cx="864298" cy="745083"/>
              </a:xfrm>
              <a:prstGeom prst="hexagon">
                <a:avLst/>
              </a:prstGeom>
              <a:solidFill>
                <a:schemeClr val="bg2">
                  <a:alpha val="52000"/>
                </a:schemeClr>
              </a:solidFill>
              <a:ln w="952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700">
                    <a:solidFill>
                      <a:schemeClr val="bg1">
                        <a:lumMod val="65000"/>
                      </a:schemeClr>
                    </a:solidFill>
                    <a:cs typeface="Arial"/>
                  </a:rPr>
                  <a:t>Data Catalog</a:t>
                </a:r>
              </a:p>
            </p:txBody>
          </p:sp>
        </p:grpSp>
        <p:cxnSp>
          <p:nvCxnSpPr>
            <p:cNvPr id="16" name="Straight Connector 15">
              <a:extLst>
                <a:ext uri="{FF2B5EF4-FFF2-40B4-BE49-F238E27FC236}">
                  <a16:creationId xmlns:a16="http://schemas.microsoft.com/office/drawing/2014/main" id="{2AB658A7-D7EC-4097-BA65-40A14C44002D}"/>
                </a:ext>
              </a:extLst>
            </p:cNvPr>
            <p:cNvCxnSpPr/>
            <p:nvPr/>
          </p:nvCxnSpPr>
          <p:spPr bwMode="auto">
            <a:xfrm flipH="1" flipV="1">
              <a:off x="1899684" y="1646071"/>
              <a:ext cx="1706012" cy="1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AB0AE324-D117-4AA7-867A-35A294228FE7}"/>
                </a:ext>
              </a:extLst>
            </p:cNvPr>
            <p:cNvCxnSpPr/>
            <p:nvPr/>
          </p:nvCxnSpPr>
          <p:spPr bwMode="auto">
            <a:xfrm flipH="1" flipV="1">
              <a:off x="2752690" y="2741869"/>
              <a:ext cx="853007" cy="2392"/>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687D343B-3839-4779-B85C-99052CE8EF02}"/>
                </a:ext>
              </a:extLst>
            </p:cNvPr>
            <p:cNvCxnSpPr/>
            <p:nvPr/>
          </p:nvCxnSpPr>
          <p:spPr bwMode="auto">
            <a:xfrm flipH="1">
              <a:off x="1474381" y="1646071"/>
              <a:ext cx="432391" cy="324495"/>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6ACA1C3F-6F7D-41EE-ABD0-F3AF86578D0B}"/>
                </a:ext>
              </a:extLst>
            </p:cNvPr>
            <p:cNvCxnSpPr/>
            <p:nvPr/>
          </p:nvCxnSpPr>
          <p:spPr bwMode="auto">
            <a:xfrm flipH="1" flipV="1">
              <a:off x="3381703" y="3854523"/>
              <a:ext cx="216000" cy="101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AAF42AFD-F23F-478E-A897-720715DA54D8}"/>
                </a:ext>
              </a:extLst>
            </p:cNvPr>
            <p:cNvCxnSpPr/>
            <p:nvPr/>
          </p:nvCxnSpPr>
          <p:spPr bwMode="auto">
            <a:xfrm flipH="1" flipV="1">
              <a:off x="2992791" y="3502964"/>
              <a:ext cx="396000" cy="360000"/>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Rectangle 48">
            <a:extLst>
              <a:ext uri="{FF2B5EF4-FFF2-40B4-BE49-F238E27FC236}">
                <a16:creationId xmlns:a16="http://schemas.microsoft.com/office/drawing/2014/main" id="{9D1C2302-6B69-4441-BB23-72149EA884FE}"/>
              </a:ext>
            </a:extLst>
          </p:cNvPr>
          <p:cNvSpPr/>
          <p:nvPr/>
        </p:nvSpPr>
        <p:spPr bwMode="auto">
          <a:xfrm>
            <a:off x="274315" y="568032"/>
            <a:ext cx="8729007" cy="461661"/>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lumMod val="50000"/>
                  </a:schemeClr>
                </a:solidFill>
              </a:rPr>
              <a:t>A detailed RACI of the DOM capabilities outlines split of accountability between Central IT data teams and business data teams. This ensures that the correct level of accountabilities are defined and agreed, enabling the business units’ individual strategies</a:t>
            </a:r>
          </a:p>
        </p:txBody>
      </p:sp>
      <p:pic>
        <p:nvPicPr>
          <p:cNvPr id="37" name="Picture 36">
            <a:extLst>
              <a:ext uri="{FF2B5EF4-FFF2-40B4-BE49-F238E27FC236}">
                <a16:creationId xmlns:a16="http://schemas.microsoft.com/office/drawing/2014/main" id="{52FD13FA-5BD8-44A9-8498-D65D353D3649}"/>
              </a:ext>
            </a:extLst>
          </p:cNvPr>
          <p:cNvPicPr>
            <a:picLocks noChangeAspect="1"/>
          </p:cNvPicPr>
          <p:nvPr/>
        </p:nvPicPr>
        <p:blipFill>
          <a:blip r:embed="rId3"/>
          <a:stretch>
            <a:fillRect/>
          </a:stretch>
        </p:blipFill>
        <p:spPr>
          <a:xfrm>
            <a:off x="3605696" y="2266153"/>
            <a:ext cx="5400000" cy="952437"/>
          </a:xfrm>
          <a:prstGeom prst="rect">
            <a:avLst/>
          </a:prstGeom>
          <a:effectLst>
            <a:outerShdw blurRad="63500" sx="102000" sy="102000" algn="ctr" rotWithShape="0">
              <a:prstClr val="black">
                <a:alpha val="40000"/>
              </a:prstClr>
            </a:outerShdw>
          </a:effectLst>
        </p:spPr>
      </p:pic>
      <p:pic>
        <p:nvPicPr>
          <p:cNvPr id="38" name="Picture 37">
            <a:extLst>
              <a:ext uri="{FF2B5EF4-FFF2-40B4-BE49-F238E27FC236}">
                <a16:creationId xmlns:a16="http://schemas.microsoft.com/office/drawing/2014/main" id="{7FDF3584-8676-4296-B025-E545F6D9E8FC}"/>
              </a:ext>
            </a:extLst>
          </p:cNvPr>
          <p:cNvPicPr>
            <a:picLocks noChangeAspect="1"/>
          </p:cNvPicPr>
          <p:nvPr/>
        </p:nvPicPr>
        <p:blipFill>
          <a:blip r:embed="rId4"/>
          <a:stretch>
            <a:fillRect/>
          </a:stretch>
        </p:blipFill>
        <p:spPr>
          <a:xfrm>
            <a:off x="3597703" y="1266701"/>
            <a:ext cx="5400000" cy="742394"/>
          </a:xfrm>
          <a:prstGeom prst="rect">
            <a:avLst/>
          </a:prstGeom>
          <a:effectLst>
            <a:outerShdw blurRad="63500" sx="102000" sy="102000" algn="ctr" rotWithShape="0">
              <a:prstClr val="black">
                <a:alpha val="40000"/>
              </a:prstClr>
            </a:outerShdw>
          </a:effectLst>
        </p:spPr>
      </p:pic>
      <p:pic>
        <p:nvPicPr>
          <p:cNvPr id="40" name="Picture 39">
            <a:extLst>
              <a:ext uri="{FF2B5EF4-FFF2-40B4-BE49-F238E27FC236}">
                <a16:creationId xmlns:a16="http://schemas.microsoft.com/office/drawing/2014/main" id="{6C6BB319-D3E7-4EBF-BAF8-20DDA00F1D41}"/>
              </a:ext>
            </a:extLst>
          </p:cNvPr>
          <p:cNvPicPr>
            <a:picLocks noChangeAspect="1"/>
          </p:cNvPicPr>
          <p:nvPr/>
        </p:nvPicPr>
        <p:blipFill>
          <a:blip r:embed="rId5"/>
          <a:stretch>
            <a:fillRect/>
          </a:stretch>
        </p:blipFill>
        <p:spPr>
          <a:xfrm>
            <a:off x="3605696" y="3462817"/>
            <a:ext cx="5400000" cy="742394"/>
          </a:xfrm>
          <a:prstGeom prst="rect">
            <a:avLst/>
          </a:prstGeom>
          <a:effectLst>
            <a:outerShdw blurRad="63500" sx="102000" sy="102000" algn="ctr" rotWithShape="0">
              <a:prstClr val="black">
                <a:alpha val="40000"/>
              </a:prstClr>
            </a:outerShdw>
          </a:effectLst>
        </p:spPr>
      </p:pic>
      <p:sp>
        <p:nvSpPr>
          <p:cNvPr id="34" name="Footer Placeholder 1">
            <a:extLst>
              <a:ext uri="{FF2B5EF4-FFF2-40B4-BE49-F238E27FC236}">
                <a16:creationId xmlns:a16="http://schemas.microsoft.com/office/drawing/2014/main" id="{E600C278-B200-4713-ABEA-EBEAD4F841C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5" name="Rectangle 34">
            <a:extLst>
              <a:ext uri="{FF2B5EF4-FFF2-40B4-BE49-F238E27FC236}">
                <a16:creationId xmlns:a16="http://schemas.microsoft.com/office/drawing/2014/main" id="{B5B7A8E2-7A11-4151-93E4-8D102FF393F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32" name="TextBox 31">
            <a:extLst>
              <a:ext uri="{FF2B5EF4-FFF2-40B4-BE49-F238E27FC236}">
                <a16:creationId xmlns:a16="http://schemas.microsoft.com/office/drawing/2014/main" id="{8D21E35D-93F4-4799-AEC7-76D9484F43AE}"/>
              </a:ext>
            </a:extLst>
          </p:cNvPr>
          <p:cNvSpPr txBox="1"/>
          <p:nvPr/>
        </p:nvSpPr>
        <p:spPr>
          <a:xfrm>
            <a:off x="328316" y="4216250"/>
            <a:ext cx="2483115" cy="379741"/>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a:spcAft>
                <a:spcPts val="0"/>
              </a:spcAft>
              <a:defRPr/>
            </a:pPr>
            <a:r>
              <a:rPr lang="en-US" sz="600" b="0">
                <a:solidFill>
                  <a:schemeClr val="tx1"/>
                </a:solidFill>
                <a:latin typeface="Arial"/>
              </a:rPr>
              <a:t>1. </a:t>
            </a:r>
            <a:r>
              <a:rPr lang="en-GB" sz="600" b="0">
                <a:solidFill>
                  <a:schemeClr val="tx1"/>
                </a:solidFill>
                <a:latin typeface="Arial"/>
              </a:rPr>
              <a:t>Tables shown represent a </a:t>
            </a:r>
            <a:r>
              <a:rPr lang="en-GB" sz="600" b="0">
                <a:solidFill>
                  <a:schemeClr val="tx1"/>
                </a:solidFill>
              </a:rPr>
              <a:t>snapshot of the Full RACI</a:t>
            </a:r>
          </a:p>
          <a:p>
            <a:pPr>
              <a:spcAft>
                <a:spcPts val="0"/>
              </a:spcAft>
              <a:defRPr/>
            </a:pPr>
            <a:endParaRPr lang="en-US" sz="600" b="0">
              <a:solidFill>
                <a:schemeClr val="tx1"/>
              </a:solidFill>
              <a:latin typeface="Arial"/>
            </a:endParaRPr>
          </a:p>
        </p:txBody>
      </p:sp>
    </p:spTree>
    <p:extLst>
      <p:ext uri="{BB962C8B-B14F-4D97-AF65-F5344CB8AC3E}">
        <p14:creationId xmlns:p14="http://schemas.microsoft.com/office/powerpoint/2010/main" val="375876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70591-A426-45A1-B9FE-605BADDE187C}"/>
              </a:ext>
            </a:extLst>
          </p:cNvPr>
          <p:cNvSpPr>
            <a:spLocks noGrp="1"/>
          </p:cNvSpPr>
          <p:nvPr>
            <p:ph type="title"/>
          </p:nvPr>
        </p:nvSpPr>
        <p:spPr/>
        <p:txBody>
          <a:bodyPr/>
          <a:lstStyle/>
          <a:p>
            <a:r>
              <a:rPr lang="en-GB"/>
              <a:t>DOM – Alignment with Wider Functions</a:t>
            </a:r>
            <a:br>
              <a:rPr lang="en-GB"/>
            </a:br>
            <a:endParaRPr lang="en-GB"/>
          </a:p>
        </p:txBody>
      </p:sp>
      <p:sp>
        <p:nvSpPr>
          <p:cNvPr id="96" name="Rectangle 95">
            <a:extLst>
              <a:ext uri="{FF2B5EF4-FFF2-40B4-BE49-F238E27FC236}">
                <a16:creationId xmlns:a16="http://schemas.microsoft.com/office/drawing/2014/main" id="{68E9EFC3-DCF2-48D9-87F6-55F291571D2B}"/>
              </a:ext>
            </a:extLst>
          </p:cNvPr>
          <p:cNvSpPr/>
          <p:nvPr/>
        </p:nvSpPr>
        <p:spPr bwMode="auto">
          <a:xfrm>
            <a:off x="5709426" y="1344478"/>
            <a:ext cx="3214833" cy="147754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l">
              <a:spcAft>
                <a:spcPts val="450"/>
              </a:spcAft>
            </a:pPr>
            <a:r>
              <a:rPr lang="en-GB" sz="900" b="0">
                <a:solidFill>
                  <a:schemeClr val="tx1"/>
                </a:solidFill>
                <a:cs typeface="Arial"/>
              </a:rPr>
              <a:t>The capabilities and associated activities will integrate closely with the BU CIO team, specifically the linkage between </a:t>
            </a:r>
            <a:r>
              <a:rPr lang="en-GB" sz="900">
                <a:solidFill>
                  <a:schemeClr val="tx1"/>
                </a:solidFill>
                <a:cs typeface="Arial"/>
              </a:rPr>
              <a:t>Data Architecture</a:t>
            </a:r>
            <a:r>
              <a:rPr lang="en-GB" sz="900" b="0">
                <a:solidFill>
                  <a:schemeClr val="tx1"/>
                </a:solidFill>
                <a:cs typeface="Arial"/>
              </a:rPr>
              <a:t>, </a:t>
            </a:r>
            <a:r>
              <a:rPr lang="en-GB" sz="900">
                <a:solidFill>
                  <a:schemeClr val="tx1"/>
                </a:solidFill>
                <a:cs typeface="Arial"/>
              </a:rPr>
              <a:t>Data Strategy </a:t>
            </a:r>
            <a:r>
              <a:rPr lang="en-GB" sz="900" b="0">
                <a:solidFill>
                  <a:schemeClr val="tx1"/>
                </a:solidFill>
                <a:cs typeface="Arial"/>
              </a:rPr>
              <a:t>and </a:t>
            </a:r>
            <a:r>
              <a:rPr lang="en-GB" sz="900">
                <a:solidFill>
                  <a:schemeClr val="tx1"/>
                </a:solidFill>
                <a:cs typeface="Arial"/>
              </a:rPr>
              <a:t>Demand Management </a:t>
            </a:r>
            <a:r>
              <a:rPr lang="en-GB" sz="900" b="0">
                <a:solidFill>
                  <a:schemeClr val="tx1"/>
                </a:solidFill>
                <a:cs typeface="Arial"/>
              </a:rPr>
              <a:t>bringing in expertise from Domain Architecture</a:t>
            </a:r>
            <a:endParaRPr lang="en-GB" sz="900">
              <a:solidFill>
                <a:schemeClr val="tx1"/>
              </a:solidFill>
              <a:latin typeface="+mn-lt"/>
              <a:cs typeface="Arial"/>
            </a:endParaRPr>
          </a:p>
        </p:txBody>
      </p:sp>
      <p:sp>
        <p:nvSpPr>
          <p:cNvPr id="97" name="Rectangle 96">
            <a:extLst>
              <a:ext uri="{FF2B5EF4-FFF2-40B4-BE49-F238E27FC236}">
                <a16:creationId xmlns:a16="http://schemas.microsoft.com/office/drawing/2014/main" id="{4EB72F55-603D-4602-87CF-BC404D37F779}"/>
              </a:ext>
            </a:extLst>
          </p:cNvPr>
          <p:cNvSpPr/>
          <p:nvPr/>
        </p:nvSpPr>
        <p:spPr bwMode="auto">
          <a:xfrm>
            <a:off x="5709425" y="3059026"/>
            <a:ext cx="3214833" cy="147754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900" b="0">
                <a:solidFill>
                  <a:schemeClr val="tx1"/>
                </a:solidFill>
                <a:latin typeface="+mn-lt"/>
                <a:cs typeface="Arial"/>
              </a:rPr>
              <a:t>To support Digital initiatives lead by the Digital Central, </a:t>
            </a:r>
            <a:r>
              <a:rPr lang="en-GB" sz="900" b="0">
                <a:solidFill>
                  <a:schemeClr val="tx1"/>
                </a:solidFill>
                <a:cs typeface="Arial"/>
              </a:rPr>
              <a:t>there</a:t>
            </a:r>
            <a:r>
              <a:rPr lang="en-GB" sz="900" b="0">
                <a:solidFill>
                  <a:schemeClr val="tx1"/>
                </a:solidFill>
                <a:latin typeface="+mn-lt"/>
                <a:cs typeface="Arial"/>
              </a:rPr>
              <a:t> will be an alignment and support of capabilities between </a:t>
            </a:r>
            <a:r>
              <a:rPr lang="en-GB" sz="900">
                <a:solidFill>
                  <a:schemeClr val="tx1"/>
                </a:solidFill>
                <a:latin typeface="+mn-lt"/>
                <a:cs typeface="Arial"/>
              </a:rPr>
              <a:t>Data Architecture, Advanced Analytics, Data Strategy, Demand Management, Data Platform </a:t>
            </a:r>
            <a:r>
              <a:rPr lang="en-GB" sz="900" b="0">
                <a:solidFill>
                  <a:schemeClr val="tx1"/>
                </a:solidFill>
                <a:latin typeface="+mn-lt"/>
                <a:cs typeface="Arial"/>
              </a:rPr>
              <a:t>and</a:t>
            </a:r>
            <a:r>
              <a:rPr lang="en-GB" sz="900">
                <a:solidFill>
                  <a:schemeClr val="tx1"/>
                </a:solidFill>
                <a:latin typeface="+mn-lt"/>
                <a:cs typeface="Arial"/>
              </a:rPr>
              <a:t> Data Integration</a:t>
            </a:r>
            <a:r>
              <a:rPr lang="en-GB" sz="900" b="0">
                <a:solidFill>
                  <a:schemeClr val="tx1"/>
                </a:solidFill>
                <a:latin typeface="+mn-lt"/>
                <a:cs typeface="Arial"/>
              </a:rPr>
              <a:t>. </a:t>
            </a:r>
            <a:br>
              <a:rPr lang="en-GB" sz="900" b="0">
                <a:solidFill>
                  <a:schemeClr val="tx1"/>
                </a:solidFill>
                <a:latin typeface="+mn-lt"/>
                <a:cs typeface="Arial"/>
              </a:rPr>
            </a:br>
            <a:br>
              <a:rPr lang="en-GB" sz="900" b="0">
                <a:solidFill>
                  <a:schemeClr val="tx1"/>
                </a:solidFill>
                <a:latin typeface="+mn-lt"/>
                <a:cs typeface="Arial"/>
              </a:rPr>
            </a:br>
            <a:r>
              <a:rPr lang="en-GB" sz="900" b="0">
                <a:solidFill>
                  <a:schemeClr val="tx1"/>
                </a:solidFill>
                <a:latin typeface="+mn-lt"/>
                <a:cs typeface="Arial"/>
              </a:rPr>
              <a:t>Additional </a:t>
            </a:r>
            <a:r>
              <a:rPr lang="en-GB" sz="900">
                <a:solidFill>
                  <a:schemeClr val="tx1"/>
                </a:solidFill>
                <a:latin typeface="+mn-lt"/>
                <a:cs typeface="Arial"/>
              </a:rPr>
              <a:t>Digital </a:t>
            </a:r>
            <a:r>
              <a:rPr lang="en-GB" sz="900">
                <a:solidFill>
                  <a:schemeClr val="tx1"/>
                </a:solidFill>
                <a:cs typeface="Arial"/>
              </a:rPr>
              <a:t>C</a:t>
            </a:r>
            <a:r>
              <a:rPr lang="en-GB" sz="900">
                <a:solidFill>
                  <a:schemeClr val="tx1"/>
                </a:solidFill>
                <a:latin typeface="+mn-lt"/>
                <a:cs typeface="Arial"/>
              </a:rPr>
              <a:t>apabilities </a:t>
            </a:r>
            <a:r>
              <a:rPr lang="en-GB" sz="900" b="0">
                <a:solidFill>
                  <a:schemeClr val="tx1"/>
                </a:solidFill>
                <a:latin typeface="+mn-lt"/>
                <a:cs typeface="Arial"/>
              </a:rPr>
              <a:t>will equally support and compliment such as: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Digital Methodologies &amp; Ways of Working </a:t>
            </a:r>
            <a:r>
              <a:rPr lang="en-GB" sz="900">
                <a:solidFill>
                  <a:schemeClr val="tx1"/>
                </a:solidFill>
                <a:latin typeface="+mn-lt"/>
                <a:cs typeface="Arial"/>
              </a:rPr>
              <a:t>,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Digital Talent &amp; Culture</a:t>
            </a:r>
            <a:r>
              <a:rPr lang="en-GB" sz="900">
                <a:solidFill>
                  <a:schemeClr val="tx1"/>
                </a:solidFill>
                <a:latin typeface="+mn-lt"/>
                <a:cs typeface="Arial"/>
              </a:rPr>
              <a:t> </a:t>
            </a:r>
            <a:r>
              <a:rPr lang="en-GB" sz="900" b="0">
                <a:solidFill>
                  <a:schemeClr val="tx1"/>
                </a:solidFill>
                <a:latin typeface="+mn-lt"/>
                <a:cs typeface="Arial"/>
              </a:rPr>
              <a:t>and </a:t>
            </a:r>
            <a:r>
              <a:rPr lang="en-GB" sz="900" kern="1200">
                <a:solidFill>
                  <a:schemeClr val="tx1"/>
                </a:solidFill>
                <a:latin typeface="Arial" panose="020B0604020202020204" pitchFamily="34" charset="0"/>
                <a:ea typeface="Times New Roman" panose="02020603050405020304" pitchFamily="18" charset="0"/>
                <a:cs typeface="Arial" panose="020B0604020202020204" pitchFamily="34" charset="0"/>
              </a:rPr>
              <a:t>Comprehensive Digital Funding &amp; Governance System*</a:t>
            </a:r>
            <a:r>
              <a:rPr lang="en-GB" sz="900" b="0" kern="1200">
                <a:solidFill>
                  <a:schemeClr val="tx1"/>
                </a:solidFill>
                <a:latin typeface="Arial" panose="020B0604020202020204" pitchFamily="34" charset="0"/>
                <a:ea typeface="Times New Roman" panose="02020603050405020304" pitchFamily="18" charset="0"/>
                <a:cs typeface="Arial" panose="020B0604020202020204" pitchFamily="34" charset="0"/>
              </a:rPr>
              <a:t> </a:t>
            </a:r>
            <a:endParaRPr lang="en-GB" sz="900">
              <a:solidFill>
                <a:schemeClr val="tx1"/>
              </a:solidFill>
              <a:cs typeface="Arial"/>
            </a:endParaRPr>
          </a:p>
        </p:txBody>
      </p:sp>
      <p:sp>
        <p:nvSpPr>
          <p:cNvPr id="98" name="Rectangle 97">
            <a:extLst>
              <a:ext uri="{FF2B5EF4-FFF2-40B4-BE49-F238E27FC236}">
                <a16:creationId xmlns:a16="http://schemas.microsoft.com/office/drawing/2014/main" id="{1E0DEF87-0D4B-4196-961F-6CE516CC28D1}"/>
              </a:ext>
            </a:extLst>
          </p:cNvPr>
          <p:cNvSpPr/>
          <p:nvPr/>
        </p:nvSpPr>
        <p:spPr bwMode="auto">
          <a:xfrm>
            <a:off x="274315" y="558000"/>
            <a:ext cx="8729007" cy="461661"/>
          </a:xfrm>
          <a:prstGeom prst="rect">
            <a:avLst/>
          </a:prstGeom>
          <a:noFill/>
          <a:ln w="9525" cap="flat" cmpd="sng" algn="ctr">
            <a:noFill/>
            <a:prstDash val="solid"/>
            <a:round/>
            <a:headEnd type="none" w="med" len="med"/>
            <a:tailEnd type="none" w="med" len="med"/>
          </a:ln>
          <a:effectLst/>
        </p:spPr>
        <p:txBody>
          <a:bodyPr vert="horz" wrap="square" lIns="0" tIns="45718" rIns="0" bIns="45718" numCol="1" rtlCol="0" anchor="t" anchorCtr="0" compatLnSpc="1">
            <a:prstTxWarp prst="textNoShape">
              <a:avLst/>
            </a:prstTxWarp>
            <a:spAutoFit/>
          </a:bodyPr>
          <a:lstStyle/>
          <a:p>
            <a:pPr>
              <a:buClrTx/>
            </a:pPr>
            <a:r>
              <a:rPr lang="en-GB" sz="1200" b="0" i="1">
                <a:solidFill>
                  <a:schemeClr val="tx1"/>
                </a:solidFill>
              </a:rPr>
              <a:t>The Data Operating Model is planned to operate in conjunction with the wider entity IT units, as well aligning to the Digital Central that is concurrently being mobilised.  </a:t>
            </a:r>
          </a:p>
        </p:txBody>
      </p:sp>
      <p:sp>
        <p:nvSpPr>
          <p:cNvPr id="28" name="Rectangle 27">
            <a:extLst>
              <a:ext uri="{FF2B5EF4-FFF2-40B4-BE49-F238E27FC236}">
                <a16:creationId xmlns:a16="http://schemas.microsoft.com/office/drawing/2014/main" id="{22CAF9F5-9AA9-469F-BCBA-046618FA1E17}"/>
              </a:ext>
            </a:extLst>
          </p:cNvPr>
          <p:cNvSpPr/>
          <p:nvPr/>
        </p:nvSpPr>
        <p:spPr bwMode="auto">
          <a:xfrm>
            <a:off x="419392" y="1097290"/>
            <a:ext cx="2634820" cy="24852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b="0" u="sng">
                <a:solidFill>
                  <a:schemeClr val="tx1"/>
                </a:solidFill>
                <a:latin typeface="+mn-lt"/>
                <a:cs typeface="Arial"/>
              </a:rPr>
              <a:t>Data Operating Model</a:t>
            </a:r>
            <a:endParaRPr lang="en-GB" sz="1100" b="0" u="sng">
              <a:solidFill>
                <a:schemeClr val="tx1"/>
              </a:solidFill>
              <a:latin typeface="+mn-lt"/>
              <a:cs typeface="Arial"/>
            </a:endParaRPr>
          </a:p>
        </p:txBody>
      </p:sp>
      <p:sp>
        <p:nvSpPr>
          <p:cNvPr id="100" name="Rectangle 99">
            <a:extLst>
              <a:ext uri="{FF2B5EF4-FFF2-40B4-BE49-F238E27FC236}">
                <a16:creationId xmlns:a16="http://schemas.microsoft.com/office/drawing/2014/main" id="{17A98352-0257-4028-A3B0-6E6EC3577FB4}"/>
              </a:ext>
            </a:extLst>
          </p:cNvPr>
          <p:cNvSpPr/>
          <p:nvPr/>
        </p:nvSpPr>
        <p:spPr bwMode="auto">
          <a:xfrm>
            <a:off x="3330677" y="1094275"/>
            <a:ext cx="2634820" cy="24852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b="0" u="sng">
                <a:solidFill>
                  <a:schemeClr val="tx1"/>
                </a:solidFill>
                <a:latin typeface="+mn-lt"/>
                <a:cs typeface="Arial"/>
              </a:rPr>
              <a:t>Supported Business Teams</a:t>
            </a:r>
            <a:endParaRPr lang="en-GB" sz="1100" b="0" u="sng">
              <a:solidFill>
                <a:schemeClr val="tx1"/>
              </a:solidFill>
              <a:latin typeface="+mn-lt"/>
              <a:cs typeface="Arial"/>
            </a:endParaRPr>
          </a:p>
        </p:txBody>
      </p:sp>
      <p:grpSp>
        <p:nvGrpSpPr>
          <p:cNvPr id="4" name="Group 3">
            <a:extLst>
              <a:ext uri="{FF2B5EF4-FFF2-40B4-BE49-F238E27FC236}">
                <a16:creationId xmlns:a16="http://schemas.microsoft.com/office/drawing/2014/main" id="{FF46E157-F7AD-4141-808A-EDC55D42A7AC}"/>
              </a:ext>
            </a:extLst>
          </p:cNvPr>
          <p:cNvGrpSpPr/>
          <p:nvPr/>
        </p:nvGrpSpPr>
        <p:grpSpPr>
          <a:xfrm>
            <a:off x="252019" y="1382024"/>
            <a:ext cx="5231270" cy="3117002"/>
            <a:chOff x="252019" y="1382024"/>
            <a:chExt cx="5231270" cy="3117002"/>
          </a:xfrm>
        </p:grpSpPr>
        <p:grpSp>
          <p:nvGrpSpPr>
            <p:cNvPr id="27" name="Group 26">
              <a:extLst>
                <a:ext uri="{FF2B5EF4-FFF2-40B4-BE49-F238E27FC236}">
                  <a16:creationId xmlns:a16="http://schemas.microsoft.com/office/drawing/2014/main" id="{0A9C3A0B-CB9E-4B09-BB9F-6708E2A4522F}"/>
                </a:ext>
              </a:extLst>
            </p:cNvPr>
            <p:cNvGrpSpPr/>
            <p:nvPr/>
          </p:nvGrpSpPr>
          <p:grpSpPr>
            <a:xfrm>
              <a:off x="2682074" y="1382024"/>
              <a:ext cx="2801215" cy="3117002"/>
              <a:chOff x="3036487" y="1218995"/>
              <a:chExt cx="2801215" cy="3117002"/>
            </a:xfrm>
          </p:grpSpPr>
          <p:sp>
            <p:nvSpPr>
              <p:cNvPr id="82" name="Hexagon 81">
                <a:extLst>
                  <a:ext uri="{FF2B5EF4-FFF2-40B4-BE49-F238E27FC236}">
                    <a16:creationId xmlns:a16="http://schemas.microsoft.com/office/drawing/2014/main" id="{0D45CF28-CBF6-4F47-9CB2-BFA6B6A8DB15}"/>
                  </a:ext>
                </a:extLst>
              </p:cNvPr>
              <p:cNvSpPr>
                <a:spLocks noChangeAspect="1"/>
              </p:cNvSpPr>
              <p:nvPr/>
            </p:nvSpPr>
            <p:spPr bwMode="auto">
              <a:xfrm>
                <a:off x="4167300" y="2895997"/>
                <a:ext cx="1670402" cy="1440000"/>
              </a:xfrm>
              <a:prstGeom prst="hexagon">
                <a:avLst/>
              </a:prstGeom>
              <a:solidFill>
                <a:schemeClr val="tx2"/>
              </a:solidFill>
              <a:ln w="1587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Digital Central:</a:t>
                </a:r>
              </a:p>
              <a:p>
                <a:pPr lvl="0" defTabSz="914377" fontAlgn="auto">
                  <a:spcBef>
                    <a:spcPts val="0"/>
                  </a:spcBef>
                  <a:spcAft>
                    <a:spcPts val="0"/>
                  </a:spcAft>
                  <a:buClrTx/>
                  <a:defRPr/>
                </a:pPr>
                <a:r>
                  <a:rPr lang="en-US" sz="800" b="0" i="1" kern="1200">
                    <a:solidFill>
                      <a:schemeClr val="bg1"/>
                    </a:solidFill>
                    <a:cs typeface="Arial"/>
                  </a:rPr>
                  <a:t>Incubating: </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Digital Products</a:t>
                </a:r>
              </a:p>
              <a:p>
                <a:pPr marL="171450" indent="-171450" defTabSz="914377">
                  <a:spcAft>
                    <a:spcPts val="0"/>
                  </a:spcAft>
                  <a:buClr>
                    <a:schemeClr val="bg1"/>
                  </a:buClr>
                  <a:buFont typeface="Arial" panose="020B0604020202020204" pitchFamily="34" charset="0"/>
                  <a:buChar char="•"/>
                  <a:defRPr/>
                </a:pPr>
                <a:r>
                  <a:rPr lang="en-US" sz="800" b="0" i="1" kern="1200">
                    <a:solidFill>
                      <a:schemeClr val="bg1"/>
                    </a:solidFill>
                    <a:cs typeface="Arial"/>
                  </a:rPr>
                  <a:t>Digital </a:t>
                </a:r>
                <a:r>
                  <a:rPr lang="en-US" sz="800" b="0" i="1">
                    <a:solidFill>
                      <a:schemeClr val="bg1"/>
                    </a:solidFill>
                    <a:cs typeface="Arial"/>
                  </a:rPr>
                  <a:t>Enablers</a:t>
                </a:r>
              </a:p>
              <a:p>
                <a:pPr marL="171450" indent="-171450" defTabSz="914377">
                  <a:buClr>
                    <a:schemeClr val="bg1"/>
                  </a:buClr>
                  <a:buFont typeface="Arial" panose="020B0604020202020204" pitchFamily="34" charset="0"/>
                  <a:buChar char="•"/>
                  <a:defRPr/>
                </a:pPr>
                <a:r>
                  <a:rPr lang="en-US" sz="800" b="0" i="1">
                    <a:solidFill>
                      <a:schemeClr val="bg1"/>
                    </a:solidFill>
                    <a:cs typeface="Arial"/>
                  </a:rPr>
                  <a:t>Digital/Data Platforms</a:t>
                </a:r>
              </a:p>
              <a:p>
                <a:pPr algn="ctr">
                  <a:spcAft>
                    <a:spcPts val="450"/>
                  </a:spcAft>
                </a:pPr>
                <a:endParaRPr lang="en-GB" sz="800">
                  <a:solidFill>
                    <a:schemeClr val="bg1"/>
                  </a:solidFill>
                  <a:cs typeface="Arial"/>
                </a:endParaRPr>
              </a:p>
            </p:txBody>
          </p:sp>
          <p:sp>
            <p:nvSpPr>
              <p:cNvPr id="86" name="Hexagon 85">
                <a:extLst>
                  <a:ext uri="{FF2B5EF4-FFF2-40B4-BE49-F238E27FC236}">
                    <a16:creationId xmlns:a16="http://schemas.microsoft.com/office/drawing/2014/main" id="{076917F9-7E8A-4E14-A2E6-A10B770485BB}"/>
                  </a:ext>
                </a:extLst>
              </p:cNvPr>
              <p:cNvSpPr>
                <a:spLocks noChangeAspect="1"/>
              </p:cNvSpPr>
              <p:nvPr/>
            </p:nvSpPr>
            <p:spPr bwMode="auto">
              <a:xfrm>
                <a:off x="4167299" y="1218995"/>
                <a:ext cx="1670403" cy="1440000"/>
              </a:xfrm>
              <a:prstGeom prst="hexagon">
                <a:avLst/>
              </a:prstGeom>
              <a:solidFill>
                <a:schemeClr val="tx2"/>
              </a:solidFill>
              <a:ln w="15875" cap="flat" cmpd="sng" algn="ctr">
                <a:solidFill>
                  <a:schemeClr val="tx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GB" sz="800">
                    <a:solidFill>
                      <a:schemeClr val="bg1"/>
                    </a:solidFill>
                    <a:cs typeface="Arial"/>
                  </a:rPr>
                  <a:t>BU CIO:</a:t>
                </a:r>
              </a:p>
              <a:p>
                <a:pPr lvl="0" defTabSz="914377" fontAlgn="auto">
                  <a:spcBef>
                    <a:spcPts val="0"/>
                  </a:spcBef>
                  <a:spcAft>
                    <a:spcPts val="0"/>
                  </a:spcAft>
                  <a:buClrTx/>
                  <a:defRPr/>
                </a:pPr>
                <a:r>
                  <a:rPr lang="en-US" sz="800" b="0" i="1" kern="1200">
                    <a:solidFill>
                      <a:schemeClr val="bg1"/>
                    </a:solidFill>
                    <a:cs typeface="Arial"/>
                  </a:rPr>
                  <a:t>Alignment: </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Business Strategy</a:t>
                </a:r>
              </a:p>
              <a:p>
                <a:pPr marL="171450" lvl="0" indent="-171450" defTabSz="914377" fontAlgn="auto">
                  <a:spcBef>
                    <a:spcPts val="0"/>
                  </a:spcBef>
                  <a:spcAft>
                    <a:spcPts val="0"/>
                  </a:spcAft>
                  <a:buClrTx/>
                  <a:buFont typeface="Arial" panose="020B0604020202020204" pitchFamily="34" charset="0"/>
                  <a:buChar char="•"/>
                  <a:defRPr/>
                </a:pPr>
                <a:r>
                  <a:rPr lang="en-US" sz="800" b="0" i="1" kern="1200">
                    <a:solidFill>
                      <a:schemeClr val="bg1"/>
                    </a:solidFill>
                    <a:cs typeface="Arial"/>
                  </a:rPr>
                  <a:t>Technology Roadmap</a:t>
                </a:r>
                <a:endParaRPr lang="en-US" sz="800" b="0" i="1">
                  <a:solidFill>
                    <a:schemeClr val="bg1"/>
                  </a:solidFill>
                  <a:cs typeface="Arial"/>
                </a:endParaRPr>
              </a:p>
              <a:p>
                <a:pPr algn="ctr">
                  <a:spcAft>
                    <a:spcPts val="450"/>
                  </a:spcAft>
                </a:pPr>
                <a:endParaRPr lang="en-GB" sz="800">
                  <a:solidFill>
                    <a:schemeClr val="bg1"/>
                  </a:solidFill>
                  <a:cs typeface="Arial"/>
                </a:endParaRPr>
              </a:p>
            </p:txBody>
          </p:sp>
          <p:grpSp>
            <p:nvGrpSpPr>
              <p:cNvPr id="26" name="Group 25">
                <a:extLst>
                  <a:ext uri="{FF2B5EF4-FFF2-40B4-BE49-F238E27FC236}">
                    <a16:creationId xmlns:a16="http://schemas.microsoft.com/office/drawing/2014/main" id="{74B4C035-D4E2-4715-A9FF-B3F93251DA9A}"/>
                  </a:ext>
                </a:extLst>
              </p:cNvPr>
              <p:cNvGrpSpPr/>
              <p:nvPr/>
            </p:nvGrpSpPr>
            <p:grpSpPr>
              <a:xfrm>
                <a:off x="3090535" y="1446026"/>
                <a:ext cx="1272138" cy="396070"/>
                <a:chOff x="3154327" y="1162493"/>
                <a:chExt cx="1272138" cy="396070"/>
              </a:xfrm>
            </p:grpSpPr>
            <p:cxnSp>
              <p:nvCxnSpPr>
                <p:cNvPr id="22" name="Straight Arrow Connector 21">
                  <a:extLst>
                    <a:ext uri="{FF2B5EF4-FFF2-40B4-BE49-F238E27FC236}">
                      <a16:creationId xmlns:a16="http://schemas.microsoft.com/office/drawing/2014/main" id="{C2B41561-6755-48BF-A5AD-D9DE0A9C285F}"/>
                    </a:ext>
                  </a:extLst>
                </p:cNvPr>
                <p:cNvCxnSpPr/>
                <p:nvPr/>
              </p:nvCxnSpPr>
              <p:spPr bwMode="auto">
                <a:xfrm>
                  <a:off x="3526465" y="1162493"/>
                  <a:ext cx="900000" cy="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C1763677-8F20-417E-9369-88B5645E8AA2}"/>
                    </a:ext>
                  </a:extLst>
                </p:cNvPr>
                <p:cNvCxnSpPr/>
                <p:nvPr/>
              </p:nvCxnSpPr>
              <p:spPr bwMode="auto">
                <a:xfrm flipH="1">
                  <a:off x="3154327" y="1162493"/>
                  <a:ext cx="372138" cy="396070"/>
                </a:xfrm>
                <a:prstGeom prst="straightConnector1">
                  <a:avLst/>
                </a:prstGeom>
                <a:solidFill>
                  <a:schemeClr val="accent1"/>
                </a:solidFill>
                <a:ln w="158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Group 24">
                <a:extLst>
                  <a:ext uri="{FF2B5EF4-FFF2-40B4-BE49-F238E27FC236}">
                    <a16:creationId xmlns:a16="http://schemas.microsoft.com/office/drawing/2014/main" id="{ECDA57D0-7BA2-4B6D-A1FC-7FC186749867}"/>
                  </a:ext>
                </a:extLst>
              </p:cNvPr>
              <p:cNvGrpSpPr/>
              <p:nvPr/>
            </p:nvGrpSpPr>
            <p:grpSpPr>
              <a:xfrm flipV="1">
                <a:off x="3036487" y="3755190"/>
                <a:ext cx="1272138" cy="396070"/>
                <a:chOff x="2997497" y="3684308"/>
                <a:chExt cx="1272138" cy="396070"/>
              </a:xfrm>
            </p:grpSpPr>
            <p:cxnSp>
              <p:nvCxnSpPr>
                <p:cNvPr id="92" name="Straight Arrow Connector 91">
                  <a:extLst>
                    <a:ext uri="{FF2B5EF4-FFF2-40B4-BE49-F238E27FC236}">
                      <a16:creationId xmlns:a16="http://schemas.microsoft.com/office/drawing/2014/main" id="{A53370B8-2149-4342-B978-8D6225821C9A}"/>
                    </a:ext>
                  </a:extLst>
                </p:cNvPr>
                <p:cNvCxnSpPr/>
                <p:nvPr/>
              </p:nvCxnSpPr>
              <p:spPr bwMode="auto">
                <a:xfrm>
                  <a:off x="3369635" y="3684308"/>
                  <a:ext cx="900000" cy="0"/>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a:extLst>
                    <a:ext uri="{FF2B5EF4-FFF2-40B4-BE49-F238E27FC236}">
                      <a16:creationId xmlns:a16="http://schemas.microsoft.com/office/drawing/2014/main" id="{F2E3A1B3-A76D-4858-9A68-AC3103956F5D}"/>
                    </a:ext>
                  </a:extLst>
                </p:cNvPr>
                <p:cNvCxnSpPr/>
                <p:nvPr/>
              </p:nvCxnSpPr>
              <p:spPr bwMode="auto">
                <a:xfrm flipH="1">
                  <a:off x="2997497" y="3684308"/>
                  <a:ext cx="372138" cy="396070"/>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pic>
          <p:nvPicPr>
            <p:cNvPr id="3" name="Picture 2">
              <a:extLst>
                <a:ext uri="{FF2B5EF4-FFF2-40B4-BE49-F238E27FC236}">
                  <a16:creationId xmlns:a16="http://schemas.microsoft.com/office/drawing/2014/main" id="{79167E2A-6DFD-4BF8-93C5-E35AA044D027}"/>
                </a:ext>
              </a:extLst>
            </p:cNvPr>
            <p:cNvPicPr>
              <a:picLocks noChangeAspect="1"/>
            </p:cNvPicPr>
            <p:nvPr/>
          </p:nvPicPr>
          <p:blipFill>
            <a:blip r:embed="rId3"/>
            <a:stretch>
              <a:fillRect/>
            </a:stretch>
          </p:blipFill>
          <p:spPr>
            <a:xfrm>
              <a:off x="252019" y="1953723"/>
              <a:ext cx="3078658" cy="2241791"/>
            </a:xfrm>
            <a:prstGeom prst="rect">
              <a:avLst/>
            </a:prstGeom>
          </p:spPr>
        </p:pic>
      </p:grpSp>
      <p:sp>
        <p:nvSpPr>
          <p:cNvPr id="24" name="Footer Placeholder 1">
            <a:extLst>
              <a:ext uri="{FF2B5EF4-FFF2-40B4-BE49-F238E27FC236}">
                <a16:creationId xmlns:a16="http://schemas.microsoft.com/office/drawing/2014/main" id="{1FA169EC-7BB2-417C-BA89-3FDD806AA7B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9" name="Rectangle 28">
            <a:extLst>
              <a:ext uri="{FF2B5EF4-FFF2-40B4-BE49-F238E27FC236}">
                <a16:creationId xmlns:a16="http://schemas.microsoft.com/office/drawing/2014/main" id="{6DF6F0B1-8251-4EFC-8E6A-8B6D96CB932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23" name="TextBox 22">
            <a:extLst>
              <a:ext uri="{FF2B5EF4-FFF2-40B4-BE49-F238E27FC236}">
                <a16:creationId xmlns:a16="http://schemas.microsoft.com/office/drawing/2014/main" id="{22E6D172-DE29-4E8F-B591-B7BB7AFB98CF}"/>
              </a:ext>
            </a:extLst>
          </p:cNvPr>
          <p:cNvSpPr txBox="1"/>
          <p:nvPr/>
        </p:nvSpPr>
        <p:spPr>
          <a:xfrm>
            <a:off x="328316" y="4216250"/>
            <a:ext cx="2483115" cy="379741"/>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a:spcAft>
                <a:spcPts val="0"/>
              </a:spcAft>
              <a:defRPr/>
            </a:pPr>
            <a:r>
              <a:rPr lang="en-US" sz="600" b="0">
                <a:solidFill>
                  <a:schemeClr val="tx1"/>
                </a:solidFill>
                <a:latin typeface="Arial"/>
              </a:rPr>
              <a:t>1. </a:t>
            </a:r>
            <a:r>
              <a:rPr lang="en-GB" sz="600" b="0">
                <a:solidFill>
                  <a:schemeClr val="tx1"/>
                </a:solidFill>
              </a:rPr>
              <a:t>*These capabilities are called out in the work in progress NG Digital Operating Model </a:t>
            </a:r>
          </a:p>
          <a:p>
            <a:pPr>
              <a:spcAft>
                <a:spcPts val="0"/>
              </a:spcAft>
              <a:defRPr/>
            </a:pPr>
            <a:endParaRPr lang="en-US" sz="600" b="0">
              <a:solidFill>
                <a:schemeClr val="tx1"/>
              </a:solidFill>
              <a:latin typeface="Arial"/>
            </a:endParaRPr>
          </a:p>
        </p:txBody>
      </p:sp>
    </p:spTree>
    <p:extLst>
      <p:ext uri="{BB962C8B-B14F-4D97-AF65-F5344CB8AC3E}">
        <p14:creationId xmlns:p14="http://schemas.microsoft.com/office/powerpoint/2010/main" val="156373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3067347" cy="615553"/>
          </a:xfrm>
        </p:spPr>
        <p:txBody>
          <a:bodyPr/>
          <a:lstStyle/>
          <a:p>
            <a:r>
              <a:rPr lang="en-GB" sz="2000"/>
              <a:t>Global IT</a:t>
            </a:r>
          </a:p>
          <a:p>
            <a:r>
              <a:rPr lang="en-GB" sz="2000"/>
              <a:t>Data teams and roles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2</a:t>
            </a:r>
          </a:p>
        </p:txBody>
      </p:sp>
    </p:spTree>
    <p:extLst>
      <p:ext uri="{BB962C8B-B14F-4D97-AF65-F5344CB8AC3E}">
        <p14:creationId xmlns:p14="http://schemas.microsoft.com/office/powerpoint/2010/main" val="9856978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Global Data Team Overview</a:t>
            </a:r>
            <a:endParaRPr lang="en-US"/>
          </a:p>
        </p:txBody>
      </p:sp>
      <p:grpSp>
        <p:nvGrpSpPr>
          <p:cNvPr id="36" name="Group 35">
            <a:extLst>
              <a:ext uri="{FF2B5EF4-FFF2-40B4-BE49-F238E27FC236}">
                <a16:creationId xmlns:a16="http://schemas.microsoft.com/office/drawing/2014/main" id="{F9DB56FB-FE2C-4D34-8821-6E445DF51378}"/>
              </a:ext>
            </a:extLst>
          </p:cNvPr>
          <p:cNvGrpSpPr/>
          <p:nvPr/>
        </p:nvGrpSpPr>
        <p:grpSpPr>
          <a:xfrm>
            <a:off x="871651" y="585330"/>
            <a:ext cx="4187141" cy="879763"/>
            <a:chOff x="1735273" y="1262384"/>
            <a:chExt cx="4878863" cy="879763"/>
          </a:xfrm>
          <a:solidFill>
            <a:schemeClr val="accent1"/>
          </a:solidFill>
        </p:grpSpPr>
        <p:sp>
          <p:nvSpPr>
            <p:cNvPr id="37" name="Rectangle 36">
              <a:extLst>
                <a:ext uri="{FF2B5EF4-FFF2-40B4-BE49-F238E27FC236}">
                  <a16:creationId xmlns:a16="http://schemas.microsoft.com/office/drawing/2014/main" id="{32955AA0-3D29-4BC1-B132-CC8B7595AC89}"/>
                </a:ext>
              </a:extLst>
            </p:cNvPr>
            <p:cNvSpPr/>
            <p:nvPr/>
          </p:nvSpPr>
          <p:spPr bwMode="auto">
            <a:xfrm>
              <a:off x="1735273" y="1728147"/>
              <a:ext cx="4878863" cy="414000"/>
            </a:xfrm>
            <a:prstGeom prst="rect">
              <a:avLst/>
            </a:prstGeom>
            <a:grp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dirty="0" err="1">
                  <a:solidFill>
                    <a:schemeClr val="bg1"/>
                  </a:solidFill>
                </a:rPr>
                <a:t>Utilise</a:t>
              </a:r>
              <a:r>
                <a:rPr lang="en-US" sz="825" dirty="0">
                  <a:solidFill>
                    <a:schemeClr val="bg1"/>
                  </a:solidFill>
                </a:rPr>
                <a:t> &amp; Data Strategy</a:t>
              </a:r>
            </a:p>
          </p:txBody>
        </p:sp>
        <p:pic>
          <p:nvPicPr>
            <p:cNvPr id="38" name="Graphic 37" descr="User">
              <a:extLst>
                <a:ext uri="{FF2B5EF4-FFF2-40B4-BE49-F238E27FC236}">
                  <a16:creationId xmlns:a16="http://schemas.microsoft.com/office/drawing/2014/main" id="{40F66ECB-D07F-4D2E-926C-3CC5D83C9A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0317" y="1262384"/>
              <a:ext cx="235344" cy="235343"/>
            </a:xfrm>
            <a:prstGeom prst="rect">
              <a:avLst/>
            </a:prstGeom>
          </p:spPr>
        </p:pic>
      </p:grpSp>
      <p:sp>
        <p:nvSpPr>
          <p:cNvPr id="40" name="Rectangle 39">
            <a:extLst>
              <a:ext uri="{FF2B5EF4-FFF2-40B4-BE49-F238E27FC236}">
                <a16:creationId xmlns:a16="http://schemas.microsoft.com/office/drawing/2014/main" id="{8AA0E3CC-B52A-41B6-BC49-2604EACA8201}"/>
              </a:ext>
            </a:extLst>
          </p:cNvPr>
          <p:cNvSpPr/>
          <p:nvPr/>
        </p:nvSpPr>
        <p:spPr bwMode="auto">
          <a:xfrm>
            <a:off x="2715649" y="2308279"/>
            <a:ext cx="2343146"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dirty="0">
                <a:solidFill>
                  <a:schemeClr val="bg1"/>
                </a:solidFill>
              </a:rPr>
              <a:t>Capture &amp; Data Governance</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5145544" y="1062174"/>
            <a:ext cx="3844412"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dirty="0">
                <a:solidFill>
                  <a:schemeClr val="bg1"/>
                </a:solidFill>
              </a:rPr>
              <a:t>Data Engineering &amp; Digital WoW</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7"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7" y="204790"/>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2" y="204789"/>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GB" err="1">
              <a:solidFill>
                <a:schemeClr val="bg1"/>
              </a:solidFill>
              <a:cs typeface="Arial"/>
            </a:endParaRPr>
          </a:p>
        </p:txBody>
      </p:sp>
      <p:sp>
        <p:nvSpPr>
          <p:cNvPr id="3" name="Rectangle 2">
            <a:extLst>
              <a:ext uri="{FF2B5EF4-FFF2-40B4-BE49-F238E27FC236}">
                <a16:creationId xmlns:a16="http://schemas.microsoft.com/office/drawing/2014/main" id="{80E6A5D7-A7BB-491D-BDE3-3767F62AB21D}"/>
              </a:ext>
            </a:extLst>
          </p:cNvPr>
          <p:cNvSpPr/>
          <p:nvPr/>
        </p:nvSpPr>
        <p:spPr bwMode="auto">
          <a:xfrm>
            <a:off x="2715649" y="2793938"/>
            <a:ext cx="2343146" cy="1874815"/>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buFont typeface="Arial" panose="020B0604020202020204" pitchFamily="34" charset="0"/>
              <a:buChar char="•"/>
            </a:pPr>
            <a:r>
              <a:rPr lang="en-GB" sz="750" dirty="0">
                <a:solidFill>
                  <a:schemeClr val="tx1"/>
                </a:solidFill>
                <a:cs typeface="Arial"/>
              </a:rPr>
              <a:t>Driving BUs to Capture trustworthy data </a:t>
            </a:r>
          </a:p>
          <a:p>
            <a:pPr marL="85249" indent="-85249">
              <a:buFont typeface="Arial" panose="020B0604020202020204" pitchFamily="34" charset="0"/>
              <a:buChar char="•"/>
            </a:pPr>
            <a:r>
              <a:rPr lang="en-GB" sz="750" b="0" dirty="0">
                <a:solidFill>
                  <a:schemeClr val="tx1"/>
                </a:solidFill>
                <a:cs typeface="Arial"/>
              </a:rPr>
              <a:t>Data Management Framework for IT Projects</a:t>
            </a:r>
          </a:p>
          <a:p>
            <a:pPr marL="85249" indent="-85249">
              <a:buFont typeface="Arial" panose="020B0604020202020204" pitchFamily="34" charset="0"/>
              <a:buChar char="•"/>
            </a:pPr>
            <a:r>
              <a:rPr lang="en-GB" sz="750" b="0" dirty="0">
                <a:solidFill>
                  <a:schemeClr val="tx1"/>
                </a:solidFill>
                <a:cs typeface="Arial"/>
              </a:rPr>
              <a:t>Data Assignment &amp; Ownership</a:t>
            </a:r>
          </a:p>
          <a:p>
            <a:pPr marL="85249" indent="-85249">
              <a:buFont typeface="Arial" panose="020B0604020202020204" pitchFamily="34" charset="0"/>
              <a:buChar char="•"/>
            </a:pPr>
            <a:r>
              <a:rPr lang="en-GB" sz="750" b="0" dirty="0">
                <a:solidFill>
                  <a:schemeClr val="tx1"/>
                </a:solidFill>
                <a:cs typeface="Arial"/>
              </a:rPr>
              <a:t>Data Governance Adoption</a:t>
            </a:r>
          </a:p>
          <a:p>
            <a:pPr marL="85249" indent="-85249">
              <a:buFont typeface="Arial" panose="020B0604020202020204" pitchFamily="34" charset="0"/>
              <a:buChar char="•"/>
            </a:pPr>
            <a:r>
              <a:rPr lang="en-GB" sz="750" b="0" dirty="0">
                <a:solidFill>
                  <a:schemeClr val="tx1"/>
                </a:solidFill>
                <a:cs typeface="Arial"/>
              </a:rPr>
              <a:t>Programme Assurance</a:t>
            </a:r>
          </a:p>
          <a:p>
            <a:pPr marL="85249" indent="-85249">
              <a:buFont typeface="Arial" panose="020B0604020202020204" pitchFamily="34" charset="0"/>
              <a:buChar char="•"/>
            </a:pPr>
            <a:r>
              <a:rPr lang="en-GB" sz="750" b="0" dirty="0">
                <a:solidFill>
                  <a:schemeClr val="tx1"/>
                </a:solidFill>
                <a:cs typeface="Arial"/>
              </a:rPr>
              <a:t>Corporate Data Risk Management</a:t>
            </a:r>
          </a:p>
          <a:p>
            <a:pPr marL="85249" indent="-85249">
              <a:buFont typeface="Arial" panose="020B0604020202020204" pitchFamily="34" charset="0"/>
              <a:buChar char="•"/>
            </a:pPr>
            <a:r>
              <a:rPr lang="en-GB" sz="750" b="0" dirty="0">
                <a:solidFill>
                  <a:schemeClr val="tx1"/>
                </a:solidFill>
                <a:cs typeface="Arial"/>
              </a:rPr>
              <a:t>Standards Development / Review</a:t>
            </a:r>
          </a:p>
          <a:p>
            <a:pPr marL="85249" indent="-85249">
              <a:buFont typeface="Arial" panose="020B0604020202020204" pitchFamily="34" charset="0"/>
              <a:buChar char="•"/>
            </a:pPr>
            <a:r>
              <a:rPr lang="en-GB" sz="750" b="0" dirty="0">
                <a:solidFill>
                  <a:schemeClr val="tx1"/>
                </a:solidFill>
                <a:cs typeface="Arial"/>
              </a:rPr>
              <a:t>Data Quality Assessment</a:t>
            </a:r>
          </a:p>
          <a:p>
            <a:pPr marL="85249" indent="-85249">
              <a:buFont typeface="Arial" panose="020B0604020202020204" pitchFamily="34" charset="0"/>
              <a:buChar char="•"/>
            </a:pPr>
            <a:r>
              <a:rPr lang="en-GB" sz="750" b="0" dirty="0">
                <a:solidFill>
                  <a:schemeClr val="tx1"/>
                </a:solidFill>
                <a:cs typeface="Arial"/>
              </a:rPr>
              <a:t>Data Curriculum</a:t>
            </a:r>
          </a:p>
        </p:txBody>
      </p:sp>
      <p:sp>
        <p:nvSpPr>
          <p:cNvPr id="77" name="Rectangle 76">
            <a:extLst>
              <a:ext uri="{FF2B5EF4-FFF2-40B4-BE49-F238E27FC236}">
                <a16:creationId xmlns:a16="http://schemas.microsoft.com/office/drawing/2014/main" id="{7C99A704-1B8B-4B64-A76D-867D722CEA6B}"/>
              </a:ext>
            </a:extLst>
          </p:cNvPr>
          <p:cNvSpPr/>
          <p:nvPr/>
        </p:nvSpPr>
        <p:spPr bwMode="auto">
          <a:xfrm>
            <a:off x="871654" y="1536755"/>
            <a:ext cx="4187141" cy="663521"/>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2" rtlCol="0" anchor="ctr" anchorCtr="0" compatLnSpc="1">
            <a:prstTxWarp prst="textNoShape">
              <a:avLst/>
            </a:prstTxWarp>
          </a:bodyPr>
          <a:lstStyle/>
          <a:p>
            <a:pPr marL="85249" indent="-85249">
              <a:spcAft>
                <a:spcPts val="450"/>
              </a:spcAft>
              <a:buFont typeface="Arial" panose="020B0604020202020204" pitchFamily="34" charset="0"/>
              <a:buChar char="•"/>
            </a:pPr>
            <a:r>
              <a:rPr lang="en-GB" sz="750" dirty="0">
                <a:solidFill>
                  <a:schemeClr val="tx1"/>
                </a:solidFill>
                <a:cs typeface="Arial"/>
              </a:rPr>
              <a:t>Driving BUs to lead with Value (utilise)</a:t>
            </a:r>
          </a:p>
          <a:p>
            <a:pPr marL="85249" indent="-85249">
              <a:spcAft>
                <a:spcPts val="450"/>
              </a:spcAft>
              <a:buFont typeface="Arial" panose="020B0604020202020204" pitchFamily="34" charset="0"/>
              <a:buChar char="•"/>
            </a:pPr>
            <a:r>
              <a:rPr lang="en-GB" sz="750" b="0" dirty="0">
                <a:solidFill>
                  <a:schemeClr val="tx1"/>
                </a:solidFill>
                <a:cs typeface="Arial"/>
              </a:rPr>
              <a:t>Group &amp; BU Data Strategy &amp; Roadmap</a:t>
            </a:r>
            <a:endParaRPr lang="en-US" sz="750" b="0" dirty="0">
              <a:solidFill>
                <a:schemeClr val="tx1"/>
              </a:solidFill>
            </a:endParaRPr>
          </a:p>
          <a:p>
            <a:pPr marL="85249" indent="-85249">
              <a:spcAft>
                <a:spcPts val="450"/>
              </a:spcAft>
              <a:buFont typeface="Arial" panose="020B0604020202020204" pitchFamily="34" charset="0"/>
              <a:buChar char="•"/>
            </a:pPr>
            <a:r>
              <a:rPr lang="en-GB" sz="750" b="0" dirty="0">
                <a:solidFill>
                  <a:schemeClr val="tx1"/>
                </a:solidFill>
                <a:cs typeface="Arial"/>
              </a:rPr>
              <a:t>Group Strategy Progress Reporting</a:t>
            </a:r>
            <a:endParaRPr lang="en-GB" sz="750" b="0" dirty="0">
              <a:solidFill>
                <a:schemeClr val="tx1"/>
              </a:solidFill>
            </a:endParaRPr>
          </a:p>
          <a:p>
            <a:pPr marL="85249" indent="-85249">
              <a:spcAft>
                <a:spcPts val="450"/>
              </a:spcAft>
              <a:buFont typeface="Arial" panose="020B0604020202020204" pitchFamily="34" charset="0"/>
              <a:buChar char="•"/>
            </a:pPr>
            <a:r>
              <a:rPr lang="en-GB" sz="750" b="0" dirty="0">
                <a:solidFill>
                  <a:schemeClr val="tx1"/>
                </a:solidFill>
                <a:cs typeface="Arial"/>
              </a:rPr>
              <a:t>Data Value Definition and Mapping</a:t>
            </a:r>
          </a:p>
          <a:p>
            <a:pPr marL="85249" indent="-85249">
              <a:spcAft>
                <a:spcPts val="450"/>
              </a:spcAft>
              <a:buFont typeface="Arial" panose="020B0604020202020204" pitchFamily="34" charset="0"/>
              <a:buChar char="•"/>
            </a:pPr>
            <a:r>
              <a:rPr lang="en-GB" sz="750" b="0" dirty="0">
                <a:solidFill>
                  <a:schemeClr val="tx1"/>
                </a:solidFill>
                <a:cs typeface="Arial"/>
              </a:rPr>
              <a:t>Data Maturity Assessments</a:t>
            </a:r>
          </a:p>
          <a:p>
            <a:pPr marL="85249" indent="-85249">
              <a:spcAft>
                <a:spcPts val="450"/>
              </a:spcAft>
              <a:buFont typeface="Arial" panose="020B0604020202020204" pitchFamily="34" charset="0"/>
              <a:buChar char="•"/>
            </a:pPr>
            <a:r>
              <a:rPr lang="en-GB" sz="750" b="0" dirty="0">
                <a:solidFill>
                  <a:schemeClr val="tx1"/>
                </a:solidFill>
                <a:cs typeface="Arial"/>
              </a:rPr>
              <a:t>Supplier Management</a:t>
            </a:r>
          </a:p>
          <a:p>
            <a:pPr marL="85249" indent="-85249">
              <a:spcAft>
                <a:spcPts val="450"/>
              </a:spcAft>
              <a:buFont typeface="Arial" panose="020B0604020202020204" pitchFamily="34" charset="0"/>
              <a:buChar char="•"/>
            </a:pPr>
            <a:r>
              <a:rPr lang="en-GB" sz="750" b="0" dirty="0">
                <a:solidFill>
                  <a:schemeClr val="tx1"/>
                </a:solidFill>
                <a:cs typeface="Arial"/>
              </a:rPr>
              <a:t>BU Data Collaboration &amp; Comms</a:t>
            </a:r>
          </a:p>
          <a:p>
            <a:pPr marL="85249" indent="-85249">
              <a:spcAft>
                <a:spcPts val="450"/>
              </a:spcAft>
              <a:buFont typeface="Arial" panose="020B0604020202020204" pitchFamily="34" charset="0"/>
              <a:buChar char="•"/>
            </a:pPr>
            <a:r>
              <a:rPr lang="en-GB" sz="750" b="0" dirty="0">
                <a:solidFill>
                  <a:schemeClr val="tx1"/>
                </a:solidFill>
                <a:cs typeface="Arial"/>
              </a:rPr>
              <a:t>FY23: Data Science </a:t>
            </a:r>
            <a:r>
              <a:rPr lang="en-GB" sz="750" b="0" dirty="0" err="1">
                <a:solidFill>
                  <a:schemeClr val="tx1"/>
                </a:solidFill>
                <a:cs typeface="Arial"/>
              </a:rPr>
              <a:t>CoE</a:t>
            </a:r>
            <a:endParaRPr lang="en-GB" sz="750" b="0" dirty="0">
              <a:solidFill>
                <a:schemeClr val="tx1"/>
              </a:solidFill>
              <a:cs typeface="Arial"/>
            </a:endParaRPr>
          </a:p>
        </p:txBody>
      </p:sp>
      <p:sp>
        <p:nvSpPr>
          <p:cNvPr id="87" name="Rectangle 86">
            <a:extLst>
              <a:ext uri="{FF2B5EF4-FFF2-40B4-BE49-F238E27FC236}">
                <a16:creationId xmlns:a16="http://schemas.microsoft.com/office/drawing/2014/main" id="{F6E1C415-7260-4DED-816F-3DDB0D90B3E2}"/>
              </a:ext>
            </a:extLst>
          </p:cNvPr>
          <p:cNvSpPr/>
          <p:nvPr/>
        </p:nvSpPr>
        <p:spPr bwMode="auto">
          <a:xfrm>
            <a:off x="5145544" y="1542299"/>
            <a:ext cx="190792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buFont typeface="Arial" panose="020B0604020202020204" pitchFamily="34" charset="0"/>
              <a:buChar char="•"/>
            </a:pPr>
            <a:r>
              <a:rPr lang="en-GB" sz="750" b="0" dirty="0">
                <a:solidFill>
                  <a:schemeClr val="tx1"/>
                </a:solidFill>
                <a:cs typeface="Arial"/>
              </a:rPr>
              <a:t>Driving a shift to Digital WoW for Data</a:t>
            </a:r>
          </a:p>
          <a:p>
            <a:pPr marL="85249" indent="-85249">
              <a:buFont typeface="Arial" panose="020B0604020202020204" pitchFamily="34" charset="0"/>
              <a:buChar char="•"/>
            </a:pPr>
            <a:r>
              <a:rPr lang="en-GB" sz="750" b="0" dirty="0">
                <a:solidFill>
                  <a:schemeClr val="tx1"/>
                </a:solidFill>
                <a:cs typeface="Arial"/>
              </a:rPr>
              <a:t>Data Platform DevOps</a:t>
            </a:r>
          </a:p>
          <a:p>
            <a:pPr marL="85249" indent="-85249">
              <a:buFont typeface="Arial" panose="020B0604020202020204" pitchFamily="34" charset="0"/>
              <a:buChar char="•"/>
            </a:pPr>
            <a:r>
              <a:rPr lang="en-GB" sz="750" b="0" dirty="0">
                <a:solidFill>
                  <a:schemeClr val="tx1"/>
                </a:solidFill>
                <a:cs typeface="Arial"/>
              </a:rPr>
              <a:t>Data Solution </a:t>
            </a:r>
            <a:r>
              <a:rPr lang="en-GB" sz="750" b="0" dirty="0" err="1">
                <a:solidFill>
                  <a:schemeClr val="tx1"/>
                </a:solidFill>
                <a:cs typeface="Arial"/>
              </a:rPr>
              <a:t>DataOps</a:t>
            </a:r>
            <a:r>
              <a:rPr lang="en-GB" sz="750" b="0" dirty="0">
                <a:solidFill>
                  <a:schemeClr val="tx1"/>
                </a:solidFill>
                <a:cs typeface="Arial"/>
              </a:rPr>
              <a:t> (Capture, Share)</a:t>
            </a:r>
          </a:p>
          <a:p>
            <a:pPr marL="85249" indent="-85249">
              <a:buFont typeface="Arial" panose="020B0604020202020204" pitchFamily="34" charset="0"/>
              <a:buChar char="•"/>
            </a:pPr>
            <a:r>
              <a:rPr lang="en-GB" sz="750" b="0" dirty="0">
                <a:solidFill>
                  <a:schemeClr val="tx1"/>
                </a:solidFill>
                <a:cs typeface="Arial"/>
              </a:rPr>
              <a:t>Optional : Data Solution </a:t>
            </a:r>
            <a:r>
              <a:rPr lang="en-GB" sz="750" b="0" dirty="0" err="1">
                <a:solidFill>
                  <a:schemeClr val="tx1"/>
                </a:solidFill>
                <a:cs typeface="Arial"/>
              </a:rPr>
              <a:t>DataOps</a:t>
            </a:r>
            <a:r>
              <a:rPr lang="en-GB" sz="750" b="0" dirty="0">
                <a:solidFill>
                  <a:schemeClr val="tx1"/>
                </a:solidFill>
                <a:cs typeface="Arial"/>
              </a:rPr>
              <a:t> (Utilise)</a:t>
            </a:r>
          </a:p>
          <a:p>
            <a:pPr marL="85249" indent="-85249">
              <a:buFont typeface="Arial" panose="020B0604020202020204" pitchFamily="34" charset="0"/>
              <a:buChar char="•"/>
            </a:pPr>
            <a:r>
              <a:rPr lang="en-GB" sz="750" b="0" dirty="0">
                <a:solidFill>
                  <a:schemeClr val="tx1"/>
                </a:solidFill>
                <a:cs typeface="Arial"/>
              </a:rPr>
              <a:t>Logical &amp; Physical Data Modelling</a:t>
            </a:r>
          </a:p>
          <a:p>
            <a:pPr marL="85249" indent="-85249">
              <a:buFont typeface="Arial" panose="020B0604020202020204" pitchFamily="34" charset="0"/>
              <a:buChar char="•"/>
            </a:pPr>
            <a:r>
              <a:rPr lang="en-GB" sz="750" b="0" dirty="0">
                <a:solidFill>
                  <a:schemeClr val="tx1"/>
                </a:solidFill>
                <a:cs typeface="Arial"/>
              </a:rPr>
              <a:t>Platform User Access</a:t>
            </a:r>
          </a:p>
          <a:p>
            <a:pPr marL="85249" indent="-85249">
              <a:buFont typeface="Arial" panose="020B0604020202020204" pitchFamily="34" charset="0"/>
              <a:buChar char="•"/>
            </a:pPr>
            <a:r>
              <a:rPr lang="en-GB" sz="750" b="0" dirty="0">
                <a:solidFill>
                  <a:schemeClr val="tx1"/>
                </a:solidFill>
                <a:cs typeface="Arial"/>
              </a:rPr>
              <a:t>Data Ingestion, conversion, migration</a:t>
            </a:r>
          </a:p>
          <a:p>
            <a:pPr marL="85249" indent="-85249">
              <a:buFont typeface="Arial" panose="020B0604020202020204" pitchFamily="34" charset="0"/>
              <a:buChar char="•"/>
            </a:pPr>
            <a:r>
              <a:rPr lang="en-GB" sz="750" b="0" dirty="0">
                <a:solidFill>
                  <a:schemeClr val="tx1"/>
                </a:solidFill>
                <a:cs typeface="Arial"/>
              </a:rPr>
              <a:t>ETL/ELT Development</a:t>
            </a:r>
          </a:p>
          <a:p>
            <a:pPr marL="85249" indent="-85249">
              <a:buFont typeface="Arial" panose="020B0604020202020204" pitchFamily="34" charset="0"/>
              <a:buChar char="•"/>
            </a:pPr>
            <a:r>
              <a:rPr lang="en-GB" sz="750" b="0" dirty="0">
                <a:solidFill>
                  <a:schemeClr val="tx1"/>
                </a:solidFill>
                <a:cs typeface="Arial"/>
              </a:rPr>
              <a:t>Data Quality design and implementation</a:t>
            </a:r>
          </a:p>
          <a:p>
            <a:pPr marL="85249" indent="-85249">
              <a:buFont typeface="Arial" panose="020B0604020202020204" pitchFamily="34" charset="0"/>
              <a:buChar char="•"/>
            </a:pPr>
            <a:r>
              <a:rPr lang="en-GB" sz="750" b="0" dirty="0">
                <a:solidFill>
                  <a:schemeClr val="tx1"/>
                </a:solidFill>
                <a:cs typeface="Arial"/>
              </a:rPr>
              <a:t>Data Analytics &amp; Insight Implementation</a:t>
            </a:r>
          </a:p>
          <a:p>
            <a:pPr marL="85249" indent="-85249">
              <a:buFont typeface="Arial" panose="020B0604020202020204" pitchFamily="34" charset="0"/>
              <a:buChar char="•"/>
            </a:pPr>
            <a:r>
              <a:rPr lang="en-GB" sz="750" b="0" dirty="0">
                <a:solidFill>
                  <a:schemeClr val="tx1"/>
                </a:solidFill>
                <a:cs typeface="Arial"/>
              </a:rPr>
              <a:t>Data / Reporting Visualization Implementation</a:t>
            </a:r>
          </a:p>
        </p:txBody>
      </p:sp>
      <p:sp>
        <p:nvSpPr>
          <p:cNvPr id="88" name="Rectangle 87">
            <a:extLst>
              <a:ext uri="{FF2B5EF4-FFF2-40B4-BE49-F238E27FC236}">
                <a16:creationId xmlns:a16="http://schemas.microsoft.com/office/drawing/2014/main" id="{5CE6EAFC-A3BA-4BED-A1AD-D1B375DDAFBF}"/>
              </a:ext>
            </a:extLst>
          </p:cNvPr>
          <p:cNvSpPr/>
          <p:nvPr/>
        </p:nvSpPr>
        <p:spPr bwMode="auto">
          <a:xfrm>
            <a:off x="7194995"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spcAft>
                <a:spcPts val="800"/>
              </a:spcAft>
              <a:buFont typeface="Arial" panose="020B0604020202020204" pitchFamily="34" charset="0"/>
              <a:buChar char="•"/>
            </a:pPr>
            <a:r>
              <a:rPr lang="en-GB" sz="750" b="0" dirty="0">
                <a:solidFill>
                  <a:schemeClr val="tx1"/>
                </a:solidFill>
                <a:cs typeface="Arial"/>
              </a:rPr>
              <a:t>Database Administration</a:t>
            </a:r>
          </a:p>
          <a:p>
            <a:pPr marL="85249" indent="-85249">
              <a:spcAft>
                <a:spcPts val="800"/>
              </a:spcAft>
              <a:buFont typeface="Arial" panose="020B0604020202020204" pitchFamily="34" charset="0"/>
              <a:buChar char="•"/>
            </a:pPr>
            <a:r>
              <a:rPr lang="en-GB" sz="750" b="0" dirty="0">
                <a:solidFill>
                  <a:schemeClr val="tx1"/>
                </a:solidFill>
                <a:cs typeface="Arial"/>
              </a:rPr>
              <a:t>Use Case Development</a:t>
            </a:r>
          </a:p>
          <a:p>
            <a:pPr marL="85249" indent="-85249">
              <a:spcAft>
                <a:spcPts val="800"/>
              </a:spcAft>
              <a:buFont typeface="Arial" panose="020B0604020202020204" pitchFamily="34" charset="0"/>
              <a:buChar char="•"/>
            </a:pPr>
            <a:r>
              <a:rPr lang="en-GB" sz="750" b="0" dirty="0">
                <a:solidFill>
                  <a:schemeClr val="tx1"/>
                </a:solidFill>
                <a:cs typeface="Arial"/>
              </a:rPr>
              <a:t>AI/ML Models Production Deployment</a:t>
            </a:r>
          </a:p>
          <a:p>
            <a:pPr marL="85249" indent="-85249">
              <a:spcAft>
                <a:spcPts val="800"/>
              </a:spcAft>
              <a:buFont typeface="Arial" panose="020B0604020202020204" pitchFamily="34" charset="0"/>
              <a:buChar char="•"/>
            </a:pPr>
            <a:r>
              <a:rPr lang="en-GB" sz="750" b="0" dirty="0">
                <a:solidFill>
                  <a:schemeClr val="tx1"/>
                </a:solidFill>
                <a:cs typeface="Arial"/>
              </a:rPr>
              <a:t>AI/ML Operations</a:t>
            </a:r>
          </a:p>
          <a:p>
            <a:pPr marL="85249" indent="-85249">
              <a:spcAft>
                <a:spcPts val="800"/>
              </a:spcAft>
              <a:buFont typeface="Arial" panose="020B0604020202020204" pitchFamily="34" charset="0"/>
              <a:buChar char="•"/>
            </a:pPr>
            <a:r>
              <a:rPr lang="en-GB" sz="750" b="0" dirty="0">
                <a:solidFill>
                  <a:schemeClr val="tx1"/>
                </a:solidFill>
                <a:cs typeface="Arial"/>
              </a:rPr>
              <a:t>Resource Management</a:t>
            </a:r>
          </a:p>
          <a:p>
            <a:pPr marL="85249" indent="-85249">
              <a:spcAft>
                <a:spcPts val="800"/>
              </a:spcAft>
              <a:buFont typeface="Arial" panose="020B0604020202020204" pitchFamily="34" charset="0"/>
              <a:buChar char="•"/>
            </a:pPr>
            <a:r>
              <a:rPr lang="en-GB" sz="750" b="0" dirty="0">
                <a:solidFill>
                  <a:schemeClr val="tx1"/>
                </a:solidFill>
                <a:cs typeface="Arial"/>
              </a:rPr>
              <a:t>Service Management</a:t>
            </a:r>
          </a:p>
          <a:p>
            <a:pPr marL="85249" indent="-85249">
              <a:spcAft>
                <a:spcPts val="800"/>
              </a:spcAft>
              <a:buFont typeface="Arial" panose="020B0604020202020204" pitchFamily="34" charset="0"/>
              <a:buChar char="•"/>
            </a:pPr>
            <a:r>
              <a:rPr lang="en-GB" sz="750" b="0" dirty="0">
                <a:solidFill>
                  <a:schemeClr val="tx1"/>
                </a:solidFill>
                <a:cs typeface="Arial"/>
              </a:rPr>
              <a:t>Release Management</a:t>
            </a:r>
          </a:p>
          <a:p>
            <a:pPr marL="85249" indent="-85249">
              <a:spcAft>
                <a:spcPts val="800"/>
              </a:spcAft>
              <a:buFont typeface="Arial" panose="020B0604020202020204" pitchFamily="34" charset="0"/>
              <a:buChar char="•"/>
            </a:pPr>
            <a:r>
              <a:rPr lang="en-GB" sz="750" b="0" dirty="0">
                <a:solidFill>
                  <a:schemeClr val="tx1"/>
                </a:solidFill>
                <a:cs typeface="Arial"/>
              </a:rPr>
              <a:t>System Maintenance</a:t>
            </a:r>
          </a:p>
          <a:p>
            <a:pPr marL="85249" indent="-85249">
              <a:spcAft>
                <a:spcPts val="800"/>
              </a:spcAft>
              <a:buFont typeface="Arial" panose="020B0604020202020204" pitchFamily="34" charset="0"/>
              <a:buChar char="•"/>
            </a:pPr>
            <a:r>
              <a:rPr lang="en-GB" sz="750" b="0" dirty="0">
                <a:solidFill>
                  <a:schemeClr val="tx1"/>
                </a:solidFill>
                <a:cs typeface="Arial"/>
              </a:rPr>
              <a:t>MDM Administration</a:t>
            </a:r>
          </a:p>
          <a:p>
            <a:pPr marL="85249" indent="-85249">
              <a:spcAft>
                <a:spcPts val="800"/>
              </a:spcAft>
              <a:buFont typeface="Arial" panose="020B0604020202020204" pitchFamily="34" charset="0"/>
              <a:buChar char="•"/>
            </a:pPr>
            <a:r>
              <a:rPr lang="en-GB" sz="750" b="0" dirty="0">
                <a:solidFill>
                  <a:schemeClr val="tx1"/>
                </a:solidFill>
                <a:cs typeface="Arial"/>
              </a:rPr>
              <a:t>Data Preparation for Production</a:t>
            </a:r>
          </a:p>
          <a:p>
            <a:pPr marL="85249" indent="-85249">
              <a:spcAft>
                <a:spcPts val="800"/>
              </a:spcAft>
              <a:buFont typeface="Arial" panose="020B0604020202020204" pitchFamily="34" charset="0"/>
              <a:buChar char="•"/>
            </a:pPr>
            <a:r>
              <a:rPr lang="en-GB" sz="750" b="0" dirty="0">
                <a:solidFill>
                  <a:schemeClr val="tx1"/>
                </a:solidFill>
                <a:cs typeface="Arial"/>
              </a:rPr>
              <a:t>Model Implementation</a:t>
            </a:r>
          </a:p>
          <a:p>
            <a:pPr marL="85249" indent="-85249">
              <a:spcAft>
                <a:spcPts val="800"/>
              </a:spcAft>
              <a:buFont typeface="Arial" panose="020B0604020202020204" pitchFamily="34" charset="0"/>
              <a:buChar char="•"/>
            </a:pPr>
            <a:r>
              <a:rPr lang="en-GB" sz="750" b="0" dirty="0">
                <a:solidFill>
                  <a:schemeClr val="tx1"/>
                </a:solidFill>
                <a:cs typeface="Arial"/>
              </a:rPr>
              <a:t>Solution Deployment &amp; Evaluation</a:t>
            </a:r>
          </a:p>
          <a:p>
            <a:pPr marL="85249" indent="-85249">
              <a:spcAft>
                <a:spcPts val="800"/>
              </a:spcAft>
              <a:buFont typeface="Arial" panose="020B0604020202020204" pitchFamily="34" charset="0"/>
              <a:buChar char="•"/>
            </a:pPr>
            <a:r>
              <a:rPr lang="en-GB" sz="750" b="0" dirty="0">
                <a:solidFill>
                  <a:schemeClr val="tx1"/>
                </a:solidFill>
                <a:cs typeface="Arial"/>
              </a:rPr>
              <a:t>Program/App Logical Data Model</a:t>
            </a:r>
          </a:p>
          <a:p>
            <a:pPr marL="85249" indent="-85249">
              <a:spcAft>
                <a:spcPts val="800"/>
              </a:spcAft>
              <a:buFont typeface="Arial" panose="020B0604020202020204" pitchFamily="34" charset="0"/>
              <a:buChar char="•"/>
            </a:pPr>
            <a:r>
              <a:rPr lang="en-GB" sz="750" b="0" dirty="0">
                <a:solidFill>
                  <a:schemeClr val="tx1"/>
                </a:solidFill>
                <a:cs typeface="Arial"/>
              </a:rPr>
              <a:t>Data Interface Design</a:t>
            </a:r>
          </a:p>
        </p:txBody>
      </p:sp>
      <p:pic>
        <p:nvPicPr>
          <p:cNvPr id="89" name="Graphic 88" descr="User">
            <a:extLst>
              <a:ext uri="{FF2B5EF4-FFF2-40B4-BE49-F238E27FC236}">
                <a16:creationId xmlns:a16="http://schemas.microsoft.com/office/drawing/2014/main" id="{9E49471E-B549-41CA-96B0-454B6D8C6619}"/>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544091" y="1044250"/>
            <a:ext cx="235343" cy="235343"/>
          </a:xfrm>
          <a:prstGeom prst="rect">
            <a:avLst/>
          </a:prstGeom>
        </p:spPr>
      </p:pic>
      <p:pic>
        <p:nvPicPr>
          <p:cNvPr id="96" name="Graphic 95" descr="User">
            <a:extLst>
              <a:ext uri="{FF2B5EF4-FFF2-40B4-BE49-F238E27FC236}">
                <a16:creationId xmlns:a16="http://schemas.microsoft.com/office/drawing/2014/main" id="{C2132B17-E749-4DB3-B727-C2DB23588BE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8759652" y="1044250"/>
            <a:ext cx="235343" cy="235343"/>
          </a:xfrm>
          <a:prstGeom prst="rect">
            <a:avLst/>
          </a:prstGeom>
        </p:spPr>
      </p:pic>
      <p:sp>
        <p:nvSpPr>
          <p:cNvPr id="28" name="Rectangle 27">
            <a:extLst>
              <a:ext uri="{FF2B5EF4-FFF2-40B4-BE49-F238E27FC236}">
                <a16:creationId xmlns:a16="http://schemas.microsoft.com/office/drawing/2014/main" id="{CBE0C37A-96EF-4997-8D19-228C663A234C}"/>
              </a:ext>
            </a:extLst>
          </p:cNvPr>
          <p:cNvSpPr/>
          <p:nvPr/>
        </p:nvSpPr>
        <p:spPr bwMode="auto">
          <a:xfrm>
            <a:off x="285754" y="2308279"/>
            <a:ext cx="2343146" cy="414000"/>
          </a:xfrm>
          <a:prstGeom prst="rect">
            <a:avLst/>
          </a:prstGeom>
          <a:solidFill>
            <a:schemeClr val="accent1"/>
          </a:solidFill>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defRPr/>
            </a:pPr>
            <a:r>
              <a:rPr lang="en-US" sz="825" dirty="0">
                <a:solidFill>
                  <a:schemeClr val="bg1"/>
                </a:solidFill>
              </a:rPr>
              <a:t>Share &amp; Data Architecture</a:t>
            </a:r>
          </a:p>
        </p:txBody>
      </p:sp>
      <p:sp>
        <p:nvSpPr>
          <p:cNvPr id="29" name="Rectangle 28">
            <a:extLst>
              <a:ext uri="{FF2B5EF4-FFF2-40B4-BE49-F238E27FC236}">
                <a16:creationId xmlns:a16="http://schemas.microsoft.com/office/drawing/2014/main" id="{84A5F04C-6556-4CA8-8C04-003CE77238D2}"/>
              </a:ext>
            </a:extLst>
          </p:cNvPr>
          <p:cNvSpPr/>
          <p:nvPr/>
        </p:nvSpPr>
        <p:spPr bwMode="auto">
          <a:xfrm>
            <a:off x="285754" y="2793940"/>
            <a:ext cx="2343146" cy="1874814"/>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249" indent="-85249">
              <a:buFont typeface="Arial" panose="020B0604020202020204" pitchFamily="34" charset="0"/>
              <a:buChar char="•"/>
            </a:pPr>
            <a:r>
              <a:rPr lang="en-GB" sz="750" dirty="0">
                <a:solidFill>
                  <a:schemeClr val="tx1"/>
                </a:solidFill>
                <a:cs typeface="Arial"/>
              </a:rPr>
              <a:t>Driving BUs to Share data and reduce siloes</a:t>
            </a:r>
          </a:p>
          <a:p>
            <a:pPr marL="85249" indent="-85249">
              <a:buFont typeface="Arial" panose="020B0604020202020204" pitchFamily="34" charset="0"/>
              <a:buChar char="•"/>
            </a:pPr>
            <a:r>
              <a:rPr lang="en-GB" sz="750" b="0" dirty="0">
                <a:solidFill>
                  <a:schemeClr val="tx1"/>
                </a:solidFill>
                <a:cs typeface="Arial"/>
              </a:rPr>
              <a:t>Intake - Value assessment and prioritisation</a:t>
            </a:r>
          </a:p>
          <a:p>
            <a:pPr marL="85249" indent="-85249">
              <a:buFont typeface="Arial" panose="020B0604020202020204" pitchFamily="34" charset="0"/>
              <a:buChar char="•"/>
            </a:pPr>
            <a:r>
              <a:rPr lang="en-GB" sz="750" b="0" dirty="0">
                <a:solidFill>
                  <a:schemeClr val="tx1"/>
                </a:solidFill>
              </a:rPr>
              <a:t>New technology &amp; architecture discovery and enablement </a:t>
            </a:r>
          </a:p>
          <a:p>
            <a:pPr marL="85249" indent="-85249">
              <a:buFont typeface="Arial" panose="020B0604020202020204" pitchFamily="34" charset="0"/>
              <a:buChar char="•"/>
            </a:pPr>
            <a:r>
              <a:rPr lang="en-GB" sz="750" b="0" dirty="0">
                <a:solidFill>
                  <a:schemeClr val="tx1"/>
                </a:solidFill>
                <a:cs typeface="Arial"/>
              </a:rPr>
              <a:t>Data landscape Architecture framework and design</a:t>
            </a:r>
          </a:p>
          <a:p>
            <a:pPr marL="85249" indent="-85249">
              <a:buFont typeface="Arial" panose="020B0604020202020204" pitchFamily="34" charset="0"/>
              <a:buChar char="•"/>
            </a:pPr>
            <a:r>
              <a:rPr lang="en-GB" sz="750" b="0" dirty="0">
                <a:solidFill>
                  <a:schemeClr val="tx1"/>
                </a:solidFill>
                <a:cs typeface="Arial"/>
              </a:rPr>
              <a:t>Data Discovery Framework</a:t>
            </a:r>
          </a:p>
          <a:p>
            <a:pPr marL="85249" indent="-85249">
              <a:buFont typeface="Arial" panose="020B0604020202020204" pitchFamily="34" charset="0"/>
              <a:buChar char="•"/>
            </a:pPr>
            <a:r>
              <a:rPr lang="en-GB" sz="750" b="0" dirty="0">
                <a:solidFill>
                  <a:schemeClr val="tx1"/>
                </a:solidFill>
                <a:cs typeface="Arial"/>
              </a:rPr>
              <a:t>MDM Application Strategy</a:t>
            </a:r>
          </a:p>
          <a:p>
            <a:pPr marL="85249" indent="-85249">
              <a:buFont typeface="Arial" panose="020B0604020202020204" pitchFamily="34" charset="0"/>
              <a:buChar char="•"/>
            </a:pPr>
            <a:r>
              <a:rPr lang="en-GB" sz="750" b="0" dirty="0">
                <a:solidFill>
                  <a:schemeClr val="tx1"/>
                </a:solidFill>
                <a:cs typeface="Arial"/>
              </a:rPr>
              <a:t>Data Application </a:t>
            </a:r>
            <a:r>
              <a:rPr lang="en-GB" sz="750" b="0" dirty="0" err="1">
                <a:solidFill>
                  <a:schemeClr val="tx1"/>
                </a:solidFill>
                <a:cs typeface="Arial"/>
              </a:rPr>
              <a:t>Catalog</a:t>
            </a:r>
            <a:r>
              <a:rPr lang="en-GB" sz="750" b="0" dirty="0">
                <a:solidFill>
                  <a:schemeClr val="tx1"/>
                </a:solidFill>
                <a:cs typeface="Arial"/>
              </a:rPr>
              <a:t> Strategy</a:t>
            </a:r>
          </a:p>
          <a:p>
            <a:pPr marL="85249" indent="-85249">
              <a:buFont typeface="Arial" panose="020B0604020202020204" pitchFamily="34" charset="0"/>
              <a:buChar char="•"/>
            </a:pPr>
            <a:r>
              <a:rPr lang="en-GB" sz="750" b="0" dirty="0">
                <a:solidFill>
                  <a:schemeClr val="tx1"/>
                </a:solidFill>
                <a:cs typeface="Arial"/>
              </a:rPr>
              <a:t>Data Modelling; Conceptual, Standards, Patterns, Guidelines</a:t>
            </a:r>
          </a:p>
        </p:txBody>
      </p:sp>
      <p:pic>
        <p:nvPicPr>
          <p:cNvPr id="30" name="Graphic 29" descr="User">
            <a:extLst>
              <a:ext uri="{FF2B5EF4-FFF2-40B4-BE49-F238E27FC236}">
                <a16:creationId xmlns:a16="http://schemas.microsoft.com/office/drawing/2014/main" id="{BFD2D8AE-F16D-4509-8445-F81002CE3513}"/>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326129" y="2308279"/>
            <a:ext cx="267199" cy="235343"/>
          </a:xfrm>
          <a:prstGeom prst="rect">
            <a:avLst/>
          </a:prstGeom>
        </p:spPr>
      </p:pic>
      <p:sp>
        <p:nvSpPr>
          <p:cNvPr id="23" name="Rectangle 22">
            <a:extLst>
              <a:ext uri="{FF2B5EF4-FFF2-40B4-BE49-F238E27FC236}">
                <a16:creationId xmlns:a16="http://schemas.microsoft.com/office/drawing/2014/main" id="{CB548463-916F-4933-96C9-8413BDA154E8}"/>
              </a:ext>
            </a:extLst>
          </p:cNvPr>
          <p:cNvSpPr/>
          <p:nvPr/>
        </p:nvSpPr>
        <p:spPr bwMode="auto">
          <a:xfrm>
            <a:off x="5087213" y="121751"/>
            <a:ext cx="3902743" cy="8053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GB" sz="600" i="1">
                <a:solidFill>
                  <a:srgbClr val="FF0000"/>
                </a:solidFill>
                <a:latin typeface="+mn-lt"/>
                <a:cs typeface="Arial"/>
              </a:rPr>
              <a:t>Assumptions: </a:t>
            </a:r>
          </a:p>
          <a:p>
            <a:pPr marL="285750" indent="-285750">
              <a:spcAft>
                <a:spcPts val="450"/>
              </a:spcAft>
              <a:buFont typeface="Arial" panose="020B0604020202020204" pitchFamily="34" charset="0"/>
              <a:buChar char="•"/>
            </a:pPr>
            <a:r>
              <a:rPr lang="en-GB" sz="600" b="0" i="1">
                <a:solidFill>
                  <a:srgbClr val="FF0000"/>
                </a:solidFill>
                <a:cs typeface="Arial"/>
              </a:rPr>
              <a:t>Strategy and technology architecture alignment with the BU CIO teams</a:t>
            </a:r>
          </a:p>
          <a:p>
            <a:pPr marL="285750" indent="-285750" algn="l">
              <a:spcAft>
                <a:spcPts val="450"/>
              </a:spcAft>
              <a:buFont typeface="Arial" panose="020B0604020202020204" pitchFamily="34" charset="0"/>
              <a:buChar char="•"/>
            </a:pPr>
            <a:r>
              <a:rPr lang="en-GB" sz="600" b="0" i="1">
                <a:solidFill>
                  <a:srgbClr val="FF0000"/>
                </a:solidFill>
                <a:cs typeface="Arial"/>
              </a:rPr>
              <a:t>Linkage to the  IT delivery centre / agile Central for formation of agile release trains e.g. Digital, Testing, Release etc.</a:t>
            </a:r>
            <a:endParaRPr lang="en-GB" sz="600" i="1">
              <a:solidFill>
                <a:srgbClr val="FF0000"/>
              </a:solidFill>
              <a:latin typeface="+mn-lt"/>
              <a:cs typeface="Arial"/>
            </a:endParaRPr>
          </a:p>
        </p:txBody>
      </p:sp>
      <p:sp>
        <p:nvSpPr>
          <p:cNvPr id="27" name="Footer Placeholder 1">
            <a:extLst>
              <a:ext uri="{FF2B5EF4-FFF2-40B4-BE49-F238E27FC236}">
                <a16:creationId xmlns:a16="http://schemas.microsoft.com/office/drawing/2014/main" id="{A92AC60E-2714-422B-81B3-475351A76CA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2" name="Rectangle 31">
            <a:extLst>
              <a:ext uri="{FF2B5EF4-FFF2-40B4-BE49-F238E27FC236}">
                <a16:creationId xmlns:a16="http://schemas.microsoft.com/office/drawing/2014/main" id="{B2537D98-BBCB-4D36-B4E3-F0B6FC58D6B6}"/>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pic>
        <p:nvPicPr>
          <p:cNvPr id="24" name="Graphic 23" descr="User">
            <a:extLst>
              <a:ext uri="{FF2B5EF4-FFF2-40B4-BE49-F238E27FC236}">
                <a16:creationId xmlns:a16="http://schemas.microsoft.com/office/drawing/2014/main" id="{92146BDA-8C4E-4C2E-8BCD-0FBECB02A7DB}"/>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4791596" y="2309908"/>
            <a:ext cx="267199" cy="235343"/>
          </a:xfrm>
          <a:prstGeom prst="rect">
            <a:avLst/>
          </a:prstGeom>
        </p:spPr>
      </p:pic>
    </p:spTree>
    <p:extLst>
      <p:ext uri="{BB962C8B-B14F-4D97-AF65-F5344CB8AC3E}">
        <p14:creationId xmlns:p14="http://schemas.microsoft.com/office/powerpoint/2010/main" val="36228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65E32BB-5B84-4DEB-B2F4-65608E11B8EF}"/>
              </a:ext>
            </a:extLst>
          </p:cNvPr>
          <p:cNvSpPr>
            <a:spLocks noGrp="1"/>
          </p:cNvSpPr>
          <p:nvPr>
            <p:ph type="body" sz="quarter" idx="11"/>
          </p:nvPr>
        </p:nvSpPr>
        <p:spPr>
          <a:xfrm>
            <a:off x="322780" y="1068388"/>
            <a:ext cx="5544621" cy="2431435"/>
          </a:xfrm>
        </p:spPr>
        <p:txBody>
          <a:bodyPr/>
          <a:lstStyle/>
          <a:p>
            <a:r>
              <a:rPr lang="en-GB" dirty="0"/>
              <a:t>0 – Strategic Drivers</a:t>
            </a:r>
          </a:p>
          <a:p>
            <a:r>
              <a:rPr lang="en-GB" dirty="0"/>
              <a:t>1 – Capabilities Split</a:t>
            </a:r>
          </a:p>
          <a:p>
            <a:r>
              <a:rPr lang="en-GB" dirty="0"/>
              <a:t>2 – Group IT Data Office Team and Roles</a:t>
            </a:r>
          </a:p>
          <a:p>
            <a:r>
              <a:rPr lang="en-GB" dirty="0"/>
              <a:t>3 – Interaction Models</a:t>
            </a:r>
          </a:p>
          <a:p>
            <a:r>
              <a:rPr lang="en-GB" dirty="0"/>
              <a:t>4 – BU &amp; Entity Data Teams and Roles</a:t>
            </a:r>
          </a:p>
          <a:p>
            <a:endParaRPr lang="en-GB" dirty="0"/>
          </a:p>
        </p:txBody>
      </p:sp>
      <p:sp>
        <p:nvSpPr>
          <p:cNvPr id="4" name="Title 3">
            <a:extLst>
              <a:ext uri="{FF2B5EF4-FFF2-40B4-BE49-F238E27FC236}">
                <a16:creationId xmlns:a16="http://schemas.microsoft.com/office/drawing/2014/main" id="{F207D54D-7676-4D77-8EEF-5EE1C859E8D3}"/>
              </a:ext>
            </a:extLst>
          </p:cNvPr>
          <p:cNvSpPr>
            <a:spLocks noGrp="1"/>
          </p:cNvSpPr>
          <p:nvPr>
            <p:ph type="title"/>
          </p:nvPr>
        </p:nvSpPr>
        <p:spPr/>
        <p:txBody>
          <a:bodyPr/>
          <a:lstStyle/>
          <a:p>
            <a:r>
              <a:rPr lang="en-GB" dirty="0"/>
              <a:t>Contents</a:t>
            </a:r>
          </a:p>
        </p:txBody>
      </p:sp>
    </p:spTree>
    <p:extLst>
      <p:ext uri="{BB962C8B-B14F-4D97-AF65-F5344CB8AC3E}">
        <p14:creationId xmlns:p14="http://schemas.microsoft.com/office/powerpoint/2010/main" val="24050318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C2562-3470-4A63-A070-4279B936FB50}"/>
              </a:ext>
            </a:extLst>
          </p:cNvPr>
          <p:cNvSpPr>
            <a:spLocks noGrp="1"/>
          </p:cNvSpPr>
          <p:nvPr>
            <p:ph type="title"/>
          </p:nvPr>
        </p:nvSpPr>
        <p:spPr/>
        <p:txBody>
          <a:bodyPr/>
          <a:lstStyle/>
          <a:p>
            <a:r>
              <a:rPr lang="en-GB" dirty="0"/>
              <a:t>FY22 Workload Estimate</a:t>
            </a:r>
          </a:p>
        </p:txBody>
      </p:sp>
      <p:sp>
        <p:nvSpPr>
          <p:cNvPr id="5" name="Footer Placeholder 4">
            <a:extLst>
              <a:ext uri="{FF2B5EF4-FFF2-40B4-BE49-F238E27FC236}">
                <a16:creationId xmlns:a16="http://schemas.microsoft.com/office/drawing/2014/main" id="{95C013D4-7671-44F7-920D-6CBDB27F4CF3}"/>
              </a:ext>
            </a:extLst>
          </p:cNvPr>
          <p:cNvSpPr>
            <a:spLocks noGrp="1"/>
          </p:cNvSpPr>
          <p:nvPr>
            <p:ph type="ftr" sz="quarter" idx="10"/>
          </p:nvPr>
        </p:nvSpPr>
        <p:spPr/>
        <p:txBody>
          <a:bodyPr/>
          <a:lstStyle/>
          <a:p>
            <a:pPr>
              <a:tabLst>
                <a:tab pos="989013" algn="l"/>
              </a:tabLst>
            </a:pPr>
            <a:r>
              <a:rPr lang="en-GB"/>
              <a:t>| [Insert document title] | [Insert date]</a:t>
            </a:r>
          </a:p>
        </p:txBody>
      </p:sp>
      <p:sp>
        <p:nvSpPr>
          <p:cNvPr id="6" name="TextBox 5">
            <a:extLst>
              <a:ext uri="{FF2B5EF4-FFF2-40B4-BE49-F238E27FC236}">
                <a16:creationId xmlns:a16="http://schemas.microsoft.com/office/drawing/2014/main" id="{EAA3945B-11B9-4EFF-8035-ACD4CE15DD72}"/>
              </a:ext>
            </a:extLst>
          </p:cNvPr>
          <p:cNvSpPr txBox="1"/>
          <p:nvPr/>
        </p:nvSpPr>
        <p:spPr bwMode="auto">
          <a:xfrm>
            <a:off x="363682" y="935182"/>
            <a:ext cx="8290791"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b="0" kern="0" dirty="0">
                <a:solidFill>
                  <a:schemeClr val="tx1"/>
                </a:solidFill>
                <a:latin typeface="+mn-lt"/>
                <a:ea typeface="+mn-ea"/>
              </a:rPr>
              <a:t>Some work is scalable with BU investment (# and size of projects), others are regular activities relating to maintaining either Group or BU data maturity levels</a:t>
            </a:r>
          </a:p>
          <a:p>
            <a:pPr algn="l">
              <a:spcAft>
                <a:spcPts val="600"/>
              </a:spcAft>
              <a:buClr>
                <a:schemeClr val="tx1"/>
              </a:buClr>
            </a:pPr>
            <a:r>
              <a:rPr lang="en-GB" sz="1200" b="0" dirty="0">
                <a:solidFill>
                  <a:schemeClr val="tx1"/>
                </a:solidFill>
              </a:rPr>
              <a:t>FY22 BU Investment:</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US Electric: </a:t>
            </a:r>
            <a:r>
              <a:rPr lang="en-GB" sz="1200" b="0" dirty="0" err="1">
                <a:solidFill>
                  <a:schemeClr val="tx1"/>
                </a:solidFill>
              </a:rPr>
              <a:t>GridMod-DataManagement</a:t>
            </a:r>
            <a:endParaRPr lang="en-GB" sz="1200" b="0" dirty="0">
              <a:solidFill>
                <a:schemeClr val="tx1"/>
              </a:solidFill>
            </a:endParaRPr>
          </a:p>
          <a:p>
            <a:pPr marL="171450" indent="-171450" algn="l">
              <a:spcAft>
                <a:spcPts val="600"/>
              </a:spcAft>
              <a:buClr>
                <a:schemeClr val="tx1"/>
              </a:buClr>
              <a:buFont typeface="Arial" panose="020B0604020202020204" pitchFamily="34" charset="0"/>
              <a:buChar char="•"/>
            </a:pPr>
            <a:r>
              <a:rPr lang="en-GB" sz="1200" b="0" dirty="0">
                <a:solidFill>
                  <a:schemeClr val="tx1"/>
                </a:solidFill>
              </a:rPr>
              <a:t>US Customer: Customer Data Platform</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UK ET: Data Lake Migration</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Group: Digital MVPs (x2)</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Global Functions HR:  Workforce Data Domain</a:t>
            </a:r>
          </a:p>
          <a:p>
            <a:pPr algn="l">
              <a:spcAft>
                <a:spcPts val="600"/>
              </a:spcAft>
              <a:buClr>
                <a:schemeClr val="tx1"/>
              </a:buClr>
            </a:pPr>
            <a:r>
              <a:rPr lang="en-GB" sz="1200" b="0" dirty="0">
                <a:solidFill>
                  <a:schemeClr val="tx1"/>
                </a:solidFill>
              </a:rPr>
              <a:t>Regular activities </a:t>
            </a:r>
            <a:r>
              <a:rPr lang="en-GB" sz="1200" b="0" dirty="0" err="1">
                <a:solidFill>
                  <a:schemeClr val="tx1"/>
                </a:solidFill>
              </a:rPr>
              <a:t>eg</a:t>
            </a:r>
            <a:r>
              <a:rPr lang="en-GB" sz="1200" b="0" dirty="0">
                <a:solidFill>
                  <a:schemeClr val="tx1"/>
                </a:solidFill>
              </a:rPr>
              <a:t>:</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Annual Group &amp; BU Data Strategy &amp; Roadmap refresh</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BU Data Maturity Assessments (Quarterly)</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BMS Data Management Standards (Quarterly)</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Data Risk Management (Quarterly)</a:t>
            </a:r>
          </a:p>
          <a:p>
            <a:pPr marL="171450" indent="-171450" algn="l">
              <a:spcAft>
                <a:spcPts val="600"/>
              </a:spcAft>
              <a:buClr>
                <a:schemeClr val="tx1"/>
              </a:buClr>
              <a:buFont typeface="Arial" panose="020B0604020202020204" pitchFamily="34" charset="0"/>
              <a:buChar char="•"/>
            </a:pPr>
            <a:r>
              <a:rPr lang="en-GB" sz="1200" b="0" dirty="0">
                <a:solidFill>
                  <a:schemeClr val="tx1"/>
                </a:solidFill>
              </a:rPr>
              <a:t>Data Comms and Literacy (Quarterly)</a:t>
            </a:r>
          </a:p>
          <a:p>
            <a:pPr algn="l">
              <a:spcAft>
                <a:spcPts val="600"/>
              </a:spcAft>
              <a:buClr>
                <a:schemeClr val="tx1"/>
              </a:buClr>
            </a:pPr>
            <a:endParaRPr lang="en-GB" sz="1200" b="0" dirty="0">
              <a:solidFill>
                <a:schemeClr val="tx1"/>
              </a:solidFill>
            </a:endParaRPr>
          </a:p>
          <a:p>
            <a:pPr algn="l">
              <a:spcAft>
                <a:spcPts val="600"/>
              </a:spcAft>
              <a:buClr>
                <a:schemeClr val="tx1"/>
              </a:buClr>
            </a:pPr>
            <a:endParaRPr lang="en-GB" sz="1200" b="0" kern="0" dirty="0">
              <a:solidFill>
                <a:schemeClr val="tx1"/>
              </a:solidFill>
              <a:latin typeface="+mn-lt"/>
              <a:ea typeface="+mn-ea"/>
            </a:endParaRPr>
          </a:p>
        </p:txBody>
      </p:sp>
    </p:spTree>
    <p:extLst>
      <p:ext uri="{BB962C8B-B14F-4D97-AF65-F5344CB8AC3E}">
        <p14:creationId xmlns:p14="http://schemas.microsoft.com/office/powerpoint/2010/main" val="194053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DB59C-B95C-4E1A-9B67-0EC33F8121D6}"/>
              </a:ext>
            </a:extLst>
          </p:cNvPr>
          <p:cNvSpPr>
            <a:spLocks noGrp="1"/>
          </p:cNvSpPr>
          <p:nvPr>
            <p:ph type="title"/>
          </p:nvPr>
        </p:nvSpPr>
        <p:spPr>
          <a:xfrm>
            <a:off x="323315" y="244150"/>
            <a:ext cx="8497370" cy="430887"/>
          </a:xfrm>
        </p:spPr>
        <p:txBody>
          <a:bodyPr/>
          <a:lstStyle/>
          <a:p>
            <a:r>
              <a:rPr lang="en-GB" dirty="0"/>
              <a:t>FY22 Workloads</a:t>
            </a:r>
          </a:p>
        </p:txBody>
      </p:sp>
      <p:sp>
        <p:nvSpPr>
          <p:cNvPr id="5" name="Footer Placeholder 4">
            <a:extLst>
              <a:ext uri="{FF2B5EF4-FFF2-40B4-BE49-F238E27FC236}">
                <a16:creationId xmlns:a16="http://schemas.microsoft.com/office/drawing/2014/main" id="{7C5EDE15-4BEC-410E-8F1A-A7CEEB9835BE}"/>
              </a:ext>
            </a:extLst>
          </p:cNvPr>
          <p:cNvSpPr>
            <a:spLocks noGrp="1"/>
          </p:cNvSpPr>
          <p:nvPr>
            <p:ph type="ftr" sz="quarter" idx="10"/>
          </p:nvPr>
        </p:nvSpPr>
        <p:spPr/>
        <p:txBody>
          <a:bodyPr/>
          <a:lstStyle/>
          <a:p>
            <a:pPr>
              <a:tabLst>
                <a:tab pos="989013" algn="l"/>
              </a:tabLst>
            </a:pPr>
            <a:r>
              <a:rPr lang="en-GB"/>
              <a:t>| [Insert document title] | [Insert date]</a:t>
            </a:r>
          </a:p>
        </p:txBody>
      </p:sp>
      <p:graphicFrame>
        <p:nvGraphicFramePr>
          <p:cNvPr id="6" name="Object 5">
            <a:extLst>
              <a:ext uri="{FF2B5EF4-FFF2-40B4-BE49-F238E27FC236}">
                <a16:creationId xmlns:a16="http://schemas.microsoft.com/office/drawing/2014/main" id="{3EFD2D16-F5DA-4996-A1A0-658F8E99360A}"/>
              </a:ext>
            </a:extLst>
          </p:cNvPr>
          <p:cNvGraphicFramePr>
            <a:graphicFrameLocks noChangeAspect="1"/>
          </p:cNvGraphicFramePr>
          <p:nvPr>
            <p:extLst>
              <p:ext uri="{D42A27DB-BD31-4B8C-83A1-F6EECF244321}">
                <p14:modId xmlns:p14="http://schemas.microsoft.com/office/powerpoint/2010/main" val="4045038285"/>
              </p:ext>
            </p:extLst>
          </p:nvPr>
        </p:nvGraphicFramePr>
        <p:xfrm>
          <a:off x="6309879" y="4621361"/>
          <a:ext cx="1974850" cy="238125"/>
        </p:xfrm>
        <a:graphic>
          <a:graphicData uri="http://schemas.openxmlformats.org/presentationml/2006/ole">
            <mc:AlternateContent xmlns:mc="http://schemas.openxmlformats.org/markup-compatibility/2006">
              <mc:Choice xmlns:v="urn:schemas-microsoft-com:vml" Requires="v">
                <p:oleObj spid="_x0000_s81925" name="Worksheet" r:id="rId3" imgW="3047966" imgH="373280" progId="Excel.Sheet.12">
                  <p:embed/>
                </p:oleObj>
              </mc:Choice>
              <mc:Fallback>
                <p:oleObj name="Worksheet" r:id="rId3" imgW="3047966" imgH="373280" progId="Excel.Sheet.12">
                  <p:embed/>
                  <p:pic>
                    <p:nvPicPr>
                      <p:cNvPr id="6" name="Object 5">
                        <a:extLst>
                          <a:ext uri="{FF2B5EF4-FFF2-40B4-BE49-F238E27FC236}">
                            <a16:creationId xmlns:a16="http://schemas.microsoft.com/office/drawing/2014/main" id="{3EFD2D16-F5DA-4996-A1A0-658F8E99360A}"/>
                          </a:ext>
                        </a:extLst>
                      </p:cNvPr>
                      <p:cNvPicPr/>
                      <p:nvPr/>
                    </p:nvPicPr>
                    <p:blipFill>
                      <a:blip r:embed="rId4"/>
                      <a:stretch>
                        <a:fillRect/>
                      </a:stretch>
                    </p:blipFill>
                    <p:spPr>
                      <a:xfrm>
                        <a:off x="6309879" y="4621361"/>
                        <a:ext cx="1974850" cy="238125"/>
                      </a:xfrm>
                      <a:prstGeom prst="rect">
                        <a:avLst/>
                      </a:prstGeom>
                    </p:spPr>
                  </p:pic>
                </p:oleObj>
              </mc:Fallback>
            </mc:AlternateContent>
          </a:graphicData>
        </a:graphic>
      </p:graphicFrame>
      <p:graphicFrame>
        <p:nvGraphicFramePr>
          <p:cNvPr id="8" name="Table 7">
            <a:extLst>
              <a:ext uri="{FF2B5EF4-FFF2-40B4-BE49-F238E27FC236}">
                <a16:creationId xmlns:a16="http://schemas.microsoft.com/office/drawing/2014/main" id="{80A7D7FE-77AB-4462-8C4A-FD7E106DE52A}"/>
              </a:ext>
            </a:extLst>
          </p:cNvPr>
          <p:cNvGraphicFramePr>
            <a:graphicFrameLocks noGrp="1"/>
          </p:cNvGraphicFramePr>
          <p:nvPr>
            <p:extLst>
              <p:ext uri="{D42A27DB-BD31-4B8C-83A1-F6EECF244321}">
                <p14:modId xmlns:p14="http://schemas.microsoft.com/office/powerpoint/2010/main" val="1967965581"/>
              </p:ext>
            </p:extLst>
          </p:nvPr>
        </p:nvGraphicFramePr>
        <p:xfrm>
          <a:off x="323315" y="923781"/>
          <a:ext cx="8499477" cy="1068930"/>
        </p:xfrm>
        <a:graphic>
          <a:graphicData uri="http://schemas.openxmlformats.org/drawingml/2006/table">
            <a:tbl>
              <a:tblPr>
                <a:tableStyleId>{5C22544A-7EE6-4342-B048-85BDC9FD1C3A}</a:tableStyleId>
              </a:tblPr>
              <a:tblGrid>
                <a:gridCol w="593850">
                  <a:extLst>
                    <a:ext uri="{9D8B030D-6E8A-4147-A177-3AD203B41FA5}">
                      <a16:colId xmlns:a16="http://schemas.microsoft.com/office/drawing/2014/main" val="851248274"/>
                    </a:ext>
                  </a:extLst>
                </a:gridCol>
                <a:gridCol w="2363027">
                  <a:extLst>
                    <a:ext uri="{9D8B030D-6E8A-4147-A177-3AD203B41FA5}">
                      <a16:colId xmlns:a16="http://schemas.microsoft.com/office/drawing/2014/main" val="3019912649"/>
                    </a:ext>
                  </a:extLst>
                </a:gridCol>
                <a:gridCol w="989750">
                  <a:extLst>
                    <a:ext uri="{9D8B030D-6E8A-4147-A177-3AD203B41FA5}">
                      <a16:colId xmlns:a16="http://schemas.microsoft.com/office/drawing/2014/main" val="205690516"/>
                    </a:ext>
                  </a:extLst>
                </a:gridCol>
                <a:gridCol w="989750">
                  <a:extLst>
                    <a:ext uri="{9D8B030D-6E8A-4147-A177-3AD203B41FA5}">
                      <a16:colId xmlns:a16="http://schemas.microsoft.com/office/drawing/2014/main" val="866189188"/>
                    </a:ext>
                  </a:extLst>
                </a:gridCol>
                <a:gridCol w="989750">
                  <a:extLst>
                    <a:ext uri="{9D8B030D-6E8A-4147-A177-3AD203B41FA5}">
                      <a16:colId xmlns:a16="http://schemas.microsoft.com/office/drawing/2014/main" val="3734125053"/>
                    </a:ext>
                  </a:extLst>
                </a:gridCol>
                <a:gridCol w="989750">
                  <a:extLst>
                    <a:ext uri="{9D8B030D-6E8A-4147-A177-3AD203B41FA5}">
                      <a16:colId xmlns:a16="http://schemas.microsoft.com/office/drawing/2014/main" val="613962048"/>
                    </a:ext>
                  </a:extLst>
                </a:gridCol>
                <a:gridCol w="989750">
                  <a:extLst>
                    <a:ext uri="{9D8B030D-6E8A-4147-A177-3AD203B41FA5}">
                      <a16:colId xmlns:a16="http://schemas.microsoft.com/office/drawing/2014/main" val="2761693066"/>
                    </a:ext>
                  </a:extLst>
                </a:gridCol>
                <a:gridCol w="593850">
                  <a:extLst>
                    <a:ext uri="{9D8B030D-6E8A-4147-A177-3AD203B41FA5}">
                      <a16:colId xmlns:a16="http://schemas.microsoft.com/office/drawing/2014/main" val="1267141471"/>
                    </a:ext>
                  </a:extLst>
                </a:gridCol>
              </a:tblGrid>
              <a:tr h="178155">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Scalable</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US Electric</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US Customer</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UK ET</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HR-WDD</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Digital MVPs</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Total</a:t>
                      </a:r>
                      <a:endParaRPr lang="en-GB" sz="1100" b="0" i="0" u="none" strike="noStrike">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661876684"/>
                  </a:ext>
                </a:extLst>
              </a:tr>
              <a:tr h="178155">
                <a:tc>
                  <a:txBody>
                    <a:bodyPr/>
                    <a:lstStyle/>
                    <a:p>
                      <a:pPr algn="l" fontAlgn="b"/>
                      <a:r>
                        <a:rPr lang="en-GB" sz="1100" u="none" strike="noStrike">
                          <a:effectLst/>
                        </a:rPr>
                        <a:t>Utilise</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Data Value Mapping</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1.25</a:t>
                      </a:r>
                      <a:endParaRPr lang="en-GB" sz="1100" b="0" i="0" u="none" strike="noStrike">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591262086"/>
                  </a:ext>
                </a:extLst>
              </a:tr>
              <a:tr h="178155">
                <a:tc>
                  <a:txBody>
                    <a:bodyPr/>
                    <a:lstStyle/>
                    <a:p>
                      <a:pPr algn="l" fontAlgn="b"/>
                      <a:r>
                        <a:rPr lang="en-GB" sz="1100" u="none" strike="noStrike">
                          <a:effectLst/>
                        </a:rPr>
                        <a:t>Share</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Group Arch Alignment</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1.25</a:t>
                      </a:r>
                      <a:endParaRPr lang="en-GB" sz="1100" b="0" i="0" u="none" strike="noStrike">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3950054496"/>
                  </a:ext>
                </a:extLst>
              </a:tr>
              <a:tr h="178155">
                <a:tc>
                  <a:txBody>
                    <a:bodyPr/>
                    <a:lstStyle/>
                    <a:p>
                      <a:pPr algn="l" fontAlgn="b"/>
                      <a:r>
                        <a:rPr lang="en-GB" sz="1100" u="none" strike="noStrike">
                          <a:effectLst/>
                        </a:rPr>
                        <a:t>Capture</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Data Governance Alignment</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1.25</a:t>
                      </a:r>
                      <a:endParaRPr lang="en-GB" sz="1100" b="0" i="0" u="none" strike="noStrike">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1789567775"/>
                  </a:ext>
                </a:extLst>
              </a:tr>
              <a:tr h="178155">
                <a:tc>
                  <a:txBody>
                    <a:bodyPr/>
                    <a:lstStyle/>
                    <a:p>
                      <a:pPr algn="l" fontAlgn="b"/>
                      <a:r>
                        <a:rPr lang="en-GB" sz="1100" u="none" strike="noStrike">
                          <a:effectLst/>
                        </a:rPr>
                        <a:t>Share</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r>
                        <a:rPr lang="en-GB" sz="1100" u="none" strike="noStrike">
                          <a:effectLst/>
                        </a:rPr>
                        <a:t>Conceptual Data Modelling</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a:effectLst/>
                        </a:rPr>
                        <a:t>1.25</a:t>
                      </a:r>
                      <a:endParaRPr lang="en-GB" sz="1100" b="0" i="0" u="none" strike="noStrike">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3336217661"/>
                  </a:ext>
                </a:extLst>
              </a:tr>
              <a:tr h="178155">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423" marR="7423" marT="7423" marB="0" anchor="b"/>
                </a:tc>
                <a:tc>
                  <a:txBody>
                    <a:bodyPr/>
                    <a:lstStyle/>
                    <a:p>
                      <a:pPr algn="r" fontAlgn="b"/>
                      <a:r>
                        <a:rPr lang="en-GB" sz="1100" u="none" strike="noStrike" dirty="0">
                          <a:effectLst/>
                        </a:rPr>
                        <a:t>5</a:t>
                      </a:r>
                      <a:endParaRPr lang="en-GB" sz="1100" b="0" i="0" u="none" strike="noStrike" dirty="0">
                        <a:solidFill>
                          <a:srgbClr val="000000"/>
                        </a:solidFill>
                        <a:effectLst/>
                        <a:latin typeface="Calibri" panose="020F0502020204030204" pitchFamily="34" charset="0"/>
                      </a:endParaRPr>
                    </a:p>
                  </a:txBody>
                  <a:tcPr marL="7423" marR="7423" marT="7423" marB="0" anchor="b"/>
                </a:tc>
                <a:extLst>
                  <a:ext uri="{0D108BD9-81ED-4DB2-BD59-A6C34878D82A}">
                    <a16:rowId xmlns:a16="http://schemas.microsoft.com/office/drawing/2014/main" val="1278041166"/>
                  </a:ext>
                </a:extLst>
              </a:tr>
            </a:tbl>
          </a:graphicData>
        </a:graphic>
      </p:graphicFrame>
      <p:graphicFrame>
        <p:nvGraphicFramePr>
          <p:cNvPr id="9" name="Table 8">
            <a:extLst>
              <a:ext uri="{FF2B5EF4-FFF2-40B4-BE49-F238E27FC236}">
                <a16:creationId xmlns:a16="http://schemas.microsoft.com/office/drawing/2014/main" id="{97979848-08C8-462C-B34A-194D4C0129F8}"/>
              </a:ext>
            </a:extLst>
          </p:cNvPr>
          <p:cNvGraphicFramePr>
            <a:graphicFrameLocks noGrp="1"/>
          </p:cNvGraphicFramePr>
          <p:nvPr>
            <p:extLst>
              <p:ext uri="{D42A27DB-BD31-4B8C-83A1-F6EECF244321}">
                <p14:modId xmlns:p14="http://schemas.microsoft.com/office/powerpoint/2010/main" val="651839347"/>
              </p:ext>
            </p:extLst>
          </p:nvPr>
        </p:nvGraphicFramePr>
        <p:xfrm>
          <a:off x="314953" y="2156380"/>
          <a:ext cx="8115300" cy="19888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40069756"/>
                    </a:ext>
                  </a:extLst>
                </a:gridCol>
                <a:gridCol w="2425700">
                  <a:extLst>
                    <a:ext uri="{9D8B030D-6E8A-4147-A177-3AD203B41FA5}">
                      <a16:colId xmlns:a16="http://schemas.microsoft.com/office/drawing/2014/main" val="1225679702"/>
                    </a:ext>
                  </a:extLst>
                </a:gridCol>
                <a:gridCol w="1016000">
                  <a:extLst>
                    <a:ext uri="{9D8B030D-6E8A-4147-A177-3AD203B41FA5}">
                      <a16:colId xmlns:a16="http://schemas.microsoft.com/office/drawing/2014/main" val="796801005"/>
                    </a:ext>
                  </a:extLst>
                </a:gridCol>
                <a:gridCol w="1016000">
                  <a:extLst>
                    <a:ext uri="{9D8B030D-6E8A-4147-A177-3AD203B41FA5}">
                      <a16:colId xmlns:a16="http://schemas.microsoft.com/office/drawing/2014/main" val="526500997"/>
                    </a:ext>
                  </a:extLst>
                </a:gridCol>
                <a:gridCol w="1016000">
                  <a:extLst>
                    <a:ext uri="{9D8B030D-6E8A-4147-A177-3AD203B41FA5}">
                      <a16:colId xmlns:a16="http://schemas.microsoft.com/office/drawing/2014/main" val="3262532683"/>
                    </a:ext>
                  </a:extLst>
                </a:gridCol>
                <a:gridCol w="1016000">
                  <a:extLst>
                    <a:ext uri="{9D8B030D-6E8A-4147-A177-3AD203B41FA5}">
                      <a16:colId xmlns:a16="http://schemas.microsoft.com/office/drawing/2014/main" val="1523098271"/>
                    </a:ext>
                  </a:extLst>
                </a:gridCol>
                <a:gridCol w="1016000">
                  <a:extLst>
                    <a:ext uri="{9D8B030D-6E8A-4147-A177-3AD203B41FA5}">
                      <a16:colId xmlns:a16="http://schemas.microsoft.com/office/drawing/2014/main" val="1212109949"/>
                    </a:ext>
                  </a:extLst>
                </a:gridCol>
              </a:tblGrid>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Regular</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Q1</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Q2</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Q3</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Q4</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total</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9557815"/>
                  </a:ext>
                </a:extLst>
              </a:tr>
              <a:tr h="182880">
                <a:tc>
                  <a:txBody>
                    <a:bodyPr/>
                    <a:lstStyle/>
                    <a:p>
                      <a:pPr algn="l" fontAlgn="b"/>
                      <a:r>
                        <a:rPr lang="en-GB" sz="1100" u="none" strike="noStrike">
                          <a:effectLst/>
                        </a:rPr>
                        <a:t>Utilise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BU &amp; Group Strategy Update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7246896"/>
                  </a:ext>
                </a:extLst>
              </a:tr>
              <a:tr h="182880">
                <a:tc>
                  <a:txBody>
                    <a:bodyPr/>
                    <a:lstStyle/>
                    <a:p>
                      <a:pPr algn="l" fontAlgn="b"/>
                      <a:r>
                        <a:rPr lang="en-GB" sz="1100" u="none" strike="noStrike">
                          <a:effectLst/>
                        </a:rPr>
                        <a:t>Utilise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Collaboration/Comms/Planning/Suppliers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7078885"/>
                  </a:ext>
                </a:extLst>
              </a:tr>
              <a:tr h="182880">
                <a:tc>
                  <a:txBody>
                    <a:bodyPr/>
                    <a:lstStyle/>
                    <a:p>
                      <a:pPr algn="l" fontAlgn="b"/>
                      <a:r>
                        <a:rPr lang="en-GB" sz="1100" u="none" strike="noStrike">
                          <a:effectLst/>
                        </a:rPr>
                        <a:t>Utilise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Data Maturity Assessments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4987484"/>
                  </a:ext>
                </a:extLst>
              </a:tr>
              <a:tr h="182880">
                <a:tc>
                  <a:txBody>
                    <a:bodyPr/>
                    <a:lstStyle/>
                    <a:p>
                      <a:pPr algn="l" fontAlgn="b"/>
                      <a:r>
                        <a:rPr lang="en-GB" sz="1100" u="none" strike="noStrike">
                          <a:effectLst/>
                        </a:rPr>
                        <a:t>Share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Technology review/assessments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0915326"/>
                  </a:ext>
                </a:extLst>
              </a:tr>
              <a:tr h="182880">
                <a:tc>
                  <a:txBody>
                    <a:bodyPr/>
                    <a:lstStyle/>
                    <a:p>
                      <a:pPr algn="l" fontAlgn="b"/>
                      <a:r>
                        <a:rPr lang="en-GB" sz="1100" u="none" strike="noStrike">
                          <a:effectLst/>
                        </a:rPr>
                        <a:t>Share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Reusable reference architecture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1838490"/>
                  </a:ext>
                </a:extLst>
              </a:tr>
              <a:tr h="182880">
                <a:tc>
                  <a:txBody>
                    <a:bodyPr/>
                    <a:lstStyle/>
                    <a:p>
                      <a:pPr algn="l" fontAlgn="b"/>
                      <a:r>
                        <a:rPr lang="en-GB" sz="1100" u="none" strike="noStrike">
                          <a:effectLst/>
                        </a:rPr>
                        <a:t>Capture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BMS Data Management Standards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4062864"/>
                  </a:ext>
                </a:extLst>
              </a:tr>
              <a:tr h="182880">
                <a:tc>
                  <a:txBody>
                    <a:bodyPr/>
                    <a:lstStyle/>
                    <a:p>
                      <a:pPr algn="l" fontAlgn="b"/>
                      <a:r>
                        <a:rPr lang="en-GB" sz="1100" u="none" strike="noStrike">
                          <a:effectLst/>
                        </a:rPr>
                        <a:t>Capture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Data Risk Management</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846259"/>
                  </a:ext>
                </a:extLst>
              </a:tr>
              <a:tr h="182880">
                <a:tc>
                  <a:txBody>
                    <a:bodyPr/>
                    <a:lstStyle/>
                    <a:p>
                      <a:pPr algn="l" fontAlgn="b"/>
                      <a:r>
                        <a:rPr lang="en-GB" sz="1100" u="none" strike="noStrike">
                          <a:effectLst/>
                        </a:rPr>
                        <a:t>Capture</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Data Quality Assessments</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0.25</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0.5</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26573"/>
                  </a:ext>
                </a:extLst>
              </a:tr>
              <a:tr h="182880">
                <a:tc>
                  <a:txBody>
                    <a:bodyPr/>
                    <a:lstStyle/>
                    <a:p>
                      <a:pPr algn="l" fontAlgn="b"/>
                      <a:r>
                        <a:rPr lang="en-GB" sz="1100" u="none" strike="noStrike">
                          <a:effectLst/>
                        </a:rPr>
                        <a:t>Total</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7.5</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0850427"/>
                  </a:ext>
                </a:extLst>
              </a:tr>
            </a:tbl>
          </a:graphicData>
        </a:graphic>
      </p:graphicFrame>
      <p:sp>
        <p:nvSpPr>
          <p:cNvPr id="10" name="TextBox 9">
            <a:extLst>
              <a:ext uri="{FF2B5EF4-FFF2-40B4-BE49-F238E27FC236}">
                <a16:creationId xmlns:a16="http://schemas.microsoft.com/office/drawing/2014/main" id="{FF36EB13-C08D-4BB8-8B1B-9756315DC770}"/>
              </a:ext>
            </a:extLst>
          </p:cNvPr>
          <p:cNvSpPr txBox="1"/>
          <p:nvPr/>
        </p:nvSpPr>
        <p:spPr bwMode="auto">
          <a:xfrm>
            <a:off x="3971636" y="4690209"/>
            <a:ext cx="255067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100" b="0" kern="0" dirty="0">
                <a:solidFill>
                  <a:schemeClr val="tx1"/>
                </a:solidFill>
                <a:latin typeface="+mn-lt"/>
                <a:ea typeface="+mn-ea"/>
              </a:rPr>
              <a:t>Above is copy and paste from here:</a:t>
            </a:r>
          </a:p>
        </p:txBody>
      </p:sp>
    </p:spTree>
    <p:extLst>
      <p:ext uri="{BB962C8B-B14F-4D97-AF65-F5344CB8AC3E}">
        <p14:creationId xmlns:p14="http://schemas.microsoft.com/office/powerpoint/2010/main" val="198250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730F8FD-FBA1-4673-B0EF-C313500C123F}"/>
              </a:ext>
            </a:extLst>
          </p:cNvPr>
          <p:cNvCxnSpPr>
            <a:cxnSpLocks/>
          </p:cNvCxnSpPr>
          <p:nvPr/>
        </p:nvCxnSpPr>
        <p:spPr bwMode="auto">
          <a:xfrm flipH="1" flipV="1">
            <a:off x="6312264" y="2770808"/>
            <a:ext cx="315064"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22212A0C-79AF-4F69-97A3-9AC4771B66AC}"/>
              </a:ext>
            </a:extLst>
          </p:cNvPr>
          <p:cNvCxnSpPr>
            <a:cxnSpLocks/>
          </p:cNvCxnSpPr>
          <p:nvPr/>
        </p:nvCxnSpPr>
        <p:spPr bwMode="auto">
          <a:xfrm flipH="1" flipV="1">
            <a:off x="6323995" y="3337292"/>
            <a:ext cx="318909" cy="7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E06300A8-F6D8-4DD2-99EF-7726E4E715E0}"/>
              </a:ext>
            </a:extLst>
          </p:cNvPr>
          <p:cNvCxnSpPr>
            <a:cxnSpLocks/>
          </p:cNvCxnSpPr>
          <p:nvPr/>
        </p:nvCxnSpPr>
        <p:spPr bwMode="auto">
          <a:xfrm flipH="1" flipV="1">
            <a:off x="6323995" y="3948190"/>
            <a:ext cx="316800"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643F7B7A-ADAB-4A54-BF92-E3E4EA10C4BE}"/>
              </a:ext>
            </a:extLst>
          </p:cNvPr>
          <p:cNvCxnSpPr>
            <a:cxnSpLocks/>
          </p:cNvCxnSpPr>
          <p:nvPr/>
        </p:nvCxnSpPr>
        <p:spPr bwMode="auto">
          <a:xfrm flipH="1">
            <a:off x="6323995" y="4559984"/>
            <a:ext cx="318909"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5" name="Straight Connector 284">
            <a:extLst>
              <a:ext uri="{FF2B5EF4-FFF2-40B4-BE49-F238E27FC236}">
                <a16:creationId xmlns:a16="http://schemas.microsoft.com/office/drawing/2014/main" id="{8BADD906-22EB-4A81-9C03-286C46CA414D}"/>
              </a:ext>
            </a:extLst>
          </p:cNvPr>
          <p:cNvCxnSpPr/>
          <p:nvPr/>
        </p:nvCxnSpPr>
        <p:spPr bwMode="auto">
          <a:xfrm flipH="1">
            <a:off x="4571466" y="1280658"/>
            <a:ext cx="1750274" cy="4122"/>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 name="Straight Connector 281">
            <a:extLst>
              <a:ext uri="{FF2B5EF4-FFF2-40B4-BE49-F238E27FC236}">
                <a16:creationId xmlns:a16="http://schemas.microsoft.com/office/drawing/2014/main" id="{BE654AC1-8357-45F2-BA5C-AF243F6CB511}"/>
              </a:ext>
            </a:extLst>
          </p:cNvPr>
          <p:cNvCxnSpPr/>
          <p:nvPr/>
        </p:nvCxnSpPr>
        <p:spPr bwMode="auto">
          <a:xfrm>
            <a:off x="3801682" y="1075980"/>
            <a:ext cx="0" cy="578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Global Data Team Role Types</a:t>
            </a:r>
            <a:endParaRPr lang="en-US"/>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5408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6238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6238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196" name="Rectangle 195">
            <a:extLst>
              <a:ext uri="{FF2B5EF4-FFF2-40B4-BE49-F238E27FC236}">
                <a16:creationId xmlns:a16="http://schemas.microsoft.com/office/drawing/2014/main" id="{76B49324-9CE0-4D9D-BE10-B9E3D1F0DB94}"/>
              </a:ext>
            </a:extLst>
          </p:cNvPr>
          <p:cNvSpPr/>
          <p:nvPr/>
        </p:nvSpPr>
        <p:spPr bwMode="auto">
          <a:xfrm>
            <a:off x="2576582" y="1532654"/>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50" dirty="0">
                <a:solidFill>
                  <a:schemeClr val="bg1"/>
                </a:solidFill>
              </a:rPr>
              <a:t>Snr Director, Share &amp; Data Architecture</a:t>
            </a:r>
          </a:p>
          <a:p>
            <a:pPr>
              <a:lnSpc>
                <a:spcPct val="80000"/>
              </a:lnSpc>
              <a:spcAft>
                <a:spcPts val="200"/>
              </a:spcAft>
            </a:pPr>
            <a:r>
              <a:rPr lang="en-US" sz="750" b="0" dirty="0">
                <a:solidFill>
                  <a:schemeClr val="bg1"/>
                </a:solidFill>
              </a:rPr>
              <a:t>Band C</a:t>
            </a:r>
          </a:p>
        </p:txBody>
      </p:sp>
      <p:sp>
        <p:nvSpPr>
          <p:cNvPr id="200" name="Rectangle 199">
            <a:extLst>
              <a:ext uri="{FF2B5EF4-FFF2-40B4-BE49-F238E27FC236}">
                <a16:creationId xmlns:a16="http://schemas.microsoft.com/office/drawing/2014/main" id="{539BF404-44D4-4424-9C89-4BB7033A03BC}"/>
              </a:ext>
            </a:extLst>
          </p:cNvPr>
          <p:cNvSpPr/>
          <p:nvPr/>
        </p:nvSpPr>
        <p:spPr bwMode="auto">
          <a:xfrm>
            <a:off x="3128300" y="271119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GB" sz="750" dirty="0">
                <a:solidFill>
                  <a:schemeClr val="bg1"/>
                </a:solidFill>
              </a:rPr>
              <a:t>Director, Information Architect</a:t>
            </a:r>
          </a:p>
          <a:p>
            <a:pPr>
              <a:lnSpc>
                <a:spcPct val="80000"/>
              </a:lnSpc>
              <a:spcAft>
                <a:spcPts val="200"/>
              </a:spcAft>
            </a:pPr>
            <a:r>
              <a:rPr lang="en-US" sz="750" b="0" dirty="0">
                <a:solidFill>
                  <a:schemeClr val="bg1"/>
                </a:solidFill>
              </a:rPr>
              <a:t>Band C</a:t>
            </a:r>
          </a:p>
        </p:txBody>
      </p:sp>
      <p:pic>
        <p:nvPicPr>
          <p:cNvPr id="201" name="Graphic 200" descr="User">
            <a:extLst>
              <a:ext uri="{FF2B5EF4-FFF2-40B4-BE49-F238E27FC236}">
                <a16:creationId xmlns:a16="http://schemas.microsoft.com/office/drawing/2014/main" id="{58E7B926-212A-443C-A53D-0D1932768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7994" y="2896430"/>
            <a:ext cx="235343" cy="235343"/>
          </a:xfrm>
          <a:prstGeom prst="rect">
            <a:avLst/>
          </a:prstGeom>
        </p:spPr>
      </p:pic>
      <p:cxnSp>
        <p:nvCxnSpPr>
          <p:cNvPr id="204" name="Straight Connector 203">
            <a:extLst>
              <a:ext uri="{FF2B5EF4-FFF2-40B4-BE49-F238E27FC236}">
                <a16:creationId xmlns:a16="http://schemas.microsoft.com/office/drawing/2014/main" id="{E0710D53-CC20-4E2B-A263-493FD7632D31}"/>
              </a:ext>
            </a:extLst>
          </p:cNvPr>
          <p:cNvCxnSpPr/>
          <p:nvPr/>
        </p:nvCxnSpPr>
        <p:spPr bwMode="auto">
          <a:xfrm flipH="1">
            <a:off x="2888555" y="291346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7" name="Rectangle 206">
            <a:extLst>
              <a:ext uri="{FF2B5EF4-FFF2-40B4-BE49-F238E27FC236}">
                <a16:creationId xmlns:a16="http://schemas.microsoft.com/office/drawing/2014/main" id="{5F2C5681-3B46-4865-929A-F1BF8F3C11CD}"/>
              </a:ext>
            </a:extLst>
          </p:cNvPr>
          <p:cNvSpPr/>
          <p:nvPr/>
        </p:nvSpPr>
        <p:spPr bwMode="auto">
          <a:xfrm>
            <a:off x="3593011" y="638257"/>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chemeClr val="bg1"/>
                </a:solidFill>
              </a:rPr>
              <a:t>Head of Data</a:t>
            </a:r>
          </a:p>
        </p:txBody>
      </p:sp>
      <p:pic>
        <p:nvPicPr>
          <p:cNvPr id="208" name="Graphic 207" descr="User">
            <a:extLst>
              <a:ext uri="{FF2B5EF4-FFF2-40B4-BE49-F238E27FC236}">
                <a16:creationId xmlns:a16="http://schemas.microsoft.com/office/drawing/2014/main" id="{3815A807-C5B3-4A66-897F-4EF5F6675D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5617" y="639194"/>
            <a:ext cx="235343" cy="235343"/>
          </a:xfrm>
          <a:prstGeom prst="rect">
            <a:avLst/>
          </a:prstGeom>
        </p:spPr>
      </p:pic>
      <p:sp>
        <p:nvSpPr>
          <p:cNvPr id="211" name="Rectangle 210">
            <a:extLst>
              <a:ext uri="{FF2B5EF4-FFF2-40B4-BE49-F238E27FC236}">
                <a16:creationId xmlns:a16="http://schemas.microsoft.com/office/drawing/2014/main" id="{F7CB3461-F90D-49C2-83F8-34F46C289CC5}"/>
              </a:ext>
            </a:extLst>
          </p:cNvPr>
          <p:cNvSpPr/>
          <p:nvPr/>
        </p:nvSpPr>
        <p:spPr bwMode="auto">
          <a:xfrm>
            <a:off x="6201928" y="1493670"/>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00" dirty="0">
                <a:solidFill>
                  <a:schemeClr val="bg1"/>
                </a:solidFill>
              </a:rPr>
              <a:t>Snr Director, Data Engineering &amp; Digital WoW*</a:t>
            </a:r>
          </a:p>
          <a:p>
            <a:pPr>
              <a:lnSpc>
                <a:spcPct val="80000"/>
              </a:lnSpc>
              <a:spcAft>
                <a:spcPts val="200"/>
              </a:spcAft>
            </a:pPr>
            <a:r>
              <a:rPr lang="en-US" sz="700" dirty="0">
                <a:solidFill>
                  <a:schemeClr val="bg1"/>
                </a:solidFill>
              </a:rPr>
              <a:t>Band C</a:t>
            </a:r>
          </a:p>
        </p:txBody>
      </p:sp>
      <p:sp>
        <p:nvSpPr>
          <p:cNvPr id="242" name="Rectangle 241">
            <a:extLst>
              <a:ext uri="{FF2B5EF4-FFF2-40B4-BE49-F238E27FC236}">
                <a16:creationId xmlns:a16="http://schemas.microsoft.com/office/drawing/2014/main" id="{6F440D00-762C-4B52-9938-312C6B8981EE}"/>
              </a:ext>
            </a:extLst>
          </p:cNvPr>
          <p:cNvSpPr/>
          <p:nvPr/>
        </p:nvSpPr>
        <p:spPr bwMode="auto">
          <a:xfrm>
            <a:off x="4870521" y="268502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36000" tIns="72000" rIns="36000" bIns="72000" anchor="b"/>
          <a:lstStyle/>
          <a:p>
            <a:pPr>
              <a:lnSpc>
                <a:spcPct val="80000"/>
              </a:lnSpc>
              <a:spcAft>
                <a:spcPts val="200"/>
              </a:spcAft>
            </a:pPr>
            <a:r>
              <a:rPr lang="en-US" sz="750" dirty="0">
                <a:solidFill>
                  <a:schemeClr val="bg1"/>
                </a:solidFill>
              </a:rPr>
              <a:t>Senior Manager, Data Governance</a:t>
            </a:r>
          </a:p>
          <a:p>
            <a:pPr>
              <a:lnSpc>
                <a:spcPct val="80000"/>
              </a:lnSpc>
              <a:spcAft>
                <a:spcPts val="200"/>
              </a:spcAft>
            </a:pPr>
            <a:r>
              <a:rPr lang="en-US" sz="750" b="0" dirty="0">
                <a:solidFill>
                  <a:schemeClr val="bg1"/>
                </a:solidFill>
              </a:rPr>
              <a:t>Band D</a:t>
            </a:r>
          </a:p>
        </p:txBody>
      </p:sp>
      <p:sp>
        <p:nvSpPr>
          <p:cNvPr id="244" name="Rectangle 243">
            <a:extLst>
              <a:ext uri="{FF2B5EF4-FFF2-40B4-BE49-F238E27FC236}">
                <a16:creationId xmlns:a16="http://schemas.microsoft.com/office/drawing/2014/main" id="{E804F7DA-A077-45BB-92A4-4EDFAA9F0093}"/>
              </a:ext>
            </a:extLst>
          </p:cNvPr>
          <p:cNvSpPr/>
          <p:nvPr/>
        </p:nvSpPr>
        <p:spPr bwMode="auto">
          <a:xfrm>
            <a:off x="4870521" y="324184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67"/>
              </a:spcAft>
            </a:pPr>
            <a:r>
              <a:rPr lang="en-US" sz="750" dirty="0">
                <a:solidFill>
                  <a:schemeClr val="bg1"/>
                </a:solidFill>
              </a:rPr>
              <a:t>Principal Analyst, Data Governance</a:t>
            </a:r>
          </a:p>
          <a:p>
            <a:pPr>
              <a:lnSpc>
                <a:spcPct val="80000"/>
              </a:lnSpc>
              <a:spcAft>
                <a:spcPts val="267"/>
              </a:spcAft>
            </a:pPr>
            <a:r>
              <a:rPr lang="en-US" sz="750" dirty="0">
                <a:solidFill>
                  <a:schemeClr val="bg1"/>
                </a:solidFill>
              </a:rPr>
              <a:t>Band D</a:t>
            </a:r>
          </a:p>
        </p:txBody>
      </p:sp>
      <p:cxnSp>
        <p:nvCxnSpPr>
          <p:cNvPr id="246" name="Straight Connector 245">
            <a:extLst>
              <a:ext uri="{FF2B5EF4-FFF2-40B4-BE49-F238E27FC236}">
                <a16:creationId xmlns:a16="http://schemas.microsoft.com/office/drawing/2014/main" id="{3349BAF6-A9B6-4E12-9CE3-7BDB7CD57697}"/>
              </a:ext>
            </a:extLst>
          </p:cNvPr>
          <p:cNvCxnSpPr/>
          <p:nvPr/>
        </p:nvCxnSpPr>
        <p:spPr bwMode="auto">
          <a:xfrm flipH="1">
            <a:off x="4539068" y="3442514"/>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Straight Connector 246">
            <a:extLst>
              <a:ext uri="{FF2B5EF4-FFF2-40B4-BE49-F238E27FC236}">
                <a16:creationId xmlns:a16="http://schemas.microsoft.com/office/drawing/2014/main" id="{96E1B59F-65F6-4133-A351-EF69B51D7AED}"/>
              </a:ext>
            </a:extLst>
          </p:cNvPr>
          <p:cNvCxnSpPr/>
          <p:nvPr/>
        </p:nvCxnSpPr>
        <p:spPr bwMode="auto">
          <a:xfrm flipH="1">
            <a:off x="4539068" y="288639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Straight Connector 249">
            <a:extLst>
              <a:ext uri="{FF2B5EF4-FFF2-40B4-BE49-F238E27FC236}">
                <a16:creationId xmlns:a16="http://schemas.microsoft.com/office/drawing/2014/main" id="{6E85CFFF-8289-48FF-85A9-997C768C41EB}"/>
              </a:ext>
            </a:extLst>
          </p:cNvPr>
          <p:cNvCxnSpPr/>
          <p:nvPr/>
        </p:nvCxnSpPr>
        <p:spPr bwMode="auto">
          <a:xfrm>
            <a:off x="4539068" y="1979923"/>
            <a:ext cx="0" cy="20252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 name="Straight Connector 250">
            <a:extLst>
              <a:ext uri="{FF2B5EF4-FFF2-40B4-BE49-F238E27FC236}">
                <a16:creationId xmlns:a16="http://schemas.microsoft.com/office/drawing/2014/main" id="{A5126751-07DF-4EDC-B705-52077FDCC9B8}"/>
              </a:ext>
            </a:extLst>
          </p:cNvPr>
          <p:cNvCxnSpPr/>
          <p:nvPr/>
        </p:nvCxnSpPr>
        <p:spPr bwMode="auto">
          <a:xfrm flipH="1">
            <a:off x="4539069" y="3442514"/>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 name="Straight Connector 251">
            <a:extLst>
              <a:ext uri="{FF2B5EF4-FFF2-40B4-BE49-F238E27FC236}">
                <a16:creationId xmlns:a16="http://schemas.microsoft.com/office/drawing/2014/main" id="{4095CCCC-AF9E-43BF-A0C3-2C2A1B6B171D}"/>
              </a:ext>
            </a:extLst>
          </p:cNvPr>
          <p:cNvCxnSpPr/>
          <p:nvPr/>
        </p:nvCxnSpPr>
        <p:spPr bwMode="auto">
          <a:xfrm flipH="1">
            <a:off x="4539069" y="2886397"/>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4" name="Rectangle 253">
            <a:extLst>
              <a:ext uri="{FF2B5EF4-FFF2-40B4-BE49-F238E27FC236}">
                <a16:creationId xmlns:a16="http://schemas.microsoft.com/office/drawing/2014/main" id="{0717BE42-AE95-45F5-A3D9-33014F01CA37}"/>
              </a:ext>
            </a:extLst>
          </p:cNvPr>
          <p:cNvSpPr/>
          <p:nvPr/>
        </p:nvSpPr>
        <p:spPr bwMode="auto">
          <a:xfrm>
            <a:off x="4887956" y="380449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dirty="0">
                <a:solidFill>
                  <a:schemeClr val="bg1"/>
                </a:solidFill>
              </a:rPr>
              <a:t>Senior Analyst, Data Governance</a:t>
            </a:r>
          </a:p>
          <a:p>
            <a:pPr>
              <a:lnSpc>
                <a:spcPct val="80000"/>
              </a:lnSpc>
              <a:spcAft>
                <a:spcPts val="267"/>
              </a:spcAft>
            </a:pPr>
            <a:r>
              <a:rPr lang="en-US" sz="750" dirty="0">
                <a:solidFill>
                  <a:schemeClr val="bg1"/>
                </a:solidFill>
              </a:rPr>
              <a:t>Band E / L7</a:t>
            </a:r>
          </a:p>
        </p:txBody>
      </p:sp>
      <p:cxnSp>
        <p:nvCxnSpPr>
          <p:cNvPr id="256" name="Straight Connector 255">
            <a:extLst>
              <a:ext uri="{FF2B5EF4-FFF2-40B4-BE49-F238E27FC236}">
                <a16:creationId xmlns:a16="http://schemas.microsoft.com/office/drawing/2014/main" id="{6931D685-A1D8-452D-9FD2-A8F4CD49EBB5}"/>
              </a:ext>
            </a:extLst>
          </p:cNvPr>
          <p:cNvCxnSpPr/>
          <p:nvPr/>
        </p:nvCxnSpPr>
        <p:spPr bwMode="auto">
          <a:xfrm flipH="1">
            <a:off x="4556503" y="40051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 name="Straight Connector 256">
            <a:extLst>
              <a:ext uri="{FF2B5EF4-FFF2-40B4-BE49-F238E27FC236}">
                <a16:creationId xmlns:a16="http://schemas.microsoft.com/office/drawing/2014/main" id="{A9EB3515-918A-45BA-9FAF-6B7F217EBDCA}"/>
              </a:ext>
            </a:extLst>
          </p:cNvPr>
          <p:cNvCxnSpPr/>
          <p:nvPr/>
        </p:nvCxnSpPr>
        <p:spPr bwMode="auto">
          <a:xfrm flipH="1">
            <a:off x="4556504" y="40051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 name="Straight Connector 258">
            <a:extLst>
              <a:ext uri="{FF2B5EF4-FFF2-40B4-BE49-F238E27FC236}">
                <a16:creationId xmlns:a16="http://schemas.microsoft.com/office/drawing/2014/main" id="{65CF3770-F986-4BFE-9B56-DE469D6B050C}"/>
              </a:ext>
            </a:extLst>
          </p:cNvPr>
          <p:cNvCxnSpPr/>
          <p:nvPr/>
        </p:nvCxnSpPr>
        <p:spPr bwMode="auto">
          <a:xfrm>
            <a:off x="2888555" y="1990682"/>
            <a:ext cx="0" cy="92278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3" name="Straight Connector 282">
            <a:extLst>
              <a:ext uri="{FF2B5EF4-FFF2-40B4-BE49-F238E27FC236}">
                <a16:creationId xmlns:a16="http://schemas.microsoft.com/office/drawing/2014/main" id="{8BD6C9E7-31E4-4A38-957C-087A31A0C27E}"/>
              </a:ext>
            </a:extLst>
          </p:cNvPr>
          <p:cNvCxnSpPr/>
          <p:nvPr/>
        </p:nvCxnSpPr>
        <p:spPr bwMode="auto">
          <a:xfrm>
            <a:off x="4590725" y="1075980"/>
            <a:ext cx="0" cy="4745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4" name="Straight Connector 283">
            <a:extLst>
              <a:ext uri="{FF2B5EF4-FFF2-40B4-BE49-F238E27FC236}">
                <a16:creationId xmlns:a16="http://schemas.microsoft.com/office/drawing/2014/main" id="{15250A77-8BF1-4363-8F5D-F008833C6C60}"/>
              </a:ext>
            </a:extLst>
          </p:cNvPr>
          <p:cNvCxnSpPr/>
          <p:nvPr/>
        </p:nvCxnSpPr>
        <p:spPr bwMode="auto">
          <a:xfrm flipH="1" flipV="1">
            <a:off x="1060429" y="1267517"/>
            <a:ext cx="2739017" cy="1314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9" name="Rectangle 328">
            <a:extLst>
              <a:ext uri="{FF2B5EF4-FFF2-40B4-BE49-F238E27FC236}">
                <a16:creationId xmlns:a16="http://schemas.microsoft.com/office/drawing/2014/main" id="{5E13754E-7A36-4F6F-ADCD-C881643C42C5}"/>
              </a:ext>
            </a:extLst>
          </p:cNvPr>
          <p:cNvSpPr/>
          <p:nvPr/>
        </p:nvSpPr>
        <p:spPr bwMode="auto">
          <a:xfrm>
            <a:off x="7796607" y="2304965"/>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Senior Engineering Manager</a:t>
            </a:r>
          </a:p>
          <a:p>
            <a:pPr>
              <a:lnSpc>
                <a:spcPct val="80000"/>
              </a:lnSpc>
              <a:spcAft>
                <a:spcPts val="200"/>
              </a:spcAft>
            </a:pPr>
            <a:r>
              <a:rPr lang="en-US" sz="750">
                <a:solidFill>
                  <a:schemeClr val="bg1"/>
                </a:solidFill>
              </a:rPr>
              <a:t>Band D</a:t>
            </a:r>
          </a:p>
        </p:txBody>
      </p:sp>
      <p:pic>
        <p:nvPicPr>
          <p:cNvPr id="331" name="Graphic 330" descr="User">
            <a:extLst>
              <a:ext uri="{FF2B5EF4-FFF2-40B4-BE49-F238E27FC236}">
                <a16:creationId xmlns:a16="http://schemas.microsoft.com/office/drawing/2014/main" id="{5FA24708-1293-4322-B351-68F5B8D77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4499" y="2490892"/>
            <a:ext cx="235343" cy="235343"/>
          </a:xfrm>
          <a:prstGeom prst="rect">
            <a:avLst/>
          </a:prstGeom>
        </p:spPr>
      </p:pic>
      <p:sp>
        <p:nvSpPr>
          <p:cNvPr id="333" name="Rectangle 332">
            <a:extLst>
              <a:ext uri="{FF2B5EF4-FFF2-40B4-BE49-F238E27FC236}">
                <a16:creationId xmlns:a16="http://schemas.microsoft.com/office/drawing/2014/main" id="{FADACDDC-63CA-4875-A9F2-DFEAA609F630}"/>
              </a:ext>
            </a:extLst>
          </p:cNvPr>
          <p:cNvSpPr/>
          <p:nvPr/>
        </p:nvSpPr>
        <p:spPr bwMode="auto">
          <a:xfrm>
            <a:off x="6425577" y="260967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Solutions Engineering Manager</a:t>
            </a:r>
          </a:p>
          <a:p>
            <a:pPr>
              <a:lnSpc>
                <a:spcPct val="80000"/>
              </a:lnSpc>
              <a:spcAft>
                <a:spcPts val="200"/>
              </a:spcAft>
            </a:pPr>
            <a:r>
              <a:rPr lang="en-US" sz="750">
                <a:solidFill>
                  <a:schemeClr val="bg1"/>
                </a:solidFill>
              </a:rPr>
              <a:t>Band D</a:t>
            </a:r>
          </a:p>
        </p:txBody>
      </p:sp>
      <p:cxnSp>
        <p:nvCxnSpPr>
          <p:cNvPr id="334" name="Straight Connector 333">
            <a:extLst>
              <a:ext uri="{FF2B5EF4-FFF2-40B4-BE49-F238E27FC236}">
                <a16:creationId xmlns:a16="http://schemas.microsoft.com/office/drawing/2014/main" id="{8B3C0913-DDC4-448C-8069-1752D7D7DD48}"/>
              </a:ext>
            </a:extLst>
          </p:cNvPr>
          <p:cNvCxnSpPr>
            <a:cxnSpLocks/>
          </p:cNvCxnSpPr>
          <p:nvPr/>
        </p:nvCxnSpPr>
        <p:spPr bwMode="auto">
          <a:xfrm flipH="1" flipV="1">
            <a:off x="6343454" y="3111063"/>
            <a:ext cx="1469471" cy="303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5" name="Graphic 334" descr="User">
            <a:extLst>
              <a:ext uri="{FF2B5EF4-FFF2-40B4-BE49-F238E27FC236}">
                <a16:creationId xmlns:a16="http://schemas.microsoft.com/office/drawing/2014/main" id="{686D5B91-A265-450E-B628-AA9721497C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134" y="2799850"/>
            <a:ext cx="235343" cy="235344"/>
          </a:xfrm>
          <a:prstGeom prst="rect">
            <a:avLst/>
          </a:prstGeom>
        </p:spPr>
      </p:pic>
      <p:sp>
        <p:nvSpPr>
          <p:cNvPr id="337" name="Rectangle 336">
            <a:extLst>
              <a:ext uri="{FF2B5EF4-FFF2-40B4-BE49-F238E27FC236}">
                <a16:creationId xmlns:a16="http://schemas.microsoft.com/office/drawing/2014/main" id="{7AF24204-75AA-4997-B90D-02561E54BF62}"/>
              </a:ext>
            </a:extLst>
          </p:cNvPr>
          <p:cNvSpPr/>
          <p:nvPr/>
        </p:nvSpPr>
        <p:spPr bwMode="auto">
          <a:xfrm>
            <a:off x="7820857" y="2896704"/>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Engineer</a:t>
            </a:r>
          </a:p>
          <a:p>
            <a:pPr>
              <a:lnSpc>
                <a:spcPct val="80000"/>
              </a:lnSpc>
              <a:spcAft>
                <a:spcPts val="200"/>
              </a:spcAft>
            </a:pPr>
            <a:r>
              <a:rPr lang="en-US" sz="750">
                <a:solidFill>
                  <a:schemeClr val="bg1"/>
                </a:solidFill>
              </a:rPr>
              <a:t>Band E / L8</a:t>
            </a:r>
          </a:p>
        </p:txBody>
      </p:sp>
      <p:pic>
        <p:nvPicPr>
          <p:cNvPr id="339" name="Graphic 338" descr="User">
            <a:extLst>
              <a:ext uri="{FF2B5EF4-FFF2-40B4-BE49-F238E27FC236}">
                <a16:creationId xmlns:a16="http://schemas.microsoft.com/office/drawing/2014/main" id="{A57F72D0-2A56-4C63-B464-2E10CE3A01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417" y="3086922"/>
            <a:ext cx="235343" cy="235344"/>
          </a:xfrm>
          <a:prstGeom prst="rect">
            <a:avLst/>
          </a:prstGeom>
        </p:spPr>
      </p:pic>
      <p:sp>
        <p:nvSpPr>
          <p:cNvPr id="341" name="Rectangle 340">
            <a:extLst>
              <a:ext uri="{FF2B5EF4-FFF2-40B4-BE49-F238E27FC236}">
                <a16:creationId xmlns:a16="http://schemas.microsoft.com/office/drawing/2014/main" id="{FBE14603-88FE-47D4-A54B-1654FC2EADC3}"/>
              </a:ext>
            </a:extLst>
          </p:cNvPr>
          <p:cNvSpPr/>
          <p:nvPr/>
        </p:nvSpPr>
        <p:spPr bwMode="auto">
          <a:xfrm>
            <a:off x="6468066" y="3193761"/>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Architect</a:t>
            </a:r>
          </a:p>
          <a:p>
            <a:pPr>
              <a:lnSpc>
                <a:spcPct val="80000"/>
              </a:lnSpc>
              <a:spcAft>
                <a:spcPts val="200"/>
              </a:spcAft>
            </a:pPr>
            <a:r>
              <a:rPr lang="en-US" sz="750">
                <a:solidFill>
                  <a:schemeClr val="bg1"/>
                </a:solidFill>
              </a:rPr>
              <a:t>Band E / L8</a:t>
            </a:r>
          </a:p>
        </p:txBody>
      </p:sp>
      <p:pic>
        <p:nvPicPr>
          <p:cNvPr id="342" name="Graphic 341" descr="User">
            <a:extLst>
              <a:ext uri="{FF2B5EF4-FFF2-40B4-BE49-F238E27FC236}">
                <a16:creationId xmlns:a16="http://schemas.microsoft.com/office/drawing/2014/main" id="{B8122172-6ACD-46BE-9FC5-ED9F83279B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4005" y="3385776"/>
            <a:ext cx="235343" cy="235344"/>
          </a:xfrm>
          <a:prstGeom prst="rect">
            <a:avLst/>
          </a:prstGeom>
        </p:spPr>
      </p:pic>
      <p:cxnSp>
        <p:nvCxnSpPr>
          <p:cNvPr id="343" name="Straight Connector 342">
            <a:extLst>
              <a:ext uri="{FF2B5EF4-FFF2-40B4-BE49-F238E27FC236}">
                <a16:creationId xmlns:a16="http://schemas.microsoft.com/office/drawing/2014/main" id="{AC6F0045-AF5A-471B-B2FC-EF043E0327E7}"/>
              </a:ext>
            </a:extLst>
          </p:cNvPr>
          <p:cNvCxnSpPr>
            <a:cxnSpLocks/>
          </p:cNvCxnSpPr>
          <p:nvPr/>
        </p:nvCxnSpPr>
        <p:spPr bwMode="auto">
          <a:xfrm flipH="1">
            <a:off x="6340633" y="3698618"/>
            <a:ext cx="1472292" cy="217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Rectangle 344">
            <a:extLst>
              <a:ext uri="{FF2B5EF4-FFF2-40B4-BE49-F238E27FC236}">
                <a16:creationId xmlns:a16="http://schemas.microsoft.com/office/drawing/2014/main" id="{45E926F4-2A91-448F-BED9-DCE9ADE997E8}"/>
              </a:ext>
            </a:extLst>
          </p:cNvPr>
          <p:cNvSpPr/>
          <p:nvPr/>
        </p:nvSpPr>
        <p:spPr bwMode="auto">
          <a:xfrm>
            <a:off x="7812925" y="3474267"/>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Senior Solution Architect</a:t>
            </a:r>
          </a:p>
          <a:p>
            <a:pPr>
              <a:lnSpc>
                <a:spcPct val="80000"/>
              </a:lnSpc>
              <a:spcAft>
                <a:spcPts val="200"/>
              </a:spcAft>
            </a:pPr>
            <a:r>
              <a:rPr lang="en-US" sz="750">
                <a:solidFill>
                  <a:schemeClr val="bg1"/>
                </a:solidFill>
              </a:rPr>
              <a:t>Band E / L8</a:t>
            </a:r>
          </a:p>
        </p:txBody>
      </p:sp>
      <p:pic>
        <p:nvPicPr>
          <p:cNvPr id="346" name="Graphic 345" descr="User">
            <a:extLst>
              <a:ext uri="{FF2B5EF4-FFF2-40B4-BE49-F238E27FC236}">
                <a16:creationId xmlns:a16="http://schemas.microsoft.com/office/drawing/2014/main" id="{AD20BE03-1BCA-4ACB-8CF6-9CBE9004D7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3142" y="3662394"/>
            <a:ext cx="235343" cy="235343"/>
          </a:xfrm>
          <a:prstGeom prst="rect">
            <a:avLst/>
          </a:prstGeom>
        </p:spPr>
      </p:pic>
      <p:sp>
        <p:nvSpPr>
          <p:cNvPr id="349" name="Rectangle 348">
            <a:extLst>
              <a:ext uri="{FF2B5EF4-FFF2-40B4-BE49-F238E27FC236}">
                <a16:creationId xmlns:a16="http://schemas.microsoft.com/office/drawing/2014/main" id="{2F579475-D997-4421-8EDA-11F49049A53B}"/>
              </a:ext>
            </a:extLst>
          </p:cNvPr>
          <p:cNvSpPr/>
          <p:nvPr/>
        </p:nvSpPr>
        <p:spPr bwMode="auto">
          <a:xfrm>
            <a:off x="7815619" y="407407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Visualization Engineer</a:t>
            </a:r>
          </a:p>
          <a:p>
            <a:pPr>
              <a:lnSpc>
                <a:spcPct val="80000"/>
              </a:lnSpc>
              <a:spcAft>
                <a:spcPts val="200"/>
              </a:spcAft>
            </a:pPr>
            <a:r>
              <a:rPr lang="en-US" sz="750">
                <a:solidFill>
                  <a:schemeClr val="bg1"/>
                </a:solidFill>
              </a:rPr>
              <a:t>Band E / L7/L8</a:t>
            </a:r>
          </a:p>
        </p:txBody>
      </p:sp>
      <p:pic>
        <p:nvPicPr>
          <p:cNvPr id="350" name="Graphic 349" descr="User">
            <a:extLst>
              <a:ext uri="{FF2B5EF4-FFF2-40B4-BE49-F238E27FC236}">
                <a16:creationId xmlns:a16="http://schemas.microsoft.com/office/drawing/2014/main" id="{E75659B6-8244-4A90-A3FC-F97A89617D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416" y="4253397"/>
            <a:ext cx="235343" cy="235344"/>
          </a:xfrm>
          <a:prstGeom prst="rect">
            <a:avLst/>
          </a:prstGeom>
        </p:spPr>
      </p:pic>
      <p:sp>
        <p:nvSpPr>
          <p:cNvPr id="353" name="Rectangle 352">
            <a:extLst>
              <a:ext uri="{FF2B5EF4-FFF2-40B4-BE49-F238E27FC236}">
                <a16:creationId xmlns:a16="http://schemas.microsoft.com/office/drawing/2014/main" id="{2560CF00-FEC5-4325-AEC5-5B10F0675B00}"/>
              </a:ext>
            </a:extLst>
          </p:cNvPr>
          <p:cNvSpPr/>
          <p:nvPr/>
        </p:nvSpPr>
        <p:spPr bwMode="auto">
          <a:xfrm>
            <a:off x="6455042" y="3789581"/>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 Analytics Engineer</a:t>
            </a:r>
          </a:p>
          <a:p>
            <a:pPr>
              <a:lnSpc>
                <a:spcPct val="80000"/>
              </a:lnSpc>
              <a:spcAft>
                <a:spcPts val="200"/>
              </a:spcAft>
            </a:pPr>
            <a:r>
              <a:rPr lang="en-US" sz="750">
                <a:solidFill>
                  <a:schemeClr val="bg1"/>
                </a:solidFill>
              </a:rPr>
              <a:t>Band E / L7</a:t>
            </a:r>
          </a:p>
        </p:txBody>
      </p:sp>
      <p:pic>
        <p:nvPicPr>
          <p:cNvPr id="354" name="Graphic 353" descr="User">
            <a:extLst>
              <a:ext uri="{FF2B5EF4-FFF2-40B4-BE49-F238E27FC236}">
                <a16:creationId xmlns:a16="http://schemas.microsoft.com/office/drawing/2014/main" id="{4E4AAAE2-94A2-45F1-BE6D-BC2F2B6DE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5699" y="3985570"/>
            <a:ext cx="235343" cy="235344"/>
          </a:xfrm>
          <a:prstGeom prst="rect">
            <a:avLst/>
          </a:prstGeom>
        </p:spPr>
      </p:pic>
      <p:cxnSp>
        <p:nvCxnSpPr>
          <p:cNvPr id="355" name="Straight Connector 354">
            <a:extLst>
              <a:ext uri="{FF2B5EF4-FFF2-40B4-BE49-F238E27FC236}">
                <a16:creationId xmlns:a16="http://schemas.microsoft.com/office/drawing/2014/main" id="{D52E4A5D-4106-462E-B378-AE079548CDFB}"/>
              </a:ext>
            </a:extLst>
          </p:cNvPr>
          <p:cNvCxnSpPr>
            <a:cxnSpLocks/>
          </p:cNvCxnSpPr>
          <p:nvPr/>
        </p:nvCxnSpPr>
        <p:spPr bwMode="auto">
          <a:xfrm flipH="1">
            <a:off x="6357899" y="2511965"/>
            <a:ext cx="1413308" cy="1759"/>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1" name="Rectangle 360">
            <a:extLst>
              <a:ext uri="{FF2B5EF4-FFF2-40B4-BE49-F238E27FC236}">
                <a16:creationId xmlns:a16="http://schemas.microsoft.com/office/drawing/2014/main" id="{FAD55A90-7309-4439-8DDE-EE649D85B610}"/>
              </a:ext>
            </a:extLst>
          </p:cNvPr>
          <p:cNvSpPr/>
          <p:nvPr/>
        </p:nvSpPr>
        <p:spPr bwMode="auto">
          <a:xfrm>
            <a:off x="6468066" y="4389036"/>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Database Administrator</a:t>
            </a:r>
          </a:p>
          <a:p>
            <a:pPr>
              <a:lnSpc>
                <a:spcPct val="80000"/>
              </a:lnSpc>
              <a:spcAft>
                <a:spcPts val="200"/>
              </a:spcAft>
            </a:pPr>
            <a:r>
              <a:rPr lang="en-US" sz="750">
                <a:solidFill>
                  <a:schemeClr val="bg1"/>
                </a:solidFill>
              </a:rPr>
              <a:t>Band E / L7/L8</a:t>
            </a:r>
          </a:p>
        </p:txBody>
      </p:sp>
      <p:pic>
        <p:nvPicPr>
          <p:cNvPr id="362" name="Graphic 361" descr="User">
            <a:extLst>
              <a:ext uri="{FF2B5EF4-FFF2-40B4-BE49-F238E27FC236}">
                <a16:creationId xmlns:a16="http://schemas.microsoft.com/office/drawing/2014/main" id="{8784FBB4-367D-463B-82C2-DC966B7884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4005" y="4554885"/>
            <a:ext cx="235343" cy="235344"/>
          </a:xfrm>
          <a:prstGeom prst="rect">
            <a:avLst/>
          </a:prstGeom>
        </p:spPr>
      </p:pic>
      <p:cxnSp>
        <p:nvCxnSpPr>
          <p:cNvPr id="363" name="Straight Connector 362">
            <a:extLst>
              <a:ext uri="{FF2B5EF4-FFF2-40B4-BE49-F238E27FC236}">
                <a16:creationId xmlns:a16="http://schemas.microsoft.com/office/drawing/2014/main" id="{4B8433A2-4A75-4A82-ADBA-D1C5B2ABEA3E}"/>
              </a:ext>
            </a:extLst>
          </p:cNvPr>
          <p:cNvCxnSpPr>
            <a:cxnSpLocks/>
            <a:stCxn id="349" idx="1"/>
          </p:cNvCxnSpPr>
          <p:nvPr/>
        </p:nvCxnSpPr>
        <p:spPr bwMode="auto">
          <a:xfrm flipH="1">
            <a:off x="6364791" y="4281079"/>
            <a:ext cx="1450828" cy="1164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5" name="Rectangle 364">
            <a:extLst>
              <a:ext uri="{FF2B5EF4-FFF2-40B4-BE49-F238E27FC236}">
                <a16:creationId xmlns:a16="http://schemas.microsoft.com/office/drawing/2014/main" id="{E3AE5860-79E1-4810-A491-B4AB600BA3E0}"/>
              </a:ext>
            </a:extLst>
          </p:cNvPr>
          <p:cNvSpPr/>
          <p:nvPr/>
        </p:nvSpPr>
        <p:spPr bwMode="auto">
          <a:xfrm>
            <a:off x="7803843" y="465288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chemeClr val="bg1"/>
                </a:solidFill>
              </a:rPr>
              <a:t>AI/ML Operations Engineer</a:t>
            </a:r>
          </a:p>
          <a:p>
            <a:pPr>
              <a:lnSpc>
                <a:spcPct val="80000"/>
              </a:lnSpc>
              <a:spcAft>
                <a:spcPts val="200"/>
              </a:spcAft>
            </a:pPr>
            <a:r>
              <a:rPr lang="en-US" sz="750">
                <a:solidFill>
                  <a:schemeClr val="bg1"/>
                </a:solidFill>
              </a:rPr>
              <a:t>Band E / L7/L8</a:t>
            </a:r>
          </a:p>
        </p:txBody>
      </p:sp>
      <p:pic>
        <p:nvPicPr>
          <p:cNvPr id="366" name="Graphic 365" descr="User">
            <a:extLst>
              <a:ext uri="{FF2B5EF4-FFF2-40B4-BE49-F238E27FC236}">
                <a16:creationId xmlns:a16="http://schemas.microsoft.com/office/drawing/2014/main" id="{D1A9D28B-0D02-45AB-8FE2-8D79491A6C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6332" y="4853871"/>
            <a:ext cx="235343" cy="235344"/>
          </a:xfrm>
          <a:prstGeom prst="rect">
            <a:avLst/>
          </a:prstGeom>
        </p:spPr>
      </p:pic>
      <p:cxnSp>
        <p:nvCxnSpPr>
          <p:cNvPr id="367" name="Straight Connector 366">
            <a:extLst>
              <a:ext uri="{FF2B5EF4-FFF2-40B4-BE49-F238E27FC236}">
                <a16:creationId xmlns:a16="http://schemas.microsoft.com/office/drawing/2014/main" id="{CA09A32D-7BE1-44A7-A0D8-4342DB6754B9}"/>
              </a:ext>
            </a:extLst>
          </p:cNvPr>
          <p:cNvCxnSpPr>
            <a:cxnSpLocks/>
          </p:cNvCxnSpPr>
          <p:nvPr/>
        </p:nvCxnSpPr>
        <p:spPr bwMode="auto">
          <a:xfrm flipH="1">
            <a:off x="6341925" y="4896430"/>
            <a:ext cx="1430123" cy="1725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8" name="Straight Connector 257">
            <a:extLst>
              <a:ext uri="{FF2B5EF4-FFF2-40B4-BE49-F238E27FC236}">
                <a16:creationId xmlns:a16="http://schemas.microsoft.com/office/drawing/2014/main" id="{E7745567-37AD-46B7-B5AD-E619558C8071}"/>
              </a:ext>
            </a:extLst>
          </p:cNvPr>
          <p:cNvCxnSpPr/>
          <p:nvPr/>
        </p:nvCxnSpPr>
        <p:spPr bwMode="auto">
          <a:xfrm flipV="1">
            <a:off x="1060429" y="1267517"/>
            <a:ext cx="0" cy="23803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8" name="Graphic 367" descr="User">
            <a:extLst>
              <a:ext uri="{FF2B5EF4-FFF2-40B4-BE49-F238E27FC236}">
                <a16:creationId xmlns:a16="http://schemas.microsoft.com/office/drawing/2014/main" id="{5AB1910E-B082-4BE9-B0F0-59BF260F55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0819" y="2789915"/>
            <a:ext cx="235343" cy="208235"/>
          </a:xfrm>
          <a:prstGeom prst="rect">
            <a:avLst/>
          </a:prstGeom>
        </p:spPr>
      </p:pic>
      <p:sp>
        <p:nvSpPr>
          <p:cNvPr id="98" name="Rectangle 97">
            <a:extLst>
              <a:ext uri="{FF2B5EF4-FFF2-40B4-BE49-F238E27FC236}">
                <a16:creationId xmlns:a16="http://schemas.microsoft.com/office/drawing/2014/main" id="{FDAE47A8-54FE-4EF9-95FF-3B11C25E7C3A}"/>
              </a:ext>
            </a:extLst>
          </p:cNvPr>
          <p:cNvSpPr/>
          <p:nvPr/>
        </p:nvSpPr>
        <p:spPr bwMode="auto">
          <a:xfrm>
            <a:off x="875771" y="1529815"/>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GB" sz="750" dirty="0">
                <a:solidFill>
                  <a:schemeClr val="bg1"/>
                </a:solidFill>
              </a:rPr>
              <a:t>Snr Director, </a:t>
            </a:r>
          </a:p>
          <a:p>
            <a:pPr>
              <a:lnSpc>
                <a:spcPct val="80000"/>
              </a:lnSpc>
              <a:spcAft>
                <a:spcPts val="200"/>
              </a:spcAft>
            </a:pPr>
            <a:r>
              <a:rPr lang="en-GB" sz="750" dirty="0">
                <a:solidFill>
                  <a:schemeClr val="bg1"/>
                </a:solidFill>
              </a:rPr>
              <a:t>Utilise &amp; Data Strategy</a:t>
            </a:r>
          </a:p>
          <a:p>
            <a:pPr>
              <a:lnSpc>
                <a:spcPct val="80000"/>
              </a:lnSpc>
              <a:spcAft>
                <a:spcPts val="200"/>
              </a:spcAft>
            </a:pPr>
            <a:r>
              <a:rPr lang="en-US" sz="750" b="0" dirty="0">
                <a:solidFill>
                  <a:schemeClr val="bg1"/>
                </a:solidFill>
              </a:rPr>
              <a:t>Band C</a:t>
            </a:r>
          </a:p>
        </p:txBody>
      </p:sp>
      <p:cxnSp>
        <p:nvCxnSpPr>
          <p:cNvPr id="100" name="Straight Connector 99">
            <a:extLst>
              <a:ext uri="{FF2B5EF4-FFF2-40B4-BE49-F238E27FC236}">
                <a16:creationId xmlns:a16="http://schemas.microsoft.com/office/drawing/2014/main" id="{FBF663B2-D10A-4E07-BCB5-53C3F4002FA2}"/>
              </a:ext>
            </a:extLst>
          </p:cNvPr>
          <p:cNvCxnSpPr/>
          <p:nvPr/>
        </p:nvCxnSpPr>
        <p:spPr bwMode="auto">
          <a:xfrm>
            <a:off x="1040437" y="1973411"/>
            <a:ext cx="0" cy="203082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a:extLst>
              <a:ext uri="{FF2B5EF4-FFF2-40B4-BE49-F238E27FC236}">
                <a16:creationId xmlns:a16="http://schemas.microsoft.com/office/drawing/2014/main" id="{B4F1796C-315E-4DD3-A8E5-7EF26ACC8AB6}"/>
              </a:ext>
            </a:extLst>
          </p:cNvPr>
          <p:cNvCxnSpPr/>
          <p:nvPr/>
        </p:nvCxnSpPr>
        <p:spPr bwMode="auto">
          <a:xfrm flipH="1">
            <a:off x="1040437" y="3436003"/>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Connector 101">
            <a:extLst>
              <a:ext uri="{FF2B5EF4-FFF2-40B4-BE49-F238E27FC236}">
                <a16:creationId xmlns:a16="http://schemas.microsoft.com/office/drawing/2014/main" id="{21F4A4FB-4333-44DB-9579-2DED3E3F83DD}"/>
              </a:ext>
            </a:extLst>
          </p:cNvPr>
          <p:cNvCxnSpPr/>
          <p:nvPr/>
        </p:nvCxnSpPr>
        <p:spPr bwMode="auto">
          <a:xfrm flipH="1">
            <a:off x="1040437" y="2879886"/>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Connector 103">
            <a:extLst>
              <a:ext uri="{FF2B5EF4-FFF2-40B4-BE49-F238E27FC236}">
                <a16:creationId xmlns:a16="http://schemas.microsoft.com/office/drawing/2014/main" id="{5E4477FD-E4FE-4591-8D4B-E717B820F6E2}"/>
              </a:ext>
            </a:extLst>
          </p:cNvPr>
          <p:cNvCxnSpPr/>
          <p:nvPr/>
        </p:nvCxnSpPr>
        <p:spPr bwMode="auto">
          <a:xfrm flipH="1">
            <a:off x="1073666" y="4008085"/>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Rectangle 107">
            <a:extLst>
              <a:ext uri="{FF2B5EF4-FFF2-40B4-BE49-F238E27FC236}">
                <a16:creationId xmlns:a16="http://schemas.microsoft.com/office/drawing/2014/main" id="{991E2B32-5B7F-41F5-9686-CA885E4EF13A}"/>
              </a:ext>
            </a:extLst>
          </p:cNvPr>
          <p:cNvSpPr/>
          <p:nvPr/>
        </p:nvSpPr>
        <p:spPr bwMode="auto">
          <a:xfrm>
            <a:off x="1381611" y="2675763"/>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GB" sz="750" dirty="0">
                <a:solidFill>
                  <a:schemeClr val="bg1"/>
                </a:solidFill>
              </a:rPr>
              <a:t>Director, Data Value Analyst</a:t>
            </a:r>
          </a:p>
          <a:p>
            <a:pPr>
              <a:lnSpc>
                <a:spcPct val="80000"/>
              </a:lnSpc>
              <a:spcAft>
                <a:spcPts val="200"/>
              </a:spcAft>
            </a:pPr>
            <a:r>
              <a:rPr lang="en-US" sz="750" b="0" dirty="0">
                <a:solidFill>
                  <a:schemeClr val="bg1"/>
                </a:solidFill>
              </a:rPr>
              <a:t>Band C</a:t>
            </a:r>
          </a:p>
        </p:txBody>
      </p:sp>
      <p:pic>
        <p:nvPicPr>
          <p:cNvPr id="109" name="Graphic 108" descr="User">
            <a:extLst>
              <a:ext uri="{FF2B5EF4-FFF2-40B4-BE49-F238E27FC236}">
                <a16:creationId xmlns:a16="http://schemas.microsoft.com/office/drawing/2014/main" id="{601DA680-34BE-4067-B56B-3AB3085B51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6068" y="2864035"/>
            <a:ext cx="235343" cy="235343"/>
          </a:xfrm>
          <a:prstGeom prst="rect">
            <a:avLst/>
          </a:prstGeom>
        </p:spPr>
      </p:pic>
      <p:sp>
        <p:nvSpPr>
          <p:cNvPr id="110" name="Rectangle 109">
            <a:extLst>
              <a:ext uri="{FF2B5EF4-FFF2-40B4-BE49-F238E27FC236}">
                <a16:creationId xmlns:a16="http://schemas.microsoft.com/office/drawing/2014/main" id="{36151577-0C19-4BFE-A05E-C5904C2EE4FA}"/>
              </a:ext>
            </a:extLst>
          </p:cNvPr>
          <p:cNvSpPr/>
          <p:nvPr/>
        </p:nvSpPr>
        <p:spPr bwMode="auto">
          <a:xfrm>
            <a:off x="1381611" y="3237749"/>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dirty="0">
                <a:solidFill>
                  <a:schemeClr val="bg1"/>
                </a:solidFill>
              </a:rPr>
              <a:t>Director, Data Value Analyst</a:t>
            </a:r>
          </a:p>
          <a:p>
            <a:pPr>
              <a:lnSpc>
                <a:spcPct val="80000"/>
              </a:lnSpc>
              <a:spcAft>
                <a:spcPts val="200"/>
              </a:spcAft>
            </a:pPr>
            <a:r>
              <a:rPr lang="en-GB" sz="750" b="0" dirty="0">
                <a:solidFill>
                  <a:schemeClr val="bg1"/>
                </a:solidFill>
              </a:rPr>
              <a:t>Band C</a:t>
            </a:r>
            <a:endParaRPr lang="en-US" sz="750" b="0" dirty="0">
              <a:solidFill>
                <a:schemeClr val="bg1"/>
              </a:solidFill>
            </a:endParaRPr>
          </a:p>
        </p:txBody>
      </p:sp>
      <p:pic>
        <p:nvPicPr>
          <p:cNvPr id="111" name="Graphic 110" descr="User">
            <a:extLst>
              <a:ext uri="{FF2B5EF4-FFF2-40B4-BE49-F238E27FC236}">
                <a16:creationId xmlns:a16="http://schemas.microsoft.com/office/drawing/2014/main" id="{1AD42B0E-DD73-4A16-939E-003B2D88CF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8980" y="3428362"/>
            <a:ext cx="235343" cy="235343"/>
          </a:xfrm>
          <a:prstGeom prst="rect">
            <a:avLst/>
          </a:prstGeom>
        </p:spPr>
      </p:pic>
      <p:pic>
        <p:nvPicPr>
          <p:cNvPr id="112" name="Graphic 111" descr="User">
            <a:extLst>
              <a:ext uri="{FF2B5EF4-FFF2-40B4-BE49-F238E27FC236}">
                <a16:creationId xmlns:a16="http://schemas.microsoft.com/office/drawing/2014/main" id="{20DA5A9E-7E2F-4B8F-8E09-E5BD60DE2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1611" y="3801347"/>
            <a:ext cx="235343" cy="235343"/>
          </a:xfrm>
          <a:prstGeom prst="rect">
            <a:avLst/>
          </a:prstGeom>
        </p:spPr>
      </p:pic>
      <p:sp>
        <p:nvSpPr>
          <p:cNvPr id="113" name="Rectangle 112">
            <a:extLst>
              <a:ext uri="{FF2B5EF4-FFF2-40B4-BE49-F238E27FC236}">
                <a16:creationId xmlns:a16="http://schemas.microsoft.com/office/drawing/2014/main" id="{053591E3-1C8A-4276-9F69-6BC7A75F901C}"/>
              </a:ext>
            </a:extLst>
          </p:cNvPr>
          <p:cNvSpPr/>
          <p:nvPr/>
        </p:nvSpPr>
        <p:spPr bwMode="auto">
          <a:xfrm>
            <a:off x="1381611" y="3801085"/>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dirty="0">
                <a:solidFill>
                  <a:schemeClr val="bg1"/>
                </a:solidFill>
              </a:rPr>
              <a:t>Data Comms and Planning</a:t>
            </a:r>
          </a:p>
          <a:p>
            <a:pPr>
              <a:lnSpc>
                <a:spcPct val="80000"/>
              </a:lnSpc>
              <a:spcAft>
                <a:spcPts val="200"/>
              </a:spcAft>
            </a:pPr>
            <a:r>
              <a:rPr lang="en-GB" sz="750" b="0" dirty="0">
                <a:solidFill>
                  <a:schemeClr val="bg1"/>
                </a:solidFill>
              </a:rPr>
              <a:t>Band E / L7</a:t>
            </a:r>
            <a:endParaRPr lang="en-US" sz="750" b="0" dirty="0">
              <a:solidFill>
                <a:schemeClr val="bg1"/>
              </a:solidFill>
            </a:endParaRPr>
          </a:p>
        </p:txBody>
      </p:sp>
      <p:pic>
        <p:nvPicPr>
          <p:cNvPr id="115" name="Graphic 114" descr="User">
            <a:extLst>
              <a:ext uri="{FF2B5EF4-FFF2-40B4-BE49-F238E27FC236}">
                <a16:creationId xmlns:a16="http://schemas.microsoft.com/office/drawing/2014/main" id="{8347229A-C037-4A72-A6AE-84F8FEDD03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8980" y="3987307"/>
            <a:ext cx="235343" cy="235343"/>
          </a:xfrm>
          <a:prstGeom prst="rect">
            <a:avLst/>
          </a:prstGeom>
        </p:spPr>
      </p:pic>
      <p:pic>
        <p:nvPicPr>
          <p:cNvPr id="119" name="Graphic 118" descr="User">
            <a:extLst>
              <a:ext uri="{FF2B5EF4-FFF2-40B4-BE49-F238E27FC236}">
                <a16:creationId xmlns:a16="http://schemas.microsoft.com/office/drawing/2014/main" id="{AE1119E5-1130-4146-B8E3-28F0D307D0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2254665"/>
            <a:ext cx="235343" cy="235343"/>
          </a:xfrm>
          <a:prstGeom prst="rect">
            <a:avLst/>
          </a:prstGeom>
        </p:spPr>
      </p:pic>
      <p:pic>
        <p:nvPicPr>
          <p:cNvPr id="120" name="Graphic 119" descr="User">
            <a:extLst>
              <a:ext uri="{FF2B5EF4-FFF2-40B4-BE49-F238E27FC236}">
                <a16:creationId xmlns:a16="http://schemas.microsoft.com/office/drawing/2014/main" id="{EC599647-4109-4285-8899-1D16BAC5F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2820681"/>
            <a:ext cx="235343" cy="235343"/>
          </a:xfrm>
          <a:prstGeom prst="rect">
            <a:avLst/>
          </a:prstGeom>
        </p:spPr>
      </p:pic>
      <p:pic>
        <p:nvPicPr>
          <p:cNvPr id="121" name="Graphic 120" descr="User">
            <a:extLst>
              <a:ext uri="{FF2B5EF4-FFF2-40B4-BE49-F238E27FC236}">
                <a16:creationId xmlns:a16="http://schemas.microsoft.com/office/drawing/2014/main" id="{69C1F645-1347-47B2-BDAF-811D139428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392219"/>
            <a:ext cx="235343" cy="235343"/>
          </a:xfrm>
          <a:prstGeom prst="rect">
            <a:avLst/>
          </a:prstGeom>
        </p:spPr>
      </p:pic>
      <p:pic>
        <p:nvPicPr>
          <p:cNvPr id="122" name="Graphic 121" descr="User">
            <a:extLst>
              <a:ext uri="{FF2B5EF4-FFF2-40B4-BE49-F238E27FC236}">
                <a16:creationId xmlns:a16="http://schemas.microsoft.com/office/drawing/2014/main" id="{D3899082-BAB9-48EB-AE7B-CB5D86586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822753"/>
            <a:ext cx="235343" cy="235343"/>
          </a:xfrm>
          <a:prstGeom prst="rect">
            <a:avLst/>
          </a:prstGeom>
        </p:spPr>
      </p:pic>
      <p:pic>
        <p:nvPicPr>
          <p:cNvPr id="123" name="Graphic 122" descr="User">
            <a:extLst>
              <a:ext uri="{FF2B5EF4-FFF2-40B4-BE49-F238E27FC236}">
                <a16:creationId xmlns:a16="http://schemas.microsoft.com/office/drawing/2014/main" id="{AF4267FE-723F-40F3-BB11-99B48FF2F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740" y="3954861"/>
            <a:ext cx="235343" cy="235343"/>
          </a:xfrm>
          <a:prstGeom prst="rect">
            <a:avLst/>
          </a:prstGeom>
        </p:spPr>
      </p:pic>
      <p:cxnSp>
        <p:nvCxnSpPr>
          <p:cNvPr id="124" name="Straight Connector 123">
            <a:extLst>
              <a:ext uri="{FF2B5EF4-FFF2-40B4-BE49-F238E27FC236}">
                <a16:creationId xmlns:a16="http://schemas.microsoft.com/office/drawing/2014/main" id="{0F1640AB-FBF3-44CC-A099-252303819B96}"/>
              </a:ext>
            </a:extLst>
          </p:cNvPr>
          <p:cNvCxnSpPr/>
          <p:nvPr/>
        </p:nvCxnSpPr>
        <p:spPr bwMode="auto">
          <a:xfrm>
            <a:off x="6312985" y="1908282"/>
            <a:ext cx="13391" cy="2992378"/>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66E5C261-4E2B-4409-892D-678C1EF4484E}"/>
              </a:ext>
            </a:extLst>
          </p:cNvPr>
          <p:cNvCxnSpPr/>
          <p:nvPr/>
        </p:nvCxnSpPr>
        <p:spPr bwMode="auto">
          <a:xfrm flipV="1">
            <a:off x="6321740" y="1364647"/>
            <a:ext cx="0" cy="14090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Footer Placeholder 1">
            <a:extLst>
              <a:ext uri="{FF2B5EF4-FFF2-40B4-BE49-F238E27FC236}">
                <a16:creationId xmlns:a16="http://schemas.microsoft.com/office/drawing/2014/main" id="{02DBF335-C049-4549-A615-AAE01946D960}"/>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5" name="Rectangle 104">
            <a:extLst>
              <a:ext uri="{FF2B5EF4-FFF2-40B4-BE49-F238E27FC236}">
                <a16:creationId xmlns:a16="http://schemas.microsoft.com/office/drawing/2014/main" id="{97746F6F-0247-461A-B4B0-A57AC319E5EC}"/>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96" name="TextBox 95">
            <a:extLst>
              <a:ext uri="{FF2B5EF4-FFF2-40B4-BE49-F238E27FC236}">
                <a16:creationId xmlns:a16="http://schemas.microsoft.com/office/drawing/2014/main" id="{9D227503-4260-48C8-A8C0-4E69129F4828}"/>
              </a:ext>
            </a:extLst>
          </p:cNvPr>
          <p:cNvSpPr txBox="1"/>
          <p:nvPr/>
        </p:nvSpPr>
        <p:spPr>
          <a:xfrm>
            <a:off x="328316" y="4216250"/>
            <a:ext cx="2560239" cy="379741"/>
          </a:xfrm>
          <a:prstGeom prst="rect">
            <a:avLst/>
          </a:prstGeom>
          <a:solidFill>
            <a:schemeClr val="bg1"/>
          </a:solidFill>
        </p:spPr>
        <p:txBody>
          <a:bodyPr wrap="square" lIns="40958" tIns="40958" rIns="40958" bIns="40958" rtlCol="0">
            <a:noAutofit/>
          </a:bodyPr>
          <a:lstStyle/>
          <a:p>
            <a:pPr>
              <a:spcAft>
                <a:spcPts val="0"/>
              </a:spcAft>
              <a:defRPr/>
            </a:pPr>
            <a:r>
              <a:rPr lang="en-US" sz="600" b="0" dirty="0">
                <a:solidFill>
                  <a:schemeClr val="tx1"/>
                </a:solidFill>
                <a:latin typeface="Arial"/>
              </a:rPr>
              <a:t>Footnotes:</a:t>
            </a:r>
          </a:p>
          <a:p>
            <a:pPr marL="228600" indent="-228600">
              <a:spcAft>
                <a:spcPts val="0"/>
              </a:spcAft>
              <a:buFontTx/>
              <a:buAutoNum type="arabicPeriod"/>
              <a:defRPr/>
            </a:pPr>
            <a:r>
              <a:rPr lang="en-US" sz="600" b="0" dirty="0">
                <a:solidFill>
                  <a:schemeClr val="tx1"/>
                </a:solidFill>
                <a:latin typeface="Arial"/>
              </a:rPr>
              <a:t>This structure does not reflect complete sizing (i.e. number of roles) or team reporting lines</a:t>
            </a:r>
          </a:p>
          <a:p>
            <a:pPr marL="228600" indent="-228600">
              <a:spcAft>
                <a:spcPts val="0"/>
              </a:spcAft>
              <a:buFontTx/>
              <a:buAutoNum type="arabicPeriod"/>
              <a:defRPr/>
            </a:pPr>
            <a:r>
              <a:rPr lang="en-US" sz="600" b="0" dirty="0">
                <a:solidFill>
                  <a:schemeClr val="tx1"/>
                </a:solidFill>
                <a:latin typeface="Arial"/>
              </a:rPr>
              <a:t>* Part of the Solutions Engineering Function</a:t>
            </a:r>
          </a:p>
        </p:txBody>
      </p:sp>
      <p:sp>
        <p:nvSpPr>
          <p:cNvPr id="114" name="TextBox 113">
            <a:extLst>
              <a:ext uri="{FF2B5EF4-FFF2-40B4-BE49-F238E27FC236}">
                <a16:creationId xmlns:a16="http://schemas.microsoft.com/office/drawing/2014/main" id="{D39D39E0-C258-4A47-954E-3B937AA87CD2}"/>
              </a:ext>
            </a:extLst>
          </p:cNvPr>
          <p:cNvSpPr txBox="1"/>
          <p:nvPr/>
        </p:nvSpPr>
        <p:spPr>
          <a:xfrm>
            <a:off x="237012" y="718114"/>
            <a:ext cx="797988" cy="276999"/>
          </a:xfrm>
          <a:prstGeom prst="rect">
            <a:avLst/>
          </a:prstGeom>
          <a:noFill/>
        </p:spPr>
        <p:txBody>
          <a:bodyPr wrap="square" rtlCol="0">
            <a:spAutoFit/>
          </a:bodyPr>
          <a:lstStyle/>
          <a:p>
            <a:pPr>
              <a:defRPr/>
            </a:pPr>
            <a:r>
              <a:rPr lang="en-US" sz="600" b="1" kern="0">
                <a:solidFill>
                  <a:schemeClr val="tx1"/>
                </a:solidFill>
                <a:latin typeface="Arial"/>
              </a:rPr>
              <a:t>N-3 Subfunctions</a:t>
            </a:r>
          </a:p>
        </p:txBody>
      </p:sp>
      <p:sp>
        <p:nvSpPr>
          <p:cNvPr id="116" name="TextBox 115">
            <a:extLst>
              <a:ext uri="{FF2B5EF4-FFF2-40B4-BE49-F238E27FC236}">
                <a16:creationId xmlns:a16="http://schemas.microsoft.com/office/drawing/2014/main" id="{BBA1A5E2-DC94-423E-8B74-D1A1E206F269}"/>
              </a:ext>
            </a:extLst>
          </p:cNvPr>
          <p:cNvSpPr txBox="1"/>
          <p:nvPr/>
        </p:nvSpPr>
        <p:spPr>
          <a:xfrm>
            <a:off x="258863" y="1722655"/>
            <a:ext cx="552393" cy="184666"/>
          </a:xfrm>
          <a:prstGeom prst="rect">
            <a:avLst/>
          </a:prstGeom>
          <a:noFill/>
        </p:spPr>
        <p:txBody>
          <a:bodyPr wrap="square" rtlCol="0">
            <a:spAutoFit/>
          </a:bodyPr>
          <a:lstStyle/>
          <a:p>
            <a:pPr>
              <a:defRPr/>
            </a:pPr>
            <a:r>
              <a:rPr lang="en-US" sz="600" b="1" kern="0">
                <a:solidFill>
                  <a:schemeClr val="tx1"/>
                </a:solidFill>
                <a:latin typeface="Arial"/>
              </a:rPr>
              <a:t>N-4 Roles</a:t>
            </a:r>
          </a:p>
        </p:txBody>
      </p:sp>
      <p:pic>
        <p:nvPicPr>
          <p:cNvPr id="117" name="Graphic 116" descr="User">
            <a:extLst>
              <a:ext uri="{FF2B5EF4-FFF2-40B4-BE49-F238E27FC236}">
                <a16:creationId xmlns:a16="http://schemas.microsoft.com/office/drawing/2014/main" id="{2B104E44-1AD5-4751-A53A-DA9FF9E514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5191" y="1750479"/>
            <a:ext cx="235343" cy="235343"/>
          </a:xfrm>
          <a:prstGeom prst="rect">
            <a:avLst/>
          </a:prstGeom>
        </p:spPr>
      </p:pic>
      <p:pic>
        <p:nvPicPr>
          <p:cNvPr id="118" name="Graphic 117" descr="User">
            <a:extLst>
              <a:ext uri="{FF2B5EF4-FFF2-40B4-BE49-F238E27FC236}">
                <a16:creationId xmlns:a16="http://schemas.microsoft.com/office/drawing/2014/main" id="{466DFABB-978E-44BB-88EF-6BE088A77A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3000" y="1758576"/>
            <a:ext cx="235343" cy="235343"/>
          </a:xfrm>
          <a:prstGeom prst="rect">
            <a:avLst/>
          </a:prstGeom>
        </p:spPr>
      </p:pic>
      <p:pic>
        <p:nvPicPr>
          <p:cNvPr id="132" name="Graphic 131" descr="User">
            <a:extLst>
              <a:ext uri="{FF2B5EF4-FFF2-40B4-BE49-F238E27FC236}">
                <a16:creationId xmlns:a16="http://schemas.microsoft.com/office/drawing/2014/main" id="{8D873A5B-BC61-452D-9039-15F09CC46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1156" y="1705769"/>
            <a:ext cx="235343" cy="235343"/>
          </a:xfrm>
          <a:prstGeom prst="rect">
            <a:avLst/>
          </a:prstGeom>
        </p:spPr>
      </p:pic>
      <p:sp>
        <p:nvSpPr>
          <p:cNvPr id="238" name="Rectangle 237">
            <a:extLst>
              <a:ext uri="{FF2B5EF4-FFF2-40B4-BE49-F238E27FC236}">
                <a16:creationId xmlns:a16="http://schemas.microsoft.com/office/drawing/2014/main" id="{D0170348-38EC-4A81-84CB-343752DF41FE}"/>
              </a:ext>
            </a:extLst>
          </p:cNvPr>
          <p:cNvSpPr/>
          <p:nvPr/>
        </p:nvSpPr>
        <p:spPr bwMode="auto">
          <a:xfrm>
            <a:off x="4389174" y="1534002"/>
            <a:ext cx="1296000" cy="4554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ctr"/>
          <a:lstStyle/>
          <a:p>
            <a:pPr>
              <a:lnSpc>
                <a:spcPct val="80000"/>
              </a:lnSpc>
              <a:spcAft>
                <a:spcPts val="200"/>
              </a:spcAft>
            </a:pPr>
            <a:r>
              <a:rPr lang="en-US" sz="750" dirty="0">
                <a:solidFill>
                  <a:schemeClr val="bg1"/>
                </a:solidFill>
              </a:rPr>
              <a:t>Snr Director, Capture &amp; Data Governance</a:t>
            </a:r>
          </a:p>
          <a:p>
            <a:pPr>
              <a:lnSpc>
                <a:spcPct val="80000"/>
              </a:lnSpc>
              <a:spcAft>
                <a:spcPts val="200"/>
              </a:spcAft>
            </a:pPr>
            <a:r>
              <a:rPr lang="en-US" sz="750" b="0" dirty="0">
                <a:solidFill>
                  <a:schemeClr val="bg1"/>
                </a:solidFill>
              </a:rPr>
              <a:t>Band C</a:t>
            </a:r>
          </a:p>
        </p:txBody>
      </p:sp>
      <p:pic>
        <p:nvPicPr>
          <p:cNvPr id="131" name="Graphic 130" descr="User">
            <a:extLst>
              <a:ext uri="{FF2B5EF4-FFF2-40B4-BE49-F238E27FC236}">
                <a16:creationId xmlns:a16="http://schemas.microsoft.com/office/drawing/2014/main" id="{CE4C3007-2338-4DBB-AC02-D251660897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8529" y="1746692"/>
            <a:ext cx="235343" cy="235343"/>
          </a:xfrm>
          <a:prstGeom prst="rect">
            <a:avLst/>
          </a:prstGeom>
        </p:spPr>
      </p:pic>
      <p:cxnSp>
        <p:nvCxnSpPr>
          <p:cNvPr id="87" name="Straight Connector 86">
            <a:extLst>
              <a:ext uri="{FF2B5EF4-FFF2-40B4-BE49-F238E27FC236}">
                <a16:creationId xmlns:a16="http://schemas.microsoft.com/office/drawing/2014/main" id="{13480E15-AD4F-4FC4-BC79-9411EE2EA09D}"/>
              </a:ext>
            </a:extLst>
          </p:cNvPr>
          <p:cNvCxnSpPr/>
          <p:nvPr/>
        </p:nvCxnSpPr>
        <p:spPr bwMode="auto">
          <a:xfrm>
            <a:off x="2886345" y="2005980"/>
            <a:ext cx="0" cy="203082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a:extLst>
              <a:ext uri="{FF2B5EF4-FFF2-40B4-BE49-F238E27FC236}">
                <a16:creationId xmlns:a16="http://schemas.microsoft.com/office/drawing/2014/main" id="{6AF7ED20-6A6D-442F-895A-FFC799ED35CF}"/>
              </a:ext>
            </a:extLst>
          </p:cNvPr>
          <p:cNvCxnSpPr/>
          <p:nvPr/>
        </p:nvCxnSpPr>
        <p:spPr bwMode="auto">
          <a:xfrm flipH="1">
            <a:off x="2886345" y="3468572"/>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a:extLst>
              <a:ext uri="{FF2B5EF4-FFF2-40B4-BE49-F238E27FC236}">
                <a16:creationId xmlns:a16="http://schemas.microsoft.com/office/drawing/2014/main" id="{53735BD5-2F24-4487-8EB5-7E5DFB26CB6B}"/>
              </a:ext>
            </a:extLst>
          </p:cNvPr>
          <p:cNvCxnSpPr/>
          <p:nvPr/>
        </p:nvCxnSpPr>
        <p:spPr bwMode="auto">
          <a:xfrm flipH="1">
            <a:off x="2919574" y="4040654"/>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Rectangle 89">
            <a:extLst>
              <a:ext uri="{FF2B5EF4-FFF2-40B4-BE49-F238E27FC236}">
                <a16:creationId xmlns:a16="http://schemas.microsoft.com/office/drawing/2014/main" id="{D8ABF702-FC25-48C3-A40A-31A5FAFE1C97}"/>
              </a:ext>
            </a:extLst>
          </p:cNvPr>
          <p:cNvSpPr/>
          <p:nvPr/>
        </p:nvSpPr>
        <p:spPr bwMode="auto">
          <a:xfrm>
            <a:off x="3128804" y="3270318"/>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dirty="0">
                <a:solidFill>
                  <a:schemeClr val="bg1"/>
                </a:solidFill>
              </a:rPr>
              <a:t>Director, Information Architect</a:t>
            </a:r>
          </a:p>
          <a:p>
            <a:pPr>
              <a:lnSpc>
                <a:spcPct val="80000"/>
              </a:lnSpc>
              <a:spcAft>
                <a:spcPts val="200"/>
              </a:spcAft>
            </a:pPr>
            <a:r>
              <a:rPr lang="en-US" sz="750" b="0" dirty="0">
                <a:solidFill>
                  <a:schemeClr val="bg1"/>
                </a:solidFill>
              </a:rPr>
              <a:t>Band C</a:t>
            </a:r>
          </a:p>
        </p:txBody>
      </p:sp>
      <p:pic>
        <p:nvPicPr>
          <p:cNvPr id="91" name="Graphic 90" descr="User">
            <a:extLst>
              <a:ext uri="{FF2B5EF4-FFF2-40B4-BE49-F238E27FC236}">
                <a16:creationId xmlns:a16="http://schemas.microsoft.com/office/drawing/2014/main" id="{F886C20A-3F09-4DD6-BC99-21D3829F725D}"/>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96173" y="3460931"/>
            <a:ext cx="235343" cy="235343"/>
          </a:xfrm>
          <a:prstGeom prst="rect">
            <a:avLst/>
          </a:prstGeom>
        </p:spPr>
      </p:pic>
      <p:pic>
        <p:nvPicPr>
          <p:cNvPr id="92" name="Graphic 91" descr="User">
            <a:extLst>
              <a:ext uri="{FF2B5EF4-FFF2-40B4-BE49-F238E27FC236}">
                <a16:creationId xmlns:a16="http://schemas.microsoft.com/office/drawing/2014/main" id="{6BCDA756-F6BF-4AEF-A2BC-A3124C789BF4}"/>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3128804" y="3833916"/>
            <a:ext cx="235343" cy="235343"/>
          </a:xfrm>
          <a:prstGeom prst="rect">
            <a:avLst/>
          </a:prstGeom>
        </p:spPr>
      </p:pic>
      <p:sp>
        <p:nvSpPr>
          <p:cNvPr id="93" name="Rectangle 92">
            <a:extLst>
              <a:ext uri="{FF2B5EF4-FFF2-40B4-BE49-F238E27FC236}">
                <a16:creationId xmlns:a16="http://schemas.microsoft.com/office/drawing/2014/main" id="{C441CD79-6180-466B-86E0-5594E646E865}"/>
              </a:ext>
            </a:extLst>
          </p:cNvPr>
          <p:cNvSpPr/>
          <p:nvPr/>
        </p:nvSpPr>
        <p:spPr bwMode="auto">
          <a:xfrm>
            <a:off x="3128804" y="3833654"/>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lIns="68580" tIns="34290" rIns="68580" bIns="34290" anchor="b"/>
          <a:lstStyle/>
          <a:p>
            <a:pPr>
              <a:lnSpc>
                <a:spcPct val="80000"/>
              </a:lnSpc>
              <a:spcAft>
                <a:spcPts val="200"/>
              </a:spcAft>
            </a:pPr>
            <a:r>
              <a:rPr lang="en-GB" sz="750" dirty="0">
                <a:solidFill>
                  <a:schemeClr val="bg1"/>
                </a:solidFill>
              </a:rPr>
              <a:t>Director, Information Architect</a:t>
            </a:r>
          </a:p>
          <a:p>
            <a:pPr>
              <a:lnSpc>
                <a:spcPct val="80000"/>
              </a:lnSpc>
              <a:spcAft>
                <a:spcPts val="200"/>
              </a:spcAft>
            </a:pPr>
            <a:r>
              <a:rPr lang="en-US" sz="750" b="0" dirty="0">
                <a:solidFill>
                  <a:schemeClr val="bg1"/>
                </a:solidFill>
              </a:rPr>
              <a:t>Band C</a:t>
            </a:r>
          </a:p>
        </p:txBody>
      </p:sp>
      <p:pic>
        <p:nvPicPr>
          <p:cNvPr id="94" name="Graphic 93" descr="User">
            <a:extLst>
              <a:ext uri="{FF2B5EF4-FFF2-40B4-BE49-F238E27FC236}">
                <a16:creationId xmlns:a16="http://schemas.microsoft.com/office/drawing/2014/main" id="{74187EE3-2992-49B1-ACC9-71CDD44A4188}"/>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96173" y="4019876"/>
            <a:ext cx="235343" cy="235343"/>
          </a:xfrm>
          <a:prstGeom prst="rect">
            <a:avLst/>
          </a:prstGeom>
        </p:spPr>
      </p:pic>
      <p:pic>
        <p:nvPicPr>
          <p:cNvPr id="95" name="Graphic 94" descr="User">
            <a:extLst>
              <a:ext uri="{FF2B5EF4-FFF2-40B4-BE49-F238E27FC236}">
                <a16:creationId xmlns:a16="http://schemas.microsoft.com/office/drawing/2014/main" id="{9BA80187-D411-480B-81EE-D9BDCC6A203D}"/>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550648" y="3424788"/>
            <a:ext cx="235343" cy="235343"/>
          </a:xfrm>
          <a:prstGeom prst="rect">
            <a:avLst/>
          </a:prstGeom>
        </p:spPr>
      </p:pic>
      <p:pic>
        <p:nvPicPr>
          <p:cNvPr id="99" name="Graphic 98" descr="User">
            <a:extLst>
              <a:ext uri="{FF2B5EF4-FFF2-40B4-BE49-F238E27FC236}">
                <a16:creationId xmlns:a16="http://schemas.microsoft.com/office/drawing/2014/main" id="{8423F6B8-9BEF-4541-BAAF-7A30BA09F32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550648" y="3855322"/>
            <a:ext cx="235343" cy="235343"/>
          </a:xfrm>
          <a:prstGeom prst="rect">
            <a:avLst/>
          </a:prstGeom>
        </p:spPr>
      </p:pic>
      <p:pic>
        <p:nvPicPr>
          <p:cNvPr id="103" name="Graphic 102" descr="User">
            <a:extLst>
              <a:ext uri="{FF2B5EF4-FFF2-40B4-BE49-F238E27FC236}">
                <a16:creationId xmlns:a16="http://schemas.microsoft.com/office/drawing/2014/main" id="{BFE2E8AF-1115-4108-800B-430E422D02AF}"/>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550648" y="3987430"/>
            <a:ext cx="235343" cy="235343"/>
          </a:xfrm>
          <a:prstGeom prst="rect">
            <a:avLst/>
          </a:prstGeom>
        </p:spPr>
      </p:pic>
    </p:spTree>
    <p:extLst>
      <p:ext uri="{BB962C8B-B14F-4D97-AF65-F5344CB8AC3E}">
        <p14:creationId xmlns:p14="http://schemas.microsoft.com/office/powerpoint/2010/main" val="427266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Analytics Strategy</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295218739"/>
              </p:ext>
            </p:extLst>
          </p:nvPr>
        </p:nvGraphicFramePr>
        <p:xfrm>
          <a:off x="252000" y="698460"/>
          <a:ext cx="8636784" cy="261620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Director, 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80000" marR="0" lvl="2" indent="-180000" algn="l" defTabSz="914400" rtl="0" eaLnBrk="1" fontAlgn="base" latinLnBrk="0" hangingPunct="1">
                        <a:lnSpc>
                          <a:spcPct val="100000"/>
                        </a:lnSpc>
                        <a:spcBef>
                          <a:spcPct val="0"/>
                        </a:spcBef>
                        <a:spcAft>
                          <a:spcPts val="600"/>
                        </a:spcAft>
                        <a:buClr>
                          <a:schemeClr val="tx1"/>
                        </a:buClr>
                        <a:buSzTx/>
                        <a:tabLst/>
                        <a:defRPr/>
                      </a:pPr>
                      <a:r>
                        <a:rPr lang="en-GB" sz="700" b="0">
                          <a:solidFill>
                            <a:schemeClr val="tx1"/>
                          </a:solidFill>
                          <a:latin typeface="+mn-lt"/>
                          <a:ea typeface="+mn-ea"/>
                          <a:cs typeface="+mn-cs"/>
                        </a:rPr>
                        <a:t>Leads and accountable for the execution of activities within the team</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strategy</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Business Engagement</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Analytics &amp; User Adoption</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Platform Strategy &amp; Roadmap</a:t>
                      </a:r>
                    </a:p>
                  </a:txBody>
                  <a:tcPr anchor="ctr"/>
                </a:tc>
                <a:extLst>
                  <a:ext uri="{0D108BD9-81ED-4DB2-BD59-A6C34878D82A}">
                    <a16:rowId xmlns:a16="http://schemas.microsoft.com/office/drawing/2014/main" val="1476246102"/>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Manager, 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Business Engagement</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Analytics &amp; User Adoption</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Technical Solutioning </a:t>
                      </a:r>
                    </a:p>
                  </a:txBody>
                  <a:tcPr anchor="ctr"/>
                </a:tc>
                <a:extLst>
                  <a:ext uri="{0D108BD9-81ED-4DB2-BD59-A6C34878D82A}">
                    <a16:rowId xmlns:a16="http://schemas.microsoft.com/office/drawing/2014/main" val="1897850028"/>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Data Visualization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Technical Solutioning</a:t>
                      </a:r>
                    </a:p>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Solutioning</a:t>
                      </a:r>
                    </a:p>
                  </a:txBody>
                  <a:tcPr anchor="ctr"/>
                </a:tc>
                <a:extLst>
                  <a:ext uri="{0D108BD9-81ED-4DB2-BD59-A6C34878D82A}">
                    <a16:rowId xmlns:a16="http://schemas.microsoft.com/office/drawing/2014/main" val="1912680309"/>
                  </a:ext>
                </a:extLst>
              </a:tr>
              <a:tr h="37084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Strategy</a:t>
                      </a:r>
                    </a:p>
                  </a:txBody>
                  <a:tcPr anchor="ctr"/>
                </a:tc>
                <a:tc>
                  <a:txBody>
                    <a:bodyPr/>
                    <a:lstStyle/>
                    <a:p>
                      <a:pPr marL="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Visualization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 / L7</a:t>
                      </a:r>
                    </a:p>
                  </a:txBody>
                  <a:tcPr anchor="ctr"/>
                </a:tc>
                <a:tc>
                  <a:txBody>
                    <a:bodyPr/>
                    <a:lstStyle/>
                    <a:p>
                      <a:pPr marL="180000" lvl="2" indent="-180000" algn="l" defTabSz="914400" rtl="0" eaLnBrk="1" fontAlgn="base" latinLnBrk="0" hangingPunct="1">
                        <a:spcBef>
                          <a:spcPct val="0"/>
                        </a:spcBef>
                        <a:spcAft>
                          <a:spcPts val="600"/>
                        </a:spcAft>
                        <a:buClr>
                          <a:schemeClr val="tx1"/>
                        </a:buClr>
                      </a:pPr>
                      <a:r>
                        <a:rPr lang="en-US" sz="700" b="0">
                          <a:solidFill>
                            <a:schemeClr val="tx1"/>
                          </a:solidFill>
                          <a:latin typeface="+mn-lt"/>
                          <a:ea typeface="+mn-ea"/>
                          <a:cs typeface="+mn-cs"/>
                        </a:rPr>
                        <a:t>Data Analytics Solutioning</a:t>
                      </a:r>
                    </a:p>
                  </a:txBody>
                  <a:tcPr anchor="ctr"/>
                </a:tc>
                <a:extLst>
                  <a:ext uri="{0D108BD9-81ED-4DB2-BD59-A6C34878D82A}">
                    <a16:rowId xmlns:a16="http://schemas.microsoft.com/office/drawing/2014/main" val="2203662256"/>
                  </a:ext>
                </a:extLst>
              </a:tr>
            </a:tbl>
          </a:graphicData>
        </a:graphic>
      </p:graphicFrame>
      <p:sp>
        <p:nvSpPr>
          <p:cNvPr id="10" name="Footer Placeholder 1">
            <a:extLst>
              <a:ext uri="{FF2B5EF4-FFF2-40B4-BE49-F238E27FC236}">
                <a16:creationId xmlns:a16="http://schemas.microsoft.com/office/drawing/2014/main" id="{114AAC0C-62A7-4065-B9EE-72C89A193E2D}"/>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 name="Rectangle 10">
            <a:extLst>
              <a:ext uri="{FF2B5EF4-FFF2-40B4-BE49-F238E27FC236}">
                <a16:creationId xmlns:a16="http://schemas.microsoft.com/office/drawing/2014/main" id="{419174CA-35AF-4404-9D1A-FB836EC983E9}"/>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62224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Architecture</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537384004"/>
              </p:ext>
            </p:extLst>
          </p:nvPr>
        </p:nvGraphicFramePr>
        <p:xfrm>
          <a:off x="252000" y="698460"/>
          <a:ext cx="8640002" cy="258826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120015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Architecture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Director, Information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Enterprise data strategy </a:t>
                      </a:r>
                    </a:p>
                    <a:p>
                      <a:pPr marL="171450" indent="-171450">
                        <a:buFont typeface="Arial" panose="020B0604020202020204" pitchFamily="34" charset="0"/>
                        <a:buChar char="•"/>
                      </a:pPr>
                      <a:r>
                        <a:rPr lang="en-GB" sz="700" b="0">
                          <a:solidFill>
                            <a:schemeClr val="tx1"/>
                          </a:solidFill>
                        </a:rPr>
                        <a:t>New technology &amp; architecture discovery and enablement – 6 month to 5 year event horizon</a:t>
                      </a:r>
                    </a:p>
                    <a:p>
                      <a:pPr marL="171450" indent="-171450">
                        <a:buFont typeface="Arial" panose="020B0604020202020204" pitchFamily="34" charset="0"/>
                        <a:buChar char="•"/>
                      </a:pPr>
                      <a:r>
                        <a:rPr lang="en-GB" sz="700" b="0">
                          <a:solidFill>
                            <a:schemeClr val="tx1"/>
                          </a:solidFill>
                        </a:rPr>
                        <a:t>Develop target state enterprise information management capabilities</a:t>
                      </a:r>
                    </a:p>
                    <a:p>
                      <a:pPr marL="171450" indent="-171450">
                        <a:buFont typeface="Arial" panose="020B0604020202020204" pitchFamily="34" charset="0"/>
                        <a:buChar char="•"/>
                      </a:pPr>
                      <a:r>
                        <a:rPr lang="en-GB" sz="700" b="0">
                          <a:solidFill>
                            <a:schemeClr val="tx1"/>
                          </a:solidFill>
                        </a:rPr>
                        <a:t>Global and regional consulting support at program and project scope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txBody>
                  <a:tcPr anchor="ctr"/>
                </a:tc>
                <a:extLst>
                  <a:ext uri="{0D108BD9-81ED-4DB2-BD59-A6C34878D82A}">
                    <a16:rowId xmlns:a16="http://schemas.microsoft.com/office/drawing/2014/main" val="1109966569"/>
                  </a:ext>
                </a:extLst>
              </a:tr>
              <a:tr h="101727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Architecture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Director, Information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indent="-171450">
                        <a:buFont typeface="Arial" panose="020B0604020202020204" pitchFamily="34" charset="0"/>
                        <a:buChar char="•"/>
                      </a:pPr>
                      <a:r>
                        <a:rPr lang="en-GB" sz="700" b="0">
                          <a:solidFill>
                            <a:schemeClr val="tx1"/>
                          </a:solidFill>
                        </a:rPr>
                        <a:t>Design data stewardship and governance architecture practices</a:t>
                      </a:r>
                    </a:p>
                    <a:p>
                      <a:pPr marL="171450" indent="-171450">
                        <a:buFont typeface="Arial" panose="020B0604020202020204" pitchFamily="34" charset="0"/>
                        <a:buChar char="•"/>
                      </a:pPr>
                      <a:r>
                        <a:rPr lang="en-GB" sz="700" b="0">
                          <a:solidFill>
                            <a:schemeClr val="tx1"/>
                          </a:solidFill>
                        </a:rPr>
                        <a:t>Optimize information flows and processes</a:t>
                      </a:r>
                    </a:p>
                    <a:p>
                      <a:pPr marL="171450" indent="-171450">
                        <a:buFont typeface="Arial" panose="020B0604020202020204" pitchFamily="34" charset="0"/>
                        <a:buChar char="•"/>
                      </a:pPr>
                      <a:r>
                        <a:rPr lang="en-GB" sz="700" b="0">
                          <a:solidFill>
                            <a:schemeClr val="tx1"/>
                          </a:solidFill>
                        </a:rPr>
                        <a:t>Define Master Data Management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New technology &amp; architecture discovery and enablement – 6 month to 5 year event horizon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00" b="0">
                          <a:solidFill>
                            <a:schemeClr val="tx1"/>
                          </a:solidFill>
                        </a:rPr>
                        <a:t>Global and regional consulting support at program and project scope</a:t>
                      </a:r>
                    </a:p>
                  </a:txBody>
                  <a:tcPr anchor="ctr"/>
                </a:tc>
                <a:extLst>
                  <a:ext uri="{0D108BD9-81ED-4DB2-BD59-A6C34878D82A}">
                    <a16:rowId xmlns:a16="http://schemas.microsoft.com/office/drawing/2014/main" val="2203662256"/>
                  </a:ext>
                </a:extLst>
              </a:tr>
            </a:tbl>
          </a:graphicData>
        </a:graphic>
      </p:graphicFrame>
      <p:sp>
        <p:nvSpPr>
          <p:cNvPr id="9" name="Footer Placeholder 1">
            <a:extLst>
              <a:ext uri="{FF2B5EF4-FFF2-40B4-BE49-F238E27FC236}">
                <a16:creationId xmlns:a16="http://schemas.microsoft.com/office/drawing/2014/main" id="{5E8B7FF3-E90D-4612-95C4-C294B86FCC5E}"/>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B6CD4AC4-C27A-49DD-9C73-C12D328F126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75104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a:xfrm>
            <a:off x="322779" y="267573"/>
            <a:ext cx="8766041" cy="430887"/>
          </a:xfrm>
        </p:spPr>
        <p:txBody>
          <a:bodyPr/>
          <a:lstStyle/>
          <a:p>
            <a:r>
              <a:rPr lang="en-GB"/>
              <a:t>Global Roles &amp; Responsibilities - Data Gov &amp; Assurance</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1819583350"/>
              </p:ext>
            </p:extLst>
          </p:nvPr>
        </p:nvGraphicFramePr>
        <p:xfrm>
          <a:off x="252000" y="698460"/>
          <a:ext cx="8640002" cy="354076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Director,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Data strategy / roadmap</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p>
                      <a:pPr marL="171450" indent="-171450">
                        <a:buFont typeface="Arial" panose="020B0604020202020204" pitchFamily="34" charset="0"/>
                        <a:buChar char="•"/>
                      </a:pPr>
                      <a:r>
                        <a:rPr lang="en-GB" sz="700" b="0">
                          <a:solidFill>
                            <a:schemeClr val="tx1"/>
                          </a:solidFill>
                        </a:rPr>
                        <a:t>Enterprise data governance</a:t>
                      </a:r>
                    </a:p>
                    <a:p>
                      <a:pPr marL="171450" indent="-171450">
                        <a:buFont typeface="Arial" panose="020B0604020202020204" pitchFamily="34" charset="0"/>
                        <a:buChar char="•"/>
                      </a:pPr>
                      <a:r>
                        <a:rPr lang="en-GB" sz="700" b="0">
                          <a:solidFill>
                            <a:schemeClr val="tx1"/>
                          </a:solidFill>
                        </a:rPr>
                        <a:t>Data Management standard lead</a:t>
                      </a:r>
                    </a:p>
                  </a:txBody>
                  <a:tcPr anchor="ctr"/>
                </a:tc>
                <a:extLst>
                  <a:ext uri="{0D108BD9-81ED-4DB2-BD59-A6C34878D82A}">
                    <a16:rowId xmlns:a16="http://schemas.microsoft.com/office/drawing/2014/main" val="1476246102"/>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Manager,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Standards user adoption</a:t>
                      </a:r>
                    </a:p>
                    <a:p>
                      <a:pPr marL="171450" indent="-171450">
                        <a:buFont typeface="Arial" panose="020B0604020202020204" pitchFamily="34" charset="0"/>
                        <a:buChar char="•"/>
                      </a:pPr>
                      <a:r>
                        <a:rPr lang="en-GB" sz="700" b="0">
                          <a:solidFill>
                            <a:schemeClr val="tx1"/>
                          </a:solidFill>
                        </a:rPr>
                        <a:t>Data maturity assessments and roadmaps </a:t>
                      </a:r>
                    </a:p>
                    <a:p>
                      <a:pPr marL="171450" indent="-171450">
                        <a:buFont typeface="Arial" panose="020B0604020202020204" pitchFamily="34" charset="0"/>
                        <a:buChar char="•"/>
                      </a:pPr>
                      <a:r>
                        <a:rPr lang="en-GB" sz="700" b="0">
                          <a:solidFill>
                            <a:schemeClr val="tx1"/>
                          </a:solidFill>
                        </a:rPr>
                        <a:t>Data assurance support</a:t>
                      </a:r>
                    </a:p>
                  </a:txBody>
                  <a:tcPr anchor="ctr"/>
                </a:tc>
                <a:extLst>
                  <a:ext uri="{0D108BD9-81ED-4DB2-BD59-A6C34878D82A}">
                    <a16:rowId xmlns:a16="http://schemas.microsoft.com/office/drawing/2014/main" val="1897850028"/>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Principal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quality assessments</a:t>
                      </a:r>
                    </a:p>
                    <a:p>
                      <a:pPr marL="171450" indent="-171450">
                        <a:buFont typeface="Arial" panose="020B0604020202020204" pitchFamily="34" charset="0"/>
                        <a:buChar char="•"/>
                      </a:pPr>
                      <a:r>
                        <a:rPr lang="en-GB" sz="700" b="0">
                          <a:solidFill>
                            <a:schemeClr val="tx1"/>
                          </a:solidFill>
                        </a:rPr>
                        <a:t>Data governance and programme advisory</a:t>
                      </a:r>
                    </a:p>
                    <a:p>
                      <a:pPr marL="171450" indent="-171450">
                        <a:buFont typeface="Arial" panose="020B0604020202020204" pitchFamily="34" charset="0"/>
                        <a:buChar char="•"/>
                      </a:pPr>
                      <a:r>
                        <a:rPr lang="en-GB" sz="700" b="0">
                          <a:solidFill>
                            <a:schemeClr val="tx1"/>
                          </a:solidFill>
                        </a:rPr>
                        <a:t>Proof of concepts / Data impact assessments</a:t>
                      </a:r>
                    </a:p>
                    <a:p>
                      <a:pPr marL="171450" indent="-171450">
                        <a:buFont typeface="Arial" panose="020B0604020202020204" pitchFamily="34" charset="0"/>
                        <a:buChar char="•"/>
                      </a:pPr>
                      <a:r>
                        <a:rPr lang="en-GB" sz="700" b="0">
                          <a:solidFill>
                            <a:schemeClr val="tx1"/>
                          </a:solidFill>
                        </a:rPr>
                        <a:t>Data profiling and analysis</a:t>
                      </a:r>
                    </a:p>
                  </a:txBody>
                  <a:tcPr anchor="ctr"/>
                </a:tc>
                <a:extLst>
                  <a:ext uri="{0D108BD9-81ED-4DB2-BD59-A6C34878D82A}">
                    <a16:rowId xmlns:a16="http://schemas.microsoft.com/office/drawing/2014/main" val="1912680309"/>
                  </a:ext>
                </a:extLst>
              </a:tr>
              <a:tr h="370840">
                <a:tc>
                  <a:txBody>
                    <a:bodyPr/>
                    <a:lstStyle/>
                    <a:p>
                      <a:r>
                        <a:rPr lang="en-GB" sz="700" b="0">
                          <a:solidFill>
                            <a:schemeClr val="tx1"/>
                          </a:solidFill>
                          <a:latin typeface="+mn-lt"/>
                          <a:ea typeface="+mn-ea"/>
                          <a:cs typeface="+mn-cs"/>
                        </a:rPr>
                        <a:t>Global</a:t>
                      </a:r>
                      <a:endParaRPr lang="en-GB" sz="700" b="0">
                        <a:solidFill>
                          <a:schemeClr val="tx1"/>
                        </a:solidFill>
                      </a:endParaRP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 &amp; Assurance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 / L7</a:t>
                      </a:r>
                    </a:p>
                  </a:txBody>
                  <a:tcPr anchor="ctr"/>
                </a:tc>
                <a:tc>
                  <a:txBody>
                    <a:bodyPr/>
                    <a:lstStyle/>
                    <a:p>
                      <a:pPr marL="171450" indent="-171450">
                        <a:buFont typeface="Arial" panose="020B0604020202020204" pitchFamily="34" charset="0"/>
                        <a:buChar char="•"/>
                      </a:pPr>
                      <a:r>
                        <a:rPr lang="en-GB" sz="700" b="0">
                          <a:solidFill>
                            <a:schemeClr val="tx1"/>
                          </a:solidFill>
                        </a:rPr>
                        <a:t>Data standards and guideline</a:t>
                      </a:r>
                    </a:p>
                    <a:p>
                      <a:pPr marL="171450" indent="-171450">
                        <a:buFont typeface="Arial" panose="020B0604020202020204" pitchFamily="34" charset="0"/>
                        <a:buChar char="•"/>
                      </a:pPr>
                      <a:r>
                        <a:rPr lang="en-GB" sz="700" b="0">
                          <a:solidFill>
                            <a:schemeClr val="tx1"/>
                          </a:solidFill>
                        </a:rPr>
                        <a:t>Data governance metrics </a:t>
                      </a:r>
                    </a:p>
                    <a:p>
                      <a:pPr marL="171450" indent="-171450">
                        <a:buFont typeface="Arial" panose="020B0604020202020204" pitchFamily="34" charset="0"/>
                        <a:buChar char="•"/>
                      </a:pPr>
                      <a:r>
                        <a:rPr lang="en-GB" sz="700" b="0">
                          <a:solidFill>
                            <a:schemeClr val="tx1"/>
                          </a:solidFill>
                        </a:rPr>
                        <a:t>Data controls and risk management</a:t>
                      </a:r>
                    </a:p>
                    <a:p>
                      <a:pPr marL="171450" indent="-171450">
                        <a:buFont typeface="Arial" panose="020B0604020202020204" pitchFamily="34" charset="0"/>
                        <a:buChar char="•"/>
                      </a:pPr>
                      <a:r>
                        <a:rPr lang="en-GB" sz="700" b="0">
                          <a:solidFill>
                            <a:schemeClr val="tx1"/>
                          </a:solidFill>
                        </a:rPr>
                        <a:t>Data communities and governance framework</a:t>
                      </a:r>
                    </a:p>
                    <a:p>
                      <a:pPr marL="171450" indent="-171450">
                        <a:buFont typeface="Arial" panose="020B0604020202020204" pitchFamily="34" charset="0"/>
                        <a:buChar char="•"/>
                      </a:pPr>
                      <a:r>
                        <a:rPr lang="en-GB" sz="700" b="0">
                          <a:solidFill>
                            <a:schemeClr val="tx1"/>
                          </a:solidFill>
                        </a:rPr>
                        <a:t>Data curriculum / Communications</a:t>
                      </a:r>
                    </a:p>
                  </a:txBody>
                  <a:tcPr anchor="ctr"/>
                </a:tc>
                <a:extLst>
                  <a:ext uri="{0D108BD9-81ED-4DB2-BD59-A6C34878D82A}">
                    <a16:rowId xmlns:a16="http://schemas.microsoft.com/office/drawing/2014/main" val="1109966569"/>
                  </a:ext>
                </a:extLst>
              </a:tr>
            </a:tbl>
          </a:graphicData>
        </a:graphic>
      </p:graphicFrame>
      <p:sp>
        <p:nvSpPr>
          <p:cNvPr id="10" name="Footer Placeholder 1">
            <a:extLst>
              <a:ext uri="{FF2B5EF4-FFF2-40B4-BE49-F238E27FC236}">
                <a16:creationId xmlns:a16="http://schemas.microsoft.com/office/drawing/2014/main" id="{49B72DA5-DB22-4154-8905-3890C07B90A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 name="Rectangle 10">
            <a:extLst>
              <a:ext uri="{FF2B5EF4-FFF2-40B4-BE49-F238E27FC236}">
                <a16:creationId xmlns:a16="http://schemas.microsoft.com/office/drawing/2014/main" id="{AFD1CD0E-A946-4912-AC03-7F5C2FA8684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00852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Engineering 1/2</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2502676322"/>
              </p:ext>
            </p:extLst>
          </p:nvPr>
        </p:nvGraphicFramePr>
        <p:xfrm>
          <a:off x="252001" y="672886"/>
          <a:ext cx="8632800" cy="3280673"/>
        </p:xfrm>
        <a:graphic>
          <a:graphicData uri="http://schemas.openxmlformats.org/drawingml/2006/table">
            <a:tbl>
              <a:tblPr firstRow="1" bandRow="1">
                <a:tableStyleId>{5C22544A-7EE6-4342-B048-85BDC9FD1C3A}</a:tableStyleId>
              </a:tblPr>
              <a:tblGrid>
                <a:gridCol w="1285200">
                  <a:extLst>
                    <a:ext uri="{9D8B030D-6E8A-4147-A177-3AD203B41FA5}">
                      <a16:colId xmlns:a16="http://schemas.microsoft.com/office/drawing/2014/main" val="3788765717"/>
                    </a:ext>
                  </a:extLst>
                </a:gridCol>
                <a:gridCol w="1285200">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000">
                  <a:extLst>
                    <a:ext uri="{9D8B030D-6E8A-4147-A177-3AD203B41FA5}">
                      <a16:colId xmlns:a16="http://schemas.microsoft.com/office/drawing/2014/main" val="870446245"/>
                    </a:ext>
                  </a:extLst>
                </a:gridCol>
              </a:tblGrid>
              <a:tr h="263153">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94729">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Director, Data Analytics</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C</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Leads and accountable for the execution of activities within the team</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Platform &amp; Engineering strategy</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Business Engagement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Resource management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Contract strategy</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476246102"/>
                  </a:ext>
                </a:extLst>
              </a:tr>
              <a:tr h="476965">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Senior Engineering Manager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Leads Data Engineering &amp; Analytics activities for Projects/Programs for multiple business units</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Manages Data Engineering &amp; Analytics team to implement Data solutions.</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897850028"/>
                  </a:ext>
                </a:extLst>
              </a:tr>
              <a:tr h="310782">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Solutions Engineering Manager</a:t>
                      </a:r>
                      <a:endParaRPr lang="en-US" sz="700" b="0">
                        <a:solidFill>
                          <a:schemeClr val="tx1"/>
                        </a:solidFill>
                        <a:latin typeface="+mn-lt"/>
                        <a:ea typeface="+mn-ea"/>
                        <a:cs typeface="+mn-cs"/>
                      </a:endParaRP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Leads Data Engineering &amp; Analytics activities for Projects/Programs for a business unit</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Manages Data Engineering &amp; Analytics team to implement Data solutions.</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12680309"/>
                  </a:ext>
                </a:extLst>
              </a:tr>
              <a:tr h="678695">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Develop ETL/ELT Jobs for data extraction, transformation and load</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Implement and monitor jobs in production</a:t>
                      </a:r>
                    </a:p>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GB" sz="700" b="0">
                          <a:solidFill>
                            <a:schemeClr val="tx1"/>
                          </a:solidFill>
                          <a:latin typeface="+mn-lt"/>
                          <a:ea typeface="+mn-ea"/>
                          <a:cs typeface="+mn-cs"/>
                        </a:rPr>
                        <a:t>Develop SQL code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Develop and implement IDQ rules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Performance optimization.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Platform Administration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109966569"/>
                  </a:ext>
                </a:extLst>
              </a:tr>
            </a:tbl>
          </a:graphicData>
        </a:graphic>
      </p:graphicFrame>
      <p:sp>
        <p:nvSpPr>
          <p:cNvPr id="9" name="Footer Placeholder 1">
            <a:extLst>
              <a:ext uri="{FF2B5EF4-FFF2-40B4-BE49-F238E27FC236}">
                <a16:creationId xmlns:a16="http://schemas.microsoft.com/office/drawing/2014/main" id="{7DB19EC5-15D2-4EEB-A6D8-9F17E3B5EB1E}"/>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DD2168E2-4512-47F8-8D11-0653512266E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413964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Global Roles &amp; Responsibilities – Data Engineering 2/2</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911284394"/>
              </p:ext>
            </p:extLst>
          </p:nvPr>
        </p:nvGraphicFramePr>
        <p:xfrm>
          <a:off x="252001" y="672886"/>
          <a:ext cx="8632800" cy="2915513"/>
        </p:xfrm>
        <a:graphic>
          <a:graphicData uri="http://schemas.openxmlformats.org/drawingml/2006/table">
            <a:tbl>
              <a:tblPr firstRow="1" bandRow="1">
                <a:tableStyleId>{5C22544A-7EE6-4342-B048-85BDC9FD1C3A}</a:tableStyleId>
              </a:tblPr>
              <a:tblGrid>
                <a:gridCol w="1285200">
                  <a:extLst>
                    <a:ext uri="{9D8B030D-6E8A-4147-A177-3AD203B41FA5}">
                      <a16:colId xmlns:a16="http://schemas.microsoft.com/office/drawing/2014/main" val="3788765717"/>
                    </a:ext>
                  </a:extLst>
                </a:gridCol>
                <a:gridCol w="1285200">
                  <a:extLst>
                    <a:ext uri="{9D8B030D-6E8A-4147-A177-3AD203B41FA5}">
                      <a16:colId xmlns:a16="http://schemas.microsoft.com/office/drawing/2014/main" val="1936014284"/>
                    </a:ext>
                  </a:extLst>
                </a:gridCol>
                <a:gridCol w="1285200">
                  <a:extLst>
                    <a:ext uri="{9D8B030D-6E8A-4147-A177-3AD203B41FA5}">
                      <a16:colId xmlns:a16="http://schemas.microsoft.com/office/drawing/2014/main" val="501098393"/>
                    </a:ext>
                  </a:extLst>
                </a:gridCol>
                <a:gridCol w="1285200">
                  <a:extLst>
                    <a:ext uri="{9D8B030D-6E8A-4147-A177-3AD203B41FA5}">
                      <a16:colId xmlns:a16="http://schemas.microsoft.com/office/drawing/2014/main" val="3662695739"/>
                    </a:ext>
                  </a:extLst>
                </a:gridCol>
                <a:gridCol w="3492000">
                  <a:extLst>
                    <a:ext uri="{9D8B030D-6E8A-4147-A177-3AD203B41FA5}">
                      <a16:colId xmlns:a16="http://schemas.microsoft.com/office/drawing/2014/main" val="870446245"/>
                    </a:ext>
                  </a:extLst>
                </a:gridCol>
              </a:tblGrid>
              <a:tr h="263153">
                <a:tc>
                  <a:txBody>
                    <a:bodyPr/>
                    <a:lstStyle/>
                    <a:p>
                      <a:r>
                        <a:rPr lang="en-GB" sz="1000"/>
                        <a:t>Central/Entity</a:t>
                      </a:r>
                    </a:p>
                  </a:txBody>
                  <a:tcPr/>
                </a:tc>
                <a:tc>
                  <a:txBody>
                    <a:bodyPr/>
                    <a:lstStyle/>
                    <a:p>
                      <a:r>
                        <a:rPr lang="en-GB" sz="1000"/>
                        <a:t>Team</a:t>
                      </a:r>
                    </a:p>
                  </a:txBody>
                  <a:tcPr/>
                </a:tc>
                <a:tc>
                  <a:txBody>
                    <a:bodyPr/>
                    <a:lstStyle/>
                    <a:p>
                      <a:r>
                        <a:rPr lang="en-GB" sz="1000"/>
                        <a:t>Role</a:t>
                      </a:r>
                    </a:p>
                  </a:txBody>
                  <a:tcPr/>
                </a:tc>
                <a:tc>
                  <a:txBody>
                    <a:bodyPr/>
                    <a:lstStyle/>
                    <a:p>
                      <a:r>
                        <a:rPr lang="en-GB" sz="1000"/>
                        <a:t>Grade</a:t>
                      </a:r>
                    </a:p>
                  </a:txBody>
                  <a:tcPr/>
                </a:tc>
                <a:tc>
                  <a:txBody>
                    <a:bodyPr/>
                    <a:lstStyle/>
                    <a:p>
                      <a:r>
                        <a:rPr lang="en-GB" sz="1000"/>
                        <a:t>Responsibilities</a:t>
                      </a:r>
                    </a:p>
                  </a:txBody>
                  <a:tcPr/>
                </a:tc>
                <a:extLst>
                  <a:ext uri="{0D108BD9-81ED-4DB2-BD59-A6C34878D82A}">
                    <a16:rowId xmlns:a16="http://schemas.microsoft.com/office/drawing/2014/main" val="3043714784"/>
                  </a:ext>
                </a:extLst>
              </a:tr>
              <a:tr h="339347">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Architect</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Band E / 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Logical Data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Physical Data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Interface Data Design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203662256"/>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Senior Solution Architect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Band E / 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Develops end-to-end data solution architecture</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Directs the data engineering team</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897725945"/>
                  </a:ext>
                </a:extLst>
              </a:tr>
              <a:tr h="339347">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Analytics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Analytics &amp; Insight Implementation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 Reporting Visualization Development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latin typeface="+mn-lt"/>
                          <a:ea typeface="+mn-ea"/>
                          <a:cs typeface="+mn-cs"/>
                        </a:rPr>
                        <a:t>Data / Reporting Visualization Implementation</a:t>
                      </a:r>
                      <a:endParaRPr lang="en-US" sz="700" b="0">
                        <a:solidFill>
                          <a:schemeClr val="tx1"/>
                        </a:solidFill>
                        <a:latin typeface="+mn-lt"/>
                        <a:ea typeface="+mn-ea"/>
                        <a:cs typeface="+mn-cs"/>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802033355"/>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 Visualization Engineer</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L7/L8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Power BI Reports/Dashboards development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Tableau Reports/Dashboards development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286683732"/>
                  </a:ext>
                </a:extLst>
              </a:tr>
              <a:tr h="277648">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Database Administration</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US" sz="700" b="0">
                          <a:solidFill>
                            <a:schemeClr val="tx1"/>
                          </a:solidFill>
                          <a:latin typeface="+mn-lt"/>
                          <a:ea typeface="+mn-ea"/>
                          <a:cs typeface="+mn-cs"/>
                        </a:rPr>
                        <a:t>E/L7/L8</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Database Administration Support</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US" sz="700" b="0">
                          <a:solidFill>
                            <a:schemeClr val="tx1"/>
                          </a:solidFill>
                          <a:latin typeface="+mn-lt"/>
                          <a:ea typeface="+mn-ea"/>
                          <a:cs typeface="+mn-cs"/>
                        </a:rPr>
                        <a:t>Data Platform Administration</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68856676"/>
                  </a:ext>
                </a:extLst>
              </a:tr>
              <a:tr h="381600">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Global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Engineering</a:t>
                      </a:r>
                    </a:p>
                  </a:txBody>
                  <a:tcPr anchor="ctr"/>
                </a:tc>
                <a:tc>
                  <a:txBody>
                    <a:bodyPr/>
                    <a:lstStyle/>
                    <a:p>
                      <a:pPr marL="0" indent="0" algn="l" defTabSz="914400" rtl="0" eaLnBrk="1" fontAlgn="base" latinLnBrk="0" hangingPunct="1">
                        <a:spcBef>
                          <a:spcPct val="0"/>
                        </a:spcBef>
                        <a:spcAft>
                          <a:spcPts val="600"/>
                        </a:spcAft>
                        <a:buClr>
                          <a:schemeClr val="tx1"/>
                        </a:buClr>
                        <a:buFontTx/>
                        <a:buNone/>
                      </a:pPr>
                      <a:r>
                        <a:rPr lang="en-GB" sz="700" b="0">
                          <a:solidFill>
                            <a:schemeClr val="tx1"/>
                          </a:solidFill>
                          <a:latin typeface="+mn-lt"/>
                          <a:ea typeface="+mn-ea"/>
                          <a:cs typeface="+mn-cs"/>
                        </a:rPr>
                        <a:t>AI/ML Operations Engineer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E/L7/L8</a:t>
                      </a:r>
                    </a:p>
                  </a:txBody>
                  <a:tcPr anchor="ctr"/>
                </a:tc>
                <a:tc>
                  <a:txBody>
                    <a:bodyPr/>
                    <a:lstStyle/>
                    <a:p>
                      <a:pPr marL="171450" indent="-171450" algn="l" defTabSz="914400" rtl="0" eaLnBrk="1" fontAlgn="base" latinLnBrk="0" hangingPunct="1">
                        <a:spcBef>
                          <a:spcPct val="0"/>
                        </a:spcBef>
                        <a:spcAft>
                          <a:spcPts val="600"/>
                        </a:spcAft>
                        <a:buClr>
                          <a:schemeClr val="tx1"/>
                        </a:buClr>
                        <a:buFont typeface="Arial" panose="020B0604020202020204" pitchFamily="34" charset="0"/>
                        <a:buChar char="•"/>
                      </a:pPr>
                      <a:r>
                        <a:rPr lang="en-US" sz="700" b="0">
                          <a:solidFill>
                            <a:schemeClr val="tx1"/>
                          </a:solidFill>
                          <a:latin typeface="+mn-lt"/>
                          <a:ea typeface="+mn-ea"/>
                          <a:cs typeface="+mn-cs"/>
                        </a:rPr>
                        <a:t>Deploy and Monitor AI/ML Models in production</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538424177"/>
                  </a:ext>
                </a:extLst>
              </a:tr>
            </a:tbl>
          </a:graphicData>
        </a:graphic>
      </p:graphicFrame>
      <p:sp>
        <p:nvSpPr>
          <p:cNvPr id="9" name="Footer Placeholder 1">
            <a:extLst>
              <a:ext uri="{FF2B5EF4-FFF2-40B4-BE49-F238E27FC236}">
                <a16:creationId xmlns:a16="http://schemas.microsoft.com/office/drawing/2014/main" id="{6D5421B7-2651-4DC5-B85D-0EC656F59E3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 name="Rectangle 9">
            <a:extLst>
              <a:ext uri="{FF2B5EF4-FFF2-40B4-BE49-F238E27FC236}">
                <a16:creationId xmlns:a16="http://schemas.microsoft.com/office/drawing/2014/main" id="{79DAE1C9-D713-46DD-A7B3-7682728862A2}"/>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90630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2524125" cy="276999"/>
          </a:xfrm>
        </p:spPr>
        <p:txBody>
          <a:bodyPr/>
          <a:lstStyle/>
          <a:p>
            <a:r>
              <a:rPr lang="en-GB" sz="1800"/>
              <a:t>Interaction Models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3</a:t>
            </a:r>
          </a:p>
        </p:txBody>
      </p:sp>
    </p:spTree>
    <p:extLst>
      <p:ext uri="{BB962C8B-B14F-4D97-AF65-F5344CB8AC3E}">
        <p14:creationId xmlns:p14="http://schemas.microsoft.com/office/powerpoint/2010/main" val="22505857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314" y="17106"/>
            <a:ext cx="8497370" cy="430887"/>
          </a:xfrm>
        </p:spPr>
        <p:txBody>
          <a:bodyPr/>
          <a:lstStyle/>
          <a:p>
            <a:r>
              <a:rPr lang="en-US"/>
              <a:t>Data Central High Level Interaction Model</a:t>
            </a:r>
          </a:p>
        </p:txBody>
      </p: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High level interactions model between Data Central, Data Entity and wider business stakeholder groups</a:t>
            </a:r>
            <a:endParaRPr lang="en-GB" sz="1050">
              <a:solidFill>
                <a:srgbClr val="00148C"/>
              </a:solidFill>
              <a:latin typeface="Arial"/>
              <a:ea typeface="ＭＳ Ｐゴシック"/>
            </a:endParaRPr>
          </a:p>
        </p:txBody>
      </p:sp>
      <p:sp>
        <p:nvSpPr>
          <p:cNvPr id="41" name="Text Placeholder 4">
            <a:extLst>
              <a:ext uri="{FF2B5EF4-FFF2-40B4-BE49-F238E27FC236}">
                <a16:creationId xmlns:a16="http://schemas.microsoft.com/office/drawing/2014/main" id="{DED6C7F2-AAA9-43E9-8F23-17FB867F6C5F}"/>
              </a:ext>
            </a:extLst>
          </p:cNvPr>
          <p:cNvSpPr txBox="1">
            <a:spLocks/>
          </p:cNvSpPr>
          <p:nvPr/>
        </p:nvSpPr>
        <p:spPr bwMode="auto">
          <a:xfrm>
            <a:off x="5426182" y="1198518"/>
            <a:ext cx="3475440" cy="2271799"/>
          </a:xfrm>
          <a:prstGeom prst="rect">
            <a:avLst/>
          </a:prstGeom>
          <a:noFill/>
          <a:ln>
            <a:noFill/>
          </a:ln>
        </p:spPr>
        <p:txBody>
          <a:bodyPr vert="horz" wrap="square" lIns="0" tIns="73152" rIns="0" bIns="73152" numCol="1" anchor="t" anchorCtr="0" compatLnSpc="1">
            <a:prstTxWarp prst="textNoShape">
              <a:avLst/>
            </a:prstTxWarp>
            <a:noAutofit/>
          </a:bodyPr>
          <a:lstStyle>
            <a:lvl1pPr marL="182563" indent="-182563" algn="l" rtl="0" eaLnBrk="0" fontAlgn="base" hangingPunct="0">
              <a:spcBef>
                <a:spcPct val="100000"/>
              </a:spcBef>
              <a:spcAft>
                <a:spcPct val="0"/>
              </a:spcAft>
              <a:buClr>
                <a:schemeClr val="tx1"/>
              </a:buClr>
              <a:buFont typeface="Wingdings" pitchFamily="2" charset="2"/>
              <a:buChar char="§"/>
              <a:defRPr sz="1600">
                <a:solidFill>
                  <a:schemeClr val="tx1"/>
                </a:solidFill>
                <a:latin typeface="+mn-lt"/>
                <a:ea typeface="+mn-ea"/>
                <a:cs typeface="+mn-cs"/>
              </a:defRPr>
            </a:lvl1pPr>
            <a:lvl2pPr marL="355600" indent="-171450" algn="l" rtl="0" eaLnBrk="0" fontAlgn="base" hangingPunct="0">
              <a:lnSpc>
                <a:spcPct val="90000"/>
              </a:lnSpc>
              <a:spcBef>
                <a:spcPct val="40000"/>
              </a:spcBef>
              <a:spcAft>
                <a:spcPct val="0"/>
              </a:spcAft>
              <a:buClr>
                <a:schemeClr val="tx1"/>
              </a:buClr>
              <a:buFont typeface="Arial" charset="0"/>
              <a:buChar char="–"/>
              <a:defRPr sz="1600">
                <a:solidFill>
                  <a:schemeClr val="tx1"/>
                </a:solidFill>
                <a:latin typeface="+mn-lt"/>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j-lt"/>
              </a:defRPr>
            </a:lvl3pPr>
            <a:lvl4pPr marL="2403475" indent="-1031875" algn="l" rtl="0" eaLnBrk="0" fontAlgn="base" hangingPunct="0">
              <a:lnSpc>
                <a:spcPct val="90000"/>
              </a:lnSpc>
              <a:spcBef>
                <a:spcPct val="40000"/>
              </a:spcBef>
              <a:spcAft>
                <a:spcPct val="0"/>
              </a:spcAft>
              <a:buClr>
                <a:srgbClr val="0B1F65"/>
              </a:buClr>
              <a:defRPr sz="1600">
                <a:solidFill>
                  <a:schemeClr val="tx1"/>
                </a:solidFill>
                <a:latin typeface="+mj-lt"/>
              </a:defRPr>
            </a:lvl4pPr>
            <a:lvl5pPr marL="2517775" indent="-688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j-lt"/>
              </a:defRPr>
            </a:lvl5pPr>
            <a:lvl6pPr marL="29749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6pPr>
            <a:lvl7pPr marL="34321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7pPr>
            <a:lvl8pPr marL="38893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8pPr>
            <a:lvl9pPr marL="4346575" algn="l" rtl="0" fontAlgn="base">
              <a:lnSpc>
                <a:spcPct val="90000"/>
              </a:lnSpc>
              <a:spcBef>
                <a:spcPct val="0"/>
              </a:spcBef>
              <a:spcAft>
                <a:spcPct val="40000"/>
              </a:spcAft>
              <a:buClr>
                <a:schemeClr val="tx1"/>
              </a:buClr>
              <a:buSzPct val="40000"/>
              <a:buFont typeface="Arial" charset="0"/>
              <a:defRPr sz="1600">
                <a:solidFill>
                  <a:schemeClr val="tx1"/>
                </a:solidFill>
                <a:latin typeface="+mj-lt"/>
              </a:defRPr>
            </a:lvl9pPr>
          </a:lstStyle>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Early engagement to help shape high level solution, enterprise integration, future data architecture and strategy alignment</a:t>
            </a: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Provide data assurance, data engineering resources and support delivery to agreed outcomes and standards. Find ways to build synergies enhance enterprise platform(s)</a:t>
            </a:r>
            <a:endParaRPr kumimoji="0" lang="en-US" sz="1100" b="1" i="0" u="none" strike="noStrike" kern="0" cap="none" spc="0" normalizeH="0" baseline="0" noProof="0">
              <a:ln>
                <a:noFill/>
              </a:ln>
              <a:solidFill>
                <a:srgbClr val="000000"/>
              </a:solidFill>
              <a:effectLst/>
              <a:uLnTx/>
              <a:uFillTx/>
              <a:latin typeface="Arial"/>
              <a:ea typeface="ＭＳ Ｐゴシック"/>
              <a:cs typeface="+mn-cs"/>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Co-develop data maturity roadmaps, agree and deliver data platform services. Provide support, guidance, and support in delivering against requested changes</a:t>
            </a:r>
            <a:endParaRPr kumimoji="0" lang="en-US" sz="1100" b="0" i="0" u="none" strike="noStrike" kern="0" cap="none" spc="0" normalizeH="0" baseline="0" noProof="0">
              <a:ln>
                <a:noFill/>
              </a:ln>
              <a:solidFill>
                <a:srgbClr val="000000"/>
              </a:solidFill>
              <a:effectLst/>
              <a:uLnTx/>
              <a:uFillTx/>
              <a:latin typeface="Arial"/>
              <a:ea typeface="ＭＳ Ｐゴシック"/>
              <a:cs typeface="Arial"/>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mn-cs"/>
              </a:rPr>
              <a:t>Work with council to jointly resolve issues and escalations, present recommendations for comment and approval</a:t>
            </a:r>
            <a:endParaRPr kumimoji="0" lang="en-US" sz="1100" b="0" i="0" u="none" strike="noStrike" kern="0" cap="none" spc="0" normalizeH="0" baseline="0" noProof="0">
              <a:ln>
                <a:noFill/>
              </a:ln>
              <a:solidFill>
                <a:srgbClr val="000000"/>
              </a:solidFill>
              <a:effectLst/>
              <a:uLnTx/>
              <a:uFillTx/>
              <a:latin typeface="Arial"/>
              <a:ea typeface="ＭＳ Ｐゴシック"/>
              <a:cs typeface="Arial"/>
            </a:endParaRP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r>
              <a:rPr kumimoji="0" lang="en-US" sz="1100" b="0" i="0" u="none" strike="noStrike" kern="0" cap="none" spc="0" normalizeH="0" baseline="0" noProof="0">
                <a:ln>
                  <a:noFill/>
                </a:ln>
                <a:solidFill>
                  <a:srgbClr val="000000"/>
                </a:solidFill>
                <a:effectLst/>
                <a:uLnTx/>
                <a:uFillTx/>
                <a:latin typeface="Arial"/>
                <a:ea typeface="ＭＳ Ｐゴシック"/>
                <a:cs typeface="Arial"/>
              </a:rPr>
              <a:t>Present to governance committee / design assurance that oversees the consistent implementation of the agreed upon enterprise architecture strategy and has cross-team and cross-organization representation</a:t>
            </a:r>
          </a:p>
          <a:p>
            <a:pPr marL="117475" marR="0" lvl="0" indent="-117475" algn="l" defTabSz="914400" rtl="0" eaLnBrk="0" fontAlgn="base" latinLnBrk="0" hangingPunct="0">
              <a:lnSpc>
                <a:spcPct val="100000"/>
              </a:lnSpc>
              <a:spcBef>
                <a:spcPts val="900"/>
              </a:spcBef>
              <a:spcAft>
                <a:spcPct val="0"/>
              </a:spcAft>
              <a:buClr>
                <a:srgbClr val="000000"/>
              </a:buClr>
              <a:buSzTx/>
              <a:buFont typeface="Wingdings" pitchFamily="2" charset="2"/>
              <a:buChar char="§"/>
              <a:tabLst/>
              <a:defRPr/>
            </a:pPr>
            <a:endParaRPr kumimoji="0" lang="en-US" sz="1100" b="0" i="0" u="none" strike="noStrike" kern="0" cap="none" spc="0" normalizeH="0" baseline="0" noProof="0">
              <a:ln>
                <a:noFill/>
              </a:ln>
              <a:solidFill>
                <a:srgbClr val="55555A"/>
              </a:solidFill>
              <a:effectLst/>
              <a:uLnTx/>
              <a:uFillTx/>
              <a:latin typeface="Arial"/>
              <a:ea typeface="ＭＳ Ｐゴシック"/>
              <a:cs typeface="Arial"/>
            </a:endParaRPr>
          </a:p>
        </p:txBody>
      </p:sp>
      <p:sp>
        <p:nvSpPr>
          <p:cNvPr id="42" name="TextBox 41">
            <a:extLst>
              <a:ext uri="{FF2B5EF4-FFF2-40B4-BE49-F238E27FC236}">
                <a16:creationId xmlns:a16="http://schemas.microsoft.com/office/drawing/2014/main" id="{292E6636-BE6A-4D31-99DF-3A0D60B824E8}"/>
              </a:ext>
            </a:extLst>
          </p:cNvPr>
          <p:cNvSpPr txBox="1"/>
          <p:nvPr/>
        </p:nvSpPr>
        <p:spPr bwMode="gray">
          <a:xfrm>
            <a:off x="4734106" y="739178"/>
            <a:ext cx="4409894" cy="340735"/>
          </a:xfrm>
          <a:prstGeom prst="rect">
            <a:avLst/>
          </a:prstGeom>
          <a:noFill/>
        </p:spPr>
        <p:txBody>
          <a:bodyPr wrap="square" lIns="90000" tIns="46800" rIns="90000" bIns="46800" rtlCol="0">
            <a:spAutoFit/>
          </a:bodyPr>
          <a:lstStyle/>
          <a:p>
            <a:pPr marL="0" marR="0" lvl="0" indent="0" algn="ctr" defTabSz="914400" rtl="0" eaLnBrk="1" fontAlgn="base" latinLnBrk="0" hangingPunct="1">
              <a:lnSpc>
                <a:spcPct val="100000"/>
              </a:lnSpc>
              <a:spcBef>
                <a:spcPct val="0"/>
              </a:spcBef>
              <a:spcAft>
                <a:spcPts val="600"/>
              </a:spcAft>
              <a:buClr>
                <a:srgbClr val="55555A"/>
              </a:buClr>
              <a:buSzTx/>
              <a:buFontTx/>
              <a:buNone/>
              <a:tabLst/>
              <a:defRPr/>
            </a:pPr>
            <a:r>
              <a:rPr kumimoji="0" lang="en-US" sz="1600" b="1" i="0" u="none" strike="noStrike" kern="0" cap="none" spc="0" normalizeH="0" baseline="0" noProof="0">
                <a:ln>
                  <a:noFill/>
                </a:ln>
                <a:solidFill>
                  <a:srgbClr val="00148C"/>
                </a:solidFill>
                <a:effectLst/>
                <a:uLnTx/>
                <a:uFillTx/>
                <a:latin typeface="Arial"/>
                <a:ea typeface="ＭＳ Ｐゴシック"/>
                <a:cs typeface="Arial" pitchFamily="34" charset="0"/>
              </a:rPr>
              <a:t>Key Interactions</a:t>
            </a:r>
          </a:p>
        </p:txBody>
      </p:sp>
      <p:sp>
        <p:nvSpPr>
          <p:cNvPr id="43" name="Oval 2">
            <a:extLst>
              <a:ext uri="{FF2B5EF4-FFF2-40B4-BE49-F238E27FC236}">
                <a16:creationId xmlns:a16="http://schemas.microsoft.com/office/drawing/2014/main" id="{026EB885-2EA6-46B7-ACF3-1908360B3414}"/>
              </a:ext>
            </a:extLst>
          </p:cNvPr>
          <p:cNvSpPr>
            <a:spLocks noChangeArrowheads="1"/>
          </p:cNvSpPr>
          <p:nvPr/>
        </p:nvSpPr>
        <p:spPr bwMode="gray">
          <a:xfrm>
            <a:off x="1399312" y="253194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47" name="Oval 2">
            <a:extLst>
              <a:ext uri="{FF2B5EF4-FFF2-40B4-BE49-F238E27FC236}">
                <a16:creationId xmlns:a16="http://schemas.microsoft.com/office/drawing/2014/main" id="{16658796-AC2C-4F93-A2E3-DF881585CAA7}"/>
              </a:ext>
            </a:extLst>
          </p:cNvPr>
          <p:cNvSpPr>
            <a:spLocks noChangeArrowheads="1"/>
          </p:cNvSpPr>
          <p:nvPr/>
        </p:nvSpPr>
        <p:spPr bwMode="gray">
          <a:xfrm>
            <a:off x="2967870" y="3433942"/>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48" name="Oval 2">
            <a:extLst>
              <a:ext uri="{FF2B5EF4-FFF2-40B4-BE49-F238E27FC236}">
                <a16:creationId xmlns:a16="http://schemas.microsoft.com/office/drawing/2014/main" id="{7D15237F-C3F4-4C31-B317-FD5B58E32366}"/>
              </a:ext>
            </a:extLst>
          </p:cNvPr>
          <p:cNvSpPr>
            <a:spLocks noChangeArrowheads="1"/>
          </p:cNvSpPr>
          <p:nvPr/>
        </p:nvSpPr>
        <p:spPr bwMode="gray">
          <a:xfrm>
            <a:off x="2636972" y="1931795"/>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50" name="AutoShape 2">
            <a:extLst>
              <a:ext uri="{FF2B5EF4-FFF2-40B4-BE49-F238E27FC236}">
                <a16:creationId xmlns:a16="http://schemas.microsoft.com/office/drawing/2014/main" id="{5393F08E-77D8-4DEB-9F74-6AB713C093CD}"/>
              </a:ext>
            </a:extLst>
          </p:cNvPr>
          <p:cNvSpPr>
            <a:spLocks noChangeArrowheads="1"/>
          </p:cNvSpPr>
          <p:nvPr/>
        </p:nvSpPr>
        <p:spPr bwMode="gray">
          <a:xfrm rot="1714156">
            <a:off x="3052792" y="3194561"/>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1" name="AutoShape 2">
            <a:extLst>
              <a:ext uri="{FF2B5EF4-FFF2-40B4-BE49-F238E27FC236}">
                <a16:creationId xmlns:a16="http://schemas.microsoft.com/office/drawing/2014/main" id="{0AC20C88-F714-42FC-8AB4-AF61C8BF36E9}"/>
              </a:ext>
            </a:extLst>
          </p:cNvPr>
          <p:cNvSpPr>
            <a:spLocks noChangeArrowheads="1"/>
          </p:cNvSpPr>
          <p:nvPr/>
        </p:nvSpPr>
        <p:spPr bwMode="gray">
          <a:xfrm rot="5400000">
            <a:off x="2269324" y="1988624"/>
            <a:ext cx="365760"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2" name="Oval 2">
            <a:extLst>
              <a:ext uri="{FF2B5EF4-FFF2-40B4-BE49-F238E27FC236}">
                <a16:creationId xmlns:a16="http://schemas.microsoft.com/office/drawing/2014/main" id="{55685012-B80B-4306-8766-A4C587554986}"/>
              </a:ext>
            </a:extLst>
          </p:cNvPr>
          <p:cNvSpPr>
            <a:spLocks noChangeArrowheads="1"/>
          </p:cNvSpPr>
          <p:nvPr/>
        </p:nvSpPr>
        <p:spPr bwMode="gray">
          <a:xfrm>
            <a:off x="5249257" y="1276583"/>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53" name="Oval 2">
            <a:extLst>
              <a:ext uri="{FF2B5EF4-FFF2-40B4-BE49-F238E27FC236}">
                <a16:creationId xmlns:a16="http://schemas.microsoft.com/office/drawing/2014/main" id="{8AE6FA1F-0934-47A7-9A0C-2A57F8AE9D3A}"/>
              </a:ext>
            </a:extLst>
          </p:cNvPr>
          <p:cNvSpPr>
            <a:spLocks noChangeArrowheads="1"/>
          </p:cNvSpPr>
          <p:nvPr/>
        </p:nvSpPr>
        <p:spPr bwMode="gray">
          <a:xfrm>
            <a:off x="5249257" y="185141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4" name="Oval 2">
            <a:extLst>
              <a:ext uri="{FF2B5EF4-FFF2-40B4-BE49-F238E27FC236}">
                <a16:creationId xmlns:a16="http://schemas.microsoft.com/office/drawing/2014/main" id="{D7359621-174B-4BCB-A18F-F3E662575D81}"/>
              </a:ext>
            </a:extLst>
          </p:cNvPr>
          <p:cNvSpPr>
            <a:spLocks noChangeArrowheads="1"/>
          </p:cNvSpPr>
          <p:nvPr/>
        </p:nvSpPr>
        <p:spPr bwMode="gray">
          <a:xfrm>
            <a:off x="5249257" y="2606040"/>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55" name="AutoShape 2">
            <a:extLst>
              <a:ext uri="{FF2B5EF4-FFF2-40B4-BE49-F238E27FC236}">
                <a16:creationId xmlns:a16="http://schemas.microsoft.com/office/drawing/2014/main" id="{6E5BD164-E91D-4D9B-82D6-C58FFEC92D11}"/>
              </a:ext>
            </a:extLst>
          </p:cNvPr>
          <p:cNvSpPr>
            <a:spLocks noChangeArrowheads="1"/>
          </p:cNvSpPr>
          <p:nvPr/>
        </p:nvSpPr>
        <p:spPr bwMode="gray">
          <a:xfrm rot="1916415">
            <a:off x="1457079" y="2359583"/>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6" name="AutoShape 2">
            <a:extLst>
              <a:ext uri="{FF2B5EF4-FFF2-40B4-BE49-F238E27FC236}">
                <a16:creationId xmlns:a16="http://schemas.microsoft.com/office/drawing/2014/main" id="{062A57E0-BAD7-459A-B4AD-A8776F900B52}"/>
              </a:ext>
            </a:extLst>
          </p:cNvPr>
          <p:cNvSpPr>
            <a:spLocks noChangeArrowheads="1"/>
          </p:cNvSpPr>
          <p:nvPr/>
        </p:nvSpPr>
        <p:spPr bwMode="gray">
          <a:xfrm rot="19782342">
            <a:off x="1462845" y="3212219"/>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57" name="Oval 2">
            <a:extLst>
              <a:ext uri="{FF2B5EF4-FFF2-40B4-BE49-F238E27FC236}">
                <a16:creationId xmlns:a16="http://schemas.microsoft.com/office/drawing/2014/main" id="{463AC127-DC31-42FF-A713-B874D80CAE69}"/>
              </a:ext>
            </a:extLst>
          </p:cNvPr>
          <p:cNvSpPr>
            <a:spLocks noChangeArrowheads="1"/>
          </p:cNvSpPr>
          <p:nvPr/>
        </p:nvSpPr>
        <p:spPr bwMode="gray">
          <a:xfrm>
            <a:off x="1637953" y="3426090"/>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8" name="Oval 2">
            <a:extLst>
              <a:ext uri="{FF2B5EF4-FFF2-40B4-BE49-F238E27FC236}">
                <a16:creationId xmlns:a16="http://schemas.microsoft.com/office/drawing/2014/main" id="{E78F5CB6-F39C-4A50-A3FC-BED13920FBDE}"/>
              </a:ext>
            </a:extLst>
          </p:cNvPr>
          <p:cNvSpPr>
            <a:spLocks noChangeArrowheads="1"/>
          </p:cNvSpPr>
          <p:nvPr/>
        </p:nvSpPr>
        <p:spPr bwMode="gray">
          <a:xfrm>
            <a:off x="5249257" y="3425364"/>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59" name="Hexagon 58">
            <a:extLst>
              <a:ext uri="{FF2B5EF4-FFF2-40B4-BE49-F238E27FC236}">
                <a16:creationId xmlns:a16="http://schemas.microsoft.com/office/drawing/2014/main" id="{84170E5F-C04B-4346-9E07-7F865A26B6CA}"/>
              </a:ext>
            </a:extLst>
          </p:cNvPr>
          <p:cNvSpPr/>
          <p:nvPr/>
        </p:nvSpPr>
        <p:spPr bwMode="auto">
          <a:xfrm>
            <a:off x="1723658" y="2299624"/>
            <a:ext cx="1498213" cy="1208812"/>
          </a:xfrm>
          <a:prstGeom prst="hexagon">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GB" sz="1050" b="1" i="0" u="none" strike="noStrike" kern="0" cap="none" spc="0" normalizeH="0" baseline="0" noProof="0">
                <a:ln>
                  <a:noFill/>
                </a:ln>
                <a:solidFill>
                  <a:srgbClr val="FFFFFF"/>
                </a:solidFill>
                <a:effectLst/>
                <a:uLnTx/>
                <a:uFillTx/>
                <a:latin typeface="Arial"/>
                <a:ea typeface="ＭＳ Ｐゴシック"/>
                <a:cs typeface="Arial"/>
              </a:rPr>
              <a:t>IT</a:t>
            </a:r>
          </a:p>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GB" sz="1050" b="1" i="0" u="none" strike="noStrike" kern="0" cap="none" spc="0" normalizeH="0" baseline="0" noProof="0">
                <a:ln>
                  <a:noFill/>
                </a:ln>
                <a:solidFill>
                  <a:srgbClr val="FFFFFF"/>
                </a:solidFill>
                <a:effectLst/>
                <a:uLnTx/>
                <a:uFillTx/>
                <a:latin typeface="Arial"/>
                <a:ea typeface="ＭＳ Ｐゴシック"/>
                <a:cs typeface="Arial"/>
              </a:rPr>
              <a:t>Data Office (Central)</a:t>
            </a:r>
          </a:p>
        </p:txBody>
      </p:sp>
      <p:sp>
        <p:nvSpPr>
          <p:cNvPr id="60" name="Hexagon 59">
            <a:extLst>
              <a:ext uri="{FF2B5EF4-FFF2-40B4-BE49-F238E27FC236}">
                <a16:creationId xmlns:a16="http://schemas.microsoft.com/office/drawing/2014/main" id="{0AABEAE5-90A6-4D8C-9D52-8B67D134A6BB}"/>
              </a:ext>
            </a:extLst>
          </p:cNvPr>
          <p:cNvSpPr/>
          <p:nvPr/>
        </p:nvSpPr>
        <p:spPr bwMode="auto">
          <a:xfrm>
            <a:off x="3298014" y="3113106"/>
            <a:ext cx="1498213" cy="1208812"/>
          </a:xfrm>
          <a:prstGeom prst="hexagon">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ts val="450"/>
              </a:spcAft>
              <a:buClr>
                <a:srgbClr val="55555A"/>
              </a:buClr>
              <a:buSzTx/>
              <a:buFontTx/>
              <a:buNone/>
              <a:tabLst/>
              <a:defRPr/>
            </a:pPr>
            <a:r>
              <a:rPr kumimoji="0" lang="en-US" sz="1050" b="1" i="0" u="none" strike="noStrike" kern="0" cap="none" spc="0" normalizeH="0" baseline="0" noProof="0">
                <a:ln>
                  <a:noFill/>
                </a:ln>
                <a:solidFill>
                  <a:srgbClr val="FFFFFF"/>
                </a:solidFill>
                <a:effectLst/>
                <a:uLnTx/>
                <a:uFillTx/>
                <a:latin typeface="Arial"/>
                <a:ea typeface="ＭＳ Ｐゴシック"/>
                <a:cs typeface="Arial"/>
              </a:rPr>
              <a:t>Business Unit / Function Data &amp; Analytics (Entity)</a:t>
            </a:r>
          </a:p>
        </p:txBody>
      </p:sp>
      <p:sp>
        <p:nvSpPr>
          <p:cNvPr id="61" name="Hexagon 60">
            <a:extLst>
              <a:ext uri="{FF2B5EF4-FFF2-40B4-BE49-F238E27FC236}">
                <a16:creationId xmlns:a16="http://schemas.microsoft.com/office/drawing/2014/main" id="{9B5D6C7F-9A86-49FC-AA56-E78E64F26427}"/>
              </a:ext>
            </a:extLst>
          </p:cNvPr>
          <p:cNvSpPr/>
          <p:nvPr/>
        </p:nvSpPr>
        <p:spPr bwMode="auto">
          <a:xfrm>
            <a:off x="133131" y="3108109"/>
            <a:ext cx="1498213" cy="1208812"/>
          </a:xfrm>
          <a:prstGeom prst="hexagon">
            <a:avLst/>
          </a:prstGeom>
          <a:solidFill>
            <a:schemeClr val="tx1"/>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lvl="0" algn="ctr" eaLnBrk="0" hangingPunct="0">
              <a:buClr>
                <a:srgbClr val="55555A"/>
              </a:buClr>
              <a:defRPr/>
            </a:pPr>
            <a:r>
              <a:rPr lang="en-US" sz="1050">
                <a:solidFill>
                  <a:srgbClr val="FFFFFF"/>
                </a:solidFill>
              </a:rPr>
              <a:t>Transformation - </a:t>
            </a:r>
            <a:r>
              <a:rPr kumimoji="0" lang="en-US" sz="1050" b="1" i="0" u="none" strike="noStrike" kern="0" cap="none" spc="0" normalizeH="0" baseline="0" noProof="0">
                <a:ln>
                  <a:noFill/>
                </a:ln>
                <a:solidFill>
                  <a:srgbClr val="FFFFFF"/>
                </a:solidFill>
                <a:effectLst/>
                <a:uLnTx/>
                <a:uFillTx/>
                <a:latin typeface="Arial"/>
                <a:ea typeface="ＭＳ Ｐゴシック"/>
                <a:cs typeface="+mn-cs"/>
              </a:rPr>
              <a:t>In-flight Programs</a:t>
            </a:r>
          </a:p>
        </p:txBody>
      </p:sp>
      <p:sp>
        <p:nvSpPr>
          <p:cNvPr id="63" name="Hexagon 62">
            <a:extLst>
              <a:ext uri="{FF2B5EF4-FFF2-40B4-BE49-F238E27FC236}">
                <a16:creationId xmlns:a16="http://schemas.microsoft.com/office/drawing/2014/main" id="{BB3277C7-7AE0-4116-99AD-3F856F03E08A}"/>
              </a:ext>
            </a:extLst>
          </p:cNvPr>
          <p:cNvSpPr/>
          <p:nvPr/>
        </p:nvSpPr>
        <p:spPr bwMode="auto">
          <a:xfrm>
            <a:off x="133046" y="1421109"/>
            <a:ext cx="1498213" cy="1208812"/>
          </a:xfrm>
          <a:prstGeom prst="hexagon">
            <a:avLst/>
          </a:prstGeom>
          <a:solidFill>
            <a:schemeClr val="tx1"/>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50" b="1" i="0" u="none" strike="noStrike" kern="0" cap="none" spc="0" normalizeH="0" baseline="0" noProof="0">
                <a:ln>
                  <a:noFill/>
                </a:ln>
                <a:solidFill>
                  <a:srgbClr val="FFFFFF"/>
                </a:solidFill>
                <a:effectLst/>
                <a:uLnTx/>
                <a:uFillTx/>
                <a:latin typeface="Arial"/>
                <a:ea typeface="ＭＳ Ｐゴシック"/>
                <a:cs typeface="+mn-cs"/>
              </a:rPr>
              <a:t>Transformation </a:t>
            </a:r>
            <a:r>
              <a:rPr lang="en-US" sz="1050">
                <a:solidFill>
                  <a:srgbClr val="FFFFFF"/>
                </a:solidFill>
                <a:latin typeface="Arial"/>
                <a:ea typeface="ＭＳ Ｐゴシック"/>
              </a:rPr>
              <a:t>- </a:t>
            </a:r>
            <a:r>
              <a:rPr kumimoji="0" lang="en-US" sz="1050" b="1" i="0" u="none" strike="noStrike" kern="0" cap="none" spc="0" normalizeH="0" baseline="0" noProof="0">
                <a:ln>
                  <a:noFill/>
                </a:ln>
                <a:solidFill>
                  <a:srgbClr val="FFFFFF"/>
                </a:solidFill>
                <a:effectLst/>
                <a:uLnTx/>
                <a:uFillTx/>
                <a:latin typeface="Arial"/>
                <a:ea typeface="ＭＳ Ｐゴシック"/>
                <a:cs typeface="+mn-cs"/>
              </a:rPr>
              <a:t>Future Programs</a:t>
            </a:r>
          </a:p>
        </p:txBody>
      </p:sp>
      <p:sp>
        <p:nvSpPr>
          <p:cNvPr id="64" name="Hexagon 63">
            <a:extLst>
              <a:ext uri="{FF2B5EF4-FFF2-40B4-BE49-F238E27FC236}">
                <a16:creationId xmlns:a16="http://schemas.microsoft.com/office/drawing/2014/main" id="{1E936FA9-607E-40C9-87FC-7CEF9DF62437}"/>
              </a:ext>
            </a:extLst>
          </p:cNvPr>
          <p:cNvSpPr/>
          <p:nvPr/>
        </p:nvSpPr>
        <p:spPr bwMode="auto">
          <a:xfrm>
            <a:off x="1712754" y="699596"/>
            <a:ext cx="1498213" cy="1208812"/>
          </a:xfrm>
          <a:prstGeom prst="hexagon">
            <a:avLst/>
          </a:prstGeom>
          <a:solidFill>
            <a:schemeClr val="accent4"/>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IT Governance Committee </a:t>
            </a:r>
          </a:p>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&amp; </a:t>
            </a:r>
          </a:p>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Solution Design Assurance</a:t>
            </a:r>
          </a:p>
        </p:txBody>
      </p:sp>
      <p:sp>
        <p:nvSpPr>
          <p:cNvPr id="65" name="Hexagon 64">
            <a:extLst>
              <a:ext uri="{FF2B5EF4-FFF2-40B4-BE49-F238E27FC236}">
                <a16:creationId xmlns:a16="http://schemas.microsoft.com/office/drawing/2014/main" id="{C6F63D40-C2F5-4382-AC0E-4FD7162B9A9F}"/>
              </a:ext>
            </a:extLst>
          </p:cNvPr>
          <p:cNvSpPr/>
          <p:nvPr/>
        </p:nvSpPr>
        <p:spPr bwMode="auto">
          <a:xfrm>
            <a:off x="3298015" y="1403583"/>
            <a:ext cx="1498213" cy="1208812"/>
          </a:xfrm>
          <a:prstGeom prst="hexagon">
            <a:avLst/>
          </a:prstGeom>
          <a:solidFill>
            <a:schemeClr val="accent4"/>
          </a:solidFill>
          <a:ln w="9525" algn="ctr">
            <a:noFill/>
            <a:miter lim="800000"/>
            <a:headEnd/>
            <a:tailEnd/>
          </a:ln>
          <a:effectLst>
            <a:outerShdw blurRad="50800" dist="50800" dir="2700000" algn="tl" rotWithShape="0">
              <a:schemeClr val="bg1">
                <a:lumMod val="85000"/>
                <a:alpha val="40000"/>
              </a:schemeClr>
            </a:outerShdw>
          </a:effectLst>
        </p:spPr>
        <p:txBody>
          <a:bodyPr lIns="0" tIns="0" rIns="0" bIns="0" anchor="ctr" anchorCtr="0"/>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US" sz="1000" b="1" i="0" u="none" strike="noStrike" kern="0" cap="none" spc="0" normalizeH="0" baseline="0" noProof="0">
                <a:ln>
                  <a:noFill/>
                </a:ln>
                <a:solidFill>
                  <a:srgbClr val="FFFFFF"/>
                </a:solidFill>
                <a:effectLst/>
                <a:uLnTx/>
                <a:uFillTx/>
                <a:latin typeface="Arial"/>
                <a:ea typeface="ＭＳ Ｐゴシック"/>
                <a:cs typeface="+mn-cs"/>
              </a:rPr>
              <a:t>Global Data Governance Council</a:t>
            </a:r>
          </a:p>
        </p:txBody>
      </p:sp>
      <p:sp>
        <p:nvSpPr>
          <p:cNvPr id="67" name="AutoShape 2">
            <a:extLst>
              <a:ext uri="{FF2B5EF4-FFF2-40B4-BE49-F238E27FC236}">
                <a16:creationId xmlns:a16="http://schemas.microsoft.com/office/drawing/2014/main" id="{5A6BED85-8F49-4E38-ABE2-FA80C6AE2115}"/>
              </a:ext>
            </a:extLst>
          </p:cNvPr>
          <p:cNvSpPr>
            <a:spLocks noChangeArrowheads="1"/>
          </p:cNvSpPr>
          <p:nvPr/>
        </p:nvSpPr>
        <p:spPr bwMode="gray">
          <a:xfrm rot="5400000">
            <a:off x="3857171" y="2751601"/>
            <a:ext cx="365760"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68" name="AutoShape 2">
            <a:extLst>
              <a:ext uri="{FF2B5EF4-FFF2-40B4-BE49-F238E27FC236}">
                <a16:creationId xmlns:a16="http://schemas.microsoft.com/office/drawing/2014/main" id="{8736C903-1FA3-450F-95A9-E213FF94D56D}"/>
              </a:ext>
            </a:extLst>
          </p:cNvPr>
          <p:cNvSpPr>
            <a:spLocks noChangeArrowheads="1"/>
          </p:cNvSpPr>
          <p:nvPr/>
        </p:nvSpPr>
        <p:spPr bwMode="gray">
          <a:xfrm rot="19654539">
            <a:off x="3038059" y="2351429"/>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69" name="Oval 2">
            <a:extLst>
              <a:ext uri="{FF2B5EF4-FFF2-40B4-BE49-F238E27FC236}">
                <a16:creationId xmlns:a16="http://schemas.microsoft.com/office/drawing/2014/main" id="{EF033812-68BF-4274-9FFF-CE856511454A}"/>
              </a:ext>
            </a:extLst>
          </p:cNvPr>
          <p:cNvSpPr>
            <a:spLocks noChangeArrowheads="1"/>
          </p:cNvSpPr>
          <p:nvPr/>
        </p:nvSpPr>
        <p:spPr bwMode="gray">
          <a:xfrm>
            <a:off x="5249257" y="4073049"/>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70" name="Oval 2">
            <a:extLst>
              <a:ext uri="{FF2B5EF4-FFF2-40B4-BE49-F238E27FC236}">
                <a16:creationId xmlns:a16="http://schemas.microsoft.com/office/drawing/2014/main" id="{DFB2966D-B6BB-4694-A1FB-F76624D7582C}"/>
              </a:ext>
            </a:extLst>
          </p:cNvPr>
          <p:cNvSpPr>
            <a:spLocks noChangeArrowheads="1"/>
          </p:cNvSpPr>
          <p:nvPr/>
        </p:nvSpPr>
        <p:spPr bwMode="gray">
          <a:xfrm>
            <a:off x="3285170" y="2578228"/>
            <a:ext cx="254000" cy="254000"/>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12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33" name="AutoShape 2">
            <a:extLst>
              <a:ext uri="{FF2B5EF4-FFF2-40B4-BE49-F238E27FC236}">
                <a16:creationId xmlns:a16="http://schemas.microsoft.com/office/drawing/2014/main" id="{10F61C94-9CEC-4C2D-A597-F07E92941A4B}"/>
              </a:ext>
            </a:extLst>
          </p:cNvPr>
          <p:cNvSpPr>
            <a:spLocks noChangeArrowheads="1"/>
          </p:cNvSpPr>
          <p:nvPr/>
        </p:nvSpPr>
        <p:spPr bwMode="gray">
          <a:xfrm rot="19654539">
            <a:off x="1433210" y="1519670"/>
            <a:ext cx="418153" cy="222299"/>
          </a:xfrm>
          <a:prstGeom prst="leftRightArrow">
            <a:avLst>
              <a:gd name="adj1" fmla="val 50000"/>
              <a:gd name="adj2" fmla="val 40686"/>
            </a:avLst>
          </a:prstGeom>
          <a:solidFill>
            <a:srgbClr val="DCDCD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pPr marL="0" marR="0" lvl="0" indent="0" algn="l" defTabSz="914400" rtl="0" eaLnBrk="0" fontAlgn="base" latinLnBrk="0" hangingPunct="0">
              <a:lnSpc>
                <a:spcPct val="100000"/>
              </a:lnSpc>
              <a:spcBef>
                <a:spcPct val="0"/>
              </a:spcBef>
              <a:spcAft>
                <a:spcPct val="0"/>
              </a:spcAft>
              <a:buClr>
                <a:srgbClr val="55555A"/>
              </a:buClr>
              <a:buSzTx/>
              <a:buFontTx/>
              <a:buNone/>
              <a:tabLst/>
              <a:defRPr/>
            </a:pPr>
            <a:endParaRPr kumimoji="0" lang="en-US" sz="1200" b="1" i="0" u="none" strike="noStrike" kern="0" cap="none" spc="0" normalizeH="0" baseline="0" noProof="0">
              <a:ln>
                <a:noFill/>
              </a:ln>
              <a:solidFill>
                <a:srgbClr val="000000"/>
              </a:solidFill>
              <a:effectLst/>
              <a:uLnTx/>
              <a:uFillTx/>
              <a:latin typeface="Arial"/>
              <a:ea typeface="ＭＳ Ｐゴシック"/>
              <a:cs typeface="Arial" charset="0"/>
            </a:endParaRPr>
          </a:p>
        </p:txBody>
      </p:sp>
      <p:sp>
        <p:nvSpPr>
          <p:cNvPr id="36" name="Footer Placeholder 1">
            <a:extLst>
              <a:ext uri="{FF2B5EF4-FFF2-40B4-BE49-F238E27FC236}">
                <a16:creationId xmlns:a16="http://schemas.microsoft.com/office/drawing/2014/main" id="{654AD210-706A-4223-A014-63F7BE4BD495}"/>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37" name="Rectangle 36">
            <a:extLst>
              <a:ext uri="{FF2B5EF4-FFF2-40B4-BE49-F238E27FC236}">
                <a16:creationId xmlns:a16="http://schemas.microsoft.com/office/drawing/2014/main" id="{05A5DF8B-9B10-4610-8D80-0355E8641C5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9689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2598742" cy="553998"/>
          </a:xfrm>
        </p:spPr>
        <p:txBody>
          <a:bodyPr/>
          <a:lstStyle/>
          <a:p>
            <a:r>
              <a:rPr lang="en-GB" sz="1800" dirty="0"/>
              <a:t>Data Operating Model Strategic Drivers</a:t>
            </a:r>
            <a:endParaRPr lang="en-GB" dirty="0"/>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dirty="0"/>
              <a:t>0</a:t>
            </a:r>
          </a:p>
        </p:txBody>
      </p:sp>
    </p:spTree>
    <p:extLst>
      <p:ext uri="{BB962C8B-B14F-4D97-AF65-F5344CB8AC3E}">
        <p14:creationId xmlns:p14="http://schemas.microsoft.com/office/powerpoint/2010/main" val="1642867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13459" y="83753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30</a:t>
            </a:fld>
            <a:endParaRPr lang="en-US"/>
          </a:p>
        </p:txBody>
      </p:sp>
      <p:sp>
        <p:nvSpPr>
          <p:cNvPr id="3" name="Title 2"/>
          <p:cNvSpPr>
            <a:spLocks noGrp="1"/>
          </p:cNvSpPr>
          <p:nvPr>
            <p:ph type="title"/>
          </p:nvPr>
        </p:nvSpPr>
        <p:spPr>
          <a:xfrm>
            <a:off x="323314" y="17106"/>
            <a:ext cx="8497370" cy="430887"/>
          </a:xfrm>
        </p:spPr>
        <p:txBody>
          <a:bodyPr/>
          <a:lstStyle/>
          <a:p>
            <a:r>
              <a:rPr lang="en-US"/>
              <a:t>Demand Management - Interaction Model</a:t>
            </a:r>
          </a:p>
        </p:txBody>
      </p:sp>
      <p:sp>
        <p:nvSpPr>
          <p:cNvPr id="30" name="TextBox 29"/>
          <p:cNvSpPr txBox="1"/>
          <p:nvPr/>
        </p:nvSpPr>
        <p:spPr>
          <a:xfrm>
            <a:off x="7508906"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239832" y="4741342"/>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884063" y="77780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04579" y="77780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Demand Management and Prioritization</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8E843830-6ABF-4858-A489-3CCF6BCDF795}"/>
              </a:ext>
            </a:extLst>
          </p:cNvPr>
          <p:cNvSpPr/>
          <p:nvPr/>
        </p:nvSpPr>
        <p:spPr bwMode="auto">
          <a:xfrm>
            <a:off x="2122006" y="964209"/>
            <a:ext cx="761067" cy="2154688"/>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33" name="Rectangle 32">
            <a:extLst>
              <a:ext uri="{FF2B5EF4-FFF2-40B4-BE49-F238E27FC236}">
                <a16:creationId xmlns:a16="http://schemas.microsoft.com/office/drawing/2014/main" id="{79D5D3CD-83F4-427F-95FD-BF82A8FEA894}"/>
              </a:ext>
            </a:extLst>
          </p:cNvPr>
          <p:cNvSpPr/>
          <p:nvPr/>
        </p:nvSpPr>
        <p:spPr bwMode="auto">
          <a:xfrm>
            <a:off x="5845656" y="1458354"/>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Data Domain Board</a:t>
            </a:r>
          </a:p>
        </p:txBody>
      </p:sp>
      <p:cxnSp>
        <p:nvCxnSpPr>
          <p:cNvPr id="34" name="Shape 115">
            <a:extLst>
              <a:ext uri="{FF2B5EF4-FFF2-40B4-BE49-F238E27FC236}">
                <a16:creationId xmlns:a16="http://schemas.microsoft.com/office/drawing/2014/main" id="{106D2715-40BC-4D30-8EB7-A1252741A81D}"/>
              </a:ext>
            </a:extLst>
          </p:cNvPr>
          <p:cNvCxnSpPr>
            <a:cxnSpLocks/>
            <a:stCxn id="43" idx="0"/>
            <a:endCxn id="33" idx="1"/>
          </p:cNvCxnSpPr>
          <p:nvPr/>
        </p:nvCxnSpPr>
        <p:spPr bwMode="auto">
          <a:xfrm rot="5400000" flipH="1" flipV="1">
            <a:off x="4929901" y="1102481"/>
            <a:ext cx="352668" cy="14788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9" name="TextBox 38">
            <a:extLst>
              <a:ext uri="{FF2B5EF4-FFF2-40B4-BE49-F238E27FC236}">
                <a16:creationId xmlns:a16="http://schemas.microsoft.com/office/drawing/2014/main" id="{10C790E3-202B-4C20-A9C7-E975CFCCAA03}"/>
              </a:ext>
            </a:extLst>
          </p:cNvPr>
          <p:cNvSpPr txBox="1"/>
          <p:nvPr/>
        </p:nvSpPr>
        <p:spPr>
          <a:xfrm>
            <a:off x="4333723" y="1229764"/>
            <a:ext cx="133931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Pass data changes through for approval and impact assessments</a:t>
            </a:r>
          </a:p>
        </p:txBody>
      </p:sp>
      <p:sp>
        <p:nvSpPr>
          <p:cNvPr id="42" name="TextBox 41">
            <a:extLst>
              <a:ext uri="{FF2B5EF4-FFF2-40B4-BE49-F238E27FC236}">
                <a16:creationId xmlns:a16="http://schemas.microsoft.com/office/drawing/2014/main" id="{E959C655-6A36-46CB-8B91-B0E5A035D666}"/>
              </a:ext>
            </a:extLst>
          </p:cNvPr>
          <p:cNvSpPr txBox="1"/>
          <p:nvPr/>
        </p:nvSpPr>
        <p:spPr>
          <a:xfrm>
            <a:off x="2953133" y="1509277"/>
            <a:ext cx="1198654"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Define digital / data / insight requirements</a:t>
            </a:r>
          </a:p>
          <a:p>
            <a:pPr marL="47625" indent="-38100">
              <a:spcBef>
                <a:spcPts val="0"/>
              </a:spcBef>
              <a:spcAft>
                <a:spcPts val="0"/>
              </a:spcAft>
              <a:buFontTx/>
              <a:buChar char="•"/>
            </a:pPr>
            <a:r>
              <a:rPr lang="en-US" sz="638" b="0">
                <a:solidFill>
                  <a:schemeClr val="tx1"/>
                </a:solidFill>
              </a:rPr>
              <a:t>Outline value cases for changes / new solutions</a:t>
            </a:r>
          </a:p>
        </p:txBody>
      </p:sp>
      <p:sp>
        <p:nvSpPr>
          <p:cNvPr id="43" name="Rectangle 42">
            <a:extLst>
              <a:ext uri="{FF2B5EF4-FFF2-40B4-BE49-F238E27FC236}">
                <a16:creationId xmlns:a16="http://schemas.microsoft.com/office/drawing/2014/main" id="{99C4D5B3-C073-4204-94F8-708C2D5E1D31}"/>
              </a:ext>
            </a:extLst>
          </p:cNvPr>
          <p:cNvSpPr/>
          <p:nvPr/>
        </p:nvSpPr>
        <p:spPr bwMode="auto">
          <a:xfrm>
            <a:off x="3774327" y="2018235"/>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Demand</a:t>
            </a:r>
          </a:p>
        </p:txBody>
      </p:sp>
      <p:cxnSp>
        <p:nvCxnSpPr>
          <p:cNvPr id="63" name="Shape 71">
            <a:extLst>
              <a:ext uri="{FF2B5EF4-FFF2-40B4-BE49-F238E27FC236}">
                <a16:creationId xmlns:a16="http://schemas.microsoft.com/office/drawing/2014/main" id="{1D8A37D1-A7D1-4B06-AB69-E32038CE48F6}"/>
              </a:ext>
            </a:extLst>
          </p:cNvPr>
          <p:cNvCxnSpPr>
            <a:cxnSpLocks/>
          </p:cNvCxnSpPr>
          <p:nvPr/>
        </p:nvCxnSpPr>
        <p:spPr bwMode="auto">
          <a:xfrm flipV="1">
            <a:off x="2913738" y="2041553"/>
            <a:ext cx="811177"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66" name="Shape 71">
            <a:extLst>
              <a:ext uri="{FF2B5EF4-FFF2-40B4-BE49-F238E27FC236}">
                <a16:creationId xmlns:a16="http://schemas.microsoft.com/office/drawing/2014/main" id="{F9CB9979-E84D-4C20-8BD6-A2B2D15A5414}"/>
              </a:ext>
            </a:extLst>
          </p:cNvPr>
          <p:cNvCxnSpPr>
            <a:cxnSpLocks/>
          </p:cNvCxnSpPr>
          <p:nvPr/>
        </p:nvCxnSpPr>
        <p:spPr bwMode="auto">
          <a:xfrm flipH="1" flipV="1">
            <a:off x="2922237" y="2408427"/>
            <a:ext cx="811177"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7" name="TextBox 66">
            <a:extLst>
              <a:ext uri="{FF2B5EF4-FFF2-40B4-BE49-F238E27FC236}">
                <a16:creationId xmlns:a16="http://schemas.microsoft.com/office/drawing/2014/main" id="{3A4984B5-3D7D-4C59-8433-162F6C47B28C}"/>
              </a:ext>
            </a:extLst>
          </p:cNvPr>
          <p:cNvSpPr txBox="1"/>
          <p:nvPr/>
        </p:nvSpPr>
        <p:spPr>
          <a:xfrm>
            <a:off x="3070007" y="2583901"/>
            <a:ext cx="1198654"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updates</a:t>
            </a:r>
          </a:p>
          <a:p>
            <a:pPr marL="47625" lvl="1" indent="-38100">
              <a:spcBef>
                <a:spcPts val="0"/>
              </a:spcBef>
              <a:spcAft>
                <a:spcPts val="0"/>
              </a:spcAft>
              <a:buFontTx/>
              <a:buChar char="•"/>
            </a:pPr>
            <a:r>
              <a:rPr lang="en-US" sz="638"/>
              <a:t>Feedback proportion and approvals</a:t>
            </a:r>
          </a:p>
          <a:p>
            <a:pPr marL="47625" lvl="1" indent="-38100">
              <a:spcBef>
                <a:spcPts val="0"/>
              </a:spcBef>
              <a:spcAft>
                <a:spcPts val="0"/>
              </a:spcAft>
              <a:buFontTx/>
              <a:buChar char="•"/>
            </a:pPr>
            <a:r>
              <a:rPr lang="en-US" sz="638"/>
              <a:t>Prioritize request</a:t>
            </a:r>
          </a:p>
        </p:txBody>
      </p:sp>
      <p:cxnSp>
        <p:nvCxnSpPr>
          <p:cNvPr id="72" name="Shape 71">
            <a:extLst>
              <a:ext uri="{FF2B5EF4-FFF2-40B4-BE49-F238E27FC236}">
                <a16:creationId xmlns:a16="http://schemas.microsoft.com/office/drawing/2014/main" id="{A13950AD-62CF-4BE2-BC07-14DDE47AAFE0}"/>
              </a:ext>
            </a:extLst>
          </p:cNvPr>
          <p:cNvCxnSpPr>
            <a:cxnSpLocks/>
            <a:stCxn id="33" idx="2"/>
            <a:endCxn id="43" idx="3"/>
          </p:cNvCxnSpPr>
          <p:nvPr/>
        </p:nvCxnSpPr>
        <p:spPr bwMode="auto">
          <a:xfrm rot="5400000">
            <a:off x="5522390" y="1309693"/>
            <a:ext cx="352669" cy="14788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75" name="Rectangle 74">
            <a:extLst>
              <a:ext uri="{FF2B5EF4-FFF2-40B4-BE49-F238E27FC236}">
                <a16:creationId xmlns:a16="http://schemas.microsoft.com/office/drawing/2014/main" id="{74538EB1-47D4-409A-95B5-BAE250B06352}"/>
              </a:ext>
            </a:extLst>
          </p:cNvPr>
          <p:cNvSpPr/>
          <p:nvPr/>
        </p:nvSpPr>
        <p:spPr bwMode="auto">
          <a:xfrm>
            <a:off x="6249414" y="241012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sp>
        <p:nvSpPr>
          <p:cNvPr id="76" name="Rectangle 75">
            <a:extLst>
              <a:ext uri="{FF2B5EF4-FFF2-40B4-BE49-F238E27FC236}">
                <a16:creationId xmlns:a16="http://schemas.microsoft.com/office/drawing/2014/main" id="{94B9BB32-6EC7-48E9-862A-6A9248C11177}"/>
              </a:ext>
            </a:extLst>
          </p:cNvPr>
          <p:cNvSpPr/>
          <p:nvPr/>
        </p:nvSpPr>
        <p:spPr bwMode="auto">
          <a:xfrm>
            <a:off x="6249414" y="310294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77" name="Rectangle 76">
            <a:extLst>
              <a:ext uri="{FF2B5EF4-FFF2-40B4-BE49-F238E27FC236}">
                <a16:creationId xmlns:a16="http://schemas.microsoft.com/office/drawing/2014/main" id="{CDBAC3D5-4D64-4235-902A-9DDE8431FEB1}"/>
              </a:ext>
            </a:extLst>
          </p:cNvPr>
          <p:cNvSpPr/>
          <p:nvPr/>
        </p:nvSpPr>
        <p:spPr bwMode="auto">
          <a:xfrm>
            <a:off x="6249414" y="376600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Systems</a:t>
            </a:r>
          </a:p>
        </p:txBody>
      </p:sp>
      <p:cxnSp>
        <p:nvCxnSpPr>
          <p:cNvPr id="78" name="Shape 115">
            <a:extLst>
              <a:ext uri="{FF2B5EF4-FFF2-40B4-BE49-F238E27FC236}">
                <a16:creationId xmlns:a16="http://schemas.microsoft.com/office/drawing/2014/main" id="{A28CF208-F0BC-49D3-AE85-81D2FD851F86}"/>
              </a:ext>
            </a:extLst>
          </p:cNvPr>
          <p:cNvCxnSpPr>
            <a:cxnSpLocks/>
            <a:stCxn id="43" idx="2"/>
            <a:endCxn id="75" idx="1"/>
          </p:cNvCxnSpPr>
          <p:nvPr/>
        </p:nvCxnSpPr>
        <p:spPr bwMode="auto">
          <a:xfrm rot="16200000" flipH="1">
            <a:off x="5215776" y="1583698"/>
            <a:ext cx="184677" cy="188259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2" name="Shape 115">
            <a:extLst>
              <a:ext uri="{FF2B5EF4-FFF2-40B4-BE49-F238E27FC236}">
                <a16:creationId xmlns:a16="http://schemas.microsoft.com/office/drawing/2014/main" id="{D6AF9A3D-2B95-4696-8E4C-9CEBCEAE14B9}"/>
              </a:ext>
            </a:extLst>
          </p:cNvPr>
          <p:cNvCxnSpPr>
            <a:cxnSpLocks/>
            <a:endCxn id="76" idx="1"/>
          </p:cNvCxnSpPr>
          <p:nvPr/>
        </p:nvCxnSpPr>
        <p:spPr bwMode="auto">
          <a:xfrm rot="16200000" flipH="1">
            <a:off x="5722604" y="2783345"/>
            <a:ext cx="654762" cy="398858"/>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4" name="Shape 115">
            <a:extLst>
              <a:ext uri="{FF2B5EF4-FFF2-40B4-BE49-F238E27FC236}">
                <a16:creationId xmlns:a16="http://schemas.microsoft.com/office/drawing/2014/main" id="{44605EEF-81D3-460C-AC80-F06839D048F6}"/>
              </a:ext>
            </a:extLst>
          </p:cNvPr>
          <p:cNvCxnSpPr>
            <a:cxnSpLocks/>
            <a:endCxn id="77" idx="1"/>
          </p:cNvCxnSpPr>
          <p:nvPr/>
        </p:nvCxnSpPr>
        <p:spPr bwMode="auto">
          <a:xfrm rot="16200000" flipH="1">
            <a:off x="5365436" y="3089237"/>
            <a:ext cx="1369098" cy="39885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86" name="TextBox 85">
            <a:extLst>
              <a:ext uri="{FF2B5EF4-FFF2-40B4-BE49-F238E27FC236}">
                <a16:creationId xmlns:a16="http://schemas.microsoft.com/office/drawing/2014/main" id="{D813FD59-4827-4EFB-845D-291C436B9CDA}"/>
              </a:ext>
            </a:extLst>
          </p:cNvPr>
          <p:cNvSpPr txBox="1"/>
          <p:nvPr/>
        </p:nvSpPr>
        <p:spPr>
          <a:xfrm>
            <a:off x="4827471" y="2683216"/>
            <a:ext cx="958388" cy="543057"/>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triage and priority assignment</a:t>
            </a:r>
          </a:p>
          <a:p>
            <a:pPr marL="47625" lvl="1" indent="-38100">
              <a:spcBef>
                <a:spcPts val="0"/>
              </a:spcBef>
              <a:spcAft>
                <a:spcPts val="0"/>
              </a:spcAft>
              <a:buFontTx/>
              <a:buChar char="•"/>
            </a:pPr>
            <a:r>
              <a:rPr lang="en-US" sz="638"/>
              <a:t>Validate against roadmap / value levers</a:t>
            </a:r>
          </a:p>
        </p:txBody>
      </p:sp>
      <p:sp>
        <p:nvSpPr>
          <p:cNvPr id="87" name="TextBox 86">
            <a:extLst>
              <a:ext uri="{FF2B5EF4-FFF2-40B4-BE49-F238E27FC236}">
                <a16:creationId xmlns:a16="http://schemas.microsoft.com/office/drawing/2014/main" id="{DDF89F6F-06AC-4FC9-B2ED-C5993A391F19}"/>
              </a:ext>
            </a:extLst>
          </p:cNvPr>
          <p:cNvSpPr txBox="1"/>
          <p:nvPr/>
        </p:nvSpPr>
        <p:spPr>
          <a:xfrm>
            <a:off x="7748686" y="2916814"/>
            <a:ext cx="92278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Solution developed and delivered</a:t>
            </a:r>
          </a:p>
        </p:txBody>
      </p:sp>
      <p:cxnSp>
        <p:nvCxnSpPr>
          <p:cNvPr id="88" name="Shape 115">
            <a:extLst>
              <a:ext uri="{FF2B5EF4-FFF2-40B4-BE49-F238E27FC236}">
                <a16:creationId xmlns:a16="http://schemas.microsoft.com/office/drawing/2014/main" id="{386E97D1-2B2D-452B-B748-7E036AEDFC86}"/>
              </a:ext>
            </a:extLst>
          </p:cNvPr>
          <p:cNvCxnSpPr>
            <a:cxnSpLocks/>
            <a:stCxn id="87" idx="0"/>
          </p:cNvCxnSpPr>
          <p:nvPr/>
        </p:nvCxnSpPr>
        <p:spPr bwMode="auto">
          <a:xfrm rot="16200000" flipV="1">
            <a:off x="4687267" y="-606001"/>
            <a:ext cx="1765154" cy="5280475"/>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91" name="Shape 115">
            <a:extLst>
              <a:ext uri="{FF2B5EF4-FFF2-40B4-BE49-F238E27FC236}">
                <a16:creationId xmlns:a16="http://schemas.microsoft.com/office/drawing/2014/main" id="{4EE52576-EE0B-4B65-8906-268E811A199E}"/>
              </a:ext>
            </a:extLst>
          </p:cNvPr>
          <p:cNvCxnSpPr>
            <a:cxnSpLocks/>
            <a:stCxn id="75" idx="3"/>
            <a:endCxn id="87" idx="1"/>
          </p:cNvCxnSpPr>
          <p:nvPr/>
        </p:nvCxnSpPr>
        <p:spPr bwMode="auto">
          <a:xfrm>
            <a:off x="7258741" y="2617337"/>
            <a:ext cx="489945" cy="40808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94" name="Shape 115">
            <a:extLst>
              <a:ext uri="{FF2B5EF4-FFF2-40B4-BE49-F238E27FC236}">
                <a16:creationId xmlns:a16="http://schemas.microsoft.com/office/drawing/2014/main" id="{A818A9C0-D854-4288-B3ED-7E4CC4E3D0DA}"/>
              </a:ext>
            </a:extLst>
          </p:cNvPr>
          <p:cNvCxnSpPr>
            <a:cxnSpLocks/>
            <a:stCxn id="76" idx="3"/>
            <a:endCxn id="87" idx="1"/>
          </p:cNvCxnSpPr>
          <p:nvPr/>
        </p:nvCxnSpPr>
        <p:spPr bwMode="auto">
          <a:xfrm flipV="1">
            <a:off x="7258741" y="3025426"/>
            <a:ext cx="489945" cy="28472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98" name="Shape 115">
            <a:extLst>
              <a:ext uri="{FF2B5EF4-FFF2-40B4-BE49-F238E27FC236}">
                <a16:creationId xmlns:a16="http://schemas.microsoft.com/office/drawing/2014/main" id="{5D46048A-D3FA-4D45-AAFE-FAB62196B3CD}"/>
              </a:ext>
            </a:extLst>
          </p:cNvPr>
          <p:cNvCxnSpPr>
            <a:cxnSpLocks/>
            <a:stCxn id="77" idx="3"/>
            <a:endCxn id="87" idx="1"/>
          </p:cNvCxnSpPr>
          <p:nvPr/>
        </p:nvCxnSpPr>
        <p:spPr bwMode="auto">
          <a:xfrm flipV="1">
            <a:off x="7258741" y="3025426"/>
            <a:ext cx="489945" cy="94778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3" name="Rectangle 102">
            <a:extLst>
              <a:ext uri="{FF2B5EF4-FFF2-40B4-BE49-F238E27FC236}">
                <a16:creationId xmlns:a16="http://schemas.microsoft.com/office/drawing/2014/main" id="{3D0407CA-53AA-4F08-A3BC-6FEB5D5C0DE8}"/>
              </a:ext>
            </a:extLst>
          </p:cNvPr>
          <p:cNvSpPr/>
          <p:nvPr/>
        </p:nvSpPr>
        <p:spPr bwMode="auto">
          <a:xfrm>
            <a:off x="7688000" y="401376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 Analytics</a:t>
            </a:r>
          </a:p>
        </p:txBody>
      </p:sp>
      <p:cxnSp>
        <p:nvCxnSpPr>
          <p:cNvPr id="110" name="Shape 115">
            <a:extLst>
              <a:ext uri="{FF2B5EF4-FFF2-40B4-BE49-F238E27FC236}">
                <a16:creationId xmlns:a16="http://schemas.microsoft.com/office/drawing/2014/main" id="{421EFEF1-E531-4F01-B3DF-DB03782A9832}"/>
              </a:ext>
            </a:extLst>
          </p:cNvPr>
          <p:cNvCxnSpPr>
            <a:cxnSpLocks/>
          </p:cNvCxnSpPr>
          <p:nvPr/>
        </p:nvCxnSpPr>
        <p:spPr bwMode="auto">
          <a:xfrm rot="16200000" flipV="1">
            <a:off x="8170885" y="3792935"/>
            <a:ext cx="394040"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3" name="Oval 2">
            <a:extLst>
              <a:ext uri="{FF2B5EF4-FFF2-40B4-BE49-F238E27FC236}">
                <a16:creationId xmlns:a16="http://schemas.microsoft.com/office/drawing/2014/main" id="{C52D18FF-0531-43CA-B972-FD9AE1CE0A80}"/>
              </a:ext>
            </a:extLst>
          </p:cNvPr>
          <p:cNvSpPr>
            <a:spLocks noChangeArrowheads="1"/>
          </p:cNvSpPr>
          <p:nvPr/>
        </p:nvSpPr>
        <p:spPr bwMode="gray">
          <a:xfrm>
            <a:off x="2910235" y="141856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34" name="Oval 2">
            <a:extLst>
              <a:ext uri="{FF2B5EF4-FFF2-40B4-BE49-F238E27FC236}">
                <a16:creationId xmlns:a16="http://schemas.microsoft.com/office/drawing/2014/main" id="{359F5211-DA02-4F3D-8ECB-056DAD626DA0}"/>
              </a:ext>
            </a:extLst>
          </p:cNvPr>
          <p:cNvSpPr>
            <a:spLocks noChangeArrowheads="1"/>
          </p:cNvSpPr>
          <p:nvPr/>
        </p:nvSpPr>
        <p:spPr bwMode="gray">
          <a:xfrm>
            <a:off x="4267583" y="112413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35" name="Oval 2">
            <a:extLst>
              <a:ext uri="{FF2B5EF4-FFF2-40B4-BE49-F238E27FC236}">
                <a16:creationId xmlns:a16="http://schemas.microsoft.com/office/drawing/2014/main" id="{2923E261-2EA7-4EE3-8DB5-C9F30213D5EB}"/>
              </a:ext>
            </a:extLst>
          </p:cNvPr>
          <p:cNvSpPr>
            <a:spLocks noChangeArrowheads="1"/>
          </p:cNvSpPr>
          <p:nvPr/>
        </p:nvSpPr>
        <p:spPr bwMode="gray">
          <a:xfrm>
            <a:off x="3018625" y="248401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6" name="TextBox 135">
            <a:extLst>
              <a:ext uri="{FF2B5EF4-FFF2-40B4-BE49-F238E27FC236}">
                <a16:creationId xmlns:a16="http://schemas.microsoft.com/office/drawing/2014/main" id="{68C1C879-DD95-40D2-AEF6-9DC557AFE1B1}"/>
              </a:ext>
            </a:extLst>
          </p:cNvPr>
          <p:cNvSpPr txBox="1"/>
          <p:nvPr/>
        </p:nvSpPr>
        <p:spPr>
          <a:xfrm>
            <a:off x="6518222" y="2042434"/>
            <a:ext cx="1339319"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Decisions / recommendations</a:t>
            </a:r>
          </a:p>
        </p:txBody>
      </p:sp>
      <p:sp>
        <p:nvSpPr>
          <p:cNvPr id="137" name="Oval 2">
            <a:extLst>
              <a:ext uri="{FF2B5EF4-FFF2-40B4-BE49-F238E27FC236}">
                <a16:creationId xmlns:a16="http://schemas.microsoft.com/office/drawing/2014/main" id="{EBC4241D-BEB9-45E9-B4EE-D78E44F323B4}"/>
              </a:ext>
            </a:extLst>
          </p:cNvPr>
          <p:cNvSpPr>
            <a:spLocks noChangeArrowheads="1"/>
          </p:cNvSpPr>
          <p:nvPr/>
        </p:nvSpPr>
        <p:spPr bwMode="gray">
          <a:xfrm>
            <a:off x="6484147" y="192477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38" name="Oval 2">
            <a:extLst>
              <a:ext uri="{FF2B5EF4-FFF2-40B4-BE49-F238E27FC236}">
                <a16:creationId xmlns:a16="http://schemas.microsoft.com/office/drawing/2014/main" id="{E26D0806-3582-4DCD-B920-D95B680F7B92}"/>
              </a:ext>
            </a:extLst>
          </p:cNvPr>
          <p:cNvSpPr>
            <a:spLocks noChangeArrowheads="1"/>
          </p:cNvSpPr>
          <p:nvPr/>
        </p:nvSpPr>
        <p:spPr bwMode="gray">
          <a:xfrm>
            <a:off x="4783111" y="259579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9" name="Oval 2">
            <a:extLst>
              <a:ext uri="{FF2B5EF4-FFF2-40B4-BE49-F238E27FC236}">
                <a16:creationId xmlns:a16="http://schemas.microsoft.com/office/drawing/2014/main" id="{E4113E48-20EE-4F27-9D81-DADDACC4E90D}"/>
              </a:ext>
            </a:extLst>
          </p:cNvPr>
          <p:cNvSpPr>
            <a:spLocks noChangeArrowheads="1"/>
          </p:cNvSpPr>
          <p:nvPr/>
        </p:nvSpPr>
        <p:spPr bwMode="gray">
          <a:xfrm>
            <a:off x="7702872" y="280550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40" name="TextBox 139">
            <a:extLst>
              <a:ext uri="{FF2B5EF4-FFF2-40B4-BE49-F238E27FC236}">
                <a16:creationId xmlns:a16="http://schemas.microsoft.com/office/drawing/2014/main" id="{4E2D943C-3722-41B7-89FB-8751840AF8A6}"/>
              </a:ext>
            </a:extLst>
          </p:cNvPr>
          <p:cNvSpPr txBox="1"/>
          <p:nvPr/>
        </p:nvSpPr>
        <p:spPr>
          <a:xfrm>
            <a:off x="7769730" y="3161471"/>
            <a:ext cx="90174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via IT Central team for support where required</a:t>
            </a:r>
          </a:p>
        </p:txBody>
      </p:sp>
      <p:sp>
        <p:nvSpPr>
          <p:cNvPr id="141" name="Oval 2">
            <a:extLst>
              <a:ext uri="{FF2B5EF4-FFF2-40B4-BE49-F238E27FC236}">
                <a16:creationId xmlns:a16="http://schemas.microsoft.com/office/drawing/2014/main" id="{552D405A-B297-47F1-9B8A-BCF318B95829}"/>
              </a:ext>
            </a:extLst>
          </p:cNvPr>
          <p:cNvSpPr>
            <a:spLocks noChangeArrowheads="1"/>
          </p:cNvSpPr>
          <p:nvPr/>
        </p:nvSpPr>
        <p:spPr bwMode="gray">
          <a:xfrm>
            <a:off x="7704819" y="30824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a:t>
            </a:r>
          </a:p>
        </p:txBody>
      </p:sp>
      <p:sp>
        <p:nvSpPr>
          <p:cNvPr id="74" name="Rectangle 73">
            <a:extLst>
              <a:ext uri="{FF2B5EF4-FFF2-40B4-BE49-F238E27FC236}">
                <a16:creationId xmlns:a16="http://schemas.microsoft.com/office/drawing/2014/main" id="{7C891BB9-A48A-4E71-919E-C121748D74B6}"/>
              </a:ext>
            </a:extLst>
          </p:cNvPr>
          <p:cNvSpPr/>
          <p:nvPr/>
        </p:nvSpPr>
        <p:spPr bwMode="auto">
          <a:xfrm>
            <a:off x="485988" y="1183509"/>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Use Case Development</a:t>
            </a:r>
          </a:p>
        </p:txBody>
      </p:sp>
      <p:sp>
        <p:nvSpPr>
          <p:cNvPr id="79" name="Rectangle 78">
            <a:extLst>
              <a:ext uri="{FF2B5EF4-FFF2-40B4-BE49-F238E27FC236}">
                <a16:creationId xmlns:a16="http://schemas.microsoft.com/office/drawing/2014/main" id="{4C51A892-13AB-4641-8FBA-CA41689BF8F5}"/>
              </a:ext>
            </a:extLst>
          </p:cNvPr>
          <p:cNvSpPr/>
          <p:nvPr/>
        </p:nvSpPr>
        <p:spPr bwMode="auto">
          <a:xfrm>
            <a:off x="485988" y="1707174"/>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Work Planning and Prioritization</a:t>
            </a:r>
          </a:p>
        </p:txBody>
      </p:sp>
      <p:sp>
        <p:nvSpPr>
          <p:cNvPr id="81" name="Rectangle 80">
            <a:extLst>
              <a:ext uri="{FF2B5EF4-FFF2-40B4-BE49-F238E27FC236}">
                <a16:creationId xmlns:a16="http://schemas.microsoft.com/office/drawing/2014/main" id="{2FA4841B-FF92-4767-AD34-44DB5DFD886F}"/>
              </a:ext>
            </a:extLst>
          </p:cNvPr>
          <p:cNvSpPr/>
          <p:nvPr/>
        </p:nvSpPr>
        <p:spPr bwMode="auto">
          <a:xfrm>
            <a:off x="485988" y="2193553"/>
            <a:ext cx="10080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Benefits Tracking</a:t>
            </a:r>
          </a:p>
        </p:txBody>
      </p:sp>
      <p:sp>
        <p:nvSpPr>
          <p:cNvPr id="83" name="Rectangle 82">
            <a:extLst>
              <a:ext uri="{FF2B5EF4-FFF2-40B4-BE49-F238E27FC236}">
                <a16:creationId xmlns:a16="http://schemas.microsoft.com/office/drawing/2014/main" id="{98F2AEDD-B25C-4AC7-9953-FE2573C5C240}"/>
              </a:ext>
            </a:extLst>
          </p:cNvPr>
          <p:cNvSpPr/>
          <p:nvPr/>
        </p:nvSpPr>
        <p:spPr bwMode="auto">
          <a:xfrm>
            <a:off x="485988" y="2679932"/>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Release Management</a:t>
            </a:r>
          </a:p>
        </p:txBody>
      </p:sp>
      <p:sp>
        <p:nvSpPr>
          <p:cNvPr id="85" name="Rectangle 84">
            <a:extLst>
              <a:ext uri="{FF2B5EF4-FFF2-40B4-BE49-F238E27FC236}">
                <a16:creationId xmlns:a16="http://schemas.microsoft.com/office/drawing/2014/main" id="{417EB752-CA01-4724-AB44-4CB8A56C666F}"/>
              </a:ext>
            </a:extLst>
          </p:cNvPr>
          <p:cNvSpPr/>
          <p:nvPr/>
        </p:nvSpPr>
        <p:spPr bwMode="auto">
          <a:xfrm>
            <a:off x="485988" y="3166311"/>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Use Case Development</a:t>
            </a:r>
          </a:p>
        </p:txBody>
      </p:sp>
      <p:sp>
        <p:nvSpPr>
          <p:cNvPr id="89" name="Rectangle 88">
            <a:extLst>
              <a:ext uri="{FF2B5EF4-FFF2-40B4-BE49-F238E27FC236}">
                <a16:creationId xmlns:a16="http://schemas.microsoft.com/office/drawing/2014/main" id="{BF0F82CF-9474-40C3-BBED-83197F0509E2}"/>
              </a:ext>
            </a:extLst>
          </p:cNvPr>
          <p:cNvSpPr/>
          <p:nvPr/>
        </p:nvSpPr>
        <p:spPr bwMode="auto">
          <a:xfrm>
            <a:off x="485988" y="3652691"/>
            <a:ext cx="10080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Resource Management</a:t>
            </a:r>
          </a:p>
        </p:txBody>
      </p:sp>
      <p:sp>
        <p:nvSpPr>
          <p:cNvPr id="97" name="Oval 2">
            <a:extLst>
              <a:ext uri="{FF2B5EF4-FFF2-40B4-BE49-F238E27FC236}">
                <a16:creationId xmlns:a16="http://schemas.microsoft.com/office/drawing/2014/main" id="{A849721F-4390-4D5C-B62A-C37CC9CE532F}"/>
              </a:ext>
            </a:extLst>
          </p:cNvPr>
          <p:cNvSpPr>
            <a:spLocks noChangeArrowheads="1"/>
          </p:cNvSpPr>
          <p:nvPr/>
        </p:nvSpPr>
        <p:spPr bwMode="gray">
          <a:xfrm>
            <a:off x="1419197" y="11175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99" name="Oval 2">
            <a:extLst>
              <a:ext uri="{FF2B5EF4-FFF2-40B4-BE49-F238E27FC236}">
                <a16:creationId xmlns:a16="http://schemas.microsoft.com/office/drawing/2014/main" id="{652B405B-5E09-4DCD-99C9-91216546325F}"/>
              </a:ext>
            </a:extLst>
          </p:cNvPr>
          <p:cNvSpPr>
            <a:spLocks noChangeArrowheads="1"/>
          </p:cNvSpPr>
          <p:nvPr/>
        </p:nvSpPr>
        <p:spPr bwMode="gray">
          <a:xfrm>
            <a:off x="1415358" y="165107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1" name="Oval 2">
            <a:extLst>
              <a:ext uri="{FF2B5EF4-FFF2-40B4-BE49-F238E27FC236}">
                <a16:creationId xmlns:a16="http://schemas.microsoft.com/office/drawing/2014/main" id="{3037E59F-0188-4057-9634-DB10A139901F}"/>
              </a:ext>
            </a:extLst>
          </p:cNvPr>
          <p:cNvSpPr>
            <a:spLocks noChangeArrowheads="1"/>
          </p:cNvSpPr>
          <p:nvPr/>
        </p:nvSpPr>
        <p:spPr bwMode="gray">
          <a:xfrm>
            <a:off x="3041441" y="14082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102" name="Oval 2">
            <a:extLst>
              <a:ext uri="{FF2B5EF4-FFF2-40B4-BE49-F238E27FC236}">
                <a16:creationId xmlns:a16="http://schemas.microsoft.com/office/drawing/2014/main" id="{F033700F-E706-4BA9-96F2-55B272EC2EDE}"/>
              </a:ext>
            </a:extLst>
          </p:cNvPr>
          <p:cNvSpPr>
            <a:spLocks noChangeArrowheads="1"/>
          </p:cNvSpPr>
          <p:nvPr/>
        </p:nvSpPr>
        <p:spPr bwMode="gray">
          <a:xfrm>
            <a:off x="6596513" y="19211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a</a:t>
            </a:r>
          </a:p>
        </p:txBody>
      </p:sp>
      <p:sp>
        <p:nvSpPr>
          <p:cNvPr id="100" name="Oval 2">
            <a:extLst>
              <a:ext uri="{FF2B5EF4-FFF2-40B4-BE49-F238E27FC236}">
                <a16:creationId xmlns:a16="http://schemas.microsoft.com/office/drawing/2014/main" id="{F16DB3DC-C8FD-44CA-A0D3-37886C322FB6}"/>
              </a:ext>
            </a:extLst>
          </p:cNvPr>
          <p:cNvSpPr>
            <a:spLocks noChangeArrowheads="1"/>
          </p:cNvSpPr>
          <p:nvPr/>
        </p:nvSpPr>
        <p:spPr bwMode="gray">
          <a:xfrm>
            <a:off x="1419197" y="214359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04" name="Oval 2">
            <a:extLst>
              <a:ext uri="{FF2B5EF4-FFF2-40B4-BE49-F238E27FC236}">
                <a16:creationId xmlns:a16="http://schemas.microsoft.com/office/drawing/2014/main" id="{9E3F611D-E527-4633-B8B8-A677A1A9B98C}"/>
              </a:ext>
            </a:extLst>
          </p:cNvPr>
          <p:cNvSpPr>
            <a:spLocks noChangeArrowheads="1"/>
          </p:cNvSpPr>
          <p:nvPr/>
        </p:nvSpPr>
        <p:spPr bwMode="gray">
          <a:xfrm>
            <a:off x="1404623" y="260759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CAA11561-6B91-4A72-B989-0C92112B7CCC}"/>
              </a:ext>
            </a:extLst>
          </p:cNvPr>
          <p:cNvSpPr>
            <a:spLocks noChangeArrowheads="1"/>
          </p:cNvSpPr>
          <p:nvPr/>
        </p:nvSpPr>
        <p:spPr bwMode="gray">
          <a:xfrm>
            <a:off x="1419197" y="30824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6" name="Oval 2">
            <a:extLst>
              <a:ext uri="{FF2B5EF4-FFF2-40B4-BE49-F238E27FC236}">
                <a16:creationId xmlns:a16="http://schemas.microsoft.com/office/drawing/2014/main" id="{3EC37B29-5BE7-47FE-89D9-1FA4AE1ABDCE}"/>
              </a:ext>
            </a:extLst>
          </p:cNvPr>
          <p:cNvSpPr>
            <a:spLocks noChangeArrowheads="1"/>
          </p:cNvSpPr>
          <p:nvPr/>
        </p:nvSpPr>
        <p:spPr bwMode="gray">
          <a:xfrm>
            <a:off x="1419197" y="356149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08" name="Oval 2">
            <a:extLst>
              <a:ext uri="{FF2B5EF4-FFF2-40B4-BE49-F238E27FC236}">
                <a16:creationId xmlns:a16="http://schemas.microsoft.com/office/drawing/2014/main" id="{77AC6C56-8250-4443-B2F8-E1911BA005F3}"/>
              </a:ext>
            </a:extLst>
          </p:cNvPr>
          <p:cNvSpPr>
            <a:spLocks noChangeArrowheads="1"/>
          </p:cNvSpPr>
          <p:nvPr/>
        </p:nvSpPr>
        <p:spPr bwMode="gray">
          <a:xfrm>
            <a:off x="3142335" y="248384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9" name="Oval 2">
            <a:extLst>
              <a:ext uri="{FF2B5EF4-FFF2-40B4-BE49-F238E27FC236}">
                <a16:creationId xmlns:a16="http://schemas.microsoft.com/office/drawing/2014/main" id="{8BAE886F-F16D-49F2-8987-2ADD38DCECF3}"/>
              </a:ext>
            </a:extLst>
          </p:cNvPr>
          <p:cNvSpPr>
            <a:spLocks noChangeArrowheads="1"/>
          </p:cNvSpPr>
          <p:nvPr/>
        </p:nvSpPr>
        <p:spPr bwMode="gray">
          <a:xfrm>
            <a:off x="4384850" y="11183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1" name="Oval 2">
            <a:extLst>
              <a:ext uri="{FF2B5EF4-FFF2-40B4-BE49-F238E27FC236}">
                <a16:creationId xmlns:a16="http://schemas.microsoft.com/office/drawing/2014/main" id="{245C586D-8D75-4B94-B62F-0723103292EE}"/>
              </a:ext>
            </a:extLst>
          </p:cNvPr>
          <p:cNvSpPr>
            <a:spLocks noChangeArrowheads="1"/>
          </p:cNvSpPr>
          <p:nvPr/>
        </p:nvSpPr>
        <p:spPr bwMode="gray">
          <a:xfrm>
            <a:off x="5020833" y="259135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2" name="Oval 2">
            <a:extLst>
              <a:ext uri="{FF2B5EF4-FFF2-40B4-BE49-F238E27FC236}">
                <a16:creationId xmlns:a16="http://schemas.microsoft.com/office/drawing/2014/main" id="{31B6E011-6B8A-4964-A480-1DD122FEFD5F}"/>
              </a:ext>
            </a:extLst>
          </p:cNvPr>
          <p:cNvSpPr>
            <a:spLocks noChangeArrowheads="1"/>
          </p:cNvSpPr>
          <p:nvPr/>
        </p:nvSpPr>
        <p:spPr bwMode="gray">
          <a:xfrm>
            <a:off x="4901972" y="25907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3" name="Oval 2">
            <a:extLst>
              <a:ext uri="{FF2B5EF4-FFF2-40B4-BE49-F238E27FC236}">
                <a16:creationId xmlns:a16="http://schemas.microsoft.com/office/drawing/2014/main" id="{16112FB2-19E8-4092-9B39-EEBA26DF8FAE}"/>
              </a:ext>
            </a:extLst>
          </p:cNvPr>
          <p:cNvSpPr>
            <a:spLocks noChangeArrowheads="1"/>
          </p:cNvSpPr>
          <p:nvPr/>
        </p:nvSpPr>
        <p:spPr bwMode="gray">
          <a:xfrm>
            <a:off x="7821014" y="279964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15" name="Oval 2">
            <a:extLst>
              <a:ext uri="{FF2B5EF4-FFF2-40B4-BE49-F238E27FC236}">
                <a16:creationId xmlns:a16="http://schemas.microsoft.com/office/drawing/2014/main" id="{E615C1CF-6CDD-48AC-98C4-75BDCB3C19EF}"/>
              </a:ext>
            </a:extLst>
          </p:cNvPr>
          <p:cNvSpPr>
            <a:spLocks noChangeArrowheads="1"/>
          </p:cNvSpPr>
          <p:nvPr/>
        </p:nvSpPr>
        <p:spPr bwMode="gray">
          <a:xfrm>
            <a:off x="7948629" y="28037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42" name="Oval 2">
            <a:extLst>
              <a:ext uri="{FF2B5EF4-FFF2-40B4-BE49-F238E27FC236}">
                <a16:creationId xmlns:a16="http://schemas.microsoft.com/office/drawing/2014/main" id="{22800CF8-40E9-40B8-8E22-79D3D162742E}"/>
              </a:ext>
            </a:extLst>
          </p:cNvPr>
          <p:cNvSpPr>
            <a:spLocks noChangeArrowheads="1"/>
          </p:cNvSpPr>
          <p:nvPr/>
        </p:nvSpPr>
        <p:spPr bwMode="gray">
          <a:xfrm>
            <a:off x="8076413" y="28050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cxnSp>
        <p:nvCxnSpPr>
          <p:cNvPr id="92" name="Shape 115">
            <a:extLst>
              <a:ext uri="{FF2B5EF4-FFF2-40B4-BE49-F238E27FC236}">
                <a16:creationId xmlns:a16="http://schemas.microsoft.com/office/drawing/2014/main" id="{FC0D6D5F-F79E-4224-995A-F5783B67EC0E}"/>
              </a:ext>
            </a:extLst>
          </p:cNvPr>
          <p:cNvCxnSpPr>
            <a:cxnSpLocks/>
          </p:cNvCxnSpPr>
          <p:nvPr/>
        </p:nvCxnSpPr>
        <p:spPr bwMode="auto">
          <a:xfrm rot="5400000">
            <a:off x="7893367" y="3792935"/>
            <a:ext cx="394040" cy="1"/>
          </a:xfrm>
          <a:prstGeom prst="bentConnector3">
            <a:avLst>
              <a:gd name="adj1" fmla="val 86259"/>
            </a:avLst>
          </a:prstGeom>
          <a:solidFill>
            <a:schemeClr val="bg1"/>
          </a:solidFill>
          <a:ln w="19050" cap="flat" cmpd="sng" algn="ctr">
            <a:solidFill>
              <a:srgbClr val="1B4D2A"/>
            </a:solidFill>
            <a:prstDash val="solid"/>
            <a:round/>
            <a:headEnd type="none" w="med" len="med"/>
            <a:tailEnd type="arrow"/>
          </a:ln>
          <a:effectLst/>
        </p:spPr>
      </p:cxnSp>
      <p:grpSp>
        <p:nvGrpSpPr>
          <p:cNvPr id="93" name="Group 92">
            <a:extLst>
              <a:ext uri="{FF2B5EF4-FFF2-40B4-BE49-F238E27FC236}">
                <a16:creationId xmlns:a16="http://schemas.microsoft.com/office/drawing/2014/main" id="{B1BD2E84-646A-4C62-9CCF-C16D266DB929}"/>
              </a:ext>
            </a:extLst>
          </p:cNvPr>
          <p:cNvGrpSpPr>
            <a:grpSpLocks noChangeAspect="1"/>
          </p:cNvGrpSpPr>
          <p:nvPr/>
        </p:nvGrpSpPr>
        <p:grpSpPr>
          <a:xfrm>
            <a:off x="7350134" y="140982"/>
            <a:ext cx="1341642" cy="412235"/>
            <a:chOff x="272026" y="2408034"/>
            <a:chExt cx="3095303" cy="951068"/>
          </a:xfrm>
        </p:grpSpPr>
        <p:sp>
          <p:nvSpPr>
            <p:cNvPr id="95" name="Rectangle 94">
              <a:extLst>
                <a:ext uri="{FF2B5EF4-FFF2-40B4-BE49-F238E27FC236}">
                  <a16:creationId xmlns:a16="http://schemas.microsoft.com/office/drawing/2014/main" id="{1F02BB23-7C7B-429E-922C-A5B289B65F2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6" name="Rectangle 95">
              <a:extLst>
                <a:ext uri="{FF2B5EF4-FFF2-40B4-BE49-F238E27FC236}">
                  <a16:creationId xmlns:a16="http://schemas.microsoft.com/office/drawing/2014/main" id="{F1BC22C9-D55A-4A38-9447-C3E56434F371}"/>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7" name="TextBox 116">
              <a:extLst>
                <a:ext uri="{FF2B5EF4-FFF2-40B4-BE49-F238E27FC236}">
                  <a16:creationId xmlns:a16="http://schemas.microsoft.com/office/drawing/2014/main" id="{7904C51B-9FC5-4707-92C3-5CEFA250C4F3}"/>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8" name="TextBox 117">
              <a:extLst>
                <a:ext uri="{FF2B5EF4-FFF2-40B4-BE49-F238E27FC236}">
                  <a16:creationId xmlns:a16="http://schemas.microsoft.com/office/drawing/2014/main" id="{23CBA1DC-D0FC-48E9-B8DD-52A6256B31F1}"/>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19" name="TextBox 118">
              <a:extLst>
                <a:ext uri="{FF2B5EF4-FFF2-40B4-BE49-F238E27FC236}">
                  <a16:creationId xmlns:a16="http://schemas.microsoft.com/office/drawing/2014/main" id="{4ACB01DB-369B-485F-8F48-5F2C6EB9DEA0}"/>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0" name="Footer Placeholder 1">
            <a:extLst>
              <a:ext uri="{FF2B5EF4-FFF2-40B4-BE49-F238E27FC236}">
                <a16:creationId xmlns:a16="http://schemas.microsoft.com/office/drawing/2014/main" id="{4028C7E4-E6AE-4349-8FE0-5F0F7C9FC216}"/>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4" name="Rectangle 113">
            <a:extLst>
              <a:ext uri="{FF2B5EF4-FFF2-40B4-BE49-F238E27FC236}">
                <a16:creationId xmlns:a16="http://schemas.microsoft.com/office/drawing/2014/main" id="{A0512B85-F5E5-4FCF-B4AE-6326E83AD1E9}"/>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89655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58946" y="789070"/>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31</a:t>
            </a:fld>
            <a:endParaRPr lang="en-US"/>
          </a:p>
        </p:txBody>
      </p:sp>
      <p:sp>
        <p:nvSpPr>
          <p:cNvPr id="3" name="Title 2"/>
          <p:cNvSpPr>
            <a:spLocks noGrp="1"/>
          </p:cNvSpPr>
          <p:nvPr>
            <p:ph type="title"/>
          </p:nvPr>
        </p:nvSpPr>
        <p:spPr>
          <a:xfrm>
            <a:off x="323315" y="17691"/>
            <a:ext cx="8497370" cy="430887"/>
          </a:xfrm>
        </p:spPr>
        <p:txBody>
          <a:bodyPr/>
          <a:lstStyle/>
          <a:p>
            <a:r>
              <a:rPr lang="en-US"/>
              <a:t>Advanced Analytics - Interaction Model</a:t>
            </a:r>
          </a:p>
        </p:txBody>
      </p:sp>
      <p:sp>
        <p:nvSpPr>
          <p:cNvPr id="30" name="TextBox 29"/>
          <p:cNvSpPr txBox="1"/>
          <p:nvPr/>
        </p:nvSpPr>
        <p:spPr>
          <a:xfrm>
            <a:off x="783085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52101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89478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15303"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Advanced Analytics, Data Science and Unstructured Data Capabilities</a:t>
            </a:r>
            <a:endParaRPr lang="en-GB" sz="1050">
              <a:solidFill>
                <a:srgbClr val="00148C"/>
              </a:solidFill>
              <a:latin typeface="Arial"/>
              <a:ea typeface="ＭＳ Ｐゴシック"/>
            </a:endParaRPr>
          </a:p>
        </p:txBody>
      </p:sp>
      <p:sp>
        <p:nvSpPr>
          <p:cNvPr id="26" name="Rectangle 25">
            <a:extLst>
              <a:ext uri="{FF2B5EF4-FFF2-40B4-BE49-F238E27FC236}">
                <a16:creationId xmlns:a16="http://schemas.microsoft.com/office/drawing/2014/main" id="{63D45038-605C-4B68-9E25-CC2EDD5E91B7}"/>
              </a:ext>
            </a:extLst>
          </p:cNvPr>
          <p:cNvSpPr/>
          <p:nvPr/>
        </p:nvSpPr>
        <p:spPr bwMode="auto">
          <a:xfrm>
            <a:off x="2607854" y="120243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Digital / Demand</a:t>
            </a:r>
          </a:p>
        </p:txBody>
      </p:sp>
      <p:cxnSp>
        <p:nvCxnSpPr>
          <p:cNvPr id="29" name="Shape 115">
            <a:extLst>
              <a:ext uri="{FF2B5EF4-FFF2-40B4-BE49-F238E27FC236}">
                <a16:creationId xmlns:a16="http://schemas.microsoft.com/office/drawing/2014/main" id="{5F37CA1B-8062-49C9-8FE8-58536A1DE931}"/>
              </a:ext>
            </a:extLst>
          </p:cNvPr>
          <p:cNvCxnSpPr>
            <a:cxnSpLocks/>
            <a:stCxn id="26" idx="2"/>
          </p:cNvCxnSpPr>
          <p:nvPr/>
        </p:nvCxnSpPr>
        <p:spPr bwMode="auto">
          <a:xfrm rot="16200000" flipH="1">
            <a:off x="3799927" y="1017271"/>
            <a:ext cx="674599" cy="187376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2" name="TextBox 31">
            <a:extLst>
              <a:ext uri="{FF2B5EF4-FFF2-40B4-BE49-F238E27FC236}">
                <a16:creationId xmlns:a16="http://schemas.microsoft.com/office/drawing/2014/main" id="{E6D5A24E-3CA7-412E-B873-80B1BB76ECF3}"/>
              </a:ext>
            </a:extLst>
          </p:cNvPr>
          <p:cNvSpPr txBox="1"/>
          <p:nvPr/>
        </p:nvSpPr>
        <p:spPr>
          <a:xfrm>
            <a:off x="3311706" y="1726767"/>
            <a:ext cx="1611928"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Identify high level advanced analytics requirements / objectives</a:t>
            </a:r>
          </a:p>
          <a:p>
            <a:pPr marL="47625" lvl="1" indent="-38100">
              <a:spcBef>
                <a:spcPts val="0"/>
              </a:spcBef>
              <a:spcAft>
                <a:spcPts val="0"/>
              </a:spcAft>
              <a:buFontTx/>
              <a:buChar char="•"/>
            </a:pPr>
            <a:r>
              <a:rPr lang="en-US" sz="638"/>
              <a:t>Validate against roadmap / value levers</a:t>
            </a:r>
          </a:p>
        </p:txBody>
      </p:sp>
      <p:sp>
        <p:nvSpPr>
          <p:cNvPr id="33" name="Rectangle 32">
            <a:extLst>
              <a:ext uri="{FF2B5EF4-FFF2-40B4-BE49-F238E27FC236}">
                <a16:creationId xmlns:a16="http://schemas.microsoft.com/office/drawing/2014/main" id="{C526BD54-713D-480B-AEFF-C212C728CE10}"/>
              </a:ext>
            </a:extLst>
          </p:cNvPr>
          <p:cNvSpPr/>
          <p:nvPr/>
        </p:nvSpPr>
        <p:spPr bwMode="auto">
          <a:xfrm>
            <a:off x="5083495" y="2228816"/>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sp>
        <p:nvSpPr>
          <p:cNvPr id="34" name="Rectangle 33">
            <a:extLst>
              <a:ext uri="{FF2B5EF4-FFF2-40B4-BE49-F238E27FC236}">
                <a16:creationId xmlns:a16="http://schemas.microsoft.com/office/drawing/2014/main" id="{1545CA86-6CDA-4C56-8339-21CC694537C3}"/>
              </a:ext>
            </a:extLst>
          </p:cNvPr>
          <p:cNvSpPr/>
          <p:nvPr/>
        </p:nvSpPr>
        <p:spPr bwMode="auto">
          <a:xfrm>
            <a:off x="3523227" y="3767570"/>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 Analytics</a:t>
            </a:r>
          </a:p>
        </p:txBody>
      </p:sp>
      <p:sp>
        <p:nvSpPr>
          <p:cNvPr id="37" name="TextBox 36">
            <a:extLst>
              <a:ext uri="{FF2B5EF4-FFF2-40B4-BE49-F238E27FC236}">
                <a16:creationId xmlns:a16="http://schemas.microsoft.com/office/drawing/2014/main" id="{77518D4A-8BDE-49CE-AA17-23D1D233724C}"/>
              </a:ext>
            </a:extLst>
          </p:cNvPr>
          <p:cNvSpPr txBox="1"/>
          <p:nvPr/>
        </p:nvSpPr>
        <p:spPr>
          <a:xfrm>
            <a:off x="2887268" y="2885761"/>
            <a:ext cx="92278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for IT support where required</a:t>
            </a:r>
          </a:p>
        </p:txBody>
      </p:sp>
      <p:cxnSp>
        <p:nvCxnSpPr>
          <p:cNvPr id="38" name="Shape 71">
            <a:extLst>
              <a:ext uri="{FF2B5EF4-FFF2-40B4-BE49-F238E27FC236}">
                <a16:creationId xmlns:a16="http://schemas.microsoft.com/office/drawing/2014/main" id="{F313BA1A-8AEA-4FD3-B501-177D9C446DC6}"/>
              </a:ext>
            </a:extLst>
          </p:cNvPr>
          <p:cNvCxnSpPr>
            <a:cxnSpLocks/>
            <a:stCxn id="34" idx="0"/>
          </p:cNvCxnSpPr>
          <p:nvPr/>
        </p:nvCxnSpPr>
        <p:spPr bwMode="auto">
          <a:xfrm rot="5400000" flipH="1" flipV="1">
            <a:off x="3940930" y="2650047"/>
            <a:ext cx="1184827" cy="1050220"/>
          </a:xfrm>
          <a:prstGeom prst="bentConnector3">
            <a:avLst>
              <a:gd name="adj1" fmla="val 100164"/>
            </a:avLst>
          </a:prstGeom>
          <a:solidFill>
            <a:schemeClr val="bg1"/>
          </a:solidFill>
          <a:ln w="19050" cap="flat" cmpd="sng" algn="ctr">
            <a:solidFill>
              <a:srgbClr val="1B4D2A"/>
            </a:solidFill>
            <a:prstDash val="solid"/>
            <a:round/>
            <a:headEnd type="none" w="med" len="med"/>
            <a:tailEnd type="arrow"/>
          </a:ln>
          <a:effectLst/>
        </p:spPr>
      </p:cxnSp>
      <p:cxnSp>
        <p:nvCxnSpPr>
          <p:cNvPr id="39" name="Shape 71">
            <a:extLst>
              <a:ext uri="{FF2B5EF4-FFF2-40B4-BE49-F238E27FC236}">
                <a16:creationId xmlns:a16="http://schemas.microsoft.com/office/drawing/2014/main" id="{E7F93E1C-7217-4E04-B474-58E8AF33B9E1}"/>
              </a:ext>
            </a:extLst>
          </p:cNvPr>
          <p:cNvCxnSpPr>
            <a:cxnSpLocks/>
            <a:stCxn id="33" idx="1"/>
          </p:cNvCxnSpPr>
          <p:nvPr/>
        </p:nvCxnSpPr>
        <p:spPr bwMode="auto">
          <a:xfrm rot="10800000" flipV="1">
            <a:off x="3840457" y="2436029"/>
            <a:ext cx="1243038" cy="132375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50" name="Rounded Rectangle 43">
            <a:extLst>
              <a:ext uri="{FF2B5EF4-FFF2-40B4-BE49-F238E27FC236}">
                <a16:creationId xmlns:a16="http://schemas.microsoft.com/office/drawing/2014/main" id="{AF9A35E7-F01F-4325-9323-E241990306AE}"/>
              </a:ext>
            </a:extLst>
          </p:cNvPr>
          <p:cNvSpPr/>
          <p:nvPr/>
        </p:nvSpPr>
        <p:spPr bwMode="auto">
          <a:xfrm>
            <a:off x="4966639" y="1162570"/>
            <a:ext cx="1243038" cy="494145"/>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51" name="Rectangle 50">
            <a:extLst>
              <a:ext uri="{FF2B5EF4-FFF2-40B4-BE49-F238E27FC236}">
                <a16:creationId xmlns:a16="http://schemas.microsoft.com/office/drawing/2014/main" id="{B85F4756-03D8-40EC-B95A-333402A43455}"/>
              </a:ext>
            </a:extLst>
          </p:cNvPr>
          <p:cNvSpPr/>
          <p:nvPr/>
        </p:nvSpPr>
        <p:spPr bwMode="auto">
          <a:xfrm>
            <a:off x="7164000" y="3560357"/>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Architecture</a:t>
            </a:r>
          </a:p>
        </p:txBody>
      </p:sp>
      <p:cxnSp>
        <p:nvCxnSpPr>
          <p:cNvPr id="54" name="Shape 71">
            <a:extLst>
              <a:ext uri="{FF2B5EF4-FFF2-40B4-BE49-F238E27FC236}">
                <a16:creationId xmlns:a16="http://schemas.microsoft.com/office/drawing/2014/main" id="{4A924827-24C8-4E0B-99CD-D179E71AA5E9}"/>
              </a:ext>
            </a:extLst>
          </p:cNvPr>
          <p:cNvCxnSpPr>
            <a:cxnSpLocks/>
            <a:stCxn id="51" idx="0"/>
            <a:endCxn id="33" idx="2"/>
          </p:cNvCxnSpPr>
          <p:nvPr/>
        </p:nvCxnSpPr>
        <p:spPr bwMode="auto">
          <a:xfrm rot="16200000" flipV="1">
            <a:off x="6160025" y="2071375"/>
            <a:ext cx="917116" cy="2060847"/>
          </a:xfrm>
          <a:prstGeom prst="bentConnector3">
            <a:avLst>
              <a:gd name="adj1" fmla="val 46884"/>
            </a:avLst>
          </a:prstGeom>
          <a:solidFill>
            <a:schemeClr val="bg1"/>
          </a:solidFill>
          <a:ln w="19050" cap="flat" cmpd="sng" algn="ctr">
            <a:solidFill>
              <a:srgbClr val="1B4D2A"/>
            </a:solidFill>
            <a:prstDash val="solid"/>
            <a:round/>
            <a:headEnd type="none" w="med" len="med"/>
            <a:tailEnd type="arrow"/>
          </a:ln>
          <a:effectLst/>
        </p:spPr>
      </p:cxnSp>
      <p:sp>
        <p:nvSpPr>
          <p:cNvPr id="58" name="TextBox 57">
            <a:extLst>
              <a:ext uri="{FF2B5EF4-FFF2-40B4-BE49-F238E27FC236}">
                <a16:creationId xmlns:a16="http://schemas.microsoft.com/office/drawing/2014/main" id="{0030EC8E-6CF1-4B1F-9562-CB8E392622E9}"/>
              </a:ext>
            </a:extLst>
          </p:cNvPr>
          <p:cNvSpPr txBox="1"/>
          <p:nvPr/>
        </p:nvSpPr>
        <p:spPr>
          <a:xfrm>
            <a:off x="6915857" y="2738721"/>
            <a:ext cx="106721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Tool selection for advanced analytics, AI and machine learning</a:t>
            </a:r>
          </a:p>
        </p:txBody>
      </p:sp>
      <p:sp>
        <p:nvSpPr>
          <p:cNvPr id="63" name="Oval 2">
            <a:extLst>
              <a:ext uri="{FF2B5EF4-FFF2-40B4-BE49-F238E27FC236}">
                <a16:creationId xmlns:a16="http://schemas.microsoft.com/office/drawing/2014/main" id="{81877587-438F-4F97-BA01-F0C9D3894C35}"/>
              </a:ext>
            </a:extLst>
          </p:cNvPr>
          <p:cNvSpPr>
            <a:spLocks noChangeArrowheads="1"/>
          </p:cNvSpPr>
          <p:nvPr/>
        </p:nvSpPr>
        <p:spPr bwMode="gray">
          <a:xfrm>
            <a:off x="6857847" y="262250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80" name="TextBox 79">
            <a:extLst>
              <a:ext uri="{FF2B5EF4-FFF2-40B4-BE49-F238E27FC236}">
                <a16:creationId xmlns:a16="http://schemas.microsoft.com/office/drawing/2014/main" id="{ED61CDFD-7AF4-4EDF-98EA-EB33160005FE}"/>
              </a:ext>
            </a:extLst>
          </p:cNvPr>
          <p:cNvSpPr txBox="1"/>
          <p:nvPr/>
        </p:nvSpPr>
        <p:spPr>
          <a:xfrm>
            <a:off x="4110169" y="2670339"/>
            <a:ext cx="82951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Data acquisition and loading into data platform</a:t>
            </a:r>
          </a:p>
        </p:txBody>
      </p:sp>
      <p:sp>
        <p:nvSpPr>
          <p:cNvPr id="81" name="Oval 2">
            <a:extLst>
              <a:ext uri="{FF2B5EF4-FFF2-40B4-BE49-F238E27FC236}">
                <a16:creationId xmlns:a16="http://schemas.microsoft.com/office/drawing/2014/main" id="{E79A1359-AD5C-42F7-9293-BF0A4434DEAE}"/>
              </a:ext>
            </a:extLst>
          </p:cNvPr>
          <p:cNvSpPr>
            <a:spLocks noChangeArrowheads="1"/>
          </p:cNvSpPr>
          <p:nvPr/>
        </p:nvSpPr>
        <p:spPr bwMode="gray">
          <a:xfrm>
            <a:off x="4066858" y="2552563"/>
            <a:ext cx="120918" cy="144359"/>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82" name="TextBox 81">
            <a:extLst>
              <a:ext uri="{FF2B5EF4-FFF2-40B4-BE49-F238E27FC236}">
                <a16:creationId xmlns:a16="http://schemas.microsoft.com/office/drawing/2014/main" id="{ABD14CFB-F6C9-4A8A-93E1-78DF1F5BDFA2}"/>
              </a:ext>
            </a:extLst>
          </p:cNvPr>
          <p:cNvSpPr txBox="1"/>
          <p:nvPr/>
        </p:nvSpPr>
        <p:spPr>
          <a:xfrm>
            <a:off x="3960744" y="1153511"/>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Opportunity identified and request made</a:t>
            </a:r>
          </a:p>
        </p:txBody>
      </p:sp>
      <p:cxnSp>
        <p:nvCxnSpPr>
          <p:cNvPr id="84" name="Shape 71">
            <a:extLst>
              <a:ext uri="{FF2B5EF4-FFF2-40B4-BE49-F238E27FC236}">
                <a16:creationId xmlns:a16="http://schemas.microsoft.com/office/drawing/2014/main" id="{CC703FB7-BAFD-4A98-8D29-E678252BC9B5}"/>
              </a:ext>
            </a:extLst>
          </p:cNvPr>
          <p:cNvCxnSpPr>
            <a:cxnSpLocks/>
            <a:stCxn id="50" idx="1"/>
            <a:endCxn id="26" idx="3"/>
          </p:cNvCxnSpPr>
          <p:nvPr/>
        </p:nvCxnSpPr>
        <p:spPr bwMode="auto">
          <a:xfrm rot="10800000" flipV="1">
            <a:off x="3792831" y="1409642"/>
            <a:ext cx="117380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28" name="Oval 2">
            <a:extLst>
              <a:ext uri="{FF2B5EF4-FFF2-40B4-BE49-F238E27FC236}">
                <a16:creationId xmlns:a16="http://schemas.microsoft.com/office/drawing/2014/main" id="{D3175A69-53AC-49D4-AF45-1C91F64CC1AA}"/>
              </a:ext>
            </a:extLst>
          </p:cNvPr>
          <p:cNvSpPr>
            <a:spLocks noChangeArrowheads="1"/>
          </p:cNvSpPr>
          <p:nvPr/>
        </p:nvSpPr>
        <p:spPr bwMode="gray">
          <a:xfrm>
            <a:off x="3875281" y="1088806"/>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89" name="Oval 2">
            <a:extLst>
              <a:ext uri="{FF2B5EF4-FFF2-40B4-BE49-F238E27FC236}">
                <a16:creationId xmlns:a16="http://schemas.microsoft.com/office/drawing/2014/main" id="{E625DEBD-4AB5-489C-89A1-1A170889C448}"/>
              </a:ext>
            </a:extLst>
          </p:cNvPr>
          <p:cNvSpPr>
            <a:spLocks noChangeArrowheads="1"/>
          </p:cNvSpPr>
          <p:nvPr/>
        </p:nvSpPr>
        <p:spPr bwMode="gray">
          <a:xfrm>
            <a:off x="3230251" y="161175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14" name="TextBox 113">
            <a:extLst>
              <a:ext uri="{FF2B5EF4-FFF2-40B4-BE49-F238E27FC236}">
                <a16:creationId xmlns:a16="http://schemas.microsoft.com/office/drawing/2014/main" id="{B10DC0B7-AC85-436E-A4A0-6C01F4C8FCCE}"/>
              </a:ext>
            </a:extLst>
          </p:cNvPr>
          <p:cNvSpPr txBox="1"/>
          <p:nvPr/>
        </p:nvSpPr>
        <p:spPr>
          <a:xfrm>
            <a:off x="7060685" y="1794907"/>
            <a:ext cx="138271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Explore and analyze the data</a:t>
            </a:r>
          </a:p>
          <a:p>
            <a:pPr marL="47625" lvl="1" indent="-38100">
              <a:spcBef>
                <a:spcPts val="0"/>
              </a:spcBef>
              <a:spcAft>
                <a:spcPts val="0"/>
              </a:spcAft>
              <a:buFontTx/>
              <a:buChar char="•"/>
            </a:pPr>
            <a:r>
              <a:rPr lang="en-US" sz="638"/>
              <a:t>Create and test advanced models</a:t>
            </a:r>
          </a:p>
          <a:p>
            <a:pPr marL="47625" lvl="1" indent="-38100">
              <a:spcBef>
                <a:spcPts val="0"/>
              </a:spcBef>
              <a:spcAft>
                <a:spcPts val="0"/>
              </a:spcAft>
              <a:buFontTx/>
              <a:buChar char="•"/>
            </a:pPr>
            <a:r>
              <a:rPr lang="en-US" sz="638"/>
              <a:t>Data preparation &amp; prototyping</a:t>
            </a:r>
          </a:p>
        </p:txBody>
      </p:sp>
      <p:sp>
        <p:nvSpPr>
          <p:cNvPr id="115" name="Oval 2">
            <a:extLst>
              <a:ext uri="{FF2B5EF4-FFF2-40B4-BE49-F238E27FC236}">
                <a16:creationId xmlns:a16="http://schemas.microsoft.com/office/drawing/2014/main" id="{F3FD3B15-7641-4AB0-87CF-DDF05C12B028}"/>
              </a:ext>
            </a:extLst>
          </p:cNvPr>
          <p:cNvSpPr>
            <a:spLocks noChangeArrowheads="1"/>
          </p:cNvSpPr>
          <p:nvPr/>
        </p:nvSpPr>
        <p:spPr bwMode="gray">
          <a:xfrm>
            <a:off x="6975532" y="168217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pic>
        <p:nvPicPr>
          <p:cNvPr id="117" name="Graphic 116" descr="Arrow circle">
            <a:extLst>
              <a:ext uri="{FF2B5EF4-FFF2-40B4-BE49-F238E27FC236}">
                <a16:creationId xmlns:a16="http://schemas.microsoft.com/office/drawing/2014/main" id="{B359E723-60D4-483E-8803-48C44B79F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9053" y="1848567"/>
            <a:ext cx="258857" cy="258857"/>
          </a:xfrm>
          <a:prstGeom prst="rect">
            <a:avLst/>
          </a:prstGeom>
        </p:spPr>
      </p:pic>
      <p:cxnSp>
        <p:nvCxnSpPr>
          <p:cNvPr id="118" name="Shape 71">
            <a:extLst>
              <a:ext uri="{FF2B5EF4-FFF2-40B4-BE49-F238E27FC236}">
                <a16:creationId xmlns:a16="http://schemas.microsoft.com/office/drawing/2014/main" id="{D1D599A8-4210-40D7-9774-6998B3AAB816}"/>
              </a:ext>
            </a:extLst>
          </p:cNvPr>
          <p:cNvCxnSpPr>
            <a:cxnSpLocks/>
            <a:stCxn id="34" idx="3"/>
          </p:cNvCxnSpPr>
          <p:nvPr/>
        </p:nvCxnSpPr>
        <p:spPr bwMode="auto">
          <a:xfrm flipV="1">
            <a:off x="4493239" y="2643241"/>
            <a:ext cx="895719" cy="1331542"/>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21" name="TextBox 120">
            <a:extLst>
              <a:ext uri="{FF2B5EF4-FFF2-40B4-BE49-F238E27FC236}">
                <a16:creationId xmlns:a16="http://schemas.microsoft.com/office/drawing/2014/main" id="{A363C9D0-84FF-44C4-A122-688398CF6557}"/>
              </a:ext>
            </a:extLst>
          </p:cNvPr>
          <p:cNvSpPr txBox="1"/>
          <p:nvPr/>
        </p:nvSpPr>
        <p:spPr>
          <a:xfrm>
            <a:off x="4588001" y="3604316"/>
            <a:ext cx="70495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Model deployment into production</a:t>
            </a:r>
          </a:p>
        </p:txBody>
      </p:sp>
      <p:sp>
        <p:nvSpPr>
          <p:cNvPr id="122" name="Oval 2">
            <a:extLst>
              <a:ext uri="{FF2B5EF4-FFF2-40B4-BE49-F238E27FC236}">
                <a16:creationId xmlns:a16="http://schemas.microsoft.com/office/drawing/2014/main" id="{C5731FBC-E31B-460C-86D0-5B4DF3E29512}"/>
              </a:ext>
            </a:extLst>
          </p:cNvPr>
          <p:cNvSpPr>
            <a:spLocks noChangeArrowheads="1"/>
          </p:cNvSpPr>
          <p:nvPr/>
        </p:nvSpPr>
        <p:spPr bwMode="gray">
          <a:xfrm>
            <a:off x="4490611" y="350067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a:t>
            </a:r>
          </a:p>
        </p:txBody>
      </p:sp>
      <p:sp>
        <p:nvSpPr>
          <p:cNvPr id="126" name="TextBox 125">
            <a:extLst>
              <a:ext uri="{FF2B5EF4-FFF2-40B4-BE49-F238E27FC236}">
                <a16:creationId xmlns:a16="http://schemas.microsoft.com/office/drawing/2014/main" id="{CB3A3830-20D2-4456-A53C-F72B63E75D4C}"/>
              </a:ext>
            </a:extLst>
          </p:cNvPr>
          <p:cNvSpPr txBox="1"/>
          <p:nvPr/>
        </p:nvSpPr>
        <p:spPr>
          <a:xfrm>
            <a:off x="5504707" y="3678860"/>
            <a:ext cx="119523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Model monitoring</a:t>
            </a:r>
          </a:p>
          <a:p>
            <a:pPr marL="47625" lvl="1" indent="-38100">
              <a:spcBef>
                <a:spcPts val="0"/>
              </a:spcBef>
              <a:spcAft>
                <a:spcPts val="0"/>
              </a:spcAft>
              <a:buFontTx/>
              <a:buChar char="•"/>
            </a:pPr>
            <a:r>
              <a:rPr lang="en-US" sz="638"/>
              <a:t> Platform Administration (</a:t>
            </a:r>
            <a:r>
              <a:rPr lang="en-US" sz="638" err="1"/>
              <a:t>inc</a:t>
            </a:r>
            <a:r>
              <a:rPr lang="en-US" sz="638"/>
              <a:t> Access management) </a:t>
            </a:r>
          </a:p>
        </p:txBody>
      </p:sp>
      <p:sp>
        <p:nvSpPr>
          <p:cNvPr id="127" name="Oval 2">
            <a:extLst>
              <a:ext uri="{FF2B5EF4-FFF2-40B4-BE49-F238E27FC236}">
                <a16:creationId xmlns:a16="http://schemas.microsoft.com/office/drawing/2014/main" id="{942D49CA-065E-43D4-9CCD-4EEE63874B76}"/>
              </a:ext>
            </a:extLst>
          </p:cNvPr>
          <p:cNvSpPr>
            <a:spLocks noChangeArrowheads="1"/>
          </p:cNvSpPr>
          <p:nvPr/>
        </p:nvSpPr>
        <p:spPr bwMode="gray">
          <a:xfrm>
            <a:off x="5433518" y="356250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7b</a:t>
            </a:r>
          </a:p>
        </p:txBody>
      </p:sp>
      <p:pic>
        <p:nvPicPr>
          <p:cNvPr id="145" name="Graphic 144" descr="Arrow circle">
            <a:extLst>
              <a:ext uri="{FF2B5EF4-FFF2-40B4-BE49-F238E27FC236}">
                <a16:creationId xmlns:a16="http://schemas.microsoft.com/office/drawing/2014/main" id="{5933F3AA-F593-4700-A519-5A32D9F104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4522" y="3667656"/>
            <a:ext cx="258857" cy="258857"/>
          </a:xfrm>
          <a:prstGeom prst="rect">
            <a:avLst/>
          </a:prstGeom>
        </p:spPr>
      </p:pic>
      <p:sp>
        <p:nvSpPr>
          <p:cNvPr id="61" name="Rectangle 60">
            <a:extLst>
              <a:ext uri="{FF2B5EF4-FFF2-40B4-BE49-F238E27FC236}">
                <a16:creationId xmlns:a16="http://schemas.microsoft.com/office/drawing/2014/main" id="{AA01AB9A-310A-4EE2-A57E-D67DC5B25B0A}"/>
              </a:ext>
            </a:extLst>
          </p:cNvPr>
          <p:cNvSpPr/>
          <p:nvPr/>
        </p:nvSpPr>
        <p:spPr bwMode="auto">
          <a:xfrm>
            <a:off x="390161" y="808789"/>
            <a:ext cx="1110402" cy="30252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&amp; Data Analysis</a:t>
            </a:r>
          </a:p>
        </p:txBody>
      </p:sp>
      <p:sp>
        <p:nvSpPr>
          <p:cNvPr id="65" name="Rectangle 64">
            <a:extLst>
              <a:ext uri="{FF2B5EF4-FFF2-40B4-BE49-F238E27FC236}">
                <a16:creationId xmlns:a16="http://schemas.microsoft.com/office/drawing/2014/main" id="{5A6DAAF6-7C80-4094-A33F-EDF705597E92}"/>
              </a:ext>
            </a:extLst>
          </p:cNvPr>
          <p:cNvSpPr/>
          <p:nvPr/>
        </p:nvSpPr>
        <p:spPr bwMode="auto">
          <a:xfrm>
            <a:off x="390161" y="1230857"/>
            <a:ext cx="1110395"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Preparation for Prototype</a:t>
            </a:r>
          </a:p>
        </p:txBody>
      </p:sp>
      <p:sp>
        <p:nvSpPr>
          <p:cNvPr id="66" name="Rectangle 65">
            <a:extLst>
              <a:ext uri="{FF2B5EF4-FFF2-40B4-BE49-F238E27FC236}">
                <a16:creationId xmlns:a16="http://schemas.microsoft.com/office/drawing/2014/main" id="{87968906-9979-487A-A277-4755A576C201}"/>
              </a:ext>
            </a:extLst>
          </p:cNvPr>
          <p:cNvSpPr/>
          <p:nvPr/>
        </p:nvSpPr>
        <p:spPr bwMode="auto">
          <a:xfrm>
            <a:off x="390161" y="1727922"/>
            <a:ext cx="1110402" cy="315544"/>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AI/ML Modelling</a:t>
            </a:r>
          </a:p>
        </p:txBody>
      </p:sp>
      <p:sp>
        <p:nvSpPr>
          <p:cNvPr id="62" name="Rectangle 61">
            <a:extLst>
              <a:ext uri="{FF2B5EF4-FFF2-40B4-BE49-F238E27FC236}">
                <a16:creationId xmlns:a16="http://schemas.microsoft.com/office/drawing/2014/main" id="{F2FE9537-75DE-4D4C-8A7C-0F5826511066}"/>
              </a:ext>
            </a:extLst>
          </p:cNvPr>
          <p:cNvSpPr/>
          <p:nvPr/>
        </p:nvSpPr>
        <p:spPr bwMode="auto">
          <a:xfrm>
            <a:off x="390161" y="2170899"/>
            <a:ext cx="1110395" cy="318466"/>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Ingestion</a:t>
            </a:r>
          </a:p>
        </p:txBody>
      </p:sp>
      <p:sp>
        <p:nvSpPr>
          <p:cNvPr id="67" name="Oval 2">
            <a:extLst>
              <a:ext uri="{FF2B5EF4-FFF2-40B4-BE49-F238E27FC236}">
                <a16:creationId xmlns:a16="http://schemas.microsoft.com/office/drawing/2014/main" id="{981B870C-6739-4470-BD46-D779237FD74F}"/>
              </a:ext>
            </a:extLst>
          </p:cNvPr>
          <p:cNvSpPr>
            <a:spLocks noChangeArrowheads="1"/>
          </p:cNvSpPr>
          <p:nvPr/>
        </p:nvSpPr>
        <p:spPr bwMode="gray">
          <a:xfrm>
            <a:off x="1441632" y="7553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8" name="Oval 2">
            <a:extLst>
              <a:ext uri="{FF2B5EF4-FFF2-40B4-BE49-F238E27FC236}">
                <a16:creationId xmlns:a16="http://schemas.microsoft.com/office/drawing/2014/main" id="{D0204F67-4542-49F2-8533-14D83C783D79}"/>
              </a:ext>
            </a:extLst>
          </p:cNvPr>
          <p:cNvSpPr>
            <a:spLocks noChangeArrowheads="1"/>
          </p:cNvSpPr>
          <p:nvPr/>
        </p:nvSpPr>
        <p:spPr bwMode="gray">
          <a:xfrm>
            <a:off x="1428845" y="11518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9" name="Oval 2">
            <a:extLst>
              <a:ext uri="{FF2B5EF4-FFF2-40B4-BE49-F238E27FC236}">
                <a16:creationId xmlns:a16="http://schemas.microsoft.com/office/drawing/2014/main" id="{ED02016E-CADE-4F2F-BA8A-B0DAD4179946}"/>
              </a:ext>
            </a:extLst>
          </p:cNvPr>
          <p:cNvSpPr>
            <a:spLocks noChangeArrowheads="1"/>
          </p:cNvSpPr>
          <p:nvPr/>
        </p:nvSpPr>
        <p:spPr bwMode="gray">
          <a:xfrm>
            <a:off x="1428845" y="16777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0" name="Oval 2">
            <a:extLst>
              <a:ext uri="{FF2B5EF4-FFF2-40B4-BE49-F238E27FC236}">
                <a16:creationId xmlns:a16="http://schemas.microsoft.com/office/drawing/2014/main" id="{45B7BCAD-3164-4521-80C4-46D38A486A8F}"/>
              </a:ext>
            </a:extLst>
          </p:cNvPr>
          <p:cNvSpPr>
            <a:spLocks noChangeArrowheads="1"/>
          </p:cNvSpPr>
          <p:nvPr/>
        </p:nvSpPr>
        <p:spPr bwMode="gray">
          <a:xfrm>
            <a:off x="3347822" y="16054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2" name="Oval 2">
            <a:extLst>
              <a:ext uri="{FF2B5EF4-FFF2-40B4-BE49-F238E27FC236}">
                <a16:creationId xmlns:a16="http://schemas.microsoft.com/office/drawing/2014/main" id="{7E424D5D-E250-4690-8E30-88F428A64CB8}"/>
              </a:ext>
            </a:extLst>
          </p:cNvPr>
          <p:cNvSpPr>
            <a:spLocks noChangeArrowheads="1"/>
          </p:cNvSpPr>
          <p:nvPr/>
        </p:nvSpPr>
        <p:spPr bwMode="gray">
          <a:xfrm>
            <a:off x="7106300" y="16802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6" name="Oval 2">
            <a:extLst>
              <a:ext uri="{FF2B5EF4-FFF2-40B4-BE49-F238E27FC236}">
                <a16:creationId xmlns:a16="http://schemas.microsoft.com/office/drawing/2014/main" id="{B354EA03-9EBA-40D4-8D81-78247FD2A248}"/>
              </a:ext>
            </a:extLst>
          </p:cNvPr>
          <p:cNvSpPr>
            <a:spLocks noChangeArrowheads="1"/>
          </p:cNvSpPr>
          <p:nvPr/>
        </p:nvSpPr>
        <p:spPr bwMode="gray">
          <a:xfrm>
            <a:off x="7237068" y="16807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7" name="Oval 2">
            <a:extLst>
              <a:ext uri="{FF2B5EF4-FFF2-40B4-BE49-F238E27FC236}">
                <a16:creationId xmlns:a16="http://schemas.microsoft.com/office/drawing/2014/main" id="{2F9EE936-C9A4-4A39-B1F4-2D3CBA322616}"/>
              </a:ext>
            </a:extLst>
          </p:cNvPr>
          <p:cNvSpPr>
            <a:spLocks noChangeArrowheads="1"/>
          </p:cNvSpPr>
          <p:nvPr/>
        </p:nvSpPr>
        <p:spPr bwMode="gray">
          <a:xfrm>
            <a:off x="1420145" y="209859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8" name="Oval 2">
            <a:extLst>
              <a:ext uri="{FF2B5EF4-FFF2-40B4-BE49-F238E27FC236}">
                <a16:creationId xmlns:a16="http://schemas.microsoft.com/office/drawing/2014/main" id="{019E0331-2D1F-4725-A24C-16ED6B7FD1A1}"/>
              </a:ext>
            </a:extLst>
          </p:cNvPr>
          <p:cNvSpPr>
            <a:spLocks noChangeArrowheads="1"/>
          </p:cNvSpPr>
          <p:nvPr/>
        </p:nvSpPr>
        <p:spPr bwMode="gray">
          <a:xfrm>
            <a:off x="4159170" y="25445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9" name="Rectangle 78">
            <a:extLst>
              <a:ext uri="{FF2B5EF4-FFF2-40B4-BE49-F238E27FC236}">
                <a16:creationId xmlns:a16="http://schemas.microsoft.com/office/drawing/2014/main" id="{DCF66253-307C-4D5F-B86C-8816816DE92A}"/>
              </a:ext>
            </a:extLst>
          </p:cNvPr>
          <p:cNvSpPr/>
          <p:nvPr/>
        </p:nvSpPr>
        <p:spPr bwMode="auto">
          <a:xfrm>
            <a:off x="390161" y="2627964"/>
            <a:ext cx="1110395" cy="55093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AI/ML Models Production Deployment</a:t>
            </a:r>
          </a:p>
        </p:txBody>
      </p:sp>
      <p:sp>
        <p:nvSpPr>
          <p:cNvPr id="83" name="Oval 2">
            <a:extLst>
              <a:ext uri="{FF2B5EF4-FFF2-40B4-BE49-F238E27FC236}">
                <a16:creationId xmlns:a16="http://schemas.microsoft.com/office/drawing/2014/main" id="{3E20747C-9B8A-4BD7-B134-93BDB4ED7460}"/>
              </a:ext>
            </a:extLst>
          </p:cNvPr>
          <p:cNvSpPr>
            <a:spLocks noChangeArrowheads="1"/>
          </p:cNvSpPr>
          <p:nvPr/>
        </p:nvSpPr>
        <p:spPr bwMode="gray">
          <a:xfrm>
            <a:off x="1420145" y="255566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5" name="Oval 2">
            <a:extLst>
              <a:ext uri="{FF2B5EF4-FFF2-40B4-BE49-F238E27FC236}">
                <a16:creationId xmlns:a16="http://schemas.microsoft.com/office/drawing/2014/main" id="{85C31ACC-EF0D-42D6-8DA7-F6109F7A1F0A}"/>
              </a:ext>
            </a:extLst>
          </p:cNvPr>
          <p:cNvSpPr>
            <a:spLocks noChangeArrowheads="1"/>
          </p:cNvSpPr>
          <p:nvPr/>
        </p:nvSpPr>
        <p:spPr bwMode="gray">
          <a:xfrm>
            <a:off x="4623828" y="34902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6" name="Rectangle 85">
            <a:extLst>
              <a:ext uri="{FF2B5EF4-FFF2-40B4-BE49-F238E27FC236}">
                <a16:creationId xmlns:a16="http://schemas.microsoft.com/office/drawing/2014/main" id="{56A015DF-993A-45A4-8E7C-B5A58534B7E0}"/>
              </a:ext>
            </a:extLst>
          </p:cNvPr>
          <p:cNvSpPr/>
          <p:nvPr/>
        </p:nvSpPr>
        <p:spPr bwMode="auto">
          <a:xfrm>
            <a:off x="390161" y="3307268"/>
            <a:ext cx="1110395" cy="446609"/>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Service Management</a:t>
            </a:r>
          </a:p>
        </p:txBody>
      </p:sp>
      <p:sp>
        <p:nvSpPr>
          <p:cNvPr id="87" name="Oval 2">
            <a:extLst>
              <a:ext uri="{FF2B5EF4-FFF2-40B4-BE49-F238E27FC236}">
                <a16:creationId xmlns:a16="http://schemas.microsoft.com/office/drawing/2014/main" id="{0EC192D4-9759-4A99-8D11-7AE79ECB796F}"/>
              </a:ext>
            </a:extLst>
          </p:cNvPr>
          <p:cNvSpPr>
            <a:spLocks noChangeArrowheads="1"/>
          </p:cNvSpPr>
          <p:nvPr/>
        </p:nvSpPr>
        <p:spPr bwMode="gray">
          <a:xfrm>
            <a:off x="1410672" y="32349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88" name="Rectangle 87">
            <a:extLst>
              <a:ext uri="{FF2B5EF4-FFF2-40B4-BE49-F238E27FC236}">
                <a16:creationId xmlns:a16="http://schemas.microsoft.com/office/drawing/2014/main" id="{3C27D0DA-7FE3-4C42-8C21-25B545431407}"/>
              </a:ext>
            </a:extLst>
          </p:cNvPr>
          <p:cNvSpPr/>
          <p:nvPr/>
        </p:nvSpPr>
        <p:spPr bwMode="auto">
          <a:xfrm>
            <a:off x="390161" y="3834112"/>
            <a:ext cx="1110395" cy="52484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Solution Deployment &amp; Evaluation</a:t>
            </a:r>
          </a:p>
        </p:txBody>
      </p:sp>
      <p:sp>
        <p:nvSpPr>
          <p:cNvPr id="90" name="Oval 2">
            <a:extLst>
              <a:ext uri="{FF2B5EF4-FFF2-40B4-BE49-F238E27FC236}">
                <a16:creationId xmlns:a16="http://schemas.microsoft.com/office/drawing/2014/main" id="{85CB75CA-A825-4A1F-88DF-788C04130177}"/>
              </a:ext>
            </a:extLst>
          </p:cNvPr>
          <p:cNvSpPr>
            <a:spLocks noChangeArrowheads="1"/>
          </p:cNvSpPr>
          <p:nvPr/>
        </p:nvSpPr>
        <p:spPr bwMode="gray">
          <a:xfrm>
            <a:off x="1410672" y="376180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1" name="Oval 2">
            <a:extLst>
              <a:ext uri="{FF2B5EF4-FFF2-40B4-BE49-F238E27FC236}">
                <a16:creationId xmlns:a16="http://schemas.microsoft.com/office/drawing/2014/main" id="{9A926FF6-4F86-4CF1-9847-9BB7ADBD70FD}"/>
              </a:ext>
            </a:extLst>
          </p:cNvPr>
          <p:cNvSpPr>
            <a:spLocks noChangeArrowheads="1"/>
          </p:cNvSpPr>
          <p:nvPr/>
        </p:nvSpPr>
        <p:spPr bwMode="gray">
          <a:xfrm>
            <a:off x="5571658" y="35518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2" name="Oval 2">
            <a:extLst>
              <a:ext uri="{FF2B5EF4-FFF2-40B4-BE49-F238E27FC236}">
                <a16:creationId xmlns:a16="http://schemas.microsoft.com/office/drawing/2014/main" id="{7848E974-0CC9-4FD3-83C8-19B87D741FFA}"/>
              </a:ext>
            </a:extLst>
          </p:cNvPr>
          <p:cNvSpPr>
            <a:spLocks noChangeArrowheads="1"/>
          </p:cNvSpPr>
          <p:nvPr/>
        </p:nvSpPr>
        <p:spPr bwMode="gray">
          <a:xfrm>
            <a:off x="2866789" y="27798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cxnSp>
        <p:nvCxnSpPr>
          <p:cNvPr id="108" name="Shape 71">
            <a:extLst>
              <a:ext uri="{FF2B5EF4-FFF2-40B4-BE49-F238E27FC236}">
                <a16:creationId xmlns:a16="http://schemas.microsoft.com/office/drawing/2014/main" id="{18461647-6774-48EB-B634-CF9DD721B4DE}"/>
              </a:ext>
            </a:extLst>
          </p:cNvPr>
          <p:cNvCxnSpPr>
            <a:cxnSpLocks/>
            <a:stCxn id="33" idx="3"/>
            <a:endCxn id="50" idx="3"/>
          </p:cNvCxnSpPr>
          <p:nvPr/>
        </p:nvCxnSpPr>
        <p:spPr bwMode="auto">
          <a:xfrm flipV="1">
            <a:off x="6092822" y="1409643"/>
            <a:ext cx="116855" cy="1026386"/>
          </a:xfrm>
          <a:prstGeom prst="bentConnector3">
            <a:avLst>
              <a:gd name="adj1" fmla="val 678730"/>
            </a:avLst>
          </a:prstGeom>
          <a:solidFill>
            <a:schemeClr val="bg1"/>
          </a:solidFill>
          <a:ln w="19050" cap="flat" cmpd="sng" algn="ctr">
            <a:solidFill>
              <a:srgbClr val="1B4D2A"/>
            </a:solidFill>
            <a:prstDash val="solid"/>
            <a:round/>
            <a:headEnd type="none" w="med" len="med"/>
            <a:tailEnd type="arrow"/>
          </a:ln>
          <a:effectLst/>
        </p:spPr>
      </p:cxnSp>
      <p:sp>
        <p:nvSpPr>
          <p:cNvPr id="93" name="Oval 2">
            <a:extLst>
              <a:ext uri="{FF2B5EF4-FFF2-40B4-BE49-F238E27FC236}">
                <a16:creationId xmlns:a16="http://schemas.microsoft.com/office/drawing/2014/main" id="{B452DF79-A298-40A4-81EA-F38E18D439BE}"/>
              </a:ext>
            </a:extLst>
          </p:cNvPr>
          <p:cNvSpPr>
            <a:spLocks noChangeArrowheads="1"/>
          </p:cNvSpPr>
          <p:nvPr/>
        </p:nvSpPr>
        <p:spPr bwMode="gray">
          <a:xfrm>
            <a:off x="6995978" y="26185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59" name="TextBox 58">
            <a:extLst>
              <a:ext uri="{FF2B5EF4-FFF2-40B4-BE49-F238E27FC236}">
                <a16:creationId xmlns:a16="http://schemas.microsoft.com/office/drawing/2014/main" id="{31040C9A-4207-4199-BE41-527413754132}"/>
              </a:ext>
            </a:extLst>
          </p:cNvPr>
          <p:cNvSpPr txBox="1"/>
          <p:nvPr/>
        </p:nvSpPr>
        <p:spPr>
          <a:xfrm>
            <a:off x="5777368" y="1879668"/>
            <a:ext cx="97243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Define requirement </a:t>
            </a:r>
          </a:p>
          <a:p>
            <a:pPr marL="47625" lvl="1" indent="-38100">
              <a:spcBef>
                <a:spcPts val="0"/>
              </a:spcBef>
              <a:spcAft>
                <a:spcPts val="0"/>
              </a:spcAft>
              <a:buFontTx/>
              <a:buChar char="•"/>
            </a:pPr>
            <a:r>
              <a:rPr lang="en-US" sz="638"/>
              <a:t>Identify data sources</a:t>
            </a:r>
          </a:p>
        </p:txBody>
      </p:sp>
      <p:cxnSp>
        <p:nvCxnSpPr>
          <p:cNvPr id="60" name="Shape 71">
            <a:extLst>
              <a:ext uri="{FF2B5EF4-FFF2-40B4-BE49-F238E27FC236}">
                <a16:creationId xmlns:a16="http://schemas.microsoft.com/office/drawing/2014/main" id="{BDFE2B72-2ACC-4612-B402-3718BB186DEE}"/>
              </a:ext>
            </a:extLst>
          </p:cNvPr>
          <p:cNvCxnSpPr>
            <a:cxnSpLocks/>
            <a:stCxn id="33" idx="0"/>
            <a:endCxn id="50" idx="2"/>
          </p:cNvCxnSpPr>
          <p:nvPr/>
        </p:nvCxnSpPr>
        <p:spPr bwMode="auto">
          <a:xfrm rot="16200000" flipV="1">
            <a:off x="5302109" y="1942765"/>
            <a:ext cx="572101"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4" name="Oval 2">
            <a:extLst>
              <a:ext uri="{FF2B5EF4-FFF2-40B4-BE49-F238E27FC236}">
                <a16:creationId xmlns:a16="http://schemas.microsoft.com/office/drawing/2014/main" id="{1992B9C4-9A9E-46BD-8157-24435A511281}"/>
              </a:ext>
            </a:extLst>
          </p:cNvPr>
          <p:cNvSpPr>
            <a:spLocks noChangeArrowheads="1"/>
          </p:cNvSpPr>
          <p:nvPr/>
        </p:nvSpPr>
        <p:spPr bwMode="gray">
          <a:xfrm>
            <a:off x="5706478" y="176116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pic>
        <p:nvPicPr>
          <p:cNvPr id="128" name="Graphic 127" descr="Arrow circle">
            <a:extLst>
              <a:ext uri="{FF2B5EF4-FFF2-40B4-BE49-F238E27FC236}">
                <a16:creationId xmlns:a16="http://schemas.microsoft.com/office/drawing/2014/main" id="{4652FB1D-5ED6-4F6C-8EF6-5958CB7EA0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9007" y="1864891"/>
            <a:ext cx="258857" cy="258857"/>
          </a:xfrm>
          <a:prstGeom prst="rect">
            <a:avLst/>
          </a:prstGeom>
        </p:spPr>
      </p:pic>
      <p:sp>
        <p:nvSpPr>
          <p:cNvPr id="71" name="Oval 2">
            <a:extLst>
              <a:ext uri="{FF2B5EF4-FFF2-40B4-BE49-F238E27FC236}">
                <a16:creationId xmlns:a16="http://schemas.microsoft.com/office/drawing/2014/main" id="{166135C9-89F4-4B74-AD44-B9BD73F6652E}"/>
              </a:ext>
            </a:extLst>
          </p:cNvPr>
          <p:cNvSpPr>
            <a:spLocks noChangeArrowheads="1"/>
          </p:cNvSpPr>
          <p:nvPr/>
        </p:nvSpPr>
        <p:spPr bwMode="gray">
          <a:xfrm>
            <a:off x="5841841" y="175891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nvGrpSpPr>
          <p:cNvPr id="75" name="Group 74">
            <a:extLst>
              <a:ext uri="{FF2B5EF4-FFF2-40B4-BE49-F238E27FC236}">
                <a16:creationId xmlns:a16="http://schemas.microsoft.com/office/drawing/2014/main" id="{7F371946-3486-4861-BF95-A22FDB2176E2}"/>
              </a:ext>
            </a:extLst>
          </p:cNvPr>
          <p:cNvGrpSpPr>
            <a:grpSpLocks noChangeAspect="1"/>
          </p:cNvGrpSpPr>
          <p:nvPr/>
        </p:nvGrpSpPr>
        <p:grpSpPr>
          <a:xfrm>
            <a:off x="7350134" y="140982"/>
            <a:ext cx="1341642" cy="412235"/>
            <a:chOff x="272026" y="2408034"/>
            <a:chExt cx="3095303" cy="951068"/>
          </a:xfrm>
        </p:grpSpPr>
        <p:sp>
          <p:nvSpPr>
            <p:cNvPr id="94" name="Rectangle 93">
              <a:extLst>
                <a:ext uri="{FF2B5EF4-FFF2-40B4-BE49-F238E27FC236}">
                  <a16:creationId xmlns:a16="http://schemas.microsoft.com/office/drawing/2014/main" id="{B8179D26-31B3-4E5E-8CA4-8D6D1EC65FC0}"/>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5" name="Rectangle 94">
              <a:extLst>
                <a:ext uri="{FF2B5EF4-FFF2-40B4-BE49-F238E27FC236}">
                  <a16:creationId xmlns:a16="http://schemas.microsoft.com/office/drawing/2014/main" id="{69505322-4898-47FA-86D3-20E9A4D6FCAA}"/>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96" name="TextBox 95">
              <a:extLst>
                <a:ext uri="{FF2B5EF4-FFF2-40B4-BE49-F238E27FC236}">
                  <a16:creationId xmlns:a16="http://schemas.microsoft.com/office/drawing/2014/main" id="{D114019A-5C08-4D3B-A772-64417DC1BF6B}"/>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7" name="TextBox 96">
              <a:extLst>
                <a:ext uri="{FF2B5EF4-FFF2-40B4-BE49-F238E27FC236}">
                  <a16:creationId xmlns:a16="http://schemas.microsoft.com/office/drawing/2014/main" id="{D167CD27-0B28-4BAB-ADF4-4B33BF606E48}"/>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8" name="TextBox 97">
              <a:extLst>
                <a:ext uri="{FF2B5EF4-FFF2-40B4-BE49-F238E27FC236}">
                  <a16:creationId xmlns:a16="http://schemas.microsoft.com/office/drawing/2014/main" id="{F5B8E658-96CE-4FF2-A96E-9DF58DAFEC98}"/>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9" name="Footer Placeholder 1">
            <a:extLst>
              <a:ext uri="{FF2B5EF4-FFF2-40B4-BE49-F238E27FC236}">
                <a16:creationId xmlns:a16="http://schemas.microsoft.com/office/drawing/2014/main" id="{4E6DD1A7-6518-4483-8379-04CBB6C7A82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00" name="Rectangle 99">
            <a:extLst>
              <a:ext uri="{FF2B5EF4-FFF2-40B4-BE49-F238E27FC236}">
                <a16:creationId xmlns:a16="http://schemas.microsoft.com/office/drawing/2014/main" id="{20A5440F-1E3A-40B0-9EB4-CC6388127CC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0319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2486" y="82355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32</a:t>
            </a:fld>
            <a:endParaRPr lang="en-US"/>
          </a:p>
        </p:txBody>
      </p:sp>
      <p:sp>
        <p:nvSpPr>
          <p:cNvPr id="3" name="Title 2"/>
          <p:cNvSpPr>
            <a:spLocks noGrp="1"/>
          </p:cNvSpPr>
          <p:nvPr>
            <p:ph type="title"/>
          </p:nvPr>
        </p:nvSpPr>
        <p:spPr>
          <a:xfrm>
            <a:off x="323314" y="17106"/>
            <a:ext cx="8497370" cy="430887"/>
          </a:xfrm>
        </p:spPr>
        <p:txBody>
          <a:bodyPr/>
          <a:lstStyle/>
          <a:p>
            <a:r>
              <a:rPr lang="en-US"/>
              <a:t>Data Analytics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5" name="Straight Connector 4">
            <a:extLst>
              <a:ext uri="{FF2B5EF4-FFF2-40B4-BE49-F238E27FC236}">
                <a16:creationId xmlns:a16="http://schemas.microsoft.com/office/drawing/2014/main" id="{BADA58BC-01E8-413A-9082-E0F9276D2881}"/>
              </a:ext>
            </a:extLst>
          </p:cNvPr>
          <p:cNvCxnSpPr>
            <a:cxnSpLocks/>
          </p:cNvCxnSpPr>
          <p:nvPr/>
        </p:nvCxnSpPr>
        <p:spPr bwMode="auto">
          <a:xfrm>
            <a:off x="2001538" y="711881"/>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974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Reporting, Business Intelligence and Insight capability interactions</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40BBD9CB-81D8-4706-A40E-BE26B4871093}"/>
              </a:ext>
            </a:extLst>
          </p:cNvPr>
          <p:cNvSpPr/>
          <p:nvPr/>
        </p:nvSpPr>
        <p:spPr bwMode="auto">
          <a:xfrm>
            <a:off x="4569679" y="1012630"/>
            <a:ext cx="1240900" cy="494145"/>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27" name="Rectangle 26">
            <a:extLst>
              <a:ext uri="{FF2B5EF4-FFF2-40B4-BE49-F238E27FC236}">
                <a16:creationId xmlns:a16="http://schemas.microsoft.com/office/drawing/2014/main" id="{B25FAE3C-C230-4DC4-A7DD-F475E8181E4C}"/>
              </a:ext>
            </a:extLst>
          </p:cNvPr>
          <p:cNvSpPr/>
          <p:nvPr/>
        </p:nvSpPr>
        <p:spPr bwMode="auto">
          <a:xfrm>
            <a:off x="2382797" y="2040945"/>
            <a:ext cx="936133"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Data Domain Board</a:t>
            </a:r>
          </a:p>
        </p:txBody>
      </p:sp>
      <p:sp>
        <p:nvSpPr>
          <p:cNvPr id="41" name="Rectangle 40">
            <a:extLst>
              <a:ext uri="{FF2B5EF4-FFF2-40B4-BE49-F238E27FC236}">
                <a16:creationId xmlns:a16="http://schemas.microsoft.com/office/drawing/2014/main" id="{E35CA803-F95F-4ED9-B715-D4A97CF37707}"/>
              </a:ext>
            </a:extLst>
          </p:cNvPr>
          <p:cNvSpPr/>
          <p:nvPr/>
        </p:nvSpPr>
        <p:spPr bwMode="auto">
          <a:xfrm>
            <a:off x="4831324" y="4108424"/>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Business Systems </a:t>
            </a:r>
          </a:p>
        </p:txBody>
      </p:sp>
      <p:sp>
        <p:nvSpPr>
          <p:cNvPr id="45" name="TextBox 44">
            <a:extLst>
              <a:ext uri="{FF2B5EF4-FFF2-40B4-BE49-F238E27FC236}">
                <a16:creationId xmlns:a16="http://schemas.microsoft.com/office/drawing/2014/main" id="{CD3E1660-19D4-47AA-AF42-E16A78D064BF}"/>
              </a:ext>
            </a:extLst>
          </p:cNvPr>
          <p:cNvSpPr txBox="1"/>
          <p:nvPr/>
        </p:nvSpPr>
        <p:spPr>
          <a:xfrm>
            <a:off x="3473551" y="1888137"/>
            <a:ext cx="90085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Change pipeline issued for review / assessment</a:t>
            </a:r>
          </a:p>
        </p:txBody>
      </p:sp>
      <p:sp>
        <p:nvSpPr>
          <p:cNvPr id="47" name="TextBox 46">
            <a:extLst>
              <a:ext uri="{FF2B5EF4-FFF2-40B4-BE49-F238E27FC236}">
                <a16:creationId xmlns:a16="http://schemas.microsoft.com/office/drawing/2014/main" id="{E2C163BA-CCAE-4B3F-8CFD-91B6E60A2180}"/>
              </a:ext>
            </a:extLst>
          </p:cNvPr>
          <p:cNvSpPr txBox="1"/>
          <p:nvPr/>
        </p:nvSpPr>
        <p:spPr>
          <a:xfrm>
            <a:off x="3748059" y="3322005"/>
            <a:ext cx="81354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Request for support / release</a:t>
            </a:r>
          </a:p>
        </p:txBody>
      </p:sp>
      <p:sp>
        <p:nvSpPr>
          <p:cNvPr id="53" name="Rectangle 52">
            <a:extLst>
              <a:ext uri="{FF2B5EF4-FFF2-40B4-BE49-F238E27FC236}">
                <a16:creationId xmlns:a16="http://schemas.microsoft.com/office/drawing/2014/main" id="{B1673876-A771-476A-892A-AFF20F929D4C}"/>
              </a:ext>
            </a:extLst>
          </p:cNvPr>
          <p:cNvSpPr/>
          <p:nvPr/>
        </p:nvSpPr>
        <p:spPr bwMode="auto">
          <a:xfrm>
            <a:off x="2599063" y="3388915"/>
            <a:ext cx="970012" cy="560868"/>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IT Data Team</a:t>
            </a:r>
          </a:p>
        </p:txBody>
      </p:sp>
      <p:cxnSp>
        <p:nvCxnSpPr>
          <p:cNvPr id="86" name="Shape 71">
            <a:extLst>
              <a:ext uri="{FF2B5EF4-FFF2-40B4-BE49-F238E27FC236}">
                <a16:creationId xmlns:a16="http://schemas.microsoft.com/office/drawing/2014/main" id="{02D6245A-5700-4B37-AD33-12F7986A86DC}"/>
              </a:ext>
            </a:extLst>
          </p:cNvPr>
          <p:cNvCxnSpPr>
            <a:cxnSpLocks/>
            <a:stCxn id="149" idx="3"/>
            <a:endCxn id="26" idx="3"/>
          </p:cNvCxnSpPr>
          <p:nvPr/>
        </p:nvCxnSpPr>
        <p:spPr bwMode="auto">
          <a:xfrm flipH="1" flipV="1">
            <a:off x="5810579" y="1259703"/>
            <a:ext cx="1478103" cy="2854380"/>
          </a:xfrm>
          <a:prstGeom prst="bentConnector3">
            <a:avLst>
              <a:gd name="adj1" fmla="val -15466"/>
            </a:avLst>
          </a:prstGeom>
          <a:solidFill>
            <a:schemeClr val="bg1"/>
          </a:solidFill>
          <a:ln w="19050" cap="flat" cmpd="sng" algn="ctr">
            <a:solidFill>
              <a:srgbClr val="1B4D2A"/>
            </a:solidFill>
            <a:prstDash val="solid"/>
            <a:round/>
            <a:headEnd type="none" w="med" len="med"/>
            <a:tailEnd type="arrow"/>
          </a:ln>
          <a:effectLst/>
        </p:spPr>
      </p:cxnSp>
      <p:sp>
        <p:nvSpPr>
          <p:cNvPr id="76" name="TextBox 75">
            <a:extLst>
              <a:ext uri="{FF2B5EF4-FFF2-40B4-BE49-F238E27FC236}">
                <a16:creationId xmlns:a16="http://schemas.microsoft.com/office/drawing/2014/main" id="{9955D595-BB4C-435E-89A8-A44EF051E863}"/>
              </a:ext>
            </a:extLst>
          </p:cNvPr>
          <p:cNvSpPr txBox="1"/>
          <p:nvPr/>
        </p:nvSpPr>
        <p:spPr>
          <a:xfrm>
            <a:off x="6101491" y="2978721"/>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Risk / Impact assessment solution</a:t>
            </a:r>
          </a:p>
        </p:txBody>
      </p:sp>
      <p:cxnSp>
        <p:nvCxnSpPr>
          <p:cNvPr id="78" name="Shape 71">
            <a:extLst>
              <a:ext uri="{FF2B5EF4-FFF2-40B4-BE49-F238E27FC236}">
                <a16:creationId xmlns:a16="http://schemas.microsoft.com/office/drawing/2014/main" id="{446B55AB-F35E-4631-84ED-7E40F988FC34}"/>
              </a:ext>
            </a:extLst>
          </p:cNvPr>
          <p:cNvCxnSpPr>
            <a:cxnSpLocks/>
          </p:cNvCxnSpPr>
          <p:nvPr/>
        </p:nvCxnSpPr>
        <p:spPr bwMode="auto">
          <a:xfrm rot="10800000" flipV="1">
            <a:off x="3365461" y="2259905"/>
            <a:ext cx="111426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26" name="TextBox 125">
            <a:extLst>
              <a:ext uri="{FF2B5EF4-FFF2-40B4-BE49-F238E27FC236}">
                <a16:creationId xmlns:a16="http://schemas.microsoft.com/office/drawing/2014/main" id="{94EC3B05-E1B8-4AA4-A60C-A1C2BC5722E2}"/>
              </a:ext>
            </a:extLst>
          </p:cNvPr>
          <p:cNvSpPr txBox="1"/>
          <p:nvPr/>
        </p:nvSpPr>
        <p:spPr>
          <a:xfrm>
            <a:off x="3716898" y="3814756"/>
            <a:ext cx="848551"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IT Release process</a:t>
            </a:r>
          </a:p>
        </p:txBody>
      </p:sp>
      <p:cxnSp>
        <p:nvCxnSpPr>
          <p:cNvPr id="128" name="Shape 71">
            <a:extLst>
              <a:ext uri="{FF2B5EF4-FFF2-40B4-BE49-F238E27FC236}">
                <a16:creationId xmlns:a16="http://schemas.microsoft.com/office/drawing/2014/main" id="{9841BC08-C7A6-4A09-8D3C-7E16E4488CB5}"/>
              </a:ext>
            </a:extLst>
          </p:cNvPr>
          <p:cNvCxnSpPr>
            <a:cxnSpLocks/>
          </p:cNvCxnSpPr>
          <p:nvPr/>
        </p:nvCxnSpPr>
        <p:spPr bwMode="auto">
          <a:xfrm rot="10800000" flipH="1" flipV="1">
            <a:off x="3374597" y="2346621"/>
            <a:ext cx="1114269"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3" name="TextBox 132">
            <a:extLst>
              <a:ext uri="{FF2B5EF4-FFF2-40B4-BE49-F238E27FC236}">
                <a16:creationId xmlns:a16="http://schemas.microsoft.com/office/drawing/2014/main" id="{311CDA88-D2F6-437C-BC60-A7351301F95A}"/>
              </a:ext>
            </a:extLst>
          </p:cNvPr>
          <p:cNvSpPr txBox="1"/>
          <p:nvPr/>
        </p:nvSpPr>
        <p:spPr>
          <a:xfrm>
            <a:off x="6104575" y="3660526"/>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Prepare solution for UAT, evidence and Sign off</a:t>
            </a:r>
          </a:p>
        </p:txBody>
      </p:sp>
      <p:cxnSp>
        <p:nvCxnSpPr>
          <p:cNvPr id="135" name="Shape 71">
            <a:extLst>
              <a:ext uri="{FF2B5EF4-FFF2-40B4-BE49-F238E27FC236}">
                <a16:creationId xmlns:a16="http://schemas.microsoft.com/office/drawing/2014/main" id="{6738DAFA-4B13-4A5C-9B6C-9ACBEDECCC41}"/>
              </a:ext>
            </a:extLst>
          </p:cNvPr>
          <p:cNvCxnSpPr>
            <a:cxnSpLocks/>
          </p:cNvCxnSpPr>
          <p:nvPr/>
        </p:nvCxnSpPr>
        <p:spPr bwMode="auto">
          <a:xfrm rot="5400000">
            <a:off x="4943432" y="1821263"/>
            <a:ext cx="62897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6" name="TextBox 135">
            <a:extLst>
              <a:ext uri="{FF2B5EF4-FFF2-40B4-BE49-F238E27FC236}">
                <a16:creationId xmlns:a16="http://schemas.microsoft.com/office/drawing/2014/main" id="{FB1A7FA5-E69F-4A8E-9527-678F05B4DB65}"/>
              </a:ext>
            </a:extLst>
          </p:cNvPr>
          <p:cNvSpPr txBox="1"/>
          <p:nvPr/>
        </p:nvSpPr>
        <p:spPr>
          <a:xfrm>
            <a:off x="5335061" y="1661440"/>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Opportunity identified and request made</a:t>
            </a:r>
          </a:p>
        </p:txBody>
      </p:sp>
      <p:sp>
        <p:nvSpPr>
          <p:cNvPr id="137" name="Oval 2">
            <a:extLst>
              <a:ext uri="{FF2B5EF4-FFF2-40B4-BE49-F238E27FC236}">
                <a16:creationId xmlns:a16="http://schemas.microsoft.com/office/drawing/2014/main" id="{55B3086A-0113-4CEC-AF16-944DCEB0B8F6}"/>
              </a:ext>
            </a:extLst>
          </p:cNvPr>
          <p:cNvSpPr>
            <a:spLocks noChangeArrowheads="1"/>
          </p:cNvSpPr>
          <p:nvPr/>
        </p:nvSpPr>
        <p:spPr bwMode="gray">
          <a:xfrm>
            <a:off x="5257919" y="154280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38" name="Oval 2">
            <a:extLst>
              <a:ext uri="{FF2B5EF4-FFF2-40B4-BE49-F238E27FC236}">
                <a16:creationId xmlns:a16="http://schemas.microsoft.com/office/drawing/2014/main" id="{32F943B2-172E-4822-B5AB-5419952C44C9}"/>
              </a:ext>
            </a:extLst>
          </p:cNvPr>
          <p:cNvSpPr>
            <a:spLocks noChangeArrowheads="1"/>
          </p:cNvSpPr>
          <p:nvPr/>
        </p:nvSpPr>
        <p:spPr bwMode="gray">
          <a:xfrm>
            <a:off x="3391680" y="176881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42" name="Oval 2">
            <a:extLst>
              <a:ext uri="{FF2B5EF4-FFF2-40B4-BE49-F238E27FC236}">
                <a16:creationId xmlns:a16="http://schemas.microsoft.com/office/drawing/2014/main" id="{6F16A63D-C52B-44BD-87CC-26CEFC561767}"/>
              </a:ext>
            </a:extLst>
          </p:cNvPr>
          <p:cNvSpPr>
            <a:spLocks noChangeArrowheads="1"/>
          </p:cNvSpPr>
          <p:nvPr/>
        </p:nvSpPr>
        <p:spPr bwMode="gray">
          <a:xfrm>
            <a:off x="6022705" y="286867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sp>
        <p:nvSpPr>
          <p:cNvPr id="143" name="Oval 2">
            <a:extLst>
              <a:ext uri="{FF2B5EF4-FFF2-40B4-BE49-F238E27FC236}">
                <a16:creationId xmlns:a16="http://schemas.microsoft.com/office/drawing/2014/main" id="{145E3CC6-585E-48B3-AC70-B4615E56833F}"/>
              </a:ext>
            </a:extLst>
          </p:cNvPr>
          <p:cNvSpPr>
            <a:spLocks noChangeArrowheads="1"/>
          </p:cNvSpPr>
          <p:nvPr/>
        </p:nvSpPr>
        <p:spPr bwMode="gray">
          <a:xfrm>
            <a:off x="6022705" y="353741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sp>
        <p:nvSpPr>
          <p:cNvPr id="144" name="Oval 2">
            <a:extLst>
              <a:ext uri="{FF2B5EF4-FFF2-40B4-BE49-F238E27FC236}">
                <a16:creationId xmlns:a16="http://schemas.microsoft.com/office/drawing/2014/main" id="{57FD44DC-823E-4E4D-BBC5-CACB35BF2120}"/>
              </a:ext>
            </a:extLst>
          </p:cNvPr>
          <p:cNvSpPr>
            <a:spLocks noChangeArrowheads="1"/>
          </p:cNvSpPr>
          <p:nvPr/>
        </p:nvSpPr>
        <p:spPr bwMode="gray">
          <a:xfrm>
            <a:off x="3662024" y="31903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sp>
        <p:nvSpPr>
          <p:cNvPr id="145" name="Oval 2">
            <a:extLst>
              <a:ext uri="{FF2B5EF4-FFF2-40B4-BE49-F238E27FC236}">
                <a16:creationId xmlns:a16="http://schemas.microsoft.com/office/drawing/2014/main" id="{02E32E84-4DD6-4A44-A18E-8B30B4BCE68A}"/>
              </a:ext>
            </a:extLst>
          </p:cNvPr>
          <p:cNvSpPr>
            <a:spLocks noChangeArrowheads="1"/>
          </p:cNvSpPr>
          <p:nvPr/>
        </p:nvSpPr>
        <p:spPr bwMode="gray">
          <a:xfrm>
            <a:off x="3623387" y="3700348"/>
            <a:ext cx="144656" cy="1388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cxnSp>
        <p:nvCxnSpPr>
          <p:cNvPr id="147" name="Shape 71">
            <a:extLst>
              <a:ext uri="{FF2B5EF4-FFF2-40B4-BE49-F238E27FC236}">
                <a16:creationId xmlns:a16="http://schemas.microsoft.com/office/drawing/2014/main" id="{E2F4F345-BB52-49A1-92F4-EEB095DAA99B}"/>
              </a:ext>
            </a:extLst>
          </p:cNvPr>
          <p:cNvCxnSpPr>
            <a:cxnSpLocks/>
          </p:cNvCxnSpPr>
          <p:nvPr/>
        </p:nvCxnSpPr>
        <p:spPr bwMode="auto">
          <a:xfrm rot="16200000" flipV="1">
            <a:off x="4696763" y="1811288"/>
            <a:ext cx="62897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48" name="TextBox 147">
            <a:extLst>
              <a:ext uri="{FF2B5EF4-FFF2-40B4-BE49-F238E27FC236}">
                <a16:creationId xmlns:a16="http://schemas.microsoft.com/office/drawing/2014/main" id="{E884A4FB-9C12-4366-893A-F04B5C4DD14B}"/>
              </a:ext>
            </a:extLst>
          </p:cNvPr>
          <p:cNvSpPr txBox="1"/>
          <p:nvPr/>
        </p:nvSpPr>
        <p:spPr>
          <a:xfrm>
            <a:off x="3972673" y="1605101"/>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New insight &amp; reporting available</a:t>
            </a:r>
          </a:p>
        </p:txBody>
      </p:sp>
      <p:sp>
        <p:nvSpPr>
          <p:cNvPr id="149" name="TextBox 148">
            <a:extLst>
              <a:ext uri="{FF2B5EF4-FFF2-40B4-BE49-F238E27FC236}">
                <a16:creationId xmlns:a16="http://schemas.microsoft.com/office/drawing/2014/main" id="{2C2679A4-0474-4FA0-9090-76D463F6EE58}"/>
              </a:ext>
            </a:extLst>
          </p:cNvPr>
          <p:cNvSpPr txBox="1"/>
          <p:nvPr/>
        </p:nvSpPr>
        <p:spPr>
          <a:xfrm>
            <a:off x="6090028" y="4005471"/>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Training and user adoption support</a:t>
            </a:r>
          </a:p>
        </p:txBody>
      </p:sp>
      <p:sp>
        <p:nvSpPr>
          <p:cNvPr id="150" name="Oval 2">
            <a:extLst>
              <a:ext uri="{FF2B5EF4-FFF2-40B4-BE49-F238E27FC236}">
                <a16:creationId xmlns:a16="http://schemas.microsoft.com/office/drawing/2014/main" id="{2ECEC4FF-F92C-4DFC-941D-B50DE0F38620}"/>
              </a:ext>
            </a:extLst>
          </p:cNvPr>
          <p:cNvSpPr>
            <a:spLocks noChangeArrowheads="1"/>
          </p:cNvSpPr>
          <p:nvPr/>
        </p:nvSpPr>
        <p:spPr bwMode="gray">
          <a:xfrm>
            <a:off x="6032247" y="389198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10</a:t>
            </a:r>
          </a:p>
        </p:txBody>
      </p:sp>
      <p:sp>
        <p:nvSpPr>
          <p:cNvPr id="157" name="TextBox 156">
            <a:extLst>
              <a:ext uri="{FF2B5EF4-FFF2-40B4-BE49-F238E27FC236}">
                <a16:creationId xmlns:a16="http://schemas.microsoft.com/office/drawing/2014/main" id="{B59637AD-268F-4C42-A1D5-2419C82B84B9}"/>
              </a:ext>
            </a:extLst>
          </p:cNvPr>
          <p:cNvSpPr txBox="1"/>
          <p:nvPr/>
        </p:nvSpPr>
        <p:spPr>
          <a:xfrm>
            <a:off x="3697028" y="4092079"/>
            <a:ext cx="875458"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Wider solution engineering support</a:t>
            </a:r>
          </a:p>
        </p:txBody>
      </p:sp>
      <p:sp>
        <p:nvSpPr>
          <p:cNvPr id="158" name="Oval 2">
            <a:extLst>
              <a:ext uri="{FF2B5EF4-FFF2-40B4-BE49-F238E27FC236}">
                <a16:creationId xmlns:a16="http://schemas.microsoft.com/office/drawing/2014/main" id="{7C9F4B5B-77FC-42C9-AD3B-740376B53B07}"/>
              </a:ext>
            </a:extLst>
          </p:cNvPr>
          <p:cNvSpPr>
            <a:spLocks noChangeArrowheads="1"/>
          </p:cNvSpPr>
          <p:nvPr/>
        </p:nvSpPr>
        <p:spPr bwMode="gray">
          <a:xfrm>
            <a:off x="3614181" y="39583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a:t>
            </a:r>
          </a:p>
        </p:txBody>
      </p:sp>
      <p:cxnSp>
        <p:nvCxnSpPr>
          <p:cNvPr id="159" name="Straight Arrow Connector 158">
            <a:extLst>
              <a:ext uri="{FF2B5EF4-FFF2-40B4-BE49-F238E27FC236}">
                <a16:creationId xmlns:a16="http://schemas.microsoft.com/office/drawing/2014/main" id="{8AB78F9E-818D-43E5-B81F-FE02DE937EA4}"/>
              </a:ext>
            </a:extLst>
          </p:cNvPr>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sp>
        <p:nvSpPr>
          <p:cNvPr id="68" name="Rectangle 67">
            <a:extLst>
              <a:ext uri="{FF2B5EF4-FFF2-40B4-BE49-F238E27FC236}">
                <a16:creationId xmlns:a16="http://schemas.microsoft.com/office/drawing/2014/main" id="{A4EF134E-65AD-430F-9815-1B0891A5C460}"/>
              </a:ext>
            </a:extLst>
          </p:cNvPr>
          <p:cNvSpPr/>
          <p:nvPr/>
        </p:nvSpPr>
        <p:spPr bwMode="auto">
          <a:xfrm>
            <a:off x="93910" y="2719636"/>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Preparation for Production</a:t>
            </a:r>
          </a:p>
        </p:txBody>
      </p:sp>
      <p:sp>
        <p:nvSpPr>
          <p:cNvPr id="71" name="Rectangle 70">
            <a:extLst>
              <a:ext uri="{FF2B5EF4-FFF2-40B4-BE49-F238E27FC236}">
                <a16:creationId xmlns:a16="http://schemas.microsoft.com/office/drawing/2014/main" id="{80A9E563-21EF-4C5E-9608-9DFBAD3C766F}"/>
              </a:ext>
            </a:extLst>
          </p:cNvPr>
          <p:cNvSpPr/>
          <p:nvPr/>
        </p:nvSpPr>
        <p:spPr bwMode="auto">
          <a:xfrm>
            <a:off x="93909" y="3244172"/>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Model Implementation</a:t>
            </a:r>
          </a:p>
        </p:txBody>
      </p:sp>
      <p:sp>
        <p:nvSpPr>
          <p:cNvPr id="72" name="Rectangle 71">
            <a:extLst>
              <a:ext uri="{FF2B5EF4-FFF2-40B4-BE49-F238E27FC236}">
                <a16:creationId xmlns:a16="http://schemas.microsoft.com/office/drawing/2014/main" id="{8B3B0666-16C4-4B19-9A1B-83ACF1F55FB8}"/>
              </a:ext>
            </a:extLst>
          </p:cNvPr>
          <p:cNvSpPr/>
          <p:nvPr/>
        </p:nvSpPr>
        <p:spPr bwMode="auto">
          <a:xfrm>
            <a:off x="93910" y="375552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Solution Deployment &amp; Evaluation</a:t>
            </a:r>
          </a:p>
        </p:txBody>
      </p:sp>
      <p:sp>
        <p:nvSpPr>
          <p:cNvPr id="73" name="Rectangle 72">
            <a:extLst>
              <a:ext uri="{FF2B5EF4-FFF2-40B4-BE49-F238E27FC236}">
                <a16:creationId xmlns:a16="http://schemas.microsoft.com/office/drawing/2014/main" id="{935802AF-57A8-4546-B396-0BA58FA15969}"/>
              </a:ext>
            </a:extLst>
          </p:cNvPr>
          <p:cNvSpPr/>
          <p:nvPr/>
        </p:nvSpPr>
        <p:spPr bwMode="auto">
          <a:xfrm>
            <a:off x="93910" y="426688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Visualization Enablement</a:t>
            </a:r>
          </a:p>
        </p:txBody>
      </p:sp>
      <p:sp>
        <p:nvSpPr>
          <p:cNvPr id="77" name="Rectangle 76">
            <a:extLst>
              <a:ext uri="{FF2B5EF4-FFF2-40B4-BE49-F238E27FC236}">
                <a16:creationId xmlns:a16="http://schemas.microsoft.com/office/drawing/2014/main" id="{8527F080-23DF-466B-9270-11163C81C2DC}"/>
              </a:ext>
            </a:extLst>
          </p:cNvPr>
          <p:cNvSpPr/>
          <p:nvPr/>
        </p:nvSpPr>
        <p:spPr bwMode="auto">
          <a:xfrm>
            <a:off x="1035791" y="684915"/>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Analytics Tool Support</a:t>
            </a:r>
          </a:p>
        </p:txBody>
      </p:sp>
      <p:sp>
        <p:nvSpPr>
          <p:cNvPr id="79" name="Rectangle 78">
            <a:extLst>
              <a:ext uri="{FF2B5EF4-FFF2-40B4-BE49-F238E27FC236}">
                <a16:creationId xmlns:a16="http://schemas.microsoft.com/office/drawing/2014/main" id="{7993CD04-DFDB-43A4-8525-87AFCE1A22F9}"/>
              </a:ext>
            </a:extLst>
          </p:cNvPr>
          <p:cNvSpPr/>
          <p:nvPr/>
        </p:nvSpPr>
        <p:spPr bwMode="auto">
          <a:xfrm>
            <a:off x="1035791" y="1197782"/>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Analytics &amp; User Adoption</a:t>
            </a:r>
          </a:p>
        </p:txBody>
      </p:sp>
      <p:sp>
        <p:nvSpPr>
          <p:cNvPr id="80" name="Rectangle 79">
            <a:extLst>
              <a:ext uri="{FF2B5EF4-FFF2-40B4-BE49-F238E27FC236}">
                <a16:creationId xmlns:a16="http://schemas.microsoft.com/office/drawing/2014/main" id="{37F73FE6-B958-4F31-B33E-B20BF6690265}"/>
              </a:ext>
            </a:extLst>
          </p:cNvPr>
          <p:cNvSpPr/>
          <p:nvPr/>
        </p:nvSpPr>
        <p:spPr bwMode="auto">
          <a:xfrm>
            <a:off x="1035791" y="1710649"/>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Analytics &amp; Insight Implementation</a:t>
            </a:r>
          </a:p>
        </p:txBody>
      </p:sp>
      <p:sp>
        <p:nvSpPr>
          <p:cNvPr id="81" name="Rectangle 80">
            <a:extLst>
              <a:ext uri="{FF2B5EF4-FFF2-40B4-BE49-F238E27FC236}">
                <a16:creationId xmlns:a16="http://schemas.microsoft.com/office/drawing/2014/main" id="{5EE5989C-4D63-447C-80AB-B343AF9C57D9}"/>
              </a:ext>
            </a:extLst>
          </p:cNvPr>
          <p:cNvSpPr/>
          <p:nvPr/>
        </p:nvSpPr>
        <p:spPr bwMode="auto">
          <a:xfrm>
            <a:off x="1035791" y="2223517"/>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 Reporting Visualization Development</a:t>
            </a:r>
          </a:p>
        </p:txBody>
      </p:sp>
      <p:sp>
        <p:nvSpPr>
          <p:cNvPr id="83" name="Rectangle 82">
            <a:extLst>
              <a:ext uri="{FF2B5EF4-FFF2-40B4-BE49-F238E27FC236}">
                <a16:creationId xmlns:a16="http://schemas.microsoft.com/office/drawing/2014/main" id="{C04034B5-BE45-4E07-B3A1-16465347D4F1}"/>
              </a:ext>
            </a:extLst>
          </p:cNvPr>
          <p:cNvSpPr/>
          <p:nvPr/>
        </p:nvSpPr>
        <p:spPr bwMode="auto">
          <a:xfrm>
            <a:off x="1043345" y="2719636"/>
            <a:ext cx="8748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700">
                <a:solidFill>
                  <a:schemeClr val="bg1"/>
                </a:solidFill>
              </a:rPr>
              <a:t>Data / Reporting Visualization Implementation</a:t>
            </a:r>
          </a:p>
        </p:txBody>
      </p:sp>
      <p:sp>
        <p:nvSpPr>
          <p:cNvPr id="84" name="Rectangle 83">
            <a:extLst>
              <a:ext uri="{FF2B5EF4-FFF2-40B4-BE49-F238E27FC236}">
                <a16:creationId xmlns:a16="http://schemas.microsoft.com/office/drawing/2014/main" id="{F7EB50CF-55B8-40BD-B350-D515258B905A}"/>
              </a:ext>
            </a:extLst>
          </p:cNvPr>
          <p:cNvSpPr/>
          <p:nvPr/>
        </p:nvSpPr>
        <p:spPr bwMode="auto">
          <a:xfrm>
            <a:off x="93909" y="684915"/>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Analytics &amp; Insight </a:t>
            </a:r>
          </a:p>
        </p:txBody>
      </p:sp>
      <p:sp>
        <p:nvSpPr>
          <p:cNvPr id="85" name="Rectangle 84">
            <a:extLst>
              <a:ext uri="{FF2B5EF4-FFF2-40B4-BE49-F238E27FC236}">
                <a16:creationId xmlns:a16="http://schemas.microsoft.com/office/drawing/2014/main" id="{7CCD7428-1517-40BE-84FD-FE082A2BBB4A}"/>
              </a:ext>
            </a:extLst>
          </p:cNvPr>
          <p:cNvSpPr/>
          <p:nvPr/>
        </p:nvSpPr>
        <p:spPr bwMode="auto">
          <a:xfrm>
            <a:off x="93909" y="1197782"/>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 Reporting Visualization </a:t>
            </a:r>
          </a:p>
        </p:txBody>
      </p:sp>
      <p:sp>
        <p:nvSpPr>
          <p:cNvPr id="87" name="Rectangle 86">
            <a:extLst>
              <a:ext uri="{FF2B5EF4-FFF2-40B4-BE49-F238E27FC236}">
                <a16:creationId xmlns:a16="http://schemas.microsoft.com/office/drawing/2014/main" id="{5A318873-534C-4574-93A0-E5584C8E8886}"/>
              </a:ext>
            </a:extLst>
          </p:cNvPr>
          <p:cNvSpPr/>
          <p:nvPr/>
        </p:nvSpPr>
        <p:spPr bwMode="auto">
          <a:xfrm>
            <a:off x="93909" y="1710649"/>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Data / Reporting Visualization Definition  </a:t>
            </a:r>
          </a:p>
        </p:txBody>
      </p:sp>
      <p:sp>
        <p:nvSpPr>
          <p:cNvPr id="88" name="Rectangle 87">
            <a:extLst>
              <a:ext uri="{FF2B5EF4-FFF2-40B4-BE49-F238E27FC236}">
                <a16:creationId xmlns:a16="http://schemas.microsoft.com/office/drawing/2014/main" id="{BD6B2C72-62A0-4E70-A58D-1679E37FB6AD}"/>
              </a:ext>
            </a:extLst>
          </p:cNvPr>
          <p:cNvSpPr/>
          <p:nvPr/>
        </p:nvSpPr>
        <p:spPr bwMode="auto">
          <a:xfrm>
            <a:off x="93909" y="2223517"/>
            <a:ext cx="8748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700">
                <a:solidFill>
                  <a:srgbClr val="00148C"/>
                </a:solidFill>
              </a:rPr>
              <a:t>Regulatory Reporting </a:t>
            </a:r>
          </a:p>
        </p:txBody>
      </p:sp>
      <p:sp>
        <p:nvSpPr>
          <p:cNvPr id="146" name="Oval 2">
            <a:extLst>
              <a:ext uri="{FF2B5EF4-FFF2-40B4-BE49-F238E27FC236}">
                <a16:creationId xmlns:a16="http://schemas.microsoft.com/office/drawing/2014/main" id="{BE58C7B6-DCD7-4838-BE55-22786783C4EA}"/>
              </a:ext>
            </a:extLst>
          </p:cNvPr>
          <p:cNvSpPr>
            <a:spLocks noChangeArrowheads="1"/>
          </p:cNvSpPr>
          <p:nvPr/>
        </p:nvSpPr>
        <p:spPr bwMode="gray">
          <a:xfrm>
            <a:off x="3911138" y="149059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11</a:t>
            </a:r>
          </a:p>
        </p:txBody>
      </p:sp>
      <p:sp>
        <p:nvSpPr>
          <p:cNvPr id="90" name="Oval 2">
            <a:extLst>
              <a:ext uri="{FF2B5EF4-FFF2-40B4-BE49-F238E27FC236}">
                <a16:creationId xmlns:a16="http://schemas.microsoft.com/office/drawing/2014/main" id="{806C8061-616D-467D-8148-5C9ADCA9D91E}"/>
              </a:ext>
            </a:extLst>
          </p:cNvPr>
          <p:cNvSpPr>
            <a:spLocks noChangeArrowheads="1"/>
          </p:cNvSpPr>
          <p:nvPr/>
        </p:nvSpPr>
        <p:spPr bwMode="gray">
          <a:xfrm>
            <a:off x="871286" y="6476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91" name="Oval 2">
            <a:extLst>
              <a:ext uri="{FF2B5EF4-FFF2-40B4-BE49-F238E27FC236}">
                <a16:creationId xmlns:a16="http://schemas.microsoft.com/office/drawing/2014/main" id="{D55DBBD1-597A-416D-B103-37AA8CE66816}"/>
              </a:ext>
            </a:extLst>
          </p:cNvPr>
          <p:cNvSpPr>
            <a:spLocks noChangeArrowheads="1"/>
          </p:cNvSpPr>
          <p:nvPr/>
        </p:nvSpPr>
        <p:spPr bwMode="gray">
          <a:xfrm>
            <a:off x="871286" y="11363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92" name="Oval 2">
            <a:extLst>
              <a:ext uri="{FF2B5EF4-FFF2-40B4-BE49-F238E27FC236}">
                <a16:creationId xmlns:a16="http://schemas.microsoft.com/office/drawing/2014/main" id="{C3F1C66F-E255-4022-9D0E-489C5A44AEE5}"/>
              </a:ext>
            </a:extLst>
          </p:cNvPr>
          <p:cNvSpPr>
            <a:spLocks noChangeArrowheads="1"/>
          </p:cNvSpPr>
          <p:nvPr/>
        </p:nvSpPr>
        <p:spPr bwMode="gray">
          <a:xfrm>
            <a:off x="871286" y="16546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93" name="Oval 2">
            <a:extLst>
              <a:ext uri="{FF2B5EF4-FFF2-40B4-BE49-F238E27FC236}">
                <a16:creationId xmlns:a16="http://schemas.microsoft.com/office/drawing/2014/main" id="{7684F288-0940-4D96-9169-E4B3D6A5DF4A}"/>
              </a:ext>
            </a:extLst>
          </p:cNvPr>
          <p:cNvSpPr>
            <a:spLocks noChangeArrowheads="1"/>
          </p:cNvSpPr>
          <p:nvPr/>
        </p:nvSpPr>
        <p:spPr bwMode="gray">
          <a:xfrm>
            <a:off x="871286" y="21623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5" name="Oval 2">
            <a:extLst>
              <a:ext uri="{FF2B5EF4-FFF2-40B4-BE49-F238E27FC236}">
                <a16:creationId xmlns:a16="http://schemas.microsoft.com/office/drawing/2014/main" id="{C45B89F4-29F2-4BD3-B42B-D3833EF3E386}"/>
              </a:ext>
            </a:extLst>
          </p:cNvPr>
          <p:cNvSpPr>
            <a:spLocks noChangeArrowheads="1"/>
          </p:cNvSpPr>
          <p:nvPr/>
        </p:nvSpPr>
        <p:spPr bwMode="gray">
          <a:xfrm>
            <a:off x="871286" y="267175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6" name="Oval 2">
            <a:extLst>
              <a:ext uri="{FF2B5EF4-FFF2-40B4-BE49-F238E27FC236}">
                <a16:creationId xmlns:a16="http://schemas.microsoft.com/office/drawing/2014/main" id="{E899E913-3B6D-4C0F-81C2-73DB6ABA4A4C}"/>
              </a:ext>
            </a:extLst>
          </p:cNvPr>
          <p:cNvSpPr>
            <a:spLocks noChangeArrowheads="1"/>
          </p:cNvSpPr>
          <p:nvPr/>
        </p:nvSpPr>
        <p:spPr bwMode="gray">
          <a:xfrm>
            <a:off x="871286" y="31726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7" name="Oval 2">
            <a:extLst>
              <a:ext uri="{FF2B5EF4-FFF2-40B4-BE49-F238E27FC236}">
                <a16:creationId xmlns:a16="http://schemas.microsoft.com/office/drawing/2014/main" id="{276F2F5B-40EE-440E-8D5F-58E74B73CDDC}"/>
              </a:ext>
            </a:extLst>
          </p:cNvPr>
          <p:cNvSpPr>
            <a:spLocks noChangeArrowheads="1"/>
          </p:cNvSpPr>
          <p:nvPr/>
        </p:nvSpPr>
        <p:spPr bwMode="gray">
          <a:xfrm>
            <a:off x="871286" y="368568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8" name="Oval 2">
            <a:extLst>
              <a:ext uri="{FF2B5EF4-FFF2-40B4-BE49-F238E27FC236}">
                <a16:creationId xmlns:a16="http://schemas.microsoft.com/office/drawing/2014/main" id="{7E7B3E10-7AAE-445F-B0E0-1D6BE3FBFC56}"/>
              </a:ext>
            </a:extLst>
          </p:cNvPr>
          <p:cNvSpPr>
            <a:spLocks noChangeArrowheads="1"/>
          </p:cNvSpPr>
          <p:nvPr/>
        </p:nvSpPr>
        <p:spPr bwMode="gray">
          <a:xfrm>
            <a:off x="871286" y="41962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99" name="Oval 2">
            <a:extLst>
              <a:ext uri="{FF2B5EF4-FFF2-40B4-BE49-F238E27FC236}">
                <a16:creationId xmlns:a16="http://schemas.microsoft.com/office/drawing/2014/main" id="{67688CA3-B68D-4EB1-83EB-82E398EC5F11}"/>
              </a:ext>
            </a:extLst>
          </p:cNvPr>
          <p:cNvSpPr>
            <a:spLocks noChangeArrowheads="1"/>
          </p:cNvSpPr>
          <p:nvPr/>
        </p:nvSpPr>
        <p:spPr bwMode="gray">
          <a:xfrm>
            <a:off x="1843855" y="6229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100" name="Oval 2">
            <a:extLst>
              <a:ext uri="{FF2B5EF4-FFF2-40B4-BE49-F238E27FC236}">
                <a16:creationId xmlns:a16="http://schemas.microsoft.com/office/drawing/2014/main" id="{CF762911-F2DB-4AE2-A500-DF3532A27CF1}"/>
              </a:ext>
            </a:extLst>
          </p:cNvPr>
          <p:cNvSpPr>
            <a:spLocks noChangeArrowheads="1"/>
          </p:cNvSpPr>
          <p:nvPr/>
        </p:nvSpPr>
        <p:spPr bwMode="gray">
          <a:xfrm>
            <a:off x="1843855" y="11229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101" name="Oval 2">
            <a:extLst>
              <a:ext uri="{FF2B5EF4-FFF2-40B4-BE49-F238E27FC236}">
                <a16:creationId xmlns:a16="http://schemas.microsoft.com/office/drawing/2014/main" id="{BC7E8F0E-8F26-4DE1-9BE7-A616003FF36D}"/>
              </a:ext>
            </a:extLst>
          </p:cNvPr>
          <p:cNvSpPr>
            <a:spLocks noChangeArrowheads="1"/>
          </p:cNvSpPr>
          <p:nvPr/>
        </p:nvSpPr>
        <p:spPr bwMode="gray">
          <a:xfrm>
            <a:off x="1843855" y="16383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102" name="Oval 2">
            <a:extLst>
              <a:ext uri="{FF2B5EF4-FFF2-40B4-BE49-F238E27FC236}">
                <a16:creationId xmlns:a16="http://schemas.microsoft.com/office/drawing/2014/main" id="{86D0403E-5730-404F-BC74-67A16AF864C6}"/>
              </a:ext>
            </a:extLst>
          </p:cNvPr>
          <p:cNvSpPr>
            <a:spLocks noChangeArrowheads="1"/>
          </p:cNvSpPr>
          <p:nvPr/>
        </p:nvSpPr>
        <p:spPr bwMode="gray">
          <a:xfrm>
            <a:off x="1843855" y="21583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l</a:t>
            </a:r>
          </a:p>
        </p:txBody>
      </p:sp>
      <p:sp>
        <p:nvSpPr>
          <p:cNvPr id="103" name="Oval 2">
            <a:extLst>
              <a:ext uri="{FF2B5EF4-FFF2-40B4-BE49-F238E27FC236}">
                <a16:creationId xmlns:a16="http://schemas.microsoft.com/office/drawing/2014/main" id="{A22389C8-1B5A-4CD9-81FF-C34AD3131C05}"/>
              </a:ext>
            </a:extLst>
          </p:cNvPr>
          <p:cNvSpPr>
            <a:spLocks noChangeArrowheads="1"/>
          </p:cNvSpPr>
          <p:nvPr/>
        </p:nvSpPr>
        <p:spPr bwMode="gray">
          <a:xfrm>
            <a:off x="1843855" y="264733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m</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4" name="Oval 2">
            <a:extLst>
              <a:ext uri="{FF2B5EF4-FFF2-40B4-BE49-F238E27FC236}">
                <a16:creationId xmlns:a16="http://schemas.microsoft.com/office/drawing/2014/main" id="{9AFE55A2-4B2D-4EFC-98DA-A414CD6017D0}"/>
              </a:ext>
            </a:extLst>
          </p:cNvPr>
          <p:cNvSpPr>
            <a:spLocks noChangeArrowheads="1"/>
          </p:cNvSpPr>
          <p:nvPr/>
        </p:nvSpPr>
        <p:spPr bwMode="gray">
          <a:xfrm>
            <a:off x="5388776" y="15362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5" name="Oval 2">
            <a:extLst>
              <a:ext uri="{FF2B5EF4-FFF2-40B4-BE49-F238E27FC236}">
                <a16:creationId xmlns:a16="http://schemas.microsoft.com/office/drawing/2014/main" id="{C26EDF9C-46A9-4895-BE31-16BA7D343715}"/>
              </a:ext>
            </a:extLst>
          </p:cNvPr>
          <p:cNvSpPr>
            <a:spLocks noChangeArrowheads="1"/>
          </p:cNvSpPr>
          <p:nvPr/>
        </p:nvSpPr>
        <p:spPr bwMode="gray">
          <a:xfrm>
            <a:off x="4033700" y="148491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6" name="Oval 2">
            <a:extLst>
              <a:ext uri="{FF2B5EF4-FFF2-40B4-BE49-F238E27FC236}">
                <a16:creationId xmlns:a16="http://schemas.microsoft.com/office/drawing/2014/main" id="{52AF8493-A565-4C2F-A8FE-3D0FDE045722}"/>
              </a:ext>
            </a:extLst>
          </p:cNvPr>
          <p:cNvSpPr>
            <a:spLocks noChangeArrowheads="1"/>
          </p:cNvSpPr>
          <p:nvPr/>
        </p:nvSpPr>
        <p:spPr bwMode="gray">
          <a:xfrm>
            <a:off x="4178356" y="14792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8" name="Oval 2">
            <a:extLst>
              <a:ext uri="{FF2B5EF4-FFF2-40B4-BE49-F238E27FC236}">
                <a16:creationId xmlns:a16="http://schemas.microsoft.com/office/drawing/2014/main" id="{0ABCB0BF-17B5-4D03-BFC8-EF2A635203D2}"/>
              </a:ext>
            </a:extLst>
          </p:cNvPr>
          <p:cNvSpPr>
            <a:spLocks noChangeArrowheads="1"/>
          </p:cNvSpPr>
          <p:nvPr/>
        </p:nvSpPr>
        <p:spPr bwMode="gray">
          <a:xfrm>
            <a:off x="3513050" y="17732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9" name="Oval 2">
            <a:extLst>
              <a:ext uri="{FF2B5EF4-FFF2-40B4-BE49-F238E27FC236}">
                <a16:creationId xmlns:a16="http://schemas.microsoft.com/office/drawing/2014/main" id="{87EFE995-BCA6-4E1C-A65B-44EEDD7D581F}"/>
              </a:ext>
            </a:extLst>
          </p:cNvPr>
          <p:cNvSpPr>
            <a:spLocks noChangeArrowheads="1"/>
          </p:cNvSpPr>
          <p:nvPr/>
        </p:nvSpPr>
        <p:spPr bwMode="gray">
          <a:xfrm>
            <a:off x="3729558" y="3712981"/>
            <a:ext cx="131127" cy="126175"/>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0" name="Oval 2">
            <a:extLst>
              <a:ext uri="{FF2B5EF4-FFF2-40B4-BE49-F238E27FC236}">
                <a16:creationId xmlns:a16="http://schemas.microsoft.com/office/drawing/2014/main" id="{4E8A4AF3-0D05-4C52-93A1-CD9E54CF7FD9}"/>
              </a:ext>
            </a:extLst>
          </p:cNvPr>
          <p:cNvSpPr>
            <a:spLocks noChangeArrowheads="1"/>
          </p:cNvSpPr>
          <p:nvPr/>
        </p:nvSpPr>
        <p:spPr bwMode="gray">
          <a:xfrm>
            <a:off x="3855002" y="3700348"/>
            <a:ext cx="144656" cy="1388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cxnSp>
        <p:nvCxnSpPr>
          <p:cNvPr id="115" name="Shape 71">
            <a:extLst>
              <a:ext uri="{FF2B5EF4-FFF2-40B4-BE49-F238E27FC236}">
                <a16:creationId xmlns:a16="http://schemas.microsoft.com/office/drawing/2014/main" id="{1083039F-856F-4CCB-9935-BA6CD651AB40}"/>
              </a:ext>
            </a:extLst>
          </p:cNvPr>
          <p:cNvCxnSpPr>
            <a:cxnSpLocks/>
          </p:cNvCxnSpPr>
          <p:nvPr/>
        </p:nvCxnSpPr>
        <p:spPr bwMode="auto">
          <a:xfrm rot="10800000">
            <a:off x="3562956" y="3556121"/>
            <a:ext cx="1026285" cy="2068"/>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116" name="Shape 71">
            <a:extLst>
              <a:ext uri="{FF2B5EF4-FFF2-40B4-BE49-F238E27FC236}">
                <a16:creationId xmlns:a16="http://schemas.microsoft.com/office/drawing/2014/main" id="{1D210B8D-FA7F-438F-93A7-58B7E65E6455}"/>
              </a:ext>
            </a:extLst>
          </p:cNvPr>
          <p:cNvCxnSpPr>
            <a:cxnSpLocks/>
          </p:cNvCxnSpPr>
          <p:nvPr/>
        </p:nvCxnSpPr>
        <p:spPr bwMode="auto">
          <a:xfrm>
            <a:off x="3600919" y="3654510"/>
            <a:ext cx="1010056"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24" name="TextBox 123">
            <a:extLst>
              <a:ext uri="{FF2B5EF4-FFF2-40B4-BE49-F238E27FC236}">
                <a16:creationId xmlns:a16="http://schemas.microsoft.com/office/drawing/2014/main" id="{EBE1441B-347E-47AA-BFF3-682D068F5011}"/>
              </a:ext>
            </a:extLst>
          </p:cNvPr>
          <p:cNvSpPr txBox="1"/>
          <p:nvPr/>
        </p:nvSpPr>
        <p:spPr>
          <a:xfrm>
            <a:off x="6106577" y="3335126"/>
            <a:ext cx="119865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Develop functional requirements</a:t>
            </a:r>
          </a:p>
        </p:txBody>
      </p:sp>
      <p:sp>
        <p:nvSpPr>
          <p:cNvPr id="125" name="Oval 2">
            <a:extLst>
              <a:ext uri="{FF2B5EF4-FFF2-40B4-BE49-F238E27FC236}">
                <a16:creationId xmlns:a16="http://schemas.microsoft.com/office/drawing/2014/main" id="{6525CCC6-8A87-40D4-8EA8-E781885459DF}"/>
              </a:ext>
            </a:extLst>
          </p:cNvPr>
          <p:cNvSpPr>
            <a:spLocks noChangeArrowheads="1"/>
          </p:cNvSpPr>
          <p:nvPr/>
        </p:nvSpPr>
        <p:spPr bwMode="gray">
          <a:xfrm>
            <a:off x="6022705" y="322185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31" name="Oval 2">
            <a:extLst>
              <a:ext uri="{FF2B5EF4-FFF2-40B4-BE49-F238E27FC236}">
                <a16:creationId xmlns:a16="http://schemas.microsoft.com/office/drawing/2014/main" id="{6E06512E-4AB5-4940-A791-4660143D2AC4}"/>
              </a:ext>
            </a:extLst>
          </p:cNvPr>
          <p:cNvSpPr>
            <a:spLocks noChangeArrowheads="1"/>
          </p:cNvSpPr>
          <p:nvPr/>
        </p:nvSpPr>
        <p:spPr bwMode="gray">
          <a:xfrm>
            <a:off x="6156452" y="32163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60" name="Oval 2">
            <a:extLst>
              <a:ext uri="{FF2B5EF4-FFF2-40B4-BE49-F238E27FC236}">
                <a16:creationId xmlns:a16="http://schemas.microsoft.com/office/drawing/2014/main" id="{E3D00F9C-1C3C-4E12-9D7F-89874B53F1ED}"/>
              </a:ext>
            </a:extLst>
          </p:cNvPr>
          <p:cNvSpPr>
            <a:spLocks noChangeArrowheads="1"/>
          </p:cNvSpPr>
          <p:nvPr/>
        </p:nvSpPr>
        <p:spPr bwMode="gray">
          <a:xfrm>
            <a:off x="4323012" y="14792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cxnSp>
        <p:nvCxnSpPr>
          <p:cNvPr id="161" name="Shape 71">
            <a:extLst>
              <a:ext uri="{FF2B5EF4-FFF2-40B4-BE49-F238E27FC236}">
                <a16:creationId xmlns:a16="http://schemas.microsoft.com/office/drawing/2014/main" id="{3FC05671-7659-4BF2-8D9B-D3BBD628CC2D}"/>
              </a:ext>
            </a:extLst>
          </p:cNvPr>
          <p:cNvCxnSpPr>
            <a:cxnSpLocks/>
            <a:stCxn id="133" idx="3"/>
            <a:endCxn id="26" idx="3"/>
          </p:cNvCxnSpPr>
          <p:nvPr/>
        </p:nvCxnSpPr>
        <p:spPr bwMode="auto">
          <a:xfrm flipH="1" flipV="1">
            <a:off x="5810579" y="1259703"/>
            <a:ext cx="1492650" cy="2509435"/>
          </a:xfrm>
          <a:prstGeom prst="bentConnector3">
            <a:avLst>
              <a:gd name="adj1" fmla="val -14877"/>
            </a:avLst>
          </a:prstGeom>
          <a:solidFill>
            <a:schemeClr val="bg1"/>
          </a:solidFill>
          <a:ln w="19050" cap="flat" cmpd="sng" algn="ctr">
            <a:solidFill>
              <a:srgbClr val="1B4D2A"/>
            </a:solidFill>
            <a:prstDash val="solid"/>
            <a:round/>
            <a:headEnd type="none" w="med" len="med"/>
            <a:tailEnd type="arrow"/>
          </a:ln>
          <a:effectLst/>
        </p:spPr>
      </p:cxnSp>
      <p:cxnSp>
        <p:nvCxnSpPr>
          <p:cNvPr id="162" name="Shape 71">
            <a:extLst>
              <a:ext uri="{FF2B5EF4-FFF2-40B4-BE49-F238E27FC236}">
                <a16:creationId xmlns:a16="http://schemas.microsoft.com/office/drawing/2014/main" id="{1F293F74-D6FF-4616-90FF-1428889B2600}"/>
              </a:ext>
            </a:extLst>
          </p:cNvPr>
          <p:cNvCxnSpPr>
            <a:cxnSpLocks/>
            <a:stCxn id="124" idx="3"/>
            <a:endCxn id="26" idx="3"/>
          </p:cNvCxnSpPr>
          <p:nvPr/>
        </p:nvCxnSpPr>
        <p:spPr bwMode="auto">
          <a:xfrm flipH="1" flipV="1">
            <a:off x="5810579" y="1259703"/>
            <a:ext cx="1494652" cy="2184035"/>
          </a:xfrm>
          <a:prstGeom prst="bentConnector3">
            <a:avLst>
              <a:gd name="adj1" fmla="val -15295"/>
            </a:avLst>
          </a:prstGeom>
          <a:solidFill>
            <a:schemeClr val="bg1"/>
          </a:solidFill>
          <a:ln w="19050" cap="flat" cmpd="sng" algn="ctr">
            <a:solidFill>
              <a:srgbClr val="1B4D2A"/>
            </a:solidFill>
            <a:prstDash val="solid"/>
            <a:round/>
            <a:headEnd type="none" w="med" len="med"/>
            <a:tailEnd type="arrow"/>
          </a:ln>
          <a:effectLst/>
        </p:spPr>
      </p:cxnSp>
      <p:cxnSp>
        <p:nvCxnSpPr>
          <p:cNvPr id="166" name="Shape 71">
            <a:extLst>
              <a:ext uri="{FF2B5EF4-FFF2-40B4-BE49-F238E27FC236}">
                <a16:creationId xmlns:a16="http://schemas.microsoft.com/office/drawing/2014/main" id="{98E3EFD4-5611-45EF-AB1E-4CD09AFC0433}"/>
              </a:ext>
            </a:extLst>
          </p:cNvPr>
          <p:cNvCxnSpPr>
            <a:cxnSpLocks/>
            <a:stCxn id="41" idx="1"/>
          </p:cNvCxnSpPr>
          <p:nvPr/>
        </p:nvCxnSpPr>
        <p:spPr bwMode="auto">
          <a:xfrm rot="10800000">
            <a:off x="4669318" y="2451690"/>
            <a:ext cx="162007" cy="187983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3" name="Shape 71">
            <a:extLst>
              <a:ext uri="{FF2B5EF4-FFF2-40B4-BE49-F238E27FC236}">
                <a16:creationId xmlns:a16="http://schemas.microsoft.com/office/drawing/2014/main" id="{DB13330D-13A6-4A24-AF68-62501997C1CB}"/>
              </a:ext>
            </a:extLst>
          </p:cNvPr>
          <p:cNvCxnSpPr>
            <a:cxnSpLocks/>
            <a:stCxn id="76" idx="3"/>
            <a:endCxn id="26" idx="3"/>
          </p:cNvCxnSpPr>
          <p:nvPr/>
        </p:nvCxnSpPr>
        <p:spPr bwMode="auto">
          <a:xfrm flipH="1" flipV="1">
            <a:off x="5810579" y="1259703"/>
            <a:ext cx="1489566" cy="1827630"/>
          </a:xfrm>
          <a:prstGeom prst="bentConnector3">
            <a:avLst>
              <a:gd name="adj1" fmla="val -15785"/>
            </a:avLst>
          </a:prstGeom>
          <a:solidFill>
            <a:schemeClr val="bg1"/>
          </a:solidFill>
          <a:ln w="19050" cap="flat" cmpd="sng" algn="ctr">
            <a:solidFill>
              <a:srgbClr val="1B4D2A"/>
            </a:solidFill>
            <a:prstDash val="solid"/>
            <a:round/>
            <a:headEnd type="none" w="med" len="med"/>
            <a:tailEnd type="arrow"/>
          </a:ln>
          <a:effectLst/>
        </p:spPr>
      </p:cxnSp>
      <p:cxnSp>
        <p:nvCxnSpPr>
          <p:cNvPr id="164" name="Shape 71">
            <a:extLst>
              <a:ext uri="{FF2B5EF4-FFF2-40B4-BE49-F238E27FC236}">
                <a16:creationId xmlns:a16="http://schemas.microsoft.com/office/drawing/2014/main" id="{44661B7C-A76D-498F-A4F9-FCA4988FB8B9}"/>
              </a:ext>
            </a:extLst>
          </p:cNvPr>
          <p:cNvCxnSpPr>
            <a:cxnSpLocks/>
            <a:endCxn id="39" idx="3"/>
          </p:cNvCxnSpPr>
          <p:nvPr/>
        </p:nvCxnSpPr>
        <p:spPr bwMode="auto">
          <a:xfrm rot="5400000">
            <a:off x="5625784" y="3117158"/>
            <a:ext cx="462341" cy="1576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7" name="Shape 71">
            <a:extLst>
              <a:ext uri="{FF2B5EF4-FFF2-40B4-BE49-F238E27FC236}">
                <a16:creationId xmlns:a16="http://schemas.microsoft.com/office/drawing/2014/main" id="{37166E69-3131-4283-A548-9B211940F498}"/>
              </a:ext>
            </a:extLst>
          </p:cNvPr>
          <p:cNvCxnSpPr>
            <a:cxnSpLocks/>
            <a:endCxn id="40" idx="3"/>
          </p:cNvCxnSpPr>
          <p:nvPr/>
        </p:nvCxnSpPr>
        <p:spPr bwMode="auto">
          <a:xfrm rot="5400000">
            <a:off x="5344773" y="3421522"/>
            <a:ext cx="1019165" cy="15246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70" name="Shape 71">
            <a:extLst>
              <a:ext uri="{FF2B5EF4-FFF2-40B4-BE49-F238E27FC236}">
                <a16:creationId xmlns:a16="http://schemas.microsoft.com/office/drawing/2014/main" id="{C7C74981-2021-4B80-A92F-41DBB2E96732}"/>
              </a:ext>
            </a:extLst>
          </p:cNvPr>
          <p:cNvCxnSpPr>
            <a:cxnSpLocks/>
            <a:endCxn id="41" idx="3"/>
          </p:cNvCxnSpPr>
          <p:nvPr/>
        </p:nvCxnSpPr>
        <p:spPr bwMode="auto">
          <a:xfrm rot="5400000">
            <a:off x="4911887" y="3307631"/>
            <a:ext cx="1890134" cy="157660"/>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9" name="Rectangle 38">
            <a:extLst>
              <a:ext uri="{FF2B5EF4-FFF2-40B4-BE49-F238E27FC236}">
                <a16:creationId xmlns:a16="http://schemas.microsoft.com/office/drawing/2014/main" id="{EC5AD6E5-148A-4D3E-8D49-E5D529A82B3A}"/>
              </a:ext>
            </a:extLst>
          </p:cNvPr>
          <p:cNvSpPr/>
          <p:nvPr/>
        </p:nvSpPr>
        <p:spPr bwMode="auto">
          <a:xfrm>
            <a:off x="4831324" y="2949331"/>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Analytics / Insight </a:t>
            </a:r>
          </a:p>
        </p:txBody>
      </p:sp>
      <p:sp>
        <p:nvSpPr>
          <p:cNvPr id="40" name="Rectangle 39">
            <a:extLst>
              <a:ext uri="{FF2B5EF4-FFF2-40B4-BE49-F238E27FC236}">
                <a16:creationId xmlns:a16="http://schemas.microsoft.com/office/drawing/2014/main" id="{6D398C45-8807-4415-B6E1-5CB1F0CBF7E3}"/>
              </a:ext>
            </a:extLst>
          </p:cNvPr>
          <p:cNvSpPr/>
          <p:nvPr/>
        </p:nvSpPr>
        <p:spPr bwMode="auto">
          <a:xfrm>
            <a:off x="4831324" y="3529508"/>
            <a:ext cx="946800" cy="446207"/>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a:t>
            </a:r>
          </a:p>
        </p:txBody>
      </p:sp>
      <p:cxnSp>
        <p:nvCxnSpPr>
          <p:cNvPr id="192" name="Shape 71">
            <a:extLst>
              <a:ext uri="{FF2B5EF4-FFF2-40B4-BE49-F238E27FC236}">
                <a16:creationId xmlns:a16="http://schemas.microsoft.com/office/drawing/2014/main" id="{705CFF85-B22B-4ED8-9A65-28CBC459D0CC}"/>
              </a:ext>
            </a:extLst>
          </p:cNvPr>
          <p:cNvCxnSpPr>
            <a:cxnSpLocks/>
            <a:stCxn id="40" idx="1"/>
          </p:cNvCxnSpPr>
          <p:nvPr/>
        </p:nvCxnSpPr>
        <p:spPr bwMode="auto">
          <a:xfrm rot="10800000">
            <a:off x="4673114" y="2451690"/>
            <a:ext cx="158211" cy="130092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95" name="Shape 71">
            <a:extLst>
              <a:ext uri="{FF2B5EF4-FFF2-40B4-BE49-F238E27FC236}">
                <a16:creationId xmlns:a16="http://schemas.microsoft.com/office/drawing/2014/main" id="{F61800D3-B470-4F8F-9666-861923B9C8B8}"/>
              </a:ext>
            </a:extLst>
          </p:cNvPr>
          <p:cNvCxnSpPr>
            <a:cxnSpLocks/>
            <a:stCxn id="39" idx="1"/>
          </p:cNvCxnSpPr>
          <p:nvPr/>
        </p:nvCxnSpPr>
        <p:spPr bwMode="auto">
          <a:xfrm rot="10800000">
            <a:off x="4671620" y="2430517"/>
            <a:ext cx="159704" cy="741918"/>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3" name="Rectangle 32">
            <a:extLst>
              <a:ext uri="{FF2B5EF4-FFF2-40B4-BE49-F238E27FC236}">
                <a16:creationId xmlns:a16="http://schemas.microsoft.com/office/drawing/2014/main" id="{229EB596-5BFA-412D-81F2-7587787D0E68}"/>
              </a:ext>
            </a:extLst>
          </p:cNvPr>
          <p:cNvSpPr/>
          <p:nvPr/>
        </p:nvSpPr>
        <p:spPr bwMode="auto">
          <a:xfrm>
            <a:off x="4526019" y="2139264"/>
            <a:ext cx="1469830" cy="312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defRPr/>
            </a:pPr>
            <a:r>
              <a:rPr lang="en-US" sz="825">
                <a:solidFill>
                  <a:srgbClr val="00148C"/>
                </a:solidFill>
              </a:rPr>
              <a:t>Digital / Demand </a:t>
            </a:r>
          </a:p>
        </p:txBody>
      </p:sp>
      <p:sp>
        <p:nvSpPr>
          <p:cNvPr id="206" name="TextBox 205">
            <a:extLst>
              <a:ext uri="{FF2B5EF4-FFF2-40B4-BE49-F238E27FC236}">
                <a16:creationId xmlns:a16="http://schemas.microsoft.com/office/drawing/2014/main" id="{2B437DC3-A8DB-4F5F-8459-27FF19130875}"/>
              </a:ext>
            </a:extLst>
          </p:cNvPr>
          <p:cNvSpPr txBox="1"/>
          <p:nvPr/>
        </p:nvSpPr>
        <p:spPr>
          <a:xfrm>
            <a:off x="4835916" y="2574717"/>
            <a:ext cx="90085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Analyst / Developer assigned to request</a:t>
            </a:r>
          </a:p>
        </p:txBody>
      </p:sp>
      <p:sp>
        <p:nvSpPr>
          <p:cNvPr id="207" name="TextBox 206">
            <a:extLst>
              <a:ext uri="{FF2B5EF4-FFF2-40B4-BE49-F238E27FC236}">
                <a16:creationId xmlns:a16="http://schemas.microsoft.com/office/drawing/2014/main" id="{54B0243B-4C6A-4647-83F7-AABEAE7CEA0F}"/>
              </a:ext>
            </a:extLst>
          </p:cNvPr>
          <p:cNvSpPr txBox="1"/>
          <p:nvPr/>
        </p:nvSpPr>
        <p:spPr>
          <a:xfrm>
            <a:off x="6090028" y="2494040"/>
            <a:ext cx="107516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High level requirements / Impact assessment</a:t>
            </a:r>
          </a:p>
        </p:txBody>
      </p:sp>
      <p:sp>
        <p:nvSpPr>
          <p:cNvPr id="208" name="Oval 2">
            <a:extLst>
              <a:ext uri="{FF2B5EF4-FFF2-40B4-BE49-F238E27FC236}">
                <a16:creationId xmlns:a16="http://schemas.microsoft.com/office/drawing/2014/main" id="{6B7AA208-FDF8-419F-B444-DF47939E2115}"/>
              </a:ext>
            </a:extLst>
          </p:cNvPr>
          <p:cNvSpPr>
            <a:spLocks noChangeArrowheads="1"/>
          </p:cNvSpPr>
          <p:nvPr/>
        </p:nvSpPr>
        <p:spPr bwMode="gray">
          <a:xfrm>
            <a:off x="4748143" y="247752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209" name="Oval 2">
            <a:extLst>
              <a:ext uri="{FF2B5EF4-FFF2-40B4-BE49-F238E27FC236}">
                <a16:creationId xmlns:a16="http://schemas.microsoft.com/office/drawing/2014/main" id="{8929CC02-B399-481C-BB22-15E59EB5A141}"/>
              </a:ext>
            </a:extLst>
          </p:cNvPr>
          <p:cNvSpPr>
            <a:spLocks noChangeArrowheads="1"/>
          </p:cNvSpPr>
          <p:nvPr/>
        </p:nvSpPr>
        <p:spPr bwMode="gray">
          <a:xfrm>
            <a:off x="6070890" y="238542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210" name="Oval 2">
            <a:extLst>
              <a:ext uri="{FF2B5EF4-FFF2-40B4-BE49-F238E27FC236}">
                <a16:creationId xmlns:a16="http://schemas.microsoft.com/office/drawing/2014/main" id="{9688AAFD-4832-4ED2-8B14-DF81F66B18EF}"/>
              </a:ext>
            </a:extLst>
          </p:cNvPr>
          <p:cNvSpPr>
            <a:spLocks noChangeArrowheads="1"/>
          </p:cNvSpPr>
          <p:nvPr/>
        </p:nvSpPr>
        <p:spPr bwMode="gray">
          <a:xfrm>
            <a:off x="6177014" y="237764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215" name="Oval 2">
            <a:extLst>
              <a:ext uri="{FF2B5EF4-FFF2-40B4-BE49-F238E27FC236}">
                <a16:creationId xmlns:a16="http://schemas.microsoft.com/office/drawing/2014/main" id="{1CF25382-D40A-4613-A76E-ACA0BBD1EC1F}"/>
              </a:ext>
            </a:extLst>
          </p:cNvPr>
          <p:cNvSpPr>
            <a:spLocks noChangeArrowheads="1"/>
          </p:cNvSpPr>
          <p:nvPr/>
        </p:nvSpPr>
        <p:spPr bwMode="gray">
          <a:xfrm>
            <a:off x="4758997" y="28866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216" name="Oval 2">
            <a:extLst>
              <a:ext uri="{FF2B5EF4-FFF2-40B4-BE49-F238E27FC236}">
                <a16:creationId xmlns:a16="http://schemas.microsoft.com/office/drawing/2014/main" id="{CD4B4B27-7856-4BE5-A813-4DD829A3B4E6}"/>
              </a:ext>
            </a:extLst>
          </p:cNvPr>
          <p:cNvSpPr>
            <a:spLocks noChangeArrowheads="1"/>
          </p:cNvSpPr>
          <p:nvPr/>
        </p:nvSpPr>
        <p:spPr bwMode="gray">
          <a:xfrm>
            <a:off x="4908447" y="28885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217" name="Oval 2">
            <a:extLst>
              <a:ext uri="{FF2B5EF4-FFF2-40B4-BE49-F238E27FC236}">
                <a16:creationId xmlns:a16="http://schemas.microsoft.com/office/drawing/2014/main" id="{3AA47D1D-5A05-42F4-ABD1-51C0C47410E9}"/>
              </a:ext>
            </a:extLst>
          </p:cNvPr>
          <p:cNvSpPr>
            <a:spLocks noChangeArrowheads="1"/>
          </p:cNvSpPr>
          <p:nvPr/>
        </p:nvSpPr>
        <p:spPr bwMode="gray">
          <a:xfrm>
            <a:off x="3742165" y="395224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218" name="Oval 2">
            <a:extLst>
              <a:ext uri="{FF2B5EF4-FFF2-40B4-BE49-F238E27FC236}">
                <a16:creationId xmlns:a16="http://schemas.microsoft.com/office/drawing/2014/main" id="{AD8CD4C1-60CC-4856-949C-A26A5CE85839}"/>
              </a:ext>
            </a:extLst>
          </p:cNvPr>
          <p:cNvSpPr>
            <a:spLocks noChangeArrowheads="1"/>
          </p:cNvSpPr>
          <p:nvPr/>
        </p:nvSpPr>
        <p:spPr bwMode="gray">
          <a:xfrm>
            <a:off x="3878854" y="394470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219" name="Oval 2">
            <a:extLst>
              <a:ext uri="{FF2B5EF4-FFF2-40B4-BE49-F238E27FC236}">
                <a16:creationId xmlns:a16="http://schemas.microsoft.com/office/drawing/2014/main" id="{0E5125DF-69DC-4249-BC24-4C5EFE7EB659}"/>
              </a:ext>
            </a:extLst>
          </p:cNvPr>
          <p:cNvSpPr>
            <a:spLocks noChangeArrowheads="1"/>
          </p:cNvSpPr>
          <p:nvPr/>
        </p:nvSpPr>
        <p:spPr bwMode="gray">
          <a:xfrm>
            <a:off x="4014805" y="395163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220" name="Oval 2">
            <a:extLst>
              <a:ext uri="{FF2B5EF4-FFF2-40B4-BE49-F238E27FC236}">
                <a16:creationId xmlns:a16="http://schemas.microsoft.com/office/drawing/2014/main" id="{0A710539-E2EB-4C13-8576-A4960D31C16A}"/>
              </a:ext>
            </a:extLst>
          </p:cNvPr>
          <p:cNvSpPr>
            <a:spLocks noChangeArrowheads="1"/>
          </p:cNvSpPr>
          <p:nvPr/>
        </p:nvSpPr>
        <p:spPr bwMode="gray">
          <a:xfrm>
            <a:off x="3787693" y="319594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221" name="Oval 2">
            <a:extLst>
              <a:ext uri="{FF2B5EF4-FFF2-40B4-BE49-F238E27FC236}">
                <a16:creationId xmlns:a16="http://schemas.microsoft.com/office/drawing/2014/main" id="{3A1503AC-2D6E-49AA-A2E2-2A04CA858304}"/>
              </a:ext>
            </a:extLst>
          </p:cNvPr>
          <p:cNvSpPr>
            <a:spLocks noChangeArrowheads="1"/>
          </p:cNvSpPr>
          <p:nvPr/>
        </p:nvSpPr>
        <p:spPr bwMode="gray">
          <a:xfrm>
            <a:off x="3994883" y="36945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l</a:t>
            </a:r>
          </a:p>
        </p:txBody>
      </p:sp>
      <p:sp>
        <p:nvSpPr>
          <p:cNvPr id="222" name="Oval 2">
            <a:extLst>
              <a:ext uri="{FF2B5EF4-FFF2-40B4-BE49-F238E27FC236}">
                <a16:creationId xmlns:a16="http://schemas.microsoft.com/office/drawing/2014/main" id="{038DEA61-FBBD-4FFD-9FDF-7B8AFEAA690C}"/>
              </a:ext>
            </a:extLst>
          </p:cNvPr>
          <p:cNvSpPr>
            <a:spLocks noChangeArrowheads="1"/>
          </p:cNvSpPr>
          <p:nvPr/>
        </p:nvSpPr>
        <p:spPr bwMode="gray">
          <a:xfrm>
            <a:off x="4144160" y="36945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m</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3" name="Oval 2">
            <a:extLst>
              <a:ext uri="{FF2B5EF4-FFF2-40B4-BE49-F238E27FC236}">
                <a16:creationId xmlns:a16="http://schemas.microsoft.com/office/drawing/2014/main" id="{AF31DF1F-4B12-49E7-8E3F-89BEEBBD5942}"/>
              </a:ext>
            </a:extLst>
          </p:cNvPr>
          <p:cNvSpPr>
            <a:spLocks noChangeArrowheads="1"/>
          </p:cNvSpPr>
          <p:nvPr/>
        </p:nvSpPr>
        <p:spPr bwMode="gray">
          <a:xfrm>
            <a:off x="6150027" y="28627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4" name="Oval 2">
            <a:extLst>
              <a:ext uri="{FF2B5EF4-FFF2-40B4-BE49-F238E27FC236}">
                <a16:creationId xmlns:a16="http://schemas.microsoft.com/office/drawing/2014/main" id="{C12FF817-8141-42BE-A134-47298EDEAE4B}"/>
              </a:ext>
            </a:extLst>
          </p:cNvPr>
          <p:cNvSpPr>
            <a:spLocks noChangeArrowheads="1"/>
          </p:cNvSpPr>
          <p:nvPr/>
        </p:nvSpPr>
        <p:spPr bwMode="gray">
          <a:xfrm>
            <a:off x="6145136" y="353595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226" name="Oval 2">
            <a:extLst>
              <a:ext uri="{FF2B5EF4-FFF2-40B4-BE49-F238E27FC236}">
                <a16:creationId xmlns:a16="http://schemas.microsoft.com/office/drawing/2014/main" id="{CFE7264E-366A-43C5-AA26-1E57D9575F7A}"/>
              </a:ext>
            </a:extLst>
          </p:cNvPr>
          <p:cNvSpPr>
            <a:spLocks noChangeArrowheads="1"/>
          </p:cNvSpPr>
          <p:nvPr/>
        </p:nvSpPr>
        <p:spPr bwMode="gray">
          <a:xfrm>
            <a:off x="6163031" y="39004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grpSp>
        <p:nvGrpSpPr>
          <p:cNvPr id="113" name="Group 112">
            <a:extLst>
              <a:ext uri="{FF2B5EF4-FFF2-40B4-BE49-F238E27FC236}">
                <a16:creationId xmlns:a16="http://schemas.microsoft.com/office/drawing/2014/main" id="{398C8BE4-F70A-410B-876C-7DE3526D79EA}"/>
              </a:ext>
            </a:extLst>
          </p:cNvPr>
          <p:cNvGrpSpPr>
            <a:grpSpLocks noChangeAspect="1"/>
          </p:cNvGrpSpPr>
          <p:nvPr/>
        </p:nvGrpSpPr>
        <p:grpSpPr>
          <a:xfrm>
            <a:off x="7350134" y="140982"/>
            <a:ext cx="1341642" cy="412235"/>
            <a:chOff x="272026" y="2408034"/>
            <a:chExt cx="3095303" cy="951068"/>
          </a:xfrm>
        </p:grpSpPr>
        <p:sp>
          <p:nvSpPr>
            <p:cNvPr id="114" name="Rectangle 113">
              <a:extLst>
                <a:ext uri="{FF2B5EF4-FFF2-40B4-BE49-F238E27FC236}">
                  <a16:creationId xmlns:a16="http://schemas.microsoft.com/office/drawing/2014/main" id="{B60F746B-240B-45CD-9EEF-59CADE5A4CD0}"/>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117" name="Rectangle 116">
              <a:extLst>
                <a:ext uri="{FF2B5EF4-FFF2-40B4-BE49-F238E27FC236}">
                  <a16:creationId xmlns:a16="http://schemas.microsoft.com/office/drawing/2014/main" id="{BACD1112-CCC4-445C-8D75-F1B46D662F20}"/>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8" name="TextBox 117">
              <a:extLst>
                <a:ext uri="{FF2B5EF4-FFF2-40B4-BE49-F238E27FC236}">
                  <a16:creationId xmlns:a16="http://schemas.microsoft.com/office/drawing/2014/main" id="{059CB3DB-0D10-4D91-A183-CF161D00F178}"/>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9" name="TextBox 118">
              <a:extLst>
                <a:ext uri="{FF2B5EF4-FFF2-40B4-BE49-F238E27FC236}">
                  <a16:creationId xmlns:a16="http://schemas.microsoft.com/office/drawing/2014/main" id="{65650F85-1F2E-4E87-A68C-6373D43B5379}"/>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20" name="TextBox 119">
              <a:extLst>
                <a:ext uri="{FF2B5EF4-FFF2-40B4-BE49-F238E27FC236}">
                  <a16:creationId xmlns:a16="http://schemas.microsoft.com/office/drawing/2014/main" id="{7A75FE28-DF02-47D6-9142-1E91614C53DB}"/>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121" name="Footer Placeholder 1">
            <a:extLst>
              <a:ext uri="{FF2B5EF4-FFF2-40B4-BE49-F238E27FC236}">
                <a16:creationId xmlns:a16="http://schemas.microsoft.com/office/drawing/2014/main" id="{AC4868FF-8209-4892-8DB8-6B28187AD8C4}"/>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22" name="Rectangle 121">
            <a:extLst>
              <a:ext uri="{FF2B5EF4-FFF2-40B4-BE49-F238E27FC236}">
                <a16:creationId xmlns:a16="http://schemas.microsoft.com/office/drawing/2014/main" id="{2F3CEE58-26B6-4DDA-AD7B-93246FB4E63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94957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65118" y="74850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33</a:t>
            </a:fld>
            <a:endParaRPr lang="en-US"/>
          </a:p>
        </p:txBody>
      </p:sp>
      <p:sp>
        <p:nvSpPr>
          <p:cNvPr id="3" name="Title 2"/>
          <p:cNvSpPr>
            <a:spLocks noGrp="1"/>
          </p:cNvSpPr>
          <p:nvPr>
            <p:ph type="title"/>
          </p:nvPr>
        </p:nvSpPr>
        <p:spPr>
          <a:xfrm>
            <a:off x="323314" y="17106"/>
            <a:ext cx="8497370" cy="430887"/>
          </a:xfrm>
        </p:spPr>
        <p:txBody>
          <a:bodyPr/>
          <a:lstStyle/>
          <a:p>
            <a:r>
              <a:rPr lang="en-US"/>
              <a:t>Data Catalog - Interaction Model</a:t>
            </a:r>
          </a:p>
        </p:txBody>
      </p:sp>
      <p:sp>
        <p:nvSpPr>
          <p:cNvPr id="30" name="TextBox 29"/>
          <p:cNvSpPr txBox="1"/>
          <p:nvPr/>
        </p:nvSpPr>
        <p:spPr>
          <a:xfrm>
            <a:off x="7623206"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313369"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53988" y="69391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74504" y="69391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metadata curation interactions</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99038D4C-9F8C-4E56-B9DC-5E1688AB85F9}"/>
              </a:ext>
            </a:extLst>
          </p:cNvPr>
          <p:cNvSpPr/>
          <p:nvPr/>
        </p:nvSpPr>
        <p:spPr bwMode="auto">
          <a:xfrm>
            <a:off x="2400273" y="167281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3" name="Rectangle 32">
            <a:extLst>
              <a:ext uri="{FF2B5EF4-FFF2-40B4-BE49-F238E27FC236}">
                <a16:creationId xmlns:a16="http://schemas.microsoft.com/office/drawing/2014/main" id="{16731395-5D71-4D50-BEDB-A0A3928BD56B}"/>
              </a:ext>
            </a:extLst>
          </p:cNvPr>
          <p:cNvSpPr/>
          <p:nvPr/>
        </p:nvSpPr>
        <p:spPr bwMode="auto">
          <a:xfrm>
            <a:off x="3650249" y="236673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Architecture</a:t>
            </a:r>
          </a:p>
        </p:txBody>
      </p:sp>
      <p:sp>
        <p:nvSpPr>
          <p:cNvPr id="34" name="Rectangle 33">
            <a:extLst>
              <a:ext uri="{FF2B5EF4-FFF2-40B4-BE49-F238E27FC236}">
                <a16:creationId xmlns:a16="http://schemas.microsoft.com/office/drawing/2014/main" id="{2689B2B4-5627-4EE5-ADC5-5FD1CB291F1F}"/>
              </a:ext>
            </a:extLst>
          </p:cNvPr>
          <p:cNvSpPr/>
          <p:nvPr/>
        </p:nvSpPr>
        <p:spPr bwMode="auto">
          <a:xfrm>
            <a:off x="6657772" y="337145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35" name="Rectangle 34">
            <a:extLst>
              <a:ext uri="{FF2B5EF4-FFF2-40B4-BE49-F238E27FC236}">
                <a16:creationId xmlns:a16="http://schemas.microsoft.com/office/drawing/2014/main" id="{78DD58DC-F1FA-4DA4-B301-8CD3E088FBDF}"/>
              </a:ext>
            </a:extLst>
          </p:cNvPr>
          <p:cNvSpPr/>
          <p:nvPr/>
        </p:nvSpPr>
        <p:spPr bwMode="auto">
          <a:xfrm>
            <a:off x="4934241" y="167339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37" name="TextBox 36">
            <a:extLst>
              <a:ext uri="{FF2B5EF4-FFF2-40B4-BE49-F238E27FC236}">
                <a16:creationId xmlns:a16="http://schemas.microsoft.com/office/drawing/2014/main" id="{2E26CB0A-3936-4802-93C7-52153964FCF7}"/>
              </a:ext>
            </a:extLst>
          </p:cNvPr>
          <p:cNvSpPr txBox="1"/>
          <p:nvPr/>
        </p:nvSpPr>
        <p:spPr>
          <a:xfrm>
            <a:off x="3603408" y="1548488"/>
            <a:ext cx="1117442"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Understand requirements and define strategy</a:t>
            </a:r>
          </a:p>
        </p:txBody>
      </p:sp>
      <p:sp>
        <p:nvSpPr>
          <p:cNvPr id="38" name="Oval 2">
            <a:extLst>
              <a:ext uri="{FF2B5EF4-FFF2-40B4-BE49-F238E27FC236}">
                <a16:creationId xmlns:a16="http://schemas.microsoft.com/office/drawing/2014/main" id="{A6DB937E-9A28-4B4D-A6A9-208ECF89FC16}"/>
              </a:ext>
            </a:extLst>
          </p:cNvPr>
          <p:cNvSpPr>
            <a:spLocks noChangeArrowheads="1"/>
          </p:cNvSpPr>
          <p:nvPr/>
        </p:nvSpPr>
        <p:spPr bwMode="gray">
          <a:xfrm>
            <a:off x="3507611" y="142454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cxnSp>
        <p:nvCxnSpPr>
          <p:cNvPr id="39" name="Shape 71">
            <a:extLst>
              <a:ext uri="{FF2B5EF4-FFF2-40B4-BE49-F238E27FC236}">
                <a16:creationId xmlns:a16="http://schemas.microsoft.com/office/drawing/2014/main" id="{D189F430-C4B7-48C4-8891-272E60F4FB19}"/>
              </a:ext>
            </a:extLst>
          </p:cNvPr>
          <p:cNvCxnSpPr>
            <a:cxnSpLocks/>
            <a:stCxn id="32" idx="3"/>
            <a:endCxn id="35" idx="1"/>
          </p:cNvCxnSpPr>
          <p:nvPr/>
        </p:nvCxnSpPr>
        <p:spPr bwMode="auto">
          <a:xfrm>
            <a:off x="3370285" y="1880027"/>
            <a:ext cx="1563956" cy="580"/>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42" name="Shape 71">
            <a:extLst>
              <a:ext uri="{FF2B5EF4-FFF2-40B4-BE49-F238E27FC236}">
                <a16:creationId xmlns:a16="http://schemas.microsoft.com/office/drawing/2014/main" id="{9C234117-C3E6-42BB-A339-936E8533C990}"/>
              </a:ext>
            </a:extLst>
          </p:cNvPr>
          <p:cNvCxnSpPr>
            <a:cxnSpLocks/>
            <a:stCxn id="32" idx="3"/>
            <a:endCxn id="33" idx="0"/>
          </p:cNvCxnSpPr>
          <p:nvPr/>
        </p:nvCxnSpPr>
        <p:spPr bwMode="auto">
          <a:xfrm>
            <a:off x="3370285" y="1880027"/>
            <a:ext cx="764970" cy="48671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45" name="Shape 71">
            <a:extLst>
              <a:ext uri="{FF2B5EF4-FFF2-40B4-BE49-F238E27FC236}">
                <a16:creationId xmlns:a16="http://schemas.microsoft.com/office/drawing/2014/main" id="{E390E907-3CF9-45F2-8201-02500F03BF56}"/>
              </a:ext>
            </a:extLst>
          </p:cNvPr>
          <p:cNvCxnSpPr>
            <a:cxnSpLocks/>
            <a:stCxn id="33" idx="2"/>
            <a:endCxn id="32" idx="2"/>
          </p:cNvCxnSpPr>
          <p:nvPr/>
        </p:nvCxnSpPr>
        <p:spPr bwMode="auto">
          <a:xfrm rot="5400000" flipH="1">
            <a:off x="3163305" y="1809213"/>
            <a:ext cx="693924" cy="1249976"/>
          </a:xfrm>
          <a:prstGeom prst="bentConnector3">
            <a:avLst>
              <a:gd name="adj1" fmla="val -32943"/>
            </a:avLst>
          </a:prstGeom>
          <a:solidFill>
            <a:schemeClr val="bg1"/>
          </a:solidFill>
          <a:ln w="19050" cap="flat" cmpd="sng" algn="ctr">
            <a:solidFill>
              <a:srgbClr val="1B4D2A"/>
            </a:solidFill>
            <a:prstDash val="solid"/>
            <a:round/>
            <a:headEnd type="none" w="med" len="med"/>
            <a:tailEnd type="arrow"/>
          </a:ln>
          <a:effectLst/>
        </p:spPr>
      </p:cxnSp>
      <p:cxnSp>
        <p:nvCxnSpPr>
          <p:cNvPr id="50" name="Shape 71">
            <a:extLst>
              <a:ext uri="{FF2B5EF4-FFF2-40B4-BE49-F238E27FC236}">
                <a16:creationId xmlns:a16="http://schemas.microsoft.com/office/drawing/2014/main" id="{0A774960-C9D5-4C63-815A-F1FCFE985176}"/>
              </a:ext>
            </a:extLst>
          </p:cNvPr>
          <p:cNvCxnSpPr>
            <a:cxnSpLocks/>
          </p:cNvCxnSpPr>
          <p:nvPr/>
        </p:nvCxnSpPr>
        <p:spPr bwMode="auto">
          <a:xfrm flipV="1">
            <a:off x="4110588" y="2076428"/>
            <a:ext cx="1269634" cy="93000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53" name="TextBox 52">
            <a:extLst>
              <a:ext uri="{FF2B5EF4-FFF2-40B4-BE49-F238E27FC236}">
                <a16:creationId xmlns:a16="http://schemas.microsoft.com/office/drawing/2014/main" id="{F3899152-C8A2-46ED-9B4C-5E642FEB1202}"/>
              </a:ext>
            </a:extLst>
          </p:cNvPr>
          <p:cNvSpPr txBox="1"/>
          <p:nvPr/>
        </p:nvSpPr>
        <p:spPr>
          <a:xfrm>
            <a:off x="3865407" y="3148428"/>
            <a:ext cx="706592"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Tool selection</a:t>
            </a:r>
          </a:p>
        </p:txBody>
      </p:sp>
      <p:sp>
        <p:nvSpPr>
          <p:cNvPr id="56" name="Oval 2">
            <a:extLst>
              <a:ext uri="{FF2B5EF4-FFF2-40B4-BE49-F238E27FC236}">
                <a16:creationId xmlns:a16="http://schemas.microsoft.com/office/drawing/2014/main" id="{E10EA5FC-C222-4EC6-9648-CF5161815C9C}"/>
              </a:ext>
            </a:extLst>
          </p:cNvPr>
          <p:cNvSpPr>
            <a:spLocks noChangeArrowheads="1"/>
          </p:cNvSpPr>
          <p:nvPr/>
        </p:nvSpPr>
        <p:spPr bwMode="gray">
          <a:xfrm>
            <a:off x="3795627" y="303105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pic>
        <p:nvPicPr>
          <p:cNvPr id="57" name="Graphic 56" descr="Arrow circle">
            <a:extLst>
              <a:ext uri="{FF2B5EF4-FFF2-40B4-BE49-F238E27FC236}">
                <a16:creationId xmlns:a16="http://schemas.microsoft.com/office/drawing/2014/main" id="{C0FD1589-5B89-4B1C-B287-4520ED434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414" y="1766980"/>
            <a:ext cx="258857" cy="258857"/>
          </a:xfrm>
          <a:prstGeom prst="rect">
            <a:avLst/>
          </a:prstGeom>
        </p:spPr>
      </p:pic>
      <p:pic>
        <p:nvPicPr>
          <p:cNvPr id="58" name="Graphic 57" descr="Arrow circle">
            <a:extLst>
              <a:ext uri="{FF2B5EF4-FFF2-40B4-BE49-F238E27FC236}">
                <a16:creationId xmlns:a16="http://schemas.microsoft.com/office/drawing/2014/main" id="{BDB712C9-FFBB-49F4-8959-0EC12B64DD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9575" y="2886628"/>
            <a:ext cx="258857" cy="258857"/>
          </a:xfrm>
          <a:prstGeom prst="rect">
            <a:avLst/>
          </a:prstGeom>
        </p:spPr>
      </p:pic>
      <p:sp>
        <p:nvSpPr>
          <p:cNvPr id="59" name="TextBox 58">
            <a:extLst>
              <a:ext uri="{FF2B5EF4-FFF2-40B4-BE49-F238E27FC236}">
                <a16:creationId xmlns:a16="http://schemas.microsoft.com/office/drawing/2014/main" id="{CCA67360-64AD-4F86-B951-7AD15C2360CA}"/>
              </a:ext>
            </a:extLst>
          </p:cNvPr>
          <p:cNvSpPr txBox="1"/>
          <p:nvPr/>
        </p:nvSpPr>
        <p:spPr>
          <a:xfrm>
            <a:off x="6308658" y="1635671"/>
            <a:ext cx="82659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Collate Metadata from all sources</a:t>
            </a:r>
          </a:p>
        </p:txBody>
      </p:sp>
      <p:sp>
        <p:nvSpPr>
          <p:cNvPr id="60" name="Oval 2">
            <a:extLst>
              <a:ext uri="{FF2B5EF4-FFF2-40B4-BE49-F238E27FC236}">
                <a16:creationId xmlns:a16="http://schemas.microsoft.com/office/drawing/2014/main" id="{B17A4012-5E34-441D-B38A-6CA16E3031F3}"/>
              </a:ext>
            </a:extLst>
          </p:cNvPr>
          <p:cNvSpPr>
            <a:spLocks noChangeArrowheads="1"/>
          </p:cNvSpPr>
          <p:nvPr/>
        </p:nvSpPr>
        <p:spPr bwMode="gray">
          <a:xfrm>
            <a:off x="6249729" y="150031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cxnSp>
        <p:nvCxnSpPr>
          <p:cNvPr id="61" name="Shape 71">
            <a:extLst>
              <a:ext uri="{FF2B5EF4-FFF2-40B4-BE49-F238E27FC236}">
                <a16:creationId xmlns:a16="http://schemas.microsoft.com/office/drawing/2014/main" id="{8A1916FE-C209-458F-8126-69E8404288C5}"/>
              </a:ext>
            </a:extLst>
          </p:cNvPr>
          <p:cNvCxnSpPr>
            <a:cxnSpLocks/>
            <a:stCxn id="35" idx="3"/>
            <a:endCxn id="34" idx="0"/>
          </p:cNvCxnSpPr>
          <p:nvPr/>
        </p:nvCxnSpPr>
        <p:spPr bwMode="auto">
          <a:xfrm>
            <a:off x="5943568" y="1880607"/>
            <a:ext cx="1199210" cy="1490851"/>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9" name="Shape 71">
            <a:extLst>
              <a:ext uri="{FF2B5EF4-FFF2-40B4-BE49-F238E27FC236}">
                <a16:creationId xmlns:a16="http://schemas.microsoft.com/office/drawing/2014/main" id="{98BF3F0A-131D-412E-970C-1488048C22BE}"/>
              </a:ext>
            </a:extLst>
          </p:cNvPr>
          <p:cNvCxnSpPr>
            <a:cxnSpLocks/>
            <a:stCxn id="34" idx="1"/>
          </p:cNvCxnSpPr>
          <p:nvPr/>
        </p:nvCxnSpPr>
        <p:spPr bwMode="auto">
          <a:xfrm rot="10800000">
            <a:off x="2668194" y="2100429"/>
            <a:ext cx="3989579" cy="1478242"/>
          </a:xfrm>
          <a:prstGeom prst="bentConnector3">
            <a:avLst>
              <a:gd name="adj1" fmla="val 100007"/>
            </a:avLst>
          </a:prstGeom>
          <a:solidFill>
            <a:schemeClr val="bg1"/>
          </a:solidFill>
          <a:ln w="19050" cap="flat" cmpd="sng" algn="ctr">
            <a:solidFill>
              <a:srgbClr val="1B4D2A"/>
            </a:solidFill>
            <a:prstDash val="solid"/>
            <a:round/>
            <a:headEnd type="none" w="med" len="med"/>
            <a:tailEnd type="arrow"/>
          </a:ln>
          <a:effectLst/>
        </p:spPr>
      </p:cxnSp>
      <p:cxnSp>
        <p:nvCxnSpPr>
          <p:cNvPr id="72" name="Shape 71">
            <a:extLst>
              <a:ext uri="{FF2B5EF4-FFF2-40B4-BE49-F238E27FC236}">
                <a16:creationId xmlns:a16="http://schemas.microsoft.com/office/drawing/2014/main" id="{F85E8310-302D-4C0F-ACDE-33758885297D}"/>
              </a:ext>
            </a:extLst>
          </p:cNvPr>
          <p:cNvCxnSpPr>
            <a:cxnSpLocks/>
            <a:stCxn id="34" idx="1"/>
          </p:cNvCxnSpPr>
          <p:nvPr/>
        </p:nvCxnSpPr>
        <p:spPr bwMode="auto">
          <a:xfrm rot="10800000">
            <a:off x="5568004" y="2089331"/>
            <a:ext cx="1089769" cy="148934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83" name="TextBox 82">
            <a:extLst>
              <a:ext uri="{FF2B5EF4-FFF2-40B4-BE49-F238E27FC236}">
                <a16:creationId xmlns:a16="http://schemas.microsoft.com/office/drawing/2014/main" id="{9C02BBDB-4523-4234-A2E2-33FCAFCD3689}"/>
              </a:ext>
            </a:extLst>
          </p:cNvPr>
          <p:cNvSpPr txBox="1"/>
          <p:nvPr/>
        </p:nvSpPr>
        <p:spPr>
          <a:xfrm>
            <a:off x="5699685" y="3333218"/>
            <a:ext cx="906848"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Organize, store and publish metadata</a:t>
            </a:r>
          </a:p>
        </p:txBody>
      </p:sp>
      <p:sp>
        <p:nvSpPr>
          <p:cNvPr id="84" name="Oval 2">
            <a:extLst>
              <a:ext uri="{FF2B5EF4-FFF2-40B4-BE49-F238E27FC236}">
                <a16:creationId xmlns:a16="http://schemas.microsoft.com/office/drawing/2014/main" id="{708AF9A1-F1FE-4612-BE67-E90566A1FFF8}"/>
              </a:ext>
            </a:extLst>
          </p:cNvPr>
          <p:cNvSpPr>
            <a:spLocks noChangeArrowheads="1"/>
          </p:cNvSpPr>
          <p:nvPr/>
        </p:nvSpPr>
        <p:spPr bwMode="gray">
          <a:xfrm>
            <a:off x="5635377" y="321167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85" name="TextBox 84">
            <a:extLst>
              <a:ext uri="{FF2B5EF4-FFF2-40B4-BE49-F238E27FC236}">
                <a16:creationId xmlns:a16="http://schemas.microsoft.com/office/drawing/2014/main" id="{59E13AB1-6FF1-41D7-8A41-F59FD66C93CD}"/>
              </a:ext>
            </a:extLst>
          </p:cNvPr>
          <p:cNvSpPr txBox="1"/>
          <p:nvPr/>
        </p:nvSpPr>
        <p:spPr>
          <a:xfrm>
            <a:off x="7702325" y="3234598"/>
            <a:ext cx="617061"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Administer the platform</a:t>
            </a:r>
          </a:p>
        </p:txBody>
      </p:sp>
      <p:sp>
        <p:nvSpPr>
          <p:cNvPr id="86" name="TextBox 85">
            <a:extLst>
              <a:ext uri="{FF2B5EF4-FFF2-40B4-BE49-F238E27FC236}">
                <a16:creationId xmlns:a16="http://schemas.microsoft.com/office/drawing/2014/main" id="{BC1B58FA-0B0F-4A24-9A27-B3A331BDBED8}"/>
              </a:ext>
            </a:extLst>
          </p:cNvPr>
          <p:cNvSpPr txBox="1"/>
          <p:nvPr/>
        </p:nvSpPr>
        <p:spPr>
          <a:xfrm>
            <a:off x="5043525" y="1411168"/>
            <a:ext cx="764692"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Maintain data in the data catalog</a:t>
            </a:r>
          </a:p>
        </p:txBody>
      </p:sp>
      <p:sp>
        <p:nvSpPr>
          <p:cNvPr id="87" name="Oval 2">
            <a:extLst>
              <a:ext uri="{FF2B5EF4-FFF2-40B4-BE49-F238E27FC236}">
                <a16:creationId xmlns:a16="http://schemas.microsoft.com/office/drawing/2014/main" id="{39A9352B-F3CF-4321-B5DA-056D2207F42A}"/>
              </a:ext>
            </a:extLst>
          </p:cNvPr>
          <p:cNvSpPr>
            <a:spLocks noChangeArrowheads="1"/>
          </p:cNvSpPr>
          <p:nvPr/>
        </p:nvSpPr>
        <p:spPr bwMode="gray">
          <a:xfrm>
            <a:off x="4959204" y="130692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88" name="Oval 2">
            <a:extLst>
              <a:ext uri="{FF2B5EF4-FFF2-40B4-BE49-F238E27FC236}">
                <a16:creationId xmlns:a16="http://schemas.microsoft.com/office/drawing/2014/main" id="{AC72C481-688A-44DE-80D5-36FF9A58F94B}"/>
              </a:ext>
            </a:extLst>
          </p:cNvPr>
          <p:cNvSpPr>
            <a:spLocks noChangeArrowheads="1"/>
          </p:cNvSpPr>
          <p:nvPr/>
        </p:nvSpPr>
        <p:spPr bwMode="gray">
          <a:xfrm>
            <a:off x="7635731" y="3118839"/>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pic>
        <p:nvPicPr>
          <p:cNvPr id="89" name="Graphic 88" descr="Arrow circle">
            <a:extLst>
              <a:ext uri="{FF2B5EF4-FFF2-40B4-BE49-F238E27FC236}">
                <a16:creationId xmlns:a16="http://schemas.microsoft.com/office/drawing/2014/main" id="{EA8C81E7-46B5-489B-A877-4FE853917E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8575" y="3432824"/>
            <a:ext cx="258857" cy="258857"/>
          </a:xfrm>
          <a:prstGeom prst="rect">
            <a:avLst/>
          </a:prstGeom>
        </p:spPr>
      </p:pic>
      <p:pic>
        <p:nvPicPr>
          <p:cNvPr id="90" name="Graphic 89" descr="Arrow circle">
            <a:extLst>
              <a:ext uri="{FF2B5EF4-FFF2-40B4-BE49-F238E27FC236}">
                <a16:creationId xmlns:a16="http://schemas.microsoft.com/office/drawing/2014/main" id="{2C6AAEE1-89F7-4F68-9184-C32B3833ED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9546" y="3131947"/>
            <a:ext cx="258857" cy="258857"/>
          </a:xfrm>
          <a:prstGeom prst="rect">
            <a:avLst/>
          </a:prstGeom>
        </p:spPr>
      </p:pic>
      <p:pic>
        <p:nvPicPr>
          <p:cNvPr id="91" name="Graphic 90" descr="Arrow circle">
            <a:extLst>
              <a:ext uri="{FF2B5EF4-FFF2-40B4-BE49-F238E27FC236}">
                <a16:creationId xmlns:a16="http://schemas.microsoft.com/office/drawing/2014/main" id="{136CAA00-EC42-4598-A37B-72058E13D0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0879" y="1289835"/>
            <a:ext cx="258857" cy="258857"/>
          </a:xfrm>
          <a:prstGeom prst="rect">
            <a:avLst/>
          </a:prstGeom>
        </p:spPr>
      </p:pic>
      <p:sp>
        <p:nvSpPr>
          <p:cNvPr id="52" name="Rectangle 51">
            <a:extLst>
              <a:ext uri="{FF2B5EF4-FFF2-40B4-BE49-F238E27FC236}">
                <a16:creationId xmlns:a16="http://schemas.microsoft.com/office/drawing/2014/main" id="{E9704219-9BE2-4723-8093-C1B4A1146274}"/>
              </a:ext>
            </a:extLst>
          </p:cNvPr>
          <p:cNvSpPr/>
          <p:nvPr/>
        </p:nvSpPr>
        <p:spPr bwMode="auto">
          <a:xfrm>
            <a:off x="521274" y="827677"/>
            <a:ext cx="968400"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Meta Data Management</a:t>
            </a:r>
          </a:p>
        </p:txBody>
      </p:sp>
      <p:sp>
        <p:nvSpPr>
          <p:cNvPr id="54" name="Rectangle 53">
            <a:extLst>
              <a:ext uri="{FF2B5EF4-FFF2-40B4-BE49-F238E27FC236}">
                <a16:creationId xmlns:a16="http://schemas.microsoft.com/office/drawing/2014/main" id="{208D9501-5EBD-4CF6-AA20-956D8270062C}"/>
              </a:ext>
            </a:extLst>
          </p:cNvPr>
          <p:cNvSpPr/>
          <p:nvPr/>
        </p:nvSpPr>
        <p:spPr bwMode="auto">
          <a:xfrm>
            <a:off x="521274" y="1346140"/>
            <a:ext cx="968400" cy="54761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Application Catalog Strategy</a:t>
            </a:r>
          </a:p>
        </p:txBody>
      </p:sp>
      <p:sp>
        <p:nvSpPr>
          <p:cNvPr id="55" name="Rectangle 54">
            <a:extLst>
              <a:ext uri="{FF2B5EF4-FFF2-40B4-BE49-F238E27FC236}">
                <a16:creationId xmlns:a16="http://schemas.microsoft.com/office/drawing/2014/main" id="{0715B74B-0DDC-449B-8133-F174202488AA}"/>
              </a:ext>
            </a:extLst>
          </p:cNvPr>
          <p:cNvSpPr/>
          <p:nvPr/>
        </p:nvSpPr>
        <p:spPr bwMode="auto">
          <a:xfrm>
            <a:off x="521274" y="2008519"/>
            <a:ext cx="968400"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Assignment &amp; Ownership</a:t>
            </a:r>
          </a:p>
        </p:txBody>
      </p:sp>
      <p:sp>
        <p:nvSpPr>
          <p:cNvPr id="62" name="Oval 2">
            <a:extLst>
              <a:ext uri="{FF2B5EF4-FFF2-40B4-BE49-F238E27FC236}">
                <a16:creationId xmlns:a16="http://schemas.microsoft.com/office/drawing/2014/main" id="{74101690-A5FA-4F70-B68E-9FA86C75654A}"/>
              </a:ext>
            </a:extLst>
          </p:cNvPr>
          <p:cNvSpPr>
            <a:spLocks noChangeArrowheads="1"/>
          </p:cNvSpPr>
          <p:nvPr/>
        </p:nvSpPr>
        <p:spPr bwMode="gray">
          <a:xfrm>
            <a:off x="1429156" y="7750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3" name="Oval 2">
            <a:extLst>
              <a:ext uri="{FF2B5EF4-FFF2-40B4-BE49-F238E27FC236}">
                <a16:creationId xmlns:a16="http://schemas.microsoft.com/office/drawing/2014/main" id="{194F62FC-1901-4DF9-BB2B-0861B90298E4}"/>
              </a:ext>
            </a:extLst>
          </p:cNvPr>
          <p:cNvSpPr>
            <a:spLocks noChangeArrowheads="1"/>
          </p:cNvSpPr>
          <p:nvPr/>
        </p:nvSpPr>
        <p:spPr bwMode="gray">
          <a:xfrm>
            <a:off x="1429246" y="126413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4" name="Oval 2">
            <a:extLst>
              <a:ext uri="{FF2B5EF4-FFF2-40B4-BE49-F238E27FC236}">
                <a16:creationId xmlns:a16="http://schemas.microsoft.com/office/drawing/2014/main" id="{015078EB-3084-48FA-98D7-FC5898328EFB}"/>
              </a:ext>
            </a:extLst>
          </p:cNvPr>
          <p:cNvSpPr>
            <a:spLocks noChangeArrowheads="1"/>
          </p:cNvSpPr>
          <p:nvPr/>
        </p:nvSpPr>
        <p:spPr bwMode="gray">
          <a:xfrm>
            <a:off x="1429156" y="19213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65" name="Oval 2">
            <a:extLst>
              <a:ext uri="{FF2B5EF4-FFF2-40B4-BE49-F238E27FC236}">
                <a16:creationId xmlns:a16="http://schemas.microsoft.com/office/drawing/2014/main" id="{66B7C68F-D3BD-4299-841E-06344FC65324}"/>
              </a:ext>
            </a:extLst>
          </p:cNvPr>
          <p:cNvSpPr>
            <a:spLocks noChangeArrowheads="1"/>
          </p:cNvSpPr>
          <p:nvPr/>
        </p:nvSpPr>
        <p:spPr bwMode="gray">
          <a:xfrm>
            <a:off x="5086774" y="129431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6" name="Oval 2">
            <a:extLst>
              <a:ext uri="{FF2B5EF4-FFF2-40B4-BE49-F238E27FC236}">
                <a16:creationId xmlns:a16="http://schemas.microsoft.com/office/drawing/2014/main" id="{F4A4AD58-DDE1-4A98-A524-7D3E19E88EAE}"/>
              </a:ext>
            </a:extLst>
          </p:cNvPr>
          <p:cNvSpPr>
            <a:spLocks noChangeArrowheads="1"/>
          </p:cNvSpPr>
          <p:nvPr/>
        </p:nvSpPr>
        <p:spPr bwMode="gray">
          <a:xfrm>
            <a:off x="6380986" y="149778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7" name="Oval 2">
            <a:extLst>
              <a:ext uri="{FF2B5EF4-FFF2-40B4-BE49-F238E27FC236}">
                <a16:creationId xmlns:a16="http://schemas.microsoft.com/office/drawing/2014/main" id="{6E2A6E9C-3FE9-40F6-ACD1-DF8D47CB8E1D}"/>
              </a:ext>
            </a:extLst>
          </p:cNvPr>
          <p:cNvSpPr>
            <a:spLocks noChangeArrowheads="1"/>
          </p:cNvSpPr>
          <p:nvPr/>
        </p:nvSpPr>
        <p:spPr bwMode="gray">
          <a:xfrm>
            <a:off x="3650971" y="14190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68" name="Oval 2">
            <a:extLst>
              <a:ext uri="{FF2B5EF4-FFF2-40B4-BE49-F238E27FC236}">
                <a16:creationId xmlns:a16="http://schemas.microsoft.com/office/drawing/2014/main" id="{7EC30938-F3E8-4E5B-B401-5EB0AA58CB7A}"/>
              </a:ext>
            </a:extLst>
          </p:cNvPr>
          <p:cNvSpPr>
            <a:spLocks noChangeArrowheads="1"/>
          </p:cNvSpPr>
          <p:nvPr/>
        </p:nvSpPr>
        <p:spPr bwMode="gray">
          <a:xfrm>
            <a:off x="3922399" y="30306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0" name="Oval 2">
            <a:extLst>
              <a:ext uri="{FF2B5EF4-FFF2-40B4-BE49-F238E27FC236}">
                <a16:creationId xmlns:a16="http://schemas.microsoft.com/office/drawing/2014/main" id="{6287C08C-7A2E-4E15-9603-7E6E2CC8F30D}"/>
              </a:ext>
            </a:extLst>
          </p:cNvPr>
          <p:cNvSpPr>
            <a:spLocks noChangeArrowheads="1"/>
          </p:cNvSpPr>
          <p:nvPr/>
        </p:nvSpPr>
        <p:spPr bwMode="gray">
          <a:xfrm>
            <a:off x="7774653" y="311883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1" name="Oval 2">
            <a:extLst>
              <a:ext uri="{FF2B5EF4-FFF2-40B4-BE49-F238E27FC236}">
                <a16:creationId xmlns:a16="http://schemas.microsoft.com/office/drawing/2014/main" id="{48BB9372-0ACF-44A6-BCD8-5906999A4E09}"/>
              </a:ext>
            </a:extLst>
          </p:cNvPr>
          <p:cNvSpPr>
            <a:spLocks noChangeArrowheads="1"/>
          </p:cNvSpPr>
          <p:nvPr/>
        </p:nvSpPr>
        <p:spPr bwMode="gray">
          <a:xfrm>
            <a:off x="5764476" y="320914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grpSp>
        <p:nvGrpSpPr>
          <p:cNvPr id="76" name="Group 75">
            <a:extLst>
              <a:ext uri="{FF2B5EF4-FFF2-40B4-BE49-F238E27FC236}">
                <a16:creationId xmlns:a16="http://schemas.microsoft.com/office/drawing/2014/main" id="{6587D70A-3A0E-48C0-945C-DF2C611F031E}"/>
              </a:ext>
            </a:extLst>
          </p:cNvPr>
          <p:cNvGrpSpPr>
            <a:grpSpLocks noChangeAspect="1"/>
          </p:cNvGrpSpPr>
          <p:nvPr/>
        </p:nvGrpSpPr>
        <p:grpSpPr>
          <a:xfrm>
            <a:off x="7350134" y="140982"/>
            <a:ext cx="1341642" cy="412235"/>
            <a:chOff x="272026" y="2408034"/>
            <a:chExt cx="3095303" cy="951068"/>
          </a:xfrm>
        </p:grpSpPr>
        <p:sp>
          <p:nvSpPr>
            <p:cNvPr id="77" name="Rectangle 76">
              <a:extLst>
                <a:ext uri="{FF2B5EF4-FFF2-40B4-BE49-F238E27FC236}">
                  <a16:creationId xmlns:a16="http://schemas.microsoft.com/office/drawing/2014/main" id="{ED167A2D-680F-4C71-8539-0CD7130AFBA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8" name="Rectangle 77">
              <a:extLst>
                <a:ext uri="{FF2B5EF4-FFF2-40B4-BE49-F238E27FC236}">
                  <a16:creationId xmlns:a16="http://schemas.microsoft.com/office/drawing/2014/main" id="{A0DF10CD-7CE6-4A26-B956-9F1540F91E06}"/>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9" name="TextBox 78">
              <a:extLst>
                <a:ext uri="{FF2B5EF4-FFF2-40B4-BE49-F238E27FC236}">
                  <a16:creationId xmlns:a16="http://schemas.microsoft.com/office/drawing/2014/main" id="{F579D214-B257-4D6F-A1E7-5FDC3AC81A9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0" name="TextBox 79">
              <a:extLst>
                <a:ext uri="{FF2B5EF4-FFF2-40B4-BE49-F238E27FC236}">
                  <a16:creationId xmlns:a16="http://schemas.microsoft.com/office/drawing/2014/main" id="{C9434B33-45C7-4BEE-B36F-E0CF7148E4F8}"/>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1" name="TextBox 80">
              <a:extLst>
                <a:ext uri="{FF2B5EF4-FFF2-40B4-BE49-F238E27FC236}">
                  <a16:creationId xmlns:a16="http://schemas.microsoft.com/office/drawing/2014/main" id="{A211B2DB-8EA4-4819-A49F-FE59B508D0DC}"/>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2" name="Footer Placeholder 1">
            <a:extLst>
              <a:ext uri="{FF2B5EF4-FFF2-40B4-BE49-F238E27FC236}">
                <a16:creationId xmlns:a16="http://schemas.microsoft.com/office/drawing/2014/main" id="{64433D1A-F59A-445E-B4E7-E23D44F2445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2" name="Rectangle 91">
            <a:extLst>
              <a:ext uri="{FF2B5EF4-FFF2-40B4-BE49-F238E27FC236}">
                <a16:creationId xmlns:a16="http://schemas.microsoft.com/office/drawing/2014/main" id="{FD0EBF13-C4F2-4726-B0E6-BDD8C4199C5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0897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oter Placeholder 1">
            <a:extLst>
              <a:ext uri="{FF2B5EF4-FFF2-40B4-BE49-F238E27FC236}">
                <a16:creationId xmlns:a16="http://schemas.microsoft.com/office/drawing/2014/main" id="{501DBFCB-75E4-4E70-83FC-81BDCAE5DC7C}"/>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5" name="Rectangle 114">
            <a:extLst>
              <a:ext uri="{FF2B5EF4-FFF2-40B4-BE49-F238E27FC236}">
                <a16:creationId xmlns:a16="http://schemas.microsoft.com/office/drawing/2014/main" id="{C63A53D3-7F03-40CD-B0C2-12BB081658DB}"/>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36" name="Rounded Rectangle 35"/>
          <p:cNvSpPr/>
          <p:nvPr/>
        </p:nvSpPr>
        <p:spPr bwMode="auto">
          <a:xfrm>
            <a:off x="1857898" y="89830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chemeClr val="tx1"/>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34</a:t>
            </a:fld>
            <a:endParaRPr lang="en-US"/>
          </a:p>
        </p:txBody>
      </p:sp>
      <p:sp>
        <p:nvSpPr>
          <p:cNvPr id="3" name="Title 2"/>
          <p:cNvSpPr>
            <a:spLocks noGrp="1"/>
          </p:cNvSpPr>
          <p:nvPr>
            <p:ph type="title"/>
          </p:nvPr>
        </p:nvSpPr>
        <p:spPr>
          <a:xfrm>
            <a:off x="323314" y="17106"/>
            <a:ext cx="8497370" cy="430887"/>
          </a:xfrm>
        </p:spPr>
        <p:txBody>
          <a:bodyPr/>
          <a:lstStyle/>
          <a:p>
            <a:r>
              <a:rPr lang="en-US"/>
              <a:t>Data Governance - Interaction Model</a:t>
            </a:r>
          </a:p>
        </p:txBody>
      </p:sp>
      <p:sp>
        <p:nvSpPr>
          <p:cNvPr id="33" name="Rectangle 32"/>
          <p:cNvSpPr/>
          <p:nvPr/>
        </p:nvSpPr>
        <p:spPr bwMode="auto">
          <a:xfrm>
            <a:off x="4006181" y="892132"/>
            <a:ext cx="2581859" cy="265958"/>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Executive Steerco / Transformation Board)</a:t>
            </a:r>
          </a:p>
        </p:txBody>
      </p:sp>
      <p:sp>
        <p:nvSpPr>
          <p:cNvPr id="35" name="Rectangle 34"/>
          <p:cNvSpPr/>
          <p:nvPr/>
        </p:nvSpPr>
        <p:spPr bwMode="auto">
          <a:xfrm>
            <a:off x="4196618" y="1734472"/>
            <a:ext cx="2200983" cy="309194"/>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2. Data Governance Council </a:t>
            </a:r>
          </a:p>
        </p:txBody>
      </p:sp>
      <p:sp>
        <p:nvSpPr>
          <p:cNvPr id="82" name="Rectangle 81"/>
          <p:cNvSpPr/>
          <p:nvPr/>
        </p:nvSpPr>
        <p:spPr bwMode="auto">
          <a:xfrm>
            <a:off x="2094309" y="280752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44" name="Rounded Rectangle 43"/>
          <p:cNvSpPr/>
          <p:nvPr/>
        </p:nvSpPr>
        <p:spPr bwMode="auto">
          <a:xfrm>
            <a:off x="4583343" y="4185233"/>
            <a:ext cx="1427533" cy="294737"/>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Data Producers / Consumers</a:t>
            </a:r>
          </a:p>
        </p:txBody>
      </p:sp>
      <p:cxnSp>
        <p:nvCxnSpPr>
          <p:cNvPr id="66" name="Shape 65"/>
          <p:cNvCxnSpPr/>
          <p:nvPr/>
        </p:nvCxnSpPr>
        <p:spPr bwMode="auto">
          <a:xfrm rot="10800000" flipV="1">
            <a:off x="4583344" y="3791103"/>
            <a:ext cx="121279" cy="548640"/>
          </a:xfrm>
          <a:prstGeom prst="bentConnector3">
            <a:avLst>
              <a:gd name="adj1" fmla="val 778819"/>
            </a:avLst>
          </a:prstGeom>
          <a:solidFill>
            <a:schemeClr val="bg1"/>
          </a:solidFill>
          <a:ln w="19050" cap="flat" cmpd="sng" algn="ctr">
            <a:solidFill>
              <a:srgbClr val="1B4D2A"/>
            </a:solidFill>
            <a:prstDash val="solid"/>
            <a:round/>
            <a:headEnd type="none" w="med" len="med"/>
            <a:tailEnd type="arrow"/>
          </a:ln>
          <a:effectLst/>
        </p:spPr>
      </p:cxnSp>
      <p:cxnSp>
        <p:nvCxnSpPr>
          <p:cNvPr id="72" name="Shape 71"/>
          <p:cNvCxnSpPr/>
          <p:nvPr/>
        </p:nvCxnSpPr>
        <p:spPr bwMode="auto">
          <a:xfrm flipH="1" flipV="1">
            <a:off x="5889597" y="3785438"/>
            <a:ext cx="121278" cy="548640"/>
          </a:xfrm>
          <a:prstGeom prst="bentConnector3">
            <a:avLst>
              <a:gd name="adj1" fmla="val -875144"/>
            </a:avLst>
          </a:prstGeom>
          <a:solidFill>
            <a:schemeClr val="bg1"/>
          </a:solidFill>
          <a:ln w="19050" cap="flat" cmpd="sng" algn="ctr">
            <a:solidFill>
              <a:srgbClr val="1B4D2A"/>
            </a:solidFill>
            <a:prstDash val="solid"/>
            <a:round/>
            <a:headEnd type="none" w="med" len="med"/>
            <a:tailEnd type="arrow"/>
          </a:ln>
          <a:effectLst/>
        </p:spPr>
      </p:cxnSp>
      <p:cxnSp>
        <p:nvCxnSpPr>
          <p:cNvPr id="116" name="Shape 115"/>
          <p:cNvCxnSpPr>
            <a:stCxn id="82" idx="0"/>
          </p:cNvCxnSpPr>
          <p:nvPr/>
        </p:nvCxnSpPr>
        <p:spPr bwMode="auto">
          <a:xfrm rot="5400000" flipH="1" flipV="1">
            <a:off x="3034922" y="1648583"/>
            <a:ext cx="810819" cy="1507070"/>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50" name="Shape 115"/>
          <p:cNvCxnSpPr>
            <a:stCxn id="124" idx="0"/>
          </p:cNvCxnSpPr>
          <p:nvPr/>
        </p:nvCxnSpPr>
        <p:spPr bwMode="auto">
          <a:xfrm rot="16200000" flipV="1">
            <a:off x="6775203" y="1596305"/>
            <a:ext cx="819883" cy="1561925"/>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60" name="Straight Arrow Connector 159"/>
          <p:cNvCxnSpPr/>
          <p:nvPr/>
        </p:nvCxnSpPr>
        <p:spPr bwMode="auto">
          <a:xfrm flipV="1">
            <a:off x="5537917" y="2034112"/>
            <a:ext cx="0" cy="1429766"/>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164" name="TextBox 163"/>
          <p:cNvSpPr txBox="1"/>
          <p:nvPr/>
        </p:nvSpPr>
        <p:spPr>
          <a:xfrm>
            <a:off x="7510608" y="1872258"/>
            <a:ext cx="817507"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Provide ongoing IT support to DGC </a:t>
            </a:r>
          </a:p>
        </p:txBody>
      </p:sp>
      <p:sp>
        <p:nvSpPr>
          <p:cNvPr id="166" name="TextBox 165"/>
          <p:cNvSpPr txBox="1"/>
          <p:nvPr/>
        </p:nvSpPr>
        <p:spPr>
          <a:xfrm>
            <a:off x="6402838" y="4196906"/>
            <a:ext cx="170633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ct val="35000"/>
              </a:spcBef>
              <a:spcAft>
                <a:spcPts val="0"/>
              </a:spcAft>
              <a:buFontTx/>
              <a:buChar char="•"/>
            </a:pPr>
            <a:r>
              <a:rPr lang="en-US" sz="638" b="0">
                <a:solidFill>
                  <a:schemeClr val="tx1"/>
                </a:solidFill>
              </a:rPr>
              <a:t>Create, update, and delete data in accordance with BMS standards and policies</a:t>
            </a:r>
            <a:endParaRPr lang="en-US" sz="638">
              <a:solidFill>
                <a:schemeClr val="tx1"/>
              </a:solidFill>
            </a:endParaRPr>
          </a:p>
        </p:txBody>
      </p:sp>
      <p:cxnSp>
        <p:nvCxnSpPr>
          <p:cNvPr id="174" name="Straight Arrow Connector 173"/>
          <p:cNvCxnSpPr/>
          <p:nvPr/>
        </p:nvCxnSpPr>
        <p:spPr bwMode="auto">
          <a:xfrm>
            <a:off x="5094516" y="2058604"/>
            <a:ext cx="0" cy="1405273"/>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173" name="TextBox 172"/>
          <p:cNvSpPr txBox="1"/>
          <p:nvPr/>
        </p:nvSpPr>
        <p:spPr>
          <a:xfrm>
            <a:off x="3636172" y="2321265"/>
            <a:ext cx="1670606" cy="651668"/>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Review cross domain level Strategies </a:t>
            </a:r>
          </a:p>
          <a:p>
            <a:pPr marL="47625" indent="-38100">
              <a:spcBef>
                <a:spcPts val="0"/>
              </a:spcBef>
              <a:spcAft>
                <a:spcPts val="0"/>
              </a:spcAft>
              <a:buFontTx/>
              <a:buChar char="•"/>
            </a:pPr>
            <a:r>
              <a:rPr lang="en-US" sz="638" b="0">
                <a:solidFill>
                  <a:schemeClr val="tx1"/>
                </a:solidFill>
              </a:rPr>
              <a:t>Communicate DG vision &amp; objectives across the domains</a:t>
            </a:r>
          </a:p>
          <a:p>
            <a:pPr marL="47625" indent="-38100">
              <a:spcBef>
                <a:spcPts val="0"/>
              </a:spcBef>
              <a:spcAft>
                <a:spcPts val="0"/>
              </a:spcAft>
              <a:buFontTx/>
              <a:buChar char="•"/>
            </a:pPr>
            <a:r>
              <a:rPr lang="en-US" sz="638" b="0">
                <a:solidFill>
                  <a:schemeClr val="tx1"/>
                </a:solidFill>
              </a:rPr>
              <a:t>Review cross domain data standards / definitions / policies / processes</a:t>
            </a:r>
          </a:p>
          <a:p>
            <a:pPr marL="47625" indent="-38100">
              <a:spcBef>
                <a:spcPts val="0"/>
              </a:spcBef>
              <a:spcAft>
                <a:spcPts val="0"/>
              </a:spcAft>
              <a:buFontTx/>
              <a:buChar char="•"/>
            </a:pPr>
            <a:r>
              <a:rPr lang="en-US" sz="638" b="0">
                <a:solidFill>
                  <a:schemeClr val="tx1"/>
                </a:solidFill>
              </a:rPr>
              <a:t>Mediate conflict resolutions</a:t>
            </a:r>
          </a:p>
        </p:txBody>
      </p:sp>
      <p:sp>
        <p:nvSpPr>
          <p:cNvPr id="177" name="TextBox 176"/>
          <p:cNvSpPr txBox="1"/>
          <p:nvPr/>
        </p:nvSpPr>
        <p:spPr>
          <a:xfrm>
            <a:off x="5342151" y="2426382"/>
            <a:ext cx="167060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Submit domain requests as needed</a:t>
            </a:r>
          </a:p>
          <a:p>
            <a:pPr marL="47625" indent="-38100">
              <a:spcBef>
                <a:spcPts val="0"/>
              </a:spcBef>
              <a:spcAft>
                <a:spcPts val="0"/>
              </a:spcAft>
              <a:buFontTx/>
              <a:buChar char="•"/>
            </a:pPr>
            <a:r>
              <a:rPr lang="en-US" sz="638" b="0">
                <a:solidFill>
                  <a:schemeClr val="tx1"/>
                </a:solidFill>
              </a:rPr>
              <a:t>Provide appropriate representation when required</a:t>
            </a:r>
          </a:p>
          <a:p>
            <a:pPr marL="47625" indent="-38100">
              <a:spcBef>
                <a:spcPts val="0"/>
              </a:spcBef>
              <a:spcAft>
                <a:spcPts val="0"/>
              </a:spcAft>
              <a:buFontTx/>
              <a:buChar char="•"/>
            </a:pPr>
            <a:r>
              <a:rPr lang="en-US" sz="638" b="0">
                <a:solidFill>
                  <a:schemeClr val="tx1"/>
                </a:solidFill>
              </a:rPr>
              <a:t>Escalate data conflicts</a:t>
            </a:r>
          </a:p>
        </p:txBody>
      </p:sp>
      <p:sp>
        <p:nvSpPr>
          <p:cNvPr id="179" name="TextBox 178"/>
          <p:cNvSpPr txBox="1"/>
          <p:nvPr/>
        </p:nvSpPr>
        <p:spPr>
          <a:xfrm>
            <a:off x="2038352" y="1642586"/>
            <a:ext cx="1562100" cy="108611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Identify /document requirements for ongoing operations of the DGC</a:t>
            </a:r>
          </a:p>
          <a:p>
            <a:pPr marL="47625" indent="-38100">
              <a:spcBef>
                <a:spcPts val="0"/>
              </a:spcBef>
              <a:spcAft>
                <a:spcPts val="0"/>
              </a:spcAft>
              <a:buFontTx/>
              <a:buChar char="•"/>
            </a:pPr>
            <a:r>
              <a:rPr lang="en-US" sz="638" b="0">
                <a:solidFill>
                  <a:schemeClr val="tx1"/>
                </a:solidFill>
              </a:rPr>
              <a:t>Provide ongoing non technical support</a:t>
            </a:r>
          </a:p>
          <a:p>
            <a:pPr marL="47625" indent="-38100">
              <a:spcBef>
                <a:spcPts val="0"/>
              </a:spcBef>
              <a:spcAft>
                <a:spcPts val="0"/>
              </a:spcAft>
              <a:buFontTx/>
              <a:buChar char="•"/>
            </a:pPr>
            <a:r>
              <a:rPr lang="en-US" sz="638" b="0">
                <a:solidFill>
                  <a:schemeClr val="tx1"/>
                </a:solidFill>
              </a:rPr>
              <a:t>Provide impact analysis as needed</a:t>
            </a:r>
          </a:p>
          <a:p>
            <a:pPr marL="47625" indent="-38100">
              <a:spcBef>
                <a:spcPts val="0"/>
              </a:spcBef>
              <a:spcAft>
                <a:spcPts val="0"/>
              </a:spcAft>
              <a:buFontTx/>
              <a:buChar char="•"/>
            </a:pPr>
            <a:r>
              <a:rPr lang="en-US" sz="638" b="0">
                <a:solidFill>
                  <a:schemeClr val="tx1"/>
                </a:solidFill>
              </a:rPr>
              <a:t>Prioritize requests, drafts recommendations</a:t>
            </a:r>
          </a:p>
          <a:p>
            <a:pPr marL="47625" indent="-38100">
              <a:spcBef>
                <a:spcPts val="0"/>
              </a:spcBef>
              <a:spcAft>
                <a:spcPts val="0"/>
              </a:spcAft>
              <a:buFontTx/>
              <a:buChar char="•"/>
            </a:pPr>
            <a:r>
              <a:rPr lang="en-US" sz="638" b="0">
                <a:solidFill>
                  <a:schemeClr val="tx1"/>
                </a:solidFill>
              </a:rPr>
              <a:t>Provide consolidated reports with respect to DG performance</a:t>
            </a:r>
          </a:p>
          <a:p>
            <a:pPr marL="47625" indent="-38100">
              <a:spcBef>
                <a:spcPts val="0"/>
              </a:spcBef>
              <a:spcAft>
                <a:spcPts val="0"/>
              </a:spcAft>
              <a:buFontTx/>
              <a:buChar char="•"/>
            </a:pPr>
            <a:r>
              <a:rPr lang="en-US" sz="638" b="0">
                <a:solidFill>
                  <a:schemeClr val="tx1"/>
                </a:solidFill>
              </a:rPr>
              <a:t>Communicate resolutions</a:t>
            </a:r>
          </a:p>
        </p:txBody>
      </p:sp>
      <p:sp>
        <p:nvSpPr>
          <p:cNvPr id="317" name="TextBox 316"/>
          <p:cNvSpPr txBox="1"/>
          <p:nvPr/>
        </p:nvSpPr>
        <p:spPr>
          <a:xfrm>
            <a:off x="2512551" y="4164067"/>
            <a:ext cx="183588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Define data requirements</a:t>
            </a:r>
          </a:p>
          <a:p>
            <a:pPr marL="47625" indent="-38100">
              <a:spcBef>
                <a:spcPts val="0"/>
              </a:spcBef>
              <a:spcAft>
                <a:spcPts val="0"/>
              </a:spcAft>
              <a:buFontTx/>
              <a:buChar char="•"/>
            </a:pPr>
            <a:r>
              <a:rPr lang="en-US" sz="638" b="0">
                <a:solidFill>
                  <a:schemeClr val="tx1"/>
                </a:solidFill>
              </a:rPr>
              <a:t>Communicate and provide education on the importance of Data Quality</a:t>
            </a:r>
          </a:p>
        </p:txBody>
      </p:sp>
      <p:sp>
        <p:nvSpPr>
          <p:cNvPr id="322" name="Rectangle 321"/>
          <p:cNvSpPr/>
          <p:nvPr/>
        </p:nvSpPr>
        <p:spPr bwMode="auto">
          <a:xfrm>
            <a:off x="4704621" y="3478213"/>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339" name="Elbow Connector 338"/>
          <p:cNvCxnSpPr>
            <a:stCxn id="33" idx="1"/>
            <a:endCxn id="35" idx="1"/>
          </p:cNvCxnSpPr>
          <p:nvPr/>
        </p:nvCxnSpPr>
        <p:spPr bwMode="auto">
          <a:xfrm rot="10800000" flipH="1" flipV="1">
            <a:off x="4006180" y="1025112"/>
            <a:ext cx="190439" cy="863957"/>
          </a:xfrm>
          <a:prstGeom prst="bentConnector3">
            <a:avLst>
              <a:gd name="adj1" fmla="val -90029"/>
            </a:avLst>
          </a:prstGeom>
          <a:solidFill>
            <a:schemeClr val="bg1"/>
          </a:solidFill>
          <a:ln w="19050" cap="flat" cmpd="sng" algn="ctr">
            <a:solidFill>
              <a:srgbClr val="1B4D2A"/>
            </a:solidFill>
            <a:prstDash val="solid"/>
            <a:round/>
            <a:headEnd type="none" w="med" len="med"/>
            <a:tailEnd type="arrow"/>
          </a:ln>
          <a:effectLst/>
        </p:spPr>
      </p:cxnSp>
      <p:sp>
        <p:nvSpPr>
          <p:cNvPr id="171" name="TextBox 170"/>
          <p:cNvSpPr txBox="1"/>
          <p:nvPr/>
        </p:nvSpPr>
        <p:spPr>
          <a:xfrm>
            <a:off x="2264281" y="1068250"/>
            <a:ext cx="1697369"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47625">
              <a:spcBef>
                <a:spcPts val="0"/>
              </a:spcBef>
              <a:spcAft>
                <a:spcPts val="0"/>
              </a:spcAft>
              <a:buFontTx/>
              <a:buChar char="•"/>
            </a:pPr>
            <a:r>
              <a:rPr lang="en-US" sz="638" b="0">
                <a:solidFill>
                  <a:schemeClr val="tx1"/>
                </a:solidFill>
              </a:rPr>
              <a:t>Approve/communicate DG Strategy</a:t>
            </a:r>
          </a:p>
          <a:p>
            <a:pPr marL="47625" indent="-47625">
              <a:spcBef>
                <a:spcPts val="0"/>
              </a:spcBef>
              <a:spcAft>
                <a:spcPts val="0"/>
              </a:spcAft>
              <a:buFontTx/>
              <a:buChar char="•"/>
            </a:pPr>
            <a:r>
              <a:rPr lang="en-US" sz="638" b="0">
                <a:solidFill>
                  <a:schemeClr val="tx1"/>
                </a:solidFill>
              </a:rPr>
              <a:t>Mediate/communicate </a:t>
            </a:r>
          </a:p>
          <a:p>
            <a:pPr marL="47625" lvl="1" indent="-47625">
              <a:spcBef>
                <a:spcPts val="0"/>
              </a:spcBef>
              <a:spcAft>
                <a:spcPts val="0"/>
              </a:spcAft>
              <a:buFontTx/>
              <a:buChar char="•"/>
            </a:pPr>
            <a:r>
              <a:rPr lang="en-US" sz="638"/>
              <a:t>Escalated conflict resolutions</a:t>
            </a:r>
          </a:p>
          <a:p>
            <a:pPr marL="47625" lvl="1" indent="-47625">
              <a:spcBef>
                <a:spcPts val="0"/>
              </a:spcBef>
              <a:spcAft>
                <a:spcPts val="0"/>
              </a:spcAft>
              <a:buFontTx/>
              <a:buChar char="•"/>
            </a:pPr>
            <a:r>
              <a:rPr lang="en-US" sz="638"/>
              <a:t>Escalated cross domain data resolutions</a:t>
            </a:r>
          </a:p>
        </p:txBody>
      </p:sp>
      <p:cxnSp>
        <p:nvCxnSpPr>
          <p:cNvPr id="347" name="Elbow Connector 346"/>
          <p:cNvCxnSpPr>
            <a:stCxn id="35" idx="3"/>
            <a:endCxn id="33" idx="3"/>
          </p:cNvCxnSpPr>
          <p:nvPr/>
        </p:nvCxnSpPr>
        <p:spPr bwMode="auto">
          <a:xfrm flipV="1">
            <a:off x="6397602" y="1025113"/>
            <a:ext cx="190438" cy="863957"/>
          </a:xfrm>
          <a:prstGeom prst="bentConnector3">
            <a:avLst>
              <a:gd name="adj1" fmla="val 190029"/>
            </a:avLst>
          </a:prstGeom>
          <a:solidFill>
            <a:schemeClr val="bg1"/>
          </a:solidFill>
          <a:ln w="19050" cap="flat" cmpd="sng" algn="ctr">
            <a:solidFill>
              <a:srgbClr val="1B4D2A"/>
            </a:solidFill>
            <a:prstDash val="solid"/>
            <a:round/>
            <a:headEnd type="none" w="med" len="med"/>
            <a:tailEnd type="arrow"/>
          </a:ln>
          <a:effectLst/>
        </p:spPr>
      </p:cxnSp>
      <p:sp>
        <p:nvSpPr>
          <p:cNvPr id="167" name="TextBox 166"/>
          <p:cNvSpPr txBox="1"/>
          <p:nvPr/>
        </p:nvSpPr>
        <p:spPr>
          <a:xfrm>
            <a:off x="6828920" y="1361478"/>
            <a:ext cx="1614251"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Escalate data related conflicts as needed</a:t>
            </a:r>
          </a:p>
        </p:txBody>
      </p:sp>
      <p:cxnSp>
        <p:nvCxnSpPr>
          <p:cNvPr id="350" name="Shape 115"/>
          <p:cNvCxnSpPr>
            <a:cxnSpLocks/>
            <a:stCxn id="124" idx="2"/>
          </p:cNvCxnSpPr>
          <p:nvPr/>
        </p:nvCxnSpPr>
        <p:spPr bwMode="auto">
          <a:xfrm rot="5400000">
            <a:off x="6749821" y="2364139"/>
            <a:ext cx="365243" cy="206732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53" name="TextBox 352"/>
          <p:cNvSpPr txBox="1"/>
          <p:nvPr/>
        </p:nvSpPr>
        <p:spPr>
          <a:xfrm>
            <a:off x="7065175" y="3410836"/>
            <a:ext cx="1370951"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tools, mechanisms, required for Business Domain to implement approved requests</a:t>
            </a:r>
          </a:p>
        </p:txBody>
      </p:sp>
      <p:sp>
        <p:nvSpPr>
          <p:cNvPr id="30" name="TextBox 29"/>
          <p:cNvSpPr txBox="1"/>
          <p:nvPr/>
        </p:nvSpPr>
        <p:spPr>
          <a:xfrm>
            <a:off x="7225227" y="4724506"/>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11699" y="4822610"/>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39" name="Shape 65"/>
          <p:cNvCxnSpPr>
            <a:endCxn id="82" idx="2"/>
          </p:cNvCxnSpPr>
          <p:nvPr/>
        </p:nvCxnSpPr>
        <p:spPr bwMode="auto">
          <a:xfrm rot="10800000">
            <a:off x="2686797" y="3221955"/>
            <a:ext cx="1999505" cy="358466"/>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32" name="TextBox 31"/>
          <p:cNvSpPr txBox="1"/>
          <p:nvPr/>
        </p:nvSpPr>
        <p:spPr>
          <a:xfrm>
            <a:off x="3038033" y="3346939"/>
            <a:ext cx="1537193"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Provide Domain specific reports with respect to Data Governance performance</a:t>
            </a:r>
          </a:p>
        </p:txBody>
      </p:sp>
      <p:cxnSp>
        <p:nvCxnSpPr>
          <p:cNvPr id="45" name="Shape 115"/>
          <p:cNvCxnSpPr>
            <a:cxnSpLocks/>
            <a:endCxn id="82" idx="3"/>
          </p:cNvCxnSpPr>
          <p:nvPr/>
        </p:nvCxnSpPr>
        <p:spPr bwMode="auto">
          <a:xfrm rot="10800000" flipV="1">
            <a:off x="3279286" y="3014740"/>
            <a:ext cx="4338173"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62" name="TextBox 61"/>
          <p:cNvSpPr txBox="1"/>
          <p:nvPr/>
        </p:nvSpPr>
        <p:spPr>
          <a:xfrm>
            <a:off x="5658423" y="2928463"/>
            <a:ext cx="155478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US" sz="638" b="0">
                <a:solidFill>
                  <a:schemeClr val="tx1"/>
                </a:solidFill>
              </a:rPr>
              <a:t>Provide ongoing IT support to the DGO</a:t>
            </a:r>
          </a:p>
          <a:p>
            <a:pPr marL="47625" lvl="1" indent="-38100">
              <a:spcBef>
                <a:spcPts val="0"/>
              </a:spcBef>
              <a:spcAft>
                <a:spcPts val="0"/>
              </a:spcAft>
              <a:buFontTx/>
              <a:buChar char="•"/>
            </a:pPr>
            <a:r>
              <a:rPr lang="en-US" sz="638"/>
              <a:t>Provide tools, assists on queries required to assess the state of DG</a:t>
            </a:r>
          </a:p>
        </p:txBody>
      </p:sp>
      <p:sp>
        <p:nvSpPr>
          <p:cNvPr id="124" name="Rectangle 123"/>
          <p:cNvSpPr/>
          <p:nvPr/>
        </p:nvSpPr>
        <p:spPr bwMode="auto">
          <a:xfrm>
            <a:off x="7373617" y="2800756"/>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 / Data Engineering</a:t>
            </a:r>
          </a:p>
        </p:txBody>
      </p:sp>
      <p:cxnSp>
        <p:nvCxnSpPr>
          <p:cNvPr id="40" name="Shape 65"/>
          <p:cNvCxnSpPr/>
          <p:nvPr/>
        </p:nvCxnSpPr>
        <p:spPr bwMode="auto">
          <a:xfrm>
            <a:off x="2244569" y="3216401"/>
            <a:ext cx="2460053" cy="486836"/>
          </a:xfrm>
          <a:prstGeom prst="bentConnector3">
            <a:avLst>
              <a:gd name="adj1" fmla="val -324"/>
            </a:avLst>
          </a:prstGeom>
          <a:solidFill>
            <a:schemeClr val="bg1"/>
          </a:solidFill>
          <a:ln w="19050" cap="flat" cmpd="sng" algn="ctr">
            <a:solidFill>
              <a:srgbClr val="1B4D2A"/>
            </a:solidFill>
            <a:prstDash val="solid"/>
            <a:round/>
            <a:headEnd type="none" w="med" len="med"/>
            <a:tailEnd type="arrow"/>
          </a:ln>
          <a:effectLst/>
        </p:spPr>
      </p:cxnSp>
      <p:sp>
        <p:nvSpPr>
          <p:cNvPr id="38" name="TextBox 37"/>
          <p:cNvSpPr txBox="1"/>
          <p:nvPr/>
        </p:nvSpPr>
        <p:spPr>
          <a:xfrm>
            <a:off x="2094308" y="3756584"/>
            <a:ext cx="1452797"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lvl="1" indent="-38100">
              <a:spcBef>
                <a:spcPts val="0"/>
              </a:spcBef>
              <a:spcAft>
                <a:spcPts val="0"/>
              </a:spcAft>
              <a:buFontTx/>
              <a:buChar char="•"/>
            </a:pPr>
            <a:r>
              <a:rPr lang="en-US" sz="638"/>
              <a:t>Facilitate cross Data Domain discussions and escalation to DGC</a:t>
            </a:r>
          </a:p>
          <a:p>
            <a:pPr marL="47625" lvl="1" indent="-38100">
              <a:spcBef>
                <a:spcPts val="0"/>
              </a:spcBef>
              <a:spcAft>
                <a:spcPts val="0"/>
              </a:spcAft>
              <a:buFontTx/>
              <a:buChar char="•"/>
            </a:pPr>
            <a:r>
              <a:rPr lang="en-US" sz="638"/>
              <a:t>Assign root cause analysis</a:t>
            </a:r>
          </a:p>
        </p:txBody>
      </p: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78240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721973"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Enterprise to domain view of Data Governance capability interactions </a:t>
            </a:r>
            <a:endParaRPr lang="en-GB" sz="1050">
              <a:solidFill>
                <a:srgbClr val="00148C"/>
              </a:solidFill>
              <a:latin typeface="Arial"/>
              <a:ea typeface="ＭＳ Ｐゴシック"/>
            </a:endParaRPr>
          </a:p>
        </p:txBody>
      </p:sp>
      <p:sp>
        <p:nvSpPr>
          <p:cNvPr id="53" name="Rectangle 52">
            <a:extLst>
              <a:ext uri="{FF2B5EF4-FFF2-40B4-BE49-F238E27FC236}">
                <a16:creationId xmlns:a16="http://schemas.microsoft.com/office/drawing/2014/main" id="{A86E7B53-81E0-4B06-88C9-0A3E57A064C0}"/>
              </a:ext>
            </a:extLst>
          </p:cNvPr>
          <p:cNvSpPr/>
          <p:nvPr/>
        </p:nvSpPr>
        <p:spPr bwMode="auto">
          <a:xfrm>
            <a:off x="265729" y="685600"/>
            <a:ext cx="1329978" cy="34866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Standards Implementation</a:t>
            </a:r>
          </a:p>
        </p:txBody>
      </p:sp>
      <p:sp>
        <p:nvSpPr>
          <p:cNvPr id="56" name="Rectangle 55">
            <a:extLst>
              <a:ext uri="{FF2B5EF4-FFF2-40B4-BE49-F238E27FC236}">
                <a16:creationId xmlns:a16="http://schemas.microsoft.com/office/drawing/2014/main" id="{E96DB1B8-CA93-4C7E-8728-F34FCAC132C3}"/>
              </a:ext>
            </a:extLst>
          </p:cNvPr>
          <p:cNvSpPr/>
          <p:nvPr/>
        </p:nvSpPr>
        <p:spPr bwMode="auto">
          <a:xfrm>
            <a:off x="265729" y="1107411"/>
            <a:ext cx="1329978" cy="2937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Maturity Planning</a:t>
            </a:r>
          </a:p>
        </p:txBody>
      </p:sp>
      <p:sp>
        <p:nvSpPr>
          <p:cNvPr id="57" name="Rectangle 56">
            <a:extLst>
              <a:ext uri="{FF2B5EF4-FFF2-40B4-BE49-F238E27FC236}">
                <a16:creationId xmlns:a16="http://schemas.microsoft.com/office/drawing/2014/main" id="{6060C7FF-3AAC-4590-83D2-E673776C5C50}"/>
              </a:ext>
            </a:extLst>
          </p:cNvPr>
          <p:cNvSpPr/>
          <p:nvPr/>
        </p:nvSpPr>
        <p:spPr bwMode="auto">
          <a:xfrm>
            <a:off x="265729" y="1471158"/>
            <a:ext cx="1329978" cy="2937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Change Process Management</a:t>
            </a:r>
          </a:p>
        </p:txBody>
      </p:sp>
      <p:sp>
        <p:nvSpPr>
          <p:cNvPr id="58" name="Rectangle 57">
            <a:extLst>
              <a:ext uri="{FF2B5EF4-FFF2-40B4-BE49-F238E27FC236}">
                <a16:creationId xmlns:a16="http://schemas.microsoft.com/office/drawing/2014/main" id="{4FC1CCB5-A080-458C-842C-9E0AE59895D8}"/>
              </a:ext>
            </a:extLst>
          </p:cNvPr>
          <p:cNvSpPr/>
          <p:nvPr/>
        </p:nvSpPr>
        <p:spPr bwMode="auto">
          <a:xfrm>
            <a:off x="265729" y="1838090"/>
            <a:ext cx="1329978" cy="376641"/>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Comms and Governance Awareness</a:t>
            </a:r>
          </a:p>
        </p:txBody>
      </p:sp>
      <p:sp>
        <p:nvSpPr>
          <p:cNvPr id="60" name="Rectangle 59">
            <a:extLst>
              <a:ext uri="{FF2B5EF4-FFF2-40B4-BE49-F238E27FC236}">
                <a16:creationId xmlns:a16="http://schemas.microsoft.com/office/drawing/2014/main" id="{723F4EE4-660B-4A59-8475-FC30C0D0E925}"/>
              </a:ext>
            </a:extLst>
          </p:cNvPr>
          <p:cNvSpPr/>
          <p:nvPr/>
        </p:nvSpPr>
        <p:spPr bwMode="auto">
          <a:xfrm>
            <a:off x="265729" y="2287877"/>
            <a:ext cx="1329978" cy="33199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Issue Management</a:t>
            </a:r>
          </a:p>
        </p:txBody>
      </p:sp>
      <p:sp>
        <p:nvSpPr>
          <p:cNvPr id="61" name="Rectangle 60">
            <a:extLst>
              <a:ext uri="{FF2B5EF4-FFF2-40B4-BE49-F238E27FC236}">
                <a16:creationId xmlns:a16="http://schemas.microsoft.com/office/drawing/2014/main" id="{C6DEF1F5-4A42-46D5-9278-84FA03F109D8}"/>
              </a:ext>
            </a:extLst>
          </p:cNvPr>
          <p:cNvSpPr/>
          <p:nvPr/>
        </p:nvSpPr>
        <p:spPr bwMode="auto">
          <a:xfrm>
            <a:off x="276146" y="2693013"/>
            <a:ext cx="1329092" cy="2913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err="1">
                <a:solidFill>
                  <a:schemeClr val="bg1"/>
                </a:solidFill>
              </a:rPr>
              <a:t>Programme</a:t>
            </a:r>
            <a:r>
              <a:rPr lang="en-US" sz="825">
                <a:solidFill>
                  <a:schemeClr val="bg1"/>
                </a:solidFill>
              </a:rPr>
              <a:t> Assurance</a:t>
            </a:r>
          </a:p>
        </p:txBody>
      </p:sp>
      <p:sp>
        <p:nvSpPr>
          <p:cNvPr id="63" name="Rectangle 62">
            <a:extLst>
              <a:ext uri="{FF2B5EF4-FFF2-40B4-BE49-F238E27FC236}">
                <a16:creationId xmlns:a16="http://schemas.microsoft.com/office/drawing/2014/main" id="{2E4F1926-FC54-4C7D-AD07-1AA9D704F420}"/>
              </a:ext>
            </a:extLst>
          </p:cNvPr>
          <p:cNvSpPr/>
          <p:nvPr/>
        </p:nvSpPr>
        <p:spPr bwMode="auto">
          <a:xfrm>
            <a:off x="276146" y="3057459"/>
            <a:ext cx="1329092" cy="327511"/>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Maturity Assessment</a:t>
            </a:r>
          </a:p>
        </p:txBody>
      </p:sp>
      <p:sp>
        <p:nvSpPr>
          <p:cNvPr id="64" name="Rectangle 63">
            <a:extLst>
              <a:ext uri="{FF2B5EF4-FFF2-40B4-BE49-F238E27FC236}">
                <a16:creationId xmlns:a16="http://schemas.microsoft.com/office/drawing/2014/main" id="{86B51101-1832-4B8B-BCCA-505CDBD1BF18}"/>
              </a:ext>
            </a:extLst>
          </p:cNvPr>
          <p:cNvSpPr/>
          <p:nvPr/>
        </p:nvSpPr>
        <p:spPr bwMode="auto">
          <a:xfrm>
            <a:off x="276146" y="3458116"/>
            <a:ext cx="1329092" cy="327511"/>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Corporate Data Risk Management</a:t>
            </a:r>
          </a:p>
        </p:txBody>
      </p:sp>
      <p:sp>
        <p:nvSpPr>
          <p:cNvPr id="65" name="Rectangle 64">
            <a:extLst>
              <a:ext uri="{FF2B5EF4-FFF2-40B4-BE49-F238E27FC236}">
                <a16:creationId xmlns:a16="http://schemas.microsoft.com/office/drawing/2014/main" id="{D194F604-82B2-4F95-8245-CA7BB5D978D0}"/>
              </a:ext>
            </a:extLst>
          </p:cNvPr>
          <p:cNvSpPr/>
          <p:nvPr/>
        </p:nvSpPr>
        <p:spPr bwMode="auto">
          <a:xfrm>
            <a:off x="276146" y="3858773"/>
            <a:ext cx="1329092" cy="36258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Standards Development/ Review</a:t>
            </a:r>
          </a:p>
        </p:txBody>
      </p:sp>
      <p:sp>
        <p:nvSpPr>
          <p:cNvPr id="67" name="Rectangle 66">
            <a:extLst>
              <a:ext uri="{FF2B5EF4-FFF2-40B4-BE49-F238E27FC236}">
                <a16:creationId xmlns:a16="http://schemas.microsoft.com/office/drawing/2014/main" id="{26E2A2F2-ACEF-46C1-878C-0C9548081B51}"/>
              </a:ext>
            </a:extLst>
          </p:cNvPr>
          <p:cNvSpPr/>
          <p:nvPr/>
        </p:nvSpPr>
        <p:spPr bwMode="auto">
          <a:xfrm>
            <a:off x="276146" y="4294499"/>
            <a:ext cx="1329092" cy="277023"/>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Awareness and Comms</a:t>
            </a:r>
          </a:p>
        </p:txBody>
      </p:sp>
      <p:sp>
        <p:nvSpPr>
          <p:cNvPr id="68" name="Rectangle 67">
            <a:extLst>
              <a:ext uri="{FF2B5EF4-FFF2-40B4-BE49-F238E27FC236}">
                <a16:creationId xmlns:a16="http://schemas.microsoft.com/office/drawing/2014/main" id="{DF5ABC57-9D0D-4749-8BFB-C4D09BDF722C}"/>
              </a:ext>
            </a:extLst>
          </p:cNvPr>
          <p:cNvSpPr/>
          <p:nvPr/>
        </p:nvSpPr>
        <p:spPr bwMode="auto">
          <a:xfrm>
            <a:off x="276146" y="4644669"/>
            <a:ext cx="1329092" cy="277023"/>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 Adoption</a:t>
            </a:r>
          </a:p>
        </p:txBody>
      </p:sp>
      <p:sp>
        <p:nvSpPr>
          <p:cNvPr id="69" name="Oval 2">
            <a:extLst>
              <a:ext uri="{FF2B5EF4-FFF2-40B4-BE49-F238E27FC236}">
                <a16:creationId xmlns:a16="http://schemas.microsoft.com/office/drawing/2014/main" id="{3AEDE515-8AFB-4650-B952-0DFD1B88C7BC}"/>
              </a:ext>
            </a:extLst>
          </p:cNvPr>
          <p:cNvSpPr>
            <a:spLocks noChangeArrowheads="1"/>
          </p:cNvSpPr>
          <p:nvPr/>
        </p:nvSpPr>
        <p:spPr bwMode="gray">
          <a:xfrm>
            <a:off x="1526542" y="62225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0" name="Oval 2">
            <a:extLst>
              <a:ext uri="{FF2B5EF4-FFF2-40B4-BE49-F238E27FC236}">
                <a16:creationId xmlns:a16="http://schemas.microsoft.com/office/drawing/2014/main" id="{1956BD13-752A-463C-96EF-33B9C017FB37}"/>
              </a:ext>
            </a:extLst>
          </p:cNvPr>
          <p:cNvSpPr>
            <a:spLocks noChangeArrowheads="1"/>
          </p:cNvSpPr>
          <p:nvPr/>
        </p:nvSpPr>
        <p:spPr bwMode="gray">
          <a:xfrm>
            <a:off x="1526542" y="10187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1" name="Oval 2">
            <a:extLst>
              <a:ext uri="{FF2B5EF4-FFF2-40B4-BE49-F238E27FC236}">
                <a16:creationId xmlns:a16="http://schemas.microsoft.com/office/drawing/2014/main" id="{6436718C-B29C-486F-8E6D-FCF680D86DF9}"/>
              </a:ext>
            </a:extLst>
          </p:cNvPr>
          <p:cNvSpPr>
            <a:spLocks noChangeArrowheads="1"/>
          </p:cNvSpPr>
          <p:nvPr/>
        </p:nvSpPr>
        <p:spPr bwMode="gray">
          <a:xfrm>
            <a:off x="1526542" y="14198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73" name="Oval 2">
            <a:extLst>
              <a:ext uri="{FF2B5EF4-FFF2-40B4-BE49-F238E27FC236}">
                <a16:creationId xmlns:a16="http://schemas.microsoft.com/office/drawing/2014/main" id="{23BCC2AB-B801-4D74-86D2-060ED074E46F}"/>
              </a:ext>
            </a:extLst>
          </p:cNvPr>
          <p:cNvSpPr>
            <a:spLocks noChangeArrowheads="1"/>
          </p:cNvSpPr>
          <p:nvPr/>
        </p:nvSpPr>
        <p:spPr bwMode="gray">
          <a:xfrm>
            <a:off x="1526542" y="17943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74" name="Oval 2">
            <a:extLst>
              <a:ext uri="{FF2B5EF4-FFF2-40B4-BE49-F238E27FC236}">
                <a16:creationId xmlns:a16="http://schemas.microsoft.com/office/drawing/2014/main" id="{54D55C01-C203-4515-B243-E477FF7569A0}"/>
              </a:ext>
            </a:extLst>
          </p:cNvPr>
          <p:cNvSpPr>
            <a:spLocks noChangeArrowheads="1"/>
          </p:cNvSpPr>
          <p:nvPr/>
        </p:nvSpPr>
        <p:spPr bwMode="gray">
          <a:xfrm>
            <a:off x="1526542" y="224089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75" name="Oval 2">
            <a:extLst>
              <a:ext uri="{FF2B5EF4-FFF2-40B4-BE49-F238E27FC236}">
                <a16:creationId xmlns:a16="http://schemas.microsoft.com/office/drawing/2014/main" id="{F4FC2C8A-CD86-493E-9900-0FE16BB996E0}"/>
              </a:ext>
            </a:extLst>
          </p:cNvPr>
          <p:cNvSpPr>
            <a:spLocks noChangeArrowheads="1"/>
          </p:cNvSpPr>
          <p:nvPr/>
        </p:nvSpPr>
        <p:spPr bwMode="gray">
          <a:xfrm>
            <a:off x="1526542" y="262599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76" name="Oval 2">
            <a:extLst>
              <a:ext uri="{FF2B5EF4-FFF2-40B4-BE49-F238E27FC236}">
                <a16:creationId xmlns:a16="http://schemas.microsoft.com/office/drawing/2014/main" id="{276156D2-79F0-4ECD-96B7-5A3FE2FB3030}"/>
              </a:ext>
            </a:extLst>
          </p:cNvPr>
          <p:cNvSpPr>
            <a:spLocks noChangeArrowheads="1"/>
          </p:cNvSpPr>
          <p:nvPr/>
        </p:nvSpPr>
        <p:spPr bwMode="gray">
          <a:xfrm>
            <a:off x="1526542" y="297257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77" name="Oval 2">
            <a:extLst>
              <a:ext uri="{FF2B5EF4-FFF2-40B4-BE49-F238E27FC236}">
                <a16:creationId xmlns:a16="http://schemas.microsoft.com/office/drawing/2014/main" id="{0DD0BB80-4DCB-4CB4-9FC0-EDA4F0478961}"/>
              </a:ext>
            </a:extLst>
          </p:cNvPr>
          <p:cNvSpPr>
            <a:spLocks noChangeArrowheads="1"/>
          </p:cNvSpPr>
          <p:nvPr/>
        </p:nvSpPr>
        <p:spPr bwMode="gray">
          <a:xfrm>
            <a:off x="1526542" y="34002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78" name="Oval 2">
            <a:extLst>
              <a:ext uri="{FF2B5EF4-FFF2-40B4-BE49-F238E27FC236}">
                <a16:creationId xmlns:a16="http://schemas.microsoft.com/office/drawing/2014/main" id="{7F90B22F-1013-47C6-8755-A0DB38C8A9DD}"/>
              </a:ext>
            </a:extLst>
          </p:cNvPr>
          <p:cNvSpPr>
            <a:spLocks noChangeArrowheads="1"/>
          </p:cNvSpPr>
          <p:nvPr/>
        </p:nvSpPr>
        <p:spPr bwMode="gray">
          <a:xfrm>
            <a:off x="1526542" y="37981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79" name="Oval 2">
            <a:extLst>
              <a:ext uri="{FF2B5EF4-FFF2-40B4-BE49-F238E27FC236}">
                <a16:creationId xmlns:a16="http://schemas.microsoft.com/office/drawing/2014/main" id="{92C4587C-9062-48F3-99D6-84B9F10A2D0F}"/>
              </a:ext>
            </a:extLst>
          </p:cNvPr>
          <p:cNvSpPr>
            <a:spLocks noChangeArrowheads="1"/>
          </p:cNvSpPr>
          <p:nvPr/>
        </p:nvSpPr>
        <p:spPr bwMode="gray">
          <a:xfrm>
            <a:off x="1526542" y="42193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80" name="Oval 2">
            <a:extLst>
              <a:ext uri="{FF2B5EF4-FFF2-40B4-BE49-F238E27FC236}">
                <a16:creationId xmlns:a16="http://schemas.microsoft.com/office/drawing/2014/main" id="{4F3A2B41-806D-47B8-8B68-6838498C0348}"/>
              </a:ext>
            </a:extLst>
          </p:cNvPr>
          <p:cNvSpPr>
            <a:spLocks noChangeArrowheads="1"/>
          </p:cNvSpPr>
          <p:nvPr/>
        </p:nvSpPr>
        <p:spPr bwMode="gray">
          <a:xfrm>
            <a:off x="1526542" y="458326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81" name="Oval 2">
            <a:extLst>
              <a:ext uri="{FF2B5EF4-FFF2-40B4-BE49-F238E27FC236}">
                <a16:creationId xmlns:a16="http://schemas.microsoft.com/office/drawing/2014/main" id="{93BA8B12-AA47-4577-96A4-2E383F2B0928}"/>
              </a:ext>
            </a:extLst>
          </p:cNvPr>
          <p:cNvSpPr>
            <a:spLocks noChangeArrowheads="1"/>
          </p:cNvSpPr>
          <p:nvPr/>
        </p:nvSpPr>
        <p:spPr bwMode="gray">
          <a:xfrm>
            <a:off x="3651562"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3" name="Oval 2">
            <a:extLst>
              <a:ext uri="{FF2B5EF4-FFF2-40B4-BE49-F238E27FC236}">
                <a16:creationId xmlns:a16="http://schemas.microsoft.com/office/drawing/2014/main" id="{E10B376C-B2E3-4E31-BA24-2BD7221A6CB0}"/>
              </a:ext>
            </a:extLst>
          </p:cNvPr>
          <p:cNvSpPr>
            <a:spLocks noChangeArrowheads="1"/>
          </p:cNvSpPr>
          <p:nvPr/>
        </p:nvSpPr>
        <p:spPr bwMode="gray">
          <a:xfrm>
            <a:off x="6404182" y="40833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4" name="Oval 2">
            <a:extLst>
              <a:ext uri="{FF2B5EF4-FFF2-40B4-BE49-F238E27FC236}">
                <a16:creationId xmlns:a16="http://schemas.microsoft.com/office/drawing/2014/main" id="{708CF614-EA41-49E8-A83F-DCD9150610C5}"/>
              </a:ext>
            </a:extLst>
          </p:cNvPr>
          <p:cNvSpPr>
            <a:spLocks noChangeArrowheads="1"/>
          </p:cNvSpPr>
          <p:nvPr/>
        </p:nvSpPr>
        <p:spPr bwMode="gray">
          <a:xfrm>
            <a:off x="3095001" y="32321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1D392F95-EC56-4C11-8FED-1449E1D82F32}"/>
              </a:ext>
            </a:extLst>
          </p:cNvPr>
          <p:cNvSpPr>
            <a:spLocks noChangeArrowheads="1"/>
          </p:cNvSpPr>
          <p:nvPr/>
        </p:nvSpPr>
        <p:spPr bwMode="gray">
          <a:xfrm>
            <a:off x="3225490" y="323765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6" name="Oval 2">
            <a:extLst>
              <a:ext uri="{FF2B5EF4-FFF2-40B4-BE49-F238E27FC236}">
                <a16:creationId xmlns:a16="http://schemas.microsoft.com/office/drawing/2014/main" id="{4ED9AEC0-E722-4D86-A4FB-2429CF44EFA8}"/>
              </a:ext>
            </a:extLst>
          </p:cNvPr>
          <p:cNvSpPr>
            <a:spLocks noChangeArrowheads="1"/>
          </p:cNvSpPr>
          <p:nvPr/>
        </p:nvSpPr>
        <p:spPr bwMode="gray">
          <a:xfrm>
            <a:off x="3767131"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40A1F42A-DC9D-4804-B529-4DEC8E038774}"/>
              </a:ext>
            </a:extLst>
          </p:cNvPr>
          <p:cNvSpPr>
            <a:spLocks noChangeArrowheads="1"/>
          </p:cNvSpPr>
          <p:nvPr/>
        </p:nvSpPr>
        <p:spPr bwMode="gray">
          <a:xfrm>
            <a:off x="6536785" y="407992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8" name="Oval 2">
            <a:extLst>
              <a:ext uri="{FF2B5EF4-FFF2-40B4-BE49-F238E27FC236}">
                <a16:creationId xmlns:a16="http://schemas.microsoft.com/office/drawing/2014/main" id="{168A2A9A-A2F1-4203-A7E6-9E11E5D658A0}"/>
              </a:ext>
            </a:extLst>
          </p:cNvPr>
          <p:cNvSpPr>
            <a:spLocks noChangeArrowheads="1"/>
          </p:cNvSpPr>
          <p:nvPr/>
        </p:nvSpPr>
        <p:spPr bwMode="gray">
          <a:xfrm>
            <a:off x="5367706" y="230547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9" name="Oval 2">
            <a:extLst>
              <a:ext uri="{FF2B5EF4-FFF2-40B4-BE49-F238E27FC236}">
                <a16:creationId xmlns:a16="http://schemas.microsoft.com/office/drawing/2014/main" id="{D7201FF4-A482-486B-9F83-CA1C3203CA90}"/>
              </a:ext>
            </a:extLst>
          </p:cNvPr>
          <p:cNvSpPr>
            <a:spLocks noChangeArrowheads="1"/>
          </p:cNvSpPr>
          <p:nvPr/>
        </p:nvSpPr>
        <p:spPr bwMode="gray">
          <a:xfrm>
            <a:off x="3907690"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0" name="Oval 2">
            <a:extLst>
              <a:ext uri="{FF2B5EF4-FFF2-40B4-BE49-F238E27FC236}">
                <a16:creationId xmlns:a16="http://schemas.microsoft.com/office/drawing/2014/main" id="{3512C6A6-A367-4D6A-8EA5-B7E25C2D893D}"/>
              </a:ext>
            </a:extLst>
          </p:cNvPr>
          <p:cNvSpPr>
            <a:spLocks noChangeArrowheads="1"/>
          </p:cNvSpPr>
          <p:nvPr/>
        </p:nvSpPr>
        <p:spPr bwMode="gray">
          <a:xfrm>
            <a:off x="2133644"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91" name="Oval 2">
            <a:extLst>
              <a:ext uri="{FF2B5EF4-FFF2-40B4-BE49-F238E27FC236}">
                <a16:creationId xmlns:a16="http://schemas.microsoft.com/office/drawing/2014/main" id="{8EE4A1B1-0680-4F60-9C46-82DBBA01711C}"/>
              </a:ext>
            </a:extLst>
          </p:cNvPr>
          <p:cNvSpPr>
            <a:spLocks noChangeArrowheads="1"/>
          </p:cNvSpPr>
          <p:nvPr/>
        </p:nvSpPr>
        <p:spPr bwMode="gray">
          <a:xfrm>
            <a:off x="5498256" y="23040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2" name="Oval 2">
            <a:extLst>
              <a:ext uri="{FF2B5EF4-FFF2-40B4-BE49-F238E27FC236}">
                <a16:creationId xmlns:a16="http://schemas.microsoft.com/office/drawing/2014/main" id="{4DF6B1A2-DD74-4DDA-99AA-C8039CD50287}"/>
              </a:ext>
            </a:extLst>
          </p:cNvPr>
          <p:cNvSpPr>
            <a:spLocks noChangeArrowheads="1"/>
          </p:cNvSpPr>
          <p:nvPr/>
        </p:nvSpPr>
        <p:spPr bwMode="gray">
          <a:xfrm>
            <a:off x="4044522" y="22113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3" name="Oval 2">
            <a:extLst>
              <a:ext uri="{FF2B5EF4-FFF2-40B4-BE49-F238E27FC236}">
                <a16:creationId xmlns:a16="http://schemas.microsoft.com/office/drawing/2014/main" id="{5105B7BC-6AE9-4ED8-99AD-C8ACC7976A98}"/>
              </a:ext>
            </a:extLst>
          </p:cNvPr>
          <p:cNvSpPr>
            <a:spLocks noChangeArrowheads="1"/>
          </p:cNvSpPr>
          <p:nvPr/>
        </p:nvSpPr>
        <p:spPr bwMode="gray">
          <a:xfrm>
            <a:off x="2238402" y="9692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4" name="Oval 2">
            <a:extLst>
              <a:ext uri="{FF2B5EF4-FFF2-40B4-BE49-F238E27FC236}">
                <a16:creationId xmlns:a16="http://schemas.microsoft.com/office/drawing/2014/main" id="{D536D0A8-0AB2-469E-9FD7-643BA5645B39}"/>
              </a:ext>
            </a:extLst>
          </p:cNvPr>
          <p:cNvSpPr>
            <a:spLocks noChangeArrowheads="1"/>
          </p:cNvSpPr>
          <p:nvPr/>
        </p:nvSpPr>
        <p:spPr bwMode="gray">
          <a:xfrm>
            <a:off x="2112070"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95" name="Oval 2">
            <a:extLst>
              <a:ext uri="{FF2B5EF4-FFF2-40B4-BE49-F238E27FC236}">
                <a16:creationId xmlns:a16="http://schemas.microsoft.com/office/drawing/2014/main" id="{DBF50A45-2AA3-43BD-914C-64B47A4BF480}"/>
              </a:ext>
            </a:extLst>
          </p:cNvPr>
          <p:cNvSpPr>
            <a:spLocks noChangeArrowheads="1"/>
          </p:cNvSpPr>
          <p:nvPr/>
        </p:nvSpPr>
        <p:spPr bwMode="gray">
          <a:xfrm>
            <a:off x="2249749"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6" name="Oval 2">
            <a:extLst>
              <a:ext uri="{FF2B5EF4-FFF2-40B4-BE49-F238E27FC236}">
                <a16:creationId xmlns:a16="http://schemas.microsoft.com/office/drawing/2014/main" id="{35E2B39D-36B7-4897-86B1-C6A2E9D51C49}"/>
              </a:ext>
            </a:extLst>
          </p:cNvPr>
          <p:cNvSpPr>
            <a:spLocks noChangeArrowheads="1"/>
          </p:cNvSpPr>
          <p:nvPr/>
        </p:nvSpPr>
        <p:spPr bwMode="gray">
          <a:xfrm>
            <a:off x="2272452"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97" name="Oval 2">
            <a:extLst>
              <a:ext uri="{FF2B5EF4-FFF2-40B4-BE49-F238E27FC236}">
                <a16:creationId xmlns:a16="http://schemas.microsoft.com/office/drawing/2014/main" id="{EC1071D5-504C-45BE-ACB5-454EC9EB5563}"/>
              </a:ext>
            </a:extLst>
          </p:cNvPr>
          <p:cNvSpPr>
            <a:spLocks noChangeArrowheads="1"/>
          </p:cNvSpPr>
          <p:nvPr/>
        </p:nvSpPr>
        <p:spPr bwMode="gray">
          <a:xfrm>
            <a:off x="2377042"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98" name="Oval 2">
            <a:extLst>
              <a:ext uri="{FF2B5EF4-FFF2-40B4-BE49-F238E27FC236}">
                <a16:creationId xmlns:a16="http://schemas.microsoft.com/office/drawing/2014/main" id="{DEB10C08-689A-42E7-AC28-C253A069AF30}"/>
              </a:ext>
            </a:extLst>
          </p:cNvPr>
          <p:cNvSpPr>
            <a:spLocks noChangeArrowheads="1"/>
          </p:cNvSpPr>
          <p:nvPr/>
        </p:nvSpPr>
        <p:spPr bwMode="gray">
          <a:xfrm>
            <a:off x="2512551"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i</a:t>
            </a:r>
          </a:p>
        </p:txBody>
      </p:sp>
      <p:sp>
        <p:nvSpPr>
          <p:cNvPr id="99" name="Oval 2">
            <a:extLst>
              <a:ext uri="{FF2B5EF4-FFF2-40B4-BE49-F238E27FC236}">
                <a16:creationId xmlns:a16="http://schemas.microsoft.com/office/drawing/2014/main" id="{2F4E965A-44B7-40F4-B130-4C8C435B30D2}"/>
              </a:ext>
            </a:extLst>
          </p:cNvPr>
          <p:cNvSpPr>
            <a:spLocks noChangeArrowheads="1"/>
          </p:cNvSpPr>
          <p:nvPr/>
        </p:nvSpPr>
        <p:spPr bwMode="gray">
          <a:xfrm>
            <a:off x="2656020"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j</a:t>
            </a:r>
          </a:p>
        </p:txBody>
      </p:sp>
      <p:sp>
        <p:nvSpPr>
          <p:cNvPr id="100" name="Oval 2">
            <a:extLst>
              <a:ext uri="{FF2B5EF4-FFF2-40B4-BE49-F238E27FC236}">
                <a16:creationId xmlns:a16="http://schemas.microsoft.com/office/drawing/2014/main" id="{26C7AE11-8887-4947-9D79-BC927419CDA6}"/>
              </a:ext>
            </a:extLst>
          </p:cNvPr>
          <p:cNvSpPr>
            <a:spLocks noChangeArrowheads="1"/>
          </p:cNvSpPr>
          <p:nvPr/>
        </p:nvSpPr>
        <p:spPr bwMode="gray">
          <a:xfrm>
            <a:off x="2784192" y="15588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sp>
        <p:nvSpPr>
          <p:cNvPr id="102" name="Oval 2">
            <a:extLst>
              <a:ext uri="{FF2B5EF4-FFF2-40B4-BE49-F238E27FC236}">
                <a16:creationId xmlns:a16="http://schemas.microsoft.com/office/drawing/2014/main" id="{25423DD5-4929-40E2-A8DE-8459B7AF02FE}"/>
              </a:ext>
            </a:extLst>
          </p:cNvPr>
          <p:cNvSpPr>
            <a:spLocks noChangeArrowheads="1"/>
          </p:cNvSpPr>
          <p:nvPr/>
        </p:nvSpPr>
        <p:spPr bwMode="gray">
          <a:xfrm>
            <a:off x="6770559" y="124966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3" name="Oval 2">
            <a:extLst>
              <a:ext uri="{FF2B5EF4-FFF2-40B4-BE49-F238E27FC236}">
                <a16:creationId xmlns:a16="http://schemas.microsoft.com/office/drawing/2014/main" id="{13C6381C-0652-4449-9A53-18CD9AF5EF46}"/>
              </a:ext>
            </a:extLst>
          </p:cNvPr>
          <p:cNvSpPr>
            <a:spLocks noChangeArrowheads="1"/>
          </p:cNvSpPr>
          <p:nvPr/>
        </p:nvSpPr>
        <p:spPr bwMode="gray">
          <a:xfrm>
            <a:off x="2527513" y="405833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E37EF61B-3AEE-482C-89C8-AA83190B8385}"/>
              </a:ext>
            </a:extLst>
          </p:cNvPr>
          <p:cNvSpPr>
            <a:spLocks noChangeArrowheads="1"/>
          </p:cNvSpPr>
          <p:nvPr/>
        </p:nvSpPr>
        <p:spPr bwMode="gray">
          <a:xfrm>
            <a:off x="2404663" y="36290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k</a:t>
            </a:r>
          </a:p>
        </p:txBody>
      </p:sp>
      <p:grpSp>
        <p:nvGrpSpPr>
          <p:cNvPr id="108" name="Group 107">
            <a:extLst>
              <a:ext uri="{FF2B5EF4-FFF2-40B4-BE49-F238E27FC236}">
                <a16:creationId xmlns:a16="http://schemas.microsoft.com/office/drawing/2014/main" id="{5FFD05C0-0586-4128-9121-3E9430F573C9}"/>
              </a:ext>
            </a:extLst>
          </p:cNvPr>
          <p:cNvGrpSpPr>
            <a:grpSpLocks noChangeAspect="1"/>
          </p:cNvGrpSpPr>
          <p:nvPr/>
        </p:nvGrpSpPr>
        <p:grpSpPr>
          <a:xfrm>
            <a:off x="7350134" y="140982"/>
            <a:ext cx="1341642" cy="412235"/>
            <a:chOff x="272026" y="2408034"/>
            <a:chExt cx="3095303" cy="951068"/>
          </a:xfrm>
        </p:grpSpPr>
        <p:sp>
          <p:nvSpPr>
            <p:cNvPr id="109" name="Rectangle 108">
              <a:extLst>
                <a:ext uri="{FF2B5EF4-FFF2-40B4-BE49-F238E27FC236}">
                  <a16:creationId xmlns:a16="http://schemas.microsoft.com/office/drawing/2014/main" id="{C6AE547A-4193-48D3-9238-9E82EA88CFD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110" name="Rectangle 109">
              <a:extLst>
                <a:ext uri="{FF2B5EF4-FFF2-40B4-BE49-F238E27FC236}">
                  <a16:creationId xmlns:a16="http://schemas.microsoft.com/office/drawing/2014/main" id="{822E7147-77B0-4C6C-8F95-54859794331B}"/>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111" name="TextBox 110">
              <a:extLst>
                <a:ext uri="{FF2B5EF4-FFF2-40B4-BE49-F238E27FC236}">
                  <a16:creationId xmlns:a16="http://schemas.microsoft.com/office/drawing/2014/main" id="{60F98BD9-0B6B-4420-9D53-5797773B79BF}"/>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112" name="TextBox 111">
              <a:extLst>
                <a:ext uri="{FF2B5EF4-FFF2-40B4-BE49-F238E27FC236}">
                  <a16:creationId xmlns:a16="http://schemas.microsoft.com/office/drawing/2014/main" id="{0F3E8C3E-0387-4492-8AB1-DA2A251B3BF5}"/>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113" name="TextBox 112">
              <a:extLst>
                <a:ext uri="{FF2B5EF4-FFF2-40B4-BE49-F238E27FC236}">
                  <a16:creationId xmlns:a16="http://schemas.microsoft.com/office/drawing/2014/main" id="{0F27DC9D-84EA-42E5-A87D-D960813C29D4}"/>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Tree>
    <p:extLst>
      <p:ext uri="{BB962C8B-B14F-4D97-AF65-F5344CB8AC3E}">
        <p14:creationId xmlns:p14="http://schemas.microsoft.com/office/powerpoint/2010/main" val="379006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72078" y="79861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35</a:t>
            </a:fld>
            <a:endParaRPr lang="en-US"/>
          </a:p>
        </p:txBody>
      </p:sp>
      <p:sp>
        <p:nvSpPr>
          <p:cNvPr id="3" name="Title 2"/>
          <p:cNvSpPr>
            <a:spLocks noGrp="1"/>
          </p:cNvSpPr>
          <p:nvPr>
            <p:ph type="title"/>
          </p:nvPr>
        </p:nvSpPr>
        <p:spPr>
          <a:xfrm>
            <a:off x="323314" y="17106"/>
            <a:ext cx="8497370" cy="430887"/>
          </a:xfrm>
        </p:spPr>
        <p:txBody>
          <a:bodyPr/>
          <a:lstStyle/>
          <a:p>
            <a:r>
              <a:rPr lang="en-US"/>
              <a:t>Data Strategy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820519" y="472672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42681"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319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8390AF28-ECBA-4B40-9F1A-CE1FF60E7CCA}"/>
              </a:ext>
            </a:extLst>
          </p:cNvPr>
          <p:cNvSpPr/>
          <p:nvPr/>
        </p:nvSpPr>
        <p:spPr bwMode="auto">
          <a:xfrm>
            <a:off x="2394833" y="1755925"/>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 / Engineering</a:t>
            </a:r>
          </a:p>
        </p:txBody>
      </p:sp>
      <p:sp>
        <p:nvSpPr>
          <p:cNvPr id="33" name="Rectangle 32">
            <a:extLst>
              <a:ext uri="{FF2B5EF4-FFF2-40B4-BE49-F238E27FC236}">
                <a16:creationId xmlns:a16="http://schemas.microsoft.com/office/drawing/2014/main" id="{95CABCA5-771A-477D-956B-C23353256219}"/>
              </a:ext>
            </a:extLst>
          </p:cNvPr>
          <p:cNvSpPr/>
          <p:nvPr/>
        </p:nvSpPr>
        <p:spPr bwMode="auto">
          <a:xfrm>
            <a:off x="4959599" y="1680601"/>
            <a:ext cx="936000" cy="414000"/>
          </a:xfrm>
          <a:prstGeom prst="rect">
            <a:avLst/>
          </a:prstGeom>
          <a:solidFill>
            <a:schemeClr val="accent1">
              <a:lumMod val="40000"/>
              <a:lumOff val="60000"/>
            </a:schemeClr>
          </a:solidFill>
          <a:ln w="19050">
            <a:solidFill>
              <a:srgbClr val="002060"/>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chemeClr val="bg1"/>
                </a:solidFill>
              </a:rPr>
              <a:t>Data Engineering</a:t>
            </a:r>
          </a:p>
        </p:txBody>
      </p:sp>
      <p:sp>
        <p:nvSpPr>
          <p:cNvPr id="34" name="Rectangle 33">
            <a:extLst>
              <a:ext uri="{FF2B5EF4-FFF2-40B4-BE49-F238E27FC236}">
                <a16:creationId xmlns:a16="http://schemas.microsoft.com/office/drawing/2014/main" id="{B5A1448F-A8F3-4A83-8E96-7A97633909C1}"/>
              </a:ext>
            </a:extLst>
          </p:cNvPr>
          <p:cNvSpPr/>
          <p:nvPr/>
        </p:nvSpPr>
        <p:spPr bwMode="auto">
          <a:xfrm>
            <a:off x="4959600" y="3037497"/>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40" name="TextBox 39">
            <a:extLst>
              <a:ext uri="{FF2B5EF4-FFF2-40B4-BE49-F238E27FC236}">
                <a16:creationId xmlns:a16="http://schemas.microsoft.com/office/drawing/2014/main" id="{E42DAE85-5F38-4FD2-834C-B88CB64E4D76}"/>
              </a:ext>
            </a:extLst>
          </p:cNvPr>
          <p:cNvSpPr txBox="1"/>
          <p:nvPr/>
        </p:nvSpPr>
        <p:spPr>
          <a:xfrm>
            <a:off x="6053568" y="1366444"/>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Longer term Business priorities and data requirements</a:t>
            </a:r>
          </a:p>
        </p:txBody>
      </p:sp>
      <p:sp>
        <p:nvSpPr>
          <p:cNvPr id="42" name="Rounded Rectangle 43">
            <a:extLst>
              <a:ext uri="{FF2B5EF4-FFF2-40B4-BE49-F238E27FC236}">
                <a16:creationId xmlns:a16="http://schemas.microsoft.com/office/drawing/2014/main" id="{779B4159-E3DE-45C3-9D0C-90F8EBBDB9EC}"/>
              </a:ext>
            </a:extLst>
          </p:cNvPr>
          <p:cNvSpPr/>
          <p:nvPr/>
        </p:nvSpPr>
        <p:spPr bwMode="auto">
          <a:xfrm>
            <a:off x="4855354" y="910766"/>
            <a:ext cx="936000" cy="492197"/>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Strategy</a:t>
            </a:r>
          </a:p>
        </p:txBody>
      </p:sp>
      <p:sp>
        <p:nvSpPr>
          <p:cNvPr id="50" name="TextBox 49">
            <a:extLst>
              <a:ext uri="{FF2B5EF4-FFF2-40B4-BE49-F238E27FC236}">
                <a16:creationId xmlns:a16="http://schemas.microsoft.com/office/drawing/2014/main" id="{C83EE025-7D02-45DA-8B20-74A2C6093E2C}"/>
              </a:ext>
            </a:extLst>
          </p:cNvPr>
          <p:cNvSpPr txBox="1"/>
          <p:nvPr/>
        </p:nvSpPr>
        <p:spPr>
          <a:xfrm>
            <a:off x="4887598" y="3627541"/>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Develop Entity Data Strategy</a:t>
            </a:r>
          </a:p>
        </p:txBody>
      </p:sp>
      <p:sp>
        <p:nvSpPr>
          <p:cNvPr id="52" name="TextBox 51">
            <a:extLst>
              <a:ext uri="{FF2B5EF4-FFF2-40B4-BE49-F238E27FC236}">
                <a16:creationId xmlns:a16="http://schemas.microsoft.com/office/drawing/2014/main" id="{F675396D-0B55-4E7A-8B14-668BE8338B0C}"/>
              </a:ext>
            </a:extLst>
          </p:cNvPr>
          <p:cNvSpPr txBox="1"/>
          <p:nvPr/>
        </p:nvSpPr>
        <p:spPr>
          <a:xfrm>
            <a:off x="7373030" y="1583447"/>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Roadmap / Program Alignment</a:t>
            </a:r>
          </a:p>
        </p:txBody>
      </p:sp>
      <p:sp>
        <p:nvSpPr>
          <p:cNvPr id="53" name="TextBox 52">
            <a:extLst>
              <a:ext uri="{FF2B5EF4-FFF2-40B4-BE49-F238E27FC236}">
                <a16:creationId xmlns:a16="http://schemas.microsoft.com/office/drawing/2014/main" id="{8D78D28D-3ED8-4189-9756-12A6B6524D92}"/>
              </a:ext>
            </a:extLst>
          </p:cNvPr>
          <p:cNvSpPr txBox="1"/>
          <p:nvPr/>
        </p:nvSpPr>
        <p:spPr>
          <a:xfrm>
            <a:off x="6293030" y="2636440"/>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Value Case Development</a:t>
            </a:r>
          </a:p>
        </p:txBody>
      </p:sp>
      <p:sp>
        <p:nvSpPr>
          <p:cNvPr id="54" name="TextBox 53">
            <a:extLst>
              <a:ext uri="{FF2B5EF4-FFF2-40B4-BE49-F238E27FC236}">
                <a16:creationId xmlns:a16="http://schemas.microsoft.com/office/drawing/2014/main" id="{08E9D09A-25FE-4821-B72A-FB20730C209A}"/>
              </a:ext>
            </a:extLst>
          </p:cNvPr>
          <p:cNvSpPr txBox="1"/>
          <p:nvPr/>
        </p:nvSpPr>
        <p:spPr>
          <a:xfrm>
            <a:off x="6173457" y="3997225"/>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Data Curriculum &amp; Culture</a:t>
            </a:r>
          </a:p>
        </p:txBody>
      </p:sp>
      <p:sp>
        <p:nvSpPr>
          <p:cNvPr id="55" name="TextBox 54">
            <a:extLst>
              <a:ext uri="{FF2B5EF4-FFF2-40B4-BE49-F238E27FC236}">
                <a16:creationId xmlns:a16="http://schemas.microsoft.com/office/drawing/2014/main" id="{50E868F8-A5C3-4A57-B9D7-AC5A1D95606F}"/>
              </a:ext>
            </a:extLst>
          </p:cNvPr>
          <p:cNvSpPr txBox="1"/>
          <p:nvPr/>
        </p:nvSpPr>
        <p:spPr>
          <a:xfrm>
            <a:off x="3330833" y="1103234"/>
            <a:ext cx="1040788"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algn="ctr" defTabSz="311150">
              <a:lnSpc>
                <a:spcPct val="90000"/>
              </a:lnSpc>
              <a:spcAft>
                <a:spcPct val="15000"/>
              </a:spcAft>
            </a:pPr>
            <a:r>
              <a:rPr lang="en-US" sz="700" kern="1200"/>
              <a:t>Data Operating Model</a:t>
            </a:r>
          </a:p>
        </p:txBody>
      </p:sp>
      <p:sp>
        <p:nvSpPr>
          <p:cNvPr id="56" name="TextBox 55">
            <a:extLst>
              <a:ext uri="{FF2B5EF4-FFF2-40B4-BE49-F238E27FC236}">
                <a16:creationId xmlns:a16="http://schemas.microsoft.com/office/drawing/2014/main" id="{5CAD3A86-CED9-4E1F-B3CF-F2F11347B535}"/>
              </a:ext>
            </a:extLst>
          </p:cNvPr>
          <p:cNvSpPr txBox="1"/>
          <p:nvPr/>
        </p:nvSpPr>
        <p:spPr>
          <a:xfrm>
            <a:off x="6171655" y="3489270"/>
            <a:ext cx="1080000"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Leadership Engagement</a:t>
            </a:r>
          </a:p>
        </p:txBody>
      </p:sp>
      <p:sp>
        <p:nvSpPr>
          <p:cNvPr id="57" name="TextBox 56">
            <a:extLst>
              <a:ext uri="{FF2B5EF4-FFF2-40B4-BE49-F238E27FC236}">
                <a16:creationId xmlns:a16="http://schemas.microsoft.com/office/drawing/2014/main" id="{D6786776-6E8F-4559-A5F0-C46F1F3120FF}"/>
              </a:ext>
            </a:extLst>
          </p:cNvPr>
          <p:cNvSpPr txBox="1"/>
          <p:nvPr/>
        </p:nvSpPr>
        <p:spPr>
          <a:xfrm>
            <a:off x="2318582" y="2542456"/>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Service Delivery Management</a:t>
            </a:r>
          </a:p>
        </p:txBody>
      </p:sp>
      <p:sp>
        <p:nvSpPr>
          <p:cNvPr id="58" name="Rectangle 57">
            <a:extLst>
              <a:ext uri="{FF2B5EF4-FFF2-40B4-BE49-F238E27FC236}">
                <a16:creationId xmlns:a16="http://schemas.microsoft.com/office/drawing/2014/main" id="{20392D5B-EEE7-4791-A993-A834C3F483CE}"/>
              </a:ext>
            </a:extLst>
          </p:cNvPr>
          <p:cNvSpPr/>
          <p:nvPr/>
        </p:nvSpPr>
        <p:spPr bwMode="auto">
          <a:xfrm>
            <a:off x="7764357" y="3336091"/>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60" name="TextBox 59">
            <a:extLst>
              <a:ext uri="{FF2B5EF4-FFF2-40B4-BE49-F238E27FC236}">
                <a16:creationId xmlns:a16="http://schemas.microsoft.com/office/drawing/2014/main" id="{EAE80B8F-670D-4FF8-8B30-0905D7997FCE}"/>
              </a:ext>
            </a:extLst>
          </p:cNvPr>
          <p:cNvSpPr txBox="1"/>
          <p:nvPr/>
        </p:nvSpPr>
        <p:spPr>
          <a:xfrm>
            <a:off x="4887599" y="2439927"/>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Develop Business Data Strategy</a:t>
            </a:r>
          </a:p>
        </p:txBody>
      </p:sp>
      <p:cxnSp>
        <p:nvCxnSpPr>
          <p:cNvPr id="61" name="Shape 65">
            <a:extLst>
              <a:ext uri="{FF2B5EF4-FFF2-40B4-BE49-F238E27FC236}">
                <a16:creationId xmlns:a16="http://schemas.microsoft.com/office/drawing/2014/main" id="{BF4D52DC-A191-469C-822F-35941ED5B719}"/>
              </a:ext>
            </a:extLst>
          </p:cNvPr>
          <p:cNvCxnSpPr>
            <a:cxnSpLocks/>
            <a:stCxn id="42" idx="3"/>
            <a:endCxn id="40" idx="0"/>
          </p:cNvCxnSpPr>
          <p:nvPr/>
        </p:nvCxnSpPr>
        <p:spPr bwMode="auto">
          <a:xfrm>
            <a:off x="5791354" y="1156865"/>
            <a:ext cx="802214" cy="20957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2" name="Shape 65">
            <a:extLst>
              <a:ext uri="{FF2B5EF4-FFF2-40B4-BE49-F238E27FC236}">
                <a16:creationId xmlns:a16="http://schemas.microsoft.com/office/drawing/2014/main" id="{E1344DBC-E2A6-49A1-8B84-BA066C159587}"/>
              </a:ext>
            </a:extLst>
          </p:cNvPr>
          <p:cNvCxnSpPr>
            <a:cxnSpLocks/>
            <a:stCxn id="40" idx="2"/>
          </p:cNvCxnSpPr>
          <p:nvPr/>
        </p:nvCxnSpPr>
        <p:spPr bwMode="auto">
          <a:xfrm rot="5400000">
            <a:off x="6172312" y="1422658"/>
            <a:ext cx="155680" cy="68683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65" name="Straight Arrow Connector 64">
            <a:extLst>
              <a:ext uri="{FF2B5EF4-FFF2-40B4-BE49-F238E27FC236}">
                <a16:creationId xmlns:a16="http://schemas.microsoft.com/office/drawing/2014/main" id="{E8A333FD-0CE7-4F10-BC59-449677EE3A7F}"/>
              </a:ext>
            </a:extLst>
          </p:cNvPr>
          <p:cNvCxnSpPr>
            <a:cxnSpLocks/>
            <a:stCxn id="33" idx="2"/>
            <a:endCxn id="60" idx="0"/>
          </p:cNvCxnSpPr>
          <p:nvPr/>
        </p:nvCxnSpPr>
        <p:spPr bwMode="auto">
          <a:xfrm>
            <a:off x="5427599" y="2094601"/>
            <a:ext cx="0" cy="345326"/>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68" name="Straight Arrow Connector 67">
            <a:extLst>
              <a:ext uri="{FF2B5EF4-FFF2-40B4-BE49-F238E27FC236}">
                <a16:creationId xmlns:a16="http://schemas.microsoft.com/office/drawing/2014/main" id="{D8010AE6-C7E3-4722-A9A3-943735B8426F}"/>
              </a:ext>
            </a:extLst>
          </p:cNvPr>
          <p:cNvCxnSpPr>
            <a:cxnSpLocks/>
            <a:stCxn id="60" idx="2"/>
            <a:endCxn id="34" idx="0"/>
          </p:cNvCxnSpPr>
          <p:nvPr/>
        </p:nvCxnSpPr>
        <p:spPr bwMode="auto">
          <a:xfrm>
            <a:off x="5427599" y="2654454"/>
            <a:ext cx="1" cy="383043"/>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71" name="Straight Arrow Connector 70">
            <a:extLst>
              <a:ext uri="{FF2B5EF4-FFF2-40B4-BE49-F238E27FC236}">
                <a16:creationId xmlns:a16="http://schemas.microsoft.com/office/drawing/2014/main" id="{2E85384D-6AB3-48A6-AD6D-E7135B3C532A}"/>
              </a:ext>
            </a:extLst>
          </p:cNvPr>
          <p:cNvCxnSpPr>
            <a:cxnSpLocks/>
            <a:stCxn id="34" idx="2"/>
            <a:endCxn id="50" idx="0"/>
          </p:cNvCxnSpPr>
          <p:nvPr/>
        </p:nvCxnSpPr>
        <p:spPr bwMode="auto">
          <a:xfrm flipH="1">
            <a:off x="5427598" y="3451497"/>
            <a:ext cx="2" cy="176044"/>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74" name="Oval 2">
            <a:extLst>
              <a:ext uri="{FF2B5EF4-FFF2-40B4-BE49-F238E27FC236}">
                <a16:creationId xmlns:a16="http://schemas.microsoft.com/office/drawing/2014/main" id="{6243C9DD-DAC1-4651-9C08-3789C544BD4C}"/>
              </a:ext>
            </a:extLst>
          </p:cNvPr>
          <p:cNvSpPr>
            <a:spLocks noChangeArrowheads="1"/>
          </p:cNvSpPr>
          <p:nvPr/>
        </p:nvSpPr>
        <p:spPr bwMode="gray">
          <a:xfrm>
            <a:off x="4809376" y="231097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75" name="Oval 2">
            <a:extLst>
              <a:ext uri="{FF2B5EF4-FFF2-40B4-BE49-F238E27FC236}">
                <a16:creationId xmlns:a16="http://schemas.microsoft.com/office/drawing/2014/main" id="{9CA6178C-F12F-4D61-B8DA-E7EF57BAEE96}"/>
              </a:ext>
            </a:extLst>
          </p:cNvPr>
          <p:cNvSpPr>
            <a:spLocks noChangeArrowheads="1"/>
          </p:cNvSpPr>
          <p:nvPr/>
        </p:nvSpPr>
        <p:spPr bwMode="gray">
          <a:xfrm>
            <a:off x="4802587" y="35096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2</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cxnSp>
        <p:nvCxnSpPr>
          <p:cNvPr id="76" name="Shape 65">
            <a:extLst>
              <a:ext uri="{FF2B5EF4-FFF2-40B4-BE49-F238E27FC236}">
                <a16:creationId xmlns:a16="http://schemas.microsoft.com/office/drawing/2014/main" id="{2666302C-DAA6-42FC-A735-2436F9C7ACD1}"/>
              </a:ext>
            </a:extLst>
          </p:cNvPr>
          <p:cNvCxnSpPr>
            <a:cxnSpLocks/>
            <a:stCxn id="50" idx="1"/>
          </p:cNvCxnSpPr>
          <p:nvPr/>
        </p:nvCxnSpPr>
        <p:spPr bwMode="auto">
          <a:xfrm rot="10800000" flipH="1">
            <a:off x="4887598" y="2006806"/>
            <a:ext cx="77492" cy="1728000"/>
          </a:xfrm>
          <a:prstGeom prst="bentConnector4">
            <a:avLst>
              <a:gd name="adj1" fmla="val -851192"/>
              <a:gd name="adj2" fmla="val 99976"/>
            </a:avLst>
          </a:prstGeom>
          <a:solidFill>
            <a:schemeClr val="bg1"/>
          </a:solidFill>
          <a:ln w="19050" cap="flat" cmpd="sng" algn="ctr">
            <a:solidFill>
              <a:srgbClr val="1B4D2A"/>
            </a:solidFill>
            <a:prstDash val="solid"/>
            <a:round/>
            <a:headEnd type="none" w="med" len="med"/>
            <a:tailEnd type="arrow"/>
          </a:ln>
          <a:effectLst/>
        </p:spPr>
      </p:cxnSp>
      <p:cxnSp>
        <p:nvCxnSpPr>
          <p:cNvPr id="85" name="Shape 65">
            <a:extLst>
              <a:ext uri="{FF2B5EF4-FFF2-40B4-BE49-F238E27FC236}">
                <a16:creationId xmlns:a16="http://schemas.microsoft.com/office/drawing/2014/main" id="{C2F54E9C-54C2-47CD-A620-CB839A677F0E}"/>
              </a:ext>
            </a:extLst>
          </p:cNvPr>
          <p:cNvCxnSpPr>
            <a:cxnSpLocks/>
          </p:cNvCxnSpPr>
          <p:nvPr/>
        </p:nvCxnSpPr>
        <p:spPr bwMode="auto">
          <a:xfrm flipV="1">
            <a:off x="5912225" y="1802929"/>
            <a:ext cx="2246045" cy="1335721"/>
          </a:xfrm>
          <a:prstGeom prst="bentConnector3">
            <a:avLst>
              <a:gd name="adj1" fmla="val 100060"/>
            </a:avLst>
          </a:prstGeom>
          <a:solidFill>
            <a:schemeClr val="bg1"/>
          </a:solidFill>
          <a:ln w="19050" cap="flat" cmpd="sng" algn="ctr">
            <a:solidFill>
              <a:srgbClr val="1B4D2A"/>
            </a:solidFill>
            <a:prstDash val="solid"/>
            <a:round/>
            <a:headEnd type="none" w="med" len="med"/>
            <a:tailEnd type="arrow"/>
          </a:ln>
          <a:effectLst/>
        </p:spPr>
      </p:cxnSp>
      <p:cxnSp>
        <p:nvCxnSpPr>
          <p:cNvPr id="90" name="Shape 65">
            <a:extLst>
              <a:ext uri="{FF2B5EF4-FFF2-40B4-BE49-F238E27FC236}">
                <a16:creationId xmlns:a16="http://schemas.microsoft.com/office/drawing/2014/main" id="{8DF6DDC5-6174-48B7-A29F-2E09AE219898}"/>
              </a:ext>
            </a:extLst>
          </p:cNvPr>
          <p:cNvCxnSpPr>
            <a:cxnSpLocks/>
            <a:endCxn id="52" idx="2"/>
          </p:cNvCxnSpPr>
          <p:nvPr/>
        </p:nvCxnSpPr>
        <p:spPr bwMode="auto">
          <a:xfrm flipV="1">
            <a:off x="5923466" y="1797974"/>
            <a:ext cx="1989564" cy="157757"/>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91" name="Oval 2">
            <a:extLst>
              <a:ext uri="{FF2B5EF4-FFF2-40B4-BE49-F238E27FC236}">
                <a16:creationId xmlns:a16="http://schemas.microsoft.com/office/drawing/2014/main" id="{AD852FAE-2ACC-417C-8E0C-0B40A7B5646A}"/>
              </a:ext>
            </a:extLst>
          </p:cNvPr>
          <p:cNvSpPr>
            <a:spLocks noChangeArrowheads="1"/>
          </p:cNvSpPr>
          <p:nvPr/>
        </p:nvSpPr>
        <p:spPr bwMode="gray">
          <a:xfrm>
            <a:off x="7300702" y="145503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cxnSp>
        <p:nvCxnSpPr>
          <p:cNvPr id="93" name="Shape 65">
            <a:extLst>
              <a:ext uri="{FF2B5EF4-FFF2-40B4-BE49-F238E27FC236}">
                <a16:creationId xmlns:a16="http://schemas.microsoft.com/office/drawing/2014/main" id="{7CAA4FFC-D14C-40BC-8A72-A7DEAE489C20}"/>
              </a:ext>
            </a:extLst>
          </p:cNvPr>
          <p:cNvCxnSpPr>
            <a:cxnSpLocks/>
            <a:stCxn id="52" idx="0"/>
          </p:cNvCxnSpPr>
          <p:nvPr/>
        </p:nvCxnSpPr>
        <p:spPr bwMode="auto">
          <a:xfrm rot="16200000" flipV="1">
            <a:off x="6583146" y="253563"/>
            <a:ext cx="538095" cy="212167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96" name="TextBox 95">
            <a:extLst>
              <a:ext uri="{FF2B5EF4-FFF2-40B4-BE49-F238E27FC236}">
                <a16:creationId xmlns:a16="http://schemas.microsoft.com/office/drawing/2014/main" id="{47D82435-BAB3-4D70-A741-3308874A2E0C}"/>
              </a:ext>
            </a:extLst>
          </p:cNvPr>
          <p:cNvSpPr txBox="1"/>
          <p:nvPr/>
        </p:nvSpPr>
        <p:spPr>
          <a:xfrm>
            <a:off x="7332283" y="1035752"/>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Strategy Delivery Plans incorporate data feedback</a:t>
            </a:r>
          </a:p>
        </p:txBody>
      </p:sp>
      <p:cxnSp>
        <p:nvCxnSpPr>
          <p:cNvPr id="97" name="Shape 65">
            <a:extLst>
              <a:ext uri="{FF2B5EF4-FFF2-40B4-BE49-F238E27FC236}">
                <a16:creationId xmlns:a16="http://schemas.microsoft.com/office/drawing/2014/main" id="{72C13D11-7F60-4A11-A339-57B2EF0F4CEE}"/>
              </a:ext>
            </a:extLst>
          </p:cNvPr>
          <p:cNvCxnSpPr>
            <a:cxnSpLocks/>
            <a:stCxn id="34" idx="1"/>
            <a:endCxn id="55" idx="2"/>
          </p:cNvCxnSpPr>
          <p:nvPr/>
        </p:nvCxnSpPr>
        <p:spPr bwMode="auto">
          <a:xfrm rot="10800000">
            <a:off x="3851228" y="1210497"/>
            <a:ext cx="1108373" cy="2034000"/>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00" name="Shape 65">
            <a:extLst>
              <a:ext uri="{FF2B5EF4-FFF2-40B4-BE49-F238E27FC236}">
                <a16:creationId xmlns:a16="http://schemas.microsoft.com/office/drawing/2014/main" id="{E25F3188-7542-4A86-B038-1177629405A4}"/>
              </a:ext>
            </a:extLst>
          </p:cNvPr>
          <p:cNvCxnSpPr>
            <a:cxnSpLocks/>
            <a:stCxn id="33" idx="1"/>
            <a:endCxn id="55" idx="2"/>
          </p:cNvCxnSpPr>
          <p:nvPr/>
        </p:nvCxnSpPr>
        <p:spPr bwMode="auto">
          <a:xfrm rot="10800000">
            <a:off x="3851227" y="1210497"/>
            <a:ext cx="1108372" cy="677104"/>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01" name="Shape 65">
            <a:extLst>
              <a:ext uri="{FF2B5EF4-FFF2-40B4-BE49-F238E27FC236}">
                <a16:creationId xmlns:a16="http://schemas.microsoft.com/office/drawing/2014/main" id="{B899DD4A-BD2B-455B-8D69-08E20F06730D}"/>
              </a:ext>
            </a:extLst>
          </p:cNvPr>
          <p:cNvCxnSpPr>
            <a:cxnSpLocks/>
            <a:stCxn id="42" idx="1"/>
            <a:endCxn id="55" idx="3"/>
          </p:cNvCxnSpPr>
          <p:nvPr/>
        </p:nvCxnSpPr>
        <p:spPr bwMode="auto">
          <a:xfrm rot="10800000" flipV="1">
            <a:off x="4371622" y="1156864"/>
            <a:ext cx="483733" cy="1"/>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4" name="Oval 2">
            <a:extLst>
              <a:ext uri="{FF2B5EF4-FFF2-40B4-BE49-F238E27FC236}">
                <a16:creationId xmlns:a16="http://schemas.microsoft.com/office/drawing/2014/main" id="{FE0989D8-8426-47CB-AF02-6C2DC809BBB6}"/>
              </a:ext>
            </a:extLst>
          </p:cNvPr>
          <p:cNvSpPr>
            <a:spLocks noChangeArrowheads="1"/>
          </p:cNvSpPr>
          <p:nvPr/>
        </p:nvSpPr>
        <p:spPr bwMode="gray">
          <a:xfrm>
            <a:off x="3258504" y="98895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6</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2" name="Oval 2">
            <a:extLst>
              <a:ext uri="{FF2B5EF4-FFF2-40B4-BE49-F238E27FC236}">
                <a16:creationId xmlns:a16="http://schemas.microsoft.com/office/drawing/2014/main" id="{FCB4DB9D-F93E-43C5-8CF2-2CFDF8E3FFE3}"/>
              </a:ext>
            </a:extLst>
          </p:cNvPr>
          <p:cNvSpPr>
            <a:spLocks noChangeArrowheads="1"/>
          </p:cNvSpPr>
          <p:nvPr/>
        </p:nvSpPr>
        <p:spPr bwMode="gray">
          <a:xfrm>
            <a:off x="6230079" y="251047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sp>
        <p:nvSpPr>
          <p:cNvPr id="123" name="Oval 2">
            <a:extLst>
              <a:ext uri="{FF2B5EF4-FFF2-40B4-BE49-F238E27FC236}">
                <a16:creationId xmlns:a16="http://schemas.microsoft.com/office/drawing/2014/main" id="{48ECB63B-F748-46B1-B1CA-6B60A3131779}"/>
              </a:ext>
            </a:extLst>
          </p:cNvPr>
          <p:cNvSpPr>
            <a:spLocks noChangeArrowheads="1"/>
          </p:cNvSpPr>
          <p:nvPr/>
        </p:nvSpPr>
        <p:spPr bwMode="gray">
          <a:xfrm>
            <a:off x="6061091" y="38808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24" name="Oval 2">
            <a:extLst>
              <a:ext uri="{FF2B5EF4-FFF2-40B4-BE49-F238E27FC236}">
                <a16:creationId xmlns:a16="http://schemas.microsoft.com/office/drawing/2014/main" id="{C24D90C5-307E-494C-B150-CEB81B6B3C95}"/>
              </a:ext>
            </a:extLst>
          </p:cNvPr>
          <p:cNvSpPr>
            <a:spLocks noChangeArrowheads="1"/>
          </p:cNvSpPr>
          <p:nvPr/>
        </p:nvSpPr>
        <p:spPr bwMode="gray">
          <a:xfrm>
            <a:off x="6113535" y="335737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7</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5" name="Oval 2">
            <a:extLst>
              <a:ext uri="{FF2B5EF4-FFF2-40B4-BE49-F238E27FC236}">
                <a16:creationId xmlns:a16="http://schemas.microsoft.com/office/drawing/2014/main" id="{1439DF68-8B3E-4DC2-B30C-77BDC29D1944}"/>
              </a:ext>
            </a:extLst>
          </p:cNvPr>
          <p:cNvSpPr>
            <a:spLocks noChangeArrowheads="1"/>
          </p:cNvSpPr>
          <p:nvPr/>
        </p:nvSpPr>
        <p:spPr bwMode="gray">
          <a:xfrm>
            <a:off x="2253983" y="242733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cxnSp>
        <p:nvCxnSpPr>
          <p:cNvPr id="134" name="Connector: Elbow 133">
            <a:extLst>
              <a:ext uri="{FF2B5EF4-FFF2-40B4-BE49-F238E27FC236}">
                <a16:creationId xmlns:a16="http://schemas.microsoft.com/office/drawing/2014/main" id="{F6B8BB18-363A-425E-9AB4-A7B83DF783B8}"/>
              </a:ext>
            </a:extLst>
          </p:cNvPr>
          <p:cNvCxnSpPr>
            <a:stCxn id="56" idx="3"/>
            <a:endCxn id="58" idx="1"/>
          </p:cNvCxnSpPr>
          <p:nvPr/>
        </p:nvCxnSpPr>
        <p:spPr bwMode="auto">
          <a:xfrm>
            <a:off x="7251655" y="3542902"/>
            <a:ext cx="512702" cy="189"/>
          </a:xfrm>
          <a:prstGeom prst="bentConnector3">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nector: Elbow 134">
            <a:extLst>
              <a:ext uri="{FF2B5EF4-FFF2-40B4-BE49-F238E27FC236}">
                <a16:creationId xmlns:a16="http://schemas.microsoft.com/office/drawing/2014/main" id="{03355E8F-1919-4E30-8C85-442EC3D5B6B8}"/>
              </a:ext>
            </a:extLst>
          </p:cNvPr>
          <p:cNvCxnSpPr>
            <a:stCxn id="54" idx="3"/>
            <a:endCxn id="58" idx="2"/>
          </p:cNvCxnSpPr>
          <p:nvPr/>
        </p:nvCxnSpPr>
        <p:spPr bwMode="auto">
          <a:xfrm flipV="1">
            <a:off x="7253457" y="3750091"/>
            <a:ext cx="978900" cy="354398"/>
          </a:xfrm>
          <a:prstGeom prst="bentConnector2">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Arrow Connector 137">
            <a:extLst>
              <a:ext uri="{FF2B5EF4-FFF2-40B4-BE49-F238E27FC236}">
                <a16:creationId xmlns:a16="http://schemas.microsoft.com/office/drawing/2014/main" id="{A1E964C7-91A8-48CB-AD36-C5A2B5867DF3}"/>
              </a:ext>
            </a:extLst>
          </p:cNvPr>
          <p:cNvCxnSpPr>
            <a:cxnSpLocks/>
            <a:stCxn id="32" idx="2"/>
            <a:endCxn id="57" idx="0"/>
          </p:cNvCxnSpPr>
          <p:nvPr/>
        </p:nvCxnSpPr>
        <p:spPr bwMode="auto">
          <a:xfrm flipH="1">
            <a:off x="2858582" y="2169925"/>
            <a:ext cx="4251" cy="372531"/>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141" name="Shape 65">
            <a:extLst>
              <a:ext uri="{FF2B5EF4-FFF2-40B4-BE49-F238E27FC236}">
                <a16:creationId xmlns:a16="http://schemas.microsoft.com/office/drawing/2014/main" id="{D6669BE4-88D1-420F-BC52-67A51E77C2E6}"/>
              </a:ext>
            </a:extLst>
          </p:cNvPr>
          <p:cNvCxnSpPr>
            <a:cxnSpLocks/>
            <a:stCxn id="55" idx="1"/>
            <a:endCxn id="32" idx="0"/>
          </p:cNvCxnSpPr>
          <p:nvPr/>
        </p:nvCxnSpPr>
        <p:spPr bwMode="auto">
          <a:xfrm rot="10800000" flipV="1">
            <a:off x="2862833" y="1156865"/>
            <a:ext cx="468000" cy="5990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44" name="Shape 65">
            <a:extLst>
              <a:ext uri="{FF2B5EF4-FFF2-40B4-BE49-F238E27FC236}">
                <a16:creationId xmlns:a16="http://schemas.microsoft.com/office/drawing/2014/main" id="{BF8007FC-FB56-445B-B6C6-26E86BBBB985}"/>
              </a:ext>
            </a:extLst>
          </p:cNvPr>
          <p:cNvCxnSpPr>
            <a:cxnSpLocks/>
            <a:endCxn id="53" idx="0"/>
          </p:cNvCxnSpPr>
          <p:nvPr/>
        </p:nvCxnSpPr>
        <p:spPr bwMode="auto">
          <a:xfrm>
            <a:off x="5923466" y="2057866"/>
            <a:ext cx="909564" cy="578574"/>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47" name="Connector: Elbow 146">
            <a:extLst>
              <a:ext uri="{FF2B5EF4-FFF2-40B4-BE49-F238E27FC236}">
                <a16:creationId xmlns:a16="http://schemas.microsoft.com/office/drawing/2014/main" id="{89BB879F-7D91-4DFD-AF7B-C8D04608356A}"/>
              </a:ext>
            </a:extLst>
          </p:cNvPr>
          <p:cNvCxnSpPr>
            <a:cxnSpLocks/>
            <a:stCxn id="56" idx="0"/>
          </p:cNvCxnSpPr>
          <p:nvPr/>
        </p:nvCxnSpPr>
        <p:spPr bwMode="auto">
          <a:xfrm rot="16200000" flipV="1">
            <a:off x="6188330" y="2965944"/>
            <a:ext cx="230597" cy="816055"/>
          </a:xfrm>
          <a:prstGeom prst="bentConnector2">
            <a:avLst/>
          </a:prstGeom>
          <a:solidFill>
            <a:schemeClr val="accent1"/>
          </a:solidFill>
          <a:ln w="19050" cap="flat" cmpd="sng" algn="ctr">
            <a:solidFill>
              <a:srgbClr val="1B4D2A"/>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Arrow Connector 150">
            <a:extLst>
              <a:ext uri="{FF2B5EF4-FFF2-40B4-BE49-F238E27FC236}">
                <a16:creationId xmlns:a16="http://schemas.microsoft.com/office/drawing/2014/main" id="{636DAC3D-858D-4A63-9E0E-6EE5B5B2E340}"/>
              </a:ext>
            </a:extLst>
          </p:cNvPr>
          <p:cNvCxnSpPr>
            <a:cxnSpLocks/>
          </p:cNvCxnSpPr>
          <p:nvPr/>
        </p:nvCxnSpPr>
        <p:spPr bwMode="auto">
          <a:xfrm>
            <a:off x="6711655" y="3596533"/>
            <a:ext cx="0" cy="400692"/>
          </a:xfrm>
          <a:prstGeom prst="straightConnector1">
            <a:avLst/>
          </a:prstGeom>
          <a:solidFill>
            <a:schemeClr val="bg1"/>
          </a:solidFill>
          <a:ln w="19050" cap="flat" cmpd="sng" algn="ctr">
            <a:solidFill>
              <a:srgbClr val="1B4D2A"/>
            </a:solidFill>
            <a:prstDash val="solid"/>
            <a:round/>
            <a:headEnd type="none" w="med" len="med"/>
            <a:tailEnd type="arrow"/>
          </a:ln>
          <a:effectLst/>
        </p:spPr>
      </p:cxnSp>
      <p:sp>
        <p:nvSpPr>
          <p:cNvPr id="70" name="Rectangle 69">
            <a:extLst>
              <a:ext uri="{FF2B5EF4-FFF2-40B4-BE49-F238E27FC236}">
                <a16:creationId xmlns:a16="http://schemas.microsoft.com/office/drawing/2014/main" id="{7A50C03E-ECFA-404F-AA00-026DF9DBA254}"/>
              </a:ext>
            </a:extLst>
          </p:cNvPr>
          <p:cNvSpPr/>
          <p:nvPr/>
        </p:nvSpPr>
        <p:spPr bwMode="auto">
          <a:xfrm>
            <a:off x="566763" y="1989183"/>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Intake Value Assessment</a:t>
            </a:r>
          </a:p>
        </p:txBody>
      </p:sp>
      <p:sp>
        <p:nvSpPr>
          <p:cNvPr id="72" name="Rectangle 71">
            <a:extLst>
              <a:ext uri="{FF2B5EF4-FFF2-40B4-BE49-F238E27FC236}">
                <a16:creationId xmlns:a16="http://schemas.microsoft.com/office/drawing/2014/main" id="{B649B9D6-E218-4B11-AB38-1CD7C28CBA62}"/>
              </a:ext>
            </a:extLst>
          </p:cNvPr>
          <p:cNvSpPr/>
          <p:nvPr/>
        </p:nvSpPr>
        <p:spPr bwMode="auto">
          <a:xfrm>
            <a:off x="566763" y="1425756"/>
            <a:ext cx="936000" cy="414000"/>
          </a:xfrm>
          <a:prstGeom prst="rect">
            <a:avLst/>
          </a:prstGeom>
          <a:solidFill>
            <a:schemeClr val="accent1">
              <a:lumMod val="40000"/>
              <a:lumOff val="60000"/>
            </a:schemeClr>
          </a:solidFill>
          <a:ln w="19050">
            <a:solidFill>
              <a:srgbClr val="002060"/>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chemeClr val="bg1"/>
                </a:solidFill>
              </a:rPr>
              <a:t>Enterprise Strategy Development</a:t>
            </a:r>
          </a:p>
        </p:txBody>
      </p:sp>
      <p:sp>
        <p:nvSpPr>
          <p:cNvPr id="73" name="Rectangle 72">
            <a:extLst>
              <a:ext uri="{FF2B5EF4-FFF2-40B4-BE49-F238E27FC236}">
                <a16:creationId xmlns:a16="http://schemas.microsoft.com/office/drawing/2014/main" id="{D22E9EEA-9974-4C5E-8BE4-8794BE03C97C}"/>
              </a:ext>
            </a:extLst>
          </p:cNvPr>
          <p:cNvSpPr/>
          <p:nvPr/>
        </p:nvSpPr>
        <p:spPr bwMode="auto">
          <a:xfrm>
            <a:off x="566763" y="862329"/>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Strategy Development</a:t>
            </a:r>
          </a:p>
        </p:txBody>
      </p:sp>
      <p:sp>
        <p:nvSpPr>
          <p:cNvPr id="77" name="Rectangle 76">
            <a:extLst>
              <a:ext uri="{FF2B5EF4-FFF2-40B4-BE49-F238E27FC236}">
                <a16:creationId xmlns:a16="http://schemas.microsoft.com/office/drawing/2014/main" id="{032CDB6B-8E2C-415B-9815-16A4BB46BAF3}"/>
              </a:ext>
            </a:extLst>
          </p:cNvPr>
          <p:cNvSpPr/>
          <p:nvPr/>
        </p:nvSpPr>
        <p:spPr bwMode="auto">
          <a:xfrm>
            <a:off x="566763" y="2552609"/>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Literacy &amp; Comms</a:t>
            </a:r>
          </a:p>
        </p:txBody>
      </p:sp>
      <p:sp>
        <p:nvSpPr>
          <p:cNvPr id="78" name="Oval 2">
            <a:extLst>
              <a:ext uri="{FF2B5EF4-FFF2-40B4-BE49-F238E27FC236}">
                <a16:creationId xmlns:a16="http://schemas.microsoft.com/office/drawing/2014/main" id="{89AC690D-C893-42D7-A0AF-351579C3B5F0}"/>
              </a:ext>
            </a:extLst>
          </p:cNvPr>
          <p:cNvSpPr>
            <a:spLocks noChangeArrowheads="1"/>
          </p:cNvSpPr>
          <p:nvPr/>
        </p:nvSpPr>
        <p:spPr bwMode="gray">
          <a:xfrm>
            <a:off x="1422125" y="79861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79" name="Oval 2">
            <a:extLst>
              <a:ext uri="{FF2B5EF4-FFF2-40B4-BE49-F238E27FC236}">
                <a16:creationId xmlns:a16="http://schemas.microsoft.com/office/drawing/2014/main" id="{4549DF9D-1B3D-4C2B-8186-35B90EE74007}"/>
              </a:ext>
            </a:extLst>
          </p:cNvPr>
          <p:cNvSpPr>
            <a:spLocks noChangeArrowheads="1"/>
          </p:cNvSpPr>
          <p:nvPr/>
        </p:nvSpPr>
        <p:spPr bwMode="gray">
          <a:xfrm>
            <a:off x="1422805" y="191325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0" name="Oval 2">
            <a:extLst>
              <a:ext uri="{FF2B5EF4-FFF2-40B4-BE49-F238E27FC236}">
                <a16:creationId xmlns:a16="http://schemas.microsoft.com/office/drawing/2014/main" id="{7198F2CD-FEA7-4904-BD5E-9F8D44ACF8AB}"/>
              </a:ext>
            </a:extLst>
          </p:cNvPr>
          <p:cNvSpPr>
            <a:spLocks noChangeArrowheads="1"/>
          </p:cNvSpPr>
          <p:nvPr/>
        </p:nvSpPr>
        <p:spPr bwMode="gray">
          <a:xfrm>
            <a:off x="1422125" y="24766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1" name="Oval 2">
            <a:extLst>
              <a:ext uri="{FF2B5EF4-FFF2-40B4-BE49-F238E27FC236}">
                <a16:creationId xmlns:a16="http://schemas.microsoft.com/office/drawing/2014/main" id="{15753BB7-E7AF-4779-8E3C-3D8296AC792E}"/>
              </a:ext>
            </a:extLst>
          </p:cNvPr>
          <p:cNvSpPr>
            <a:spLocks noChangeArrowheads="1"/>
          </p:cNvSpPr>
          <p:nvPr/>
        </p:nvSpPr>
        <p:spPr bwMode="gray">
          <a:xfrm>
            <a:off x="1422125" y="135277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92" name="TextBox 91">
            <a:extLst>
              <a:ext uri="{FF2B5EF4-FFF2-40B4-BE49-F238E27FC236}">
                <a16:creationId xmlns:a16="http://schemas.microsoft.com/office/drawing/2014/main" id="{0232A792-5079-4A27-995D-EEDB9225F13D}"/>
              </a:ext>
            </a:extLst>
          </p:cNvPr>
          <p:cNvSpPr txBox="1"/>
          <p:nvPr/>
        </p:nvSpPr>
        <p:spPr>
          <a:xfrm>
            <a:off x="3706548" y="2496669"/>
            <a:ext cx="1080000"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Feedback into Enterprise data strategy</a:t>
            </a:r>
          </a:p>
        </p:txBody>
      </p:sp>
      <p:sp>
        <p:nvSpPr>
          <p:cNvPr id="108" name="Oval 2">
            <a:extLst>
              <a:ext uri="{FF2B5EF4-FFF2-40B4-BE49-F238E27FC236}">
                <a16:creationId xmlns:a16="http://schemas.microsoft.com/office/drawing/2014/main" id="{530D8C7E-9732-4C5C-8665-E24FE182199B}"/>
              </a:ext>
            </a:extLst>
          </p:cNvPr>
          <p:cNvSpPr>
            <a:spLocks noChangeArrowheads="1"/>
          </p:cNvSpPr>
          <p:nvPr/>
        </p:nvSpPr>
        <p:spPr bwMode="gray">
          <a:xfrm>
            <a:off x="4934774" y="350473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9" name="Oval 2">
            <a:extLst>
              <a:ext uri="{FF2B5EF4-FFF2-40B4-BE49-F238E27FC236}">
                <a16:creationId xmlns:a16="http://schemas.microsoft.com/office/drawing/2014/main" id="{4E1B30EB-1DA5-4D6B-8B60-81B2BC58719E}"/>
              </a:ext>
            </a:extLst>
          </p:cNvPr>
          <p:cNvSpPr>
            <a:spLocks noChangeArrowheads="1"/>
          </p:cNvSpPr>
          <p:nvPr/>
        </p:nvSpPr>
        <p:spPr bwMode="gray">
          <a:xfrm>
            <a:off x="4947448" y="23109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10" name="Oval 2">
            <a:extLst>
              <a:ext uri="{FF2B5EF4-FFF2-40B4-BE49-F238E27FC236}">
                <a16:creationId xmlns:a16="http://schemas.microsoft.com/office/drawing/2014/main" id="{4C91A7DA-0B79-4ABD-A04A-72765B46C52E}"/>
              </a:ext>
            </a:extLst>
          </p:cNvPr>
          <p:cNvSpPr>
            <a:spLocks noChangeArrowheads="1"/>
          </p:cNvSpPr>
          <p:nvPr/>
        </p:nvSpPr>
        <p:spPr bwMode="gray">
          <a:xfrm>
            <a:off x="5103345" y="23109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1" name="Oval 2">
            <a:extLst>
              <a:ext uri="{FF2B5EF4-FFF2-40B4-BE49-F238E27FC236}">
                <a16:creationId xmlns:a16="http://schemas.microsoft.com/office/drawing/2014/main" id="{51E5817F-3E37-48DF-8C2E-A1493906D667}"/>
              </a:ext>
            </a:extLst>
          </p:cNvPr>
          <p:cNvSpPr>
            <a:spLocks noChangeArrowheads="1"/>
          </p:cNvSpPr>
          <p:nvPr/>
        </p:nvSpPr>
        <p:spPr bwMode="gray">
          <a:xfrm>
            <a:off x="7427234" y="14596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2" name="Oval 2">
            <a:extLst>
              <a:ext uri="{FF2B5EF4-FFF2-40B4-BE49-F238E27FC236}">
                <a16:creationId xmlns:a16="http://schemas.microsoft.com/office/drawing/2014/main" id="{69006440-1619-4F3B-B75B-16EC3F9132F5}"/>
              </a:ext>
            </a:extLst>
          </p:cNvPr>
          <p:cNvSpPr>
            <a:spLocks noChangeArrowheads="1"/>
          </p:cNvSpPr>
          <p:nvPr/>
        </p:nvSpPr>
        <p:spPr bwMode="gray">
          <a:xfrm>
            <a:off x="3398582" y="9756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3" name="Oval 2">
            <a:extLst>
              <a:ext uri="{FF2B5EF4-FFF2-40B4-BE49-F238E27FC236}">
                <a16:creationId xmlns:a16="http://schemas.microsoft.com/office/drawing/2014/main" id="{B2249D81-1362-4700-9E4C-9BF6371AE727}"/>
              </a:ext>
            </a:extLst>
          </p:cNvPr>
          <p:cNvSpPr>
            <a:spLocks noChangeArrowheads="1"/>
          </p:cNvSpPr>
          <p:nvPr/>
        </p:nvSpPr>
        <p:spPr bwMode="gray">
          <a:xfrm>
            <a:off x="6377459" y="251324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4" name="Oval 2">
            <a:extLst>
              <a:ext uri="{FF2B5EF4-FFF2-40B4-BE49-F238E27FC236}">
                <a16:creationId xmlns:a16="http://schemas.microsoft.com/office/drawing/2014/main" id="{A3A53F07-1C0E-4D4E-B9C0-D15D1B53C493}"/>
              </a:ext>
            </a:extLst>
          </p:cNvPr>
          <p:cNvSpPr>
            <a:spLocks noChangeArrowheads="1"/>
          </p:cNvSpPr>
          <p:nvPr/>
        </p:nvSpPr>
        <p:spPr bwMode="gray">
          <a:xfrm>
            <a:off x="6180819" y="387559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15" name="Oval 2">
            <a:extLst>
              <a:ext uri="{FF2B5EF4-FFF2-40B4-BE49-F238E27FC236}">
                <a16:creationId xmlns:a16="http://schemas.microsoft.com/office/drawing/2014/main" id="{C4EF932F-A998-483B-885F-864A1A18285B}"/>
              </a:ext>
            </a:extLst>
          </p:cNvPr>
          <p:cNvSpPr>
            <a:spLocks noChangeArrowheads="1"/>
          </p:cNvSpPr>
          <p:nvPr/>
        </p:nvSpPr>
        <p:spPr bwMode="gray">
          <a:xfrm>
            <a:off x="6232520" y="33539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grpSp>
        <p:nvGrpSpPr>
          <p:cNvPr id="83" name="Group 82">
            <a:extLst>
              <a:ext uri="{FF2B5EF4-FFF2-40B4-BE49-F238E27FC236}">
                <a16:creationId xmlns:a16="http://schemas.microsoft.com/office/drawing/2014/main" id="{4AEDD366-BF02-43F7-8079-5CCBE0D655A2}"/>
              </a:ext>
            </a:extLst>
          </p:cNvPr>
          <p:cNvGrpSpPr>
            <a:grpSpLocks noChangeAspect="1"/>
          </p:cNvGrpSpPr>
          <p:nvPr/>
        </p:nvGrpSpPr>
        <p:grpSpPr>
          <a:xfrm>
            <a:off x="7350134" y="140982"/>
            <a:ext cx="1341642" cy="412235"/>
            <a:chOff x="272026" y="2408034"/>
            <a:chExt cx="3095303" cy="951068"/>
          </a:xfrm>
        </p:grpSpPr>
        <p:sp>
          <p:nvSpPr>
            <p:cNvPr id="84" name="Rectangle 83">
              <a:extLst>
                <a:ext uri="{FF2B5EF4-FFF2-40B4-BE49-F238E27FC236}">
                  <a16:creationId xmlns:a16="http://schemas.microsoft.com/office/drawing/2014/main" id="{D4CD9A8C-4073-48B5-830E-F5349AD21F6D}"/>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6" name="Rectangle 85">
              <a:extLst>
                <a:ext uri="{FF2B5EF4-FFF2-40B4-BE49-F238E27FC236}">
                  <a16:creationId xmlns:a16="http://schemas.microsoft.com/office/drawing/2014/main" id="{0E64D012-B361-465D-9315-5D3D96C6D9AA}"/>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7" name="TextBox 86">
              <a:extLst>
                <a:ext uri="{FF2B5EF4-FFF2-40B4-BE49-F238E27FC236}">
                  <a16:creationId xmlns:a16="http://schemas.microsoft.com/office/drawing/2014/main" id="{FE5169DF-E3F9-43DB-BDEF-4E7B0C14C242}"/>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8" name="TextBox 87">
              <a:extLst>
                <a:ext uri="{FF2B5EF4-FFF2-40B4-BE49-F238E27FC236}">
                  <a16:creationId xmlns:a16="http://schemas.microsoft.com/office/drawing/2014/main" id="{54561D67-BA3F-4687-BE16-41725168C187}"/>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9" name="TextBox 88">
              <a:extLst>
                <a:ext uri="{FF2B5EF4-FFF2-40B4-BE49-F238E27FC236}">
                  <a16:creationId xmlns:a16="http://schemas.microsoft.com/office/drawing/2014/main" id="{02736D2D-618E-4B53-A339-393DE72E5601}"/>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4" name="Footer Placeholder 1">
            <a:extLst>
              <a:ext uri="{FF2B5EF4-FFF2-40B4-BE49-F238E27FC236}">
                <a16:creationId xmlns:a16="http://schemas.microsoft.com/office/drawing/2014/main" id="{49AB088D-26B2-4EE4-A5BC-FD82FD26AC82}"/>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5" name="Rectangle 94">
            <a:extLst>
              <a:ext uri="{FF2B5EF4-FFF2-40B4-BE49-F238E27FC236}">
                <a16:creationId xmlns:a16="http://schemas.microsoft.com/office/drawing/2014/main" id="{1E240339-BA7A-4B6A-9433-85DF7D2F530D}"/>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88207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1616" y="758756"/>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54" name="Rectangle 153">
            <a:extLst>
              <a:ext uri="{FF2B5EF4-FFF2-40B4-BE49-F238E27FC236}">
                <a16:creationId xmlns:a16="http://schemas.microsoft.com/office/drawing/2014/main" id="{61120353-AE75-41B0-AEAA-8125FB7C78BC}"/>
              </a:ext>
            </a:extLst>
          </p:cNvPr>
          <p:cNvSpPr/>
          <p:nvPr/>
        </p:nvSpPr>
        <p:spPr bwMode="auto">
          <a:xfrm>
            <a:off x="4543882" y="775058"/>
            <a:ext cx="3068603" cy="513488"/>
          </a:xfrm>
          <a:custGeom>
            <a:avLst/>
            <a:gdLst>
              <a:gd name="connsiteX0" fmla="*/ 0 w 3068603"/>
              <a:gd name="connsiteY0" fmla="*/ 0 h 513488"/>
              <a:gd name="connsiteX1" fmla="*/ 675093 w 3068603"/>
              <a:gd name="connsiteY1" fmla="*/ 0 h 513488"/>
              <a:gd name="connsiteX2" fmla="*/ 1258127 w 3068603"/>
              <a:gd name="connsiteY2" fmla="*/ 0 h 513488"/>
              <a:gd name="connsiteX3" fmla="*/ 1871848 w 3068603"/>
              <a:gd name="connsiteY3" fmla="*/ 0 h 513488"/>
              <a:gd name="connsiteX4" fmla="*/ 2424196 w 3068603"/>
              <a:gd name="connsiteY4" fmla="*/ 0 h 513488"/>
              <a:gd name="connsiteX5" fmla="*/ 3068603 w 3068603"/>
              <a:gd name="connsiteY5" fmla="*/ 0 h 513488"/>
              <a:gd name="connsiteX6" fmla="*/ 3068603 w 3068603"/>
              <a:gd name="connsiteY6" fmla="*/ 513488 h 513488"/>
              <a:gd name="connsiteX7" fmla="*/ 2546940 w 3068603"/>
              <a:gd name="connsiteY7" fmla="*/ 513488 h 513488"/>
              <a:gd name="connsiteX8" fmla="*/ 2025278 w 3068603"/>
              <a:gd name="connsiteY8" fmla="*/ 513488 h 513488"/>
              <a:gd name="connsiteX9" fmla="*/ 1503615 w 3068603"/>
              <a:gd name="connsiteY9" fmla="*/ 513488 h 513488"/>
              <a:gd name="connsiteX10" fmla="*/ 920581 w 3068603"/>
              <a:gd name="connsiteY10" fmla="*/ 513488 h 513488"/>
              <a:gd name="connsiteX11" fmla="*/ 0 w 3068603"/>
              <a:gd name="connsiteY11" fmla="*/ 513488 h 513488"/>
              <a:gd name="connsiteX12" fmla="*/ 0 w 3068603"/>
              <a:gd name="connsiteY12" fmla="*/ 0 h 51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8603" h="513488" fill="none" extrusionOk="0">
                <a:moveTo>
                  <a:pt x="0" y="0"/>
                </a:moveTo>
                <a:cubicBezTo>
                  <a:pt x="142738" y="-8475"/>
                  <a:pt x="509433" y="19003"/>
                  <a:pt x="675093" y="0"/>
                </a:cubicBezTo>
                <a:cubicBezTo>
                  <a:pt x="840753" y="-19003"/>
                  <a:pt x="982248" y="6596"/>
                  <a:pt x="1258127" y="0"/>
                </a:cubicBezTo>
                <a:cubicBezTo>
                  <a:pt x="1534006" y="-6596"/>
                  <a:pt x="1652516" y="25746"/>
                  <a:pt x="1871848" y="0"/>
                </a:cubicBezTo>
                <a:cubicBezTo>
                  <a:pt x="2091180" y="-25746"/>
                  <a:pt x="2171255" y="9306"/>
                  <a:pt x="2424196" y="0"/>
                </a:cubicBezTo>
                <a:cubicBezTo>
                  <a:pt x="2677137" y="-9306"/>
                  <a:pt x="2778513" y="-27277"/>
                  <a:pt x="3068603" y="0"/>
                </a:cubicBezTo>
                <a:cubicBezTo>
                  <a:pt x="3071837" y="113919"/>
                  <a:pt x="3052757" y="321137"/>
                  <a:pt x="3068603" y="513488"/>
                </a:cubicBezTo>
                <a:cubicBezTo>
                  <a:pt x="2910067" y="517568"/>
                  <a:pt x="2675729" y="500616"/>
                  <a:pt x="2546940" y="513488"/>
                </a:cubicBezTo>
                <a:cubicBezTo>
                  <a:pt x="2418151" y="526360"/>
                  <a:pt x="2240290" y="503566"/>
                  <a:pt x="2025278" y="513488"/>
                </a:cubicBezTo>
                <a:cubicBezTo>
                  <a:pt x="1810266" y="523410"/>
                  <a:pt x="1657642" y="539408"/>
                  <a:pt x="1503615" y="513488"/>
                </a:cubicBezTo>
                <a:cubicBezTo>
                  <a:pt x="1349588" y="487568"/>
                  <a:pt x="1143508" y="516147"/>
                  <a:pt x="920581" y="513488"/>
                </a:cubicBezTo>
                <a:cubicBezTo>
                  <a:pt x="697654" y="510829"/>
                  <a:pt x="303857" y="527828"/>
                  <a:pt x="0" y="513488"/>
                </a:cubicBezTo>
                <a:cubicBezTo>
                  <a:pt x="8341" y="403189"/>
                  <a:pt x="4557" y="132875"/>
                  <a:pt x="0" y="0"/>
                </a:cubicBezTo>
                <a:close/>
              </a:path>
              <a:path w="3068603" h="513488" stroke="0" extrusionOk="0">
                <a:moveTo>
                  <a:pt x="0" y="0"/>
                </a:moveTo>
                <a:cubicBezTo>
                  <a:pt x="268054" y="2692"/>
                  <a:pt x="452113" y="10833"/>
                  <a:pt x="613721" y="0"/>
                </a:cubicBezTo>
                <a:cubicBezTo>
                  <a:pt x="775329" y="-10833"/>
                  <a:pt x="1006425" y="30903"/>
                  <a:pt x="1258127" y="0"/>
                </a:cubicBezTo>
                <a:cubicBezTo>
                  <a:pt x="1509829" y="-30903"/>
                  <a:pt x="1629232" y="5547"/>
                  <a:pt x="1902534" y="0"/>
                </a:cubicBezTo>
                <a:cubicBezTo>
                  <a:pt x="2175836" y="-5547"/>
                  <a:pt x="2699072" y="-43081"/>
                  <a:pt x="3068603" y="0"/>
                </a:cubicBezTo>
                <a:cubicBezTo>
                  <a:pt x="3074207" y="193737"/>
                  <a:pt x="3048169" y="392112"/>
                  <a:pt x="3068603" y="513488"/>
                </a:cubicBezTo>
                <a:cubicBezTo>
                  <a:pt x="2896574" y="504680"/>
                  <a:pt x="2675402" y="496570"/>
                  <a:pt x="2546940" y="513488"/>
                </a:cubicBezTo>
                <a:cubicBezTo>
                  <a:pt x="2418478" y="530406"/>
                  <a:pt x="2048566" y="499459"/>
                  <a:pt x="1871848" y="513488"/>
                </a:cubicBezTo>
                <a:cubicBezTo>
                  <a:pt x="1695130" y="527517"/>
                  <a:pt x="1463261" y="502176"/>
                  <a:pt x="1227441" y="513488"/>
                </a:cubicBezTo>
                <a:cubicBezTo>
                  <a:pt x="991621" y="524800"/>
                  <a:pt x="901910" y="517099"/>
                  <a:pt x="675093" y="513488"/>
                </a:cubicBezTo>
                <a:cubicBezTo>
                  <a:pt x="448276" y="509877"/>
                  <a:pt x="176354" y="534796"/>
                  <a:pt x="0" y="513488"/>
                </a:cubicBezTo>
                <a:cubicBezTo>
                  <a:pt x="-23940" y="357228"/>
                  <a:pt x="22587" y="195833"/>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12" name="Shape 115">
            <a:extLst>
              <a:ext uri="{FF2B5EF4-FFF2-40B4-BE49-F238E27FC236}">
                <a16:creationId xmlns:a16="http://schemas.microsoft.com/office/drawing/2014/main" id="{3247C459-C6CE-4F01-880B-E4651017BDF2}"/>
              </a:ext>
            </a:extLst>
          </p:cNvPr>
          <p:cNvCxnSpPr>
            <a:cxnSpLocks/>
            <a:stCxn id="16" idx="2"/>
            <a:endCxn id="14" idx="0"/>
          </p:cNvCxnSpPr>
          <p:nvPr/>
        </p:nvCxnSpPr>
        <p:spPr bwMode="auto">
          <a:xfrm rot="5400000">
            <a:off x="6537298" y="2246340"/>
            <a:ext cx="615083" cy="1084"/>
          </a:xfrm>
          <a:prstGeom prst="bentConnector3">
            <a:avLst>
              <a:gd name="adj1" fmla="val 50000"/>
            </a:avLst>
          </a:prstGeom>
          <a:solidFill>
            <a:schemeClr val="tx2">
              <a:lumMod val="20000"/>
              <a:lumOff val="80000"/>
            </a:schemeClr>
          </a:solidFill>
          <a:ln w="19050" cap="flat" cmpd="sng" algn="ctr">
            <a:solidFill>
              <a:srgbClr val="1B4D2A"/>
            </a:solidFill>
            <a:prstDash val="solid"/>
            <a:round/>
            <a:headEnd type="none" w="med" len="med"/>
            <a:tailEnd type="arrow"/>
          </a:ln>
          <a:effectLst/>
        </p:spPr>
      </p:cxnSp>
      <p:sp>
        <p:nvSpPr>
          <p:cNvPr id="16" name="Rectangle 194">
            <a:extLst>
              <a:ext uri="{FF2B5EF4-FFF2-40B4-BE49-F238E27FC236}">
                <a16:creationId xmlns:a16="http://schemas.microsoft.com/office/drawing/2014/main" id="{A67EAF85-0065-4B26-9328-593C4A69031A}"/>
              </a:ext>
            </a:extLst>
          </p:cNvPr>
          <p:cNvSpPr/>
          <p:nvPr/>
        </p:nvSpPr>
        <p:spPr bwMode="auto">
          <a:xfrm>
            <a:off x="6377381" y="1525341"/>
            <a:ext cx="936000" cy="414000"/>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15" name="TextBox 198">
            <a:extLst>
              <a:ext uri="{FF2B5EF4-FFF2-40B4-BE49-F238E27FC236}">
                <a16:creationId xmlns:a16="http://schemas.microsoft.com/office/drawing/2014/main" id="{457CF9C7-0090-4F11-9F1F-ED277765BDFF}"/>
              </a:ext>
            </a:extLst>
          </p:cNvPr>
          <p:cNvSpPr txBox="1"/>
          <p:nvPr/>
        </p:nvSpPr>
        <p:spPr>
          <a:xfrm>
            <a:off x="6434253" y="2019053"/>
            <a:ext cx="917607" cy="321790"/>
          </a:xfrm>
          <a:prstGeom prst="roundRect">
            <a:avLst/>
          </a:prstGeom>
          <a:solidFill>
            <a:schemeClr val="tx2">
              <a:lumMod val="20000"/>
              <a:lumOff val="80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model requirements (models)</a:t>
            </a:r>
          </a:p>
        </p:txBody>
      </p:sp>
      <p:sp>
        <p:nvSpPr>
          <p:cNvPr id="14" name="Rectangle 197">
            <a:extLst>
              <a:ext uri="{FF2B5EF4-FFF2-40B4-BE49-F238E27FC236}">
                <a16:creationId xmlns:a16="http://schemas.microsoft.com/office/drawing/2014/main" id="{10B7CD4B-CB78-482D-9C53-882702D28E29}"/>
              </a:ext>
            </a:extLst>
          </p:cNvPr>
          <p:cNvSpPr/>
          <p:nvPr/>
        </p:nvSpPr>
        <p:spPr bwMode="auto">
          <a:xfrm>
            <a:off x="6376297" y="2554424"/>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2" name="Rectangle 201">
            <a:extLst>
              <a:ext uri="{FF2B5EF4-FFF2-40B4-BE49-F238E27FC236}">
                <a16:creationId xmlns:a16="http://schemas.microsoft.com/office/drawing/2014/main" id="{F3F0CAD6-5140-4312-B963-F53EC5D50D27}"/>
              </a:ext>
            </a:extLst>
          </p:cNvPr>
          <p:cNvSpPr/>
          <p:nvPr/>
        </p:nvSpPr>
        <p:spPr bwMode="auto">
          <a:xfrm>
            <a:off x="5091103" y="1476386"/>
            <a:ext cx="2619003" cy="1633518"/>
          </a:xfrm>
          <a:custGeom>
            <a:avLst/>
            <a:gdLst>
              <a:gd name="connsiteX0" fmla="*/ 0 w 2619003"/>
              <a:gd name="connsiteY0" fmla="*/ 0 h 1633518"/>
              <a:gd name="connsiteX1" fmla="*/ 628561 w 2619003"/>
              <a:gd name="connsiteY1" fmla="*/ 0 h 1633518"/>
              <a:gd name="connsiteX2" fmla="*/ 1283311 w 2619003"/>
              <a:gd name="connsiteY2" fmla="*/ 0 h 1633518"/>
              <a:gd name="connsiteX3" fmla="*/ 1911872 w 2619003"/>
              <a:gd name="connsiteY3" fmla="*/ 0 h 1633518"/>
              <a:gd name="connsiteX4" fmla="*/ 2619003 w 2619003"/>
              <a:gd name="connsiteY4" fmla="*/ 0 h 1633518"/>
              <a:gd name="connsiteX5" fmla="*/ 2619003 w 2619003"/>
              <a:gd name="connsiteY5" fmla="*/ 528171 h 1633518"/>
              <a:gd name="connsiteX6" fmla="*/ 2619003 w 2619003"/>
              <a:gd name="connsiteY6" fmla="*/ 1056342 h 1633518"/>
              <a:gd name="connsiteX7" fmla="*/ 2619003 w 2619003"/>
              <a:gd name="connsiteY7" fmla="*/ 1633518 h 1633518"/>
              <a:gd name="connsiteX8" fmla="*/ 2042822 w 2619003"/>
              <a:gd name="connsiteY8" fmla="*/ 1633518 h 1633518"/>
              <a:gd name="connsiteX9" fmla="*/ 1388072 w 2619003"/>
              <a:gd name="connsiteY9" fmla="*/ 1633518 h 1633518"/>
              <a:gd name="connsiteX10" fmla="*/ 785701 w 2619003"/>
              <a:gd name="connsiteY10" fmla="*/ 1633518 h 1633518"/>
              <a:gd name="connsiteX11" fmla="*/ 0 w 2619003"/>
              <a:gd name="connsiteY11" fmla="*/ 1633518 h 1633518"/>
              <a:gd name="connsiteX12" fmla="*/ 0 w 2619003"/>
              <a:gd name="connsiteY12" fmla="*/ 1072677 h 1633518"/>
              <a:gd name="connsiteX13" fmla="*/ 0 w 2619003"/>
              <a:gd name="connsiteY13" fmla="*/ 544506 h 1633518"/>
              <a:gd name="connsiteX14" fmla="*/ 0 w 2619003"/>
              <a:gd name="connsiteY14" fmla="*/ 0 h 163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9003" h="1633518" fill="none" extrusionOk="0">
                <a:moveTo>
                  <a:pt x="0" y="0"/>
                </a:moveTo>
                <a:cubicBezTo>
                  <a:pt x="271144" y="24976"/>
                  <a:pt x="488083" y="12085"/>
                  <a:pt x="628561" y="0"/>
                </a:cubicBezTo>
                <a:cubicBezTo>
                  <a:pt x="769039" y="-12085"/>
                  <a:pt x="999522" y="4222"/>
                  <a:pt x="1283311" y="0"/>
                </a:cubicBezTo>
                <a:cubicBezTo>
                  <a:pt x="1567100" y="-4222"/>
                  <a:pt x="1771881" y="-29672"/>
                  <a:pt x="1911872" y="0"/>
                </a:cubicBezTo>
                <a:cubicBezTo>
                  <a:pt x="2051863" y="29672"/>
                  <a:pt x="2316375" y="21587"/>
                  <a:pt x="2619003" y="0"/>
                </a:cubicBezTo>
                <a:cubicBezTo>
                  <a:pt x="2599875" y="214202"/>
                  <a:pt x="2642274" y="371013"/>
                  <a:pt x="2619003" y="528171"/>
                </a:cubicBezTo>
                <a:cubicBezTo>
                  <a:pt x="2595732" y="685329"/>
                  <a:pt x="2636299" y="855569"/>
                  <a:pt x="2619003" y="1056342"/>
                </a:cubicBezTo>
                <a:cubicBezTo>
                  <a:pt x="2601707" y="1257115"/>
                  <a:pt x="2590808" y="1490022"/>
                  <a:pt x="2619003" y="1633518"/>
                </a:cubicBezTo>
                <a:cubicBezTo>
                  <a:pt x="2358588" y="1640149"/>
                  <a:pt x="2232268" y="1642888"/>
                  <a:pt x="2042822" y="1633518"/>
                </a:cubicBezTo>
                <a:cubicBezTo>
                  <a:pt x="1853376" y="1624148"/>
                  <a:pt x="1529021" y="1631448"/>
                  <a:pt x="1388072" y="1633518"/>
                </a:cubicBezTo>
                <a:cubicBezTo>
                  <a:pt x="1247123" y="1635589"/>
                  <a:pt x="961394" y="1633632"/>
                  <a:pt x="785701" y="1633518"/>
                </a:cubicBezTo>
                <a:cubicBezTo>
                  <a:pt x="610008" y="1633404"/>
                  <a:pt x="330268" y="1646735"/>
                  <a:pt x="0" y="1633518"/>
                </a:cubicBezTo>
                <a:cubicBezTo>
                  <a:pt x="25743" y="1368768"/>
                  <a:pt x="-12124" y="1301542"/>
                  <a:pt x="0" y="1072677"/>
                </a:cubicBezTo>
                <a:cubicBezTo>
                  <a:pt x="12124" y="843812"/>
                  <a:pt x="-13110" y="682071"/>
                  <a:pt x="0" y="544506"/>
                </a:cubicBezTo>
                <a:cubicBezTo>
                  <a:pt x="13110" y="406941"/>
                  <a:pt x="-21072" y="111115"/>
                  <a:pt x="0" y="0"/>
                </a:cubicBezTo>
                <a:close/>
              </a:path>
              <a:path w="2619003" h="1633518" stroke="0" extrusionOk="0">
                <a:moveTo>
                  <a:pt x="0" y="0"/>
                </a:moveTo>
                <a:cubicBezTo>
                  <a:pt x="165629" y="-23367"/>
                  <a:pt x="362147" y="-18746"/>
                  <a:pt x="654751" y="0"/>
                </a:cubicBezTo>
                <a:cubicBezTo>
                  <a:pt x="947355" y="18746"/>
                  <a:pt x="1071613" y="-27685"/>
                  <a:pt x="1335692" y="0"/>
                </a:cubicBezTo>
                <a:cubicBezTo>
                  <a:pt x="1599771" y="27685"/>
                  <a:pt x="1823506" y="33378"/>
                  <a:pt x="2016632" y="0"/>
                </a:cubicBezTo>
                <a:cubicBezTo>
                  <a:pt x="2209758" y="-33378"/>
                  <a:pt x="2321829" y="-20018"/>
                  <a:pt x="2619003" y="0"/>
                </a:cubicBezTo>
                <a:cubicBezTo>
                  <a:pt x="2606018" y="247163"/>
                  <a:pt x="2640705" y="360485"/>
                  <a:pt x="2619003" y="528171"/>
                </a:cubicBezTo>
                <a:cubicBezTo>
                  <a:pt x="2597301" y="695857"/>
                  <a:pt x="2607742" y="922740"/>
                  <a:pt x="2619003" y="1023671"/>
                </a:cubicBezTo>
                <a:cubicBezTo>
                  <a:pt x="2630264" y="1124602"/>
                  <a:pt x="2624528" y="1359771"/>
                  <a:pt x="2619003" y="1633518"/>
                </a:cubicBezTo>
                <a:cubicBezTo>
                  <a:pt x="2374936" y="1631546"/>
                  <a:pt x="2317483" y="1624861"/>
                  <a:pt x="2016632" y="1633518"/>
                </a:cubicBezTo>
                <a:cubicBezTo>
                  <a:pt x="1715781" y="1642175"/>
                  <a:pt x="1685442" y="1603881"/>
                  <a:pt x="1414262" y="1633518"/>
                </a:cubicBezTo>
                <a:cubicBezTo>
                  <a:pt x="1143082" y="1663156"/>
                  <a:pt x="948661" y="1617427"/>
                  <a:pt x="785701" y="1633518"/>
                </a:cubicBezTo>
                <a:cubicBezTo>
                  <a:pt x="622741" y="1649609"/>
                  <a:pt x="270126" y="1654438"/>
                  <a:pt x="0" y="1633518"/>
                </a:cubicBezTo>
                <a:cubicBezTo>
                  <a:pt x="-5876" y="1377101"/>
                  <a:pt x="-2838" y="1321218"/>
                  <a:pt x="0" y="1056342"/>
                </a:cubicBezTo>
                <a:cubicBezTo>
                  <a:pt x="2838" y="791466"/>
                  <a:pt x="-20908" y="693943"/>
                  <a:pt x="0" y="528171"/>
                </a:cubicBezTo>
                <a:cubicBezTo>
                  <a:pt x="20908" y="362399"/>
                  <a:pt x="20129" y="138791"/>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grpSp>
        <p:nvGrpSpPr>
          <p:cNvPr id="64" name="Group 63">
            <a:extLst>
              <a:ext uri="{FF2B5EF4-FFF2-40B4-BE49-F238E27FC236}">
                <a16:creationId xmlns:a16="http://schemas.microsoft.com/office/drawing/2014/main" id="{DB3E6FB4-6141-4034-A611-5F387AE7BAAB}"/>
              </a:ext>
            </a:extLst>
          </p:cNvPr>
          <p:cNvGrpSpPr/>
          <p:nvPr/>
        </p:nvGrpSpPr>
        <p:grpSpPr>
          <a:xfrm>
            <a:off x="5091103" y="1476386"/>
            <a:ext cx="2619003" cy="1633518"/>
            <a:chOff x="8112708" y="1891299"/>
            <a:chExt cx="2619003" cy="1633518"/>
          </a:xfrm>
          <a:solidFill>
            <a:schemeClr val="tx2">
              <a:lumMod val="20000"/>
              <a:lumOff val="80000"/>
            </a:schemeClr>
          </a:solidFill>
        </p:grpSpPr>
        <p:sp>
          <p:nvSpPr>
            <p:cNvPr id="11" name="Rectangle 201">
              <a:extLst>
                <a:ext uri="{FF2B5EF4-FFF2-40B4-BE49-F238E27FC236}">
                  <a16:creationId xmlns:a16="http://schemas.microsoft.com/office/drawing/2014/main" id="{F3F0CAD6-5140-4312-B963-F53EC5D50D27}"/>
                </a:ext>
              </a:extLst>
            </p:cNvPr>
            <p:cNvSpPr/>
            <p:nvPr/>
          </p:nvSpPr>
          <p:spPr bwMode="auto">
            <a:xfrm>
              <a:off x="8112708" y="1891299"/>
              <a:ext cx="2619003" cy="1633518"/>
            </a:xfrm>
            <a:custGeom>
              <a:avLst/>
              <a:gdLst>
                <a:gd name="connsiteX0" fmla="*/ 0 w 2619003"/>
                <a:gd name="connsiteY0" fmla="*/ 0 h 1633518"/>
                <a:gd name="connsiteX1" fmla="*/ 628561 w 2619003"/>
                <a:gd name="connsiteY1" fmla="*/ 0 h 1633518"/>
                <a:gd name="connsiteX2" fmla="*/ 1283311 w 2619003"/>
                <a:gd name="connsiteY2" fmla="*/ 0 h 1633518"/>
                <a:gd name="connsiteX3" fmla="*/ 1911872 w 2619003"/>
                <a:gd name="connsiteY3" fmla="*/ 0 h 1633518"/>
                <a:gd name="connsiteX4" fmla="*/ 2619003 w 2619003"/>
                <a:gd name="connsiteY4" fmla="*/ 0 h 1633518"/>
                <a:gd name="connsiteX5" fmla="*/ 2619003 w 2619003"/>
                <a:gd name="connsiteY5" fmla="*/ 528171 h 1633518"/>
                <a:gd name="connsiteX6" fmla="*/ 2619003 w 2619003"/>
                <a:gd name="connsiteY6" fmla="*/ 1056342 h 1633518"/>
                <a:gd name="connsiteX7" fmla="*/ 2619003 w 2619003"/>
                <a:gd name="connsiteY7" fmla="*/ 1633518 h 1633518"/>
                <a:gd name="connsiteX8" fmla="*/ 2042822 w 2619003"/>
                <a:gd name="connsiteY8" fmla="*/ 1633518 h 1633518"/>
                <a:gd name="connsiteX9" fmla="*/ 1388072 w 2619003"/>
                <a:gd name="connsiteY9" fmla="*/ 1633518 h 1633518"/>
                <a:gd name="connsiteX10" fmla="*/ 785701 w 2619003"/>
                <a:gd name="connsiteY10" fmla="*/ 1633518 h 1633518"/>
                <a:gd name="connsiteX11" fmla="*/ 0 w 2619003"/>
                <a:gd name="connsiteY11" fmla="*/ 1633518 h 1633518"/>
                <a:gd name="connsiteX12" fmla="*/ 0 w 2619003"/>
                <a:gd name="connsiteY12" fmla="*/ 1072677 h 1633518"/>
                <a:gd name="connsiteX13" fmla="*/ 0 w 2619003"/>
                <a:gd name="connsiteY13" fmla="*/ 544506 h 1633518"/>
                <a:gd name="connsiteX14" fmla="*/ 0 w 2619003"/>
                <a:gd name="connsiteY14" fmla="*/ 0 h 163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9003" h="1633518" fill="none" extrusionOk="0">
                  <a:moveTo>
                    <a:pt x="0" y="0"/>
                  </a:moveTo>
                  <a:cubicBezTo>
                    <a:pt x="271144" y="24976"/>
                    <a:pt x="488083" y="12085"/>
                    <a:pt x="628561" y="0"/>
                  </a:cubicBezTo>
                  <a:cubicBezTo>
                    <a:pt x="769039" y="-12085"/>
                    <a:pt x="999522" y="4222"/>
                    <a:pt x="1283311" y="0"/>
                  </a:cubicBezTo>
                  <a:cubicBezTo>
                    <a:pt x="1567100" y="-4222"/>
                    <a:pt x="1771881" y="-29672"/>
                    <a:pt x="1911872" y="0"/>
                  </a:cubicBezTo>
                  <a:cubicBezTo>
                    <a:pt x="2051863" y="29672"/>
                    <a:pt x="2316375" y="21587"/>
                    <a:pt x="2619003" y="0"/>
                  </a:cubicBezTo>
                  <a:cubicBezTo>
                    <a:pt x="2599875" y="214202"/>
                    <a:pt x="2642274" y="371013"/>
                    <a:pt x="2619003" y="528171"/>
                  </a:cubicBezTo>
                  <a:cubicBezTo>
                    <a:pt x="2595732" y="685329"/>
                    <a:pt x="2636299" y="855569"/>
                    <a:pt x="2619003" y="1056342"/>
                  </a:cubicBezTo>
                  <a:cubicBezTo>
                    <a:pt x="2601707" y="1257115"/>
                    <a:pt x="2590808" y="1490022"/>
                    <a:pt x="2619003" y="1633518"/>
                  </a:cubicBezTo>
                  <a:cubicBezTo>
                    <a:pt x="2358588" y="1640149"/>
                    <a:pt x="2232268" y="1642888"/>
                    <a:pt x="2042822" y="1633518"/>
                  </a:cubicBezTo>
                  <a:cubicBezTo>
                    <a:pt x="1853376" y="1624148"/>
                    <a:pt x="1529021" y="1631448"/>
                    <a:pt x="1388072" y="1633518"/>
                  </a:cubicBezTo>
                  <a:cubicBezTo>
                    <a:pt x="1247123" y="1635589"/>
                    <a:pt x="961394" y="1633632"/>
                    <a:pt x="785701" y="1633518"/>
                  </a:cubicBezTo>
                  <a:cubicBezTo>
                    <a:pt x="610008" y="1633404"/>
                    <a:pt x="330268" y="1646735"/>
                    <a:pt x="0" y="1633518"/>
                  </a:cubicBezTo>
                  <a:cubicBezTo>
                    <a:pt x="25743" y="1368768"/>
                    <a:pt x="-12124" y="1301542"/>
                    <a:pt x="0" y="1072677"/>
                  </a:cubicBezTo>
                  <a:cubicBezTo>
                    <a:pt x="12124" y="843812"/>
                    <a:pt x="-13110" y="682071"/>
                    <a:pt x="0" y="544506"/>
                  </a:cubicBezTo>
                  <a:cubicBezTo>
                    <a:pt x="13110" y="406941"/>
                    <a:pt x="-21072" y="111115"/>
                    <a:pt x="0" y="0"/>
                  </a:cubicBezTo>
                  <a:close/>
                </a:path>
                <a:path w="2619003" h="1633518" stroke="0" extrusionOk="0">
                  <a:moveTo>
                    <a:pt x="0" y="0"/>
                  </a:moveTo>
                  <a:cubicBezTo>
                    <a:pt x="165629" y="-23367"/>
                    <a:pt x="362147" y="-18746"/>
                    <a:pt x="654751" y="0"/>
                  </a:cubicBezTo>
                  <a:cubicBezTo>
                    <a:pt x="947355" y="18746"/>
                    <a:pt x="1071613" y="-27685"/>
                    <a:pt x="1335692" y="0"/>
                  </a:cubicBezTo>
                  <a:cubicBezTo>
                    <a:pt x="1599771" y="27685"/>
                    <a:pt x="1823506" y="33378"/>
                    <a:pt x="2016632" y="0"/>
                  </a:cubicBezTo>
                  <a:cubicBezTo>
                    <a:pt x="2209758" y="-33378"/>
                    <a:pt x="2321829" y="-20018"/>
                    <a:pt x="2619003" y="0"/>
                  </a:cubicBezTo>
                  <a:cubicBezTo>
                    <a:pt x="2606018" y="247163"/>
                    <a:pt x="2640705" y="360485"/>
                    <a:pt x="2619003" y="528171"/>
                  </a:cubicBezTo>
                  <a:cubicBezTo>
                    <a:pt x="2597301" y="695857"/>
                    <a:pt x="2607742" y="922740"/>
                    <a:pt x="2619003" y="1023671"/>
                  </a:cubicBezTo>
                  <a:cubicBezTo>
                    <a:pt x="2630264" y="1124602"/>
                    <a:pt x="2624528" y="1359771"/>
                    <a:pt x="2619003" y="1633518"/>
                  </a:cubicBezTo>
                  <a:cubicBezTo>
                    <a:pt x="2374936" y="1631546"/>
                    <a:pt x="2317483" y="1624861"/>
                    <a:pt x="2016632" y="1633518"/>
                  </a:cubicBezTo>
                  <a:cubicBezTo>
                    <a:pt x="1715781" y="1642175"/>
                    <a:pt x="1685442" y="1603881"/>
                    <a:pt x="1414262" y="1633518"/>
                  </a:cubicBezTo>
                  <a:cubicBezTo>
                    <a:pt x="1143082" y="1663156"/>
                    <a:pt x="948661" y="1617427"/>
                    <a:pt x="785701" y="1633518"/>
                  </a:cubicBezTo>
                  <a:cubicBezTo>
                    <a:pt x="622741" y="1649609"/>
                    <a:pt x="270126" y="1654438"/>
                    <a:pt x="0" y="1633518"/>
                  </a:cubicBezTo>
                  <a:cubicBezTo>
                    <a:pt x="-5876" y="1377101"/>
                    <a:pt x="-2838" y="1321218"/>
                    <a:pt x="0" y="1056342"/>
                  </a:cubicBezTo>
                  <a:cubicBezTo>
                    <a:pt x="2838" y="791466"/>
                    <a:pt x="-20908" y="693943"/>
                    <a:pt x="0" y="528171"/>
                  </a:cubicBezTo>
                  <a:cubicBezTo>
                    <a:pt x="20908" y="362399"/>
                    <a:pt x="20129" y="138791"/>
                    <a:pt x="0" y="0"/>
                  </a:cubicBezTo>
                  <a:close/>
                </a:path>
              </a:pathLst>
            </a:custGeom>
            <a:grp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6" name="Shape 115">
              <a:extLst>
                <a:ext uri="{FF2B5EF4-FFF2-40B4-BE49-F238E27FC236}">
                  <a16:creationId xmlns:a16="http://schemas.microsoft.com/office/drawing/2014/main" id="{3247C459-C6CE-4F01-880B-E4651017BDF2}"/>
                </a:ext>
              </a:extLst>
            </p:cNvPr>
            <p:cNvCxnSpPr>
              <a:cxnSpLocks/>
              <a:stCxn id="17" idx="2"/>
              <a:endCxn id="19" idx="1"/>
            </p:cNvCxnSpPr>
            <p:nvPr/>
          </p:nvCxnSpPr>
          <p:spPr bwMode="auto">
            <a:xfrm rot="5400000">
              <a:off x="9073027" y="2690232"/>
              <a:ext cx="784858" cy="115779"/>
            </a:xfrm>
            <a:prstGeom prst="bentConnector4">
              <a:avLst>
                <a:gd name="adj1" fmla="val 36813"/>
                <a:gd name="adj2" fmla="val 297445"/>
              </a:avLst>
            </a:prstGeom>
            <a:grpFill/>
            <a:ln w="19050" cap="flat" cmpd="sng" algn="ctr">
              <a:solidFill>
                <a:srgbClr val="1B4D2A"/>
              </a:solidFill>
              <a:prstDash val="solid"/>
              <a:round/>
              <a:headEnd type="none" w="med" len="med"/>
              <a:tailEnd type="arrow"/>
            </a:ln>
            <a:effectLst/>
          </p:spPr>
        </p:cxnSp>
        <p:grpSp>
          <p:nvGrpSpPr>
            <p:cNvPr id="8" name="Group 193">
              <a:extLst>
                <a:ext uri="{FF2B5EF4-FFF2-40B4-BE49-F238E27FC236}">
                  <a16:creationId xmlns:a16="http://schemas.microsoft.com/office/drawing/2014/main" id="{E649C14E-2928-4229-9364-25C5F1139E2A}"/>
                </a:ext>
              </a:extLst>
            </p:cNvPr>
            <p:cNvGrpSpPr/>
            <p:nvPr/>
          </p:nvGrpSpPr>
          <p:grpSpPr>
            <a:xfrm>
              <a:off x="8425072" y="1941692"/>
              <a:ext cx="1918494" cy="1405858"/>
              <a:chOff x="-2850592" y="1354306"/>
              <a:chExt cx="1918494" cy="1405858"/>
            </a:xfrm>
            <a:grpFill/>
          </p:grpSpPr>
          <p:sp>
            <p:nvSpPr>
              <p:cNvPr id="17" name="Rectangle 194">
                <a:extLst>
                  <a:ext uri="{FF2B5EF4-FFF2-40B4-BE49-F238E27FC236}">
                    <a16:creationId xmlns:a16="http://schemas.microsoft.com/office/drawing/2014/main" id="{A67EAF85-0065-4B26-9328-593C4A69031A}"/>
                  </a:ext>
                </a:extLst>
              </p:cNvPr>
              <p:cNvSpPr/>
              <p:nvPr/>
            </p:nvSpPr>
            <p:spPr bwMode="auto">
              <a:xfrm>
                <a:off x="-2220319" y="1354306"/>
                <a:ext cx="936000" cy="414000"/>
              </a:xfrm>
              <a:prstGeom prst="rect">
                <a:avLst/>
              </a:prstGeom>
              <a:grpFill/>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r>
                  <a:rPr lang="en-US" sz="825">
                    <a:solidFill>
                      <a:srgbClr val="00148C"/>
                    </a:solidFill>
                  </a:rPr>
                  <a:t>Domain Data (Entity)</a:t>
                </a:r>
              </a:p>
            </p:txBody>
          </p:sp>
          <p:sp>
            <p:nvSpPr>
              <p:cNvPr id="19" name="Rectangle 197">
                <a:extLst>
                  <a:ext uri="{FF2B5EF4-FFF2-40B4-BE49-F238E27FC236}">
                    <a16:creationId xmlns:a16="http://schemas.microsoft.com/office/drawing/2014/main" id="{10B7CD4B-CB78-482D-9C53-882702D28E29}"/>
                  </a:ext>
                </a:extLst>
              </p:cNvPr>
              <p:cNvSpPr/>
              <p:nvPr/>
            </p:nvSpPr>
            <p:spPr bwMode="auto">
              <a:xfrm>
                <a:off x="-1868098" y="2346164"/>
                <a:ext cx="936000" cy="414000"/>
              </a:xfrm>
              <a:prstGeom prst="rect">
                <a:avLst/>
              </a:prstGeom>
              <a:solidFill>
                <a:schemeClr val="accent1">
                  <a:lumMod val="40000"/>
                  <a:lumOff val="60000"/>
                </a:schemeClr>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 (Global)</a:t>
                </a:r>
              </a:p>
            </p:txBody>
          </p:sp>
          <p:sp>
            <p:nvSpPr>
              <p:cNvPr id="18" name="TextBox 198">
                <a:extLst>
                  <a:ext uri="{FF2B5EF4-FFF2-40B4-BE49-F238E27FC236}">
                    <a16:creationId xmlns:a16="http://schemas.microsoft.com/office/drawing/2014/main" id="{457CF9C7-0090-4F11-9F1F-ED277765BDFF}"/>
                  </a:ext>
                </a:extLst>
              </p:cNvPr>
              <p:cNvSpPr txBox="1"/>
              <p:nvPr/>
            </p:nvSpPr>
            <p:spPr>
              <a:xfrm>
                <a:off x="-2850592" y="2146302"/>
                <a:ext cx="917607" cy="321790"/>
              </a:xfrm>
              <a:prstGeom prst="roundRect">
                <a:avLst/>
              </a:prstGeom>
              <a:grp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1C. Provide data model requirements (models)</a:t>
                </a:r>
              </a:p>
            </p:txBody>
          </p:sp>
        </p:grpSp>
        <p:cxnSp>
          <p:nvCxnSpPr>
            <p:cNvPr id="13" name="Shape 115">
              <a:extLst>
                <a:ext uri="{FF2B5EF4-FFF2-40B4-BE49-F238E27FC236}">
                  <a16:creationId xmlns:a16="http://schemas.microsoft.com/office/drawing/2014/main" id="{4DEAA8AE-3DE6-47BF-BDFA-597DC120296C}"/>
                </a:ext>
              </a:extLst>
            </p:cNvPr>
            <p:cNvCxnSpPr>
              <a:cxnSpLocks/>
              <a:stCxn id="19" idx="0"/>
              <a:endCxn id="17" idx="3"/>
            </p:cNvCxnSpPr>
            <p:nvPr/>
          </p:nvCxnSpPr>
          <p:spPr bwMode="auto">
            <a:xfrm rot="5400000" flipH="1" flipV="1">
              <a:off x="9541026" y="2483232"/>
              <a:ext cx="784858" cy="115779"/>
            </a:xfrm>
            <a:prstGeom prst="bentConnector4">
              <a:avLst>
                <a:gd name="adj1" fmla="val 36813"/>
                <a:gd name="adj2" fmla="val 297445"/>
              </a:avLst>
            </a:prstGeom>
            <a:grpFill/>
            <a:ln w="19050" cap="flat" cmpd="sng" algn="ctr">
              <a:solidFill>
                <a:srgbClr val="1B4D2A"/>
              </a:solidFill>
              <a:prstDash val="solid"/>
              <a:round/>
              <a:headEnd type="none" w="med" len="med"/>
              <a:tailEnd type="arrow"/>
            </a:ln>
            <a:effectLst/>
          </p:spPr>
        </p:cxnSp>
      </p:gr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36</a:t>
            </a:fld>
            <a:endParaRPr lang="en-US"/>
          </a:p>
        </p:txBody>
      </p:sp>
      <p:sp>
        <p:nvSpPr>
          <p:cNvPr id="3" name="Title 2"/>
          <p:cNvSpPr>
            <a:spLocks noGrp="1"/>
          </p:cNvSpPr>
          <p:nvPr>
            <p:ph type="title"/>
          </p:nvPr>
        </p:nvSpPr>
        <p:spPr>
          <a:xfrm>
            <a:off x="323314" y="17106"/>
            <a:ext cx="8497370" cy="430887"/>
          </a:xfrm>
        </p:spPr>
        <p:txBody>
          <a:bodyPr/>
          <a:lstStyle/>
          <a:p>
            <a:r>
              <a:rPr lang="en-US"/>
              <a:t>Data Architecture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93535" y="4740424"/>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62219" y="704172"/>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02659" y="67821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6" name="Rounded Rectangle 43">
            <a:extLst>
              <a:ext uri="{FF2B5EF4-FFF2-40B4-BE49-F238E27FC236}">
                <a16:creationId xmlns:a16="http://schemas.microsoft.com/office/drawing/2014/main" id="{FB671A9D-8598-4DA8-9A42-2DAA2E66C8F6}"/>
              </a:ext>
            </a:extLst>
          </p:cNvPr>
          <p:cNvSpPr/>
          <p:nvPr/>
        </p:nvSpPr>
        <p:spPr bwMode="auto">
          <a:xfrm>
            <a:off x="4576544" y="831210"/>
            <a:ext cx="936000" cy="414000"/>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28" name="Rectangle 27">
            <a:extLst>
              <a:ext uri="{FF2B5EF4-FFF2-40B4-BE49-F238E27FC236}">
                <a16:creationId xmlns:a16="http://schemas.microsoft.com/office/drawing/2014/main" id="{838DC932-3482-4C39-9658-3EDBA2CA277C}"/>
              </a:ext>
            </a:extLst>
          </p:cNvPr>
          <p:cNvSpPr/>
          <p:nvPr/>
        </p:nvSpPr>
        <p:spPr bwMode="auto">
          <a:xfrm>
            <a:off x="2507317" y="2469922"/>
            <a:ext cx="936000"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cxnSp>
        <p:nvCxnSpPr>
          <p:cNvPr id="153" name="Shape 115">
            <a:extLst>
              <a:ext uri="{FF2B5EF4-FFF2-40B4-BE49-F238E27FC236}">
                <a16:creationId xmlns:a16="http://schemas.microsoft.com/office/drawing/2014/main" id="{712250A0-99DE-4560-9A74-D689DD5BA9A9}"/>
              </a:ext>
            </a:extLst>
          </p:cNvPr>
          <p:cNvCxnSpPr>
            <a:cxnSpLocks/>
          </p:cNvCxnSpPr>
          <p:nvPr/>
        </p:nvCxnSpPr>
        <p:spPr bwMode="auto">
          <a:xfrm>
            <a:off x="7605480" y="991851"/>
            <a:ext cx="639529" cy="41526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56" name="TextBox 155">
            <a:extLst>
              <a:ext uri="{FF2B5EF4-FFF2-40B4-BE49-F238E27FC236}">
                <a16:creationId xmlns:a16="http://schemas.microsoft.com/office/drawing/2014/main" id="{4057F548-9AB6-4159-A952-2E126DB16499}"/>
              </a:ext>
            </a:extLst>
          </p:cNvPr>
          <p:cNvSpPr txBox="1"/>
          <p:nvPr/>
        </p:nvSpPr>
        <p:spPr>
          <a:xfrm>
            <a:off x="7670364" y="1081890"/>
            <a:ext cx="872307"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requirements</a:t>
            </a:r>
          </a:p>
        </p:txBody>
      </p:sp>
      <p:cxnSp>
        <p:nvCxnSpPr>
          <p:cNvPr id="160" name="Shape 115">
            <a:extLst>
              <a:ext uri="{FF2B5EF4-FFF2-40B4-BE49-F238E27FC236}">
                <a16:creationId xmlns:a16="http://schemas.microsoft.com/office/drawing/2014/main" id="{F99AA041-48DC-49E3-B40A-F376B0DBA2EB}"/>
              </a:ext>
            </a:extLst>
          </p:cNvPr>
          <p:cNvCxnSpPr>
            <a:cxnSpLocks/>
            <a:stCxn id="16" idx="1"/>
            <a:endCxn id="28" idx="0"/>
          </p:cNvCxnSpPr>
          <p:nvPr/>
        </p:nvCxnSpPr>
        <p:spPr bwMode="auto">
          <a:xfrm rot="10800000" flipV="1">
            <a:off x="2975317" y="1732340"/>
            <a:ext cx="3402064" cy="737581"/>
          </a:xfrm>
          <a:prstGeom prst="bentConnector4">
            <a:avLst>
              <a:gd name="adj1" fmla="val -7572"/>
              <a:gd name="adj2" fmla="val 50000"/>
            </a:avLst>
          </a:prstGeom>
          <a:solidFill>
            <a:schemeClr val="bg1"/>
          </a:solidFill>
          <a:ln w="19050" cap="flat" cmpd="sng" algn="ctr">
            <a:solidFill>
              <a:srgbClr val="1B4D2A"/>
            </a:solidFill>
            <a:prstDash val="solid"/>
            <a:round/>
            <a:headEnd type="none" w="med" len="med"/>
            <a:tailEnd type="arrow"/>
          </a:ln>
          <a:effectLst/>
        </p:spPr>
      </p:cxnSp>
      <p:sp>
        <p:nvSpPr>
          <p:cNvPr id="163" name="TextBox 162">
            <a:extLst>
              <a:ext uri="{FF2B5EF4-FFF2-40B4-BE49-F238E27FC236}">
                <a16:creationId xmlns:a16="http://schemas.microsoft.com/office/drawing/2014/main" id="{16264470-79BF-439D-A1B9-191B31F3453A}"/>
              </a:ext>
            </a:extLst>
          </p:cNvPr>
          <p:cNvSpPr txBox="1"/>
          <p:nvPr/>
        </p:nvSpPr>
        <p:spPr>
          <a:xfrm>
            <a:off x="3428737" y="1765581"/>
            <a:ext cx="1183672"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Provide data architecture requirements (models &amp; tooling)</a:t>
            </a:r>
          </a:p>
        </p:txBody>
      </p:sp>
      <p:sp>
        <p:nvSpPr>
          <p:cNvPr id="167" name="TextBox 166">
            <a:extLst>
              <a:ext uri="{FF2B5EF4-FFF2-40B4-BE49-F238E27FC236}">
                <a16:creationId xmlns:a16="http://schemas.microsoft.com/office/drawing/2014/main" id="{18F0688A-8557-4A81-9852-5E01B2AA02E8}"/>
              </a:ext>
            </a:extLst>
          </p:cNvPr>
          <p:cNvSpPr txBox="1"/>
          <p:nvPr/>
        </p:nvSpPr>
        <p:spPr>
          <a:xfrm>
            <a:off x="3434607" y="1534128"/>
            <a:ext cx="1177802"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Publish data architecture strategy</a:t>
            </a:r>
          </a:p>
        </p:txBody>
      </p:sp>
      <p:grpSp>
        <p:nvGrpSpPr>
          <p:cNvPr id="176" name="Group 175">
            <a:extLst>
              <a:ext uri="{FF2B5EF4-FFF2-40B4-BE49-F238E27FC236}">
                <a16:creationId xmlns:a16="http://schemas.microsoft.com/office/drawing/2014/main" id="{2E19833C-C4A5-4341-9044-48152764FC2E}"/>
              </a:ext>
            </a:extLst>
          </p:cNvPr>
          <p:cNvGrpSpPr/>
          <p:nvPr/>
        </p:nvGrpSpPr>
        <p:grpSpPr>
          <a:xfrm>
            <a:off x="3486090" y="3771065"/>
            <a:ext cx="936000" cy="420179"/>
            <a:chOff x="2138416" y="3375786"/>
            <a:chExt cx="936000" cy="420179"/>
          </a:xfrm>
        </p:grpSpPr>
        <p:sp>
          <p:nvSpPr>
            <p:cNvPr id="174" name="Rectangle 173">
              <a:extLst>
                <a:ext uri="{FF2B5EF4-FFF2-40B4-BE49-F238E27FC236}">
                  <a16:creationId xmlns:a16="http://schemas.microsoft.com/office/drawing/2014/main" id="{AB1B9550-F986-44BF-BB6A-94376EE8AB1E}"/>
                </a:ext>
              </a:extLst>
            </p:cNvPr>
            <p:cNvSpPr/>
            <p:nvPr/>
          </p:nvSpPr>
          <p:spPr bwMode="auto">
            <a:xfrm>
              <a:off x="2138416" y="3375786"/>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Modelling</a:t>
              </a:r>
              <a:br>
                <a:rPr lang="en-US" sz="825">
                  <a:solidFill>
                    <a:schemeClr val="bg1"/>
                  </a:solidFill>
                </a:rPr>
              </a:br>
              <a:r>
                <a:rPr lang="en-US" sz="825">
                  <a:solidFill>
                    <a:schemeClr val="bg1"/>
                  </a:solidFill>
                </a:rPr>
                <a:t>Tool</a:t>
              </a:r>
            </a:p>
          </p:txBody>
        </p:sp>
        <p:pic>
          <p:nvPicPr>
            <p:cNvPr id="169" name="Graphic 168" descr="Gears">
              <a:extLst>
                <a:ext uri="{FF2B5EF4-FFF2-40B4-BE49-F238E27FC236}">
                  <a16:creationId xmlns:a16="http://schemas.microsoft.com/office/drawing/2014/main" id="{F34ACEF3-CFC5-4D8C-AA02-F9357C5135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237" y="3375786"/>
              <a:ext cx="420179" cy="420179"/>
            </a:xfrm>
            <a:prstGeom prst="rect">
              <a:avLst/>
            </a:prstGeom>
          </p:spPr>
        </p:pic>
      </p:grpSp>
      <p:cxnSp>
        <p:nvCxnSpPr>
          <p:cNvPr id="177" name="Shape 115">
            <a:extLst>
              <a:ext uri="{FF2B5EF4-FFF2-40B4-BE49-F238E27FC236}">
                <a16:creationId xmlns:a16="http://schemas.microsoft.com/office/drawing/2014/main" id="{D7ED8FE9-0515-4CB7-BB17-4349357587A1}"/>
              </a:ext>
            </a:extLst>
          </p:cNvPr>
          <p:cNvCxnSpPr>
            <a:cxnSpLocks/>
            <a:stCxn id="28" idx="2"/>
          </p:cNvCxnSpPr>
          <p:nvPr/>
        </p:nvCxnSpPr>
        <p:spPr bwMode="auto">
          <a:xfrm rot="16200000" flipH="1">
            <a:off x="2694269" y="3164969"/>
            <a:ext cx="1072869" cy="51077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81" name="TextBox 180">
            <a:extLst>
              <a:ext uri="{FF2B5EF4-FFF2-40B4-BE49-F238E27FC236}">
                <a16:creationId xmlns:a16="http://schemas.microsoft.com/office/drawing/2014/main" id="{A68A6062-16B3-4994-8DF9-5CCF875DC2DB}"/>
              </a:ext>
            </a:extLst>
          </p:cNvPr>
          <p:cNvSpPr txBox="1"/>
          <p:nvPr/>
        </p:nvSpPr>
        <p:spPr>
          <a:xfrm>
            <a:off x="2505436" y="3815562"/>
            <a:ext cx="744179"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Select enterprise data modelling tool</a:t>
            </a:r>
          </a:p>
        </p:txBody>
      </p:sp>
      <p:grpSp>
        <p:nvGrpSpPr>
          <p:cNvPr id="191" name="Group 190">
            <a:extLst>
              <a:ext uri="{FF2B5EF4-FFF2-40B4-BE49-F238E27FC236}">
                <a16:creationId xmlns:a16="http://schemas.microsoft.com/office/drawing/2014/main" id="{60D51337-D576-49DF-B9B7-ADCEBD6266F7}"/>
              </a:ext>
            </a:extLst>
          </p:cNvPr>
          <p:cNvGrpSpPr/>
          <p:nvPr/>
        </p:nvGrpSpPr>
        <p:grpSpPr>
          <a:xfrm>
            <a:off x="4185031" y="3127530"/>
            <a:ext cx="936000" cy="421200"/>
            <a:chOff x="4358535" y="3371630"/>
            <a:chExt cx="936000" cy="421200"/>
          </a:xfrm>
        </p:grpSpPr>
        <p:sp>
          <p:nvSpPr>
            <p:cNvPr id="183" name="Rectangle 182">
              <a:extLst>
                <a:ext uri="{FF2B5EF4-FFF2-40B4-BE49-F238E27FC236}">
                  <a16:creationId xmlns:a16="http://schemas.microsoft.com/office/drawing/2014/main" id="{F78FDDDF-A2E2-4B94-81B7-F8E1313C5443}"/>
                </a:ext>
              </a:extLst>
            </p:cNvPr>
            <p:cNvSpPr/>
            <p:nvPr/>
          </p:nvSpPr>
          <p:spPr bwMode="auto">
            <a:xfrm>
              <a:off x="4358535" y="3374798"/>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Model</a:t>
              </a:r>
            </a:p>
          </p:txBody>
        </p:sp>
        <p:pic>
          <p:nvPicPr>
            <p:cNvPr id="190" name="Graphic 189" descr="Network diagram">
              <a:extLst>
                <a:ext uri="{FF2B5EF4-FFF2-40B4-BE49-F238E27FC236}">
                  <a16:creationId xmlns:a16="http://schemas.microsoft.com/office/drawing/2014/main" id="{46385FA4-E07C-4819-B925-F0A6B41F4D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3335" y="3371630"/>
              <a:ext cx="421200" cy="421200"/>
            </a:xfrm>
            <a:prstGeom prst="rect">
              <a:avLst/>
            </a:prstGeom>
          </p:spPr>
        </p:pic>
      </p:grpSp>
      <p:cxnSp>
        <p:nvCxnSpPr>
          <p:cNvPr id="192" name="Shape 115">
            <a:extLst>
              <a:ext uri="{FF2B5EF4-FFF2-40B4-BE49-F238E27FC236}">
                <a16:creationId xmlns:a16="http://schemas.microsoft.com/office/drawing/2014/main" id="{DBF59815-8BFA-4D09-BB2D-6B66D4D119F0}"/>
              </a:ext>
            </a:extLst>
          </p:cNvPr>
          <p:cNvCxnSpPr>
            <a:cxnSpLocks/>
            <a:stCxn id="28" idx="2"/>
            <a:endCxn id="183" idx="1"/>
          </p:cNvCxnSpPr>
          <p:nvPr/>
        </p:nvCxnSpPr>
        <p:spPr bwMode="auto">
          <a:xfrm rot="16200000" flipH="1">
            <a:off x="3353286" y="2505953"/>
            <a:ext cx="453776" cy="120971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96" name="TextBox 195">
            <a:extLst>
              <a:ext uri="{FF2B5EF4-FFF2-40B4-BE49-F238E27FC236}">
                <a16:creationId xmlns:a16="http://schemas.microsoft.com/office/drawing/2014/main" id="{CCF67472-D185-44E5-915C-F4F1DDAFF0B0}"/>
              </a:ext>
            </a:extLst>
          </p:cNvPr>
          <p:cNvSpPr txBox="1"/>
          <p:nvPr/>
        </p:nvSpPr>
        <p:spPr>
          <a:xfrm>
            <a:off x="3156375" y="3130197"/>
            <a:ext cx="850636"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Create &amp; maintain enterprise conceptual &amp; logical data model</a:t>
            </a:r>
          </a:p>
        </p:txBody>
      </p:sp>
      <p:cxnSp>
        <p:nvCxnSpPr>
          <p:cNvPr id="197" name="Shape 115">
            <a:extLst>
              <a:ext uri="{FF2B5EF4-FFF2-40B4-BE49-F238E27FC236}">
                <a16:creationId xmlns:a16="http://schemas.microsoft.com/office/drawing/2014/main" id="{A2CF0FFA-CD62-4094-A88E-891763844C64}"/>
              </a:ext>
            </a:extLst>
          </p:cNvPr>
          <p:cNvCxnSpPr>
            <a:cxnSpLocks/>
          </p:cNvCxnSpPr>
          <p:nvPr/>
        </p:nvCxnSpPr>
        <p:spPr bwMode="auto">
          <a:xfrm flipH="1">
            <a:off x="3954090" y="1476386"/>
            <a:ext cx="3048885" cy="2708679"/>
          </a:xfrm>
          <a:prstGeom prst="bentConnector4">
            <a:avLst>
              <a:gd name="adj1" fmla="val -30691"/>
              <a:gd name="adj2" fmla="val 108440"/>
            </a:avLst>
          </a:prstGeom>
          <a:solidFill>
            <a:schemeClr val="bg1"/>
          </a:solidFill>
          <a:ln w="19050" cap="flat" cmpd="sng" algn="ctr">
            <a:solidFill>
              <a:srgbClr val="1B4D2A"/>
            </a:solidFill>
            <a:prstDash val="solid"/>
            <a:round/>
            <a:headEnd type="none" w="med" len="med"/>
            <a:tailEnd type="arrow"/>
          </a:ln>
          <a:effectLst/>
        </p:spPr>
      </p:cxnSp>
      <p:sp>
        <p:nvSpPr>
          <p:cNvPr id="200" name="TextBox 199">
            <a:extLst>
              <a:ext uri="{FF2B5EF4-FFF2-40B4-BE49-F238E27FC236}">
                <a16:creationId xmlns:a16="http://schemas.microsoft.com/office/drawing/2014/main" id="{8760D479-BE12-41C1-9F0E-726660B5CF87}"/>
              </a:ext>
            </a:extLst>
          </p:cNvPr>
          <p:cNvSpPr txBox="1"/>
          <p:nvPr/>
        </p:nvSpPr>
        <p:spPr>
          <a:xfrm>
            <a:off x="4867246" y="4234268"/>
            <a:ext cx="865565"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Onboard onto data modelling tool</a:t>
            </a:r>
          </a:p>
        </p:txBody>
      </p:sp>
      <p:cxnSp>
        <p:nvCxnSpPr>
          <p:cNvPr id="201" name="Shape 115">
            <a:extLst>
              <a:ext uri="{FF2B5EF4-FFF2-40B4-BE49-F238E27FC236}">
                <a16:creationId xmlns:a16="http://schemas.microsoft.com/office/drawing/2014/main" id="{C41D65B1-70C2-4BAA-98EB-3776B9322774}"/>
              </a:ext>
            </a:extLst>
          </p:cNvPr>
          <p:cNvCxnSpPr>
            <a:cxnSpLocks/>
            <a:endCxn id="183" idx="0"/>
          </p:cNvCxnSpPr>
          <p:nvPr/>
        </p:nvCxnSpPr>
        <p:spPr bwMode="auto">
          <a:xfrm rot="10800000" flipV="1">
            <a:off x="4653032" y="1470206"/>
            <a:ext cx="1717491" cy="1660491"/>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204" name="TextBox 203">
            <a:extLst>
              <a:ext uri="{FF2B5EF4-FFF2-40B4-BE49-F238E27FC236}">
                <a16:creationId xmlns:a16="http://schemas.microsoft.com/office/drawing/2014/main" id="{9175785D-4788-491F-B0A8-EFCA97A2BB87}"/>
              </a:ext>
            </a:extLst>
          </p:cNvPr>
          <p:cNvSpPr txBox="1"/>
          <p:nvPr/>
        </p:nvSpPr>
        <p:spPr>
          <a:xfrm>
            <a:off x="4181627" y="2506352"/>
            <a:ext cx="939403"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Train up on enterprise conceptual &amp; logical data model</a:t>
            </a:r>
          </a:p>
        </p:txBody>
      </p:sp>
      <p:cxnSp>
        <p:nvCxnSpPr>
          <p:cNvPr id="224" name="Shape 115">
            <a:extLst>
              <a:ext uri="{FF2B5EF4-FFF2-40B4-BE49-F238E27FC236}">
                <a16:creationId xmlns:a16="http://schemas.microsoft.com/office/drawing/2014/main" id="{987CEF2C-3E64-4301-A4E5-6CB8F2563143}"/>
              </a:ext>
            </a:extLst>
          </p:cNvPr>
          <p:cNvCxnSpPr>
            <a:cxnSpLocks/>
            <a:endCxn id="183" idx="3"/>
          </p:cNvCxnSpPr>
          <p:nvPr/>
        </p:nvCxnSpPr>
        <p:spPr bwMode="auto">
          <a:xfrm flipH="1">
            <a:off x="5121031" y="1476386"/>
            <a:ext cx="1253383" cy="1861312"/>
          </a:xfrm>
          <a:prstGeom prst="bentConnector3">
            <a:avLst>
              <a:gd name="adj1" fmla="val -124806"/>
            </a:avLst>
          </a:prstGeom>
          <a:solidFill>
            <a:schemeClr val="bg1"/>
          </a:solidFill>
          <a:ln w="19050" cap="flat" cmpd="sng" algn="ctr">
            <a:solidFill>
              <a:srgbClr val="1B4D2A"/>
            </a:solidFill>
            <a:prstDash val="solid"/>
            <a:round/>
            <a:headEnd type="none" w="med" len="med"/>
            <a:tailEnd type="arrow"/>
          </a:ln>
          <a:effectLst/>
        </p:spPr>
      </p:cxnSp>
      <p:sp>
        <p:nvSpPr>
          <p:cNvPr id="233" name="TextBox 232">
            <a:extLst>
              <a:ext uri="{FF2B5EF4-FFF2-40B4-BE49-F238E27FC236}">
                <a16:creationId xmlns:a16="http://schemas.microsoft.com/office/drawing/2014/main" id="{A606953D-A4DA-4A64-93DA-150730574870}"/>
              </a:ext>
            </a:extLst>
          </p:cNvPr>
          <p:cNvSpPr txBox="1"/>
          <p:nvPr/>
        </p:nvSpPr>
        <p:spPr>
          <a:xfrm>
            <a:off x="6281577" y="3142383"/>
            <a:ext cx="760617"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Create target database specific physical data model</a:t>
            </a:r>
          </a:p>
        </p:txBody>
      </p:sp>
      <p:cxnSp>
        <p:nvCxnSpPr>
          <p:cNvPr id="242" name="Shape 115">
            <a:extLst>
              <a:ext uri="{FF2B5EF4-FFF2-40B4-BE49-F238E27FC236}">
                <a16:creationId xmlns:a16="http://schemas.microsoft.com/office/drawing/2014/main" id="{10A9AF87-6A02-4271-B7F6-299EAEFDB43B}"/>
              </a:ext>
            </a:extLst>
          </p:cNvPr>
          <p:cNvCxnSpPr>
            <a:cxnSpLocks/>
            <a:stCxn id="28" idx="2"/>
            <a:endCxn id="247" idx="1"/>
          </p:cNvCxnSpPr>
          <p:nvPr/>
        </p:nvCxnSpPr>
        <p:spPr bwMode="auto">
          <a:xfrm rot="5400000" flipH="1">
            <a:off x="1977968" y="1886573"/>
            <a:ext cx="1554966" cy="439732"/>
          </a:xfrm>
          <a:prstGeom prst="bentConnector4">
            <a:avLst>
              <a:gd name="adj1" fmla="val -14701"/>
              <a:gd name="adj2" fmla="val 158415"/>
            </a:avLst>
          </a:prstGeom>
          <a:solidFill>
            <a:schemeClr val="bg1"/>
          </a:solidFill>
          <a:ln w="19050" cap="flat" cmpd="sng" algn="ctr">
            <a:solidFill>
              <a:srgbClr val="1B4D2A"/>
            </a:solidFill>
            <a:prstDash val="solid"/>
            <a:round/>
            <a:headEnd type="none" w="med" len="med"/>
            <a:tailEnd type="arrow"/>
          </a:ln>
          <a:effectLst/>
        </p:spPr>
      </p:cxnSp>
      <p:sp>
        <p:nvSpPr>
          <p:cNvPr id="245" name="TextBox 244">
            <a:extLst>
              <a:ext uri="{FF2B5EF4-FFF2-40B4-BE49-F238E27FC236}">
                <a16:creationId xmlns:a16="http://schemas.microsoft.com/office/drawing/2014/main" id="{A7153616-D6DF-42A7-8188-F068CC6AB91D}"/>
              </a:ext>
            </a:extLst>
          </p:cNvPr>
          <p:cNvSpPr txBox="1"/>
          <p:nvPr/>
        </p:nvSpPr>
        <p:spPr>
          <a:xfrm>
            <a:off x="2186349" y="3009087"/>
            <a:ext cx="666331"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Update Data Catalog</a:t>
            </a:r>
          </a:p>
        </p:txBody>
      </p:sp>
      <p:grpSp>
        <p:nvGrpSpPr>
          <p:cNvPr id="246" name="Group 245">
            <a:extLst>
              <a:ext uri="{FF2B5EF4-FFF2-40B4-BE49-F238E27FC236}">
                <a16:creationId xmlns:a16="http://schemas.microsoft.com/office/drawing/2014/main" id="{9BE4B5F7-41D4-4930-A03B-19373A480CC2}"/>
              </a:ext>
            </a:extLst>
          </p:cNvPr>
          <p:cNvGrpSpPr/>
          <p:nvPr/>
        </p:nvGrpSpPr>
        <p:grpSpPr>
          <a:xfrm>
            <a:off x="2535585" y="1118356"/>
            <a:ext cx="936000" cy="421200"/>
            <a:chOff x="26993" y="3260573"/>
            <a:chExt cx="936000" cy="421200"/>
          </a:xfrm>
        </p:grpSpPr>
        <p:sp>
          <p:nvSpPr>
            <p:cNvPr id="247" name="Rectangle 246">
              <a:extLst>
                <a:ext uri="{FF2B5EF4-FFF2-40B4-BE49-F238E27FC236}">
                  <a16:creationId xmlns:a16="http://schemas.microsoft.com/office/drawing/2014/main" id="{6397A605-D25A-4314-B58F-1E334A430C2D}"/>
                </a:ext>
              </a:extLst>
            </p:cNvPr>
            <p:cNvSpPr/>
            <p:nvPr/>
          </p:nvSpPr>
          <p:spPr bwMode="auto">
            <a:xfrm>
              <a:off x="26993" y="3264173"/>
              <a:ext cx="936000" cy="414000"/>
            </a:xfrm>
            <a:prstGeom prst="rect">
              <a:avLst/>
            </a:prstGeom>
            <a:solidFill>
              <a:schemeClr val="accent4"/>
            </a:solidFill>
            <a:ln w="25400">
              <a:solidFill>
                <a:srgbClr val="002060"/>
              </a:solidFill>
              <a:miter lim="800000"/>
              <a:headEnd/>
              <a:tailEnd/>
            </a:ln>
            <a:effectLst>
              <a:outerShdw blurRad="50800" dist="38100" dir="2700000" algn="tl" rotWithShape="0">
                <a:prstClr val="black">
                  <a:alpha val="40000"/>
                </a:prstClr>
              </a:outerShdw>
            </a:effectLst>
          </p:spPr>
          <p:txBody>
            <a:bodyPr anchor="ctr"/>
            <a:lstStyle/>
            <a:p>
              <a:pPr>
                <a:lnSpc>
                  <a:spcPct val="80000"/>
                </a:lnSpc>
                <a:defRPr/>
              </a:pPr>
              <a:r>
                <a:rPr lang="en-US" sz="825">
                  <a:solidFill>
                    <a:schemeClr val="bg1"/>
                  </a:solidFill>
                </a:rPr>
                <a:t>Data</a:t>
              </a:r>
              <a:br>
                <a:rPr lang="en-US" sz="825">
                  <a:solidFill>
                    <a:schemeClr val="bg1"/>
                  </a:solidFill>
                </a:rPr>
              </a:br>
              <a:r>
                <a:rPr lang="en-US" sz="825">
                  <a:solidFill>
                    <a:schemeClr val="bg1"/>
                  </a:solidFill>
                </a:rPr>
                <a:t>Catalog</a:t>
              </a:r>
            </a:p>
          </p:txBody>
        </p:sp>
        <p:pic>
          <p:nvPicPr>
            <p:cNvPr id="248" name="Graphic 247" descr="Ribbon">
              <a:extLst>
                <a:ext uri="{FF2B5EF4-FFF2-40B4-BE49-F238E27FC236}">
                  <a16:creationId xmlns:a16="http://schemas.microsoft.com/office/drawing/2014/main" id="{0FA257F7-5EF2-444D-BDB0-20B502F071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7056" y="3260573"/>
              <a:ext cx="421200" cy="421200"/>
            </a:xfrm>
            <a:prstGeom prst="rect">
              <a:avLst/>
            </a:prstGeom>
          </p:spPr>
        </p:pic>
      </p:grpSp>
      <p:cxnSp>
        <p:nvCxnSpPr>
          <p:cNvPr id="249" name="Shape 115">
            <a:extLst>
              <a:ext uri="{FF2B5EF4-FFF2-40B4-BE49-F238E27FC236}">
                <a16:creationId xmlns:a16="http://schemas.microsoft.com/office/drawing/2014/main" id="{A1A36224-ED89-4A16-B2CF-06E140EDE576}"/>
              </a:ext>
            </a:extLst>
          </p:cNvPr>
          <p:cNvCxnSpPr>
            <a:cxnSpLocks/>
          </p:cNvCxnSpPr>
          <p:nvPr/>
        </p:nvCxnSpPr>
        <p:spPr bwMode="auto">
          <a:xfrm rot="16200000" flipV="1">
            <a:off x="5345694" y="-643721"/>
            <a:ext cx="619996" cy="4576909"/>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256" name="TextBox 255">
            <a:extLst>
              <a:ext uri="{FF2B5EF4-FFF2-40B4-BE49-F238E27FC236}">
                <a16:creationId xmlns:a16="http://schemas.microsoft.com/office/drawing/2014/main" id="{3C0D188D-8582-4B49-8560-7D666BC556CF}"/>
              </a:ext>
            </a:extLst>
          </p:cNvPr>
          <p:cNvSpPr txBox="1"/>
          <p:nvPr/>
        </p:nvSpPr>
        <p:spPr>
          <a:xfrm>
            <a:off x="3747531" y="1210487"/>
            <a:ext cx="666331"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Update Data Catalog</a:t>
            </a:r>
          </a:p>
        </p:txBody>
      </p:sp>
      <p:sp>
        <p:nvSpPr>
          <p:cNvPr id="265" name="TextBox 264">
            <a:extLst>
              <a:ext uri="{FF2B5EF4-FFF2-40B4-BE49-F238E27FC236}">
                <a16:creationId xmlns:a16="http://schemas.microsoft.com/office/drawing/2014/main" id="{66116DA0-2B28-4575-847B-9F636916C2E3}"/>
              </a:ext>
            </a:extLst>
          </p:cNvPr>
          <p:cNvSpPr txBox="1"/>
          <p:nvPr/>
        </p:nvSpPr>
        <p:spPr>
          <a:xfrm>
            <a:off x="5290916" y="3139570"/>
            <a:ext cx="923879"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Maintain the logical and physical data models to ensure its relevancy and accuracy</a:t>
            </a:r>
          </a:p>
        </p:txBody>
      </p:sp>
      <p:cxnSp>
        <p:nvCxnSpPr>
          <p:cNvPr id="266" name="Shape 115">
            <a:extLst>
              <a:ext uri="{FF2B5EF4-FFF2-40B4-BE49-F238E27FC236}">
                <a16:creationId xmlns:a16="http://schemas.microsoft.com/office/drawing/2014/main" id="{4C8D8A97-965B-49D3-B0EE-CE86796CB754}"/>
              </a:ext>
            </a:extLst>
          </p:cNvPr>
          <p:cNvCxnSpPr>
            <a:cxnSpLocks/>
          </p:cNvCxnSpPr>
          <p:nvPr/>
        </p:nvCxnSpPr>
        <p:spPr bwMode="auto">
          <a:xfrm flipH="1">
            <a:off x="4422090" y="2725637"/>
            <a:ext cx="2899871" cy="1255518"/>
          </a:xfrm>
          <a:prstGeom prst="bentConnector3">
            <a:avLst>
              <a:gd name="adj1" fmla="val -7883"/>
            </a:avLst>
          </a:prstGeom>
          <a:solidFill>
            <a:schemeClr val="bg1"/>
          </a:solidFill>
          <a:ln w="19050" cap="flat" cmpd="sng" algn="ctr">
            <a:solidFill>
              <a:srgbClr val="1B4D2A"/>
            </a:solidFill>
            <a:prstDash val="solid"/>
            <a:round/>
            <a:headEnd type="none" w="med" len="med"/>
            <a:tailEnd type="arrow"/>
          </a:ln>
          <a:effectLst/>
        </p:spPr>
      </p:cxnSp>
      <p:sp>
        <p:nvSpPr>
          <p:cNvPr id="269" name="TextBox 268">
            <a:extLst>
              <a:ext uri="{FF2B5EF4-FFF2-40B4-BE49-F238E27FC236}">
                <a16:creationId xmlns:a16="http://schemas.microsoft.com/office/drawing/2014/main" id="{E268B248-0060-4C52-B979-47E9BB3FEAB4}"/>
              </a:ext>
            </a:extLst>
          </p:cNvPr>
          <p:cNvSpPr txBox="1"/>
          <p:nvPr/>
        </p:nvSpPr>
        <p:spPr>
          <a:xfrm>
            <a:off x="4652811" y="3802856"/>
            <a:ext cx="1080000" cy="321790"/>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Operate and administer the data modelling platform</a:t>
            </a:r>
          </a:p>
        </p:txBody>
      </p:sp>
      <p:sp>
        <p:nvSpPr>
          <p:cNvPr id="316" name="TextBox 315">
            <a:extLst>
              <a:ext uri="{FF2B5EF4-FFF2-40B4-BE49-F238E27FC236}">
                <a16:creationId xmlns:a16="http://schemas.microsoft.com/office/drawing/2014/main" id="{64836E42-4085-43E2-94CC-A857A31DD341}"/>
              </a:ext>
            </a:extLst>
          </p:cNvPr>
          <p:cNvSpPr txBox="1"/>
          <p:nvPr/>
        </p:nvSpPr>
        <p:spPr>
          <a:xfrm>
            <a:off x="7563679" y="1948952"/>
            <a:ext cx="960155" cy="42905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Distribute and deliver metadata to authorized users and applications</a:t>
            </a:r>
            <a:endParaRPr lang="en-US" sz="700" kern="1200"/>
          </a:p>
        </p:txBody>
      </p:sp>
      <p:sp>
        <p:nvSpPr>
          <p:cNvPr id="135" name="Oval 2">
            <a:extLst>
              <a:ext uri="{FF2B5EF4-FFF2-40B4-BE49-F238E27FC236}">
                <a16:creationId xmlns:a16="http://schemas.microsoft.com/office/drawing/2014/main" id="{832EEF02-BD3D-4F0B-A977-85B0FF066BAA}"/>
              </a:ext>
            </a:extLst>
          </p:cNvPr>
          <p:cNvSpPr>
            <a:spLocks noChangeArrowheads="1"/>
          </p:cNvSpPr>
          <p:nvPr/>
        </p:nvSpPr>
        <p:spPr bwMode="gray">
          <a:xfrm>
            <a:off x="8451506" y="102123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48" name="Rectangle 147">
            <a:extLst>
              <a:ext uri="{FF2B5EF4-FFF2-40B4-BE49-F238E27FC236}">
                <a16:creationId xmlns:a16="http://schemas.microsoft.com/office/drawing/2014/main" id="{5CB422E4-1E6A-4535-BD20-88287A3BF3F9}"/>
              </a:ext>
            </a:extLst>
          </p:cNvPr>
          <p:cNvSpPr/>
          <p:nvPr/>
        </p:nvSpPr>
        <p:spPr bwMode="auto">
          <a:xfrm>
            <a:off x="5588582" y="835233"/>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Science</a:t>
            </a:r>
          </a:p>
        </p:txBody>
      </p:sp>
      <p:sp>
        <p:nvSpPr>
          <p:cNvPr id="150" name="Rectangle 149">
            <a:extLst>
              <a:ext uri="{FF2B5EF4-FFF2-40B4-BE49-F238E27FC236}">
                <a16:creationId xmlns:a16="http://schemas.microsoft.com/office/drawing/2014/main" id="{A2363017-6D7D-460C-80DE-BC2D347EF4BB}"/>
              </a:ext>
            </a:extLst>
          </p:cNvPr>
          <p:cNvSpPr/>
          <p:nvPr/>
        </p:nvSpPr>
        <p:spPr bwMode="auto">
          <a:xfrm>
            <a:off x="6621542" y="835233"/>
            <a:ext cx="936000" cy="414000"/>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Insight</a:t>
            </a:r>
          </a:p>
        </p:txBody>
      </p:sp>
      <p:sp>
        <p:nvSpPr>
          <p:cNvPr id="158" name="Oval 2">
            <a:extLst>
              <a:ext uri="{FF2B5EF4-FFF2-40B4-BE49-F238E27FC236}">
                <a16:creationId xmlns:a16="http://schemas.microsoft.com/office/drawing/2014/main" id="{72B6FCB3-3E33-4A19-BBDE-CBB881113E3B}"/>
              </a:ext>
            </a:extLst>
          </p:cNvPr>
          <p:cNvSpPr>
            <a:spLocks noChangeArrowheads="1"/>
          </p:cNvSpPr>
          <p:nvPr/>
        </p:nvSpPr>
        <p:spPr bwMode="gray">
          <a:xfrm>
            <a:off x="6338634" y="197718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59" name="Oval 2">
            <a:extLst>
              <a:ext uri="{FF2B5EF4-FFF2-40B4-BE49-F238E27FC236}">
                <a16:creationId xmlns:a16="http://schemas.microsoft.com/office/drawing/2014/main" id="{921698B6-5C9E-4C1E-913D-36DE4B5756CC}"/>
              </a:ext>
            </a:extLst>
          </p:cNvPr>
          <p:cNvSpPr>
            <a:spLocks noChangeArrowheads="1"/>
          </p:cNvSpPr>
          <p:nvPr/>
        </p:nvSpPr>
        <p:spPr bwMode="gray">
          <a:xfrm>
            <a:off x="3344688" y="168626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sp>
        <p:nvSpPr>
          <p:cNvPr id="161" name="Oval 2">
            <a:extLst>
              <a:ext uri="{FF2B5EF4-FFF2-40B4-BE49-F238E27FC236}">
                <a16:creationId xmlns:a16="http://schemas.microsoft.com/office/drawing/2014/main" id="{CFBA4094-A05B-4A38-8A75-4A1503DFE4DA}"/>
              </a:ext>
            </a:extLst>
          </p:cNvPr>
          <p:cNvSpPr>
            <a:spLocks noChangeArrowheads="1"/>
          </p:cNvSpPr>
          <p:nvPr/>
        </p:nvSpPr>
        <p:spPr bwMode="gray">
          <a:xfrm>
            <a:off x="2444725" y="371398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62" name="Oval 2">
            <a:extLst>
              <a:ext uri="{FF2B5EF4-FFF2-40B4-BE49-F238E27FC236}">
                <a16:creationId xmlns:a16="http://schemas.microsoft.com/office/drawing/2014/main" id="{2C09198E-5F57-47A7-9493-CCB9B2814E10}"/>
              </a:ext>
            </a:extLst>
          </p:cNvPr>
          <p:cNvSpPr>
            <a:spLocks noChangeArrowheads="1"/>
          </p:cNvSpPr>
          <p:nvPr/>
        </p:nvSpPr>
        <p:spPr bwMode="gray">
          <a:xfrm>
            <a:off x="4793555" y="413346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sp>
        <p:nvSpPr>
          <p:cNvPr id="165" name="Oval 2">
            <a:extLst>
              <a:ext uri="{FF2B5EF4-FFF2-40B4-BE49-F238E27FC236}">
                <a16:creationId xmlns:a16="http://schemas.microsoft.com/office/drawing/2014/main" id="{EFB2EF8C-8F5F-4716-BADC-E70CDD7F92B0}"/>
              </a:ext>
            </a:extLst>
          </p:cNvPr>
          <p:cNvSpPr>
            <a:spLocks noChangeArrowheads="1"/>
          </p:cNvSpPr>
          <p:nvPr/>
        </p:nvSpPr>
        <p:spPr bwMode="gray">
          <a:xfrm>
            <a:off x="2130107" y="291316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66" name="Oval 2">
            <a:extLst>
              <a:ext uri="{FF2B5EF4-FFF2-40B4-BE49-F238E27FC236}">
                <a16:creationId xmlns:a16="http://schemas.microsoft.com/office/drawing/2014/main" id="{F24A942C-971A-460A-988E-DD6019640774}"/>
              </a:ext>
            </a:extLst>
          </p:cNvPr>
          <p:cNvSpPr>
            <a:spLocks noChangeArrowheads="1"/>
          </p:cNvSpPr>
          <p:nvPr/>
        </p:nvSpPr>
        <p:spPr bwMode="gray">
          <a:xfrm>
            <a:off x="3053646" y="3272181"/>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68" name="Oval 2">
            <a:extLst>
              <a:ext uri="{FF2B5EF4-FFF2-40B4-BE49-F238E27FC236}">
                <a16:creationId xmlns:a16="http://schemas.microsoft.com/office/drawing/2014/main" id="{FE40357D-9357-4937-A2DC-FBEC92BDC918}"/>
              </a:ext>
            </a:extLst>
          </p:cNvPr>
          <p:cNvSpPr>
            <a:spLocks noChangeArrowheads="1"/>
          </p:cNvSpPr>
          <p:nvPr/>
        </p:nvSpPr>
        <p:spPr bwMode="gray">
          <a:xfrm>
            <a:off x="4082747" y="2646913"/>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sp>
        <p:nvSpPr>
          <p:cNvPr id="171" name="Oval 2">
            <a:extLst>
              <a:ext uri="{FF2B5EF4-FFF2-40B4-BE49-F238E27FC236}">
                <a16:creationId xmlns:a16="http://schemas.microsoft.com/office/drawing/2014/main" id="{02FB8F0E-1E4B-42CB-888B-42D2DD264B2C}"/>
              </a:ext>
            </a:extLst>
          </p:cNvPr>
          <p:cNvSpPr>
            <a:spLocks noChangeArrowheads="1"/>
          </p:cNvSpPr>
          <p:nvPr/>
        </p:nvSpPr>
        <p:spPr bwMode="gray">
          <a:xfrm>
            <a:off x="6212637" y="303850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sp>
        <p:nvSpPr>
          <p:cNvPr id="172" name="Oval 2">
            <a:extLst>
              <a:ext uri="{FF2B5EF4-FFF2-40B4-BE49-F238E27FC236}">
                <a16:creationId xmlns:a16="http://schemas.microsoft.com/office/drawing/2014/main" id="{03E97DC0-0278-4A15-B2E8-D00D1DD34639}"/>
              </a:ext>
            </a:extLst>
          </p:cNvPr>
          <p:cNvSpPr>
            <a:spLocks noChangeArrowheads="1"/>
          </p:cNvSpPr>
          <p:nvPr/>
        </p:nvSpPr>
        <p:spPr bwMode="gray">
          <a:xfrm>
            <a:off x="7473615" y="208217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sp>
        <p:nvSpPr>
          <p:cNvPr id="173" name="Oval 2">
            <a:extLst>
              <a:ext uri="{FF2B5EF4-FFF2-40B4-BE49-F238E27FC236}">
                <a16:creationId xmlns:a16="http://schemas.microsoft.com/office/drawing/2014/main" id="{D0AA3431-8B5F-475A-B274-1ECD673DFF8E}"/>
              </a:ext>
            </a:extLst>
          </p:cNvPr>
          <p:cNvSpPr>
            <a:spLocks noChangeArrowheads="1"/>
          </p:cNvSpPr>
          <p:nvPr/>
        </p:nvSpPr>
        <p:spPr bwMode="gray">
          <a:xfrm>
            <a:off x="3639583" y="126021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sp>
        <p:nvSpPr>
          <p:cNvPr id="175" name="Oval 2">
            <a:extLst>
              <a:ext uri="{FF2B5EF4-FFF2-40B4-BE49-F238E27FC236}">
                <a16:creationId xmlns:a16="http://schemas.microsoft.com/office/drawing/2014/main" id="{EC6D9EEC-E746-4AFE-928D-A5CA794C5745}"/>
              </a:ext>
            </a:extLst>
          </p:cNvPr>
          <p:cNvSpPr>
            <a:spLocks noChangeArrowheads="1"/>
          </p:cNvSpPr>
          <p:nvPr/>
        </p:nvSpPr>
        <p:spPr bwMode="gray">
          <a:xfrm>
            <a:off x="5214697" y="303217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sp>
        <p:nvSpPr>
          <p:cNvPr id="178" name="Oval 2">
            <a:extLst>
              <a:ext uri="{FF2B5EF4-FFF2-40B4-BE49-F238E27FC236}">
                <a16:creationId xmlns:a16="http://schemas.microsoft.com/office/drawing/2014/main" id="{5D6EE696-9818-430E-9346-E7F223692FCD}"/>
              </a:ext>
            </a:extLst>
          </p:cNvPr>
          <p:cNvSpPr>
            <a:spLocks noChangeArrowheads="1"/>
          </p:cNvSpPr>
          <p:nvPr/>
        </p:nvSpPr>
        <p:spPr bwMode="gray">
          <a:xfrm>
            <a:off x="4595321" y="370526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sp>
        <p:nvSpPr>
          <p:cNvPr id="82" name="Rectangle 81">
            <a:extLst>
              <a:ext uri="{FF2B5EF4-FFF2-40B4-BE49-F238E27FC236}">
                <a16:creationId xmlns:a16="http://schemas.microsoft.com/office/drawing/2014/main" id="{CC9A9DC9-8A2E-43E3-B5A6-EC268AF9EEDA}"/>
              </a:ext>
            </a:extLst>
          </p:cNvPr>
          <p:cNvSpPr/>
          <p:nvPr/>
        </p:nvSpPr>
        <p:spPr bwMode="auto">
          <a:xfrm>
            <a:off x="553851" y="83162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Integration</a:t>
            </a:r>
          </a:p>
        </p:txBody>
      </p:sp>
      <p:sp>
        <p:nvSpPr>
          <p:cNvPr id="83" name="Rectangle 82">
            <a:extLst>
              <a:ext uri="{FF2B5EF4-FFF2-40B4-BE49-F238E27FC236}">
                <a16:creationId xmlns:a16="http://schemas.microsoft.com/office/drawing/2014/main" id="{4122C2B8-80CF-4905-A4AC-101F30C521AD}"/>
              </a:ext>
            </a:extLst>
          </p:cNvPr>
          <p:cNvSpPr/>
          <p:nvPr/>
        </p:nvSpPr>
        <p:spPr bwMode="auto">
          <a:xfrm>
            <a:off x="573508" y="132824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Technology Assessment</a:t>
            </a:r>
          </a:p>
        </p:txBody>
      </p:sp>
      <p:sp>
        <p:nvSpPr>
          <p:cNvPr id="84" name="Rectangle 83">
            <a:extLst>
              <a:ext uri="{FF2B5EF4-FFF2-40B4-BE49-F238E27FC236}">
                <a16:creationId xmlns:a16="http://schemas.microsoft.com/office/drawing/2014/main" id="{E68AB554-3A09-4804-946A-E857334124FC}"/>
              </a:ext>
            </a:extLst>
          </p:cNvPr>
          <p:cNvSpPr/>
          <p:nvPr/>
        </p:nvSpPr>
        <p:spPr bwMode="auto">
          <a:xfrm>
            <a:off x="573508" y="179560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Architectural Patterns /Standards</a:t>
            </a:r>
          </a:p>
        </p:txBody>
      </p:sp>
      <p:sp>
        <p:nvSpPr>
          <p:cNvPr id="85" name="Rectangle 84">
            <a:extLst>
              <a:ext uri="{FF2B5EF4-FFF2-40B4-BE49-F238E27FC236}">
                <a16:creationId xmlns:a16="http://schemas.microsoft.com/office/drawing/2014/main" id="{98B727EE-70D0-4408-B1CC-D0F216874089}"/>
              </a:ext>
            </a:extLst>
          </p:cNvPr>
          <p:cNvSpPr/>
          <p:nvPr/>
        </p:nvSpPr>
        <p:spPr bwMode="auto">
          <a:xfrm>
            <a:off x="573508" y="226296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Enterprise Data Model</a:t>
            </a:r>
          </a:p>
        </p:txBody>
      </p:sp>
      <p:sp>
        <p:nvSpPr>
          <p:cNvPr id="86" name="Rectangle 85">
            <a:extLst>
              <a:ext uri="{FF2B5EF4-FFF2-40B4-BE49-F238E27FC236}">
                <a16:creationId xmlns:a16="http://schemas.microsoft.com/office/drawing/2014/main" id="{A9CEE12B-078A-4B45-A67F-8256FB114754}"/>
              </a:ext>
            </a:extLst>
          </p:cNvPr>
          <p:cNvSpPr/>
          <p:nvPr/>
        </p:nvSpPr>
        <p:spPr bwMode="auto">
          <a:xfrm>
            <a:off x="573508" y="273032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err="1">
                <a:solidFill>
                  <a:schemeClr val="bg1"/>
                </a:solidFill>
              </a:rPr>
              <a:t>Programme</a:t>
            </a:r>
            <a:r>
              <a:rPr lang="en-US" sz="825">
                <a:solidFill>
                  <a:schemeClr val="bg1"/>
                </a:solidFill>
              </a:rPr>
              <a:t>/ App Logical data model</a:t>
            </a:r>
          </a:p>
        </p:txBody>
      </p:sp>
      <p:sp>
        <p:nvSpPr>
          <p:cNvPr id="87" name="Rectangle 86">
            <a:extLst>
              <a:ext uri="{FF2B5EF4-FFF2-40B4-BE49-F238E27FC236}">
                <a16:creationId xmlns:a16="http://schemas.microsoft.com/office/drawing/2014/main" id="{B9381342-6E72-4257-9A81-CB38ACDCD391}"/>
              </a:ext>
            </a:extLst>
          </p:cNvPr>
          <p:cNvSpPr/>
          <p:nvPr/>
        </p:nvSpPr>
        <p:spPr bwMode="auto">
          <a:xfrm>
            <a:off x="573508" y="319768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Interface Design</a:t>
            </a:r>
          </a:p>
        </p:txBody>
      </p:sp>
      <p:sp>
        <p:nvSpPr>
          <p:cNvPr id="88" name="Rectangle 87">
            <a:extLst>
              <a:ext uri="{FF2B5EF4-FFF2-40B4-BE49-F238E27FC236}">
                <a16:creationId xmlns:a16="http://schemas.microsoft.com/office/drawing/2014/main" id="{7E922644-4CA1-49E3-9C14-287EE0FC5076}"/>
              </a:ext>
            </a:extLst>
          </p:cNvPr>
          <p:cNvSpPr/>
          <p:nvPr/>
        </p:nvSpPr>
        <p:spPr bwMode="auto">
          <a:xfrm>
            <a:off x="573508" y="3665042"/>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Conceptual Data Model</a:t>
            </a:r>
          </a:p>
        </p:txBody>
      </p:sp>
      <p:sp>
        <p:nvSpPr>
          <p:cNvPr id="227" name="TextBox 226">
            <a:extLst>
              <a:ext uri="{FF2B5EF4-FFF2-40B4-BE49-F238E27FC236}">
                <a16:creationId xmlns:a16="http://schemas.microsoft.com/office/drawing/2014/main" id="{9334C866-0BB3-4894-B76E-E76F67FDBC4C}"/>
              </a:ext>
            </a:extLst>
          </p:cNvPr>
          <p:cNvSpPr txBox="1"/>
          <p:nvPr/>
        </p:nvSpPr>
        <p:spPr>
          <a:xfrm>
            <a:off x="7102997" y="3139570"/>
            <a:ext cx="970514" cy="53631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US" sz="700" kern="1200"/>
              <a:t>Extend / enhance enterprise data model to create project specific logical data model</a:t>
            </a:r>
          </a:p>
        </p:txBody>
      </p:sp>
      <p:sp>
        <p:nvSpPr>
          <p:cNvPr id="170" name="Oval 2">
            <a:extLst>
              <a:ext uri="{FF2B5EF4-FFF2-40B4-BE49-F238E27FC236}">
                <a16:creationId xmlns:a16="http://schemas.microsoft.com/office/drawing/2014/main" id="{BF3E366A-BCE1-45C1-ABF7-7B2995349AB5}"/>
              </a:ext>
            </a:extLst>
          </p:cNvPr>
          <p:cNvSpPr>
            <a:spLocks noChangeArrowheads="1"/>
          </p:cNvSpPr>
          <p:nvPr/>
        </p:nvSpPr>
        <p:spPr bwMode="gray">
          <a:xfrm>
            <a:off x="7076859" y="3057776"/>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nvGrpSpPr>
          <p:cNvPr id="92" name="Group 91">
            <a:extLst>
              <a:ext uri="{FF2B5EF4-FFF2-40B4-BE49-F238E27FC236}">
                <a16:creationId xmlns:a16="http://schemas.microsoft.com/office/drawing/2014/main" id="{BAA9CD6F-B613-4867-A9D0-CDF547F97591}"/>
              </a:ext>
            </a:extLst>
          </p:cNvPr>
          <p:cNvGrpSpPr>
            <a:grpSpLocks noChangeAspect="1"/>
          </p:cNvGrpSpPr>
          <p:nvPr/>
        </p:nvGrpSpPr>
        <p:grpSpPr>
          <a:xfrm>
            <a:off x="7350134" y="140984"/>
            <a:ext cx="1341645" cy="412236"/>
            <a:chOff x="272026" y="2408034"/>
            <a:chExt cx="3095303" cy="951068"/>
          </a:xfrm>
        </p:grpSpPr>
        <p:sp>
          <p:nvSpPr>
            <p:cNvPr id="93" name="Rectangle 92">
              <a:extLst>
                <a:ext uri="{FF2B5EF4-FFF2-40B4-BE49-F238E27FC236}">
                  <a16:creationId xmlns:a16="http://schemas.microsoft.com/office/drawing/2014/main" id="{ED989DC6-B015-4C1E-B75E-D809C1402FFF}"/>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94" name="Rectangle 93">
              <a:extLst>
                <a:ext uri="{FF2B5EF4-FFF2-40B4-BE49-F238E27FC236}">
                  <a16:creationId xmlns:a16="http://schemas.microsoft.com/office/drawing/2014/main" id="{B33F0C61-103C-4AE8-874D-91E9F057A129}"/>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95" name="TextBox 94">
              <a:extLst>
                <a:ext uri="{FF2B5EF4-FFF2-40B4-BE49-F238E27FC236}">
                  <a16:creationId xmlns:a16="http://schemas.microsoft.com/office/drawing/2014/main" id="{457C06FB-CDCF-43A8-8540-BE4ACF66F81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6" name="TextBox 95">
              <a:extLst>
                <a:ext uri="{FF2B5EF4-FFF2-40B4-BE49-F238E27FC236}">
                  <a16:creationId xmlns:a16="http://schemas.microsoft.com/office/drawing/2014/main" id="{FDA290B9-7DA0-43EF-98E1-19F4557A0FC6}"/>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7" name="TextBox 96">
              <a:extLst>
                <a:ext uri="{FF2B5EF4-FFF2-40B4-BE49-F238E27FC236}">
                  <a16:creationId xmlns:a16="http://schemas.microsoft.com/office/drawing/2014/main" id="{D9AC1BD4-86DC-479A-9885-C01F36C2309E}"/>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101" name="Oval 2">
            <a:extLst>
              <a:ext uri="{FF2B5EF4-FFF2-40B4-BE49-F238E27FC236}">
                <a16:creationId xmlns:a16="http://schemas.microsoft.com/office/drawing/2014/main" id="{4E95459F-4164-4907-83F0-741DD289DF67}"/>
              </a:ext>
            </a:extLst>
          </p:cNvPr>
          <p:cNvSpPr>
            <a:spLocks noChangeArrowheads="1"/>
          </p:cNvSpPr>
          <p:nvPr/>
        </p:nvSpPr>
        <p:spPr bwMode="gray">
          <a:xfrm>
            <a:off x="1478674" y="78511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02" name="Oval 2">
            <a:extLst>
              <a:ext uri="{FF2B5EF4-FFF2-40B4-BE49-F238E27FC236}">
                <a16:creationId xmlns:a16="http://schemas.microsoft.com/office/drawing/2014/main" id="{B4415DE0-362E-448F-B539-5C130FB5A796}"/>
              </a:ext>
            </a:extLst>
          </p:cNvPr>
          <p:cNvSpPr>
            <a:spLocks noChangeArrowheads="1"/>
          </p:cNvSpPr>
          <p:nvPr/>
        </p:nvSpPr>
        <p:spPr bwMode="gray">
          <a:xfrm>
            <a:off x="1469944" y="128709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03" name="Oval 2">
            <a:extLst>
              <a:ext uri="{FF2B5EF4-FFF2-40B4-BE49-F238E27FC236}">
                <a16:creationId xmlns:a16="http://schemas.microsoft.com/office/drawing/2014/main" id="{8BF3A4DC-F143-4FB4-B86E-3BD9BAE2F5EA}"/>
              </a:ext>
            </a:extLst>
          </p:cNvPr>
          <p:cNvSpPr>
            <a:spLocks noChangeArrowheads="1"/>
          </p:cNvSpPr>
          <p:nvPr/>
        </p:nvSpPr>
        <p:spPr bwMode="gray">
          <a:xfrm>
            <a:off x="1478674" y="174292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04" name="Oval 2">
            <a:extLst>
              <a:ext uri="{FF2B5EF4-FFF2-40B4-BE49-F238E27FC236}">
                <a16:creationId xmlns:a16="http://schemas.microsoft.com/office/drawing/2014/main" id="{86AD6A7A-1EC9-4FD2-A416-B588E5F4FC87}"/>
              </a:ext>
            </a:extLst>
          </p:cNvPr>
          <p:cNvSpPr>
            <a:spLocks noChangeArrowheads="1"/>
          </p:cNvSpPr>
          <p:nvPr/>
        </p:nvSpPr>
        <p:spPr bwMode="gray">
          <a:xfrm>
            <a:off x="1469944" y="220788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05" name="Oval 2">
            <a:extLst>
              <a:ext uri="{FF2B5EF4-FFF2-40B4-BE49-F238E27FC236}">
                <a16:creationId xmlns:a16="http://schemas.microsoft.com/office/drawing/2014/main" id="{78648CDE-EB70-474E-8C2F-D8D79356309A}"/>
              </a:ext>
            </a:extLst>
          </p:cNvPr>
          <p:cNvSpPr>
            <a:spLocks noChangeArrowheads="1"/>
          </p:cNvSpPr>
          <p:nvPr/>
        </p:nvSpPr>
        <p:spPr bwMode="gray">
          <a:xfrm>
            <a:off x="1478923" y="267812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06" name="Oval 2">
            <a:extLst>
              <a:ext uri="{FF2B5EF4-FFF2-40B4-BE49-F238E27FC236}">
                <a16:creationId xmlns:a16="http://schemas.microsoft.com/office/drawing/2014/main" id="{CAC8E613-7DA0-497D-BD7A-2C359CCD7CFD}"/>
              </a:ext>
            </a:extLst>
          </p:cNvPr>
          <p:cNvSpPr>
            <a:spLocks noChangeArrowheads="1"/>
          </p:cNvSpPr>
          <p:nvPr/>
        </p:nvSpPr>
        <p:spPr bwMode="gray">
          <a:xfrm>
            <a:off x="1469944" y="313957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08" name="Oval 2">
            <a:extLst>
              <a:ext uri="{FF2B5EF4-FFF2-40B4-BE49-F238E27FC236}">
                <a16:creationId xmlns:a16="http://schemas.microsoft.com/office/drawing/2014/main" id="{231FD48A-FC98-4460-B74F-F558A76D2355}"/>
              </a:ext>
            </a:extLst>
          </p:cNvPr>
          <p:cNvSpPr>
            <a:spLocks noChangeArrowheads="1"/>
          </p:cNvSpPr>
          <p:nvPr/>
        </p:nvSpPr>
        <p:spPr bwMode="gray">
          <a:xfrm>
            <a:off x="1459667" y="362645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115" name="Oval 2">
            <a:extLst>
              <a:ext uri="{FF2B5EF4-FFF2-40B4-BE49-F238E27FC236}">
                <a16:creationId xmlns:a16="http://schemas.microsoft.com/office/drawing/2014/main" id="{0811D101-D3C0-4005-98E1-782901BF8076}"/>
              </a:ext>
            </a:extLst>
          </p:cNvPr>
          <p:cNvSpPr>
            <a:spLocks noChangeArrowheads="1"/>
          </p:cNvSpPr>
          <p:nvPr/>
        </p:nvSpPr>
        <p:spPr bwMode="gray">
          <a:xfrm>
            <a:off x="2575275" y="371398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16" name="Oval 2">
            <a:extLst>
              <a:ext uri="{FF2B5EF4-FFF2-40B4-BE49-F238E27FC236}">
                <a16:creationId xmlns:a16="http://schemas.microsoft.com/office/drawing/2014/main" id="{B383FCE1-AB66-49CA-B4D5-FBF125C54ED0}"/>
              </a:ext>
            </a:extLst>
          </p:cNvPr>
          <p:cNvSpPr>
            <a:spLocks noChangeArrowheads="1"/>
          </p:cNvSpPr>
          <p:nvPr/>
        </p:nvSpPr>
        <p:spPr bwMode="gray">
          <a:xfrm>
            <a:off x="4735908" y="370526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7" name="Oval 2">
            <a:extLst>
              <a:ext uri="{FF2B5EF4-FFF2-40B4-BE49-F238E27FC236}">
                <a16:creationId xmlns:a16="http://schemas.microsoft.com/office/drawing/2014/main" id="{B965AB6B-2E54-44D6-B36C-48E0AA23442F}"/>
              </a:ext>
            </a:extLst>
          </p:cNvPr>
          <p:cNvSpPr>
            <a:spLocks noChangeArrowheads="1"/>
          </p:cNvSpPr>
          <p:nvPr/>
        </p:nvSpPr>
        <p:spPr bwMode="gray">
          <a:xfrm>
            <a:off x="5365219" y="301847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111" name="Footer Placeholder 1">
            <a:extLst>
              <a:ext uri="{FF2B5EF4-FFF2-40B4-BE49-F238E27FC236}">
                <a16:creationId xmlns:a16="http://schemas.microsoft.com/office/drawing/2014/main" id="{9623B8B4-FAA5-4151-97AB-5C6228BF2686}"/>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112" name="Rectangle 111">
            <a:extLst>
              <a:ext uri="{FF2B5EF4-FFF2-40B4-BE49-F238E27FC236}">
                <a16:creationId xmlns:a16="http://schemas.microsoft.com/office/drawing/2014/main" id="{968C5FD9-9BAF-4532-8E07-6B1C2D0EA0C3}"/>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97646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32905" y="737773"/>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37" name="Rectangle 153">
            <a:extLst>
              <a:ext uri="{FF2B5EF4-FFF2-40B4-BE49-F238E27FC236}">
                <a16:creationId xmlns:a16="http://schemas.microsoft.com/office/drawing/2014/main" id="{2D36CD5E-BA1B-49AB-A8A3-6CD7D823E5A2}"/>
              </a:ext>
            </a:extLst>
          </p:cNvPr>
          <p:cNvSpPr/>
          <p:nvPr/>
        </p:nvSpPr>
        <p:spPr bwMode="auto">
          <a:xfrm>
            <a:off x="4731181" y="808658"/>
            <a:ext cx="1379245" cy="1091023"/>
          </a:xfrm>
          <a:custGeom>
            <a:avLst/>
            <a:gdLst>
              <a:gd name="connsiteX0" fmla="*/ 0 w 1379245"/>
              <a:gd name="connsiteY0" fmla="*/ 0 h 1091023"/>
              <a:gd name="connsiteX1" fmla="*/ 717207 w 1379245"/>
              <a:gd name="connsiteY1" fmla="*/ 0 h 1091023"/>
              <a:gd name="connsiteX2" fmla="*/ 1379245 w 1379245"/>
              <a:gd name="connsiteY2" fmla="*/ 0 h 1091023"/>
              <a:gd name="connsiteX3" fmla="*/ 1379245 w 1379245"/>
              <a:gd name="connsiteY3" fmla="*/ 534601 h 1091023"/>
              <a:gd name="connsiteX4" fmla="*/ 1379245 w 1379245"/>
              <a:gd name="connsiteY4" fmla="*/ 1091023 h 1091023"/>
              <a:gd name="connsiteX5" fmla="*/ 662038 w 1379245"/>
              <a:gd name="connsiteY5" fmla="*/ 1091023 h 1091023"/>
              <a:gd name="connsiteX6" fmla="*/ 0 w 1379245"/>
              <a:gd name="connsiteY6" fmla="*/ 1091023 h 1091023"/>
              <a:gd name="connsiteX7" fmla="*/ 0 w 1379245"/>
              <a:gd name="connsiteY7" fmla="*/ 556422 h 1091023"/>
              <a:gd name="connsiteX8" fmla="*/ 0 w 1379245"/>
              <a:gd name="connsiteY8" fmla="*/ 0 h 109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245" h="1091023" fill="none" extrusionOk="0">
                <a:moveTo>
                  <a:pt x="0" y="0"/>
                </a:moveTo>
                <a:cubicBezTo>
                  <a:pt x="202000" y="-151"/>
                  <a:pt x="430546" y="-5595"/>
                  <a:pt x="717207" y="0"/>
                </a:cubicBezTo>
                <a:cubicBezTo>
                  <a:pt x="1003868" y="5595"/>
                  <a:pt x="1075042" y="-24030"/>
                  <a:pt x="1379245" y="0"/>
                </a:cubicBezTo>
                <a:cubicBezTo>
                  <a:pt x="1364937" y="176132"/>
                  <a:pt x="1368423" y="294869"/>
                  <a:pt x="1379245" y="534601"/>
                </a:cubicBezTo>
                <a:cubicBezTo>
                  <a:pt x="1390067" y="774333"/>
                  <a:pt x="1361239" y="889903"/>
                  <a:pt x="1379245" y="1091023"/>
                </a:cubicBezTo>
                <a:cubicBezTo>
                  <a:pt x="1034278" y="1088873"/>
                  <a:pt x="893473" y="1102932"/>
                  <a:pt x="662038" y="1091023"/>
                </a:cubicBezTo>
                <a:cubicBezTo>
                  <a:pt x="430603" y="1079114"/>
                  <a:pt x="191388" y="1089519"/>
                  <a:pt x="0" y="1091023"/>
                </a:cubicBezTo>
                <a:cubicBezTo>
                  <a:pt x="-10082" y="884068"/>
                  <a:pt x="12058" y="680499"/>
                  <a:pt x="0" y="556422"/>
                </a:cubicBezTo>
                <a:cubicBezTo>
                  <a:pt x="-12058" y="432345"/>
                  <a:pt x="22455" y="211264"/>
                  <a:pt x="0" y="0"/>
                </a:cubicBezTo>
                <a:close/>
              </a:path>
              <a:path w="1379245" h="1091023" stroke="0" extrusionOk="0">
                <a:moveTo>
                  <a:pt x="0" y="0"/>
                </a:moveTo>
                <a:cubicBezTo>
                  <a:pt x="224951" y="16158"/>
                  <a:pt x="371545" y="30470"/>
                  <a:pt x="689623" y="0"/>
                </a:cubicBezTo>
                <a:cubicBezTo>
                  <a:pt x="1007701" y="-30470"/>
                  <a:pt x="1162122" y="12920"/>
                  <a:pt x="1379245" y="0"/>
                </a:cubicBezTo>
                <a:cubicBezTo>
                  <a:pt x="1353109" y="125350"/>
                  <a:pt x="1406666" y="361369"/>
                  <a:pt x="1379245" y="556422"/>
                </a:cubicBezTo>
                <a:cubicBezTo>
                  <a:pt x="1351824" y="751475"/>
                  <a:pt x="1396943" y="947021"/>
                  <a:pt x="1379245" y="1091023"/>
                </a:cubicBezTo>
                <a:cubicBezTo>
                  <a:pt x="1048283" y="1112106"/>
                  <a:pt x="907479" y="1098028"/>
                  <a:pt x="675830" y="1091023"/>
                </a:cubicBezTo>
                <a:cubicBezTo>
                  <a:pt x="444181" y="1084018"/>
                  <a:pt x="274807" y="1069142"/>
                  <a:pt x="0" y="1091023"/>
                </a:cubicBezTo>
                <a:cubicBezTo>
                  <a:pt x="18708" y="932750"/>
                  <a:pt x="27440" y="728389"/>
                  <a:pt x="0" y="523691"/>
                </a:cubicBezTo>
                <a:cubicBezTo>
                  <a:pt x="-27440" y="318993"/>
                  <a:pt x="23313" y="151479"/>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115" name="Straight Arrow Connector 114">
            <a:extLst>
              <a:ext uri="{FF2B5EF4-FFF2-40B4-BE49-F238E27FC236}">
                <a16:creationId xmlns:a16="http://schemas.microsoft.com/office/drawing/2014/main" id="{EA537CAC-8F46-4EEE-996A-D2EC797605AA}"/>
              </a:ext>
            </a:extLst>
          </p:cNvPr>
          <p:cNvCxnSpPr>
            <a:cxnSpLocks/>
          </p:cNvCxnSpPr>
          <p:nvPr/>
        </p:nvCxnSpPr>
        <p:spPr bwMode="auto">
          <a:xfrm>
            <a:off x="4840443" y="2723381"/>
            <a:ext cx="3774579" cy="24202"/>
          </a:xfrm>
          <a:prstGeom prst="straightConnector1">
            <a:avLst/>
          </a:prstGeom>
          <a:solidFill>
            <a:schemeClr val="bg1"/>
          </a:solidFill>
          <a:ln w="19050" cap="flat" cmpd="sng" algn="ctr">
            <a:solidFill>
              <a:srgbClr val="1B4D2A"/>
            </a:solidFill>
            <a:prstDash val="solid"/>
            <a:round/>
            <a:headEnd type="none" w="med" len="med"/>
            <a:tailEnd type="none"/>
          </a:ln>
          <a:effectLst/>
        </p:spPr>
      </p:cxn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37</a:t>
            </a:fld>
            <a:endParaRPr lang="en-US"/>
          </a:p>
        </p:txBody>
      </p:sp>
      <p:sp>
        <p:nvSpPr>
          <p:cNvPr id="3" name="Title 2"/>
          <p:cNvSpPr>
            <a:spLocks noGrp="1"/>
          </p:cNvSpPr>
          <p:nvPr>
            <p:ph type="title"/>
          </p:nvPr>
        </p:nvSpPr>
        <p:spPr>
          <a:xfrm>
            <a:off x="323314" y="17106"/>
            <a:ext cx="8497370" cy="430887"/>
          </a:xfrm>
        </p:spPr>
        <p:txBody>
          <a:bodyPr/>
          <a:lstStyle/>
          <a:p>
            <a:r>
              <a:rPr lang="en-US"/>
              <a:t>Data Platform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08597" y="4740424"/>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03510" y="73777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24026" y="73777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6" name="Rectangle 25">
            <a:extLst>
              <a:ext uri="{FF2B5EF4-FFF2-40B4-BE49-F238E27FC236}">
                <a16:creationId xmlns:a16="http://schemas.microsoft.com/office/drawing/2014/main" id="{A0DDBE97-54B7-4DCE-BA6F-D241D0BCF620}"/>
              </a:ext>
            </a:extLst>
          </p:cNvPr>
          <p:cNvSpPr/>
          <p:nvPr/>
        </p:nvSpPr>
        <p:spPr bwMode="auto">
          <a:xfrm>
            <a:off x="2189276" y="1036399"/>
            <a:ext cx="2200983" cy="309194"/>
          </a:xfrm>
          <a:prstGeom prst="rect">
            <a:avLst/>
          </a:prstGeom>
          <a:solidFill>
            <a:schemeClr val="tx2"/>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IT Governance Board</a:t>
            </a:r>
          </a:p>
        </p:txBody>
      </p:sp>
      <p:sp>
        <p:nvSpPr>
          <p:cNvPr id="29" name="Rectangle 28">
            <a:extLst>
              <a:ext uri="{FF2B5EF4-FFF2-40B4-BE49-F238E27FC236}">
                <a16:creationId xmlns:a16="http://schemas.microsoft.com/office/drawing/2014/main" id="{297FAE7C-AAFA-4DED-A734-62CA3A6D8AF9}"/>
              </a:ext>
            </a:extLst>
          </p:cNvPr>
          <p:cNvSpPr/>
          <p:nvPr/>
        </p:nvSpPr>
        <p:spPr bwMode="auto">
          <a:xfrm>
            <a:off x="4561380" y="352297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3" name="Rectangle 32">
            <a:extLst>
              <a:ext uri="{FF2B5EF4-FFF2-40B4-BE49-F238E27FC236}">
                <a16:creationId xmlns:a16="http://schemas.microsoft.com/office/drawing/2014/main" id="{BCF61BCB-C494-4DC1-AC1D-06290764D07E}"/>
              </a:ext>
            </a:extLst>
          </p:cNvPr>
          <p:cNvSpPr/>
          <p:nvPr/>
        </p:nvSpPr>
        <p:spPr bwMode="auto">
          <a:xfrm>
            <a:off x="2519294" y="3049162"/>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5" name="TextBox 34">
            <a:extLst>
              <a:ext uri="{FF2B5EF4-FFF2-40B4-BE49-F238E27FC236}">
                <a16:creationId xmlns:a16="http://schemas.microsoft.com/office/drawing/2014/main" id="{ADA40DEC-DEC9-47AD-BEB2-5578DA674133}"/>
              </a:ext>
            </a:extLst>
          </p:cNvPr>
          <p:cNvSpPr txBox="1"/>
          <p:nvPr/>
        </p:nvSpPr>
        <p:spPr>
          <a:xfrm>
            <a:off x="3161939" y="4021151"/>
            <a:ext cx="167060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Select the enterprise data warehouse platform</a:t>
            </a:r>
          </a:p>
        </p:txBody>
      </p:sp>
      <p:sp>
        <p:nvSpPr>
          <p:cNvPr id="38" name="TextBox 37">
            <a:extLst>
              <a:ext uri="{FF2B5EF4-FFF2-40B4-BE49-F238E27FC236}">
                <a16:creationId xmlns:a16="http://schemas.microsoft.com/office/drawing/2014/main" id="{CE3B4F79-0F7C-4B1A-930A-568A54E19557}"/>
              </a:ext>
            </a:extLst>
          </p:cNvPr>
          <p:cNvSpPr txBox="1"/>
          <p:nvPr/>
        </p:nvSpPr>
        <p:spPr>
          <a:xfrm>
            <a:off x="5361393" y="4021151"/>
            <a:ext cx="167060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Create and maintain enterprise data platform architecture</a:t>
            </a:r>
          </a:p>
        </p:txBody>
      </p:sp>
      <p:sp>
        <p:nvSpPr>
          <p:cNvPr id="39" name="TextBox 38">
            <a:extLst>
              <a:ext uri="{FF2B5EF4-FFF2-40B4-BE49-F238E27FC236}">
                <a16:creationId xmlns:a16="http://schemas.microsoft.com/office/drawing/2014/main" id="{B375F5BC-05D0-43F1-AFC6-BCA7003DCEC2}"/>
              </a:ext>
            </a:extLst>
          </p:cNvPr>
          <p:cNvSpPr txBox="1"/>
          <p:nvPr/>
        </p:nvSpPr>
        <p:spPr>
          <a:xfrm>
            <a:off x="5632605" y="2125287"/>
            <a:ext cx="930725" cy="33515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Perform database backup, recovery, and archival activities</a:t>
            </a:r>
          </a:p>
        </p:txBody>
      </p:sp>
      <p:sp>
        <p:nvSpPr>
          <p:cNvPr id="40" name="TextBox 39">
            <a:extLst>
              <a:ext uri="{FF2B5EF4-FFF2-40B4-BE49-F238E27FC236}">
                <a16:creationId xmlns:a16="http://schemas.microsoft.com/office/drawing/2014/main" id="{AA297A50-A7AD-4E9B-ADBA-E6614E363A2B}"/>
              </a:ext>
            </a:extLst>
          </p:cNvPr>
          <p:cNvSpPr txBox="1"/>
          <p:nvPr/>
        </p:nvSpPr>
        <p:spPr>
          <a:xfrm>
            <a:off x="6587978" y="2973188"/>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Monitor and resolve databases and platform </a:t>
            </a:r>
          </a:p>
        </p:txBody>
      </p:sp>
      <p:sp>
        <p:nvSpPr>
          <p:cNvPr id="42" name="Rectangle 41">
            <a:extLst>
              <a:ext uri="{FF2B5EF4-FFF2-40B4-BE49-F238E27FC236}">
                <a16:creationId xmlns:a16="http://schemas.microsoft.com/office/drawing/2014/main" id="{A94C081B-7265-40DE-AA11-8488F7B9CAD1}"/>
              </a:ext>
            </a:extLst>
          </p:cNvPr>
          <p:cNvSpPr/>
          <p:nvPr/>
        </p:nvSpPr>
        <p:spPr bwMode="auto">
          <a:xfrm>
            <a:off x="4867132" y="1342666"/>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grpSp>
        <p:nvGrpSpPr>
          <p:cNvPr id="47" name="Group 46">
            <a:extLst>
              <a:ext uri="{FF2B5EF4-FFF2-40B4-BE49-F238E27FC236}">
                <a16:creationId xmlns:a16="http://schemas.microsoft.com/office/drawing/2014/main" id="{DE8B6521-584A-40C0-83AD-363AAF528D1A}"/>
              </a:ext>
            </a:extLst>
          </p:cNvPr>
          <p:cNvGrpSpPr/>
          <p:nvPr/>
        </p:nvGrpSpPr>
        <p:grpSpPr>
          <a:xfrm>
            <a:off x="4812122" y="2532654"/>
            <a:ext cx="910980" cy="350132"/>
            <a:chOff x="2585617" y="448068"/>
            <a:chExt cx="1076959" cy="387896"/>
          </a:xfrm>
        </p:grpSpPr>
        <p:sp>
          <p:nvSpPr>
            <p:cNvPr id="58" name="Arrow: Chevron 57">
              <a:extLst>
                <a:ext uri="{FF2B5EF4-FFF2-40B4-BE49-F238E27FC236}">
                  <a16:creationId xmlns:a16="http://schemas.microsoft.com/office/drawing/2014/main" id="{C0DC13D6-5395-4B38-A650-838C9B0C4690}"/>
                </a:ext>
              </a:extLst>
            </p:cNvPr>
            <p:cNvSpPr/>
            <p:nvPr/>
          </p:nvSpPr>
          <p:spPr>
            <a:xfrm>
              <a:off x="2585617" y="448068"/>
              <a:ext cx="1076959" cy="387896"/>
            </a:xfrm>
            <a:prstGeom prst="chevron">
              <a:avLst/>
            </a:prstGeom>
          </p:spPr>
          <p:style>
            <a:lnRef idx="2">
              <a:schemeClr val="lt1">
                <a:hueOff val="0"/>
                <a:satOff val="0"/>
                <a:lumOff val="0"/>
                <a:alphaOff val="0"/>
              </a:schemeClr>
            </a:lnRef>
            <a:fillRef idx="1">
              <a:schemeClr val="accent1">
                <a:shade val="80000"/>
                <a:hueOff val="186662"/>
                <a:satOff val="-39836"/>
                <a:lumOff val="20321"/>
                <a:alphaOff val="0"/>
              </a:schemeClr>
            </a:fillRef>
            <a:effectRef idx="0">
              <a:schemeClr val="accent1">
                <a:shade val="80000"/>
                <a:hueOff val="186662"/>
                <a:satOff val="-39836"/>
                <a:lumOff val="20321"/>
                <a:alphaOff val="0"/>
              </a:schemeClr>
            </a:effectRef>
            <a:fontRef idx="minor">
              <a:schemeClr val="lt1"/>
            </a:fontRef>
          </p:style>
        </p:sp>
        <p:sp>
          <p:nvSpPr>
            <p:cNvPr id="59" name="Arrow: Chevron 10">
              <a:extLst>
                <a:ext uri="{FF2B5EF4-FFF2-40B4-BE49-F238E27FC236}">
                  <a16:creationId xmlns:a16="http://schemas.microsoft.com/office/drawing/2014/main" id="{377D0F0D-291D-4CB9-B407-1E3DF089D42C}"/>
                </a:ext>
              </a:extLst>
            </p:cNvPr>
            <p:cNvSpPr txBox="1"/>
            <p:nvPr/>
          </p:nvSpPr>
          <p:spPr>
            <a:xfrm>
              <a:off x="2779565"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Database Administration</a:t>
              </a:r>
            </a:p>
          </p:txBody>
        </p:sp>
      </p:grpSp>
      <p:grpSp>
        <p:nvGrpSpPr>
          <p:cNvPr id="48" name="Group 47">
            <a:extLst>
              <a:ext uri="{FF2B5EF4-FFF2-40B4-BE49-F238E27FC236}">
                <a16:creationId xmlns:a16="http://schemas.microsoft.com/office/drawing/2014/main" id="{F731591B-47E7-4362-A5E9-F21CFFFB7D96}"/>
              </a:ext>
            </a:extLst>
          </p:cNvPr>
          <p:cNvGrpSpPr/>
          <p:nvPr/>
        </p:nvGrpSpPr>
        <p:grpSpPr>
          <a:xfrm>
            <a:off x="5676998" y="2532654"/>
            <a:ext cx="910980" cy="350132"/>
            <a:chOff x="3446576" y="448068"/>
            <a:chExt cx="1076959" cy="387896"/>
          </a:xfrm>
        </p:grpSpPr>
        <p:sp>
          <p:nvSpPr>
            <p:cNvPr id="56" name="Arrow: Chevron 55">
              <a:extLst>
                <a:ext uri="{FF2B5EF4-FFF2-40B4-BE49-F238E27FC236}">
                  <a16:creationId xmlns:a16="http://schemas.microsoft.com/office/drawing/2014/main" id="{6A20900D-848B-428E-AE42-293B6F27898C}"/>
                </a:ext>
              </a:extLst>
            </p:cNvPr>
            <p:cNvSpPr/>
            <p:nvPr/>
          </p:nvSpPr>
          <p:spPr>
            <a:xfrm>
              <a:off x="3446576" y="448068"/>
              <a:ext cx="1076959" cy="387896"/>
            </a:xfrm>
            <a:prstGeom prst="chevron">
              <a:avLst/>
            </a:prstGeom>
          </p:spPr>
          <p:style>
            <a:lnRef idx="2">
              <a:schemeClr val="lt1">
                <a:hueOff val="0"/>
                <a:satOff val="0"/>
                <a:lumOff val="0"/>
                <a:alphaOff val="0"/>
              </a:schemeClr>
            </a:lnRef>
            <a:fillRef idx="1">
              <a:schemeClr val="accent1">
                <a:shade val="80000"/>
                <a:hueOff val="248882"/>
                <a:satOff val="-53115"/>
                <a:lumOff val="27095"/>
                <a:alphaOff val="0"/>
              </a:schemeClr>
            </a:fillRef>
            <a:effectRef idx="0">
              <a:schemeClr val="accent1">
                <a:shade val="80000"/>
                <a:hueOff val="248882"/>
                <a:satOff val="-53115"/>
                <a:lumOff val="27095"/>
                <a:alphaOff val="0"/>
              </a:schemeClr>
            </a:effectRef>
            <a:fontRef idx="minor">
              <a:schemeClr val="lt1"/>
            </a:fontRef>
          </p:style>
        </p:sp>
        <p:sp>
          <p:nvSpPr>
            <p:cNvPr id="57" name="Arrow: Chevron 12">
              <a:extLst>
                <a:ext uri="{FF2B5EF4-FFF2-40B4-BE49-F238E27FC236}">
                  <a16:creationId xmlns:a16="http://schemas.microsoft.com/office/drawing/2014/main" id="{637B8A24-DEEE-4D78-BBD5-02CABAA9500D}"/>
                </a:ext>
              </a:extLst>
            </p:cNvPr>
            <p:cNvSpPr txBox="1"/>
            <p:nvPr/>
          </p:nvSpPr>
          <p:spPr>
            <a:xfrm>
              <a:off x="3640524"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Data backup, Recovery &amp; Archiving activities</a:t>
              </a:r>
            </a:p>
          </p:txBody>
        </p:sp>
      </p:grpSp>
      <p:grpSp>
        <p:nvGrpSpPr>
          <p:cNvPr id="50" name="Group 49">
            <a:extLst>
              <a:ext uri="{FF2B5EF4-FFF2-40B4-BE49-F238E27FC236}">
                <a16:creationId xmlns:a16="http://schemas.microsoft.com/office/drawing/2014/main" id="{02D70429-29FE-4548-9E7B-9754B5FE8D8F}"/>
              </a:ext>
            </a:extLst>
          </p:cNvPr>
          <p:cNvGrpSpPr/>
          <p:nvPr/>
        </p:nvGrpSpPr>
        <p:grpSpPr>
          <a:xfrm>
            <a:off x="6629742" y="2533962"/>
            <a:ext cx="910980" cy="350132"/>
            <a:chOff x="4307535" y="448068"/>
            <a:chExt cx="1076959" cy="387896"/>
          </a:xfrm>
        </p:grpSpPr>
        <p:sp>
          <p:nvSpPr>
            <p:cNvPr id="54" name="Arrow: Chevron 53">
              <a:extLst>
                <a:ext uri="{FF2B5EF4-FFF2-40B4-BE49-F238E27FC236}">
                  <a16:creationId xmlns:a16="http://schemas.microsoft.com/office/drawing/2014/main" id="{165A80A5-11C4-4A42-B827-A3881799EDB4}"/>
                </a:ext>
              </a:extLst>
            </p:cNvPr>
            <p:cNvSpPr/>
            <p:nvPr/>
          </p:nvSpPr>
          <p:spPr>
            <a:xfrm>
              <a:off x="4307535" y="448068"/>
              <a:ext cx="1076959" cy="387896"/>
            </a:xfrm>
            <a:prstGeom prst="chevron">
              <a:avLst/>
            </a:prstGeom>
          </p:spPr>
          <p:style>
            <a:lnRef idx="2">
              <a:schemeClr val="lt1">
                <a:hueOff val="0"/>
                <a:satOff val="0"/>
                <a:lumOff val="0"/>
                <a:alphaOff val="0"/>
              </a:schemeClr>
            </a:lnRef>
            <a:fillRef idx="1">
              <a:schemeClr val="accent1">
                <a:shade val="80000"/>
                <a:hueOff val="311103"/>
                <a:satOff val="-66394"/>
                <a:lumOff val="33869"/>
                <a:alphaOff val="0"/>
              </a:schemeClr>
            </a:fillRef>
            <a:effectRef idx="0">
              <a:schemeClr val="accent1">
                <a:shade val="80000"/>
                <a:hueOff val="311103"/>
                <a:satOff val="-66394"/>
                <a:lumOff val="33869"/>
                <a:alphaOff val="0"/>
              </a:schemeClr>
            </a:effectRef>
            <a:fontRef idx="minor">
              <a:schemeClr val="lt1"/>
            </a:fontRef>
          </p:style>
        </p:sp>
        <p:sp>
          <p:nvSpPr>
            <p:cNvPr id="55" name="Arrow: Chevron 14">
              <a:extLst>
                <a:ext uri="{FF2B5EF4-FFF2-40B4-BE49-F238E27FC236}">
                  <a16:creationId xmlns:a16="http://schemas.microsoft.com/office/drawing/2014/main" id="{08DAD88B-C6B3-41B0-B6B1-380DDA4EC29E}"/>
                </a:ext>
              </a:extLst>
            </p:cNvPr>
            <p:cNvSpPr txBox="1"/>
            <p:nvPr/>
          </p:nvSpPr>
          <p:spPr>
            <a:xfrm>
              <a:off x="4501483"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Platform Monitoring</a:t>
              </a:r>
            </a:p>
          </p:txBody>
        </p:sp>
      </p:grpSp>
      <p:grpSp>
        <p:nvGrpSpPr>
          <p:cNvPr id="51" name="Group 50">
            <a:extLst>
              <a:ext uri="{FF2B5EF4-FFF2-40B4-BE49-F238E27FC236}">
                <a16:creationId xmlns:a16="http://schemas.microsoft.com/office/drawing/2014/main" id="{41A0ED79-4C6C-4ED0-8122-CF56AB1878EA}"/>
              </a:ext>
            </a:extLst>
          </p:cNvPr>
          <p:cNvGrpSpPr/>
          <p:nvPr/>
        </p:nvGrpSpPr>
        <p:grpSpPr>
          <a:xfrm>
            <a:off x="7558237" y="2532654"/>
            <a:ext cx="910980" cy="350132"/>
            <a:chOff x="5168495" y="448068"/>
            <a:chExt cx="1076959" cy="387896"/>
          </a:xfrm>
        </p:grpSpPr>
        <p:sp>
          <p:nvSpPr>
            <p:cNvPr id="52" name="Arrow: Chevron 51">
              <a:extLst>
                <a:ext uri="{FF2B5EF4-FFF2-40B4-BE49-F238E27FC236}">
                  <a16:creationId xmlns:a16="http://schemas.microsoft.com/office/drawing/2014/main" id="{FAA1E1C6-B52D-4B67-B913-51BAD93E53D9}"/>
                </a:ext>
              </a:extLst>
            </p:cNvPr>
            <p:cNvSpPr/>
            <p:nvPr/>
          </p:nvSpPr>
          <p:spPr>
            <a:xfrm>
              <a:off x="5168495" y="448068"/>
              <a:ext cx="1076959" cy="387896"/>
            </a:xfrm>
            <a:prstGeom prst="chevron">
              <a:avLst/>
            </a:prstGeom>
          </p:spPr>
          <p:style>
            <a:lnRef idx="2">
              <a:schemeClr val="lt1">
                <a:hueOff val="0"/>
                <a:satOff val="0"/>
                <a:lumOff val="0"/>
                <a:alphaOff val="0"/>
              </a:schemeClr>
            </a:lnRef>
            <a:fillRef idx="1">
              <a:schemeClr val="accent1">
                <a:shade val="80000"/>
                <a:hueOff val="373324"/>
                <a:satOff val="-79673"/>
                <a:lumOff val="40643"/>
                <a:alphaOff val="0"/>
              </a:schemeClr>
            </a:fillRef>
            <a:effectRef idx="0">
              <a:schemeClr val="accent1">
                <a:shade val="80000"/>
                <a:hueOff val="373324"/>
                <a:satOff val="-79673"/>
                <a:lumOff val="40643"/>
                <a:alphaOff val="0"/>
              </a:schemeClr>
            </a:effectRef>
            <a:fontRef idx="minor">
              <a:schemeClr val="lt1"/>
            </a:fontRef>
          </p:style>
        </p:sp>
        <p:sp>
          <p:nvSpPr>
            <p:cNvPr id="53" name="Arrow: Chevron 16">
              <a:extLst>
                <a:ext uri="{FF2B5EF4-FFF2-40B4-BE49-F238E27FC236}">
                  <a16:creationId xmlns:a16="http://schemas.microsoft.com/office/drawing/2014/main" id="{08082740-501A-456D-8E0C-A9AD7BC32392}"/>
                </a:ext>
              </a:extLst>
            </p:cNvPr>
            <p:cNvSpPr txBox="1"/>
            <p:nvPr/>
          </p:nvSpPr>
          <p:spPr>
            <a:xfrm>
              <a:off x="5362443" y="448068"/>
              <a:ext cx="689063" cy="387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004" tIns="9335" rIns="9335" bIns="9335" numCol="1" spcCol="1270" anchor="ctr" anchorCtr="0">
              <a:noAutofit/>
            </a:bodyPr>
            <a:lstStyle/>
            <a:p>
              <a:pPr marL="0" lvl="0" indent="0" algn="ctr" defTabSz="311150">
                <a:lnSpc>
                  <a:spcPct val="90000"/>
                </a:lnSpc>
                <a:spcBef>
                  <a:spcPct val="0"/>
                </a:spcBef>
                <a:spcAft>
                  <a:spcPct val="35000"/>
                </a:spcAft>
                <a:buNone/>
              </a:pPr>
              <a:r>
                <a:rPr lang="en-US" sz="600" kern="1200"/>
                <a:t>DevOps &amp; Administration</a:t>
              </a:r>
            </a:p>
          </p:txBody>
        </p:sp>
      </p:grpSp>
      <p:cxnSp>
        <p:nvCxnSpPr>
          <p:cNvPr id="89" name="Shape 115">
            <a:extLst>
              <a:ext uri="{FF2B5EF4-FFF2-40B4-BE49-F238E27FC236}">
                <a16:creationId xmlns:a16="http://schemas.microsoft.com/office/drawing/2014/main" id="{33A9BECE-F349-4D60-AE16-894C4733CA2D}"/>
              </a:ext>
            </a:extLst>
          </p:cNvPr>
          <p:cNvCxnSpPr>
            <a:cxnSpLocks/>
            <a:stCxn id="32" idx="2"/>
            <a:endCxn id="29" idx="1"/>
          </p:cNvCxnSpPr>
          <p:nvPr/>
        </p:nvCxnSpPr>
        <p:spPr bwMode="auto">
          <a:xfrm rot="16200000" flipH="1">
            <a:off x="3975274" y="3144086"/>
            <a:ext cx="907590" cy="264622"/>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90" name="Shape 115">
            <a:extLst>
              <a:ext uri="{FF2B5EF4-FFF2-40B4-BE49-F238E27FC236}">
                <a16:creationId xmlns:a16="http://schemas.microsoft.com/office/drawing/2014/main" id="{426B24AA-6DA8-404D-9813-6EE7FC85B290}"/>
              </a:ext>
            </a:extLst>
          </p:cNvPr>
          <p:cNvCxnSpPr>
            <a:cxnSpLocks/>
            <a:stCxn id="29" idx="1"/>
          </p:cNvCxnSpPr>
          <p:nvPr/>
        </p:nvCxnSpPr>
        <p:spPr bwMode="auto">
          <a:xfrm rot="10800000">
            <a:off x="2294328" y="1345594"/>
            <a:ext cx="2267053" cy="2384599"/>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32" name="Rectangle 31">
            <a:extLst>
              <a:ext uri="{FF2B5EF4-FFF2-40B4-BE49-F238E27FC236}">
                <a16:creationId xmlns:a16="http://schemas.microsoft.com/office/drawing/2014/main" id="{5C5C2D58-4438-474B-BABE-52572F674849}"/>
              </a:ext>
            </a:extLst>
          </p:cNvPr>
          <p:cNvSpPr/>
          <p:nvPr/>
        </p:nvSpPr>
        <p:spPr bwMode="auto">
          <a:xfrm>
            <a:off x="3704270" y="2408177"/>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101" name="Shape 115">
            <a:extLst>
              <a:ext uri="{FF2B5EF4-FFF2-40B4-BE49-F238E27FC236}">
                <a16:creationId xmlns:a16="http://schemas.microsoft.com/office/drawing/2014/main" id="{BBF55815-F47F-4800-B4ED-8D5F81B1DDFE}"/>
              </a:ext>
            </a:extLst>
          </p:cNvPr>
          <p:cNvCxnSpPr>
            <a:cxnSpLocks/>
            <a:stCxn id="42" idx="2"/>
            <a:endCxn id="32" idx="0"/>
          </p:cNvCxnSpPr>
          <p:nvPr/>
        </p:nvCxnSpPr>
        <p:spPr bwMode="auto">
          <a:xfrm rot="5400000">
            <a:off x="4552646" y="1501203"/>
            <a:ext cx="651086" cy="1162862"/>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28" name="TextBox 27">
            <a:extLst>
              <a:ext uri="{FF2B5EF4-FFF2-40B4-BE49-F238E27FC236}">
                <a16:creationId xmlns:a16="http://schemas.microsoft.com/office/drawing/2014/main" id="{6707D8C0-C977-473B-B406-DDC1A6C75434}"/>
              </a:ext>
            </a:extLst>
          </p:cNvPr>
          <p:cNvSpPr txBox="1"/>
          <p:nvPr/>
        </p:nvSpPr>
        <p:spPr>
          <a:xfrm>
            <a:off x="2995826" y="1693729"/>
            <a:ext cx="167060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Understand requirements and define strategy, including backup, recovery, archiving, etc.</a:t>
            </a:r>
          </a:p>
        </p:txBody>
      </p:sp>
      <p:cxnSp>
        <p:nvCxnSpPr>
          <p:cNvPr id="106" name="Shape 115">
            <a:extLst>
              <a:ext uri="{FF2B5EF4-FFF2-40B4-BE49-F238E27FC236}">
                <a16:creationId xmlns:a16="http://schemas.microsoft.com/office/drawing/2014/main" id="{336C022C-9771-49C3-8677-7DE1ACAD00B5}"/>
              </a:ext>
            </a:extLst>
          </p:cNvPr>
          <p:cNvCxnSpPr>
            <a:cxnSpLocks/>
            <a:stCxn id="29" idx="1"/>
            <a:endCxn id="33" idx="3"/>
          </p:cNvCxnSpPr>
          <p:nvPr/>
        </p:nvCxnSpPr>
        <p:spPr bwMode="auto">
          <a:xfrm rot="10800000">
            <a:off x="3704270" y="3256376"/>
            <a:ext cx="857110" cy="473817"/>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109" name="TextBox 108">
            <a:extLst>
              <a:ext uri="{FF2B5EF4-FFF2-40B4-BE49-F238E27FC236}">
                <a16:creationId xmlns:a16="http://schemas.microsoft.com/office/drawing/2014/main" id="{E38C8029-61A0-4D55-A986-42FDE6E1E532}"/>
              </a:ext>
            </a:extLst>
          </p:cNvPr>
          <p:cNvSpPr txBox="1"/>
          <p:nvPr/>
        </p:nvSpPr>
        <p:spPr>
          <a:xfrm>
            <a:off x="4731181" y="2971572"/>
            <a:ext cx="930725" cy="33515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Perform Database Administration activities</a:t>
            </a:r>
          </a:p>
        </p:txBody>
      </p:sp>
      <p:cxnSp>
        <p:nvCxnSpPr>
          <p:cNvPr id="117" name="Shape 115">
            <a:extLst>
              <a:ext uri="{FF2B5EF4-FFF2-40B4-BE49-F238E27FC236}">
                <a16:creationId xmlns:a16="http://schemas.microsoft.com/office/drawing/2014/main" id="{5B4F51AB-26E9-4F8B-B92F-FA3A8BFB4116}"/>
              </a:ext>
            </a:extLst>
          </p:cNvPr>
          <p:cNvCxnSpPr>
            <a:cxnSpLocks/>
            <a:stCxn id="42" idx="3"/>
            <a:endCxn id="53" idx="0"/>
          </p:cNvCxnSpPr>
          <p:nvPr/>
        </p:nvCxnSpPr>
        <p:spPr bwMode="auto">
          <a:xfrm>
            <a:off x="6052108" y="1549879"/>
            <a:ext cx="1961619" cy="982775"/>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41" name="TextBox 40">
            <a:extLst>
              <a:ext uri="{FF2B5EF4-FFF2-40B4-BE49-F238E27FC236}">
                <a16:creationId xmlns:a16="http://schemas.microsoft.com/office/drawing/2014/main" id="{E151A0AB-6128-4A87-84FC-70E73C5E7ECF}"/>
              </a:ext>
            </a:extLst>
          </p:cNvPr>
          <p:cNvSpPr txBox="1"/>
          <p:nvPr/>
        </p:nvSpPr>
        <p:spPr>
          <a:xfrm>
            <a:off x="7207002" y="1948588"/>
            <a:ext cx="1269450"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t>Operate and administer the EDW and database platforms, including access management</a:t>
            </a:r>
          </a:p>
          <a:p>
            <a:pPr marL="47625" indent="-38100">
              <a:spcBef>
                <a:spcPts val="0"/>
              </a:spcBef>
              <a:spcAft>
                <a:spcPts val="0"/>
              </a:spcAft>
              <a:buFontTx/>
              <a:buChar char="•"/>
            </a:pPr>
            <a:r>
              <a:rPr lang="en-GB" sz="638" b="0"/>
              <a:t>Perform all DevOps activities</a:t>
            </a:r>
          </a:p>
        </p:txBody>
      </p:sp>
      <p:cxnSp>
        <p:nvCxnSpPr>
          <p:cNvPr id="127" name="Shape 115">
            <a:extLst>
              <a:ext uri="{FF2B5EF4-FFF2-40B4-BE49-F238E27FC236}">
                <a16:creationId xmlns:a16="http://schemas.microsoft.com/office/drawing/2014/main" id="{B7EEE66C-50B4-4D38-894B-1FE06BA623C4}"/>
              </a:ext>
            </a:extLst>
          </p:cNvPr>
          <p:cNvCxnSpPr>
            <a:cxnSpLocks/>
          </p:cNvCxnSpPr>
          <p:nvPr/>
        </p:nvCxnSpPr>
        <p:spPr bwMode="auto">
          <a:xfrm>
            <a:off x="6046306" y="1683720"/>
            <a:ext cx="2568716" cy="1063863"/>
          </a:xfrm>
          <a:prstGeom prst="bentConnector3">
            <a:avLst>
              <a:gd name="adj1" fmla="val 99688"/>
            </a:avLst>
          </a:prstGeom>
          <a:solidFill>
            <a:schemeClr val="bg1"/>
          </a:solidFill>
          <a:ln w="19050" cap="flat" cmpd="sng" algn="ctr">
            <a:solidFill>
              <a:srgbClr val="1B4D2A"/>
            </a:solidFill>
            <a:prstDash val="solid"/>
            <a:round/>
            <a:headEnd type="arrow" w="med" len="med"/>
            <a:tailEnd type="none"/>
          </a:ln>
          <a:effectLst/>
        </p:spPr>
      </p:cxnSp>
      <p:sp>
        <p:nvSpPr>
          <p:cNvPr id="136" name="Rounded Rectangle 43">
            <a:extLst>
              <a:ext uri="{FF2B5EF4-FFF2-40B4-BE49-F238E27FC236}">
                <a16:creationId xmlns:a16="http://schemas.microsoft.com/office/drawing/2014/main" id="{2EEE0309-2E3B-44E9-AE8B-83C7BFB4BFBC}"/>
              </a:ext>
            </a:extLst>
          </p:cNvPr>
          <p:cNvSpPr/>
          <p:nvPr/>
        </p:nvSpPr>
        <p:spPr bwMode="auto">
          <a:xfrm>
            <a:off x="4894513" y="878275"/>
            <a:ext cx="1096984"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74" name="Rectangle 73">
            <a:extLst>
              <a:ext uri="{FF2B5EF4-FFF2-40B4-BE49-F238E27FC236}">
                <a16:creationId xmlns:a16="http://schemas.microsoft.com/office/drawing/2014/main" id="{29FF3D54-7A60-4EC1-BD68-09E237006EB5}"/>
              </a:ext>
            </a:extLst>
          </p:cNvPr>
          <p:cNvSpPr/>
          <p:nvPr/>
        </p:nvSpPr>
        <p:spPr bwMode="auto">
          <a:xfrm>
            <a:off x="508929" y="1070541"/>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Platform User Access</a:t>
            </a:r>
          </a:p>
        </p:txBody>
      </p:sp>
      <p:sp>
        <p:nvSpPr>
          <p:cNvPr id="75" name="Rectangle 74">
            <a:extLst>
              <a:ext uri="{FF2B5EF4-FFF2-40B4-BE49-F238E27FC236}">
                <a16:creationId xmlns:a16="http://schemas.microsoft.com/office/drawing/2014/main" id="{13BF4FA9-CD8D-4169-9B90-14706F95511C}"/>
              </a:ext>
            </a:extLst>
          </p:cNvPr>
          <p:cNvSpPr/>
          <p:nvPr/>
        </p:nvSpPr>
        <p:spPr bwMode="auto">
          <a:xfrm>
            <a:off x="508929" y="164774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System Maintenance</a:t>
            </a:r>
          </a:p>
        </p:txBody>
      </p:sp>
      <p:sp>
        <p:nvSpPr>
          <p:cNvPr id="76" name="Rectangle 75">
            <a:extLst>
              <a:ext uri="{FF2B5EF4-FFF2-40B4-BE49-F238E27FC236}">
                <a16:creationId xmlns:a16="http://schemas.microsoft.com/office/drawing/2014/main" id="{83035DB0-6DE5-49C5-BD35-520B528D39DC}"/>
              </a:ext>
            </a:extLst>
          </p:cNvPr>
          <p:cNvSpPr/>
          <p:nvPr/>
        </p:nvSpPr>
        <p:spPr bwMode="auto">
          <a:xfrm>
            <a:off x="508929" y="2224947"/>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Help Desk</a:t>
            </a:r>
          </a:p>
        </p:txBody>
      </p:sp>
      <p:sp>
        <p:nvSpPr>
          <p:cNvPr id="77" name="Rectangle 76">
            <a:extLst>
              <a:ext uri="{FF2B5EF4-FFF2-40B4-BE49-F238E27FC236}">
                <a16:creationId xmlns:a16="http://schemas.microsoft.com/office/drawing/2014/main" id="{A9A29214-6986-4546-A9F6-EF3071F774C6}"/>
              </a:ext>
            </a:extLst>
          </p:cNvPr>
          <p:cNvSpPr/>
          <p:nvPr/>
        </p:nvSpPr>
        <p:spPr bwMode="auto">
          <a:xfrm>
            <a:off x="508929" y="2802150"/>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Modelling</a:t>
            </a:r>
          </a:p>
        </p:txBody>
      </p:sp>
      <p:sp>
        <p:nvSpPr>
          <p:cNvPr id="78" name="Rectangle 77">
            <a:extLst>
              <a:ext uri="{FF2B5EF4-FFF2-40B4-BE49-F238E27FC236}">
                <a16:creationId xmlns:a16="http://schemas.microsoft.com/office/drawing/2014/main" id="{2881C55D-3B36-4602-A4F8-3EB4CB6D1504}"/>
              </a:ext>
            </a:extLst>
          </p:cNvPr>
          <p:cNvSpPr/>
          <p:nvPr/>
        </p:nvSpPr>
        <p:spPr bwMode="auto">
          <a:xfrm>
            <a:off x="508929" y="3379351"/>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Service Management</a:t>
            </a:r>
          </a:p>
        </p:txBody>
      </p:sp>
      <p:sp>
        <p:nvSpPr>
          <p:cNvPr id="79" name="Oval 2">
            <a:extLst>
              <a:ext uri="{FF2B5EF4-FFF2-40B4-BE49-F238E27FC236}">
                <a16:creationId xmlns:a16="http://schemas.microsoft.com/office/drawing/2014/main" id="{42806C07-D2CE-46F7-AF44-E1F9C4FF94D6}"/>
              </a:ext>
            </a:extLst>
          </p:cNvPr>
          <p:cNvSpPr>
            <a:spLocks noChangeArrowheads="1"/>
          </p:cNvSpPr>
          <p:nvPr/>
        </p:nvSpPr>
        <p:spPr bwMode="gray">
          <a:xfrm>
            <a:off x="1428812" y="100931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0" name="Oval 2">
            <a:extLst>
              <a:ext uri="{FF2B5EF4-FFF2-40B4-BE49-F238E27FC236}">
                <a16:creationId xmlns:a16="http://schemas.microsoft.com/office/drawing/2014/main" id="{7AC83262-4154-41CB-B9DE-AA079C70EA21}"/>
              </a:ext>
            </a:extLst>
          </p:cNvPr>
          <p:cNvSpPr>
            <a:spLocks noChangeArrowheads="1"/>
          </p:cNvSpPr>
          <p:nvPr/>
        </p:nvSpPr>
        <p:spPr bwMode="gray">
          <a:xfrm>
            <a:off x="1428812" y="21239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1" name="Oval 2">
            <a:extLst>
              <a:ext uri="{FF2B5EF4-FFF2-40B4-BE49-F238E27FC236}">
                <a16:creationId xmlns:a16="http://schemas.microsoft.com/office/drawing/2014/main" id="{7294EEA0-66DF-49B4-88F5-B3285EB99180}"/>
              </a:ext>
            </a:extLst>
          </p:cNvPr>
          <p:cNvSpPr>
            <a:spLocks noChangeArrowheads="1"/>
          </p:cNvSpPr>
          <p:nvPr/>
        </p:nvSpPr>
        <p:spPr bwMode="gray">
          <a:xfrm>
            <a:off x="1428812" y="268738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2" name="Oval 2">
            <a:extLst>
              <a:ext uri="{FF2B5EF4-FFF2-40B4-BE49-F238E27FC236}">
                <a16:creationId xmlns:a16="http://schemas.microsoft.com/office/drawing/2014/main" id="{027DB720-8408-4524-8A47-13502DCFA0EC}"/>
              </a:ext>
            </a:extLst>
          </p:cNvPr>
          <p:cNvSpPr>
            <a:spLocks noChangeArrowheads="1"/>
          </p:cNvSpPr>
          <p:nvPr/>
        </p:nvSpPr>
        <p:spPr bwMode="gray">
          <a:xfrm>
            <a:off x="1428812" y="156348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3" name="Oval 2">
            <a:extLst>
              <a:ext uri="{FF2B5EF4-FFF2-40B4-BE49-F238E27FC236}">
                <a16:creationId xmlns:a16="http://schemas.microsoft.com/office/drawing/2014/main" id="{7BC7AA4A-7D11-4BC2-9575-F95DB3C126CD}"/>
              </a:ext>
            </a:extLst>
          </p:cNvPr>
          <p:cNvSpPr>
            <a:spLocks noChangeArrowheads="1"/>
          </p:cNvSpPr>
          <p:nvPr/>
        </p:nvSpPr>
        <p:spPr bwMode="gray">
          <a:xfrm>
            <a:off x="1425889" y="330750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84" name="Oval 2">
            <a:extLst>
              <a:ext uri="{FF2B5EF4-FFF2-40B4-BE49-F238E27FC236}">
                <a16:creationId xmlns:a16="http://schemas.microsoft.com/office/drawing/2014/main" id="{3FB979A8-2E06-408E-BEE6-EE0FDD100FD0}"/>
              </a:ext>
            </a:extLst>
          </p:cNvPr>
          <p:cNvSpPr>
            <a:spLocks noChangeArrowheads="1"/>
          </p:cNvSpPr>
          <p:nvPr/>
        </p:nvSpPr>
        <p:spPr bwMode="gray">
          <a:xfrm>
            <a:off x="4675097" y="28644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939EB946-BBA3-4D55-A49A-AE910AF2CF30}"/>
              </a:ext>
            </a:extLst>
          </p:cNvPr>
          <p:cNvSpPr>
            <a:spLocks noChangeArrowheads="1"/>
          </p:cNvSpPr>
          <p:nvPr/>
        </p:nvSpPr>
        <p:spPr bwMode="gray">
          <a:xfrm>
            <a:off x="4806676" y="286448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9A434CF8-7276-475C-860A-2FB4B99C9372}"/>
              </a:ext>
            </a:extLst>
          </p:cNvPr>
          <p:cNvSpPr>
            <a:spLocks noChangeArrowheads="1"/>
          </p:cNvSpPr>
          <p:nvPr/>
        </p:nvSpPr>
        <p:spPr bwMode="gray">
          <a:xfrm>
            <a:off x="5300409" y="393209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88" name="Oval 2">
            <a:extLst>
              <a:ext uri="{FF2B5EF4-FFF2-40B4-BE49-F238E27FC236}">
                <a16:creationId xmlns:a16="http://schemas.microsoft.com/office/drawing/2014/main" id="{493E9198-9B18-4DAE-8678-B47207302F16}"/>
              </a:ext>
            </a:extLst>
          </p:cNvPr>
          <p:cNvSpPr>
            <a:spLocks noChangeArrowheads="1"/>
          </p:cNvSpPr>
          <p:nvPr/>
        </p:nvSpPr>
        <p:spPr bwMode="gray">
          <a:xfrm>
            <a:off x="7185194" y="183500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e</a:t>
            </a:r>
          </a:p>
        </p:txBody>
      </p:sp>
      <p:sp>
        <p:nvSpPr>
          <p:cNvPr id="91" name="Oval 2">
            <a:extLst>
              <a:ext uri="{FF2B5EF4-FFF2-40B4-BE49-F238E27FC236}">
                <a16:creationId xmlns:a16="http://schemas.microsoft.com/office/drawing/2014/main" id="{D1B89E92-ED8F-4C4D-9BB0-1FDEAC262505}"/>
              </a:ext>
            </a:extLst>
          </p:cNvPr>
          <p:cNvSpPr>
            <a:spLocks noChangeArrowheads="1"/>
          </p:cNvSpPr>
          <p:nvPr/>
        </p:nvSpPr>
        <p:spPr bwMode="gray">
          <a:xfrm>
            <a:off x="7319478" y="183029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grpSp>
        <p:nvGrpSpPr>
          <p:cNvPr id="63" name="Group 62">
            <a:extLst>
              <a:ext uri="{FF2B5EF4-FFF2-40B4-BE49-F238E27FC236}">
                <a16:creationId xmlns:a16="http://schemas.microsoft.com/office/drawing/2014/main" id="{6B659FD6-86DE-4EB6-A598-F3A990C974E2}"/>
              </a:ext>
            </a:extLst>
          </p:cNvPr>
          <p:cNvGrpSpPr>
            <a:grpSpLocks noChangeAspect="1"/>
          </p:cNvGrpSpPr>
          <p:nvPr/>
        </p:nvGrpSpPr>
        <p:grpSpPr>
          <a:xfrm>
            <a:off x="7350134" y="140982"/>
            <a:ext cx="1341642" cy="412235"/>
            <a:chOff x="272026" y="2408034"/>
            <a:chExt cx="3095303" cy="951068"/>
          </a:xfrm>
        </p:grpSpPr>
        <p:sp>
          <p:nvSpPr>
            <p:cNvPr id="64" name="Rectangle 63">
              <a:extLst>
                <a:ext uri="{FF2B5EF4-FFF2-40B4-BE49-F238E27FC236}">
                  <a16:creationId xmlns:a16="http://schemas.microsoft.com/office/drawing/2014/main" id="{DA17A0DA-5FAF-44FB-A46E-9F1E440ACC01}"/>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65" name="Rectangle 64">
              <a:extLst>
                <a:ext uri="{FF2B5EF4-FFF2-40B4-BE49-F238E27FC236}">
                  <a16:creationId xmlns:a16="http://schemas.microsoft.com/office/drawing/2014/main" id="{183067F7-888D-4FFB-84CD-25762AC633D3}"/>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69" name="TextBox 68">
              <a:extLst>
                <a:ext uri="{FF2B5EF4-FFF2-40B4-BE49-F238E27FC236}">
                  <a16:creationId xmlns:a16="http://schemas.microsoft.com/office/drawing/2014/main" id="{3B06937F-8327-43AE-8FD0-D394B92DCDC2}"/>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70" name="TextBox 69">
              <a:extLst>
                <a:ext uri="{FF2B5EF4-FFF2-40B4-BE49-F238E27FC236}">
                  <a16:creationId xmlns:a16="http://schemas.microsoft.com/office/drawing/2014/main" id="{FF46949C-B5DB-49BE-B924-B8B0524FA5A1}"/>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71" name="TextBox 70">
              <a:extLst>
                <a:ext uri="{FF2B5EF4-FFF2-40B4-BE49-F238E27FC236}">
                  <a16:creationId xmlns:a16="http://schemas.microsoft.com/office/drawing/2014/main" id="{83A81289-52E5-4BEC-9669-292BDC73AA00}"/>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72" name="Footer Placeholder 1">
            <a:extLst>
              <a:ext uri="{FF2B5EF4-FFF2-40B4-BE49-F238E27FC236}">
                <a16:creationId xmlns:a16="http://schemas.microsoft.com/office/drawing/2014/main" id="{E4EEBADC-44F0-4A11-ACC9-17716EDE90AD}"/>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3" name="Rectangle 72">
            <a:extLst>
              <a:ext uri="{FF2B5EF4-FFF2-40B4-BE49-F238E27FC236}">
                <a16:creationId xmlns:a16="http://schemas.microsoft.com/office/drawing/2014/main" id="{EAC8D750-6B4C-47BB-91DE-B022BA1FF6B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85922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39439" y="794090"/>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2" name="Rectangle: Rounded Corners 1">
            <a:extLst>
              <a:ext uri="{FF2B5EF4-FFF2-40B4-BE49-F238E27FC236}">
                <a16:creationId xmlns:a16="http://schemas.microsoft.com/office/drawing/2014/main" id="{CC75C829-957D-4965-9E74-6681F9893771}"/>
              </a:ext>
            </a:extLst>
          </p:cNvPr>
          <p:cNvSpPr/>
          <p:nvPr/>
        </p:nvSpPr>
        <p:spPr bwMode="auto">
          <a:xfrm>
            <a:off x="4790022" y="850524"/>
            <a:ext cx="1329949" cy="924359"/>
          </a:xfrm>
          <a:prstGeom prst="roundRect">
            <a:avLst/>
          </a:prstGeom>
          <a:solidFill>
            <a:schemeClr val="bg2">
              <a:lumMod val="40000"/>
              <a:lumOff val="60000"/>
            </a:schemeClr>
          </a:solidFill>
          <a:ln w="22225" cap="flat" cmpd="sng" algn="ctr">
            <a:solidFill>
              <a:srgbClr val="1B4D2A"/>
            </a:solidFill>
            <a:prstDash val="sys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110" name="Rectangle 153">
            <a:extLst>
              <a:ext uri="{FF2B5EF4-FFF2-40B4-BE49-F238E27FC236}">
                <a16:creationId xmlns:a16="http://schemas.microsoft.com/office/drawing/2014/main" id="{C77A5557-24A5-4D16-B1EA-D4366BD2D1A1}"/>
              </a:ext>
            </a:extLst>
          </p:cNvPr>
          <p:cNvSpPr/>
          <p:nvPr/>
        </p:nvSpPr>
        <p:spPr bwMode="auto">
          <a:xfrm>
            <a:off x="4676837" y="810392"/>
            <a:ext cx="1530779" cy="948124"/>
          </a:xfrm>
          <a:custGeom>
            <a:avLst/>
            <a:gdLst>
              <a:gd name="connsiteX0" fmla="*/ 0 w 1530779"/>
              <a:gd name="connsiteY0" fmla="*/ 0 h 948124"/>
              <a:gd name="connsiteX1" fmla="*/ 464336 w 1530779"/>
              <a:gd name="connsiteY1" fmla="*/ 0 h 948124"/>
              <a:gd name="connsiteX2" fmla="*/ 943980 w 1530779"/>
              <a:gd name="connsiteY2" fmla="*/ 0 h 948124"/>
              <a:gd name="connsiteX3" fmla="*/ 1530779 w 1530779"/>
              <a:gd name="connsiteY3" fmla="*/ 0 h 948124"/>
              <a:gd name="connsiteX4" fmla="*/ 1530779 w 1530779"/>
              <a:gd name="connsiteY4" fmla="*/ 474062 h 948124"/>
              <a:gd name="connsiteX5" fmla="*/ 1530779 w 1530779"/>
              <a:gd name="connsiteY5" fmla="*/ 948124 h 948124"/>
              <a:gd name="connsiteX6" fmla="*/ 989904 w 1530779"/>
              <a:gd name="connsiteY6" fmla="*/ 948124 h 948124"/>
              <a:gd name="connsiteX7" fmla="*/ 525567 w 1530779"/>
              <a:gd name="connsiteY7" fmla="*/ 948124 h 948124"/>
              <a:gd name="connsiteX8" fmla="*/ 0 w 1530779"/>
              <a:gd name="connsiteY8" fmla="*/ 948124 h 948124"/>
              <a:gd name="connsiteX9" fmla="*/ 0 w 1530779"/>
              <a:gd name="connsiteY9" fmla="*/ 502506 h 948124"/>
              <a:gd name="connsiteX10" fmla="*/ 0 w 1530779"/>
              <a:gd name="connsiteY10" fmla="*/ 0 h 9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779" h="948124" fill="none" extrusionOk="0">
                <a:moveTo>
                  <a:pt x="0" y="0"/>
                </a:moveTo>
                <a:cubicBezTo>
                  <a:pt x="148250" y="-17563"/>
                  <a:pt x="291542" y="-7732"/>
                  <a:pt x="464336" y="0"/>
                </a:cubicBezTo>
                <a:cubicBezTo>
                  <a:pt x="637130" y="7732"/>
                  <a:pt x="779995" y="-14995"/>
                  <a:pt x="943980" y="0"/>
                </a:cubicBezTo>
                <a:cubicBezTo>
                  <a:pt x="1107965" y="14995"/>
                  <a:pt x="1335153" y="22250"/>
                  <a:pt x="1530779" y="0"/>
                </a:cubicBezTo>
                <a:cubicBezTo>
                  <a:pt x="1534315" y="178532"/>
                  <a:pt x="1535888" y="247084"/>
                  <a:pt x="1530779" y="474062"/>
                </a:cubicBezTo>
                <a:cubicBezTo>
                  <a:pt x="1525670" y="701040"/>
                  <a:pt x="1550485" y="760003"/>
                  <a:pt x="1530779" y="948124"/>
                </a:cubicBezTo>
                <a:cubicBezTo>
                  <a:pt x="1340551" y="937060"/>
                  <a:pt x="1218680" y="963484"/>
                  <a:pt x="989904" y="948124"/>
                </a:cubicBezTo>
                <a:cubicBezTo>
                  <a:pt x="761129" y="932764"/>
                  <a:pt x="632604" y="937915"/>
                  <a:pt x="525567" y="948124"/>
                </a:cubicBezTo>
                <a:cubicBezTo>
                  <a:pt x="418530" y="958333"/>
                  <a:pt x="218329" y="938743"/>
                  <a:pt x="0" y="948124"/>
                </a:cubicBezTo>
                <a:cubicBezTo>
                  <a:pt x="19230" y="822248"/>
                  <a:pt x="-13515" y="686383"/>
                  <a:pt x="0" y="502506"/>
                </a:cubicBezTo>
                <a:cubicBezTo>
                  <a:pt x="13515" y="318629"/>
                  <a:pt x="-8936" y="242959"/>
                  <a:pt x="0" y="0"/>
                </a:cubicBezTo>
                <a:close/>
              </a:path>
              <a:path w="1530779" h="948124" stroke="0" extrusionOk="0">
                <a:moveTo>
                  <a:pt x="0" y="0"/>
                </a:moveTo>
                <a:cubicBezTo>
                  <a:pt x="221073" y="-14741"/>
                  <a:pt x="374618" y="9500"/>
                  <a:pt x="510260" y="0"/>
                </a:cubicBezTo>
                <a:cubicBezTo>
                  <a:pt x="645902" y="-9500"/>
                  <a:pt x="825385" y="-15879"/>
                  <a:pt x="1035827" y="0"/>
                </a:cubicBezTo>
                <a:cubicBezTo>
                  <a:pt x="1246269" y="15879"/>
                  <a:pt x="1405728" y="16939"/>
                  <a:pt x="1530779" y="0"/>
                </a:cubicBezTo>
                <a:cubicBezTo>
                  <a:pt x="1530442" y="208030"/>
                  <a:pt x="1522472" y="305039"/>
                  <a:pt x="1530779" y="483543"/>
                </a:cubicBezTo>
                <a:cubicBezTo>
                  <a:pt x="1539086" y="662047"/>
                  <a:pt x="1524121" y="828600"/>
                  <a:pt x="1530779" y="948124"/>
                </a:cubicBezTo>
                <a:cubicBezTo>
                  <a:pt x="1400284" y="961942"/>
                  <a:pt x="1192820" y="964029"/>
                  <a:pt x="1066443" y="948124"/>
                </a:cubicBezTo>
                <a:cubicBezTo>
                  <a:pt x="940066" y="932219"/>
                  <a:pt x="723162" y="958918"/>
                  <a:pt x="525567" y="948124"/>
                </a:cubicBezTo>
                <a:cubicBezTo>
                  <a:pt x="327972" y="937330"/>
                  <a:pt x="261185" y="962294"/>
                  <a:pt x="0" y="948124"/>
                </a:cubicBezTo>
                <a:cubicBezTo>
                  <a:pt x="5480" y="762691"/>
                  <a:pt x="7230" y="599293"/>
                  <a:pt x="0" y="493024"/>
                </a:cubicBezTo>
                <a:cubicBezTo>
                  <a:pt x="-7230" y="386755"/>
                  <a:pt x="10995" y="167226"/>
                  <a:pt x="0" y="0"/>
                </a:cubicBezTo>
                <a:close/>
              </a:path>
            </a:pathLst>
          </a:custGeom>
          <a:solidFill>
            <a:schemeClr val="bg2">
              <a:lumMod val="40000"/>
              <a:lumOff val="60000"/>
            </a:schemeClr>
          </a:solidFill>
          <a:ln w="12700">
            <a:solidFill>
              <a:srgbClr val="1B4D2A"/>
            </a:solidFill>
            <a:prstDash val="sysDash"/>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81" name="Shape 115">
            <a:extLst>
              <a:ext uri="{FF2B5EF4-FFF2-40B4-BE49-F238E27FC236}">
                <a16:creationId xmlns:a16="http://schemas.microsoft.com/office/drawing/2014/main" id="{22EF1612-DF10-4A57-BECE-D85FC7C01E13}"/>
              </a:ext>
            </a:extLst>
          </p:cNvPr>
          <p:cNvCxnSpPr>
            <a:cxnSpLocks/>
          </p:cNvCxnSpPr>
          <p:nvPr/>
        </p:nvCxnSpPr>
        <p:spPr bwMode="auto">
          <a:xfrm>
            <a:off x="6119971" y="1528583"/>
            <a:ext cx="2299066" cy="1108362"/>
          </a:xfrm>
          <a:prstGeom prst="bentConnector3">
            <a:avLst>
              <a:gd name="adj1" fmla="val 109943"/>
            </a:avLst>
          </a:prstGeom>
          <a:solidFill>
            <a:schemeClr val="bg1"/>
          </a:solidFill>
          <a:ln w="19050" cap="flat" cmpd="sng" algn="ctr">
            <a:solidFill>
              <a:srgbClr val="1B4D2A"/>
            </a:solidFill>
            <a:prstDash val="solid"/>
            <a:round/>
            <a:headEnd type="arrow" w="med" len="med"/>
            <a:tailEnd type="none"/>
          </a:ln>
          <a:effectLst/>
        </p:spPr>
      </p:cxn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38</a:t>
            </a:fld>
            <a:endParaRPr lang="en-US"/>
          </a:p>
        </p:txBody>
      </p:sp>
      <p:sp>
        <p:nvSpPr>
          <p:cNvPr id="3" name="Title 2"/>
          <p:cNvSpPr>
            <a:spLocks noGrp="1"/>
          </p:cNvSpPr>
          <p:nvPr>
            <p:ph type="title"/>
          </p:nvPr>
        </p:nvSpPr>
        <p:spPr>
          <a:xfrm>
            <a:off x="323314" y="17106"/>
            <a:ext cx="8497370" cy="430887"/>
          </a:xfrm>
        </p:spPr>
        <p:txBody>
          <a:bodyPr/>
          <a:lstStyle/>
          <a:p>
            <a:r>
              <a:rPr lang="en-US"/>
              <a:t>Data Integrations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10042" y="73950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30558" y="739506"/>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integration and orchestration interaction models</a:t>
            </a:r>
            <a:endParaRPr lang="en-GB" sz="1050">
              <a:solidFill>
                <a:srgbClr val="00148C"/>
              </a:solidFill>
              <a:latin typeface="Arial"/>
              <a:ea typeface="ＭＳ Ｐゴシック"/>
            </a:endParaRPr>
          </a:p>
        </p:txBody>
      </p:sp>
      <p:sp>
        <p:nvSpPr>
          <p:cNvPr id="29" name="Rectangle 28">
            <a:extLst>
              <a:ext uri="{FF2B5EF4-FFF2-40B4-BE49-F238E27FC236}">
                <a16:creationId xmlns:a16="http://schemas.microsoft.com/office/drawing/2014/main" id="{640D2B96-9389-419C-962B-A636F8DB2460}"/>
              </a:ext>
            </a:extLst>
          </p:cNvPr>
          <p:cNvSpPr/>
          <p:nvPr/>
        </p:nvSpPr>
        <p:spPr bwMode="auto">
          <a:xfrm>
            <a:off x="4376932" y="394947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2" name="Rectangle 31">
            <a:extLst>
              <a:ext uri="{FF2B5EF4-FFF2-40B4-BE49-F238E27FC236}">
                <a16:creationId xmlns:a16="http://schemas.microsoft.com/office/drawing/2014/main" id="{16EE59E9-9C3D-4156-A0B4-0001E6C2BCF2}"/>
              </a:ext>
            </a:extLst>
          </p:cNvPr>
          <p:cNvSpPr/>
          <p:nvPr/>
        </p:nvSpPr>
        <p:spPr bwMode="auto">
          <a:xfrm>
            <a:off x="2548104" y="318163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sp>
        <p:nvSpPr>
          <p:cNvPr id="33" name="Rectangle 32">
            <a:extLst>
              <a:ext uri="{FF2B5EF4-FFF2-40B4-BE49-F238E27FC236}">
                <a16:creationId xmlns:a16="http://schemas.microsoft.com/office/drawing/2014/main" id="{43472496-49DA-4621-99C2-53764A0F5D53}"/>
              </a:ext>
            </a:extLst>
          </p:cNvPr>
          <p:cNvSpPr/>
          <p:nvPr/>
        </p:nvSpPr>
        <p:spPr bwMode="auto">
          <a:xfrm>
            <a:off x="4853758" y="1283616"/>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34" name="Rectangle 33">
            <a:extLst>
              <a:ext uri="{FF2B5EF4-FFF2-40B4-BE49-F238E27FC236}">
                <a16:creationId xmlns:a16="http://schemas.microsoft.com/office/drawing/2014/main" id="{BCAA75E9-424D-46CA-B296-651E2FC99C85}"/>
              </a:ext>
            </a:extLst>
          </p:cNvPr>
          <p:cNvSpPr/>
          <p:nvPr/>
        </p:nvSpPr>
        <p:spPr bwMode="auto">
          <a:xfrm>
            <a:off x="2597307" y="2418304"/>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35" name="Shape 115">
            <a:extLst>
              <a:ext uri="{FF2B5EF4-FFF2-40B4-BE49-F238E27FC236}">
                <a16:creationId xmlns:a16="http://schemas.microsoft.com/office/drawing/2014/main" id="{DCB963D1-8780-4311-AC85-DD8046B89FE3}"/>
              </a:ext>
            </a:extLst>
          </p:cNvPr>
          <p:cNvCxnSpPr>
            <a:cxnSpLocks/>
            <a:stCxn id="29" idx="1"/>
            <a:endCxn id="32" idx="3"/>
          </p:cNvCxnSpPr>
          <p:nvPr/>
        </p:nvCxnSpPr>
        <p:spPr bwMode="auto">
          <a:xfrm rot="10800000">
            <a:off x="3733080" y="3388851"/>
            <a:ext cx="643852" cy="767840"/>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39" name="TextBox 38">
            <a:extLst>
              <a:ext uri="{FF2B5EF4-FFF2-40B4-BE49-F238E27FC236}">
                <a16:creationId xmlns:a16="http://schemas.microsoft.com/office/drawing/2014/main" id="{A4467EDD-A00C-4B2A-8B61-3C6412A944BA}"/>
              </a:ext>
            </a:extLst>
          </p:cNvPr>
          <p:cNvSpPr txBox="1"/>
          <p:nvPr/>
        </p:nvSpPr>
        <p:spPr>
          <a:xfrm>
            <a:off x="5830792" y="4112611"/>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Create source-to-user data flow architecture</a:t>
            </a:r>
          </a:p>
        </p:txBody>
      </p:sp>
      <p:sp>
        <p:nvSpPr>
          <p:cNvPr id="40" name="TextBox 39">
            <a:extLst>
              <a:ext uri="{FF2B5EF4-FFF2-40B4-BE49-F238E27FC236}">
                <a16:creationId xmlns:a16="http://schemas.microsoft.com/office/drawing/2014/main" id="{C288BD5E-A5EE-43A8-AA34-ADC4D21179F9}"/>
              </a:ext>
            </a:extLst>
          </p:cNvPr>
          <p:cNvSpPr txBox="1"/>
          <p:nvPr/>
        </p:nvSpPr>
        <p:spPr>
          <a:xfrm>
            <a:off x="3982899" y="2120980"/>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Acquire data from the source systems and “stage” them.</a:t>
            </a:r>
          </a:p>
        </p:txBody>
      </p:sp>
      <p:sp>
        <p:nvSpPr>
          <p:cNvPr id="41" name="TextBox 40">
            <a:extLst>
              <a:ext uri="{FF2B5EF4-FFF2-40B4-BE49-F238E27FC236}">
                <a16:creationId xmlns:a16="http://schemas.microsoft.com/office/drawing/2014/main" id="{B839EC53-7B55-427E-831C-D277C50AD722}"/>
              </a:ext>
            </a:extLst>
          </p:cNvPr>
          <p:cNvSpPr txBox="1"/>
          <p:nvPr/>
        </p:nvSpPr>
        <p:spPr>
          <a:xfrm>
            <a:off x="4851825" y="285860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Move, migrate and/or convert data.</a:t>
            </a:r>
          </a:p>
        </p:txBody>
      </p:sp>
      <p:sp>
        <p:nvSpPr>
          <p:cNvPr id="43" name="TextBox 42">
            <a:extLst>
              <a:ext uri="{FF2B5EF4-FFF2-40B4-BE49-F238E27FC236}">
                <a16:creationId xmlns:a16="http://schemas.microsoft.com/office/drawing/2014/main" id="{E8DC5D52-9B43-43B5-88CF-CA343AF96EA0}"/>
              </a:ext>
            </a:extLst>
          </p:cNvPr>
          <p:cNvSpPr txBox="1"/>
          <p:nvPr/>
        </p:nvSpPr>
        <p:spPr>
          <a:xfrm>
            <a:off x="6019358" y="2848001"/>
            <a:ext cx="930725" cy="434445"/>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Load the data into the data platform (EDW, Data Lakes, ODS, database, etc.)</a:t>
            </a:r>
          </a:p>
        </p:txBody>
      </p:sp>
      <p:sp>
        <p:nvSpPr>
          <p:cNvPr id="44" name="TextBox 43">
            <a:extLst>
              <a:ext uri="{FF2B5EF4-FFF2-40B4-BE49-F238E27FC236}">
                <a16:creationId xmlns:a16="http://schemas.microsoft.com/office/drawing/2014/main" id="{F3158E2E-8531-4136-A07F-88036F0649D7}"/>
              </a:ext>
            </a:extLst>
          </p:cNvPr>
          <p:cNvSpPr txBox="1"/>
          <p:nvPr/>
        </p:nvSpPr>
        <p:spPr>
          <a:xfrm>
            <a:off x="6695208" y="2214976"/>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Schedule and Monitor data integration jobs</a:t>
            </a:r>
          </a:p>
        </p:txBody>
      </p:sp>
      <p:sp>
        <p:nvSpPr>
          <p:cNvPr id="45" name="TextBox 44">
            <a:extLst>
              <a:ext uri="{FF2B5EF4-FFF2-40B4-BE49-F238E27FC236}">
                <a16:creationId xmlns:a16="http://schemas.microsoft.com/office/drawing/2014/main" id="{F18547B3-27FF-4C39-A804-B661C32BA602}"/>
              </a:ext>
            </a:extLst>
          </p:cNvPr>
          <p:cNvSpPr txBox="1"/>
          <p:nvPr/>
        </p:nvSpPr>
        <p:spPr>
          <a:xfrm>
            <a:off x="7596277" y="2804304"/>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Operate and administer the platform</a:t>
            </a:r>
          </a:p>
        </p:txBody>
      </p:sp>
      <p:sp>
        <p:nvSpPr>
          <p:cNvPr id="75" name="Rectangle 74">
            <a:extLst>
              <a:ext uri="{FF2B5EF4-FFF2-40B4-BE49-F238E27FC236}">
                <a16:creationId xmlns:a16="http://schemas.microsoft.com/office/drawing/2014/main" id="{D5352D3B-D013-4676-8B03-A1F468DB393A}"/>
              </a:ext>
            </a:extLst>
          </p:cNvPr>
          <p:cNvSpPr/>
          <p:nvPr/>
        </p:nvSpPr>
        <p:spPr bwMode="auto">
          <a:xfrm>
            <a:off x="2141578" y="1184976"/>
            <a:ext cx="2200983" cy="309194"/>
          </a:xfrm>
          <a:prstGeom prst="rect">
            <a:avLst/>
          </a:prstGeom>
          <a:solidFill>
            <a:schemeClr val="tx2">
              <a:lumMod val="60000"/>
              <a:lumOff val="4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r>
              <a:rPr lang="en-US" sz="800">
                <a:solidFill>
                  <a:schemeClr val="bg1"/>
                </a:solidFill>
                <a:cs typeface="Arial"/>
              </a:rPr>
              <a:t>1. IT Governance Board</a:t>
            </a:r>
          </a:p>
        </p:txBody>
      </p:sp>
      <p:cxnSp>
        <p:nvCxnSpPr>
          <p:cNvPr id="76" name="Shape 115">
            <a:extLst>
              <a:ext uri="{FF2B5EF4-FFF2-40B4-BE49-F238E27FC236}">
                <a16:creationId xmlns:a16="http://schemas.microsoft.com/office/drawing/2014/main" id="{DA415F3E-E1B3-4264-B62B-FB10C8519854}"/>
              </a:ext>
            </a:extLst>
          </p:cNvPr>
          <p:cNvCxnSpPr>
            <a:cxnSpLocks/>
            <a:stCxn id="29" idx="1"/>
          </p:cNvCxnSpPr>
          <p:nvPr/>
        </p:nvCxnSpPr>
        <p:spPr bwMode="auto">
          <a:xfrm rot="10800000">
            <a:off x="2363930" y="1524599"/>
            <a:ext cx="2013003" cy="2632093"/>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77" name="Shape 115">
            <a:extLst>
              <a:ext uri="{FF2B5EF4-FFF2-40B4-BE49-F238E27FC236}">
                <a16:creationId xmlns:a16="http://schemas.microsoft.com/office/drawing/2014/main" id="{B619F301-34F1-4616-B5F3-6C7066AAB644}"/>
              </a:ext>
            </a:extLst>
          </p:cNvPr>
          <p:cNvCxnSpPr>
            <a:cxnSpLocks/>
            <a:endCxn id="34" idx="0"/>
          </p:cNvCxnSpPr>
          <p:nvPr/>
        </p:nvCxnSpPr>
        <p:spPr bwMode="auto">
          <a:xfrm rot="10800000" flipV="1">
            <a:off x="3189795" y="1696920"/>
            <a:ext cx="1642750" cy="721383"/>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80" name="Straight Arrow Connector 79">
            <a:extLst>
              <a:ext uri="{FF2B5EF4-FFF2-40B4-BE49-F238E27FC236}">
                <a16:creationId xmlns:a16="http://schemas.microsoft.com/office/drawing/2014/main" id="{01CD17E8-A16A-40D0-83DE-972F8F308163}"/>
              </a:ext>
            </a:extLst>
          </p:cNvPr>
          <p:cNvCxnSpPr>
            <a:cxnSpLocks/>
          </p:cNvCxnSpPr>
          <p:nvPr/>
        </p:nvCxnSpPr>
        <p:spPr bwMode="auto">
          <a:xfrm flipV="1">
            <a:off x="4085672" y="2636945"/>
            <a:ext cx="4333365" cy="40302"/>
          </a:xfrm>
          <a:prstGeom prst="straightConnector1">
            <a:avLst/>
          </a:prstGeom>
          <a:solidFill>
            <a:schemeClr val="bg1"/>
          </a:solidFill>
          <a:ln w="19050" cap="flat" cmpd="sng" algn="ctr">
            <a:solidFill>
              <a:srgbClr val="1B4D2A"/>
            </a:solidFill>
            <a:prstDash val="solid"/>
            <a:round/>
            <a:headEnd type="none" w="med" len="med"/>
            <a:tailEnd type="none"/>
          </a:ln>
          <a:effectLst/>
        </p:spPr>
      </p:cxnSp>
      <p:grpSp>
        <p:nvGrpSpPr>
          <p:cNvPr id="51" name="Group 50">
            <a:extLst>
              <a:ext uri="{FF2B5EF4-FFF2-40B4-BE49-F238E27FC236}">
                <a16:creationId xmlns:a16="http://schemas.microsoft.com/office/drawing/2014/main" id="{4E9BC207-A24F-4956-A085-10B620835BFE}"/>
              </a:ext>
            </a:extLst>
          </p:cNvPr>
          <p:cNvGrpSpPr/>
          <p:nvPr/>
        </p:nvGrpSpPr>
        <p:grpSpPr>
          <a:xfrm>
            <a:off x="3949496" y="2490705"/>
            <a:ext cx="804322" cy="292480"/>
            <a:chOff x="2012965" y="373921"/>
            <a:chExt cx="884754" cy="353901"/>
          </a:xfrm>
        </p:grpSpPr>
        <p:sp>
          <p:nvSpPr>
            <p:cNvPr id="67" name="Arrow: Chevron 66">
              <a:extLst>
                <a:ext uri="{FF2B5EF4-FFF2-40B4-BE49-F238E27FC236}">
                  <a16:creationId xmlns:a16="http://schemas.microsoft.com/office/drawing/2014/main" id="{39D93635-9022-44A6-A975-1D2C791F6BAF}"/>
                </a:ext>
              </a:extLst>
            </p:cNvPr>
            <p:cNvSpPr/>
            <p:nvPr/>
          </p:nvSpPr>
          <p:spPr>
            <a:xfrm>
              <a:off x="2012965" y="373921"/>
              <a:ext cx="884754" cy="353901"/>
            </a:xfrm>
            <a:prstGeom prst="chevron">
              <a:avLst/>
            </a:prstGeom>
          </p:spPr>
          <p:style>
            <a:lnRef idx="2">
              <a:schemeClr val="lt1">
                <a:hueOff val="0"/>
                <a:satOff val="0"/>
                <a:lumOff val="0"/>
                <a:alphaOff val="0"/>
              </a:schemeClr>
            </a:lnRef>
            <a:fillRef idx="1">
              <a:schemeClr val="accent1">
                <a:shade val="80000"/>
                <a:hueOff val="139996"/>
                <a:satOff val="-29877"/>
                <a:lumOff val="15241"/>
                <a:alphaOff val="0"/>
              </a:schemeClr>
            </a:fillRef>
            <a:effectRef idx="0">
              <a:schemeClr val="accent1">
                <a:shade val="80000"/>
                <a:hueOff val="139996"/>
                <a:satOff val="-29877"/>
                <a:lumOff val="15241"/>
                <a:alphaOff val="0"/>
              </a:schemeClr>
            </a:effectRef>
            <a:fontRef idx="minor">
              <a:schemeClr val="lt1"/>
            </a:fontRef>
          </p:style>
        </p:sp>
        <p:sp>
          <p:nvSpPr>
            <p:cNvPr id="68" name="Arrow: Chevron 10">
              <a:extLst>
                <a:ext uri="{FF2B5EF4-FFF2-40B4-BE49-F238E27FC236}">
                  <a16:creationId xmlns:a16="http://schemas.microsoft.com/office/drawing/2014/main" id="{EC628E2A-C093-479A-BA31-4E9C34B36A3E}"/>
                </a:ext>
              </a:extLst>
            </p:cNvPr>
            <p:cNvSpPr txBox="1"/>
            <p:nvPr/>
          </p:nvSpPr>
          <p:spPr>
            <a:xfrm>
              <a:off x="2189916"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Acquire</a:t>
              </a:r>
            </a:p>
          </p:txBody>
        </p:sp>
      </p:grpSp>
      <p:grpSp>
        <p:nvGrpSpPr>
          <p:cNvPr id="52" name="Group 51">
            <a:extLst>
              <a:ext uri="{FF2B5EF4-FFF2-40B4-BE49-F238E27FC236}">
                <a16:creationId xmlns:a16="http://schemas.microsoft.com/office/drawing/2014/main" id="{0C44422F-F539-455D-9127-21046A0A859F}"/>
              </a:ext>
            </a:extLst>
          </p:cNvPr>
          <p:cNvGrpSpPr/>
          <p:nvPr/>
        </p:nvGrpSpPr>
        <p:grpSpPr>
          <a:xfrm>
            <a:off x="4676837" y="2490705"/>
            <a:ext cx="804322" cy="292480"/>
            <a:chOff x="2681719" y="373921"/>
            <a:chExt cx="884754" cy="353901"/>
          </a:xfrm>
        </p:grpSpPr>
        <p:sp>
          <p:nvSpPr>
            <p:cNvPr id="65" name="Arrow: Chevron 64">
              <a:extLst>
                <a:ext uri="{FF2B5EF4-FFF2-40B4-BE49-F238E27FC236}">
                  <a16:creationId xmlns:a16="http://schemas.microsoft.com/office/drawing/2014/main" id="{2332F1E6-EBF7-4ED7-B5B6-F07FECE263B8}"/>
                </a:ext>
              </a:extLst>
            </p:cNvPr>
            <p:cNvSpPr/>
            <p:nvPr/>
          </p:nvSpPr>
          <p:spPr>
            <a:xfrm>
              <a:off x="2681719" y="373921"/>
              <a:ext cx="884754" cy="353901"/>
            </a:xfrm>
            <a:prstGeom prst="chevron">
              <a:avLst/>
            </a:prstGeom>
          </p:spPr>
          <p:style>
            <a:lnRef idx="2">
              <a:schemeClr val="lt1">
                <a:hueOff val="0"/>
                <a:satOff val="0"/>
                <a:lumOff val="0"/>
                <a:alphaOff val="0"/>
              </a:schemeClr>
            </a:lnRef>
            <a:fillRef idx="1">
              <a:schemeClr val="accent1">
                <a:shade val="80000"/>
                <a:hueOff val="186662"/>
                <a:satOff val="-39836"/>
                <a:lumOff val="20321"/>
                <a:alphaOff val="0"/>
              </a:schemeClr>
            </a:fillRef>
            <a:effectRef idx="0">
              <a:schemeClr val="accent1">
                <a:shade val="80000"/>
                <a:hueOff val="186662"/>
                <a:satOff val="-39836"/>
                <a:lumOff val="20321"/>
                <a:alphaOff val="0"/>
              </a:schemeClr>
            </a:effectRef>
            <a:fontRef idx="minor">
              <a:schemeClr val="lt1"/>
            </a:fontRef>
          </p:style>
        </p:sp>
        <p:sp>
          <p:nvSpPr>
            <p:cNvPr id="66" name="Arrow: Chevron 12">
              <a:extLst>
                <a:ext uri="{FF2B5EF4-FFF2-40B4-BE49-F238E27FC236}">
                  <a16:creationId xmlns:a16="http://schemas.microsoft.com/office/drawing/2014/main" id="{A973AF3B-D37D-4B89-B19F-E57445DE5F1E}"/>
                </a:ext>
              </a:extLst>
            </p:cNvPr>
            <p:cNvSpPr txBox="1"/>
            <p:nvPr/>
          </p:nvSpPr>
          <p:spPr>
            <a:xfrm>
              <a:off x="2858670"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Migrate, Move or Convert</a:t>
              </a:r>
            </a:p>
          </p:txBody>
        </p:sp>
      </p:grpSp>
      <p:grpSp>
        <p:nvGrpSpPr>
          <p:cNvPr id="53" name="Group 52">
            <a:extLst>
              <a:ext uri="{FF2B5EF4-FFF2-40B4-BE49-F238E27FC236}">
                <a16:creationId xmlns:a16="http://schemas.microsoft.com/office/drawing/2014/main" id="{B86715CC-6301-4B15-B7A3-EEB05A713711}"/>
              </a:ext>
            </a:extLst>
          </p:cNvPr>
          <p:cNvGrpSpPr/>
          <p:nvPr/>
        </p:nvGrpSpPr>
        <p:grpSpPr>
          <a:xfrm>
            <a:off x="5405058" y="2490705"/>
            <a:ext cx="804322" cy="292480"/>
            <a:chOff x="3350474" y="373921"/>
            <a:chExt cx="884754" cy="353901"/>
          </a:xfrm>
        </p:grpSpPr>
        <p:sp>
          <p:nvSpPr>
            <p:cNvPr id="63" name="Arrow: Chevron 62">
              <a:extLst>
                <a:ext uri="{FF2B5EF4-FFF2-40B4-BE49-F238E27FC236}">
                  <a16:creationId xmlns:a16="http://schemas.microsoft.com/office/drawing/2014/main" id="{D389AF0A-E9BE-4C94-884A-C69E5410D7BB}"/>
                </a:ext>
              </a:extLst>
            </p:cNvPr>
            <p:cNvSpPr/>
            <p:nvPr/>
          </p:nvSpPr>
          <p:spPr>
            <a:xfrm>
              <a:off x="3350474" y="373921"/>
              <a:ext cx="884754" cy="353901"/>
            </a:xfrm>
            <a:prstGeom prst="chevron">
              <a:avLst/>
            </a:prstGeom>
          </p:spPr>
          <p:style>
            <a:lnRef idx="2">
              <a:schemeClr val="lt1">
                <a:hueOff val="0"/>
                <a:satOff val="0"/>
                <a:lumOff val="0"/>
                <a:alphaOff val="0"/>
              </a:schemeClr>
            </a:lnRef>
            <a:fillRef idx="1">
              <a:schemeClr val="accent1">
                <a:shade val="80000"/>
                <a:hueOff val="233327"/>
                <a:satOff val="-49796"/>
                <a:lumOff val="25402"/>
                <a:alphaOff val="0"/>
              </a:schemeClr>
            </a:fillRef>
            <a:effectRef idx="0">
              <a:schemeClr val="accent1">
                <a:shade val="80000"/>
                <a:hueOff val="233327"/>
                <a:satOff val="-49796"/>
                <a:lumOff val="25402"/>
                <a:alphaOff val="0"/>
              </a:schemeClr>
            </a:effectRef>
            <a:fontRef idx="minor">
              <a:schemeClr val="lt1"/>
            </a:fontRef>
          </p:style>
        </p:sp>
        <p:sp>
          <p:nvSpPr>
            <p:cNvPr id="64" name="Arrow: Chevron 14">
              <a:extLst>
                <a:ext uri="{FF2B5EF4-FFF2-40B4-BE49-F238E27FC236}">
                  <a16:creationId xmlns:a16="http://schemas.microsoft.com/office/drawing/2014/main" id="{57ADEB91-E48E-4642-9840-06538FBF10A2}"/>
                </a:ext>
              </a:extLst>
            </p:cNvPr>
            <p:cNvSpPr txBox="1"/>
            <p:nvPr/>
          </p:nvSpPr>
          <p:spPr>
            <a:xfrm>
              <a:off x="3527425"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Implement</a:t>
              </a:r>
            </a:p>
          </p:txBody>
        </p:sp>
      </p:grpSp>
      <p:grpSp>
        <p:nvGrpSpPr>
          <p:cNvPr id="54" name="Group 53">
            <a:extLst>
              <a:ext uri="{FF2B5EF4-FFF2-40B4-BE49-F238E27FC236}">
                <a16:creationId xmlns:a16="http://schemas.microsoft.com/office/drawing/2014/main" id="{F507860F-A4B5-48E0-800B-380134B920DE}"/>
              </a:ext>
            </a:extLst>
          </p:cNvPr>
          <p:cNvGrpSpPr/>
          <p:nvPr/>
        </p:nvGrpSpPr>
        <p:grpSpPr>
          <a:xfrm>
            <a:off x="6129433" y="2490705"/>
            <a:ext cx="804322" cy="292480"/>
            <a:chOff x="4019228" y="373921"/>
            <a:chExt cx="884754" cy="353901"/>
          </a:xfrm>
        </p:grpSpPr>
        <p:sp>
          <p:nvSpPr>
            <p:cNvPr id="61" name="Arrow: Chevron 60">
              <a:extLst>
                <a:ext uri="{FF2B5EF4-FFF2-40B4-BE49-F238E27FC236}">
                  <a16:creationId xmlns:a16="http://schemas.microsoft.com/office/drawing/2014/main" id="{96E5FB93-E334-45EB-819A-A9DAB3E28DB5}"/>
                </a:ext>
              </a:extLst>
            </p:cNvPr>
            <p:cNvSpPr/>
            <p:nvPr/>
          </p:nvSpPr>
          <p:spPr>
            <a:xfrm>
              <a:off x="4019228" y="373921"/>
              <a:ext cx="884754" cy="353901"/>
            </a:xfrm>
            <a:prstGeom prst="chevron">
              <a:avLst/>
            </a:prstGeom>
          </p:spPr>
          <p:style>
            <a:lnRef idx="2">
              <a:schemeClr val="lt1">
                <a:hueOff val="0"/>
                <a:satOff val="0"/>
                <a:lumOff val="0"/>
                <a:alphaOff val="0"/>
              </a:schemeClr>
            </a:lnRef>
            <a:fillRef idx="1">
              <a:schemeClr val="accent1">
                <a:shade val="80000"/>
                <a:hueOff val="279993"/>
                <a:satOff val="-59755"/>
                <a:lumOff val="30482"/>
                <a:alphaOff val="0"/>
              </a:schemeClr>
            </a:fillRef>
            <a:effectRef idx="0">
              <a:schemeClr val="accent1">
                <a:shade val="80000"/>
                <a:hueOff val="279993"/>
                <a:satOff val="-59755"/>
                <a:lumOff val="30482"/>
                <a:alphaOff val="0"/>
              </a:schemeClr>
            </a:effectRef>
            <a:fontRef idx="minor">
              <a:schemeClr val="lt1"/>
            </a:fontRef>
          </p:style>
        </p:sp>
        <p:sp>
          <p:nvSpPr>
            <p:cNvPr id="62" name="Arrow: Chevron 16">
              <a:extLst>
                <a:ext uri="{FF2B5EF4-FFF2-40B4-BE49-F238E27FC236}">
                  <a16:creationId xmlns:a16="http://schemas.microsoft.com/office/drawing/2014/main" id="{FA1B82AC-5A7B-4331-8E59-5ED50590F8E6}"/>
                </a:ext>
              </a:extLst>
            </p:cNvPr>
            <p:cNvSpPr txBox="1"/>
            <p:nvPr/>
          </p:nvSpPr>
          <p:spPr>
            <a:xfrm>
              <a:off x="4196179"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Load</a:t>
              </a:r>
            </a:p>
          </p:txBody>
        </p:sp>
      </p:grpSp>
      <p:grpSp>
        <p:nvGrpSpPr>
          <p:cNvPr id="55" name="Group 54">
            <a:extLst>
              <a:ext uri="{FF2B5EF4-FFF2-40B4-BE49-F238E27FC236}">
                <a16:creationId xmlns:a16="http://schemas.microsoft.com/office/drawing/2014/main" id="{D541395E-4993-4E51-A55C-DF5820E312DB}"/>
              </a:ext>
            </a:extLst>
          </p:cNvPr>
          <p:cNvGrpSpPr/>
          <p:nvPr/>
        </p:nvGrpSpPr>
        <p:grpSpPr>
          <a:xfrm>
            <a:off x="6851371" y="2490705"/>
            <a:ext cx="804322" cy="292480"/>
            <a:chOff x="4687982" y="373921"/>
            <a:chExt cx="884754" cy="353901"/>
          </a:xfrm>
        </p:grpSpPr>
        <p:sp>
          <p:nvSpPr>
            <p:cNvPr id="59" name="Arrow: Chevron 58">
              <a:extLst>
                <a:ext uri="{FF2B5EF4-FFF2-40B4-BE49-F238E27FC236}">
                  <a16:creationId xmlns:a16="http://schemas.microsoft.com/office/drawing/2014/main" id="{29368BBC-9B1D-4D3E-9DC7-2668C331D026}"/>
                </a:ext>
              </a:extLst>
            </p:cNvPr>
            <p:cNvSpPr/>
            <p:nvPr/>
          </p:nvSpPr>
          <p:spPr>
            <a:xfrm>
              <a:off x="4687982" y="373921"/>
              <a:ext cx="884754" cy="353901"/>
            </a:xfrm>
            <a:prstGeom prst="chevron">
              <a:avLst/>
            </a:prstGeom>
          </p:spPr>
          <p:style>
            <a:lnRef idx="2">
              <a:schemeClr val="lt1">
                <a:hueOff val="0"/>
                <a:satOff val="0"/>
                <a:lumOff val="0"/>
                <a:alphaOff val="0"/>
              </a:schemeClr>
            </a:lnRef>
            <a:fillRef idx="1">
              <a:schemeClr val="accent1">
                <a:shade val="80000"/>
                <a:hueOff val="326658"/>
                <a:satOff val="-69714"/>
                <a:lumOff val="35563"/>
                <a:alphaOff val="0"/>
              </a:schemeClr>
            </a:fillRef>
            <a:effectRef idx="0">
              <a:schemeClr val="accent1">
                <a:shade val="80000"/>
                <a:hueOff val="326658"/>
                <a:satOff val="-69714"/>
                <a:lumOff val="35563"/>
                <a:alphaOff val="0"/>
              </a:schemeClr>
            </a:effectRef>
            <a:fontRef idx="minor">
              <a:schemeClr val="lt1"/>
            </a:fontRef>
          </p:style>
        </p:sp>
        <p:sp>
          <p:nvSpPr>
            <p:cNvPr id="60" name="Arrow: Chevron 18">
              <a:extLst>
                <a:ext uri="{FF2B5EF4-FFF2-40B4-BE49-F238E27FC236}">
                  <a16:creationId xmlns:a16="http://schemas.microsoft.com/office/drawing/2014/main" id="{A5978858-B85C-4E6B-9268-39C22AF33867}"/>
                </a:ext>
              </a:extLst>
            </p:cNvPr>
            <p:cNvSpPr txBox="1"/>
            <p:nvPr/>
          </p:nvSpPr>
          <p:spPr>
            <a:xfrm>
              <a:off x="4864933"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Schedule &amp; Monitor </a:t>
              </a:r>
            </a:p>
          </p:txBody>
        </p:sp>
      </p:grpSp>
      <p:grpSp>
        <p:nvGrpSpPr>
          <p:cNvPr id="56" name="Group 55">
            <a:extLst>
              <a:ext uri="{FF2B5EF4-FFF2-40B4-BE49-F238E27FC236}">
                <a16:creationId xmlns:a16="http://schemas.microsoft.com/office/drawing/2014/main" id="{E9AD8EC2-7D7C-4793-8536-72E32A5A9773}"/>
              </a:ext>
            </a:extLst>
          </p:cNvPr>
          <p:cNvGrpSpPr/>
          <p:nvPr/>
        </p:nvGrpSpPr>
        <p:grpSpPr>
          <a:xfrm>
            <a:off x="7614715" y="2490705"/>
            <a:ext cx="804322" cy="292480"/>
            <a:chOff x="5356736" y="373921"/>
            <a:chExt cx="884754" cy="353901"/>
          </a:xfrm>
        </p:grpSpPr>
        <p:sp>
          <p:nvSpPr>
            <p:cNvPr id="57" name="Arrow: Chevron 56">
              <a:extLst>
                <a:ext uri="{FF2B5EF4-FFF2-40B4-BE49-F238E27FC236}">
                  <a16:creationId xmlns:a16="http://schemas.microsoft.com/office/drawing/2014/main" id="{8EFF599C-9F79-4532-9C0C-DB75392B85FF}"/>
                </a:ext>
              </a:extLst>
            </p:cNvPr>
            <p:cNvSpPr/>
            <p:nvPr/>
          </p:nvSpPr>
          <p:spPr>
            <a:xfrm>
              <a:off x="5356736" y="373921"/>
              <a:ext cx="884754" cy="353901"/>
            </a:xfrm>
            <a:prstGeom prst="chevron">
              <a:avLst/>
            </a:prstGeom>
          </p:spPr>
          <p:style>
            <a:lnRef idx="2">
              <a:schemeClr val="lt1">
                <a:hueOff val="0"/>
                <a:satOff val="0"/>
                <a:lumOff val="0"/>
                <a:alphaOff val="0"/>
              </a:schemeClr>
            </a:lnRef>
            <a:fillRef idx="1">
              <a:schemeClr val="accent1">
                <a:shade val="80000"/>
                <a:hueOff val="373324"/>
                <a:satOff val="-79673"/>
                <a:lumOff val="40643"/>
                <a:alphaOff val="0"/>
              </a:schemeClr>
            </a:fillRef>
            <a:effectRef idx="0">
              <a:schemeClr val="accent1">
                <a:shade val="80000"/>
                <a:hueOff val="373324"/>
                <a:satOff val="-79673"/>
                <a:lumOff val="40643"/>
                <a:alphaOff val="0"/>
              </a:schemeClr>
            </a:effectRef>
            <a:fontRef idx="minor">
              <a:schemeClr val="lt1"/>
            </a:fontRef>
          </p:style>
        </p:sp>
        <p:sp>
          <p:nvSpPr>
            <p:cNvPr id="58" name="Arrow: Chevron 20">
              <a:extLst>
                <a:ext uri="{FF2B5EF4-FFF2-40B4-BE49-F238E27FC236}">
                  <a16:creationId xmlns:a16="http://schemas.microsoft.com/office/drawing/2014/main" id="{955880DB-6830-403A-8BDC-639DC6CC6AFC}"/>
                </a:ext>
              </a:extLst>
            </p:cNvPr>
            <p:cNvSpPr txBox="1"/>
            <p:nvPr/>
          </p:nvSpPr>
          <p:spPr>
            <a:xfrm>
              <a:off x="5533687" y="373921"/>
              <a:ext cx="530853" cy="3539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US" sz="600" kern="1200"/>
                <a:t>Administer</a:t>
              </a:r>
            </a:p>
          </p:txBody>
        </p:sp>
      </p:grpSp>
      <p:cxnSp>
        <p:nvCxnSpPr>
          <p:cNvPr id="86" name="Shape 115">
            <a:extLst>
              <a:ext uri="{FF2B5EF4-FFF2-40B4-BE49-F238E27FC236}">
                <a16:creationId xmlns:a16="http://schemas.microsoft.com/office/drawing/2014/main" id="{14362B24-6930-4E28-AF3D-CD64165E4E65}"/>
              </a:ext>
            </a:extLst>
          </p:cNvPr>
          <p:cNvCxnSpPr>
            <a:cxnSpLocks/>
          </p:cNvCxnSpPr>
          <p:nvPr/>
        </p:nvCxnSpPr>
        <p:spPr bwMode="auto">
          <a:xfrm rot="16200000" flipH="1">
            <a:off x="3633147" y="2882464"/>
            <a:ext cx="1191486" cy="992928"/>
          </a:xfrm>
          <a:prstGeom prst="bentConnector3">
            <a:avLst>
              <a:gd name="adj1" fmla="val 23536"/>
            </a:avLst>
          </a:prstGeom>
          <a:solidFill>
            <a:schemeClr val="bg1"/>
          </a:solidFill>
          <a:ln w="19050" cap="flat" cmpd="sng" algn="ctr">
            <a:solidFill>
              <a:srgbClr val="1B4D2A"/>
            </a:solidFill>
            <a:prstDash val="solid"/>
            <a:round/>
            <a:headEnd type="none" w="med" len="med"/>
            <a:tailEnd type="arrow"/>
          </a:ln>
          <a:effectLst/>
        </p:spPr>
      </p:cxnSp>
      <p:cxnSp>
        <p:nvCxnSpPr>
          <p:cNvPr id="92" name="Shape 115">
            <a:extLst>
              <a:ext uri="{FF2B5EF4-FFF2-40B4-BE49-F238E27FC236}">
                <a16:creationId xmlns:a16="http://schemas.microsoft.com/office/drawing/2014/main" id="{080E1C5A-DE81-47D8-8649-2659B19A2544}"/>
              </a:ext>
            </a:extLst>
          </p:cNvPr>
          <p:cNvCxnSpPr>
            <a:cxnSpLocks/>
            <a:stCxn id="29" idx="3"/>
          </p:cNvCxnSpPr>
          <p:nvPr/>
        </p:nvCxnSpPr>
        <p:spPr bwMode="auto">
          <a:xfrm flipH="1" flipV="1">
            <a:off x="3732425" y="3488210"/>
            <a:ext cx="1829483" cy="668481"/>
          </a:xfrm>
          <a:prstGeom prst="bentConnector3">
            <a:avLst>
              <a:gd name="adj1" fmla="val -12495"/>
            </a:avLst>
          </a:prstGeom>
          <a:solidFill>
            <a:schemeClr val="bg1"/>
          </a:solidFill>
          <a:ln w="19050" cap="flat" cmpd="sng" algn="ctr">
            <a:solidFill>
              <a:srgbClr val="1B4D2A"/>
            </a:solidFill>
            <a:prstDash val="solid"/>
            <a:round/>
            <a:headEnd type="none" w="med" len="med"/>
            <a:tailEnd type="arrow"/>
          </a:ln>
          <a:effectLst/>
        </p:spPr>
      </p:cxnSp>
      <p:cxnSp>
        <p:nvCxnSpPr>
          <p:cNvPr id="98" name="Shape 115">
            <a:extLst>
              <a:ext uri="{FF2B5EF4-FFF2-40B4-BE49-F238E27FC236}">
                <a16:creationId xmlns:a16="http://schemas.microsoft.com/office/drawing/2014/main" id="{5554FDC1-C508-4BE1-A84D-7DCDD42D4AE2}"/>
              </a:ext>
            </a:extLst>
          </p:cNvPr>
          <p:cNvCxnSpPr>
            <a:cxnSpLocks/>
          </p:cNvCxnSpPr>
          <p:nvPr/>
        </p:nvCxnSpPr>
        <p:spPr bwMode="auto">
          <a:xfrm rot="16200000" flipH="1">
            <a:off x="5264083" y="1962376"/>
            <a:ext cx="785718" cy="309306"/>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42" name="TextBox 41">
            <a:extLst>
              <a:ext uri="{FF2B5EF4-FFF2-40B4-BE49-F238E27FC236}">
                <a16:creationId xmlns:a16="http://schemas.microsoft.com/office/drawing/2014/main" id="{46385D4C-BC00-47F6-BA67-DB2F590D8EF3}"/>
              </a:ext>
            </a:extLst>
          </p:cNvPr>
          <p:cNvSpPr txBox="1"/>
          <p:nvPr/>
        </p:nvSpPr>
        <p:spPr>
          <a:xfrm>
            <a:off x="5058540" y="2004394"/>
            <a:ext cx="1442036"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cleansing, transformation and aggregation rules into the integration process</a:t>
            </a:r>
          </a:p>
        </p:txBody>
      </p:sp>
      <p:sp>
        <p:nvSpPr>
          <p:cNvPr id="38" name="TextBox 37">
            <a:extLst>
              <a:ext uri="{FF2B5EF4-FFF2-40B4-BE49-F238E27FC236}">
                <a16:creationId xmlns:a16="http://schemas.microsoft.com/office/drawing/2014/main" id="{1BF4067E-3CA5-40E4-A9F0-07A113B3D534}"/>
              </a:ext>
            </a:extLst>
          </p:cNvPr>
          <p:cNvSpPr txBox="1"/>
          <p:nvPr/>
        </p:nvSpPr>
        <p:spPr>
          <a:xfrm>
            <a:off x="4386462" y="3119775"/>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data integration and orchestration tool </a:t>
            </a:r>
          </a:p>
        </p:txBody>
      </p:sp>
      <p:sp>
        <p:nvSpPr>
          <p:cNvPr id="109" name="Rounded Rectangle 43">
            <a:extLst>
              <a:ext uri="{FF2B5EF4-FFF2-40B4-BE49-F238E27FC236}">
                <a16:creationId xmlns:a16="http://schemas.microsoft.com/office/drawing/2014/main" id="{89C8EAB5-ECA3-445B-9CA3-AAD7D6E536BD}"/>
              </a:ext>
            </a:extLst>
          </p:cNvPr>
          <p:cNvSpPr/>
          <p:nvPr/>
        </p:nvSpPr>
        <p:spPr bwMode="auto">
          <a:xfrm>
            <a:off x="4901045" y="880008"/>
            <a:ext cx="1096984"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89" name="Rectangle 88">
            <a:extLst>
              <a:ext uri="{FF2B5EF4-FFF2-40B4-BE49-F238E27FC236}">
                <a16:creationId xmlns:a16="http://schemas.microsoft.com/office/drawing/2014/main" id="{0FE47D14-D613-4306-97B4-AB0FEF1F12ED}"/>
              </a:ext>
            </a:extLst>
          </p:cNvPr>
          <p:cNvSpPr/>
          <p:nvPr/>
        </p:nvSpPr>
        <p:spPr bwMode="auto">
          <a:xfrm>
            <a:off x="414986" y="977763"/>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Ingestion</a:t>
            </a:r>
          </a:p>
        </p:txBody>
      </p:sp>
      <p:sp>
        <p:nvSpPr>
          <p:cNvPr id="37" name="TextBox 36">
            <a:extLst>
              <a:ext uri="{FF2B5EF4-FFF2-40B4-BE49-F238E27FC236}">
                <a16:creationId xmlns:a16="http://schemas.microsoft.com/office/drawing/2014/main" id="{3ABFEA55-BF5C-4129-94D8-AB3225F4E406}"/>
              </a:ext>
            </a:extLst>
          </p:cNvPr>
          <p:cNvSpPr txBox="1"/>
          <p:nvPr/>
        </p:nvSpPr>
        <p:spPr>
          <a:xfrm>
            <a:off x="2776706" y="1844646"/>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strategy</a:t>
            </a:r>
          </a:p>
        </p:txBody>
      </p:sp>
      <p:sp>
        <p:nvSpPr>
          <p:cNvPr id="90" name="Oval 2">
            <a:extLst>
              <a:ext uri="{FF2B5EF4-FFF2-40B4-BE49-F238E27FC236}">
                <a16:creationId xmlns:a16="http://schemas.microsoft.com/office/drawing/2014/main" id="{1C17B3D6-47FB-4099-B8F4-2B5571580A38}"/>
              </a:ext>
            </a:extLst>
          </p:cNvPr>
          <p:cNvSpPr>
            <a:spLocks noChangeArrowheads="1"/>
          </p:cNvSpPr>
          <p:nvPr/>
        </p:nvSpPr>
        <p:spPr bwMode="gray">
          <a:xfrm>
            <a:off x="1314798" y="90545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91" name="Oval 2">
            <a:extLst>
              <a:ext uri="{FF2B5EF4-FFF2-40B4-BE49-F238E27FC236}">
                <a16:creationId xmlns:a16="http://schemas.microsoft.com/office/drawing/2014/main" id="{DD5965CD-AF72-4963-B90A-BA755552E8F2}"/>
              </a:ext>
            </a:extLst>
          </p:cNvPr>
          <p:cNvSpPr>
            <a:spLocks noChangeArrowheads="1"/>
          </p:cNvSpPr>
          <p:nvPr/>
        </p:nvSpPr>
        <p:spPr bwMode="gray">
          <a:xfrm>
            <a:off x="2626194" y="231744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nvGrpSpPr>
          <p:cNvPr id="70" name="Group 69">
            <a:extLst>
              <a:ext uri="{FF2B5EF4-FFF2-40B4-BE49-F238E27FC236}">
                <a16:creationId xmlns:a16="http://schemas.microsoft.com/office/drawing/2014/main" id="{28B214A3-B225-4D21-8588-0061C3828A41}"/>
              </a:ext>
            </a:extLst>
          </p:cNvPr>
          <p:cNvGrpSpPr>
            <a:grpSpLocks noChangeAspect="1"/>
          </p:cNvGrpSpPr>
          <p:nvPr/>
        </p:nvGrpSpPr>
        <p:grpSpPr>
          <a:xfrm>
            <a:off x="7350134" y="140982"/>
            <a:ext cx="1341642" cy="412235"/>
            <a:chOff x="272026" y="2408034"/>
            <a:chExt cx="3095303" cy="951068"/>
          </a:xfrm>
        </p:grpSpPr>
        <p:sp>
          <p:nvSpPr>
            <p:cNvPr id="71" name="Rectangle 70">
              <a:extLst>
                <a:ext uri="{FF2B5EF4-FFF2-40B4-BE49-F238E27FC236}">
                  <a16:creationId xmlns:a16="http://schemas.microsoft.com/office/drawing/2014/main" id="{44458BDA-337E-4743-88AB-0630830B692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2" name="Rectangle 71">
              <a:extLst>
                <a:ext uri="{FF2B5EF4-FFF2-40B4-BE49-F238E27FC236}">
                  <a16:creationId xmlns:a16="http://schemas.microsoft.com/office/drawing/2014/main" id="{C3AFBFFE-CD24-418F-AE8D-33A0A52B8763}"/>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3" name="TextBox 72">
              <a:extLst>
                <a:ext uri="{FF2B5EF4-FFF2-40B4-BE49-F238E27FC236}">
                  <a16:creationId xmlns:a16="http://schemas.microsoft.com/office/drawing/2014/main" id="{288B2E46-F43B-4EC7-860E-8F8A5451C65B}"/>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74" name="TextBox 73">
              <a:extLst>
                <a:ext uri="{FF2B5EF4-FFF2-40B4-BE49-F238E27FC236}">
                  <a16:creationId xmlns:a16="http://schemas.microsoft.com/office/drawing/2014/main" id="{A1ECDF94-C980-473A-8948-143B4C20390F}"/>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2" name="TextBox 81">
              <a:extLst>
                <a:ext uri="{FF2B5EF4-FFF2-40B4-BE49-F238E27FC236}">
                  <a16:creationId xmlns:a16="http://schemas.microsoft.com/office/drawing/2014/main" id="{2AFC76A5-CE82-4F3C-B354-2D81F9F29C31}"/>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3" name="Footer Placeholder 1">
            <a:extLst>
              <a:ext uri="{FF2B5EF4-FFF2-40B4-BE49-F238E27FC236}">
                <a16:creationId xmlns:a16="http://schemas.microsoft.com/office/drawing/2014/main" id="{F6CC71EF-9C71-4881-BBA6-8FF0FF925D8A}"/>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84" name="Rectangle 83">
            <a:extLst>
              <a:ext uri="{FF2B5EF4-FFF2-40B4-BE49-F238E27FC236}">
                <a16:creationId xmlns:a16="http://schemas.microsoft.com/office/drawing/2014/main" id="{7969F7E1-48A6-4A1B-BBD2-B870D817EE8F}"/>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18137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109641" y="814082"/>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39</a:t>
            </a:fld>
            <a:endParaRPr lang="en-US"/>
          </a:p>
        </p:txBody>
      </p:sp>
      <p:sp>
        <p:nvSpPr>
          <p:cNvPr id="3" name="Title 2"/>
          <p:cNvSpPr>
            <a:spLocks noGrp="1"/>
          </p:cNvSpPr>
          <p:nvPr>
            <p:ph type="title"/>
          </p:nvPr>
        </p:nvSpPr>
        <p:spPr>
          <a:xfrm>
            <a:off x="323314" y="17106"/>
            <a:ext cx="8497370" cy="430887"/>
          </a:xfrm>
        </p:spPr>
        <p:txBody>
          <a:bodyPr/>
          <a:lstStyle/>
          <a:p>
            <a:r>
              <a:rPr lang="en-US"/>
              <a:t>Information Governance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67765" y="4726112"/>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80244"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900760"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Information Governance capabilities and interactions</a:t>
            </a:r>
            <a:endParaRPr lang="en-GB" sz="1050">
              <a:solidFill>
                <a:srgbClr val="00148C"/>
              </a:solidFill>
              <a:latin typeface="Arial"/>
              <a:ea typeface="ＭＳ Ｐゴシック"/>
            </a:endParaRPr>
          </a:p>
        </p:txBody>
      </p:sp>
      <p:sp>
        <p:nvSpPr>
          <p:cNvPr id="17" name="Rectangle 16">
            <a:extLst>
              <a:ext uri="{FF2B5EF4-FFF2-40B4-BE49-F238E27FC236}">
                <a16:creationId xmlns:a16="http://schemas.microsoft.com/office/drawing/2014/main" id="{1D70536B-5DEC-495B-9B33-14F894150178}"/>
              </a:ext>
            </a:extLst>
          </p:cNvPr>
          <p:cNvSpPr/>
          <p:nvPr/>
        </p:nvSpPr>
        <p:spPr bwMode="auto">
          <a:xfrm>
            <a:off x="452746" y="99730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Archiving and Retention</a:t>
            </a:r>
          </a:p>
        </p:txBody>
      </p:sp>
      <p:sp>
        <p:nvSpPr>
          <p:cNvPr id="20" name="Rectangle 19">
            <a:extLst>
              <a:ext uri="{FF2B5EF4-FFF2-40B4-BE49-F238E27FC236}">
                <a16:creationId xmlns:a16="http://schemas.microsoft.com/office/drawing/2014/main" id="{C915E074-280E-43DF-B2C6-414AEBE97EC6}"/>
              </a:ext>
            </a:extLst>
          </p:cNvPr>
          <p:cNvSpPr/>
          <p:nvPr/>
        </p:nvSpPr>
        <p:spPr bwMode="auto">
          <a:xfrm>
            <a:off x="459966" y="1498121"/>
            <a:ext cx="1009327" cy="483886"/>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Annual Planning &amp; Quarterly Rolling Forecast Support</a:t>
            </a:r>
          </a:p>
        </p:txBody>
      </p:sp>
      <p:sp>
        <p:nvSpPr>
          <p:cNvPr id="21" name="Rectangle 20">
            <a:extLst>
              <a:ext uri="{FF2B5EF4-FFF2-40B4-BE49-F238E27FC236}">
                <a16:creationId xmlns:a16="http://schemas.microsoft.com/office/drawing/2014/main" id="{CE2B1922-7472-473F-B210-C82D8909FD3E}"/>
              </a:ext>
            </a:extLst>
          </p:cNvPr>
          <p:cNvSpPr/>
          <p:nvPr/>
        </p:nvSpPr>
        <p:spPr bwMode="auto">
          <a:xfrm>
            <a:off x="467557" y="2056825"/>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Performance Reporting</a:t>
            </a:r>
          </a:p>
        </p:txBody>
      </p:sp>
      <p:grpSp>
        <p:nvGrpSpPr>
          <p:cNvPr id="24" name="Group 23">
            <a:extLst>
              <a:ext uri="{FF2B5EF4-FFF2-40B4-BE49-F238E27FC236}">
                <a16:creationId xmlns:a16="http://schemas.microsoft.com/office/drawing/2014/main" id="{BD3DA00C-DA6E-4252-A6C3-44285290379A}"/>
              </a:ext>
            </a:extLst>
          </p:cNvPr>
          <p:cNvGrpSpPr/>
          <p:nvPr/>
        </p:nvGrpSpPr>
        <p:grpSpPr>
          <a:xfrm>
            <a:off x="3850979" y="902108"/>
            <a:ext cx="3043027" cy="3036685"/>
            <a:chOff x="3326001" y="863024"/>
            <a:chExt cx="2953060" cy="3036685"/>
          </a:xfrm>
          <a:solidFill>
            <a:schemeClr val="bg2">
              <a:lumMod val="20000"/>
              <a:lumOff val="80000"/>
            </a:schemeClr>
          </a:solidFill>
        </p:grpSpPr>
        <p:sp>
          <p:nvSpPr>
            <p:cNvPr id="25" name="Rounded Rectangle 35">
              <a:extLst>
                <a:ext uri="{FF2B5EF4-FFF2-40B4-BE49-F238E27FC236}">
                  <a16:creationId xmlns:a16="http://schemas.microsoft.com/office/drawing/2014/main" id="{D92A42CD-6E69-428A-84D5-4F51AC35B789}"/>
                </a:ext>
              </a:extLst>
            </p:cNvPr>
            <p:cNvSpPr/>
            <p:nvPr/>
          </p:nvSpPr>
          <p:spPr bwMode="auto">
            <a:xfrm>
              <a:off x="3326001" y="863024"/>
              <a:ext cx="2953060" cy="1557529"/>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28" name="Rectangle 27">
              <a:extLst>
                <a:ext uri="{FF2B5EF4-FFF2-40B4-BE49-F238E27FC236}">
                  <a16:creationId xmlns:a16="http://schemas.microsoft.com/office/drawing/2014/main" id="{FC686481-2728-42DC-94F0-B42D531554C1}"/>
                </a:ext>
              </a:extLst>
            </p:cNvPr>
            <p:cNvSpPr/>
            <p:nvPr/>
          </p:nvSpPr>
          <p:spPr bwMode="auto">
            <a:xfrm>
              <a:off x="4428079" y="3485284"/>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29" name="Rounded Rectangle 43">
              <a:extLst>
                <a:ext uri="{FF2B5EF4-FFF2-40B4-BE49-F238E27FC236}">
                  <a16:creationId xmlns:a16="http://schemas.microsoft.com/office/drawing/2014/main" id="{05FAC68F-79BF-46E5-B51E-17A3529A8576}"/>
                </a:ext>
              </a:extLst>
            </p:cNvPr>
            <p:cNvSpPr/>
            <p:nvPr/>
          </p:nvSpPr>
          <p:spPr bwMode="auto">
            <a:xfrm>
              <a:off x="4297103" y="907242"/>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37" name="TextBox 36">
            <a:extLst>
              <a:ext uri="{FF2B5EF4-FFF2-40B4-BE49-F238E27FC236}">
                <a16:creationId xmlns:a16="http://schemas.microsoft.com/office/drawing/2014/main" id="{8895D770-D657-4B07-BC21-771DF8174BA6}"/>
              </a:ext>
            </a:extLst>
          </p:cNvPr>
          <p:cNvSpPr txBox="1"/>
          <p:nvPr/>
        </p:nvSpPr>
        <p:spPr>
          <a:xfrm>
            <a:off x="2289049" y="1281145"/>
            <a:ext cx="1341552"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data retention schedule</a:t>
            </a:r>
          </a:p>
          <a:p>
            <a:pPr marL="47625" indent="-38100">
              <a:spcBef>
                <a:spcPts val="0"/>
              </a:spcBef>
              <a:spcAft>
                <a:spcPts val="0"/>
              </a:spcAft>
              <a:buFontTx/>
              <a:buChar char="•"/>
            </a:pPr>
            <a:r>
              <a:rPr lang="en-GB" sz="638" b="0">
                <a:solidFill>
                  <a:schemeClr val="tx1"/>
                </a:solidFill>
              </a:rPr>
              <a:t>Reference business glossary and publication schedules</a:t>
            </a:r>
          </a:p>
        </p:txBody>
      </p:sp>
      <p:sp>
        <p:nvSpPr>
          <p:cNvPr id="43" name="Rectangle 42">
            <a:extLst>
              <a:ext uri="{FF2B5EF4-FFF2-40B4-BE49-F238E27FC236}">
                <a16:creationId xmlns:a16="http://schemas.microsoft.com/office/drawing/2014/main" id="{163B8F9E-F6D5-4732-A67D-FB8164CCA676}"/>
              </a:ext>
            </a:extLst>
          </p:cNvPr>
          <p:cNvSpPr/>
          <p:nvPr/>
        </p:nvSpPr>
        <p:spPr bwMode="auto">
          <a:xfrm>
            <a:off x="4011514" y="1630442"/>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50" name="Shape 71">
            <a:extLst>
              <a:ext uri="{FF2B5EF4-FFF2-40B4-BE49-F238E27FC236}">
                <a16:creationId xmlns:a16="http://schemas.microsoft.com/office/drawing/2014/main" id="{E7016590-E1FE-46F3-BDBF-040C561A9E67}"/>
              </a:ext>
            </a:extLst>
          </p:cNvPr>
          <p:cNvCxnSpPr>
            <a:cxnSpLocks/>
          </p:cNvCxnSpPr>
          <p:nvPr/>
        </p:nvCxnSpPr>
        <p:spPr bwMode="auto">
          <a:xfrm rot="5400000" flipH="1" flipV="1">
            <a:off x="3718481" y="147960"/>
            <a:ext cx="169116" cy="2097254"/>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70" name="TextBox 69">
            <a:extLst>
              <a:ext uri="{FF2B5EF4-FFF2-40B4-BE49-F238E27FC236}">
                <a16:creationId xmlns:a16="http://schemas.microsoft.com/office/drawing/2014/main" id="{A81A6200-6C93-4B8A-9A5F-E1EBD56D14C9}"/>
              </a:ext>
            </a:extLst>
          </p:cNvPr>
          <p:cNvSpPr txBox="1"/>
          <p:nvPr/>
        </p:nvSpPr>
        <p:spPr>
          <a:xfrm>
            <a:off x="7023682" y="2142232"/>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Data collation / preparation </a:t>
            </a:r>
          </a:p>
        </p:txBody>
      </p:sp>
      <p:sp>
        <p:nvSpPr>
          <p:cNvPr id="78" name="Oval 2">
            <a:extLst>
              <a:ext uri="{FF2B5EF4-FFF2-40B4-BE49-F238E27FC236}">
                <a16:creationId xmlns:a16="http://schemas.microsoft.com/office/drawing/2014/main" id="{64F3FCCE-61CE-450F-965F-9061560F5A01}"/>
              </a:ext>
            </a:extLst>
          </p:cNvPr>
          <p:cNvSpPr>
            <a:spLocks noChangeArrowheads="1"/>
          </p:cNvSpPr>
          <p:nvPr/>
        </p:nvSpPr>
        <p:spPr bwMode="gray">
          <a:xfrm>
            <a:off x="6963993" y="206057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9" name="Oval 2">
            <a:extLst>
              <a:ext uri="{FF2B5EF4-FFF2-40B4-BE49-F238E27FC236}">
                <a16:creationId xmlns:a16="http://schemas.microsoft.com/office/drawing/2014/main" id="{4DC5CDA2-48AE-47E3-8AFC-BB231AB54D03}"/>
              </a:ext>
            </a:extLst>
          </p:cNvPr>
          <p:cNvSpPr>
            <a:spLocks noChangeArrowheads="1"/>
          </p:cNvSpPr>
          <p:nvPr/>
        </p:nvSpPr>
        <p:spPr bwMode="gray">
          <a:xfrm>
            <a:off x="2336642" y="115910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5" name="Oval 2">
            <a:extLst>
              <a:ext uri="{FF2B5EF4-FFF2-40B4-BE49-F238E27FC236}">
                <a16:creationId xmlns:a16="http://schemas.microsoft.com/office/drawing/2014/main" id="{7E04A6A2-6E28-4E8A-AA32-54DB35F83278}"/>
              </a:ext>
            </a:extLst>
          </p:cNvPr>
          <p:cNvSpPr>
            <a:spLocks noChangeArrowheads="1"/>
          </p:cNvSpPr>
          <p:nvPr/>
        </p:nvSpPr>
        <p:spPr bwMode="gray">
          <a:xfrm>
            <a:off x="1412292" y="91852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86" name="Oval 2">
            <a:extLst>
              <a:ext uri="{FF2B5EF4-FFF2-40B4-BE49-F238E27FC236}">
                <a16:creationId xmlns:a16="http://schemas.microsoft.com/office/drawing/2014/main" id="{E2714FE6-802C-4136-AF9E-4CC4C00C91C5}"/>
              </a:ext>
            </a:extLst>
          </p:cNvPr>
          <p:cNvSpPr>
            <a:spLocks noChangeArrowheads="1"/>
          </p:cNvSpPr>
          <p:nvPr/>
        </p:nvSpPr>
        <p:spPr bwMode="gray">
          <a:xfrm>
            <a:off x="1406092" y="14502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87" name="Oval 2">
            <a:extLst>
              <a:ext uri="{FF2B5EF4-FFF2-40B4-BE49-F238E27FC236}">
                <a16:creationId xmlns:a16="http://schemas.microsoft.com/office/drawing/2014/main" id="{670AF8F9-1A83-44AA-B144-741699132072}"/>
              </a:ext>
            </a:extLst>
          </p:cNvPr>
          <p:cNvSpPr>
            <a:spLocks noChangeArrowheads="1"/>
          </p:cNvSpPr>
          <p:nvPr/>
        </p:nvSpPr>
        <p:spPr bwMode="gray">
          <a:xfrm>
            <a:off x="1405464" y="201334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89" name="Rectangle 88">
            <a:extLst>
              <a:ext uri="{FF2B5EF4-FFF2-40B4-BE49-F238E27FC236}">
                <a16:creationId xmlns:a16="http://schemas.microsoft.com/office/drawing/2014/main" id="{63CD2A82-DBC7-473F-8289-F0389C1C74BB}"/>
              </a:ext>
            </a:extLst>
          </p:cNvPr>
          <p:cNvSpPr/>
          <p:nvPr/>
        </p:nvSpPr>
        <p:spPr bwMode="auto">
          <a:xfrm>
            <a:off x="5555796" y="1627160"/>
            <a:ext cx="1155302"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Advanced Analytics / Insight</a:t>
            </a:r>
          </a:p>
        </p:txBody>
      </p:sp>
      <p:cxnSp>
        <p:nvCxnSpPr>
          <p:cNvPr id="99" name="Shape 71">
            <a:extLst>
              <a:ext uri="{FF2B5EF4-FFF2-40B4-BE49-F238E27FC236}">
                <a16:creationId xmlns:a16="http://schemas.microsoft.com/office/drawing/2014/main" id="{14D2AEB2-7FD6-4890-9E76-3246044FB630}"/>
              </a:ext>
            </a:extLst>
          </p:cNvPr>
          <p:cNvCxnSpPr>
            <a:cxnSpLocks/>
            <a:stCxn id="43" idx="2"/>
          </p:cNvCxnSpPr>
          <p:nvPr/>
        </p:nvCxnSpPr>
        <p:spPr bwMode="auto">
          <a:xfrm rot="5400000" flipH="1">
            <a:off x="3562970" y="1003835"/>
            <a:ext cx="437888" cy="1644177"/>
          </a:xfrm>
          <a:prstGeom prst="bentConnector3">
            <a:avLst>
              <a:gd name="adj1" fmla="val -52205"/>
            </a:avLst>
          </a:prstGeom>
          <a:solidFill>
            <a:schemeClr val="bg1"/>
          </a:solidFill>
          <a:ln w="19050" cap="flat" cmpd="sng" algn="ctr">
            <a:solidFill>
              <a:srgbClr val="1B4D2A"/>
            </a:solidFill>
            <a:prstDash val="solid"/>
            <a:round/>
            <a:headEnd type="none" w="med" len="med"/>
            <a:tailEnd type="arrow"/>
          </a:ln>
          <a:effectLst/>
        </p:spPr>
      </p:cxnSp>
      <p:cxnSp>
        <p:nvCxnSpPr>
          <p:cNvPr id="105" name="Shape 71">
            <a:extLst>
              <a:ext uri="{FF2B5EF4-FFF2-40B4-BE49-F238E27FC236}">
                <a16:creationId xmlns:a16="http://schemas.microsoft.com/office/drawing/2014/main" id="{1B3F970C-B90C-43EF-9544-12F496F0943E}"/>
              </a:ext>
            </a:extLst>
          </p:cNvPr>
          <p:cNvCxnSpPr>
            <a:cxnSpLocks/>
            <a:endCxn id="43" idx="0"/>
          </p:cNvCxnSpPr>
          <p:nvPr/>
        </p:nvCxnSpPr>
        <p:spPr bwMode="auto">
          <a:xfrm rot="5400000">
            <a:off x="4834080" y="1047654"/>
            <a:ext cx="352710" cy="812866"/>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08" name="Rectangle 107">
            <a:extLst>
              <a:ext uri="{FF2B5EF4-FFF2-40B4-BE49-F238E27FC236}">
                <a16:creationId xmlns:a16="http://schemas.microsoft.com/office/drawing/2014/main" id="{2C1A2DED-7CB4-4E8F-BDBE-1BBDB8A08E2C}"/>
              </a:ext>
            </a:extLst>
          </p:cNvPr>
          <p:cNvSpPr/>
          <p:nvPr/>
        </p:nvSpPr>
        <p:spPr bwMode="auto">
          <a:xfrm>
            <a:off x="3058001" y="337086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cxnSp>
        <p:nvCxnSpPr>
          <p:cNvPr id="110" name="Shape 71">
            <a:extLst>
              <a:ext uri="{FF2B5EF4-FFF2-40B4-BE49-F238E27FC236}">
                <a16:creationId xmlns:a16="http://schemas.microsoft.com/office/drawing/2014/main" id="{EB29B70E-F24C-4C29-859A-39652EE98FE4}"/>
              </a:ext>
            </a:extLst>
          </p:cNvPr>
          <p:cNvCxnSpPr>
            <a:cxnSpLocks/>
            <a:endCxn id="108" idx="1"/>
          </p:cNvCxnSpPr>
          <p:nvPr/>
        </p:nvCxnSpPr>
        <p:spPr bwMode="auto">
          <a:xfrm rot="16200000" flipH="1">
            <a:off x="1813299" y="2333375"/>
            <a:ext cx="1971097" cy="518307"/>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47" name="TextBox 46">
            <a:extLst>
              <a:ext uri="{FF2B5EF4-FFF2-40B4-BE49-F238E27FC236}">
                <a16:creationId xmlns:a16="http://schemas.microsoft.com/office/drawing/2014/main" id="{000EB7E2-E915-4363-9CE2-490B7A467C5A}"/>
              </a:ext>
            </a:extLst>
          </p:cNvPr>
          <p:cNvSpPr txBox="1"/>
          <p:nvPr/>
        </p:nvSpPr>
        <p:spPr>
          <a:xfrm>
            <a:off x="2356742" y="2900503"/>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Updates to system archiving rules / policies</a:t>
            </a:r>
          </a:p>
        </p:txBody>
      </p:sp>
      <p:sp>
        <p:nvSpPr>
          <p:cNvPr id="114" name="Oval 2">
            <a:extLst>
              <a:ext uri="{FF2B5EF4-FFF2-40B4-BE49-F238E27FC236}">
                <a16:creationId xmlns:a16="http://schemas.microsoft.com/office/drawing/2014/main" id="{83E33C8C-677D-4A14-A74B-D5B3884D6B88}"/>
              </a:ext>
            </a:extLst>
          </p:cNvPr>
          <p:cNvSpPr>
            <a:spLocks noChangeArrowheads="1"/>
          </p:cNvSpPr>
          <p:nvPr/>
        </p:nvSpPr>
        <p:spPr bwMode="gray">
          <a:xfrm>
            <a:off x="2395036" y="278453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17" name="TextBox 116">
            <a:extLst>
              <a:ext uri="{FF2B5EF4-FFF2-40B4-BE49-F238E27FC236}">
                <a16:creationId xmlns:a16="http://schemas.microsoft.com/office/drawing/2014/main" id="{4BE7ED31-FA83-4ECD-8916-E0DFE1BF2E3E}"/>
              </a:ext>
            </a:extLst>
          </p:cNvPr>
          <p:cNvSpPr txBox="1"/>
          <p:nvPr/>
        </p:nvSpPr>
        <p:spPr>
          <a:xfrm>
            <a:off x="6711098" y="2667313"/>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Performance framework updates</a:t>
            </a:r>
          </a:p>
        </p:txBody>
      </p:sp>
      <p:sp>
        <p:nvSpPr>
          <p:cNvPr id="118" name="TextBox 117">
            <a:extLst>
              <a:ext uri="{FF2B5EF4-FFF2-40B4-BE49-F238E27FC236}">
                <a16:creationId xmlns:a16="http://schemas.microsoft.com/office/drawing/2014/main" id="{1C13D7DC-6F71-432F-91B4-0FEB7456B01F}"/>
              </a:ext>
            </a:extLst>
          </p:cNvPr>
          <p:cNvSpPr txBox="1"/>
          <p:nvPr/>
        </p:nvSpPr>
        <p:spPr>
          <a:xfrm>
            <a:off x="5140025" y="2667625"/>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KPI models / scorecards </a:t>
            </a:r>
          </a:p>
        </p:txBody>
      </p:sp>
      <p:sp>
        <p:nvSpPr>
          <p:cNvPr id="113" name="Oval 2">
            <a:extLst>
              <a:ext uri="{FF2B5EF4-FFF2-40B4-BE49-F238E27FC236}">
                <a16:creationId xmlns:a16="http://schemas.microsoft.com/office/drawing/2014/main" id="{49147C4B-99B7-4C2B-9D38-9AE3E71EEA38}"/>
              </a:ext>
            </a:extLst>
          </p:cNvPr>
          <p:cNvSpPr>
            <a:spLocks noChangeArrowheads="1"/>
          </p:cNvSpPr>
          <p:nvPr/>
        </p:nvSpPr>
        <p:spPr bwMode="gray">
          <a:xfrm>
            <a:off x="5067697" y="259033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19" name="Oval 2">
            <a:extLst>
              <a:ext uri="{FF2B5EF4-FFF2-40B4-BE49-F238E27FC236}">
                <a16:creationId xmlns:a16="http://schemas.microsoft.com/office/drawing/2014/main" id="{ECE2CA7D-EA79-415D-A958-57FB5C24D29E}"/>
              </a:ext>
            </a:extLst>
          </p:cNvPr>
          <p:cNvSpPr>
            <a:spLocks noChangeArrowheads="1"/>
          </p:cNvSpPr>
          <p:nvPr/>
        </p:nvSpPr>
        <p:spPr bwMode="gray">
          <a:xfrm>
            <a:off x="6638770" y="258372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cxnSp>
        <p:nvCxnSpPr>
          <p:cNvPr id="120" name="Shape 71">
            <a:extLst>
              <a:ext uri="{FF2B5EF4-FFF2-40B4-BE49-F238E27FC236}">
                <a16:creationId xmlns:a16="http://schemas.microsoft.com/office/drawing/2014/main" id="{8A102059-F690-4C3B-9133-B0EC1B2D6047}"/>
              </a:ext>
            </a:extLst>
          </p:cNvPr>
          <p:cNvCxnSpPr>
            <a:cxnSpLocks/>
            <a:stCxn id="117" idx="1"/>
            <a:endCxn id="118" idx="3"/>
          </p:cNvCxnSpPr>
          <p:nvPr/>
        </p:nvCxnSpPr>
        <p:spPr bwMode="auto">
          <a:xfrm rot="10800000" flipV="1">
            <a:off x="6070750" y="2775925"/>
            <a:ext cx="640348" cy="312"/>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124" name="Shape 71">
            <a:extLst>
              <a:ext uri="{FF2B5EF4-FFF2-40B4-BE49-F238E27FC236}">
                <a16:creationId xmlns:a16="http://schemas.microsoft.com/office/drawing/2014/main" id="{931AEB7A-D680-4626-890A-B5E2F42F043C}"/>
              </a:ext>
            </a:extLst>
          </p:cNvPr>
          <p:cNvCxnSpPr>
            <a:cxnSpLocks/>
            <a:endCxn id="89" idx="2"/>
          </p:cNvCxnSpPr>
          <p:nvPr/>
        </p:nvCxnSpPr>
        <p:spPr bwMode="auto">
          <a:xfrm rot="5400000" flipH="1" flipV="1">
            <a:off x="5563971" y="2083002"/>
            <a:ext cx="610893" cy="528060"/>
          </a:xfrm>
          <a:prstGeom prst="bentConnector5">
            <a:avLst>
              <a:gd name="adj1" fmla="val 16111"/>
              <a:gd name="adj2" fmla="val 100409"/>
              <a:gd name="adj3" fmla="val 73459"/>
            </a:avLst>
          </a:prstGeom>
          <a:solidFill>
            <a:schemeClr val="bg1"/>
          </a:solidFill>
          <a:ln w="19050" cap="flat" cmpd="sng" algn="ctr">
            <a:solidFill>
              <a:srgbClr val="1B4D2A"/>
            </a:solidFill>
            <a:prstDash val="solid"/>
            <a:round/>
            <a:headEnd type="none" w="med" len="med"/>
            <a:tailEnd type="arrow"/>
          </a:ln>
          <a:effectLst/>
        </p:spPr>
      </p:cxnSp>
      <p:cxnSp>
        <p:nvCxnSpPr>
          <p:cNvPr id="127" name="Shape 71">
            <a:extLst>
              <a:ext uri="{FF2B5EF4-FFF2-40B4-BE49-F238E27FC236}">
                <a16:creationId xmlns:a16="http://schemas.microsoft.com/office/drawing/2014/main" id="{046C5D3D-803A-4D51-8563-724973532D2E}"/>
              </a:ext>
            </a:extLst>
          </p:cNvPr>
          <p:cNvCxnSpPr>
            <a:cxnSpLocks/>
            <a:stCxn id="89" idx="3"/>
            <a:endCxn id="70" idx="0"/>
          </p:cNvCxnSpPr>
          <p:nvPr/>
        </p:nvCxnSpPr>
        <p:spPr bwMode="auto">
          <a:xfrm>
            <a:off x="6711098" y="1834373"/>
            <a:ext cx="777947" cy="30785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130" name="Shape 71">
            <a:extLst>
              <a:ext uri="{FF2B5EF4-FFF2-40B4-BE49-F238E27FC236}">
                <a16:creationId xmlns:a16="http://schemas.microsoft.com/office/drawing/2014/main" id="{0F0F5433-6216-4090-B92B-6E2B746C3DD3}"/>
              </a:ext>
            </a:extLst>
          </p:cNvPr>
          <p:cNvCxnSpPr>
            <a:cxnSpLocks/>
            <a:endCxn id="89" idx="0"/>
          </p:cNvCxnSpPr>
          <p:nvPr/>
        </p:nvCxnSpPr>
        <p:spPr bwMode="auto">
          <a:xfrm>
            <a:off x="5982070" y="1112029"/>
            <a:ext cx="151377" cy="515131"/>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134" name="Shape 71">
            <a:extLst>
              <a:ext uri="{FF2B5EF4-FFF2-40B4-BE49-F238E27FC236}">
                <a16:creationId xmlns:a16="http://schemas.microsoft.com/office/drawing/2014/main" id="{A8097372-A173-49EA-96B2-1196ED4C2C6A}"/>
              </a:ext>
            </a:extLst>
          </p:cNvPr>
          <p:cNvCxnSpPr>
            <a:cxnSpLocks/>
            <a:stCxn id="70" idx="2"/>
            <a:endCxn id="117" idx="0"/>
          </p:cNvCxnSpPr>
          <p:nvPr/>
        </p:nvCxnSpPr>
        <p:spPr bwMode="auto">
          <a:xfrm rot="5400000">
            <a:off x="7178824" y="2357092"/>
            <a:ext cx="307858" cy="312584"/>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38" name="Oval 2">
            <a:extLst>
              <a:ext uri="{FF2B5EF4-FFF2-40B4-BE49-F238E27FC236}">
                <a16:creationId xmlns:a16="http://schemas.microsoft.com/office/drawing/2014/main" id="{53C5C7C5-A024-4F61-AFB9-4C7D0A85127C}"/>
              </a:ext>
            </a:extLst>
          </p:cNvPr>
          <p:cNvSpPr>
            <a:spLocks noChangeArrowheads="1"/>
          </p:cNvSpPr>
          <p:nvPr/>
        </p:nvSpPr>
        <p:spPr bwMode="gray">
          <a:xfrm>
            <a:off x="6536986" y="257716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39" name="TextBox 138">
            <a:extLst>
              <a:ext uri="{FF2B5EF4-FFF2-40B4-BE49-F238E27FC236}">
                <a16:creationId xmlns:a16="http://schemas.microsoft.com/office/drawing/2014/main" id="{623A8E0B-0566-4149-A356-48CE24C98281}"/>
              </a:ext>
            </a:extLst>
          </p:cNvPr>
          <p:cNvSpPr txBox="1"/>
          <p:nvPr/>
        </p:nvSpPr>
        <p:spPr>
          <a:xfrm>
            <a:off x="5133621" y="2932692"/>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Financial models / reports</a:t>
            </a:r>
          </a:p>
        </p:txBody>
      </p:sp>
      <p:cxnSp>
        <p:nvCxnSpPr>
          <p:cNvPr id="140" name="Shape 71">
            <a:extLst>
              <a:ext uri="{FF2B5EF4-FFF2-40B4-BE49-F238E27FC236}">
                <a16:creationId xmlns:a16="http://schemas.microsoft.com/office/drawing/2014/main" id="{4639589D-CC09-4609-B6DA-02CCB5136283}"/>
              </a:ext>
            </a:extLst>
          </p:cNvPr>
          <p:cNvCxnSpPr>
            <a:cxnSpLocks/>
            <a:stCxn id="117" idx="1"/>
            <a:endCxn id="139" idx="3"/>
          </p:cNvCxnSpPr>
          <p:nvPr/>
        </p:nvCxnSpPr>
        <p:spPr bwMode="auto">
          <a:xfrm rot="10800000" flipV="1">
            <a:off x="6064346" y="2775924"/>
            <a:ext cx="646752" cy="26537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144" name="Oval 2">
            <a:extLst>
              <a:ext uri="{FF2B5EF4-FFF2-40B4-BE49-F238E27FC236}">
                <a16:creationId xmlns:a16="http://schemas.microsoft.com/office/drawing/2014/main" id="{553DE299-6816-4C23-A26C-52A74B798658}"/>
              </a:ext>
            </a:extLst>
          </p:cNvPr>
          <p:cNvSpPr>
            <a:spLocks noChangeArrowheads="1"/>
          </p:cNvSpPr>
          <p:nvPr/>
        </p:nvSpPr>
        <p:spPr bwMode="gray">
          <a:xfrm>
            <a:off x="5051834" y="286314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cxnSp>
        <p:nvCxnSpPr>
          <p:cNvPr id="145" name="Shape 71">
            <a:extLst>
              <a:ext uri="{FF2B5EF4-FFF2-40B4-BE49-F238E27FC236}">
                <a16:creationId xmlns:a16="http://schemas.microsoft.com/office/drawing/2014/main" id="{50CC0BAD-81A8-4D53-BE27-D727701EA7A7}"/>
              </a:ext>
            </a:extLst>
          </p:cNvPr>
          <p:cNvCxnSpPr>
            <a:cxnSpLocks/>
            <a:stCxn id="139" idx="2"/>
          </p:cNvCxnSpPr>
          <p:nvPr/>
        </p:nvCxnSpPr>
        <p:spPr bwMode="auto">
          <a:xfrm rot="5400000">
            <a:off x="5410852" y="3336235"/>
            <a:ext cx="374453" cy="1812"/>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sp>
        <p:nvSpPr>
          <p:cNvPr id="149" name="TextBox 148">
            <a:extLst>
              <a:ext uri="{FF2B5EF4-FFF2-40B4-BE49-F238E27FC236}">
                <a16:creationId xmlns:a16="http://schemas.microsoft.com/office/drawing/2014/main" id="{C3A1943E-BC8C-4D72-8046-8DB46D3462D7}"/>
              </a:ext>
            </a:extLst>
          </p:cNvPr>
          <p:cNvSpPr txBox="1"/>
          <p:nvPr/>
        </p:nvSpPr>
        <p:spPr>
          <a:xfrm>
            <a:off x="6028119" y="1256008"/>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Set roadmap / strategy</a:t>
            </a:r>
          </a:p>
        </p:txBody>
      </p:sp>
      <p:sp>
        <p:nvSpPr>
          <p:cNvPr id="152" name="TextBox 151">
            <a:extLst>
              <a:ext uri="{FF2B5EF4-FFF2-40B4-BE49-F238E27FC236}">
                <a16:creationId xmlns:a16="http://schemas.microsoft.com/office/drawing/2014/main" id="{9EC6C644-AC7E-455C-AB8A-B3FBE95E4F1A}"/>
              </a:ext>
            </a:extLst>
          </p:cNvPr>
          <p:cNvSpPr txBox="1"/>
          <p:nvPr/>
        </p:nvSpPr>
        <p:spPr>
          <a:xfrm>
            <a:off x="5615565" y="2256243"/>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Set / Agree success metrics</a:t>
            </a:r>
          </a:p>
        </p:txBody>
      </p:sp>
      <p:grpSp>
        <p:nvGrpSpPr>
          <p:cNvPr id="53" name="Group 52">
            <a:extLst>
              <a:ext uri="{FF2B5EF4-FFF2-40B4-BE49-F238E27FC236}">
                <a16:creationId xmlns:a16="http://schemas.microsoft.com/office/drawing/2014/main" id="{AA3F45B9-CFD0-4B29-A668-2507BB365A65}"/>
              </a:ext>
            </a:extLst>
          </p:cNvPr>
          <p:cNvGrpSpPr>
            <a:grpSpLocks noChangeAspect="1"/>
          </p:cNvGrpSpPr>
          <p:nvPr/>
        </p:nvGrpSpPr>
        <p:grpSpPr>
          <a:xfrm>
            <a:off x="7350134" y="140984"/>
            <a:ext cx="1341645" cy="412236"/>
            <a:chOff x="272026" y="2408034"/>
            <a:chExt cx="3095303" cy="951068"/>
          </a:xfrm>
        </p:grpSpPr>
        <p:sp>
          <p:nvSpPr>
            <p:cNvPr id="54" name="Rectangle 53">
              <a:extLst>
                <a:ext uri="{FF2B5EF4-FFF2-40B4-BE49-F238E27FC236}">
                  <a16:creationId xmlns:a16="http://schemas.microsoft.com/office/drawing/2014/main" id="{8544EF0B-0CA2-42EA-B101-5FAE41F86136}"/>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55" name="Rectangle 54">
              <a:extLst>
                <a:ext uri="{FF2B5EF4-FFF2-40B4-BE49-F238E27FC236}">
                  <a16:creationId xmlns:a16="http://schemas.microsoft.com/office/drawing/2014/main" id="{5F3009C3-217C-4F01-9371-C634137B4412}"/>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56" name="TextBox 55">
              <a:extLst>
                <a:ext uri="{FF2B5EF4-FFF2-40B4-BE49-F238E27FC236}">
                  <a16:creationId xmlns:a16="http://schemas.microsoft.com/office/drawing/2014/main" id="{DAEBC218-1374-41E9-9EB3-3129B8239C5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57" name="TextBox 56">
              <a:extLst>
                <a:ext uri="{FF2B5EF4-FFF2-40B4-BE49-F238E27FC236}">
                  <a16:creationId xmlns:a16="http://schemas.microsoft.com/office/drawing/2014/main" id="{EA63B590-3C07-4C51-AB08-48AA733D8E1A}"/>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58" name="TextBox 57">
              <a:extLst>
                <a:ext uri="{FF2B5EF4-FFF2-40B4-BE49-F238E27FC236}">
                  <a16:creationId xmlns:a16="http://schemas.microsoft.com/office/drawing/2014/main" id="{795265A0-BA1F-4EBE-8CA6-015B4CB812CD}"/>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59" name="Footer Placeholder 1">
            <a:extLst>
              <a:ext uri="{FF2B5EF4-FFF2-40B4-BE49-F238E27FC236}">
                <a16:creationId xmlns:a16="http://schemas.microsoft.com/office/drawing/2014/main" id="{CCC12372-8A11-4547-8200-E5C61291E5F7}"/>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60" name="Rectangle 59">
            <a:extLst>
              <a:ext uri="{FF2B5EF4-FFF2-40B4-BE49-F238E27FC236}">
                <a16:creationId xmlns:a16="http://schemas.microsoft.com/office/drawing/2014/main" id="{F93A2915-1617-4EA5-8B68-8250BE425027}"/>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3969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7829"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9144000" cy="89154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buClrTx/>
            </a:pPr>
            <a:endParaRPr lang="en-US" sz="1350" b="0" kern="1200">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319009"/>
            <a:ext cx="9144000" cy="612536"/>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151755" y="127173"/>
            <a:ext cx="18707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1500">
                <a:solidFill>
                  <a:srgbClr val="FFFFFF"/>
                </a:solidFill>
                <a:latin typeface="Arial"/>
                <a:ea typeface="ＭＳ Ｐゴシック"/>
                <a:cs typeface="Arial"/>
              </a:rPr>
              <a:t>Group Data Strategy</a:t>
            </a:r>
            <a:endParaRPr lang="en-US" sz="788">
              <a:solidFill>
                <a:srgbClr val="FFFFFF"/>
              </a:solidFill>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159315" y="358006"/>
            <a:ext cx="1646626" cy="161583"/>
          </a:xfrm>
          <a:prstGeom prst="rect">
            <a:avLst/>
          </a:prstGeom>
          <a:noFill/>
          <a:ln>
            <a:no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050" b="0">
                <a:solidFill>
                  <a:srgbClr val="FFFFFF"/>
                </a:solidFill>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9844" y="34726"/>
            <a:ext cx="792402" cy="184894"/>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7694DD5A-0142-487E-BF23-36F6B251304E}"/>
              </a:ext>
            </a:extLst>
          </p:cNvPr>
          <p:cNvGrpSpPr/>
          <p:nvPr/>
        </p:nvGrpSpPr>
        <p:grpSpPr>
          <a:xfrm>
            <a:off x="107712" y="1183129"/>
            <a:ext cx="2157827" cy="185321"/>
            <a:chOff x="177507" y="1630981"/>
            <a:chExt cx="2877102" cy="247094"/>
          </a:xfrm>
        </p:grpSpPr>
        <p:sp>
          <p:nvSpPr>
            <p:cNvPr id="75" name="TextBox 74">
              <a:extLst>
                <a:ext uri="{FF2B5EF4-FFF2-40B4-BE49-F238E27FC236}">
                  <a16:creationId xmlns:a16="http://schemas.microsoft.com/office/drawing/2014/main" id="{BFE8D360-A189-433D-ADC5-51BA8E0BA329}"/>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defTabSz="685800" fontAlgn="auto">
                <a:spcBef>
                  <a:spcPts val="0"/>
                </a:spcBef>
                <a:spcAft>
                  <a:spcPts val="0"/>
                </a:spcAft>
                <a:buClrTx/>
                <a:defRPr/>
              </a:pPr>
              <a:r>
                <a:rPr lang="en-US" sz="1350" kern="1200" dirty="0">
                  <a:solidFill>
                    <a:srgbClr val="00148C">
                      <a:lumMod val="60000"/>
                      <a:lumOff val="40000"/>
                    </a:srgbClr>
                  </a:solidFill>
                  <a:latin typeface="Arial"/>
                  <a:ea typeface="ＭＳ Ｐゴシック"/>
                  <a:cs typeface="Arial"/>
                </a:rPr>
                <a:t>What is the business imperative?</a:t>
              </a:r>
              <a:endParaRPr lang="en-US" sz="1350" dirty="0">
                <a:solidFill>
                  <a:srgbClr val="00148C">
                    <a:lumMod val="60000"/>
                    <a:lumOff val="40000"/>
                  </a:srgbClr>
                </a:solidFill>
                <a:latin typeface="Arial"/>
                <a:ea typeface="ＭＳ Ｐゴシック"/>
                <a:cs typeface="Arial"/>
              </a:endParaRPr>
            </a:p>
          </p:txBody>
        </p:sp>
        <p:sp>
          <p:nvSpPr>
            <p:cNvPr id="76" name="Freeform 32">
              <a:extLst>
                <a:ext uri="{FF2B5EF4-FFF2-40B4-BE49-F238E27FC236}">
                  <a16:creationId xmlns:a16="http://schemas.microsoft.com/office/drawing/2014/main" id="{D5BB9386-8703-409D-8D39-A77D1EAE5D07}"/>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IN" sz="2100" kern="1200">
                <a:solidFill>
                  <a:srgbClr val="55555A"/>
                </a:solidFill>
                <a:latin typeface="Arial"/>
                <a:ea typeface="ＭＳ Ｐゴシック"/>
                <a:cs typeface="Arial"/>
              </a:endParaRPr>
            </a:p>
          </p:txBody>
        </p:sp>
      </p:grpSp>
      <p:sp>
        <p:nvSpPr>
          <p:cNvPr id="77" name="TextBox 76">
            <a:extLst>
              <a:ext uri="{FF2B5EF4-FFF2-40B4-BE49-F238E27FC236}">
                <a16:creationId xmlns:a16="http://schemas.microsoft.com/office/drawing/2014/main" id="{236D3BB4-CBB0-413E-8126-FC165AC112A6}"/>
              </a:ext>
            </a:extLst>
          </p:cNvPr>
          <p:cNvSpPr txBox="1"/>
          <p:nvPr/>
        </p:nvSpPr>
        <p:spPr bwMode="auto">
          <a:xfrm>
            <a:off x="159315" y="1736624"/>
            <a:ext cx="2044709" cy="230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defTabSz="685800" fontAlgn="ctr">
              <a:spcBef>
                <a:spcPts val="0"/>
              </a:spcBef>
              <a:spcAft>
                <a:spcPts val="450"/>
              </a:spcAft>
              <a:buClrTx/>
              <a:defRPr/>
            </a:pPr>
            <a:r>
              <a:rPr lang="en-GB" sz="1200" b="0" kern="1200" dirty="0">
                <a:solidFill>
                  <a:srgbClr val="55555A"/>
                </a:solidFill>
                <a:latin typeface="Arial"/>
                <a:ea typeface="ＭＳ Ｐゴシック"/>
                <a:cs typeface="Arial"/>
              </a:rPr>
              <a:t>Data is critical for the success of the </a:t>
            </a:r>
            <a:r>
              <a:rPr lang="en-GB" sz="1200" kern="1200" dirty="0">
                <a:solidFill>
                  <a:srgbClr val="55555A"/>
                </a:solidFill>
                <a:latin typeface="Arial"/>
                <a:ea typeface="ＭＳ Ｐゴシック"/>
                <a:cs typeface="Arial"/>
              </a:rPr>
              <a:t>Digital Strategy</a:t>
            </a:r>
            <a:r>
              <a:rPr lang="en-GB" sz="1200" b="0" kern="1200" dirty="0">
                <a:solidFill>
                  <a:srgbClr val="55555A"/>
                </a:solidFill>
                <a:latin typeface="Arial"/>
                <a:ea typeface="ＭＳ Ｐゴシック"/>
                <a:cs typeface="Arial"/>
              </a:rPr>
              <a:t>:</a:t>
            </a:r>
          </a:p>
          <a:p>
            <a:pPr marL="202500" lvl="1" indent="-135000" defTabSz="685800" fontAlgn="ctr">
              <a:spcBef>
                <a:spcPts val="0"/>
              </a:spcBef>
              <a:spcAft>
                <a:spcPts val="0"/>
              </a:spcAft>
              <a:buClr>
                <a:srgbClr val="00148C">
                  <a:lumMod val="100000"/>
                </a:srgbClr>
              </a:buClr>
              <a:buSzPct val="100000"/>
              <a:buFont typeface="Trebuchet MS" panose="020B0603020202020204" pitchFamily="34" charset="0"/>
              <a:buChar char="•"/>
              <a:defRPr/>
            </a:pPr>
            <a:r>
              <a:rPr lang="en-GB" sz="1200" kern="1200" dirty="0">
                <a:solidFill>
                  <a:srgbClr val="55555A">
                    <a:lumMod val="100000"/>
                  </a:srgbClr>
                </a:solidFill>
                <a:latin typeface="Arial" panose="020B0604020202020204" pitchFamily="34" charset="0"/>
                <a:ea typeface="ＭＳ Ｐゴシック"/>
                <a:cs typeface="Arial"/>
              </a:rPr>
              <a:t>engage our </a:t>
            </a:r>
            <a:r>
              <a:rPr lang="en-GB" sz="1200" b="1" kern="1200" dirty="0">
                <a:solidFill>
                  <a:srgbClr val="55555A">
                    <a:lumMod val="100000"/>
                  </a:srgbClr>
                </a:solidFill>
                <a:latin typeface="Arial" panose="020B0604020202020204" pitchFamily="34" charset="0"/>
                <a:ea typeface="ＭＳ Ｐゴシック"/>
                <a:cs typeface="Arial"/>
              </a:rPr>
              <a:t>customers</a:t>
            </a:r>
          </a:p>
          <a:p>
            <a:pPr marL="202500" lvl="1" indent="-135000" defTabSz="685800" fontAlgn="ctr">
              <a:spcBef>
                <a:spcPts val="0"/>
              </a:spcBef>
              <a:spcAft>
                <a:spcPts val="0"/>
              </a:spcAft>
              <a:buClr>
                <a:srgbClr val="00148C">
                  <a:lumMod val="100000"/>
                </a:srgbClr>
              </a:buClr>
              <a:buSzPct val="100000"/>
              <a:buFont typeface="Trebuchet MS" panose="020B0603020202020204" pitchFamily="34" charset="0"/>
              <a:buChar char="•"/>
              <a:defRPr/>
            </a:pPr>
            <a:r>
              <a:rPr lang="en-GB" sz="1200" kern="1200" dirty="0">
                <a:solidFill>
                  <a:srgbClr val="55555A">
                    <a:lumMod val="100000"/>
                  </a:srgbClr>
                </a:solidFill>
                <a:latin typeface="Arial" panose="020B0604020202020204" pitchFamily="34" charset="0"/>
                <a:ea typeface="ＭＳ Ｐゴシック"/>
                <a:cs typeface="Arial"/>
              </a:rPr>
              <a:t>improve </a:t>
            </a:r>
            <a:r>
              <a:rPr lang="en-GB" sz="1200" b="1" kern="1200" dirty="0">
                <a:solidFill>
                  <a:srgbClr val="55555A">
                    <a:lumMod val="100000"/>
                  </a:srgbClr>
                </a:solidFill>
                <a:latin typeface="Arial" panose="020B0604020202020204" pitchFamily="34" charset="0"/>
                <a:ea typeface="ＭＳ Ｐゴシック"/>
                <a:cs typeface="Arial"/>
              </a:rPr>
              <a:t>asset</a:t>
            </a:r>
            <a:r>
              <a:rPr lang="en-GB" sz="1200" kern="1200" dirty="0">
                <a:solidFill>
                  <a:srgbClr val="55555A">
                    <a:lumMod val="100000"/>
                  </a:srgbClr>
                </a:solidFill>
                <a:latin typeface="Arial" panose="020B0604020202020204" pitchFamily="34" charset="0"/>
                <a:ea typeface="ＭＳ Ｐゴシック"/>
                <a:cs typeface="Arial"/>
              </a:rPr>
              <a:t> health</a:t>
            </a:r>
          </a:p>
          <a:p>
            <a:pPr marL="202500" lvl="1" indent="-135000" defTabSz="685800" fontAlgn="ctr">
              <a:spcBef>
                <a:spcPts val="0"/>
              </a:spcBef>
              <a:spcAft>
                <a:spcPts val="450"/>
              </a:spcAft>
              <a:buClr>
                <a:srgbClr val="00148C">
                  <a:lumMod val="100000"/>
                </a:srgbClr>
              </a:buClr>
              <a:buSzPct val="100000"/>
              <a:buFont typeface="Trebuchet MS" panose="020B0603020202020204" pitchFamily="34" charset="0"/>
              <a:buChar char="•"/>
              <a:defRPr/>
            </a:pPr>
            <a:r>
              <a:rPr lang="en-GB" sz="1200" kern="1200" dirty="0">
                <a:solidFill>
                  <a:srgbClr val="55555A">
                    <a:lumMod val="100000"/>
                  </a:srgbClr>
                </a:solidFill>
                <a:latin typeface="Arial" panose="020B0604020202020204" pitchFamily="34" charset="0"/>
                <a:ea typeface="ＭＳ Ｐゴシック"/>
                <a:cs typeface="Arial"/>
              </a:rPr>
              <a:t>help our </a:t>
            </a:r>
            <a:r>
              <a:rPr lang="en-GB" sz="1200" b="1" kern="1200" dirty="0">
                <a:solidFill>
                  <a:srgbClr val="55555A">
                    <a:lumMod val="100000"/>
                  </a:srgbClr>
                </a:solidFill>
                <a:latin typeface="Arial" panose="020B0604020202020204" pitchFamily="34" charset="0"/>
                <a:ea typeface="ＭＳ Ｐゴシック"/>
                <a:cs typeface="Arial"/>
              </a:rPr>
              <a:t>employees</a:t>
            </a:r>
            <a:r>
              <a:rPr lang="en-GB" sz="1200" kern="1200" dirty="0">
                <a:solidFill>
                  <a:srgbClr val="55555A">
                    <a:lumMod val="100000"/>
                  </a:srgbClr>
                </a:solidFill>
                <a:latin typeface="Arial" panose="020B0604020202020204" pitchFamily="34" charset="0"/>
                <a:ea typeface="ＭＳ Ｐゴシック"/>
                <a:cs typeface="Arial"/>
              </a:rPr>
              <a:t> perform</a:t>
            </a:r>
            <a:endParaRPr lang="en-GB" sz="1200" kern="1200" dirty="0">
              <a:solidFill>
                <a:srgbClr val="55555A"/>
              </a:solidFill>
              <a:latin typeface="Arial"/>
              <a:ea typeface="ＭＳ Ｐゴシック"/>
              <a:cs typeface="Arial"/>
            </a:endParaRPr>
          </a:p>
          <a:p>
            <a:pPr defTabSz="685800" fontAlgn="ctr">
              <a:spcBef>
                <a:spcPts val="0"/>
              </a:spcBef>
              <a:spcAft>
                <a:spcPts val="0"/>
              </a:spcAft>
              <a:buClrTx/>
              <a:defRPr/>
            </a:pPr>
            <a:r>
              <a:rPr lang="en-GB" sz="1200" b="0" kern="1200" dirty="0">
                <a:solidFill>
                  <a:srgbClr val="55555A"/>
                </a:solidFill>
                <a:latin typeface="Arial"/>
                <a:ea typeface="ＭＳ Ｐゴシック"/>
                <a:cs typeface="Arial"/>
              </a:rPr>
              <a:t>Our business units face common challenges, which we can solve </a:t>
            </a:r>
            <a:r>
              <a:rPr lang="en-GB" sz="1200" kern="1200" dirty="0">
                <a:solidFill>
                  <a:srgbClr val="55555A"/>
                </a:solidFill>
                <a:latin typeface="Arial"/>
                <a:ea typeface="ＭＳ Ｐゴシック"/>
                <a:cs typeface="Arial"/>
              </a:rPr>
              <a:t>collaboratively</a:t>
            </a:r>
            <a:endParaRPr lang="en-GB" sz="1200" kern="1200" dirty="0">
              <a:solidFill>
                <a:srgbClr val="55555A"/>
              </a:solidFill>
              <a:latin typeface="Arial"/>
              <a:cs typeface="Arial"/>
            </a:endParaRPr>
          </a:p>
          <a:p>
            <a:pPr defTabSz="685800" fontAlgn="ctr">
              <a:spcBef>
                <a:spcPts val="0"/>
              </a:spcBef>
              <a:spcAft>
                <a:spcPts val="0"/>
              </a:spcAft>
              <a:buClrTx/>
              <a:defRPr/>
            </a:pPr>
            <a:endParaRPr lang="en-GB" sz="1200" b="0" kern="1200" dirty="0">
              <a:solidFill>
                <a:srgbClr val="55555A"/>
              </a:solidFill>
              <a:latin typeface="Arial"/>
              <a:ea typeface="ＭＳ Ｐゴシック"/>
              <a:cs typeface="Arial"/>
            </a:endParaRPr>
          </a:p>
        </p:txBody>
      </p:sp>
      <p:sp>
        <p:nvSpPr>
          <p:cNvPr id="78" name="TextBox 77">
            <a:extLst>
              <a:ext uri="{FF2B5EF4-FFF2-40B4-BE49-F238E27FC236}">
                <a16:creationId xmlns:a16="http://schemas.microsoft.com/office/drawing/2014/main" id="{396D5C68-7AE3-4AA2-979A-5F541AFB3C3C}"/>
              </a:ext>
            </a:extLst>
          </p:cNvPr>
          <p:cNvSpPr txBox="1"/>
          <p:nvPr/>
        </p:nvSpPr>
        <p:spPr bwMode="auto">
          <a:xfrm>
            <a:off x="7306754" y="1219295"/>
            <a:ext cx="1685492" cy="39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defTabSz="685800" fontAlgn="auto">
              <a:spcBef>
                <a:spcPts val="0"/>
              </a:spcBef>
              <a:spcAft>
                <a:spcPts val="0"/>
              </a:spcAft>
              <a:buClrTx/>
              <a:defRPr/>
            </a:pPr>
            <a:r>
              <a:rPr lang="en-US" sz="1350" kern="1200" dirty="0">
                <a:solidFill>
                  <a:srgbClr val="00148C">
                    <a:lumMod val="60000"/>
                    <a:lumOff val="40000"/>
                  </a:srgbClr>
                </a:solidFill>
                <a:latin typeface="Arial"/>
                <a:ea typeface="ＭＳ Ｐゴシック"/>
                <a:cs typeface="Arial"/>
              </a:rPr>
              <a:t>What are the challenges?</a:t>
            </a:r>
            <a:endParaRPr lang="en-US" sz="1350" dirty="0">
              <a:solidFill>
                <a:srgbClr val="00148C">
                  <a:lumMod val="60000"/>
                  <a:lumOff val="40000"/>
                </a:srgbClr>
              </a:solidFill>
              <a:latin typeface="Arial"/>
              <a:ea typeface="ＭＳ Ｐゴシック"/>
              <a:cs typeface="Arial"/>
            </a:endParaRPr>
          </a:p>
        </p:txBody>
      </p:sp>
      <p:pic>
        <p:nvPicPr>
          <p:cNvPr id="79" name="Graphic 78" descr="Checklist">
            <a:extLst>
              <a:ext uri="{FF2B5EF4-FFF2-40B4-BE49-F238E27FC236}">
                <a16:creationId xmlns:a16="http://schemas.microsoft.com/office/drawing/2014/main" id="{2FF5203F-66E7-4685-9052-C8CFD5B615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18077" y="1213607"/>
            <a:ext cx="241561" cy="241561"/>
          </a:xfrm>
          <a:prstGeom prst="rect">
            <a:avLst/>
          </a:prstGeom>
        </p:spPr>
      </p:pic>
      <p:sp>
        <p:nvSpPr>
          <p:cNvPr id="80" name="TextBox 79">
            <a:extLst>
              <a:ext uri="{FF2B5EF4-FFF2-40B4-BE49-F238E27FC236}">
                <a16:creationId xmlns:a16="http://schemas.microsoft.com/office/drawing/2014/main" id="{37B81C77-72E3-4628-8FC4-4C5876E70934}"/>
              </a:ext>
            </a:extLst>
          </p:cNvPr>
          <p:cNvSpPr txBox="1"/>
          <p:nvPr/>
        </p:nvSpPr>
        <p:spPr bwMode="auto">
          <a:xfrm>
            <a:off x="7018078" y="1725983"/>
            <a:ext cx="2125923" cy="11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28588" indent="-128588" defTabSz="685800" fontAlgn="auto">
              <a:spcBef>
                <a:spcPts val="0"/>
              </a:spcBef>
              <a:spcAft>
                <a:spcPts val="0"/>
              </a:spcAft>
              <a:buClrTx/>
              <a:buFont typeface="Arial" panose="020B0604020202020204" pitchFamily="34" charset="0"/>
              <a:buChar char="•"/>
              <a:defRPr/>
            </a:pPr>
            <a:r>
              <a:rPr lang="en-GB" sz="1200" kern="1200" dirty="0" err="1">
                <a:solidFill>
                  <a:srgbClr val="55555A"/>
                </a:solidFill>
                <a:latin typeface="Arial"/>
                <a:ea typeface="ＭＳ Ｐゴシック"/>
                <a:cs typeface="Arial"/>
              </a:rPr>
              <a:t>Trus</a:t>
            </a:r>
            <a:r>
              <a:rPr lang="en-GB" sz="1200" kern="1200" dirty="0">
                <a:solidFill>
                  <a:srgbClr val="55555A"/>
                </a:solidFill>
                <a:latin typeface="Arial"/>
                <a:ea typeface="ＭＳ Ｐゴシック"/>
                <a:cs typeface="Arial"/>
              </a:rPr>
              <a:t>t</a:t>
            </a:r>
            <a:r>
              <a:rPr lang="en-GB" sz="1200" b="0" kern="1200" dirty="0">
                <a:solidFill>
                  <a:srgbClr val="55555A"/>
                </a:solidFill>
                <a:latin typeface="Arial"/>
                <a:ea typeface="ＭＳ Ｐゴシック"/>
                <a:cs typeface="Arial"/>
              </a:rPr>
              <a:t> in data – Quality of data, data replication</a:t>
            </a:r>
          </a:p>
          <a:p>
            <a:pPr marL="128588" indent="-128588" defTabSz="685800" fontAlgn="auto">
              <a:spcBef>
                <a:spcPts val="0"/>
              </a:spcBef>
              <a:spcAft>
                <a:spcPts val="0"/>
              </a:spcAft>
              <a:buClrTx/>
              <a:buFont typeface="Arial" panose="020B0604020202020204" pitchFamily="34" charset="0"/>
              <a:buChar char="•"/>
              <a:defRPr/>
            </a:pPr>
            <a:r>
              <a:rPr lang="en-GB" sz="1200" kern="1200" dirty="0">
                <a:solidFill>
                  <a:srgbClr val="55555A"/>
                </a:solidFill>
                <a:latin typeface="Arial"/>
                <a:ea typeface="ＭＳ Ｐゴシック"/>
                <a:cs typeface="Arial"/>
              </a:rPr>
              <a:t>Access</a:t>
            </a:r>
            <a:r>
              <a:rPr lang="en-GB" sz="1200" b="0" kern="1200" dirty="0">
                <a:solidFill>
                  <a:srgbClr val="55555A"/>
                </a:solidFill>
                <a:latin typeface="Arial"/>
                <a:ea typeface="ＭＳ Ｐゴシック"/>
                <a:cs typeface="Arial"/>
              </a:rPr>
              <a:t> to data – Siloes, tech proliferation</a:t>
            </a:r>
          </a:p>
          <a:p>
            <a:pPr marL="128588" indent="-128588" defTabSz="685800" fontAlgn="auto">
              <a:spcBef>
                <a:spcPts val="0"/>
              </a:spcBef>
              <a:spcAft>
                <a:spcPts val="0"/>
              </a:spcAft>
              <a:buClrTx/>
              <a:buFont typeface="Arial" panose="020B0604020202020204" pitchFamily="34" charset="0"/>
              <a:buChar char="•"/>
              <a:defRPr/>
            </a:pPr>
            <a:r>
              <a:rPr lang="en-GB" sz="1200" kern="1200" dirty="0">
                <a:solidFill>
                  <a:srgbClr val="55555A"/>
                </a:solidFill>
                <a:latin typeface="Arial"/>
                <a:ea typeface="ＭＳ Ｐゴシック"/>
                <a:cs typeface="Arial"/>
              </a:rPr>
              <a:t>Value</a:t>
            </a:r>
            <a:r>
              <a:rPr lang="en-GB" sz="1200" b="0" kern="1200" dirty="0">
                <a:solidFill>
                  <a:srgbClr val="55555A"/>
                </a:solidFill>
                <a:latin typeface="Arial"/>
                <a:ea typeface="ＭＳ Ｐゴシック"/>
                <a:cs typeface="Arial"/>
              </a:rPr>
              <a:t> from data – Time to market</a:t>
            </a:r>
          </a:p>
        </p:txBody>
      </p:sp>
      <p:sp>
        <p:nvSpPr>
          <p:cNvPr id="81" name="TextBox 80">
            <a:extLst>
              <a:ext uri="{FF2B5EF4-FFF2-40B4-BE49-F238E27FC236}">
                <a16:creationId xmlns:a16="http://schemas.microsoft.com/office/drawing/2014/main" id="{C8380ACC-4989-44A8-9A34-CA5B21C8462F}"/>
              </a:ext>
            </a:extLst>
          </p:cNvPr>
          <p:cNvSpPr txBox="1"/>
          <p:nvPr/>
        </p:nvSpPr>
        <p:spPr bwMode="auto">
          <a:xfrm>
            <a:off x="2511535" y="3927812"/>
            <a:ext cx="2438513" cy="22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defTabSz="685800" fontAlgn="auto">
              <a:spcBef>
                <a:spcPts val="0"/>
              </a:spcBef>
              <a:spcAft>
                <a:spcPts val="0"/>
              </a:spcAft>
              <a:buClrTx/>
              <a:defRPr/>
            </a:pPr>
            <a:r>
              <a:rPr lang="en-US" sz="1500" kern="1200" dirty="0">
                <a:solidFill>
                  <a:srgbClr val="00148C">
                    <a:lumMod val="60000"/>
                    <a:lumOff val="40000"/>
                  </a:srgbClr>
                </a:solidFill>
                <a:latin typeface="Arial"/>
                <a:ea typeface="ＭＳ Ｐゴシック"/>
                <a:cs typeface="Arial"/>
              </a:rPr>
              <a:t>What will we do?</a:t>
            </a:r>
            <a:endParaRPr lang="en-US" sz="1500" dirty="0">
              <a:solidFill>
                <a:srgbClr val="00148C">
                  <a:lumMod val="60000"/>
                  <a:lumOff val="40000"/>
                </a:srgbClr>
              </a:solidFill>
              <a:latin typeface="Arial"/>
              <a:ea typeface="ＭＳ Ｐゴシック"/>
              <a:cs typeface="Arial"/>
            </a:endParaRPr>
          </a:p>
        </p:txBody>
      </p:sp>
      <p:grpSp>
        <p:nvGrpSpPr>
          <p:cNvPr id="82" name="Group 35">
            <a:extLst>
              <a:ext uri="{FF2B5EF4-FFF2-40B4-BE49-F238E27FC236}">
                <a16:creationId xmlns:a16="http://schemas.microsoft.com/office/drawing/2014/main" id="{2229F93D-1148-430C-A7AD-39A5BB6A01A7}"/>
              </a:ext>
            </a:extLst>
          </p:cNvPr>
          <p:cNvGrpSpPr/>
          <p:nvPr/>
        </p:nvGrpSpPr>
        <p:grpSpPr>
          <a:xfrm>
            <a:off x="2176539" y="3840662"/>
            <a:ext cx="258849" cy="307856"/>
            <a:chOff x="6477000" y="3757613"/>
            <a:chExt cx="1603375" cy="1720850"/>
          </a:xfrm>
          <a:solidFill>
            <a:schemeClr val="bg1">
              <a:lumMod val="95000"/>
            </a:schemeClr>
          </a:solidFill>
        </p:grpSpPr>
        <p:sp>
          <p:nvSpPr>
            <p:cNvPr id="83" name="Freeform 18">
              <a:extLst>
                <a:ext uri="{FF2B5EF4-FFF2-40B4-BE49-F238E27FC236}">
                  <a16:creationId xmlns:a16="http://schemas.microsoft.com/office/drawing/2014/main" id="{628210F3-6202-4BEF-8125-9BF09370F762}"/>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84" name="Freeform 19">
              <a:extLst>
                <a:ext uri="{FF2B5EF4-FFF2-40B4-BE49-F238E27FC236}">
                  <a16:creationId xmlns:a16="http://schemas.microsoft.com/office/drawing/2014/main" id="{C5FAF802-D00F-4670-A7FC-47F0FCB77957}"/>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85" name="Freeform 20">
              <a:extLst>
                <a:ext uri="{FF2B5EF4-FFF2-40B4-BE49-F238E27FC236}">
                  <a16:creationId xmlns:a16="http://schemas.microsoft.com/office/drawing/2014/main" id="{A3290EB7-61A1-40C1-B91F-49F7B4EC5A74}"/>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87" name="Freeform 21">
              <a:extLst>
                <a:ext uri="{FF2B5EF4-FFF2-40B4-BE49-F238E27FC236}">
                  <a16:creationId xmlns:a16="http://schemas.microsoft.com/office/drawing/2014/main" id="{E54DABB9-8E3E-4752-A062-AB1DAA6DFA3E}"/>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88" name="Freeform 22">
              <a:extLst>
                <a:ext uri="{FF2B5EF4-FFF2-40B4-BE49-F238E27FC236}">
                  <a16:creationId xmlns:a16="http://schemas.microsoft.com/office/drawing/2014/main" id="{3F83CB65-BC87-4402-A05F-F1B3CD45BC51}"/>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89" name="Freeform 23">
              <a:extLst>
                <a:ext uri="{FF2B5EF4-FFF2-40B4-BE49-F238E27FC236}">
                  <a16:creationId xmlns:a16="http://schemas.microsoft.com/office/drawing/2014/main" id="{3B3366F7-1640-4A36-A10B-61940BFA25F5}"/>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90" name="Freeform 24">
              <a:extLst>
                <a:ext uri="{FF2B5EF4-FFF2-40B4-BE49-F238E27FC236}">
                  <a16:creationId xmlns:a16="http://schemas.microsoft.com/office/drawing/2014/main" id="{D422A2B5-1BF5-4600-A7C5-B92F672BA378}"/>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91" name="Freeform 25">
              <a:extLst>
                <a:ext uri="{FF2B5EF4-FFF2-40B4-BE49-F238E27FC236}">
                  <a16:creationId xmlns:a16="http://schemas.microsoft.com/office/drawing/2014/main" id="{251A42CC-205C-476E-9289-A0CF11A74503}"/>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92" name="Freeform 26">
              <a:extLst>
                <a:ext uri="{FF2B5EF4-FFF2-40B4-BE49-F238E27FC236}">
                  <a16:creationId xmlns:a16="http://schemas.microsoft.com/office/drawing/2014/main" id="{8FB55D9A-0D42-4834-82DB-32722329E0F5}"/>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sp>
          <p:nvSpPr>
            <p:cNvPr id="93" name="Freeform 27">
              <a:extLst>
                <a:ext uri="{FF2B5EF4-FFF2-40B4-BE49-F238E27FC236}">
                  <a16:creationId xmlns:a16="http://schemas.microsoft.com/office/drawing/2014/main" id="{79C4B5C4-F173-422D-9398-55310DB6594E}"/>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buClrTx/>
                <a:defRPr/>
              </a:pPr>
              <a:endParaRPr lang="en-US" sz="2100" b="0" kern="1200">
                <a:solidFill>
                  <a:srgbClr val="55555A"/>
                </a:solidFill>
                <a:latin typeface="Arial"/>
                <a:ea typeface="ＭＳ Ｐゴシック"/>
                <a:cs typeface="Arial"/>
              </a:endParaRPr>
            </a:p>
          </p:txBody>
        </p:sp>
      </p:grpSp>
      <p:sp>
        <p:nvSpPr>
          <p:cNvPr id="94" name="TextBox 93">
            <a:extLst>
              <a:ext uri="{FF2B5EF4-FFF2-40B4-BE49-F238E27FC236}">
                <a16:creationId xmlns:a16="http://schemas.microsoft.com/office/drawing/2014/main" id="{E1DF5A91-5F25-467D-B9A7-F5BFB641A800}"/>
              </a:ext>
            </a:extLst>
          </p:cNvPr>
          <p:cNvSpPr txBox="1"/>
          <p:nvPr/>
        </p:nvSpPr>
        <p:spPr bwMode="auto">
          <a:xfrm>
            <a:off x="2175612" y="4188523"/>
            <a:ext cx="5361896" cy="95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defTabSz="685800" fontAlgn="auto">
              <a:spcBef>
                <a:spcPts val="0"/>
              </a:spcBef>
              <a:spcAft>
                <a:spcPts val="0"/>
              </a:spcAft>
              <a:buClrTx/>
              <a:defRPr/>
            </a:pPr>
            <a:r>
              <a:rPr lang="en-GB" sz="1350" b="0" kern="1200" dirty="0">
                <a:solidFill>
                  <a:srgbClr val="55555A"/>
                </a:solidFill>
                <a:latin typeface="Arial"/>
                <a:ea typeface="ＭＳ Ｐゴシック"/>
                <a:cs typeface="Arial"/>
              </a:rPr>
              <a:t>Value first approach (Right to Left thinking)</a:t>
            </a:r>
          </a:p>
          <a:p>
            <a:pPr marL="214313" indent="-214313" defTabSz="685800" fontAlgn="auto">
              <a:spcBef>
                <a:spcPts val="0"/>
              </a:spcBef>
              <a:spcAft>
                <a:spcPts val="0"/>
              </a:spcAft>
              <a:buClrTx/>
              <a:buFont typeface="Arial" panose="020B0604020202020204" pitchFamily="34" charset="0"/>
              <a:buChar char="•"/>
              <a:defRPr/>
            </a:pPr>
            <a:r>
              <a:rPr lang="en-GB" sz="1350" kern="1200" dirty="0">
                <a:solidFill>
                  <a:srgbClr val="55555A"/>
                </a:solidFill>
                <a:latin typeface="Arial"/>
                <a:cs typeface="Arial"/>
              </a:rPr>
              <a:t>Capture</a:t>
            </a:r>
            <a:r>
              <a:rPr lang="en-GB" sz="1350" b="0" kern="1200" dirty="0">
                <a:solidFill>
                  <a:srgbClr val="55555A"/>
                </a:solidFill>
                <a:latin typeface="Arial"/>
                <a:cs typeface="Arial"/>
              </a:rPr>
              <a:t>: Manage data by mastering, cataloguing and cleansing</a:t>
            </a:r>
            <a:endParaRPr lang="en-GB" sz="1350" b="0" kern="1200" dirty="0">
              <a:solidFill>
                <a:srgbClr val="55555A"/>
              </a:solidFill>
              <a:latin typeface="Arial"/>
              <a:ea typeface="ＭＳ Ｐゴシック"/>
              <a:cs typeface="Arial"/>
            </a:endParaRPr>
          </a:p>
          <a:p>
            <a:pPr marL="214313" indent="-214313" defTabSz="685800" fontAlgn="auto">
              <a:spcBef>
                <a:spcPts val="0"/>
              </a:spcBef>
              <a:spcAft>
                <a:spcPts val="0"/>
              </a:spcAft>
              <a:buClrTx/>
              <a:buFont typeface="Arial" panose="020B0604020202020204" pitchFamily="34" charset="0"/>
              <a:buChar char="•"/>
              <a:defRPr/>
            </a:pPr>
            <a:r>
              <a:rPr lang="en-GB" sz="1350" kern="1200" dirty="0">
                <a:solidFill>
                  <a:srgbClr val="55555A"/>
                </a:solidFill>
                <a:latin typeface="Arial"/>
                <a:ea typeface="ＭＳ Ｐゴシック"/>
                <a:cs typeface="Arial"/>
              </a:rPr>
              <a:t>Share</a:t>
            </a:r>
            <a:r>
              <a:rPr lang="en-GB" sz="1350" b="0" kern="1200" dirty="0">
                <a:solidFill>
                  <a:srgbClr val="55555A"/>
                </a:solidFill>
                <a:latin typeface="Arial"/>
                <a:ea typeface="ＭＳ Ｐゴシック"/>
                <a:cs typeface="Arial"/>
              </a:rPr>
              <a:t>: </a:t>
            </a:r>
            <a:r>
              <a:rPr lang="en-GB" sz="1350" b="0" kern="1200" dirty="0">
                <a:solidFill>
                  <a:srgbClr val="55555A"/>
                </a:solidFill>
                <a:latin typeface="Arial"/>
                <a:cs typeface="Arial"/>
              </a:rPr>
              <a:t>Liberate data from source, enabling utilisation, securely</a:t>
            </a:r>
            <a:endParaRPr lang="en-GB" sz="1350" b="0" kern="1200" dirty="0">
              <a:solidFill>
                <a:srgbClr val="55555A"/>
              </a:solidFill>
              <a:latin typeface="Arial"/>
              <a:ea typeface="ＭＳ Ｐゴシック"/>
              <a:cs typeface="Arial"/>
            </a:endParaRPr>
          </a:p>
          <a:p>
            <a:pPr marL="214313" indent="-214313" defTabSz="685800" fontAlgn="auto">
              <a:spcBef>
                <a:spcPts val="0"/>
              </a:spcBef>
              <a:spcAft>
                <a:spcPts val="0"/>
              </a:spcAft>
              <a:buClrTx/>
              <a:buFont typeface="Arial" panose="020B0604020202020204" pitchFamily="34" charset="0"/>
              <a:buChar char="•"/>
              <a:defRPr/>
            </a:pPr>
            <a:r>
              <a:rPr lang="en-GB" sz="1350" kern="1200" dirty="0">
                <a:solidFill>
                  <a:srgbClr val="55555A"/>
                </a:solidFill>
                <a:latin typeface="Arial"/>
                <a:ea typeface="ＭＳ Ｐゴシック"/>
                <a:cs typeface="Arial"/>
              </a:rPr>
              <a:t>Utilise</a:t>
            </a:r>
            <a:r>
              <a:rPr lang="en-GB" sz="1350" b="0" kern="1200" dirty="0">
                <a:solidFill>
                  <a:srgbClr val="55555A"/>
                </a:solidFill>
                <a:latin typeface="Arial"/>
                <a:ea typeface="ＭＳ Ｐゴシック"/>
                <a:cs typeface="Arial"/>
              </a:rPr>
              <a:t>: Outcomes driven, incremental value.  Innovation enabling</a:t>
            </a:r>
          </a:p>
        </p:txBody>
      </p:sp>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11"/>
          <a:stretch>
            <a:fillRect/>
          </a:stretch>
        </p:blipFill>
        <p:spPr>
          <a:xfrm>
            <a:off x="2208638" y="1045604"/>
            <a:ext cx="4726724" cy="2689166"/>
          </a:xfrm>
          <a:prstGeom prst="rect">
            <a:avLst/>
          </a:prstGeom>
        </p:spPr>
      </p:pic>
    </p:spTree>
    <p:extLst>
      <p:ext uri="{BB962C8B-B14F-4D97-AF65-F5344CB8AC3E}">
        <p14:creationId xmlns:p14="http://schemas.microsoft.com/office/powerpoint/2010/main" val="571051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98959" y="706544"/>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40</a:t>
            </a:fld>
            <a:endParaRPr lang="en-US"/>
          </a:p>
        </p:txBody>
      </p:sp>
      <p:sp>
        <p:nvSpPr>
          <p:cNvPr id="3" name="Title 2"/>
          <p:cNvSpPr>
            <a:spLocks noGrp="1"/>
          </p:cNvSpPr>
          <p:nvPr>
            <p:ph type="title"/>
          </p:nvPr>
        </p:nvSpPr>
        <p:spPr>
          <a:xfrm>
            <a:off x="323314" y="17106"/>
            <a:ext cx="8497370" cy="430887"/>
          </a:xfrm>
        </p:spPr>
        <p:txBody>
          <a:bodyPr/>
          <a:lstStyle/>
          <a:p>
            <a:r>
              <a:rPr lang="en-US"/>
              <a:t>Data Process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6941894" y="4710643"/>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03511"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24027" y="744029"/>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process and systems change interactions</a:t>
            </a:r>
            <a:endParaRPr lang="en-GB" sz="1050">
              <a:solidFill>
                <a:srgbClr val="00148C"/>
              </a:solidFill>
              <a:latin typeface="Arial"/>
              <a:ea typeface="ＭＳ Ｐゴシック"/>
            </a:endParaRPr>
          </a:p>
        </p:txBody>
      </p:sp>
      <p:sp>
        <p:nvSpPr>
          <p:cNvPr id="32" name="Rectangle 31">
            <a:extLst>
              <a:ext uri="{FF2B5EF4-FFF2-40B4-BE49-F238E27FC236}">
                <a16:creationId xmlns:a16="http://schemas.microsoft.com/office/drawing/2014/main" id="{45326420-D398-4B7C-BA8E-32F5ABDE5C1E}"/>
              </a:ext>
            </a:extLst>
          </p:cNvPr>
          <p:cNvSpPr/>
          <p:nvPr/>
        </p:nvSpPr>
        <p:spPr bwMode="auto">
          <a:xfrm>
            <a:off x="6157150" y="1063417"/>
            <a:ext cx="1050642" cy="414000"/>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40" name="TextBox 39">
            <a:extLst>
              <a:ext uri="{FF2B5EF4-FFF2-40B4-BE49-F238E27FC236}">
                <a16:creationId xmlns:a16="http://schemas.microsoft.com/office/drawing/2014/main" id="{B27A109F-ACD6-4BDD-AC1C-4E40B0DA1173}"/>
              </a:ext>
            </a:extLst>
          </p:cNvPr>
          <p:cNvSpPr txBox="1"/>
          <p:nvPr/>
        </p:nvSpPr>
        <p:spPr>
          <a:xfrm>
            <a:off x="4147460" y="1163527"/>
            <a:ext cx="1125598"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lvl="1" defTabSz="311150">
              <a:lnSpc>
                <a:spcPct val="90000"/>
              </a:lnSpc>
              <a:spcAft>
                <a:spcPct val="15000"/>
              </a:spcAft>
            </a:pPr>
            <a:r>
              <a:rPr lang="en-GB" sz="700" kern="1200"/>
              <a:t>Create Data Process Framework and Strategy</a:t>
            </a:r>
          </a:p>
        </p:txBody>
      </p:sp>
      <p:cxnSp>
        <p:nvCxnSpPr>
          <p:cNvPr id="53" name="Shape 71">
            <a:extLst>
              <a:ext uri="{FF2B5EF4-FFF2-40B4-BE49-F238E27FC236}">
                <a16:creationId xmlns:a16="http://schemas.microsoft.com/office/drawing/2014/main" id="{13AE16D5-A0DE-4EEC-9866-4EF1B7B57818}"/>
              </a:ext>
            </a:extLst>
          </p:cNvPr>
          <p:cNvCxnSpPr>
            <a:cxnSpLocks/>
            <a:stCxn id="40" idx="1"/>
            <a:endCxn id="67" idx="3"/>
          </p:cNvCxnSpPr>
          <p:nvPr/>
        </p:nvCxnSpPr>
        <p:spPr bwMode="auto">
          <a:xfrm rot="10800000" flipV="1">
            <a:off x="3712114" y="1270791"/>
            <a:ext cx="435347" cy="256326"/>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sp>
        <p:nvSpPr>
          <p:cNvPr id="54" name="Rectangle 53">
            <a:extLst>
              <a:ext uri="{FF2B5EF4-FFF2-40B4-BE49-F238E27FC236}">
                <a16:creationId xmlns:a16="http://schemas.microsoft.com/office/drawing/2014/main" id="{CB474B1A-DD30-48CB-A739-4C70996B1353}"/>
              </a:ext>
            </a:extLst>
          </p:cNvPr>
          <p:cNvSpPr/>
          <p:nvPr/>
        </p:nvSpPr>
        <p:spPr bwMode="auto">
          <a:xfrm>
            <a:off x="297259" y="1428481"/>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Process Mapping</a:t>
            </a:r>
          </a:p>
        </p:txBody>
      </p:sp>
      <p:sp>
        <p:nvSpPr>
          <p:cNvPr id="55" name="Rectangle 54">
            <a:extLst>
              <a:ext uri="{FF2B5EF4-FFF2-40B4-BE49-F238E27FC236}">
                <a16:creationId xmlns:a16="http://schemas.microsoft.com/office/drawing/2014/main" id="{E5C2F2C8-8799-474E-B67F-D9A91F7D979D}"/>
              </a:ext>
            </a:extLst>
          </p:cNvPr>
          <p:cNvSpPr/>
          <p:nvPr/>
        </p:nvSpPr>
        <p:spPr bwMode="auto">
          <a:xfrm>
            <a:off x="316916" y="1941599"/>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Discovery Framework</a:t>
            </a:r>
          </a:p>
        </p:txBody>
      </p:sp>
      <p:sp>
        <p:nvSpPr>
          <p:cNvPr id="56" name="Rectangle 55">
            <a:extLst>
              <a:ext uri="{FF2B5EF4-FFF2-40B4-BE49-F238E27FC236}">
                <a16:creationId xmlns:a16="http://schemas.microsoft.com/office/drawing/2014/main" id="{BAB6BC9A-3EF2-499D-93AD-7AC917E6AC7A}"/>
              </a:ext>
            </a:extLst>
          </p:cNvPr>
          <p:cNvSpPr/>
          <p:nvPr/>
        </p:nvSpPr>
        <p:spPr bwMode="auto">
          <a:xfrm>
            <a:off x="297259" y="915363"/>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Analysis</a:t>
            </a:r>
          </a:p>
        </p:txBody>
      </p:sp>
      <p:sp>
        <p:nvSpPr>
          <p:cNvPr id="57" name="Oval 2">
            <a:extLst>
              <a:ext uri="{FF2B5EF4-FFF2-40B4-BE49-F238E27FC236}">
                <a16:creationId xmlns:a16="http://schemas.microsoft.com/office/drawing/2014/main" id="{9700FC6A-CB07-47AA-9743-0AF7C4140E2E}"/>
              </a:ext>
            </a:extLst>
          </p:cNvPr>
          <p:cNvSpPr>
            <a:spLocks noChangeArrowheads="1"/>
          </p:cNvSpPr>
          <p:nvPr/>
        </p:nvSpPr>
        <p:spPr bwMode="gray">
          <a:xfrm>
            <a:off x="1234258" y="86448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58" name="Oval 2">
            <a:extLst>
              <a:ext uri="{FF2B5EF4-FFF2-40B4-BE49-F238E27FC236}">
                <a16:creationId xmlns:a16="http://schemas.microsoft.com/office/drawing/2014/main" id="{264B7C69-73BA-4012-93B7-A2789051E893}"/>
              </a:ext>
            </a:extLst>
          </p:cNvPr>
          <p:cNvSpPr>
            <a:spLocks noChangeArrowheads="1"/>
          </p:cNvSpPr>
          <p:nvPr/>
        </p:nvSpPr>
        <p:spPr bwMode="gray">
          <a:xfrm>
            <a:off x="1254808" y="137461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59" name="Oval 2">
            <a:extLst>
              <a:ext uri="{FF2B5EF4-FFF2-40B4-BE49-F238E27FC236}">
                <a16:creationId xmlns:a16="http://schemas.microsoft.com/office/drawing/2014/main" id="{F169900F-EF03-49A4-90DC-F5018BD4BBF6}"/>
              </a:ext>
            </a:extLst>
          </p:cNvPr>
          <p:cNvSpPr>
            <a:spLocks noChangeArrowheads="1"/>
          </p:cNvSpPr>
          <p:nvPr/>
        </p:nvSpPr>
        <p:spPr bwMode="gray">
          <a:xfrm>
            <a:off x="1221908" y="190862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61" name="Rectangle 60">
            <a:extLst>
              <a:ext uri="{FF2B5EF4-FFF2-40B4-BE49-F238E27FC236}">
                <a16:creationId xmlns:a16="http://schemas.microsoft.com/office/drawing/2014/main" id="{437E5740-2A7F-47B9-8F2C-EFBE5ADB4973}"/>
              </a:ext>
            </a:extLst>
          </p:cNvPr>
          <p:cNvSpPr/>
          <p:nvPr/>
        </p:nvSpPr>
        <p:spPr bwMode="auto">
          <a:xfrm>
            <a:off x="3768156" y="2518913"/>
            <a:ext cx="1221077"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62" name="Rectangle 61">
            <a:extLst>
              <a:ext uri="{FF2B5EF4-FFF2-40B4-BE49-F238E27FC236}">
                <a16:creationId xmlns:a16="http://schemas.microsoft.com/office/drawing/2014/main" id="{CAB2423C-102F-46D9-98AE-961E784BA900}"/>
              </a:ext>
            </a:extLst>
          </p:cNvPr>
          <p:cNvSpPr/>
          <p:nvPr/>
        </p:nvSpPr>
        <p:spPr bwMode="auto">
          <a:xfrm>
            <a:off x="2249889" y="250488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sp>
        <p:nvSpPr>
          <p:cNvPr id="63" name="Rectangle 62">
            <a:extLst>
              <a:ext uri="{FF2B5EF4-FFF2-40B4-BE49-F238E27FC236}">
                <a16:creationId xmlns:a16="http://schemas.microsoft.com/office/drawing/2014/main" id="{BEC149C8-809F-4DE1-8EEA-A776ABE4C377}"/>
              </a:ext>
            </a:extLst>
          </p:cNvPr>
          <p:cNvSpPr/>
          <p:nvPr/>
        </p:nvSpPr>
        <p:spPr bwMode="auto">
          <a:xfrm>
            <a:off x="5149787" y="1880009"/>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sp>
        <p:nvSpPr>
          <p:cNvPr id="66" name="Rounded Rectangle 43">
            <a:extLst>
              <a:ext uri="{FF2B5EF4-FFF2-40B4-BE49-F238E27FC236}">
                <a16:creationId xmlns:a16="http://schemas.microsoft.com/office/drawing/2014/main" id="{5E7D3A4B-9299-48C1-AEB8-BB32C7E06290}"/>
              </a:ext>
            </a:extLst>
          </p:cNvPr>
          <p:cNvSpPr/>
          <p:nvPr/>
        </p:nvSpPr>
        <p:spPr bwMode="auto">
          <a:xfrm>
            <a:off x="2432184" y="840531"/>
            <a:ext cx="1279930"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r>
              <a:rPr lang="en-US" sz="825">
                <a:solidFill>
                  <a:schemeClr val="bg1"/>
                </a:solidFill>
              </a:rPr>
              <a:t>Business Customers</a:t>
            </a:r>
          </a:p>
        </p:txBody>
      </p:sp>
      <p:sp>
        <p:nvSpPr>
          <p:cNvPr id="67" name="Rounded Rectangle 43">
            <a:extLst>
              <a:ext uri="{FF2B5EF4-FFF2-40B4-BE49-F238E27FC236}">
                <a16:creationId xmlns:a16="http://schemas.microsoft.com/office/drawing/2014/main" id="{4CCCAA0F-D710-4259-AB1B-D4C6AB6030D2}"/>
              </a:ext>
            </a:extLst>
          </p:cNvPr>
          <p:cNvSpPr/>
          <p:nvPr/>
        </p:nvSpPr>
        <p:spPr bwMode="auto">
          <a:xfrm>
            <a:off x="2418474" y="1361414"/>
            <a:ext cx="1293639" cy="331406"/>
          </a:xfrm>
          <a:prstGeom prst="roundRect">
            <a:avLst/>
          </a:prstGeom>
          <a:solidFill>
            <a:schemeClr val="bg2">
              <a:lumMod val="75000"/>
              <a:alpha val="83000"/>
            </a:schemeClr>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Transformation Initiatives</a:t>
            </a:r>
          </a:p>
        </p:txBody>
      </p:sp>
      <p:cxnSp>
        <p:nvCxnSpPr>
          <p:cNvPr id="69" name="Shape 71">
            <a:extLst>
              <a:ext uri="{FF2B5EF4-FFF2-40B4-BE49-F238E27FC236}">
                <a16:creationId xmlns:a16="http://schemas.microsoft.com/office/drawing/2014/main" id="{4D822359-A65D-4E3E-AFE9-042A393CA840}"/>
              </a:ext>
            </a:extLst>
          </p:cNvPr>
          <p:cNvCxnSpPr>
            <a:cxnSpLocks/>
            <a:stCxn id="32" idx="1"/>
          </p:cNvCxnSpPr>
          <p:nvPr/>
        </p:nvCxnSpPr>
        <p:spPr bwMode="auto">
          <a:xfrm flipH="1">
            <a:off x="5273058" y="1270417"/>
            <a:ext cx="884092" cy="0"/>
          </a:xfrm>
          <a:prstGeom prst="straightConnector1">
            <a:avLst/>
          </a:prstGeom>
          <a:solidFill>
            <a:schemeClr val="bg1"/>
          </a:solidFill>
          <a:ln w="19050" cap="flat" cmpd="sng" algn="ctr">
            <a:solidFill>
              <a:srgbClr val="1B4D2A"/>
            </a:solidFill>
            <a:prstDash val="solid"/>
            <a:round/>
            <a:headEnd type="none" w="med" len="med"/>
            <a:tailEnd type="arrow"/>
          </a:ln>
          <a:effectLst/>
        </p:spPr>
      </p:cxnSp>
      <p:cxnSp>
        <p:nvCxnSpPr>
          <p:cNvPr id="71" name="Shape 71">
            <a:extLst>
              <a:ext uri="{FF2B5EF4-FFF2-40B4-BE49-F238E27FC236}">
                <a16:creationId xmlns:a16="http://schemas.microsoft.com/office/drawing/2014/main" id="{6F0CFBE7-0EA4-4BB0-B5CD-A62F9FAD8824}"/>
              </a:ext>
            </a:extLst>
          </p:cNvPr>
          <p:cNvCxnSpPr>
            <a:cxnSpLocks/>
            <a:stCxn id="40" idx="2"/>
            <a:endCxn id="61" idx="0"/>
          </p:cNvCxnSpPr>
          <p:nvPr/>
        </p:nvCxnSpPr>
        <p:spPr bwMode="auto">
          <a:xfrm rot="5400000">
            <a:off x="3974048" y="1782701"/>
            <a:ext cx="1140859" cy="331564"/>
          </a:xfrm>
          <a:prstGeom prst="bentConnector3">
            <a:avLst>
              <a:gd name="adj1" fmla="val 48757"/>
            </a:avLst>
          </a:prstGeom>
          <a:solidFill>
            <a:schemeClr val="bg1"/>
          </a:solidFill>
          <a:ln w="19050" cap="flat" cmpd="sng" algn="ctr">
            <a:solidFill>
              <a:srgbClr val="1B4D2A"/>
            </a:solidFill>
            <a:prstDash val="solid"/>
            <a:round/>
            <a:headEnd type="arrow" w="med" len="med"/>
            <a:tailEnd type="arrow" w="med" len="med"/>
          </a:ln>
          <a:effectLst/>
        </p:spPr>
      </p:cxnSp>
      <p:cxnSp>
        <p:nvCxnSpPr>
          <p:cNvPr id="78" name="Shape 71">
            <a:extLst>
              <a:ext uri="{FF2B5EF4-FFF2-40B4-BE49-F238E27FC236}">
                <a16:creationId xmlns:a16="http://schemas.microsoft.com/office/drawing/2014/main" id="{ED965A4C-A942-4FE5-96A5-6E0AC016F9AE}"/>
              </a:ext>
            </a:extLst>
          </p:cNvPr>
          <p:cNvCxnSpPr>
            <a:cxnSpLocks/>
            <a:stCxn id="61" idx="3"/>
            <a:endCxn id="32" idx="2"/>
          </p:cNvCxnSpPr>
          <p:nvPr/>
        </p:nvCxnSpPr>
        <p:spPr bwMode="auto">
          <a:xfrm flipV="1">
            <a:off x="4989233" y="1477417"/>
            <a:ext cx="1693238" cy="1248709"/>
          </a:xfrm>
          <a:prstGeom prst="bentConnector2">
            <a:avLst/>
          </a:prstGeom>
          <a:solidFill>
            <a:schemeClr val="bg1"/>
          </a:solidFill>
          <a:ln w="19050" cap="flat" cmpd="sng" algn="ctr">
            <a:solidFill>
              <a:srgbClr val="1B4D2A"/>
            </a:solidFill>
            <a:prstDash val="solid"/>
            <a:round/>
            <a:headEnd type="none" w="med" len="med"/>
            <a:tailEnd type="arrow"/>
          </a:ln>
          <a:effectLst/>
        </p:spPr>
      </p:cxnSp>
      <p:cxnSp>
        <p:nvCxnSpPr>
          <p:cNvPr id="79" name="Shape 71">
            <a:extLst>
              <a:ext uri="{FF2B5EF4-FFF2-40B4-BE49-F238E27FC236}">
                <a16:creationId xmlns:a16="http://schemas.microsoft.com/office/drawing/2014/main" id="{B0D6F7EF-4508-4947-91C3-AB764C0E805B}"/>
              </a:ext>
            </a:extLst>
          </p:cNvPr>
          <p:cNvCxnSpPr>
            <a:cxnSpLocks/>
            <a:stCxn id="40" idx="2"/>
            <a:endCxn id="63" idx="0"/>
          </p:cNvCxnSpPr>
          <p:nvPr/>
        </p:nvCxnSpPr>
        <p:spPr bwMode="auto">
          <a:xfrm rot="16200000" flipH="1">
            <a:off x="4975290" y="1113023"/>
            <a:ext cx="501955" cy="1032016"/>
          </a:xfrm>
          <a:prstGeom prst="bentConnector3">
            <a:avLst>
              <a:gd name="adj1" fmla="val 50000"/>
            </a:avLst>
          </a:prstGeom>
          <a:solidFill>
            <a:schemeClr val="bg1"/>
          </a:solidFill>
          <a:ln w="19050" cap="flat" cmpd="sng" algn="ctr">
            <a:solidFill>
              <a:srgbClr val="1B4D2A"/>
            </a:solidFill>
            <a:prstDash val="solid"/>
            <a:round/>
            <a:headEnd type="arrow" w="med" len="med"/>
            <a:tailEnd type="arrow" w="med" len="med"/>
          </a:ln>
          <a:effectLst/>
        </p:spPr>
      </p:cxnSp>
      <p:cxnSp>
        <p:nvCxnSpPr>
          <p:cNvPr id="84" name="Shape 71">
            <a:extLst>
              <a:ext uri="{FF2B5EF4-FFF2-40B4-BE49-F238E27FC236}">
                <a16:creationId xmlns:a16="http://schemas.microsoft.com/office/drawing/2014/main" id="{2AF61F92-ED5A-4F12-AC02-B423C7BFC5F1}"/>
              </a:ext>
            </a:extLst>
          </p:cNvPr>
          <p:cNvCxnSpPr>
            <a:cxnSpLocks/>
            <a:stCxn id="61" idx="3"/>
            <a:endCxn id="63" idx="2"/>
          </p:cNvCxnSpPr>
          <p:nvPr/>
        </p:nvCxnSpPr>
        <p:spPr bwMode="auto">
          <a:xfrm flipV="1">
            <a:off x="4989233" y="2294434"/>
            <a:ext cx="753042" cy="431692"/>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41" name="TextBox 40">
            <a:extLst>
              <a:ext uri="{FF2B5EF4-FFF2-40B4-BE49-F238E27FC236}">
                <a16:creationId xmlns:a16="http://schemas.microsoft.com/office/drawing/2014/main" id="{4A024CE8-4020-4A33-AE0C-1A5DA2FABC9C}"/>
              </a:ext>
            </a:extLst>
          </p:cNvPr>
          <p:cNvSpPr txBox="1"/>
          <p:nvPr/>
        </p:nvSpPr>
        <p:spPr>
          <a:xfrm>
            <a:off x="5046392" y="2643165"/>
            <a:ext cx="848223" cy="21452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Process Management</a:t>
            </a:r>
          </a:p>
        </p:txBody>
      </p:sp>
      <p:sp>
        <p:nvSpPr>
          <p:cNvPr id="106" name="Rectangle 105">
            <a:extLst>
              <a:ext uri="{FF2B5EF4-FFF2-40B4-BE49-F238E27FC236}">
                <a16:creationId xmlns:a16="http://schemas.microsoft.com/office/drawing/2014/main" id="{A6E547D9-988C-45E8-B009-FEC8EC510605}"/>
              </a:ext>
            </a:extLst>
          </p:cNvPr>
          <p:cNvSpPr/>
          <p:nvPr/>
        </p:nvSpPr>
        <p:spPr bwMode="auto">
          <a:xfrm>
            <a:off x="7184878" y="2465370"/>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Systems Management</a:t>
            </a:r>
          </a:p>
        </p:txBody>
      </p:sp>
      <p:cxnSp>
        <p:nvCxnSpPr>
          <p:cNvPr id="119" name="Shape 71">
            <a:extLst>
              <a:ext uri="{FF2B5EF4-FFF2-40B4-BE49-F238E27FC236}">
                <a16:creationId xmlns:a16="http://schemas.microsoft.com/office/drawing/2014/main" id="{07CB07E7-E0B7-4B4D-B67B-F7C35E846D6A}"/>
              </a:ext>
            </a:extLst>
          </p:cNvPr>
          <p:cNvCxnSpPr>
            <a:cxnSpLocks/>
            <a:stCxn id="62" idx="2"/>
            <a:endCxn id="61" idx="1"/>
          </p:cNvCxnSpPr>
          <p:nvPr/>
        </p:nvCxnSpPr>
        <p:spPr bwMode="auto">
          <a:xfrm rot="5400000" flipH="1" flipV="1">
            <a:off x="3208676" y="2359826"/>
            <a:ext cx="193180" cy="925779"/>
          </a:xfrm>
          <a:prstGeom prst="bentConnector4">
            <a:avLst>
              <a:gd name="adj1" fmla="val -118335"/>
              <a:gd name="adj2" fmla="val 81999"/>
            </a:avLst>
          </a:prstGeom>
          <a:solidFill>
            <a:schemeClr val="bg1"/>
          </a:solidFill>
          <a:ln w="19050" cap="flat" cmpd="sng" algn="ctr">
            <a:solidFill>
              <a:srgbClr val="1B4D2A"/>
            </a:solidFill>
            <a:prstDash val="solid"/>
            <a:round/>
            <a:headEnd type="none" w="med" len="med"/>
            <a:tailEnd type="arrow"/>
          </a:ln>
          <a:effectLst/>
        </p:spPr>
      </p:cxnSp>
      <p:sp>
        <p:nvSpPr>
          <p:cNvPr id="43" name="TextBox 42">
            <a:extLst>
              <a:ext uri="{FF2B5EF4-FFF2-40B4-BE49-F238E27FC236}">
                <a16:creationId xmlns:a16="http://schemas.microsoft.com/office/drawing/2014/main" id="{62530417-6E19-444F-A93E-7C943484A3A6}"/>
              </a:ext>
            </a:extLst>
          </p:cNvPr>
          <p:cNvSpPr txBox="1"/>
          <p:nvPr/>
        </p:nvSpPr>
        <p:spPr>
          <a:xfrm>
            <a:off x="2542287" y="3105676"/>
            <a:ext cx="1285401" cy="339667"/>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Risk Management</a:t>
            </a:r>
          </a:p>
          <a:p>
            <a:pPr marL="171450" lvl="1" indent="-171450" defTabSz="311150">
              <a:lnSpc>
                <a:spcPct val="90000"/>
              </a:lnSpc>
              <a:spcAft>
                <a:spcPct val="15000"/>
              </a:spcAft>
              <a:buFont typeface="Arial" panose="020B0604020202020204" pitchFamily="34" charset="0"/>
              <a:buChar char="•"/>
            </a:pPr>
            <a:r>
              <a:rPr lang="en-GB" sz="700" kern="1200"/>
              <a:t>Process Quality Assurance Controls</a:t>
            </a:r>
          </a:p>
        </p:txBody>
      </p:sp>
      <p:cxnSp>
        <p:nvCxnSpPr>
          <p:cNvPr id="127" name="Shape 71">
            <a:extLst>
              <a:ext uri="{FF2B5EF4-FFF2-40B4-BE49-F238E27FC236}">
                <a16:creationId xmlns:a16="http://schemas.microsoft.com/office/drawing/2014/main" id="{81D90913-DC16-4242-8922-D039099AE55B}"/>
              </a:ext>
            </a:extLst>
          </p:cNvPr>
          <p:cNvCxnSpPr>
            <a:cxnSpLocks/>
            <a:stCxn id="106" idx="2"/>
            <a:endCxn id="61" idx="2"/>
          </p:cNvCxnSpPr>
          <p:nvPr/>
        </p:nvCxnSpPr>
        <p:spPr bwMode="auto">
          <a:xfrm rot="5400000">
            <a:off x="6051260" y="1207231"/>
            <a:ext cx="53543" cy="3398671"/>
          </a:xfrm>
          <a:prstGeom prst="bentConnector3">
            <a:avLst>
              <a:gd name="adj1" fmla="val 1825576"/>
            </a:avLst>
          </a:prstGeom>
          <a:solidFill>
            <a:schemeClr val="bg1"/>
          </a:solidFill>
          <a:ln w="19050" cap="flat" cmpd="sng" algn="ctr">
            <a:solidFill>
              <a:srgbClr val="1B4D2A"/>
            </a:solidFill>
            <a:prstDash val="solid"/>
            <a:round/>
            <a:headEnd type="none" w="med" len="med"/>
            <a:tailEnd type="arrow"/>
          </a:ln>
          <a:effectLst/>
        </p:spPr>
      </p:cxnSp>
      <p:cxnSp>
        <p:nvCxnSpPr>
          <p:cNvPr id="134" name="Shape 71">
            <a:extLst>
              <a:ext uri="{FF2B5EF4-FFF2-40B4-BE49-F238E27FC236}">
                <a16:creationId xmlns:a16="http://schemas.microsoft.com/office/drawing/2014/main" id="{7A6549BC-7115-46BB-9EA9-372B9119ECCA}"/>
              </a:ext>
            </a:extLst>
          </p:cNvPr>
          <p:cNvCxnSpPr>
            <a:cxnSpLocks/>
            <a:stCxn id="106" idx="2"/>
          </p:cNvCxnSpPr>
          <p:nvPr/>
        </p:nvCxnSpPr>
        <p:spPr bwMode="auto">
          <a:xfrm rot="5400000" flipH="1">
            <a:off x="6643206" y="1745636"/>
            <a:ext cx="1418205" cy="850114"/>
          </a:xfrm>
          <a:prstGeom prst="bentConnector3">
            <a:avLst>
              <a:gd name="adj1" fmla="val -69177"/>
            </a:avLst>
          </a:prstGeom>
          <a:solidFill>
            <a:schemeClr val="bg1"/>
          </a:solidFill>
          <a:ln w="19050" cap="flat" cmpd="sng" algn="ctr">
            <a:solidFill>
              <a:srgbClr val="1B4D2A"/>
            </a:solidFill>
            <a:prstDash val="solid"/>
            <a:round/>
            <a:headEnd type="none" w="med" len="med"/>
            <a:tailEnd type="arrow"/>
          </a:ln>
          <a:effectLst/>
        </p:spPr>
      </p:cxnSp>
      <p:sp>
        <p:nvSpPr>
          <p:cNvPr id="45" name="TextBox 44">
            <a:extLst>
              <a:ext uri="{FF2B5EF4-FFF2-40B4-BE49-F238E27FC236}">
                <a16:creationId xmlns:a16="http://schemas.microsoft.com/office/drawing/2014/main" id="{CFCA85B4-7561-4263-ACC5-3127CC7E1C8D}"/>
              </a:ext>
            </a:extLst>
          </p:cNvPr>
          <p:cNvSpPr txBox="1"/>
          <p:nvPr/>
        </p:nvSpPr>
        <p:spPr>
          <a:xfrm>
            <a:off x="7184878" y="2951033"/>
            <a:ext cx="1237161" cy="554194"/>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System change and master data maintenance</a:t>
            </a:r>
          </a:p>
          <a:p>
            <a:pPr marL="171450" lvl="1" indent="-171450" defTabSz="311150">
              <a:lnSpc>
                <a:spcPct val="90000"/>
              </a:lnSpc>
              <a:spcAft>
                <a:spcPct val="15000"/>
              </a:spcAft>
              <a:buFont typeface="Arial" panose="020B0604020202020204" pitchFamily="34" charset="0"/>
              <a:buChar char="•"/>
            </a:pPr>
            <a:r>
              <a:rPr lang="en-GB" sz="700" kern="1200"/>
              <a:t>Alignment to data architecture / models</a:t>
            </a:r>
          </a:p>
        </p:txBody>
      </p:sp>
      <p:sp>
        <p:nvSpPr>
          <p:cNvPr id="138" name="Oval 2">
            <a:extLst>
              <a:ext uri="{FF2B5EF4-FFF2-40B4-BE49-F238E27FC236}">
                <a16:creationId xmlns:a16="http://schemas.microsoft.com/office/drawing/2014/main" id="{20590417-721F-487B-AB03-AADCB5A7C09C}"/>
              </a:ext>
            </a:extLst>
          </p:cNvPr>
          <p:cNvSpPr>
            <a:spLocks noChangeArrowheads="1"/>
          </p:cNvSpPr>
          <p:nvPr/>
        </p:nvSpPr>
        <p:spPr bwMode="gray">
          <a:xfrm>
            <a:off x="3683032" y="243395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39" name="Oval 2">
            <a:extLst>
              <a:ext uri="{FF2B5EF4-FFF2-40B4-BE49-F238E27FC236}">
                <a16:creationId xmlns:a16="http://schemas.microsoft.com/office/drawing/2014/main" id="{BAC7F6F9-440A-4897-A95A-154C4DFC5933}"/>
              </a:ext>
            </a:extLst>
          </p:cNvPr>
          <p:cNvSpPr>
            <a:spLocks noChangeArrowheads="1"/>
          </p:cNvSpPr>
          <p:nvPr/>
        </p:nvSpPr>
        <p:spPr bwMode="gray">
          <a:xfrm>
            <a:off x="5105891" y="2550577"/>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40" name="Oval 2">
            <a:extLst>
              <a:ext uri="{FF2B5EF4-FFF2-40B4-BE49-F238E27FC236}">
                <a16:creationId xmlns:a16="http://schemas.microsoft.com/office/drawing/2014/main" id="{02425B67-84FE-4E05-8470-47041ADDB6C3}"/>
              </a:ext>
            </a:extLst>
          </p:cNvPr>
          <p:cNvSpPr>
            <a:spLocks noChangeArrowheads="1"/>
          </p:cNvSpPr>
          <p:nvPr/>
        </p:nvSpPr>
        <p:spPr bwMode="gray">
          <a:xfrm>
            <a:off x="6105719" y="99756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cxnSp>
        <p:nvCxnSpPr>
          <p:cNvPr id="72" name="Shape 71">
            <a:extLst>
              <a:ext uri="{FF2B5EF4-FFF2-40B4-BE49-F238E27FC236}">
                <a16:creationId xmlns:a16="http://schemas.microsoft.com/office/drawing/2014/main" id="{5AB1FBB3-366C-4F6E-918F-3E6C4C92AEF0}"/>
              </a:ext>
            </a:extLst>
          </p:cNvPr>
          <p:cNvCxnSpPr>
            <a:cxnSpLocks/>
            <a:stCxn id="66" idx="3"/>
            <a:endCxn id="40" idx="0"/>
          </p:cNvCxnSpPr>
          <p:nvPr/>
        </p:nvCxnSpPr>
        <p:spPr bwMode="auto">
          <a:xfrm>
            <a:off x="3712114" y="1006234"/>
            <a:ext cx="998145" cy="157293"/>
          </a:xfrm>
          <a:prstGeom prst="bentConnector2">
            <a:avLst/>
          </a:prstGeom>
          <a:solidFill>
            <a:schemeClr val="bg1"/>
          </a:solidFill>
          <a:ln w="19050" cap="flat" cmpd="sng" algn="ctr">
            <a:solidFill>
              <a:srgbClr val="1B4D2A"/>
            </a:solidFill>
            <a:prstDash val="solid"/>
            <a:round/>
            <a:headEnd type="none" w="med" len="med"/>
            <a:tailEnd type="arrow"/>
          </a:ln>
          <a:effectLst/>
        </p:spPr>
      </p:cxnSp>
      <p:sp>
        <p:nvSpPr>
          <p:cNvPr id="111" name="TextBox 110">
            <a:extLst>
              <a:ext uri="{FF2B5EF4-FFF2-40B4-BE49-F238E27FC236}">
                <a16:creationId xmlns:a16="http://schemas.microsoft.com/office/drawing/2014/main" id="{F4D7B541-D486-4E60-A696-B7113A342CD5}"/>
              </a:ext>
            </a:extLst>
          </p:cNvPr>
          <p:cNvSpPr txBox="1"/>
          <p:nvPr/>
        </p:nvSpPr>
        <p:spPr>
          <a:xfrm>
            <a:off x="5044030" y="2897150"/>
            <a:ext cx="1055214" cy="217828"/>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Process Quality Assurance Controls</a:t>
            </a:r>
          </a:p>
        </p:txBody>
      </p:sp>
      <p:sp>
        <p:nvSpPr>
          <p:cNvPr id="112" name="TextBox 111">
            <a:extLst>
              <a:ext uri="{FF2B5EF4-FFF2-40B4-BE49-F238E27FC236}">
                <a16:creationId xmlns:a16="http://schemas.microsoft.com/office/drawing/2014/main" id="{074F0512-A2C2-46D4-965D-6AE892B8AED6}"/>
              </a:ext>
            </a:extLst>
          </p:cNvPr>
          <p:cNvSpPr txBox="1"/>
          <p:nvPr/>
        </p:nvSpPr>
        <p:spPr>
          <a:xfrm>
            <a:off x="5050506" y="3162686"/>
            <a:ext cx="1055214" cy="217828"/>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Data Impact Assessments</a:t>
            </a:r>
          </a:p>
        </p:txBody>
      </p:sp>
      <p:sp>
        <p:nvSpPr>
          <p:cNvPr id="113" name="TextBox 112">
            <a:extLst>
              <a:ext uri="{FF2B5EF4-FFF2-40B4-BE49-F238E27FC236}">
                <a16:creationId xmlns:a16="http://schemas.microsoft.com/office/drawing/2014/main" id="{455EE975-EC75-47C8-9931-DF5626FE3F1A}"/>
              </a:ext>
            </a:extLst>
          </p:cNvPr>
          <p:cNvSpPr txBox="1"/>
          <p:nvPr/>
        </p:nvSpPr>
        <p:spPr>
          <a:xfrm>
            <a:off x="5050506" y="3431998"/>
            <a:ext cx="1055214" cy="107263"/>
          </a:xfrm>
          <a:prstGeom prst="roundRect">
            <a:avLst/>
          </a:prstGeom>
          <a:solidFill>
            <a:schemeClr val="bg1">
              <a:lumMod val="95000"/>
            </a:schemeClr>
          </a:solidFill>
          <a:ln>
            <a:solidFill>
              <a:srgbClr val="1B4D2A"/>
            </a:solidFill>
          </a:ln>
        </p:spPr>
        <p:txBody>
          <a:bodyPr wrap="square" lIns="34290" tIns="0" rIns="34290" bIns="0" rtlCol="0" anchor="ctr">
            <a:spAutoFit/>
          </a:bodyPr>
          <a:lstStyle/>
          <a:p>
            <a:pPr marL="171450" lvl="1" indent="-171450" defTabSz="311150">
              <a:lnSpc>
                <a:spcPct val="90000"/>
              </a:lnSpc>
              <a:spcAft>
                <a:spcPct val="15000"/>
              </a:spcAft>
              <a:buFont typeface="Arial" panose="020B0604020202020204" pitchFamily="34" charset="0"/>
              <a:buChar char="•"/>
            </a:pPr>
            <a:r>
              <a:rPr lang="en-GB" sz="700" kern="1200"/>
              <a:t>Data Analysis</a:t>
            </a:r>
          </a:p>
        </p:txBody>
      </p:sp>
      <p:grpSp>
        <p:nvGrpSpPr>
          <p:cNvPr id="73" name="Group 72">
            <a:extLst>
              <a:ext uri="{FF2B5EF4-FFF2-40B4-BE49-F238E27FC236}">
                <a16:creationId xmlns:a16="http://schemas.microsoft.com/office/drawing/2014/main" id="{FD71BA06-5E56-4925-A252-9C8442AAE856}"/>
              </a:ext>
            </a:extLst>
          </p:cNvPr>
          <p:cNvGrpSpPr>
            <a:grpSpLocks noChangeAspect="1"/>
          </p:cNvGrpSpPr>
          <p:nvPr/>
        </p:nvGrpSpPr>
        <p:grpSpPr>
          <a:xfrm>
            <a:off x="7350134" y="140982"/>
            <a:ext cx="1341642" cy="412235"/>
            <a:chOff x="272026" y="2408034"/>
            <a:chExt cx="3095303" cy="951068"/>
          </a:xfrm>
        </p:grpSpPr>
        <p:sp>
          <p:nvSpPr>
            <p:cNvPr id="74" name="Rectangle 73">
              <a:extLst>
                <a:ext uri="{FF2B5EF4-FFF2-40B4-BE49-F238E27FC236}">
                  <a16:creationId xmlns:a16="http://schemas.microsoft.com/office/drawing/2014/main" id="{9A90CE05-7323-45E9-B497-FA99198C3C19}"/>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76" name="Rectangle 75">
              <a:extLst>
                <a:ext uri="{FF2B5EF4-FFF2-40B4-BE49-F238E27FC236}">
                  <a16:creationId xmlns:a16="http://schemas.microsoft.com/office/drawing/2014/main" id="{0198D56E-4E19-42F1-8889-A8635748A0B7}"/>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77" name="TextBox 76">
              <a:extLst>
                <a:ext uri="{FF2B5EF4-FFF2-40B4-BE49-F238E27FC236}">
                  <a16:creationId xmlns:a16="http://schemas.microsoft.com/office/drawing/2014/main" id="{FD89B1C3-9AD4-4612-B68B-8E303AD75F7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1" name="TextBox 80">
              <a:extLst>
                <a:ext uri="{FF2B5EF4-FFF2-40B4-BE49-F238E27FC236}">
                  <a16:creationId xmlns:a16="http://schemas.microsoft.com/office/drawing/2014/main" id="{285C1932-9181-4F4E-9CEB-B56C7F91E68F}"/>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2" name="TextBox 81">
              <a:extLst>
                <a:ext uri="{FF2B5EF4-FFF2-40B4-BE49-F238E27FC236}">
                  <a16:creationId xmlns:a16="http://schemas.microsoft.com/office/drawing/2014/main" id="{CC1384DA-E3A9-4906-B49A-B5B7757A430D}"/>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70" name="Footer Placeholder 1">
            <a:extLst>
              <a:ext uri="{FF2B5EF4-FFF2-40B4-BE49-F238E27FC236}">
                <a16:creationId xmlns:a16="http://schemas.microsoft.com/office/drawing/2014/main" id="{51D704E9-16A2-4C7E-A225-0C9F2C1D218F}"/>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75" name="Rectangle 74">
            <a:extLst>
              <a:ext uri="{FF2B5EF4-FFF2-40B4-BE49-F238E27FC236}">
                <a16:creationId xmlns:a16="http://schemas.microsoft.com/office/drawing/2014/main" id="{AB162A70-D5F5-47A5-9DAF-368E0D93B914}"/>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6073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85558" y="821161"/>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41</a:t>
            </a:fld>
            <a:endParaRPr lang="en-US"/>
          </a:p>
        </p:txBody>
      </p:sp>
      <p:sp>
        <p:nvSpPr>
          <p:cNvPr id="3" name="Title 2"/>
          <p:cNvSpPr>
            <a:spLocks noGrp="1"/>
          </p:cNvSpPr>
          <p:nvPr>
            <p:ph type="title"/>
          </p:nvPr>
        </p:nvSpPr>
        <p:spPr>
          <a:xfrm>
            <a:off x="323314" y="17106"/>
            <a:ext cx="8497370" cy="430887"/>
          </a:xfrm>
        </p:spPr>
        <p:txBody>
          <a:bodyPr/>
          <a:lstStyle/>
          <a:p>
            <a:r>
              <a:rPr lang="en-US"/>
              <a:t>Master Data Management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7964738" y="4727877"/>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36093" y="77309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56609" y="773093"/>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19" name="Rectangle 18">
            <a:extLst>
              <a:ext uri="{FF2B5EF4-FFF2-40B4-BE49-F238E27FC236}">
                <a16:creationId xmlns:a16="http://schemas.microsoft.com/office/drawing/2014/main" id="{CA360D16-8EED-4678-A835-BFB65894D621}"/>
              </a:ext>
            </a:extLst>
          </p:cNvPr>
          <p:cNvSpPr/>
          <p:nvPr/>
        </p:nvSpPr>
        <p:spPr bwMode="auto">
          <a:xfrm>
            <a:off x="437638" y="1647974"/>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Master Data Impact Assessments</a:t>
            </a:r>
          </a:p>
        </p:txBody>
      </p:sp>
      <p:sp>
        <p:nvSpPr>
          <p:cNvPr id="20" name="Rectangle 19">
            <a:extLst>
              <a:ext uri="{FF2B5EF4-FFF2-40B4-BE49-F238E27FC236}">
                <a16:creationId xmlns:a16="http://schemas.microsoft.com/office/drawing/2014/main" id="{100DD2C2-0D6D-429C-82F4-0A47D9BB982A}"/>
              </a:ext>
            </a:extLst>
          </p:cNvPr>
          <p:cNvSpPr/>
          <p:nvPr/>
        </p:nvSpPr>
        <p:spPr bwMode="auto">
          <a:xfrm>
            <a:off x="457295" y="2226619"/>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MDM Application Strategy</a:t>
            </a:r>
          </a:p>
        </p:txBody>
      </p:sp>
      <p:sp>
        <p:nvSpPr>
          <p:cNvPr id="21" name="Rectangle 20">
            <a:extLst>
              <a:ext uri="{FF2B5EF4-FFF2-40B4-BE49-F238E27FC236}">
                <a16:creationId xmlns:a16="http://schemas.microsoft.com/office/drawing/2014/main" id="{1CB2B9D2-E17E-4E01-B949-17AE8EAEB522}"/>
              </a:ext>
            </a:extLst>
          </p:cNvPr>
          <p:cNvSpPr/>
          <p:nvPr/>
        </p:nvSpPr>
        <p:spPr bwMode="auto">
          <a:xfrm>
            <a:off x="437638" y="1069329"/>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Master/ Reference Management</a:t>
            </a:r>
          </a:p>
        </p:txBody>
      </p:sp>
      <p:sp>
        <p:nvSpPr>
          <p:cNvPr id="22" name="Rectangle 21">
            <a:extLst>
              <a:ext uri="{FF2B5EF4-FFF2-40B4-BE49-F238E27FC236}">
                <a16:creationId xmlns:a16="http://schemas.microsoft.com/office/drawing/2014/main" id="{98F4CF23-FE87-4566-B2A1-747EC505C78E}"/>
              </a:ext>
            </a:extLst>
          </p:cNvPr>
          <p:cNvSpPr/>
          <p:nvPr/>
        </p:nvSpPr>
        <p:spPr bwMode="auto">
          <a:xfrm>
            <a:off x="457295" y="280526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MDM Administration</a:t>
            </a:r>
          </a:p>
        </p:txBody>
      </p:sp>
      <p:sp>
        <p:nvSpPr>
          <p:cNvPr id="29" name="Rectangle 28">
            <a:extLst>
              <a:ext uri="{FF2B5EF4-FFF2-40B4-BE49-F238E27FC236}">
                <a16:creationId xmlns:a16="http://schemas.microsoft.com/office/drawing/2014/main" id="{3A426B89-475B-4D83-91ED-3E13CB9806D7}"/>
              </a:ext>
            </a:extLst>
          </p:cNvPr>
          <p:cNvSpPr/>
          <p:nvPr/>
        </p:nvSpPr>
        <p:spPr bwMode="auto">
          <a:xfrm>
            <a:off x="6916922" y="2985083"/>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32" name="Rectangle 31">
            <a:extLst>
              <a:ext uri="{FF2B5EF4-FFF2-40B4-BE49-F238E27FC236}">
                <a16:creationId xmlns:a16="http://schemas.microsoft.com/office/drawing/2014/main" id="{5ACE0E1E-4354-4162-8673-E374DDFFD729}"/>
              </a:ext>
            </a:extLst>
          </p:cNvPr>
          <p:cNvSpPr/>
          <p:nvPr/>
        </p:nvSpPr>
        <p:spPr bwMode="auto">
          <a:xfrm>
            <a:off x="4803863" y="376503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grpSp>
        <p:nvGrpSpPr>
          <p:cNvPr id="110" name="Group 109">
            <a:extLst>
              <a:ext uri="{FF2B5EF4-FFF2-40B4-BE49-F238E27FC236}">
                <a16:creationId xmlns:a16="http://schemas.microsoft.com/office/drawing/2014/main" id="{9D6C54EC-08BD-45A6-8B22-202239E12E0E}"/>
              </a:ext>
            </a:extLst>
          </p:cNvPr>
          <p:cNvGrpSpPr/>
          <p:nvPr/>
        </p:nvGrpSpPr>
        <p:grpSpPr>
          <a:xfrm>
            <a:off x="2742606" y="955837"/>
            <a:ext cx="1410586" cy="933690"/>
            <a:chOff x="4742122" y="863025"/>
            <a:chExt cx="1410586" cy="933690"/>
          </a:xfrm>
          <a:solidFill>
            <a:schemeClr val="bg2">
              <a:lumMod val="20000"/>
              <a:lumOff val="80000"/>
            </a:schemeClr>
          </a:solidFill>
        </p:grpSpPr>
        <p:sp>
          <p:nvSpPr>
            <p:cNvPr id="39" name="Rounded Rectangle 35">
              <a:extLst>
                <a:ext uri="{FF2B5EF4-FFF2-40B4-BE49-F238E27FC236}">
                  <a16:creationId xmlns:a16="http://schemas.microsoft.com/office/drawing/2014/main" id="{EDBF2552-49FE-43FE-94DE-9DBCEB1ECB35}"/>
                </a:ext>
              </a:extLst>
            </p:cNvPr>
            <p:cNvSpPr/>
            <p:nvPr/>
          </p:nvSpPr>
          <p:spPr bwMode="auto">
            <a:xfrm>
              <a:off x="4742122" y="863025"/>
              <a:ext cx="1410586" cy="933690"/>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35" name="Rectangle 34">
              <a:extLst>
                <a:ext uri="{FF2B5EF4-FFF2-40B4-BE49-F238E27FC236}">
                  <a16:creationId xmlns:a16="http://schemas.microsoft.com/office/drawing/2014/main" id="{9CB5179B-C06F-4E6F-B813-5BE97E522F90}"/>
                </a:ext>
              </a:extLst>
            </p:cNvPr>
            <p:cNvSpPr/>
            <p:nvPr/>
          </p:nvSpPr>
          <p:spPr bwMode="auto">
            <a:xfrm>
              <a:off x="4870630" y="1299808"/>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37" name="Rounded Rectangle 43">
              <a:extLst>
                <a:ext uri="{FF2B5EF4-FFF2-40B4-BE49-F238E27FC236}">
                  <a16:creationId xmlns:a16="http://schemas.microsoft.com/office/drawing/2014/main" id="{7A688975-4988-4B5B-990B-AD57C0CF8EB5}"/>
                </a:ext>
              </a:extLst>
            </p:cNvPr>
            <p:cNvSpPr/>
            <p:nvPr/>
          </p:nvSpPr>
          <p:spPr bwMode="auto">
            <a:xfrm>
              <a:off x="4897754" y="907618"/>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38" name="Rectangle 153">
            <a:extLst>
              <a:ext uri="{FF2B5EF4-FFF2-40B4-BE49-F238E27FC236}">
                <a16:creationId xmlns:a16="http://schemas.microsoft.com/office/drawing/2014/main" id="{D73C65E9-C45F-43E5-ACF7-5CEAC91A1223}"/>
              </a:ext>
            </a:extLst>
          </p:cNvPr>
          <p:cNvSpPr/>
          <p:nvPr/>
        </p:nvSpPr>
        <p:spPr bwMode="auto">
          <a:xfrm>
            <a:off x="4680856" y="852220"/>
            <a:ext cx="1530779" cy="948124"/>
          </a:xfrm>
          <a:custGeom>
            <a:avLst/>
            <a:gdLst>
              <a:gd name="connsiteX0" fmla="*/ 0 w 1530779"/>
              <a:gd name="connsiteY0" fmla="*/ 0 h 948124"/>
              <a:gd name="connsiteX1" fmla="*/ 464336 w 1530779"/>
              <a:gd name="connsiteY1" fmla="*/ 0 h 948124"/>
              <a:gd name="connsiteX2" fmla="*/ 943980 w 1530779"/>
              <a:gd name="connsiteY2" fmla="*/ 0 h 948124"/>
              <a:gd name="connsiteX3" fmla="*/ 1530779 w 1530779"/>
              <a:gd name="connsiteY3" fmla="*/ 0 h 948124"/>
              <a:gd name="connsiteX4" fmla="*/ 1530779 w 1530779"/>
              <a:gd name="connsiteY4" fmla="*/ 474062 h 948124"/>
              <a:gd name="connsiteX5" fmla="*/ 1530779 w 1530779"/>
              <a:gd name="connsiteY5" fmla="*/ 948124 h 948124"/>
              <a:gd name="connsiteX6" fmla="*/ 989904 w 1530779"/>
              <a:gd name="connsiteY6" fmla="*/ 948124 h 948124"/>
              <a:gd name="connsiteX7" fmla="*/ 525567 w 1530779"/>
              <a:gd name="connsiteY7" fmla="*/ 948124 h 948124"/>
              <a:gd name="connsiteX8" fmla="*/ 0 w 1530779"/>
              <a:gd name="connsiteY8" fmla="*/ 948124 h 948124"/>
              <a:gd name="connsiteX9" fmla="*/ 0 w 1530779"/>
              <a:gd name="connsiteY9" fmla="*/ 502506 h 948124"/>
              <a:gd name="connsiteX10" fmla="*/ 0 w 1530779"/>
              <a:gd name="connsiteY10" fmla="*/ 0 h 9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0779" h="948124" fill="none" extrusionOk="0">
                <a:moveTo>
                  <a:pt x="0" y="0"/>
                </a:moveTo>
                <a:cubicBezTo>
                  <a:pt x="148250" y="-17563"/>
                  <a:pt x="291542" y="-7732"/>
                  <a:pt x="464336" y="0"/>
                </a:cubicBezTo>
                <a:cubicBezTo>
                  <a:pt x="637130" y="7732"/>
                  <a:pt x="779995" y="-14995"/>
                  <a:pt x="943980" y="0"/>
                </a:cubicBezTo>
                <a:cubicBezTo>
                  <a:pt x="1107965" y="14995"/>
                  <a:pt x="1335153" y="22250"/>
                  <a:pt x="1530779" y="0"/>
                </a:cubicBezTo>
                <a:cubicBezTo>
                  <a:pt x="1534315" y="178532"/>
                  <a:pt x="1535888" y="247084"/>
                  <a:pt x="1530779" y="474062"/>
                </a:cubicBezTo>
                <a:cubicBezTo>
                  <a:pt x="1525670" y="701040"/>
                  <a:pt x="1550485" y="760003"/>
                  <a:pt x="1530779" y="948124"/>
                </a:cubicBezTo>
                <a:cubicBezTo>
                  <a:pt x="1340551" y="937060"/>
                  <a:pt x="1218680" y="963484"/>
                  <a:pt x="989904" y="948124"/>
                </a:cubicBezTo>
                <a:cubicBezTo>
                  <a:pt x="761129" y="932764"/>
                  <a:pt x="632604" y="937915"/>
                  <a:pt x="525567" y="948124"/>
                </a:cubicBezTo>
                <a:cubicBezTo>
                  <a:pt x="418530" y="958333"/>
                  <a:pt x="218329" y="938743"/>
                  <a:pt x="0" y="948124"/>
                </a:cubicBezTo>
                <a:cubicBezTo>
                  <a:pt x="19230" y="822248"/>
                  <a:pt x="-13515" y="686383"/>
                  <a:pt x="0" y="502506"/>
                </a:cubicBezTo>
                <a:cubicBezTo>
                  <a:pt x="13515" y="318629"/>
                  <a:pt x="-8936" y="242959"/>
                  <a:pt x="0" y="0"/>
                </a:cubicBezTo>
                <a:close/>
              </a:path>
              <a:path w="1530779" h="948124" stroke="0" extrusionOk="0">
                <a:moveTo>
                  <a:pt x="0" y="0"/>
                </a:moveTo>
                <a:cubicBezTo>
                  <a:pt x="221073" y="-14741"/>
                  <a:pt x="374618" y="9500"/>
                  <a:pt x="510260" y="0"/>
                </a:cubicBezTo>
                <a:cubicBezTo>
                  <a:pt x="645902" y="-9500"/>
                  <a:pt x="825385" y="-15879"/>
                  <a:pt x="1035827" y="0"/>
                </a:cubicBezTo>
                <a:cubicBezTo>
                  <a:pt x="1246269" y="15879"/>
                  <a:pt x="1405728" y="16939"/>
                  <a:pt x="1530779" y="0"/>
                </a:cubicBezTo>
                <a:cubicBezTo>
                  <a:pt x="1530442" y="208030"/>
                  <a:pt x="1522472" y="305039"/>
                  <a:pt x="1530779" y="483543"/>
                </a:cubicBezTo>
                <a:cubicBezTo>
                  <a:pt x="1539086" y="662047"/>
                  <a:pt x="1524121" y="828600"/>
                  <a:pt x="1530779" y="948124"/>
                </a:cubicBezTo>
                <a:cubicBezTo>
                  <a:pt x="1400284" y="961942"/>
                  <a:pt x="1192820" y="964029"/>
                  <a:pt x="1066443" y="948124"/>
                </a:cubicBezTo>
                <a:cubicBezTo>
                  <a:pt x="940066" y="932219"/>
                  <a:pt x="723162" y="958918"/>
                  <a:pt x="525567" y="948124"/>
                </a:cubicBezTo>
                <a:cubicBezTo>
                  <a:pt x="327972" y="937330"/>
                  <a:pt x="261185" y="962294"/>
                  <a:pt x="0" y="948124"/>
                </a:cubicBezTo>
                <a:cubicBezTo>
                  <a:pt x="5480" y="762691"/>
                  <a:pt x="7230" y="599293"/>
                  <a:pt x="0" y="493024"/>
                </a:cubicBezTo>
                <a:cubicBezTo>
                  <a:pt x="-7230" y="386755"/>
                  <a:pt x="10995" y="167226"/>
                  <a:pt x="0" y="0"/>
                </a:cubicBezTo>
                <a:close/>
              </a:path>
            </a:pathLst>
          </a:custGeom>
          <a:solidFill>
            <a:schemeClr val="bg2">
              <a:lumMod val="40000"/>
              <a:lumOff val="60000"/>
            </a:schemeClr>
          </a:solidFill>
          <a:ln w="12700">
            <a:solidFill>
              <a:srgbClr val="1B4D2A"/>
            </a:solidFill>
            <a:prstDash val="sysDot"/>
            <a:headEnd/>
            <a:tailEnd/>
            <a:extLst>
              <a:ext uri="{C807C97D-BFC1-408E-A445-0C87EB9F89A2}">
                <ask:lineSketchStyleProps xmlns:ask="http://schemas.microsoft.com/office/drawing/2018/sketchyshapes" sd="385348946">
                  <a:prstGeom prst="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anchor="ctr"/>
          <a:lstStyle/>
          <a:p>
            <a:pPr>
              <a:lnSpc>
                <a:spcPct val="80000"/>
              </a:lnSpc>
            </a:pPr>
            <a:endParaRPr lang="en-US" sz="825">
              <a:solidFill>
                <a:srgbClr val="00148C"/>
              </a:solidFill>
            </a:endParaRPr>
          </a:p>
        </p:txBody>
      </p:sp>
      <p:cxnSp>
        <p:nvCxnSpPr>
          <p:cNvPr id="42" name="Shape 71">
            <a:extLst>
              <a:ext uri="{FF2B5EF4-FFF2-40B4-BE49-F238E27FC236}">
                <a16:creationId xmlns:a16="http://schemas.microsoft.com/office/drawing/2014/main" id="{14755401-2B0C-4E68-A22E-357D72C49306}"/>
              </a:ext>
            </a:extLst>
          </p:cNvPr>
          <p:cNvCxnSpPr>
            <a:cxnSpLocks/>
          </p:cNvCxnSpPr>
          <p:nvPr/>
        </p:nvCxnSpPr>
        <p:spPr bwMode="auto">
          <a:xfrm rot="10800000">
            <a:off x="4153195" y="1422685"/>
            <a:ext cx="3941284" cy="1546211"/>
          </a:xfrm>
          <a:prstGeom prst="bentConnector3">
            <a:avLst>
              <a:gd name="adj1" fmla="val -10"/>
            </a:avLst>
          </a:prstGeom>
          <a:solidFill>
            <a:schemeClr val="bg1"/>
          </a:solidFill>
          <a:ln w="19050" cap="flat" cmpd="sng" algn="ctr">
            <a:solidFill>
              <a:srgbClr val="1B4D2A"/>
            </a:solidFill>
            <a:prstDash val="solid"/>
            <a:round/>
            <a:headEnd type="none" w="med" len="med"/>
            <a:tailEnd type="arrow"/>
          </a:ln>
          <a:effectLst/>
        </p:spPr>
      </p:cxnSp>
      <p:cxnSp>
        <p:nvCxnSpPr>
          <p:cNvPr id="47" name="Shape 71">
            <a:extLst>
              <a:ext uri="{FF2B5EF4-FFF2-40B4-BE49-F238E27FC236}">
                <a16:creationId xmlns:a16="http://schemas.microsoft.com/office/drawing/2014/main" id="{81A46FCF-2870-46EE-8DA0-D265B3573304}"/>
              </a:ext>
            </a:extLst>
          </p:cNvPr>
          <p:cNvCxnSpPr>
            <a:cxnSpLocks/>
            <a:stCxn id="32" idx="3"/>
            <a:endCxn id="29" idx="2"/>
          </p:cNvCxnSpPr>
          <p:nvPr/>
        </p:nvCxnSpPr>
        <p:spPr bwMode="auto">
          <a:xfrm flipV="1">
            <a:off x="5988839" y="3399508"/>
            <a:ext cx="1520571" cy="572740"/>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50" name="Shape 71">
            <a:extLst>
              <a:ext uri="{FF2B5EF4-FFF2-40B4-BE49-F238E27FC236}">
                <a16:creationId xmlns:a16="http://schemas.microsoft.com/office/drawing/2014/main" id="{015FA706-E471-45C3-9996-97515F17E25A}"/>
              </a:ext>
            </a:extLst>
          </p:cNvPr>
          <p:cNvCxnSpPr>
            <a:cxnSpLocks/>
            <a:stCxn id="29" idx="1"/>
            <a:endCxn id="79" idx="2"/>
          </p:cNvCxnSpPr>
          <p:nvPr/>
        </p:nvCxnSpPr>
        <p:spPr bwMode="auto">
          <a:xfrm rot="10800000">
            <a:off x="5910742" y="2574684"/>
            <a:ext cx="1006180" cy="617613"/>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4" name="Group 3">
            <a:extLst>
              <a:ext uri="{FF2B5EF4-FFF2-40B4-BE49-F238E27FC236}">
                <a16:creationId xmlns:a16="http://schemas.microsoft.com/office/drawing/2014/main" id="{481892D2-0AC4-4BDD-AE17-0D768B487042}"/>
              </a:ext>
            </a:extLst>
          </p:cNvPr>
          <p:cNvGrpSpPr/>
          <p:nvPr/>
        </p:nvGrpSpPr>
        <p:grpSpPr>
          <a:xfrm>
            <a:off x="7150533" y="1205682"/>
            <a:ext cx="1015833" cy="425305"/>
            <a:chOff x="2933663" y="1731978"/>
            <a:chExt cx="1015833" cy="425305"/>
          </a:xfrm>
        </p:grpSpPr>
        <p:sp>
          <p:nvSpPr>
            <p:cNvPr id="40" name="TextBox 39">
              <a:extLst>
                <a:ext uri="{FF2B5EF4-FFF2-40B4-BE49-F238E27FC236}">
                  <a16:creationId xmlns:a16="http://schemas.microsoft.com/office/drawing/2014/main" id="{EE91697D-943B-465A-A386-0DD2135F912A}"/>
                </a:ext>
              </a:extLst>
            </p:cNvPr>
            <p:cNvSpPr txBox="1"/>
            <p:nvPr/>
          </p:nvSpPr>
          <p:spPr>
            <a:xfrm>
              <a:off x="3018771" y="1831449"/>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MDM strategy</a:t>
              </a:r>
            </a:p>
          </p:txBody>
        </p:sp>
        <p:sp>
          <p:nvSpPr>
            <p:cNvPr id="41" name="Oval 2">
              <a:extLst>
                <a:ext uri="{FF2B5EF4-FFF2-40B4-BE49-F238E27FC236}">
                  <a16:creationId xmlns:a16="http://schemas.microsoft.com/office/drawing/2014/main" id="{1FAE3B39-EC9C-4918-A594-64B065CB1BA0}"/>
                </a:ext>
              </a:extLst>
            </p:cNvPr>
            <p:cNvSpPr>
              <a:spLocks noChangeArrowheads="1"/>
            </p:cNvSpPr>
            <p:nvPr/>
          </p:nvSpPr>
          <p:spPr bwMode="gray">
            <a:xfrm>
              <a:off x="2933663" y="1731978"/>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grpSp>
      <p:cxnSp>
        <p:nvCxnSpPr>
          <p:cNvPr id="65" name="Shape 71">
            <a:extLst>
              <a:ext uri="{FF2B5EF4-FFF2-40B4-BE49-F238E27FC236}">
                <a16:creationId xmlns:a16="http://schemas.microsoft.com/office/drawing/2014/main" id="{F088E756-1103-413C-A2B0-E3B7BC75D8BB}"/>
              </a:ext>
            </a:extLst>
          </p:cNvPr>
          <p:cNvCxnSpPr>
            <a:cxnSpLocks/>
            <a:endCxn id="29" idx="3"/>
          </p:cNvCxnSpPr>
          <p:nvPr/>
        </p:nvCxnSpPr>
        <p:spPr bwMode="auto">
          <a:xfrm>
            <a:off x="4164515" y="1100100"/>
            <a:ext cx="3937383" cy="2092196"/>
          </a:xfrm>
          <a:prstGeom prst="bentConnector3">
            <a:avLst>
              <a:gd name="adj1" fmla="val 105806"/>
            </a:avLst>
          </a:prstGeom>
          <a:solidFill>
            <a:schemeClr val="bg1"/>
          </a:solidFill>
          <a:ln w="19050" cap="flat" cmpd="sng" algn="ctr">
            <a:solidFill>
              <a:srgbClr val="1B4D2A"/>
            </a:solidFill>
            <a:prstDash val="solid"/>
            <a:round/>
            <a:headEnd type="none" w="med" len="med"/>
            <a:tailEnd type="arrow"/>
          </a:ln>
          <a:effectLst/>
        </p:spPr>
      </p:cxnSp>
      <p:grpSp>
        <p:nvGrpSpPr>
          <p:cNvPr id="68" name="Group 67">
            <a:extLst>
              <a:ext uri="{FF2B5EF4-FFF2-40B4-BE49-F238E27FC236}">
                <a16:creationId xmlns:a16="http://schemas.microsoft.com/office/drawing/2014/main" id="{270F996C-28AD-4A79-BB17-D8EDC6F91B04}"/>
              </a:ext>
            </a:extLst>
          </p:cNvPr>
          <p:cNvGrpSpPr/>
          <p:nvPr/>
        </p:nvGrpSpPr>
        <p:grpSpPr>
          <a:xfrm>
            <a:off x="4457258" y="897235"/>
            <a:ext cx="1010801" cy="309690"/>
            <a:chOff x="2938695" y="1738982"/>
            <a:chExt cx="1010801" cy="309690"/>
          </a:xfrm>
        </p:grpSpPr>
        <p:sp>
          <p:nvSpPr>
            <p:cNvPr id="69" name="TextBox 68">
              <a:extLst>
                <a:ext uri="{FF2B5EF4-FFF2-40B4-BE49-F238E27FC236}">
                  <a16:creationId xmlns:a16="http://schemas.microsoft.com/office/drawing/2014/main" id="{9297CAA5-1580-4D9D-8FB0-00493C1AAB83}"/>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Appoint data owners and stewards</a:t>
              </a:r>
            </a:p>
          </p:txBody>
        </p:sp>
        <p:sp>
          <p:nvSpPr>
            <p:cNvPr id="70" name="Oval 2">
              <a:extLst>
                <a:ext uri="{FF2B5EF4-FFF2-40B4-BE49-F238E27FC236}">
                  <a16:creationId xmlns:a16="http://schemas.microsoft.com/office/drawing/2014/main" id="{1DA3B042-BE06-440C-A465-85B0F0460934}"/>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sp>
        <p:nvSpPr>
          <p:cNvPr id="79" name="Rectangle 78">
            <a:extLst>
              <a:ext uri="{FF2B5EF4-FFF2-40B4-BE49-F238E27FC236}">
                <a16:creationId xmlns:a16="http://schemas.microsoft.com/office/drawing/2014/main" id="{12E92CD0-4C7B-431F-A3FF-0A3881BCA545}"/>
              </a:ext>
            </a:extLst>
          </p:cNvPr>
          <p:cNvSpPr/>
          <p:nvPr/>
        </p:nvSpPr>
        <p:spPr bwMode="auto">
          <a:xfrm>
            <a:off x="5318254" y="2160258"/>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80" name="Shape 71">
            <a:extLst>
              <a:ext uri="{FF2B5EF4-FFF2-40B4-BE49-F238E27FC236}">
                <a16:creationId xmlns:a16="http://schemas.microsoft.com/office/drawing/2014/main" id="{A5ABAE3D-9B72-43B4-9387-07515D75D649}"/>
              </a:ext>
            </a:extLst>
          </p:cNvPr>
          <p:cNvCxnSpPr>
            <a:cxnSpLocks/>
          </p:cNvCxnSpPr>
          <p:nvPr/>
        </p:nvCxnSpPr>
        <p:spPr bwMode="auto">
          <a:xfrm rot="10800000">
            <a:off x="4145776" y="1730459"/>
            <a:ext cx="3679786" cy="1238436"/>
          </a:xfrm>
          <a:prstGeom prst="bentConnector3">
            <a:avLst>
              <a:gd name="adj1" fmla="val -67"/>
            </a:avLst>
          </a:prstGeom>
          <a:solidFill>
            <a:schemeClr val="bg1"/>
          </a:solidFill>
          <a:ln w="19050" cap="flat" cmpd="sng" algn="ctr">
            <a:solidFill>
              <a:srgbClr val="1B4D2A"/>
            </a:solidFill>
            <a:prstDash val="solid"/>
            <a:round/>
            <a:headEnd type="arrow" w="med" len="med"/>
            <a:tailEnd type="none"/>
          </a:ln>
          <a:effectLst/>
        </p:spPr>
      </p:cxnSp>
      <p:grpSp>
        <p:nvGrpSpPr>
          <p:cNvPr id="55" name="Group 54">
            <a:extLst>
              <a:ext uri="{FF2B5EF4-FFF2-40B4-BE49-F238E27FC236}">
                <a16:creationId xmlns:a16="http://schemas.microsoft.com/office/drawing/2014/main" id="{4A5C05E8-0D53-42F8-98F6-A288B2CDB5E8}"/>
              </a:ext>
            </a:extLst>
          </p:cNvPr>
          <p:cNvGrpSpPr/>
          <p:nvPr/>
        </p:nvGrpSpPr>
        <p:grpSpPr>
          <a:xfrm>
            <a:off x="5368752" y="1477697"/>
            <a:ext cx="1010801" cy="328868"/>
            <a:chOff x="2938695" y="1719804"/>
            <a:chExt cx="1010801" cy="328868"/>
          </a:xfrm>
        </p:grpSpPr>
        <p:sp>
          <p:nvSpPr>
            <p:cNvPr id="56" name="TextBox 55">
              <a:extLst>
                <a:ext uri="{FF2B5EF4-FFF2-40B4-BE49-F238E27FC236}">
                  <a16:creationId xmlns:a16="http://schemas.microsoft.com/office/drawing/2014/main" id="{D3FC84B5-621A-4FF2-993D-A270549C0D3A}"/>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Identify master data and evaluate sources</a:t>
              </a:r>
            </a:p>
          </p:txBody>
        </p:sp>
        <p:sp>
          <p:nvSpPr>
            <p:cNvPr id="57" name="Oval 2">
              <a:extLst>
                <a:ext uri="{FF2B5EF4-FFF2-40B4-BE49-F238E27FC236}">
                  <a16:creationId xmlns:a16="http://schemas.microsoft.com/office/drawing/2014/main" id="{6E104218-DF9E-483F-922D-577AD45D4DFC}"/>
                </a:ext>
              </a:extLst>
            </p:cNvPr>
            <p:cNvSpPr>
              <a:spLocks noChangeArrowheads="1"/>
            </p:cNvSpPr>
            <p:nvPr/>
          </p:nvSpPr>
          <p:spPr bwMode="gray">
            <a:xfrm>
              <a:off x="2938695" y="1719804"/>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grpSp>
      <p:cxnSp>
        <p:nvCxnSpPr>
          <p:cNvPr id="86" name="Shape 71">
            <a:extLst>
              <a:ext uri="{FF2B5EF4-FFF2-40B4-BE49-F238E27FC236}">
                <a16:creationId xmlns:a16="http://schemas.microsoft.com/office/drawing/2014/main" id="{84646CE7-2E1C-463A-9A1F-9B2095BF5499}"/>
              </a:ext>
            </a:extLst>
          </p:cNvPr>
          <p:cNvCxnSpPr>
            <a:cxnSpLocks/>
            <a:endCxn id="79" idx="0"/>
          </p:cNvCxnSpPr>
          <p:nvPr/>
        </p:nvCxnSpPr>
        <p:spPr bwMode="auto">
          <a:xfrm rot="5400000">
            <a:off x="5735621" y="1981687"/>
            <a:ext cx="353693" cy="344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grpSp>
        <p:nvGrpSpPr>
          <p:cNvPr id="91" name="Group 90">
            <a:extLst>
              <a:ext uri="{FF2B5EF4-FFF2-40B4-BE49-F238E27FC236}">
                <a16:creationId xmlns:a16="http://schemas.microsoft.com/office/drawing/2014/main" id="{9F40B0D3-B40D-4BD8-B3E1-B44017F24EE2}"/>
              </a:ext>
            </a:extLst>
          </p:cNvPr>
          <p:cNvGrpSpPr/>
          <p:nvPr/>
        </p:nvGrpSpPr>
        <p:grpSpPr>
          <a:xfrm>
            <a:off x="7683584" y="3230142"/>
            <a:ext cx="1010801" cy="309690"/>
            <a:chOff x="2938695" y="1738982"/>
            <a:chExt cx="1010801" cy="309690"/>
          </a:xfrm>
        </p:grpSpPr>
        <p:sp>
          <p:nvSpPr>
            <p:cNvPr id="92" name="TextBox 91">
              <a:extLst>
                <a:ext uri="{FF2B5EF4-FFF2-40B4-BE49-F238E27FC236}">
                  <a16:creationId xmlns:a16="http://schemas.microsoft.com/office/drawing/2014/main" id="{FECDF842-FD3E-4B34-A3EC-4D6DD6678D56}"/>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MDM tool</a:t>
              </a:r>
            </a:p>
          </p:txBody>
        </p:sp>
        <p:sp>
          <p:nvSpPr>
            <p:cNvPr id="93" name="Oval 2">
              <a:extLst>
                <a:ext uri="{FF2B5EF4-FFF2-40B4-BE49-F238E27FC236}">
                  <a16:creationId xmlns:a16="http://schemas.microsoft.com/office/drawing/2014/main" id="{CB31B6B6-518A-41C9-8849-09DC318C7573}"/>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5</a:t>
              </a:r>
            </a:p>
          </p:txBody>
        </p:sp>
      </p:grpSp>
      <p:grpSp>
        <p:nvGrpSpPr>
          <p:cNvPr id="97" name="Group 96">
            <a:extLst>
              <a:ext uri="{FF2B5EF4-FFF2-40B4-BE49-F238E27FC236}">
                <a16:creationId xmlns:a16="http://schemas.microsoft.com/office/drawing/2014/main" id="{94A1FF4A-D170-49D8-97FE-9882083D7C60}"/>
              </a:ext>
            </a:extLst>
          </p:cNvPr>
          <p:cNvGrpSpPr/>
          <p:nvPr/>
        </p:nvGrpSpPr>
        <p:grpSpPr>
          <a:xfrm>
            <a:off x="7004009" y="3606349"/>
            <a:ext cx="1010801" cy="201079"/>
            <a:chOff x="2938695" y="1738982"/>
            <a:chExt cx="1010801" cy="201079"/>
          </a:xfrm>
        </p:grpSpPr>
        <p:sp>
          <p:nvSpPr>
            <p:cNvPr id="98" name="TextBox 97">
              <a:extLst>
                <a:ext uri="{FF2B5EF4-FFF2-40B4-BE49-F238E27FC236}">
                  <a16:creationId xmlns:a16="http://schemas.microsoft.com/office/drawing/2014/main" id="{A09EC71A-1325-4877-890E-B62E24C28886}"/>
                </a:ext>
              </a:extLst>
            </p:cNvPr>
            <p:cNvSpPr txBox="1"/>
            <p:nvPr/>
          </p:nvSpPr>
          <p:spPr>
            <a:xfrm>
              <a:off x="3018771" y="1831449"/>
              <a:ext cx="930725"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Develop prototypes</a:t>
              </a:r>
            </a:p>
          </p:txBody>
        </p:sp>
        <p:sp>
          <p:nvSpPr>
            <p:cNvPr id="99" name="Oval 2">
              <a:extLst>
                <a:ext uri="{FF2B5EF4-FFF2-40B4-BE49-F238E27FC236}">
                  <a16:creationId xmlns:a16="http://schemas.microsoft.com/office/drawing/2014/main" id="{5333377E-16AF-4771-8C3C-6B1AC5BFB2F6}"/>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grpSp>
      <p:grpSp>
        <p:nvGrpSpPr>
          <p:cNvPr id="100" name="Group 99">
            <a:extLst>
              <a:ext uri="{FF2B5EF4-FFF2-40B4-BE49-F238E27FC236}">
                <a16:creationId xmlns:a16="http://schemas.microsoft.com/office/drawing/2014/main" id="{F423F2CE-C3CD-4978-BFE7-D74CAF4BD029}"/>
              </a:ext>
            </a:extLst>
          </p:cNvPr>
          <p:cNvGrpSpPr/>
          <p:nvPr/>
        </p:nvGrpSpPr>
        <p:grpSpPr>
          <a:xfrm>
            <a:off x="7011552" y="3838304"/>
            <a:ext cx="1010801" cy="418301"/>
            <a:chOff x="2938695" y="1738982"/>
            <a:chExt cx="1010801" cy="418301"/>
          </a:xfrm>
        </p:grpSpPr>
        <p:sp>
          <p:nvSpPr>
            <p:cNvPr id="101" name="TextBox 100">
              <a:extLst>
                <a:ext uri="{FF2B5EF4-FFF2-40B4-BE49-F238E27FC236}">
                  <a16:creationId xmlns:a16="http://schemas.microsoft.com/office/drawing/2014/main" id="{46699B09-A478-43D7-BCD1-FD8A6744B85E}"/>
                </a:ext>
              </a:extLst>
            </p:cNvPr>
            <p:cNvSpPr txBox="1"/>
            <p:nvPr/>
          </p:nvSpPr>
          <p:spPr>
            <a:xfrm>
              <a:off x="3018771" y="1831449"/>
              <a:ext cx="930725"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Develop and implement full solution </a:t>
              </a:r>
            </a:p>
          </p:txBody>
        </p:sp>
        <p:sp>
          <p:nvSpPr>
            <p:cNvPr id="102" name="Oval 2">
              <a:extLst>
                <a:ext uri="{FF2B5EF4-FFF2-40B4-BE49-F238E27FC236}">
                  <a16:creationId xmlns:a16="http://schemas.microsoft.com/office/drawing/2014/main" id="{C87FFEA1-D93F-4F93-A74E-CB4FE25A3831}"/>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grpSp>
      <p:grpSp>
        <p:nvGrpSpPr>
          <p:cNvPr id="103" name="Group 102">
            <a:extLst>
              <a:ext uri="{FF2B5EF4-FFF2-40B4-BE49-F238E27FC236}">
                <a16:creationId xmlns:a16="http://schemas.microsoft.com/office/drawing/2014/main" id="{DF33D219-3F32-4CFB-A364-C24DBB6035BF}"/>
              </a:ext>
            </a:extLst>
          </p:cNvPr>
          <p:cNvGrpSpPr/>
          <p:nvPr/>
        </p:nvGrpSpPr>
        <p:grpSpPr>
          <a:xfrm>
            <a:off x="5149500" y="3485518"/>
            <a:ext cx="1009446" cy="331885"/>
            <a:chOff x="2940050" y="1716787"/>
            <a:chExt cx="1009446" cy="331885"/>
          </a:xfrm>
        </p:grpSpPr>
        <p:sp>
          <p:nvSpPr>
            <p:cNvPr id="104" name="TextBox 103">
              <a:extLst>
                <a:ext uri="{FF2B5EF4-FFF2-40B4-BE49-F238E27FC236}">
                  <a16:creationId xmlns:a16="http://schemas.microsoft.com/office/drawing/2014/main" id="{333A91FD-764B-4420-85FC-8998B6C6662D}"/>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Administer the MDM platform</a:t>
              </a:r>
            </a:p>
          </p:txBody>
        </p:sp>
        <p:sp>
          <p:nvSpPr>
            <p:cNvPr id="105" name="Oval 2">
              <a:extLst>
                <a:ext uri="{FF2B5EF4-FFF2-40B4-BE49-F238E27FC236}">
                  <a16:creationId xmlns:a16="http://schemas.microsoft.com/office/drawing/2014/main" id="{5D10F6B6-4938-44B2-A3A7-B5EBD730F522}"/>
                </a:ext>
              </a:extLst>
            </p:cNvPr>
            <p:cNvSpPr>
              <a:spLocks noChangeArrowheads="1"/>
            </p:cNvSpPr>
            <p:nvPr/>
          </p:nvSpPr>
          <p:spPr bwMode="gray">
            <a:xfrm>
              <a:off x="2940050" y="1716787"/>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10</a:t>
              </a:r>
            </a:p>
          </p:txBody>
        </p:sp>
      </p:grpSp>
      <p:cxnSp>
        <p:nvCxnSpPr>
          <p:cNvPr id="130" name="Shape 71">
            <a:extLst>
              <a:ext uri="{FF2B5EF4-FFF2-40B4-BE49-F238E27FC236}">
                <a16:creationId xmlns:a16="http://schemas.microsoft.com/office/drawing/2014/main" id="{81A784EC-BE62-456F-B28C-BD1CC73B27D6}"/>
              </a:ext>
            </a:extLst>
          </p:cNvPr>
          <p:cNvCxnSpPr>
            <a:cxnSpLocks/>
          </p:cNvCxnSpPr>
          <p:nvPr/>
        </p:nvCxnSpPr>
        <p:spPr bwMode="auto">
          <a:xfrm rot="10800000">
            <a:off x="3447899" y="1889528"/>
            <a:ext cx="1913322" cy="1302771"/>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71" name="Group 70">
            <a:extLst>
              <a:ext uri="{FF2B5EF4-FFF2-40B4-BE49-F238E27FC236}">
                <a16:creationId xmlns:a16="http://schemas.microsoft.com/office/drawing/2014/main" id="{0165F472-6650-4A3B-9394-892F14CC4152}"/>
              </a:ext>
            </a:extLst>
          </p:cNvPr>
          <p:cNvGrpSpPr/>
          <p:nvPr/>
        </p:nvGrpSpPr>
        <p:grpSpPr>
          <a:xfrm>
            <a:off x="3653453" y="2971881"/>
            <a:ext cx="1010801" cy="309690"/>
            <a:chOff x="2938695" y="1738982"/>
            <a:chExt cx="1010801" cy="309690"/>
          </a:xfrm>
        </p:grpSpPr>
        <p:sp>
          <p:nvSpPr>
            <p:cNvPr id="72" name="TextBox 71">
              <a:extLst>
                <a:ext uri="{FF2B5EF4-FFF2-40B4-BE49-F238E27FC236}">
                  <a16:creationId xmlns:a16="http://schemas.microsoft.com/office/drawing/2014/main" id="{1B31F615-A502-428A-AB21-66B27FFCD743}"/>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architecture and data models</a:t>
              </a:r>
            </a:p>
          </p:txBody>
        </p:sp>
        <p:sp>
          <p:nvSpPr>
            <p:cNvPr id="73" name="Oval 2">
              <a:extLst>
                <a:ext uri="{FF2B5EF4-FFF2-40B4-BE49-F238E27FC236}">
                  <a16:creationId xmlns:a16="http://schemas.microsoft.com/office/drawing/2014/main" id="{128E9BBF-42B1-4B43-8D98-DF409BF870A7}"/>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4</a:t>
              </a:r>
            </a:p>
          </p:txBody>
        </p:sp>
      </p:grpSp>
      <p:cxnSp>
        <p:nvCxnSpPr>
          <p:cNvPr id="136" name="Shape 71">
            <a:extLst>
              <a:ext uri="{FF2B5EF4-FFF2-40B4-BE49-F238E27FC236}">
                <a16:creationId xmlns:a16="http://schemas.microsoft.com/office/drawing/2014/main" id="{8DCF4BE9-30FA-45B5-A951-6029D78B2D77}"/>
              </a:ext>
            </a:extLst>
          </p:cNvPr>
          <p:cNvCxnSpPr>
            <a:cxnSpLocks/>
            <a:stCxn id="79" idx="3"/>
            <a:endCxn id="29" idx="0"/>
          </p:cNvCxnSpPr>
          <p:nvPr/>
        </p:nvCxnSpPr>
        <p:spPr bwMode="auto">
          <a:xfrm>
            <a:off x="6503230" y="2367471"/>
            <a:ext cx="1006180" cy="617612"/>
          </a:xfrm>
          <a:prstGeom prst="bentConnector2">
            <a:avLst/>
          </a:prstGeom>
          <a:solidFill>
            <a:schemeClr val="bg1"/>
          </a:solidFill>
          <a:ln w="19050" cap="flat" cmpd="sng" algn="ctr">
            <a:solidFill>
              <a:srgbClr val="1B4D2A"/>
            </a:solidFill>
            <a:prstDash val="solid"/>
            <a:round/>
            <a:headEnd type="none" w="med" len="med"/>
            <a:tailEnd type="arrow"/>
          </a:ln>
          <a:effectLst/>
        </p:spPr>
      </p:cxnSp>
      <p:grpSp>
        <p:nvGrpSpPr>
          <p:cNvPr id="94" name="Group 93">
            <a:extLst>
              <a:ext uri="{FF2B5EF4-FFF2-40B4-BE49-F238E27FC236}">
                <a16:creationId xmlns:a16="http://schemas.microsoft.com/office/drawing/2014/main" id="{11A6FFBD-BCAC-48AE-94E6-F32CFBBAFDA1}"/>
              </a:ext>
            </a:extLst>
          </p:cNvPr>
          <p:cNvGrpSpPr/>
          <p:nvPr/>
        </p:nvGrpSpPr>
        <p:grpSpPr>
          <a:xfrm>
            <a:off x="6608936" y="2178893"/>
            <a:ext cx="1010472" cy="337960"/>
            <a:chOff x="2939024" y="1710712"/>
            <a:chExt cx="1010472" cy="337960"/>
          </a:xfrm>
        </p:grpSpPr>
        <p:sp>
          <p:nvSpPr>
            <p:cNvPr id="95" name="TextBox 94">
              <a:extLst>
                <a:ext uri="{FF2B5EF4-FFF2-40B4-BE49-F238E27FC236}">
                  <a16:creationId xmlns:a16="http://schemas.microsoft.com/office/drawing/2014/main" id="{691EA6B5-C139-40CA-BFBF-43BD1153187D}"/>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Identify modifications to be made</a:t>
              </a:r>
            </a:p>
          </p:txBody>
        </p:sp>
        <p:sp>
          <p:nvSpPr>
            <p:cNvPr id="96" name="Oval 2">
              <a:extLst>
                <a:ext uri="{FF2B5EF4-FFF2-40B4-BE49-F238E27FC236}">
                  <a16:creationId xmlns:a16="http://schemas.microsoft.com/office/drawing/2014/main" id="{9D4801EC-402C-49FD-A5CE-F9EF30C09E30}"/>
                </a:ext>
              </a:extLst>
            </p:cNvPr>
            <p:cNvSpPr>
              <a:spLocks noChangeArrowheads="1"/>
            </p:cNvSpPr>
            <p:nvPr/>
          </p:nvSpPr>
          <p:spPr bwMode="gray">
            <a:xfrm>
              <a:off x="2939024" y="171071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6</a:t>
              </a:r>
            </a:p>
          </p:txBody>
        </p:sp>
      </p:grpSp>
      <p:cxnSp>
        <p:nvCxnSpPr>
          <p:cNvPr id="148" name="Shape 71">
            <a:extLst>
              <a:ext uri="{FF2B5EF4-FFF2-40B4-BE49-F238E27FC236}">
                <a16:creationId xmlns:a16="http://schemas.microsoft.com/office/drawing/2014/main" id="{3DCCA3A4-37F6-48D3-A93D-40573E244013}"/>
              </a:ext>
            </a:extLst>
          </p:cNvPr>
          <p:cNvCxnSpPr>
            <a:cxnSpLocks/>
            <a:stCxn id="35" idx="1"/>
            <a:endCxn id="32" idx="1"/>
          </p:cNvCxnSpPr>
          <p:nvPr/>
        </p:nvCxnSpPr>
        <p:spPr bwMode="auto">
          <a:xfrm rot="10800000" flipH="1" flipV="1">
            <a:off x="2871113" y="1599832"/>
            <a:ext cx="1932749" cy="2372415"/>
          </a:xfrm>
          <a:prstGeom prst="bentConnector3">
            <a:avLst>
              <a:gd name="adj1" fmla="val -11828"/>
            </a:avLst>
          </a:prstGeom>
          <a:solidFill>
            <a:schemeClr val="bg1"/>
          </a:solidFill>
          <a:ln w="19050" cap="flat" cmpd="sng" algn="ctr">
            <a:solidFill>
              <a:srgbClr val="1B4D2A"/>
            </a:solidFill>
            <a:prstDash val="solid"/>
            <a:round/>
            <a:headEnd type="none" w="med" len="med"/>
            <a:tailEnd type="arrow"/>
          </a:ln>
          <a:effectLst/>
        </p:spPr>
      </p:cxnSp>
      <p:grpSp>
        <p:nvGrpSpPr>
          <p:cNvPr id="106" name="Group 105">
            <a:extLst>
              <a:ext uri="{FF2B5EF4-FFF2-40B4-BE49-F238E27FC236}">
                <a16:creationId xmlns:a16="http://schemas.microsoft.com/office/drawing/2014/main" id="{1D479A2C-A8E2-4076-B3DC-B5861E58A7BF}"/>
              </a:ext>
            </a:extLst>
          </p:cNvPr>
          <p:cNvGrpSpPr/>
          <p:nvPr/>
        </p:nvGrpSpPr>
        <p:grpSpPr>
          <a:xfrm>
            <a:off x="3290021" y="3796164"/>
            <a:ext cx="996529" cy="247236"/>
            <a:chOff x="2952967" y="1692825"/>
            <a:chExt cx="996529" cy="247236"/>
          </a:xfrm>
        </p:grpSpPr>
        <p:sp>
          <p:nvSpPr>
            <p:cNvPr id="108" name="TextBox 107">
              <a:extLst>
                <a:ext uri="{FF2B5EF4-FFF2-40B4-BE49-F238E27FC236}">
                  <a16:creationId xmlns:a16="http://schemas.microsoft.com/office/drawing/2014/main" id="{E5ABE897-2D10-4B2F-9530-0DDB2068486E}"/>
                </a:ext>
              </a:extLst>
            </p:cNvPr>
            <p:cNvSpPr txBox="1"/>
            <p:nvPr/>
          </p:nvSpPr>
          <p:spPr>
            <a:xfrm>
              <a:off x="3018771" y="1831449"/>
              <a:ext cx="930725" cy="108612"/>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Maintain master data</a:t>
              </a:r>
            </a:p>
          </p:txBody>
        </p:sp>
        <p:sp>
          <p:nvSpPr>
            <p:cNvPr id="109" name="Oval 2">
              <a:extLst>
                <a:ext uri="{FF2B5EF4-FFF2-40B4-BE49-F238E27FC236}">
                  <a16:creationId xmlns:a16="http://schemas.microsoft.com/office/drawing/2014/main" id="{0644E62E-E852-45C9-B802-A86E233FD546}"/>
                </a:ext>
              </a:extLst>
            </p:cNvPr>
            <p:cNvSpPr>
              <a:spLocks noChangeArrowheads="1"/>
            </p:cNvSpPr>
            <p:nvPr/>
          </p:nvSpPr>
          <p:spPr bwMode="gray">
            <a:xfrm>
              <a:off x="2952967" y="1692825"/>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9</a:t>
              </a:r>
            </a:p>
          </p:txBody>
        </p:sp>
      </p:grpSp>
      <p:cxnSp>
        <p:nvCxnSpPr>
          <p:cNvPr id="155" name="Shape 71">
            <a:extLst>
              <a:ext uri="{FF2B5EF4-FFF2-40B4-BE49-F238E27FC236}">
                <a16:creationId xmlns:a16="http://schemas.microsoft.com/office/drawing/2014/main" id="{4F0B1693-E58D-4862-9BF2-436F01873A6D}"/>
              </a:ext>
            </a:extLst>
          </p:cNvPr>
          <p:cNvCxnSpPr>
            <a:cxnSpLocks/>
            <a:endCxn id="32" idx="1"/>
          </p:cNvCxnSpPr>
          <p:nvPr/>
        </p:nvCxnSpPr>
        <p:spPr bwMode="auto">
          <a:xfrm rot="10800000" flipV="1">
            <a:off x="4803864" y="3397350"/>
            <a:ext cx="2119095" cy="574897"/>
          </a:xfrm>
          <a:prstGeom prst="bentConnector3">
            <a:avLst>
              <a:gd name="adj1" fmla="val 110788"/>
            </a:avLst>
          </a:prstGeom>
          <a:solidFill>
            <a:schemeClr val="bg1"/>
          </a:solidFill>
          <a:ln w="19050" cap="flat" cmpd="sng" algn="ctr">
            <a:solidFill>
              <a:srgbClr val="1B4D2A"/>
            </a:solidFill>
            <a:prstDash val="solid"/>
            <a:round/>
            <a:headEnd type="arrow" w="med" len="med"/>
            <a:tailEnd type="arrow"/>
          </a:ln>
          <a:effectLst/>
        </p:spPr>
      </p:cxnSp>
      <p:sp>
        <p:nvSpPr>
          <p:cNvPr id="163" name="Oval 2">
            <a:extLst>
              <a:ext uri="{FF2B5EF4-FFF2-40B4-BE49-F238E27FC236}">
                <a16:creationId xmlns:a16="http://schemas.microsoft.com/office/drawing/2014/main" id="{858368E6-AFC7-4371-B5EF-AEA6378BBFEC}"/>
              </a:ext>
            </a:extLst>
          </p:cNvPr>
          <p:cNvSpPr>
            <a:spLocks noChangeArrowheads="1"/>
          </p:cNvSpPr>
          <p:nvPr/>
        </p:nvSpPr>
        <p:spPr bwMode="gray">
          <a:xfrm>
            <a:off x="1379410" y="100043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64" name="Oval 2">
            <a:extLst>
              <a:ext uri="{FF2B5EF4-FFF2-40B4-BE49-F238E27FC236}">
                <a16:creationId xmlns:a16="http://schemas.microsoft.com/office/drawing/2014/main" id="{7E94E289-C293-4784-94E5-DF91B6A54BD3}"/>
              </a:ext>
            </a:extLst>
          </p:cNvPr>
          <p:cNvSpPr>
            <a:spLocks noChangeArrowheads="1"/>
          </p:cNvSpPr>
          <p:nvPr/>
        </p:nvSpPr>
        <p:spPr bwMode="gray">
          <a:xfrm>
            <a:off x="1373712" y="15877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65" name="Oval 2">
            <a:extLst>
              <a:ext uri="{FF2B5EF4-FFF2-40B4-BE49-F238E27FC236}">
                <a16:creationId xmlns:a16="http://schemas.microsoft.com/office/drawing/2014/main" id="{7B73574F-5328-4B66-B5EC-D43A478B0168}"/>
              </a:ext>
            </a:extLst>
          </p:cNvPr>
          <p:cNvSpPr>
            <a:spLocks noChangeArrowheads="1"/>
          </p:cNvSpPr>
          <p:nvPr/>
        </p:nvSpPr>
        <p:spPr bwMode="gray">
          <a:xfrm>
            <a:off x="1366116" y="213624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66" name="Oval 2">
            <a:extLst>
              <a:ext uri="{FF2B5EF4-FFF2-40B4-BE49-F238E27FC236}">
                <a16:creationId xmlns:a16="http://schemas.microsoft.com/office/drawing/2014/main" id="{2162FF6F-2EDB-4F4F-A303-96F70D2666B1}"/>
              </a:ext>
            </a:extLst>
          </p:cNvPr>
          <p:cNvSpPr>
            <a:spLocks noChangeArrowheads="1"/>
          </p:cNvSpPr>
          <p:nvPr/>
        </p:nvSpPr>
        <p:spPr bwMode="gray">
          <a:xfrm>
            <a:off x="1379410" y="274943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68" name="Oval 2">
            <a:extLst>
              <a:ext uri="{FF2B5EF4-FFF2-40B4-BE49-F238E27FC236}">
                <a16:creationId xmlns:a16="http://schemas.microsoft.com/office/drawing/2014/main" id="{C373AF10-77BF-4E18-B35B-661B80703147}"/>
              </a:ext>
            </a:extLst>
          </p:cNvPr>
          <p:cNvSpPr>
            <a:spLocks noChangeArrowheads="1"/>
          </p:cNvSpPr>
          <p:nvPr/>
        </p:nvSpPr>
        <p:spPr bwMode="gray">
          <a:xfrm>
            <a:off x="6255534" y="150571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69" name="Oval 2">
            <a:extLst>
              <a:ext uri="{FF2B5EF4-FFF2-40B4-BE49-F238E27FC236}">
                <a16:creationId xmlns:a16="http://schemas.microsoft.com/office/drawing/2014/main" id="{5B129751-0D69-4A3D-B04D-6FB454385E63}"/>
              </a:ext>
            </a:extLst>
          </p:cNvPr>
          <p:cNvSpPr>
            <a:spLocks noChangeArrowheads="1"/>
          </p:cNvSpPr>
          <p:nvPr/>
        </p:nvSpPr>
        <p:spPr bwMode="gray">
          <a:xfrm>
            <a:off x="6737046" y="218078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170" name="Oval 2">
            <a:extLst>
              <a:ext uri="{FF2B5EF4-FFF2-40B4-BE49-F238E27FC236}">
                <a16:creationId xmlns:a16="http://schemas.microsoft.com/office/drawing/2014/main" id="{50869BFD-F46C-4438-8193-70B3CFF91E64}"/>
              </a:ext>
            </a:extLst>
          </p:cNvPr>
          <p:cNvSpPr>
            <a:spLocks noChangeArrowheads="1"/>
          </p:cNvSpPr>
          <p:nvPr/>
        </p:nvSpPr>
        <p:spPr bwMode="gray">
          <a:xfrm>
            <a:off x="3402530" y="379616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71" name="Oval 2">
            <a:extLst>
              <a:ext uri="{FF2B5EF4-FFF2-40B4-BE49-F238E27FC236}">
                <a16:creationId xmlns:a16="http://schemas.microsoft.com/office/drawing/2014/main" id="{AEC35F4B-0803-4B6C-8D1C-D7AAE3CBD7B5}"/>
              </a:ext>
            </a:extLst>
          </p:cNvPr>
          <p:cNvSpPr>
            <a:spLocks noChangeArrowheads="1"/>
          </p:cNvSpPr>
          <p:nvPr/>
        </p:nvSpPr>
        <p:spPr bwMode="gray">
          <a:xfrm>
            <a:off x="7260408" y="119649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72" name="Oval 2">
            <a:extLst>
              <a:ext uri="{FF2B5EF4-FFF2-40B4-BE49-F238E27FC236}">
                <a16:creationId xmlns:a16="http://schemas.microsoft.com/office/drawing/2014/main" id="{7CE5D75D-4A28-455D-AA6F-3AFA0588E2AC}"/>
              </a:ext>
            </a:extLst>
          </p:cNvPr>
          <p:cNvSpPr>
            <a:spLocks noChangeArrowheads="1"/>
          </p:cNvSpPr>
          <p:nvPr/>
        </p:nvSpPr>
        <p:spPr bwMode="gray">
          <a:xfrm>
            <a:off x="5272319" y="348551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grpSp>
        <p:nvGrpSpPr>
          <p:cNvPr id="58" name="Group 57">
            <a:extLst>
              <a:ext uri="{FF2B5EF4-FFF2-40B4-BE49-F238E27FC236}">
                <a16:creationId xmlns:a16="http://schemas.microsoft.com/office/drawing/2014/main" id="{997AD609-86A8-45CA-A041-1A9676C016B1}"/>
              </a:ext>
            </a:extLst>
          </p:cNvPr>
          <p:cNvGrpSpPr/>
          <p:nvPr/>
        </p:nvGrpSpPr>
        <p:grpSpPr>
          <a:xfrm>
            <a:off x="4905044" y="2991437"/>
            <a:ext cx="1010801" cy="309690"/>
            <a:chOff x="2938695" y="1738982"/>
            <a:chExt cx="1010801" cy="309690"/>
          </a:xfrm>
        </p:grpSpPr>
        <p:sp>
          <p:nvSpPr>
            <p:cNvPr id="59" name="TextBox 58">
              <a:extLst>
                <a:ext uri="{FF2B5EF4-FFF2-40B4-BE49-F238E27FC236}">
                  <a16:creationId xmlns:a16="http://schemas.microsoft.com/office/drawing/2014/main" id="{09D41C48-7AFC-4DBD-B98B-229680A4E367}"/>
                </a:ext>
              </a:extLst>
            </p:cNvPr>
            <p:cNvSpPr txBox="1"/>
            <p:nvPr/>
          </p:nvSpPr>
          <p:spPr>
            <a:xfrm>
              <a:off x="3018771" y="1831449"/>
              <a:ext cx="930725"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Analyse metadata and data lifecycles</a:t>
              </a:r>
            </a:p>
          </p:txBody>
        </p:sp>
        <p:sp>
          <p:nvSpPr>
            <p:cNvPr id="60" name="Oval 2">
              <a:extLst>
                <a:ext uri="{FF2B5EF4-FFF2-40B4-BE49-F238E27FC236}">
                  <a16:creationId xmlns:a16="http://schemas.microsoft.com/office/drawing/2014/main" id="{6CFE64AF-B249-455E-825B-1EEB7BF5FD40}"/>
                </a:ext>
              </a:extLst>
            </p:cNvPr>
            <p:cNvSpPr>
              <a:spLocks noChangeArrowheads="1"/>
            </p:cNvSpPr>
            <p:nvPr/>
          </p:nvSpPr>
          <p:spPr bwMode="gray">
            <a:xfrm>
              <a:off x="2938695" y="173898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3</a:t>
              </a:r>
            </a:p>
          </p:txBody>
        </p:sp>
      </p:grpSp>
      <p:grpSp>
        <p:nvGrpSpPr>
          <p:cNvPr id="78" name="Group 77">
            <a:extLst>
              <a:ext uri="{FF2B5EF4-FFF2-40B4-BE49-F238E27FC236}">
                <a16:creationId xmlns:a16="http://schemas.microsoft.com/office/drawing/2014/main" id="{AACC8DF3-34E0-4732-B936-16BE50732988}"/>
              </a:ext>
            </a:extLst>
          </p:cNvPr>
          <p:cNvGrpSpPr>
            <a:grpSpLocks noChangeAspect="1"/>
          </p:cNvGrpSpPr>
          <p:nvPr/>
        </p:nvGrpSpPr>
        <p:grpSpPr>
          <a:xfrm>
            <a:off x="7350134" y="140984"/>
            <a:ext cx="1341645" cy="412236"/>
            <a:chOff x="272026" y="2408034"/>
            <a:chExt cx="3095303" cy="951068"/>
          </a:xfrm>
        </p:grpSpPr>
        <p:sp>
          <p:nvSpPr>
            <p:cNvPr id="81" name="Rectangle 80">
              <a:extLst>
                <a:ext uri="{FF2B5EF4-FFF2-40B4-BE49-F238E27FC236}">
                  <a16:creationId xmlns:a16="http://schemas.microsoft.com/office/drawing/2014/main" id="{DF85088C-D2DE-4A61-B996-81A1BE42CC05}"/>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2" name="Rectangle 81">
              <a:extLst>
                <a:ext uri="{FF2B5EF4-FFF2-40B4-BE49-F238E27FC236}">
                  <a16:creationId xmlns:a16="http://schemas.microsoft.com/office/drawing/2014/main" id="{4ECEFACF-2E46-4CD1-981F-955AD5228376}"/>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3" name="TextBox 82">
              <a:extLst>
                <a:ext uri="{FF2B5EF4-FFF2-40B4-BE49-F238E27FC236}">
                  <a16:creationId xmlns:a16="http://schemas.microsoft.com/office/drawing/2014/main" id="{E8EC0383-B680-4297-A258-17858492F001}"/>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84" name="TextBox 83">
              <a:extLst>
                <a:ext uri="{FF2B5EF4-FFF2-40B4-BE49-F238E27FC236}">
                  <a16:creationId xmlns:a16="http://schemas.microsoft.com/office/drawing/2014/main" id="{DF43C8D4-C82E-46A6-8456-4CA2834533A5}"/>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85" name="TextBox 84">
              <a:extLst>
                <a:ext uri="{FF2B5EF4-FFF2-40B4-BE49-F238E27FC236}">
                  <a16:creationId xmlns:a16="http://schemas.microsoft.com/office/drawing/2014/main" id="{19295776-13F0-4F50-A747-FBC42F900DBB}"/>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87" name="Footer Placeholder 1">
            <a:extLst>
              <a:ext uri="{FF2B5EF4-FFF2-40B4-BE49-F238E27FC236}">
                <a16:creationId xmlns:a16="http://schemas.microsoft.com/office/drawing/2014/main" id="{024A4198-9505-498E-ABB4-F9EA3D6BCDB9}"/>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88" name="Rectangle 87">
            <a:extLst>
              <a:ext uri="{FF2B5EF4-FFF2-40B4-BE49-F238E27FC236}">
                <a16:creationId xmlns:a16="http://schemas.microsoft.com/office/drawing/2014/main" id="{DE703499-1513-42CD-B03A-CE123628140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135959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bwMode="auto">
          <a:xfrm>
            <a:off x="2072022" y="814082"/>
            <a:ext cx="6711043" cy="3815691"/>
          </a:xfrm>
          <a:prstGeom prst="roundRect">
            <a:avLst>
              <a:gd name="adj" fmla="val 8090"/>
            </a:avLst>
          </a:prstGeom>
          <a:solidFill>
            <a:schemeClr val="bg1"/>
          </a:solid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107" name="Slide Number Placeholder 3"/>
          <p:cNvSpPr>
            <a:spLocks noGrp="1"/>
          </p:cNvSpPr>
          <p:nvPr>
            <p:ph type="sldNum" sz="quarter" idx="11"/>
          </p:nvPr>
        </p:nvSpPr>
        <p:spPr>
          <a:xfrm flipH="1">
            <a:off x="8166366" y="4903049"/>
            <a:ext cx="508346" cy="121416"/>
          </a:xfrm>
          <a:prstGeom prst="rect">
            <a:avLst/>
          </a:prstGeom>
        </p:spPr>
        <p:txBody>
          <a:bodyPr vert="horz" wrap="square" lIns="91424" tIns="45712" rIns="0" bIns="45712" numCol="1" anchor="ctr" anchorCtr="0" compatLnSpc="1">
            <a:prstTxWarp prst="textNoShape">
              <a:avLst/>
            </a:prstTxWarp>
            <a:noAutofit/>
          </a:bodyPr>
          <a:lstStyle>
            <a:defPPr>
              <a:defRPr lang="en-US"/>
            </a:defPPr>
            <a:lvl1pPr algn="r" rtl="0" eaLnBrk="0" fontAlgn="base" hangingPunct="0">
              <a:spcBef>
                <a:spcPct val="20000"/>
              </a:spcBef>
              <a:spcAft>
                <a:spcPct val="0"/>
              </a:spcAft>
              <a:buSzPct val="100000"/>
              <a:buFont typeface="Wingdings" pitchFamily="2" charset="2"/>
              <a:defRPr sz="750" b="1" kern="1200">
                <a:solidFill>
                  <a:schemeClr val="tx2"/>
                </a:solidFill>
                <a:latin typeface="Arial" charset="0"/>
                <a:ea typeface="+mn-ea"/>
                <a:cs typeface="+mn-cs"/>
              </a:defRPr>
            </a:lvl1pPr>
            <a:lvl2pPr marL="3429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2pPr>
            <a:lvl3pPr marL="6858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3pPr>
            <a:lvl4pPr marL="10287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4pPr>
            <a:lvl5pPr marL="1371600" algn="ctr" rtl="0" eaLnBrk="0" fontAlgn="base" hangingPunct="0">
              <a:spcBef>
                <a:spcPct val="20000"/>
              </a:spcBef>
              <a:spcAft>
                <a:spcPct val="0"/>
              </a:spcAft>
              <a:buSzPct val="100000"/>
              <a:buFont typeface="Wingdings" pitchFamily="2" charset="2"/>
              <a:defRPr sz="1050" b="1" kern="1200">
                <a:solidFill>
                  <a:schemeClr val="tx1"/>
                </a:solidFill>
                <a:latin typeface="Arial" charset="0"/>
                <a:ea typeface="+mn-ea"/>
                <a:cs typeface="+mn-cs"/>
              </a:defRPr>
            </a:lvl5pPr>
            <a:lvl6pPr marL="1714500" algn="l" defTabSz="685800" rtl="0" eaLnBrk="1" latinLnBrk="0" hangingPunct="1">
              <a:defRPr sz="1050" b="1" kern="1200">
                <a:solidFill>
                  <a:schemeClr val="tx1"/>
                </a:solidFill>
                <a:latin typeface="Arial" charset="0"/>
                <a:ea typeface="+mn-ea"/>
                <a:cs typeface="+mn-cs"/>
              </a:defRPr>
            </a:lvl6pPr>
            <a:lvl7pPr marL="2057400" algn="l" defTabSz="685800" rtl="0" eaLnBrk="1" latinLnBrk="0" hangingPunct="1">
              <a:defRPr sz="1050" b="1" kern="1200">
                <a:solidFill>
                  <a:schemeClr val="tx1"/>
                </a:solidFill>
                <a:latin typeface="Arial" charset="0"/>
                <a:ea typeface="+mn-ea"/>
                <a:cs typeface="+mn-cs"/>
              </a:defRPr>
            </a:lvl7pPr>
            <a:lvl8pPr marL="2400300" algn="l" defTabSz="685800" rtl="0" eaLnBrk="1" latinLnBrk="0" hangingPunct="1">
              <a:defRPr sz="1050" b="1" kern="1200">
                <a:solidFill>
                  <a:schemeClr val="tx1"/>
                </a:solidFill>
                <a:latin typeface="Arial" charset="0"/>
                <a:ea typeface="+mn-ea"/>
                <a:cs typeface="+mn-cs"/>
              </a:defRPr>
            </a:lvl8pPr>
            <a:lvl9pPr marL="2743200" algn="l" defTabSz="685800" rtl="0" eaLnBrk="1" latinLnBrk="0" hangingPunct="1">
              <a:defRPr sz="1050" b="1" kern="1200">
                <a:solidFill>
                  <a:schemeClr val="tx1"/>
                </a:solidFill>
                <a:latin typeface="Arial" charset="0"/>
                <a:ea typeface="+mn-ea"/>
                <a:cs typeface="+mn-cs"/>
              </a:defRPr>
            </a:lvl9pPr>
          </a:lstStyle>
          <a:p>
            <a:pPr>
              <a:defRPr/>
            </a:pPr>
            <a:fld id="{90CBDC3A-D49F-4631-A8C7-55D59B33E5FA}" type="slidenum">
              <a:rPr lang="en-US" smtClean="0">
                <a:solidFill>
                  <a:srgbClr val="666666"/>
                </a:solidFill>
              </a:rPr>
              <a:pPr>
                <a:defRPr/>
              </a:pPr>
              <a:t>42</a:t>
            </a:fld>
            <a:endParaRPr lang="en-US"/>
          </a:p>
        </p:txBody>
      </p:sp>
      <p:sp>
        <p:nvSpPr>
          <p:cNvPr id="3" name="Title 2"/>
          <p:cNvSpPr>
            <a:spLocks noGrp="1"/>
          </p:cNvSpPr>
          <p:nvPr>
            <p:ph type="title"/>
          </p:nvPr>
        </p:nvSpPr>
        <p:spPr>
          <a:xfrm>
            <a:off x="323314" y="17106"/>
            <a:ext cx="8497370" cy="430887"/>
          </a:xfrm>
        </p:spPr>
        <p:txBody>
          <a:bodyPr/>
          <a:lstStyle/>
          <a:p>
            <a:r>
              <a:rPr lang="en-US"/>
              <a:t>Data Quality - Interaction Model</a:t>
            </a:r>
          </a:p>
        </p:txBody>
      </p:sp>
      <p:sp>
        <p:nvSpPr>
          <p:cNvPr id="30" name="TextBox 29"/>
          <p:cNvSpPr txBox="1"/>
          <p:nvPr/>
        </p:nvSpPr>
        <p:spPr>
          <a:xfrm>
            <a:off x="7251731" y="4629773"/>
            <a:ext cx="795411" cy="196208"/>
          </a:xfrm>
          <a:prstGeom prst="rect">
            <a:avLst/>
          </a:prstGeom>
          <a:noFill/>
        </p:spPr>
        <p:txBody>
          <a:bodyPr wrap="none" rtlCol="0">
            <a:spAutoFit/>
          </a:bodyPr>
          <a:lstStyle/>
          <a:p>
            <a:r>
              <a:rPr lang="en-US" sz="675" b="0">
                <a:solidFill>
                  <a:srgbClr val="000000"/>
                </a:solidFill>
              </a:rPr>
              <a:t>Information flow</a:t>
            </a:r>
          </a:p>
        </p:txBody>
      </p:sp>
      <p:cxnSp>
        <p:nvCxnSpPr>
          <p:cNvPr id="31" name="Straight Arrow Connector 30"/>
          <p:cNvCxnSpPr/>
          <p:nvPr/>
        </p:nvCxnSpPr>
        <p:spPr bwMode="auto">
          <a:xfrm>
            <a:off x="8007005" y="4718956"/>
            <a:ext cx="274320" cy="0"/>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5" name="Straight Connector 4">
            <a:extLst>
              <a:ext uri="{FF2B5EF4-FFF2-40B4-BE49-F238E27FC236}">
                <a16:creationId xmlns:a16="http://schemas.microsoft.com/office/drawing/2014/main" id="{BADA58BC-01E8-413A-9082-E0F9276D2881}"/>
              </a:ext>
            </a:extLst>
          </p:cNvPr>
          <p:cNvCxnSpPr/>
          <p:nvPr/>
        </p:nvCxnSpPr>
        <p:spPr bwMode="auto">
          <a:xfrm>
            <a:off x="1942625"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47D92293-9A23-46A2-BAED-1BCE744B04B7}"/>
              </a:ext>
            </a:extLst>
          </p:cNvPr>
          <p:cNvCxnSpPr/>
          <p:nvPr/>
        </p:nvCxnSpPr>
        <p:spPr bwMode="auto">
          <a:xfrm>
            <a:off x="8863141" y="759498"/>
            <a:ext cx="0" cy="388574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itle 3">
            <a:extLst>
              <a:ext uri="{FF2B5EF4-FFF2-40B4-BE49-F238E27FC236}">
                <a16:creationId xmlns:a16="http://schemas.microsoft.com/office/drawing/2014/main" id="{90F25AFD-2577-4FA6-900B-1ED9E9A03CFC}"/>
              </a:ext>
            </a:extLst>
          </p:cNvPr>
          <p:cNvSpPr txBox="1">
            <a:spLocks/>
          </p:cNvSpPr>
          <p:nvPr/>
        </p:nvSpPr>
        <p:spPr bwMode="auto">
          <a:xfrm>
            <a:off x="338243" y="449309"/>
            <a:ext cx="8083796" cy="18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lvl="0" algn="just">
              <a:defRPr/>
            </a:pPr>
            <a:r>
              <a:rPr lang="en-US" sz="1050">
                <a:solidFill>
                  <a:srgbClr val="00148C"/>
                </a:solidFill>
                <a:latin typeface="Arial"/>
                <a:ea typeface="ＭＳ Ｐゴシック"/>
              </a:rPr>
              <a:t>Overview of data and digital strategy development and interaction</a:t>
            </a:r>
            <a:endParaRPr lang="en-GB" sz="1050">
              <a:solidFill>
                <a:srgbClr val="00148C"/>
              </a:solidFill>
              <a:latin typeface="Arial"/>
              <a:ea typeface="ＭＳ Ｐゴシック"/>
            </a:endParaRPr>
          </a:p>
        </p:txBody>
      </p:sp>
      <p:sp>
        <p:nvSpPr>
          <p:cNvPr id="20" name="Rectangle 19">
            <a:extLst>
              <a:ext uri="{FF2B5EF4-FFF2-40B4-BE49-F238E27FC236}">
                <a16:creationId xmlns:a16="http://schemas.microsoft.com/office/drawing/2014/main" id="{9554FC36-7AF4-4CB3-8F52-A9BCCE2B7596}"/>
              </a:ext>
            </a:extLst>
          </p:cNvPr>
          <p:cNvSpPr/>
          <p:nvPr/>
        </p:nvSpPr>
        <p:spPr bwMode="auto">
          <a:xfrm>
            <a:off x="542892" y="729076"/>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Profiling</a:t>
            </a:r>
          </a:p>
        </p:txBody>
      </p:sp>
      <p:sp>
        <p:nvSpPr>
          <p:cNvPr id="21" name="Rectangle 20">
            <a:extLst>
              <a:ext uri="{FF2B5EF4-FFF2-40B4-BE49-F238E27FC236}">
                <a16:creationId xmlns:a16="http://schemas.microsoft.com/office/drawing/2014/main" id="{C99E0A0F-509B-49D2-B373-41E3DB231205}"/>
              </a:ext>
            </a:extLst>
          </p:cNvPr>
          <p:cNvSpPr/>
          <p:nvPr/>
        </p:nvSpPr>
        <p:spPr bwMode="auto">
          <a:xfrm>
            <a:off x="562549" y="2643924"/>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Profiling</a:t>
            </a:r>
          </a:p>
        </p:txBody>
      </p:sp>
      <p:sp>
        <p:nvSpPr>
          <p:cNvPr id="22" name="Rectangle 21">
            <a:extLst>
              <a:ext uri="{FF2B5EF4-FFF2-40B4-BE49-F238E27FC236}">
                <a16:creationId xmlns:a16="http://schemas.microsoft.com/office/drawing/2014/main" id="{F657C8A3-9684-4263-AAB4-A42466532009}"/>
              </a:ext>
            </a:extLst>
          </p:cNvPr>
          <p:cNvSpPr/>
          <p:nvPr/>
        </p:nvSpPr>
        <p:spPr bwMode="auto">
          <a:xfrm>
            <a:off x="542892" y="1207788"/>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Improvement </a:t>
            </a:r>
            <a:r>
              <a:rPr lang="en-US" sz="825" err="1">
                <a:solidFill>
                  <a:srgbClr val="00148C"/>
                </a:solidFill>
              </a:rPr>
              <a:t>Programme</a:t>
            </a:r>
            <a:endParaRPr lang="en-US" sz="825">
              <a:solidFill>
                <a:srgbClr val="00148C"/>
              </a:solidFill>
            </a:endParaRPr>
          </a:p>
        </p:txBody>
      </p:sp>
      <p:sp>
        <p:nvSpPr>
          <p:cNvPr id="23" name="Rectangle 22">
            <a:extLst>
              <a:ext uri="{FF2B5EF4-FFF2-40B4-BE49-F238E27FC236}">
                <a16:creationId xmlns:a16="http://schemas.microsoft.com/office/drawing/2014/main" id="{15FEBD09-6E3D-45AC-87D9-59C6AAC03723}"/>
              </a:ext>
            </a:extLst>
          </p:cNvPr>
          <p:cNvSpPr/>
          <p:nvPr/>
        </p:nvSpPr>
        <p:spPr bwMode="auto">
          <a:xfrm>
            <a:off x="562549" y="3122636"/>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Rules Implementation</a:t>
            </a:r>
          </a:p>
        </p:txBody>
      </p:sp>
      <p:sp>
        <p:nvSpPr>
          <p:cNvPr id="25" name="Rectangle 24">
            <a:extLst>
              <a:ext uri="{FF2B5EF4-FFF2-40B4-BE49-F238E27FC236}">
                <a16:creationId xmlns:a16="http://schemas.microsoft.com/office/drawing/2014/main" id="{94C82966-3143-4ABE-B330-19F49A9CF593}"/>
              </a:ext>
            </a:extLst>
          </p:cNvPr>
          <p:cNvSpPr/>
          <p:nvPr/>
        </p:nvSpPr>
        <p:spPr bwMode="auto">
          <a:xfrm>
            <a:off x="542892" y="1686500"/>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Rules Definition</a:t>
            </a:r>
          </a:p>
        </p:txBody>
      </p:sp>
      <p:sp>
        <p:nvSpPr>
          <p:cNvPr id="29" name="Rectangle 28">
            <a:extLst>
              <a:ext uri="{FF2B5EF4-FFF2-40B4-BE49-F238E27FC236}">
                <a16:creationId xmlns:a16="http://schemas.microsoft.com/office/drawing/2014/main" id="{B4458CD4-B06D-4573-890C-82079820B410}"/>
              </a:ext>
            </a:extLst>
          </p:cNvPr>
          <p:cNvSpPr/>
          <p:nvPr/>
        </p:nvSpPr>
        <p:spPr bwMode="auto">
          <a:xfrm>
            <a:off x="562549" y="3601348"/>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Reporting Implementation</a:t>
            </a:r>
          </a:p>
        </p:txBody>
      </p:sp>
      <p:sp>
        <p:nvSpPr>
          <p:cNvPr id="32" name="Rectangle 31">
            <a:extLst>
              <a:ext uri="{FF2B5EF4-FFF2-40B4-BE49-F238E27FC236}">
                <a16:creationId xmlns:a16="http://schemas.microsoft.com/office/drawing/2014/main" id="{33DDD06A-B94C-4978-9922-C0F3B2ED10E8}"/>
              </a:ext>
            </a:extLst>
          </p:cNvPr>
          <p:cNvSpPr/>
          <p:nvPr/>
        </p:nvSpPr>
        <p:spPr bwMode="auto">
          <a:xfrm>
            <a:off x="542892" y="2165212"/>
            <a:ext cx="1009327"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Quality Reporting Definition</a:t>
            </a:r>
          </a:p>
        </p:txBody>
      </p:sp>
      <p:sp>
        <p:nvSpPr>
          <p:cNvPr id="33" name="Rectangle 32">
            <a:extLst>
              <a:ext uri="{FF2B5EF4-FFF2-40B4-BE49-F238E27FC236}">
                <a16:creationId xmlns:a16="http://schemas.microsoft.com/office/drawing/2014/main" id="{90589E1B-6E3C-4B77-A512-106C2081A5D4}"/>
              </a:ext>
            </a:extLst>
          </p:cNvPr>
          <p:cNvSpPr/>
          <p:nvPr/>
        </p:nvSpPr>
        <p:spPr bwMode="auto">
          <a:xfrm>
            <a:off x="562549" y="4080063"/>
            <a:ext cx="970012"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Quality Assessment</a:t>
            </a:r>
          </a:p>
        </p:txBody>
      </p:sp>
      <p:sp>
        <p:nvSpPr>
          <p:cNvPr id="34" name="Oval 2">
            <a:extLst>
              <a:ext uri="{FF2B5EF4-FFF2-40B4-BE49-F238E27FC236}">
                <a16:creationId xmlns:a16="http://schemas.microsoft.com/office/drawing/2014/main" id="{741022AF-3673-4EC8-9AD2-85793281B94E}"/>
              </a:ext>
            </a:extLst>
          </p:cNvPr>
          <p:cNvSpPr>
            <a:spLocks noChangeArrowheads="1"/>
          </p:cNvSpPr>
          <p:nvPr/>
        </p:nvSpPr>
        <p:spPr bwMode="gray">
          <a:xfrm>
            <a:off x="1478842" y="68306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35" name="Oval 2">
            <a:extLst>
              <a:ext uri="{FF2B5EF4-FFF2-40B4-BE49-F238E27FC236}">
                <a16:creationId xmlns:a16="http://schemas.microsoft.com/office/drawing/2014/main" id="{493955F6-F984-4A5C-863D-A86707332360}"/>
              </a:ext>
            </a:extLst>
          </p:cNvPr>
          <p:cNvSpPr>
            <a:spLocks noChangeArrowheads="1"/>
          </p:cNvSpPr>
          <p:nvPr/>
        </p:nvSpPr>
        <p:spPr bwMode="gray">
          <a:xfrm>
            <a:off x="1478842" y="1158829"/>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37" name="Oval 2">
            <a:extLst>
              <a:ext uri="{FF2B5EF4-FFF2-40B4-BE49-F238E27FC236}">
                <a16:creationId xmlns:a16="http://schemas.microsoft.com/office/drawing/2014/main" id="{96DCB90A-4D0B-4965-86B8-C3B8F3BA66C1}"/>
              </a:ext>
            </a:extLst>
          </p:cNvPr>
          <p:cNvSpPr>
            <a:spLocks noChangeArrowheads="1"/>
          </p:cNvSpPr>
          <p:nvPr/>
        </p:nvSpPr>
        <p:spPr bwMode="gray">
          <a:xfrm>
            <a:off x="1472261" y="1624475"/>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38" name="Oval 2">
            <a:extLst>
              <a:ext uri="{FF2B5EF4-FFF2-40B4-BE49-F238E27FC236}">
                <a16:creationId xmlns:a16="http://schemas.microsoft.com/office/drawing/2014/main" id="{52ED77ED-FCFC-4957-84F7-9AF1A049C59D}"/>
              </a:ext>
            </a:extLst>
          </p:cNvPr>
          <p:cNvSpPr>
            <a:spLocks noChangeArrowheads="1"/>
          </p:cNvSpPr>
          <p:nvPr/>
        </p:nvSpPr>
        <p:spPr bwMode="gray">
          <a:xfrm>
            <a:off x="1472261" y="210092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39" name="Oval 2">
            <a:extLst>
              <a:ext uri="{FF2B5EF4-FFF2-40B4-BE49-F238E27FC236}">
                <a16:creationId xmlns:a16="http://schemas.microsoft.com/office/drawing/2014/main" id="{AF512881-8851-4DE4-BB20-C4467EE173FA}"/>
              </a:ext>
            </a:extLst>
          </p:cNvPr>
          <p:cNvSpPr>
            <a:spLocks noChangeArrowheads="1"/>
          </p:cNvSpPr>
          <p:nvPr/>
        </p:nvSpPr>
        <p:spPr bwMode="gray">
          <a:xfrm>
            <a:off x="1472261" y="2593112"/>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e</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40" name="Oval 2">
            <a:extLst>
              <a:ext uri="{FF2B5EF4-FFF2-40B4-BE49-F238E27FC236}">
                <a16:creationId xmlns:a16="http://schemas.microsoft.com/office/drawing/2014/main" id="{9224986F-8813-4EC4-8463-4E92DC2A8CF6}"/>
              </a:ext>
            </a:extLst>
          </p:cNvPr>
          <p:cNvSpPr>
            <a:spLocks noChangeArrowheads="1"/>
          </p:cNvSpPr>
          <p:nvPr/>
        </p:nvSpPr>
        <p:spPr bwMode="gray">
          <a:xfrm>
            <a:off x="1467981" y="306730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41" name="Oval 2">
            <a:extLst>
              <a:ext uri="{FF2B5EF4-FFF2-40B4-BE49-F238E27FC236}">
                <a16:creationId xmlns:a16="http://schemas.microsoft.com/office/drawing/2014/main" id="{D54BCA82-ABAB-43A1-8E27-590FB9EF9974}"/>
              </a:ext>
            </a:extLst>
          </p:cNvPr>
          <p:cNvSpPr>
            <a:spLocks noChangeArrowheads="1"/>
          </p:cNvSpPr>
          <p:nvPr/>
        </p:nvSpPr>
        <p:spPr bwMode="gray">
          <a:xfrm>
            <a:off x="1452603" y="356010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42" name="Oval 2">
            <a:extLst>
              <a:ext uri="{FF2B5EF4-FFF2-40B4-BE49-F238E27FC236}">
                <a16:creationId xmlns:a16="http://schemas.microsoft.com/office/drawing/2014/main" id="{FC61F873-6C04-4388-B799-5D6C06312838}"/>
              </a:ext>
            </a:extLst>
          </p:cNvPr>
          <p:cNvSpPr>
            <a:spLocks noChangeArrowheads="1"/>
          </p:cNvSpPr>
          <p:nvPr/>
        </p:nvSpPr>
        <p:spPr bwMode="gray">
          <a:xfrm>
            <a:off x="1460233" y="40157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43" name="Rectangle 42">
            <a:extLst>
              <a:ext uri="{FF2B5EF4-FFF2-40B4-BE49-F238E27FC236}">
                <a16:creationId xmlns:a16="http://schemas.microsoft.com/office/drawing/2014/main" id="{EA1D364F-0303-486D-8DCD-08EDF8802729}"/>
              </a:ext>
            </a:extLst>
          </p:cNvPr>
          <p:cNvSpPr/>
          <p:nvPr/>
        </p:nvSpPr>
        <p:spPr bwMode="auto">
          <a:xfrm>
            <a:off x="7247256" y="3412760"/>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Architecture</a:t>
            </a:r>
          </a:p>
        </p:txBody>
      </p:sp>
      <p:sp>
        <p:nvSpPr>
          <p:cNvPr id="44" name="Rectangle 43">
            <a:extLst>
              <a:ext uri="{FF2B5EF4-FFF2-40B4-BE49-F238E27FC236}">
                <a16:creationId xmlns:a16="http://schemas.microsoft.com/office/drawing/2014/main" id="{F04CDA60-94E6-4D06-A96B-8EA518BEE073}"/>
              </a:ext>
            </a:extLst>
          </p:cNvPr>
          <p:cNvSpPr/>
          <p:nvPr/>
        </p:nvSpPr>
        <p:spPr bwMode="auto">
          <a:xfrm>
            <a:off x="2854242" y="3394135"/>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Engineering</a:t>
            </a:r>
          </a:p>
        </p:txBody>
      </p:sp>
      <p:grpSp>
        <p:nvGrpSpPr>
          <p:cNvPr id="45" name="Group 44">
            <a:extLst>
              <a:ext uri="{FF2B5EF4-FFF2-40B4-BE49-F238E27FC236}">
                <a16:creationId xmlns:a16="http://schemas.microsoft.com/office/drawing/2014/main" id="{B2FD100A-28AE-4081-A9D3-D285B53EAB19}"/>
              </a:ext>
            </a:extLst>
          </p:cNvPr>
          <p:cNvGrpSpPr/>
          <p:nvPr/>
        </p:nvGrpSpPr>
        <p:grpSpPr>
          <a:xfrm>
            <a:off x="2742606" y="955837"/>
            <a:ext cx="1410586" cy="933690"/>
            <a:chOff x="4742122" y="863025"/>
            <a:chExt cx="1410586" cy="933690"/>
          </a:xfrm>
          <a:solidFill>
            <a:schemeClr val="bg2">
              <a:lumMod val="20000"/>
              <a:lumOff val="80000"/>
            </a:schemeClr>
          </a:solidFill>
        </p:grpSpPr>
        <p:sp>
          <p:nvSpPr>
            <p:cNvPr id="47" name="Rounded Rectangle 35">
              <a:extLst>
                <a:ext uri="{FF2B5EF4-FFF2-40B4-BE49-F238E27FC236}">
                  <a16:creationId xmlns:a16="http://schemas.microsoft.com/office/drawing/2014/main" id="{F9EBAEB7-F96A-4A21-AD11-5D8DF9B76160}"/>
                </a:ext>
              </a:extLst>
            </p:cNvPr>
            <p:cNvSpPr/>
            <p:nvPr/>
          </p:nvSpPr>
          <p:spPr bwMode="auto">
            <a:xfrm>
              <a:off x="4742122" y="863025"/>
              <a:ext cx="1410586" cy="933690"/>
            </a:xfrm>
            <a:prstGeom prst="roundRect">
              <a:avLst>
                <a:gd name="adj" fmla="val 8090"/>
              </a:avLst>
            </a:prstGeom>
            <a:grpFill/>
            <a:ln w="19050" cap="rnd" cmpd="sng" algn="ctr">
              <a:solidFill>
                <a:srgbClr val="1B4D2A"/>
              </a:solidFill>
              <a:prstDash val="sysDash"/>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spcBef>
                  <a:spcPct val="0"/>
                </a:spcBef>
                <a:buSzTx/>
              </a:pPr>
              <a:endParaRPr lang="en-US" sz="788">
                <a:solidFill>
                  <a:sysClr val="windowText" lastClr="000000"/>
                </a:solidFill>
              </a:endParaRPr>
            </a:p>
          </p:txBody>
        </p:sp>
        <p:sp>
          <p:nvSpPr>
            <p:cNvPr id="48" name="Rectangle 47">
              <a:extLst>
                <a:ext uri="{FF2B5EF4-FFF2-40B4-BE49-F238E27FC236}">
                  <a16:creationId xmlns:a16="http://schemas.microsoft.com/office/drawing/2014/main" id="{627AD46A-89C9-4EAE-986C-AEFEA5C4401B}"/>
                </a:ext>
              </a:extLst>
            </p:cNvPr>
            <p:cNvSpPr/>
            <p:nvPr/>
          </p:nvSpPr>
          <p:spPr bwMode="auto">
            <a:xfrm>
              <a:off x="4870630" y="1299808"/>
              <a:ext cx="1184976" cy="414425"/>
            </a:xfrm>
            <a:prstGeom prst="rect">
              <a:avLst/>
            </a:prstGeom>
            <a:solidFill>
              <a:schemeClr val="bg1"/>
            </a:solidFill>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a:t>
              </a:r>
            </a:p>
          </p:txBody>
        </p:sp>
        <p:sp>
          <p:nvSpPr>
            <p:cNvPr id="50" name="Rounded Rectangle 43">
              <a:extLst>
                <a:ext uri="{FF2B5EF4-FFF2-40B4-BE49-F238E27FC236}">
                  <a16:creationId xmlns:a16="http://schemas.microsoft.com/office/drawing/2014/main" id="{D3B3452D-A6D7-4606-8832-FA8C3840647A}"/>
                </a:ext>
              </a:extLst>
            </p:cNvPr>
            <p:cNvSpPr/>
            <p:nvPr/>
          </p:nvSpPr>
          <p:spPr bwMode="auto">
            <a:xfrm>
              <a:off x="4897754" y="907618"/>
              <a:ext cx="1096984" cy="331406"/>
            </a:xfrm>
            <a:prstGeom prst="roundRect">
              <a:avLst/>
            </a:prstGeom>
            <a:solidFill>
              <a:schemeClr val="bg2"/>
            </a:solidFill>
            <a:ln w="152400" cap="rnd" cmpd="sng" algn="ctr">
              <a:noFill/>
              <a:prstDash val="sysDot"/>
              <a:miter lim="800000"/>
              <a:headEnd type="none" w="med" len="med"/>
              <a:tailEnd type="triangle" w="sm" len="sm"/>
            </a:ln>
            <a:effectLst/>
          </p:spPr>
          <p:txBody>
            <a:bodyPr vert="horz" wrap="square" lIns="68580" tIns="34290" rIns="68580" bIns="34290" numCol="1" rtlCol="0" anchor="ctr" anchorCtr="0" compatLnSpc="1">
              <a:prstTxWarp prst="textNoShape">
                <a:avLst/>
              </a:prstTxWarp>
            </a:bodyPr>
            <a:lstStyle/>
            <a:p>
              <a:pPr algn="ctr"/>
              <a:r>
                <a:rPr lang="en-US" sz="825">
                  <a:solidFill>
                    <a:schemeClr val="bg1"/>
                  </a:solidFill>
                </a:rPr>
                <a:t>Business Customers</a:t>
              </a:r>
            </a:p>
          </p:txBody>
        </p:sp>
      </p:grpSp>
      <p:sp>
        <p:nvSpPr>
          <p:cNvPr id="51" name="Rectangle 50">
            <a:extLst>
              <a:ext uri="{FF2B5EF4-FFF2-40B4-BE49-F238E27FC236}">
                <a16:creationId xmlns:a16="http://schemas.microsoft.com/office/drawing/2014/main" id="{DB7CE3E3-74BE-4C45-81B6-E8F51FB250BD}"/>
              </a:ext>
            </a:extLst>
          </p:cNvPr>
          <p:cNvSpPr/>
          <p:nvPr/>
        </p:nvSpPr>
        <p:spPr bwMode="auto">
          <a:xfrm>
            <a:off x="5345042" y="2482391"/>
            <a:ext cx="1184976" cy="414425"/>
          </a:xfrm>
          <a:prstGeom prst="rect">
            <a:avLst/>
          </a:prstGeom>
          <a:ln w="19050">
            <a:headEnd/>
            <a:tailEnd/>
          </a:ln>
        </p:spPr>
        <p:style>
          <a:lnRef idx="2">
            <a:schemeClr val="accent1"/>
          </a:lnRef>
          <a:fillRef idx="1">
            <a:schemeClr val="lt1"/>
          </a:fillRef>
          <a:effectRef idx="0">
            <a:schemeClr val="accent1"/>
          </a:effectRef>
          <a:fontRef idx="minor">
            <a:schemeClr val="dk1"/>
          </a:fontRef>
        </p:style>
        <p:txBody>
          <a:bodyPr anchor="ctr"/>
          <a:lstStyle/>
          <a:p>
            <a:pPr algn="ctr">
              <a:lnSpc>
                <a:spcPct val="80000"/>
              </a:lnSpc>
            </a:pPr>
            <a:r>
              <a:rPr lang="en-US" sz="825">
                <a:solidFill>
                  <a:srgbClr val="00148C"/>
                </a:solidFill>
              </a:rPr>
              <a:t>Data Governance</a:t>
            </a:r>
          </a:p>
        </p:txBody>
      </p:sp>
      <p:cxnSp>
        <p:nvCxnSpPr>
          <p:cNvPr id="52" name="Shape 71">
            <a:extLst>
              <a:ext uri="{FF2B5EF4-FFF2-40B4-BE49-F238E27FC236}">
                <a16:creationId xmlns:a16="http://schemas.microsoft.com/office/drawing/2014/main" id="{D47273D5-A9DB-446E-BE09-CBBAD3E52401}"/>
              </a:ext>
            </a:extLst>
          </p:cNvPr>
          <p:cNvCxnSpPr>
            <a:cxnSpLocks/>
            <a:stCxn id="51" idx="0"/>
          </p:cNvCxnSpPr>
          <p:nvPr/>
        </p:nvCxnSpPr>
        <p:spPr bwMode="auto">
          <a:xfrm rot="16200000" flipV="1">
            <a:off x="4515507" y="1060368"/>
            <a:ext cx="1059709" cy="1784338"/>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53" name="TextBox 52">
            <a:extLst>
              <a:ext uri="{FF2B5EF4-FFF2-40B4-BE49-F238E27FC236}">
                <a16:creationId xmlns:a16="http://schemas.microsoft.com/office/drawing/2014/main" id="{6E91EF67-73D3-4981-BA70-994122AFE236}"/>
              </a:ext>
            </a:extLst>
          </p:cNvPr>
          <p:cNvSpPr txBox="1"/>
          <p:nvPr/>
        </p:nvSpPr>
        <p:spPr>
          <a:xfrm>
            <a:off x="5444442" y="1281328"/>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Understand requirements and define strategy</a:t>
            </a:r>
          </a:p>
        </p:txBody>
      </p:sp>
      <p:cxnSp>
        <p:nvCxnSpPr>
          <p:cNvPr id="54" name="Shape 71">
            <a:extLst>
              <a:ext uri="{FF2B5EF4-FFF2-40B4-BE49-F238E27FC236}">
                <a16:creationId xmlns:a16="http://schemas.microsoft.com/office/drawing/2014/main" id="{2BC33940-ED61-4D95-A2E8-2ABA8F70BA80}"/>
              </a:ext>
            </a:extLst>
          </p:cNvPr>
          <p:cNvCxnSpPr>
            <a:cxnSpLocks/>
            <a:stCxn id="43" idx="0"/>
            <a:endCxn id="51" idx="3"/>
          </p:cNvCxnSpPr>
          <p:nvPr/>
        </p:nvCxnSpPr>
        <p:spPr bwMode="auto">
          <a:xfrm rot="16200000" flipV="1">
            <a:off x="6823303" y="2396319"/>
            <a:ext cx="723156" cy="1309726"/>
          </a:xfrm>
          <a:prstGeom prst="bentConnector2">
            <a:avLst/>
          </a:prstGeom>
          <a:solidFill>
            <a:schemeClr val="bg1"/>
          </a:solidFill>
          <a:ln w="19050" cap="flat" cmpd="sng" algn="ctr">
            <a:solidFill>
              <a:srgbClr val="1B4D2A"/>
            </a:solidFill>
            <a:prstDash val="solid"/>
            <a:round/>
            <a:headEnd type="arrow" w="med" len="med"/>
            <a:tailEnd type="arrow"/>
          </a:ln>
          <a:effectLst/>
        </p:spPr>
      </p:cxnSp>
      <p:sp>
        <p:nvSpPr>
          <p:cNvPr id="56" name="Oval 2">
            <a:extLst>
              <a:ext uri="{FF2B5EF4-FFF2-40B4-BE49-F238E27FC236}">
                <a16:creationId xmlns:a16="http://schemas.microsoft.com/office/drawing/2014/main" id="{8B7498B6-2AC9-415A-831F-DE7668868A89}"/>
              </a:ext>
            </a:extLst>
          </p:cNvPr>
          <p:cNvSpPr>
            <a:spLocks noChangeArrowheads="1"/>
          </p:cNvSpPr>
          <p:nvPr/>
        </p:nvSpPr>
        <p:spPr bwMode="gray">
          <a:xfrm>
            <a:off x="5355215" y="1176850"/>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1</a:t>
            </a:r>
          </a:p>
        </p:txBody>
      </p:sp>
      <p:grpSp>
        <p:nvGrpSpPr>
          <p:cNvPr id="8" name="Group 7">
            <a:extLst>
              <a:ext uri="{FF2B5EF4-FFF2-40B4-BE49-F238E27FC236}">
                <a16:creationId xmlns:a16="http://schemas.microsoft.com/office/drawing/2014/main" id="{A6068DD5-6A28-4356-9F4A-138E5D426134}"/>
              </a:ext>
            </a:extLst>
          </p:cNvPr>
          <p:cNvGrpSpPr/>
          <p:nvPr/>
        </p:nvGrpSpPr>
        <p:grpSpPr>
          <a:xfrm>
            <a:off x="7369799" y="2355059"/>
            <a:ext cx="911526" cy="441593"/>
            <a:chOff x="7145787" y="2100922"/>
            <a:chExt cx="911526" cy="441593"/>
          </a:xfrm>
        </p:grpSpPr>
        <p:sp>
          <p:nvSpPr>
            <p:cNvPr id="55" name="TextBox 54">
              <a:extLst>
                <a:ext uri="{FF2B5EF4-FFF2-40B4-BE49-F238E27FC236}">
                  <a16:creationId xmlns:a16="http://schemas.microsoft.com/office/drawing/2014/main" id="{CF56950A-F939-40B7-A02C-36B099D8261E}"/>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Select the enterprise data quality tool</a:t>
              </a:r>
            </a:p>
          </p:txBody>
        </p:sp>
        <p:sp>
          <p:nvSpPr>
            <p:cNvPr id="57" name="Oval 2">
              <a:extLst>
                <a:ext uri="{FF2B5EF4-FFF2-40B4-BE49-F238E27FC236}">
                  <a16:creationId xmlns:a16="http://schemas.microsoft.com/office/drawing/2014/main" id="{B5DD6509-7B52-4D30-877E-9913A39E1B41}"/>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2</a:t>
              </a:r>
            </a:p>
          </p:txBody>
        </p:sp>
      </p:grpSp>
      <p:sp>
        <p:nvSpPr>
          <p:cNvPr id="58" name="Oval 2">
            <a:extLst>
              <a:ext uri="{FF2B5EF4-FFF2-40B4-BE49-F238E27FC236}">
                <a16:creationId xmlns:a16="http://schemas.microsoft.com/office/drawing/2014/main" id="{0B85FB29-2D7D-4059-9CA4-0901C548E706}"/>
              </a:ext>
            </a:extLst>
          </p:cNvPr>
          <p:cNvSpPr>
            <a:spLocks noChangeArrowheads="1"/>
          </p:cNvSpPr>
          <p:nvPr/>
        </p:nvSpPr>
        <p:spPr bwMode="gray">
          <a:xfrm>
            <a:off x="5492163" y="116926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sp>
        <p:nvSpPr>
          <p:cNvPr id="74" name="Rectangle 73">
            <a:extLst>
              <a:ext uri="{FF2B5EF4-FFF2-40B4-BE49-F238E27FC236}">
                <a16:creationId xmlns:a16="http://schemas.microsoft.com/office/drawing/2014/main" id="{32281BD4-691A-4303-AE14-8BE76D55FF2C}"/>
              </a:ext>
            </a:extLst>
          </p:cNvPr>
          <p:cNvSpPr/>
          <p:nvPr/>
        </p:nvSpPr>
        <p:spPr bwMode="auto">
          <a:xfrm>
            <a:off x="7250048" y="1250728"/>
            <a:ext cx="1184976" cy="414425"/>
          </a:xfrm>
          <a:prstGeom prst="rect">
            <a:avLst/>
          </a:prstGeom>
          <a:solidFill>
            <a:schemeClr val="accent1">
              <a:lumMod val="40000"/>
              <a:lumOff val="60000"/>
            </a:schemeClr>
          </a:solidFill>
          <a:ln w="19050">
            <a:solidFill>
              <a:srgbClr val="002060"/>
            </a:solidFill>
            <a:miter lim="800000"/>
            <a:headEnd/>
            <a:tailEnd/>
          </a:ln>
          <a:effectLst>
            <a:outerShdw blurRad="50800" dist="38100" dir="2700000" algn="tl" rotWithShape="0">
              <a:prstClr val="black">
                <a:alpha val="40000"/>
              </a:prstClr>
            </a:outerShdw>
          </a:effectLst>
        </p:spPr>
        <p:txBody>
          <a:bodyPr anchor="ctr"/>
          <a:lstStyle/>
          <a:p>
            <a:pPr algn="ctr">
              <a:lnSpc>
                <a:spcPct val="80000"/>
              </a:lnSpc>
              <a:defRPr/>
            </a:pPr>
            <a:r>
              <a:rPr lang="en-US" sz="825">
                <a:solidFill>
                  <a:schemeClr val="bg1"/>
                </a:solidFill>
              </a:rPr>
              <a:t>Data Governance</a:t>
            </a:r>
          </a:p>
        </p:txBody>
      </p:sp>
      <p:grpSp>
        <p:nvGrpSpPr>
          <p:cNvPr id="76" name="Group 75">
            <a:extLst>
              <a:ext uri="{FF2B5EF4-FFF2-40B4-BE49-F238E27FC236}">
                <a16:creationId xmlns:a16="http://schemas.microsoft.com/office/drawing/2014/main" id="{F2664630-7EE3-4B29-AC51-1D1A9F286A42}"/>
              </a:ext>
            </a:extLst>
          </p:cNvPr>
          <p:cNvGrpSpPr/>
          <p:nvPr/>
        </p:nvGrpSpPr>
        <p:grpSpPr>
          <a:xfrm>
            <a:off x="3893770" y="3603312"/>
            <a:ext cx="1096447" cy="332982"/>
            <a:chOff x="7145787" y="2100922"/>
            <a:chExt cx="1373144" cy="332982"/>
          </a:xfrm>
        </p:grpSpPr>
        <p:sp>
          <p:nvSpPr>
            <p:cNvPr id="77" name="TextBox 76">
              <a:extLst>
                <a:ext uri="{FF2B5EF4-FFF2-40B4-BE49-F238E27FC236}">
                  <a16:creationId xmlns:a16="http://schemas.microsoft.com/office/drawing/2014/main" id="{27D4F0A8-5C14-4D6C-B0DB-C86D1D0BFE6E}"/>
                </a:ext>
              </a:extLst>
            </p:cNvPr>
            <p:cNvSpPr txBox="1"/>
            <p:nvPr/>
          </p:nvSpPr>
          <p:spPr>
            <a:xfrm>
              <a:off x="7187005" y="2216681"/>
              <a:ext cx="1331926"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Operate and administer the platform </a:t>
              </a:r>
            </a:p>
          </p:txBody>
        </p:sp>
        <p:sp>
          <p:nvSpPr>
            <p:cNvPr id="78" name="Oval 2">
              <a:extLst>
                <a:ext uri="{FF2B5EF4-FFF2-40B4-BE49-F238E27FC236}">
                  <a16:creationId xmlns:a16="http://schemas.microsoft.com/office/drawing/2014/main" id="{27D32004-14BB-4DA2-B942-10C38A53D012}"/>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9</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cxnSp>
        <p:nvCxnSpPr>
          <p:cNvPr id="82" name="Shape 71">
            <a:extLst>
              <a:ext uri="{FF2B5EF4-FFF2-40B4-BE49-F238E27FC236}">
                <a16:creationId xmlns:a16="http://schemas.microsoft.com/office/drawing/2014/main" id="{B53178D0-E0A4-40F6-BF80-3904A660ECFB}"/>
              </a:ext>
            </a:extLst>
          </p:cNvPr>
          <p:cNvCxnSpPr>
            <a:cxnSpLocks/>
            <a:endCxn id="74" idx="2"/>
          </p:cNvCxnSpPr>
          <p:nvPr/>
        </p:nvCxnSpPr>
        <p:spPr bwMode="auto">
          <a:xfrm rot="16200000" flipV="1">
            <a:off x="7441522" y="2066168"/>
            <a:ext cx="805665" cy="3635"/>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cxnSp>
        <p:nvCxnSpPr>
          <p:cNvPr id="85" name="Shape 71">
            <a:extLst>
              <a:ext uri="{FF2B5EF4-FFF2-40B4-BE49-F238E27FC236}">
                <a16:creationId xmlns:a16="http://schemas.microsoft.com/office/drawing/2014/main" id="{C49990EB-2BE0-42E3-AF39-842A3B36D22C}"/>
              </a:ext>
            </a:extLst>
          </p:cNvPr>
          <p:cNvCxnSpPr>
            <a:cxnSpLocks/>
            <a:stCxn id="51" idx="1"/>
          </p:cNvCxnSpPr>
          <p:nvPr/>
        </p:nvCxnSpPr>
        <p:spPr bwMode="auto">
          <a:xfrm rot="10800000">
            <a:off x="3447900" y="1889528"/>
            <a:ext cx="1897143" cy="800077"/>
          </a:xfrm>
          <a:prstGeom prst="bentConnector2">
            <a:avLst/>
          </a:prstGeom>
          <a:solidFill>
            <a:schemeClr val="bg1"/>
          </a:solidFill>
          <a:ln w="19050" cap="flat" cmpd="sng" algn="ctr">
            <a:solidFill>
              <a:srgbClr val="1B4D2A"/>
            </a:solidFill>
            <a:prstDash val="solid"/>
            <a:round/>
            <a:headEnd type="arrow" w="med" len="med"/>
            <a:tailEnd type="arrow"/>
          </a:ln>
          <a:effectLst/>
        </p:spPr>
      </p:cxnSp>
      <p:cxnSp>
        <p:nvCxnSpPr>
          <p:cNvPr id="96" name="Shape 71">
            <a:extLst>
              <a:ext uri="{FF2B5EF4-FFF2-40B4-BE49-F238E27FC236}">
                <a16:creationId xmlns:a16="http://schemas.microsoft.com/office/drawing/2014/main" id="{1D6847ED-85CD-4C4A-9F26-3F6BE8548757}"/>
              </a:ext>
            </a:extLst>
          </p:cNvPr>
          <p:cNvCxnSpPr>
            <a:cxnSpLocks/>
            <a:stCxn id="44" idx="0"/>
          </p:cNvCxnSpPr>
          <p:nvPr/>
        </p:nvCxnSpPr>
        <p:spPr bwMode="auto">
          <a:xfrm rot="5400000" flipH="1" flipV="1">
            <a:off x="2695010" y="2641247"/>
            <a:ext cx="1504608" cy="1169"/>
          </a:xfrm>
          <a:prstGeom prst="bentConnector3">
            <a:avLst>
              <a:gd name="adj1" fmla="val 50000"/>
            </a:avLst>
          </a:prstGeom>
          <a:solidFill>
            <a:schemeClr val="bg1"/>
          </a:solidFill>
          <a:ln w="19050" cap="flat" cmpd="sng" algn="ctr">
            <a:solidFill>
              <a:srgbClr val="1B4D2A"/>
            </a:solidFill>
            <a:prstDash val="solid"/>
            <a:round/>
            <a:headEnd type="arrow" w="med" len="med"/>
            <a:tailEnd type="arrow"/>
          </a:ln>
          <a:effectLst/>
        </p:spPr>
      </p:cxnSp>
      <p:grpSp>
        <p:nvGrpSpPr>
          <p:cNvPr id="59" name="Group 58">
            <a:extLst>
              <a:ext uri="{FF2B5EF4-FFF2-40B4-BE49-F238E27FC236}">
                <a16:creationId xmlns:a16="http://schemas.microsoft.com/office/drawing/2014/main" id="{7B16BD02-7CF0-413D-B7A9-6A71EB02C90A}"/>
              </a:ext>
            </a:extLst>
          </p:cNvPr>
          <p:cNvGrpSpPr/>
          <p:nvPr/>
        </p:nvGrpSpPr>
        <p:grpSpPr>
          <a:xfrm>
            <a:off x="3045561" y="1952427"/>
            <a:ext cx="916084" cy="332472"/>
            <a:chOff x="7145787" y="2100922"/>
            <a:chExt cx="916084" cy="332472"/>
          </a:xfrm>
        </p:grpSpPr>
        <p:sp>
          <p:nvSpPr>
            <p:cNvPr id="61" name="Oval 2">
              <a:extLst>
                <a:ext uri="{FF2B5EF4-FFF2-40B4-BE49-F238E27FC236}">
                  <a16:creationId xmlns:a16="http://schemas.microsoft.com/office/drawing/2014/main" id="{242041BD-77B1-41B4-9E31-CBE72D1E31D5}"/>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3</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60" name="TextBox 59">
              <a:extLst>
                <a:ext uri="{FF2B5EF4-FFF2-40B4-BE49-F238E27FC236}">
                  <a16:creationId xmlns:a16="http://schemas.microsoft.com/office/drawing/2014/main" id="{1881A098-855E-4B58-BDD0-B1060BD1745F}"/>
                </a:ext>
              </a:extLst>
            </p:cNvPr>
            <p:cNvSpPr txBox="1"/>
            <p:nvPr/>
          </p:nvSpPr>
          <p:spPr>
            <a:xfrm>
              <a:off x="7191562" y="221617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Profile and Analyse source data</a:t>
              </a:r>
            </a:p>
          </p:txBody>
        </p:sp>
      </p:grpSp>
      <p:cxnSp>
        <p:nvCxnSpPr>
          <p:cNvPr id="103" name="Shape 71">
            <a:extLst>
              <a:ext uri="{FF2B5EF4-FFF2-40B4-BE49-F238E27FC236}">
                <a16:creationId xmlns:a16="http://schemas.microsoft.com/office/drawing/2014/main" id="{43A11248-AB6E-4390-9946-175904CA5BB4}"/>
              </a:ext>
            </a:extLst>
          </p:cNvPr>
          <p:cNvCxnSpPr>
            <a:cxnSpLocks/>
          </p:cNvCxnSpPr>
          <p:nvPr/>
        </p:nvCxnSpPr>
        <p:spPr bwMode="auto">
          <a:xfrm>
            <a:off x="3446729" y="3033517"/>
            <a:ext cx="4202707" cy="360188"/>
          </a:xfrm>
          <a:prstGeom prst="bentConnector3">
            <a:avLst>
              <a:gd name="adj1" fmla="val 99924"/>
            </a:avLst>
          </a:prstGeom>
          <a:solidFill>
            <a:schemeClr val="bg1"/>
          </a:solidFill>
          <a:ln w="19050" cap="flat" cmpd="sng" algn="ctr">
            <a:solidFill>
              <a:srgbClr val="1B4D2A"/>
            </a:solidFill>
            <a:prstDash val="solid"/>
            <a:round/>
            <a:headEnd type="none" w="med" len="med"/>
            <a:tailEnd type="arrow"/>
          </a:ln>
          <a:effectLst/>
        </p:spPr>
      </p:cxnSp>
      <p:grpSp>
        <p:nvGrpSpPr>
          <p:cNvPr id="62" name="Group 61">
            <a:extLst>
              <a:ext uri="{FF2B5EF4-FFF2-40B4-BE49-F238E27FC236}">
                <a16:creationId xmlns:a16="http://schemas.microsoft.com/office/drawing/2014/main" id="{45456028-1B2A-42B9-A0AA-37B0615E2D85}"/>
              </a:ext>
            </a:extLst>
          </p:cNvPr>
          <p:cNvGrpSpPr/>
          <p:nvPr/>
        </p:nvGrpSpPr>
        <p:grpSpPr>
          <a:xfrm>
            <a:off x="3053909" y="2267695"/>
            <a:ext cx="911526" cy="332982"/>
            <a:chOff x="7145787" y="2100922"/>
            <a:chExt cx="911526" cy="332982"/>
          </a:xfrm>
        </p:grpSpPr>
        <p:sp>
          <p:nvSpPr>
            <p:cNvPr id="63" name="TextBox 62">
              <a:extLst>
                <a:ext uri="{FF2B5EF4-FFF2-40B4-BE49-F238E27FC236}">
                  <a16:creationId xmlns:a16="http://schemas.microsoft.com/office/drawing/2014/main" id="{DAB1E684-E5FB-48EB-862A-50BB572BB2D5}"/>
                </a:ext>
              </a:extLst>
            </p:cNvPr>
            <p:cNvSpPr txBox="1"/>
            <p:nvPr/>
          </p:nvSpPr>
          <p:spPr>
            <a:xfrm>
              <a:off x="7187004" y="221668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Establish metrics and define targets</a:t>
              </a:r>
            </a:p>
          </p:txBody>
        </p:sp>
        <p:sp>
          <p:nvSpPr>
            <p:cNvPr id="64" name="Oval 2">
              <a:extLst>
                <a:ext uri="{FF2B5EF4-FFF2-40B4-BE49-F238E27FC236}">
                  <a16:creationId xmlns:a16="http://schemas.microsoft.com/office/drawing/2014/main" id="{ADE5566B-D6A7-4CCC-B008-04FAE63B22ED}"/>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4</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cxnSp>
        <p:nvCxnSpPr>
          <p:cNvPr id="127" name="Shape 71">
            <a:extLst>
              <a:ext uri="{FF2B5EF4-FFF2-40B4-BE49-F238E27FC236}">
                <a16:creationId xmlns:a16="http://schemas.microsoft.com/office/drawing/2014/main" id="{9C8621D5-E077-4820-940B-320FC62F12F4}"/>
              </a:ext>
            </a:extLst>
          </p:cNvPr>
          <p:cNvCxnSpPr>
            <a:cxnSpLocks/>
          </p:cNvCxnSpPr>
          <p:nvPr/>
        </p:nvCxnSpPr>
        <p:spPr bwMode="auto">
          <a:xfrm rot="5400000" flipH="1" flipV="1">
            <a:off x="2167157" y="2640816"/>
            <a:ext cx="1504608" cy="1169"/>
          </a:xfrm>
          <a:prstGeom prst="bentConnector3">
            <a:avLst>
              <a:gd name="adj1" fmla="val 50000"/>
            </a:avLst>
          </a:prstGeom>
          <a:solidFill>
            <a:schemeClr val="bg1"/>
          </a:solidFill>
          <a:ln w="19050" cap="flat" cmpd="sng" algn="ctr">
            <a:solidFill>
              <a:srgbClr val="1B4D2A"/>
            </a:solidFill>
            <a:prstDash val="solid"/>
            <a:round/>
            <a:headEnd type="none" w="med" len="med"/>
            <a:tailEnd type="arrow"/>
          </a:ln>
          <a:effectLst/>
        </p:spPr>
      </p:cxnSp>
      <p:grpSp>
        <p:nvGrpSpPr>
          <p:cNvPr id="65" name="Group 64">
            <a:extLst>
              <a:ext uri="{FF2B5EF4-FFF2-40B4-BE49-F238E27FC236}">
                <a16:creationId xmlns:a16="http://schemas.microsoft.com/office/drawing/2014/main" id="{54E3E14E-7E82-4C6C-94C3-05E0BF07C0C2}"/>
              </a:ext>
            </a:extLst>
          </p:cNvPr>
          <p:cNvGrpSpPr/>
          <p:nvPr/>
        </p:nvGrpSpPr>
        <p:grpSpPr>
          <a:xfrm>
            <a:off x="2348560" y="2507285"/>
            <a:ext cx="911526" cy="441593"/>
            <a:chOff x="7145787" y="2100922"/>
            <a:chExt cx="911526" cy="441593"/>
          </a:xfrm>
        </p:grpSpPr>
        <p:sp>
          <p:nvSpPr>
            <p:cNvPr id="66" name="TextBox 65">
              <a:extLst>
                <a:ext uri="{FF2B5EF4-FFF2-40B4-BE49-F238E27FC236}">
                  <a16:creationId xmlns:a16="http://schemas.microsoft.com/office/drawing/2014/main" id="{CF212A63-264F-4B54-BD68-8F364FC881D2}"/>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rules in DQ tool </a:t>
              </a:r>
            </a:p>
          </p:txBody>
        </p:sp>
        <p:sp>
          <p:nvSpPr>
            <p:cNvPr id="67" name="Oval 2">
              <a:extLst>
                <a:ext uri="{FF2B5EF4-FFF2-40B4-BE49-F238E27FC236}">
                  <a16:creationId xmlns:a16="http://schemas.microsoft.com/office/drawing/2014/main" id="{0366B668-995A-4480-80A3-DC4B41362E83}"/>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5</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grpSp>
        <p:nvGrpSpPr>
          <p:cNvPr id="68" name="Group 67">
            <a:extLst>
              <a:ext uri="{FF2B5EF4-FFF2-40B4-BE49-F238E27FC236}">
                <a16:creationId xmlns:a16="http://schemas.microsoft.com/office/drawing/2014/main" id="{CB439A34-7A24-484A-92F4-9ECF0463802C}"/>
              </a:ext>
            </a:extLst>
          </p:cNvPr>
          <p:cNvGrpSpPr/>
          <p:nvPr/>
        </p:nvGrpSpPr>
        <p:grpSpPr>
          <a:xfrm>
            <a:off x="2145632" y="2904550"/>
            <a:ext cx="1191608" cy="441593"/>
            <a:chOff x="7145787" y="2100922"/>
            <a:chExt cx="911526" cy="441593"/>
          </a:xfrm>
        </p:grpSpPr>
        <p:sp>
          <p:nvSpPr>
            <p:cNvPr id="69" name="TextBox 68">
              <a:extLst>
                <a:ext uri="{FF2B5EF4-FFF2-40B4-BE49-F238E27FC236}">
                  <a16:creationId xmlns:a16="http://schemas.microsoft.com/office/drawing/2014/main" id="{699F796A-A73A-4A11-8949-C284A82B01F5}"/>
                </a:ext>
              </a:extLst>
            </p:cNvPr>
            <p:cNvSpPr txBox="1"/>
            <p:nvPr/>
          </p:nvSpPr>
          <p:spPr>
            <a:xfrm>
              <a:off x="7187004" y="2216681"/>
              <a:ext cx="870309" cy="325834"/>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Define and implement audit rules into integration processes</a:t>
              </a:r>
            </a:p>
          </p:txBody>
        </p:sp>
        <p:sp>
          <p:nvSpPr>
            <p:cNvPr id="70" name="Oval 2">
              <a:extLst>
                <a:ext uri="{FF2B5EF4-FFF2-40B4-BE49-F238E27FC236}">
                  <a16:creationId xmlns:a16="http://schemas.microsoft.com/office/drawing/2014/main" id="{5B8920A5-C9E8-4AA7-802F-706645A2509C}"/>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6</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grpSp>
      <p:grpSp>
        <p:nvGrpSpPr>
          <p:cNvPr id="71" name="Group 70">
            <a:extLst>
              <a:ext uri="{FF2B5EF4-FFF2-40B4-BE49-F238E27FC236}">
                <a16:creationId xmlns:a16="http://schemas.microsoft.com/office/drawing/2014/main" id="{F824722A-E013-48ED-A08D-88548D94DD0D}"/>
              </a:ext>
            </a:extLst>
          </p:cNvPr>
          <p:cNvGrpSpPr/>
          <p:nvPr/>
        </p:nvGrpSpPr>
        <p:grpSpPr>
          <a:xfrm>
            <a:off x="3987023" y="1959252"/>
            <a:ext cx="1327031" cy="332983"/>
            <a:chOff x="7145787" y="2100922"/>
            <a:chExt cx="762501" cy="332983"/>
          </a:xfrm>
        </p:grpSpPr>
        <p:sp>
          <p:nvSpPr>
            <p:cNvPr id="72" name="TextBox 71">
              <a:extLst>
                <a:ext uri="{FF2B5EF4-FFF2-40B4-BE49-F238E27FC236}">
                  <a16:creationId xmlns:a16="http://schemas.microsoft.com/office/drawing/2014/main" id="{D70CE39B-181E-49CF-B9B2-C63D9D089AC7}"/>
                </a:ext>
              </a:extLst>
            </p:cNvPr>
            <p:cNvSpPr txBox="1"/>
            <p:nvPr/>
          </p:nvSpPr>
          <p:spPr>
            <a:xfrm>
              <a:off x="7187004" y="2216682"/>
              <a:ext cx="721284"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Review exceptions and plan remediation or rule refinement</a:t>
              </a:r>
            </a:p>
          </p:txBody>
        </p:sp>
        <p:sp>
          <p:nvSpPr>
            <p:cNvPr id="73" name="Oval 2">
              <a:extLst>
                <a:ext uri="{FF2B5EF4-FFF2-40B4-BE49-F238E27FC236}">
                  <a16:creationId xmlns:a16="http://schemas.microsoft.com/office/drawing/2014/main" id="{5A9E5748-09B2-42E8-B4CE-AA014E7893DE}"/>
                </a:ext>
              </a:extLst>
            </p:cNvPr>
            <p:cNvSpPr>
              <a:spLocks noChangeArrowheads="1"/>
            </p:cNvSpPr>
            <p:nvPr/>
          </p:nvSpPr>
          <p:spPr bwMode="gray">
            <a:xfrm>
              <a:off x="7145787" y="2100922"/>
              <a:ext cx="85739" cy="142376"/>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7</a:t>
              </a:r>
            </a:p>
          </p:txBody>
        </p:sp>
      </p:grpSp>
      <p:grpSp>
        <p:nvGrpSpPr>
          <p:cNvPr id="79" name="Group 78">
            <a:extLst>
              <a:ext uri="{FF2B5EF4-FFF2-40B4-BE49-F238E27FC236}">
                <a16:creationId xmlns:a16="http://schemas.microsoft.com/office/drawing/2014/main" id="{5F801DC9-D617-47A4-8A66-12408611EE64}"/>
              </a:ext>
            </a:extLst>
          </p:cNvPr>
          <p:cNvGrpSpPr/>
          <p:nvPr/>
        </p:nvGrpSpPr>
        <p:grpSpPr>
          <a:xfrm>
            <a:off x="4062175" y="2270987"/>
            <a:ext cx="911526" cy="332982"/>
            <a:chOff x="7145787" y="2100922"/>
            <a:chExt cx="911526" cy="332982"/>
          </a:xfrm>
        </p:grpSpPr>
        <p:sp>
          <p:nvSpPr>
            <p:cNvPr id="80" name="TextBox 79">
              <a:extLst>
                <a:ext uri="{FF2B5EF4-FFF2-40B4-BE49-F238E27FC236}">
                  <a16:creationId xmlns:a16="http://schemas.microsoft.com/office/drawing/2014/main" id="{824A45C4-DEB6-4ED3-AD06-9828A8DFE202}"/>
                </a:ext>
              </a:extLst>
            </p:cNvPr>
            <p:cNvSpPr txBox="1"/>
            <p:nvPr/>
          </p:nvSpPr>
          <p:spPr>
            <a:xfrm>
              <a:off x="7187004" y="2216681"/>
              <a:ext cx="870309" cy="217223"/>
            </a:xfrm>
            <a:prstGeom prst="roundRect">
              <a:avLst/>
            </a:prstGeom>
            <a:solidFill>
              <a:schemeClr val="bg1">
                <a:lumMod val="95000"/>
              </a:schemeClr>
            </a:solidFill>
            <a:ln>
              <a:solidFill>
                <a:srgbClr val="1B4D2A"/>
              </a:solidFill>
            </a:ln>
          </p:spPr>
          <p:txBody>
            <a:bodyPr wrap="square" lIns="34290" tIns="0" rIns="34290" bIns="0" rtlCol="0">
              <a:spAutoFit/>
            </a:bodyPr>
            <a:lstStyle/>
            <a:p>
              <a:pPr marL="47625" indent="-38100">
                <a:spcBef>
                  <a:spcPts val="0"/>
                </a:spcBef>
                <a:spcAft>
                  <a:spcPts val="0"/>
                </a:spcAft>
                <a:buFontTx/>
                <a:buChar char="•"/>
              </a:pPr>
              <a:r>
                <a:rPr lang="en-GB" sz="638" b="0">
                  <a:solidFill>
                    <a:schemeClr val="tx1"/>
                  </a:solidFill>
                </a:rPr>
                <a:t>Monitor data quality versus targets</a:t>
              </a:r>
            </a:p>
          </p:txBody>
        </p:sp>
        <p:sp>
          <p:nvSpPr>
            <p:cNvPr id="81" name="Oval 2">
              <a:extLst>
                <a:ext uri="{FF2B5EF4-FFF2-40B4-BE49-F238E27FC236}">
                  <a16:creationId xmlns:a16="http://schemas.microsoft.com/office/drawing/2014/main" id="{92B19CAC-2DF1-4A30-8FF9-47CC3745B092}"/>
                </a:ext>
              </a:extLst>
            </p:cNvPr>
            <p:cNvSpPr>
              <a:spLocks noChangeArrowheads="1"/>
            </p:cNvSpPr>
            <p:nvPr/>
          </p:nvSpPr>
          <p:spPr bwMode="gray">
            <a:xfrm>
              <a:off x="7145787" y="2100922"/>
              <a:ext cx="144656" cy="144608"/>
            </a:xfrm>
            <a:prstGeom prst="ellipse">
              <a:avLst/>
            </a:prstGeom>
            <a:solidFill>
              <a:srgbClr val="066BB0"/>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8</a:t>
              </a:r>
            </a:p>
          </p:txBody>
        </p:sp>
      </p:grpSp>
      <p:sp>
        <p:nvSpPr>
          <p:cNvPr id="128" name="Oval 2">
            <a:extLst>
              <a:ext uri="{FF2B5EF4-FFF2-40B4-BE49-F238E27FC236}">
                <a16:creationId xmlns:a16="http://schemas.microsoft.com/office/drawing/2014/main" id="{824CF7D0-4576-4CF5-9675-C0C7824B6D02}"/>
              </a:ext>
            </a:extLst>
          </p:cNvPr>
          <p:cNvSpPr>
            <a:spLocks noChangeArrowheads="1"/>
          </p:cNvSpPr>
          <p:nvPr/>
        </p:nvSpPr>
        <p:spPr bwMode="gray">
          <a:xfrm>
            <a:off x="3175772" y="195070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a</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29" name="Oval 2">
            <a:extLst>
              <a:ext uri="{FF2B5EF4-FFF2-40B4-BE49-F238E27FC236}">
                <a16:creationId xmlns:a16="http://schemas.microsoft.com/office/drawing/2014/main" id="{2FADF418-CA4C-4BE6-9B68-353B46B352AE}"/>
              </a:ext>
            </a:extLst>
          </p:cNvPr>
          <p:cNvSpPr>
            <a:spLocks noChangeArrowheads="1"/>
          </p:cNvSpPr>
          <p:nvPr/>
        </p:nvSpPr>
        <p:spPr bwMode="gray">
          <a:xfrm>
            <a:off x="2816610" y="1295656"/>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c</a:t>
            </a:r>
          </a:p>
        </p:txBody>
      </p:sp>
      <p:sp>
        <p:nvSpPr>
          <p:cNvPr id="130" name="Oval 2">
            <a:extLst>
              <a:ext uri="{FF2B5EF4-FFF2-40B4-BE49-F238E27FC236}">
                <a16:creationId xmlns:a16="http://schemas.microsoft.com/office/drawing/2014/main" id="{E655FC93-3365-4050-9258-C0C39C79D86D}"/>
              </a:ext>
            </a:extLst>
          </p:cNvPr>
          <p:cNvSpPr>
            <a:spLocks noChangeArrowheads="1"/>
          </p:cNvSpPr>
          <p:nvPr/>
        </p:nvSpPr>
        <p:spPr bwMode="gray">
          <a:xfrm>
            <a:off x="2960358" y="1296320"/>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d</a:t>
            </a:r>
          </a:p>
        </p:txBody>
      </p:sp>
      <p:sp>
        <p:nvSpPr>
          <p:cNvPr id="131" name="Oval 2">
            <a:extLst>
              <a:ext uri="{FF2B5EF4-FFF2-40B4-BE49-F238E27FC236}">
                <a16:creationId xmlns:a16="http://schemas.microsoft.com/office/drawing/2014/main" id="{8A872A07-BD1A-400D-8E54-8375E5465AC6}"/>
              </a:ext>
            </a:extLst>
          </p:cNvPr>
          <p:cNvSpPr>
            <a:spLocks noChangeArrowheads="1"/>
          </p:cNvSpPr>
          <p:nvPr/>
        </p:nvSpPr>
        <p:spPr bwMode="gray">
          <a:xfrm>
            <a:off x="7202454" y="116613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lang="en-US" sz="700">
                <a:solidFill>
                  <a:srgbClr val="FFFFFF"/>
                </a:solidFill>
                <a:latin typeface="Arial"/>
                <a:ea typeface="ＭＳ Ｐゴシック"/>
              </a:rPr>
              <a:t>e</a:t>
            </a:r>
            <a:endParaRPr kumimoji="0" lang="en-US" sz="700" b="1" i="0" u="none" strike="noStrike" kern="0" cap="none" spc="0" normalizeH="0" baseline="0" noProof="0">
              <a:ln>
                <a:noFill/>
              </a:ln>
              <a:solidFill>
                <a:srgbClr val="FFFFFF"/>
              </a:solidFill>
              <a:effectLst/>
              <a:uLnTx/>
              <a:uFillTx/>
              <a:latin typeface="Arial"/>
              <a:ea typeface="ＭＳ Ｐゴシック"/>
              <a:cs typeface="+mn-cs"/>
            </a:endParaRPr>
          </a:p>
        </p:txBody>
      </p:sp>
      <p:sp>
        <p:nvSpPr>
          <p:cNvPr id="132" name="Oval 2">
            <a:extLst>
              <a:ext uri="{FF2B5EF4-FFF2-40B4-BE49-F238E27FC236}">
                <a16:creationId xmlns:a16="http://schemas.microsoft.com/office/drawing/2014/main" id="{AF24F66F-467D-4B1E-AD1D-E44184561645}"/>
              </a:ext>
            </a:extLst>
          </p:cNvPr>
          <p:cNvSpPr>
            <a:spLocks noChangeArrowheads="1"/>
          </p:cNvSpPr>
          <p:nvPr/>
        </p:nvSpPr>
        <p:spPr bwMode="gray">
          <a:xfrm>
            <a:off x="2287772" y="2898941"/>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33" name="Oval 2">
            <a:extLst>
              <a:ext uri="{FF2B5EF4-FFF2-40B4-BE49-F238E27FC236}">
                <a16:creationId xmlns:a16="http://schemas.microsoft.com/office/drawing/2014/main" id="{56502086-B3DA-4F66-8EBE-E265CD25499E}"/>
              </a:ext>
            </a:extLst>
          </p:cNvPr>
          <p:cNvSpPr>
            <a:spLocks noChangeArrowheads="1"/>
          </p:cNvSpPr>
          <p:nvPr/>
        </p:nvSpPr>
        <p:spPr bwMode="gray">
          <a:xfrm>
            <a:off x="2477293" y="250836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f</a:t>
            </a:r>
          </a:p>
        </p:txBody>
      </p:sp>
      <p:sp>
        <p:nvSpPr>
          <p:cNvPr id="134" name="Oval 2">
            <a:extLst>
              <a:ext uri="{FF2B5EF4-FFF2-40B4-BE49-F238E27FC236}">
                <a16:creationId xmlns:a16="http://schemas.microsoft.com/office/drawing/2014/main" id="{4754F78E-904F-4BCF-BBA0-0CB0F3D67B68}"/>
              </a:ext>
            </a:extLst>
          </p:cNvPr>
          <p:cNvSpPr>
            <a:spLocks noChangeArrowheads="1"/>
          </p:cNvSpPr>
          <p:nvPr/>
        </p:nvSpPr>
        <p:spPr bwMode="gray">
          <a:xfrm>
            <a:off x="7347110" y="1167928"/>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g</a:t>
            </a:r>
          </a:p>
        </p:txBody>
      </p:sp>
      <p:sp>
        <p:nvSpPr>
          <p:cNvPr id="135" name="Oval 2">
            <a:extLst>
              <a:ext uri="{FF2B5EF4-FFF2-40B4-BE49-F238E27FC236}">
                <a16:creationId xmlns:a16="http://schemas.microsoft.com/office/drawing/2014/main" id="{E3D25B35-D512-408E-BE7B-A564F900448A}"/>
              </a:ext>
            </a:extLst>
          </p:cNvPr>
          <p:cNvSpPr>
            <a:spLocks noChangeArrowheads="1"/>
          </p:cNvSpPr>
          <p:nvPr/>
        </p:nvSpPr>
        <p:spPr bwMode="gray">
          <a:xfrm>
            <a:off x="7479999" y="1171273"/>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h</a:t>
            </a:r>
          </a:p>
        </p:txBody>
      </p:sp>
      <p:sp>
        <p:nvSpPr>
          <p:cNvPr id="136" name="Oval 2">
            <a:extLst>
              <a:ext uri="{FF2B5EF4-FFF2-40B4-BE49-F238E27FC236}">
                <a16:creationId xmlns:a16="http://schemas.microsoft.com/office/drawing/2014/main" id="{F3EC9C4C-0EB3-4B9C-BED6-B9DCF6B31D20}"/>
              </a:ext>
            </a:extLst>
          </p:cNvPr>
          <p:cNvSpPr>
            <a:spLocks noChangeArrowheads="1"/>
          </p:cNvSpPr>
          <p:nvPr/>
        </p:nvSpPr>
        <p:spPr bwMode="gray">
          <a:xfrm>
            <a:off x="7500702" y="2353324"/>
            <a:ext cx="144656" cy="144608"/>
          </a:xfrm>
          <a:prstGeom prst="ellipse">
            <a:avLst/>
          </a:prstGeom>
          <a:solidFill>
            <a:schemeClr val="accent2"/>
          </a:solidFill>
          <a:ln w="9525" algn="ctr">
            <a:noFill/>
            <a:round/>
            <a:headEnd/>
            <a:tailEnd/>
          </a:ln>
          <a:effectLst/>
        </p:spPr>
        <p:txBody>
          <a:bodyPr wrap="none" lIns="0" tIns="0" rIns="0" bIns="0" anchor="ctr"/>
          <a:lstStyle/>
          <a:p>
            <a:pPr marL="0" marR="0" lvl="0" indent="0" algn="ctr" defTabSz="914400" rtl="0" eaLnBrk="0" fontAlgn="base" latinLnBrk="0" hangingPunct="0">
              <a:lnSpc>
                <a:spcPct val="100000"/>
              </a:lnSpc>
              <a:spcBef>
                <a:spcPct val="0"/>
              </a:spcBef>
              <a:spcAft>
                <a:spcPct val="0"/>
              </a:spcAft>
              <a:buClr>
                <a:srgbClr val="55555A"/>
              </a:buClr>
              <a:buSzTx/>
              <a:buFontTx/>
              <a:buNone/>
              <a:tabLst/>
              <a:defRPr/>
            </a:pPr>
            <a:r>
              <a:rPr kumimoji="0" lang="en-US" sz="700" b="1" i="0" u="none" strike="noStrike" kern="0" cap="none" spc="0" normalizeH="0" baseline="0" noProof="0">
                <a:ln>
                  <a:noFill/>
                </a:ln>
                <a:solidFill>
                  <a:srgbClr val="FFFFFF"/>
                </a:solidFill>
                <a:effectLst/>
                <a:uLnTx/>
                <a:uFillTx/>
                <a:latin typeface="Arial"/>
                <a:ea typeface="ＭＳ Ｐゴシック"/>
                <a:cs typeface="+mn-cs"/>
              </a:rPr>
              <a:t>b</a:t>
            </a:r>
          </a:p>
        </p:txBody>
      </p:sp>
      <p:grpSp>
        <p:nvGrpSpPr>
          <p:cNvPr id="86" name="Group 85">
            <a:extLst>
              <a:ext uri="{FF2B5EF4-FFF2-40B4-BE49-F238E27FC236}">
                <a16:creationId xmlns:a16="http://schemas.microsoft.com/office/drawing/2014/main" id="{488F6A98-E06A-457D-9478-FA90290B6371}"/>
              </a:ext>
            </a:extLst>
          </p:cNvPr>
          <p:cNvGrpSpPr>
            <a:grpSpLocks noChangeAspect="1"/>
          </p:cNvGrpSpPr>
          <p:nvPr/>
        </p:nvGrpSpPr>
        <p:grpSpPr>
          <a:xfrm>
            <a:off x="7350134" y="140982"/>
            <a:ext cx="1341642" cy="412235"/>
            <a:chOff x="272026" y="2408034"/>
            <a:chExt cx="3095303" cy="951068"/>
          </a:xfrm>
        </p:grpSpPr>
        <p:sp>
          <p:nvSpPr>
            <p:cNvPr id="87" name="Rectangle 86">
              <a:extLst>
                <a:ext uri="{FF2B5EF4-FFF2-40B4-BE49-F238E27FC236}">
                  <a16:creationId xmlns:a16="http://schemas.microsoft.com/office/drawing/2014/main" id="{286FDFCC-5630-4EB5-B821-97891E13031A}"/>
                </a:ext>
              </a:extLst>
            </p:cNvPr>
            <p:cNvSpPr>
              <a:spLocks noChangeAspect="1"/>
            </p:cNvSpPr>
            <p:nvPr/>
          </p:nvSpPr>
          <p:spPr bwMode="auto">
            <a:xfrm>
              <a:off x="272026" y="2725857"/>
              <a:ext cx="304671" cy="279025"/>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endParaRPr lang="en-GB" sz="700">
                <a:cs typeface="Arial"/>
              </a:endParaRPr>
            </a:p>
          </p:txBody>
        </p:sp>
        <p:sp>
          <p:nvSpPr>
            <p:cNvPr id="88" name="Rectangle 87">
              <a:extLst>
                <a:ext uri="{FF2B5EF4-FFF2-40B4-BE49-F238E27FC236}">
                  <a16:creationId xmlns:a16="http://schemas.microsoft.com/office/drawing/2014/main" id="{BCBE714C-B2C0-48B8-AE9B-58FBC8AF109D}"/>
                </a:ext>
              </a:extLst>
            </p:cNvPr>
            <p:cNvSpPr>
              <a:spLocks noChangeAspect="1"/>
            </p:cNvSpPr>
            <p:nvPr/>
          </p:nvSpPr>
          <p:spPr bwMode="auto">
            <a:xfrm flipH="1">
              <a:off x="272026" y="3056102"/>
              <a:ext cx="304671" cy="279026"/>
            </a:xfrm>
            <a:prstGeom prst="rect">
              <a:avLst/>
            </a:prstGeom>
            <a:solidFill>
              <a:schemeClr val="accent1">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36000" tIns="36000" rIns="36000" bIns="36000" numCol="1" rtlCol="0" anchor="ctr" anchorCtr="0" compatLnSpc="1">
              <a:prstTxWarp prst="textNoShape">
                <a:avLst/>
              </a:prstTxWarp>
            </a:bodyPr>
            <a:lstStyle/>
            <a:p>
              <a:pPr algn="ctr">
                <a:spcAft>
                  <a:spcPts val="450"/>
                </a:spcAft>
              </a:pPr>
              <a:br>
                <a:rPr lang="en-GB" sz="700">
                  <a:solidFill>
                    <a:schemeClr val="bg1"/>
                  </a:solidFill>
                  <a:cs typeface="Arial"/>
                </a:rPr>
              </a:br>
              <a:endParaRPr lang="en-GB" sz="700">
                <a:solidFill>
                  <a:schemeClr val="bg1"/>
                </a:solidFill>
                <a:cs typeface="Arial"/>
              </a:endParaRPr>
            </a:p>
          </p:txBody>
        </p:sp>
        <p:sp>
          <p:nvSpPr>
            <p:cNvPr id="89" name="TextBox 88">
              <a:extLst>
                <a:ext uri="{FF2B5EF4-FFF2-40B4-BE49-F238E27FC236}">
                  <a16:creationId xmlns:a16="http://schemas.microsoft.com/office/drawing/2014/main" id="{DC5A931A-3AC7-40E8-BF48-5043F6B0E47E}"/>
                </a:ext>
              </a:extLst>
            </p:cNvPr>
            <p:cNvSpPr txBox="1">
              <a:spLocks noChangeAspect="1"/>
            </p:cNvSpPr>
            <p:nvPr/>
          </p:nvSpPr>
          <p:spPr bwMode="auto">
            <a:xfrm>
              <a:off x="272638" y="2408034"/>
              <a:ext cx="3094691" cy="20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kern="0">
                  <a:solidFill>
                    <a:srgbClr val="000000"/>
                  </a:solidFill>
                </a:rPr>
                <a:t>Key Accountabilities / Responsibilities</a:t>
              </a:r>
              <a:endParaRPr lang="en-GB" sz="700">
                <a:solidFill>
                  <a:srgbClr val="000000"/>
                </a:solidFill>
              </a:endParaRPr>
            </a:p>
          </p:txBody>
        </p:sp>
        <p:sp>
          <p:nvSpPr>
            <p:cNvPr id="90" name="TextBox 89">
              <a:extLst>
                <a:ext uri="{FF2B5EF4-FFF2-40B4-BE49-F238E27FC236}">
                  <a16:creationId xmlns:a16="http://schemas.microsoft.com/office/drawing/2014/main" id="{274B2E7E-BB1A-4289-BC49-17C459AD7526}"/>
                </a:ext>
              </a:extLst>
            </p:cNvPr>
            <p:cNvSpPr txBox="1">
              <a:spLocks noChangeAspect="1"/>
            </p:cNvSpPr>
            <p:nvPr/>
          </p:nvSpPr>
          <p:spPr bwMode="auto">
            <a:xfrm>
              <a:off x="688181" y="2775555"/>
              <a:ext cx="1124694"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Local / Entity</a:t>
              </a:r>
              <a:endParaRPr lang="en-GB" sz="700" b="0">
                <a:solidFill>
                  <a:schemeClr val="tx1"/>
                </a:solidFill>
              </a:endParaRPr>
            </a:p>
          </p:txBody>
        </p:sp>
        <p:sp>
          <p:nvSpPr>
            <p:cNvPr id="91" name="TextBox 90">
              <a:extLst>
                <a:ext uri="{FF2B5EF4-FFF2-40B4-BE49-F238E27FC236}">
                  <a16:creationId xmlns:a16="http://schemas.microsoft.com/office/drawing/2014/main" id="{27BEE078-E172-4098-9415-612D407C42B7}"/>
                </a:ext>
              </a:extLst>
            </p:cNvPr>
            <p:cNvSpPr txBox="1">
              <a:spLocks noChangeAspect="1"/>
            </p:cNvSpPr>
            <p:nvPr/>
          </p:nvSpPr>
          <p:spPr bwMode="auto">
            <a:xfrm>
              <a:off x="688181" y="3123651"/>
              <a:ext cx="564100" cy="23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lgn="l">
                <a:spcAft>
                  <a:spcPts val="600"/>
                </a:spcAft>
                <a:buClr>
                  <a:schemeClr val="tx1"/>
                </a:buClr>
              </a:pPr>
              <a:r>
                <a:rPr lang="en-GB" sz="700" b="0" kern="0">
                  <a:solidFill>
                    <a:schemeClr val="tx1"/>
                  </a:solidFill>
                </a:rPr>
                <a:t>Global</a:t>
              </a:r>
              <a:endParaRPr lang="en-GB" sz="700" b="0">
                <a:solidFill>
                  <a:schemeClr val="tx1"/>
                </a:solidFill>
              </a:endParaRPr>
            </a:p>
          </p:txBody>
        </p:sp>
      </p:grpSp>
      <p:sp>
        <p:nvSpPr>
          <p:cNvPr id="92" name="Footer Placeholder 1">
            <a:extLst>
              <a:ext uri="{FF2B5EF4-FFF2-40B4-BE49-F238E27FC236}">
                <a16:creationId xmlns:a16="http://schemas.microsoft.com/office/drawing/2014/main" id="{E63EB815-AAF2-4593-9589-6A6A8C2BE92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3" name="Rectangle 92">
            <a:extLst>
              <a:ext uri="{FF2B5EF4-FFF2-40B4-BE49-F238E27FC236}">
                <a16:creationId xmlns:a16="http://schemas.microsoft.com/office/drawing/2014/main" id="{53B7F9B4-2881-4F93-A008-654F6BCA1DA3}"/>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81012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0624" y="81674"/>
            <a:ext cx="6550267" cy="4221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a:solidFill>
                  <a:srgbClr val="00148C"/>
                </a:solidFill>
                <a:latin typeface="Arial"/>
                <a:ea typeface="ＭＳ Ｐゴシック"/>
              </a:rPr>
              <a:t>Data Governance Framework</a:t>
            </a:r>
          </a:p>
        </p:txBody>
      </p:sp>
      <p:sp>
        <p:nvSpPr>
          <p:cNvPr id="97" name="Title 3">
            <a:extLst>
              <a:ext uri="{FF2B5EF4-FFF2-40B4-BE49-F238E27FC236}">
                <a16:creationId xmlns:a16="http://schemas.microsoft.com/office/drawing/2014/main" id="{E06038F9-F569-48B5-BFA2-557D9E284C37}"/>
              </a:ext>
            </a:extLst>
          </p:cNvPr>
          <p:cNvSpPr txBox="1">
            <a:spLocks/>
          </p:cNvSpPr>
          <p:nvPr/>
        </p:nvSpPr>
        <p:spPr bwMode="auto">
          <a:xfrm>
            <a:off x="540624" y="433302"/>
            <a:ext cx="6119543" cy="33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defTabSz="685800">
              <a:buClrTx/>
              <a:defRPr/>
            </a:pPr>
            <a:r>
              <a:rPr lang="en-GB" sz="1050">
                <a:solidFill>
                  <a:srgbClr val="00148C"/>
                </a:solidFill>
                <a:latin typeface="Arial" panose="020B0604020202020204" pitchFamily="34" charset="0"/>
                <a:cs typeface="Arial" panose="020B0604020202020204" pitchFamily="34" charset="0"/>
              </a:rPr>
              <a:t>Data Governance is the overarching policies and processes that govern the management of enterprise data assets</a:t>
            </a:r>
          </a:p>
        </p:txBody>
      </p:sp>
      <p:sp>
        <p:nvSpPr>
          <p:cNvPr id="89" name="Rectangle 88">
            <a:extLst>
              <a:ext uri="{FF2B5EF4-FFF2-40B4-BE49-F238E27FC236}">
                <a16:creationId xmlns:a16="http://schemas.microsoft.com/office/drawing/2014/main" id="{569AAD17-289D-4AEA-86DE-F91236C5614C}"/>
              </a:ext>
            </a:extLst>
          </p:cNvPr>
          <p:cNvSpPr/>
          <p:nvPr/>
        </p:nvSpPr>
        <p:spPr bwMode="auto">
          <a:xfrm>
            <a:off x="261307" y="999549"/>
            <a:ext cx="3399279" cy="1661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defTabSz="685800" fontAlgn="auto">
              <a:spcBef>
                <a:spcPts val="0"/>
              </a:spcBef>
              <a:spcAft>
                <a:spcPts val="0"/>
              </a:spcAft>
              <a:buClrTx/>
            </a:pPr>
            <a:r>
              <a:rPr lang="en-GB" sz="900" kern="1200">
                <a:solidFill>
                  <a:srgbClr val="FFFFFF"/>
                </a:solidFill>
                <a:latin typeface="Arial"/>
              </a:rPr>
              <a:t>Our goals are:</a:t>
            </a:r>
          </a:p>
          <a:p>
            <a:pPr marL="171450" indent="-171450" defTabSz="685800" fontAlgn="auto">
              <a:spcBef>
                <a:spcPts val="0"/>
              </a:spcBef>
              <a:spcAft>
                <a:spcPts val="0"/>
              </a:spcAft>
              <a:buClrTx/>
              <a:buFont typeface="Arial" panose="020B0604020202020204" pitchFamily="34" charset="0"/>
              <a:buChar char="•"/>
            </a:pPr>
            <a:endParaRPr lang="en-GB" sz="900" b="0" kern="1200">
              <a:solidFill>
                <a:srgbClr val="FFFFFF"/>
              </a:solidFill>
              <a:latin typeface="Arial"/>
            </a:endParaRP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Management standards are embedded into our day to day operations</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is managed as a strategic asset and is clearly defined and owned</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rPr>
              <a:t>Common terminology adopted for our master data</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Appropriate controls and processes operating for data management</a:t>
            </a:r>
          </a:p>
          <a:p>
            <a:pPr marL="171450" indent="-171450" defTabSz="685800" fontAlgn="auto">
              <a:spcBef>
                <a:spcPts val="0"/>
              </a:spcBef>
              <a:spcAft>
                <a:spcPts val="0"/>
              </a:spcAft>
              <a:buClrTx/>
              <a:buFont typeface="Arial" panose="020B0604020202020204" pitchFamily="34" charset="0"/>
              <a:buChar char="•"/>
            </a:pPr>
            <a:r>
              <a:rPr lang="en-GB" sz="900" b="0" kern="1200">
                <a:solidFill>
                  <a:srgbClr val="FFFFFF"/>
                </a:solidFill>
                <a:latin typeface="Arial"/>
              </a:rPr>
              <a:t>Data quality is being actively managed and quality improved</a:t>
            </a:r>
          </a:p>
          <a:p>
            <a:pPr defTabSz="685800" fontAlgn="auto">
              <a:spcBef>
                <a:spcPts val="0"/>
              </a:spcBef>
              <a:spcAft>
                <a:spcPts val="0"/>
              </a:spcAft>
              <a:buClrTx/>
            </a:pPr>
            <a:endParaRPr lang="en-GB" sz="900" kern="1200">
              <a:solidFill>
                <a:srgbClr val="FFFFFF"/>
              </a:solidFill>
              <a:latin typeface="Arial"/>
            </a:endParaRPr>
          </a:p>
        </p:txBody>
      </p:sp>
      <p:pic>
        <p:nvPicPr>
          <p:cNvPr id="90" name="Picture 89">
            <a:extLst>
              <a:ext uri="{FF2B5EF4-FFF2-40B4-BE49-F238E27FC236}">
                <a16:creationId xmlns:a16="http://schemas.microsoft.com/office/drawing/2014/main" id="{BFE21293-130D-4B96-B647-DF35580DF284}"/>
              </a:ext>
            </a:extLst>
          </p:cNvPr>
          <p:cNvPicPr>
            <a:picLocks noChangeAspect="1"/>
          </p:cNvPicPr>
          <p:nvPr/>
        </p:nvPicPr>
        <p:blipFill>
          <a:blip r:embed="rId3"/>
          <a:stretch>
            <a:fillRect/>
          </a:stretch>
        </p:blipFill>
        <p:spPr>
          <a:xfrm>
            <a:off x="928966" y="2980953"/>
            <a:ext cx="2301020" cy="1636808"/>
          </a:xfrm>
          <a:prstGeom prst="rect">
            <a:avLst/>
          </a:prstGeom>
        </p:spPr>
      </p:pic>
      <p:sp>
        <p:nvSpPr>
          <p:cNvPr id="57" name="Rectangle 56">
            <a:extLst>
              <a:ext uri="{FF2B5EF4-FFF2-40B4-BE49-F238E27FC236}">
                <a16:creationId xmlns:a16="http://schemas.microsoft.com/office/drawing/2014/main" id="{4DADAE16-C0EB-44A2-8BB2-9B4011D3B86E}"/>
              </a:ext>
            </a:extLst>
          </p:cNvPr>
          <p:cNvSpPr/>
          <p:nvPr/>
        </p:nvSpPr>
        <p:spPr bwMode="auto">
          <a:xfrm>
            <a:off x="5179318" y="1120652"/>
            <a:ext cx="3739734" cy="102785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94BEA85F-4A34-46BA-912A-5AFA4EBA75C9}"/>
              </a:ext>
            </a:extLst>
          </p:cNvPr>
          <p:cNvSpPr/>
          <p:nvPr/>
        </p:nvSpPr>
        <p:spPr bwMode="auto">
          <a:xfrm>
            <a:off x="5179318" y="2181926"/>
            <a:ext cx="3739733" cy="237174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64" name="Slide Number Placeholder 3">
            <a:extLst>
              <a:ext uri="{FF2B5EF4-FFF2-40B4-BE49-F238E27FC236}">
                <a16:creationId xmlns:a16="http://schemas.microsoft.com/office/drawing/2014/main" id="{9C734341-EEFA-482B-ABD1-D42DD3605B7C}"/>
              </a:ext>
            </a:extLst>
          </p:cNvPr>
          <p:cNvSpPr>
            <a:spLocks noGrp="1"/>
          </p:cNvSpPr>
          <p:nvPr>
            <p:ph type="sldNum" sz="quarter" idx="12"/>
          </p:nvPr>
        </p:nvSpPr>
        <p:spPr>
          <a:xfrm flipH="1">
            <a:off x="8590221" y="4488607"/>
            <a:ext cx="508346" cy="121416"/>
          </a:xfrm>
        </p:spPr>
        <p:txBody>
          <a:bodyPr/>
          <a:lstStyle/>
          <a:p>
            <a:pPr algn="r" defTabSz="685800" fontAlgn="auto">
              <a:spcBef>
                <a:spcPts val="0"/>
              </a:spcBef>
              <a:spcAft>
                <a:spcPts val="0"/>
              </a:spcAft>
              <a:buClrTx/>
              <a:defRPr/>
            </a:pPr>
            <a:r>
              <a:rPr lang="en-US" sz="750" b="0" kern="1200">
                <a:solidFill>
                  <a:srgbClr val="666666"/>
                </a:solidFill>
                <a:latin typeface="Arial"/>
              </a:rPr>
              <a:t> </a:t>
            </a:r>
          </a:p>
        </p:txBody>
      </p:sp>
      <p:cxnSp>
        <p:nvCxnSpPr>
          <p:cNvPr id="65" name="Straight Arrow Connector 64">
            <a:extLst>
              <a:ext uri="{FF2B5EF4-FFF2-40B4-BE49-F238E27FC236}">
                <a16:creationId xmlns:a16="http://schemas.microsoft.com/office/drawing/2014/main" id="{FDA57091-FD07-4973-8BA2-6F31C553D21B}"/>
              </a:ext>
            </a:extLst>
          </p:cNvPr>
          <p:cNvCxnSpPr>
            <a:cxnSpLocks/>
          </p:cNvCxnSpPr>
          <p:nvPr/>
        </p:nvCxnSpPr>
        <p:spPr>
          <a:xfrm flipV="1">
            <a:off x="3724048" y="1179998"/>
            <a:ext cx="28090" cy="3458225"/>
          </a:xfrm>
          <a:prstGeom prst="straightConnector1">
            <a:avLst/>
          </a:prstGeom>
          <a:ln>
            <a:solidFill>
              <a:srgbClr val="00148C"/>
            </a:solidFill>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4B078AEE-71D3-4123-9DAB-033553A89214}"/>
              </a:ext>
            </a:extLst>
          </p:cNvPr>
          <p:cNvSpPr/>
          <p:nvPr/>
        </p:nvSpPr>
        <p:spPr>
          <a:xfrm rot="16200000">
            <a:off x="3176742" y="2562437"/>
            <a:ext cx="1127390" cy="15447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kern="1200">
                <a:solidFill>
                  <a:srgbClr val="002060"/>
                </a:solidFill>
                <a:latin typeface="Arial"/>
              </a:rPr>
              <a:t>Escalation Path</a:t>
            </a:r>
          </a:p>
        </p:txBody>
      </p:sp>
      <p:sp>
        <p:nvSpPr>
          <p:cNvPr id="72" name="Left Brace 71">
            <a:extLst>
              <a:ext uri="{FF2B5EF4-FFF2-40B4-BE49-F238E27FC236}">
                <a16:creationId xmlns:a16="http://schemas.microsoft.com/office/drawing/2014/main" id="{490FBECF-726C-4309-8C8E-0B98A08FEEF7}"/>
              </a:ext>
            </a:extLst>
          </p:cNvPr>
          <p:cNvSpPr/>
          <p:nvPr/>
        </p:nvSpPr>
        <p:spPr>
          <a:xfrm>
            <a:off x="4297203" y="2649750"/>
            <a:ext cx="195639" cy="1149607"/>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GB" sz="1350"/>
          </a:p>
        </p:txBody>
      </p:sp>
      <p:sp>
        <p:nvSpPr>
          <p:cNvPr id="83" name="Rectangle 82">
            <a:extLst>
              <a:ext uri="{FF2B5EF4-FFF2-40B4-BE49-F238E27FC236}">
                <a16:creationId xmlns:a16="http://schemas.microsoft.com/office/drawing/2014/main" id="{C67DD0D5-B4F7-43A7-9900-CB14747EADEF}"/>
              </a:ext>
            </a:extLst>
          </p:cNvPr>
          <p:cNvSpPr/>
          <p:nvPr/>
        </p:nvSpPr>
        <p:spPr>
          <a:xfrm rot="16200000">
            <a:off x="3612790" y="3245253"/>
            <a:ext cx="1097230" cy="16404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kern="1200">
                <a:solidFill>
                  <a:srgbClr val="002060"/>
                </a:solidFill>
                <a:latin typeface="Arial"/>
              </a:rPr>
              <a:t>94% of Decisions</a:t>
            </a:r>
          </a:p>
        </p:txBody>
      </p:sp>
      <p:sp>
        <p:nvSpPr>
          <p:cNvPr id="84" name="Left Brace 83">
            <a:extLst>
              <a:ext uri="{FF2B5EF4-FFF2-40B4-BE49-F238E27FC236}">
                <a16:creationId xmlns:a16="http://schemas.microsoft.com/office/drawing/2014/main" id="{E9C1C6DD-2AC8-425E-B567-9A8F951AAF55}"/>
              </a:ext>
            </a:extLst>
          </p:cNvPr>
          <p:cNvSpPr/>
          <p:nvPr/>
        </p:nvSpPr>
        <p:spPr>
          <a:xfrm>
            <a:off x="4310030" y="2249867"/>
            <a:ext cx="224309" cy="322235"/>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GB" sz="1350"/>
          </a:p>
        </p:txBody>
      </p:sp>
      <p:sp>
        <p:nvSpPr>
          <p:cNvPr id="91" name="Rectangle 90">
            <a:extLst>
              <a:ext uri="{FF2B5EF4-FFF2-40B4-BE49-F238E27FC236}">
                <a16:creationId xmlns:a16="http://schemas.microsoft.com/office/drawing/2014/main" id="{21319A29-381D-42A4-8981-523CC6DD9AF9}"/>
              </a:ext>
            </a:extLst>
          </p:cNvPr>
          <p:cNvSpPr/>
          <p:nvPr/>
        </p:nvSpPr>
        <p:spPr>
          <a:xfrm rot="16200000">
            <a:off x="3747775" y="2343659"/>
            <a:ext cx="821342" cy="13670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kern="1200">
                <a:solidFill>
                  <a:srgbClr val="002060"/>
                </a:solidFill>
                <a:latin typeface="Arial"/>
              </a:rPr>
              <a:t>5% of Decisions</a:t>
            </a:r>
          </a:p>
        </p:txBody>
      </p:sp>
      <p:sp>
        <p:nvSpPr>
          <p:cNvPr id="94" name="Left Brace 93">
            <a:extLst>
              <a:ext uri="{FF2B5EF4-FFF2-40B4-BE49-F238E27FC236}">
                <a16:creationId xmlns:a16="http://schemas.microsoft.com/office/drawing/2014/main" id="{0C377146-0DB7-4C36-B1DA-A128161C0A9C}"/>
              </a:ext>
            </a:extLst>
          </p:cNvPr>
          <p:cNvSpPr/>
          <p:nvPr/>
        </p:nvSpPr>
        <p:spPr>
          <a:xfrm>
            <a:off x="4268532" y="1293724"/>
            <a:ext cx="224309" cy="838363"/>
          </a:xfrm>
          <a:prstGeom prst="leftBrace">
            <a:avLst/>
          </a:prstGeom>
          <a:ln w="28575">
            <a:solidFill>
              <a:srgbClr val="00148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95" name="Rectangle 94">
            <a:extLst>
              <a:ext uri="{FF2B5EF4-FFF2-40B4-BE49-F238E27FC236}">
                <a16:creationId xmlns:a16="http://schemas.microsoft.com/office/drawing/2014/main" id="{272193C4-11B7-48F1-9E65-9AF91A51BF8C}"/>
              </a:ext>
            </a:extLst>
          </p:cNvPr>
          <p:cNvSpPr/>
          <p:nvPr/>
        </p:nvSpPr>
        <p:spPr>
          <a:xfrm rot="16200000">
            <a:off x="3740219" y="1522317"/>
            <a:ext cx="821342" cy="13670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50">
                <a:solidFill>
                  <a:srgbClr val="002060"/>
                </a:solidFill>
                <a:latin typeface="Arial"/>
              </a:rPr>
              <a:t>1</a:t>
            </a:r>
            <a:r>
              <a:rPr lang="en-US" sz="750" kern="1200">
                <a:solidFill>
                  <a:srgbClr val="002060"/>
                </a:solidFill>
                <a:latin typeface="Arial"/>
              </a:rPr>
              <a:t>% of Decisions</a:t>
            </a:r>
          </a:p>
        </p:txBody>
      </p:sp>
      <p:sp>
        <p:nvSpPr>
          <p:cNvPr id="96" name="Rectangle 95">
            <a:extLst>
              <a:ext uri="{FF2B5EF4-FFF2-40B4-BE49-F238E27FC236}">
                <a16:creationId xmlns:a16="http://schemas.microsoft.com/office/drawing/2014/main" id="{E90CEBA0-284F-4EC4-9BA8-E075D2DF1068}"/>
              </a:ext>
            </a:extLst>
          </p:cNvPr>
          <p:cNvSpPr/>
          <p:nvPr/>
        </p:nvSpPr>
        <p:spPr>
          <a:xfrm>
            <a:off x="6862636" y="1321254"/>
            <a:ext cx="1473256" cy="3333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Executive Data Governance Council (EGC)</a:t>
            </a:r>
          </a:p>
        </p:txBody>
      </p:sp>
      <p:grpSp>
        <p:nvGrpSpPr>
          <p:cNvPr id="107" name="Group 106">
            <a:extLst>
              <a:ext uri="{FF2B5EF4-FFF2-40B4-BE49-F238E27FC236}">
                <a16:creationId xmlns:a16="http://schemas.microsoft.com/office/drawing/2014/main" id="{7D75CAAD-218A-4458-B983-BD326DF9A675}"/>
              </a:ext>
            </a:extLst>
          </p:cNvPr>
          <p:cNvGrpSpPr/>
          <p:nvPr/>
        </p:nvGrpSpPr>
        <p:grpSpPr>
          <a:xfrm>
            <a:off x="7112666" y="2704596"/>
            <a:ext cx="970836" cy="467174"/>
            <a:chOff x="3577367" y="3960194"/>
            <a:chExt cx="1205130" cy="640665"/>
          </a:xfrm>
          <a:solidFill>
            <a:schemeClr val="accent3"/>
          </a:solidFill>
        </p:grpSpPr>
        <p:sp>
          <p:nvSpPr>
            <p:cNvPr id="111" name="Rectangle 110">
              <a:extLst>
                <a:ext uri="{FF2B5EF4-FFF2-40B4-BE49-F238E27FC236}">
                  <a16:creationId xmlns:a16="http://schemas.microsoft.com/office/drawing/2014/main" id="{DEAF761E-8246-40BA-B3AC-11BF8FAD6B4F}"/>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13" name="Rectangle 112">
              <a:extLst>
                <a:ext uri="{FF2B5EF4-FFF2-40B4-BE49-F238E27FC236}">
                  <a16:creationId xmlns:a16="http://schemas.microsoft.com/office/drawing/2014/main" id="{65ED10A6-7A49-4AEF-B3DE-9D5FB0DB605E}"/>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14" name="Rectangle 113">
              <a:extLst>
                <a:ext uri="{FF2B5EF4-FFF2-40B4-BE49-F238E27FC236}">
                  <a16:creationId xmlns:a16="http://schemas.microsoft.com/office/drawing/2014/main" id="{A636B04A-C9E2-47EF-9686-0FA2BB44A973}"/>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Owner</a:t>
              </a:r>
            </a:p>
          </p:txBody>
        </p:sp>
      </p:grpSp>
      <p:cxnSp>
        <p:nvCxnSpPr>
          <p:cNvPr id="118" name="Straight Connector 117">
            <a:extLst>
              <a:ext uri="{FF2B5EF4-FFF2-40B4-BE49-F238E27FC236}">
                <a16:creationId xmlns:a16="http://schemas.microsoft.com/office/drawing/2014/main" id="{43CA71B1-FC97-4D5D-BCA6-729E535DD536}"/>
              </a:ext>
            </a:extLst>
          </p:cNvPr>
          <p:cNvCxnSpPr>
            <a:stCxn id="96" idx="2"/>
            <a:endCxn id="143" idx="0"/>
          </p:cNvCxnSpPr>
          <p:nvPr/>
        </p:nvCxnSpPr>
        <p:spPr>
          <a:xfrm flipH="1">
            <a:off x="7598085" y="1654645"/>
            <a:ext cx="1180" cy="143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Elbow Connector 14">
            <a:extLst>
              <a:ext uri="{FF2B5EF4-FFF2-40B4-BE49-F238E27FC236}">
                <a16:creationId xmlns:a16="http://schemas.microsoft.com/office/drawing/2014/main" id="{A38E05BA-46E5-4E90-9230-3B9081161C01}"/>
              </a:ext>
            </a:extLst>
          </p:cNvPr>
          <p:cNvCxnSpPr>
            <a:cxnSpLocks/>
            <a:stCxn id="143" idx="2"/>
          </p:cNvCxnSpPr>
          <p:nvPr/>
        </p:nvCxnSpPr>
        <p:spPr>
          <a:xfrm rot="5400000">
            <a:off x="7224799" y="1904211"/>
            <a:ext cx="145851" cy="6007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0" name="Elbow Connector 16">
            <a:extLst>
              <a:ext uri="{FF2B5EF4-FFF2-40B4-BE49-F238E27FC236}">
                <a16:creationId xmlns:a16="http://schemas.microsoft.com/office/drawing/2014/main" id="{47410878-7BCB-40AF-8BFF-977856896A42}"/>
              </a:ext>
            </a:extLst>
          </p:cNvPr>
          <p:cNvCxnSpPr>
            <a:cxnSpLocks/>
            <a:stCxn id="143" idx="2"/>
          </p:cNvCxnSpPr>
          <p:nvPr/>
        </p:nvCxnSpPr>
        <p:spPr>
          <a:xfrm rot="16200000" flipH="1">
            <a:off x="7805452" y="1924280"/>
            <a:ext cx="145851" cy="56058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3BE2E87C-DEC7-4A57-B1CA-8DB6296969F8}"/>
              </a:ext>
            </a:extLst>
          </p:cNvPr>
          <p:cNvSpPr/>
          <p:nvPr/>
        </p:nvSpPr>
        <p:spPr>
          <a:xfrm>
            <a:off x="7192940" y="2250882"/>
            <a:ext cx="810291" cy="3333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a:t>
            </a:r>
            <a:r>
              <a:rPr lang="en-US" sz="675">
                <a:solidFill>
                  <a:srgbClr val="FFFFFF"/>
                </a:solidFill>
                <a:latin typeface="Arial"/>
              </a:rPr>
              <a:t>Domain </a:t>
            </a:r>
            <a:r>
              <a:rPr lang="en-US" sz="675" b="0" kern="1200">
                <a:solidFill>
                  <a:srgbClr val="FFFFFF"/>
                </a:solidFill>
                <a:latin typeface="Arial"/>
              </a:rPr>
              <a:t>Owner</a:t>
            </a:r>
          </a:p>
        </p:txBody>
      </p:sp>
      <p:sp>
        <p:nvSpPr>
          <p:cNvPr id="122" name="Rectangle 121">
            <a:extLst>
              <a:ext uri="{FF2B5EF4-FFF2-40B4-BE49-F238E27FC236}">
                <a16:creationId xmlns:a16="http://schemas.microsoft.com/office/drawing/2014/main" id="{B95738FA-A5A9-4CBF-B73B-8F1E003E0A17}"/>
              </a:ext>
            </a:extLst>
          </p:cNvPr>
          <p:cNvSpPr/>
          <p:nvPr/>
        </p:nvSpPr>
        <p:spPr>
          <a:xfrm>
            <a:off x="4369026" y="1293724"/>
            <a:ext cx="810291" cy="4000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b="0" kern="1200">
                <a:solidFill>
                  <a:srgbClr val="002060"/>
                </a:solidFill>
                <a:latin typeface="Arial"/>
              </a:rPr>
              <a:t>Data Governance</a:t>
            </a:r>
          </a:p>
        </p:txBody>
      </p:sp>
      <p:sp>
        <p:nvSpPr>
          <p:cNvPr id="123" name="Rectangle 122">
            <a:extLst>
              <a:ext uri="{FF2B5EF4-FFF2-40B4-BE49-F238E27FC236}">
                <a16:creationId xmlns:a16="http://schemas.microsoft.com/office/drawing/2014/main" id="{DD293FE6-D610-4DC2-B358-902A4FA200EA}"/>
              </a:ext>
            </a:extLst>
          </p:cNvPr>
          <p:cNvSpPr/>
          <p:nvPr/>
        </p:nvSpPr>
        <p:spPr>
          <a:xfrm>
            <a:off x="4369026" y="2505148"/>
            <a:ext cx="810291" cy="4000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b="0" kern="1200">
                <a:solidFill>
                  <a:srgbClr val="002060"/>
                </a:solidFill>
                <a:latin typeface="Arial"/>
              </a:rPr>
              <a:t>Data Stewardship</a:t>
            </a:r>
          </a:p>
        </p:txBody>
      </p:sp>
      <p:cxnSp>
        <p:nvCxnSpPr>
          <p:cNvPr id="124" name="Straight Connector 123">
            <a:extLst>
              <a:ext uri="{FF2B5EF4-FFF2-40B4-BE49-F238E27FC236}">
                <a16:creationId xmlns:a16="http://schemas.microsoft.com/office/drawing/2014/main" id="{5E72BD02-E8E6-416A-97FD-1AB0531579E3}"/>
              </a:ext>
            </a:extLst>
          </p:cNvPr>
          <p:cNvCxnSpPr>
            <a:stCxn id="122" idx="2"/>
            <a:endCxn id="123" idx="0"/>
          </p:cNvCxnSpPr>
          <p:nvPr/>
        </p:nvCxnSpPr>
        <p:spPr>
          <a:xfrm>
            <a:off x="4774171" y="1693792"/>
            <a:ext cx="0" cy="811356"/>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2CB3EF6-12FD-45D3-AAC9-82EF9412472F}"/>
              </a:ext>
            </a:extLst>
          </p:cNvPr>
          <p:cNvCxnSpPr>
            <a:cxnSpLocks/>
            <a:stCxn id="123" idx="2"/>
          </p:cNvCxnSpPr>
          <p:nvPr/>
        </p:nvCxnSpPr>
        <p:spPr>
          <a:xfrm>
            <a:off x="4774171" y="2905217"/>
            <a:ext cx="0" cy="135513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A61126F-FA5A-40E8-8B7A-923E3EBEAEAB}"/>
              </a:ext>
            </a:extLst>
          </p:cNvPr>
          <p:cNvGrpSpPr/>
          <p:nvPr/>
        </p:nvGrpSpPr>
        <p:grpSpPr>
          <a:xfrm>
            <a:off x="7235438" y="3273131"/>
            <a:ext cx="970836" cy="467174"/>
            <a:chOff x="3577367" y="3960194"/>
            <a:chExt cx="1205130" cy="640665"/>
          </a:xfrm>
          <a:solidFill>
            <a:schemeClr val="accent3"/>
          </a:solidFill>
        </p:grpSpPr>
        <p:sp>
          <p:nvSpPr>
            <p:cNvPr id="127" name="Rectangle 126">
              <a:extLst>
                <a:ext uri="{FF2B5EF4-FFF2-40B4-BE49-F238E27FC236}">
                  <a16:creationId xmlns:a16="http://schemas.microsoft.com/office/drawing/2014/main" id="{FBF1FC4B-34A2-44A4-94D1-D9F698843288}"/>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28" name="Rectangle 127">
              <a:extLst>
                <a:ext uri="{FF2B5EF4-FFF2-40B4-BE49-F238E27FC236}">
                  <a16:creationId xmlns:a16="http://schemas.microsoft.com/office/drawing/2014/main" id="{45BC7EDC-9EE7-4B23-A059-B44AD16991A7}"/>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29" name="Rectangle 128">
              <a:extLst>
                <a:ext uri="{FF2B5EF4-FFF2-40B4-BE49-F238E27FC236}">
                  <a16:creationId xmlns:a16="http://schemas.microsoft.com/office/drawing/2014/main" id="{BC4E7785-D111-4EF6-976B-B69602E05597}"/>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Stewards</a:t>
              </a:r>
            </a:p>
          </p:txBody>
        </p:sp>
      </p:grpSp>
      <p:cxnSp>
        <p:nvCxnSpPr>
          <p:cNvPr id="130" name="Straight Connector 129">
            <a:extLst>
              <a:ext uri="{FF2B5EF4-FFF2-40B4-BE49-F238E27FC236}">
                <a16:creationId xmlns:a16="http://schemas.microsoft.com/office/drawing/2014/main" id="{038B9C59-29BD-40BF-B7A8-CCEDF9EADC7B}"/>
              </a:ext>
            </a:extLst>
          </p:cNvPr>
          <p:cNvCxnSpPr>
            <a:cxnSpLocks/>
          </p:cNvCxnSpPr>
          <p:nvPr/>
        </p:nvCxnSpPr>
        <p:spPr>
          <a:xfrm flipH="1">
            <a:off x="7603330" y="3162677"/>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5E36BFB-3A7B-4EAE-B4A5-02D1F9F1864F}"/>
              </a:ext>
            </a:extLst>
          </p:cNvPr>
          <p:cNvCxnSpPr>
            <a:cxnSpLocks/>
          </p:cNvCxnSpPr>
          <p:nvPr/>
        </p:nvCxnSpPr>
        <p:spPr>
          <a:xfrm flipH="1">
            <a:off x="7683603" y="3162677"/>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CC38546-5C10-4942-A76E-836DD1D9785A}"/>
              </a:ext>
            </a:extLst>
          </p:cNvPr>
          <p:cNvCxnSpPr>
            <a:cxnSpLocks/>
          </p:cNvCxnSpPr>
          <p:nvPr/>
        </p:nvCxnSpPr>
        <p:spPr>
          <a:xfrm>
            <a:off x="7683603" y="3162677"/>
            <a:ext cx="80272" cy="254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EECA2F5-E1C4-40BF-8415-71EE137D9260}"/>
              </a:ext>
            </a:extLst>
          </p:cNvPr>
          <p:cNvCxnSpPr>
            <a:cxnSpLocks/>
          </p:cNvCxnSpPr>
          <p:nvPr/>
        </p:nvCxnSpPr>
        <p:spPr>
          <a:xfrm flipH="1">
            <a:off x="7523058" y="2579512"/>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D99C661-A9F8-4869-9A2C-1D5B8F590B59}"/>
              </a:ext>
            </a:extLst>
          </p:cNvPr>
          <p:cNvCxnSpPr>
            <a:cxnSpLocks/>
          </p:cNvCxnSpPr>
          <p:nvPr/>
        </p:nvCxnSpPr>
        <p:spPr>
          <a:xfrm flipH="1">
            <a:off x="7603330" y="2579512"/>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1631E53-CA7D-485F-B980-D3BD3ABCE946}"/>
              </a:ext>
            </a:extLst>
          </p:cNvPr>
          <p:cNvCxnSpPr>
            <a:cxnSpLocks/>
          </p:cNvCxnSpPr>
          <p:nvPr/>
        </p:nvCxnSpPr>
        <p:spPr>
          <a:xfrm>
            <a:off x="7603331" y="2579512"/>
            <a:ext cx="80272" cy="2541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D391078F-2C41-43D8-9A33-13E67C1F6C4F}"/>
              </a:ext>
            </a:extLst>
          </p:cNvPr>
          <p:cNvGrpSpPr/>
          <p:nvPr/>
        </p:nvGrpSpPr>
        <p:grpSpPr>
          <a:xfrm>
            <a:off x="7370083" y="3824595"/>
            <a:ext cx="970836" cy="467174"/>
            <a:chOff x="3577367" y="3960194"/>
            <a:chExt cx="1205130" cy="640665"/>
          </a:xfrm>
          <a:solidFill>
            <a:schemeClr val="accent3"/>
          </a:solidFill>
        </p:grpSpPr>
        <p:sp>
          <p:nvSpPr>
            <p:cNvPr id="137" name="Rectangle 136">
              <a:extLst>
                <a:ext uri="{FF2B5EF4-FFF2-40B4-BE49-F238E27FC236}">
                  <a16:creationId xmlns:a16="http://schemas.microsoft.com/office/drawing/2014/main" id="{2EB635D3-B815-41DE-896D-1B65F161C19A}"/>
                </a:ext>
              </a:extLst>
            </p:cNvPr>
            <p:cNvSpPr/>
            <p:nvPr/>
          </p:nvSpPr>
          <p:spPr>
            <a:xfrm>
              <a:off x="3577367" y="3960194"/>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38" name="Rectangle 137">
              <a:extLst>
                <a:ext uri="{FF2B5EF4-FFF2-40B4-BE49-F238E27FC236}">
                  <a16:creationId xmlns:a16="http://schemas.microsoft.com/office/drawing/2014/main" id="{7C9437CC-DB2C-42EF-88D8-5EF69B97B852}"/>
                </a:ext>
              </a:extLst>
            </p:cNvPr>
            <p:cNvSpPr/>
            <p:nvPr/>
          </p:nvSpPr>
          <p:spPr>
            <a:xfrm>
              <a:off x="3677012" y="4052978"/>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Business</a:t>
              </a:r>
            </a:p>
            <a:p>
              <a:pPr algn="ctr" defTabSz="685800" fontAlgn="auto">
                <a:spcBef>
                  <a:spcPts val="0"/>
                </a:spcBef>
                <a:spcAft>
                  <a:spcPts val="0"/>
                </a:spcAft>
                <a:buClrTx/>
                <a:defRPr/>
              </a:pPr>
              <a:r>
                <a:rPr lang="en-US" sz="675" b="0" kern="1200">
                  <a:solidFill>
                    <a:srgbClr val="FFFFFF"/>
                  </a:solidFill>
                  <a:latin typeface="Arial"/>
                </a:rPr>
                <a:t>Data Steward</a:t>
              </a:r>
            </a:p>
          </p:txBody>
        </p:sp>
        <p:sp>
          <p:nvSpPr>
            <p:cNvPr id="139" name="Rectangle 138">
              <a:extLst>
                <a:ext uri="{FF2B5EF4-FFF2-40B4-BE49-F238E27FC236}">
                  <a16:creationId xmlns:a16="http://schemas.microsoft.com/office/drawing/2014/main" id="{80695074-38D9-41AC-B14B-7098D4EB6924}"/>
                </a:ext>
              </a:extLst>
            </p:cNvPr>
            <p:cNvSpPr/>
            <p:nvPr/>
          </p:nvSpPr>
          <p:spPr>
            <a:xfrm>
              <a:off x="3776657" y="4143659"/>
              <a:ext cx="1005840" cy="457200"/>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675" b="0" kern="1200">
                  <a:solidFill>
                    <a:srgbClr val="FFFFFF"/>
                  </a:solidFill>
                  <a:latin typeface="Arial"/>
                </a:rPr>
                <a:t>Data Specialists</a:t>
              </a:r>
            </a:p>
          </p:txBody>
        </p:sp>
      </p:grpSp>
      <p:cxnSp>
        <p:nvCxnSpPr>
          <p:cNvPr id="140" name="Straight Connector 139">
            <a:extLst>
              <a:ext uri="{FF2B5EF4-FFF2-40B4-BE49-F238E27FC236}">
                <a16:creationId xmlns:a16="http://schemas.microsoft.com/office/drawing/2014/main" id="{A00052F5-2D99-4BC8-B839-5713FC0C8655}"/>
              </a:ext>
            </a:extLst>
          </p:cNvPr>
          <p:cNvCxnSpPr>
            <a:cxnSpLocks/>
          </p:cNvCxnSpPr>
          <p:nvPr/>
        </p:nvCxnSpPr>
        <p:spPr>
          <a:xfrm flipH="1">
            <a:off x="7691289" y="3743146"/>
            <a:ext cx="80273" cy="12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CEB412D-F2F7-49A6-A459-30AF45D95E37}"/>
              </a:ext>
            </a:extLst>
          </p:cNvPr>
          <p:cNvCxnSpPr>
            <a:cxnSpLocks/>
          </p:cNvCxnSpPr>
          <p:nvPr/>
        </p:nvCxnSpPr>
        <p:spPr>
          <a:xfrm flipH="1">
            <a:off x="7771561" y="3743146"/>
            <a:ext cx="1" cy="18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0A1C3F1-894D-4F29-972E-A863DCD3E1DA}"/>
              </a:ext>
            </a:extLst>
          </p:cNvPr>
          <p:cNvCxnSpPr>
            <a:cxnSpLocks/>
          </p:cNvCxnSpPr>
          <p:nvPr/>
        </p:nvCxnSpPr>
        <p:spPr>
          <a:xfrm>
            <a:off x="7771562" y="3743146"/>
            <a:ext cx="80272" cy="254108"/>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9DB26A4A-5184-4156-8050-89216065889E}"/>
              </a:ext>
            </a:extLst>
          </p:cNvPr>
          <p:cNvSpPr/>
          <p:nvPr/>
        </p:nvSpPr>
        <p:spPr>
          <a:xfrm>
            <a:off x="6525323" y="1798257"/>
            <a:ext cx="2145522" cy="3333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Data Governance Council </a:t>
            </a:r>
          </a:p>
          <a:p>
            <a:pPr algn="ctr" defTabSz="685800" fontAlgn="auto">
              <a:spcBef>
                <a:spcPts val="0"/>
              </a:spcBef>
              <a:spcAft>
                <a:spcPts val="0"/>
              </a:spcAft>
              <a:buClrTx/>
              <a:defRPr/>
            </a:pPr>
            <a:r>
              <a:rPr lang="en-US" sz="700" b="0" kern="1200">
                <a:solidFill>
                  <a:schemeClr val="bg1"/>
                </a:solidFill>
                <a:latin typeface="Arial"/>
              </a:rPr>
              <a:t>(DGC)</a:t>
            </a:r>
          </a:p>
        </p:txBody>
      </p:sp>
      <p:sp>
        <p:nvSpPr>
          <p:cNvPr id="144" name="Rectangle 143">
            <a:extLst>
              <a:ext uri="{FF2B5EF4-FFF2-40B4-BE49-F238E27FC236}">
                <a16:creationId xmlns:a16="http://schemas.microsoft.com/office/drawing/2014/main" id="{555AD006-247F-4917-9AF4-3C9AA2D832CE}"/>
              </a:ext>
            </a:extLst>
          </p:cNvPr>
          <p:cNvSpPr/>
          <p:nvPr/>
        </p:nvSpPr>
        <p:spPr>
          <a:xfrm>
            <a:off x="5634679" y="3052324"/>
            <a:ext cx="1262566" cy="333391"/>
          </a:xfrm>
          <a:prstGeom prst="rect">
            <a:avLst/>
          </a:prstGeom>
          <a:solidFill>
            <a:srgbClr val="00148B"/>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700" b="0" kern="1200">
                <a:solidFill>
                  <a:srgbClr val="FFFFFF"/>
                </a:solidFill>
                <a:latin typeface="Arial"/>
              </a:rPr>
              <a:t>Doman Data Steward Consultations</a:t>
            </a:r>
          </a:p>
          <a:p>
            <a:pPr algn="ctr" defTabSz="685800" fontAlgn="auto">
              <a:spcBef>
                <a:spcPts val="0"/>
              </a:spcBef>
              <a:spcAft>
                <a:spcPts val="0"/>
              </a:spcAft>
              <a:buClrTx/>
              <a:defRPr/>
            </a:pPr>
            <a:r>
              <a:rPr lang="en-US" sz="700" b="0" kern="1200">
                <a:solidFill>
                  <a:schemeClr val="bg1"/>
                </a:solidFill>
                <a:latin typeface="Arial"/>
              </a:rPr>
              <a:t>(DSC)</a:t>
            </a:r>
          </a:p>
        </p:txBody>
      </p:sp>
      <p:sp>
        <p:nvSpPr>
          <p:cNvPr id="145" name="Rectangle 144">
            <a:extLst>
              <a:ext uri="{FF2B5EF4-FFF2-40B4-BE49-F238E27FC236}">
                <a16:creationId xmlns:a16="http://schemas.microsoft.com/office/drawing/2014/main" id="{1AC1B5CD-C4F9-400B-996D-8CA82527E1BB}"/>
              </a:ext>
            </a:extLst>
          </p:cNvPr>
          <p:cNvSpPr/>
          <p:nvPr/>
        </p:nvSpPr>
        <p:spPr>
          <a:xfrm>
            <a:off x="5634679" y="2250098"/>
            <a:ext cx="1262566" cy="333391"/>
          </a:xfrm>
          <a:prstGeom prst="rect">
            <a:avLst/>
          </a:prstGeom>
          <a:solidFill>
            <a:srgbClr val="00148B"/>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lvl="0" algn="ctr">
              <a:defRPr/>
            </a:pPr>
            <a:r>
              <a:rPr lang="en-US" sz="700" b="0">
                <a:solidFill>
                  <a:srgbClr val="FFFFFF"/>
                </a:solidFill>
              </a:rPr>
              <a:t>Domain Data Governance Board </a:t>
            </a:r>
            <a:r>
              <a:rPr lang="en-US" sz="700" b="0" kern="1200">
                <a:solidFill>
                  <a:schemeClr val="bg1"/>
                </a:solidFill>
                <a:latin typeface="Arial"/>
              </a:rPr>
              <a:t>(DGB)</a:t>
            </a:r>
          </a:p>
        </p:txBody>
      </p:sp>
      <p:cxnSp>
        <p:nvCxnSpPr>
          <p:cNvPr id="146" name="Straight Connector 145">
            <a:extLst>
              <a:ext uri="{FF2B5EF4-FFF2-40B4-BE49-F238E27FC236}">
                <a16:creationId xmlns:a16="http://schemas.microsoft.com/office/drawing/2014/main" id="{342B60AE-AA4D-4EFE-A757-ABE31213B3CA}"/>
              </a:ext>
            </a:extLst>
          </p:cNvPr>
          <p:cNvCxnSpPr>
            <a:cxnSpLocks/>
            <a:stCxn id="144" idx="3"/>
            <a:endCxn id="129" idx="1"/>
          </p:cNvCxnSpPr>
          <p:nvPr/>
        </p:nvCxnSpPr>
        <p:spPr>
          <a:xfrm>
            <a:off x="6897245" y="3219020"/>
            <a:ext cx="498738" cy="35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5BAE968-D72E-4304-AC29-11E26BD64F4A}"/>
              </a:ext>
            </a:extLst>
          </p:cNvPr>
          <p:cNvCxnSpPr>
            <a:cxnSpLocks/>
            <a:stCxn id="144" idx="3"/>
            <a:endCxn id="114" idx="1"/>
          </p:cNvCxnSpPr>
          <p:nvPr/>
        </p:nvCxnSpPr>
        <p:spPr>
          <a:xfrm flipV="1">
            <a:off x="6897245" y="3005075"/>
            <a:ext cx="375966" cy="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9D0DE28-FE9C-4091-9BAA-A23938A5A881}"/>
              </a:ext>
            </a:extLst>
          </p:cNvPr>
          <p:cNvCxnSpPr>
            <a:cxnSpLocks/>
            <a:stCxn id="145" idx="3"/>
            <a:endCxn id="111" idx="1"/>
          </p:cNvCxnSpPr>
          <p:nvPr/>
        </p:nvCxnSpPr>
        <p:spPr>
          <a:xfrm>
            <a:off x="6897245" y="2416794"/>
            <a:ext cx="215421" cy="454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4C8C318-E745-42E1-ADDF-CB0962D3FDA6}"/>
              </a:ext>
            </a:extLst>
          </p:cNvPr>
          <p:cNvCxnSpPr>
            <a:cxnSpLocks/>
            <a:stCxn id="145" idx="3"/>
            <a:endCxn id="121" idx="1"/>
          </p:cNvCxnSpPr>
          <p:nvPr/>
        </p:nvCxnSpPr>
        <p:spPr>
          <a:xfrm>
            <a:off x="6897245" y="2416794"/>
            <a:ext cx="295695" cy="784"/>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45D3AF93-5A52-40DE-8C99-27F0D7613FC7}"/>
              </a:ext>
            </a:extLst>
          </p:cNvPr>
          <p:cNvSpPr/>
          <p:nvPr/>
        </p:nvSpPr>
        <p:spPr>
          <a:xfrm>
            <a:off x="5221305" y="1151205"/>
            <a:ext cx="1675940" cy="549381"/>
          </a:xfrm>
          <a:prstGeom prst="rect">
            <a:avLst/>
          </a:prstGeom>
        </p:spPr>
        <p:txBody>
          <a:bodyPr wrap="square">
            <a:spAutoFit/>
          </a:bodyPr>
          <a:lstStyle/>
          <a:p>
            <a:pPr lvl="0" defTabSz="228600" eaLnBrk="0" fontAlgn="auto" hangingPunct="0">
              <a:lnSpc>
                <a:spcPct val="90000"/>
              </a:lnSpc>
              <a:spcBef>
                <a:spcPts val="0"/>
              </a:spcBef>
              <a:spcAft>
                <a:spcPts val="0"/>
              </a:spcAft>
              <a:buClrTx/>
              <a:defRPr/>
            </a:pPr>
            <a:r>
              <a:rPr lang="de-DE" sz="1100">
                <a:solidFill>
                  <a:srgbClr val="000408"/>
                </a:solidFill>
                <a:cs typeface="Calibri" pitchFamily="34" charset="0"/>
              </a:rPr>
              <a:t>Multi-Entity (Facilitated by Central)</a:t>
            </a:r>
          </a:p>
        </p:txBody>
      </p:sp>
      <p:sp>
        <p:nvSpPr>
          <p:cNvPr id="151" name="Rectangle 150">
            <a:extLst>
              <a:ext uri="{FF2B5EF4-FFF2-40B4-BE49-F238E27FC236}">
                <a16:creationId xmlns:a16="http://schemas.microsoft.com/office/drawing/2014/main" id="{B26EE7B0-D3D9-49FD-AE65-E656ED1075DC}"/>
              </a:ext>
            </a:extLst>
          </p:cNvPr>
          <p:cNvSpPr/>
          <p:nvPr/>
        </p:nvSpPr>
        <p:spPr>
          <a:xfrm>
            <a:off x="5197232" y="4253897"/>
            <a:ext cx="748264" cy="244682"/>
          </a:xfrm>
          <a:prstGeom prst="rect">
            <a:avLst/>
          </a:prstGeom>
        </p:spPr>
        <p:txBody>
          <a:bodyPr wrap="square">
            <a:spAutoFit/>
          </a:bodyPr>
          <a:lstStyle/>
          <a:p>
            <a:pPr lvl="0" algn="ctr" defTabSz="228600" eaLnBrk="0" fontAlgn="auto" hangingPunct="0">
              <a:lnSpc>
                <a:spcPct val="90000"/>
              </a:lnSpc>
              <a:spcBef>
                <a:spcPts val="0"/>
              </a:spcBef>
              <a:spcAft>
                <a:spcPts val="0"/>
              </a:spcAft>
              <a:buClrTx/>
              <a:defRPr/>
            </a:pPr>
            <a:r>
              <a:rPr lang="de-DE" sz="1100">
                <a:solidFill>
                  <a:srgbClr val="000408"/>
                </a:solidFill>
                <a:cs typeface="Calibri" pitchFamily="34" charset="0"/>
              </a:rPr>
              <a:t>Entity</a:t>
            </a:r>
          </a:p>
        </p:txBody>
      </p:sp>
      <p:cxnSp>
        <p:nvCxnSpPr>
          <p:cNvPr id="152" name="Straight Arrow Connector 151">
            <a:extLst>
              <a:ext uri="{FF2B5EF4-FFF2-40B4-BE49-F238E27FC236}">
                <a16:creationId xmlns:a16="http://schemas.microsoft.com/office/drawing/2014/main" id="{71092E16-63BB-4BAB-9750-32DAAD4C8E45}"/>
              </a:ext>
            </a:extLst>
          </p:cNvPr>
          <p:cNvCxnSpPr>
            <a:cxnSpLocks/>
          </p:cNvCxnSpPr>
          <p:nvPr/>
        </p:nvCxnSpPr>
        <p:spPr>
          <a:xfrm flipV="1">
            <a:off x="3943010" y="1226798"/>
            <a:ext cx="28090" cy="3458225"/>
          </a:xfrm>
          <a:prstGeom prst="straightConnector1">
            <a:avLst/>
          </a:prstGeom>
          <a:ln>
            <a:solidFill>
              <a:srgbClr val="00148C"/>
            </a:solidFill>
            <a:headEnd type="triangle"/>
            <a:tailEnd type="none"/>
          </a:ln>
        </p:spPr>
        <p:style>
          <a:lnRef idx="1">
            <a:schemeClr val="dk1"/>
          </a:lnRef>
          <a:fillRef idx="0">
            <a:schemeClr val="dk1"/>
          </a:fillRef>
          <a:effectRef idx="0">
            <a:schemeClr val="dk1"/>
          </a:effectRef>
          <a:fontRef idx="minor">
            <a:schemeClr val="tx1"/>
          </a:fontRef>
        </p:style>
      </p:cxnSp>
      <p:sp>
        <p:nvSpPr>
          <p:cNvPr id="153" name="Rectangle 152">
            <a:extLst>
              <a:ext uri="{FF2B5EF4-FFF2-40B4-BE49-F238E27FC236}">
                <a16:creationId xmlns:a16="http://schemas.microsoft.com/office/drawing/2014/main" id="{C6AA20F1-3ADE-47E0-9E42-AF4F850DFA22}"/>
              </a:ext>
            </a:extLst>
          </p:cNvPr>
          <p:cNvSpPr/>
          <p:nvPr/>
        </p:nvSpPr>
        <p:spPr>
          <a:xfrm rot="16200000">
            <a:off x="3375490" y="2558378"/>
            <a:ext cx="1127390" cy="15447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algn="ctr" defTabSz="685800" fontAlgn="auto">
              <a:spcBef>
                <a:spcPts val="0"/>
              </a:spcBef>
              <a:spcAft>
                <a:spcPts val="0"/>
              </a:spcAft>
              <a:buClrTx/>
              <a:defRPr/>
            </a:pPr>
            <a:r>
              <a:rPr lang="en-US" sz="900" kern="1200">
                <a:solidFill>
                  <a:srgbClr val="002060"/>
                </a:solidFill>
                <a:latin typeface="Arial"/>
              </a:rPr>
              <a:t>Decision Path</a:t>
            </a:r>
          </a:p>
        </p:txBody>
      </p:sp>
      <p:sp>
        <p:nvSpPr>
          <p:cNvPr id="67" name="Footer Placeholder 1">
            <a:extLst>
              <a:ext uri="{FF2B5EF4-FFF2-40B4-BE49-F238E27FC236}">
                <a16:creationId xmlns:a16="http://schemas.microsoft.com/office/drawing/2014/main" id="{6946E602-3ADA-49E2-95B1-318624F9D1F3}"/>
              </a:ext>
            </a:extLst>
          </p:cNvPr>
          <p:cNvSpPr txBox="1">
            <a:spLocks/>
          </p:cNvSpPr>
          <p:nvPr/>
        </p:nvSpPr>
        <p:spPr bwMode="auto">
          <a:xfrm>
            <a:off x="1234838" y="4740424"/>
            <a:ext cx="719541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1200"/>
              </a:spcAft>
              <a:buClr>
                <a:schemeClr val="tx1"/>
              </a:buClr>
              <a:buFontTx/>
              <a:buNone/>
              <a:defRPr sz="15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2624">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2399">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2174">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2024">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a:lstStyle>
          <a:p>
            <a:pPr>
              <a:tabLst>
                <a:tab pos="989013" algn="l"/>
              </a:tabLst>
            </a:pPr>
            <a:r>
              <a:rPr lang="en-GB" sz="1100" b="0"/>
              <a:t>| Data Operating Model Update | February 2021</a:t>
            </a:r>
          </a:p>
        </p:txBody>
      </p:sp>
      <p:sp>
        <p:nvSpPr>
          <p:cNvPr id="68" name="Rectangle 67">
            <a:extLst>
              <a:ext uri="{FF2B5EF4-FFF2-40B4-BE49-F238E27FC236}">
                <a16:creationId xmlns:a16="http://schemas.microsoft.com/office/drawing/2014/main" id="{E4CE0865-1BA4-4075-A54E-4FEBFCCB0285}"/>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200519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3067347" cy="1646605"/>
          </a:xfrm>
        </p:spPr>
        <p:txBody>
          <a:bodyPr/>
          <a:lstStyle/>
          <a:p>
            <a:r>
              <a:rPr lang="en-GB" sz="2000"/>
              <a:t>Entity Business</a:t>
            </a:r>
          </a:p>
          <a:p>
            <a:r>
              <a:rPr lang="en-GB" sz="2000"/>
              <a:t>Data teams and roles</a:t>
            </a:r>
          </a:p>
          <a:p>
            <a:endParaRPr lang="en-GB" sz="2000"/>
          </a:p>
          <a:p>
            <a:endParaRPr lang="en-GB" sz="2000"/>
          </a:p>
          <a:p>
            <a:r>
              <a:rPr lang="en-GB" sz="900" b="0" i="1">
                <a:solidFill>
                  <a:srgbClr val="FF0000"/>
                </a:solidFill>
              </a:rPr>
              <a:t>Business roles and team represented to show alignment to IT teams and does not reflect actual org designs within al; the business units / functions</a:t>
            </a:r>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a:t>4</a:t>
            </a:r>
          </a:p>
        </p:txBody>
      </p:sp>
    </p:spTree>
    <p:extLst>
      <p:ext uri="{BB962C8B-B14F-4D97-AF65-F5344CB8AC3E}">
        <p14:creationId xmlns:p14="http://schemas.microsoft.com/office/powerpoint/2010/main" val="190227244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Entity Data Team Overview</a:t>
            </a:r>
            <a:endParaRPr lang="en-US"/>
          </a:p>
        </p:txBody>
      </p:sp>
      <p:grpSp>
        <p:nvGrpSpPr>
          <p:cNvPr id="36" name="Group 35">
            <a:extLst>
              <a:ext uri="{FF2B5EF4-FFF2-40B4-BE49-F238E27FC236}">
                <a16:creationId xmlns:a16="http://schemas.microsoft.com/office/drawing/2014/main" id="{F9DB56FB-FE2C-4D34-8821-6E445DF51378}"/>
              </a:ext>
            </a:extLst>
          </p:cNvPr>
          <p:cNvGrpSpPr/>
          <p:nvPr/>
        </p:nvGrpSpPr>
        <p:grpSpPr>
          <a:xfrm>
            <a:off x="871652" y="1044249"/>
            <a:ext cx="1806174" cy="420844"/>
            <a:chOff x="1735274" y="1721303"/>
            <a:chExt cx="1806174" cy="420844"/>
          </a:xfrm>
        </p:grpSpPr>
        <p:sp>
          <p:nvSpPr>
            <p:cNvPr id="37" name="Rectangle 36">
              <a:extLst>
                <a:ext uri="{FF2B5EF4-FFF2-40B4-BE49-F238E27FC236}">
                  <a16:creationId xmlns:a16="http://schemas.microsoft.com/office/drawing/2014/main" id="{32955AA0-3D29-4BC1-B132-CC8B7595AC89}"/>
                </a:ext>
              </a:extLst>
            </p:cNvPr>
            <p:cNvSpPr/>
            <p:nvPr/>
          </p:nvSpPr>
          <p:spPr bwMode="auto">
            <a:xfrm>
              <a:off x="1735274" y="1728147"/>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a:t>
              </a:r>
              <a:br>
                <a:rPr lang="en-US" sz="825">
                  <a:solidFill>
                    <a:srgbClr val="00148C"/>
                  </a:solidFill>
                </a:rPr>
              </a:br>
              <a:r>
                <a:rPr lang="en-US" sz="825">
                  <a:solidFill>
                    <a:srgbClr val="00148C"/>
                  </a:solidFill>
                </a:rPr>
                <a:t>Data Governance</a:t>
              </a:r>
            </a:p>
          </p:txBody>
        </p:sp>
        <p:pic>
          <p:nvPicPr>
            <p:cNvPr id="38" name="Graphic 37" descr="User">
              <a:extLst>
                <a:ext uri="{FF2B5EF4-FFF2-40B4-BE49-F238E27FC236}">
                  <a16:creationId xmlns:a16="http://schemas.microsoft.com/office/drawing/2014/main" id="{40F66ECB-D07F-4D2E-926C-3CC5D83C9A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6105" y="1721303"/>
              <a:ext cx="235343" cy="235343"/>
            </a:xfrm>
            <a:prstGeom prst="rect">
              <a:avLst/>
            </a:prstGeom>
          </p:spPr>
        </p:pic>
      </p:grpSp>
      <p:sp>
        <p:nvSpPr>
          <p:cNvPr id="40" name="Rectangle 39">
            <a:extLst>
              <a:ext uri="{FF2B5EF4-FFF2-40B4-BE49-F238E27FC236}">
                <a16:creationId xmlns:a16="http://schemas.microsoft.com/office/drawing/2014/main" id="{8AA0E3CC-B52A-41B6-BC49-2604EACA8201}"/>
              </a:ext>
            </a:extLst>
          </p:cNvPr>
          <p:cNvSpPr/>
          <p:nvPr/>
        </p:nvSpPr>
        <p:spPr bwMode="auto">
          <a:xfrm>
            <a:off x="2979433" y="1051093"/>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Data Operations</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5087214" y="1051093"/>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Data Analytics</a:t>
            </a:r>
          </a:p>
        </p:txBody>
      </p:sp>
      <p:sp>
        <p:nvSpPr>
          <p:cNvPr id="52" name="Rectangle 51">
            <a:extLst>
              <a:ext uri="{FF2B5EF4-FFF2-40B4-BE49-F238E27FC236}">
                <a16:creationId xmlns:a16="http://schemas.microsoft.com/office/drawing/2014/main" id="{DA946830-5DCC-4608-BDF3-D1B65A9D0504}"/>
              </a:ext>
            </a:extLst>
          </p:cNvPr>
          <p:cNvSpPr/>
          <p:nvPr/>
        </p:nvSpPr>
        <p:spPr bwMode="auto">
          <a:xfrm>
            <a:off x="7194995" y="1063067"/>
            <a:ext cx="1800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825">
                <a:solidFill>
                  <a:srgbClr val="00148C"/>
                </a:solidFill>
              </a:rPr>
              <a:t>Domain </a:t>
            </a:r>
            <a:br>
              <a:rPr lang="en-US" sz="825">
                <a:solidFill>
                  <a:srgbClr val="00148C"/>
                </a:solidFill>
              </a:rPr>
            </a:br>
            <a:r>
              <a:rPr lang="en-US" sz="825">
                <a:solidFill>
                  <a:srgbClr val="00148C"/>
                </a:solidFill>
              </a:rPr>
              <a:t>Data Science</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2047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2047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3" name="Rectangle 2">
            <a:extLst>
              <a:ext uri="{FF2B5EF4-FFF2-40B4-BE49-F238E27FC236}">
                <a16:creationId xmlns:a16="http://schemas.microsoft.com/office/drawing/2014/main" id="{80E6A5D7-A7BB-491D-BDE3-3767F62AB21D}"/>
              </a:ext>
            </a:extLst>
          </p:cNvPr>
          <p:cNvSpPr/>
          <p:nvPr/>
        </p:nvSpPr>
        <p:spPr bwMode="auto">
          <a:xfrm>
            <a:off x="2979433"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Meta Data Management</a:t>
            </a:r>
          </a:p>
          <a:p>
            <a:pPr marL="85725" indent="-85725">
              <a:spcAft>
                <a:spcPts val="1200"/>
              </a:spcAft>
              <a:buFont typeface="Arial" panose="020B0604020202020204" pitchFamily="34" charset="0"/>
              <a:buChar char="•"/>
            </a:pPr>
            <a:r>
              <a:rPr lang="en-GB" sz="750" b="0">
                <a:solidFill>
                  <a:schemeClr val="tx1"/>
                </a:solidFill>
                <a:cs typeface="Arial"/>
              </a:rPr>
              <a:t>Data Analysis</a:t>
            </a:r>
          </a:p>
          <a:p>
            <a:pPr marL="85725" indent="-85725">
              <a:spcAft>
                <a:spcPts val="1200"/>
              </a:spcAft>
              <a:buFont typeface="Arial" panose="020B0604020202020204" pitchFamily="34" charset="0"/>
              <a:buChar char="•"/>
            </a:pPr>
            <a:r>
              <a:rPr lang="en-GB" sz="750" b="0">
                <a:solidFill>
                  <a:schemeClr val="tx1"/>
                </a:solidFill>
                <a:cs typeface="Arial"/>
              </a:rPr>
              <a:t>Data Process Mapping</a:t>
            </a:r>
          </a:p>
          <a:p>
            <a:pPr marL="85725" indent="-85725">
              <a:spcAft>
                <a:spcPts val="1200"/>
              </a:spcAft>
              <a:buFont typeface="Arial" panose="020B0604020202020204" pitchFamily="34" charset="0"/>
              <a:buChar char="•"/>
            </a:pPr>
            <a:r>
              <a:rPr lang="en-GB" sz="750" b="0">
                <a:solidFill>
                  <a:schemeClr val="tx1"/>
                </a:solidFill>
                <a:cs typeface="Arial"/>
              </a:rPr>
              <a:t>Data Integration</a:t>
            </a:r>
          </a:p>
          <a:p>
            <a:pPr marL="85725" indent="-85725">
              <a:spcAft>
                <a:spcPts val="1200"/>
              </a:spcAft>
              <a:buFont typeface="Arial" panose="020B0604020202020204" pitchFamily="34" charset="0"/>
              <a:buChar char="•"/>
            </a:pPr>
            <a:r>
              <a:rPr lang="en-GB" sz="750" b="0">
                <a:solidFill>
                  <a:schemeClr val="tx1"/>
                </a:solidFill>
                <a:cs typeface="Arial"/>
              </a:rPr>
              <a:t>Master / Reference Management</a:t>
            </a:r>
          </a:p>
          <a:p>
            <a:pPr marL="85725" indent="-85725">
              <a:spcAft>
                <a:spcPts val="1200"/>
              </a:spcAft>
              <a:buFont typeface="Arial" panose="020B0604020202020204" pitchFamily="34" charset="0"/>
              <a:buChar char="•"/>
            </a:pPr>
            <a:r>
              <a:rPr lang="en-GB" sz="750" b="0">
                <a:solidFill>
                  <a:schemeClr val="tx1"/>
                </a:solidFill>
                <a:cs typeface="Arial"/>
              </a:rPr>
              <a:t>Data Quality Improvement Programme</a:t>
            </a:r>
          </a:p>
          <a:p>
            <a:pPr marL="85725" indent="-85725">
              <a:spcAft>
                <a:spcPts val="1200"/>
              </a:spcAft>
              <a:buFont typeface="Arial" panose="020B0604020202020204" pitchFamily="34" charset="0"/>
              <a:buChar char="•"/>
            </a:pPr>
            <a:r>
              <a:rPr lang="en-GB" sz="750" b="0">
                <a:solidFill>
                  <a:schemeClr val="tx1"/>
                </a:solidFill>
                <a:cs typeface="Arial"/>
              </a:rPr>
              <a:t>Data Quality Profiling*</a:t>
            </a:r>
          </a:p>
          <a:p>
            <a:pPr marL="85725" indent="-85725">
              <a:spcAft>
                <a:spcPts val="1200"/>
              </a:spcAft>
              <a:buFont typeface="Arial" panose="020B0604020202020204" pitchFamily="34" charset="0"/>
              <a:buChar char="•"/>
            </a:pPr>
            <a:r>
              <a:rPr lang="en-GB" sz="750" b="0">
                <a:solidFill>
                  <a:schemeClr val="tx1"/>
                </a:solidFill>
                <a:cs typeface="Arial"/>
              </a:rPr>
              <a:t>Data Quality Rules Definition*</a:t>
            </a:r>
          </a:p>
          <a:p>
            <a:pPr marL="85725" indent="-85725">
              <a:spcAft>
                <a:spcPts val="1200"/>
              </a:spcAft>
              <a:buFont typeface="Arial" panose="020B0604020202020204" pitchFamily="34" charset="0"/>
              <a:buChar char="•"/>
            </a:pPr>
            <a:r>
              <a:rPr lang="en-GB" sz="750" b="0">
                <a:solidFill>
                  <a:schemeClr val="tx1"/>
                </a:solidFill>
                <a:cs typeface="Arial"/>
              </a:rPr>
              <a:t>Data Quality Reporting Definition*</a:t>
            </a:r>
          </a:p>
          <a:p>
            <a:pPr marL="85725" indent="-85725">
              <a:spcAft>
                <a:spcPts val="1200"/>
              </a:spcAft>
              <a:buFont typeface="Arial" panose="020B0604020202020204" pitchFamily="34" charset="0"/>
              <a:buChar char="•"/>
            </a:pPr>
            <a:r>
              <a:rPr lang="en-GB" sz="750" b="0">
                <a:solidFill>
                  <a:schemeClr val="tx1"/>
                </a:solidFill>
                <a:cs typeface="Arial"/>
              </a:rPr>
              <a:t>Strategy Development</a:t>
            </a:r>
          </a:p>
        </p:txBody>
      </p:sp>
      <p:sp>
        <p:nvSpPr>
          <p:cNvPr id="77" name="Rectangle 76">
            <a:extLst>
              <a:ext uri="{FF2B5EF4-FFF2-40B4-BE49-F238E27FC236}">
                <a16:creationId xmlns:a16="http://schemas.microsoft.com/office/drawing/2014/main" id="{7C99A704-1B8B-4B64-A76D-867D722CEA6B}"/>
              </a:ext>
            </a:extLst>
          </p:cNvPr>
          <p:cNvSpPr/>
          <p:nvPr/>
        </p:nvSpPr>
        <p:spPr bwMode="auto">
          <a:xfrm>
            <a:off x="871653" y="1536754"/>
            <a:ext cx="1799999" cy="3132009"/>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Data Change Process Management</a:t>
            </a:r>
          </a:p>
          <a:p>
            <a:pPr marL="85725" indent="-85725">
              <a:spcAft>
                <a:spcPts val="1200"/>
              </a:spcAft>
              <a:buFont typeface="Arial" panose="020B0604020202020204" pitchFamily="34" charset="0"/>
              <a:buChar char="•"/>
            </a:pPr>
            <a:r>
              <a:rPr lang="en-GB" sz="750" b="0">
                <a:solidFill>
                  <a:schemeClr val="tx1"/>
                </a:solidFill>
                <a:cs typeface="Arial"/>
              </a:rPr>
              <a:t>Data Communication and Governance Awareness</a:t>
            </a:r>
          </a:p>
          <a:p>
            <a:pPr marL="85725" indent="-85725">
              <a:spcAft>
                <a:spcPts val="1200"/>
              </a:spcAft>
              <a:buFont typeface="Arial" panose="020B0604020202020204" pitchFamily="34" charset="0"/>
              <a:buChar char="•"/>
            </a:pPr>
            <a:r>
              <a:rPr lang="en-GB" sz="750" b="0">
                <a:solidFill>
                  <a:schemeClr val="tx1"/>
                </a:solidFill>
                <a:cs typeface="Arial"/>
              </a:rPr>
              <a:t>Data Standards Implementation</a:t>
            </a:r>
          </a:p>
          <a:p>
            <a:pPr marL="85725" indent="-85725">
              <a:spcAft>
                <a:spcPts val="1200"/>
              </a:spcAft>
              <a:buFont typeface="Arial" panose="020B0604020202020204" pitchFamily="34" charset="0"/>
              <a:buChar char="•"/>
            </a:pPr>
            <a:r>
              <a:rPr lang="en-GB" sz="750" b="0">
                <a:solidFill>
                  <a:schemeClr val="tx1"/>
                </a:solidFill>
                <a:cs typeface="Arial"/>
              </a:rPr>
              <a:t>Data Issue Management</a:t>
            </a:r>
          </a:p>
          <a:p>
            <a:pPr marL="85725" indent="-85725">
              <a:spcAft>
                <a:spcPts val="1200"/>
              </a:spcAft>
              <a:buFont typeface="Arial" panose="020B0604020202020204" pitchFamily="34" charset="0"/>
              <a:buChar char="•"/>
            </a:pPr>
            <a:r>
              <a:rPr lang="en-GB" sz="750" b="0">
                <a:solidFill>
                  <a:schemeClr val="tx1"/>
                </a:solidFill>
                <a:cs typeface="Arial"/>
              </a:rPr>
              <a:t>Data Maturity Planning</a:t>
            </a:r>
          </a:p>
          <a:p>
            <a:pPr marL="85725" indent="-85725">
              <a:spcAft>
                <a:spcPts val="1200"/>
              </a:spcAft>
              <a:buFont typeface="Arial" panose="020B0604020202020204" pitchFamily="34" charset="0"/>
              <a:buChar char="•"/>
            </a:pPr>
            <a:r>
              <a:rPr lang="en-GB" sz="750" b="0">
                <a:solidFill>
                  <a:schemeClr val="tx1"/>
                </a:solidFill>
                <a:cs typeface="Arial"/>
              </a:rPr>
              <a:t>Archiving &amp; Retention</a:t>
            </a:r>
          </a:p>
          <a:p>
            <a:pPr marL="85725" indent="-85725" algn="l">
              <a:spcAft>
                <a:spcPts val="450"/>
              </a:spcAft>
              <a:buFont typeface="Arial" panose="020B0604020202020204" pitchFamily="34" charset="0"/>
              <a:buChar char="•"/>
            </a:pPr>
            <a:endParaRPr lang="en-GB" sz="750" b="0">
              <a:solidFill>
                <a:schemeClr val="tx1"/>
              </a:solidFill>
              <a:cs typeface="Arial"/>
            </a:endParaRPr>
          </a:p>
        </p:txBody>
      </p:sp>
      <p:sp>
        <p:nvSpPr>
          <p:cNvPr id="87" name="Rectangle 86">
            <a:extLst>
              <a:ext uri="{FF2B5EF4-FFF2-40B4-BE49-F238E27FC236}">
                <a16:creationId xmlns:a16="http://schemas.microsoft.com/office/drawing/2014/main" id="{F6E1C415-7260-4DED-816F-3DDB0D90B3E2}"/>
              </a:ext>
            </a:extLst>
          </p:cNvPr>
          <p:cNvSpPr/>
          <p:nvPr/>
        </p:nvSpPr>
        <p:spPr bwMode="auto">
          <a:xfrm>
            <a:off x="5087214" y="1542299"/>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Data / Reporting Visualization Requirements &amp; Definition</a:t>
            </a:r>
          </a:p>
          <a:p>
            <a:pPr marL="85725" indent="-85725">
              <a:spcAft>
                <a:spcPts val="1200"/>
              </a:spcAft>
              <a:buFont typeface="Arial" panose="020B0604020202020204" pitchFamily="34" charset="0"/>
              <a:buChar char="•"/>
            </a:pPr>
            <a:r>
              <a:rPr lang="en-GB" sz="750" b="0">
                <a:solidFill>
                  <a:schemeClr val="tx1"/>
                </a:solidFill>
                <a:cs typeface="Arial"/>
              </a:rPr>
              <a:t>Advanced visualization development / self service enablement</a:t>
            </a:r>
          </a:p>
          <a:p>
            <a:pPr marL="85725" indent="-85725">
              <a:spcAft>
                <a:spcPts val="1200"/>
              </a:spcAft>
              <a:buFont typeface="Arial" panose="020B0604020202020204" pitchFamily="34" charset="0"/>
              <a:buChar char="•"/>
            </a:pPr>
            <a:r>
              <a:rPr lang="en-GB" sz="750" b="0">
                <a:solidFill>
                  <a:schemeClr val="tx1"/>
                </a:solidFill>
                <a:cs typeface="Arial"/>
              </a:rPr>
              <a:t>Data Analytics &amp; Insight*</a:t>
            </a:r>
          </a:p>
          <a:p>
            <a:pPr marL="85725" indent="-85725">
              <a:spcAft>
                <a:spcPts val="1200"/>
              </a:spcAft>
              <a:buFont typeface="Arial" panose="020B0604020202020204" pitchFamily="34" charset="0"/>
              <a:buChar char="•"/>
            </a:pPr>
            <a:r>
              <a:rPr lang="en-GB" sz="750" b="0">
                <a:solidFill>
                  <a:schemeClr val="tx1"/>
                </a:solidFill>
                <a:cs typeface="Arial"/>
              </a:rPr>
              <a:t>Benefits tracking*</a:t>
            </a:r>
          </a:p>
          <a:p>
            <a:pPr marL="85725" indent="-85725">
              <a:spcAft>
                <a:spcPts val="1200"/>
              </a:spcAft>
              <a:buFont typeface="Arial" panose="020B0604020202020204" pitchFamily="34" charset="0"/>
              <a:buChar char="•"/>
            </a:pPr>
            <a:r>
              <a:rPr lang="en-GB" sz="750" b="0">
                <a:solidFill>
                  <a:schemeClr val="tx1"/>
                </a:solidFill>
                <a:cs typeface="Arial"/>
              </a:rPr>
              <a:t>Data / Reporting Visualization*</a:t>
            </a:r>
          </a:p>
          <a:p>
            <a:pPr marL="85725" indent="-85725">
              <a:spcAft>
                <a:spcPts val="1200"/>
              </a:spcAft>
              <a:buFont typeface="Arial" panose="020B0604020202020204" pitchFamily="34" charset="0"/>
              <a:buChar char="•"/>
            </a:pPr>
            <a:r>
              <a:rPr lang="en-GB" sz="750" b="0">
                <a:solidFill>
                  <a:schemeClr val="tx1"/>
                </a:solidFill>
                <a:cs typeface="Arial"/>
              </a:rPr>
              <a:t>Regulatory Reporting*</a:t>
            </a:r>
          </a:p>
          <a:p>
            <a:pPr marL="85725" indent="-85725">
              <a:spcAft>
                <a:spcPts val="1200"/>
              </a:spcAft>
              <a:buFont typeface="Arial" panose="020B0604020202020204" pitchFamily="34" charset="0"/>
              <a:buChar char="•"/>
            </a:pPr>
            <a:endParaRPr lang="en-GB" sz="750" b="0">
              <a:solidFill>
                <a:schemeClr val="tx1"/>
              </a:solidFill>
              <a:cs typeface="Arial"/>
            </a:endParaRPr>
          </a:p>
        </p:txBody>
      </p:sp>
      <p:sp>
        <p:nvSpPr>
          <p:cNvPr id="88" name="Rectangle 87">
            <a:extLst>
              <a:ext uri="{FF2B5EF4-FFF2-40B4-BE49-F238E27FC236}">
                <a16:creationId xmlns:a16="http://schemas.microsoft.com/office/drawing/2014/main" id="{5CE6EAFC-A3BA-4BED-A1AD-D1B375DDAFBF}"/>
              </a:ext>
            </a:extLst>
          </p:cNvPr>
          <p:cNvSpPr/>
          <p:nvPr/>
        </p:nvSpPr>
        <p:spPr bwMode="auto">
          <a:xfrm>
            <a:off x="7194995" y="1536754"/>
            <a:ext cx="1800000" cy="3132000"/>
          </a:xfrm>
          <a:prstGeom prst="rect">
            <a:avLst/>
          </a:prstGeom>
          <a:noFill/>
          <a:ln w="9525" cap="flat" cmpd="sng" algn="ctr">
            <a:solidFill>
              <a:schemeClr val="accent1"/>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85725" indent="-85725">
              <a:spcAft>
                <a:spcPts val="1200"/>
              </a:spcAft>
              <a:buFont typeface="Arial" panose="020B0604020202020204" pitchFamily="34" charset="0"/>
              <a:buChar char="•"/>
            </a:pPr>
            <a:r>
              <a:rPr lang="en-GB" sz="750" b="0">
                <a:solidFill>
                  <a:schemeClr val="tx1"/>
                </a:solidFill>
                <a:cs typeface="Arial"/>
              </a:rPr>
              <a:t>Business &amp; Data Analysis*</a:t>
            </a:r>
          </a:p>
          <a:p>
            <a:pPr marL="85725" indent="-85725">
              <a:spcAft>
                <a:spcPts val="1200"/>
              </a:spcAft>
              <a:buFont typeface="Arial" panose="020B0604020202020204" pitchFamily="34" charset="0"/>
              <a:buChar char="•"/>
            </a:pPr>
            <a:r>
              <a:rPr lang="en-GB" sz="750" b="0">
                <a:solidFill>
                  <a:schemeClr val="tx1"/>
                </a:solidFill>
                <a:cs typeface="Arial"/>
              </a:rPr>
              <a:t>Data Preparation for Prototype *</a:t>
            </a:r>
          </a:p>
          <a:p>
            <a:pPr marL="85725" indent="-85725">
              <a:spcAft>
                <a:spcPts val="1200"/>
              </a:spcAft>
              <a:buFont typeface="Arial" panose="020B0604020202020204" pitchFamily="34" charset="0"/>
              <a:buChar char="•"/>
            </a:pPr>
            <a:r>
              <a:rPr lang="en-GB" sz="750" b="0">
                <a:solidFill>
                  <a:schemeClr val="tx1"/>
                </a:solidFill>
                <a:cs typeface="Arial"/>
              </a:rPr>
              <a:t>AI/ML Modelling *</a:t>
            </a:r>
          </a:p>
          <a:p>
            <a:pPr marL="85725" indent="-85725">
              <a:spcAft>
                <a:spcPts val="1200"/>
              </a:spcAft>
              <a:buFont typeface="Arial" panose="020B0604020202020204" pitchFamily="34" charset="0"/>
              <a:buChar char="•"/>
            </a:pPr>
            <a:r>
              <a:rPr lang="en-GB" sz="750" b="0">
                <a:solidFill>
                  <a:schemeClr val="tx1"/>
                </a:solidFill>
                <a:cs typeface="Arial"/>
              </a:rPr>
              <a:t>Alignment to digital initiatives*</a:t>
            </a:r>
          </a:p>
          <a:p>
            <a:pPr marL="85725" indent="-85725">
              <a:spcAft>
                <a:spcPts val="1200"/>
              </a:spcAft>
              <a:buFont typeface="Arial" panose="020B0604020202020204" pitchFamily="34" charset="0"/>
              <a:buChar char="•"/>
            </a:pPr>
            <a:endParaRPr lang="en-GB" sz="750" b="0">
              <a:solidFill>
                <a:schemeClr val="tx1"/>
              </a:solidFill>
              <a:cs typeface="Arial"/>
            </a:endParaRPr>
          </a:p>
        </p:txBody>
      </p:sp>
      <p:pic>
        <p:nvPicPr>
          <p:cNvPr id="89" name="Graphic 88" descr="User">
            <a:extLst>
              <a:ext uri="{FF2B5EF4-FFF2-40B4-BE49-F238E27FC236}">
                <a16:creationId xmlns:a16="http://schemas.microsoft.com/office/drawing/2014/main" id="{9E49471E-B549-41CA-96B0-454B6D8C6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090" y="1044249"/>
            <a:ext cx="235343" cy="235343"/>
          </a:xfrm>
          <a:prstGeom prst="rect">
            <a:avLst/>
          </a:prstGeom>
        </p:spPr>
      </p:pic>
      <p:pic>
        <p:nvPicPr>
          <p:cNvPr id="96" name="Graphic 95" descr="User">
            <a:extLst>
              <a:ext uri="{FF2B5EF4-FFF2-40B4-BE49-F238E27FC236}">
                <a16:creationId xmlns:a16="http://schemas.microsoft.com/office/drawing/2014/main" id="{C2132B17-E749-4DB3-B727-C2DB23588B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1871" y="1044249"/>
            <a:ext cx="235343" cy="235343"/>
          </a:xfrm>
          <a:prstGeom prst="rect">
            <a:avLst/>
          </a:prstGeom>
        </p:spPr>
      </p:pic>
      <p:pic>
        <p:nvPicPr>
          <p:cNvPr id="97" name="Graphic 96" descr="User">
            <a:extLst>
              <a:ext uri="{FF2B5EF4-FFF2-40B4-BE49-F238E27FC236}">
                <a16:creationId xmlns:a16="http://schemas.microsoft.com/office/drawing/2014/main" id="{0B6D5C52-4440-446E-A72C-48A5D0C698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4614" y="1044249"/>
            <a:ext cx="235343" cy="235343"/>
          </a:xfrm>
          <a:prstGeom prst="rect">
            <a:avLst/>
          </a:prstGeom>
        </p:spPr>
      </p:pic>
      <p:sp>
        <p:nvSpPr>
          <p:cNvPr id="34" name="Rectangle 33">
            <a:extLst>
              <a:ext uri="{FF2B5EF4-FFF2-40B4-BE49-F238E27FC236}">
                <a16:creationId xmlns:a16="http://schemas.microsoft.com/office/drawing/2014/main" id="{354B87FB-E05D-48EA-824B-9F7140BC3613}"/>
              </a:ext>
            </a:extLst>
          </p:cNvPr>
          <p:cNvSpPr/>
          <p:nvPr/>
        </p:nvSpPr>
        <p:spPr bwMode="auto">
          <a:xfrm>
            <a:off x="5087213" y="121750"/>
            <a:ext cx="3902743" cy="80530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r>
              <a:rPr lang="en-GB" sz="600" i="1">
                <a:solidFill>
                  <a:srgbClr val="FF0000"/>
                </a:solidFill>
                <a:latin typeface="+mn-lt"/>
                <a:cs typeface="Arial"/>
              </a:rPr>
              <a:t>Assumptions: </a:t>
            </a:r>
          </a:p>
          <a:p>
            <a:pPr marL="285750" indent="-285750" algn="l">
              <a:spcAft>
                <a:spcPts val="450"/>
              </a:spcAft>
              <a:buFont typeface="Arial" panose="020B0604020202020204" pitchFamily="34" charset="0"/>
              <a:buChar char="•"/>
            </a:pPr>
            <a:r>
              <a:rPr lang="en-GB" sz="600" b="0" i="1">
                <a:solidFill>
                  <a:srgbClr val="FF0000"/>
                </a:solidFill>
                <a:cs typeface="Arial"/>
              </a:rPr>
              <a:t>Strategy and technology architecture alignment with the BU CIO teams</a:t>
            </a:r>
          </a:p>
          <a:p>
            <a:pPr marL="285750" indent="-285750" algn="l">
              <a:spcAft>
                <a:spcPts val="450"/>
              </a:spcAft>
              <a:buFont typeface="Arial" panose="020B0604020202020204" pitchFamily="34" charset="0"/>
              <a:buChar char="•"/>
            </a:pPr>
            <a:r>
              <a:rPr lang="en-GB" sz="600" b="0" i="1">
                <a:solidFill>
                  <a:srgbClr val="FF0000"/>
                </a:solidFill>
                <a:cs typeface="Arial"/>
              </a:rPr>
              <a:t>Business System Ownership clearly defined and processes in place to manage change and links to data work</a:t>
            </a:r>
          </a:p>
          <a:p>
            <a:pPr marL="285750" indent="-285750" algn="l">
              <a:spcAft>
                <a:spcPts val="450"/>
              </a:spcAft>
              <a:buFont typeface="Arial" panose="020B0604020202020204" pitchFamily="34" charset="0"/>
              <a:buChar char="•"/>
            </a:pPr>
            <a:r>
              <a:rPr lang="en-GB" sz="600" b="0" i="1">
                <a:solidFill>
                  <a:srgbClr val="FF0000"/>
                </a:solidFill>
                <a:cs typeface="Arial"/>
              </a:rPr>
              <a:t>Digital product ownership in place to support value case development and digital initiative linkage to data </a:t>
            </a:r>
          </a:p>
          <a:p>
            <a:pPr marL="285750" indent="-285750" algn="l">
              <a:spcAft>
                <a:spcPts val="450"/>
              </a:spcAft>
              <a:buFont typeface="Arial" panose="020B0604020202020204" pitchFamily="34" charset="0"/>
              <a:buChar char="•"/>
            </a:pPr>
            <a:endParaRPr lang="en-GB" sz="600" i="1">
              <a:solidFill>
                <a:srgbClr val="FF0000"/>
              </a:solidFill>
              <a:latin typeface="+mn-lt"/>
              <a:cs typeface="Arial"/>
            </a:endParaRPr>
          </a:p>
        </p:txBody>
      </p:sp>
      <p:sp>
        <p:nvSpPr>
          <p:cNvPr id="26" name="Rectangle 25">
            <a:extLst>
              <a:ext uri="{FF2B5EF4-FFF2-40B4-BE49-F238E27FC236}">
                <a16:creationId xmlns:a16="http://schemas.microsoft.com/office/drawing/2014/main" id="{EAED5592-0A05-420E-95ED-1ABFF7865C51}"/>
              </a:ext>
            </a:extLst>
          </p:cNvPr>
          <p:cNvSpPr/>
          <p:nvPr/>
        </p:nvSpPr>
        <p:spPr bwMode="auto">
          <a:xfrm>
            <a:off x="7696200" y="468542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27" name="Rectangle 26">
            <a:extLst>
              <a:ext uri="{FF2B5EF4-FFF2-40B4-BE49-F238E27FC236}">
                <a16:creationId xmlns:a16="http://schemas.microsoft.com/office/drawing/2014/main" id="{15F98390-A86F-4149-BE58-93C46D8FD0A7}"/>
              </a:ext>
            </a:extLst>
          </p:cNvPr>
          <p:cNvSpPr/>
          <p:nvPr/>
        </p:nvSpPr>
        <p:spPr>
          <a:xfrm>
            <a:off x="5087213" y="4760382"/>
            <a:ext cx="2777350" cy="338554"/>
          </a:xfrm>
          <a:prstGeom prst="rect">
            <a:avLst/>
          </a:prstGeom>
        </p:spPr>
        <p:txBody>
          <a:bodyPr wrap="square">
            <a:spAutoFit/>
          </a:bodyPr>
          <a:lstStyle/>
          <a:p>
            <a:r>
              <a:rPr lang="en-GB" sz="800" b="0" i="1">
                <a:solidFill>
                  <a:schemeClr val="tx1"/>
                </a:solidFill>
              </a:rPr>
              <a:t>* These activities may not exist exclusively in a central team and be democratized within the business</a:t>
            </a:r>
            <a:endParaRPr lang="en-GB" sz="800"/>
          </a:p>
        </p:txBody>
      </p:sp>
      <p:sp>
        <p:nvSpPr>
          <p:cNvPr id="28" name="Footer Placeholder 1">
            <a:extLst>
              <a:ext uri="{FF2B5EF4-FFF2-40B4-BE49-F238E27FC236}">
                <a16:creationId xmlns:a16="http://schemas.microsoft.com/office/drawing/2014/main" id="{2A8BC156-9C14-4354-BC41-A5B5D0F764C9}"/>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29" name="Rectangle 28">
            <a:extLst>
              <a:ext uri="{FF2B5EF4-FFF2-40B4-BE49-F238E27FC236}">
                <a16:creationId xmlns:a16="http://schemas.microsoft.com/office/drawing/2014/main" id="{229DC5D4-3A98-44C4-9518-B954C4B381F0}"/>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381700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2">
            <a:extLst>
              <a:ext uri="{FF2B5EF4-FFF2-40B4-BE49-F238E27FC236}">
                <a16:creationId xmlns:a16="http://schemas.microsoft.com/office/drawing/2014/main" id="{FCB3FD39-B21E-488F-B64C-E87650F45315}"/>
              </a:ext>
            </a:extLst>
          </p:cNvPr>
          <p:cNvSpPr>
            <a:spLocks noGrp="1"/>
          </p:cNvSpPr>
          <p:nvPr>
            <p:ph type="title"/>
          </p:nvPr>
        </p:nvSpPr>
        <p:spPr/>
        <p:txBody>
          <a:bodyPr/>
          <a:lstStyle/>
          <a:p>
            <a:r>
              <a:rPr lang="en-GB"/>
              <a:t>Entity Data Team Role Types</a:t>
            </a:r>
            <a:endParaRPr lang="en-US"/>
          </a:p>
        </p:txBody>
      </p:sp>
      <p:sp>
        <p:nvSpPr>
          <p:cNvPr id="37" name="Rectangle 36">
            <a:extLst>
              <a:ext uri="{FF2B5EF4-FFF2-40B4-BE49-F238E27FC236}">
                <a16:creationId xmlns:a16="http://schemas.microsoft.com/office/drawing/2014/main" id="{32955AA0-3D29-4BC1-B132-CC8B7595AC89}"/>
              </a:ext>
            </a:extLst>
          </p:cNvPr>
          <p:cNvSpPr/>
          <p:nvPr/>
        </p:nvSpPr>
        <p:spPr bwMode="auto">
          <a:xfrm>
            <a:off x="980801" y="1979187"/>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Governance Roles</a:t>
            </a:r>
          </a:p>
        </p:txBody>
      </p:sp>
      <p:sp>
        <p:nvSpPr>
          <p:cNvPr id="40" name="Rectangle 39">
            <a:extLst>
              <a:ext uri="{FF2B5EF4-FFF2-40B4-BE49-F238E27FC236}">
                <a16:creationId xmlns:a16="http://schemas.microsoft.com/office/drawing/2014/main" id="{8AA0E3CC-B52A-41B6-BC49-2604EACA8201}"/>
              </a:ext>
            </a:extLst>
          </p:cNvPr>
          <p:cNvSpPr/>
          <p:nvPr/>
        </p:nvSpPr>
        <p:spPr bwMode="auto">
          <a:xfrm>
            <a:off x="7134253" y="1911363"/>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Science Roles</a:t>
            </a:r>
          </a:p>
        </p:txBody>
      </p:sp>
      <p:sp>
        <p:nvSpPr>
          <p:cNvPr id="44" name="Rectangle 43">
            <a:extLst>
              <a:ext uri="{FF2B5EF4-FFF2-40B4-BE49-F238E27FC236}">
                <a16:creationId xmlns:a16="http://schemas.microsoft.com/office/drawing/2014/main" id="{78941EC4-1ACF-423E-9D9B-E87CC90DDB19}"/>
              </a:ext>
            </a:extLst>
          </p:cNvPr>
          <p:cNvSpPr/>
          <p:nvPr/>
        </p:nvSpPr>
        <p:spPr bwMode="auto">
          <a:xfrm>
            <a:off x="2969092" y="191983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Operations Roles</a:t>
            </a:r>
          </a:p>
        </p:txBody>
      </p:sp>
      <p:sp>
        <p:nvSpPr>
          <p:cNvPr id="52" name="Rectangle 51">
            <a:extLst>
              <a:ext uri="{FF2B5EF4-FFF2-40B4-BE49-F238E27FC236}">
                <a16:creationId xmlns:a16="http://schemas.microsoft.com/office/drawing/2014/main" id="{DA946830-5DCC-4608-BDF3-D1B65A9D0504}"/>
              </a:ext>
            </a:extLst>
          </p:cNvPr>
          <p:cNvSpPr/>
          <p:nvPr/>
        </p:nvSpPr>
        <p:spPr bwMode="auto">
          <a:xfrm>
            <a:off x="5052647" y="193105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Data Analytics Roles</a:t>
            </a:r>
          </a:p>
        </p:txBody>
      </p:sp>
      <p:sp>
        <p:nvSpPr>
          <p:cNvPr id="57" name="Rectangle 56">
            <a:extLst>
              <a:ext uri="{FF2B5EF4-FFF2-40B4-BE49-F238E27FC236}">
                <a16:creationId xmlns:a16="http://schemas.microsoft.com/office/drawing/2014/main" id="{F622BEAA-D189-4014-BF4C-346CB1A4C68D}"/>
              </a:ext>
            </a:extLst>
          </p:cNvPr>
          <p:cNvSpPr/>
          <p:nvPr/>
        </p:nvSpPr>
        <p:spPr bwMode="auto">
          <a:xfrm>
            <a:off x="7866686" y="121751"/>
            <a:ext cx="1170634" cy="83037"/>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8" name="Rectangle 57">
            <a:extLst>
              <a:ext uri="{FF2B5EF4-FFF2-40B4-BE49-F238E27FC236}">
                <a16:creationId xmlns:a16="http://schemas.microsoft.com/office/drawing/2014/main" id="{01C4DA64-9CC9-4B04-BDC4-12BBA9D6D39D}"/>
              </a:ext>
            </a:extLst>
          </p:cNvPr>
          <p:cNvSpPr/>
          <p:nvPr/>
        </p:nvSpPr>
        <p:spPr bwMode="auto">
          <a:xfrm>
            <a:off x="7866686" y="204789"/>
            <a:ext cx="156221" cy="86049"/>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59" name="Rectangle 58">
            <a:extLst>
              <a:ext uri="{FF2B5EF4-FFF2-40B4-BE49-F238E27FC236}">
                <a16:creationId xmlns:a16="http://schemas.microsoft.com/office/drawing/2014/main" id="{EBC778E0-851B-4FB5-AA6B-72A451D7959E}"/>
              </a:ext>
            </a:extLst>
          </p:cNvPr>
          <p:cNvSpPr/>
          <p:nvPr/>
        </p:nvSpPr>
        <p:spPr bwMode="auto">
          <a:xfrm>
            <a:off x="8803481" y="204788"/>
            <a:ext cx="233839" cy="86051"/>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61" name="Rectangle 60">
            <a:extLst>
              <a:ext uri="{FF2B5EF4-FFF2-40B4-BE49-F238E27FC236}">
                <a16:creationId xmlns:a16="http://schemas.microsoft.com/office/drawing/2014/main" id="{3593ED9C-2A37-4875-8E4E-D31FDA3735E1}"/>
              </a:ext>
            </a:extLst>
          </p:cNvPr>
          <p:cNvSpPr/>
          <p:nvPr/>
        </p:nvSpPr>
        <p:spPr bwMode="auto">
          <a:xfrm>
            <a:off x="1462148" y="2542449"/>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Data Governance</a:t>
            </a:r>
          </a:p>
          <a:p>
            <a:pPr>
              <a:lnSpc>
                <a:spcPct val="80000"/>
              </a:lnSpc>
              <a:spcAft>
                <a:spcPts val="200"/>
              </a:spcAft>
            </a:pPr>
            <a:r>
              <a:rPr lang="en-US" sz="750" b="0">
                <a:solidFill>
                  <a:srgbClr val="00148C"/>
                </a:solidFill>
              </a:rPr>
              <a:t>Band D</a:t>
            </a:r>
          </a:p>
        </p:txBody>
      </p:sp>
      <p:pic>
        <p:nvPicPr>
          <p:cNvPr id="62" name="Graphic 61" descr="User">
            <a:extLst>
              <a:ext uri="{FF2B5EF4-FFF2-40B4-BE49-F238E27FC236}">
                <a16:creationId xmlns:a16="http://schemas.microsoft.com/office/drawing/2014/main" id="{15AC6B60-C12D-402D-BEF1-BE855CF79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4754" y="2719729"/>
            <a:ext cx="235343" cy="235343"/>
          </a:xfrm>
          <a:prstGeom prst="rect">
            <a:avLst/>
          </a:prstGeom>
        </p:spPr>
      </p:pic>
      <p:sp>
        <p:nvSpPr>
          <p:cNvPr id="64" name="Rectangle 63">
            <a:extLst>
              <a:ext uri="{FF2B5EF4-FFF2-40B4-BE49-F238E27FC236}">
                <a16:creationId xmlns:a16="http://schemas.microsoft.com/office/drawing/2014/main" id="{2ACD2394-374A-4AC6-8378-593DF4283C19}"/>
              </a:ext>
            </a:extLst>
          </p:cNvPr>
          <p:cNvSpPr/>
          <p:nvPr/>
        </p:nvSpPr>
        <p:spPr bwMode="auto">
          <a:xfrm>
            <a:off x="7615600" y="2474373"/>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Manger, Data </a:t>
            </a:r>
          </a:p>
          <a:p>
            <a:pPr>
              <a:lnSpc>
                <a:spcPct val="80000"/>
              </a:lnSpc>
              <a:spcAft>
                <a:spcPts val="200"/>
              </a:spcAft>
            </a:pPr>
            <a:r>
              <a:rPr lang="en-US" sz="750">
                <a:solidFill>
                  <a:srgbClr val="00148C"/>
                </a:solidFill>
              </a:rPr>
              <a:t>Science**</a:t>
            </a:r>
          </a:p>
          <a:p>
            <a:pPr>
              <a:lnSpc>
                <a:spcPct val="80000"/>
              </a:lnSpc>
              <a:spcAft>
                <a:spcPts val="200"/>
              </a:spcAft>
            </a:pPr>
            <a:r>
              <a:rPr lang="en-US" sz="750" b="0">
                <a:solidFill>
                  <a:srgbClr val="00148C"/>
                </a:solidFill>
              </a:rPr>
              <a:t>D</a:t>
            </a:r>
          </a:p>
        </p:txBody>
      </p:sp>
      <p:pic>
        <p:nvPicPr>
          <p:cNvPr id="65" name="Graphic 64" descr="User">
            <a:extLst>
              <a:ext uri="{FF2B5EF4-FFF2-40B4-BE49-F238E27FC236}">
                <a16:creationId xmlns:a16="http://schemas.microsoft.com/office/drawing/2014/main" id="{B597AF63-1111-48EA-AA01-25696FDA8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2645124"/>
            <a:ext cx="235343" cy="235343"/>
          </a:xfrm>
          <a:prstGeom prst="rect">
            <a:avLst/>
          </a:prstGeom>
        </p:spPr>
      </p:pic>
      <p:sp>
        <p:nvSpPr>
          <p:cNvPr id="70" name="Rectangle 69">
            <a:extLst>
              <a:ext uri="{FF2B5EF4-FFF2-40B4-BE49-F238E27FC236}">
                <a16:creationId xmlns:a16="http://schemas.microsoft.com/office/drawing/2014/main" id="{2A7DDC33-C178-4B39-B57D-42DFA32593BC}"/>
              </a:ext>
            </a:extLst>
          </p:cNvPr>
          <p:cNvSpPr/>
          <p:nvPr/>
        </p:nvSpPr>
        <p:spPr bwMode="auto">
          <a:xfrm>
            <a:off x="5533994" y="249406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Analytics**</a:t>
            </a:r>
          </a:p>
          <a:p>
            <a:pPr>
              <a:lnSpc>
                <a:spcPct val="80000"/>
              </a:lnSpc>
              <a:spcAft>
                <a:spcPts val="200"/>
              </a:spcAft>
            </a:pPr>
            <a:r>
              <a:rPr lang="en-US" sz="750" b="0">
                <a:solidFill>
                  <a:srgbClr val="00148C"/>
                </a:solidFill>
              </a:rPr>
              <a:t>Band D</a:t>
            </a:r>
          </a:p>
        </p:txBody>
      </p:sp>
      <p:pic>
        <p:nvPicPr>
          <p:cNvPr id="71" name="Graphic 70" descr="User">
            <a:extLst>
              <a:ext uri="{FF2B5EF4-FFF2-40B4-BE49-F238E27FC236}">
                <a16:creationId xmlns:a16="http://schemas.microsoft.com/office/drawing/2014/main" id="{7DD1B945-DB1F-4841-ABCE-226819003D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05310" y="2668723"/>
            <a:ext cx="235343" cy="235343"/>
          </a:xfrm>
          <a:prstGeom prst="rect">
            <a:avLst/>
          </a:prstGeom>
        </p:spPr>
      </p:pic>
      <p:sp>
        <p:nvSpPr>
          <p:cNvPr id="73" name="Rectangle 72">
            <a:extLst>
              <a:ext uri="{FF2B5EF4-FFF2-40B4-BE49-F238E27FC236}">
                <a16:creationId xmlns:a16="http://schemas.microsoft.com/office/drawing/2014/main" id="{26BFC948-9416-4D41-BB4D-C075785092D3}"/>
              </a:ext>
            </a:extLst>
          </p:cNvPr>
          <p:cNvSpPr/>
          <p:nvPr/>
        </p:nvSpPr>
        <p:spPr bwMode="auto">
          <a:xfrm>
            <a:off x="1462148" y="3104435"/>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Analyst, Data Governance</a:t>
            </a:r>
          </a:p>
          <a:p>
            <a:pPr>
              <a:lnSpc>
                <a:spcPct val="80000"/>
              </a:lnSpc>
              <a:spcAft>
                <a:spcPts val="200"/>
              </a:spcAft>
            </a:pPr>
            <a:r>
              <a:rPr lang="en-US" sz="750" b="0">
                <a:solidFill>
                  <a:srgbClr val="00148C"/>
                </a:solidFill>
              </a:rPr>
              <a:t>L7</a:t>
            </a:r>
          </a:p>
        </p:txBody>
      </p:sp>
      <p:pic>
        <p:nvPicPr>
          <p:cNvPr id="74" name="Graphic 73" descr="User">
            <a:extLst>
              <a:ext uri="{FF2B5EF4-FFF2-40B4-BE49-F238E27FC236}">
                <a16:creationId xmlns:a16="http://schemas.microsoft.com/office/drawing/2014/main" id="{A1F569AD-4B16-4EE4-9E7A-60A711E950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24754" y="3281715"/>
            <a:ext cx="235343" cy="235343"/>
          </a:xfrm>
          <a:prstGeom prst="rect">
            <a:avLst/>
          </a:prstGeom>
        </p:spPr>
      </p:pic>
      <p:sp>
        <p:nvSpPr>
          <p:cNvPr id="79" name="Rectangle 78">
            <a:extLst>
              <a:ext uri="{FF2B5EF4-FFF2-40B4-BE49-F238E27FC236}">
                <a16:creationId xmlns:a16="http://schemas.microsoft.com/office/drawing/2014/main" id="{0B6DA2B5-AC4D-4031-AE87-B668A48FF9D1}"/>
              </a:ext>
            </a:extLst>
          </p:cNvPr>
          <p:cNvSpPr/>
          <p:nvPr/>
        </p:nvSpPr>
        <p:spPr bwMode="auto">
          <a:xfrm>
            <a:off x="3450439" y="248284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Manager, Data Operations</a:t>
            </a:r>
          </a:p>
          <a:p>
            <a:pPr>
              <a:lnSpc>
                <a:spcPct val="80000"/>
              </a:lnSpc>
              <a:spcAft>
                <a:spcPts val="200"/>
              </a:spcAft>
            </a:pPr>
            <a:r>
              <a:rPr lang="en-US" sz="750" b="0">
                <a:solidFill>
                  <a:srgbClr val="00148C"/>
                </a:solidFill>
              </a:rPr>
              <a:t>Band D</a:t>
            </a:r>
          </a:p>
        </p:txBody>
      </p:sp>
      <p:pic>
        <p:nvPicPr>
          <p:cNvPr id="80" name="Graphic 79" descr="User">
            <a:extLst>
              <a:ext uri="{FF2B5EF4-FFF2-40B4-BE49-F238E27FC236}">
                <a16:creationId xmlns:a16="http://schemas.microsoft.com/office/drawing/2014/main" id="{EB4A4C28-BC42-407D-8528-56AF95D716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0059" y="2668723"/>
            <a:ext cx="235343" cy="235343"/>
          </a:xfrm>
          <a:prstGeom prst="rect">
            <a:avLst/>
          </a:prstGeom>
        </p:spPr>
      </p:pic>
      <p:sp>
        <p:nvSpPr>
          <p:cNvPr id="82" name="Rectangle 81">
            <a:extLst>
              <a:ext uri="{FF2B5EF4-FFF2-40B4-BE49-F238E27FC236}">
                <a16:creationId xmlns:a16="http://schemas.microsoft.com/office/drawing/2014/main" id="{2E211637-3CC4-4925-AAFE-5EBCD05B17DF}"/>
              </a:ext>
            </a:extLst>
          </p:cNvPr>
          <p:cNvSpPr/>
          <p:nvPr/>
        </p:nvSpPr>
        <p:spPr bwMode="auto">
          <a:xfrm>
            <a:off x="5533994" y="3061371"/>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Analytics / BI* Developer</a:t>
            </a:r>
          </a:p>
          <a:p>
            <a:pPr>
              <a:lnSpc>
                <a:spcPct val="80000"/>
              </a:lnSpc>
              <a:spcAft>
                <a:spcPts val="200"/>
              </a:spcAft>
            </a:pPr>
            <a:r>
              <a:rPr lang="en-US" sz="750" b="0">
                <a:solidFill>
                  <a:srgbClr val="00148C"/>
                </a:solidFill>
              </a:rPr>
              <a:t>L8</a:t>
            </a:r>
          </a:p>
        </p:txBody>
      </p:sp>
      <p:pic>
        <p:nvPicPr>
          <p:cNvPr id="83" name="Graphic 82" descr="User">
            <a:extLst>
              <a:ext uri="{FF2B5EF4-FFF2-40B4-BE49-F238E27FC236}">
                <a16:creationId xmlns:a16="http://schemas.microsoft.com/office/drawing/2014/main" id="{42AEF55D-DBD1-40CE-863C-18B7C8627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342" y="3234977"/>
            <a:ext cx="235343" cy="235343"/>
          </a:xfrm>
          <a:prstGeom prst="rect">
            <a:avLst/>
          </a:prstGeom>
        </p:spPr>
      </p:pic>
      <p:sp>
        <p:nvSpPr>
          <p:cNvPr id="91" name="Rectangle 90">
            <a:extLst>
              <a:ext uri="{FF2B5EF4-FFF2-40B4-BE49-F238E27FC236}">
                <a16:creationId xmlns:a16="http://schemas.microsoft.com/office/drawing/2014/main" id="{DE6F33EF-3DD1-4B21-8494-5F71C33F6CC8}"/>
              </a:ext>
            </a:extLst>
          </p:cNvPr>
          <p:cNvSpPr/>
          <p:nvPr/>
        </p:nvSpPr>
        <p:spPr bwMode="auto">
          <a:xfrm>
            <a:off x="3475240" y="3104435"/>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Data Quality Lead*</a:t>
            </a:r>
          </a:p>
          <a:p>
            <a:pPr>
              <a:lnSpc>
                <a:spcPct val="80000"/>
              </a:lnSpc>
              <a:spcAft>
                <a:spcPts val="200"/>
              </a:spcAft>
            </a:pPr>
            <a:r>
              <a:rPr lang="en-US" sz="750" b="0">
                <a:solidFill>
                  <a:srgbClr val="00148C"/>
                </a:solidFill>
              </a:rPr>
              <a:t>L8</a:t>
            </a:r>
          </a:p>
        </p:txBody>
      </p:sp>
      <p:pic>
        <p:nvPicPr>
          <p:cNvPr id="92" name="Graphic 91" descr="User">
            <a:extLst>
              <a:ext uri="{FF2B5EF4-FFF2-40B4-BE49-F238E27FC236}">
                <a16:creationId xmlns:a16="http://schemas.microsoft.com/office/drawing/2014/main" id="{77EE2B54-A9FA-4EA7-949A-D72DE497C9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846" y="3284919"/>
            <a:ext cx="235343" cy="235343"/>
          </a:xfrm>
          <a:prstGeom prst="rect">
            <a:avLst/>
          </a:prstGeom>
        </p:spPr>
      </p:pic>
      <p:sp>
        <p:nvSpPr>
          <p:cNvPr id="94" name="Rectangle 93">
            <a:extLst>
              <a:ext uri="{FF2B5EF4-FFF2-40B4-BE49-F238E27FC236}">
                <a16:creationId xmlns:a16="http://schemas.microsoft.com/office/drawing/2014/main" id="{D8D3EF97-3D2A-4EB3-ADBF-A576F5C6D9DE}"/>
              </a:ext>
            </a:extLst>
          </p:cNvPr>
          <p:cNvSpPr/>
          <p:nvPr/>
        </p:nvSpPr>
        <p:spPr bwMode="auto">
          <a:xfrm>
            <a:off x="5533994" y="3618197"/>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Analyst, Analytics / BI*</a:t>
            </a:r>
          </a:p>
          <a:p>
            <a:pPr>
              <a:lnSpc>
                <a:spcPct val="80000"/>
              </a:lnSpc>
              <a:spcAft>
                <a:spcPts val="200"/>
              </a:spcAft>
            </a:pPr>
            <a:r>
              <a:rPr lang="en-US" sz="750" b="0">
                <a:solidFill>
                  <a:srgbClr val="00148C"/>
                </a:solidFill>
              </a:rPr>
              <a:t>L7</a:t>
            </a:r>
            <a:endParaRPr lang="en-US" sz="750" b="0">
              <a:solidFill>
                <a:srgbClr val="FF0000"/>
              </a:solidFill>
            </a:endParaRPr>
          </a:p>
        </p:txBody>
      </p:sp>
      <p:pic>
        <p:nvPicPr>
          <p:cNvPr id="95" name="Graphic 94" descr="User">
            <a:extLst>
              <a:ext uri="{FF2B5EF4-FFF2-40B4-BE49-F238E27FC236}">
                <a16:creationId xmlns:a16="http://schemas.microsoft.com/office/drawing/2014/main" id="{95EB4770-3964-457F-A336-BA270CE57B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5969" y="3805226"/>
            <a:ext cx="235343" cy="235343"/>
          </a:xfrm>
          <a:prstGeom prst="rect">
            <a:avLst/>
          </a:prstGeom>
        </p:spPr>
      </p:pic>
      <p:sp>
        <p:nvSpPr>
          <p:cNvPr id="109" name="Rectangle 108">
            <a:extLst>
              <a:ext uri="{FF2B5EF4-FFF2-40B4-BE49-F238E27FC236}">
                <a16:creationId xmlns:a16="http://schemas.microsoft.com/office/drawing/2014/main" id="{1C364391-FBD3-4E49-BDFA-91365DF73E21}"/>
              </a:ext>
            </a:extLst>
          </p:cNvPr>
          <p:cNvSpPr/>
          <p:nvPr/>
        </p:nvSpPr>
        <p:spPr bwMode="auto">
          <a:xfrm>
            <a:off x="3475240" y="3663839"/>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Senior Data Analyst</a:t>
            </a:r>
          </a:p>
          <a:p>
            <a:pPr>
              <a:lnSpc>
                <a:spcPct val="80000"/>
              </a:lnSpc>
              <a:spcAft>
                <a:spcPts val="200"/>
              </a:spcAft>
            </a:pPr>
            <a:r>
              <a:rPr lang="en-US" sz="750" b="0">
                <a:solidFill>
                  <a:srgbClr val="00148C"/>
                </a:solidFill>
              </a:rPr>
              <a:t>L7</a:t>
            </a:r>
          </a:p>
        </p:txBody>
      </p:sp>
      <p:pic>
        <p:nvPicPr>
          <p:cNvPr id="110" name="Graphic 109" descr="User">
            <a:extLst>
              <a:ext uri="{FF2B5EF4-FFF2-40B4-BE49-F238E27FC236}">
                <a16:creationId xmlns:a16="http://schemas.microsoft.com/office/drawing/2014/main" id="{9EF3B67A-D063-4E78-B9B5-4D9B083040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1473" y="3835312"/>
            <a:ext cx="235343" cy="235343"/>
          </a:xfrm>
          <a:prstGeom prst="rect">
            <a:avLst/>
          </a:prstGeom>
        </p:spPr>
      </p:pic>
      <p:cxnSp>
        <p:nvCxnSpPr>
          <p:cNvPr id="114" name="Straight Connector 113">
            <a:extLst>
              <a:ext uri="{FF2B5EF4-FFF2-40B4-BE49-F238E27FC236}">
                <a16:creationId xmlns:a16="http://schemas.microsoft.com/office/drawing/2014/main" id="{67EC49F4-C432-49F1-861D-89069A1CC64F}"/>
              </a:ext>
            </a:extLst>
          </p:cNvPr>
          <p:cNvCxnSpPr/>
          <p:nvPr/>
        </p:nvCxnSpPr>
        <p:spPr bwMode="auto">
          <a:xfrm>
            <a:off x="1145467" y="2393187"/>
            <a:ext cx="0" cy="915371"/>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Connector 116">
            <a:extLst>
              <a:ext uri="{FF2B5EF4-FFF2-40B4-BE49-F238E27FC236}">
                <a16:creationId xmlns:a16="http://schemas.microsoft.com/office/drawing/2014/main" id="{1F50DC96-7342-45FC-A3FB-1933C4C2C418}"/>
              </a:ext>
            </a:extLst>
          </p:cNvPr>
          <p:cNvCxnSpPr/>
          <p:nvPr/>
        </p:nvCxnSpPr>
        <p:spPr bwMode="auto">
          <a:xfrm flipH="1">
            <a:off x="1145467" y="330855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Connector 117">
            <a:extLst>
              <a:ext uri="{FF2B5EF4-FFF2-40B4-BE49-F238E27FC236}">
                <a16:creationId xmlns:a16="http://schemas.microsoft.com/office/drawing/2014/main" id="{90F1FA20-BDE1-46BE-94E2-910989A053E3}"/>
              </a:ext>
            </a:extLst>
          </p:cNvPr>
          <p:cNvCxnSpPr/>
          <p:nvPr/>
        </p:nvCxnSpPr>
        <p:spPr bwMode="auto">
          <a:xfrm flipH="1">
            <a:off x="1145467" y="2738650"/>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Straight Connector 118">
            <a:extLst>
              <a:ext uri="{FF2B5EF4-FFF2-40B4-BE49-F238E27FC236}">
                <a16:creationId xmlns:a16="http://schemas.microsoft.com/office/drawing/2014/main" id="{5ABABF98-809B-4DA1-9664-68134A1D1BB0}"/>
              </a:ext>
            </a:extLst>
          </p:cNvPr>
          <p:cNvCxnSpPr/>
          <p:nvPr/>
        </p:nvCxnSpPr>
        <p:spPr bwMode="auto">
          <a:xfrm>
            <a:off x="7290949" y="2334258"/>
            <a:ext cx="0" cy="145434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Straight Connector 119">
            <a:extLst>
              <a:ext uri="{FF2B5EF4-FFF2-40B4-BE49-F238E27FC236}">
                <a16:creationId xmlns:a16="http://schemas.microsoft.com/office/drawing/2014/main" id="{F4BD661A-942B-4016-B656-2388B5916B44}"/>
              </a:ext>
            </a:extLst>
          </p:cNvPr>
          <p:cNvCxnSpPr/>
          <p:nvPr/>
        </p:nvCxnSpPr>
        <p:spPr bwMode="auto">
          <a:xfrm flipH="1">
            <a:off x="7290949" y="2670826"/>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Connector 120">
            <a:extLst>
              <a:ext uri="{FF2B5EF4-FFF2-40B4-BE49-F238E27FC236}">
                <a16:creationId xmlns:a16="http://schemas.microsoft.com/office/drawing/2014/main" id="{038EE96C-B8A0-4501-8D8B-29D8FFBDCA4C}"/>
              </a:ext>
            </a:extLst>
          </p:cNvPr>
          <p:cNvCxnSpPr/>
          <p:nvPr/>
        </p:nvCxnSpPr>
        <p:spPr bwMode="auto">
          <a:xfrm flipH="1">
            <a:off x="5162035" y="2354576"/>
            <a:ext cx="4036" cy="950524"/>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230FB393-1D5A-427B-A223-79DA98F25DB5}"/>
              </a:ext>
            </a:extLst>
          </p:cNvPr>
          <p:cNvCxnSpPr/>
          <p:nvPr/>
        </p:nvCxnSpPr>
        <p:spPr bwMode="auto">
          <a:xfrm flipH="1">
            <a:off x="5202541" y="3818862"/>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a:extLst>
              <a:ext uri="{FF2B5EF4-FFF2-40B4-BE49-F238E27FC236}">
                <a16:creationId xmlns:a16="http://schemas.microsoft.com/office/drawing/2014/main" id="{741E68CD-6CDA-4AE8-80E0-96ADD8154A1D}"/>
              </a:ext>
            </a:extLst>
          </p:cNvPr>
          <p:cNvCxnSpPr/>
          <p:nvPr/>
        </p:nvCxnSpPr>
        <p:spPr bwMode="auto">
          <a:xfrm flipH="1">
            <a:off x="5202541" y="3262745"/>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a:extLst>
              <a:ext uri="{FF2B5EF4-FFF2-40B4-BE49-F238E27FC236}">
                <a16:creationId xmlns:a16="http://schemas.microsoft.com/office/drawing/2014/main" id="{72FA09B2-671B-4670-93A0-066FBC10EFCC}"/>
              </a:ext>
            </a:extLst>
          </p:cNvPr>
          <p:cNvCxnSpPr/>
          <p:nvPr/>
        </p:nvCxnSpPr>
        <p:spPr bwMode="auto">
          <a:xfrm flipH="1">
            <a:off x="5202541" y="2692837"/>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286771C8-43DB-4296-BCCF-1D69604EE710}"/>
              </a:ext>
            </a:extLst>
          </p:cNvPr>
          <p:cNvCxnSpPr/>
          <p:nvPr/>
        </p:nvCxnSpPr>
        <p:spPr bwMode="auto">
          <a:xfrm flipH="1">
            <a:off x="3131529" y="2345050"/>
            <a:ext cx="2" cy="1528285"/>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3A8BC1E6-BD89-4859-86DB-9A19583CDB87}"/>
              </a:ext>
            </a:extLst>
          </p:cNvPr>
          <p:cNvCxnSpPr/>
          <p:nvPr/>
        </p:nvCxnSpPr>
        <p:spPr bwMode="auto">
          <a:xfrm flipH="1">
            <a:off x="3156331" y="3305100"/>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1A9240DD-D70D-499D-AC52-9B896C2BAF24}"/>
              </a:ext>
            </a:extLst>
          </p:cNvPr>
          <p:cNvCxnSpPr/>
          <p:nvPr/>
        </p:nvCxnSpPr>
        <p:spPr bwMode="auto">
          <a:xfrm flipH="1">
            <a:off x="3131530" y="2681618"/>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85EE8508-2DDB-46E6-9295-BA12A2967E01}"/>
              </a:ext>
            </a:extLst>
          </p:cNvPr>
          <p:cNvCxnSpPr/>
          <p:nvPr/>
        </p:nvCxnSpPr>
        <p:spPr bwMode="auto">
          <a:xfrm flipH="1">
            <a:off x="3156331" y="3873335"/>
            <a:ext cx="303333" cy="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Rectangle 134">
            <a:extLst>
              <a:ext uri="{FF2B5EF4-FFF2-40B4-BE49-F238E27FC236}">
                <a16:creationId xmlns:a16="http://schemas.microsoft.com/office/drawing/2014/main" id="{33235209-1064-4867-81DC-52B1FA24B07F}"/>
              </a:ext>
            </a:extLst>
          </p:cNvPr>
          <p:cNvSpPr/>
          <p:nvPr/>
        </p:nvSpPr>
        <p:spPr bwMode="auto">
          <a:xfrm>
            <a:off x="1462148" y="832152"/>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rgbClr val="00148C"/>
                </a:solidFill>
              </a:rPr>
              <a:t>Function Head </a:t>
            </a:r>
          </a:p>
          <a:p>
            <a:pPr>
              <a:lnSpc>
                <a:spcPct val="80000"/>
              </a:lnSpc>
            </a:pPr>
            <a:r>
              <a:rPr lang="en-US" sz="750">
                <a:solidFill>
                  <a:srgbClr val="00148C"/>
                </a:solidFill>
              </a:rPr>
              <a:t>(Data Domain Owner)</a:t>
            </a:r>
          </a:p>
        </p:txBody>
      </p:sp>
      <p:sp>
        <p:nvSpPr>
          <p:cNvPr id="138" name="Rectangle 137">
            <a:extLst>
              <a:ext uri="{FF2B5EF4-FFF2-40B4-BE49-F238E27FC236}">
                <a16:creationId xmlns:a16="http://schemas.microsoft.com/office/drawing/2014/main" id="{13E114CD-2AB7-45F4-8999-77F16BAD899A}"/>
              </a:ext>
            </a:extLst>
          </p:cNvPr>
          <p:cNvSpPr/>
          <p:nvPr/>
        </p:nvSpPr>
        <p:spPr bwMode="auto">
          <a:xfrm>
            <a:off x="3982716" y="1112040"/>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Snr Director, Data &amp; Analytics</a:t>
            </a:r>
          </a:p>
          <a:p>
            <a:pPr>
              <a:lnSpc>
                <a:spcPct val="80000"/>
              </a:lnSpc>
              <a:spcAft>
                <a:spcPts val="200"/>
              </a:spcAft>
            </a:pPr>
            <a:r>
              <a:rPr lang="en-US" sz="750" b="0">
                <a:solidFill>
                  <a:srgbClr val="00148C"/>
                </a:solidFill>
              </a:rPr>
              <a:t>Band C</a:t>
            </a:r>
          </a:p>
        </p:txBody>
      </p:sp>
      <p:pic>
        <p:nvPicPr>
          <p:cNvPr id="139" name="Graphic 138" descr="User">
            <a:extLst>
              <a:ext uri="{FF2B5EF4-FFF2-40B4-BE49-F238E27FC236}">
                <a16:creationId xmlns:a16="http://schemas.microsoft.com/office/drawing/2014/main" id="{EC864724-B336-4DBA-96B0-6DB97541F5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4811" y="1112040"/>
            <a:ext cx="235343" cy="235343"/>
          </a:xfrm>
          <a:prstGeom prst="rect">
            <a:avLst/>
          </a:prstGeom>
        </p:spPr>
      </p:pic>
      <p:cxnSp>
        <p:nvCxnSpPr>
          <p:cNvPr id="142" name="Straight Connector 141">
            <a:extLst>
              <a:ext uri="{FF2B5EF4-FFF2-40B4-BE49-F238E27FC236}">
                <a16:creationId xmlns:a16="http://schemas.microsoft.com/office/drawing/2014/main" id="{04D9CDE9-4A78-4199-9855-73CE65C2034C}"/>
              </a:ext>
            </a:extLst>
          </p:cNvPr>
          <p:cNvCxnSpPr>
            <a:cxnSpLocks/>
          </p:cNvCxnSpPr>
          <p:nvPr/>
        </p:nvCxnSpPr>
        <p:spPr bwMode="auto">
          <a:xfrm flipH="1">
            <a:off x="1106576" y="1770840"/>
            <a:ext cx="6184373" cy="5667"/>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Connector 143">
            <a:extLst>
              <a:ext uri="{FF2B5EF4-FFF2-40B4-BE49-F238E27FC236}">
                <a16:creationId xmlns:a16="http://schemas.microsoft.com/office/drawing/2014/main" id="{108E9A0C-AC43-452D-958D-4F0461D4FE0B}"/>
              </a:ext>
            </a:extLst>
          </p:cNvPr>
          <p:cNvCxnSpPr/>
          <p:nvPr/>
        </p:nvCxnSpPr>
        <p:spPr bwMode="auto">
          <a:xfrm>
            <a:off x="5162035" y="1770840"/>
            <a:ext cx="0" cy="13477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Connector 144">
            <a:extLst>
              <a:ext uri="{FF2B5EF4-FFF2-40B4-BE49-F238E27FC236}">
                <a16:creationId xmlns:a16="http://schemas.microsoft.com/office/drawing/2014/main" id="{49C56C17-3F0D-45E7-BC54-F4CFC05596EF}"/>
              </a:ext>
            </a:extLst>
          </p:cNvPr>
          <p:cNvCxnSpPr/>
          <p:nvPr/>
        </p:nvCxnSpPr>
        <p:spPr bwMode="auto">
          <a:xfrm flipV="1">
            <a:off x="3131529" y="1777928"/>
            <a:ext cx="0" cy="108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145">
            <a:extLst>
              <a:ext uri="{FF2B5EF4-FFF2-40B4-BE49-F238E27FC236}">
                <a16:creationId xmlns:a16="http://schemas.microsoft.com/office/drawing/2014/main" id="{A5BFC086-F159-442A-8484-7B56E5066590}"/>
              </a:ext>
            </a:extLst>
          </p:cNvPr>
          <p:cNvCxnSpPr/>
          <p:nvPr/>
        </p:nvCxnSpPr>
        <p:spPr bwMode="auto">
          <a:xfrm>
            <a:off x="7316678" y="1770840"/>
            <a:ext cx="1" cy="13477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146">
            <a:extLst>
              <a:ext uri="{FF2B5EF4-FFF2-40B4-BE49-F238E27FC236}">
                <a16:creationId xmlns:a16="http://schemas.microsoft.com/office/drawing/2014/main" id="{4BF6B0A1-A95A-4D3F-805D-62685A187354}"/>
              </a:ext>
            </a:extLst>
          </p:cNvPr>
          <p:cNvCxnSpPr>
            <a:cxnSpLocks/>
          </p:cNvCxnSpPr>
          <p:nvPr/>
        </p:nvCxnSpPr>
        <p:spPr bwMode="auto">
          <a:xfrm>
            <a:off x="1106576" y="1785016"/>
            <a:ext cx="0" cy="180000"/>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9" name="Graphic 148" descr="User">
            <a:extLst>
              <a:ext uri="{FF2B5EF4-FFF2-40B4-BE49-F238E27FC236}">
                <a16:creationId xmlns:a16="http://schemas.microsoft.com/office/drawing/2014/main" id="{74908D5F-E935-4C2A-8C0A-F9529F6296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8189" y="822555"/>
            <a:ext cx="235343" cy="235343"/>
          </a:xfrm>
          <a:prstGeom prst="rect">
            <a:avLst/>
          </a:prstGeom>
        </p:spPr>
      </p:pic>
      <p:sp>
        <p:nvSpPr>
          <p:cNvPr id="154" name="Rectangle 153">
            <a:extLst>
              <a:ext uri="{FF2B5EF4-FFF2-40B4-BE49-F238E27FC236}">
                <a16:creationId xmlns:a16="http://schemas.microsoft.com/office/drawing/2014/main" id="{8BED3758-287F-4592-9810-3C92A2C4DAA6}"/>
              </a:ext>
            </a:extLst>
          </p:cNvPr>
          <p:cNvSpPr/>
          <p:nvPr/>
        </p:nvSpPr>
        <p:spPr bwMode="auto">
          <a:xfrm>
            <a:off x="3475240" y="4232818"/>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Data Analyst*</a:t>
            </a:r>
          </a:p>
          <a:p>
            <a:pPr>
              <a:lnSpc>
                <a:spcPct val="80000"/>
              </a:lnSpc>
              <a:spcAft>
                <a:spcPts val="200"/>
              </a:spcAft>
            </a:pPr>
            <a:r>
              <a:rPr lang="en-US" sz="750" b="0">
                <a:solidFill>
                  <a:srgbClr val="00148C"/>
                </a:solidFill>
              </a:rPr>
              <a:t>L6</a:t>
            </a:r>
          </a:p>
        </p:txBody>
      </p:sp>
      <p:pic>
        <p:nvPicPr>
          <p:cNvPr id="155" name="Graphic 154" descr="User">
            <a:extLst>
              <a:ext uri="{FF2B5EF4-FFF2-40B4-BE49-F238E27FC236}">
                <a16:creationId xmlns:a16="http://schemas.microsoft.com/office/drawing/2014/main" id="{221DCBDD-3CD0-4ED4-9E47-A47FDA13E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5897" y="4397789"/>
            <a:ext cx="235343" cy="235343"/>
          </a:xfrm>
          <a:prstGeom prst="rect">
            <a:avLst/>
          </a:prstGeom>
        </p:spPr>
      </p:pic>
      <p:cxnSp>
        <p:nvCxnSpPr>
          <p:cNvPr id="156" name="Straight Connector 155">
            <a:extLst>
              <a:ext uri="{FF2B5EF4-FFF2-40B4-BE49-F238E27FC236}">
                <a16:creationId xmlns:a16="http://schemas.microsoft.com/office/drawing/2014/main" id="{8E483013-E8BE-4019-BE65-B56F11A8EFD2}"/>
              </a:ext>
            </a:extLst>
          </p:cNvPr>
          <p:cNvCxnSpPr/>
          <p:nvPr/>
        </p:nvCxnSpPr>
        <p:spPr bwMode="auto">
          <a:xfrm flipH="1">
            <a:off x="3156331" y="4442314"/>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Rectangle 158">
            <a:extLst>
              <a:ext uri="{FF2B5EF4-FFF2-40B4-BE49-F238E27FC236}">
                <a16:creationId xmlns:a16="http://schemas.microsoft.com/office/drawing/2014/main" id="{52E0DDB1-7023-479B-BA8C-136BBBB9A52A}"/>
              </a:ext>
            </a:extLst>
          </p:cNvPr>
          <p:cNvSpPr/>
          <p:nvPr/>
        </p:nvSpPr>
        <p:spPr bwMode="auto">
          <a:xfrm>
            <a:off x="7615600" y="3035558"/>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Senior Data </a:t>
            </a:r>
          </a:p>
          <a:p>
            <a:pPr>
              <a:lnSpc>
                <a:spcPct val="80000"/>
              </a:lnSpc>
              <a:spcAft>
                <a:spcPts val="200"/>
              </a:spcAft>
            </a:pPr>
            <a:r>
              <a:rPr lang="en-US" sz="750">
                <a:solidFill>
                  <a:srgbClr val="00148C"/>
                </a:solidFill>
              </a:rPr>
              <a:t>Scientist*</a:t>
            </a:r>
          </a:p>
          <a:p>
            <a:pPr>
              <a:lnSpc>
                <a:spcPct val="80000"/>
              </a:lnSpc>
              <a:spcAft>
                <a:spcPts val="200"/>
              </a:spcAft>
            </a:pPr>
            <a:r>
              <a:rPr lang="en-US" sz="750" b="0">
                <a:solidFill>
                  <a:srgbClr val="00148C"/>
                </a:solidFill>
              </a:rPr>
              <a:t>L8</a:t>
            </a:r>
          </a:p>
        </p:txBody>
      </p:sp>
      <p:pic>
        <p:nvPicPr>
          <p:cNvPr id="160" name="Graphic 159" descr="User">
            <a:extLst>
              <a:ext uri="{FF2B5EF4-FFF2-40B4-BE49-F238E27FC236}">
                <a16:creationId xmlns:a16="http://schemas.microsoft.com/office/drawing/2014/main" id="{D8F9EC1D-E537-4448-8608-B176B76018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3206309"/>
            <a:ext cx="235343" cy="235343"/>
          </a:xfrm>
          <a:prstGeom prst="rect">
            <a:avLst/>
          </a:prstGeom>
        </p:spPr>
      </p:pic>
      <p:cxnSp>
        <p:nvCxnSpPr>
          <p:cNvPr id="161" name="Straight Connector 160">
            <a:extLst>
              <a:ext uri="{FF2B5EF4-FFF2-40B4-BE49-F238E27FC236}">
                <a16:creationId xmlns:a16="http://schemas.microsoft.com/office/drawing/2014/main" id="{4F6AFFD5-B117-44B2-8981-22E00D53F88D}"/>
              </a:ext>
            </a:extLst>
          </p:cNvPr>
          <p:cNvCxnSpPr/>
          <p:nvPr/>
        </p:nvCxnSpPr>
        <p:spPr bwMode="auto">
          <a:xfrm flipH="1">
            <a:off x="7290949" y="3232011"/>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 name="Rectangle 162">
            <a:extLst>
              <a:ext uri="{FF2B5EF4-FFF2-40B4-BE49-F238E27FC236}">
                <a16:creationId xmlns:a16="http://schemas.microsoft.com/office/drawing/2014/main" id="{60963D85-1244-452D-A427-2F939CD2D47E}"/>
              </a:ext>
            </a:extLst>
          </p:cNvPr>
          <p:cNvSpPr/>
          <p:nvPr/>
        </p:nvSpPr>
        <p:spPr bwMode="auto">
          <a:xfrm>
            <a:off x="7615600" y="3592146"/>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0"/>
              </a:spcAft>
            </a:pPr>
            <a:r>
              <a:rPr lang="en-US" sz="750">
                <a:solidFill>
                  <a:srgbClr val="00148C"/>
                </a:solidFill>
              </a:rPr>
              <a:t>Data </a:t>
            </a:r>
          </a:p>
          <a:p>
            <a:pPr>
              <a:lnSpc>
                <a:spcPct val="80000"/>
              </a:lnSpc>
              <a:spcAft>
                <a:spcPts val="200"/>
              </a:spcAft>
            </a:pPr>
            <a:r>
              <a:rPr lang="en-US" sz="750">
                <a:solidFill>
                  <a:srgbClr val="00148C"/>
                </a:solidFill>
              </a:rPr>
              <a:t>Scientist*</a:t>
            </a:r>
          </a:p>
          <a:p>
            <a:pPr>
              <a:lnSpc>
                <a:spcPct val="80000"/>
              </a:lnSpc>
              <a:spcAft>
                <a:spcPts val="200"/>
              </a:spcAft>
            </a:pPr>
            <a:r>
              <a:rPr lang="en-US" sz="750" b="0">
                <a:solidFill>
                  <a:srgbClr val="00148C"/>
                </a:solidFill>
              </a:rPr>
              <a:t>L7</a:t>
            </a:r>
          </a:p>
        </p:txBody>
      </p:sp>
      <p:pic>
        <p:nvPicPr>
          <p:cNvPr id="164" name="Graphic 163" descr="User">
            <a:extLst>
              <a:ext uri="{FF2B5EF4-FFF2-40B4-BE49-F238E27FC236}">
                <a16:creationId xmlns:a16="http://schemas.microsoft.com/office/drawing/2014/main" id="{1A0051D5-A2D7-471B-B6B6-C865EDC1F3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2194" y="3762897"/>
            <a:ext cx="235343" cy="235343"/>
          </a:xfrm>
          <a:prstGeom prst="rect">
            <a:avLst/>
          </a:prstGeom>
        </p:spPr>
      </p:pic>
      <p:cxnSp>
        <p:nvCxnSpPr>
          <p:cNvPr id="165" name="Straight Connector 164">
            <a:extLst>
              <a:ext uri="{FF2B5EF4-FFF2-40B4-BE49-F238E27FC236}">
                <a16:creationId xmlns:a16="http://schemas.microsoft.com/office/drawing/2014/main" id="{71A87204-3CAA-4F9D-B726-88C32A5AE055}"/>
              </a:ext>
            </a:extLst>
          </p:cNvPr>
          <p:cNvCxnSpPr/>
          <p:nvPr/>
        </p:nvCxnSpPr>
        <p:spPr bwMode="auto">
          <a:xfrm flipH="1">
            <a:off x="7290949" y="3788599"/>
            <a:ext cx="303333" cy="0"/>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Rectangle 166">
            <a:extLst>
              <a:ext uri="{FF2B5EF4-FFF2-40B4-BE49-F238E27FC236}">
                <a16:creationId xmlns:a16="http://schemas.microsoft.com/office/drawing/2014/main" id="{2009846B-C82B-484A-BF36-EF35AF83E69B}"/>
              </a:ext>
            </a:extLst>
          </p:cNvPr>
          <p:cNvSpPr/>
          <p:nvPr/>
        </p:nvSpPr>
        <p:spPr bwMode="auto">
          <a:xfrm>
            <a:off x="7495372" y="780810"/>
            <a:ext cx="1296000" cy="414000"/>
          </a:xfrm>
          <a:prstGeom prst="rect">
            <a:avLst/>
          </a:prstGeom>
          <a:solidFill>
            <a:schemeClr val="accent1"/>
          </a:solidFill>
          <a:ln>
            <a:solidFill>
              <a:schemeClr val="accent1"/>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pPr>
            <a:r>
              <a:rPr lang="en-US" sz="750">
                <a:solidFill>
                  <a:schemeClr val="bg1"/>
                </a:solidFill>
              </a:rPr>
              <a:t>Head of Data</a:t>
            </a:r>
          </a:p>
        </p:txBody>
      </p:sp>
      <p:pic>
        <p:nvPicPr>
          <p:cNvPr id="168" name="Graphic 167" descr="User">
            <a:extLst>
              <a:ext uri="{FF2B5EF4-FFF2-40B4-BE49-F238E27FC236}">
                <a16:creationId xmlns:a16="http://schemas.microsoft.com/office/drawing/2014/main" id="{E485DCD0-6834-4847-BF10-DC7B0E871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7978" y="781747"/>
            <a:ext cx="235343" cy="235343"/>
          </a:xfrm>
          <a:prstGeom prst="rect">
            <a:avLst/>
          </a:prstGeom>
        </p:spPr>
      </p:pic>
      <p:cxnSp>
        <p:nvCxnSpPr>
          <p:cNvPr id="182" name="Straight Connector 181">
            <a:extLst>
              <a:ext uri="{FF2B5EF4-FFF2-40B4-BE49-F238E27FC236}">
                <a16:creationId xmlns:a16="http://schemas.microsoft.com/office/drawing/2014/main" id="{10AE00E4-85E6-465B-9B8F-84732EB6652B}"/>
              </a:ext>
            </a:extLst>
          </p:cNvPr>
          <p:cNvCxnSpPr/>
          <p:nvPr/>
        </p:nvCxnSpPr>
        <p:spPr bwMode="auto">
          <a:xfrm>
            <a:off x="1595642" y="1270997"/>
            <a:ext cx="0" cy="152772"/>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182">
            <a:extLst>
              <a:ext uri="{FF2B5EF4-FFF2-40B4-BE49-F238E27FC236}">
                <a16:creationId xmlns:a16="http://schemas.microsoft.com/office/drawing/2014/main" id="{9381C6DC-F5FF-494C-8FA1-68D780D49C91}"/>
              </a:ext>
            </a:extLst>
          </p:cNvPr>
          <p:cNvCxnSpPr/>
          <p:nvPr/>
        </p:nvCxnSpPr>
        <p:spPr bwMode="auto">
          <a:xfrm>
            <a:off x="4149370" y="1536441"/>
            <a:ext cx="0" cy="234399"/>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Straight Connector 201">
            <a:extLst>
              <a:ext uri="{FF2B5EF4-FFF2-40B4-BE49-F238E27FC236}">
                <a16:creationId xmlns:a16="http://schemas.microsoft.com/office/drawing/2014/main" id="{B57C29DC-E718-4AF3-AEF4-8C66682E56E2}"/>
              </a:ext>
            </a:extLst>
          </p:cNvPr>
          <p:cNvCxnSpPr>
            <a:cxnSpLocks/>
          </p:cNvCxnSpPr>
          <p:nvPr/>
        </p:nvCxnSpPr>
        <p:spPr bwMode="auto">
          <a:xfrm flipH="1">
            <a:off x="1595642" y="1443859"/>
            <a:ext cx="2387075" cy="7223"/>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204">
            <a:extLst>
              <a:ext uri="{FF2B5EF4-FFF2-40B4-BE49-F238E27FC236}">
                <a16:creationId xmlns:a16="http://schemas.microsoft.com/office/drawing/2014/main" id="{7BE15AFE-63C2-47B3-8ED7-E8E3576B3B1A}"/>
              </a:ext>
            </a:extLst>
          </p:cNvPr>
          <p:cNvCxnSpPr>
            <a:cxnSpLocks/>
          </p:cNvCxnSpPr>
          <p:nvPr/>
        </p:nvCxnSpPr>
        <p:spPr bwMode="auto">
          <a:xfrm flipH="1">
            <a:off x="5309746" y="1402490"/>
            <a:ext cx="2387075" cy="7223"/>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205">
            <a:extLst>
              <a:ext uri="{FF2B5EF4-FFF2-40B4-BE49-F238E27FC236}">
                <a16:creationId xmlns:a16="http://schemas.microsoft.com/office/drawing/2014/main" id="{94D0C413-F15C-4610-A7CF-E436B6DDEF52}"/>
              </a:ext>
            </a:extLst>
          </p:cNvPr>
          <p:cNvCxnSpPr/>
          <p:nvPr/>
        </p:nvCxnSpPr>
        <p:spPr bwMode="auto">
          <a:xfrm flipV="1">
            <a:off x="7696821" y="1194811"/>
            <a:ext cx="0" cy="204652"/>
          </a:xfrm>
          <a:prstGeom prst="line">
            <a:avLst/>
          </a:prstGeom>
          <a:solidFill>
            <a:schemeClr val="accent1"/>
          </a:solidFill>
          <a:ln w="38100" cap="sq"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B1360539-BD49-43DA-A26B-D8E3CC561E1A}"/>
              </a:ext>
            </a:extLst>
          </p:cNvPr>
          <p:cNvCxnSpPr/>
          <p:nvPr/>
        </p:nvCxnSpPr>
        <p:spPr bwMode="auto">
          <a:xfrm>
            <a:off x="5162035" y="3305100"/>
            <a:ext cx="0" cy="106721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Rectangle 86">
            <a:extLst>
              <a:ext uri="{FF2B5EF4-FFF2-40B4-BE49-F238E27FC236}">
                <a16:creationId xmlns:a16="http://schemas.microsoft.com/office/drawing/2014/main" id="{D7A3B470-E85B-4BB0-ACBB-245DA13C4FF4}"/>
              </a:ext>
            </a:extLst>
          </p:cNvPr>
          <p:cNvSpPr/>
          <p:nvPr/>
        </p:nvSpPr>
        <p:spPr bwMode="auto">
          <a:xfrm>
            <a:off x="5546799" y="4171646"/>
            <a:ext cx="1296000" cy="414000"/>
          </a:xfrm>
          <a:prstGeom prst="rect">
            <a:avLst/>
          </a:prstGeom>
          <a:ln>
            <a:solidFill>
              <a:srgbClr val="00148C"/>
            </a:solidFill>
            <a:headEnd/>
            <a:tailEnd/>
          </a:ln>
          <a:effectLst/>
        </p:spPr>
        <p:style>
          <a:lnRef idx="2">
            <a:schemeClr val="accent1"/>
          </a:lnRef>
          <a:fillRef idx="1">
            <a:schemeClr val="lt1"/>
          </a:fillRef>
          <a:effectRef idx="0">
            <a:schemeClr val="accent1"/>
          </a:effectRef>
          <a:fontRef idx="minor">
            <a:schemeClr val="dk1"/>
          </a:fontRef>
        </p:style>
        <p:txBody>
          <a:bodyPr anchor="b"/>
          <a:lstStyle/>
          <a:p>
            <a:pPr>
              <a:lnSpc>
                <a:spcPct val="80000"/>
              </a:lnSpc>
              <a:spcAft>
                <a:spcPts val="200"/>
              </a:spcAft>
            </a:pPr>
            <a:r>
              <a:rPr lang="en-US" sz="750">
                <a:solidFill>
                  <a:srgbClr val="00148C"/>
                </a:solidFill>
              </a:rPr>
              <a:t>Analytics Analyst*</a:t>
            </a:r>
          </a:p>
          <a:p>
            <a:pPr>
              <a:lnSpc>
                <a:spcPct val="80000"/>
              </a:lnSpc>
              <a:spcAft>
                <a:spcPts val="200"/>
              </a:spcAft>
            </a:pPr>
            <a:r>
              <a:rPr lang="en-US" sz="750" b="0">
                <a:solidFill>
                  <a:srgbClr val="00148C"/>
                </a:solidFill>
              </a:rPr>
              <a:t>L7</a:t>
            </a:r>
            <a:endParaRPr lang="en-US" sz="750" b="0">
              <a:solidFill>
                <a:srgbClr val="FF0000"/>
              </a:solidFill>
            </a:endParaRPr>
          </a:p>
        </p:txBody>
      </p:sp>
      <p:pic>
        <p:nvPicPr>
          <p:cNvPr id="88" name="Graphic 87" descr="User">
            <a:extLst>
              <a:ext uri="{FF2B5EF4-FFF2-40B4-BE49-F238E27FC236}">
                <a16:creationId xmlns:a16="http://schemas.microsoft.com/office/drawing/2014/main" id="{D3BFF07A-9AF4-47D9-A290-95F681EF01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28774" y="4358675"/>
            <a:ext cx="235343" cy="235343"/>
          </a:xfrm>
          <a:prstGeom prst="rect">
            <a:avLst/>
          </a:prstGeom>
        </p:spPr>
      </p:pic>
      <p:cxnSp>
        <p:nvCxnSpPr>
          <p:cNvPr id="89" name="Straight Connector 88">
            <a:extLst>
              <a:ext uri="{FF2B5EF4-FFF2-40B4-BE49-F238E27FC236}">
                <a16:creationId xmlns:a16="http://schemas.microsoft.com/office/drawing/2014/main" id="{C6C426D0-EBA8-40B8-AF3E-D3EF189B708A}"/>
              </a:ext>
            </a:extLst>
          </p:cNvPr>
          <p:cNvCxnSpPr/>
          <p:nvPr/>
        </p:nvCxnSpPr>
        <p:spPr bwMode="auto">
          <a:xfrm flipH="1">
            <a:off x="5238995" y="4372311"/>
            <a:ext cx="303333" cy="0"/>
          </a:xfrm>
          <a:prstGeom prst="line">
            <a:avLst/>
          </a:prstGeom>
          <a:solidFill>
            <a:schemeClr val="accent1"/>
          </a:solidFill>
          <a:ln w="38100" cap="sq"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Connector 95">
            <a:extLst>
              <a:ext uri="{FF2B5EF4-FFF2-40B4-BE49-F238E27FC236}">
                <a16:creationId xmlns:a16="http://schemas.microsoft.com/office/drawing/2014/main" id="{8E2D0AEF-A558-4DD9-9912-A2E925AD3C5F}"/>
              </a:ext>
            </a:extLst>
          </p:cNvPr>
          <p:cNvCxnSpPr/>
          <p:nvPr/>
        </p:nvCxnSpPr>
        <p:spPr bwMode="auto">
          <a:xfrm>
            <a:off x="3131529" y="3449558"/>
            <a:ext cx="0" cy="1067211"/>
          </a:xfrm>
          <a:prstGeom prst="line">
            <a:avLst/>
          </a:prstGeom>
          <a:solidFill>
            <a:schemeClr val="accent1"/>
          </a:solidFill>
          <a:ln w="38100" cap="sq" cmpd="sng" algn="ctr">
            <a:solidFill>
              <a:srgbClr val="00148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Footer Placeholder 1">
            <a:extLst>
              <a:ext uri="{FF2B5EF4-FFF2-40B4-BE49-F238E27FC236}">
                <a16:creationId xmlns:a16="http://schemas.microsoft.com/office/drawing/2014/main" id="{4FEA5564-D926-4FDD-8996-E8D7EAB9E05B}"/>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February 2021</a:t>
            </a:r>
          </a:p>
        </p:txBody>
      </p:sp>
      <p:sp>
        <p:nvSpPr>
          <p:cNvPr id="90" name="Rectangle 89">
            <a:extLst>
              <a:ext uri="{FF2B5EF4-FFF2-40B4-BE49-F238E27FC236}">
                <a16:creationId xmlns:a16="http://schemas.microsoft.com/office/drawing/2014/main" id="{16BB73E7-8427-44D6-B83D-4E5653745D2E}"/>
              </a:ext>
            </a:extLst>
          </p:cNvPr>
          <p:cNvSpPr/>
          <p:nvPr/>
        </p:nvSpPr>
        <p:spPr bwMode="auto">
          <a:xfrm>
            <a:off x="19050" y="4845447"/>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
        <p:nvSpPr>
          <p:cNvPr id="84" name="TextBox 83">
            <a:extLst>
              <a:ext uri="{FF2B5EF4-FFF2-40B4-BE49-F238E27FC236}">
                <a16:creationId xmlns:a16="http://schemas.microsoft.com/office/drawing/2014/main" id="{92A8FBEB-50FA-4D8A-8532-57CCF9A03A04}"/>
              </a:ext>
            </a:extLst>
          </p:cNvPr>
          <p:cNvSpPr txBox="1"/>
          <p:nvPr/>
        </p:nvSpPr>
        <p:spPr>
          <a:xfrm>
            <a:off x="332555" y="4066287"/>
            <a:ext cx="2746817" cy="562309"/>
          </a:xfrm>
          <a:prstGeom prst="rect">
            <a:avLst/>
          </a:prstGeom>
          <a:solidFill>
            <a:schemeClr val="bg1"/>
          </a:solidFill>
        </p:spPr>
        <p:txBody>
          <a:bodyPr wrap="square" lIns="40958" tIns="40958" rIns="40958" bIns="40958" rtlCol="0">
            <a:noAutofit/>
          </a:bodyPr>
          <a:lstStyle/>
          <a:p>
            <a:pPr>
              <a:spcAft>
                <a:spcPts val="0"/>
              </a:spcAft>
              <a:defRPr/>
            </a:pPr>
            <a:r>
              <a:rPr lang="en-US" sz="600" b="0">
                <a:solidFill>
                  <a:schemeClr val="tx1"/>
                </a:solidFill>
                <a:latin typeface="Arial"/>
              </a:rPr>
              <a:t>Footnotes:</a:t>
            </a:r>
          </a:p>
          <a:p>
            <a:pPr marL="228600" indent="-228600">
              <a:spcAft>
                <a:spcPts val="0"/>
              </a:spcAft>
              <a:buAutoNum type="arabicPeriod"/>
              <a:defRPr/>
            </a:pPr>
            <a:r>
              <a:rPr lang="en-US" sz="600" b="0">
                <a:solidFill>
                  <a:schemeClr val="tx1"/>
                </a:solidFill>
                <a:latin typeface="Arial"/>
              </a:rPr>
              <a:t>This represent the roles expected to reside in the business / business data teams</a:t>
            </a:r>
          </a:p>
          <a:p>
            <a:pPr marL="228600" indent="-228600">
              <a:spcAft>
                <a:spcPts val="0"/>
              </a:spcAft>
              <a:buFontTx/>
              <a:buAutoNum type="arabicPeriod"/>
              <a:defRPr/>
            </a:pPr>
            <a:r>
              <a:rPr lang="en-US" sz="600" b="0">
                <a:solidFill>
                  <a:schemeClr val="tx1"/>
                </a:solidFill>
              </a:rPr>
              <a:t>This structure does not reflect complete sizing (i.e. number of roles) or team reporting lines </a:t>
            </a:r>
            <a:r>
              <a:rPr lang="en-GB" sz="600" b="0">
                <a:solidFill>
                  <a:schemeClr val="tx1"/>
                </a:solidFill>
              </a:rPr>
              <a:t>** Team scaling may be such that Manager / Leads are not required</a:t>
            </a:r>
          </a:p>
          <a:p>
            <a:pPr marL="228600" indent="-228600">
              <a:spcAft>
                <a:spcPts val="0"/>
              </a:spcAft>
              <a:buAutoNum type="arabicPeriod"/>
              <a:defRPr/>
            </a:pPr>
            <a:r>
              <a:rPr lang="en-GB" sz="600" b="0">
                <a:solidFill>
                  <a:schemeClr val="tx1"/>
                </a:solidFill>
              </a:rPr>
              <a:t>* These roles may not exist exclusively in a central team </a:t>
            </a:r>
          </a:p>
          <a:p>
            <a:pPr marL="228600" indent="-228600">
              <a:spcAft>
                <a:spcPts val="0"/>
              </a:spcAft>
              <a:buAutoNum type="arabicPeriod"/>
              <a:defRPr/>
            </a:pPr>
            <a:endParaRPr lang="en-US" sz="600" b="0">
              <a:solidFill>
                <a:schemeClr val="tx1"/>
              </a:solidFill>
              <a:latin typeface="Arial"/>
            </a:endParaRPr>
          </a:p>
        </p:txBody>
      </p:sp>
    </p:spTree>
    <p:extLst>
      <p:ext uri="{BB962C8B-B14F-4D97-AF65-F5344CB8AC3E}">
        <p14:creationId xmlns:p14="http://schemas.microsoft.com/office/powerpoint/2010/main" val="192648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5C89E850-3E9E-4D39-BC12-C908859ED485}"/>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January 2021</a:t>
            </a:r>
          </a:p>
        </p:txBody>
      </p:sp>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Entity Roles &amp; Responsibilities  </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3598181553"/>
              </p:ext>
            </p:extLst>
          </p:nvPr>
        </p:nvGraphicFramePr>
        <p:xfrm>
          <a:off x="252000" y="698460"/>
          <a:ext cx="8640002" cy="431932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a:t>Central/Entity</a:t>
                      </a:r>
                    </a:p>
                  </a:txBody>
                  <a:tcPr/>
                </a:tc>
                <a:tc>
                  <a:txBody>
                    <a:bodyPr/>
                    <a:lstStyle/>
                    <a:p>
                      <a:r>
                        <a:rPr lang="en-GB"/>
                        <a:t>Team</a:t>
                      </a:r>
                    </a:p>
                  </a:txBody>
                  <a:tcPr/>
                </a:tc>
                <a:tc>
                  <a:txBody>
                    <a:bodyPr/>
                    <a:lstStyle/>
                    <a:p>
                      <a:r>
                        <a:rPr lang="en-GB"/>
                        <a:t>Role</a:t>
                      </a:r>
                    </a:p>
                  </a:txBody>
                  <a:tcPr/>
                </a:tc>
                <a:tc>
                  <a:txBody>
                    <a:bodyPr/>
                    <a:lstStyle/>
                    <a:p>
                      <a:r>
                        <a:rPr lang="en-GB"/>
                        <a:t>Grade</a:t>
                      </a:r>
                    </a:p>
                  </a:txBody>
                  <a:tcPr/>
                </a:tc>
                <a:tc>
                  <a:txBody>
                    <a:bodyPr/>
                    <a:lstStyle/>
                    <a:p>
                      <a:r>
                        <a:rPr lang="en-GB"/>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Management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&amp; Analytics Manager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C</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Leads and accountable for the execution of activities within the team</a:t>
                      </a:r>
                    </a:p>
                    <a:p>
                      <a:pPr marL="171450" indent="-171450">
                        <a:buFont typeface="Arial" panose="020B0604020202020204" pitchFamily="34" charset="0"/>
                        <a:buChar char="•"/>
                      </a:pPr>
                      <a:r>
                        <a:rPr lang="en-GB" sz="700" b="0">
                          <a:solidFill>
                            <a:schemeClr val="tx1"/>
                          </a:solidFill>
                        </a:rPr>
                        <a:t>Data &amp; digital strategy / roadmap</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Business unit partnering</a:t>
                      </a:r>
                    </a:p>
                  </a:txBody>
                  <a:tcPr anchor="ctr"/>
                </a:tc>
                <a:extLst>
                  <a:ext uri="{0D108BD9-81ED-4DB2-BD59-A6C34878D82A}">
                    <a16:rowId xmlns:a16="http://schemas.microsoft.com/office/drawing/2014/main" val="2915311940"/>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standards user adoption</a:t>
                      </a:r>
                    </a:p>
                    <a:p>
                      <a:pPr marL="171450" indent="-171450">
                        <a:buFont typeface="Arial" panose="020B0604020202020204" pitchFamily="34" charset="0"/>
                        <a:buChar char="•"/>
                      </a:pPr>
                      <a:r>
                        <a:rPr lang="en-GB" sz="700" b="0">
                          <a:solidFill>
                            <a:schemeClr val="tx1"/>
                          </a:solidFill>
                        </a:rPr>
                        <a:t>Data maturity assessments and roadmaps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Domain data governance / risk management </a:t>
                      </a:r>
                    </a:p>
                  </a:txBody>
                  <a:tcPr anchor="ctr"/>
                </a:tc>
                <a:extLst>
                  <a:ext uri="{0D108BD9-81ED-4DB2-BD59-A6C34878D82A}">
                    <a16:rowId xmlns:a16="http://schemas.microsoft.com/office/drawing/2014/main" val="1305904902"/>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Data Governance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Data governance metrics</a:t>
                      </a:r>
                    </a:p>
                    <a:p>
                      <a:pPr marL="171450" indent="-171450">
                        <a:buFont typeface="Arial" panose="020B0604020202020204" pitchFamily="34" charset="0"/>
                        <a:buChar char="•"/>
                      </a:pPr>
                      <a:r>
                        <a:rPr lang="en-GB" sz="700" b="0">
                          <a:solidFill>
                            <a:schemeClr val="tx1"/>
                          </a:solidFill>
                        </a:rPr>
                        <a:t>Data communities / Data steward working groups</a:t>
                      </a:r>
                    </a:p>
                    <a:p>
                      <a:pPr marL="171450" indent="-171450">
                        <a:buFont typeface="Arial" panose="020B0604020202020204" pitchFamily="34" charset="0"/>
                        <a:buChar char="•"/>
                      </a:pPr>
                      <a:r>
                        <a:rPr lang="en-GB" sz="700" b="0">
                          <a:solidFill>
                            <a:schemeClr val="tx1"/>
                          </a:solidFill>
                        </a:rPr>
                        <a:t>Data curriculum / Communications</a:t>
                      </a:r>
                    </a:p>
                  </a:txBody>
                  <a:tcPr anchor="ctr"/>
                </a:tc>
                <a:extLst>
                  <a:ext uri="{0D108BD9-81ED-4DB2-BD59-A6C34878D82A}">
                    <a16:rowId xmlns:a16="http://schemas.microsoft.com/office/drawing/2014/main" val="4288625246"/>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Manager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Data strategy</a:t>
                      </a:r>
                    </a:p>
                    <a:p>
                      <a:pPr marL="171450" indent="-171450">
                        <a:buFont typeface="Arial" panose="020B0604020202020204" pitchFamily="34" charset="0"/>
                        <a:buChar char="•"/>
                      </a:pPr>
                      <a:r>
                        <a:rPr lang="en-GB" sz="700" b="0">
                          <a:solidFill>
                            <a:schemeClr val="tx1"/>
                          </a:solidFill>
                        </a:rPr>
                        <a:t>Data change management</a:t>
                      </a:r>
                    </a:p>
                    <a:p>
                      <a:pPr marL="171450" indent="-171450">
                        <a:buFont typeface="Arial" panose="020B0604020202020204" pitchFamily="34" charset="0"/>
                        <a:buChar char="•"/>
                      </a:pPr>
                      <a:r>
                        <a:rPr lang="en-GB" sz="700" b="0">
                          <a:solidFill>
                            <a:schemeClr val="tx1"/>
                          </a:solidFill>
                        </a:rPr>
                        <a:t>Data lifecycle management</a:t>
                      </a:r>
                    </a:p>
                  </a:txBody>
                  <a:tcPr anchor="ctr"/>
                </a:tc>
                <a:extLst>
                  <a:ext uri="{0D108BD9-81ED-4DB2-BD59-A6C34878D82A}">
                    <a16:rowId xmlns:a16="http://schemas.microsoft.com/office/drawing/2014/main" val="395347595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Quality Lead</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Data quality improvement programme</a:t>
                      </a:r>
                    </a:p>
                    <a:p>
                      <a:pPr marL="171450" indent="-171450">
                        <a:buFont typeface="Arial" panose="020B0604020202020204" pitchFamily="34" charset="0"/>
                        <a:buChar char="•"/>
                      </a:pPr>
                      <a:r>
                        <a:rPr lang="en-GB" sz="700" b="0">
                          <a:solidFill>
                            <a:schemeClr val="tx1"/>
                          </a:solidFill>
                        </a:rPr>
                        <a:t>Data quality rule definition</a:t>
                      </a:r>
                    </a:p>
                    <a:p>
                      <a:pPr marL="171450" indent="-171450">
                        <a:buFont typeface="Arial" panose="020B0604020202020204" pitchFamily="34" charset="0"/>
                        <a:buChar char="•"/>
                      </a:pPr>
                      <a:r>
                        <a:rPr lang="en-GB" sz="700" b="0">
                          <a:solidFill>
                            <a:schemeClr val="tx1"/>
                          </a:solidFill>
                        </a:rPr>
                        <a:t>Data quality advisory</a:t>
                      </a:r>
                    </a:p>
                  </a:txBody>
                  <a:tcPr anchor="ctr"/>
                </a:tc>
                <a:extLst>
                  <a:ext uri="{0D108BD9-81ED-4DB2-BD59-A6C34878D82A}">
                    <a16:rowId xmlns:a16="http://schemas.microsoft.com/office/drawing/2014/main" val="220008280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Data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Meta data management / Master data impact assessment</a:t>
                      </a:r>
                    </a:p>
                    <a:p>
                      <a:pPr marL="171450" indent="-171450">
                        <a:buFont typeface="Arial" panose="020B0604020202020204" pitchFamily="34" charset="0"/>
                        <a:buChar char="•"/>
                      </a:pPr>
                      <a:r>
                        <a:rPr lang="en-GB" sz="700" b="0">
                          <a:solidFill>
                            <a:schemeClr val="tx1"/>
                          </a:solidFill>
                        </a:rPr>
                        <a:t>Data process mapping</a:t>
                      </a:r>
                    </a:p>
                    <a:p>
                      <a:pPr marL="171450" indent="-171450">
                        <a:buFont typeface="Arial" panose="020B0604020202020204" pitchFamily="34" charset="0"/>
                        <a:buChar char="•"/>
                      </a:pPr>
                      <a:r>
                        <a:rPr lang="en-GB" sz="700" b="0">
                          <a:solidFill>
                            <a:schemeClr val="tx1"/>
                          </a:solidFill>
                        </a:rPr>
                        <a:t>Data model ownership</a:t>
                      </a:r>
                    </a:p>
                  </a:txBody>
                  <a:tcPr anchor="ctr"/>
                </a:tc>
                <a:extLst>
                  <a:ext uri="{0D108BD9-81ED-4DB2-BD59-A6C34878D82A}">
                    <a16:rowId xmlns:a16="http://schemas.microsoft.com/office/drawing/2014/main" val="1353867792"/>
                  </a:ext>
                </a:extLst>
              </a:tr>
              <a:tr h="56520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Operations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L6</a:t>
                      </a:r>
                    </a:p>
                  </a:txBody>
                  <a:tcPr anchor="ctr"/>
                </a:tc>
                <a:tc>
                  <a:txBody>
                    <a:bodyPr/>
                    <a:lstStyle/>
                    <a:p>
                      <a:pPr marL="171450" indent="-171450">
                        <a:buFont typeface="Arial" panose="020B0604020202020204" pitchFamily="34" charset="0"/>
                        <a:buChar char="•"/>
                      </a:pPr>
                      <a:r>
                        <a:rPr lang="en-GB" sz="700" b="0">
                          <a:solidFill>
                            <a:schemeClr val="tx1"/>
                          </a:solidFill>
                        </a:rPr>
                        <a:t>Data quality rules &amp; reporting</a:t>
                      </a:r>
                    </a:p>
                    <a:p>
                      <a:pPr marL="171450" indent="-171450">
                        <a:buFont typeface="Arial" panose="020B0604020202020204" pitchFamily="34" charset="0"/>
                        <a:buChar char="•"/>
                      </a:pPr>
                      <a:r>
                        <a:rPr lang="en-GB" sz="700" b="0">
                          <a:solidFill>
                            <a:schemeClr val="tx1"/>
                          </a:solidFill>
                        </a:rPr>
                        <a:t>Data profiling / analysis</a:t>
                      </a:r>
                    </a:p>
                  </a:txBody>
                  <a:tcPr anchor="ctr"/>
                </a:tc>
                <a:extLst>
                  <a:ext uri="{0D108BD9-81ED-4DB2-BD59-A6C34878D82A}">
                    <a16:rowId xmlns:a16="http://schemas.microsoft.com/office/drawing/2014/main" val="4227207236"/>
                  </a:ext>
                </a:extLst>
              </a:tr>
            </a:tbl>
          </a:graphicData>
        </a:graphic>
      </p:graphicFrame>
      <p:sp>
        <p:nvSpPr>
          <p:cNvPr id="9" name="Rectangle 8">
            <a:extLst>
              <a:ext uri="{FF2B5EF4-FFF2-40B4-BE49-F238E27FC236}">
                <a16:creationId xmlns:a16="http://schemas.microsoft.com/office/drawing/2014/main" id="{456783F1-697B-431A-B7C7-860C7AB6C713}"/>
              </a:ext>
            </a:extLst>
          </p:cNvPr>
          <p:cNvSpPr/>
          <p:nvPr/>
        </p:nvSpPr>
        <p:spPr bwMode="auto">
          <a:xfrm>
            <a:off x="8157812" y="0"/>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4245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03B81BEA-F8E8-46B5-8FCE-7D2268F6D951}"/>
              </a:ext>
            </a:extLst>
          </p:cNvPr>
          <p:cNvSpPr>
            <a:spLocks noGrp="1"/>
          </p:cNvSpPr>
          <p:nvPr>
            <p:ph type="ftr" sz="quarter" idx="10"/>
          </p:nvPr>
        </p:nvSpPr>
        <p:spPr>
          <a:xfrm>
            <a:off x="1234838" y="4740424"/>
            <a:ext cx="7195415" cy="169277"/>
          </a:xfrm>
        </p:spPr>
        <p:txBody>
          <a:bodyPr/>
          <a:lstStyle/>
          <a:p>
            <a:pPr>
              <a:tabLst>
                <a:tab pos="989013" algn="l"/>
              </a:tabLst>
            </a:pPr>
            <a:r>
              <a:rPr lang="en-GB"/>
              <a:t>| Data Operating Model Update | January 2021</a:t>
            </a:r>
          </a:p>
        </p:txBody>
      </p:sp>
      <p:sp>
        <p:nvSpPr>
          <p:cNvPr id="3" name="Title 2">
            <a:extLst>
              <a:ext uri="{FF2B5EF4-FFF2-40B4-BE49-F238E27FC236}">
                <a16:creationId xmlns:a16="http://schemas.microsoft.com/office/drawing/2014/main" id="{61F57C6E-69E1-4845-81EC-538A5298A191}"/>
              </a:ext>
            </a:extLst>
          </p:cNvPr>
          <p:cNvSpPr>
            <a:spLocks noGrp="1"/>
          </p:cNvSpPr>
          <p:nvPr>
            <p:ph type="title"/>
          </p:nvPr>
        </p:nvSpPr>
        <p:spPr/>
        <p:txBody>
          <a:bodyPr/>
          <a:lstStyle/>
          <a:p>
            <a:r>
              <a:rPr lang="en-GB"/>
              <a:t>Entity Roles &amp; Responsibilities </a:t>
            </a:r>
          </a:p>
        </p:txBody>
      </p:sp>
      <p:graphicFrame>
        <p:nvGraphicFramePr>
          <p:cNvPr id="4" name="Table 3">
            <a:extLst>
              <a:ext uri="{FF2B5EF4-FFF2-40B4-BE49-F238E27FC236}">
                <a16:creationId xmlns:a16="http://schemas.microsoft.com/office/drawing/2014/main" id="{C393055F-80E5-4940-9D77-D6CBA81E7420}"/>
              </a:ext>
            </a:extLst>
          </p:cNvPr>
          <p:cNvGraphicFramePr>
            <a:graphicFrameLocks noGrp="1"/>
          </p:cNvGraphicFramePr>
          <p:nvPr>
            <p:extLst>
              <p:ext uri="{D42A27DB-BD31-4B8C-83A1-F6EECF244321}">
                <p14:modId xmlns:p14="http://schemas.microsoft.com/office/powerpoint/2010/main" val="1481622718"/>
              </p:ext>
            </p:extLst>
          </p:nvPr>
        </p:nvGraphicFramePr>
        <p:xfrm>
          <a:off x="252000" y="698460"/>
          <a:ext cx="8640002" cy="4318000"/>
        </p:xfrm>
        <a:graphic>
          <a:graphicData uri="http://schemas.openxmlformats.org/drawingml/2006/table">
            <a:tbl>
              <a:tblPr firstRow="1" bandRow="1">
                <a:tableStyleId>{5C22544A-7EE6-4342-B048-85BDC9FD1C3A}</a:tableStyleId>
              </a:tblPr>
              <a:tblGrid>
                <a:gridCol w="1286809">
                  <a:extLst>
                    <a:ext uri="{9D8B030D-6E8A-4147-A177-3AD203B41FA5}">
                      <a16:colId xmlns:a16="http://schemas.microsoft.com/office/drawing/2014/main" val="3788765717"/>
                    </a:ext>
                  </a:extLst>
                </a:gridCol>
                <a:gridCol w="1286809">
                  <a:extLst>
                    <a:ext uri="{9D8B030D-6E8A-4147-A177-3AD203B41FA5}">
                      <a16:colId xmlns:a16="http://schemas.microsoft.com/office/drawing/2014/main" val="1936014284"/>
                    </a:ext>
                  </a:extLst>
                </a:gridCol>
                <a:gridCol w="1286809">
                  <a:extLst>
                    <a:ext uri="{9D8B030D-6E8A-4147-A177-3AD203B41FA5}">
                      <a16:colId xmlns:a16="http://schemas.microsoft.com/office/drawing/2014/main" val="501098393"/>
                    </a:ext>
                  </a:extLst>
                </a:gridCol>
                <a:gridCol w="1286809">
                  <a:extLst>
                    <a:ext uri="{9D8B030D-6E8A-4147-A177-3AD203B41FA5}">
                      <a16:colId xmlns:a16="http://schemas.microsoft.com/office/drawing/2014/main" val="3662695739"/>
                    </a:ext>
                  </a:extLst>
                </a:gridCol>
                <a:gridCol w="3492766">
                  <a:extLst>
                    <a:ext uri="{9D8B030D-6E8A-4147-A177-3AD203B41FA5}">
                      <a16:colId xmlns:a16="http://schemas.microsoft.com/office/drawing/2014/main" val="870446245"/>
                    </a:ext>
                  </a:extLst>
                </a:gridCol>
              </a:tblGrid>
              <a:tr h="370840">
                <a:tc>
                  <a:txBody>
                    <a:bodyPr/>
                    <a:lstStyle/>
                    <a:p>
                      <a:r>
                        <a:rPr lang="en-GB"/>
                        <a:t>Central/Entity</a:t>
                      </a:r>
                    </a:p>
                  </a:txBody>
                  <a:tcPr/>
                </a:tc>
                <a:tc>
                  <a:txBody>
                    <a:bodyPr/>
                    <a:lstStyle/>
                    <a:p>
                      <a:r>
                        <a:rPr lang="en-GB"/>
                        <a:t>Team</a:t>
                      </a:r>
                    </a:p>
                  </a:txBody>
                  <a:tcPr/>
                </a:tc>
                <a:tc>
                  <a:txBody>
                    <a:bodyPr/>
                    <a:lstStyle/>
                    <a:p>
                      <a:r>
                        <a:rPr lang="en-GB"/>
                        <a:t>Role</a:t>
                      </a:r>
                    </a:p>
                  </a:txBody>
                  <a:tcPr/>
                </a:tc>
                <a:tc>
                  <a:txBody>
                    <a:bodyPr/>
                    <a:lstStyle/>
                    <a:p>
                      <a:r>
                        <a:rPr lang="en-GB"/>
                        <a:t>Grade</a:t>
                      </a:r>
                    </a:p>
                  </a:txBody>
                  <a:tcPr/>
                </a:tc>
                <a:tc>
                  <a:txBody>
                    <a:bodyPr/>
                    <a:lstStyle/>
                    <a:p>
                      <a:r>
                        <a:rPr lang="en-GB"/>
                        <a:t>Responsibilities</a:t>
                      </a:r>
                    </a:p>
                  </a:txBody>
                  <a:tcPr/>
                </a:tc>
                <a:extLst>
                  <a:ext uri="{0D108BD9-81ED-4DB2-BD59-A6C34878D82A}">
                    <a16:rowId xmlns:a16="http://schemas.microsoft.com/office/drawing/2014/main" val="3043714784"/>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Insight / Analytics strategy development</a:t>
                      </a:r>
                    </a:p>
                    <a:p>
                      <a:pPr marL="171450" indent="-171450">
                        <a:buFont typeface="Arial" panose="020B0604020202020204" pitchFamily="34" charset="0"/>
                        <a:buChar char="•"/>
                      </a:pPr>
                      <a:r>
                        <a:rPr lang="en-GB" sz="700" b="0">
                          <a:solidFill>
                            <a:schemeClr val="tx1"/>
                          </a:solidFill>
                        </a:rPr>
                        <a:t>Demand management</a:t>
                      </a:r>
                    </a:p>
                    <a:p>
                      <a:pPr marL="171450" indent="-171450">
                        <a:buFont typeface="Arial" panose="020B0604020202020204" pitchFamily="34" charset="0"/>
                        <a:buChar char="•"/>
                      </a:pPr>
                      <a:r>
                        <a:rPr lang="en-GB" sz="700" b="0">
                          <a:solidFill>
                            <a:schemeClr val="tx1"/>
                          </a:solidFill>
                        </a:rPr>
                        <a:t>Use case development / prioritisation</a:t>
                      </a:r>
                    </a:p>
                  </a:txBody>
                  <a:tcPr anchor="ctr"/>
                </a:tc>
                <a:extLst>
                  <a:ext uri="{0D108BD9-81ED-4DB2-BD59-A6C34878D82A}">
                    <a16:rowId xmlns:a16="http://schemas.microsoft.com/office/drawing/2014/main" val="1305904902"/>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Analytics / BI Developer</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Creation of self-serve reports</a:t>
                      </a:r>
                    </a:p>
                    <a:p>
                      <a:pPr marL="171450" indent="-171450">
                        <a:buFont typeface="Arial" panose="020B0604020202020204" pitchFamily="34" charset="0"/>
                        <a:buChar char="•"/>
                      </a:pPr>
                      <a:r>
                        <a:rPr lang="en-GB" sz="700" b="0">
                          <a:solidFill>
                            <a:schemeClr val="tx1"/>
                          </a:solidFill>
                        </a:rPr>
                        <a:t>Development of end user insights</a:t>
                      </a:r>
                    </a:p>
                  </a:txBody>
                  <a:tcPr anchor="ctr"/>
                </a:tc>
                <a:extLst>
                  <a:ext uri="{0D108BD9-81ED-4DB2-BD59-A6C34878D82A}">
                    <a16:rowId xmlns:a16="http://schemas.microsoft.com/office/drawing/2014/main" val="4288625246"/>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Analyst, Analytics / BI</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indent="-171450">
                        <a:buFont typeface="Arial" panose="020B0604020202020204" pitchFamily="34" charset="0"/>
                        <a:buChar char="•"/>
                      </a:pPr>
                      <a:r>
                        <a:rPr lang="en-GB" sz="700" b="0">
                          <a:solidFill>
                            <a:schemeClr val="tx1"/>
                          </a:solidFill>
                        </a:rPr>
                        <a:t>Creation of self-serve reports</a:t>
                      </a:r>
                    </a:p>
                    <a:p>
                      <a:pPr marL="171450" indent="-171450">
                        <a:buFont typeface="Arial" panose="020B0604020202020204" pitchFamily="34" charset="0"/>
                        <a:buChar char="•"/>
                      </a:pPr>
                      <a:r>
                        <a:rPr lang="en-GB" sz="700" b="0">
                          <a:solidFill>
                            <a:schemeClr val="tx1"/>
                          </a:solidFill>
                        </a:rPr>
                        <a:t>BI / Visualization requirements gathering</a:t>
                      </a:r>
                    </a:p>
                    <a:p>
                      <a:pPr marL="171450" indent="-171450">
                        <a:buFont typeface="Arial" panose="020B0604020202020204" pitchFamily="34" charset="0"/>
                        <a:buChar char="•"/>
                      </a:pPr>
                      <a:r>
                        <a:rPr lang="en-GB" sz="700" b="0">
                          <a:solidFill>
                            <a:schemeClr val="tx1"/>
                          </a:solidFill>
                        </a:rPr>
                        <a:t>End-user support and adoption</a:t>
                      </a:r>
                    </a:p>
                  </a:txBody>
                  <a:tcPr anchor="ctr"/>
                </a:tc>
                <a:extLst>
                  <a:ext uri="{0D108BD9-81ED-4DB2-BD59-A6C34878D82A}">
                    <a16:rowId xmlns:a16="http://schemas.microsoft.com/office/drawing/2014/main" val="86814287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Analytics</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Analytics Analyst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Legislative and regulatory reporting and analysis</a:t>
                      </a:r>
                    </a:p>
                    <a:p>
                      <a:pPr marL="171450" indent="-171450">
                        <a:buFont typeface="Arial" panose="020B0604020202020204" pitchFamily="34" charset="0"/>
                        <a:buChar cha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Benefits tracking</a:t>
                      </a:r>
                    </a:p>
                  </a:txBody>
                  <a:tcPr anchor="ctr"/>
                </a:tc>
                <a:extLst>
                  <a:ext uri="{0D108BD9-81ED-4DB2-BD59-A6C34878D82A}">
                    <a16:rowId xmlns:a16="http://schemas.microsoft.com/office/drawing/2014/main" val="3953475953"/>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Manager, 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
                      </a:r>
                    </a:p>
                  </a:txBody>
                  <a:tcPr anchor="ctr"/>
                </a:tc>
                <a:tc>
                  <a:txBody>
                    <a:bodyPr/>
                    <a:lstStyle/>
                    <a:p>
                      <a:pPr marL="171450" indent="-171450">
                        <a:buFont typeface="Arial" panose="020B0604020202020204" pitchFamily="34" charset="0"/>
                        <a:buChar char="•"/>
                      </a:pPr>
                      <a:r>
                        <a:rPr lang="en-GB" sz="700" b="0">
                          <a:solidFill>
                            <a:schemeClr val="tx1"/>
                          </a:solidFill>
                        </a:rPr>
                        <a:t>Insight / Analytics strategy development</a:t>
                      </a:r>
                    </a:p>
                    <a:p>
                      <a:pPr marL="171450" indent="-171450">
                        <a:buFont typeface="Arial" panose="020B0604020202020204" pitchFamily="34" charset="0"/>
                        <a:buChar char="•"/>
                      </a:pPr>
                      <a:r>
                        <a:rPr lang="en-GB" sz="700" b="0">
                          <a:solidFill>
                            <a:schemeClr val="tx1"/>
                          </a:solidFill>
                        </a:rPr>
                        <a:t>Demand management</a:t>
                      </a:r>
                    </a:p>
                    <a:p>
                      <a:pPr marL="171450" indent="-171450">
                        <a:buFont typeface="Arial" panose="020B0604020202020204" pitchFamily="34" charset="0"/>
                        <a:buChar char="•"/>
                      </a:pPr>
                      <a:r>
                        <a:rPr lang="en-GB" sz="700" b="0">
                          <a:solidFill>
                            <a:schemeClr val="tx1"/>
                          </a:solidFill>
                        </a:rPr>
                        <a:t>Use case development / prioritisation</a:t>
                      </a:r>
                    </a:p>
                  </a:txBody>
                  <a:tcPr anchor="ctr"/>
                </a:tc>
                <a:extLst>
                  <a:ext uri="{0D108BD9-81ED-4DB2-BD59-A6C34878D82A}">
                    <a16:rowId xmlns:a16="http://schemas.microsoft.com/office/drawing/2014/main" val="208847995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Senior Data Scientist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L8</a:t>
                      </a:r>
                    </a:p>
                  </a:txBody>
                  <a:tcPr anchor="ctr"/>
                </a:tc>
                <a:tc>
                  <a:txBody>
                    <a:bodyPr/>
                    <a:lstStyle/>
                    <a:p>
                      <a:pPr marL="171450" indent="-171450">
                        <a:buFont typeface="Arial" panose="020B0604020202020204" pitchFamily="34" charset="0"/>
                        <a:buChar cha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ingestion /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Application of advanced analytical / statistical techniques</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Prototyping / Innovating new solutions</a:t>
                      </a:r>
                    </a:p>
                  </a:txBody>
                  <a:tcPr anchor="ctr"/>
                </a:tc>
                <a:extLst>
                  <a:ext uri="{0D108BD9-81ED-4DB2-BD59-A6C34878D82A}">
                    <a16:rowId xmlns:a16="http://schemas.microsoft.com/office/drawing/2014/main" val="2200082801"/>
                  </a:ext>
                </a:extLst>
              </a:tr>
              <a:tr h="370840">
                <a:tc>
                  <a:txBody>
                    <a:bodyPr/>
                    <a:lstStyle/>
                    <a:p>
                      <a:r>
                        <a:rPr lang="en-GB" sz="700" b="0">
                          <a:solidFill>
                            <a:schemeClr val="tx1"/>
                          </a:solidFill>
                        </a:rPr>
                        <a:t>Local</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rPr>
                        <a:t>Data Science</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Data Scientist</a:t>
                      </a:r>
                    </a:p>
                  </a:txBody>
                  <a:tcPr anchor="ct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Tx/>
                        <a:buNone/>
                        <a:tabLst/>
                        <a:defRPr/>
                      </a:pPr>
                      <a:r>
                        <a:rPr lang="en-US" sz="700" b="0">
                          <a:solidFill>
                            <a:schemeClr val="tx1"/>
                          </a:solidFill>
                          <a:latin typeface="+mn-lt"/>
                          <a:ea typeface="+mn-ea"/>
                          <a:cs typeface="+mn-cs"/>
                        </a:rPr>
                        <a:t>L7</a:t>
                      </a:r>
                    </a:p>
                  </a:txBody>
                  <a:tcPr anchor="ctr"/>
                </a:tc>
                <a:tc>
                  <a:txBody>
                    <a:bodyPr/>
                    <a:lstStyle/>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analysis &amp; opportunity identification</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Data ingestion / modelling</a:t>
                      </a:r>
                    </a:p>
                    <a:p>
                      <a:pPr marL="171450" marR="0" lvl="0" indent="-171450" algn="l" defTabSz="914400" rtl="0" eaLnBrk="1" fontAlgn="base" latinLnBrk="0" hangingPunct="1">
                        <a:lnSpc>
                          <a:spcPct val="100000"/>
                        </a:lnSpc>
                        <a:spcBef>
                          <a:spcPct val="0"/>
                        </a:spcBef>
                        <a:spcAft>
                          <a:spcPts val="600"/>
                        </a:spcAft>
                        <a:buClr>
                          <a:schemeClr val="tx1"/>
                        </a:buClr>
                        <a:buSzTx/>
                        <a:buFont typeface="Arial" panose="020B0604020202020204" pitchFamily="34" charset="0"/>
                        <a:buChar char="•"/>
                        <a:tabLst/>
                        <a:defRPr/>
                      </a:pPr>
                      <a:r>
                        <a:rPr lang="en-GB" sz="700" b="0">
                          <a:solidFill>
                            <a:schemeClr val="tx1"/>
                          </a:solidFill>
                        </a:rPr>
                        <a:t>Prototyping / Innovating new solutions</a:t>
                      </a:r>
                    </a:p>
                  </a:txBody>
                  <a:tcPr anchor="ctr"/>
                </a:tc>
                <a:extLst>
                  <a:ext uri="{0D108BD9-81ED-4DB2-BD59-A6C34878D82A}">
                    <a16:rowId xmlns:a16="http://schemas.microsoft.com/office/drawing/2014/main" val="1353867792"/>
                  </a:ext>
                </a:extLst>
              </a:tr>
            </a:tbl>
          </a:graphicData>
        </a:graphic>
      </p:graphicFrame>
      <p:sp>
        <p:nvSpPr>
          <p:cNvPr id="10" name="Rectangle 9">
            <a:extLst>
              <a:ext uri="{FF2B5EF4-FFF2-40B4-BE49-F238E27FC236}">
                <a16:creationId xmlns:a16="http://schemas.microsoft.com/office/drawing/2014/main" id="{1C5A5CF9-2D3E-4075-B36E-90EE18874C55}"/>
              </a:ext>
            </a:extLst>
          </p:cNvPr>
          <p:cNvSpPr/>
          <p:nvPr/>
        </p:nvSpPr>
        <p:spPr bwMode="auto">
          <a:xfrm>
            <a:off x="8157812" y="0"/>
            <a:ext cx="986188" cy="298053"/>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r">
              <a:spcAft>
                <a:spcPts val="450"/>
              </a:spcAft>
            </a:pPr>
            <a:r>
              <a:rPr lang="en-GB" sz="1400">
                <a:solidFill>
                  <a:schemeClr val="accent3"/>
                </a:solidFill>
                <a:latin typeface="+mn-lt"/>
                <a:cs typeface="Arial"/>
              </a:rPr>
              <a:t>DRAFT</a:t>
            </a:r>
          </a:p>
        </p:txBody>
      </p:sp>
    </p:spTree>
    <p:extLst>
      <p:ext uri="{BB962C8B-B14F-4D97-AF65-F5344CB8AC3E}">
        <p14:creationId xmlns:p14="http://schemas.microsoft.com/office/powerpoint/2010/main" val="53627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87D56F-89BE-40D1-8C39-0B5F384F731B}"/>
              </a:ext>
            </a:extLst>
          </p:cNvPr>
          <p:cNvSpPr>
            <a:spLocks noGrp="1"/>
          </p:cNvSpPr>
          <p:nvPr>
            <p:ph type="ftr" sz="quarter" idx="4294967295"/>
          </p:nvPr>
        </p:nvSpPr>
        <p:spPr>
          <a:xfrm>
            <a:off x="1949450" y="4740275"/>
            <a:ext cx="7194550" cy="169863"/>
          </a:xfrm>
        </p:spPr>
        <p:txBody>
          <a:bodyPr/>
          <a:lstStyle/>
          <a:p>
            <a:pPr>
              <a:tabLst>
                <a:tab pos="989013" algn="l"/>
              </a:tabLst>
            </a:pPr>
            <a:r>
              <a:rPr lang="en-GB"/>
              <a:t>| [Insert document title] | [Insert date]</a:t>
            </a:r>
          </a:p>
        </p:txBody>
      </p:sp>
    </p:spTree>
    <p:extLst>
      <p:ext uri="{BB962C8B-B14F-4D97-AF65-F5344CB8AC3E}">
        <p14:creationId xmlns:p14="http://schemas.microsoft.com/office/powerpoint/2010/main" val="1462590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8853"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9144000" cy="89154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buClrTx/>
            </a:pPr>
            <a:endParaRPr lang="en-US" sz="1350" b="0" kern="1200">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319009"/>
            <a:ext cx="9144000" cy="612536"/>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151755" y="127173"/>
            <a:ext cx="18707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1500">
                <a:solidFill>
                  <a:srgbClr val="FFFFFF"/>
                </a:solidFill>
                <a:latin typeface="Arial"/>
                <a:ea typeface="ＭＳ Ｐゴシック"/>
                <a:cs typeface="Arial"/>
              </a:rPr>
              <a:t>Group Data Strategy</a:t>
            </a:r>
            <a:endParaRPr lang="en-US" sz="788">
              <a:solidFill>
                <a:srgbClr val="FFFFFF"/>
              </a:solidFill>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159315" y="358006"/>
            <a:ext cx="1646626" cy="161583"/>
          </a:xfrm>
          <a:prstGeom prst="rect">
            <a:avLst/>
          </a:prstGeom>
          <a:noFill/>
          <a:ln>
            <a:no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050" b="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9844" y="34726"/>
            <a:ext cx="792402" cy="18489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9"/>
          <a:stretch>
            <a:fillRect/>
          </a:stretch>
        </p:blipFill>
        <p:spPr>
          <a:xfrm>
            <a:off x="2208638" y="1030935"/>
            <a:ext cx="4726724" cy="2689166"/>
          </a:xfrm>
          <a:prstGeom prst="rect">
            <a:avLst/>
          </a:prstGeom>
        </p:spPr>
      </p:pic>
      <p:sp>
        <p:nvSpPr>
          <p:cNvPr id="32" name="Rectangle 31">
            <a:extLst>
              <a:ext uri="{FF2B5EF4-FFF2-40B4-BE49-F238E27FC236}">
                <a16:creationId xmlns:a16="http://schemas.microsoft.com/office/drawing/2014/main" id="{C3B665FA-0902-4E6C-9552-F8DD1BDF1287}"/>
              </a:ext>
            </a:extLst>
          </p:cNvPr>
          <p:cNvSpPr/>
          <p:nvPr/>
        </p:nvSpPr>
        <p:spPr>
          <a:xfrm>
            <a:off x="1535185" y="3819491"/>
            <a:ext cx="6664658" cy="1157072"/>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2" spcCol="0" rtlCol="0" fromWordArt="0" anchor="ctr" anchorCtr="0" forceAA="0" compatLnSpc="1">
            <a:prstTxWarp prst="textNoShape">
              <a:avLst/>
            </a:prstTxWarp>
            <a:noAutofit/>
          </a:bodyPr>
          <a:lstStyle/>
          <a:p>
            <a:pPr defTabSz="685800" fontAlgn="auto">
              <a:spcBef>
                <a:spcPts val="0"/>
              </a:spcBef>
              <a:spcAft>
                <a:spcPts val="0"/>
              </a:spcAft>
              <a:buClrTx/>
              <a:defRPr/>
            </a:pPr>
            <a:r>
              <a:rPr lang="en-GB" sz="1200" kern="1200" dirty="0">
                <a:solidFill>
                  <a:srgbClr val="5E5E62"/>
                </a:solidFill>
                <a:latin typeface="Arial"/>
                <a:ea typeface="ＭＳ Ｐゴシック"/>
                <a:cs typeface="Arial"/>
              </a:rPr>
              <a:t>Share:</a:t>
            </a: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Establish the Enterprise Data Platform as the </a:t>
            </a:r>
            <a:r>
              <a:rPr lang="en-GB" sz="1200" kern="1200" dirty="0">
                <a:solidFill>
                  <a:srgbClr val="5E5E62"/>
                </a:solidFill>
                <a:latin typeface="Arial"/>
                <a:ea typeface="ＭＳ Ｐゴシック"/>
                <a:cs typeface="Arial"/>
              </a:rPr>
              <a:t>common repository for analytical workloads </a:t>
            </a:r>
            <a:r>
              <a:rPr lang="en-GB" sz="1200" b="0" kern="1200" dirty="0">
                <a:solidFill>
                  <a:srgbClr val="5E5E62"/>
                </a:solidFill>
                <a:latin typeface="Arial"/>
                <a:ea typeface="ＭＳ Ｐゴシック"/>
                <a:cs typeface="Arial"/>
              </a:rPr>
              <a:t>across the company by end FY23</a:t>
            </a:r>
          </a:p>
          <a:p>
            <a:pPr defTabSz="685800" fontAlgn="auto">
              <a:spcBef>
                <a:spcPts val="0"/>
              </a:spcBef>
              <a:spcAft>
                <a:spcPts val="0"/>
              </a:spcAft>
              <a:buClrTx/>
              <a:defRPr/>
            </a:pPr>
            <a:endParaRPr lang="en-GB" sz="1200" b="0" kern="1200" dirty="0">
              <a:solidFill>
                <a:srgbClr val="5E5E62"/>
              </a:solidFill>
              <a:latin typeface="Arial"/>
              <a:ea typeface="ＭＳ Ｐゴシック"/>
              <a:cs typeface="Arial"/>
            </a:endParaRPr>
          </a:p>
          <a:p>
            <a:pPr defTabSz="685800" fontAlgn="auto">
              <a:spcBef>
                <a:spcPts val="0"/>
              </a:spcBef>
              <a:spcAft>
                <a:spcPts val="0"/>
              </a:spcAft>
              <a:buClrTx/>
              <a:defRPr/>
            </a:pPr>
            <a:endParaRPr lang="en-GB" sz="1200" b="0" kern="1200" dirty="0">
              <a:solidFill>
                <a:srgbClr val="5E5E62"/>
              </a:solidFill>
              <a:latin typeface="Arial"/>
              <a:ea typeface="ＭＳ Ｐゴシック"/>
              <a:cs typeface="Arial"/>
            </a:endParaRPr>
          </a:p>
          <a:p>
            <a:pPr defTabSz="685800" fontAlgn="auto">
              <a:spcBef>
                <a:spcPts val="0"/>
              </a:spcBef>
              <a:spcAft>
                <a:spcPts val="0"/>
              </a:spcAft>
              <a:buClrTx/>
              <a:defRPr/>
            </a:pPr>
            <a:r>
              <a:rPr lang="en-GB" sz="1200" kern="1200" dirty="0">
                <a:solidFill>
                  <a:srgbClr val="5E5E62"/>
                </a:solidFill>
                <a:latin typeface="Arial"/>
                <a:ea typeface="ＭＳ Ｐゴシック"/>
                <a:cs typeface="Arial"/>
              </a:rPr>
              <a:t>Data privacy and security </a:t>
            </a:r>
            <a:r>
              <a:rPr lang="en-GB" sz="1200" b="0" kern="1200" dirty="0">
                <a:solidFill>
                  <a:srgbClr val="5E5E62"/>
                </a:solidFill>
                <a:latin typeface="Arial"/>
                <a:ea typeface="ＭＳ Ｐゴシック"/>
                <a:cs typeface="Arial"/>
              </a:rPr>
              <a:t>classifications built into data catalogue allowing for automated role based access</a:t>
            </a:r>
          </a:p>
        </p:txBody>
      </p:sp>
      <p:sp>
        <p:nvSpPr>
          <p:cNvPr id="33" name="Rectangle 32">
            <a:extLst>
              <a:ext uri="{FF2B5EF4-FFF2-40B4-BE49-F238E27FC236}">
                <a16:creationId xmlns:a16="http://schemas.microsoft.com/office/drawing/2014/main" id="{160AF51D-2AB6-430D-AF80-F209EF89789B}"/>
              </a:ext>
            </a:extLst>
          </p:cNvPr>
          <p:cNvSpPr/>
          <p:nvPr/>
        </p:nvSpPr>
        <p:spPr>
          <a:xfrm>
            <a:off x="151754" y="1030935"/>
            <a:ext cx="1869503" cy="2689166"/>
          </a:xfrm>
          <a:prstGeom prst="rect">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GB" sz="1200" kern="1200" dirty="0">
                <a:solidFill>
                  <a:srgbClr val="55555A"/>
                </a:solidFill>
                <a:latin typeface="Arial"/>
                <a:ea typeface="ＭＳ Ｐゴシック"/>
                <a:cs typeface="Arial"/>
              </a:rPr>
              <a:t>Capture:</a:t>
            </a:r>
          </a:p>
          <a:p>
            <a:pPr defTabSz="685800" fontAlgn="auto">
              <a:spcBef>
                <a:spcPts val="0"/>
              </a:spcBef>
              <a:spcAft>
                <a:spcPts val="0"/>
              </a:spcAft>
              <a:buClrTx/>
              <a:defRPr/>
            </a:pPr>
            <a:r>
              <a:rPr lang="en-GB" sz="1200" b="0" kern="1200" dirty="0">
                <a:solidFill>
                  <a:srgbClr val="55555A"/>
                </a:solidFill>
                <a:latin typeface="Arial"/>
                <a:ea typeface="ＭＳ Ｐゴシック"/>
                <a:cs typeface="Arial"/>
              </a:rPr>
              <a:t>Identify and </a:t>
            </a:r>
            <a:r>
              <a:rPr lang="en-GB" sz="1200" kern="1200" dirty="0">
                <a:solidFill>
                  <a:srgbClr val="55555A"/>
                </a:solidFill>
                <a:latin typeface="Arial"/>
                <a:ea typeface="ＭＳ Ｐゴシック"/>
                <a:cs typeface="Arial"/>
              </a:rPr>
              <a:t>prioritise master data </a:t>
            </a:r>
            <a:r>
              <a:rPr lang="en-GB" sz="1200" b="0" kern="1200" dirty="0">
                <a:solidFill>
                  <a:srgbClr val="55555A"/>
                </a:solidFill>
                <a:latin typeface="Arial"/>
                <a:ea typeface="ＭＳ Ｐゴシック"/>
                <a:cs typeface="Arial"/>
              </a:rPr>
              <a:t>issues across BUs and deploy Reltio to resolve</a:t>
            </a:r>
          </a:p>
          <a:p>
            <a:pPr defTabSz="685800" fontAlgn="auto">
              <a:spcBef>
                <a:spcPts val="0"/>
              </a:spcBef>
              <a:spcAft>
                <a:spcPts val="0"/>
              </a:spcAft>
              <a:buClrTx/>
              <a:defRPr/>
            </a:pPr>
            <a:endParaRPr lang="en-GB" sz="1200" b="0" kern="1200" dirty="0">
              <a:solidFill>
                <a:srgbClr val="55555A"/>
              </a:solidFill>
              <a:latin typeface="Arial"/>
              <a:ea typeface="ＭＳ Ｐゴシック"/>
              <a:cs typeface="Arial"/>
            </a:endParaRPr>
          </a:p>
          <a:p>
            <a:pPr defTabSz="685800" fontAlgn="auto">
              <a:spcBef>
                <a:spcPts val="0"/>
              </a:spcBef>
              <a:spcAft>
                <a:spcPts val="0"/>
              </a:spcAft>
              <a:buClrTx/>
              <a:defRPr/>
            </a:pPr>
            <a:r>
              <a:rPr lang="en-GB" sz="1200" b="0" kern="1200" dirty="0">
                <a:solidFill>
                  <a:srgbClr val="55555A"/>
                </a:solidFill>
                <a:latin typeface="Arial"/>
                <a:ea typeface="ＭＳ Ｐゴシック"/>
                <a:cs typeface="Arial"/>
              </a:rPr>
              <a:t>Use the Enterprise Data Platform to </a:t>
            </a:r>
            <a:r>
              <a:rPr lang="en-GB" sz="1200" kern="1200" dirty="0">
                <a:solidFill>
                  <a:srgbClr val="55555A"/>
                </a:solidFill>
                <a:latin typeface="Arial"/>
                <a:ea typeface="ＭＳ Ｐゴシック"/>
                <a:cs typeface="Arial"/>
              </a:rPr>
              <a:t>catalogue, manage, master and govern data</a:t>
            </a:r>
          </a:p>
        </p:txBody>
      </p:sp>
      <p:sp>
        <p:nvSpPr>
          <p:cNvPr id="34" name="Rectangle 33">
            <a:extLst>
              <a:ext uri="{FF2B5EF4-FFF2-40B4-BE49-F238E27FC236}">
                <a16:creationId xmlns:a16="http://schemas.microsoft.com/office/drawing/2014/main" id="{6028CD48-B862-4AF0-969F-63DDA3EA2B2D}"/>
              </a:ext>
            </a:extLst>
          </p:cNvPr>
          <p:cNvSpPr/>
          <p:nvPr/>
        </p:nvSpPr>
        <p:spPr>
          <a:xfrm>
            <a:off x="7075023" y="1030935"/>
            <a:ext cx="1917223" cy="2689166"/>
          </a:xfrm>
          <a:prstGeom prst="rect">
            <a:avLst/>
          </a:prstGeom>
          <a:noFill/>
          <a:ln w="12700" cap="rnd" cmpd="sng" algn="ctr">
            <a:solidFill>
              <a:srgbClr val="008E87"/>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GB" sz="1200" kern="1200" dirty="0">
                <a:solidFill>
                  <a:srgbClr val="55555A"/>
                </a:solidFill>
                <a:latin typeface="Arial"/>
                <a:cs typeface="Arial"/>
              </a:rPr>
              <a:t>Utilise:</a:t>
            </a:r>
          </a:p>
          <a:p>
            <a:pPr defTabSz="685800" fontAlgn="auto">
              <a:spcBef>
                <a:spcPts val="0"/>
              </a:spcBef>
              <a:spcAft>
                <a:spcPts val="0"/>
              </a:spcAft>
              <a:buClrTx/>
              <a:defRPr/>
            </a:pPr>
            <a:r>
              <a:rPr lang="en-GB" sz="1200" b="0" kern="1200" dirty="0">
                <a:solidFill>
                  <a:srgbClr val="55555A"/>
                </a:solidFill>
                <a:latin typeface="Arial"/>
                <a:cs typeface="Arial"/>
              </a:rPr>
              <a:t>Implement a </a:t>
            </a:r>
            <a:r>
              <a:rPr lang="en-GB" sz="1200" kern="1200" dirty="0">
                <a:solidFill>
                  <a:srgbClr val="55555A"/>
                </a:solidFill>
                <a:latin typeface="Arial"/>
                <a:cs typeface="Arial"/>
              </a:rPr>
              <a:t>value first method </a:t>
            </a:r>
            <a:r>
              <a:rPr lang="en-GB" sz="1200" b="0" kern="1200" dirty="0">
                <a:solidFill>
                  <a:srgbClr val="55555A"/>
                </a:solidFill>
                <a:latin typeface="Arial"/>
                <a:cs typeface="Arial"/>
              </a:rPr>
              <a:t>to capture use case outcomes enabling incremental value releases </a:t>
            </a:r>
          </a:p>
          <a:p>
            <a:pPr defTabSz="685800" fontAlgn="auto">
              <a:spcBef>
                <a:spcPts val="0"/>
              </a:spcBef>
              <a:spcAft>
                <a:spcPts val="0"/>
              </a:spcAft>
              <a:buClrTx/>
              <a:defRPr/>
            </a:pPr>
            <a:endParaRPr lang="en-GB" sz="1200" b="0" kern="1200" dirty="0">
              <a:solidFill>
                <a:srgbClr val="55555A"/>
              </a:solidFill>
              <a:latin typeface="Arial"/>
              <a:cs typeface="Arial"/>
            </a:endParaRPr>
          </a:p>
          <a:p>
            <a:pPr defTabSz="685800" fontAlgn="auto">
              <a:spcBef>
                <a:spcPts val="0"/>
              </a:spcBef>
              <a:spcAft>
                <a:spcPts val="0"/>
              </a:spcAft>
              <a:buClrTx/>
              <a:defRPr/>
            </a:pPr>
            <a:r>
              <a:rPr lang="en-GB" sz="1200" b="0" kern="1200" dirty="0">
                <a:solidFill>
                  <a:srgbClr val="55555A"/>
                </a:solidFill>
                <a:latin typeface="Arial"/>
                <a:cs typeface="Arial"/>
              </a:rPr>
              <a:t>Follow a </a:t>
            </a:r>
            <a:r>
              <a:rPr lang="en-GB" sz="1200" kern="1200" dirty="0">
                <a:solidFill>
                  <a:srgbClr val="55555A"/>
                </a:solidFill>
                <a:latin typeface="Arial"/>
                <a:cs typeface="Arial"/>
              </a:rPr>
              <a:t>common analytics architecture </a:t>
            </a:r>
            <a:r>
              <a:rPr lang="en-GB" sz="1200" b="0" kern="1200" dirty="0">
                <a:solidFill>
                  <a:srgbClr val="55555A"/>
                </a:solidFill>
                <a:latin typeface="Arial"/>
                <a:cs typeface="Arial"/>
              </a:rPr>
              <a:t>to enable reuse, whilst supporting innovation</a:t>
            </a:r>
          </a:p>
          <a:p>
            <a:pPr defTabSz="685800" fontAlgn="auto">
              <a:spcBef>
                <a:spcPts val="0"/>
              </a:spcBef>
              <a:spcAft>
                <a:spcPts val="0"/>
              </a:spcAft>
              <a:buClrTx/>
              <a:defRPr/>
            </a:pPr>
            <a:endParaRPr lang="en-GB" sz="1200" b="0" kern="1200" dirty="0">
              <a:solidFill>
                <a:srgbClr val="55555A"/>
              </a:solidFill>
              <a:latin typeface="Arial"/>
              <a:cs typeface="Arial"/>
            </a:endParaRPr>
          </a:p>
          <a:p>
            <a:pPr defTabSz="685800" fontAlgn="auto">
              <a:spcBef>
                <a:spcPts val="0"/>
              </a:spcBef>
              <a:spcAft>
                <a:spcPts val="0"/>
              </a:spcAft>
              <a:buClrTx/>
              <a:defRPr/>
            </a:pPr>
            <a:r>
              <a:rPr lang="en-GB" sz="1200" b="0" kern="1200" dirty="0">
                <a:solidFill>
                  <a:srgbClr val="55555A"/>
                </a:solidFill>
                <a:latin typeface="Arial"/>
                <a:cs typeface="Arial"/>
              </a:rPr>
              <a:t>Digital MVPs – evolve to a </a:t>
            </a:r>
            <a:r>
              <a:rPr lang="en-GB" sz="1200" kern="1200" dirty="0">
                <a:solidFill>
                  <a:srgbClr val="55555A"/>
                </a:solidFill>
                <a:latin typeface="Arial"/>
                <a:cs typeface="Arial"/>
              </a:rPr>
              <a:t>data products approach</a:t>
            </a:r>
          </a:p>
        </p:txBody>
      </p:sp>
    </p:spTree>
    <p:extLst>
      <p:ext uri="{BB962C8B-B14F-4D97-AF65-F5344CB8AC3E}">
        <p14:creationId xmlns:p14="http://schemas.microsoft.com/office/powerpoint/2010/main" val="3103647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9877"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9144000" cy="89154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buClrTx/>
            </a:pPr>
            <a:endParaRPr lang="en-US" sz="1350" b="0" kern="1200">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319009"/>
            <a:ext cx="9144000" cy="612536"/>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151755" y="127173"/>
            <a:ext cx="18707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1500">
                <a:solidFill>
                  <a:srgbClr val="FFFFFF"/>
                </a:solidFill>
                <a:latin typeface="Arial"/>
                <a:ea typeface="ＭＳ Ｐゴシック"/>
                <a:cs typeface="Arial"/>
              </a:rPr>
              <a:t>Group Data Strategy</a:t>
            </a:r>
            <a:endParaRPr lang="en-US" sz="788">
              <a:solidFill>
                <a:srgbClr val="FFFFFF"/>
              </a:solidFill>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159315" y="358006"/>
            <a:ext cx="1646626" cy="161583"/>
          </a:xfrm>
          <a:prstGeom prst="rect">
            <a:avLst/>
          </a:prstGeom>
          <a:noFill/>
          <a:ln>
            <a:no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050" b="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9844" y="34726"/>
            <a:ext cx="792402" cy="18489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07FB5CB-1429-4498-8BF7-40FEF294EBCD}"/>
              </a:ext>
            </a:extLst>
          </p:cNvPr>
          <p:cNvGrpSpPr/>
          <p:nvPr/>
        </p:nvGrpSpPr>
        <p:grpSpPr>
          <a:xfrm>
            <a:off x="893266" y="1030935"/>
            <a:ext cx="7357468" cy="2418365"/>
            <a:chOff x="935666" y="1027202"/>
            <a:chExt cx="7357467" cy="2418372"/>
          </a:xfrm>
        </p:grpSpPr>
        <p:sp>
          <p:nvSpPr>
            <p:cNvPr id="16" name="Oval 15">
              <a:extLst>
                <a:ext uri="{FF2B5EF4-FFF2-40B4-BE49-F238E27FC236}">
                  <a16:creationId xmlns:a16="http://schemas.microsoft.com/office/drawing/2014/main" id="{AD03547C-A8BA-43CE-8FE6-3502C031B8D4}"/>
                </a:ext>
              </a:extLst>
            </p:cNvPr>
            <p:cNvSpPr/>
            <p:nvPr/>
          </p:nvSpPr>
          <p:spPr bwMode="auto">
            <a:xfrm>
              <a:off x="3644584" y="1335863"/>
              <a:ext cx="1907420" cy="1907412"/>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sp>
          <p:nvSpPr>
            <p:cNvPr id="19" name="Oval 18">
              <a:extLst>
                <a:ext uri="{FF2B5EF4-FFF2-40B4-BE49-F238E27FC236}">
                  <a16:creationId xmlns:a16="http://schemas.microsoft.com/office/drawing/2014/main" id="{86037D00-8DE6-420D-B588-4B1692356881}"/>
                </a:ext>
              </a:extLst>
            </p:cNvPr>
            <p:cNvSpPr/>
            <p:nvPr/>
          </p:nvSpPr>
          <p:spPr bwMode="auto">
            <a:xfrm>
              <a:off x="4377235" y="2068369"/>
              <a:ext cx="442402" cy="4424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sp>
          <p:nvSpPr>
            <p:cNvPr id="20" name="Oval 19">
              <a:extLst>
                <a:ext uri="{FF2B5EF4-FFF2-40B4-BE49-F238E27FC236}">
                  <a16:creationId xmlns:a16="http://schemas.microsoft.com/office/drawing/2014/main" id="{BDB1AC04-EB1E-4BB3-B1DF-DD4DF0F97712}"/>
                </a:ext>
              </a:extLst>
            </p:cNvPr>
            <p:cNvSpPr/>
            <p:nvPr/>
          </p:nvSpPr>
          <p:spPr bwMode="auto">
            <a:xfrm>
              <a:off x="4434266" y="1493350"/>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sp>
          <p:nvSpPr>
            <p:cNvPr id="21" name="Oval 20">
              <a:extLst>
                <a:ext uri="{FF2B5EF4-FFF2-40B4-BE49-F238E27FC236}">
                  <a16:creationId xmlns:a16="http://schemas.microsoft.com/office/drawing/2014/main" id="{1A3963F4-C554-4770-81A8-17349328F60C}"/>
                </a:ext>
              </a:extLst>
            </p:cNvPr>
            <p:cNvSpPr/>
            <p:nvPr/>
          </p:nvSpPr>
          <p:spPr bwMode="auto">
            <a:xfrm>
              <a:off x="4434266" y="2716338"/>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sp>
          <p:nvSpPr>
            <p:cNvPr id="22" name="Oval 21">
              <a:extLst>
                <a:ext uri="{FF2B5EF4-FFF2-40B4-BE49-F238E27FC236}">
                  <a16:creationId xmlns:a16="http://schemas.microsoft.com/office/drawing/2014/main" id="{8308634C-ECF7-4C40-B100-4CF939CFF7A6}"/>
                </a:ext>
              </a:extLst>
            </p:cNvPr>
            <p:cNvSpPr/>
            <p:nvPr/>
          </p:nvSpPr>
          <p:spPr bwMode="auto">
            <a:xfrm>
              <a:off x="3822772"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sp>
          <p:nvSpPr>
            <p:cNvPr id="23" name="Oval 22">
              <a:extLst>
                <a:ext uri="{FF2B5EF4-FFF2-40B4-BE49-F238E27FC236}">
                  <a16:creationId xmlns:a16="http://schemas.microsoft.com/office/drawing/2014/main" id="{7A5E5E34-6246-41DC-8E0C-9804FBEB322F}"/>
                </a:ext>
              </a:extLst>
            </p:cNvPr>
            <p:cNvSpPr/>
            <p:nvPr/>
          </p:nvSpPr>
          <p:spPr bwMode="auto">
            <a:xfrm>
              <a:off x="5045760"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defTabSz="685800" fontAlgn="auto">
                <a:spcBef>
                  <a:spcPts val="0"/>
                </a:spcBef>
                <a:spcAft>
                  <a:spcPts val="450"/>
                </a:spcAft>
                <a:buClrTx/>
              </a:pPr>
              <a:endParaRPr lang="en-GB" b="0" kern="1200" err="1">
                <a:solidFill>
                  <a:prstClr val="white"/>
                </a:solidFill>
                <a:latin typeface="Arial"/>
                <a:cs typeface="Arial"/>
              </a:endParaRPr>
            </a:p>
          </p:txBody>
        </p:sp>
        <p:cxnSp>
          <p:nvCxnSpPr>
            <p:cNvPr id="24" name="Straight Connector 23">
              <a:extLst>
                <a:ext uri="{FF2B5EF4-FFF2-40B4-BE49-F238E27FC236}">
                  <a16:creationId xmlns:a16="http://schemas.microsoft.com/office/drawing/2014/main" id="{F89BF1E4-A7AF-4DD0-8DFC-86DEB5E96DEA}"/>
                </a:ext>
              </a:extLst>
            </p:cNvPr>
            <p:cNvCxnSpPr>
              <a:cxnSpLocks/>
              <a:stCxn id="23" idx="1"/>
            </p:cNvCxnSpPr>
            <p:nvPr/>
          </p:nvCxnSpPr>
          <p:spPr bwMode="auto">
            <a:xfrm flipV="1">
              <a:off x="5093844" y="1341611"/>
              <a:ext cx="1096633" cy="831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9855BA28-DF5B-4E03-9FC9-2E4DE08DAD83}"/>
                </a:ext>
              </a:extLst>
            </p:cNvPr>
            <p:cNvCxnSpPr>
              <a:cxnSpLocks/>
              <a:stCxn id="23" idx="3"/>
            </p:cNvCxnSpPr>
            <p:nvPr/>
          </p:nvCxnSpPr>
          <p:spPr bwMode="auto">
            <a:xfrm>
              <a:off x="5093844" y="2405653"/>
              <a:ext cx="1096633" cy="99234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CFB470AE-9E7B-473F-876F-F923E6119007}"/>
                </a:ext>
              </a:extLst>
            </p:cNvPr>
            <p:cNvCxnSpPr>
              <a:cxnSpLocks/>
              <a:endCxn id="19" idx="7"/>
            </p:cNvCxnSpPr>
            <p:nvPr/>
          </p:nvCxnSpPr>
          <p:spPr bwMode="auto">
            <a:xfrm>
              <a:off x="3006394" y="1341611"/>
              <a:ext cx="1748455" cy="791546"/>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28A8D0B9-F0D2-48CE-916C-30E614711969}"/>
                </a:ext>
              </a:extLst>
            </p:cNvPr>
            <p:cNvCxnSpPr>
              <a:cxnSpLocks/>
              <a:endCxn id="19" idx="5"/>
            </p:cNvCxnSpPr>
            <p:nvPr/>
          </p:nvCxnSpPr>
          <p:spPr bwMode="auto">
            <a:xfrm flipV="1">
              <a:off x="3006394" y="2445981"/>
              <a:ext cx="1748455" cy="95202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 name="Group 27">
              <a:extLst>
                <a:ext uri="{FF2B5EF4-FFF2-40B4-BE49-F238E27FC236}">
                  <a16:creationId xmlns:a16="http://schemas.microsoft.com/office/drawing/2014/main" id="{93096B68-5FDE-479B-8EB5-CEF5A596EC9C}"/>
                </a:ext>
              </a:extLst>
            </p:cNvPr>
            <p:cNvGrpSpPr/>
            <p:nvPr/>
          </p:nvGrpSpPr>
          <p:grpSpPr>
            <a:xfrm>
              <a:off x="935666" y="1341611"/>
              <a:ext cx="2126449" cy="2103963"/>
              <a:chOff x="935666" y="1341611"/>
              <a:chExt cx="2126449" cy="2103963"/>
            </a:xfrm>
          </p:grpSpPr>
          <p:grpSp>
            <p:nvGrpSpPr>
              <p:cNvPr id="61" name="Group 60">
                <a:extLst>
                  <a:ext uri="{FF2B5EF4-FFF2-40B4-BE49-F238E27FC236}">
                    <a16:creationId xmlns:a16="http://schemas.microsoft.com/office/drawing/2014/main" id="{1AA86EFC-63FA-4450-B68C-4C086EDDCDEB}"/>
                  </a:ext>
                </a:extLst>
              </p:cNvPr>
              <p:cNvGrpSpPr/>
              <p:nvPr/>
            </p:nvGrpSpPr>
            <p:grpSpPr>
              <a:xfrm>
                <a:off x="935666" y="1341611"/>
                <a:ext cx="2126449" cy="2103963"/>
                <a:chOff x="6384669" y="1216393"/>
                <a:chExt cx="2126449" cy="2103963"/>
              </a:xfrm>
            </p:grpSpPr>
            <p:sp>
              <p:nvSpPr>
                <p:cNvPr id="65" name="Freeform 3">
                  <a:extLst>
                    <a:ext uri="{FF2B5EF4-FFF2-40B4-BE49-F238E27FC236}">
                      <a16:creationId xmlns:a16="http://schemas.microsoft.com/office/drawing/2014/main" id="{30A2D84F-2A8B-4F0B-9C7F-C7FE2C77DBDD}"/>
                    </a:ext>
                  </a:extLst>
                </p:cNvPr>
                <p:cNvSpPr>
                  <a:spLocks/>
                </p:cNvSpPr>
                <p:nvPr/>
              </p:nvSpPr>
              <p:spPr bwMode="auto">
                <a:xfrm rot="5400000" flipH="1">
                  <a:off x="7460704"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66" name="Freeform 4">
                  <a:extLst>
                    <a:ext uri="{FF2B5EF4-FFF2-40B4-BE49-F238E27FC236}">
                      <a16:creationId xmlns:a16="http://schemas.microsoft.com/office/drawing/2014/main" id="{A90F188F-D8F9-4E73-B32D-C72CFD92AFB5}"/>
                    </a:ext>
                  </a:extLst>
                </p:cNvPr>
                <p:cNvSpPr>
                  <a:spLocks/>
                </p:cNvSpPr>
                <p:nvPr/>
              </p:nvSpPr>
              <p:spPr bwMode="auto">
                <a:xfrm rot="16200000">
                  <a:off x="6405368"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67" name="Freeform 5">
                  <a:extLst>
                    <a:ext uri="{FF2B5EF4-FFF2-40B4-BE49-F238E27FC236}">
                      <a16:creationId xmlns:a16="http://schemas.microsoft.com/office/drawing/2014/main" id="{91C07A27-7597-4845-97B0-5AB56BD9A7DD}"/>
                    </a:ext>
                  </a:extLst>
                </p:cNvPr>
                <p:cNvSpPr>
                  <a:spLocks/>
                </p:cNvSpPr>
                <p:nvPr/>
              </p:nvSpPr>
              <p:spPr bwMode="auto">
                <a:xfrm flipH="1">
                  <a:off x="7460704"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68" name="Freeform 6">
                  <a:extLst>
                    <a:ext uri="{FF2B5EF4-FFF2-40B4-BE49-F238E27FC236}">
                      <a16:creationId xmlns:a16="http://schemas.microsoft.com/office/drawing/2014/main" id="{2736C81D-B58F-4C0D-85A1-FF58168C1A55}"/>
                    </a:ext>
                  </a:extLst>
                </p:cNvPr>
                <p:cNvSpPr>
                  <a:spLocks/>
                </p:cNvSpPr>
                <p:nvPr/>
              </p:nvSpPr>
              <p:spPr bwMode="auto">
                <a:xfrm>
                  <a:off x="6405367"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69" name="Freeform 7">
                  <a:extLst>
                    <a:ext uri="{FF2B5EF4-FFF2-40B4-BE49-F238E27FC236}">
                      <a16:creationId xmlns:a16="http://schemas.microsoft.com/office/drawing/2014/main" id="{D6606254-094A-4354-ADF3-D77558D91D32}"/>
                    </a:ext>
                  </a:extLst>
                </p:cNvPr>
                <p:cNvSpPr>
                  <a:spLocks/>
                </p:cNvSpPr>
                <p:nvPr/>
              </p:nvSpPr>
              <p:spPr bwMode="auto">
                <a:xfrm>
                  <a:off x="6384669" y="2297426"/>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0" name="Freeform 8">
                  <a:extLst>
                    <a:ext uri="{FF2B5EF4-FFF2-40B4-BE49-F238E27FC236}">
                      <a16:creationId xmlns:a16="http://schemas.microsoft.com/office/drawing/2014/main" id="{62213B4F-D5A2-41A3-A6E5-BEF1B349293A}"/>
                    </a:ext>
                  </a:extLst>
                </p:cNvPr>
                <p:cNvSpPr>
                  <a:spLocks/>
                </p:cNvSpPr>
                <p:nvPr/>
              </p:nvSpPr>
              <p:spPr bwMode="auto">
                <a:xfrm>
                  <a:off x="7460704" y="2297426"/>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1" name="Freeform 9">
                  <a:extLst>
                    <a:ext uri="{FF2B5EF4-FFF2-40B4-BE49-F238E27FC236}">
                      <a16:creationId xmlns:a16="http://schemas.microsoft.com/office/drawing/2014/main" id="{7DBAE428-8D00-47F0-8FE3-5FFE7A70C3EE}"/>
                    </a:ext>
                  </a:extLst>
                </p:cNvPr>
                <p:cNvSpPr>
                  <a:spLocks/>
                </p:cNvSpPr>
                <p:nvPr/>
              </p:nvSpPr>
              <p:spPr bwMode="auto">
                <a:xfrm>
                  <a:off x="6384669" y="1216393"/>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2" name="Freeform 10">
                  <a:extLst>
                    <a:ext uri="{FF2B5EF4-FFF2-40B4-BE49-F238E27FC236}">
                      <a16:creationId xmlns:a16="http://schemas.microsoft.com/office/drawing/2014/main" id="{CA28D4AB-D6B4-4FF8-BE6A-2FAA88945314}"/>
                    </a:ext>
                  </a:extLst>
                </p:cNvPr>
                <p:cNvSpPr>
                  <a:spLocks/>
                </p:cNvSpPr>
                <p:nvPr/>
              </p:nvSpPr>
              <p:spPr bwMode="auto">
                <a:xfrm>
                  <a:off x="7460704" y="1216393"/>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3" name="Freeform 11">
                  <a:extLst>
                    <a:ext uri="{FF2B5EF4-FFF2-40B4-BE49-F238E27FC236}">
                      <a16:creationId xmlns:a16="http://schemas.microsoft.com/office/drawing/2014/main" id="{78CF5C2D-C139-4898-8879-E532A5D453B3}"/>
                    </a:ext>
                  </a:extLst>
                </p:cNvPr>
                <p:cNvSpPr>
                  <a:spLocks/>
                </p:cNvSpPr>
                <p:nvPr/>
              </p:nvSpPr>
              <p:spPr bwMode="auto">
                <a:xfrm>
                  <a:off x="6893768" y="2297426"/>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4" name="Freeform 12">
                  <a:extLst>
                    <a:ext uri="{FF2B5EF4-FFF2-40B4-BE49-F238E27FC236}">
                      <a16:creationId xmlns:a16="http://schemas.microsoft.com/office/drawing/2014/main" id="{9412F8D2-88BA-4713-B163-41F6C405DB7E}"/>
                    </a:ext>
                  </a:extLst>
                </p:cNvPr>
                <p:cNvSpPr>
                  <a:spLocks/>
                </p:cNvSpPr>
                <p:nvPr/>
              </p:nvSpPr>
              <p:spPr bwMode="auto">
                <a:xfrm>
                  <a:off x="7479982" y="2297426"/>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5" name="Freeform 13">
                  <a:extLst>
                    <a:ext uri="{FF2B5EF4-FFF2-40B4-BE49-F238E27FC236}">
                      <a16:creationId xmlns:a16="http://schemas.microsoft.com/office/drawing/2014/main" id="{22E08B2A-E0E3-4863-B461-A2EE11F21FF8}"/>
                    </a:ext>
                  </a:extLst>
                </p:cNvPr>
                <p:cNvSpPr>
                  <a:spLocks/>
                </p:cNvSpPr>
                <p:nvPr/>
              </p:nvSpPr>
              <p:spPr bwMode="auto">
                <a:xfrm>
                  <a:off x="6893768" y="1706214"/>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6" name="Freeform 14">
                  <a:extLst>
                    <a:ext uri="{FF2B5EF4-FFF2-40B4-BE49-F238E27FC236}">
                      <a16:creationId xmlns:a16="http://schemas.microsoft.com/office/drawing/2014/main" id="{966CB62E-FD96-48DF-B871-0A684C550879}"/>
                    </a:ext>
                  </a:extLst>
                </p:cNvPr>
                <p:cNvSpPr>
                  <a:spLocks/>
                </p:cNvSpPr>
                <p:nvPr/>
              </p:nvSpPr>
              <p:spPr bwMode="auto">
                <a:xfrm>
                  <a:off x="7479982" y="1706214"/>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77" name="Rectangle 76">
                  <a:extLst>
                    <a:ext uri="{FF2B5EF4-FFF2-40B4-BE49-F238E27FC236}">
                      <a16:creationId xmlns:a16="http://schemas.microsoft.com/office/drawing/2014/main" id="{AAF9E1D9-A03A-4464-9178-FF8E27587F56}"/>
                    </a:ext>
                  </a:extLst>
                </p:cNvPr>
                <p:cNvSpPr/>
                <p:nvPr/>
              </p:nvSpPr>
              <p:spPr>
                <a:xfrm>
                  <a:off x="6446586" y="1270272"/>
                  <a:ext cx="932719" cy="74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Analytics Strategy</a:t>
                  </a:r>
                </a:p>
                <a:p>
                  <a:pPr defTabSz="685800" fontAlgn="auto">
                    <a:spcBef>
                      <a:spcPts val="0"/>
                    </a:spcBef>
                    <a:spcAft>
                      <a:spcPts val="0"/>
                    </a:spcAft>
                    <a:buClrTx/>
                  </a:pPr>
                  <a:r>
                    <a:rPr lang="en-US" sz="600" b="0" kern="1200">
                      <a:solidFill>
                        <a:srgbClr val="00148C"/>
                      </a:solidFill>
                      <a:latin typeface="Arial"/>
                      <a:cs typeface="Arial"/>
                    </a:rPr>
                    <a:t>Promote and advance analytics culture, capability </a:t>
                  </a:r>
                  <a:br>
                    <a:rPr lang="en-US" sz="600" b="0" kern="1200">
                      <a:solidFill>
                        <a:srgbClr val="00148C"/>
                      </a:solidFill>
                      <a:latin typeface="Arial"/>
                      <a:cs typeface="Arial"/>
                    </a:rPr>
                  </a:br>
                  <a:r>
                    <a:rPr lang="en-US" sz="600" b="0" kern="1200">
                      <a:solidFill>
                        <a:srgbClr val="00148C"/>
                      </a:solidFill>
                      <a:latin typeface="Arial"/>
                      <a:cs typeface="Arial"/>
                    </a:rPr>
                    <a:t>and strategy</a:t>
                  </a:r>
                </a:p>
              </p:txBody>
            </p:sp>
            <p:sp>
              <p:nvSpPr>
                <p:cNvPr id="78" name="Rectangle 77">
                  <a:extLst>
                    <a:ext uri="{FF2B5EF4-FFF2-40B4-BE49-F238E27FC236}">
                      <a16:creationId xmlns:a16="http://schemas.microsoft.com/office/drawing/2014/main" id="{DE24DF65-A813-465A-ADF7-607F71297018}"/>
                    </a:ext>
                  </a:extLst>
                </p:cNvPr>
                <p:cNvSpPr/>
                <p:nvPr/>
              </p:nvSpPr>
              <p:spPr>
                <a:xfrm>
                  <a:off x="7578399" y="1270272"/>
                  <a:ext cx="932719" cy="556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Architecture</a:t>
                  </a:r>
                </a:p>
                <a:p>
                  <a:pPr defTabSz="685800" fontAlgn="auto">
                    <a:spcBef>
                      <a:spcPts val="0"/>
                    </a:spcBef>
                    <a:spcAft>
                      <a:spcPts val="0"/>
                    </a:spcAft>
                    <a:buClrTx/>
                    <a:tabLst>
                      <a:tab pos="179384" algn="l"/>
                    </a:tabLst>
                  </a:pPr>
                  <a:r>
                    <a:rPr lang="en-US" sz="600" b="0" kern="1200">
                      <a:solidFill>
                        <a:srgbClr val="00148C"/>
                      </a:solidFill>
                      <a:latin typeface="Arial"/>
                      <a:cs typeface="Arial"/>
                    </a:rPr>
                    <a:t>Promote and advance business enablement 	through data</a:t>
                  </a:r>
                </a:p>
              </p:txBody>
            </p:sp>
            <p:sp>
              <p:nvSpPr>
                <p:cNvPr id="79" name="Rectangle 78">
                  <a:extLst>
                    <a:ext uri="{FF2B5EF4-FFF2-40B4-BE49-F238E27FC236}">
                      <a16:creationId xmlns:a16="http://schemas.microsoft.com/office/drawing/2014/main" id="{D284ADCB-57F6-4875-845E-DC4DF40DFE2B}"/>
                    </a:ext>
                  </a:extLst>
                </p:cNvPr>
                <p:cNvSpPr/>
                <p:nvPr/>
              </p:nvSpPr>
              <p:spPr>
                <a:xfrm>
                  <a:off x="6446586" y="2698890"/>
                  <a:ext cx="932719" cy="556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Engineering</a:t>
                  </a:r>
                </a:p>
                <a:p>
                  <a:pPr defTabSz="685800" fontAlgn="auto">
                    <a:spcBef>
                      <a:spcPts val="0"/>
                    </a:spcBef>
                    <a:spcAft>
                      <a:spcPts val="0"/>
                    </a:spcAft>
                    <a:buClrTx/>
                  </a:pPr>
                  <a:r>
                    <a:rPr lang="en-US" sz="600" b="0" kern="1200">
                      <a:solidFill>
                        <a:srgbClr val="00148C"/>
                      </a:solidFill>
                      <a:latin typeface="Arial"/>
                      <a:cs typeface="Arial"/>
                    </a:rPr>
                    <a:t>Deliver and maintain data solutions through data engineering</a:t>
                  </a:r>
                </a:p>
              </p:txBody>
            </p:sp>
            <p:sp>
              <p:nvSpPr>
                <p:cNvPr id="80" name="Rectangle 79">
                  <a:extLst>
                    <a:ext uri="{FF2B5EF4-FFF2-40B4-BE49-F238E27FC236}">
                      <a16:creationId xmlns:a16="http://schemas.microsoft.com/office/drawing/2014/main" id="{BD13E8F2-8075-47D8-824D-7DC22F72BA35}"/>
                    </a:ext>
                  </a:extLst>
                </p:cNvPr>
                <p:cNvSpPr/>
                <p:nvPr/>
              </p:nvSpPr>
              <p:spPr>
                <a:xfrm>
                  <a:off x="7578399" y="2671458"/>
                  <a:ext cx="932719" cy="648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tabLst>
                      <a:tab pos="180971" algn="l"/>
                    </a:tabLst>
                  </a:pPr>
                  <a:r>
                    <a:rPr lang="en-US" sz="600" kern="1200">
                      <a:solidFill>
                        <a:srgbClr val="00148C"/>
                      </a:solidFill>
                      <a:latin typeface="Arial"/>
                      <a:cs typeface="Arial"/>
                    </a:rPr>
                    <a:t>Data Governance &amp; Assurance</a:t>
                  </a:r>
                </a:p>
                <a:p>
                  <a:pPr defTabSz="685800" fontAlgn="auto">
                    <a:spcBef>
                      <a:spcPts val="0"/>
                    </a:spcBef>
                    <a:spcAft>
                      <a:spcPts val="0"/>
                    </a:spcAft>
                    <a:buClrTx/>
                  </a:pPr>
                  <a:r>
                    <a:rPr lang="en-US" sz="600" b="0" kern="1200">
                      <a:solidFill>
                        <a:srgbClr val="00148C"/>
                      </a:solidFill>
                      <a:latin typeface="Arial"/>
                      <a:cs typeface="Arial"/>
                    </a:rPr>
                    <a:t>Promote and advance data standards, culture and governance</a:t>
                  </a:r>
                </a:p>
              </p:txBody>
            </p:sp>
            <p:pic>
              <p:nvPicPr>
                <p:cNvPr id="81" name="Graphic 80" descr="Head with gears">
                  <a:extLst>
                    <a:ext uri="{FF2B5EF4-FFF2-40B4-BE49-F238E27FC236}">
                      <a16:creationId xmlns:a16="http://schemas.microsoft.com/office/drawing/2014/main" id="{4672783D-7E39-4EF5-8786-21B739C96C3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57663" y="2347584"/>
                  <a:ext cx="262268" cy="262268"/>
                </a:xfrm>
                <a:prstGeom prst="rect">
                  <a:avLst/>
                </a:prstGeom>
              </p:spPr>
            </p:pic>
            <p:pic>
              <p:nvPicPr>
                <p:cNvPr id="82" name="Graphic 81" descr="Puzzle pieces">
                  <a:extLst>
                    <a:ext uri="{FF2B5EF4-FFF2-40B4-BE49-F238E27FC236}">
                      <a16:creationId xmlns:a16="http://schemas.microsoft.com/office/drawing/2014/main" id="{7579573D-3794-429D-9D6C-67F3B5C381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29664" y="1886020"/>
                  <a:ext cx="262268" cy="262268"/>
                </a:xfrm>
                <a:prstGeom prst="rect">
                  <a:avLst/>
                </a:prstGeom>
              </p:spPr>
            </p:pic>
            <p:pic>
              <p:nvPicPr>
                <p:cNvPr id="83" name="Graphic 82" descr="Gavel">
                  <a:extLst>
                    <a:ext uri="{FF2B5EF4-FFF2-40B4-BE49-F238E27FC236}">
                      <a16:creationId xmlns:a16="http://schemas.microsoft.com/office/drawing/2014/main" id="{D60C4BF7-9364-49DE-B493-7DA50D3C03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29664" y="2347583"/>
                  <a:ext cx="262268" cy="262268"/>
                </a:xfrm>
                <a:prstGeom prst="rect">
                  <a:avLst/>
                </a:prstGeom>
              </p:spPr>
            </p:pic>
            <p:pic>
              <p:nvPicPr>
                <p:cNvPr id="84" name="Graphic 83" descr="Bar chart">
                  <a:extLst>
                    <a:ext uri="{FF2B5EF4-FFF2-40B4-BE49-F238E27FC236}">
                      <a16:creationId xmlns:a16="http://schemas.microsoft.com/office/drawing/2014/main" id="{58B7A1C6-43E3-4871-BDD4-C5D9F716ED6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61219" y="1881527"/>
                  <a:ext cx="262268" cy="262268"/>
                </a:xfrm>
                <a:prstGeom prst="rect">
                  <a:avLst/>
                </a:prstGeom>
              </p:spPr>
            </p:pic>
          </p:grpSp>
          <p:cxnSp>
            <p:nvCxnSpPr>
              <p:cNvPr id="62" name="Straight Connector 61">
                <a:extLst>
                  <a:ext uri="{FF2B5EF4-FFF2-40B4-BE49-F238E27FC236}">
                    <a16:creationId xmlns:a16="http://schemas.microsoft.com/office/drawing/2014/main" id="{43261108-9E88-4473-A945-984457A63CD0}"/>
                  </a:ext>
                </a:extLst>
              </p:cNvPr>
              <p:cNvCxnSpPr>
                <a:cxnSpLocks/>
                <a:stCxn id="72" idx="3"/>
                <a:endCxn id="71" idx="3"/>
              </p:cNvCxnSpPr>
              <p:nvPr/>
            </p:nvCxnSpPr>
            <p:spPr bwMode="auto">
              <a:xfrm flipH="1">
                <a:off x="95488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5FF99AD1-7B4E-4B58-8E8D-E9B8587F0F85}"/>
                  </a:ext>
                </a:extLst>
              </p:cNvPr>
              <p:cNvCxnSpPr>
                <a:cxnSpLocks/>
                <a:stCxn id="69" idx="3"/>
                <a:endCxn id="71" idx="3"/>
              </p:cNvCxnSpPr>
              <p:nvPr/>
            </p:nvCxnSpPr>
            <p:spPr bwMode="auto">
              <a:xfrm flipV="1">
                <a:off x="954887"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0C993F55-B2AD-4B3A-A6A1-83848BC3A525}"/>
                  </a:ext>
                </a:extLst>
              </p:cNvPr>
              <p:cNvCxnSpPr>
                <a:cxnSpLocks/>
                <a:stCxn id="69" idx="3"/>
                <a:endCxn id="70" idx="5"/>
              </p:cNvCxnSpPr>
              <p:nvPr/>
            </p:nvCxnSpPr>
            <p:spPr bwMode="auto">
              <a:xfrm>
                <a:off x="95488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TextBox 28">
              <a:extLst>
                <a:ext uri="{FF2B5EF4-FFF2-40B4-BE49-F238E27FC236}">
                  <a16:creationId xmlns:a16="http://schemas.microsoft.com/office/drawing/2014/main" id="{EE902357-FA91-49D6-954D-6B5D9D847BCB}"/>
                </a:ext>
              </a:extLst>
            </p:cNvPr>
            <p:cNvSpPr txBox="1"/>
            <p:nvPr/>
          </p:nvSpPr>
          <p:spPr bwMode="auto">
            <a:xfrm flipH="1">
              <a:off x="954886" y="1148193"/>
              <a:ext cx="204535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buClr>
                  <a:srgbClr val="55555A"/>
                </a:buClr>
              </a:pPr>
              <a:r>
                <a:rPr lang="en-GB" sz="1100" b="0">
                  <a:solidFill>
                    <a:srgbClr val="00148C"/>
                  </a:solidFill>
                  <a:latin typeface="Arial"/>
                  <a:cs typeface="Arial"/>
                </a:rPr>
                <a:t>Global: IT Data Office</a:t>
              </a:r>
            </a:p>
          </p:txBody>
        </p:sp>
        <p:sp>
          <p:nvSpPr>
            <p:cNvPr id="30" name="TextBox 29">
              <a:extLst>
                <a:ext uri="{FF2B5EF4-FFF2-40B4-BE49-F238E27FC236}">
                  <a16:creationId xmlns:a16="http://schemas.microsoft.com/office/drawing/2014/main" id="{F123B355-430F-4671-84C9-46BB97AEDDA8}"/>
                </a:ext>
              </a:extLst>
            </p:cNvPr>
            <p:cNvSpPr txBox="1"/>
            <p:nvPr/>
          </p:nvSpPr>
          <p:spPr bwMode="auto">
            <a:xfrm flipH="1">
              <a:off x="6193553" y="1148194"/>
              <a:ext cx="205150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buClr>
                  <a:srgbClr val="55555A"/>
                </a:buClr>
              </a:pPr>
              <a:r>
                <a:rPr lang="en-GB" sz="1100" b="0" kern="1200">
                  <a:solidFill>
                    <a:srgbClr val="00148C"/>
                  </a:solidFill>
                  <a:latin typeface="Arial"/>
                  <a:cs typeface="Arial"/>
                </a:rPr>
                <a:t>Entity: Business Unit / Function</a:t>
              </a:r>
              <a:endParaRPr lang="en-GB" sz="1100" b="0">
                <a:solidFill>
                  <a:srgbClr val="00148C"/>
                </a:solidFill>
                <a:latin typeface="Arial"/>
                <a:cs typeface="Arial"/>
              </a:endParaRPr>
            </a:p>
          </p:txBody>
        </p:sp>
        <p:sp>
          <p:nvSpPr>
            <p:cNvPr id="31" name="TextBox 30">
              <a:extLst>
                <a:ext uri="{FF2B5EF4-FFF2-40B4-BE49-F238E27FC236}">
                  <a16:creationId xmlns:a16="http://schemas.microsoft.com/office/drawing/2014/main" id="{B6CFC5D3-A361-4A04-89F4-B13C96D37533}"/>
                </a:ext>
              </a:extLst>
            </p:cNvPr>
            <p:cNvSpPr txBox="1"/>
            <p:nvPr/>
          </p:nvSpPr>
          <p:spPr bwMode="auto">
            <a:xfrm flipH="1">
              <a:off x="3736973" y="1910511"/>
              <a:ext cx="669093" cy="1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buClr>
                  <a:srgbClr val="55555A"/>
                </a:buClr>
              </a:pPr>
              <a:r>
                <a:rPr lang="en-GB" sz="1200" b="0" dirty="0">
                  <a:solidFill>
                    <a:srgbClr val="00148C"/>
                  </a:solidFill>
                  <a:latin typeface="Arial"/>
                  <a:cs typeface="Arial"/>
                </a:rPr>
                <a:t>Group</a:t>
              </a:r>
            </a:p>
          </p:txBody>
        </p:sp>
        <p:sp>
          <p:nvSpPr>
            <p:cNvPr id="35" name="TextBox 34">
              <a:extLst>
                <a:ext uri="{FF2B5EF4-FFF2-40B4-BE49-F238E27FC236}">
                  <a16:creationId xmlns:a16="http://schemas.microsoft.com/office/drawing/2014/main" id="{DB1D6083-5281-4412-A21C-963F026FCAA5}"/>
                </a:ext>
              </a:extLst>
            </p:cNvPr>
            <p:cNvSpPr txBox="1"/>
            <p:nvPr/>
          </p:nvSpPr>
          <p:spPr bwMode="auto">
            <a:xfrm flipH="1">
              <a:off x="5461112" y="2409459"/>
              <a:ext cx="448553" cy="1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buClr>
                  <a:srgbClr val="55555A"/>
                </a:buClr>
              </a:pPr>
              <a:r>
                <a:rPr lang="en-GB" sz="1200" b="0">
                  <a:solidFill>
                    <a:srgbClr val="00148C"/>
                  </a:solidFill>
                  <a:latin typeface="Arial"/>
                  <a:cs typeface="Arial"/>
                </a:rPr>
                <a:t>Entity</a:t>
              </a:r>
            </a:p>
          </p:txBody>
        </p:sp>
        <p:sp>
          <p:nvSpPr>
            <p:cNvPr id="36" name="TextBox 35">
              <a:extLst>
                <a:ext uri="{FF2B5EF4-FFF2-40B4-BE49-F238E27FC236}">
                  <a16:creationId xmlns:a16="http://schemas.microsoft.com/office/drawing/2014/main" id="{60C96380-6554-4751-B96D-38CC800B9357}"/>
                </a:ext>
              </a:extLst>
            </p:cNvPr>
            <p:cNvSpPr txBox="1"/>
            <p:nvPr/>
          </p:nvSpPr>
          <p:spPr bwMode="auto">
            <a:xfrm flipH="1">
              <a:off x="3420273" y="1027202"/>
              <a:ext cx="235600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defTabSz="685800" fontAlgn="auto">
                <a:spcBef>
                  <a:spcPts val="0"/>
                </a:spcBef>
                <a:buClr>
                  <a:srgbClr val="55555A"/>
                </a:buClr>
              </a:pPr>
              <a:r>
                <a:rPr lang="en-GB" b="0" dirty="0">
                  <a:solidFill>
                    <a:srgbClr val="00148C"/>
                  </a:solidFill>
                  <a:latin typeface="Arial"/>
                  <a:cs typeface="Arial"/>
                </a:rPr>
                <a:t>Data Operating Model</a:t>
              </a:r>
            </a:p>
          </p:txBody>
        </p:sp>
        <p:grpSp>
          <p:nvGrpSpPr>
            <p:cNvPr id="37" name="Group 36">
              <a:extLst>
                <a:ext uri="{FF2B5EF4-FFF2-40B4-BE49-F238E27FC236}">
                  <a16:creationId xmlns:a16="http://schemas.microsoft.com/office/drawing/2014/main" id="{055F4D0C-2ADF-4E04-AB21-2FAF6D504C23}"/>
                </a:ext>
              </a:extLst>
            </p:cNvPr>
            <p:cNvGrpSpPr/>
            <p:nvPr/>
          </p:nvGrpSpPr>
          <p:grpSpPr>
            <a:xfrm>
              <a:off x="6171256" y="1341611"/>
              <a:ext cx="2121877" cy="2056390"/>
              <a:chOff x="6171256" y="1341611"/>
              <a:chExt cx="2121877" cy="2056390"/>
            </a:xfrm>
          </p:grpSpPr>
          <p:sp>
            <p:nvSpPr>
              <p:cNvPr id="38" name="Freeform 3">
                <a:extLst>
                  <a:ext uri="{FF2B5EF4-FFF2-40B4-BE49-F238E27FC236}">
                    <a16:creationId xmlns:a16="http://schemas.microsoft.com/office/drawing/2014/main" id="{34183AD4-1457-41D2-9B04-A061142A3B5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39" name="Freeform 4">
                <a:extLst>
                  <a:ext uri="{FF2B5EF4-FFF2-40B4-BE49-F238E27FC236}">
                    <a16:creationId xmlns:a16="http://schemas.microsoft.com/office/drawing/2014/main" id="{AEB3C94F-5D5D-47B8-9A58-2CC0B2F0C1AB}"/>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0" name="Freeform 5">
                <a:extLst>
                  <a:ext uri="{FF2B5EF4-FFF2-40B4-BE49-F238E27FC236}">
                    <a16:creationId xmlns:a16="http://schemas.microsoft.com/office/drawing/2014/main" id="{D223F224-E4FF-4E34-820C-B6E5FC9C5A6D}"/>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1" name="Freeform 6">
                <a:extLst>
                  <a:ext uri="{FF2B5EF4-FFF2-40B4-BE49-F238E27FC236}">
                    <a16:creationId xmlns:a16="http://schemas.microsoft.com/office/drawing/2014/main" id="{C4F643AD-24A1-4E46-87C4-54127CD151CE}"/>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91440" tIns="45720" rIns="91440" bIns="45720" numCol="1" anchor="t" anchorCtr="0" compatLnSpc="1">
                <a:prstTxWarp prst="textNoShape">
                  <a:avLst/>
                </a:prstTxWarp>
                <a:noAutofit/>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2" name="Freeform 7">
                <a:extLst>
                  <a:ext uri="{FF2B5EF4-FFF2-40B4-BE49-F238E27FC236}">
                    <a16:creationId xmlns:a16="http://schemas.microsoft.com/office/drawing/2014/main" id="{CC0B76FC-938E-45F1-9644-237263C635BE}"/>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3" name="Freeform 8">
                <a:extLst>
                  <a:ext uri="{FF2B5EF4-FFF2-40B4-BE49-F238E27FC236}">
                    <a16:creationId xmlns:a16="http://schemas.microsoft.com/office/drawing/2014/main" id="{CDDAC1D3-5D89-4530-B76E-212EB03A38B6}"/>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4" name="Freeform 9">
                <a:extLst>
                  <a:ext uri="{FF2B5EF4-FFF2-40B4-BE49-F238E27FC236}">
                    <a16:creationId xmlns:a16="http://schemas.microsoft.com/office/drawing/2014/main" id="{F996DBB6-6C6E-4467-A801-4BE782F530DF}"/>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5" name="Freeform 10">
                <a:extLst>
                  <a:ext uri="{FF2B5EF4-FFF2-40B4-BE49-F238E27FC236}">
                    <a16:creationId xmlns:a16="http://schemas.microsoft.com/office/drawing/2014/main" id="{3545634D-3328-4C71-83CC-4ECE28F69ECA}"/>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6" name="Freeform 11">
                <a:extLst>
                  <a:ext uri="{FF2B5EF4-FFF2-40B4-BE49-F238E27FC236}">
                    <a16:creationId xmlns:a16="http://schemas.microsoft.com/office/drawing/2014/main" id="{97F9A3F8-4A54-4EE7-8F98-1FE812CF2987}"/>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7" name="Freeform 12">
                <a:extLst>
                  <a:ext uri="{FF2B5EF4-FFF2-40B4-BE49-F238E27FC236}">
                    <a16:creationId xmlns:a16="http://schemas.microsoft.com/office/drawing/2014/main" id="{67C91B7B-EB82-4B91-9FCD-58BB691DEAC8}"/>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8" name="Freeform 13">
                <a:extLst>
                  <a:ext uri="{FF2B5EF4-FFF2-40B4-BE49-F238E27FC236}">
                    <a16:creationId xmlns:a16="http://schemas.microsoft.com/office/drawing/2014/main" id="{12B7279F-66DE-482E-8190-987C3FAC23D4}"/>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49" name="Freeform 14">
                <a:extLst>
                  <a:ext uri="{FF2B5EF4-FFF2-40B4-BE49-F238E27FC236}">
                    <a16:creationId xmlns:a16="http://schemas.microsoft.com/office/drawing/2014/main" id="{8317F493-9BD2-41DC-99FF-374AA84598F6}"/>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91440" tIns="45720" rIns="91440" bIns="45720" numCol="1" anchor="t" anchorCtr="0" compatLnSpc="1">
                <a:prstTxWarp prst="textNoShape">
                  <a:avLst/>
                </a:prstTxWarp>
              </a:bodyPr>
              <a:lstStyle/>
              <a:p>
                <a:pPr defTabSz="685800" fontAlgn="auto">
                  <a:spcBef>
                    <a:spcPts val="0"/>
                  </a:spcBef>
                  <a:spcAft>
                    <a:spcPts val="0"/>
                  </a:spcAft>
                  <a:buClrTx/>
                </a:pPr>
                <a:endParaRPr lang="en-US" sz="1000" b="0" kern="1200">
                  <a:solidFill>
                    <a:srgbClr val="000000"/>
                  </a:solidFill>
                  <a:latin typeface="Arial"/>
                  <a:cs typeface="Arial"/>
                </a:endParaRPr>
              </a:p>
            </p:txBody>
          </p:sp>
          <p:sp>
            <p:nvSpPr>
              <p:cNvPr id="50" name="Rectangle 49">
                <a:extLst>
                  <a:ext uri="{FF2B5EF4-FFF2-40B4-BE49-F238E27FC236}">
                    <a16:creationId xmlns:a16="http://schemas.microsoft.com/office/drawing/2014/main" id="{7E823F63-86AC-4554-B2FC-40320D4942AD}"/>
                  </a:ext>
                </a:extLst>
              </p:cNvPr>
              <p:cNvSpPr/>
              <p:nvPr/>
            </p:nvSpPr>
            <p:spPr>
              <a:xfrm>
                <a:off x="6233173" y="1395490"/>
                <a:ext cx="932719" cy="74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Analytics</a:t>
                </a:r>
              </a:p>
              <a:p>
                <a:pPr defTabSz="685800" fontAlgn="auto">
                  <a:spcBef>
                    <a:spcPts val="0"/>
                  </a:spcBef>
                  <a:spcAft>
                    <a:spcPts val="0"/>
                  </a:spcAft>
                  <a:buClrTx/>
                </a:pPr>
                <a:r>
                  <a:rPr lang="en-US" sz="600" b="0" kern="1200">
                    <a:solidFill>
                      <a:srgbClr val="00148C"/>
                    </a:solidFill>
                    <a:latin typeface="Arial"/>
                    <a:cs typeface="Arial"/>
                  </a:rPr>
                  <a:t>Effective generation of performance, operational &amp; </a:t>
                </a:r>
                <a:br>
                  <a:rPr lang="en-US" sz="600" b="0" kern="1200">
                    <a:solidFill>
                      <a:srgbClr val="00148C"/>
                    </a:solidFill>
                    <a:latin typeface="Arial"/>
                    <a:cs typeface="Arial"/>
                  </a:rPr>
                </a:br>
                <a:r>
                  <a:rPr lang="en-US" sz="600" b="0" kern="1200">
                    <a:solidFill>
                      <a:srgbClr val="00148C"/>
                    </a:solidFill>
                    <a:latin typeface="Arial"/>
                    <a:cs typeface="Arial"/>
                  </a:rPr>
                  <a:t>regulatory </a:t>
                </a:r>
                <a:br>
                  <a:rPr lang="en-US" sz="600" b="0" kern="1200">
                    <a:solidFill>
                      <a:srgbClr val="00148C"/>
                    </a:solidFill>
                    <a:latin typeface="Arial"/>
                    <a:cs typeface="Arial"/>
                  </a:rPr>
                </a:br>
                <a:r>
                  <a:rPr lang="en-US" sz="600" b="0" kern="1200">
                    <a:solidFill>
                      <a:srgbClr val="00148C"/>
                    </a:solidFill>
                    <a:latin typeface="Arial"/>
                    <a:cs typeface="Arial"/>
                  </a:rPr>
                  <a:t>reporting</a:t>
                </a:r>
              </a:p>
            </p:txBody>
          </p:sp>
          <p:sp>
            <p:nvSpPr>
              <p:cNvPr id="51" name="Rectangle 50">
                <a:extLst>
                  <a:ext uri="{FF2B5EF4-FFF2-40B4-BE49-F238E27FC236}">
                    <a16:creationId xmlns:a16="http://schemas.microsoft.com/office/drawing/2014/main" id="{DCB6F796-9119-407B-AEF0-A302AFB7041A}"/>
                  </a:ext>
                </a:extLst>
              </p:cNvPr>
              <p:cNvSpPr/>
              <p:nvPr/>
            </p:nvSpPr>
            <p:spPr>
              <a:xfrm>
                <a:off x="7360414" y="1395490"/>
                <a:ext cx="932719" cy="648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Science</a:t>
                </a:r>
              </a:p>
              <a:p>
                <a:pPr defTabSz="685800" fontAlgn="auto">
                  <a:spcBef>
                    <a:spcPts val="0"/>
                  </a:spcBef>
                  <a:spcAft>
                    <a:spcPts val="0"/>
                  </a:spcAft>
                  <a:buClrTx/>
                  <a:tabLst>
                    <a:tab pos="177796" algn="l"/>
                    <a:tab pos="266693" algn="l"/>
                  </a:tabLst>
                </a:pPr>
                <a:r>
                  <a:rPr lang="en-US" sz="600" b="0" kern="1200">
                    <a:solidFill>
                      <a:srgbClr val="00148C"/>
                    </a:solidFill>
                    <a:latin typeface="Arial"/>
                    <a:cs typeface="Arial"/>
                  </a:rPr>
                  <a:t>Exploit data to generate insight and improve</a:t>
                </a:r>
                <a:br>
                  <a:rPr lang="en-US" sz="600" b="0" kern="1200">
                    <a:solidFill>
                      <a:srgbClr val="00148C"/>
                    </a:solidFill>
                    <a:latin typeface="Arial"/>
                    <a:cs typeface="Arial"/>
                  </a:rPr>
                </a:br>
                <a:r>
                  <a:rPr lang="en-US" sz="600" b="0" kern="1200">
                    <a:solidFill>
                      <a:srgbClr val="00148C"/>
                    </a:solidFill>
                    <a:latin typeface="Arial"/>
                    <a:cs typeface="Arial"/>
                  </a:rPr>
                  <a:t>	decision-making &amp; </a:t>
                </a:r>
                <a:br>
                  <a:rPr lang="en-US" sz="600" b="0" kern="1200">
                    <a:solidFill>
                      <a:srgbClr val="00148C"/>
                    </a:solidFill>
                    <a:latin typeface="Arial"/>
                    <a:cs typeface="Arial"/>
                  </a:rPr>
                </a:br>
                <a:r>
                  <a:rPr lang="en-US" sz="600" b="0" kern="1200">
                    <a:solidFill>
                      <a:srgbClr val="00148C"/>
                    </a:solidFill>
                    <a:latin typeface="Arial"/>
                    <a:cs typeface="Arial"/>
                  </a:rPr>
                  <a:t>		operations</a:t>
                </a:r>
              </a:p>
            </p:txBody>
          </p:sp>
          <p:sp>
            <p:nvSpPr>
              <p:cNvPr id="52" name="Rectangle 51">
                <a:extLst>
                  <a:ext uri="{FF2B5EF4-FFF2-40B4-BE49-F238E27FC236}">
                    <a16:creationId xmlns:a16="http://schemas.microsoft.com/office/drawing/2014/main" id="{5984326D-A04A-402E-92B0-DD8D3ECC6F1E}"/>
                  </a:ext>
                </a:extLst>
              </p:cNvPr>
              <p:cNvSpPr/>
              <p:nvPr/>
            </p:nvSpPr>
            <p:spPr>
              <a:xfrm>
                <a:off x="6233173" y="2824108"/>
                <a:ext cx="932719" cy="556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pPr>
                <a:r>
                  <a:rPr lang="en-US" sz="600" kern="1200">
                    <a:solidFill>
                      <a:srgbClr val="00148C"/>
                    </a:solidFill>
                    <a:latin typeface="Arial"/>
                    <a:cs typeface="Arial"/>
                  </a:rPr>
                  <a:t>Data Operations</a:t>
                </a:r>
              </a:p>
              <a:p>
                <a:pPr defTabSz="685800" fontAlgn="auto">
                  <a:spcBef>
                    <a:spcPts val="0"/>
                  </a:spcBef>
                  <a:spcAft>
                    <a:spcPts val="0"/>
                  </a:spcAft>
                  <a:buClrTx/>
                </a:pPr>
                <a:r>
                  <a:rPr lang="en-US" sz="600" b="0" kern="1200">
                    <a:solidFill>
                      <a:srgbClr val="00148C"/>
                    </a:solidFill>
                    <a:latin typeface="Arial"/>
                    <a:cs typeface="Arial"/>
                  </a:rPr>
                  <a:t>Deliver improvements in data quality, cataloging and mastering</a:t>
                </a:r>
              </a:p>
            </p:txBody>
          </p:sp>
          <p:sp>
            <p:nvSpPr>
              <p:cNvPr id="53" name="Rectangle 52">
                <a:extLst>
                  <a:ext uri="{FF2B5EF4-FFF2-40B4-BE49-F238E27FC236}">
                    <a16:creationId xmlns:a16="http://schemas.microsoft.com/office/drawing/2014/main" id="{42F869F4-258E-4685-A2FF-EFB0C7DCF5C0}"/>
                  </a:ext>
                </a:extLst>
              </p:cNvPr>
              <p:cNvSpPr/>
              <p:nvPr/>
            </p:nvSpPr>
            <p:spPr>
              <a:xfrm>
                <a:off x="7360414" y="2824108"/>
                <a:ext cx="932719" cy="556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t">
                <a:spAutoFit/>
              </a:bodyPr>
              <a:lstStyle/>
              <a:p>
                <a:pPr defTabSz="685800" fontAlgn="auto">
                  <a:spcBef>
                    <a:spcPts val="0"/>
                  </a:spcBef>
                  <a:buClrTx/>
                  <a:tabLst>
                    <a:tab pos="180971" algn="l"/>
                  </a:tabLst>
                </a:pPr>
                <a:r>
                  <a:rPr lang="en-US" sz="600" kern="1200">
                    <a:solidFill>
                      <a:srgbClr val="00148C"/>
                    </a:solidFill>
                    <a:latin typeface="Arial"/>
                    <a:cs typeface="Arial"/>
                  </a:rPr>
                  <a:t>Data Governance</a:t>
                </a:r>
              </a:p>
              <a:p>
                <a:pPr defTabSz="685800" fontAlgn="auto">
                  <a:spcBef>
                    <a:spcPts val="0"/>
                  </a:spcBef>
                  <a:spcAft>
                    <a:spcPts val="0"/>
                  </a:spcAft>
                  <a:buClrTx/>
                </a:pPr>
                <a:r>
                  <a:rPr lang="en-US" sz="600" b="0" kern="1200">
                    <a:solidFill>
                      <a:srgbClr val="00148C"/>
                    </a:solidFill>
                    <a:latin typeface="Arial"/>
                    <a:cs typeface="Arial"/>
                  </a:rPr>
                  <a:t>Promote and advance data standards, culture and governance</a:t>
                </a:r>
              </a:p>
            </p:txBody>
          </p:sp>
          <p:pic>
            <p:nvPicPr>
              <p:cNvPr id="54" name="Graphic 53" descr="Head with gears">
                <a:extLst>
                  <a:ext uri="{FF2B5EF4-FFF2-40B4-BE49-F238E27FC236}">
                    <a16:creationId xmlns:a16="http://schemas.microsoft.com/office/drawing/2014/main" id="{A7103F45-F0AC-4399-8EB0-6BADB1EB6E5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44250" y="2472802"/>
                <a:ext cx="262268" cy="262268"/>
              </a:xfrm>
              <a:prstGeom prst="rect">
                <a:avLst/>
              </a:prstGeom>
            </p:spPr>
          </p:pic>
          <p:pic>
            <p:nvPicPr>
              <p:cNvPr id="55" name="Graphic 54" descr="Gavel">
                <a:extLst>
                  <a:ext uri="{FF2B5EF4-FFF2-40B4-BE49-F238E27FC236}">
                    <a16:creationId xmlns:a16="http://schemas.microsoft.com/office/drawing/2014/main" id="{9D82DEFE-598F-4BE7-8F3E-93C5DFB7497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19426" y="2472801"/>
                <a:ext cx="262268" cy="262268"/>
              </a:xfrm>
              <a:prstGeom prst="rect">
                <a:avLst/>
              </a:prstGeom>
            </p:spPr>
          </p:pic>
          <p:pic>
            <p:nvPicPr>
              <p:cNvPr id="56" name="Graphic 55" descr="Bar chart">
                <a:extLst>
                  <a:ext uri="{FF2B5EF4-FFF2-40B4-BE49-F238E27FC236}">
                    <a16:creationId xmlns:a16="http://schemas.microsoft.com/office/drawing/2014/main" id="{A09245C3-F68B-4B64-BC9E-95BCC93F51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847806" y="2006745"/>
                <a:ext cx="262268" cy="262268"/>
              </a:xfrm>
              <a:prstGeom prst="rect">
                <a:avLst/>
              </a:prstGeom>
            </p:spPr>
          </p:pic>
          <p:cxnSp>
            <p:nvCxnSpPr>
              <p:cNvPr id="57" name="Straight Connector 56">
                <a:extLst>
                  <a:ext uri="{FF2B5EF4-FFF2-40B4-BE49-F238E27FC236}">
                    <a16:creationId xmlns:a16="http://schemas.microsoft.com/office/drawing/2014/main" id="{F36CCCDD-E1F7-4FE4-9CC9-BF8B9D866C3A}"/>
                  </a:ext>
                </a:extLst>
              </p:cNvPr>
              <p:cNvCxnSpPr>
                <a:cxnSpLocks/>
                <a:stCxn id="45" idx="3"/>
                <a:endCxn id="44"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F7B310BD-B5B2-4156-A36D-5C16197EE659}"/>
                  </a:ext>
                </a:extLst>
              </p:cNvPr>
              <p:cNvCxnSpPr>
                <a:cxnSpLocks/>
                <a:stCxn id="42" idx="3"/>
                <a:endCxn id="43"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B73F4BF4-072A-46A3-BF2B-4AD44BAF8DEB}"/>
                  </a:ext>
                </a:extLst>
              </p:cNvPr>
              <p:cNvCxnSpPr>
                <a:cxnSpLocks/>
                <a:stCxn id="43" idx="5"/>
                <a:endCxn id="45"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0" name="Graphic 59" descr="Flask">
                <a:extLst>
                  <a:ext uri="{FF2B5EF4-FFF2-40B4-BE49-F238E27FC236}">
                    <a16:creationId xmlns:a16="http://schemas.microsoft.com/office/drawing/2014/main" id="{FCB9011F-07F7-429E-BFEF-92B3D0EFD16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321771" y="2006745"/>
                <a:ext cx="262800" cy="262800"/>
              </a:xfrm>
              <a:prstGeom prst="rect">
                <a:avLst/>
              </a:prstGeom>
            </p:spPr>
          </p:pic>
        </p:grpSp>
      </p:grpSp>
      <p:sp>
        <p:nvSpPr>
          <p:cNvPr id="85" name="Rectangle 84">
            <a:extLst>
              <a:ext uri="{FF2B5EF4-FFF2-40B4-BE49-F238E27FC236}">
                <a16:creationId xmlns:a16="http://schemas.microsoft.com/office/drawing/2014/main" id="{C250307A-4B93-4DB8-B719-EB07B14BF3D0}"/>
              </a:ext>
            </a:extLst>
          </p:cNvPr>
          <p:cNvSpPr/>
          <p:nvPr/>
        </p:nvSpPr>
        <p:spPr>
          <a:xfrm>
            <a:off x="1535185" y="3819491"/>
            <a:ext cx="6664658" cy="1157072"/>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GB" sz="1200" kern="1200" dirty="0">
                <a:solidFill>
                  <a:srgbClr val="5E5E62"/>
                </a:solidFill>
                <a:latin typeface="Arial"/>
                <a:ea typeface="ＭＳ Ｐゴシック"/>
                <a:cs typeface="Arial"/>
              </a:rPr>
              <a:t>Group Operating Model – People &amp; Process:</a:t>
            </a: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A </a:t>
            </a:r>
            <a:r>
              <a:rPr lang="en-GB" sz="1200" kern="1200" dirty="0">
                <a:solidFill>
                  <a:srgbClr val="5E5E62"/>
                </a:solidFill>
                <a:latin typeface="Arial"/>
                <a:ea typeface="ＭＳ Ｐゴシック"/>
                <a:cs typeface="Arial"/>
              </a:rPr>
              <a:t>Federated</a:t>
            </a:r>
            <a:r>
              <a:rPr lang="en-GB" sz="1200" b="0" kern="1200" dirty="0">
                <a:solidFill>
                  <a:srgbClr val="5E5E62"/>
                </a:solidFill>
                <a:latin typeface="Arial"/>
                <a:ea typeface="ＭＳ Ｐゴシック"/>
                <a:cs typeface="Arial"/>
              </a:rPr>
              <a:t> Data Strategy approach requires a </a:t>
            </a:r>
            <a:r>
              <a:rPr lang="en-GB" sz="1200" kern="1200" dirty="0">
                <a:solidFill>
                  <a:srgbClr val="5E5E62"/>
                </a:solidFill>
                <a:latin typeface="Arial"/>
                <a:ea typeface="ＭＳ Ｐゴシック"/>
                <a:cs typeface="Arial"/>
              </a:rPr>
              <a:t>hub and spoke </a:t>
            </a:r>
            <a:r>
              <a:rPr lang="en-GB" sz="1200" b="0" kern="1200" dirty="0">
                <a:solidFill>
                  <a:srgbClr val="5E5E62"/>
                </a:solidFill>
                <a:latin typeface="Arial"/>
                <a:ea typeface="ＭＳ Ｐゴシック"/>
                <a:cs typeface="Arial"/>
              </a:rPr>
              <a:t>organisation</a:t>
            </a: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The </a:t>
            </a:r>
            <a:r>
              <a:rPr lang="en-GB" sz="1200" kern="1200" dirty="0">
                <a:solidFill>
                  <a:srgbClr val="5E5E62"/>
                </a:solidFill>
                <a:latin typeface="Arial"/>
                <a:ea typeface="ＭＳ Ｐゴシック"/>
                <a:cs typeface="Arial"/>
              </a:rPr>
              <a:t>Target Data Operating Model </a:t>
            </a:r>
            <a:r>
              <a:rPr lang="en-GB" sz="1200" b="0" kern="1200">
                <a:solidFill>
                  <a:srgbClr val="5E5E62"/>
                </a:solidFill>
                <a:latin typeface="Arial"/>
                <a:ea typeface="ＭＳ Ｐゴシック"/>
                <a:cs typeface="Arial"/>
              </a:rPr>
              <a:t>will continue </a:t>
            </a:r>
            <a:r>
              <a:rPr lang="en-GB" sz="1200" b="0" kern="1200" dirty="0">
                <a:solidFill>
                  <a:srgbClr val="5E5E62"/>
                </a:solidFill>
                <a:latin typeface="Arial"/>
                <a:ea typeface="ＭＳ Ｐゴシック"/>
                <a:cs typeface="Arial"/>
              </a:rPr>
              <a:t>to </a:t>
            </a:r>
            <a:r>
              <a:rPr lang="en-GB" sz="1200" kern="1200" dirty="0">
                <a:solidFill>
                  <a:srgbClr val="5E5E62"/>
                </a:solidFill>
                <a:latin typeface="Arial"/>
                <a:ea typeface="ＭＳ Ｐゴシック"/>
                <a:cs typeface="Arial"/>
              </a:rPr>
              <a:t>evolve</a:t>
            </a:r>
            <a:r>
              <a:rPr lang="en-GB" sz="1200" b="0" kern="1200" dirty="0">
                <a:solidFill>
                  <a:srgbClr val="5E5E62"/>
                </a:solidFill>
                <a:latin typeface="Arial"/>
                <a:ea typeface="ＭＳ Ｐゴシック"/>
                <a:cs typeface="Arial"/>
              </a:rPr>
              <a:t>, and will learn from the </a:t>
            </a:r>
            <a:r>
              <a:rPr lang="en-GB" sz="1200" kern="1200" dirty="0">
                <a:solidFill>
                  <a:srgbClr val="5E5E62"/>
                </a:solidFill>
                <a:latin typeface="Arial"/>
                <a:ea typeface="ＭＳ Ｐゴシック"/>
                <a:cs typeface="Arial"/>
              </a:rPr>
              <a:t>Digital MVPs</a:t>
            </a:r>
          </a:p>
        </p:txBody>
      </p:sp>
    </p:spTree>
    <p:extLst>
      <p:ext uri="{BB962C8B-B14F-4D97-AF65-F5344CB8AC3E}">
        <p14:creationId xmlns:p14="http://schemas.microsoft.com/office/powerpoint/2010/main" val="3062769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80901"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9144000" cy="89154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800" fontAlgn="auto">
              <a:spcBef>
                <a:spcPts val="0"/>
              </a:spcBef>
              <a:spcAft>
                <a:spcPts val="338"/>
              </a:spcAft>
              <a:buClrTx/>
            </a:pPr>
            <a:endParaRPr lang="en-US" sz="1350" b="0" kern="1200">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319009"/>
            <a:ext cx="9144000" cy="612536"/>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151755" y="127173"/>
            <a:ext cx="18707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defTabSz="685800" fontAlgn="auto">
              <a:spcBef>
                <a:spcPts val="0"/>
              </a:spcBef>
              <a:spcAft>
                <a:spcPts val="0"/>
              </a:spcAft>
              <a:buClr>
                <a:srgbClr val="55555A"/>
              </a:buClr>
            </a:pPr>
            <a:r>
              <a:rPr lang="en-US" sz="1500">
                <a:solidFill>
                  <a:srgbClr val="FFFFFF"/>
                </a:solidFill>
                <a:latin typeface="Arial"/>
                <a:ea typeface="ＭＳ Ｐゴシック"/>
                <a:cs typeface="Arial"/>
              </a:rPr>
              <a:t>Group Data Strategy</a:t>
            </a:r>
            <a:endParaRPr lang="en-US" sz="788">
              <a:solidFill>
                <a:srgbClr val="FFFFFF"/>
              </a:solidFill>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159315" y="358006"/>
            <a:ext cx="1646626" cy="161583"/>
          </a:xfrm>
          <a:prstGeom prst="rect">
            <a:avLst/>
          </a:prstGeom>
          <a:noFill/>
          <a:ln>
            <a:noFill/>
          </a:ln>
        </p:spPr>
        <p:txBody>
          <a:bodyPr vert="horz" wrap="square" lIns="0" tIns="0" rIns="0" bIns="0" numCol="1" rtlCol="0" anchor="t" anchorCtr="0" compatLnSpc="1">
            <a:prstTxWarp prst="textNoShape">
              <a:avLst/>
            </a:prstTxWarp>
            <a:spAutoFit/>
          </a:bodyPr>
          <a:lstStyle/>
          <a:p>
            <a:pPr defTabSz="685800" fontAlgn="auto">
              <a:spcBef>
                <a:spcPts val="0"/>
              </a:spcBef>
              <a:spcAft>
                <a:spcPts val="450"/>
              </a:spcAft>
              <a:buClr>
                <a:srgbClr val="55555A"/>
              </a:buClr>
            </a:pPr>
            <a:r>
              <a:rPr lang="en-US" sz="1050" b="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9844" y="34726"/>
            <a:ext cx="792402" cy="184894"/>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250307A-4B93-4DB8-B719-EB07B14BF3D0}"/>
              </a:ext>
            </a:extLst>
          </p:cNvPr>
          <p:cNvSpPr/>
          <p:nvPr/>
        </p:nvSpPr>
        <p:spPr>
          <a:xfrm>
            <a:off x="159314" y="990930"/>
            <a:ext cx="2218965" cy="3595751"/>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GB" sz="1200" kern="1200" dirty="0">
                <a:solidFill>
                  <a:srgbClr val="5E5E62"/>
                </a:solidFill>
                <a:latin typeface="Arial"/>
                <a:ea typeface="ＭＳ Ｐゴシック"/>
                <a:cs typeface="Arial"/>
              </a:rPr>
              <a:t>Group Operating Model – Delivery:</a:t>
            </a: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Group Data is set up to </a:t>
            </a:r>
            <a:r>
              <a:rPr lang="en-GB" sz="1200" kern="1200" dirty="0">
                <a:solidFill>
                  <a:srgbClr val="5E5E62"/>
                </a:solidFill>
                <a:latin typeface="Arial"/>
                <a:ea typeface="ＭＳ Ｐゴシック"/>
                <a:cs typeface="Arial"/>
              </a:rPr>
              <a:t>deliver data platforms</a:t>
            </a:r>
            <a:r>
              <a:rPr lang="en-GB" sz="1200" b="0" kern="1200" dirty="0">
                <a:solidFill>
                  <a:srgbClr val="5E5E62"/>
                </a:solidFill>
                <a:latin typeface="Arial"/>
                <a:ea typeface="ＭＳ Ｐゴシック"/>
                <a:cs typeface="Arial"/>
              </a:rPr>
              <a:t> and ‘</a:t>
            </a:r>
            <a:r>
              <a:rPr lang="en-GB" sz="1200" kern="1200" dirty="0">
                <a:solidFill>
                  <a:srgbClr val="5E5E62"/>
                </a:solidFill>
                <a:latin typeface="Arial"/>
                <a:ea typeface="ＭＳ Ｐゴシック"/>
                <a:cs typeface="Arial"/>
              </a:rPr>
              <a:t>Capture &amp; Share’</a:t>
            </a:r>
          </a:p>
          <a:p>
            <a:pPr defTabSz="685800" fontAlgn="auto">
              <a:spcBef>
                <a:spcPts val="0"/>
              </a:spcBef>
              <a:spcAft>
                <a:spcPts val="0"/>
              </a:spcAft>
              <a:buClrTx/>
              <a:defRPr/>
            </a:pPr>
            <a:endParaRPr lang="en-GB" sz="1200" b="0" kern="1200" dirty="0">
              <a:solidFill>
                <a:srgbClr val="5E5E62"/>
              </a:solidFill>
              <a:latin typeface="Arial"/>
              <a:ea typeface="ＭＳ Ｐゴシック"/>
              <a:cs typeface="Arial"/>
            </a:endParaRP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BUs should establish capabilities to ‘</a:t>
            </a:r>
            <a:r>
              <a:rPr lang="en-GB" sz="1200" kern="1200" dirty="0">
                <a:solidFill>
                  <a:srgbClr val="5E5E62"/>
                </a:solidFill>
                <a:latin typeface="Arial"/>
                <a:ea typeface="ＭＳ Ｐゴシック"/>
                <a:cs typeface="Arial"/>
              </a:rPr>
              <a:t>Utilise</a:t>
            </a:r>
            <a:r>
              <a:rPr lang="en-GB" sz="1200" b="0" kern="1200" dirty="0">
                <a:solidFill>
                  <a:srgbClr val="5E5E62"/>
                </a:solidFill>
                <a:latin typeface="Arial"/>
                <a:ea typeface="ＭＳ Ｐゴシック"/>
                <a:cs typeface="Arial"/>
              </a:rPr>
              <a:t>’ and deliver value</a:t>
            </a:r>
          </a:p>
          <a:p>
            <a:pPr defTabSz="685800" fontAlgn="auto">
              <a:spcBef>
                <a:spcPts val="0"/>
              </a:spcBef>
              <a:spcAft>
                <a:spcPts val="0"/>
              </a:spcAft>
              <a:buClrTx/>
              <a:defRPr/>
            </a:pPr>
            <a:endParaRPr lang="en-GB" sz="1200" b="0" kern="1200" dirty="0">
              <a:solidFill>
                <a:srgbClr val="5E5E62"/>
              </a:solidFill>
              <a:latin typeface="Arial"/>
              <a:ea typeface="ＭＳ Ｐゴシック"/>
              <a:cs typeface="Arial"/>
            </a:endParaRPr>
          </a:p>
          <a:p>
            <a:pPr defTabSz="685800" fontAlgn="auto">
              <a:spcBef>
                <a:spcPts val="0"/>
              </a:spcBef>
              <a:spcAft>
                <a:spcPts val="0"/>
              </a:spcAft>
              <a:buClrTx/>
              <a:defRPr/>
            </a:pPr>
            <a:r>
              <a:rPr lang="en-GB" sz="1200" b="0" kern="1200" dirty="0">
                <a:solidFill>
                  <a:srgbClr val="5E5E62"/>
                </a:solidFill>
                <a:latin typeface="Arial"/>
                <a:ea typeface="ＭＳ Ｐゴシック"/>
                <a:cs typeface="Arial"/>
              </a:rPr>
              <a:t>This model is not the target, and will need to </a:t>
            </a:r>
            <a:r>
              <a:rPr lang="en-GB" sz="1200" kern="1200" dirty="0">
                <a:solidFill>
                  <a:srgbClr val="5E5E62"/>
                </a:solidFill>
                <a:latin typeface="Arial"/>
                <a:ea typeface="ＭＳ Ｐゴシック"/>
                <a:cs typeface="Arial"/>
              </a:rPr>
              <a:t>transition to a more ‘Digital’ model</a:t>
            </a:r>
          </a:p>
        </p:txBody>
      </p:sp>
      <p:pic>
        <p:nvPicPr>
          <p:cNvPr id="86" name="Picture 85">
            <a:extLst>
              <a:ext uri="{FF2B5EF4-FFF2-40B4-BE49-F238E27FC236}">
                <a16:creationId xmlns:a16="http://schemas.microsoft.com/office/drawing/2014/main" id="{5708789E-4E59-4DA0-8929-0AF75472B9D2}"/>
              </a:ext>
            </a:extLst>
          </p:cNvPr>
          <p:cNvPicPr>
            <a:picLocks noChangeAspect="1"/>
          </p:cNvPicPr>
          <p:nvPr/>
        </p:nvPicPr>
        <p:blipFill>
          <a:blip r:embed="rId9"/>
          <a:stretch>
            <a:fillRect/>
          </a:stretch>
        </p:blipFill>
        <p:spPr>
          <a:xfrm>
            <a:off x="4637926" y="3545351"/>
            <a:ext cx="2717122" cy="1545847"/>
          </a:xfrm>
          <a:prstGeom prst="rect">
            <a:avLst/>
          </a:prstGeom>
        </p:spPr>
      </p:pic>
      <p:pic>
        <p:nvPicPr>
          <p:cNvPr id="2" name="Picture 1">
            <a:extLst>
              <a:ext uri="{FF2B5EF4-FFF2-40B4-BE49-F238E27FC236}">
                <a16:creationId xmlns:a16="http://schemas.microsoft.com/office/drawing/2014/main" id="{75723B15-1DDC-4D25-BC6B-2A3EAD836CC8}"/>
              </a:ext>
            </a:extLst>
          </p:cNvPr>
          <p:cNvPicPr>
            <a:picLocks noChangeAspect="1"/>
          </p:cNvPicPr>
          <p:nvPr/>
        </p:nvPicPr>
        <p:blipFill>
          <a:blip r:embed="rId10"/>
          <a:stretch>
            <a:fillRect/>
          </a:stretch>
        </p:blipFill>
        <p:spPr>
          <a:xfrm>
            <a:off x="3064201" y="931545"/>
            <a:ext cx="5842055" cy="1975241"/>
          </a:xfrm>
          <a:prstGeom prst="rect">
            <a:avLst/>
          </a:prstGeom>
        </p:spPr>
      </p:pic>
      <p:sp>
        <p:nvSpPr>
          <p:cNvPr id="3" name="Left Brace 2">
            <a:extLst>
              <a:ext uri="{FF2B5EF4-FFF2-40B4-BE49-F238E27FC236}">
                <a16:creationId xmlns:a16="http://schemas.microsoft.com/office/drawing/2014/main" id="{CB9D4CF4-E525-45E0-BEC7-65D986353EAC}"/>
              </a:ext>
            </a:extLst>
          </p:cNvPr>
          <p:cNvSpPr/>
          <p:nvPr/>
        </p:nvSpPr>
        <p:spPr>
          <a:xfrm rot="5400000">
            <a:off x="5364166" y="2447898"/>
            <a:ext cx="302003" cy="1754484"/>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buClrTx/>
            </a:pPr>
            <a:endParaRPr lang="en-GB" sz="1350" b="0" kern="1200">
              <a:solidFill>
                <a:srgbClr val="55555A"/>
              </a:solidFill>
              <a:latin typeface="Arial"/>
              <a:cs typeface="Arial"/>
            </a:endParaRPr>
          </a:p>
        </p:txBody>
      </p:sp>
      <p:sp>
        <p:nvSpPr>
          <p:cNvPr id="152" name="Left Brace 151">
            <a:extLst>
              <a:ext uri="{FF2B5EF4-FFF2-40B4-BE49-F238E27FC236}">
                <a16:creationId xmlns:a16="http://schemas.microsoft.com/office/drawing/2014/main" id="{CCC2C0E8-64E7-46FD-BE85-4F6F8BC40958}"/>
              </a:ext>
            </a:extLst>
          </p:cNvPr>
          <p:cNvSpPr/>
          <p:nvPr/>
        </p:nvSpPr>
        <p:spPr>
          <a:xfrm rot="5400000">
            <a:off x="6722727" y="2843822"/>
            <a:ext cx="302003" cy="962639"/>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buClrTx/>
            </a:pPr>
            <a:endParaRPr lang="en-GB" sz="1350" b="0" kern="1200">
              <a:solidFill>
                <a:srgbClr val="55555A"/>
              </a:solidFill>
              <a:latin typeface="Arial"/>
              <a:cs typeface="Arial"/>
            </a:endParaRPr>
          </a:p>
        </p:txBody>
      </p:sp>
      <p:cxnSp>
        <p:nvCxnSpPr>
          <p:cNvPr id="5" name="Straight Connector 4">
            <a:extLst>
              <a:ext uri="{FF2B5EF4-FFF2-40B4-BE49-F238E27FC236}">
                <a16:creationId xmlns:a16="http://schemas.microsoft.com/office/drawing/2014/main" id="{7DC78FD1-5CBD-4E77-9B09-5989342E3520}"/>
              </a:ext>
            </a:extLst>
          </p:cNvPr>
          <p:cNvCxnSpPr>
            <a:endCxn id="3" idx="1"/>
          </p:cNvCxnSpPr>
          <p:nvPr/>
        </p:nvCxnSpPr>
        <p:spPr>
          <a:xfrm>
            <a:off x="3850546" y="2906786"/>
            <a:ext cx="1664621" cy="267353"/>
          </a:xfrm>
          <a:prstGeom prst="line">
            <a:avLst/>
          </a:prstGeom>
          <a:ln w="12700"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0CA239D-7E47-4B3C-AD63-A5EF9B3B9BFA}"/>
              </a:ext>
            </a:extLst>
          </p:cNvPr>
          <p:cNvCxnSpPr>
            <a:cxnSpLocks/>
            <a:endCxn id="152" idx="1"/>
          </p:cNvCxnSpPr>
          <p:nvPr/>
        </p:nvCxnSpPr>
        <p:spPr>
          <a:xfrm flipH="1">
            <a:off x="6873728" y="2866781"/>
            <a:ext cx="1110495" cy="307360"/>
          </a:xfrm>
          <a:prstGeom prst="line">
            <a:avLst/>
          </a:prstGeom>
          <a:ln w="19050" cap="rnd">
            <a:solidFill>
              <a:schemeClr val="accent2">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9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9F61EB-C8B4-4332-881C-9D114E30EE53}"/>
              </a:ext>
            </a:extLst>
          </p:cNvPr>
          <p:cNvSpPr>
            <a:spLocks noGrp="1"/>
          </p:cNvSpPr>
          <p:nvPr>
            <p:ph type="body" sz="quarter" idx="15"/>
          </p:nvPr>
        </p:nvSpPr>
        <p:spPr>
          <a:xfrm>
            <a:off x="330194" y="2536528"/>
            <a:ext cx="2598742" cy="553998"/>
          </a:xfrm>
        </p:spPr>
        <p:txBody>
          <a:bodyPr/>
          <a:lstStyle/>
          <a:p>
            <a:r>
              <a:rPr lang="en-GB" sz="1800" dirty="0"/>
              <a:t>Data Operating Model Capabilities</a:t>
            </a:r>
            <a:endParaRPr lang="en-GB" dirty="0"/>
          </a:p>
        </p:txBody>
      </p:sp>
      <p:sp>
        <p:nvSpPr>
          <p:cNvPr id="3" name="Text Placeholder 2">
            <a:extLst>
              <a:ext uri="{FF2B5EF4-FFF2-40B4-BE49-F238E27FC236}">
                <a16:creationId xmlns:a16="http://schemas.microsoft.com/office/drawing/2014/main" id="{BA097EE0-7239-4224-B4B2-CE60D30248B0}"/>
              </a:ext>
            </a:extLst>
          </p:cNvPr>
          <p:cNvSpPr>
            <a:spLocks noGrp="1"/>
          </p:cNvSpPr>
          <p:nvPr>
            <p:ph type="body" sz="quarter" idx="17"/>
          </p:nvPr>
        </p:nvSpPr>
        <p:spPr/>
        <p:txBody>
          <a:bodyPr/>
          <a:lstStyle/>
          <a:p>
            <a:r>
              <a:rPr lang="en-GB" dirty="0"/>
              <a:t>1</a:t>
            </a:r>
          </a:p>
        </p:txBody>
      </p:sp>
    </p:spTree>
    <p:extLst>
      <p:ext uri="{BB962C8B-B14F-4D97-AF65-F5344CB8AC3E}">
        <p14:creationId xmlns:p14="http://schemas.microsoft.com/office/powerpoint/2010/main" val="36566873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A3D89-188E-4191-9497-6AE9A475A2AD}"/>
              </a:ext>
            </a:extLst>
          </p:cNvPr>
          <p:cNvSpPr>
            <a:spLocks noGrp="1"/>
          </p:cNvSpPr>
          <p:nvPr>
            <p:ph type="title"/>
          </p:nvPr>
        </p:nvSpPr>
        <p:spPr/>
        <p:txBody>
          <a:bodyPr/>
          <a:lstStyle/>
          <a:p>
            <a:r>
              <a:rPr lang="en-GB" dirty="0"/>
              <a:t>Group Operating Model Requirements</a:t>
            </a:r>
          </a:p>
        </p:txBody>
      </p:sp>
      <p:sp>
        <p:nvSpPr>
          <p:cNvPr id="6" name="TextBox 5">
            <a:extLst>
              <a:ext uri="{FF2B5EF4-FFF2-40B4-BE49-F238E27FC236}">
                <a16:creationId xmlns:a16="http://schemas.microsoft.com/office/drawing/2014/main" id="{51E65A9D-CE77-4D75-8F33-A8046B6D7304}"/>
              </a:ext>
            </a:extLst>
          </p:cNvPr>
          <p:cNvSpPr txBox="1"/>
          <p:nvPr/>
        </p:nvSpPr>
        <p:spPr bwMode="auto">
          <a:xfrm>
            <a:off x="322780" y="932873"/>
            <a:ext cx="8442529"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kern="0" dirty="0">
                <a:solidFill>
                  <a:schemeClr val="tx1"/>
                </a:solidFill>
              </a:rPr>
              <a:t>S</a:t>
            </a:r>
            <a:r>
              <a:rPr lang="en-GB" sz="1200" dirty="0">
                <a:solidFill>
                  <a:schemeClr val="tx1"/>
                </a:solidFill>
              </a:rPr>
              <a:t>trategic plans:</a:t>
            </a:r>
          </a:p>
          <a:p>
            <a:pPr marL="285750" indent="-285750" algn="l">
              <a:spcAft>
                <a:spcPts val="600"/>
              </a:spcAft>
              <a:buClr>
                <a:schemeClr val="tx1"/>
              </a:buClr>
              <a:buFont typeface="Arial" panose="020B0604020202020204" pitchFamily="34" charset="0"/>
              <a:buChar char="•"/>
            </a:pPr>
            <a:r>
              <a:rPr lang="en-GB" sz="1200" b="0" kern="0" dirty="0">
                <a:solidFill>
                  <a:schemeClr val="tx1"/>
                </a:solidFill>
              </a:rPr>
              <a:t>Drive </a:t>
            </a:r>
            <a:r>
              <a:rPr lang="en-GB" sz="1200" b="0" dirty="0">
                <a:solidFill>
                  <a:schemeClr val="tx1"/>
                </a:solidFill>
              </a:rPr>
              <a:t>incremental release of value whilst focusing on ‘capture’, ‘store’ and ‘utilise’.</a:t>
            </a:r>
          </a:p>
          <a:p>
            <a:pPr marL="285750" indent="-285750" algn="l">
              <a:spcAft>
                <a:spcPts val="600"/>
              </a:spcAft>
              <a:buClr>
                <a:schemeClr val="tx1"/>
              </a:buClr>
              <a:buFont typeface="Arial" panose="020B0604020202020204" pitchFamily="34" charset="0"/>
              <a:buChar char="•"/>
            </a:pPr>
            <a:r>
              <a:rPr lang="en-GB" sz="1200" b="0" kern="0" dirty="0">
                <a:solidFill>
                  <a:schemeClr val="tx1"/>
                </a:solidFill>
              </a:rPr>
              <a:t>A </a:t>
            </a:r>
            <a:r>
              <a:rPr lang="en-GB" sz="1200" b="0" dirty="0">
                <a:solidFill>
                  <a:schemeClr val="tx1"/>
                </a:solidFill>
              </a:rPr>
              <a:t>f</a:t>
            </a:r>
            <a:r>
              <a:rPr lang="en-GB" sz="1200" b="0" kern="0" dirty="0">
                <a:solidFill>
                  <a:schemeClr val="tx1"/>
                </a:solidFill>
              </a:rPr>
              <a:t>ederated strategy to keep technologies and architectural designs common to enable cost efficiencies, reuse and synergies across the Group</a:t>
            </a:r>
            <a:endParaRPr lang="en-GB" sz="1200" b="0" dirty="0">
              <a:solidFill>
                <a:schemeClr val="tx1"/>
              </a:solidFill>
            </a:endParaRPr>
          </a:p>
          <a:p>
            <a:pPr algn="l">
              <a:spcAft>
                <a:spcPts val="600"/>
              </a:spcAft>
              <a:buClr>
                <a:schemeClr val="tx1"/>
              </a:buClr>
            </a:pPr>
            <a:r>
              <a:rPr lang="en-GB" sz="1200" kern="0" dirty="0">
                <a:solidFill>
                  <a:schemeClr val="tx1"/>
                </a:solidFill>
              </a:rPr>
              <a:t>Organisation Structure:</a:t>
            </a:r>
          </a:p>
          <a:p>
            <a:pPr marL="285750" indent="-285750" algn="l">
              <a:spcAft>
                <a:spcPts val="600"/>
              </a:spcAft>
              <a:buClr>
                <a:schemeClr val="tx1"/>
              </a:buClr>
              <a:buFont typeface="Arial" panose="020B0604020202020204" pitchFamily="34" charset="0"/>
              <a:buChar char="•"/>
            </a:pPr>
            <a:r>
              <a:rPr lang="en-GB" sz="1200" b="0" dirty="0">
                <a:solidFill>
                  <a:schemeClr val="tx1"/>
                </a:solidFill>
              </a:rPr>
              <a:t>To enable a federated strategy, a hub and spoke set up is required to set and orchestrate a common strategy for technology and data architecture, which enables reuse of data &amp; analytics solutions, design, code, processes and skills.</a:t>
            </a:r>
          </a:p>
          <a:p>
            <a:pPr marL="285750" indent="-285750" algn="l">
              <a:spcAft>
                <a:spcPts val="600"/>
              </a:spcAft>
              <a:buClr>
                <a:schemeClr val="tx1"/>
              </a:buClr>
              <a:buFont typeface="Arial" panose="020B0604020202020204" pitchFamily="34" charset="0"/>
              <a:buChar char="•"/>
            </a:pPr>
            <a:r>
              <a:rPr lang="en-GB" sz="1200" b="0" kern="0" dirty="0">
                <a:solidFill>
                  <a:schemeClr val="tx1"/>
                </a:solidFill>
              </a:rPr>
              <a:t>A central </a:t>
            </a:r>
            <a:r>
              <a:rPr lang="en-GB" sz="1200" b="0" dirty="0">
                <a:solidFill>
                  <a:schemeClr val="tx1"/>
                </a:solidFill>
              </a:rPr>
              <a:t>platform and solutions engineering team have been established to deliver enabling capabilities (platforms and tools) as well as ‘capture’ and ‘store’ data capabilities. </a:t>
            </a:r>
          </a:p>
          <a:p>
            <a:pPr marL="285750" indent="-285750" algn="l">
              <a:spcAft>
                <a:spcPts val="600"/>
              </a:spcAft>
              <a:buClr>
                <a:schemeClr val="tx1"/>
              </a:buClr>
              <a:buFont typeface="Arial" panose="020B0604020202020204" pitchFamily="34" charset="0"/>
              <a:buChar char="•"/>
            </a:pPr>
            <a:r>
              <a:rPr lang="en-GB" sz="1200" b="0" kern="0" dirty="0">
                <a:solidFill>
                  <a:schemeClr val="tx1"/>
                </a:solidFill>
              </a:rPr>
              <a:t>BUs and Digital Teams </a:t>
            </a:r>
            <a:r>
              <a:rPr lang="en-GB" sz="1200" b="0" dirty="0">
                <a:solidFill>
                  <a:schemeClr val="tx1"/>
                </a:solidFill>
              </a:rPr>
              <a:t>should ramp up to deliver ‘utilise’ data capabilities, however, the central data engineering team can also support this if the capability is not available.</a:t>
            </a:r>
          </a:p>
          <a:p>
            <a:pPr algn="l">
              <a:spcAft>
                <a:spcPts val="600"/>
              </a:spcAft>
              <a:buClr>
                <a:schemeClr val="tx1"/>
              </a:buClr>
            </a:pPr>
            <a:r>
              <a:rPr lang="en-GB" sz="1200" kern="0" dirty="0">
                <a:solidFill>
                  <a:schemeClr val="tx1"/>
                </a:solidFill>
              </a:rPr>
              <a:t>Target Organisation:</a:t>
            </a:r>
          </a:p>
          <a:p>
            <a:pPr marL="285750" indent="-285750" algn="l">
              <a:spcAft>
                <a:spcPts val="600"/>
              </a:spcAft>
              <a:buClr>
                <a:schemeClr val="tx1"/>
              </a:buClr>
              <a:buFont typeface="Arial" panose="020B0604020202020204" pitchFamily="34" charset="0"/>
              <a:buChar char="•"/>
            </a:pPr>
            <a:r>
              <a:rPr lang="en-GB" sz="1200" b="0" kern="0" dirty="0">
                <a:solidFill>
                  <a:schemeClr val="tx1"/>
                </a:solidFill>
              </a:rPr>
              <a:t>As NG data capabilities mature, more activities should be taken on in the BUs.  The Digital Accelerator programme will help with this and also shape how the BUs should reorg for Data (product basis).</a:t>
            </a:r>
          </a:p>
          <a:p>
            <a:pPr marL="555750" lvl="2" indent="-285750"/>
            <a:r>
              <a:rPr lang="en-GB" sz="1200" b="0" kern="0" dirty="0">
                <a:solidFill>
                  <a:schemeClr val="tx1"/>
                </a:solidFill>
              </a:rPr>
              <a:t>BUs wanting to start this transition should start to consider their data operating model changes (roles and responsibilities) and agree a transition plan with Group Data Office and Dat</a:t>
            </a:r>
            <a:r>
              <a:rPr lang="en-GB" sz="1200" dirty="0"/>
              <a:t>a Engineering</a:t>
            </a:r>
            <a:endParaRPr lang="en-GB" sz="1200" b="0" kern="0" dirty="0">
              <a:solidFill>
                <a:schemeClr val="tx1"/>
              </a:solidFill>
            </a:endParaRPr>
          </a:p>
        </p:txBody>
      </p:sp>
    </p:spTree>
    <p:extLst>
      <p:ext uri="{BB962C8B-B14F-4D97-AF65-F5344CB8AC3E}">
        <p14:creationId xmlns:p14="http://schemas.microsoft.com/office/powerpoint/2010/main" val="17998288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QcCfKIAuSz2Mcehxx5.Df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heme/theme1.xml><?xml version="1.0" encoding="utf-8"?>
<a:theme xmlns:a="http://schemas.openxmlformats.org/drawingml/2006/main" name="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  Read-Only" id="{EA9203C9-B1F0-42DE-8AD2-382CF8DAB619}" vid="{3077AF8F-1A23-447B-A8FC-4BBCBB849FA7}"/>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  Read-Only" id="{EA9203C9-B1F0-42DE-8AD2-382CF8DAB619}" vid="{3077AF8F-1A23-447B-A8FC-4BBCBB849FA7}"/>
    </a:ext>
  </a:extLst>
</a:theme>
</file>

<file path=ppt/theme/theme3.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4.xml><?xml version="1.0" encoding="utf-8"?>
<a:theme xmlns:a="http://schemas.openxmlformats.org/drawingml/2006/main" name="3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id="{02A2C634-F83B-4667-9013-9940280A62A9}" vid="{5009B880-53A3-441F-8D33-BFBDCF9468D3}"/>
    </a:ext>
  </a:extLst>
</a:theme>
</file>

<file path=ppt/theme/theme5.xml><?xml version="1.0" encoding="utf-8"?>
<a:theme xmlns:a="http://schemas.openxmlformats.org/drawingml/2006/main" name="4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PT EnergyLines 16x9" id="{02A2C634-F83B-4667-9013-9940280A62A9}" vid="{5009B880-53A3-441F-8D33-BFBDCF9468D3}"/>
    </a:ext>
  </a:extLst>
</a:theme>
</file>

<file path=ppt/theme/theme6.xml><?xml version="1.0" encoding="utf-8"?>
<a:theme xmlns:a="http://schemas.openxmlformats.org/drawingml/2006/main" name="US NG_2018 PPT_EnergyLines Template  4x3">
  <a:themeElements>
    <a:clrScheme name="Custom 7">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A2BCF1DD-26CC-4C72-8E9E-83E8E0981394}" vid="{4AE7D020-C11D-439F-9D69-E3D4D1FF7717}"/>
    </a:ext>
  </a:extLst>
</a:theme>
</file>

<file path=ppt/theme/theme7.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8.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BFF6818-EAD8-4D81-8C80-84750DC175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989E3-E6A5-48A2-8585-F2FA39FD2E56}">
  <ds:schemaRefs>
    <ds:schemaRef ds:uri="http://schemas.microsoft.com/sharepoint/v3/contenttype/forms"/>
  </ds:schemaRefs>
</ds:datastoreItem>
</file>

<file path=customXml/itemProps3.xml><?xml version="1.0" encoding="utf-8"?>
<ds:datastoreItem xmlns:ds="http://schemas.openxmlformats.org/officeDocument/2006/customXml" ds:itemID="{6E04DA17-4FAB-418C-88AF-EBB5C20EE5F3}">
  <ds:schemaRefs>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701484cb-4692-40f6-9cd8-9f96d07aad89"/>
    <ds:schemaRef ds:uri="http://purl.org/dc/elements/1.1/"/>
    <ds:schemaRef ds:uri="44563e85-d93e-468a-97fd-88b2feb52b2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Powerpoint Template - Widescreen</Template>
  <TotalTime>29744</TotalTime>
  <Words>7308</Words>
  <Application>Microsoft Office PowerPoint</Application>
  <PresentationFormat>On-screen Show (16:9)</PresentationFormat>
  <Paragraphs>1835</Paragraphs>
  <Slides>49</Slides>
  <Notes>26</Notes>
  <HiddenSlides>0</HiddenSlides>
  <MMClips>0</MMClips>
  <ScaleCrop>false</ScaleCrop>
  <HeadingPairs>
    <vt:vector size="8" baseType="variant">
      <vt:variant>
        <vt:lpstr>Fonts Used</vt:lpstr>
      </vt:variant>
      <vt:variant>
        <vt:i4>6</vt:i4>
      </vt:variant>
      <vt:variant>
        <vt:lpstr>Theme</vt:lpstr>
      </vt:variant>
      <vt:variant>
        <vt:i4>8</vt:i4>
      </vt:variant>
      <vt:variant>
        <vt:lpstr>Embedded OLE Servers</vt:lpstr>
      </vt:variant>
      <vt:variant>
        <vt:i4>2</vt:i4>
      </vt:variant>
      <vt:variant>
        <vt:lpstr>Slide Titles</vt:lpstr>
      </vt:variant>
      <vt:variant>
        <vt:i4>49</vt:i4>
      </vt:variant>
    </vt:vector>
  </HeadingPairs>
  <TitlesOfParts>
    <vt:vector size="65" baseType="lpstr">
      <vt:lpstr>Arial</vt:lpstr>
      <vt:lpstr>Arial Black</vt:lpstr>
      <vt:lpstr>Calibri</vt:lpstr>
      <vt:lpstr>Georgia</vt:lpstr>
      <vt:lpstr>Trebuchet MS</vt:lpstr>
      <vt:lpstr>Wingdings</vt:lpstr>
      <vt:lpstr>US NG_2018 PPT__EnergyLines Template 16x9</vt:lpstr>
      <vt:lpstr>1_US NG_2018 PPT__EnergyLines Template 16x9</vt:lpstr>
      <vt:lpstr>NG_PPT_16x9_Generic_template-blue</vt:lpstr>
      <vt:lpstr>3_US NG_2018 PPT__EnergyLines Template 16x9</vt:lpstr>
      <vt:lpstr>4_US NG_2018 PPT__EnergyLines Template 16x9</vt:lpstr>
      <vt:lpstr>US NG_2018 PPT_EnergyLines Template  4x3</vt:lpstr>
      <vt:lpstr>1_NG_PPT_16x9_Generic_template-blue</vt:lpstr>
      <vt:lpstr>10_NationalGrid Grid 16:9</vt:lpstr>
      <vt:lpstr>think-cell Slide</vt:lpstr>
      <vt:lpstr>Worksheet</vt:lpstr>
      <vt:lpstr>Data Operating Model</vt:lpstr>
      <vt:lpstr>Contents</vt:lpstr>
      <vt:lpstr>PowerPoint Presentation</vt:lpstr>
      <vt:lpstr>PowerPoint Presentation</vt:lpstr>
      <vt:lpstr>PowerPoint Presentation</vt:lpstr>
      <vt:lpstr>PowerPoint Presentation</vt:lpstr>
      <vt:lpstr>PowerPoint Presentation</vt:lpstr>
      <vt:lpstr>PowerPoint Presentation</vt:lpstr>
      <vt:lpstr>Group Operating Model Requirements</vt:lpstr>
      <vt:lpstr>Data Operating Model (DOM) Structure</vt:lpstr>
      <vt:lpstr>Data Operating Model (DOM) Processes</vt:lpstr>
      <vt:lpstr>DOM – the Distributed Model</vt:lpstr>
      <vt:lpstr>DOM – the Distributed Model</vt:lpstr>
      <vt:lpstr>Teams/Capabilities Matrix</vt:lpstr>
      <vt:lpstr>DOM – Capabilities  </vt:lpstr>
      <vt:lpstr>DOM – Accountability</vt:lpstr>
      <vt:lpstr>DOM – Alignment with Wider Functions </vt:lpstr>
      <vt:lpstr>PowerPoint Presentation</vt:lpstr>
      <vt:lpstr>Global Data Team Overview</vt:lpstr>
      <vt:lpstr>FY22 Workload Estimate</vt:lpstr>
      <vt:lpstr>FY22 Workloads</vt:lpstr>
      <vt:lpstr>Global Data Team Role Types</vt:lpstr>
      <vt:lpstr>Global Roles &amp; Responsibilities – Data Analytics Strategy</vt:lpstr>
      <vt:lpstr>Global Roles &amp; Responsibilities - Data Architecture</vt:lpstr>
      <vt:lpstr>Global Roles &amp; Responsibilities - Data Gov &amp; Assurance</vt:lpstr>
      <vt:lpstr>Global Roles &amp; Responsibilities – Data Engineering 1/2</vt:lpstr>
      <vt:lpstr>Global Roles &amp; Responsibilities – Data Engineering 2/2</vt:lpstr>
      <vt:lpstr>PowerPoint Presentation</vt:lpstr>
      <vt:lpstr>Data Central High Level Interaction Model</vt:lpstr>
      <vt:lpstr>Demand Management - Interaction Model</vt:lpstr>
      <vt:lpstr>Advanced Analytics - Interaction Model</vt:lpstr>
      <vt:lpstr>Data Analytics - Interaction Model</vt:lpstr>
      <vt:lpstr>Data Catalog - Interaction Model</vt:lpstr>
      <vt:lpstr>Data Governance - Interaction Model</vt:lpstr>
      <vt:lpstr>Data Strategy - Interaction Model</vt:lpstr>
      <vt:lpstr>Data Architecture - Interaction Model</vt:lpstr>
      <vt:lpstr>Data Platform - Interaction Model</vt:lpstr>
      <vt:lpstr>Data Integrations - Interaction Model</vt:lpstr>
      <vt:lpstr>Information Governance - Interaction Model</vt:lpstr>
      <vt:lpstr>Data Process - Interaction Model</vt:lpstr>
      <vt:lpstr>Master Data Management - Interaction Model</vt:lpstr>
      <vt:lpstr>Data Quality - Interaction Model</vt:lpstr>
      <vt:lpstr>Data Governance Framework</vt:lpstr>
      <vt:lpstr>PowerPoint Presentation</vt:lpstr>
      <vt:lpstr>Entity Data Team Overview</vt:lpstr>
      <vt:lpstr>Entity Data Team Role Types</vt:lpstr>
      <vt:lpstr>Entity Roles &amp; Responsibilities  </vt:lpstr>
      <vt:lpstr>Entity Roles &amp; Responsibilities </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Stratton, William</dc:creator>
  <cp:lastModifiedBy>Connolly, Bryan</cp:lastModifiedBy>
  <cp:revision>6</cp:revision>
  <cp:lastPrinted>2018-08-10T07:16:05Z</cp:lastPrinted>
  <dcterms:created xsi:type="dcterms:W3CDTF">2020-10-19T13:42:58Z</dcterms:created>
  <dcterms:modified xsi:type="dcterms:W3CDTF">2021-08-02T19:17:40Z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0x010100F6D73EF154A21745A4B7D294624E0F37</vt:lpwstr>
  </property>
  <property fmtid="{D5CDD505-2E9C-101B-9397-08002B2CF9AE}" pid="4" name="Order">
    <vt:r8>1775500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ies>
</file>