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2.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3.xml" ContentType="application/vnd.openxmlformats-officedocument.them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heme/theme4.xml" ContentType="application/vnd.openxmlformats-officedocument.theme+xml"/>
  <Override PartName="/ppt/tags/tag234.xml" ContentType="application/vnd.openxmlformats-officedocument.presentationml.tags+xml"/>
  <Override PartName="/ppt/notesSlides/notesSlide1.xml" ContentType="application/vnd.openxmlformats-officedocument.presentationml.notesSlide+xml"/>
  <Override PartName="/ppt/tags/tag235.xml" ContentType="application/vnd.openxmlformats-officedocument.presentationml.tags+xml"/>
  <Override PartName="/ppt/notesSlides/notesSlide2.xml" ContentType="application/vnd.openxmlformats-officedocument.presentationml.notesSlide+xml"/>
  <Override PartName="/ppt/tags/tag236.xml" ContentType="application/vnd.openxmlformats-officedocument.presentationml.tags+xml"/>
  <Override PartName="/ppt/notesSlides/notesSlide3.xml" ContentType="application/vnd.openxmlformats-officedocument.presentationml.notesSlide+xml"/>
  <Override PartName="/ppt/tags/tag237.xml" ContentType="application/vnd.openxmlformats-officedocument.presentationml.tags+xml"/>
  <Override PartName="/ppt/notesSlides/notesSlide4.xml" ContentType="application/vnd.openxmlformats-officedocument.presentationml.notesSlide+xml"/>
  <Override PartName="/ppt/tags/tag238.xml" ContentType="application/vnd.openxmlformats-officedocument.presentationml.tags+xml"/>
  <Override PartName="/ppt/notesSlides/notesSlide5.xml" ContentType="application/vnd.openxmlformats-officedocument.presentationml.notesSlide+xml"/>
  <Override PartName="/ppt/tags/tag239.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40.xml" ContentType="application/vnd.openxmlformats-officedocument.presentationml.tags+xml"/>
  <Override PartName="/ppt/notesSlides/notesSlide7.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9.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0.xml" ContentType="application/vnd.openxmlformats-officedocument.presentationml.notesSlide+xml"/>
  <Override PartName="/ppt/tags/tag253.xml" ContentType="application/vnd.openxmlformats-officedocument.presentationml.tags+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54.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47" r:id="rId5"/>
    <p:sldMasterId id="2147483834" r:id="rId6"/>
  </p:sldMasterIdLst>
  <p:notesMasterIdLst>
    <p:notesMasterId r:id="rId21"/>
  </p:notesMasterIdLst>
  <p:sldIdLst>
    <p:sldId id="2147375713" r:id="rId7"/>
    <p:sldId id="2147375714" r:id="rId8"/>
    <p:sldId id="2147375717" r:id="rId9"/>
    <p:sldId id="2147375715" r:id="rId10"/>
    <p:sldId id="2147375716" r:id="rId11"/>
    <p:sldId id="2147375718" r:id="rId12"/>
    <p:sldId id="2147375712" r:id="rId13"/>
    <p:sldId id="2147375725" r:id="rId14"/>
    <p:sldId id="2147375726" r:id="rId15"/>
    <p:sldId id="2147375727" r:id="rId16"/>
    <p:sldId id="2147375728" r:id="rId17"/>
    <p:sldId id="2147375743" r:id="rId18"/>
    <p:sldId id="2147375744" r:id="rId19"/>
    <p:sldId id="7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88A01-0760-4F7D-93A6-DC2540D99973}" v="4" dt="2021-07-12T16:18:15.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C800A1"/>
              </a:solidFill>
              <a:ln w="19050">
                <a:noFill/>
              </a:ln>
              <a:effectLst/>
            </c:spPr>
            <c:extLst>
              <c:ext xmlns:c16="http://schemas.microsoft.com/office/drawing/2014/chart" uri="{C3380CC4-5D6E-409C-BE32-E72D297353CC}">
                <c16:uniqueId val="{00000001-23FF-4510-AB32-AACB55ABBCB8}"/>
              </c:ext>
            </c:extLst>
          </c:dPt>
          <c:dPt>
            <c:idx val="1"/>
            <c:bubble3D val="0"/>
            <c:spPr>
              <a:solidFill>
                <a:schemeClr val="accent5">
                  <a:lumMod val="20000"/>
                  <a:lumOff val="80000"/>
                </a:schemeClr>
              </a:solidFill>
              <a:ln w="19050">
                <a:noFill/>
              </a:ln>
              <a:effectLst/>
            </c:spPr>
            <c:extLst>
              <c:ext xmlns:c16="http://schemas.microsoft.com/office/drawing/2014/chart" uri="{C3380CC4-5D6E-409C-BE32-E72D297353CC}">
                <c16:uniqueId val="{00000003-23FF-4510-AB32-AACB55ABBCB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FF-4510-AB32-AACB55ABBCB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3FF-4510-AB32-AACB55ABBCB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3FF-4510-AB32-AACB55ABBCB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3FF-4510-AB32-AACB55ABBCB8}"/>
              </c:ext>
            </c:extLst>
          </c:dPt>
          <c:cat>
            <c:strRef>
              <c:f>Sheet1!$A$2:$A$7</c:f>
              <c:strCache>
                <c:ptCount val="6"/>
                <c:pt idx="0">
                  <c:v>BU1</c:v>
                </c:pt>
                <c:pt idx="1">
                  <c:v>BU2</c:v>
                </c:pt>
                <c:pt idx="2">
                  <c:v>BU3</c:v>
                </c:pt>
                <c:pt idx="3">
                  <c:v>BU4</c:v>
                </c:pt>
                <c:pt idx="4">
                  <c:v>E1</c:v>
                </c:pt>
                <c:pt idx="5">
                  <c:v>E2</c:v>
                </c:pt>
              </c:strCache>
            </c:strRef>
          </c:cat>
          <c:val>
            <c:numRef>
              <c:f>Sheet1!$B$2:$B$7</c:f>
              <c:numCache>
                <c:formatCode>General</c:formatCode>
                <c:ptCount val="6"/>
                <c:pt idx="0">
                  <c:v>31</c:v>
                </c:pt>
                <c:pt idx="1">
                  <c:v>31</c:v>
                </c:pt>
                <c:pt idx="2">
                  <c:v>31</c:v>
                </c:pt>
                <c:pt idx="3">
                  <c:v>31</c:v>
                </c:pt>
                <c:pt idx="4">
                  <c:v>10</c:v>
                </c:pt>
                <c:pt idx="5">
                  <c:v>5</c:v>
                </c:pt>
              </c:numCache>
            </c:numRef>
          </c:val>
          <c:extLst>
            <c:ext xmlns:c16="http://schemas.microsoft.com/office/drawing/2014/chart" uri="{C3380CC4-5D6E-409C-BE32-E72D297353CC}">
              <c16:uniqueId val="{00000010-23FF-4510-AB32-AACB55ABBCB8}"/>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value</c:v>
                </c:pt>
              </c:strCache>
            </c:strRef>
          </c:tx>
          <c:dPt>
            <c:idx val="0"/>
            <c:bubble3D val="0"/>
            <c:spPr>
              <a:solidFill>
                <a:srgbClr val="C800A1"/>
              </a:solidFill>
              <a:ln w="19050">
                <a:noFill/>
              </a:ln>
              <a:effectLst/>
            </c:spPr>
            <c:extLst>
              <c:ext xmlns:c16="http://schemas.microsoft.com/office/drawing/2014/chart" uri="{C3380CC4-5D6E-409C-BE32-E72D297353CC}">
                <c16:uniqueId val="{00000001-0440-4EF6-A576-60592A92901C}"/>
              </c:ext>
            </c:extLst>
          </c:dPt>
          <c:dPt>
            <c:idx val="1"/>
            <c:bubble3D val="0"/>
            <c:spPr>
              <a:solidFill>
                <a:schemeClr val="accent5">
                  <a:lumMod val="20000"/>
                  <a:lumOff val="80000"/>
                </a:schemeClr>
              </a:solidFill>
              <a:ln w="19050">
                <a:noFill/>
              </a:ln>
              <a:effectLst/>
            </c:spPr>
            <c:extLst>
              <c:ext xmlns:c16="http://schemas.microsoft.com/office/drawing/2014/chart" uri="{C3380CC4-5D6E-409C-BE32-E72D297353CC}">
                <c16:uniqueId val="{00000003-0440-4EF6-A576-60592A92901C}"/>
              </c:ext>
            </c:extLst>
          </c:dPt>
          <c:cat>
            <c:strRef>
              <c:f>Sheet1!$A$2:$A$3</c:f>
              <c:strCache>
                <c:ptCount val="2"/>
                <c:pt idx="0">
                  <c:v>Efficiencies</c:v>
                </c:pt>
                <c:pt idx="1">
                  <c:v>Transformational value</c:v>
                </c:pt>
              </c:strCache>
            </c:strRef>
          </c:cat>
          <c:val>
            <c:numRef>
              <c:f>Sheet1!$B$2:$B$3</c:f>
              <c:numCache>
                <c:formatCode>General</c:formatCode>
                <c:ptCount val="2"/>
                <c:pt idx="0">
                  <c:v>39</c:v>
                </c:pt>
                <c:pt idx="1">
                  <c:v>242</c:v>
                </c:pt>
              </c:numCache>
            </c:numRef>
          </c:val>
          <c:extLst>
            <c:ext xmlns:c16="http://schemas.microsoft.com/office/drawing/2014/chart" uri="{C3380CC4-5D6E-409C-BE32-E72D297353CC}">
              <c16:uniqueId val="{00000004-0440-4EF6-A576-60592A92901C}"/>
            </c:ext>
          </c:extLst>
        </c:ser>
        <c:dLbls>
          <c:showLegendKey val="0"/>
          <c:showVal val="0"/>
          <c:showCatName val="0"/>
          <c:showSerName val="0"/>
          <c:showPercent val="0"/>
          <c:showBubbleSize val="0"/>
          <c:showLeaderLines val="1"/>
        </c:dLbls>
        <c:firstSliceAng val="0"/>
        <c:holeSize val="7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kumimoji="0" lang="en-US" sz="1200" b="0" i="0" u="none" strike="noStrike" kern="0" cap="none" spc="0" normalizeH="0" baseline="0">
          <a:ln>
            <a:noFill/>
          </a:ln>
          <a:solidFill>
            <a:srgbClr val="BB0D89"/>
          </a:solidFill>
          <a:effectLst/>
          <a:uLnTx/>
          <a:uFillTx/>
          <a:latin typeface="Arial"/>
          <a:ea typeface="ＭＳ Ｐゴシック"/>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C800A1"/>
              </a:solidFill>
              <a:ln w="19050">
                <a:noFill/>
              </a:ln>
              <a:effectLst/>
            </c:spPr>
            <c:extLst>
              <c:ext xmlns:c16="http://schemas.microsoft.com/office/drawing/2014/chart" uri="{C3380CC4-5D6E-409C-BE32-E72D297353CC}">
                <c16:uniqueId val="{00000001-3FA0-4DA6-83F0-CDC23481CBC2}"/>
              </c:ext>
            </c:extLst>
          </c:dPt>
          <c:dPt>
            <c:idx val="1"/>
            <c:bubble3D val="0"/>
            <c:spPr>
              <a:solidFill>
                <a:schemeClr val="accent5">
                  <a:lumMod val="20000"/>
                  <a:lumOff val="80000"/>
                </a:schemeClr>
              </a:solidFill>
              <a:ln w="19050">
                <a:noFill/>
              </a:ln>
              <a:effectLst/>
            </c:spPr>
            <c:extLst>
              <c:ext xmlns:c16="http://schemas.microsoft.com/office/drawing/2014/chart" uri="{C3380CC4-5D6E-409C-BE32-E72D297353CC}">
                <c16:uniqueId val="{00000003-3FA0-4DA6-83F0-CDC23481CB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A0-4DA6-83F0-CDC23481CB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FA0-4DA6-83F0-CDC23481CBC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FA0-4DA6-83F0-CDC23481CBC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FA0-4DA6-83F0-CDC23481CBC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FA0-4DA6-83F0-CDC23481CBC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FA0-4DA6-83F0-CDC23481CBC2}"/>
              </c:ext>
            </c:extLst>
          </c:dPt>
          <c:cat>
            <c:strRef>
              <c:f>Sheet1!$A$2:$A$9</c:f>
              <c:strCache>
                <c:ptCount val="8"/>
                <c:pt idx="0">
                  <c:v>BU1</c:v>
                </c:pt>
                <c:pt idx="1">
                  <c:v>BU2</c:v>
                </c:pt>
                <c:pt idx="2">
                  <c:v>BU3</c:v>
                </c:pt>
                <c:pt idx="3">
                  <c:v>BU4</c:v>
                </c:pt>
                <c:pt idx="4">
                  <c:v>BU5</c:v>
                </c:pt>
                <c:pt idx="5">
                  <c:v>BU6</c:v>
                </c:pt>
                <c:pt idx="6">
                  <c:v>E1</c:v>
                </c:pt>
                <c:pt idx="7">
                  <c:v>E2</c:v>
                </c:pt>
              </c:strCache>
            </c:strRef>
          </c:cat>
          <c:val>
            <c:numRef>
              <c:f>Sheet1!$B$2:$B$9</c:f>
              <c:numCache>
                <c:formatCode>General</c:formatCode>
                <c:ptCount val="8"/>
                <c:pt idx="0">
                  <c:v>30</c:v>
                </c:pt>
                <c:pt idx="1">
                  <c:v>30</c:v>
                </c:pt>
                <c:pt idx="2">
                  <c:v>30</c:v>
                </c:pt>
                <c:pt idx="3">
                  <c:v>30</c:v>
                </c:pt>
                <c:pt idx="4">
                  <c:v>30</c:v>
                </c:pt>
                <c:pt idx="5">
                  <c:v>30</c:v>
                </c:pt>
                <c:pt idx="6">
                  <c:v>10</c:v>
                </c:pt>
                <c:pt idx="7">
                  <c:v>10</c:v>
                </c:pt>
              </c:numCache>
            </c:numRef>
          </c:val>
          <c:extLst>
            <c:ext xmlns:c16="http://schemas.microsoft.com/office/drawing/2014/chart" uri="{C3380CC4-5D6E-409C-BE32-E72D297353CC}">
              <c16:uniqueId val="{00000010-3FA0-4DA6-83F0-CDC23481CBC2}"/>
            </c:ext>
          </c:extLst>
        </c:ser>
        <c:dLbls>
          <c:showLegendKey val="0"/>
          <c:showVal val="0"/>
          <c:showCatName val="0"/>
          <c:showSerName val="0"/>
          <c:showPercent val="0"/>
          <c:showBubbleSize val="0"/>
          <c:showLeaderLines val="1"/>
        </c:dLbls>
        <c:firstSliceAng val="0"/>
        <c:holeSize val="67"/>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value</c:v>
                </c:pt>
              </c:strCache>
            </c:strRef>
          </c:tx>
          <c:dPt>
            <c:idx val="0"/>
            <c:bubble3D val="0"/>
            <c:spPr>
              <a:solidFill>
                <a:srgbClr val="C800A1"/>
              </a:solidFill>
              <a:ln w="19050">
                <a:noFill/>
              </a:ln>
              <a:effectLst/>
            </c:spPr>
            <c:extLst>
              <c:ext xmlns:c16="http://schemas.microsoft.com/office/drawing/2014/chart" uri="{C3380CC4-5D6E-409C-BE32-E72D297353CC}">
                <c16:uniqueId val="{00000001-332F-45D9-9D42-70AE0AA6EDD8}"/>
              </c:ext>
            </c:extLst>
          </c:dPt>
          <c:dPt>
            <c:idx val="1"/>
            <c:bubble3D val="0"/>
            <c:spPr>
              <a:solidFill>
                <a:schemeClr val="accent5">
                  <a:lumMod val="20000"/>
                  <a:lumOff val="80000"/>
                </a:schemeClr>
              </a:solidFill>
              <a:ln w="19050">
                <a:noFill/>
              </a:ln>
              <a:effectLst/>
            </c:spPr>
            <c:extLst>
              <c:ext xmlns:c16="http://schemas.microsoft.com/office/drawing/2014/chart" uri="{C3380CC4-5D6E-409C-BE32-E72D297353CC}">
                <c16:uniqueId val="{00000003-332F-45D9-9D42-70AE0AA6EDD8}"/>
              </c:ext>
            </c:extLst>
          </c:dPt>
          <c:cat>
            <c:strRef>
              <c:f>Sheet1!$A$2:$A$3</c:f>
              <c:strCache>
                <c:ptCount val="2"/>
                <c:pt idx="0">
                  <c:v>Efficiencies</c:v>
                </c:pt>
                <c:pt idx="1">
                  <c:v>Transformational value</c:v>
                </c:pt>
              </c:strCache>
            </c:strRef>
          </c:cat>
          <c:val>
            <c:numRef>
              <c:f>Sheet1!$B$2:$B$3</c:f>
              <c:numCache>
                <c:formatCode>General</c:formatCode>
                <c:ptCount val="2"/>
                <c:pt idx="0">
                  <c:v>39</c:v>
                </c:pt>
                <c:pt idx="1">
                  <c:v>242</c:v>
                </c:pt>
              </c:numCache>
            </c:numRef>
          </c:val>
          <c:extLst>
            <c:ext xmlns:c16="http://schemas.microsoft.com/office/drawing/2014/chart" uri="{C3380CC4-5D6E-409C-BE32-E72D297353CC}">
              <c16:uniqueId val="{00000004-332F-45D9-9D42-70AE0AA6EDD8}"/>
            </c:ext>
          </c:extLst>
        </c:ser>
        <c:dLbls>
          <c:showLegendKey val="0"/>
          <c:showVal val="0"/>
          <c:showCatName val="0"/>
          <c:showSerName val="0"/>
          <c:showPercent val="0"/>
          <c:showBubbleSize val="0"/>
          <c:showLeaderLines val="1"/>
        </c:dLbls>
        <c:firstSliceAng val="0"/>
        <c:holeSize val="7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kumimoji="0" lang="en-US" sz="1200" b="0" i="0" u="none" strike="noStrike" kern="0" cap="none" spc="0" normalizeH="0" baseline="0">
          <a:ln>
            <a:noFill/>
          </a:ln>
          <a:solidFill>
            <a:srgbClr val="BB0D89"/>
          </a:solidFill>
          <a:effectLst/>
          <a:uLnTx/>
          <a:uFillTx/>
          <a:latin typeface="Arial"/>
          <a:ea typeface="ＭＳ Ｐゴシック"/>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F8A3B3-85F5-442B-BFF1-66A5D77113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60C1EE97-7AD1-4544-9ABF-745CF4866884}">
      <dgm:prSet phldrT="[Text]" custT="1"/>
      <dgm:spPr/>
      <dgm:t>
        <a:bodyPr/>
        <a:lstStyle/>
        <a:p>
          <a:r>
            <a:rPr lang="en-GB" sz="900"/>
            <a:t>US Customer</a:t>
          </a:r>
        </a:p>
      </dgm:t>
    </dgm:pt>
    <dgm:pt modelId="{C64FC958-A061-46ED-AA7C-73AE085A53D3}" type="parTrans" cxnId="{575A4076-0BAC-43FD-BD1D-9702921BE297}">
      <dgm:prSet/>
      <dgm:spPr/>
      <dgm:t>
        <a:bodyPr/>
        <a:lstStyle/>
        <a:p>
          <a:endParaRPr lang="en-GB" sz="900"/>
        </a:p>
      </dgm:t>
    </dgm:pt>
    <dgm:pt modelId="{3CB25DBF-4A14-4A09-80E6-45622F3478B1}" type="sibTrans" cxnId="{575A4076-0BAC-43FD-BD1D-9702921BE297}">
      <dgm:prSet/>
      <dgm:spPr/>
      <dgm:t>
        <a:bodyPr/>
        <a:lstStyle/>
        <a:p>
          <a:endParaRPr lang="en-GB" sz="900"/>
        </a:p>
      </dgm:t>
    </dgm:pt>
    <dgm:pt modelId="{C1E07175-1C4C-4696-A718-7A7484B233A8}">
      <dgm:prSet phldrT="[Text]" custT="1"/>
      <dgm:spPr/>
      <dgm:t>
        <a:bodyPr/>
        <a:lstStyle/>
        <a:p>
          <a:r>
            <a:rPr lang="en-GB" sz="900"/>
            <a:t>Workforce</a:t>
          </a:r>
        </a:p>
      </dgm:t>
    </dgm:pt>
    <dgm:pt modelId="{24335BEF-08F9-410A-A6C7-8DFBA6A2DDED}" type="parTrans" cxnId="{E5A7423F-3E51-47DF-ABD1-A6ED51221971}">
      <dgm:prSet/>
      <dgm:spPr/>
      <dgm:t>
        <a:bodyPr/>
        <a:lstStyle/>
        <a:p>
          <a:endParaRPr lang="en-GB" sz="900"/>
        </a:p>
      </dgm:t>
    </dgm:pt>
    <dgm:pt modelId="{30FD81BA-38F0-4328-87B8-B80CF8A315C2}" type="sibTrans" cxnId="{E5A7423F-3E51-47DF-ABD1-A6ED51221971}">
      <dgm:prSet/>
      <dgm:spPr/>
      <dgm:t>
        <a:bodyPr/>
        <a:lstStyle/>
        <a:p>
          <a:endParaRPr lang="en-GB" sz="900"/>
        </a:p>
      </dgm:t>
    </dgm:pt>
    <dgm:pt modelId="{7D3139F6-323F-4869-BC9E-1F43D2424CF7}">
      <dgm:prSet phldrT="[Text]" custT="1"/>
      <dgm:spPr/>
      <dgm:t>
        <a:bodyPr/>
        <a:lstStyle/>
        <a:p>
          <a:r>
            <a:rPr lang="en-GB" sz="900"/>
            <a:t>US Electric Distribution Assets</a:t>
          </a:r>
        </a:p>
      </dgm:t>
    </dgm:pt>
    <dgm:pt modelId="{87E7C348-FC47-4FB2-A246-234D817E8872}" type="parTrans" cxnId="{71EDF803-3AF4-41A7-A7D1-2FB10B7E2643}">
      <dgm:prSet/>
      <dgm:spPr/>
      <dgm:t>
        <a:bodyPr/>
        <a:lstStyle/>
        <a:p>
          <a:endParaRPr lang="en-GB" sz="900"/>
        </a:p>
      </dgm:t>
    </dgm:pt>
    <dgm:pt modelId="{7DFE6D46-4F13-4584-8C7F-B3C4A0F61DBA}" type="sibTrans" cxnId="{71EDF803-3AF4-41A7-A7D1-2FB10B7E2643}">
      <dgm:prSet/>
      <dgm:spPr/>
      <dgm:t>
        <a:bodyPr/>
        <a:lstStyle/>
        <a:p>
          <a:endParaRPr lang="en-GB" sz="900"/>
        </a:p>
      </dgm:t>
    </dgm:pt>
    <dgm:pt modelId="{4F912BDC-E402-498F-92BA-8BB74C1D1E20}">
      <dgm:prSet phldrT="[Text]" custT="1"/>
      <dgm:spPr/>
      <dgm:t>
        <a:bodyPr/>
        <a:lstStyle/>
        <a:p>
          <a:r>
            <a:rPr lang="en-GB" sz="900"/>
            <a:t>US Electric Transmission Assets</a:t>
          </a:r>
        </a:p>
      </dgm:t>
    </dgm:pt>
    <dgm:pt modelId="{23F320BB-C43D-4EF3-A1F6-770734C3CB8D}" type="parTrans" cxnId="{BEA7B1EF-B2EF-45F8-AFA4-0E04654BB069}">
      <dgm:prSet/>
      <dgm:spPr/>
      <dgm:t>
        <a:bodyPr/>
        <a:lstStyle/>
        <a:p>
          <a:endParaRPr lang="en-GB" sz="900"/>
        </a:p>
      </dgm:t>
    </dgm:pt>
    <dgm:pt modelId="{8D844471-6BB8-4A7A-8035-D2F62F29F1CC}" type="sibTrans" cxnId="{BEA7B1EF-B2EF-45F8-AFA4-0E04654BB069}">
      <dgm:prSet/>
      <dgm:spPr/>
      <dgm:t>
        <a:bodyPr/>
        <a:lstStyle/>
        <a:p>
          <a:endParaRPr lang="en-GB" sz="900"/>
        </a:p>
      </dgm:t>
    </dgm:pt>
    <dgm:pt modelId="{0E96988C-E9AF-433D-BFB9-05F95EF66BA2}">
      <dgm:prSet phldrT="[Text]" custT="1"/>
      <dgm:spPr/>
      <dgm:t>
        <a:bodyPr/>
        <a:lstStyle/>
        <a:p>
          <a:r>
            <a:rPr lang="en-GB" sz="900"/>
            <a:t>UK Electric Transmission Assets</a:t>
          </a:r>
        </a:p>
      </dgm:t>
    </dgm:pt>
    <dgm:pt modelId="{0E8F0A1E-38DB-40EF-90B8-9B19C0B2055F}" type="parTrans" cxnId="{ACD4872B-B889-449F-B002-6FAA503F150E}">
      <dgm:prSet/>
      <dgm:spPr/>
      <dgm:t>
        <a:bodyPr/>
        <a:lstStyle/>
        <a:p>
          <a:endParaRPr lang="en-GB" sz="900"/>
        </a:p>
      </dgm:t>
    </dgm:pt>
    <dgm:pt modelId="{DA5F616B-DBC6-4945-AFF0-6CAE2581F622}" type="sibTrans" cxnId="{ACD4872B-B889-449F-B002-6FAA503F150E}">
      <dgm:prSet/>
      <dgm:spPr/>
      <dgm:t>
        <a:bodyPr/>
        <a:lstStyle/>
        <a:p>
          <a:endParaRPr lang="en-GB" sz="900"/>
        </a:p>
      </dgm:t>
    </dgm:pt>
    <dgm:pt modelId="{766F8432-77B9-4F84-AB8C-846AF5ACDD3A}">
      <dgm:prSet phldrT="[Text]" custT="1"/>
      <dgm:spPr/>
      <dgm:t>
        <a:bodyPr/>
        <a:lstStyle/>
        <a:p>
          <a:r>
            <a:rPr lang="en-GB" sz="900"/>
            <a:t>Finance Cost / Vendor</a:t>
          </a:r>
        </a:p>
      </dgm:t>
    </dgm:pt>
    <dgm:pt modelId="{66CC7157-431D-4F88-B006-00180CC03E6A}" type="parTrans" cxnId="{B103DB31-7999-4759-9428-223D797C50B3}">
      <dgm:prSet/>
      <dgm:spPr/>
      <dgm:t>
        <a:bodyPr/>
        <a:lstStyle/>
        <a:p>
          <a:endParaRPr lang="en-GB" sz="900"/>
        </a:p>
      </dgm:t>
    </dgm:pt>
    <dgm:pt modelId="{29C4A591-656E-422D-B334-C5AA0B6B3C18}" type="sibTrans" cxnId="{B103DB31-7999-4759-9428-223D797C50B3}">
      <dgm:prSet/>
      <dgm:spPr/>
      <dgm:t>
        <a:bodyPr/>
        <a:lstStyle/>
        <a:p>
          <a:endParaRPr lang="en-GB" sz="900"/>
        </a:p>
      </dgm:t>
    </dgm:pt>
    <dgm:pt modelId="{D35E8A60-7F5C-4C49-B775-0732011D9B5A}">
      <dgm:prSet phldrT="[Text]" custT="1"/>
      <dgm:spPr/>
      <dgm:t>
        <a:bodyPr/>
        <a:lstStyle/>
        <a:p>
          <a:r>
            <a:rPr lang="en-GB" sz="900"/>
            <a:t>US Gas Assets</a:t>
          </a:r>
        </a:p>
      </dgm:t>
    </dgm:pt>
    <dgm:pt modelId="{A87CD0E3-6EF2-4E24-90C7-DEB7BCC9BDD0}" type="parTrans" cxnId="{C53714FD-A329-4A6E-880A-EC9906777DB6}">
      <dgm:prSet/>
      <dgm:spPr/>
      <dgm:t>
        <a:bodyPr/>
        <a:lstStyle/>
        <a:p>
          <a:endParaRPr lang="en-GB" sz="900"/>
        </a:p>
      </dgm:t>
    </dgm:pt>
    <dgm:pt modelId="{D1415360-8438-4D8E-817C-A0B092D0E066}" type="sibTrans" cxnId="{C53714FD-A329-4A6E-880A-EC9906777DB6}">
      <dgm:prSet/>
      <dgm:spPr/>
      <dgm:t>
        <a:bodyPr/>
        <a:lstStyle/>
        <a:p>
          <a:endParaRPr lang="en-GB" sz="900"/>
        </a:p>
      </dgm:t>
    </dgm:pt>
    <dgm:pt modelId="{BFB5C0EA-9694-4FC0-BEEB-9F892EF7D755}" type="pres">
      <dgm:prSet presAssocID="{C6F8A3B3-85F5-442B-BFF1-66A5D77113DB}" presName="linear" presStyleCnt="0">
        <dgm:presLayoutVars>
          <dgm:dir/>
          <dgm:animLvl val="lvl"/>
          <dgm:resizeHandles val="exact"/>
        </dgm:presLayoutVars>
      </dgm:prSet>
      <dgm:spPr/>
    </dgm:pt>
    <dgm:pt modelId="{8F7B72E5-8C16-4DBE-880A-6DB7C40CD3C8}" type="pres">
      <dgm:prSet presAssocID="{60C1EE97-7AD1-4544-9ABF-745CF4866884}" presName="parentLin" presStyleCnt="0"/>
      <dgm:spPr/>
    </dgm:pt>
    <dgm:pt modelId="{65674909-CBB6-4723-A12B-4A7BE17BBD7C}" type="pres">
      <dgm:prSet presAssocID="{60C1EE97-7AD1-4544-9ABF-745CF4866884}" presName="parentLeftMargin" presStyleLbl="node1" presStyleIdx="0" presStyleCnt="7"/>
      <dgm:spPr/>
    </dgm:pt>
    <dgm:pt modelId="{5FF895D1-6FE0-4055-B510-E56885C145E7}" type="pres">
      <dgm:prSet presAssocID="{60C1EE97-7AD1-4544-9ABF-745CF4866884}" presName="parentText" presStyleLbl="node1" presStyleIdx="0" presStyleCnt="7">
        <dgm:presLayoutVars>
          <dgm:chMax val="0"/>
          <dgm:bulletEnabled val="1"/>
        </dgm:presLayoutVars>
      </dgm:prSet>
      <dgm:spPr/>
    </dgm:pt>
    <dgm:pt modelId="{75A3B13B-0CD8-454F-8A2A-125770B5CA6B}" type="pres">
      <dgm:prSet presAssocID="{60C1EE97-7AD1-4544-9ABF-745CF4866884}" presName="negativeSpace" presStyleCnt="0"/>
      <dgm:spPr/>
    </dgm:pt>
    <dgm:pt modelId="{D30EDAC8-9E5C-4EDA-BD49-2A368A574D44}" type="pres">
      <dgm:prSet presAssocID="{60C1EE97-7AD1-4544-9ABF-745CF4866884}" presName="childText" presStyleLbl="conFgAcc1" presStyleIdx="0" presStyleCnt="7">
        <dgm:presLayoutVars>
          <dgm:bulletEnabled val="1"/>
        </dgm:presLayoutVars>
      </dgm:prSet>
      <dgm:spPr/>
    </dgm:pt>
    <dgm:pt modelId="{15F0AF52-5F61-40EA-ACBC-9239143C407B}" type="pres">
      <dgm:prSet presAssocID="{3CB25DBF-4A14-4A09-80E6-45622F3478B1}" presName="spaceBetweenRectangles" presStyleCnt="0"/>
      <dgm:spPr/>
    </dgm:pt>
    <dgm:pt modelId="{43FAB8C4-54E4-40BA-9D64-7CD972E3FC8C}" type="pres">
      <dgm:prSet presAssocID="{C1E07175-1C4C-4696-A718-7A7484B233A8}" presName="parentLin" presStyleCnt="0"/>
      <dgm:spPr/>
    </dgm:pt>
    <dgm:pt modelId="{1E471ABE-69A1-4163-9A6A-D6696440814B}" type="pres">
      <dgm:prSet presAssocID="{C1E07175-1C4C-4696-A718-7A7484B233A8}" presName="parentLeftMargin" presStyleLbl="node1" presStyleIdx="0" presStyleCnt="7"/>
      <dgm:spPr/>
    </dgm:pt>
    <dgm:pt modelId="{18006C6C-C9D7-4F21-A74B-D6669A3D845E}" type="pres">
      <dgm:prSet presAssocID="{C1E07175-1C4C-4696-A718-7A7484B233A8}" presName="parentText" presStyleLbl="node1" presStyleIdx="1" presStyleCnt="7">
        <dgm:presLayoutVars>
          <dgm:chMax val="0"/>
          <dgm:bulletEnabled val="1"/>
        </dgm:presLayoutVars>
      </dgm:prSet>
      <dgm:spPr/>
    </dgm:pt>
    <dgm:pt modelId="{6B24EF8A-C3C6-4E29-A64F-66DE3B8F524C}" type="pres">
      <dgm:prSet presAssocID="{C1E07175-1C4C-4696-A718-7A7484B233A8}" presName="negativeSpace" presStyleCnt="0"/>
      <dgm:spPr/>
    </dgm:pt>
    <dgm:pt modelId="{CFAF7850-CC25-4E3D-A0DC-E600F395BDD0}" type="pres">
      <dgm:prSet presAssocID="{C1E07175-1C4C-4696-A718-7A7484B233A8}" presName="childText" presStyleLbl="conFgAcc1" presStyleIdx="1" presStyleCnt="7">
        <dgm:presLayoutVars>
          <dgm:bulletEnabled val="1"/>
        </dgm:presLayoutVars>
      </dgm:prSet>
      <dgm:spPr/>
    </dgm:pt>
    <dgm:pt modelId="{A2F2721A-94DA-4297-8436-CAB48A6C5298}" type="pres">
      <dgm:prSet presAssocID="{30FD81BA-38F0-4328-87B8-B80CF8A315C2}" presName="spaceBetweenRectangles" presStyleCnt="0"/>
      <dgm:spPr/>
    </dgm:pt>
    <dgm:pt modelId="{CFA0BC2C-1EE2-4A09-9B0B-E193AD1ED864}" type="pres">
      <dgm:prSet presAssocID="{4F912BDC-E402-498F-92BA-8BB74C1D1E20}" presName="parentLin" presStyleCnt="0"/>
      <dgm:spPr/>
    </dgm:pt>
    <dgm:pt modelId="{7717919C-76C9-4A8C-9834-34B1F5F1650E}" type="pres">
      <dgm:prSet presAssocID="{4F912BDC-E402-498F-92BA-8BB74C1D1E20}" presName="parentLeftMargin" presStyleLbl="node1" presStyleIdx="1" presStyleCnt="7"/>
      <dgm:spPr/>
    </dgm:pt>
    <dgm:pt modelId="{DA951627-9220-42AB-AD63-EA8474713934}" type="pres">
      <dgm:prSet presAssocID="{4F912BDC-E402-498F-92BA-8BB74C1D1E20}" presName="parentText" presStyleLbl="node1" presStyleIdx="2" presStyleCnt="7">
        <dgm:presLayoutVars>
          <dgm:chMax val="0"/>
          <dgm:bulletEnabled val="1"/>
        </dgm:presLayoutVars>
      </dgm:prSet>
      <dgm:spPr/>
    </dgm:pt>
    <dgm:pt modelId="{E88E0E6F-837E-4673-AB0D-30BE3299FE46}" type="pres">
      <dgm:prSet presAssocID="{4F912BDC-E402-498F-92BA-8BB74C1D1E20}" presName="negativeSpace" presStyleCnt="0"/>
      <dgm:spPr/>
    </dgm:pt>
    <dgm:pt modelId="{B5D28DAA-F427-4303-ADB3-02BB5561952B}" type="pres">
      <dgm:prSet presAssocID="{4F912BDC-E402-498F-92BA-8BB74C1D1E20}" presName="childText" presStyleLbl="conFgAcc1" presStyleIdx="2" presStyleCnt="7">
        <dgm:presLayoutVars>
          <dgm:bulletEnabled val="1"/>
        </dgm:presLayoutVars>
      </dgm:prSet>
      <dgm:spPr/>
    </dgm:pt>
    <dgm:pt modelId="{EF39697F-D644-4540-AAA0-6B6F37185596}" type="pres">
      <dgm:prSet presAssocID="{8D844471-6BB8-4A7A-8035-D2F62F29F1CC}" presName="spaceBetweenRectangles" presStyleCnt="0"/>
      <dgm:spPr/>
    </dgm:pt>
    <dgm:pt modelId="{845FD9C8-256B-4EE3-B97D-FF67E8CCAE29}" type="pres">
      <dgm:prSet presAssocID="{7D3139F6-323F-4869-BC9E-1F43D2424CF7}" presName="parentLin" presStyleCnt="0"/>
      <dgm:spPr/>
    </dgm:pt>
    <dgm:pt modelId="{0A39C55E-7D5A-438B-ADB2-8C463F4DF695}" type="pres">
      <dgm:prSet presAssocID="{7D3139F6-323F-4869-BC9E-1F43D2424CF7}" presName="parentLeftMargin" presStyleLbl="node1" presStyleIdx="2" presStyleCnt="7"/>
      <dgm:spPr/>
    </dgm:pt>
    <dgm:pt modelId="{61CADCF6-6FB8-4962-931C-00556586A9AD}" type="pres">
      <dgm:prSet presAssocID="{7D3139F6-323F-4869-BC9E-1F43D2424CF7}" presName="parentText" presStyleLbl="node1" presStyleIdx="3" presStyleCnt="7">
        <dgm:presLayoutVars>
          <dgm:chMax val="0"/>
          <dgm:bulletEnabled val="1"/>
        </dgm:presLayoutVars>
      </dgm:prSet>
      <dgm:spPr/>
    </dgm:pt>
    <dgm:pt modelId="{5B02F993-8342-4F0A-81AB-1929E23D5A6E}" type="pres">
      <dgm:prSet presAssocID="{7D3139F6-323F-4869-BC9E-1F43D2424CF7}" presName="negativeSpace" presStyleCnt="0"/>
      <dgm:spPr/>
    </dgm:pt>
    <dgm:pt modelId="{23336F26-E186-4210-B55E-6FBEFC56C805}" type="pres">
      <dgm:prSet presAssocID="{7D3139F6-323F-4869-BC9E-1F43D2424CF7}" presName="childText" presStyleLbl="conFgAcc1" presStyleIdx="3" presStyleCnt="7">
        <dgm:presLayoutVars>
          <dgm:bulletEnabled val="1"/>
        </dgm:presLayoutVars>
      </dgm:prSet>
      <dgm:spPr/>
    </dgm:pt>
    <dgm:pt modelId="{3EFD93F2-26A3-4C0D-93EA-2B2E1A8B276B}" type="pres">
      <dgm:prSet presAssocID="{7DFE6D46-4F13-4584-8C7F-B3C4A0F61DBA}" presName="spaceBetweenRectangles" presStyleCnt="0"/>
      <dgm:spPr/>
    </dgm:pt>
    <dgm:pt modelId="{C530A9FC-2F57-49FD-9BDE-5A5C9FDB2C16}" type="pres">
      <dgm:prSet presAssocID="{0E96988C-E9AF-433D-BFB9-05F95EF66BA2}" presName="parentLin" presStyleCnt="0"/>
      <dgm:spPr/>
    </dgm:pt>
    <dgm:pt modelId="{CF3AE509-E91E-42E3-8922-7A3BB0C1DB04}" type="pres">
      <dgm:prSet presAssocID="{0E96988C-E9AF-433D-BFB9-05F95EF66BA2}" presName="parentLeftMargin" presStyleLbl="node1" presStyleIdx="3" presStyleCnt="7"/>
      <dgm:spPr/>
    </dgm:pt>
    <dgm:pt modelId="{3FB02FBC-3E30-48AA-A3AD-E1FA2761F2A4}" type="pres">
      <dgm:prSet presAssocID="{0E96988C-E9AF-433D-BFB9-05F95EF66BA2}" presName="parentText" presStyleLbl="node1" presStyleIdx="4" presStyleCnt="7">
        <dgm:presLayoutVars>
          <dgm:chMax val="0"/>
          <dgm:bulletEnabled val="1"/>
        </dgm:presLayoutVars>
      </dgm:prSet>
      <dgm:spPr/>
    </dgm:pt>
    <dgm:pt modelId="{D4B3DED9-0A57-4CB3-A33F-A9AC581150FD}" type="pres">
      <dgm:prSet presAssocID="{0E96988C-E9AF-433D-BFB9-05F95EF66BA2}" presName="negativeSpace" presStyleCnt="0"/>
      <dgm:spPr/>
    </dgm:pt>
    <dgm:pt modelId="{BE729D34-D5D3-4236-8E87-1576345E5C99}" type="pres">
      <dgm:prSet presAssocID="{0E96988C-E9AF-433D-BFB9-05F95EF66BA2}" presName="childText" presStyleLbl="conFgAcc1" presStyleIdx="4" presStyleCnt="7">
        <dgm:presLayoutVars>
          <dgm:bulletEnabled val="1"/>
        </dgm:presLayoutVars>
      </dgm:prSet>
      <dgm:spPr/>
    </dgm:pt>
    <dgm:pt modelId="{58B283E2-C8E5-4352-A115-498099230233}" type="pres">
      <dgm:prSet presAssocID="{DA5F616B-DBC6-4945-AFF0-6CAE2581F622}" presName="spaceBetweenRectangles" presStyleCnt="0"/>
      <dgm:spPr/>
    </dgm:pt>
    <dgm:pt modelId="{77B73CF9-28A2-40BA-9040-D44FEBECB7AF}" type="pres">
      <dgm:prSet presAssocID="{766F8432-77B9-4F84-AB8C-846AF5ACDD3A}" presName="parentLin" presStyleCnt="0"/>
      <dgm:spPr/>
    </dgm:pt>
    <dgm:pt modelId="{C04AE066-8BDD-49EC-BADB-AE076676AD0D}" type="pres">
      <dgm:prSet presAssocID="{766F8432-77B9-4F84-AB8C-846AF5ACDD3A}" presName="parentLeftMargin" presStyleLbl="node1" presStyleIdx="4" presStyleCnt="7"/>
      <dgm:spPr/>
    </dgm:pt>
    <dgm:pt modelId="{27AB0A9F-6E83-4079-B8AA-E09C442FC3A8}" type="pres">
      <dgm:prSet presAssocID="{766F8432-77B9-4F84-AB8C-846AF5ACDD3A}" presName="parentText" presStyleLbl="node1" presStyleIdx="5" presStyleCnt="7">
        <dgm:presLayoutVars>
          <dgm:chMax val="0"/>
          <dgm:bulletEnabled val="1"/>
        </dgm:presLayoutVars>
      </dgm:prSet>
      <dgm:spPr/>
    </dgm:pt>
    <dgm:pt modelId="{CC768F45-2BC2-4C53-82F5-1E3C98E8D7D5}" type="pres">
      <dgm:prSet presAssocID="{766F8432-77B9-4F84-AB8C-846AF5ACDD3A}" presName="negativeSpace" presStyleCnt="0"/>
      <dgm:spPr/>
    </dgm:pt>
    <dgm:pt modelId="{19390083-FF5D-452A-89CC-848A3294ADBD}" type="pres">
      <dgm:prSet presAssocID="{766F8432-77B9-4F84-AB8C-846AF5ACDD3A}" presName="childText" presStyleLbl="conFgAcc1" presStyleIdx="5" presStyleCnt="7">
        <dgm:presLayoutVars>
          <dgm:bulletEnabled val="1"/>
        </dgm:presLayoutVars>
      </dgm:prSet>
      <dgm:spPr/>
    </dgm:pt>
    <dgm:pt modelId="{32F761E6-EDE0-43E4-BF5E-3ED2B482E9EC}" type="pres">
      <dgm:prSet presAssocID="{29C4A591-656E-422D-B334-C5AA0B6B3C18}" presName="spaceBetweenRectangles" presStyleCnt="0"/>
      <dgm:spPr/>
    </dgm:pt>
    <dgm:pt modelId="{24EF0C4C-5F87-418D-ABA3-375B260302AC}" type="pres">
      <dgm:prSet presAssocID="{D35E8A60-7F5C-4C49-B775-0732011D9B5A}" presName="parentLin" presStyleCnt="0"/>
      <dgm:spPr/>
    </dgm:pt>
    <dgm:pt modelId="{34626F17-E235-4482-B930-901F15027FB1}" type="pres">
      <dgm:prSet presAssocID="{D35E8A60-7F5C-4C49-B775-0732011D9B5A}" presName="parentLeftMargin" presStyleLbl="node1" presStyleIdx="5" presStyleCnt="7"/>
      <dgm:spPr/>
    </dgm:pt>
    <dgm:pt modelId="{A3CECB2F-2486-463A-92E4-DC7E6CFCEA49}" type="pres">
      <dgm:prSet presAssocID="{D35E8A60-7F5C-4C49-B775-0732011D9B5A}" presName="parentText" presStyleLbl="node1" presStyleIdx="6" presStyleCnt="7">
        <dgm:presLayoutVars>
          <dgm:chMax val="0"/>
          <dgm:bulletEnabled val="1"/>
        </dgm:presLayoutVars>
      </dgm:prSet>
      <dgm:spPr/>
    </dgm:pt>
    <dgm:pt modelId="{CBF33775-05D0-4B76-8590-6FF2C6C07EAF}" type="pres">
      <dgm:prSet presAssocID="{D35E8A60-7F5C-4C49-B775-0732011D9B5A}" presName="negativeSpace" presStyleCnt="0"/>
      <dgm:spPr/>
    </dgm:pt>
    <dgm:pt modelId="{49CB0802-FD97-46CC-B588-40C6C2E00EF9}" type="pres">
      <dgm:prSet presAssocID="{D35E8A60-7F5C-4C49-B775-0732011D9B5A}" presName="childText" presStyleLbl="conFgAcc1" presStyleIdx="6" presStyleCnt="7">
        <dgm:presLayoutVars>
          <dgm:bulletEnabled val="1"/>
        </dgm:presLayoutVars>
      </dgm:prSet>
      <dgm:spPr/>
    </dgm:pt>
  </dgm:ptLst>
  <dgm:cxnLst>
    <dgm:cxn modelId="{71EDF803-3AF4-41A7-A7D1-2FB10B7E2643}" srcId="{C6F8A3B3-85F5-442B-BFF1-66A5D77113DB}" destId="{7D3139F6-323F-4869-BC9E-1F43D2424CF7}" srcOrd="3" destOrd="0" parTransId="{87E7C348-FC47-4FB2-A246-234D817E8872}" sibTransId="{7DFE6D46-4F13-4584-8C7F-B3C4A0F61DBA}"/>
    <dgm:cxn modelId="{3FD08A0C-5AF7-4F15-89E5-933340E73AFC}" type="presOf" srcId="{0E96988C-E9AF-433D-BFB9-05F95EF66BA2}" destId="{3FB02FBC-3E30-48AA-A3AD-E1FA2761F2A4}" srcOrd="1" destOrd="0" presId="urn:microsoft.com/office/officeart/2005/8/layout/list1"/>
    <dgm:cxn modelId="{ED9AFD14-79AC-4E26-BC2F-186CA2D530DC}" type="presOf" srcId="{4F912BDC-E402-498F-92BA-8BB74C1D1E20}" destId="{DA951627-9220-42AB-AD63-EA8474713934}" srcOrd="1" destOrd="0" presId="urn:microsoft.com/office/officeart/2005/8/layout/list1"/>
    <dgm:cxn modelId="{E7C48C16-2263-43C2-9A1B-5DA0A0BDF502}" type="presOf" srcId="{0E96988C-E9AF-433D-BFB9-05F95EF66BA2}" destId="{CF3AE509-E91E-42E3-8922-7A3BB0C1DB04}" srcOrd="0" destOrd="0" presId="urn:microsoft.com/office/officeart/2005/8/layout/list1"/>
    <dgm:cxn modelId="{ACD4872B-B889-449F-B002-6FAA503F150E}" srcId="{C6F8A3B3-85F5-442B-BFF1-66A5D77113DB}" destId="{0E96988C-E9AF-433D-BFB9-05F95EF66BA2}" srcOrd="4" destOrd="0" parTransId="{0E8F0A1E-38DB-40EF-90B8-9B19C0B2055F}" sibTransId="{DA5F616B-DBC6-4945-AFF0-6CAE2581F622}"/>
    <dgm:cxn modelId="{6BF0DE2D-659E-4C46-A88B-13D2D78FFD51}" type="presOf" srcId="{766F8432-77B9-4F84-AB8C-846AF5ACDD3A}" destId="{27AB0A9F-6E83-4079-B8AA-E09C442FC3A8}" srcOrd="1" destOrd="0" presId="urn:microsoft.com/office/officeart/2005/8/layout/list1"/>
    <dgm:cxn modelId="{B103DB31-7999-4759-9428-223D797C50B3}" srcId="{C6F8A3B3-85F5-442B-BFF1-66A5D77113DB}" destId="{766F8432-77B9-4F84-AB8C-846AF5ACDD3A}" srcOrd="5" destOrd="0" parTransId="{66CC7157-431D-4F88-B006-00180CC03E6A}" sibTransId="{29C4A591-656E-422D-B334-C5AA0B6B3C18}"/>
    <dgm:cxn modelId="{83C35F3A-F5D2-400D-A5B1-76DF184DE389}" type="presOf" srcId="{766F8432-77B9-4F84-AB8C-846AF5ACDD3A}" destId="{C04AE066-8BDD-49EC-BADB-AE076676AD0D}" srcOrd="0" destOrd="0" presId="urn:microsoft.com/office/officeart/2005/8/layout/list1"/>
    <dgm:cxn modelId="{E5A7423F-3E51-47DF-ABD1-A6ED51221971}" srcId="{C6F8A3B3-85F5-442B-BFF1-66A5D77113DB}" destId="{C1E07175-1C4C-4696-A718-7A7484B233A8}" srcOrd="1" destOrd="0" parTransId="{24335BEF-08F9-410A-A6C7-8DFBA6A2DDED}" sibTransId="{30FD81BA-38F0-4328-87B8-B80CF8A315C2}"/>
    <dgm:cxn modelId="{572E3F5B-49D3-4A3F-8E34-13C3225998B2}" type="presOf" srcId="{C6F8A3B3-85F5-442B-BFF1-66A5D77113DB}" destId="{BFB5C0EA-9694-4FC0-BEEB-9F892EF7D755}" srcOrd="0" destOrd="0" presId="urn:microsoft.com/office/officeart/2005/8/layout/list1"/>
    <dgm:cxn modelId="{FEAA776B-707B-420B-BE81-63A0D0A8E804}" type="presOf" srcId="{D35E8A60-7F5C-4C49-B775-0732011D9B5A}" destId="{34626F17-E235-4482-B930-901F15027FB1}" srcOrd="0" destOrd="0" presId="urn:microsoft.com/office/officeart/2005/8/layout/list1"/>
    <dgm:cxn modelId="{06601E4C-24C6-40BC-BB13-CDBB5032D983}" type="presOf" srcId="{C1E07175-1C4C-4696-A718-7A7484B233A8}" destId="{18006C6C-C9D7-4F21-A74B-D6669A3D845E}" srcOrd="1" destOrd="0" presId="urn:microsoft.com/office/officeart/2005/8/layout/list1"/>
    <dgm:cxn modelId="{575A4076-0BAC-43FD-BD1D-9702921BE297}" srcId="{C6F8A3B3-85F5-442B-BFF1-66A5D77113DB}" destId="{60C1EE97-7AD1-4544-9ABF-745CF4866884}" srcOrd="0" destOrd="0" parTransId="{C64FC958-A061-46ED-AA7C-73AE085A53D3}" sibTransId="{3CB25DBF-4A14-4A09-80E6-45622F3478B1}"/>
    <dgm:cxn modelId="{858DE48B-AD4A-4D2B-B824-B9EF772CBE58}" type="presOf" srcId="{7D3139F6-323F-4869-BC9E-1F43D2424CF7}" destId="{61CADCF6-6FB8-4962-931C-00556586A9AD}" srcOrd="1" destOrd="0" presId="urn:microsoft.com/office/officeart/2005/8/layout/list1"/>
    <dgm:cxn modelId="{9C3E9B90-98AC-44DB-90C1-0DFB3005B11D}" type="presOf" srcId="{C1E07175-1C4C-4696-A718-7A7484B233A8}" destId="{1E471ABE-69A1-4163-9A6A-D6696440814B}" srcOrd="0" destOrd="0" presId="urn:microsoft.com/office/officeart/2005/8/layout/list1"/>
    <dgm:cxn modelId="{1BD731AC-81DC-4F85-8DCB-DF520C97BAB8}" type="presOf" srcId="{60C1EE97-7AD1-4544-9ABF-745CF4866884}" destId="{65674909-CBB6-4723-A12B-4A7BE17BBD7C}" srcOrd="0" destOrd="0" presId="urn:microsoft.com/office/officeart/2005/8/layout/list1"/>
    <dgm:cxn modelId="{403B91AF-3690-4D9C-A14F-0A9505B923E9}" type="presOf" srcId="{D35E8A60-7F5C-4C49-B775-0732011D9B5A}" destId="{A3CECB2F-2486-463A-92E4-DC7E6CFCEA49}" srcOrd="1" destOrd="0" presId="urn:microsoft.com/office/officeart/2005/8/layout/list1"/>
    <dgm:cxn modelId="{F5C453B0-99CD-4562-8866-71FFAECA64EA}" type="presOf" srcId="{7D3139F6-323F-4869-BC9E-1F43D2424CF7}" destId="{0A39C55E-7D5A-438B-ADB2-8C463F4DF695}" srcOrd="0" destOrd="0" presId="urn:microsoft.com/office/officeart/2005/8/layout/list1"/>
    <dgm:cxn modelId="{0DF96FB2-3CD4-4B44-900B-9633C1405F48}" type="presOf" srcId="{60C1EE97-7AD1-4544-9ABF-745CF4866884}" destId="{5FF895D1-6FE0-4055-B510-E56885C145E7}" srcOrd="1" destOrd="0" presId="urn:microsoft.com/office/officeart/2005/8/layout/list1"/>
    <dgm:cxn modelId="{F765F9DA-2F1A-443D-B02B-8F036970858B}" type="presOf" srcId="{4F912BDC-E402-498F-92BA-8BB74C1D1E20}" destId="{7717919C-76C9-4A8C-9834-34B1F5F1650E}" srcOrd="0" destOrd="0" presId="urn:microsoft.com/office/officeart/2005/8/layout/list1"/>
    <dgm:cxn modelId="{BEA7B1EF-B2EF-45F8-AFA4-0E04654BB069}" srcId="{C6F8A3B3-85F5-442B-BFF1-66A5D77113DB}" destId="{4F912BDC-E402-498F-92BA-8BB74C1D1E20}" srcOrd="2" destOrd="0" parTransId="{23F320BB-C43D-4EF3-A1F6-770734C3CB8D}" sibTransId="{8D844471-6BB8-4A7A-8035-D2F62F29F1CC}"/>
    <dgm:cxn modelId="{C53714FD-A329-4A6E-880A-EC9906777DB6}" srcId="{C6F8A3B3-85F5-442B-BFF1-66A5D77113DB}" destId="{D35E8A60-7F5C-4C49-B775-0732011D9B5A}" srcOrd="6" destOrd="0" parTransId="{A87CD0E3-6EF2-4E24-90C7-DEB7BCC9BDD0}" sibTransId="{D1415360-8438-4D8E-817C-A0B092D0E066}"/>
    <dgm:cxn modelId="{9A0CECF1-5F2E-4067-B198-24135A47BED1}" type="presParOf" srcId="{BFB5C0EA-9694-4FC0-BEEB-9F892EF7D755}" destId="{8F7B72E5-8C16-4DBE-880A-6DB7C40CD3C8}" srcOrd="0" destOrd="0" presId="urn:microsoft.com/office/officeart/2005/8/layout/list1"/>
    <dgm:cxn modelId="{3748897F-7947-4303-A5D2-F579067B1B72}" type="presParOf" srcId="{8F7B72E5-8C16-4DBE-880A-6DB7C40CD3C8}" destId="{65674909-CBB6-4723-A12B-4A7BE17BBD7C}" srcOrd="0" destOrd="0" presId="urn:microsoft.com/office/officeart/2005/8/layout/list1"/>
    <dgm:cxn modelId="{B705CC70-425F-4790-BD01-8C28A0F0A0D7}" type="presParOf" srcId="{8F7B72E5-8C16-4DBE-880A-6DB7C40CD3C8}" destId="{5FF895D1-6FE0-4055-B510-E56885C145E7}" srcOrd="1" destOrd="0" presId="urn:microsoft.com/office/officeart/2005/8/layout/list1"/>
    <dgm:cxn modelId="{48BE0ECF-073D-4153-BD5D-85CAEB0C4905}" type="presParOf" srcId="{BFB5C0EA-9694-4FC0-BEEB-9F892EF7D755}" destId="{75A3B13B-0CD8-454F-8A2A-125770B5CA6B}" srcOrd="1" destOrd="0" presId="urn:microsoft.com/office/officeart/2005/8/layout/list1"/>
    <dgm:cxn modelId="{BCE5E5A4-6922-446D-B3DC-8019436CAB55}" type="presParOf" srcId="{BFB5C0EA-9694-4FC0-BEEB-9F892EF7D755}" destId="{D30EDAC8-9E5C-4EDA-BD49-2A368A574D44}" srcOrd="2" destOrd="0" presId="urn:microsoft.com/office/officeart/2005/8/layout/list1"/>
    <dgm:cxn modelId="{188D9883-292C-4701-AA7E-C85CFF717F1F}" type="presParOf" srcId="{BFB5C0EA-9694-4FC0-BEEB-9F892EF7D755}" destId="{15F0AF52-5F61-40EA-ACBC-9239143C407B}" srcOrd="3" destOrd="0" presId="urn:microsoft.com/office/officeart/2005/8/layout/list1"/>
    <dgm:cxn modelId="{CB8C10F2-478A-49C2-8BAC-092EB8D06A2E}" type="presParOf" srcId="{BFB5C0EA-9694-4FC0-BEEB-9F892EF7D755}" destId="{43FAB8C4-54E4-40BA-9D64-7CD972E3FC8C}" srcOrd="4" destOrd="0" presId="urn:microsoft.com/office/officeart/2005/8/layout/list1"/>
    <dgm:cxn modelId="{4C64E902-D9C8-4EA3-B189-DE3BC9F52892}" type="presParOf" srcId="{43FAB8C4-54E4-40BA-9D64-7CD972E3FC8C}" destId="{1E471ABE-69A1-4163-9A6A-D6696440814B}" srcOrd="0" destOrd="0" presId="urn:microsoft.com/office/officeart/2005/8/layout/list1"/>
    <dgm:cxn modelId="{A6563EA8-F476-4215-A59A-F79999CDB852}" type="presParOf" srcId="{43FAB8C4-54E4-40BA-9D64-7CD972E3FC8C}" destId="{18006C6C-C9D7-4F21-A74B-D6669A3D845E}" srcOrd="1" destOrd="0" presId="urn:microsoft.com/office/officeart/2005/8/layout/list1"/>
    <dgm:cxn modelId="{55D0340C-08B8-428F-BFB2-A819B092D103}" type="presParOf" srcId="{BFB5C0EA-9694-4FC0-BEEB-9F892EF7D755}" destId="{6B24EF8A-C3C6-4E29-A64F-66DE3B8F524C}" srcOrd="5" destOrd="0" presId="urn:microsoft.com/office/officeart/2005/8/layout/list1"/>
    <dgm:cxn modelId="{400895CC-38C2-41D1-A0BE-8BF281DA97B1}" type="presParOf" srcId="{BFB5C0EA-9694-4FC0-BEEB-9F892EF7D755}" destId="{CFAF7850-CC25-4E3D-A0DC-E600F395BDD0}" srcOrd="6" destOrd="0" presId="urn:microsoft.com/office/officeart/2005/8/layout/list1"/>
    <dgm:cxn modelId="{54C9D22E-EABC-4126-B3BD-58EAEB0D448A}" type="presParOf" srcId="{BFB5C0EA-9694-4FC0-BEEB-9F892EF7D755}" destId="{A2F2721A-94DA-4297-8436-CAB48A6C5298}" srcOrd="7" destOrd="0" presId="urn:microsoft.com/office/officeart/2005/8/layout/list1"/>
    <dgm:cxn modelId="{BFD3BC2B-15DA-4CFA-856F-39F49A9FA811}" type="presParOf" srcId="{BFB5C0EA-9694-4FC0-BEEB-9F892EF7D755}" destId="{CFA0BC2C-1EE2-4A09-9B0B-E193AD1ED864}" srcOrd="8" destOrd="0" presId="urn:microsoft.com/office/officeart/2005/8/layout/list1"/>
    <dgm:cxn modelId="{3E9014A1-28E5-4347-99C2-1571844EAEC7}" type="presParOf" srcId="{CFA0BC2C-1EE2-4A09-9B0B-E193AD1ED864}" destId="{7717919C-76C9-4A8C-9834-34B1F5F1650E}" srcOrd="0" destOrd="0" presId="urn:microsoft.com/office/officeart/2005/8/layout/list1"/>
    <dgm:cxn modelId="{D807DF67-6697-40D8-8DE5-74E7F9172AB3}" type="presParOf" srcId="{CFA0BC2C-1EE2-4A09-9B0B-E193AD1ED864}" destId="{DA951627-9220-42AB-AD63-EA8474713934}" srcOrd="1" destOrd="0" presId="urn:microsoft.com/office/officeart/2005/8/layout/list1"/>
    <dgm:cxn modelId="{DD94F921-82E4-42ED-A3F8-9987B7E32FDC}" type="presParOf" srcId="{BFB5C0EA-9694-4FC0-BEEB-9F892EF7D755}" destId="{E88E0E6F-837E-4673-AB0D-30BE3299FE46}" srcOrd="9" destOrd="0" presId="urn:microsoft.com/office/officeart/2005/8/layout/list1"/>
    <dgm:cxn modelId="{55F337DC-9C0D-424E-9D5A-0E371A1E239B}" type="presParOf" srcId="{BFB5C0EA-9694-4FC0-BEEB-9F892EF7D755}" destId="{B5D28DAA-F427-4303-ADB3-02BB5561952B}" srcOrd="10" destOrd="0" presId="urn:microsoft.com/office/officeart/2005/8/layout/list1"/>
    <dgm:cxn modelId="{848441F9-A581-4919-AABD-BA8530FB5D52}" type="presParOf" srcId="{BFB5C0EA-9694-4FC0-BEEB-9F892EF7D755}" destId="{EF39697F-D644-4540-AAA0-6B6F37185596}" srcOrd="11" destOrd="0" presId="urn:microsoft.com/office/officeart/2005/8/layout/list1"/>
    <dgm:cxn modelId="{5A313EE9-B134-4064-B90C-39A9648895E3}" type="presParOf" srcId="{BFB5C0EA-9694-4FC0-BEEB-9F892EF7D755}" destId="{845FD9C8-256B-4EE3-B97D-FF67E8CCAE29}" srcOrd="12" destOrd="0" presId="urn:microsoft.com/office/officeart/2005/8/layout/list1"/>
    <dgm:cxn modelId="{63177818-A276-4ECA-AD74-C2FD306AEB5F}" type="presParOf" srcId="{845FD9C8-256B-4EE3-B97D-FF67E8CCAE29}" destId="{0A39C55E-7D5A-438B-ADB2-8C463F4DF695}" srcOrd="0" destOrd="0" presId="urn:microsoft.com/office/officeart/2005/8/layout/list1"/>
    <dgm:cxn modelId="{AD9B7C9E-4609-4D78-8739-0F63EEA05A1E}" type="presParOf" srcId="{845FD9C8-256B-4EE3-B97D-FF67E8CCAE29}" destId="{61CADCF6-6FB8-4962-931C-00556586A9AD}" srcOrd="1" destOrd="0" presId="urn:microsoft.com/office/officeart/2005/8/layout/list1"/>
    <dgm:cxn modelId="{0F710A8E-05CF-48A3-BD3D-B9C2A51643F4}" type="presParOf" srcId="{BFB5C0EA-9694-4FC0-BEEB-9F892EF7D755}" destId="{5B02F993-8342-4F0A-81AB-1929E23D5A6E}" srcOrd="13" destOrd="0" presId="urn:microsoft.com/office/officeart/2005/8/layout/list1"/>
    <dgm:cxn modelId="{F2F606D2-68C3-4C7E-BCBC-52ECC5853EC3}" type="presParOf" srcId="{BFB5C0EA-9694-4FC0-BEEB-9F892EF7D755}" destId="{23336F26-E186-4210-B55E-6FBEFC56C805}" srcOrd="14" destOrd="0" presId="urn:microsoft.com/office/officeart/2005/8/layout/list1"/>
    <dgm:cxn modelId="{A7C59CCD-62E7-43A5-8A02-C6DCB2C17771}" type="presParOf" srcId="{BFB5C0EA-9694-4FC0-BEEB-9F892EF7D755}" destId="{3EFD93F2-26A3-4C0D-93EA-2B2E1A8B276B}" srcOrd="15" destOrd="0" presId="urn:microsoft.com/office/officeart/2005/8/layout/list1"/>
    <dgm:cxn modelId="{8589BF7E-6EF2-4185-B0BA-80803E122EEE}" type="presParOf" srcId="{BFB5C0EA-9694-4FC0-BEEB-9F892EF7D755}" destId="{C530A9FC-2F57-49FD-9BDE-5A5C9FDB2C16}" srcOrd="16" destOrd="0" presId="urn:microsoft.com/office/officeart/2005/8/layout/list1"/>
    <dgm:cxn modelId="{3C07FCA8-D257-4D18-A8FD-2C2E836F45A8}" type="presParOf" srcId="{C530A9FC-2F57-49FD-9BDE-5A5C9FDB2C16}" destId="{CF3AE509-E91E-42E3-8922-7A3BB0C1DB04}" srcOrd="0" destOrd="0" presId="urn:microsoft.com/office/officeart/2005/8/layout/list1"/>
    <dgm:cxn modelId="{2356AD86-7886-4A15-9E3F-E9B8DBCA6E45}" type="presParOf" srcId="{C530A9FC-2F57-49FD-9BDE-5A5C9FDB2C16}" destId="{3FB02FBC-3E30-48AA-A3AD-E1FA2761F2A4}" srcOrd="1" destOrd="0" presId="urn:microsoft.com/office/officeart/2005/8/layout/list1"/>
    <dgm:cxn modelId="{1833E8C1-1F2D-4A1E-AA93-0E4252A72B39}" type="presParOf" srcId="{BFB5C0EA-9694-4FC0-BEEB-9F892EF7D755}" destId="{D4B3DED9-0A57-4CB3-A33F-A9AC581150FD}" srcOrd="17" destOrd="0" presId="urn:microsoft.com/office/officeart/2005/8/layout/list1"/>
    <dgm:cxn modelId="{293AE8B0-A9A2-43D5-83F0-B1BAFC7F24E7}" type="presParOf" srcId="{BFB5C0EA-9694-4FC0-BEEB-9F892EF7D755}" destId="{BE729D34-D5D3-4236-8E87-1576345E5C99}" srcOrd="18" destOrd="0" presId="urn:microsoft.com/office/officeart/2005/8/layout/list1"/>
    <dgm:cxn modelId="{986E3BFA-7CDF-447C-B2C8-97754DBF4305}" type="presParOf" srcId="{BFB5C0EA-9694-4FC0-BEEB-9F892EF7D755}" destId="{58B283E2-C8E5-4352-A115-498099230233}" srcOrd="19" destOrd="0" presId="urn:microsoft.com/office/officeart/2005/8/layout/list1"/>
    <dgm:cxn modelId="{148F2CE7-3CC6-4ABC-B78F-1EEC5EDEE2B6}" type="presParOf" srcId="{BFB5C0EA-9694-4FC0-BEEB-9F892EF7D755}" destId="{77B73CF9-28A2-40BA-9040-D44FEBECB7AF}" srcOrd="20" destOrd="0" presId="urn:microsoft.com/office/officeart/2005/8/layout/list1"/>
    <dgm:cxn modelId="{1F468C1E-FCD4-4B81-8222-1D1A918CBEEF}" type="presParOf" srcId="{77B73CF9-28A2-40BA-9040-D44FEBECB7AF}" destId="{C04AE066-8BDD-49EC-BADB-AE076676AD0D}" srcOrd="0" destOrd="0" presId="urn:microsoft.com/office/officeart/2005/8/layout/list1"/>
    <dgm:cxn modelId="{E021BF37-D5B1-42BB-8C90-A87505B843D0}" type="presParOf" srcId="{77B73CF9-28A2-40BA-9040-D44FEBECB7AF}" destId="{27AB0A9F-6E83-4079-B8AA-E09C442FC3A8}" srcOrd="1" destOrd="0" presId="urn:microsoft.com/office/officeart/2005/8/layout/list1"/>
    <dgm:cxn modelId="{27BA703E-33E8-4EE1-80D0-19F3F3D7FA53}" type="presParOf" srcId="{BFB5C0EA-9694-4FC0-BEEB-9F892EF7D755}" destId="{CC768F45-2BC2-4C53-82F5-1E3C98E8D7D5}" srcOrd="21" destOrd="0" presId="urn:microsoft.com/office/officeart/2005/8/layout/list1"/>
    <dgm:cxn modelId="{7C7064BA-AF0B-44E9-BF05-6974BE773697}" type="presParOf" srcId="{BFB5C0EA-9694-4FC0-BEEB-9F892EF7D755}" destId="{19390083-FF5D-452A-89CC-848A3294ADBD}" srcOrd="22" destOrd="0" presId="urn:microsoft.com/office/officeart/2005/8/layout/list1"/>
    <dgm:cxn modelId="{EE32EFEF-A954-4510-8E4F-D67914F8C8CD}" type="presParOf" srcId="{BFB5C0EA-9694-4FC0-BEEB-9F892EF7D755}" destId="{32F761E6-EDE0-43E4-BF5E-3ED2B482E9EC}" srcOrd="23" destOrd="0" presId="urn:microsoft.com/office/officeart/2005/8/layout/list1"/>
    <dgm:cxn modelId="{EA6BFD9D-D0DB-4F7D-8AD3-9F676D1C2F2B}" type="presParOf" srcId="{BFB5C0EA-9694-4FC0-BEEB-9F892EF7D755}" destId="{24EF0C4C-5F87-418D-ABA3-375B260302AC}" srcOrd="24" destOrd="0" presId="urn:microsoft.com/office/officeart/2005/8/layout/list1"/>
    <dgm:cxn modelId="{D178B665-DE3F-4D63-A185-805C83AAADE3}" type="presParOf" srcId="{24EF0C4C-5F87-418D-ABA3-375B260302AC}" destId="{34626F17-E235-4482-B930-901F15027FB1}" srcOrd="0" destOrd="0" presId="urn:microsoft.com/office/officeart/2005/8/layout/list1"/>
    <dgm:cxn modelId="{DE253939-512C-423A-8337-4F84232AD28F}" type="presParOf" srcId="{24EF0C4C-5F87-418D-ABA3-375B260302AC}" destId="{A3CECB2F-2486-463A-92E4-DC7E6CFCEA49}" srcOrd="1" destOrd="0" presId="urn:microsoft.com/office/officeart/2005/8/layout/list1"/>
    <dgm:cxn modelId="{377DE3F2-E4F9-45A6-8790-47F1286A3BD0}" type="presParOf" srcId="{BFB5C0EA-9694-4FC0-BEEB-9F892EF7D755}" destId="{CBF33775-05D0-4B76-8590-6FF2C6C07EAF}" srcOrd="25" destOrd="0" presId="urn:microsoft.com/office/officeart/2005/8/layout/list1"/>
    <dgm:cxn modelId="{592FAD90-045F-4E22-B51D-C9814A0B0B85}" type="presParOf" srcId="{BFB5C0EA-9694-4FC0-BEEB-9F892EF7D755}" destId="{49CB0802-FD97-46CC-B588-40C6C2E00EF9}" srcOrd="2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EDAC8-9E5C-4EDA-BD49-2A368A574D44}">
      <dsp:nvSpPr>
        <dsp:cNvPr id="0" name=""/>
        <dsp:cNvSpPr/>
      </dsp:nvSpPr>
      <dsp:spPr>
        <a:xfrm>
          <a:off x="0" y="16751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F895D1-6FE0-4055-B510-E56885C145E7}">
      <dsp:nvSpPr>
        <dsp:cNvPr id="0" name=""/>
        <dsp:cNvSpPr/>
      </dsp:nvSpPr>
      <dsp:spPr>
        <a:xfrm>
          <a:off x="132708" y="6419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US Customer</a:t>
          </a:r>
        </a:p>
      </dsp:txBody>
      <dsp:txXfrm>
        <a:off x="142795" y="74281"/>
        <a:ext cx="1837744" cy="186466"/>
      </dsp:txXfrm>
    </dsp:sp>
    <dsp:sp modelId="{CFAF7850-CC25-4E3D-A0DC-E600F395BDD0}">
      <dsp:nvSpPr>
        <dsp:cNvPr id="0" name=""/>
        <dsp:cNvSpPr/>
      </dsp:nvSpPr>
      <dsp:spPr>
        <a:xfrm>
          <a:off x="0" y="48503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006C6C-C9D7-4F21-A74B-D6669A3D845E}">
      <dsp:nvSpPr>
        <dsp:cNvPr id="0" name=""/>
        <dsp:cNvSpPr/>
      </dsp:nvSpPr>
      <dsp:spPr>
        <a:xfrm>
          <a:off x="132708" y="38171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Workforce</a:t>
          </a:r>
        </a:p>
      </dsp:txBody>
      <dsp:txXfrm>
        <a:off x="142795" y="391801"/>
        <a:ext cx="1837744" cy="186466"/>
      </dsp:txXfrm>
    </dsp:sp>
    <dsp:sp modelId="{B5D28DAA-F427-4303-ADB3-02BB5561952B}">
      <dsp:nvSpPr>
        <dsp:cNvPr id="0" name=""/>
        <dsp:cNvSpPr/>
      </dsp:nvSpPr>
      <dsp:spPr>
        <a:xfrm>
          <a:off x="0" y="80255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951627-9220-42AB-AD63-EA8474713934}">
      <dsp:nvSpPr>
        <dsp:cNvPr id="0" name=""/>
        <dsp:cNvSpPr/>
      </dsp:nvSpPr>
      <dsp:spPr>
        <a:xfrm>
          <a:off x="132708" y="69923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US Electric Transmission Assets</a:t>
          </a:r>
        </a:p>
      </dsp:txBody>
      <dsp:txXfrm>
        <a:off x="142795" y="709321"/>
        <a:ext cx="1837744" cy="186466"/>
      </dsp:txXfrm>
    </dsp:sp>
    <dsp:sp modelId="{23336F26-E186-4210-B55E-6FBEFC56C805}">
      <dsp:nvSpPr>
        <dsp:cNvPr id="0" name=""/>
        <dsp:cNvSpPr/>
      </dsp:nvSpPr>
      <dsp:spPr>
        <a:xfrm>
          <a:off x="0" y="112007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CADCF6-6FB8-4962-931C-00556586A9AD}">
      <dsp:nvSpPr>
        <dsp:cNvPr id="0" name=""/>
        <dsp:cNvSpPr/>
      </dsp:nvSpPr>
      <dsp:spPr>
        <a:xfrm>
          <a:off x="132708" y="101675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US Electric Distribution Assets</a:t>
          </a:r>
        </a:p>
      </dsp:txBody>
      <dsp:txXfrm>
        <a:off x="142795" y="1026841"/>
        <a:ext cx="1837744" cy="186466"/>
      </dsp:txXfrm>
    </dsp:sp>
    <dsp:sp modelId="{BE729D34-D5D3-4236-8E87-1576345E5C99}">
      <dsp:nvSpPr>
        <dsp:cNvPr id="0" name=""/>
        <dsp:cNvSpPr/>
      </dsp:nvSpPr>
      <dsp:spPr>
        <a:xfrm>
          <a:off x="0" y="143759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B02FBC-3E30-48AA-A3AD-E1FA2761F2A4}">
      <dsp:nvSpPr>
        <dsp:cNvPr id="0" name=""/>
        <dsp:cNvSpPr/>
      </dsp:nvSpPr>
      <dsp:spPr>
        <a:xfrm>
          <a:off x="132708" y="133427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UK Electric Transmission Assets</a:t>
          </a:r>
        </a:p>
      </dsp:txBody>
      <dsp:txXfrm>
        <a:off x="142795" y="1344361"/>
        <a:ext cx="1837744" cy="186466"/>
      </dsp:txXfrm>
    </dsp:sp>
    <dsp:sp modelId="{19390083-FF5D-452A-89CC-848A3294ADBD}">
      <dsp:nvSpPr>
        <dsp:cNvPr id="0" name=""/>
        <dsp:cNvSpPr/>
      </dsp:nvSpPr>
      <dsp:spPr>
        <a:xfrm>
          <a:off x="0" y="175511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AB0A9F-6E83-4079-B8AA-E09C442FC3A8}">
      <dsp:nvSpPr>
        <dsp:cNvPr id="0" name=""/>
        <dsp:cNvSpPr/>
      </dsp:nvSpPr>
      <dsp:spPr>
        <a:xfrm>
          <a:off x="132708" y="165179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Finance Cost / Vendor</a:t>
          </a:r>
        </a:p>
      </dsp:txBody>
      <dsp:txXfrm>
        <a:off x="142795" y="1661881"/>
        <a:ext cx="1837744" cy="186466"/>
      </dsp:txXfrm>
    </dsp:sp>
    <dsp:sp modelId="{49CB0802-FD97-46CC-B588-40C6C2E00EF9}">
      <dsp:nvSpPr>
        <dsp:cNvPr id="0" name=""/>
        <dsp:cNvSpPr/>
      </dsp:nvSpPr>
      <dsp:spPr>
        <a:xfrm>
          <a:off x="0" y="2072634"/>
          <a:ext cx="2654169" cy="176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CECB2F-2486-463A-92E4-DC7E6CFCEA49}">
      <dsp:nvSpPr>
        <dsp:cNvPr id="0" name=""/>
        <dsp:cNvSpPr/>
      </dsp:nvSpPr>
      <dsp:spPr>
        <a:xfrm>
          <a:off x="132708" y="1969314"/>
          <a:ext cx="1857918" cy="2066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225" tIns="0" rIns="70225" bIns="0" numCol="1" spcCol="1270" anchor="ctr" anchorCtr="0">
          <a:noAutofit/>
        </a:bodyPr>
        <a:lstStyle/>
        <a:p>
          <a:pPr marL="0" lvl="0" indent="0" algn="l" defTabSz="400050">
            <a:lnSpc>
              <a:spcPct val="90000"/>
            </a:lnSpc>
            <a:spcBef>
              <a:spcPct val="0"/>
            </a:spcBef>
            <a:spcAft>
              <a:spcPct val="35000"/>
            </a:spcAft>
            <a:buNone/>
          </a:pPr>
          <a:r>
            <a:rPr lang="en-GB" sz="900" kern="1200"/>
            <a:t>US Gas Assets</a:t>
          </a:r>
        </a:p>
      </dsp:txBody>
      <dsp:txXfrm>
        <a:off x="142795" y="1979401"/>
        <a:ext cx="1837744" cy="1864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27.emf"/></Relationships>
</file>

<file path=ppt/drawings/_rels/vmlDrawing16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4C866-FFE9-4121-9132-6A71226DFEE0}" type="datetimeFigureOut">
              <a:rPr lang="en-GB" smtClean="0"/>
              <a:t>22/07/2021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CC8FF-5FF4-423F-B623-7B31061F62D2}" type="slidenum">
              <a:rPr lang="en-GB" smtClean="0"/>
              <a:t>‹#›</a:t>
            </a:fld>
            <a:endParaRPr lang="en-GB"/>
          </a:p>
        </p:txBody>
      </p:sp>
    </p:spTree>
    <p:extLst>
      <p:ext uri="{BB962C8B-B14F-4D97-AF65-F5344CB8AC3E}">
        <p14:creationId xmlns:p14="http://schemas.microsoft.com/office/powerpoint/2010/main" val="343682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1</a:t>
            </a:fld>
            <a:endParaRPr lang="en-GB"/>
          </a:p>
        </p:txBody>
      </p:sp>
    </p:spTree>
    <p:extLst>
      <p:ext uri="{BB962C8B-B14F-4D97-AF65-F5344CB8AC3E}">
        <p14:creationId xmlns:p14="http://schemas.microsoft.com/office/powerpoint/2010/main" val="3210983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7485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97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9140">
              <a:spcAft>
                <a:spcPts val="133"/>
              </a:spcAft>
              <a:buClr>
                <a:srgbClr val="55555A"/>
              </a:buClr>
            </a:pPr>
            <a:endParaRPr lang="en-US" sz="12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79895-3E67-4CB8-BE0C-23F3FD5FF7F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37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2</a:t>
            </a:fld>
            <a:endParaRPr lang="en-GB"/>
          </a:p>
        </p:txBody>
      </p:sp>
    </p:spTree>
    <p:extLst>
      <p:ext uri="{BB962C8B-B14F-4D97-AF65-F5344CB8AC3E}">
        <p14:creationId xmlns:p14="http://schemas.microsoft.com/office/powerpoint/2010/main" val="150556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3</a:t>
            </a:fld>
            <a:endParaRPr lang="en-GB"/>
          </a:p>
        </p:txBody>
      </p:sp>
    </p:spTree>
    <p:extLst>
      <p:ext uri="{BB962C8B-B14F-4D97-AF65-F5344CB8AC3E}">
        <p14:creationId xmlns:p14="http://schemas.microsoft.com/office/powerpoint/2010/main" val="285606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4</a:t>
            </a:fld>
            <a:endParaRPr lang="en-GB"/>
          </a:p>
        </p:txBody>
      </p:sp>
    </p:spTree>
    <p:extLst>
      <p:ext uri="{BB962C8B-B14F-4D97-AF65-F5344CB8AC3E}">
        <p14:creationId xmlns:p14="http://schemas.microsoft.com/office/powerpoint/2010/main" val="416682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9326EB-7CAB-4A18-BC7E-76E0075C81B3}" type="slidenum">
              <a:rPr lang="en-GB" smtClean="0"/>
              <a:t>5</a:t>
            </a:fld>
            <a:endParaRPr lang="en-GB"/>
          </a:p>
        </p:txBody>
      </p:sp>
    </p:spTree>
    <p:extLst>
      <p:ext uri="{BB962C8B-B14F-4D97-AF65-F5344CB8AC3E}">
        <p14:creationId xmlns:p14="http://schemas.microsoft.com/office/powerpoint/2010/main" val="159337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983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02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261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326EB-7CAB-4A18-BC7E-76E0075C81B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311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9.png"/><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0.png"/><Relationship Id="rId2" Type="http://schemas.openxmlformats.org/officeDocument/2006/relationships/tags" Target="../tags/tag139.xml"/><Relationship Id="rId1" Type="http://schemas.openxmlformats.org/officeDocument/2006/relationships/vmlDrawing" Target="../drawings/vmlDrawing89.vml"/><Relationship Id="rId6" Type="http://schemas.openxmlformats.org/officeDocument/2006/relationships/image" Target="../media/image8.emf"/><Relationship Id="rId5" Type="http://schemas.openxmlformats.org/officeDocument/2006/relationships/oleObject" Target="../embeddings/oleObject89.bin"/><Relationship Id="rId4"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41.xml"/><Relationship Id="rId1" Type="http://schemas.openxmlformats.org/officeDocument/2006/relationships/vmlDrawing" Target="../drawings/vmlDrawing90.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90.bin"/></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143.xml"/><Relationship Id="rId7" Type="http://schemas.openxmlformats.org/officeDocument/2006/relationships/image" Target="../media/image13.png"/><Relationship Id="rId2" Type="http://schemas.openxmlformats.org/officeDocument/2006/relationships/tags" Target="../tags/tag142.xml"/><Relationship Id="rId1" Type="http://schemas.openxmlformats.org/officeDocument/2006/relationships/vmlDrawing" Target="../drawings/vmlDrawing91.vml"/><Relationship Id="rId6" Type="http://schemas.openxmlformats.org/officeDocument/2006/relationships/image" Target="../media/image12.emf"/><Relationship Id="rId5" Type="http://schemas.openxmlformats.org/officeDocument/2006/relationships/oleObject" Target="../embeddings/oleObject91.bin"/><Relationship Id="rId4"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11.png"/><Relationship Id="rId2" Type="http://schemas.openxmlformats.org/officeDocument/2006/relationships/tags" Target="../tags/tag144.xml"/><Relationship Id="rId1" Type="http://schemas.openxmlformats.org/officeDocument/2006/relationships/vmlDrawing" Target="../drawings/vmlDrawing92.vml"/><Relationship Id="rId6" Type="http://schemas.openxmlformats.org/officeDocument/2006/relationships/image" Target="../media/image8.emf"/><Relationship Id="rId5" Type="http://schemas.openxmlformats.org/officeDocument/2006/relationships/oleObject" Target="../embeddings/oleObject92.bin"/><Relationship Id="rId4"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10.png"/><Relationship Id="rId2" Type="http://schemas.openxmlformats.org/officeDocument/2006/relationships/tags" Target="../tags/tag146.xml"/><Relationship Id="rId1" Type="http://schemas.openxmlformats.org/officeDocument/2006/relationships/vmlDrawing" Target="../drawings/vmlDrawing93.vml"/><Relationship Id="rId6" Type="http://schemas.openxmlformats.org/officeDocument/2006/relationships/image" Target="../media/image8.emf"/><Relationship Id="rId5" Type="http://schemas.openxmlformats.org/officeDocument/2006/relationships/oleObject" Target="../embeddings/oleObject93.bin"/><Relationship Id="rId4"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11.png"/><Relationship Id="rId2" Type="http://schemas.openxmlformats.org/officeDocument/2006/relationships/tags" Target="../tags/tag148.xml"/><Relationship Id="rId1" Type="http://schemas.openxmlformats.org/officeDocument/2006/relationships/vmlDrawing" Target="../drawings/vmlDrawing94.vml"/><Relationship Id="rId6" Type="http://schemas.openxmlformats.org/officeDocument/2006/relationships/image" Target="../media/image8.emf"/><Relationship Id="rId5" Type="http://schemas.openxmlformats.org/officeDocument/2006/relationships/oleObject" Target="../embeddings/oleObject94.bin"/><Relationship Id="rId4"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10.png"/><Relationship Id="rId2" Type="http://schemas.openxmlformats.org/officeDocument/2006/relationships/tags" Target="../tags/tag150.xml"/><Relationship Id="rId1" Type="http://schemas.openxmlformats.org/officeDocument/2006/relationships/vmlDrawing" Target="../drawings/vmlDrawing95.vml"/><Relationship Id="rId6" Type="http://schemas.openxmlformats.org/officeDocument/2006/relationships/image" Target="../media/image8.emf"/><Relationship Id="rId5" Type="http://schemas.openxmlformats.org/officeDocument/2006/relationships/oleObject" Target="../embeddings/oleObject95.bin"/><Relationship Id="rId4"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153.xml"/><Relationship Id="rId7" Type="http://schemas.openxmlformats.org/officeDocument/2006/relationships/image" Target="../media/image11.png"/><Relationship Id="rId2" Type="http://schemas.openxmlformats.org/officeDocument/2006/relationships/tags" Target="../tags/tag152.xml"/><Relationship Id="rId1" Type="http://schemas.openxmlformats.org/officeDocument/2006/relationships/vmlDrawing" Target="../drawings/vmlDrawing96.vml"/><Relationship Id="rId6" Type="http://schemas.openxmlformats.org/officeDocument/2006/relationships/image" Target="../media/image8.emf"/><Relationship Id="rId5" Type="http://schemas.openxmlformats.org/officeDocument/2006/relationships/oleObject" Target="../embeddings/oleObject96.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4.xml"/><Relationship Id="rId1" Type="http://schemas.openxmlformats.org/officeDocument/2006/relationships/vmlDrawing" Target="../drawings/vmlDrawing97.vml"/><Relationship Id="rId5" Type="http://schemas.openxmlformats.org/officeDocument/2006/relationships/image" Target="../media/image8.emf"/><Relationship Id="rId4" Type="http://schemas.openxmlformats.org/officeDocument/2006/relationships/oleObject" Target="../embeddings/oleObject97.bin"/></Relationships>
</file>

<file path=ppt/slideLayouts/_rels/slideLayout10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2.xml"/><Relationship Id="rId7" Type="http://schemas.openxmlformats.org/officeDocument/2006/relationships/image" Target="../media/image4.svg"/><Relationship Id="rId2" Type="http://schemas.openxmlformats.org/officeDocument/2006/relationships/tags" Target="../tags/tag155.xml"/><Relationship Id="rId1" Type="http://schemas.openxmlformats.org/officeDocument/2006/relationships/vmlDrawing" Target="../drawings/vmlDrawing98.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98.bin"/><Relationship Id="rId9"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bin"/></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vmlDrawing" Target="../drawings/vmlDrawing99.vml"/><Relationship Id="rId6" Type="http://schemas.openxmlformats.org/officeDocument/2006/relationships/image" Target="../media/image8.emf"/><Relationship Id="rId5" Type="http://schemas.openxmlformats.org/officeDocument/2006/relationships/oleObject" Target="../embeddings/oleObject99.bin"/><Relationship Id="rId4"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8.xml"/><Relationship Id="rId1" Type="http://schemas.openxmlformats.org/officeDocument/2006/relationships/vmlDrawing" Target="../drawings/vmlDrawing100.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100.bin"/></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vmlDrawing" Target="../drawings/vmlDrawing101.vml"/><Relationship Id="rId6" Type="http://schemas.openxmlformats.org/officeDocument/2006/relationships/image" Target="../media/image8.emf"/><Relationship Id="rId5" Type="http://schemas.openxmlformats.org/officeDocument/2006/relationships/oleObject" Target="../embeddings/oleObject101.bin"/><Relationship Id="rId4"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1.xml"/><Relationship Id="rId1" Type="http://schemas.openxmlformats.org/officeDocument/2006/relationships/vmlDrawing" Target="../drawings/vmlDrawing102.vml"/><Relationship Id="rId5" Type="http://schemas.openxmlformats.org/officeDocument/2006/relationships/image" Target="../media/image8.emf"/><Relationship Id="rId4" Type="http://schemas.openxmlformats.org/officeDocument/2006/relationships/oleObject" Target="../embeddings/oleObject102.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vmlDrawing" Target="../drawings/vmlDrawing103.vml"/><Relationship Id="rId5" Type="http://schemas.openxmlformats.org/officeDocument/2006/relationships/image" Target="../media/image8.emf"/><Relationship Id="rId4" Type="http://schemas.openxmlformats.org/officeDocument/2006/relationships/oleObject" Target="../embeddings/oleObject103.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3.xml"/><Relationship Id="rId1" Type="http://schemas.openxmlformats.org/officeDocument/2006/relationships/vmlDrawing" Target="../drawings/vmlDrawing104.vml"/><Relationship Id="rId5" Type="http://schemas.openxmlformats.org/officeDocument/2006/relationships/image" Target="../media/image8.emf"/><Relationship Id="rId4" Type="http://schemas.openxmlformats.org/officeDocument/2006/relationships/oleObject" Target="../embeddings/oleObject104.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4.xml"/><Relationship Id="rId1" Type="http://schemas.openxmlformats.org/officeDocument/2006/relationships/vmlDrawing" Target="../drawings/vmlDrawing105.vml"/><Relationship Id="rId5" Type="http://schemas.openxmlformats.org/officeDocument/2006/relationships/image" Target="../media/image2.emf"/><Relationship Id="rId4" Type="http://schemas.openxmlformats.org/officeDocument/2006/relationships/oleObject" Target="../embeddings/oleObject105.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5.xml"/><Relationship Id="rId1" Type="http://schemas.openxmlformats.org/officeDocument/2006/relationships/vmlDrawing" Target="../drawings/vmlDrawing106.vml"/><Relationship Id="rId5" Type="http://schemas.openxmlformats.org/officeDocument/2006/relationships/image" Target="../media/image8.emf"/><Relationship Id="rId4" Type="http://schemas.openxmlformats.org/officeDocument/2006/relationships/oleObject" Target="../embeddings/oleObject106.bin"/></Relationships>
</file>

<file path=ppt/slideLayouts/_rels/slideLayout11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67.xml"/><Relationship Id="rId7" Type="http://schemas.openxmlformats.org/officeDocument/2006/relationships/image" Target="../media/image3.png"/><Relationship Id="rId2" Type="http://schemas.openxmlformats.org/officeDocument/2006/relationships/tags" Target="../tags/tag166.xml"/><Relationship Id="rId1" Type="http://schemas.openxmlformats.org/officeDocument/2006/relationships/vmlDrawing" Target="../drawings/vmlDrawing107.vml"/><Relationship Id="rId6" Type="http://schemas.openxmlformats.org/officeDocument/2006/relationships/image" Target="../media/image2.emf"/><Relationship Id="rId5" Type="http://schemas.openxmlformats.org/officeDocument/2006/relationships/oleObject" Target="../embeddings/oleObject107.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1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9.xml"/><Relationship Id="rId7" Type="http://schemas.openxmlformats.org/officeDocument/2006/relationships/image" Target="../media/image5.png"/><Relationship Id="rId2" Type="http://schemas.openxmlformats.org/officeDocument/2006/relationships/tags" Target="../tags/tag168.xml"/><Relationship Id="rId1" Type="http://schemas.openxmlformats.org/officeDocument/2006/relationships/vmlDrawing" Target="../drawings/vmlDrawing108.vml"/><Relationship Id="rId6" Type="http://schemas.openxmlformats.org/officeDocument/2006/relationships/image" Target="../media/image2.emf"/><Relationship Id="rId5" Type="http://schemas.openxmlformats.org/officeDocument/2006/relationships/oleObject" Target="../embeddings/oleObject108.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3.bin"/></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image" Target="../media/image7.png"/><Relationship Id="rId2" Type="http://schemas.openxmlformats.org/officeDocument/2006/relationships/tags" Target="../tags/tag170.xml"/><Relationship Id="rId1" Type="http://schemas.openxmlformats.org/officeDocument/2006/relationships/vmlDrawing" Target="../drawings/vmlDrawing109.vml"/><Relationship Id="rId6" Type="http://schemas.openxmlformats.org/officeDocument/2006/relationships/image" Target="../media/image2.emf"/><Relationship Id="rId5" Type="http://schemas.openxmlformats.org/officeDocument/2006/relationships/oleObject" Target="../embeddings/oleObject109.bin"/><Relationship Id="rId4"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vmlDrawing" Target="../drawings/vmlDrawing110.vml"/><Relationship Id="rId6" Type="http://schemas.openxmlformats.org/officeDocument/2006/relationships/image" Target="../media/image8.emf"/><Relationship Id="rId5" Type="http://schemas.openxmlformats.org/officeDocument/2006/relationships/oleObject" Target="../embeddings/oleObject110.bin"/><Relationship Id="rId4"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vmlDrawing" Target="../drawings/vmlDrawing111.vml"/><Relationship Id="rId6" Type="http://schemas.openxmlformats.org/officeDocument/2006/relationships/image" Target="../media/image8.emf"/><Relationship Id="rId5" Type="http://schemas.openxmlformats.org/officeDocument/2006/relationships/oleObject" Target="../embeddings/oleObject111.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vmlDrawing" Target="../drawings/vmlDrawing112.vml"/><Relationship Id="rId6" Type="http://schemas.openxmlformats.org/officeDocument/2006/relationships/image" Target="../media/image8.emf"/><Relationship Id="rId5" Type="http://schemas.openxmlformats.org/officeDocument/2006/relationships/oleObject" Target="../embeddings/oleObject112.bin"/><Relationship Id="rId4"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vmlDrawing" Target="../drawings/vmlDrawing113.vml"/><Relationship Id="rId6" Type="http://schemas.openxmlformats.org/officeDocument/2006/relationships/image" Target="../media/image8.emf"/><Relationship Id="rId5" Type="http://schemas.openxmlformats.org/officeDocument/2006/relationships/oleObject" Target="../embeddings/oleObject113.bin"/><Relationship Id="rId4"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vmlDrawing" Target="../drawings/vmlDrawing114.vml"/><Relationship Id="rId6" Type="http://schemas.openxmlformats.org/officeDocument/2006/relationships/image" Target="../media/image8.emf"/><Relationship Id="rId5" Type="http://schemas.openxmlformats.org/officeDocument/2006/relationships/oleObject" Target="../embeddings/oleObject114.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9.png"/><Relationship Id="rId2" Type="http://schemas.openxmlformats.org/officeDocument/2006/relationships/tags" Target="../tags/tag182.xml"/><Relationship Id="rId1" Type="http://schemas.openxmlformats.org/officeDocument/2006/relationships/vmlDrawing" Target="../drawings/vmlDrawing115.vml"/><Relationship Id="rId6" Type="http://schemas.openxmlformats.org/officeDocument/2006/relationships/image" Target="../media/image8.emf"/><Relationship Id="rId5" Type="http://schemas.openxmlformats.org/officeDocument/2006/relationships/oleObject" Target="../embeddings/oleObject115.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9.png"/><Relationship Id="rId2" Type="http://schemas.openxmlformats.org/officeDocument/2006/relationships/tags" Target="../tags/tag184.xml"/><Relationship Id="rId1" Type="http://schemas.openxmlformats.org/officeDocument/2006/relationships/vmlDrawing" Target="../drawings/vmlDrawing116.vml"/><Relationship Id="rId6" Type="http://schemas.openxmlformats.org/officeDocument/2006/relationships/image" Target="../media/image8.emf"/><Relationship Id="rId5" Type="http://schemas.openxmlformats.org/officeDocument/2006/relationships/oleObject" Target="../embeddings/oleObject116.bin"/><Relationship Id="rId4"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9.png"/><Relationship Id="rId2" Type="http://schemas.openxmlformats.org/officeDocument/2006/relationships/tags" Target="../tags/tag186.xml"/><Relationship Id="rId1" Type="http://schemas.openxmlformats.org/officeDocument/2006/relationships/vmlDrawing" Target="../drawings/vmlDrawing117.vml"/><Relationship Id="rId6" Type="http://schemas.openxmlformats.org/officeDocument/2006/relationships/image" Target="../media/image8.emf"/><Relationship Id="rId5" Type="http://schemas.openxmlformats.org/officeDocument/2006/relationships/oleObject" Target="../embeddings/oleObject117.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9.png"/><Relationship Id="rId2" Type="http://schemas.openxmlformats.org/officeDocument/2006/relationships/tags" Target="../tags/tag188.xml"/><Relationship Id="rId1" Type="http://schemas.openxmlformats.org/officeDocument/2006/relationships/vmlDrawing" Target="../drawings/vmlDrawing118.vml"/><Relationship Id="rId6" Type="http://schemas.openxmlformats.org/officeDocument/2006/relationships/image" Target="../media/image8.emf"/><Relationship Id="rId5" Type="http://schemas.openxmlformats.org/officeDocument/2006/relationships/oleObject" Target="../embeddings/oleObject118.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4.bin"/></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0.xml"/><Relationship Id="rId1" Type="http://schemas.openxmlformats.org/officeDocument/2006/relationships/vmlDrawing" Target="../drawings/vmlDrawing119.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19.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1.xml"/><Relationship Id="rId1" Type="http://schemas.openxmlformats.org/officeDocument/2006/relationships/vmlDrawing" Target="../drawings/vmlDrawing120.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120.bin"/></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image" Target="../media/image10.png"/><Relationship Id="rId2" Type="http://schemas.openxmlformats.org/officeDocument/2006/relationships/tags" Target="../tags/tag192.xml"/><Relationship Id="rId1" Type="http://schemas.openxmlformats.org/officeDocument/2006/relationships/vmlDrawing" Target="../drawings/vmlDrawing121.vml"/><Relationship Id="rId6" Type="http://schemas.openxmlformats.org/officeDocument/2006/relationships/image" Target="../media/image12.emf"/><Relationship Id="rId5" Type="http://schemas.openxmlformats.org/officeDocument/2006/relationships/oleObject" Target="../embeddings/oleObject121.bin"/><Relationship Id="rId4"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4.xml"/><Relationship Id="rId1" Type="http://schemas.openxmlformats.org/officeDocument/2006/relationships/vmlDrawing" Target="../drawings/vmlDrawing122.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22.bin"/></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3.png"/><Relationship Id="rId2" Type="http://schemas.openxmlformats.org/officeDocument/2006/relationships/tags" Target="../tags/tag195.xml"/><Relationship Id="rId1" Type="http://schemas.openxmlformats.org/officeDocument/2006/relationships/vmlDrawing" Target="../drawings/vmlDrawing123.vml"/><Relationship Id="rId6" Type="http://schemas.openxmlformats.org/officeDocument/2006/relationships/image" Target="../media/image8.emf"/><Relationship Id="rId5" Type="http://schemas.openxmlformats.org/officeDocument/2006/relationships/oleObject" Target="../embeddings/oleObject123.bin"/><Relationship Id="rId4"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image" Target="../media/image11.png"/><Relationship Id="rId2" Type="http://schemas.openxmlformats.org/officeDocument/2006/relationships/tags" Target="../tags/tag197.xml"/><Relationship Id="rId1" Type="http://schemas.openxmlformats.org/officeDocument/2006/relationships/vmlDrawing" Target="../drawings/vmlDrawing124.vml"/><Relationship Id="rId6" Type="http://schemas.openxmlformats.org/officeDocument/2006/relationships/image" Target="../media/image8.emf"/><Relationship Id="rId5" Type="http://schemas.openxmlformats.org/officeDocument/2006/relationships/oleObject" Target="../embeddings/oleObject124.bin"/><Relationship Id="rId4"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200.xml"/><Relationship Id="rId7" Type="http://schemas.openxmlformats.org/officeDocument/2006/relationships/image" Target="../media/image10.png"/><Relationship Id="rId2" Type="http://schemas.openxmlformats.org/officeDocument/2006/relationships/tags" Target="../tags/tag199.xml"/><Relationship Id="rId1" Type="http://schemas.openxmlformats.org/officeDocument/2006/relationships/vmlDrawing" Target="../drawings/vmlDrawing125.vml"/><Relationship Id="rId6" Type="http://schemas.openxmlformats.org/officeDocument/2006/relationships/image" Target="../media/image8.emf"/><Relationship Id="rId5" Type="http://schemas.openxmlformats.org/officeDocument/2006/relationships/oleObject" Target="../embeddings/oleObject125.bin"/><Relationship Id="rId4"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image" Target="../media/image11.png"/><Relationship Id="rId2" Type="http://schemas.openxmlformats.org/officeDocument/2006/relationships/tags" Target="../tags/tag201.xml"/><Relationship Id="rId1" Type="http://schemas.openxmlformats.org/officeDocument/2006/relationships/vmlDrawing" Target="../drawings/vmlDrawing126.vml"/><Relationship Id="rId6" Type="http://schemas.openxmlformats.org/officeDocument/2006/relationships/image" Target="../media/image8.emf"/><Relationship Id="rId5" Type="http://schemas.openxmlformats.org/officeDocument/2006/relationships/oleObject" Target="../embeddings/oleObject126.bin"/><Relationship Id="rId4"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tags" Target="../tags/tag204.xml"/><Relationship Id="rId7" Type="http://schemas.openxmlformats.org/officeDocument/2006/relationships/image" Target="../media/image10.png"/><Relationship Id="rId2" Type="http://schemas.openxmlformats.org/officeDocument/2006/relationships/tags" Target="../tags/tag203.xml"/><Relationship Id="rId1" Type="http://schemas.openxmlformats.org/officeDocument/2006/relationships/vmlDrawing" Target="../drawings/vmlDrawing127.vml"/><Relationship Id="rId6" Type="http://schemas.openxmlformats.org/officeDocument/2006/relationships/image" Target="../media/image8.emf"/><Relationship Id="rId5" Type="http://schemas.openxmlformats.org/officeDocument/2006/relationships/oleObject" Target="../embeddings/oleObject127.bin"/><Relationship Id="rId4"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tags" Target="../tags/tag206.xml"/><Relationship Id="rId7" Type="http://schemas.openxmlformats.org/officeDocument/2006/relationships/image" Target="../media/image11.png"/><Relationship Id="rId2" Type="http://schemas.openxmlformats.org/officeDocument/2006/relationships/tags" Target="../tags/tag205.xml"/><Relationship Id="rId1" Type="http://schemas.openxmlformats.org/officeDocument/2006/relationships/vmlDrawing" Target="../drawings/vmlDrawing128.vml"/><Relationship Id="rId6" Type="http://schemas.openxmlformats.org/officeDocument/2006/relationships/image" Target="../media/image8.emf"/><Relationship Id="rId5" Type="http://schemas.openxmlformats.org/officeDocument/2006/relationships/oleObject" Target="../embeddings/oleObject128.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7.xml"/><Relationship Id="rId1" Type="http://schemas.openxmlformats.org/officeDocument/2006/relationships/vmlDrawing" Target="../drawings/vmlDrawing129.vml"/><Relationship Id="rId5" Type="http://schemas.openxmlformats.org/officeDocument/2006/relationships/image" Target="../media/image8.emf"/><Relationship Id="rId4" Type="http://schemas.openxmlformats.org/officeDocument/2006/relationships/oleObject" Target="../embeddings/oleObject129.bin"/></Relationships>
</file>

<file path=ppt/slideLayouts/_rels/slideLayout141.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vmlDrawing" Target="../drawings/vmlDrawing130.vml"/><Relationship Id="rId6" Type="http://schemas.openxmlformats.org/officeDocument/2006/relationships/image" Target="../media/image8.emf"/><Relationship Id="rId5" Type="http://schemas.openxmlformats.org/officeDocument/2006/relationships/oleObject" Target="../embeddings/oleObject130.bin"/><Relationship Id="rId4"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0.xml"/><Relationship Id="rId1" Type="http://schemas.openxmlformats.org/officeDocument/2006/relationships/vmlDrawing" Target="../drawings/vmlDrawing131.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131.bin"/></Relationships>
</file>

<file path=ppt/slideLayouts/_rels/slideLayout14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vmlDrawing" Target="../drawings/vmlDrawing132.vml"/><Relationship Id="rId6" Type="http://schemas.openxmlformats.org/officeDocument/2006/relationships/image" Target="../media/image8.emf"/><Relationship Id="rId5" Type="http://schemas.openxmlformats.org/officeDocument/2006/relationships/oleObject" Target="../embeddings/oleObject132.bin"/><Relationship Id="rId4"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3.xml"/><Relationship Id="rId1" Type="http://schemas.openxmlformats.org/officeDocument/2006/relationships/vmlDrawing" Target="../drawings/vmlDrawing133.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133.bin"/></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4.xml"/><Relationship Id="rId1" Type="http://schemas.openxmlformats.org/officeDocument/2006/relationships/vmlDrawing" Target="../drawings/vmlDrawing134.vml"/><Relationship Id="rId5" Type="http://schemas.openxmlformats.org/officeDocument/2006/relationships/image" Target="../media/image8.emf"/><Relationship Id="rId4" Type="http://schemas.openxmlformats.org/officeDocument/2006/relationships/oleObject" Target="../embeddings/oleObject134.bin"/></Relationships>
</file>

<file path=ppt/slideLayouts/_rels/slideLayout1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5.xml"/><Relationship Id="rId1" Type="http://schemas.openxmlformats.org/officeDocument/2006/relationships/vmlDrawing" Target="../drawings/vmlDrawing135.vml"/><Relationship Id="rId5" Type="http://schemas.openxmlformats.org/officeDocument/2006/relationships/image" Target="../media/image8.emf"/><Relationship Id="rId4" Type="http://schemas.openxmlformats.org/officeDocument/2006/relationships/oleObject" Target="../embeddings/oleObject135.bin"/></Relationships>
</file>

<file path=ppt/slideLayouts/_rels/slideLayout1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6.xml"/><Relationship Id="rId1" Type="http://schemas.openxmlformats.org/officeDocument/2006/relationships/vmlDrawing" Target="../drawings/vmlDrawing136.vml"/><Relationship Id="rId5" Type="http://schemas.openxmlformats.org/officeDocument/2006/relationships/image" Target="../media/image8.emf"/><Relationship Id="rId4" Type="http://schemas.openxmlformats.org/officeDocument/2006/relationships/oleObject" Target="../embeddings/oleObject136.bin"/></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7.xml"/><Relationship Id="rId1" Type="http://schemas.openxmlformats.org/officeDocument/2006/relationships/vmlDrawing" Target="../drawings/vmlDrawing137.vml"/><Relationship Id="rId5" Type="http://schemas.openxmlformats.org/officeDocument/2006/relationships/image" Target="../media/image2.emf"/><Relationship Id="rId4" Type="http://schemas.openxmlformats.org/officeDocument/2006/relationships/oleObject" Target="../embeddings/oleObject137.bin"/></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8.xml"/><Relationship Id="rId1" Type="http://schemas.openxmlformats.org/officeDocument/2006/relationships/vmlDrawing" Target="../drawings/vmlDrawing138.vml"/><Relationship Id="rId5" Type="http://schemas.openxmlformats.org/officeDocument/2006/relationships/image" Target="../media/image8.emf"/><Relationship Id="rId4" Type="http://schemas.openxmlformats.org/officeDocument/2006/relationships/oleObject" Target="../embeddings/oleObject138.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150.xml.rels><?xml version="1.0" encoding="UTF-8" standalone="yes"?>
<Relationships xmlns="http://schemas.openxmlformats.org/package/2006/relationships"><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vmlDrawing" Target="../drawings/vmlDrawing139.vml"/><Relationship Id="rId6" Type="http://schemas.openxmlformats.org/officeDocument/2006/relationships/image" Target="../media/image1.emf"/><Relationship Id="rId5" Type="http://schemas.openxmlformats.org/officeDocument/2006/relationships/oleObject" Target="../embeddings/oleObject139.bin"/><Relationship Id="rId4"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1.xml"/><Relationship Id="rId1" Type="http://schemas.openxmlformats.org/officeDocument/2006/relationships/vmlDrawing" Target="../drawings/vmlDrawing140.vml"/><Relationship Id="rId5" Type="http://schemas.openxmlformats.org/officeDocument/2006/relationships/image" Target="../media/image1.emf"/><Relationship Id="rId4" Type="http://schemas.openxmlformats.org/officeDocument/2006/relationships/oleObject" Target="../embeddings/oleObject140.bin"/></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2.xml"/><Relationship Id="rId1" Type="http://schemas.openxmlformats.org/officeDocument/2006/relationships/vmlDrawing" Target="../drawings/vmlDrawing141.vml"/><Relationship Id="rId5" Type="http://schemas.openxmlformats.org/officeDocument/2006/relationships/image" Target="../media/image1.emf"/><Relationship Id="rId4" Type="http://schemas.openxmlformats.org/officeDocument/2006/relationships/oleObject" Target="../embeddings/oleObject141.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3.xml"/><Relationship Id="rId1" Type="http://schemas.openxmlformats.org/officeDocument/2006/relationships/vmlDrawing" Target="../drawings/vmlDrawing14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2.bin"/></Relationships>
</file>

<file path=ppt/slideLayouts/_rels/slideLayout154.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vmlDrawing" Target="../drawings/vmlDrawing143.vml"/><Relationship Id="rId6" Type="http://schemas.openxmlformats.org/officeDocument/2006/relationships/image" Target="../media/image1.emf"/><Relationship Id="rId5" Type="http://schemas.openxmlformats.org/officeDocument/2006/relationships/oleObject" Target="../embeddings/oleObject143.bin"/><Relationship Id="rId4"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6.xml"/><Relationship Id="rId1" Type="http://schemas.openxmlformats.org/officeDocument/2006/relationships/vmlDrawing" Target="../drawings/vmlDrawing144.vml"/><Relationship Id="rId5" Type="http://schemas.openxmlformats.org/officeDocument/2006/relationships/image" Target="../media/image1.emf"/><Relationship Id="rId4" Type="http://schemas.openxmlformats.org/officeDocument/2006/relationships/oleObject" Target="../embeddings/oleObject144.bin"/></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7.xml"/><Relationship Id="rId1" Type="http://schemas.openxmlformats.org/officeDocument/2006/relationships/vmlDrawing" Target="../drawings/vmlDrawing145.vml"/><Relationship Id="rId5" Type="http://schemas.openxmlformats.org/officeDocument/2006/relationships/image" Target="../media/image1.emf"/><Relationship Id="rId4" Type="http://schemas.openxmlformats.org/officeDocument/2006/relationships/oleObject" Target="../embeddings/oleObject145.bin"/></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8.xml"/><Relationship Id="rId1" Type="http://schemas.openxmlformats.org/officeDocument/2006/relationships/vmlDrawing" Target="../drawings/vmlDrawing146.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146.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9.xml"/><Relationship Id="rId1" Type="http://schemas.openxmlformats.org/officeDocument/2006/relationships/vmlDrawing" Target="../drawings/vmlDrawing147.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47.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0.xml"/><Relationship Id="rId1" Type="http://schemas.openxmlformats.org/officeDocument/2006/relationships/vmlDrawing" Target="../drawings/vmlDrawing148.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48.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3.png"/><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image" Target="../media/image12.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1.png"/><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8.e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0.png"/><Relationship Id="rId2" Type="http://schemas.openxmlformats.org/officeDocument/2006/relationships/tags" Target="../tags/tag31.xml"/><Relationship Id="rId1" Type="http://schemas.openxmlformats.org/officeDocument/2006/relationships/vmlDrawing" Target="../drawings/vmlDrawing19.vml"/><Relationship Id="rId6" Type="http://schemas.openxmlformats.org/officeDocument/2006/relationships/image" Target="../media/image8.e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1.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8.emf"/><Relationship Id="rId5" Type="http://schemas.openxmlformats.org/officeDocument/2006/relationships/oleObject" Target="../embeddings/oleObject20.bin"/><Relationship Id="rId4"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33.xml"/><Relationship Id="rId1" Type="http://schemas.openxmlformats.org/officeDocument/2006/relationships/vmlDrawing" Target="../drawings/vmlDrawing150.vml"/><Relationship Id="rId5" Type="http://schemas.openxmlformats.org/officeDocument/2006/relationships/image" Target="../media/image8.emf"/><Relationship Id="rId4" Type="http://schemas.openxmlformats.org/officeDocument/2006/relationships/oleObject" Target="../embeddings/oleObject150.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0.png"/><Relationship Id="rId2" Type="http://schemas.openxmlformats.org/officeDocument/2006/relationships/tags" Target="../tags/tag35.xml"/><Relationship Id="rId1" Type="http://schemas.openxmlformats.org/officeDocument/2006/relationships/vmlDrawing" Target="../drawings/vmlDrawing21.vml"/><Relationship Id="rId6" Type="http://schemas.openxmlformats.org/officeDocument/2006/relationships/image" Target="../media/image8.e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1.png"/><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8.e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23.vml"/><Relationship Id="rId5" Type="http://schemas.openxmlformats.org/officeDocument/2006/relationships/image" Target="../media/image8.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4.svg"/><Relationship Id="rId2" Type="http://schemas.openxmlformats.org/officeDocument/2006/relationships/tags" Target="../tags/tag40.xml"/><Relationship Id="rId1" Type="http://schemas.openxmlformats.org/officeDocument/2006/relationships/vmlDrawing" Target="../drawings/vmlDrawing2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24.bin"/><Relationship Id="rId9"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25.vml"/><Relationship Id="rId6" Type="http://schemas.openxmlformats.org/officeDocument/2006/relationships/image" Target="../media/image8.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26.v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27.v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28.vml"/><Relationship Id="rId5" Type="http://schemas.openxmlformats.org/officeDocument/2006/relationships/image" Target="../media/image8.emf"/><Relationship Id="rId4" Type="http://schemas.openxmlformats.org/officeDocument/2006/relationships/oleObject" Target="../embeddings/oleObject28.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29.vml"/><Relationship Id="rId5" Type="http://schemas.openxmlformats.org/officeDocument/2006/relationships/image" Target="../media/image8.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30.vml"/><Relationship Id="rId5" Type="http://schemas.openxmlformats.org/officeDocument/2006/relationships/image" Target="../media/image8.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vmlDrawing" Target="../drawings/vmlDrawing31.v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vmlDrawing" Target="../drawings/vmlDrawing32.vml"/><Relationship Id="rId5" Type="http://schemas.openxmlformats.org/officeDocument/2006/relationships/image" Target="../media/image8.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2.xml"/><Relationship Id="rId7" Type="http://schemas.openxmlformats.org/officeDocument/2006/relationships/image" Target="../media/image3.png"/><Relationship Id="rId2" Type="http://schemas.openxmlformats.org/officeDocument/2006/relationships/tags" Target="../tags/tag51.xml"/><Relationship Id="rId1" Type="http://schemas.openxmlformats.org/officeDocument/2006/relationships/vmlDrawing" Target="../drawings/vmlDrawing33.vml"/><Relationship Id="rId6" Type="http://schemas.openxmlformats.org/officeDocument/2006/relationships/image" Target="../media/image2.emf"/><Relationship Id="rId5" Type="http://schemas.openxmlformats.org/officeDocument/2006/relationships/oleObject" Target="../embeddings/oleObject33.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4.xml"/><Relationship Id="rId7" Type="http://schemas.openxmlformats.org/officeDocument/2006/relationships/image" Target="../media/image5.png"/><Relationship Id="rId2" Type="http://schemas.openxmlformats.org/officeDocument/2006/relationships/tags" Target="../tags/tag53.xml"/><Relationship Id="rId1" Type="http://schemas.openxmlformats.org/officeDocument/2006/relationships/vmlDrawing" Target="../drawings/vmlDrawing34.vml"/><Relationship Id="rId6" Type="http://schemas.openxmlformats.org/officeDocument/2006/relationships/image" Target="../media/image2.emf"/><Relationship Id="rId5" Type="http://schemas.openxmlformats.org/officeDocument/2006/relationships/oleObject" Target="../embeddings/oleObject34.bin"/><Relationship Id="rId10" Type="http://schemas.openxmlformats.org/officeDocument/2006/relationships/image" Target="../media/image6.png"/><Relationship Id="rId4" Type="http://schemas.openxmlformats.org/officeDocument/2006/relationships/slideMaster" Target="../slideMasters/slideMaster1.xml"/><Relationship Id="rId9"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7.png"/><Relationship Id="rId2" Type="http://schemas.openxmlformats.org/officeDocument/2006/relationships/tags" Target="../tags/tag55.xml"/><Relationship Id="rId1" Type="http://schemas.openxmlformats.org/officeDocument/2006/relationships/vmlDrawing" Target="../drawings/vmlDrawing35.vml"/><Relationship Id="rId6" Type="http://schemas.openxmlformats.org/officeDocument/2006/relationships/image" Target="../media/image2.emf"/><Relationship Id="rId5" Type="http://schemas.openxmlformats.org/officeDocument/2006/relationships/oleObject" Target="../embeddings/oleObject35.bin"/><Relationship Id="rId4"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6.vml"/><Relationship Id="rId6" Type="http://schemas.openxmlformats.org/officeDocument/2006/relationships/image" Target="../media/image8.emf"/><Relationship Id="rId5" Type="http://schemas.openxmlformats.org/officeDocument/2006/relationships/oleObject" Target="../embeddings/oleObject36.bin"/><Relationship Id="rId4"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37.vml"/><Relationship Id="rId6" Type="http://schemas.openxmlformats.org/officeDocument/2006/relationships/image" Target="../media/image8.emf"/><Relationship Id="rId5" Type="http://schemas.openxmlformats.org/officeDocument/2006/relationships/oleObject" Target="../embeddings/oleObject37.bin"/><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38.vml"/><Relationship Id="rId6" Type="http://schemas.openxmlformats.org/officeDocument/2006/relationships/image" Target="../media/image8.emf"/><Relationship Id="rId5" Type="http://schemas.openxmlformats.org/officeDocument/2006/relationships/oleObject" Target="../embeddings/oleObject38.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39.vml"/><Relationship Id="rId6" Type="http://schemas.openxmlformats.org/officeDocument/2006/relationships/image" Target="../media/image8.emf"/><Relationship Id="rId5" Type="http://schemas.openxmlformats.org/officeDocument/2006/relationships/oleObject" Target="../embeddings/oleObject39.bin"/><Relationship Id="rId4"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40.vml"/><Relationship Id="rId6" Type="http://schemas.openxmlformats.org/officeDocument/2006/relationships/image" Target="../media/image8.emf"/><Relationship Id="rId5" Type="http://schemas.openxmlformats.org/officeDocument/2006/relationships/oleObject" Target="../embeddings/oleObject40.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9.png"/><Relationship Id="rId2" Type="http://schemas.openxmlformats.org/officeDocument/2006/relationships/tags" Target="../tags/tag67.xml"/><Relationship Id="rId1" Type="http://schemas.openxmlformats.org/officeDocument/2006/relationships/vmlDrawing" Target="../drawings/vmlDrawing41.v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9.png"/><Relationship Id="rId2" Type="http://schemas.openxmlformats.org/officeDocument/2006/relationships/tags" Target="../tags/tag69.xml"/><Relationship Id="rId1" Type="http://schemas.openxmlformats.org/officeDocument/2006/relationships/vmlDrawing" Target="../drawings/vmlDrawing42.vml"/><Relationship Id="rId6" Type="http://schemas.openxmlformats.org/officeDocument/2006/relationships/image" Target="../media/image8.emf"/><Relationship Id="rId5" Type="http://schemas.openxmlformats.org/officeDocument/2006/relationships/oleObject" Target="../embeddings/oleObject42.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9.png"/><Relationship Id="rId2" Type="http://schemas.openxmlformats.org/officeDocument/2006/relationships/tags" Target="../tags/tag71.xml"/><Relationship Id="rId1" Type="http://schemas.openxmlformats.org/officeDocument/2006/relationships/vmlDrawing" Target="../drawings/vmlDrawing43.v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9.png"/><Relationship Id="rId2" Type="http://schemas.openxmlformats.org/officeDocument/2006/relationships/tags" Target="../tags/tag73.xml"/><Relationship Id="rId1" Type="http://schemas.openxmlformats.org/officeDocument/2006/relationships/vmlDrawing" Target="../drawings/vmlDrawing44.v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5.xml"/><Relationship Id="rId1" Type="http://schemas.openxmlformats.org/officeDocument/2006/relationships/vmlDrawing" Target="../drawings/vmlDrawing4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vmlDrawing" Target="../drawings/vmlDrawing4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0.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3.png"/><Relationship Id="rId2" Type="http://schemas.openxmlformats.org/officeDocument/2006/relationships/tags" Target="../tags/tag80.xml"/><Relationship Id="rId1" Type="http://schemas.openxmlformats.org/officeDocument/2006/relationships/vmlDrawing" Target="../drawings/vmlDrawing49.vml"/><Relationship Id="rId6" Type="http://schemas.openxmlformats.org/officeDocument/2006/relationships/image" Target="../media/image8.emf"/><Relationship Id="rId5" Type="http://schemas.openxmlformats.org/officeDocument/2006/relationships/oleObject" Target="../embeddings/oleObject49.bin"/><Relationship Id="rId4"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11.png"/><Relationship Id="rId2" Type="http://schemas.openxmlformats.org/officeDocument/2006/relationships/tags" Target="../tags/tag82.xml"/><Relationship Id="rId1" Type="http://schemas.openxmlformats.org/officeDocument/2006/relationships/vmlDrawing" Target="../drawings/vmlDrawing50.vml"/><Relationship Id="rId6" Type="http://schemas.openxmlformats.org/officeDocument/2006/relationships/image" Target="../media/image8.emf"/><Relationship Id="rId5" Type="http://schemas.openxmlformats.org/officeDocument/2006/relationships/oleObject" Target="../embeddings/oleObject50.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0.png"/><Relationship Id="rId2" Type="http://schemas.openxmlformats.org/officeDocument/2006/relationships/tags" Target="../tags/tag84.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1.png"/><Relationship Id="rId2" Type="http://schemas.openxmlformats.org/officeDocument/2006/relationships/tags" Target="../tags/tag86.xml"/><Relationship Id="rId1" Type="http://schemas.openxmlformats.org/officeDocument/2006/relationships/vmlDrawing" Target="../drawings/vmlDrawing52.vml"/><Relationship Id="rId6" Type="http://schemas.openxmlformats.org/officeDocument/2006/relationships/image" Target="../media/image8.emf"/><Relationship Id="rId5" Type="http://schemas.openxmlformats.org/officeDocument/2006/relationships/oleObject" Target="../embeddings/oleObject52.bin"/><Relationship Id="rId4"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0.png"/><Relationship Id="rId2" Type="http://schemas.openxmlformats.org/officeDocument/2006/relationships/tags" Target="../tags/tag88.xml"/><Relationship Id="rId1" Type="http://schemas.openxmlformats.org/officeDocument/2006/relationships/vmlDrawing" Target="../drawings/vmlDrawing53.vml"/><Relationship Id="rId6" Type="http://schemas.openxmlformats.org/officeDocument/2006/relationships/image" Target="../media/image8.emf"/><Relationship Id="rId5" Type="http://schemas.openxmlformats.org/officeDocument/2006/relationships/oleObject" Target="../embeddings/oleObject53.bin"/><Relationship Id="rId4"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1.png"/><Relationship Id="rId2" Type="http://schemas.openxmlformats.org/officeDocument/2006/relationships/tags" Target="../tags/tag90.xml"/><Relationship Id="rId1" Type="http://schemas.openxmlformats.org/officeDocument/2006/relationships/vmlDrawing" Target="../drawings/vmlDrawing54.vml"/><Relationship Id="rId6" Type="http://schemas.openxmlformats.org/officeDocument/2006/relationships/image" Target="../media/image8.emf"/><Relationship Id="rId5" Type="http://schemas.openxmlformats.org/officeDocument/2006/relationships/oleObject" Target="../embeddings/oleObject54.bin"/><Relationship Id="rId4"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2.xml"/><Relationship Id="rId1" Type="http://schemas.openxmlformats.org/officeDocument/2006/relationships/vmlDrawing" Target="../drawings/vmlDrawing55.vml"/><Relationship Id="rId5" Type="http://schemas.openxmlformats.org/officeDocument/2006/relationships/image" Target="../media/image8.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56.vml"/><Relationship Id="rId6" Type="http://schemas.openxmlformats.org/officeDocument/2006/relationships/image" Target="../media/image8.emf"/><Relationship Id="rId5" Type="http://schemas.openxmlformats.org/officeDocument/2006/relationships/oleObject" Target="../embeddings/oleObject56.bin"/><Relationship Id="rId4"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5.xml"/><Relationship Id="rId1" Type="http://schemas.openxmlformats.org/officeDocument/2006/relationships/vmlDrawing" Target="../drawings/vmlDrawing57.vml"/><Relationship Id="rId6" Type="http://schemas.openxmlformats.org/officeDocument/2006/relationships/image" Target="../media/image15.png"/><Relationship Id="rId5" Type="http://schemas.openxmlformats.org/officeDocument/2006/relationships/image" Target="../media/image2.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vmlDrawing" Target="../drawings/vmlDrawing58.vml"/><Relationship Id="rId6" Type="http://schemas.openxmlformats.org/officeDocument/2006/relationships/image" Target="../media/image8.emf"/><Relationship Id="rId5" Type="http://schemas.openxmlformats.org/officeDocument/2006/relationships/oleObject" Target="../embeddings/oleObject58.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8.xml"/><Relationship Id="rId1" Type="http://schemas.openxmlformats.org/officeDocument/2006/relationships/vmlDrawing" Target="../drawings/vmlDrawing59.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9.xml"/><Relationship Id="rId1" Type="http://schemas.openxmlformats.org/officeDocument/2006/relationships/vmlDrawing" Target="../drawings/vmlDrawing60.vml"/><Relationship Id="rId5" Type="http://schemas.openxmlformats.org/officeDocument/2006/relationships/image" Target="../media/image8.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0.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1.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2.xml"/><Relationship Id="rId1" Type="http://schemas.openxmlformats.org/officeDocument/2006/relationships/vmlDrawing" Target="../drawings/vmlDrawing63.v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vmlDrawing" Target="../drawings/vmlDrawing64.vml"/><Relationship Id="rId5" Type="http://schemas.openxmlformats.org/officeDocument/2006/relationships/image" Target="../media/image8.emf"/><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65.v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6.xml"/><Relationship Id="rId1" Type="http://schemas.openxmlformats.org/officeDocument/2006/relationships/vmlDrawing" Target="../drawings/vmlDrawing66.vml"/><Relationship Id="rId5" Type="http://schemas.openxmlformats.org/officeDocument/2006/relationships/image" Target="../media/image1.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7.xml"/><Relationship Id="rId1" Type="http://schemas.openxmlformats.org/officeDocument/2006/relationships/vmlDrawing" Target="../drawings/vmlDrawing67.vml"/><Relationship Id="rId5" Type="http://schemas.openxmlformats.org/officeDocument/2006/relationships/image" Target="../media/image1.emf"/><Relationship Id="rId4" Type="http://schemas.openxmlformats.org/officeDocument/2006/relationships/oleObject" Target="../embeddings/oleObject6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8.xml"/><Relationship Id="rId1" Type="http://schemas.openxmlformats.org/officeDocument/2006/relationships/vmlDrawing" Target="../drawings/vmlDrawing68.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68.bin"/></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69.v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1.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2.xml"/><Relationship Id="rId1" Type="http://schemas.openxmlformats.org/officeDocument/2006/relationships/vmlDrawing" Target="../drawings/vmlDrawing71.v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3.xml"/><Relationship Id="rId1" Type="http://schemas.openxmlformats.org/officeDocument/2006/relationships/vmlDrawing" Target="../drawings/vmlDrawing72.v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4.xml"/><Relationship Id="rId1" Type="http://schemas.openxmlformats.org/officeDocument/2006/relationships/vmlDrawing" Target="../drawings/vmlDrawing73.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3.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5.xml"/><Relationship Id="rId1" Type="http://schemas.openxmlformats.org/officeDocument/2006/relationships/vmlDrawing" Target="../drawings/vmlDrawing74.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4.bin"/></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19.xml"/><Relationship Id="rId7" Type="http://schemas.openxmlformats.org/officeDocument/2006/relationships/image" Target="../media/image3.png"/><Relationship Id="rId2" Type="http://schemas.openxmlformats.org/officeDocument/2006/relationships/tags" Target="../tags/tag118.xml"/><Relationship Id="rId1" Type="http://schemas.openxmlformats.org/officeDocument/2006/relationships/vmlDrawing" Target="../drawings/vmlDrawing76.vml"/><Relationship Id="rId6" Type="http://schemas.openxmlformats.org/officeDocument/2006/relationships/image" Target="../media/image2.emf"/><Relationship Id="rId5" Type="http://schemas.openxmlformats.org/officeDocument/2006/relationships/oleObject" Target="../embeddings/oleObject76.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8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1.xml"/><Relationship Id="rId7" Type="http://schemas.openxmlformats.org/officeDocument/2006/relationships/image" Target="../media/image5.png"/><Relationship Id="rId2" Type="http://schemas.openxmlformats.org/officeDocument/2006/relationships/tags" Target="../tags/tag120.xml"/><Relationship Id="rId1" Type="http://schemas.openxmlformats.org/officeDocument/2006/relationships/vmlDrawing" Target="../drawings/vmlDrawing77.vml"/><Relationship Id="rId6" Type="http://schemas.openxmlformats.org/officeDocument/2006/relationships/image" Target="../media/image2.emf"/><Relationship Id="rId5" Type="http://schemas.openxmlformats.org/officeDocument/2006/relationships/oleObject" Target="../embeddings/oleObject77.bin"/><Relationship Id="rId10" Type="http://schemas.openxmlformats.org/officeDocument/2006/relationships/image" Target="../media/image6.png"/><Relationship Id="rId4" Type="http://schemas.openxmlformats.org/officeDocument/2006/relationships/slideMaster" Target="../slideMasters/slideMaster2.xml"/><Relationship Id="rId9" Type="http://schemas.openxmlformats.org/officeDocument/2006/relationships/image" Target="../media/image4.svg"/></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7.png"/><Relationship Id="rId2" Type="http://schemas.openxmlformats.org/officeDocument/2006/relationships/tags" Target="../tags/tag122.xml"/><Relationship Id="rId1" Type="http://schemas.openxmlformats.org/officeDocument/2006/relationships/vmlDrawing" Target="../drawings/vmlDrawing78.vml"/><Relationship Id="rId6" Type="http://schemas.openxmlformats.org/officeDocument/2006/relationships/image" Target="../media/image2.emf"/><Relationship Id="rId5" Type="http://schemas.openxmlformats.org/officeDocument/2006/relationships/oleObject" Target="../embeddings/oleObject78.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png"/><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vmlDrawing" Target="../drawings/vmlDrawing79.vml"/><Relationship Id="rId6" Type="http://schemas.openxmlformats.org/officeDocument/2006/relationships/image" Target="../media/image8.emf"/><Relationship Id="rId5" Type="http://schemas.openxmlformats.org/officeDocument/2006/relationships/oleObject" Target="../embeddings/oleObject79.bin"/><Relationship Id="rId4"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vmlDrawing" Target="../drawings/vmlDrawing80.vml"/><Relationship Id="rId6" Type="http://schemas.openxmlformats.org/officeDocument/2006/relationships/image" Target="../media/image8.emf"/><Relationship Id="rId5" Type="http://schemas.openxmlformats.org/officeDocument/2006/relationships/oleObject" Target="../embeddings/oleObject80.bin"/><Relationship Id="rId4"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vmlDrawing" Target="../drawings/vmlDrawing81.vml"/><Relationship Id="rId6" Type="http://schemas.openxmlformats.org/officeDocument/2006/relationships/image" Target="../media/image8.emf"/><Relationship Id="rId5" Type="http://schemas.openxmlformats.org/officeDocument/2006/relationships/oleObject" Target="../embeddings/oleObject81.bin"/><Relationship Id="rId4"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0.xml"/><Relationship Id="rId1" Type="http://schemas.openxmlformats.org/officeDocument/2006/relationships/vmlDrawing" Target="../drawings/vmlDrawing82.vml"/><Relationship Id="rId5" Type="http://schemas.openxmlformats.org/officeDocument/2006/relationships/image" Target="../media/image8.emf"/><Relationship Id="rId4" Type="http://schemas.openxmlformats.org/officeDocument/2006/relationships/oleObject" Target="../embeddings/oleObject82.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1.xml"/><Relationship Id="rId1" Type="http://schemas.openxmlformats.org/officeDocument/2006/relationships/vmlDrawing" Target="../drawings/vmlDrawing83.vml"/><Relationship Id="rId5" Type="http://schemas.openxmlformats.org/officeDocument/2006/relationships/image" Target="../media/image8.emf"/><Relationship Id="rId4" Type="http://schemas.openxmlformats.org/officeDocument/2006/relationships/oleObject" Target="../embeddings/oleObject83.bin"/></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9.png"/><Relationship Id="rId2" Type="http://schemas.openxmlformats.org/officeDocument/2006/relationships/tags" Target="../tags/tag132.xml"/><Relationship Id="rId1" Type="http://schemas.openxmlformats.org/officeDocument/2006/relationships/vmlDrawing" Target="../drawings/vmlDrawing84.vml"/><Relationship Id="rId6" Type="http://schemas.openxmlformats.org/officeDocument/2006/relationships/image" Target="../media/image8.emf"/><Relationship Id="rId5" Type="http://schemas.openxmlformats.org/officeDocument/2006/relationships/oleObject" Target="../embeddings/oleObject84.bin"/><Relationship Id="rId4"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9.png"/><Relationship Id="rId2" Type="http://schemas.openxmlformats.org/officeDocument/2006/relationships/tags" Target="../tags/tag134.xml"/><Relationship Id="rId1" Type="http://schemas.openxmlformats.org/officeDocument/2006/relationships/vmlDrawing" Target="../drawings/vmlDrawing85.vml"/><Relationship Id="rId6" Type="http://schemas.openxmlformats.org/officeDocument/2006/relationships/image" Target="../media/image8.emf"/><Relationship Id="rId5" Type="http://schemas.openxmlformats.org/officeDocument/2006/relationships/oleObject" Target="../embeddings/oleObject85.bin"/><Relationship Id="rId4"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6.xml"/><Relationship Id="rId1" Type="http://schemas.openxmlformats.org/officeDocument/2006/relationships/vmlDrawing" Target="../drawings/vmlDrawing86.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6.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vmlDrawing" Target="../drawings/vmlDrawing87.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7.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8.xml"/><Relationship Id="rId1" Type="http://schemas.openxmlformats.org/officeDocument/2006/relationships/vmlDrawing" Target="../drawings/vmlDrawing88.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8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3291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3"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781173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97703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428113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03292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91825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5"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60732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37353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189"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24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020498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00979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058031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309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6427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169599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63345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673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70586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660831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6042035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3"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078807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616260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7"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112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61477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02136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519865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646179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053827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05"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220251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67440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9"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604635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24138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3"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156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31084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454002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96809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0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980486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1941487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525"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978551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60817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4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24286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549093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3"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4132512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098852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7"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575729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41219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656389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48616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21"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2077156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27237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4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400206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6310869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69"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641388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69063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74241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74852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1904484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87005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4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923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4532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6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906775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622060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8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430668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22105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1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850067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05685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3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723233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9204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438512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18968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6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845352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63792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730636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38872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09"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355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52823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93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41315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84418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95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870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11479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698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64931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76131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800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96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468674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902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52490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07962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005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481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8057903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107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98925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17446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68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66911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210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792551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22196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2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162606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064034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149"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4274250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70494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173"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9737373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62480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6197"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3798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69531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21"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77933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616179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245"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143282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64668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269"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947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792348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293"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28458895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19113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31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668003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427851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9"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984577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848790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234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277671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05959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6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405741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839007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38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3197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10349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41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029504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84822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43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3205161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57758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46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1128216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319168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8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93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015775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0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080054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352782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53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661046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102627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1557"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153169671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504675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3"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3" name="Pentagon 3"/>
          <p:cNvSpPr/>
          <p:nvPr userDrawn="1"/>
        </p:nvSpPr>
        <p:spPr bwMode="white">
          <a:xfrm>
            <a:off x="1" y="0"/>
            <a:ext cx="542692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8407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428848588"/>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86342365"/>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150617474"/>
      </p:ext>
    </p:extLst>
  </p:cSld>
  <p:clrMapOvr>
    <a:masterClrMapping/>
  </p:clrMapOvr>
  <p:extLst>
    <p:ext uri="{DCECCB84-F9BA-43D5-87BE-67443E8EF086}">
      <p15:sldGuideLst xmlns:p15="http://schemas.microsoft.com/office/powerpoint/2012/main"/>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85804424"/>
      </p:ext>
    </p:extLst>
  </p:cSld>
  <p:clrMapOvr>
    <a:masterClrMapping/>
  </p:clrMapOvr>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04334576"/>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939607881"/>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211507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4269731030"/>
      </p:ext>
    </p:extLst>
  </p:cSld>
  <p:clrMapOvr>
    <a:masterClrMapping/>
  </p:clrMapOvr>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33470234"/>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45994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84922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92035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671226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67592093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0874754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5C48C6DC-682E-4721-829A-31576897B293}"/>
              </a:ext>
            </a:extLst>
          </p:cNvPr>
          <p:cNvSpPr>
            <a:spLocks noGrp="1"/>
          </p:cNvSpPr>
          <p:nvPr>
            <p:ph type="ftr" sz="quarter" idx="10"/>
          </p:nvPr>
        </p:nvSpPr>
        <p:spPr/>
        <p:txBody>
          <a:bodyPr/>
          <a:lstStyle/>
          <a:p>
            <a:pPr>
              <a:tabLst>
                <a:tab pos="741760" algn="l"/>
              </a:tabLst>
            </a:pPr>
            <a:r>
              <a:rPr lang="fr-FR"/>
              <a:t>| [Insert document title] | [Insert date]</a:t>
            </a:r>
          </a:p>
        </p:txBody>
      </p:sp>
    </p:spTree>
    <p:extLst>
      <p:ext uri="{BB962C8B-B14F-4D97-AF65-F5344CB8AC3E}">
        <p14:creationId xmlns:p14="http://schemas.microsoft.com/office/powerpoint/2010/main" val="1701256582"/>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171358" y="1411205"/>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7" name="Text Placeholder 3">
            <a:extLst>
              <a:ext uri="{FF2B5EF4-FFF2-40B4-BE49-F238E27FC236}">
                <a16:creationId xmlns:a16="http://schemas.microsoft.com/office/drawing/2014/main" id="{30296C7D-4998-43C3-A68E-A9F4AFC7DBB9}"/>
              </a:ext>
            </a:extLst>
          </p:cNvPr>
          <p:cNvSpPr>
            <a:spLocks noGrp="1"/>
          </p:cNvSpPr>
          <p:nvPr>
            <p:ph type="body" sz="quarter" idx="19"/>
          </p:nvPr>
        </p:nvSpPr>
        <p:spPr>
          <a:xfrm>
            <a:off x="4379084" y="1411202"/>
            <a:ext cx="3456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3">
            <a:extLst>
              <a:ext uri="{FF2B5EF4-FFF2-40B4-BE49-F238E27FC236}">
                <a16:creationId xmlns:a16="http://schemas.microsoft.com/office/drawing/2014/main" id="{FD11B3BD-BF31-4BBD-BF46-6431C9CDC5EE}"/>
              </a:ext>
            </a:extLst>
          </p:cNvPr>
          <p:cNvSpPr>
            <a:spLocks noGrp="1"/>
          </p:cNvSpPr>
          <p:nvPr>
            <p:ph type="body" sz="quarter" idx="16"/>
          </p:nvPr>
        </p:nvSpPr>
        <p:spPr>
          <a:xfrm>
            <a:off x="576000" y="1411202"/>
            <a:ext cx="3456000"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2">
            <a:extLst>
              <a:ext uri="{FF2B5EF4-FFF2-40B4-BE49-F238E27FC236}">
                <a16:creationId xmlns:a16="http://schemas.microsoft.com/office/drawing/2014/main" id="{2A28C172-F8CF-46F7-804C-835BAF38DD6B}"/>
              </a:ext>
            </a:extLst>
          </p:cNvPr>
          <p:cNvSpPr>
            <a:spLocks noGrp="1"/>
          </p:cNvSpPr>
          <p:nvPr>
            <p:ph type="ftr" sz="quarter" idx="20"/>
          </p:nvPr>
        </p:nvSpPr>
        <p:spPr/>
        <p:txBody>
          <a:bodyPr/>
          <a:lstStyle/>
          <a:p>
            <a:pPr>
              <a:tabLst>
                <a:tab pos="741760" algn="l"/>
              </a:tabLst>
            </a:pPr>
            <a:r>
              <a:rPr lang="fr-FR"/>
              <a:t>| [Insert document title] | [Insert date]</a:t>
            </a:r>
          </a:p>
        </p:txBody>
      </p:sp>
    </p:spTree>
    <p:extLst>
      <p:ext uri="{BB962C8B-B14F-4D97-AF65-F5344CB8AC3E}">
        <p14:creationId xmlns:p14="http://schemas.microsoft.com/office/powerpoint/2010/main" val="3069740905"/>
      </p:ext>
    </p:extLst>
  </p:cSld>
  <p:clrMapOvr>
    <a:masterClrMapping/>
  </p:clrMapOvr>
  <p:extLst>
    <p:ext uri="{DCECCB84-F9BA-43D5-87BE-67443E8EF086}">
      <p15:sldGuideLst xmlns:p15="http://schemas.microsoft.com/office/powerpoint/2012/main"/>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575737" y="1411290"/>
            <a:ext cx="7247465" cy="1408078"/>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741760" algn="l"/>
              </a:tabLst>
            </a:pPr>
            <a:r>
              <a:rPr lang="fr-F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12275233" y="2"/>
            <a:ext cx="2706315" cy="1419939"/>
            <a:chOff x="3528102" y="847657"/>
            <a:chExt cx="2029736" cy="1419939"/>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38844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670058543"/>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576000" y="1411200"/>
            <a:ext cx="11040000" cy="4605251"/>
          </a:xfrm>
          <a:prstGeom prst="rect">
            <a:avLst/>
          </a:prstGeom>
        </p:spPr>
        <p:txBody>
          <a:bodyPr>
            <a:noAutofit/>
          </a:bodyPr>
          <a:lstStyle>
            <a:lvl1pPr>
              <a:defRPr>
                <a:solidFill>
                  <a:schemeClr val="accent1"/>
                </a:solidFill>
              </a:defRPr>
            </a:lvl1pPr>
          </a:lstStyle>
          <a:p>
            <a:r>
              <a:rPr lang="en-GB"/>
              <a:t> </a:t>
            </a:r>
          </a:p>
        </p:txBody>
      </p:sp>
      <p:sp>
        <p:nvSpPr>
          <p:cNvPr id="5" name="Footer Placeholder 4">
            <a:extLst>
              <a:ext uri="{FF2B5EF4-FFF2-40B4-BE49-F238E27FC236}">
                <a16:creationId xmlns:a16="http://schemas.microsoft.com/office/drawing/2014/main" id="{03D600AF-67DA-4103-ADCF-D04CEE1258D5}"/>
              </a:ext>
            </a:extLst>
          </p:cNvPr>
          <p:cNvSpPr>
            <a:spLocks noGrp="1"/>
          </p:cNvSpPr>
          <p:nvPr>
            <p:ph type="ftr" sz="quarter" idx="16"/>
          </p:nvPr>
        </p:nvSpPr>
        <p:spPr/>
        <p:txBody>
          <a:bodyPr/>
          <a:lstStyle/>
          <a:p>
            <a:pPr>
              <a:tabLst>
                <a:tab pos="741760" algn="l"/>
              </a:tabLst>
            </a:pPr>
            <a:r>
              <a:rPr lang="fr-FR"/>
              <a:t>| [Insert document title] | [Insert date]</a:t>
            </a:r>
          </a:p>
        </p:txBody>
      </p:sp>
      <p:sp>
        <p:nvSpPr>
          <p:cNvPr id="11" name="Guidance note">
            <a:extLst>
              <a:ext uri="{FF2B5EF4-FFF2-40B4-BE49-F238E27FC236}">
                <a16:creationId xmlns:a16="http://schemas.microsoft.com/office/drawing/2014/main" id="{E500F763-0BC0-4580-A71D-6F0F9287C7D7}"/>
              </a:ext>
            </a:extLst>
          </p:cNvPr>
          <p:cNvSpPr/>
          <p:nvPr userDrawn="1"/>
        </p:nvSpPr>
        <p:spPr>
          <a:xfrm>
            <a:off x="12275233" y="48041"/>
            <a:ext cx="2706315" cy="677775"/>
          </a:xfrm>
          <a:prstGeom prst="rect">
            <a:avLst/>
          </a:prstGeom>
          <a:solidFill>
            <a:sysClr val="window" lastClr="FFFFFF">
              <a:lumMod val="95000"/>
            </a:sysClr>
          </a:solidFill>
          <a:ln w="6350" cap="flat" cmpd="sng" algn="ctr">
            <a:noFill/>
            <a:prstDash val="solid"/>
            <a:miter lim="800000"/>
          </a:ln>
          <a:effectLst/>
        </p:spPr>
        <p:txBody>
          <a:bodyPr wrap="square" lIns="27000" tIns="27000" rIns="27000" bIns="27000" rtlCol="0" anchor="t" anchorCtr="0">
            <a:spAutoFit/>
          </a:bodyPr>
          <a:lstStyle/>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6858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98502497"/>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80"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6"/>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586819" y="1417313"/>
            <a:ext cx="5270000"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5" name="Group 34"/>
          <p:cNvGrpSpPr/>
          <p:nvPr userDrawn="1"/>
        </p:nvGrpSpPr>
        <p:grpSpPr>
          <a:xfrm>
            <a:off x="568761" y="6133630"/>
            <a:ext cx="2540000" cy="401519"/>
            <a:chOff x="2910342" y="325575"/>
            <a:chExt cx="5928968" cy="1249653"/>
          </a:xfrm>
        </p:grpSpPr>
        <p:sp>
          <p:nvSpPr>
            <p:cNvPr id="36"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8"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9"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48"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28" name="Round Diagonal Corner Rectangle 4">
            <a:extLst>
              <a:ext uri="{FF2B5EF4-FFF2-40B4-BE49-F238E27FC236}">
                <a16:creationId xmlns:a16="http://schemas.microsoft.com/office/drawing/2014/main" id="{1586E4B4-C3F2-47FA-A1C5-5090AA07DFEA}"/>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3153047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758348" y="6133629"/>
            <a:ext cx="3386667"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0" name="Graphic 29">
            <a:extLst>
              <a:ext uri="{FF2B5EF4-FFF2-40B4-BE49-F238E27FC236}">
                <a16:creationId xmlns:a16="http://schemas.microsoft.com/office/drawing/2014/main" id="{8FC637FA-B805-44DF-B633-71443FEC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42442593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549568EC-7896-49C6-B633-53DD6583724E}"/>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6" name="Group 35"/>
          <p:cNvGrpSpPr/>
          <p:nvPr userDrawn="1"/>
        </p:nvGrpSpPr>
        <p:grpSpPr>
          <a:xfrm>
            <a:off x="758348" y="6133629"/>
            <a:ext cx="3386667" cy="401519"/>
            <a:chOff x="2910342" y="325575"/>
            <a:chExt cx="5928968" cy="1249653"/>
          </a:xfrm>
        </p:grpSpPr>
        <p:sp>
          <p:nvSpPr>
            <p:cNvPr id="38" name="Freeform: Shape 3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9" name="Freeform: Shape 3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8" name="Freeform: Shape 47"/>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62" name="Graphic 61">
            <a:extLst>
              <a:ext uri="{FF2B5EF4-FFF2-40B4-BE49-F238E27FC236}">
                <a16:creationId xmlns:a16="http://schemas.microsoft.com/office/drawing/2014/main" id="{C72F7E97-1443-4A2B-A03E-9D78C5DD4B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29" name="Round Diagonal Corner Rectangle 4">
            <a:extLst>
              <a:ext uri="{FF2B5EF4-FFF2-40B4-BE49-F238E27FC236}">
                <a16:creationId xmlns:a16="http://schemas.microsoft.com/office/drawing/2014/main" id="{87F5CE5A-52B7-48EE-90F8-13ED9583F3B7}"/>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91523105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2655341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4" name="Pentagon 8"/>
          <p:cNvSpPr/>
          <p:nvPr userDrawn="1"/>
        </p:nvSpPr>
        <p:spPr bwMode="white">
          <a:xfrm>
            <a:off x="0" y="0"/>
            <a:ext cx="6363546"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39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6817" y="2571750"/>
            <a:ext cx="5231896"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6875380" y="0"/>
            <a:ext cx="5316625"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4004872" y="3530266"/>
            <a:ext cx="8187128"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8584927" y="2452280"/>
            <a:ext cx="25968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1D9830BC-D2EF-4C82-9C84-9290ADDEF629}"/>
              </a:ext>
            </a:extLst>
          </p:cNvPr>
          <p:cNvSpPr>
            <a:spLocks noGrp="1"/>
          </p:cNvSpPr>
          <p:nvPr>
            <p:ph type="title"/>
          </p:nvPr>
        </p:nvSpPr>
        <p:spPr>
          <a:xfrm>
            <a:off x="586819" y="1417313"/>
            <a:ext cx="5270000"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568761" y="6133630"/>
            <a:ext cx="2540000"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29" name="Round Diagonal Corner Rectangle 4">
            <a:extLst>
              <a:ext uri="{FF2B5EF4-FFF2-40B4-BE49-F238E27FC236}">
                <a16:creationId xmlns:a16="http://schemas.microsoft.com/office/drawing/2014/main" id="{CEC8B8EF-BA1E-473C-9371-5D822E3B1243}"/>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2" name="Picture 31"/>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107489294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782423" y="2571750"/>
            <a:ext cx="6975861" cy="415498"/>
          </a:xfrm>
        </p:spPr>
        <p:txBody>
          <a:bodyPr/>
          <a:lstStyle>
            <a:lvl1pPr>
              <a:spcAft>
                <a:spcPts val="0"/>
              </a:spcAft>
              <a:defRPr sz="1350">
                <a:solidFill>
                  <a:schemeClr val="bg1"/>
                </a:solidFill>
              </a:defRPr>
            </a:lvl1pPr>
            <a:lvl2pPr>
              <a:defRPr sz="1350">
                <a:solidFill>
                  <a:schemeClr val="bg1"/>
                </a:solidFill>
              </a:defRPr>
            </a:lvl2pPr>
          </a:lstStyle>
          <a:p>
            <a:pPr lvl="0"/>
            <a:r>
              <a:rPr lang="en-US"/>
              <a:t>Name</a:t>
            </a:r>
          </a:p>
          <a:p>
            <a:pPr lvl="1"/>
            <a:r>
              <a:rPr lang="en-US"/>
              <a:t>Date</a:t>
            </a:r>
            <a:endParaRPr lang="en-GB"/>
          </a:p>
        </p:txBody>
      </p:sp>
      <p:sp>
        <p:nvSpPr>
          <p:cNvPr id="40" name="Picture Placeholder 39">
            <a:extLst>
              <a:ext uri="{FF2B5EF4-FFF2-40B4-BE49-F238E27FC236}">
                <a16:creationId xmlns:a16="http://schemas.microsoft.com/office/drawing/2014/main" id="{4CE6A32C-CD06-49C3-AFB5-EFD7B362214F}"/>
              </a:ext>
            </a:extLst>
          </p:cNvPr>
          <p:cNvSpPr>
            <a:spLocks noGrp="1" noChangeAspect="1"/>
          </p:cNvSpPr>
          <p:nvPr>
            <p:ph type="pic" sz="quarter" idx="11" hasCustomPrompt="1"/>
          </p:nvPr>
        </p:nvSpPr>
        <p:spPr bwMode="gray">
          <a:xfrm>
            <a:off x="9167172" y="0"/>
            <a:ext cx="7088833" cy="3327400"/>
          </a:xfrm>
          <a:custGeom>
            <a:avLst/>
            <a:gdLst>
              <a:gd name="connsiteX0" fmla="*/ 0 w 3987469"/>
              <a:gd name="connsiteY0" fmla="*/ 0 h 3327400"/>
              <a:gd name="connsiteX1" fmla="*/ 3987469 w 3987469"/>
              <a:gd name="connsiteY1" fmla="*/ 0 h 3327400"/>
              <a:gd name="connsiteX2" fmla="*/ 3987469 w 3987469"/>
              <a:gd name="connsiteY2" fmla="*/ 2667331 h 3327400"/>
              <a:gd name="connsiteX3" fmla="*/ 3327400 w 3987469"/>
              <a:gd name="connsiteY3" fmla="*/ 3327400 h 3327400"/>
            </a:gdLst>
            <a:ahLst/>
            <a:cxnLst>
              <a:cxn ang="0">
                <a:pos x="connsiteX0" y="connsiteY0"/>
              </a:cxn>
              <a:cxn ang="0">
                <a:pos x="connsiteX1" y="connsiteY1"/>
              </a:cxn>
              <a:cxn ang="0">
                <a:pos x="connsiteX2" y="connsiteY2"/>
              </a:cxn>
              <a:cxn ang="0">
                <a:pos x="connsiteX3" y="connsiteY3"/>
              </a:cxn>
            </a:cxnLst>
            <a:rect l="l" t="t" r="r" b="b"/>
            <a:pathLst>
              <a:path w="3987469" h="3327400">
                <a:moveTo>
                  <a:pt x="0" y="0"/>
                </a:moveTo>
                <a:lnTo>
                  <a:pt x="3987469" y="0"/>
                </a:lnTo>
                <a:lnTo>
                  <a:pt x="3987469" y="2667331"/>
                </a:lnTo>
                <a:lnTo>
                  <a:pt x="3327400" y="33274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gn="ctr">
              <a:defRPr/>
            </a:lvl1pPr>
          </a:lstStyle>
          <a:p>
            <a:r>
              <a:rPr lang="en-US"/>
              <a:t> </a:t>
            </a:r>
            <a:endParaRPr lang="en-GB"/>
          </a:p>
        </p:txBody>
      </p:sp>
      <p:sp>
        <p:nvSpPr>
          <p:cNvPr id="41" name="Picture Placeholder 40">
            <a:extLst>
              <a:ext uri="{FF2B5EF4-FFF2-40B4-BE49-F238E27FC236}">
                <a16:creationId xmlns:a16="http://schemas.microsoft.com/office/drawing/2014/main" id="{A6BE9F3D-7630-4ED0-8A55-EF85C1A0D8F4}"/>
              </a:ext>
            </a:extLst>
          </p:cNvPr>
          <p:cNvSpPr>
            <a:spLocks noGrp="1" noChangeAspect="1"/>
          </p:cNvSpPr>
          <p:nvPr>
            <p:ph type="pic" sz="quarter" idx="12" hasCustomPrompt="1"/>
          </p:nvPr>
        </p:nvSpPr>
        <p:spPr bwMode="gray">
          <a:xfrm>
            <a:off x="5339829" y="3530265"/>
            <a:ext cx="10916171" cy="3327739"/>
          </a:xfrm>
          <a:custGeom>
            <a:avLst/>
            <a:gdLst>
              <a:gd name="connsiteX0" fmla="*/ 3327739 w 6140346"/>
              <a:gd name="connsiteY0" fmla="*/ 0 h 3327739"/>
              <a:gd name="connsiteX1" fmla="*/ 6140346 w 6140346"/>
              <a:gd name="connsiteY1" fmla="*/ 2812607 h 3327739"/>
              <a:gd name="connsiteX2" fmla="*/ 6140346 w 6140346"/>
              <a:gd name="connsiteY2" fmla="*/ 3327739 h 3327739"/>
              <a:gd name="connsiteX3" fmla="*/ 0 w 6140346"/>
              <a:gd name="connsiteY3" fmla="*/ 3327739 h 3327739"/>
            </a:gdLst>
            <a:ahLst/>
            <a:cxnLst>
              <a:cxn ang="0">
                <a:pos x="connsiteX0" y="connsiteY0"/>
              </a:cxn>
              <a:cxn ang="0">
                <a:pos x="connsiteX1" y="connsiteY1"/>
              </a:cxn>
              <a:cxn ang="0">
                <a:pos x="connsiteX2" y="connsiteY2"/>
              </a:cxn>
              <a:cxn ang="0">
                <a:pos x="connsiteX3" y="connsiteY3"/>
              </a:cxn>
            </a:cxnLst>
            <a:rect l="l" t="t" r="r" b="b"/>
            <a:pathLst>
              <a:path w="6140346" h="3327739">
                <a:moveTo>
                  <a:pt x="3327739" y="0"/>
                </a:moveTo>
                <a:lnTo>
                  <a:pt x="6140346" y="2812607"/>
                </a:lnTo>
                <a:lnTo>
                  <a:pt x="6140346" y="3327739"/>
                </a:lnTo>
                <a:lnTo>
                  <a:pt x="0" y="332773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t> </a:t>
            </a:r>
            <a:endParaRPr lang="en-GB"/>
          </a:p>
        </p:txBody>
      </p:sp>
      <p:sp>
        <p:nvSpPr>
          <p:cNvPr id="37" name="Picture Placeholder 12">
            <a:extLst>
              <a:ext uri="{FF2B5EF4-FFF2-40B4-BE49-F238E27FC236}">
                <a16:creationId xmlns:a16="http://schemas.microsoft.com/office/drawing/2014/main" id="{249160C1-B1F7-49FF-8654-DF16DE47AF08}"/>
              </a:ext>
            </a:extLst>
          </p:cNvPr>
          <p:cNvSpPr>
            <a:spLocks noGrp="1" noChangeAspect="1"/>
          </p:cNvSpPr>
          <p:nvPr>
            <p:ph type="pic" sz="quarter" idx="13" hasCustomPrompt="1"/>
          </p:nvPr>
        </p:nvSpPr>
        <p:spPr bwMode="gray">
          <a:xfrm>
            <a:off x="11446569" y="2452280"/>
            <a:ext cx="3462400" cy="1947600"/>
          </a:xfrm>
          <a:prstGeom prst="flowChartDecision">
            <a:avLst/>
          </a:prstGeom>
          <a:solidFill>
            <a:schemeClr val="bg1"/>
          </a:solidFill>
        </p:spPr>
        <p:txBody>
          <a:bodyPr>
            <a:noAutofit/>
          </a:bodyPr>
          <a:lstStyle>
            <a:lvl1pPr>
              <a:defRPr sz="1050"/>
            </a:lvl1pPr>
          </a:lstStyle>
          <a:p>
            <a:r>
              <a:rPr lang="en-US"/>
              <a:t> </a:t>
            </a:r>
            <a:endParaRPr lang="en-GB"/>
          </a:p>
        </p:txBody>
      </p:sp>
      <p:sp>
        <p:nvSpPr>
          <p:cNvPr id="35" name="Title 3">
            <a:extLst>
              <a:ext uri="{FF2B5EF4-FFF2-40B4-BE49-F238E27FC236}">
                <a16:creationId xmlns:a16="http://schemas.microsoft.com/office/drawing/2014/main" id="{CA4E558A-A36F-41DB-9D1C-8A9CE926E9F2}"/>
              </a:ext>
            </a:extLst>
          </p:cNvPr>
          <p:cNvSpPr>
            <a:spLocks noGrp="1"/>
          </p:cNvSpPr>
          <p:nvPr>
            <p:ph type="title"/>
          </p:nvPr>
        </p:nvSpPr>
        <p:spPr>
          <a:xfrm>
            <a:off x="782425" y="1417313"/>
            <a:ext cx="7026667" cy="369332"/>
          </a:xfrm>
        </p:spPr>
        <p:txBody>
          <a:bodyPr/>
          <a:lstStyle>
            <a:lvl1pPr>
              <a:lnSpc>
                <a:spcPct val="80000"/>
              </a:lnSpc>
              <a:defRPr sz="2400">
                <a:solidFill>
                  <a:schemeClr val="bg1"/>
                </a:solidFill>
              </a:defRPr>
            </a:lvl1pPr>
          </a:lstStyle>
          <a:p>
            <a:r>
              <a:rPr lang="en-US"/>
              <a:t>Click to edit Master title style</a:t>
            </a:r>
            <a:endParaRPr lang="en-GB"/>
          </a:p>
        </p:txBody>
      </p:sp>
      <p:grpSp>
        <p:nvGrpSpPr>
          <p:cNvPr id="38" name="Group 37"/>
          <p:cNvGrpSpPr/>
          <p:nvPr userDrawn="1"/>
        </p:nvGrpSpPr>
        <p:grpSpPr>
          <a:xfrm>
            <a:off x="758348" y="6133629"/>
            <a:ext cx="3386667" cy="401519"/>
            <a:chOff x="2910342" y="325575"/>
            <a:chExt cx="5928968" cy="1249653"/>
          </a:xfrm>
        </p:grpSpPr>
        <p:sp>
          <p:nvSpPr>
            <p:cNvPr id="39" name="Freeform: Shape 3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42" name="Freeform: Shape 41"/>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43" name="Freeform: Shape 42"/>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4" name="Freeform: Shape 43"/>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45" name="Freeform: Shape 44"/>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46"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7" name="Freeform: Shape 46"/>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49" name="Freeform: Shape 48"/>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50" name="Freeform: Shape 49"/>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1" name="Freeform: Shape 50"/>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2" name="Freeform: Shape 51"/>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53" name="Freeform: Shape 52"/>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4" name="Freeform: Shape 53"/>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55" name="Freeform: Shape 54"/>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56" name="Freeform: Shape 55"/>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7" name="Freeform: Shape 56"/>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58" name="Freeform: Shape 57"/>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29" name="Graphic 28">
            <a:extLst>
              <a:ext uri="{FF2B5EF4-FFF2-40B4-BE49-F238E27FC236}">
                <a16:creationId xmlns:a16="http://schemas.microsoft.com/office/drawing/2014/main" id="{059473A8-6883-41A4-A23D-DD1B1D5F503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2325029" cy="582935"/>
          </a:xfrm>
          <a:prstGeom prst="rect">
            <a:avLst/>
          </a:prstGeom>
        </p:spPr>
      </p:pic>
      <p:sp>
        <p:nvSpPr>
          <p:cNvPr id="30" name="Round Diagonal Corner Rectangle 4">
            <a:extLst>
              <a:ext uri="{FF2B5EF4-FFF2-40B4-BE49-F238E27FC236}">
                <a16:creationId xmlns:a16="http://schemas.microsoft.com/office/drawing/2014/main" id="{57E0544E-0101-471C-ACC7-BD597E5BCFAE}"/>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04725184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Divider ">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10" y="3044284"/>
            <a:ext cx="5255711"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494956"/>
            <a:ext cx="3464989"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6" name="Group 25"/>
          <p:cNvGrpSpPr/>
          <p:nvPr userDrawn="1"/>
        </p:nvGrpSpPr>
        <p:grpSpPr>
          <a:xfrm>
            <a:off x="568761" y="6133630"/>
            <a:ext cx="2540000" cy="401519"/>
            <a:chOff x="2910342" y="325575"/>
            <a:chExt cx="5928968" cy="1249653"/>
          </a:xfrm>
        </p:grpSpPr>
        <p:sp>
          <p:nvSpPr>
            <p:cNvPr id="27" name="Freeform: Shape 26"/>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8" name="Freeform: Shape 2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29" name="Freeform: Shape 2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448915966"/>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758348" y="6133629"/>
            <a:ext cx="3386667"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CDB012FC-6F5E-4773-A9A9-508871AE1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517004331"/>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758348" y="6133629"/>
            <a:ext cx="3386667"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87724E65-2B53-4366-B770-73083FC3AD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3500965" cy="582935"/>
          </a:xfrm>
          <a:prstGeom prst="rect">
            <a:avLst/>
          </a:prstGeom>
        </p:spPr>
      </p:pic>
      <p:sp>
        <p:nvSpPr>
          <p:cNvPr id="40" name="Round Diagonal Corner Rectangle 4">
            <a:extLst>
              <a:ext uri="{FF2B5EF4-FFF2-40B4-BE49-F238E27FC236}">
                <a16:creationId xmlns:a16="http://schemas.microsoft.com/office/drawing/2014/main" id="{8CEA045E-A87B-4469-A789-0B95D1052D03}"/>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519937185"/>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601110" y="3044284"/>
            <a:ext cx="5255711"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550308" y="1494956"/>
            <a:ext cx="3464989"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5403600" y="6368"/>
            <a:ext cx="67884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8" name="Group 27"/>
          <p:cNvGrpSpPr/>
          <p:nvPr userDrawn="1"/>
        </p:nvGrpSpPr>
        <p:grpSpPr>
          <a:xfrm>
            <a:off x="568761" y="6133630"/>
            <a:ext cx="2540000" cy="401519"/>
            <a:chOff x="2910342" y="325575"/>
            <a:chExt cx="5928968" cy="1249653"/>
          </a:xfrm>
        </p:grpSpPr>
        <p:sp>
          <p:nvSpPr>
            <p:cNvPr id="29" name="Freeform: Shape 28"/>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4" name="Freeform: Shape 3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
        <p:nvSpPr>
          <p:cNvPr id="40" name="Round Diagonal Corner Rectangle 4">
            <a:extLst>
              <a:ext uri="{FF2B5EF4-FFF2-40B4-BE49-F238E27FC236}">
                <a16:creationId xmlns:a16="http://schemas.microsoft.com/office/drawing/2014/main" id="{11A5033A-EBCF-4E8C-B1A9-EE8B023E8BCD}"/>
              </a:ext>
            </a:extLst>
          </p:cNvPr>
          <p:cNvSpPr/>
          <p:nvPr userDrawn="1"/>
        </p:nvSpPr>
        <p:spPr>
          <a:xfrm>
            <a:off x="12275237" y="0"/>
            <a:ext cx="2707513" cy="137957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7" name="Picture 26"/>
          <p:cNvPicPr>
            <a:picLocks noChangeAspect="1"/>
          </p:cNvPicPr>
          <p:nvPr userDrawn="1"/>
        </p:nvPicPr>
        <p:blipFill>
          <a:blip r:embed="rId2"/>
          <a:stretch>
            <a:fillRect/>
          </a:stretch>
        </p:blipFill>
        <p:spPr>
          <a:xfrm>
            <a:off x="-3171" y="357188"/>
            <a:ext cx="2351667" cy="522000"/>
          </a:xfrm>
          <a:prstGeom prst="rect">
            <a:avLst/>
          </a:prstGeom>
        </p:spPr>
      </p:pic>
    </p:spTree>
    <p:extLst>
      <p:ext uri="{BB962C8B-B14F-4D97-AF65-F5344CB8AC3E}">
        <p14:creationId xmlns:p14="http://schemas.microsoft.com/office/powerpoint/2010/main" val="665785834"/>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Divider - Capital Delivery">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801479" y="3044283"/>
            <a:ext cx="7007615" cy="577081"/>
          </a:xfrm>
        </p:spPr>
        <p:txBody>
          <a:bodyPr/>
          <a:lstStyle>
            <a:lvl1pPr>
              <a:spcAft>
                <a:spcPts val="0"/>
              </a:spcAft>
              <a:defRPr lang="en-US" sz="2400" b="1" dirty="0" smtClean="0">
                <a:solidFill>
                  <a:schemeClr val="bg1"/>
                </a:solidFill>
                <a:latin typeface="+mj-lt"/>
                <a:ea typeface="+mj-ea"/>
                <a:cs typeface="+mj-cs"/>
              </a:defRPr>
            </a:lvl1pPr>
            <a:lvl2pPr>
              <a:spcAft>
                <a:spcPts val="0"/>
              </a:spcAft>
              <a:defRPr lang="en-GB" sz="135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733745" y="1494956"/>
            <a:ext cx="4619985" cy="1327286"/>
          </a:xfrm>
        </p:spPr>
        <p:txBody>
          <a:bodyPr anchor="b" anchorCtr="0"/>
          <a:lstStyle>
            <a:lvl1pPr>
              <a:defRPr sz="8625">
                <a:solidFill>
                  <a:schemeClr val="bg1"/>
                </a:solidFill>
              </a:defRPr>
            </a:lvl1pPr>
          </a:lstStyle>
          <a:p>
            <a:pPr lvl="0"/>
            <a:r>
              <a:rPr lang="en-US"/>
              <a:t>##</a:t>
            </a:r>
            <a:endParaRPr lang="en-GB"/>
          </a:p>
        </p:txBody>
      </p:sp>
      <p:sp>
        <p:nvSpPr>
          <p:cNvPr id="38" name="Picture Placeholder 37">
            <a:extLst>
              <a:ext uri="{FF2B5EF4-FFF2-40B4-BE49-F238E27FC236}">
                <a16:creationId xmlns:a16="http://schemas.microsoft.com/office/drawing/2014/main" id="{09CC1F6E-8547-404B-8A3D-7CD83974A0BC}"/>
              </a:ext>
            </a:extLst>
          </p:cNvPr>
          <p:cNvSpPr>
            <a:spLocks noGrp="1"/>
          </p:cNvSpPr>
          <p:nvPr>
            <p:ph type="pic" sz="quarter" idx="18" hasCustomPrompt="1"/>
          </p:nvPr>
        </p:nvSpPr>
        <p:spPr bwMode="gray">
          <a:xfrm>
            <a:off x="7204800" y="6368"/>
            <a:ext cx="9051200" cy="6851632"/>
          </a:xfrm>
          <a:custGeom>
            <a:avLst/>
            <a:gdLst>
              <a:gd name="connsiteX0" fmla="*/ 2375514 w 5091300"/>
              <a:gd name="connsiteY0" fmla="*/ 0 h 6851632"/>
              <a:gd name="connsiteX1" fmla="*/ 5091300 w 5091300"/>
              <a:gd name="connsiteY1" fmla="*/ 0 h 6851632"/>
              <a:gd name="connsiteX2" fmla="*/ 5091300 w 5091300"/>
              <a:gd name="connsiteY2" fmla="*/ 6851632 h 6851632"/>
              <a:gd name="connsiteX3" fmla="*/ 4476116 w 5091300"/>
              <a:gd name="connsiteY3" fmla="*/ 6851632 h 6851632"/>
              <a:gd name="connsiteX4" fmla="*/ 0 w 5091300"/>
              <a:gd name="connsiteY4" fmla="*/ 2375516 h 685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1300" h="6851632">
                <a:moveTo>
                  <a:pt x="2375514" y="0"/>
                </a:moveTo>
                <a:lnTo>
                  <a:pt x="5091300" y="0"/>
                </a:lnTo>
                <a:lnTo>
                  <a:pt x="5091300" y="6851632"/>
                </a:lnTo>
                <a:lnTo>
                  <a:pt x="4476116" y="6851632"/>
                </a:lnTo>
                <a:lnTo>
                  <a:pt x="0" y="2375516"/>
                </a:lnTo>
                <a:close/>
              </a:path>
            </a:pathLst>
          </a:custGeom>
          <a:solidFill>
            <a:schemeClr val="bg1"/>
          </a:solidFill>
        </p:spPr>
        <p:txBody>
          <a:bodyPr wrap="square">
            <a:noAutofit/>
          </a:bodyPr>
          <a:lstStyle/>
          <a:p>
            <a:r>
              <a:rPr lang="en-US"/>
              <a:t> </a:t>
            </a:r>
            <a:endParaRPr lang="en-GB"/>
          </a:p>
        </p:txBody>
      </p:sp>
      <p:grpSp>
        <p:nvGrpSpPr>
          <p:cNvPr id="27" name="Group 26"/>
          <p:cNvGrpSpPr/>
          <p:nvPr userDrawn="1"/>
        </p:nvGrpSpPr>
        <p:grpSpPr>
          <a:xfrm>
            <a:off x="758348" y="6133629"/>
            <a:ext cx="3386667" cy="401519"/>
            <a:chOff x="2910342" y="325575"/>
            <a:chExt cx="5928968" cy="1249653"/>
          </a:xfrm>
        </p:grpSpPr>
        <p:sp>
          <p:nvSpPr>
            <p:cNvPr id="28" name="Freeform: Shape 27"/>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29" name="Freeform: Shape 28"/>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30" name="Freeform: Shape 29"/>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1" name="Freeform: Shape 30"/>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32" name="Freeform: Shape 31"/>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33" name="Freeform: Shape 32"/>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5" name="Freeform: Shape 34"/>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36" name="Freeform: Shape 35"/>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37" name="Freeform: Shape 36"/>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59" name="Freeform: Shape 5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60" name="Freeform: Shape 5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61" name="Freeform: Shape 6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2" name="Freeform: Shape 6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3" name="Freeform: Shape 6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64" name="Freeform: Shape 6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5" name="Freeform: Shape 6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66" name="Freeform: Shape 6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67" name="Freeform: Shape 6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68" name="Freeform: Shape 6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pic>
        <p:nvPicPr>
          <p:cNvPr id="39" name="Graphic 38">
            <a:extLst>
              <a:ext uri="{FF2B5EF4-FFF2-40B4-BE49-F238E27FC236}">
                <a16:creationId xmlns:a16="http://schemas.microsoft.com/office/drawing/2014/main" id="{A3532B68-E55F-4BD0-A158-E8EF4BE55C7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640" y="303498"/>
            <a:ext cx="2325029" cy="582935"/>
          </a:xfrm>
          <a:prstGeom prst="rect">
            <a:avLst/>
          </a:prstGeom>
        </p:spPr>
      </p:pic>
      <p:sp>
        <p:nvSpPr>
          <p:cNvPr id="40" name="Round Diagonal Corner Rectangle 4">
            <a:extLst>
              <a:ext uri="{FF2B5EF4-FFF2-40B4-BE49-F238E27FC236}">
                <a16:creationId xmlns:a16="http://schemas.microsoft.com/office/drawing/2014/main" id="{D3A1E4EA-0077-42A5-956F-3A4718FA49A8}"/>
              </a:ext>
            </a:extLst>
          </p:cNvPr>
          <p:cNvSpPr/>
          <p:nvPr userDrawn="1"/>
        </p:nvSpPr>
        <p:spPr>
          <a:xfrm>
            <a:off x="16366982" y="0"/>
            <a:ext cx="3610017" cy="1310320"/>
          </a:xfrm>
          <a:prstGeom prst="rect">
            <a:avLst/>
          </a:prstGeom>
          <a:solidFill>
            <a:sysClr val="window" lastClr="FFFFFF">
              <a:lumMod val="95000"/>
            </a:sysClr>
          </a:solidFill>
          <a:ln w="6350" cap="flat" cmpd="sng" algn="ctr">
            <a:noFill/>
            <a:prstDash val="solid"/>
            <a:miter lim="800000"/>
          </a:ln>
          <a:effectLst/>
        </p:spPr>
        <p:txBody>
          <a:bodyPr wrap="square" lIns="31604" tIns="31604" rIns="31604" bIns="31604" rtlCol="0" anchor="t" anchorCtr="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6858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652163766"/>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accent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2091BDE-8D32-45BA-8B05-DD4216B1638A}"/>
              </a:ext>
            </a:extLst>
          </p:cNvPr>
          <p:cNvGrpSpPr/>
          <p:nvPr userDrawn="1"/>
        </p:nvGrpSpPr>
        <p:grpSpPr bwMode="black">
          <a:xfrm>
            <a:off x="2806700" y="2909034"/>
            <a:ext cx="6578600" cy="1039932"/>
            <a:chOff x="2910342" y="325575"/>
            <a:chExt cx="5928968" cy="1249653"/>
          </a:xfrm>
        </p:grpSpPr>
        <p:sp>
          <p:nvSpPr>
            <p:cNvPr id="5" name="Freeform: Shape 4">
              <a:extLst>
                <a:ext uri="{FF2B5EF4-FFF2-40B4-BE49-F238E27FC236}">
                  <a16:creationId xmlns:a16="http://schemas.microsoft.com/office/drawing/2014/main" id="{A57378A6-C5A9-4A2C-B31B-EA15D5A0FE13}"/>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6" name="Freeform: Shape 5">
              <a:extLst>
                <a:ext uri="{FF2B5EF4-FFF2-40B4-BE49-F238E27FC236}">
                  <a16:creationId xmlns:a16="http://schemas.microsoft.com/office/drawing/2014/main" id="{AE02F4F1-BC64-4B71-9E4E-AFA3BA5D9284}"/>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7" name="Freeform: Shape 6">
              <a:extLst>
                <a:ext uri="{FF2B5EF4-FFF2-40B4-BE49-F238E27FC236}">
                  <a16:creationId xmlns:a16="http://schemas.microsoft.com/office/drawing/2014/main" id="{F17A2B2C-D6F2-4479-9425-86B568230B87}"/>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8" name="Freeform: Shape 7">
              <a:extLst>
                <a:ext uri="{FF2B5EF4-FFF2-40B4-BE49-F238E27FC236}">
                  <a16:creationId xmlns:a16="http://schemas.microsoft.com/office/drawing/2014/main" id="{2011773E-597C-481D-B648-114EC7522986}"/>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9" name="Freeform: Shape 8">
              <a:extLst>
                <a:ext uri="{FF2B5EF4-FFF2-40B4-BE49-F238E27FC236}">
                  <a16:creationId xmlns:a16="http://schemas.microsoft.com/office/drawing/2014/main" id="{D28185BD-C34B-4E50-90A0-42A4AABFD6F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0" name="Freeform: Shape 9">
              <a:extLst>
                <a:ext uri="{FF2B5EF4-FFF2-40B4-BE49-F238E27FC236}">
                  <a16:creationId xmlns:a16="http://schemas.microsoft.com/office/drawing/2014/main" id="{C469029C-5A60-4376-BC7D-F118160FFE0E}"/>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1" name="Freeform: Shape 10">
              <a:extLst>
                <a:ext uri="{FF2B5EF4-FFF2-40B4-BE49-F238E27FC236}">
                  <a16:creationId xmlns:a16="http://schemas.microsoft.com/office/drawing/2014/main" id="{F08901CA-EBBA-48C9-A455-39FED58F1C74}"/>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2" name="Freeform: Shape 11">
              <a:extLst>
                <a:ext uri="{FF2B5EF4-FFF2-40B4-BE49-F238E27FC236}">
                  <a16:creationId xmlns:a16="http://schemas.microsoft.com/office/drawing/2014/main" id="{E3D44C5A-5300-472D-9CB9-D76132F9DEE9}"/>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13" name="Freeform: Shape 12">
              <a:extLst>
                <a:ext uri="{FF2B5EF4-FFF2-40B4-BE49-F238E27FC236}">
                  <a16:creationId xmlns:a16="http://schemas.microsoft.com/office/drawing/2014/main" id="{D3A8FA55-DAA9-461E-9FED-A9A1B659EA7A}"/>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14" name="Freeform: Shape 13">
              <a:extLst>
                <a:ext uri="{FF2B5EF4-FFF2-40B4-BE49-F238E27FC236}">
                  <a16:creationId xmlns:a16="http://schemas.microsoft.com/office/drawing/2014/main" id="{74610353-9575-4653-839D-B8325BE73337}"/>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15" name="Freeform: Shape 14">
              <a:extLst>
                <a:ext uri="{FF2B5EF4-FFF2-40B4-BE49-F238E27FC236}">
                  <a16:creationId xmlns:a16="http://schemas.microsoft.com/office/drawing/2014/main" id="{B21885C5-7DDB-4A16-922D-087FA03AE3A9}"/>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16" name="Freeform: Shape 15">
              <a:extLst>
                <a:ext uri="{FF2B5EF4-FFF2-40B4-BE49-F238E27FC236}">
                  <a16:creationId xmlns:a16="http://schemas.microsoft.com/office/drawing/2014/main" id="{00B5B5E7-4134-45F5-B9B2-F95F687266C2}"/>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7" name="Freeform: Shape 16">
              <a:extLst>
                <a:ext uri="{FF2B5EF4-FFF2-40B4-BE49-F238E27FC236}">
                  <a16:creationId xmlns:a16="http://schemas.microsoft.com/office/drawing/2014/main" id="{C831FF1B-C914-46E6-BBAB-45FCEF2DDEC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8" name="Freeform: Shape 17">
              <a:extLst>
                <a:ext uri="{FF2B5EF4-FFF2-40B4-BE49-F238E27FC236}">
                  <a16:creationId xmlns:a16="http://schemas.microsoft.com/office/drawing/2014/main" id="{64338027-A927-4C3D-AF95-4646D340421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9" name="Freeform: Shape 18">
              <a:extLst>
                <a:ext uri="{FF2B5EF4-FFF2-40B4-BE49-F238E27FC236}">
                  <a16:creationId xmlns:a16="http://schemas.microsoft.com/office/drawing/2014/main" id="{704EA4F8-DD37-473D-9F06-72E6DF74F66B}"/>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0" name="Freeform: Shape 19">
              <a:extLst>
                <a:ext uri="{FF2B5EF4-FFF2-40B4-BE49-F238E27FC236}">
                  <a16:creationId xmlns:a16="http://schemas.microsoft.com/office/drawing/2014/main" id="{96486B9F-0ACD-42EC-8AD3-D7C9EE2BF62A}"/>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1" name="Freeform: Shape 20">
              <a:extLst>
                <a:ext uri="{FF2B5EF4-FFF2-40B4-BE49-F238E27FC236}">
                  <a16:creationId xmlns:a16="http://schemas.microsoft.com/office/drawing/2014/main" id="{1A96A062-93F0-4915-9B7C-6CB09526FC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2" name="Freeform: Shape 21">
              <a:extLst>
                <a:ext uri="{FF2B5EF4-FFF2-40B4-BE49-F238E27FC236}">
                  <a16:creationId xmlns:a16="http://schemas.microsoft.com/office/drawing/2014/main" id="{6F5C7FBC-AB52-40CB-921A-5ACB3377FDD1}"/>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3" name="Freeform: Shape 22">
              <a:extLst>
                <a:ext uri="{FF2B5EF4-FFF2-40B4-BE49-F238E27FC236}">
                  <a16:creationId xmlns:a16="http://schemas.microsoft.com/office/drawing/2014/main" id="{D81DC520-5E27-419C-8EC0-F520CA9211F2}"/>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1525879911"/>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6AA9-239E-4F58-952F-0D2749CD3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A8204-E38B-4E8C-80A7-CA1CF1A15427}"/>
              </a:ext>
            </a:extLst>
          </p:cNvPr>
          <p:cNvSpPr>
            <a:spLocks noGrp="1"/>
          </p:cNvSpPr>
          <p:nvPr>
            <p:ph idx="1"/>
          </p:nvPr>
        </p:nvSpPr>
        <p:spPr>
          <a:xfrm>
            <a:off x="575736" y="1412482"/>
            <a:ext cx="11040533" cy="14080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08DD85F-6510-4687-9910-2AF87CC59BCC}"/>
              </a:ext>
            </a:extLst>
          </p:cNvPr>
          <p:cNvSpPr>
            <a:spLocks noGrp="1"/>
          </p:cNvSpPr>
          <p:nvPr>
            <p:ph type="ftr" sz="quarter" idx="10"/>
          </p:nvPr>
        </p:nvSpPr>
        <p:spPr/>
        <p:txBody>
          <a:bodyPr/>
          <a:lstStyle/>
          <a:p>
            <a:pPr>
              <a:tabLst>
                <a:tab pos="741760" algn="l"/>
              </a:tabLst>
            </a:pPr>
            <a:r>
              <a:rPr lang="fr-FR"/>
              <a:t>| US Transformation | September 2019</a:t>
            </a:r>
          </a:p>
        </p:txBody>
      </p:sp>
    </p:spTree>
    <p:extLst>
      <p:ext uri="{BB962C8B-B14F-4D97-AF65-F5344CB8AC3E}">
        <p14:creationId xmlns:p14="http://schemas.microsoft.com/office/powerpoint/2010/main" val="3989013949"/>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6918422" y="4"/>
            <a:ext cx="8818300"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4052727" y="3550800"/>
            <a:ext cx="88192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8615173" y="2468831"/>
            <a:ext cx="2560000" cy="192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4695" y="6178549"/>
            <a:ext cx="2508132"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587016" y="1411820"/>
            <a:ext cx="7171269"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87016" y="3467403"/>
            <a:ext cx="717126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6366982" y="1"/>
            <a:ext cx="3610017" cy="1839425"/>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378"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378"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378"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6" marR="0" lvl="2" indent="-90486" algn="l" defTabSz="914378"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58232891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06805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630000" y="622800"/>
            <a:ext cx="4673646"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58056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788176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05"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142196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653572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7"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612369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32454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47267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847802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969280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7"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220211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ig statement green">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5161897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1"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7" name="Text Placeholder 6">
            <a:extLst>
              <a:ext uri="{FF2B5EF4-FFF2-40B4-BE49-F238E27FC236}">
                <a16:creationId xmlns:a16="http://schemas.microsoft.com/office/drawing/2014/main" id="{A9698A24-A133-4BFC-834B-F13C7A57C73D}"/>
              </a:ext>
            </a:extLst>
          </p:cNvPr>
          <p:cNvSpPr>
            <a:spLocks noGrp="1"/>
          </p:cNvSpPr>
          <p:nvPr>
            <p:ph type="body" sz="quarter" idx="15" hasCustomPrompt="1"/>
          </p:nvPr>
        </p:nvSpPr>
        <p:spPr>
          <a:xfrm>
            <a:off x="630000" y="3382038"/>
            <a:ext cx="3365500" cy="1025921"/>
          </a:xfrm>
        </p:spPr>
        <p:txBody>
          <a:bodyPr lIns="0" tIns="0" rIns="0" bIns="0"/>
          <a:lstStyle>
            <a:lvl1pPr>
              <a:spcAft>
                <a:spcPts val="0"/>
              </a:spcAft>
              <a:defRPr lang="en-US" sz="4267" b="1" dirty="0" smtClean="0">
                <a:solidFill>
                  <a:schemeClr val="bg1"/>
                </a:solidFill>
                <a:latin typeface="+mj-lt"/>
                <a:ea typeface="+mj-ea"/>
                <a:cs typeface="+mj-cs"/>
              </a:defRPr>
            </a:lvl1pPr>
            <a:lvl2pPr>
              <a:spcAft>
                <a:spcPts val="0"/>
              </a:spcAft>
              <a:buNone/>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46C08EE-29D7-4293-A42D-A1B462C4E40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30000" y="6178549"/>
            <a:ext cx="1881099" cy="386768"/>
          </a:xfrm>
          <a:prstGeom prst="rect">
            <a:avLst/>
          </a:prstGeom>
        </p:spPr>
      </p:pic>
      <p:sp>
        <p:nvSpPr>
          <p:cNvPr id="11" name="Text Placeholder 11">
            <a:extLst>
              <a:ext uri="{FF2B5EF4-FFF2-40B4-BE49-F238E27FC236}">
                <a16:creationId xmlns:a16="http://schemas.microsoft.com/office/drawing/2014/main" id="{1C0D37DA-A1FC-447F-8150-D00CCC51B9E8}"/>
              </a:ext>
            </a:extLst>
          </p:cNvPr>
          <p:cNvSpPr>
            <a:spLocks noGrp="1"/>
          </p:cNvSpPr>
          <p:nvPr>
            <p:ph type="body" sz="quarter" idx="17" hasCustomPrompt="1"/>
          </p:nvPr>
        </p:nvSpPr>
        <p:spPr>
          <a:xfrm>
            <a:off x="630000" y="907121"/>
            <a:ext cx="3464989" cy="2359620"/>
          </a:xfrm>
        </p:spPr>
        <p:txBody>
          <a:bodyPr anchor="b" anchorCtr="0"/>
          <a:lstStyle>
            <a:lvl1pPr>
              <a:defRPr sz="15333">
                <a:solidFill>
                  <a:schemeClr val="bg1"/>
                </a:solidFill>
              </a:defRPr>
            </a:lvl1pPr>
          </a:lstStyle>
          <a:p>
            <a:pPr lvl="0"/>
            <a:r>
              <a:rPr lang="en-GB"/>
              <a:t>1</a:t>
            </a:r>
          </a:p>
        </p:txBody>
      </p:sp>
      <p:pic>
        <p:nvPicPr>
          <p:cNvPr id="12" name="Picture 11">
            <a:extLst>
              <a:ext uri="{FF2B5EF4-FFF2-40B4-BE49-F238E27FC236}">
                <a16:creationId xmlns:a16="http://schemas.microsoft.com/office/drawing/2014/main" id="{22DD1FCE-8E2A-4891-B68A-17C08C90F11A}"/>
              </a:ext>
            </a:extLst>
          </p:cNvPr>
          <p:cNvPicPr>
            <a:picLocks noChangeAspect="1"/>
          </p:cNvPicPr>
          <p:nvPr userDrawn="1"/>
        </p:nvPicPr>
        <p:blipFill rotWithShape="1">
          <a:blip r:embed="rId8"/>
          <a:srcRect r="23305" b="53486"/>
          <a:stretch/>
        </p:blipFill>
        <p:spPr>
          <a:xfrm>
            <a:off x="5855432" y="2771098"/>
            <a:ext cx="6336569" cy="4086903"/>
          </a:xfrm>
          <a:prstGeom prst="rect">
            <a:avLst/>
          </a:prstGeom>
        </p:spPr>
      </p:pic>
      <p:pic>
        <p:nvPicPr>
          <p:cNvPr id="13" name="Picture 9">
            <a:extLst>
              <a:ext uri="{FF2B5EF4-FFF2-40B4-BE49-F238E27FC236}">
                <a16:creationId xmlns:a16="http://schemas.microsoft.com/office/drawing/2014/main" id="{CCD185E2-01A5-4BF7-8EB7-694BADEB1A2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076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718111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66666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578257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29"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1546248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843631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3"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4" name="Title 3"/>
          <p:cNvSpPr>
            <a:spLocks noGrp="1"/>
          </p:cNvSpPr>
          <p:nvPr>
            <p:ph type="title" hasCustomPrompt="1"/>
          </p:nvPr>
        </p:nvSpPr>
        <p:spPr>
          <a:xfrm>
            <a:off x="630000" y="622800"/>
            <a:ext cx="10933200" cy="443198"/>
          </a:xfrm>
        </p:spPr>
        <p:txBody>
          <a:bodyPr/>
          <a:lstStyle>
            <a:lvl1pPr>
              <a:defRPr sz="32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75871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34930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7"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64782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199169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Tree>
    <p:extLst>
      <p:ext uri="{BB962C8B-B14F-4D97-AF65-F5344CB8AC3E}">
        <p14:creationId xmlns:p14="http://schemas.microsoft.com/office/powerpoint/2010/main" val="3460159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02589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36367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057986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1"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092904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6069127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9"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DB1F2AF-2F09-4F56-94E6-520727C814EA}"/>
              </a:ext>
            </a:extLst>
          </p:cNvPr>
          <p:cNvGrpSpPr/>
          <p:nvPr userDrawn="1"/>
        </p:nvGrpSpPr>
        <p:grpSpPr bwMode="black">
          <a:xfrm>
            <a:off x="2806700" y="2735713"/>
            <a:ext cx="6578600" cy="1386576"/>
            <a:chOff x="2910342" y="325575"/>
            <a:chExt cx="5928968" cy="1249653"/>
          </a:xfrm>
        </p:grpSpPr>
        <p:sp>
          <p:nvSpPr>
            <p:cNvPr id="7" name="Freeform: Shape 6">
              <a:extLst>
                <a:ext uri="{FF2B5EF4-FFF2-40B4-BE49-F238E27FC236}">
                  <a16:creationId xmlns:a16="http://schemas.microsoft.com/office/drawing/2014/main" id="{43B4A66B-2382-4094-A1AD-6270BE1F87F8}"/>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8" name="Freeform: Shape 7">
              <a:extLst>
                <a:ext uri="{FF2B5EF4-FFF2-40B4-BE49-F238E27FC236}">
                  <a16:creationId xmlns:a16="http://schemas.microsoft.com/office/drawing/2014/main" id="{2FAAB1F3-4CCA-4CB1-9008-77B9C5877B96}"/>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50BD3D6E-2403-46CF-B173-7EEE4CC8155B}"/>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3214DAD1-2284-4294-97C0-4476D932E10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BB73758C-A153-44F2-8B48-8516766B6D0F}"/>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A51D4BD2-C64D-47B3-9056-F258DBB9B15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045F091C-7F92-4BB0-85D7-B7E764894AB2}"/>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0FA1A22F-6A02-49EE-A03C-331EEB4AD8C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C8E80947-EC3F-4124-8948-D67DB0DB323C}"/>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259C03FD-E094-4770-9ABA-1C3C97298981}"/>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9271907F-3AEB-419C-A83E-0C7A71E59D9B}"/>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CA75DE76-9EB8-4F8C-8B7E-38F67F91998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3660D2D1-EA23-49E6-9F1A-87EA5D055544}"/>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DB867477-C83F-4FBD-BE96-94C02F59CF74}"/>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64EA9150-476A-4898-9C41-50890530238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1CCF0A88-F34A-4673-B7E6-E1FCB6C9B7A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41A69311-8D16-4FFE-A3C9-1473B46FE04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AB1B70D3-8A78-4E80-BD8B-5E37CF5B7D86}"/>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6A95A9A6-6970-4F5F-AE9C-C063A03DF245}"/>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35553662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879503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9677400" y="6405036"/>
            <a:ext cx="1482051" cy="153888"/>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600" y="-1"/>
            <a:ext cx="1219380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102"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015073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743225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7"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B06B66B2-4340-4CE9-ABF0-7DC4D2B1570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9" name="Title 1">
            <a:extLst>
              <a:ext uri="{FF2B5EF4-FFF2-40B4-BE49-F238E27FC236}">
                <a16:creationId xmlns:a16="http://schemas.microsoft.com/office/drawing/2014/main" id="{32AFF43B-E849-4A70-A2D3-4AE171A224CD}"/>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0" name="Picture 9">
            <a:extLst>
              <a:ext uri="{FF2B5EF4-FFF2-40B4-BE49-F238E27FC236}">
                <a16:creationId xmlns:a16="http://schemas.microsoft.com/office/drawing/2014/main" id="{04CD432D-C3C6-4C5C-A180-E92D37DFBDEA}"/>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1" name="Picture 9">
            <a:extLst>
              <a:ext uri="{FF2B5EF4-FFF2-40B4-BE49-F238E27FC236}">
                <a16:creationId xmlns:a16="http://schemas.microsoft.com/office/drawing/2014/main" id="{9E031954-4FD3-4575-AFAF-A4898104C9D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5">
            <a:extLst>
              <a:ext uri="{FF2B5EF4-FFF2-40B4-BE49-F238E27FC236}">
                <a16:creationId xmlns:a16="http://schemas.microsoft.com/office/drawing/2014/main" id="{DB00F156-DB7F-4DC1-B9BA-C20B5390C2FA}"/>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3" name="Text Placeholder 5">
            <a:extLst>
              <a:ext uri="{FF2B5EF4-FFF2-40B4-BE49-F238E27FC236}">
                <a16:creationId xmlns:a16="http://schemas.microsoft.com/office/drawing/2014/main" id="{BD4FDAB8-657E-4909-A1F7-D48EF72210E4}"/>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815446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 Title Slide">
    <p:bg>
      <p:bgPr>
        <a:solidFill>
          <a:schemeClr val="tx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72258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1"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4" name="Picture 13">
            <a:extLst>
              <a:ext uri="{FF2B5EF4-FFF2-40B4-BE49-F238E27FC236}">
                <a16:creationId xmlns:a16="http://schemas.microsoft.com/office/drawing/2014/main" id="{F3C1217C-837C-468F-A00B-E8F674451927}"/>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15" name="Graphic 14">
            <a:extLst>
              <a:ext uri="{FF2B5EF4-FFF2-40B4-BE49-F238E27FC236}">
                <a16:creationId xmlns:a16="http://schemas.microsoft.com/office/drawing/2014/main" id="{C1909682-EFAC-487D-9515-70DD0D091C77}"/>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6" name="Title 1">
            <a:extLst>
              <a:ext uri="{FF2B5EF4-FFF2-40B4-BE49-F238E27FC236}">
                <a16:creationId xmlns:a16="http://schemas.microsoft.com/office/drawing/2014/main" id="{EE0B8BD0-4ADA-4645-8537-376DCF1CDB04}"/>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7" name="Picture 9">
            <a:extLst>
              <a:ext uri="{FF2B5EF4-FFF2-40B4-BE49-F238E27FC236}">
                <a16:creationId xmlns:a16="http://schemas.microsoft.com/office/drawing/2014/main" id="{865F83D3-75D0-4AB5-8CCE-AA96B05F2545}"/>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5">
            <a:extLst>
              <a:ext uri="{FF2B5EF4-FFF2-40B4-BE49-F238E27FC236}">
                <a16:creationId xmlns:a16="http://schemas.microsoft.com/office/drawing/2014/main" id="{862B21B4-955B-4EF2-B516-5C87920752BB}"/>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9" name="Text Placeholder 5">
            <a:extLst>
              <a:ext uri="{FF2B5EF4-FFF2-40B4-BE49-F238E27FC236}">
                <a16:creationId xmlns:a16="http://schemas.microsoft.com/office/drawing/2014/main" id="{9B831501-1932-4DD1-93A1-96D171A6387D}"/>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1417490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 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0070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5"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6">
            <a:extLst>
              <a:ext uri="{FF2B5EF4-FFF2-40B4-BE49-F238E27FC236}">
                <a16:creationId xmlns:a16="http://schemas.microsoft.com/office/drawing/2014/main" id="{2DF27758-A750-4B83-B85D-3D399383ABFE}"/>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3420DBEC-CE71-496A-AB8E-B3884093E537}"/>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12" name="Text Placeholder 5">
            <a:extLst>
              <a:ext uri="{FF2B5EF4-FFF2-40B4-BE49-F238E27FC236}">
                <a16:creationId xmlns:a16="http://schemas.microsoft.com/office/drawing/2014/main" id="{D8FE6736-6459-4E2E-B3EB-E58A9219F934}"/>
              </a:ext>
            </a:extLst>
          </p:cNvPr>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13" name="Title 1">
            <a:extLst>
              <a:ext uri="{FF2B5EF4-FFF2-40B4-BE49-F238E27FC236}">
                <a16:creationId xmlns:a16="http://schemas.microsoft.com/office/drawing/2014/main" id="{31E60A69-CC6A-406F-B327-17043E4D0ACB}"/>
              </a:ext>
            </a:extLst>
          </p:cNvPr>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4049354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8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7"/>
          <p:cNvSpPr>
            <a:spLocks noGrp="1"/>
          </p:cNvSpPr>
          <p:nvPr>
            <p:ph type="title" hasCustomPrompt="1"/>
          </p:nvPr>
        </p:nvSpPr>
        <p:spPr>
          <a:xfrm>
            <a:off x="630000" y="622800"/>
            <a:ext cx="10933350" cy="387798"/>
          </a:xfr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0" name="Footer Placeholder 1">
            <a:extLst>
              <a:ext uri="{FF2B5EF4-FFF2-40B4-BE49-F238E27FC236}">
                <a16:creationId xmlns:a16="http://schemas.microsoft.com/office/drawing/2014/main" id="{C794E9C5-9B41-422E-BBE6-87C4C2AC4D7D}"/>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685434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1337056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3"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9" name="Footer Placeholder 1">
            <a:extLst>
              <a:ext uri="{FF2B5EF4-FFF2-40B4-BE49-F238E27FC236}">
                <a16:creationId xmlns:a16="http://schemas.microsoft.com/office/drawing/2014/main" id="{AF5BF88D-2A55-4F7B-8705-1F08B427803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552560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172826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rgbClr val="00148C"/>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46926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64610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091546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56921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096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157136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3454365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05388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4" name="Rectangle 23"/>
          <p:cNvSpPr/>
          <p:nvPr userDrawn="1"/>
        </p:nvSpPr>
        <p:spPr bwMode="white">
          <a:xfrm>
            <a:off x="0" y="0"/>
            <a:ext cx="40795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996392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612530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76529"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511271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77017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8101584"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277281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812637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8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35277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22528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49142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53644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11199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127917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8133"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8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449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556292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193963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53844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8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Pentagon 3"/>
          <p:cNvSpPr/>
          <p:nvPr userDrawn="1"/>
        </p:nvSpPr>
        <p:spPr bwMode="white">
          <a:xfrm>
            <a:off x="1" y="0"/>
            <a:ext cx="542692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09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34093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0567451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874183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936514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0258822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894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48185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6363546"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630000" y="622800"/>
            <a:ext cx="4747822"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116167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59206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818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171682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0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6254496" cy="387798"/>
          </a:xfrm>
          <a:prstGeom prst="rect">
            <a:avLst/>
          </a:prstGeom>
        </p:spPr>
        <p:txBody>
          <a:bodyPr/>
          <a:lstStyle>
            <a:lvl1pPr>
              <a:defRPr sz="28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161694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47989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0054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39447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6" name="Rectangle 5"/>
          <p:cNvSpPr/>
          <p:nvPr userDrawn="1"/>
        </p:nvSpPr>
        <p:spPr bwMode="white">
          <a:xfrm>
            <a:off x="630000" y="625475"/>
            <a:ext cx="932688"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94522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20701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373"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ea typeface="+mn-ea"/>
              <a:cs typeface="+mn-cs"/>
              <a:sym typeface="+mn-lt"/>
            </a:endParaRPr>
          </a:p>
        </p:txBody>
      </p:sp>
    </p:spTree>
    <p:extLst>
      <p:ext uri="{BB962C8B-B14F-4D97-AF65-F5344CB8AC3E}">
        <p14:creationId xmlns:p14="http://schemas.microsoft.com/office/powerpoint/2010/main" val="3930031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1888292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397"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630000" y="622800"/>
            <a:ext cx="10933200" cy="387798"/>
          </a:xfrm>
        </p:spPr>
        <p:txBody>
          <a:bodyPr/>
          <a:lstStyle>
            <a:lvl1pPr>
              <a:defRPr sz="28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298304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63866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21"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0" name="TextBox 1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50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180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5"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2726306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012519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18927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003239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9"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86138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42213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3"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Rectangle 11"/>
          <p:cNvSpPr/>
          <p:nvPr userDrawn="1"/>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ea typeface="+mn-ea"/>
                <a:cs typeface="+mn-cs"/>
                <a:sym typeface="+mn-lt"/>
              </a:rPr>
              <a:t>The services and materials provided by Boston Consulting Group (BCG) are subject to BCG's Standard Terms </a:t>
            </a:r>
            <a:br>
              <a:rPr lang="en-US" sz="900" b="0">
                <a:latin typeface="+mn-lt"/>
                <a:ea typeface="+mn-ea"/>
                <a:cs typeface="+mn-cs"/>
                <a:sym typeface="+mn-lt"/>
              </a:rPr>
            </a:br>
            <a:r>
              <a:rPr lang="en-US" sz="900"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ea typeface="+mn-ea"/>
                <a:cs typeface="+mn-cs"/>
                <a:sym typeface="+mn-lt"/>
              </a:rPr>
            </a:br>
            <a:r>
              <a:rPr lang="en-US" sz="900" b="0">
                <a:latin typeface="+mn-lt"/>
                <a:ea typeface="+mn-ea"/>
                <a:cs typeface="+mn-cs"/>
                <a:sym typeface="+mn-lt"/>
              </a:rPr>
              <a:t>to update these materials after the date hereof, notwithstanding that such information may become outdated </a:t>
            </a:r>
            <a:br>
              <a:rPr lang="en-US" sz="900" b="0">
                <a:latin typeface="+mn-lt"/>
                <a:ea typeface="+mn-ea"/>
                <a:cs typeface="+mn-cs"/>
                <a:sym typeface="+mn-lt"/>
              </a:rPr>
            </a:br>
            <a:r>
              <a:rPr lang="en-US" sz="900" b="0">
                <a:latin typeface="+mn-lt"/>
                <a:ea typeface="+mn-ea"/>
                <a:cs typeface="+mn-cs"/>
                <a:sym typeface="+mn-lt"/>
              </a:rPr>
              <a:t>or inaccurate.</a:t>
            </a:r>
          </a:p>
          <a:p>
            <a:pPr indent="0">
              <a:lnSpc>
                <a:spcPct val="100000"/>
              </a:lnSpc>
            </a:pPr>
            <a:r>
              <a:rPr lang="en-US" sz="900" b="0">
                <a:latin typeface="+mn-lt"/>
                <a:ea typeface="+mn-ea"/>
                <a:cs typeface="+mn-cs"/>
                <a:sym typeface="+mn-lt"/>
              </a:rPr>
              <a:t> </a:t>
            </a:r>
          </a:p>
          <a:p>
            <a:pPr indent="0">
              <a:lnSpc>
                <a:spcPct val="100000"/>
              </a:lnSpc>
            </a:pPr>
            <a:r>
              <a:rPr lang="en-US" sz="900"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ea typeface="+mn-ea"/>
              <a:cs typeface="+mn-cs"/>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639044" y="2973076"/>
            <a:ext cx="3310656"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351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D. E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959140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4517"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DE431F57-E6BB-4382-A8DD-D734D98D1B8A}"/>
              </a:ext>
            </a:extLst>
          </p:cNvPr>
          <p:cNvGrpSpPr/>
          <p:nvPr userDrawn="1"/>
        </p:nvGrpSpPr>
        <p:grpSpPr bwMode="black">
          <a:xfrm>
            <a:off x="2806700" y="2735713"/>
            <a:ext cx="6578600" cy="1386576"/>
            <a:chOff x="2910342" y="325575"/>
            <a:chExt cx="5928968" cy="1249653"/>
          </a:xfrm>
        </p:grpSpPr>
        <p:sp>
          <p:nvSpPr>
            <p:cNvPr id="8" name="Freeform: Shape 7">
              <a:extLst>
                <a:ext uri="{FF2B5EF4-FFF2-40B4-BE49-F238E27FC236}">
                  <a16:creationId xmlns:a16="http://schemas.microsoft.com/office/drawing/2014/main" id="{89EBA3A4-D96D-4956-84E6-EE5B3FBBB861}"/>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3200"/>
            </a:p>
          </p:txBody>
        </p:sp>
        <p:sp>
          <p:nvSpPr>
            <p:cNvPr id="9" name="Freeform: Shape 8">
              <a:extLst>
                <a:ext uri="{FF2B5EF4-FFF2-40B4-BE49-F238E27FC236}">
                  <a16:creationId xmlns:a16="http://schemas.microsoft.com/office/drawing/2014/main" id="{09C7F15E-52EE-4934-AA51-52D75022F619}"/>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3200"/>
            </a:p>
          </p:txBody>
        </p:sp>
        <p:sp>
          <p:nvSpPr>
            <p:cNvPr id="10" name="Freeform: Shape 9">
              <a:extLst>
                <a:ext uri="{FF2B5EF4-FFF2-40B4-BE49-F238E27FC236}">
                  <a16:creationId xmlns:a16="http://schemas.microsoft.com/office/drawing/2014/main" id="{FBDF513E-A199-4CEF-A8B6-E43D9050DFCE}"/>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3" name="Freeform: Shape 12">
              <a:extLst>
                <a:ext uri="{FF2B5EF4-FFF2-40B4-BE49-F238E27FC236}">
                  <a16:creationId xmlns:a16="http://schemas.microsoft.com/office/drawing/2014/main" id="{C05604D8-A8B1-4928-B881-F215FBDCE35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14" name="Freeform: Shape 13">
              <a:extLst>
                <a:ext uri="{FF2B5EF4-FFF2-40B4-BE49-F238E27FC236}">
                  <a16:creationId xmlns:a16="http://schemas.microsoft.com/office/drawing/2014/main" id="{60C6A8F5-91E2-4783-9F0B-52BD67C0FE08}"/>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15" name="Freeform: Shape 14">
              <a:extLst>
                <a:ext uri="{FF2B5EF4-FFF2-40B4-BE49-F238E27FC236}">
                  <a16:creationId xmlns:a16="http://schemas.microsoft.com/office/drawing/2014/main" id="{C676DF08-15B6-47DE-8BB2-5B3AF02F4B7A}"/>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6" name="Freeform: Shape 15">
              <a:extLst>
                <a:ext uri="{FF2B5EF4-FFF2-40B4-BE49-F238E27FC236}">
                  <a16:creationId xmlns:a16="http://schemas.microsoft.com/office/drawing/2014/main" id="{4586BB1E-4581-4343-8905-54622E2A0ABB}"/>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3200"/>
            </a:p>
          </p:txBody>
        </p:sp>
        <p:sp>
          <p:nvSpPr>
            <p:cNvPr id="17" name="Freeform: Shape 16">
              <a:extLst>
                <a:ext uri="{FF2B5EF4-FFF2-40B4-BE49-F238E27FC236}">
                  <a16:creationId xmlns:a16="http://schemas.microsoft.com/office/drawing/2014/main" id="{ED8ADCF2-B17F-47E9-B63D-F607EACEF2A6}"/>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3200"/>
            </a:p>
          </p:txBody>
        </p:sp>
        <p:sp>
          <p:nvSpPr>
            <p:cNvPr id="18" name="Freeform: Shape 17">
              <a:extLst>
                <a:ext uri="{FF2B5EF4-FFF2-40B4-BE49-F238E27FC236}">
                  <a16:creationId xmlns:a16="http://schemas.microsoft.com/office/drawing/2014/main" id="{05F97109-C456-4C22-B17A-B7267B5E3BF0}"/>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3200"/>
            </a:p>
          </p:txBody>
        </p:sp>
        <p:sp>
          <p:nvSpPr>
            <p:cNvPr id="19" name="Freeform: Shape 18">
              <a:extLst>
                <a:ext uri="{FF2B5EF4-FFF2-40B4-BE49-F238E27FC236}">
                  <a16:creationId xmlns:a16="http://schemas.microsoft.com/office/drawing/2014/main" id="{517DCCFD-ED05-430A-A40E-DBA4016AA226}"/>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3200"/>
            </a:p>
          </p:txBody>
        </p:sp>
        <p:sp>
          <p:nvSpPr>
            <p:cNvPr id="20" name="Freeform: Shape 19">
              <a:extLst>
                <a:ext uri="{FF2B5EF4-FFF2-40B4-BE49-F238E27FC236}">
                  <a16:creationId xmlns:a16="http://schemas.microsoft.com/office/drawing/2014/main" id="{DA5CB078-9075-469A-BC9D-30413CC6476A}"/>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3200"/>
            </a:p>
          </p:txBody>
        </p:sp>
        <p:sp>
          <p:nvSpPr>
            <p:cNvPr id="21" name="Freeform: Shape 20">
              <a:extLst>
                <a:ext uri="{FF2B5EF4-FFF2-40B4-BE49-F238E27FC236}">
                  <a16:creationId xmlns:a16="http://schemas.microsoft.com/office/drawing/2014/main" id="{E93DBB4F-7046-46BF-8662-F2FE377A989B}"/>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2" name="Freeform: Shape 21">
              <a:extLst>
                <a:ext uri="{FF2B5EF4-FFF2-40B4-BE49-F238E27FC236}">
                  <a16:creationId xmlns:a16="http://schemas.microsoft.com/office/drawing/2014/main" id="{57ABDC12-A732-42D5-83DD-127EA6077776}"/>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3" name="Freeform: Shape 22">
              <a:extLst>
                <a:ext uri="{FF2B5EF4-FFF2-40B4-BE49-F238E27FC236}">
                  <a16:creationId xmlns:a16="http://schemas.microsoft.com/office/drawing/2014/main" id="{733A9271-DD7E-4BB1-82A1-E3AF65A8A06C}"/>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3200"/>
            </a:p>
          </p:txBody>
        </p:sp>
        <p:sp>
          <p:nvSpPr>
            <p:cNvPr id="24" name="Freeform: Shape 23">
              <a:extLst>
                <a:ext uri="{FF2B5EF4-FFF2-40B4-BE49-F238E27FC236}">
                  <a16:creationId xmlns:a16="http://schemas.microsoft.com/office/drawing/2014/main" id="{CAE90AA4-C619-403D-9324-6885F2B5571C}"/>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5" name="Freeform: Shape 24">
              <a:extLst>
                <a:ext uri="{FF2B5EF4-FFF2-40B4-BE49-F238E27FC236}">
                  <a16:creationId xmlns:a16="http://schemas.microsoft.com/office/drawing/2014/main" id="{2DC6BCF0-C73A-4733-9EA0-D016173734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3200"/>
            </a:p>
          </p:txBody>
        </p:sp>
        <p:sp>
          <p:nvSpPr>
            <p:cNvPr id="26" name="Freeform: Shape 25">
              <a:extLst>
                <a:ext uri="{FF2B5EF4-FFF2-40B4-BE49-F238E27FC236}">
                  <a16:creationId xmlns:a16="http://schemas.microsoft.com/office/drawing/2014/main" id="{C9E3E76A-6B32-47C8-942D-122432A03AA1}"/>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3200"/>
            </a:p>
          </p:txBody>
        </p:sp>
        <p:sp>
          <p:nvSpPr>
            <p:cNvPr id="27" name="Freeform: Shape 26">
              <a:extLst>
                <a:ext uri="{FF2B5EF4-FFF2-40B4-BE49-F238E27FC236}">
                  <a16:creationId xmlns:a16="http://schemas.microsoft.com/office/drawing/2014/main" id="{21F9EDCE-FA8F-4AD3-AD0A-39D30FCC0EB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3200"/>
            </a:p>
          </p:txBody>
        </p:sp>
        <p:sp>
          <p:nvSpPr>
            <p:cNvPr id="28" name="Freeform: Shape 27">
              <a:extLst>
                <a:ext uri="{FF2B5EF4-FFF2-40B4-BE49-F238E27FC236}">
                  <a16:creationId xmlns:a16="http://schemas.microsoft.com/office/drawing/2014/main" id="{7B60089D-6D6D-411C-93D8-CEC05C7543EA}"/>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3200"/>
            </a:p>
          </p:txBody>
        </p:sp>
      </p:grpSp>
    </p:spTree>
    <p:extLst>
      <p:ext uri="{BB962C8B-B14F-4D97-AF65-F5344CB8AC3E}">
        <p14:creationId xmlns:p14="http://schemas.microsoft.com/office/powerpoint/2010/main" val="418352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018357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4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2" name="Group 51"/>
          <p:cNvGrpSpPr/>
          <p:nvPr userDrawn="1"/>
        </p:nvGrpSpPr>
        <p:grpSpPr>
          <a:xfrm>
            <a:off x="-600" y="-1"/>
            <a:ext cx="1219380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a typeface="+mn-ea"/>
                <a:cs typeface="+mn-cs"/>
                <a:sym typeface="+mn-lt"/>
              </a:endParaRPr>
            </a:p>
          </p:txBody>
        </p:sp>
        <p:sp>
          <p:nvSpPr>
            <p:cNvPr id="63" name="Footnote example"/>
            <p:cNvSpPr txBox="1"/>
            <p:nvPr/>
          </p:nvSpPr>
          <p:spPr>
            <a:xfrm>
              <a:off x="1980648"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4015800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01852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565"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2" name="TextBox 1"/>
          <p:cNvSpPr txBox="1"/>
          <p:nvPr userDrawn="1"/>
        </p:nvSpPr>
        <p:spPr>
          <a:xfrm>
            <a:off x="630000" y="907197"/>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mn-lt"/>
              <a:ea typeface="+mn-ea"/>
              <a:cs typeface="+mn-cs"/>
              <a:sym typeface="+mn-lt"/>
            </a:endParaRPr>
          </a:p>
        </p:txBody>
      </p:sp>
      <p:sp>
        <p:nvSpPr>
          <p:cNvPr id="10" name="TextBox 1"/>
          <p:cNvSpPr txBox="1"/>
          <p:nvPr userDrawn="1"/>
        </p:nvSpPr>
        <p:spPr>
          <a:xfrm>
            <a:off x="992129" y="1115416"/>
            <a:ext cx="2723823" cy="881780"/>
          </a:xfrm>
          <a:prstGeom prst="rect">
            <a:avLst/>
          </a:prstGeom>
          <a:noFill/>
        </p:spPr>
        <p:txBody>
          <a:bodyPr wrap="none" rtlCol="0">
            <a:spAutoFit/>
          </a:bodyPr>
          <a:lstStyle/>
          <a:p>
            <a:pPr algn="ctr" fontAlgn="auto">
              <a:lnSpc>
                <a:spcPct val="95000"/>
              </a:lnSpc>
              <a:spcBef>
                <a:spcPts val="0"/>
              </a:spcBef>
              <a:spcAft>
                <a:spcPts val="0"/>
              </a:spcAft>
            </a:pPr>
            <a:r>
              <a:rPr lang="en-US" sz="5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200323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154204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58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2014453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173838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1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0" name="Title 1"/>
          <p:cNvSpPr txBox="1">
            <a:spLocks/>
          </p:cNvSpPr>
          <p:nvPr userDrawn="1"/>
        </p:nvSpPr>
        <p:spPr>
          <a:xfrm>
            <a:off x="630000" y="622800"/>
            <a:ext cx="7189998"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200" b="1">
                <a:solidFill>
                  <a:schemeClr val="bg1"/>
                </a:solidFill>
                <a:latin typeface="+mn-lt"/>
                <a:ea typeface="+mn-ea"/>
                <a:cs typeface="+mn-cs"/>
                <a:sym typeface="+mn-lt"/>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49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745703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63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875558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942795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66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invGray">
          <a:xfrm>
            <a:off x="1388145" y="4691187"/>
            <a:ext cx="929337"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mn-lt"/>
              <a:ea typeface="+mn-ea"/>
              <a:cs typeface="+mn-cs"/>
              <a:sym typeface="+mn-lt"/>
            </a:endParaRPr>
          </a:p>
        </p:txBody>
      </p:sp>
      <p:sp>
        <p:nvSpPr>
          <p:cNvPr id="11" name="TextBox 10"/>
          <p:cNvSpPr txBox="1"/>
          <p:nvPr userDrawn="1"/>
        </p:nvSpPr>
        <p:spPr>
          <a:xfrm>
            <a:off x="630000" y="907196"/>
            <a:ext cx="3448800" cy="3488400"/>
          </a:xfrm>
          <a:prstGeom prst="rect">
            <a:avLst/>
          </a:prstGeom>
          <a:noFill/>
          <a:ln>
            <a:solidFill>
              <a:srgbClr val="6B80FF"/>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mn-lt"/>
              <a:ea typeface="+mn-ea"/>
              <a:cs typeface="+mn-cs"/>
              <a:sym typeface="+mn-lt"/>
            </a:endParaRPr>
          </a:p>
        </p:txBody>
      </p:sp>
      <p:sp>
        <p:nvSpPr>
          <p:cNvPr id="9" name="TextBox 1"/>
          <p:cNvSpPr txBox="1"/>
          <p:nvPr userDrawn="1"/>
        </p:nvSpPr>
        <p:spPr>
          <a:xfrm>
            <a:off x="992129" y="1115416"/>
            <a:ext cx="2723823"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5826698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855179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68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8" name="Rectangle 7"/>
          <p:cNvSpPr/>
          <p:nvPr userDrawn="1"/>
        </p:nvSpPr>
        <p:spPr bwMode="white">
          <a:xfrm>
            <a:off x="1284743" y="1428131"/>
            <a:ext cx="947672"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
        <p:nvSpPr>
          <p:cNvPr id="10" name="Rectangle 9"/>
          <p:cNvSpPr/>
          <p:nvPr userDrawn="1"/>
        </p:nvSpPr>
        <p:spPr>
          <a:xfrm>
            <a:off x="1285200" y="2667600"/>
            <a:ext cx="96192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mn-lt"/>
              <a:ea typeface="+mn-ea"/>
              <a:cs typeface="+mn-cs"/>
              <a:sym typeface="+mn-lt"/>
            </a:endParaRPr>
          </a:p>
        </p:txBody>
      </p:sp>
    </p:spTree>
    <p:extLst>
      <p:ext uri="{BB962C8B-B14F-4D97-AF65-F5344CB8AC3E}">
        <p14:creationId xmlns:p14="http://schemas.microsoft.com/office/powerpoint/2010/main" val="3904657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014562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34360087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618853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0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7" name="Title 1"/>
          <p:cNvSpPr txBox="1">
            <a:spLocks/>
          </p:cNvSpPr>
          <p:nvPr userDrawn="1"/>
        </p:nvSpPr>
        <p:spPr>
          <a:xfrm>
            <a:off x="630000" y="622800"/>
            <a:ext cx="7189998"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800" b="1">
                <a:solidFill>
                  <a:srgbClr val="6B80FF"/>
                </a:solidFill>
                <a:latin typeface="+mn-lt"/>
                <a:ea typeface="+mn-ea"/>
                <a:cs typeface="+mn-cs"/>
                <a:sym typeface="+mn-lt"/>
              </a:rPr>
              <a:t>Agenda</a:t>
            </a:r>
          </a:p>
        </p:txBody>
      </p:sp>
      <p:cxnSp>
        <p:nvCxnSpPr>
          <p:cNvPr id="9" name="Straight Connector 8"/>
          <p:cNvCxnSpPr/>
          <p:nvPr userDrawn="1"/>
        </p:nvCxnSpPr>
        <p:spPr bwMode="white">
          <a:xfrm>
            <a:off x="618898" y="1206000"/>
            <a:ext cx="11576304"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977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87662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73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0" name="TextBox 9"/>
          <p:cNvSpPr txBox="1"/>
          <p:nvPr userDrawn="1"/>
        </p:nvSpPr>
        <p:spPr>
          <a:xfrm>
            <a:off x="630000" y="3262145"/>
            <a:ext cx="1313100" cy="387798"/>
          </a:xfrm>
          <a:prstGeom prst="rect">
            <a:avLst/>
          </a:prstGeom>
          <a:noFill/>
        </p:spPr>
        <p:txBody>
          <a:bodyPr wrap="square" lIns="0" tIns="0" rIns="0" bIns="0" rtlCol="0" anchor="t">
            <a:spAutoFit/>
          </a:bodyPr>
          <a:lstStyle/>
          <a:p>
            <a:pPr>
              <a:lnSpc>
                <a:spcPct val="90000"/>
              </a:lnSpc>
              <a:spcAft>
                <a:spcPts val="600"/>
              </a:spcAft>
            </a:pPr>
            <a:r>
              <a:rPr lang="en-US" sz="28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1099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241899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75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ea typeface="+mn-ea"/>
              <a:cs typeface="+mn-cs"/>
              <a:sym typeface="+mn-lt"/>
            </a:endParaRP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630000" y="2577934"/>
            <a:ext cx="29387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30412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2CEB243-B829-4C97-A401-BD110E1083CA}"/>
              </a:ext>
            </a:extLst>
          </p:cNvPr>
          <p:cNvGraphicFramePr>
            <a:graphicFrameLocks noChangeAspect="1"/>
          </p:cNvGraphicFramePr>
          <p:nvPr userDrawn="1">
            <p:custDataLst>
              <p:tags r:id="rId2"/>
            </p:custDataLst>
            <p:extLst>
              <p:ext uri="{D42A27DB-BD31-4B8C-83A1-F6EECF244321}">
                <p14:modId xmlns:p14="http://schemas.microsoft.com/office/powerpoint/2010/main" val="18122663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1" name="think-cell Slide" r:id="rId4" imgW="327" imgH="327" progId="TCLayout.ActiveDocument.1">
                  <p:embed/>
                </p:oleObj>
              </mc:Choice>
              <mc:Fallback>
                <p:oleObj name="think-cell Slide" r:id="rId4" imgW="327" imgH="327" progId="TCLayout.ActiveDocument.1">
                  <p:embed/>
                  <p:pic>
                    <p:nvPicPr>
                      <p:cNvPr id="4" name="Object 3" hidden="1">
                        <a:extLst>
                          <a:ext uri="{FF2B5EF4-FFF2-40B4-BE49-F238E27FC236}">
                            <a16:creationId xmlns:a16="http://schemas.microsoft.com/office/drawing/2014/main" id="{22CEB243-B829-4C97-A401-BD110E1083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628650" y="1416668"/>
            <a:ext cx="7194551"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1" name="Footer Placeholder 1">
            <a:extLst>
              <a:ext uri="{FF2B5EF4-FFF2-40B4-BE49-F238E27FC236}">
                <a16:creationId xmlns:a16="http://schemas.microsoft.com/office/drawing/2014/main" id="{653F273E-4EFF-4364-A07C-5BB48464A8B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2" name="Title 2">
            <a:extLst>
              <a:ext uri="{FF2B5EF4-FFF2-40B4-BE49-F238E27FC236}">
                <a16:creationId xmlns:a16="http://schemas.microsoft.com/office/drawing/2014/main" id="{1F3C584D-7657-4523-8973-96BF04F81C97}"/>
              </a:ext>
            </a:extLst>
          </p:cNvPr>
          <p:cNvSpPr>
            <a:spLocks noGrp="1"/>
          </p:cNvSpPr>
          <p:nvPr>
            <p:ph type="title"/>
          </p:nvPr>
        </p:nvSpPr>
        <p:spPr>
          <a:xfrm>
            <a:off x="628650" y="622800"/>
            <a:ext cx="7194551" cy="387798"/>
          </a:xfrm>
        </p:spPr>
        <p:txBody>
          <a:bodyPr vert="horz"/>
          <a:lstStyle/>
          <a:p>
            <a:r>
              <a:rPr lang="en-US"/>
              <a:t>Click to edit Master title style</a:t>
            </a:r>
            <a:endParaRPr lang="en-GB"/>
          </a:p>
        </p:txBody>
      </p:sp>
    </p:spTree>
    <p:extLst>
      <p:ext uri="{BB962C8B-B14F-4D97-AF65-F5344CB8AC3E}">
        <p14:creationId xmlns:p14="http://schemas.microsoft.com/office/powerpoint/2010/main" val="1565131983"/>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228166"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CB4DD570-E658-4D34-8A0D-04C44DAB25E5}"/>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89D9CAE2-6C95-441D-8FFA-DD4A23348C3C}"/>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71893205"/>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630000" y="1416668"/>
            <a:ext cx="5226817"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22604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3" name="Footer Placeholder 1">
            <a:extLst>
              <a:ext uri="{FF2B5EF4-FFF2-40B4-BE49-F238E27FC236}">
                <a16:creationId xmlns:a16="http://schemas.microsoft.com/office/drawing/2014/main" id="{50B8192A-8850-4C09-8A3F-959D75702CC3}"/>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32347E09-4AF0-4997-981D-72E6D77440E4}"/>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96261592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259665"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630000"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466843" y="1416667"/>
            <a:ext cx="3259665"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8" name="Footer Placeholder 1">
            <a:extLst>
              <a:ext uri="{FF2B5EF4-FFF2-40B4-BE49-F238E27FC236}">
                <a16:creationId xmlns:a16="http://schemas.microsoft.com/office/drawing/2014/main" id="{80652E64-D36D-40B6-88DA-8190503E5AE9}"/>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9" name="Footer Placeholder 2">
            <a:extLst>
              <a:ext uri="{FF2B5EF4-FFF2-40B4-BE49-F238E27FC236}">
                <a16:creationId xmlns:a16="http://schemas.microsoft.com/office/drawing/2014/main" id="{8DECEE90-CA83-436B-95B3-BF8F3185EFF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577847457"/>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630000"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641" y="1416667"/>
            <a:ext cx="3258069"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2" y="1416667"/>
            <a:ext cx="3258069" cy="2872581"/>
          </a:xfr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ooter Placeholder 1">
            <a:extLst>
              <a:ext uri="{FF2B5EF4-FFF2-40B4-BE49-F238E27FC236}">
                <a16:creationId xmlns:a16="http://schemas.microsoft.com/office/drawing/2014/main" id="{57F4CE83-AC51-4320-AA89-19C727041F2C}"/>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21" name="Footer Placeholder 2">
            <a:extLst>
              <a:ext uri="{FF2B5EF4-FFF2-40B4-BE49-F238E27FC236}">
                <a16:creationId xmlns:a16="http://schemas.microsoft.com/office/drawing/2014/main" id="{B738C3CD-07A3-4B4C-8853-635C8F8F8898}"/>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08228979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445EBC78-19E2-437C-8C38-615E93D54A8A}"/>
              </a:ext>
            </a:extLst>
          </p:cNvPr>
          <p:cNvSpPr>
            <a:spLocks noGrp="1"/>
          </p:cNvSpPr>
          <p:nvPr>
            <p:ph type="body" sz="quarter" idx="19"/>
          </p:nvPr>
        </p:nvSpPr>
        <p:spPr>
          <a:xfrm>
            <a:off x="630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US"/>
              <a:t>Click to edit Master title style</a:t>
            </a:r>
            <a:endParaRPr lang="en-GB"/>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3" name="Footer Placeholder 1">
            <a:extLst>
              <a:ext uri="{FF2B5EF4-FFF2-40B4-BE49-F238E27FC236}">
                <a16:creationId xmlns:a16="http://schemas.microsoft.com/office/drawing/2014/main" id="{B897E0DB-8B01-4C16-B917-466E6C195B0B}"/>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7" name="Footer Placeholder 2">
            <a:extLst>
              <a:ext uri="{FF2B5EF4-FFF2-40B4-BE49-F238E27FC236}">
                <a16:creationId xmlns:a16="http://schemas.microsoft.com/office/drawing/2014/main" id="{EC58170C-A342-48C5-811F-8F3BCDFEC289}"/>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51586514"/>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US"/>
              <a:t>Click to edit Master title style</a:t>
            </a:r>
            <a:endParaRPr lang="en-GB"/>
          </a:p>
        </p:txBody>
      </p:sp>
      <p:sp>
        <p:nvSpPr>
          <p:cNvPr id="16" name="Text Placeholder 3">
            <a:extLst>
              <a:ext uri="{FF2B5EF4-FFF2-40B4-BE49-F238E27FC236}">
                <a16:creationId xmlns:a16="http://schemas.microsoft.com/office/drawing/2014/main" id="{FAB346EE-3FBA-4BFF-B60F-1C250858925D}"/>
              </a:ext>
            </a:extLst>
          </p:cNvPr>
          <p:cNvSpPr>
            <a:spLocks noGrp="1"/>
          </p:cNvSpPr>
          <p:nvPr>
            <p:ph type="body" sz="quarter" idx="20"/>
          </p:nvPr>
        </p:nvSpPr>
        <p:spPr>
          <a:xfrm>
            <a:off x="8304000" y="1416667"/>
            <a:ext cx="3259350" cy="3552000"/>
          </a:xfrm>
          <a:solidFill>
            <a:srgbClr val="0073CD"/>
          </a:solidFill>
        </p:spPr>
        <p:txBody>
          <a:bodyPr wrap="square" lIns="91440" tIns="91440" rIns="91440" bIns="91440">
            <a:noAutofit/>
          </a:bodyPr>
          <a:lstStyle>
            <a:lvl1pPr>
              <a:defRPr sz="16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defRPr sz="1800"/>
            </a:lvl4pPr>
            <a:lvl5pPr>
              <a:defRPr sz="1800"/>
            </a:lvl5pPr>
          </a:lstStyle>
          <a:p>
            <a:pPr lvl="0"/>
            <a:r>
              <a:rPr lang="en-US"/>
              <a:t>Click to edit Master text styles</a:t>
            </a:r>
          </a:p>
          <a:p>
            <a:pPr lvl="1"/>
            <a:r>
              <a:rPr lang="en-US"/>
              <a:t>Second level</a:t>
            </a:r>
          </a:p>
          <a:p>
            <a:pPr lvl="2"/>
            <a:r>
              <a:rPr lang="en-US"/>
              <a:t>Third level</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2" name="Footer Placeholder 1">
            <a:extLst>
              <a:ext uri="{FF2B5EF4-FFF2-40B4-BE49-F238E27FC236}">
                <a16:creationId xmlns:a16="http://schemas.microsoft.com/office/drawing/2014/main" id="{DEC955E9-8C3B-4CBF-90CE-A9DD37A98F4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4" name="Footer Placeholder 2">
            <a:extLst>
              <a:ext uri="{FF2B5EF4-FFF2-40B4-BE49-F238E27FC236}">
                <a16:creationId xmlns:a16="http://schemas.microsoft.com/office/drawing/2014/main" id="{C261BDA8-6AE1-4C01-947B-360CC15C36C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5065361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640947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83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630000" y="1424518"/>
            <a:ext cx="7193202" cy="2503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10" name="Footer Placeholder 1">
            <a:extLst>
              <a:ext uri="{FF2B5EF4-FFF2-40B4-BE49-F238E27FC236}">
                <a16:creationId xmlns:a16="http://schemas.microsoft.com/office/drawing/2014/main" id="{2356D141-94B0-477F-8116-9582DE2D8030}"/>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1" name="Footer Placeholder 2">
            <a:extLst>
              <a:ext uri="{FF2B5EF4-FFF2-40B4-BE49-F238E27FC236}">
                <a16:creationId xmlns:a16="http://schemas.microsoft.com/office/drawing/2014/main" id="{E6867CB4-F118-4E5A-A30D-3752C2E9514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615809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630000" y="1416668"/>
            <a:ext cx="7193999" cy="250324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US"/>
              <a:t>Click to edit Master title style</a:t>
            </a:r>
            <a:endParaRPr lang="en-GB"/>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4" name="Footer Placeholder 1">
            <a:extLst>
              <a:ext uri="{FF2B5EF4-FFF2-40B4-BE49-F238E27FC236}">
                <a16:creationId xmlns:a16="http://schemas.microsoft.com/office/drawing/2014/main" id="{72BB65A6-372C-4156-98FC-D9B72D8866E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5" name="Footer Placeholder 2">
            <a:extLst>
              <a:ext uri="{FF2B5EF4-FFF2-40B4-BE49-F238E27FC236}">
                <a16:creationId xmlns:a16="http://schemas.microsoft.com/office/drawing/2014/main" id="{626B48E8-737F-4FE3-AB79-9DFAD42D6D6B}"/>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239007881"/>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630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25935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US"/>
              <a:t>Click to edit Master title style</a:t>
            </a:r>
            <a:endParaRPr lang="en-GB"/>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7" name="Footer Placeholder 1">
            <a:extLst>
              <a:ext uri="{FF2B5EF4-FFF2-40B4-BE49-F238E27FC236}">
                <a16:creationId xmlns:a16="http://schemas.microsoft.com/office/drawing/2014/main" id="{486B2A96-0DE9-43D1-BCD8-6AEA686FF5DE}"/>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8" name="Footer Placeholder 2">
            <a:extLst>
              <a:ext uri="{FF2B5EF4-FFF2-40B4-BE49-F238E27FC236}">
                <a16:creationId xmlns:a16="http://schemas.microsoft.com/office/drawing/2014/main" id="{78C3AFF4-A00F-4F00-967E-CCA7B3C42EF5}"/>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191151766"/>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630000" y="1416667"/>
            <a:ext cx="10933350" cy="4605251"/>
          </a:xfrm>
          <a:prstGeom prst="rect">
            <a:avLst/>
          </a:prstGeom>
        </p:spPr>
        <p:txBody>
          <a:bodyPr>
            <a:noAutofit/>
          </a:bodyPr>
          <a:lstStyle>
            <a:lvl1pPr>
              <a:defRPr>
                <a:solidFill>
                  <a:schemeClr val="accent1"/>
                </a:solidFill>
              </a:defRPr>
            </a:lvl1pPr>
          </a:lstStyle>
          <a:p>
            <a:r>
              <a:rPr lang="en-GB"/>
              <a:t> </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7" name="Footer Placeholder 1">
            <a:extLst>
              <a:ext uri="{FF2B5EF4-FFF2-40B4-BE49-F238E27FC236}">
                <a16:creationId xmlns:a16="http://schemas.microsoft.com/office/drawing/2014/main" id="{D52687A6-8FCC-46F4-B74A-16A61DDE205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8" name="Footer Placeholder 2">
            <a:extLst>
              <a:ext uri="{FF2B5EF4-FFF2-40B4-BE49-F238E27FC236}">
                <a16:creationId xmlns:a16="http://schemas.microsoft.com/office/drawing/2014/main" id="{6BD1BC77-DDE6-4865-94F6-8BEEF463F4D3}"/>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3046377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630000" y="1416667"/>
            <a:ext cx="71932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US"/>
              <a:t>Click to edit Master title style</a:t>
            </a:r>
            <a:endParaRPr lang="en-GB"/>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
        <p:nvSpPr>
          <p:cNvPr id="12" name="Footer Placeholder 1">
            <a:extLst>
              <a:ext uri="{FF2B5EF4-FFF2-40B4-BE49-F238E27FC236}">
                <a16:creationId xmlns:a16="http://schemas.microsoft.com/office/drawing/2014/main" id="{2182B1C9-6888-47E6-BD91-DFFEA607FB87}"/>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3" name="Footer Placeholder 2">
            <a:extLst>
              <a:ext uri="{FF2B5EF4-FFF2-40B4-BE49-F238E27FC236}">
                <a16:creationId xmlns:a16="http://schemas.microsoft.com/office/drawing/2014/main" id="{498A5D0F-0E21-4D4F-ABC0-1A27F1C153C0}"/>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15287470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467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259350" cy="2872581"/>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630000" y="2957420"/>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630000" y="1416000"/>
            <a:ext cx="1325715" cy="1440000"/>
          </a:xfrm>
          <a:solidFill>
            <a:schemeClr val="bg1">
              <a:lumMod val="95000"/>
            </a:schemeClr>
          </a:solidFill>
        </p:spPr>
        <p:txBody>
          <a:bodyPr>
            <a:noAutofit/>
          </a:bodyPr>
          <a:lstStyle>
            <a:lvl1pPr>
              <a:defRPr sz="1600">
                <a:solidFill>
                  <a:schemeClr val="tx1"/>
                </a:solidFill>
              </a:defRPr>
            </a:lvl1pPr>
          </a:lstStyle>
          <a:p>
            <a:r>
              <a:rPr lang="en-US" noProof="0"/>
              <a:t>Click icon to add picture</a:t>
            </a:r>
            <a:endParaRPr lang="en-GB" noProof="0"/>
          </a:p>
        </p:txBody>
      </p:sp>
      <p:sp>
        <p:nvSpPr>
          <p:cNvPr id="17" name="Text Placeholder 3">
            <a:extLst>
              <a:ext uri="{FF2B5EF4-FFF2-40B4-BE49-F238E27FC236}">
                <a16:creationId xmlns:a16="http://schemas.microsoft.com/office/drawing/2014/main" id="{47CDC28E-5B0B-423D-A4E5-157C7535000F}"/>
              </a:ext>
            </a:extLst>
          </p:cNvPr>
          <p:cNvSpPr>
            <a:spLocks noGrp="1"/>
          </p:cNvSpPr>
          <p:nvPr>
            <p:ph type="body" sz="quarter" idx="25"/>
          </p:nvPr>
        </p:nvSpPr>
        <p:spPr>
          <a:xfrm>
            <a:off x="630000" y="3081529"/>
            <a:ext cx="3259350" cy="1398844"/>
          </a:xfrm>
        </p:spPr>
        <p:txBody>
          <a:bodyPr wrap="square">
            <a:sp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US"/>
              <a:t>Click to edit Master title style</a:t>
            </a:r>
            <a:endParaRPr lang="en-GB"/>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15" name="Footer Placeholder 1">
            <a:extLst>
              <a:ext uri="{FF2B5EF4-FFF2-40B4-BE49-F238E27FC236}">
                <a16:creationId xmlns:a16="http://schemas.microsoft.com/office/drawing/2014/main" id="{7EAB4EC5-5906-43A9-B216-9A5BD41348C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16" name="Footer Placeholder 2">
            <a:extLst>
              <a:ext uri="{FF2B5EF4-FFF2-40B4-BE49-F238E27FC236}">
                <a16:creationId xmlns:a16="http://schemas.microsoft.com/office/drawing/2014/main" id="{21AB3766-6B96-4D23-BDE6-B7E515887441}"/>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Tree>
    <p:extLst>
      <p:ext uri="{BB962C8B-B14F-4D97-AF65-F5344CB8AC3E}">
        <p14:creationId xmlns:p14="http://schemas.microsoft.com/office/powerpoint/2010/main" val="21048315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630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630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467000"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467000"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4001" y="2748472"/>
            <a:ext cx="32593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C0DC2FE7-EBCB-405B-9AF2-1BA4431BC0CD}"/>
              </a:ext>
            </a:extLst>
          </p:cNvPr>
          <p:cNvSpPr>
            <a:spLocks noGrp="1"/>
          </p:cNvSpPr>
          <p:nvPr>
            <p:ph type="body" sz="quarter" idx="17"/>
          </p:nvPr>
        </p:nvSpPr>
        <p:spPr>
          <a:xfrm>
            <a:off x="8304001"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4001" y="1416001"/>
            <a:ext cx="1119716" cy="1217083"/>
          </a:xfrm>
          <a:solidFill>
            <a:schemeClr val="bg1">
              <a:lumMod val="95000"/>
            </a:schemeClr>
          </a:solidFill>
        </p:spPr>
        <p:txBody>
          <a:bodyPr>
            <a:noAutofit/>
          </a:bodyPr>
          <a:lstStyle>
            <a:lvl1pPr>
              <a:defRPr sz="1200">
                <a:solidFill>
                  <a:schemeClr val="tx1"/>
                </a:solidFill>
              </a:defRPr>
            </a:lvl1pPr>
          </a:lstStyle>
          <a:p>
            <a:r>
              <a:rPr lang="en-US" noProof="0"/>
              <a:t>Click icon to add picture</a:t>
            </a:r>
            <a:endParaRPr lang="en-GB" noProof="0"/>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US"/>
              <a:t>Click to edit Master title style</a:t>
            </a:r>
            <a:endParaRPr lang="en-GB"/>
          </a:p>
        </p:txBody>
      </p:sp>
      <p:sp>
        <p:nvSpPr>
          <p:cNvPr id="40" name="Text Placeholder 4">
            <a:extLst>
              <a:ext uri="{FF2B5EF4-FFF2-40B4-BE49-F238E27FC236}">
                <a16:creationId xmlns:a16="http://schemas.microsoft.com/office/drawing/2014/main" id="{ACC541AB-C9E9-4BAB-B158-D2333F3B9DA1}"/>
              </a:ext>
            </a:extLst>
          </p:cNvPr>
          <p:cNvSpPr>
            <a:spLocks noGrp="1"/>
          </p:cNvSpPr>
          <p:nvPr>
            <p:ph type="body" sz="quarter" idx="39"/>
          </p:nvPr>
        </p:nvSpPr>
        <p:spPr>
          <a:xfrm>
            <a:off x="1838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9" name="Text Placeholder 4">
            <a:extLst>
              <a:ext uri="{FF2B5EF4-FFF2-40B4-BE49-F238E27FC236}">
                <a16:creationId xmlns:a16="http://schemas.microsoft.com/office/drawing/2014/main" id="{EAFAE79C-55B1-4362-B3FC-5D880521872B}"/>
              </a:ext>
            </a:extLst>
          </p:cNvPr>
          <p:cNvSpPr>
            <a:spLocks noGrp="1"/>
          </p:cNvSpPr>
          <p:nvPr>
            <p:ph type="body" sz="quarter" idx="38"/>
          </p:nvPr>
        </p:nvSpPr>
        <p:spPr>
          <a:xfrm>
            <a:off x="5675299" y="1416000"/>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8" name="Text Placeholder 4">
            <a:extLst>
              <a:ext uri="{FF2B5EF4-FFF2-40B4-BE49-F238E27FC236}">
                <a16:creationId xmlns:a16="http://schemas.microsoft.com/office/drawing/2014/main" id="{B2F660B7-D700-411F-93A6-288906C4DA5D}"/>
              </a:ext>
            </a:extLst>
          </p:cNvPr>
          <p:cNvSpPr>
            <a:spLocks noGrp="1"/>
          </p:cNvSpPr>
          <p:nvPr>
            <p:ph type="body" sz="quarter" idx="37"/>
          </p:nvPr>
        </p:nvSpPr>
        <p:spPr>
          <a:xfrm>
            <a:off x="9512300" y="1416001"/>
            <a:ext cx="2051051" cy="1217083"/>
          </a:xfrm>
        </p:spPr>
        <p:txBody>
          <a:bodyPr wrap="square">
            <a:noAutofit/>
          </a:bodyPr>
          <a:lstStyle>
            <a:lvl1pPr>
              <a:defRPr sz="1200"/>
            </a:lvl1pPr>
            <a:lvl2pPr>
              <a:defRPr sz="1200"/>
            </a:lvl2pPr>
            <a:lvl3pPr>
              <a:defRPr sz="12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
        <p:nvSpPr>
          <p:cNvPr id="22" name="Footer Placeholder 1">
            <a:extLst>
              <a:ext uri="{FF2B5EF4-FFF2-40B4-BE49-F238E27FC236}">
                <a16:creationId xmlns:a16="http://schemas.microsoft.com/office/drawing/2014/main" id="{5DBEF08D-003F-41C4-AE19-1651D41560A4}"/>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
        <p:nvSpPr>
          <p:cNvPr id="35" name="Footer Placeholder 2">
            <a:extLst>
              <a:ext uri="{FF2B5EF4-FFF2-40B4-BE49-F238E27FC236}">
                <a16:creationId xmlns:a16="http://schemas.microsoft.com/office/drawing/2014/main" id="{71E3908D-722C-47DF-926E-1B54241F2BC6}"/>
              </a:ext>
            </a:extLst>
          </p:cNvPr>
          <p:cNvSpPr>
            <a:spLocks noGrp="1"/>
          </p:cNvSpPr>
          <p:nvPr>
            <p:ph type="ftr" sz="quarter" idx="10"/>
          </p:nvPr>
        </p:nvSpPr>
        <p:spPr>
          <a:xfrm>
            <a:off x="1917700" y="6330825"/>
            <a:ext cx="9322638" cy="215444"/>
          </a:xfrm>
          <a:prstGeom prst="rect">
            <a:avLst/>
          </a:prstGeom>
        </p:spPr>
        <p:txBody>
          <a:bodyPr wrap="square" lIns="0" tIns="0" rIns="0" bIns="0" anchor="b">
            <a:spAutoFit/>
          </a:bodyPr>
          <a:lstStyle>
            <a:defPPr>
              <a:defRPr lang="en-GB"/>
            </a:defPPr>
            <a:lvl1pPr marL="0" indent="0" algn="l" rtl="0" eaLnBrk="1" fontAlgn="base" hangingPunct="1">
              <a:spcBef>
                <a:spcPct val="0"/>
              </a:spcBef>
              <a:spcAft>
                <a:spcPts val="800"/>
              </a:spcAft>
              <a:buClr>
                <a:schemeClr val="tx1"/>
              </a:buClr>
              <a:buFontTx/>
              <a:buNone/>
              <a:defRPr lang="en-GB" sz="1400" b="0" dirty="0">
                <a:solidFill>
                  <a:schemeClr val="tx2"/>
                </a:solidFill>
                <a:latin typeface="+mn-lt"/>
                <a:ea typeface="+mn-ea"/>
                <a:cs typeface="+mn-cs"/>
              </a:defRPr>
            </a:lvl1pPr>
            <a:lvl2pPr marL="0" indent="0" algn="l" rtl="0" eaLnBrk="1" fontAlgn="base" hangingPunct="1">
              <a:spcBef>
                <a:spcPct val="0"/>
              </a:spcBef>
              <a:spcAft>
                <a:spcPts val="800"/>
              </a:spcAft>
              <a:buClr>
                <a:schemeClr val="tx1"/>
              </a:buClr>
              <a:buFontTx/>
              <a:buNone/>
              <a:defRPr sz="2400">
                <a:solidFill>
                  <a:schemeClr val="tx1"/>
                </a:solidFill>
                <a:latin typeface="+mn-lt"/>
                <a:ea typeface="+mn-ea"/>
              </a:defRPr>
            </a:lvl2pPr>
            <a:lvl3pPr marL="359991"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3pPr>
            <a:lvl4pPr marL="719982"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4pPr>
            <a:lvl5pPr marL="1079973" indent="-359991" algn="l" rtl="0" eaLnBrk="1" fontAlgn="base" hangingPunct="1">
              <a:spcBef>
                <a:spcPct val="0"/>
              </a:spcBef>
              <a:spcAft>
                <a:spcPts val="800"/>
              </a:spcAft>
              <a:buClr>
                <a:schemeClr val="accent1"/>
              </a:buClr>
              <a:buFont typeface="Arial" panose="020B0604020202020204" pitchFamily="34" charset="0"/>
              <a:buChar char="◦"/>
              <a:defRPr sz="2400">
                <a:solidFill>
                  <a:schemeClr val="tx1"/>
                </a:solidFill>
                <a:latin typeface="+mn-lt"/>
                <a:ea typeface="+mn-ea"/>
              </a:defRPr>
            </a:lvl5pPr>
            <a:lvl6pPr marL="0" indent="-359991" algn="l" rtl="0" eaLnBrk="1" fontAlgn="base" hangingPunct="1">
              <a:spcBef>
                <a:spcPct val="0"/>
              </a:spcBef>
              <a:spcAft>
                <a:spcPts val="800"/>
              </a:spcAft>
              <a:buClr>
                <a:schemeClr val="accent1"/>
              </a:buClr>
              <a:buFont typeface="+mj-lt"/>
              <a:buAutoNum type="arabicPeriod"/>
              <a:defRPr sz="2400">
                <a:solidFill>
                  <a:schemeClr val="tx1"/>
                </a:solidFill>
                <a:latin typeface="+mn-lt"/>
                <a:ea typeface="+mn-ea"/>
              </a:defRPr>
            </a:lvl6pPr>
            <a:lvl7pPr marL="719982" indent="-359991" algn="l" rtl="0" eaLnBrk="1" fontAlgn="base" hangingPunct="1">
              <a:spcBef>
                <a:spcPct val="0"/>
              </a:spcBef>
              <a:spcAft>
                <a:spcPts val="800"/>
              </a:spcAft>
              <a:buClr>
                <a:schemeClr val="accent1"/>
              </a:buClr>
              <a:buFont typeface="+mj-lt"/>
              <a:buAutoNum type="alphaLcPeriod"/>
              <a:defRPr sz="2400">
                <a:solidFill>
                  <a:schemeClr val="tx1"/>
                </a:solidFill>
                <a:latin typeface="+mn-lt"/>
                <a:ea typeface="+mn-ea"/>
              </a:defRPr>
            </a:lvl7pPr>
            <a:lvl8pPr marL="1079973" indent="-359991" algn="l" rtl="0" eaLnBrk="1" fontAlgn="base" hangingPunct="1">
              <a:spcBef>
                <a:spcPct val="0"/>
              </a:spcBef>
              <a:spcAft>
                <a:spcPts val="800"/>
              </a:spcAft>
              <a:buClr>
                <a:schemeClr val="accent1"/>
              </a:buClr>
              <a:buFont typeface="+mj-lt"/>
              <a:buAutoNum type="romanLcPeriod"/>
              <a:defRPr sz="24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3200">
                <a:solidFill>
                  <a:schemeClr val="accent2"/>
                </a:solidFill>
                <a:latin typeface="+mn-lt"/>
                <a:ea typeface="+mn-ea"/>
              </a:defRPr>
            </a:lvl9pPr>
          </a:lstStyle>
          <a:p>
            <a:pPr>
              <a:tabLst>
                <a:tab pos="1318651" algn="l"/>
              </a:tabLst>
            </a:pPr>
            <a:r>
              <a:rPr lang="fr-FR"/>
              <a:t>| [Insert document title] | [Insert date]</a:t>
            </a:r>
          </a:p>
        </p:txBody>
      </p:sp>
      <p:sp>
        <p:nvSpPr>
          <p:cNvPr id="36" name="Text Placeholder 4">
            <a:extLst>
              <a:ext uri="{FF2B5EF4-FFF2-40B4-BE49-F238E27FC236}">
                <a16:creationId xmlns:a16="http://schemas.microsoft.com/office/drawing/2014/main" id="{037DEA77-471F-4398-9C97-D2B11661B1DF}"/>
              </a:ext>
            </a:extLst>
          </p:cNvPr>
          <p:cNvSpPr>
            <a:spLocks noGrp="1"/>
          </p:cNvSpPr>
          <p:nvPr>
            <p:ph type="body" sz="quarter" idx="35"/>
          </p:nvPr>
        </p:nvSpPr>
        <p:spPr>
          <a:xfrm>
            <a:off x="4467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7" name="Text Placeholder 4">
            <a:extLst>
              <a:ext uri="{FF2B5EF4-FFF2-40B4-BE49-F238E27FC236}">
                <a16:creationId xmlns:a16="http://schemas.microsoft.com/office/drawing/2014/main" id="{386E4823-008B-4619-A9AC-9EED6A314A5A}"/>
              </a:ext>
            </a:extLst>
          </p:cNvPr>
          <p:cNvSpPr>
            <a:spLocks noGrp="1"/>
          </p:cNvSpPr>
          <p:nvPr>
            <p:ph type="body" sz="quarter" idx="36"/>
          </p:nvPr>
        </p:nvSpPr>
        <p:spPr>
          <a:xfrm>
            <a:off x="630000" y="2872581"/>
            <a:ext cx="3259350" cy="1846660"/>
          </a:xfrm>
        </p:spPr>
        <p:txBody>
          <a:bodyPr wrap="square">
            <a:noAutofit/>
          </a:bodyPr>
          <a:lstStyle>
            <a:lvl1pPr>
              <a:defRPr sz="1400"/>
            </a:lvl1pPr>
            <a:lvl2pPr>
              <a:defRPr sz="1400"/>
            </a:lvl2pPr>
            <a:lvl3pPr>
              <a:defRPr sz="14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221676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2439565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9"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630000" y="6178549"/>
            <a:ext cx="1881099" cy="386768"/>
          </a:xfrm>
          <a:prstGeom prst="rect">
            <a:avLst/>
          </a:prstGeom>
        </p:spPr>
      </p:pic>
      <p:sp>
        <p:nvSpPr>
          <p:cNvPr id="27" name="Title 1"/>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9"/>
          <a:srcRect l="7480" t="27066" r="32612"/>
          <a:stretch/>
        </p:blipFill>
        <p:spPr>
          <a:xfrm rot="16200000" flipV="1">
            <a:off x="6262073" y="928073"/>
            <a:ext cx="6858000" cy="5001855"/>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283258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42794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3"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Picture 7">
            <a:extLst>
              <a:ext uri="{FF2B5EF4-FFF2-40B4-BE49-F238E27FC236}">
                <a16:creationId xmlns:a16="http://schemas.microsoft.com/office/drawing/2014/main" id="{3AE0E630-4A62-44F6-B737-8BCC9852507C}"/>
              </a:ext>
            </a:extLst>
          </p:cNvPr>
          <p:cNvPicPr>
            <a:picLocks noChangeAspect="1"/>
          </p:cNvPicPr>
          <p:nvPr userDrawn="1"/>
        </p:nvPicPr>
        <p:blipFill rotWithShape="1">
          <a:blip r:embed="rId7"/>
          <a:srcRect l="7480" t="27066" r="32612"/>
          <a:stretch/>
        </p:blipFill>
        <p:spPr>
          <a:xfrm flipV="1">
            <a:off x="5334000" y="1856146"/>
            <a:ext cx="6858000" cy="5001855"/>
          </a:xfrm>
          <a:prstGeom prst="rect">
            <a:avLst/>
          </a:prstGeom>
        </p:spPr>
      </p:pic>
      <p:pic>
        <p:nvPicPr>
          <p:cNvPr id="9" name="Graphic 8">
            <a:extLst>
              <a:ext uri="{FF2B5EF4-FFF2-40B4-BE49-F238E27FC236}">
                <a16:creationId xmlns:a16="http://schemas.microsoft.com/office/drawing/2014/main" id="{D2DD0158-DC2E-4FCB-92FB-883DFC42003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30000" y="6178549"/>
            <a:ext cx="1881099" cy="386768"/>
          </a:xfrm>
          <a:prstGeom prst="rect">
            <a:avLst/>
          </a:prstGeom>
        </p:spPr>
      </p:pic>
      <p:sp>
        <p:nvSpPr>
          <p:cNvPr id="10" name="Title 1">
            <a:extLst>
              <a:ext uri="{FF2B5EF4-FFF2-40B4-BE49-F238E27FC236}">
                <a16:creationId xmlns:a16="http://schemas.microsoft.com/office/drawing/2014/main" id="{14487C54-317F-4604-9561-76884BDB41BF}"/>
              </a:ext>
            </a:extLst>
          </p:cNvPr>
          <p:cNvSpPr>
            <a:spLocks noGrp="1"/>
          </p:cNvSpPr>
          <p:nvPr>
            <p:ph type="ctrTitle" hasCustomPrompt="1"/>
          </p:nvPr>
        </p:nvSpPr>
        <p:spPr bwMode="ltGray">
          <a:xfrm>
            <a:off x="630000" y="1411818"/>
            <a:ext cx="5378452" cy="1157385"/>
          </a:xfrm>
          <a:prstGeom prst="rect">
            <a:avLst/>
          </a:prstGeom>
        </p:spPr>
        <p:txBody>
          <a:bodyPr vert="horz" anchor="b">
            <a:noAutofit/>
          </a:bodyPr>
          <a:lstStyle>
            <a:lvl1pPr algn="l">
              <a:lnSpc>
                <a:spcPct val="93000"/>
              </a:lnSpc>
              <a:defRPr sz="4400" b="1" baseline="0">
                <a:solidFill>
                  <a:schemeClr val="bg1"/>
                </a:solidFill>
                <a:latin typeface="+mj-lt"/>
                <a:ea typeface="+mj-ea"/>
                <a:cs typeface="+mj-cs"/>
                <a:sym typeface="+mj-lt"/>
              </a:defRPr>
            </a:lvl1pPr>
          </a:lstStyle>
          <a:p>
            <a:r>
              <a:rPr lang="en-US"/>
              <a:t>Title in Title Case</a:t>
            </a:r>
          </a:p>
        </p:txBody>
      </p:sp>
      <p:pic>
        <p:nvPicPr>
          <p:cNvPr id="12" name="Picture 9">
            <a:extLst>
              <a:ext uri="{FF2B5EF4-FFF2-40B4-BE49-F238E27FC236}">
                <a16:creationId xmlns:a16="http://schemas.microsoft.com/office/drawing/2014/main" id="{0862B7C8-8882-4A2F-BA42-E4D2A14A671A}"/>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30000"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5">
            <a:extLst>
              <a:ext uri="{FF2B5EF4-FFF2-40B4-BE49-F238E27FC236}">
                <a16:creationId xmlns:a16="http://schemas.microsoft.com/office/drawing/2014/main" id="{FBA18CB0-2F45-45D9-A81E-62620B9F6DD0}"/>
              </a:ext>
            </a:extLst>
          </p:cNvPr>
          <p:cNvSpPr>
            <a:spLocks noGrp="1"/>
          </p:cNvSpPr>
          <p:nvPr>
            <p:ph type="body" sz="quarter" idx="10" hasCustomPrompt="1"/>
          </p:nvPr>
        </p:nvSpPr>
        <p:spPr>
          <a:xfrm>
            <a:off x="630000" y="3467400"/>
            <a:ext cx="5378452" cy="374718"/>
          </a:xfrm>
        </p:spPr>
        <p:txBody>
          <a:bodyPr anchor="t">
            <a:noAutofit/>
          </a:bodyPr>
          <a:lstStyle>
            <a:lvl1pPr>
              <a:defRPr sz="2400" b="1">
                <a:solidFill>
                  <a:schemeClr val="bg1"/>
                </a:solidFill>
              </a:defRPr>
            </a:lvl1pPr>
          </a:lstStyle>
          <a:p>
            <a:pPr lvl="0"/>
            <a:r>
              <a:rPr lang="en-US"/>
              <a:t>Subheading</a:t>
            </a:r>
          </a:p>
        </p:txBody>
      </p:sp>
      <p:sp>
        <p:nvSpPr>
          <p:cNvPr id="14" name="Text Placeholder 5">
            <a:extLst>
              <a:ext uri="{FF2B5EF4-FFF2-40B4-BE49-F238E27FC236}">
                <a16:creationId xmlns:a16="http://schemas.microsoft.com/office/drawing/2014/main" id="{8BA3DF3F-4EEC-4048-86D4-B19A9B331596}"/>
              </a:ext>
            </a:extLst>
          </p:cNvPr>
          <p:cNvSpPr>
            <a:spLocks noGrp="1"/>
          </p:cNvSpPr>
          <p:nvPr>
            <p:ph type="body" sz="quarter" idx="11" hasCustomPrompt="1"/>
          </p:nvPr>
        </p:nvSpPr>
        <p:spPr>
          <a:xfrm>
            <a:off x="630000" y="4052627"/>
            <a:ext cx="5378452" cy="374718"/>
          </a:xfrm>
        </p:spPr>
        <p:txBody>
          <a:bodyPr>
            <a:noAutofit/>
          </a:bodyPr>
          <a:lstStyle>
            <a:lvl1pPr>
              <a:defRPr sz="2000" b="0">
                <a:solidFill>
                  <a:schemeClr val="bg1"/>
                </a:solidFill>
              </a:defRPr>
            </a:lvl1pPr>
          </a:lstStyle>
          <a:p>
            <a:pPr lvl="0"/>
            <a:r>
              <a:rPr lang="en-US"/>
              <a:t>Date</a:t>
            </a:r>
          </a:p>
        </p:txBody>
      </p:sp>
    </p:spTree>
    <p:extLst>
      <p:ext uri="{BB962C8B-B14F-4D97-AF65-F5344CB8AC3E}">
        <p14:creationId xmlns:p14="http://schemas.microsoft.com/office/powerpoint/2010/main" val="333999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72190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7"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50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7315200" y="209550"/>
            <a:ext cx="48768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12193588"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641427" y="3125859"/>
            <a:ext cx="7355816" cy="541687"/>
          </a:xfrm>
        </p:spPr>
        <p:txBody>
          <a:bodyPr/>
          <a:lstStyle>
            <a:lvl1pPr>
              <a:defRPr sz="32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641427" y="2394189"/>
            <a:ext cx="7355816" cy="701795"/>
          </a:xfrm>
          <a:prstGeom prst="rect">
            <a:avLst/>
          </a:prstGeom>
        </p:spPr>
        <p:txBody>
          <a:bodyPr anchor="b">
            <a:noAutofit/>
          </a:bodyPr>
          <a:lstStyle>
            <a:lvl1pPr algn="l">
              <a:lnSpc>
                <a:spcPct val="93000"/>
              </a:lnSpc>
              <a:defRPr sz="500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1949880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8244858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144023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5040391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0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
        <p:nvSpPr>
          <p:cNvPr id="10" name="Footer Placeholder 1">
            <a:extLst>
              <a:ext uri="{FF2B5EF4-FFF2-40B4-BE49-F238E27FC236}">
                <a16:creationId xmlns:a16="http://schemas.microsoft.com/office/drawing/2014/main" id="{8092EF17-DC25-4846-8FA0-9AE6DFB8CBE1}"/>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815400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73689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43198"/>
          </a:xfrm>
        </p:spPr>
        <p:txBody>
          <a:bodyPr/>
          <a:lstStyle>
            <a:lvl1pPr>
              <a:defRPr sz="32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atin typeface="+mn-lt"/>
                <a:ea typeface="+mn-ea"/>
                <a:cs typeface="+mn-cs"/>
                <a:sym typeface="+mn-lt"/>
              </a:defRPr>
            </a:lvl1pPr>
            <a:lvl2pPr>
              <a:lnSpc>
                <a:spcPct val="100000"/>
              </a:lnSpc>
              <a:spcBef>
                <a:spcPts val="0"/>
              </a:spcBef>
              <a:spcAft>
                <a:spcPts val="0"/>
              </a:spcAft>
              <a:defRPr sz="2000">
                <a:latin typeface="+mn-lt"/>
                <a:ea typeface="+mn-ea"/>
                <a:cs typeface="+mn-cs"/>
                <a:sym typeface="+mn-lt"/>
              </a:defRPr>
            </a:lvl2pPr>
            <a:lvl3pPr>
              <a:lnSpc>
                <a:spcPct val="100000"/>
              </a:lnSpc>
              <a:spcBef>
                <a:spcPts val="0"/>
              </a:spcBef>
              <a:spcAft>
                <a:spcPts val="0"/>
              </a:spcAft>
              <a:defRPr sz="2000">
                <a:latin typeface="+mn-lt"/>
                <a:ea typeface="+mn-ea"/>
                <a:cs typeface="+mn-cs"/>
                <a:sym typeface="+mn-lt"/>
              </a:defRPr>
            </a:lvl3pPr>
            <a:lvl4pPr>
              <a:lnSpc>
                <a:spcPct val="100000"/>
              </a:lnSpc>
              <a:spcBef>
                <a:spcPts val="0"/>
              </a:spcBef>
              <a:spcAft>
                <a:spcPts val="0"/>
              </a:spcAft>
              <a:defRPr sz="2800">
                <a:latin typeface="+mn-lt"/>
                <a:ea typeface="+mn-ea"/>
                <a:cs typeface="+mn-cs"/>
                <a:sym typeface="+mn-lt"/>
              </a:defRPr>
            </a:lvl4pPr>
            <a:lvl5pPr>
              <a:lnSpc>
                <a:spcPct val="100000"/>
              </a:lnSpc>
              <a:spcBef>
                <a:spcPts val="0"/>
              </a:spcBef>
              <a:spcAft>
                <a:spcPts val="0"/>
              </a:spcAft>
              <a:defRPr sz="28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0" name="Footer Placeholder 1">
            <a:extLst>
              <a:ext uri="{FF2B5EF4-FFF2-40B4-BE49-F238E27FC236}">
                <a16:creationId xmlns:a16="http://schemas.microsoft.com/office/drawing/2014/main" id="{E75F8ADB-C847-472F-B17A-5FEFB5CF4802}"/>
              </a:ext>
            </a:extLst>
          </p:cNvPr>
          <p:cNvSpPr txBox="1">
            <a:spLocks/>
          </p:cNvSpPr>
          <p:nvPr userDrawn="1"/>
        </p:nvSpPr>
        <p:spPr>
          <a:xfrm>
            <a:off x="628650"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solidFill>
                  <a:schemeClr val="tx2"/>
                </a:solidFill>
              </a:rPr>
              <a:t>National Grid </a:t>
            </a:r>
          </a:p>
        </p:txBody>
      </p:sp>
    </p:spTree>
    <p:extLst>
      <p:ext uri="{BB962C8B-B14F-4D97-AF65-F5344CB8AC3E}">
        <p14:creationId xmlns:p14="http://schemas.microsoft.com/office/powerpoint/2010/main" val="2970722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98134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61628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651204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3"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ea typeface="+mn-ea"/>
              <a:cs typeface="+mn-cs"/>
              <a:sym typeface="+mn-lt"/>
            </a:endParaRPr>
          </a:p>
        </p:txBody>
      </p:sp>
    </p:spTree>
    <p:extLst>
      <p:ext uri="{BB962C8B-B14F-4D97-AF65-F5344CB8AC3E}">
        <p14:creationId xmlns:p14="http://schemas.microsoft.com/office/powerpoint/2010/main" val="941178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43227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663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3201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2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6" name="Rectangle 25"/>
          <p:cNvSpPr/>
          <p:nvPr userDrawn="1"/>
        </p:nvSpPr>
        <p:spPr bwMode="white">
          <a:xfrm>
            <a:off x="0" y="0"/>
            <a:ext cx="4079508"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702728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55433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solidFill>
                <a:latin typeface="+mn-lt"/>
                <a:ea typeface="+mn-ea"/>
                <a:cs typeface="+mn-cs"/>
                <a:sym typeface="+mn-lt"/>
              </a:rPr>
              <a:t>Copyright © 2021 by Boston Consulting Group. All rights reserved.</a:t>
            </a:r>
            <a:endParaRPr lang="en-US" sz="700">
              <a:solidFill>
                <a:schemeClr val="bg1"/>
              </a:solidFill>
              <a:latin typeface="+mn-lt"/>
              <a:ea typeface="+mn-ea"/>
              <a:cs typeface="+mn-cs"/>
              <a:sym typeface="+mn-lt"/>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630000" y="622800"/>
            <a:ext cx="62568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977364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3500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9395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9718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32582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773774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GB" sz="700">
                <a:solidFill>
                  <a:schemeClr val="bg1">
                    <a:lumMod val="50000"/>
                  </a:schemeClr>
                </a:solidFill>
                <a:latin typeface="+mn-lt"/>
                <a:ea typeface="+mn-ea"/>
                <a:cs typeface="+mn-cs"/>
                <a:sym typeface="+mn-lt"/>
              </a:rPr>
              <a:t>Copyright © 2021 by Boston Consulting Group. All rights reserved.</a:t>
            </a:r>
            <a:endParaRPr lang="en-US" sz="700">
              <a:solidFill>
                <a:schemeClr val="bg1">
                  <a:lumMod val="50000"/>
                </a:schemeClr>
              </a:solidFill>
              <a:latin typeface="+mn-lt"/>
              <a:ea typeface="+mn-ea"/>
              <a:cs typeface="+mn-cs"/>
              <a:sym typeface="+mn-lt"/>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49814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tags" Target="../tags/tag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vmlDrawing" Target="../drawings/vmlDrawing1.vml"/><Relationship Id="rId9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47" Type="http://schemas.openxmlformats.org/officeDocument/2006/relationships/slideLayout" Target="../slideLayouts/slideLayout133.xml"/><Relationship Id="rId50" Type="http://schemas.openxmlformats.org/officeDocument/2006/relationships/slideLayout" Target="../slideLayouts/slideLayout136.xml"/><Relationship Id="rId55" Type="http://schemas.openxmlformats.org/officeDocument/2006/relationships/slideLayout" Target="../slideLayouts/slideLayout141.xml"/><Relationship Id="rId63" Type="http://schemas.openxmlformats.org/officeDocument/2006/relationships/slideLayout" Target="../slideLayouts/slideLayout149.xml"/><Relationship Id="rId68" Type="http://schemas.openxmlformats.org/officeDocument/2006/relationships/slideLayout" Target="../slideLayouts/slideLayout154.xml"/><Relationship Id="rId76" Type="http://schemas.openxmlformats.org/officeDocument/2006/relationships/slideLayout" Target="../slideLayouts/slideLayout162.xml"/><Relationship Id="rId84" Type="http://schemas.openxmlformats.org/officeDocument/2006/relationships/slideLayout" Target="../slideLayouts/slideLayout170.xml"/><Relationship Id="rId89" Type="http://schemas.openxmlformats.org/officeDocument/2006/relationships/tags" Target="../tags/tag116.xml"/><Relationship Id="rId7" Type="http://schemas.openxmlformats.org/officeDocument/2006/relationships/slideLayout" Target="../slideLayouts/slideLayout93.xml"/><Relationship Id="rId71" Type="http://schemas.openxmlformats.org/officeDocument/2006/relationships/slideLayout" Target="../slideLayouts/slideLayout157.xml"/><Relationship Id="rId92" Type="http://schemas.openxmlformats.org/officeDocument/2006/relationships/image" Target="../media/image1.emf"/><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slideLayout" Target="../slideLayouts/slideLayout131.xml"/><Relationship Id="rId53" Type="http://schemas.openxmlformats.org/officeDocument/2006/relationships/slideLayout" Target="../slideLayouts/slideLayout139.xml"/><Relationship Id="rId58" Type="http://schemas.openxmlformats.org/officeDocument/2006/relationships/slideLayout" Target="../slideLayouts/slideLayout144.xml"/><Relationship Id="rId66" Type="http://schemas.openxmlformats.org/officeDocument/2006/relationships/slideLayout" Target="../slideLayouts/slideLayout152.xml"/><Relationship Id="rId74" Type="http://schemas.openxmlformats.org/officeDocument/2006/relationships/slideLayout" Target="../slideLayouts/slideLayout160.xml"/><Relationship Id="rId79" Type="http://schemas.openxmlformats.org/officeDocument/2006/relationships/slideLayout" Target="../slideLayouts/slideLayout165.xml"/><Relationship Id="rId87" Type="http://schemas.openxmlformats.org/officeDocument/2006/relationships/theme" Target="../theme/theme2.xml"/><Relationship Id="rId5" Type="http://schemas.openxmlformats.org/officeDocument/2006/relationships/slideLayout" Target="../slideLayouts/slideLayout91.xml"/><Relationship Id="rId61" Type="http://schemas.openxmlformats.org/officeDocument/2006/relationships/slideLayout" Target="../slideLayouts/slideLayout147.xml"/><Relationship Id="rId82" Type="http://schemas.openxmlformats.org/officeDocument/2006/relationships/slideLayout" Target="../slideLayouts/slideLayout168.xml"/><Relationship Id="rId90" Type="http://schemas.openxmlformats.org/officeDocument/2006/relationships/tags" Target="../tags/tag117.xml"/><Relationship Id="rId19" Type="http://schemas.openxmlformats.org/officeDocument/2006/relationships/slideLayout" Target="../slideLayouts/slideLayout10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48" Type="http://schemas.openxmlformats.org/officeDocument/2006/relationships/slideLayout" Target="../slideLayouts/slideLayout134.xml"/><Relationship Id="rId56" Type="http://schemas.openxmlformats.org/officeDocument/2006/relationships/slideLayout" Target="../slideLayouts/slideLayout142.xml"/><Relationship Id="rId64" Type="http://schemas.openxmlformats.org/officeDocument/2006/relationships/slideLayout" Target="../slideLayouts/slideLayout150.xml"/><Relationship Id="rId69" Type="http://schemas.openxmlformats.org/officeDocument/2006/relationships/slideLayout" Target="../slideLayouts/slideLayout155.xml"/><Relationship Id="rId77" Type="http://schemas.openxmlformats.org/officeDocument/2006/relationships/slideLayout" Target="../slideLayouts/slideLayout163.xml"/><Relationship Id="rId8" Type="http://schemas.openxmlformats.org/officeDocument/2006/relationships/slideLayout" Target="../slideLayouts/slideLayout94.xml"/><Relationship Id="rId51" Type="http://schemas.openxmlformats.org/officeDocument/2006/relationships/slideLayout" Target="../slideLayouts/slideLayout137.xml"/><Relationship Id="rId72" Type="http://schemas.openxmlformats.org/officeDocument/2006/relationships/slideLayout" Target="../slideLayouts/slideLayout158.xml"/><Relationship Id="rId80" Type="http://schemas.openxmlformats.org/officeDocument/2006/relationships/slideLayout" Target="../slideLayouts/slideLayout166.xml"/><Relationship Id="rId85" Type="http://schemas.openxmlformats.org/officeDocument/2006/relationships/slideLayout" Target="../slideLayouts/slideLayout171.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slideLayout" Target="../slideLayouts/slideLayout132.xml"/><Relationship Id="rId59" Type="http://schemas.openxmlformats.org/officeDocument/2006/relationships/slideLayout" Target="../slideLayouts/slideLayout145.xml"/><Relationship Id="rId67" Type="http://schemas.openxmlformats.org/officeDocument/2006/relationships/slideLayout" Target="../slideLayouts/slideLayout153.xml"/><Relationship Id="rId20" Type="http://schemas.openxmlformats.org/officeDocument/2006/relationships/slideLayout" Target="../slideLayouts/slideLayout106.xml"/><Relationship Id="rId41" Type="http://schemas.openxmlformats.org/officeDocument/2006/relationships/slideLayout" Target="../slideLayouts/slideLayout127.xml"/><Relationship Id="rId54" Type="http://schemas.openxmlformats.org/officeDocument/2006/relationships/slideLayout" Target="../slideLayouts/slideLayout140.xml"/><Relationship Id="rId62" Type="http://schemas.openxmlformats.org/officeDocument/2006/relationships/slideLayout" Target="../slideLayouts/slideLayout148.xml"/><Relationship Id="rId70" Type="http://schemas.openxmlformats.org/officeDocument/2006/relationships/slideLayout" Target="../slideLayouts/slideLayout156.xml"/><Relationship Id="rId75" Type="http://schemas.openxmlformats.org/officeDocument/2006/relationships/slideLayout" Target="../slideLayouts/slideLayout161.xml"/><Relationship Id="rId83" Type="http://schemas.openxmlformats.org/officeDocument/2006/relationships/slideLayout" Target="../slideLayouts/slideLayout169.xml"/><Relationship Id="rId88" Type="http://schemas.openxmlformats.org/officeDocument/2006/relationships/vmlDrawing" Target="../drawings/vmlDrawing75.vml"/><Relationship Id="rId91" Type="http://schemas.openxmlformats.org/officeDocument/2006/relationships/oleObject" Target="../embeddings/oleObject75.bin"/><Relationship Id="rId1" Type="http://schemas.openxmlformats.org/officeDocument/2006/relationships/slideLayout" Target="../slideLayouts/slideLayout87.xml"/><Relationship Id="rId6" Type="http://schemas.openxmlformats.org/officeDocument/2006/relationships/slideLayout" Target="../slideLayouts/slideLayout92.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49" Type="http://schemas.openxmlformats.org/officeDocument/2006/relationships/slideLayout" Target="../slideLayouts/slideLayout135.xml"/><Relationship Id="rId57" Type="http://schemas.openxmlformats.org/officeDocument/2006/relationships/slideLayout" Target="../slideLayouts/slideLayout143.xml"/><Relationship Id="rId10" Type="http://schemas.openxmlformats.org/officeDocument/2006/relationships/slideLayout" Target="../slideLayouts/slideLayout96.xml"/><Relationship Id="rId31" Type="http://schemas.openxmlformats.org/officeDocument/2006/relationships/slideLayout" Target="../slideLayouts/slideLayout117.xml"/><Relationship Id="rId44" Type="http://schemas.openxmlformats.org/officeDocument/2006/relationships/slideLayout" Target="../slideLayouts/slideLayout130.xml"/><Relationship Id="rId52" Type="http://schemas.openxmlformats.org/officeDocument/2006/relationships/slideLayout" Target="../slideLayouts/slideLayout138.xml"/><Relationship Id="rId60" Type="http://schemas.openxmlformats.org/officeDocument/2006/relationships/slideLayout" Target="../slideLayouts/slideLayout146.xml"/><Relationship Id="rId65" Type="http://schemas.openxmlformats.org/officeDocument/2006/relationships/slideLayout" Target="../slideLayouts/slideLayout151.xml"/><Relationship Id="rId73" Type="http://schemas.openxmlformats.org/officeDocument/2006/relationships/slideLayout" Target="../slideLayouts/slideLayout159.xml"/><Relationship Id="rId78" Type="http://schemas.openxmlformats.org/officeDocument/2006/relationships/slideLayout" Target="../slideLayouts/slideLayout164.xml"/><Relationship Id="rId81" Type="http://schemas.openxmlformats.org/officeDocument/2006/relationships/slideLayout" Target="../slideLayouts/slideLayout167.xml"/><Relationship Id="rId86" Type="http://schemas.openxmlformats.org/officeDocument/2006/relationships/slideLayout" Target="../slideLayouts/slideLayout172.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0.xml"/><Relationship Id="rId13" Type="http://schemas.openxmlformats.org/officeDocument/2006/relationships/slideLayout" Target="../slideLayouts/slideLayout185.xml"/><Relationship Id="rId18" Type="http://schemas.openxmlformats.org/officeDocument/2006/relationships/slideLayout" Target="../slideLayouts/slideLayout190.xml"/><Relationship Id="rId3" Type="http://schemas.openxmlformats.org/officeDocument/2006/relationships/slideLayout" Target="../slideLayouts/slideLayout175.xml"/><Relationship Id="rId21" Type="http://schemas.openxmlformats.org/officeDocument/2006/relationships/tags" Target="../tags/tag231.xml"/><Relationship Id="rId7" Type="http://schemas.openxmlformats.org/officeDocument/2006/relationships/slideLayout" Target="../slideLayouts/slideLayout179.xml"/><Relationship Id="rId12" Type="http://schemas.openxmlformats.org/officeDocument/2006/relationships/slideLayout" Target="../slideLayouts/slideLayout184.xml"/><Relationship Id="rId17" Type="http://schemas.openxmlformats.org/officeDocument/2006/relationships/slideLayout" Target="../slideLayouts/slideLayout189.xml"/><Relationship Id="rId2" Type="http://schemas.openxmlformats.org/officeDocument/2006/relationships/slideLayout" Target="../slideLayouts/slideLayout174.xml"/><Relationship Id="rId16" Type="http://schemas.openxmlformats.org/officeDocument/2006/relationships/slideLayout" Target="../slideLayouts/slideLayout188.xml"/><Relationship Id="rId20" Type="http://schemas.openxmlformats.org/officeDocument/2006/relationships/vmlDrawing" Target="../drawings/vmlDrawing149.vml"/><Relationship Id="rId1" Type="http://schemas.openxmlformats.org/officeDocument/2006/relationships/slideLayout" Target="../slideLayouts/slideLayout173.xml"/><Relationship Id="rId6" Type="http://schemas.openxmlformats.org/officeDocument/2006/relationships/slideLayout" Target="../slideLayouts/slideLayout178.xml"/><Relationship Id="rId11" Type="http://schemas.openxmlformats.org/officeDocument/2006/relationships/slideLayout" Target="../slideLayouts/slideLayout183.xml"/><Relationship Id="rId24" Type="http://schemas.openxmlformats.org/officeDocument/2006/relationships/image" Target="../media/image18.emf"/><Relationship Id="rId5" Type="http://schemas.openxmlformats.org/officeDocument/2006/relationships/slideLayout" Target="../slideLayouts/slideLayout177.xml"/><Relationship Id="rId15" Type="http://schemas.openxmlformats.org/officeDocument/2006/relationships/slideLayout" Target="../slideLayouts/slideLayout187.xml"/><Relationship Id="rId23" Type="http://schemas.openxmlformats.org/officeDocument/2006/relationships/oleObject" Target="../embeddings/oleObject149.bin"/><Relationship Id="rId10" Type="http://schemas.openxmlformats.org/officeDocument/2006/relationships/slideLayout" Target="../slideLayouts/slideLayout182.xml"/><Relationship Id="rId19" Type="http://schemas.openxmlformats.org/officeDocument/2006/relationships/theme" Target="../theme/theme3.xml"/><Relationship Id="rId4" Type="http://schemas.openxmlformats.org/officeDocument/2006/relationships/slideLayout" Target="../slideLayouts/slideLayout176.xml"/><Relationship Id="rId9" Type="http://schemas.openxmlformats.org/officeDocument/2006/relationships/slideLayout" Target="../slideLayouts/slideLayout181.xml"/><Relationship Id="rId14" Type="http://schemas.openxmlformats.org/officeDocument/2006/relationships/slideLayout" Target="../slideLayouts/slideLayout186.xml"/><Relationship Id="rId22" Type="http://schemas.openxmlformats.org/officeDocument/2006/relationships/tags" Target="../tags/tag2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2233879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9"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744054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9"/>
            </p:custDataLst>
            <p:extLst>
              <p:ext uri="{D42A27DB-BD31-4B8C-83A1-F6EECF244321}">
                <p14:modId xmlns:p14="http://schemas.microsoft.com/office/powerpoint/2010/main" val="5578010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05" name="think-cell Slide" r:id="rId91" imgW="270" imgH="270" progId="TCLayout.ActiveDocument.1">
                  <p:embed/>
                </p:oleObj>
              </mc:Choice>
              <mc:Fallback>
                <p:oleObj name="think-cell Slide" r:id="rId91" imgW="270" imgH="270" progId="TCLayout.ActiveDocument.1">
                  <p:embed/>
                  <p:pic>
                    <p:nvPicPr>
                      <p:cNvPr id="2" name="Object 1" hidden="1"/>
                      <p:cNvPicPr/>
                      <p:nvPr/>
                    </p:nvPicPr>
                    <p:blipFill>
                      <a:blip r:embed="rId92"/>
                      <a:stretch>
                        <a:fillRect/>
                      </a:stretch>
                    </p:blipFill>
                    <p:spPr>
                      <a:xfrm>
                        <a:off x="1588" y="1588"/>
                        <a:ext cx="1587" cy="1587"/>
                      </a:xfrm>
                      <a:prstGeom prst="rect">
                        <a:avLst/>
                      </a:prstGeom>
                    </p:spPr>
                  </p:pic>
                </p:oleObj>
              </mc:Fallback>
            </mc:AlternateContent>
          </a:graphicData>
        </a:graphic>
      </p:graphicFrame>
      <p:sp>
        <p:nvSpPr>
          <p:cNvPr id="5" name="Rectangle 4" hidden="1"/>
          <p:cNvSpPr/>
          <p:nvPr userDrawn="1">
            <p:custDataLst>
              <p:tags r:id="rId90"/>
            </p:custDataLst>
          </p:nvPr>
        </p:nvSpPr>
        <p:spPr>
          <a:xfrm>
            <a:off x="0" y="0"/>
            <a:ext cx="158750"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8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630000" y="622800"/>
            <a:ext cx="10933350" cy="387798"/>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95152984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 id="2147483799" r:id="rId52"/>
    <p:sldLayoutId id="2147483800" r:id="rId53"/>
    <p:sldLayoutId id="2147483801" r:id="rId54"/>
    <p:sldLayoutId id="2147483802" r:id="rId55"/>
    <p:sldLayoutId id="2147483803" r:id="rId56"/>
    <p:sldLayoutId id="2147483804" r:id="rId57"/>
    <p:sldLayoutId id="2147483805" r:id="rId58"/>
    <p:sldLayoutId id="2147483806" r:id="rId59"/>
    <p:sldLayoutId id="2147483807" r:id="rId60"/>
    <p:sldLayoutId id="2147483808" r:id="rId61"/>
    <p:sldLayoutId id="2147483809" r:id="rId62"/>
    <p:sldLayoutId id="2147483810" r:id="rId63"/>
    <p:sldLayoutId id="2147483811" r:id="rId64"/>
    <p:sldLayoutId id="2147483812" r:id="rId65"/>
    <p:sldLayoutId id="2147483813" r:id="rId66"/>
    <p:sldLayoutId id="2147483814" r:id="rId67"/>
    <p:sldLayoutId id="2147483815" r:id="rId68"/>
    <p:sldLayoutId id="2147483816" r:id="rId69"/>
    <p:sldLayoutId id="2147483817" r:id="rId70"/>
    <p:sldLayoutId id="2147483818" r:id="rId71"/>
    <p:sldLayoutId id="2147483819" r:id="rId72"/>
    <p:sldLayoutId id="2147483820" r:id="rId73"/>
    <p:sldLayoutId id="2147483821" r:id="rId74"/>
    <p:sldLayoutId id="2147483822" r:id="rId75"/>
    <p:sldLayoutId id="2147483823" r:id="rId76"/>
    <p:sldLayoutId id="2147483824" r:id="rId77"/>
    <p:sldLayoutId id="2147483825" r:id="rId78"/>
    <p:sldLayoutId id="2147483826" r:id="rId79"/>
    <p:sldLayoutId id="2147483827" r:id="rId80"/>
    <p:sldLayoutId id="2147483828" r:id="rId81"/>
    <p:sldLayoutId id="2147483829" r:id="rId82"/>
    <p:sldLayoutId id="2147483830" r:id="rId83"/>
    <p:sldLayoutId id="2147483831" r:id="rId84"/>
    <p:sldLayoutId id="2147483832" r:id="rId85"/>
    <p:sldLayoutId id="2147483833" r:id="rId8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p:titleStyle>
    <p:bodyStyle>
      <a:lvl1pPr marL="0" indent="0" algn="l" defTabSz="914400" rtl="0" eaLnBrk="1" latinLnBrk="0" hangingPunct="1">
        <a:lnSpc>
          <a:spcPct val="110000"/>
        </a:lnSpc>
        <a:spcBef>
          <a:spcPts val="60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1pPr>
      <a:lvl2pPr marL="284400" indent="-172800" algn="l" defTabSz="914400" rtl="0" eaLnBrk="1" latinLnBrk="0" hangingPunct="1">
        <a:lnSpc>
          <a:spcPct val="90000"/>
        </a:lnSpc>
        <a:spcBef>
          <a:spcPts val="0"/>
        </a:spcBef>
        <a:spcAft>
          <a:spcPts val="300"/>
        </a:spcAft>
        <a:buClr>
          <a:srgbClr val="00148C"/>
        </a:buClr>
        <a:buFont typeface="Arial" panose="020B0604020202020204" pitchFamily="34" charset="0"/>
        <a:buChar char="•"/>
        <a:defRPr lang="en-US" sz="1200" kern="1200">
          <a:solidFill>
            <a:schemeClr val="tx1"/>
          </a:solidFill>
          <a:latin typeface="+mn-lt"/>
          <a:ea typeface="+mn-ea"/>
          <a:cs typeface="+mn-cs"/>
          <a:sym typeface="+mn-lt"/>
        </a:defRPr>
      </a:lvl2pPr>
      <a:lvl3pPr marL="511200" indent="-165600" algn="l" defTabSz="914400" rtl="0" eaLnBrk="1" latinLnBrk="0" hangingPunct="1">
        <a:lnSpc>
          <a:spcPct val="90000"/>
        </a:lnSpc>
        <a:spcBef>
          <a:spcPts val="0"/>
        </a:spcBef>
        <a:spcAft>
          <a:spcPts val="300"/>
        </a:spcAft>
        <a:buClr>
          <a:srgbClr val="00148C"/>
        </a:buClr>
        <a:buFont typeface="Trebuchet MS" panose="020B0603020202020204" pitchFamily="34" charset="0"/>
        <a:buChar char="–"/>
        <a:defRPr lang="en-US" sz="1200" kern="1200">
          <a:solidFill>
            <a:schemeClr val="tx1"/>
          </a:solidFill>
          <a:latin typeface="+mn-lt"/>
          <a:ea typeface="+mn-ea"/>
          <a:cs typeface="+mn-cs"/>
          <a:sym typeface="+mn-lt"/>
        </a:defRPr>
      </a:lvl3pPr>
      <a:lvl4pPr marL="0" indent="0" algn="l" defTabSz="914400" rtl="0" eaLnBrk="1" latinLnBrk="0" hangingPunct="1">
        <a:lnSpc>
          <a:spcPct val="110000"/>
        </a:lnSpc>
        <a:spcBef>
          <a:spcPts val="300"/>
        </a:spcBef>
        <a:spcAft>
          <a:spcPts val="300"/>
        </a:spcAft>
        <a:buClr>
          <a:srgbClr val="00148C"/>
        </a:buClr>
        <a:buFont typeface="Arial" panose="020B0604020202020204" pitchFamily="34" charset="0"/>
        <a:buChar char="​"/>
        <a:defRPr lang="en-US" sz="1600" kern="1200">
          <a:solidFill>
            <a:schemeClr val="tx2"/>
          </a:solidFill>
          <a:latin typeface="+mn-lt"/>
          <a:ea typeface="+mn-ea"/>
          <a:cs typeface="+mn-cs"/>
          <a:sym typeface="+mn-lt"/>
        </a:defRPr>
      </a:lvl4pPr>
      <a:lvl5pPr marL="0" indent="0" algn="l" defTabSz="914400" rtl="0" eaLnBrk="1" latinLnBrk="0" hangingPunct="1">
        <a:lnSpc>
          <a:spcPct val="100000"/>
        </a:lnSpc>
        <a:spcBef>
          <a:spcPts val="0"/>
        </a:spcBef>
        <a:spcAft>
          <a:spcPts val="300"/>
        </a:spcAft>
        <a:buClr>
          <a:srgbClr val="00148C"/>
        </a:buClr>
        <a:buFont typeface="Arial" panose="020B0604020202020204" pitchFamily="34" charset="0"/>
        <a:buChar char="​"/>
        <a:defRPr lang="en-US" sz="1600" b="1" kern="1200" smtClean="0">
          <a:solidFill>
            <a:schemeClr val="tx1"/>
          </a:solidFill>
          <a:latin typeface="+mn-lt"/>
          <a:ea typeface="+mn-ea"/>
          <a:cs typeface="+mn-cs"/>
          <a:sym typeface="+mn-lt"/>
        </a:defRPr>
      </a:lvl5pPr>
      <a:lvl6pPr marL="269875" indent="-152400" algn="l" defTabSz="914400" rtl="0" eaLnBrk="1" latinLnBrk="0" hangingPunct="1">
        <a:lnSpc>
          <a:spcPct val="90000"/>
        </a:lnSpc>
        <a:spcBef>
          <a:spcPts val="0"/>
        </a:spcBef>
        <a:spcAft>
          <a:spcPts val="600"/>
        </a:spcAft>
        <a:buClr>
          <a:srgbClr val="00148C"/>
        </a:buClr>
        <a:buFont typeface="Arial" panose="020B0604020202020204" pitchFamily="34" charset="0"/>
        <a:buChar char="•"/>
        <a:defRPr lang="en-US" sz="1600" kern="1200" smtClean="0">
          <a:solidFill>
            <a:schemeClr val="tx1"/>
          </a:solidFill>
          <a:latin typeface="+mn-lt"/>
          <a:ea typeface="+mn-ea"/>
          <a:cs typeface="+mn-cs"/>
          <a:sym typeface="+mn-lt"/>
        </a:defRPr>
      </a:lvl6pPr>
      <a:lvl7pPr marL="0" indent="0" algn="l" defTabSz="914400" rtl="0" eaLnBrk="1" latinLnBrk="0" hangingPunct="1">
        <a:lnSpc>
          <a:spcPct val="90000"/>
        </a:lnSpc>
        <a:spcBef>
          <a:spcPts val="900"/>
        </a:spcBef>
        <a:spcAft>
          <a:spcPts val="900"/>
        </a:spcAft>
        <a:buClr>
          <a:srgbClr val="00148C"/>
        </a:buClr>
        <a:buFont typeface="Arial" panose="020B0604020202020204" pitchFamily="34" charset="0"/>
        <a:buChar char="​"/>
        <a:defRPr lang="en-US" sz="4400" kern="1200" baseline="0" smtClean="0">
          <a:solidFill>
            <a:schemeClr val="tx1"/>
          </a:solidFill>
          <a:latin typeface="+mn-lt"/>
          <a:ea typeface="+mn-ea"/>
          <a:cs typeface="+mn-cs"/>
          <a:sym typeface="+mn-lt"/>
        </a:defRPr>
      </a:lvl7pPr>
      <a:lvl8pPr marL="0" indent="0" algn="l" defTabSz="914400" rtl="0" eaLnBrk="1" latinLnBrk="0" hangingPunct="1">
        <a:lnSpc>
          <a:spcPct val="90000"/>
        </a:lnSpc>
        <a:spcBef>
          <a:spcPts val="900"/>
        </a:spcBef>
        <a:spcAft>
          <a:spcPts val="0"/>
        </a:spcAft>
        <a:buClr>
          <a:srgbClr val="00148C"/>
        </a:buClr>
        <a:buFont typeface="Arial" panose="020B0604020202020204" pitchFamily="34" charset="0"/>
        <a:buChar char="​"/>
        <a:defRPr lang="en-US" sz="5400" kern="1200" baseline="0" smtClean="0">
          <a:solidFill>
            <a:schemeClr val="tx2"/>
          </a:solidFill>
          <a:latin typeface="+mn-lt"/>
          <a:ea typeface="+mn-ea"/>
          <a:cs typeface="+mn-cs"/>
          <a:sym typeface="+mn-lt"/>
        </a:defRPr>
      </a:lvl8pPr>
      <a:lvl9pPr marL="0" indent="0" algn="l" defTabSz="914400" rtl="0" eaLnBrk="1" latinLnBrk="0" hangingPunct="1">
        <a:lnSpc>
          <a:spcPct val="100000"/>
        </a:lnSpc>
        <a:spcBef>
          <a:spcPts val="0"/>
        </a:spcBef>
        <a:spcAft>
          <a:spcPts val="900"/>
        </a:spcAft>
        <a:buClr>
          <a:srgbClr val="00148C"/>
        </a:buClr>
        <a:buFont typeface="Arial" panose="020B0604020202020204" pitchFamily="34" charset="0"/>
        <a:buChar char="​"/>
        <a:defRPr lang="en-US" sz="2400" kern="1200" baseline="0" dirty="0">
          <a:solidFill>
            <a:schemeClr val="tx2"/>
          </a:solidFill>
          <a:latin typeface="+mn-lt"/>
          <a:ea typeface="+mn-ea"/>
          <a:cs typeface="+mn-cs"/>
          <a:sym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9269DD4-FF39-4571-A3F6-322619DB5847}"/>
              </a:ext>
            </a:extLst>
          </p:cNvPr>
          <p:cNvGraphicFramePr>
            <a:graphicFrameLocks noChangeAspect="1"/>
          </p:cNvGraphicFramePr>
          <p:nvPr userDrawn="1">
            <p:custDataLst>
              <p:tags r:id="rId21"/>
            </p:custDataLst>
            <p:extLst>
              <p:ext uri="{D42A27DB-BD31-4B8C-83A1-F6EECF244321}">
                <p14:modId xmlns:p14="http://schemas.microsoft.com/office/powerpoint/2010/main" val="1599190280"/>
              </p:ext>
            </p:extLst>
          </p:nvPr>
        </p:nvGraphicFramePr>
        <p:xfrm>
          <a:off x="2826" y="1588"/>
          <a:ext cx="2823" cy="1588"/>
        </p:xfrm>
        <a:graphic>
          <a:graphicData uri="http://schemas.openxmlformats.org/presentationml/2006/ole">
            <mc:AlternateContent xmlns:mc="http://schemas.openxmlformats.org/markup-compatibility/2006">
              <mc:Choice xmlns:v="urn:schemas-microsoft-com:vml" Requires="v">
                <p:oleObj spid="_x0000_s152581" name="think-cell Slide" r:id="rId23" imgW="270" imgH="270" progId="TCLayout.ActiveDocument.1">
                  <p:embed/>
                </p:oleObj>
              </mc:Choice>
              <mc:Fallback>
                <p:oleObj name="think-cell Slide" r:id="rId23" imgW="270" imgH="270" progId="TCLayout.ActiveDocument.1">
                  <p:embed/>
                  <p:pic>
                    <p:nvPicPr>
                      <p:cNvPr id="4" name="Object 3" hidden="1">
                        <a:extLst>
                          <a:ext uri="{FF2B5EF4-FFF2-40B4-BE49-F238E27FC236}">
                            <a16:creationId xmlns:a16="http://schemas.microsoft.com/office/drawing/2014/main" id="{19269DD4-FF39-4571-A3F6-322619DB5847}"/>
                          </a:ext>
                        </a:extLst>
                      </p:cNvPr>
                      <p:cNvPicPr/>
                      <p:nvPr/>
                    </p:nvPicPr>
                    <p:blipFill>
                      <a:blip r:embed="rId24"/>
                      <a:stretch>
                        <a:fillRect/>
                      </a:stretch>
                    </p:blipFill>
                    <p:spPr>
                      <a:xfrm>
                        <a:off x="2826" y="1588"/>
                        <a:ext cx="2823"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A53D0E3-58E0-4E90-B1D1-924C6E8A8AA8}"/>
              </a:ext>
            </a:extLst>
          </p:cNvPr>
          <p:cNvSpPr/>
          <p:nvPr userDrawn="1">
            <p:custDataLst>
              <p:tags r:id="rId22"/>
            </p:custDataLst>
          </p:nvPr>
        </p:nvSpPr>
        <p:spPr bwMode="auto">
          <a:xfrm>
            <a:off x="2" y="0"/>
            <a:ext cx="282223" cy="158750"/>
          </a:xfrm>
          <a:prstGeom prst="rect">
            <a:avLst/>
          </a:prstGeom>
          <a:solidFill>
            <a:schemeClr val="accent1"/>
          </a:solid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lvl="0" indent="0" algn="l">
              <a:spcAft>
                <a:spcPts val="338"/>
              </a:spcAft>
            </a:pPr>
            <a:endParaRPr lang="en-US" sz="1800" b="1" i="0" baseline="0">
              <a:solidFill>
                <a:schemeClr val="bg1"/>
              </a:solidFill>
              <a:latin typeface="Arial" panose="020B0604020202020204" pitchFamily="34" charset="0"/>
              <a:ea typeface="ＭＳ Ｐゴシック" panose="020B0600070205080204" pitchFamily="34" charset="-128"/>
              <a:cs typeface="+mj-cs"/>
              <a:sym typeface="Arial" panose="020B0604020202020204" pitchFamily="34" charset="0"/>
            </a:endParaRPr>
          </a:p>
        </p:txBody>
      </p:sp>
      <p:sp>
        <p:nvSpPr>
          <p:cNvPr id="32790" name="Rectangle 5"/>
          <p:cNvSpPr>
            <a:spLocks noGrp="1" noChangeArrowheads="1"/>
          </p:cNvSpPr>
          <p:nvPr>
            <p:ph type="title"/>
          </p:nvPr>
        </p:nvSpPr>
        <p:spPr bwMode="auto">
          <a:xfrm>
            <a:off x="767649" y="361387"/>
            <a:ext cx="14720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767649" y="1412483"/>
            <a:ext cx="14720711" cy="270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4529138" y="6394373"/>
            <a:ext cx="949836"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accent1"/>
                </a:solidFill>
              </a:rPr>
              <a:pPr/>
              <a:t>‹#›</a:t>
            </a:fld>
            <a:endParaRPr lang="en-GB" sz="825">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2389081" y="6394373"/>
            <a:ext cx="11640187" cy="126958"/>
          </a:xfrm>
          <a:prstGeom prst="rect">
            <a:avLst/>
          </a:prstGeom>
        </p:spPr>
        <p:txBody>
          <a:bodyPr wrap="square" lIns="0" tIns="0" rIns="0" bIns="0" anchor="b">
            <a:spAutoFit/>
          </a:bodyPr>
          <a:lstStyle>
            <a:lvl1pPr algn="l">
              <a:defRPr lang="en-GB" sz="825" b="0" dirty="0">
                <a:solidFill>
                  <a:schemeClr val="accent1"/>
                </a:solidFill>
                <a:latin typeface="+mn-lt"/>
                <a:ea typeface="+mn-ea"/>
              </a:defRPr>
            </a:lvl1pPr>
          </a:lstStyle>
          <a:p>
            <a:pPr>
              <a:tabLst>
                <a:tab pos="741760"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767647" y="6394373"/>
            <a:ext cx="1621436" cy="126958"/>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741760" algn="l"/>
              </a:tabLst>
            </a:pPr>
            <a:r>
              <a:rPr lang="fr-FR" sz="825" b="1"/>
              <a:t>National Grid </a:t>
            </a:r>
          </a:p>
        </p:txBody>
      </p:sp>
    </p:spTree>
    <p:extLst>
      <p:ext uri="{BB962C8B-B14F-4D97-AF65-F5344CB8AC3E}">
        <p14:creationId xmlns:p14="http://schemas.microsoft.com/office/powerpoint/2010/main" val="86084550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Lst>
  <p:transition>
    <p:fade/>
  </p:transition>
  <p:hf sldNum="0" hdr="0" dt="0"/>
  <p:txStyles>
    <p:titleStyle>
      <a:lvl1pPr algn="l" rtl="0" eaLnBrk="1" fontAlgn="base" hangingPunct="1">
        <a:spcBef>
          <a:spcPct val="0"/>
        </a:spcBef>
        <a:spcAft>
          <a:spcPct val="0"/>
        </a:spcAft>
        <a:defRPr sz="1800" b="1">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317">
          <p15:clr>
            <a:srgbClr val="F26B43"/>
          </p15:clr>
        </p15:guide>
        <p15:guide id="6" orient="horz" pos="3793">
          <p15:clr>
            <a:srgbClr val="F26B43"/>
          </p15:clr>
        </p15:guide>
        <p15:guide id="8" pos="363">
          <p15:clr>
            <a:srgbClr val="F26B43"/>
          </p15:clr>
        </p15:guide>
        <p15:guide id="13" pos="3991">
          <p15:clr>
            <a:srgbClr val="F26B43"/>
          </p15:clr>
        </p15:guide>
        <p15:guide id="14" orient="horz" pos="414">
          <p15:clr>
            <a:srgbClr val="F26B43"/>
          </p15:clr>
        </p15:guide>
        <p15:guide id="15" orient="horz" pos="889">
          <p15:clr>
            <a:srgbClr val="F26B43"/>
          </p15:clr>
        </p15:guide>
        <p15:guide id="16" pos="2752">
          <p15:clr>
            <a:srgbClr val="F26B43"/>
          </p15:clr>
        </p15:guide>
        <p15:guide id="17" pos="5140">
          <p15:clr>
            <a:srgbClr val="F26B43"/>
          </p15:clr>
        </p15:guide>
        <p15:guide id="18" pos="4928">
          <p15:clr>
            <a:srgbClr val="F26B43"/>
          </p15:clr>
        </p15:guide>
        <p15:guide id="19" pos="2540">
          <p15:clr>
            <a:srgbClr val="F26B43"/>
          </p15:clr>
        </p15:guide>
        <p15:guide id="20" orient="horz" pos="3997">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60.xml"/><Relationship Id="rId7" Type="http://schemas.openxmlformats.org/officeDocument/2006/relationships/image" Target="../media/image28.emf"/><Relationship Id="rId2" Type="http://schemas.openxmlformats.org/officeDocument/2006/relationships/tags" Target="../tags/tag234.xml"/><Relationship Id="rId1" Type="http://schemas.openxmlformats.org/officeDocument/2006/relationships/vmlDrawing" Target="../drawings/vmlDrawing151.vml"/><Relationship Id="rId6" Type="http://schemas.openxmlformats.org/officeDocument/2006/relationships/image" Target="../media/image27.emf"/><Relationship Id="rId11" Type="http://schemas.openxmlformats.org/officeDocument/2006/relationships/image" Target="../media/image32.png"/><Relationship Id="rId5" Type="http://schemas.openxmlformats.org/officeDocument/2006/relationships/oleObject" Target="../embeddings/oleObject151.bin"/><Relationship Id="rId10" Type="http://schemas.openxmlformats.org/officeDocument/2006/relationships/image" Target="../media/image31.svg"/><Relationship Id="rId4" Type="http://schemas.openxmlformats.org/officeDocument/2006/relationships/notesSlide" Target="../notesSlides/notesSlide1.xml"/><Relationship Id="rId9" Type="http://schemas.openxmlformats.org/officeDocument/2006/relationships/image" Target="../media/image30.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33.png"/><Relationship Id="rId3" Type="http://schemas.openxmlformats.org/officeDocument/2006/relationships/tags" Target="../tags/tag246.xml"/><Relationship Id="rId7" Type="http://schemas.openxmlformats.org/officeDocument/2006/relationships/notesSlide" Target="../notesSlides/notesSlide9.xml"/><Relationship Id="rId12" Type="http://schemas.openxmlformats.org/officeDocument/2006/relationships/image" Target="../media/image53.png"/><Relationship Id="rId2" Type="http://schemas.openxmlformats.org/officeDocument/2006/relationships/tags" Target="../tags/tag245.xml"/><Relationship Id="rId1" Type="http://schemas.openxmlformats.org/officeDocument/2006/relationships/vmlDrawing" Target="../drawings/vmlDrawing159.vml"/><Relationship Id="rId6" Type="http://schemas.openxmlformats.org/officeDocument/2006/relationships/slideLayout" Target="../slideLayouts/slideLayout146.xml"/><Relationship Id="rId11" Type="http://schemas.openxmlformats.org/officeDocument/2006/relationships/image" Target="../media/image29.png"/><Relationship Id="rId5" Type="http://schemas.openxmlformats.org/officeDocument/2006/relationships/tags" Target="../tags/tag248.xml"/><Relationship Id="rId10" Type="http://schemas.openxmlformats.org/officeDocument/2006/relationships/image" Target="../media/image28.emf"/><Relationship Id="rId4" Type="http://schemas.openxmlformats.org/officeDocument/2006/relationships/tags" Target="../tags/tag247.xml"/><Relationship Id="rId9" Type="http://schemas.openxmlformats.org/officeDocument/2006/relationships/image" Target="../media/image27.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tags" Target="../tags/tag250.xml"/><Relationship Id="rId7" Type="http://schemas.openxmlformats.org/officeDocument/2006/relationships/notesSlide" Target="../notesSlides/notesSlide10.xml"/><Relationship Id="rId12" Type="http://schemas.openxmlformats.org/officeDocument/2006/relationships/image" Target="../media/image32.png"/><Relationship Id="rId2" Type="http://schemas.openxmlformats.org/officeDocument/2006/relationships/tags" Target="../tags/tag249.xml"/><Relationship Id="rId1" Type="http://schemas.openxmlformats.org/officeDocument/2006/relationships/vmlDrawing" Target="../drawings/vmlDrawing160.vml"/><Relationship Id="rId6" Type="http://schemas.openxmlformats.org/officeDocument/2006/relationships/slideLayout" Target="../slideLayouts/slideLayout146.xml"/><Relationship Id="rId11" Type="http://schemas.openxmlformats.org/officeDocument/2006/relationships/image" Target="../media/image29.png"/><Relationship Id="rId5" Type="http://schemas.openxmlformats.org/officeDocument/2006/relationships/tags" Target="../tags/tag252.xml"/><Relationship Id="rId10" Type="http://schemas.openxmlformats.org/officeDocument/2006/relationships/image" Target="../media/image28.emf"/><Relationship Id="rId4" Type="http://schemas.openxmlformats.org/officeDocument/2006/relationships/tags" Target="../tags/tag251.xml"/><Relationship Id="rId9" Type="http://schemas.openxmlformats.org/officeDocument/2006/relationships/image" Target="../media/image27.emf"/></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hart" Target="../charts/chart4.xml"/><Relationship Id="rId3" Type="http://schemas.openxmlformats.org/officeDocument/2006/relationships/slideLayout" Target="../slideLayouts/slideLayout190.xml"/><Relationship Id="rId7" Type="http://schemas.openxmlformats.org/officeDocument/2006/relationships/image" Target="../media/image28.emf"/><Relationship Id="rId12" Type="http://schemas.openxmlformats.org/officeDocument/2006/relationships/chart" Target="../charts/chart3.xml"/><Relationship Id="rId2" Type="http://schemas.openxmlformats.org/officeDocument/2006/relationships/tags" Target="../tags/tag253.xml"/><Relationship Id="rId1" Type="http://schemas.openxmlformats.org/officeDocument/2006/relationships/vmlDrawing" Target="../drawings/vmlDrawing161.vml"/><Relationship Id="rId6" Type="http://schemas.openxmlformats.org/officeDocument/2006/relationships/image" Target="../media/image27.emf"/><Relationship Id="rId11" Type="http://schemas.openxmlformats.org/officeDocument/2006/relationships/image" Target="../media/image54.emf"/><Relationship Id="rId5" Type="http://schemas.openxmlformats.org/officeDocument/2006/relationships/oleObject" Target="../embeddings/oleObject157.bin"/><Relationship Id="rId10" Type="http://schemas.openxmlformats.org/officeDocument/2006/relationships/package" Target="../embeddings/Microsoft_Excel_Worksheet2.xlsx"/><Relationship Id="rId4" Type="http://schemas.openxmlformats.org/officeDocument/2006/relationships/notesSlide" Target="../notesSlides/notesSlide11.xml"/><Relationship Id="rId9" Type="http://schemas.openxmlformats.org/officeDocument/2006/relationships/image" Target="../media/image5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6.xml"/><Relationship Id="rId7" Type="http://schemas.openxmlformats.org/officeDocument/2006/relationships/image" Target="../media/image29.png"/><Relationship Id="rId2" Type="http://schemas.openxmlformats.org/officeDocument/2006/relationships/tags" Target="../tags/tag254.xml"/><Relationship Id="rId1" Type="http://schemas.openxmlformats.org/officeDocument/2006/relationships/vmlDrawing" Target="../drawings/vmlDrawing162.v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oleObject" Target="../embeddings/oleObject158.bin"/></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65.png"/><Relationship Id="rId18" Type="http://schemas.openxmlformats.org/officeDocument/2006/relationships/image" Target="../media/image70.svg"/><Relationship Id="rId26" Type="http://schemas.openxmlformats.org/officeDocument/2006/relationships/image" Target="../media/image78.svg"/><Relationship Id="rId3" Type="http://schemas.openxmlformats.org/officeDocument/2006/relationships/image" Target="../media/image56.png"/><Relationship Id="rId21" Type="http://schemas.openxmlformats.org/officeDocument/2006/relationships/image" Target="../media/image73.png"/><Relationship Id="rId7" Type="http://schemas.openxmlformats.org/officeDocument/2006/relationships/image" Target="../media/image60.png"/><Relationship Id="rId12" Type="http://schemas.openxmlformats.org/officeDocument/2006/relationships/image" Target="../media/image64.svg"/><Relationship Id="rId17" Type="http://schemas.openxmlformats.org/officeDocument/2006/relationships/image" Target="../media/image69.png"/><Relationship Id="rId25" Type="http://schemas.openxmlformats.org/officeDocument/2006/relationships/image" Target="../media/image77.svg"/><Relationship Id="rId2" Type="http://schemas.openxmlformats.org/officeDocument/2006/relationships/notesSlide" Target="../notesSlides/notesSlide12.xml"/><Relationship Id="rId16" Type="http://schemas.openxmlformats.org/officeDocument/2006/relationships/image" Target="../media/image68.svg"/><Relationship Id="rId20" Type="http://schemas.openxmlformats.org/officeDocument/2006/relationships/image" Target="../media/image72.svg"/><Relationship Id="rId29" Type="http://schemas.openxmlformats.org/officeDocument/2006/relationships/image" Target="../media/image81.png"/><Relationship Id="rId1" Type="http://schemas.openxmlformats.org/officeDocument/2006/relationships/slideLayout" Target="../slideLayouts/slideLayout90.xml"/><Relationship Id="rId6" Type="http://schemas.openxmlformats.org/officeDocument/2006/relationships/image" Target="../media/image59.svg"/><Relationship Id="rId11" Type="http://schemas.openxmlformats.org/officeDocument/2006/relationships/image" Target="../media/image63.png"/><Relationship Id="rId24" Type="http://schemas.openxmlformats.org/officeDocument/2006/relationships/image" Target="../media/image76.svg"/><Relationship Id="rId5" Type="http://schemas.openxmlformats.org/officeDocument/2006/relationships/image" Target="../media/image58.png"/><Relationship Id="rId15" Type="http://schemas.openxmlformats.org/officeDocument/2006/relationships/image" Target="../media/image67.png"/><Relationship Id="rId23" Type="http://schemas.openxmlformats.org/officeDocument/2006/relationships/image" Target="../media/image75.png"/><Relationship Id="rId28" Type="http://schemas.openxmlformats.org/officeDocument/2006/relationships/image" Target="../media/image80.svg"/><Relationship Id="rId10" Type="http://schemas.openxmlformats.org/officeDocument/2006/relationships/image" Target="../media/image62.svg"/><Relationship Id="rId19" Type="http://schemas.openxmlformats.org/officeDocument/2006/relationships/image" Target="../media/image71.png"/><Relationship Id="rId31" Type="http://schemas.openxmlformats.org/officeDocument/2006/relationships/image" Target="../media/image83.png"/><Relationship Id="rId4" Type="http://schemas.openxmlformats.org/officeDocument/2006/relationships/image" Target="../media/image57.png"/><Relationship Id="rId9" Type="http://schemas.openxmlformats.org/officeDocument/2006/relationships/image" Target="../media/image61.png"/><Relationship Id="rId14" Type="http://schemas.openxmlformats.org/officeDocument/2006/relationships/image" Target="../media/image66.svg"/><Relationship Id="rId22" Type="http://schemas.openxmlformats.org/officeDocument/2006/relationships/image" Target="../media/image74.svg"/><Relationship Id="rId27" Type="http://schemas.openxmlformats.org/officeDocument/2006/relationships/image" Target="../media/image79.png"/><Relationship Id="rId30" Type="http://schemas.openxmlformats.org/officeDocument/2006/relationships/image" Target="../media/image82.svg"/></Relationships>
</file>

<file path=ppt/slides/_rels/slide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60.xml"/><Relationship Id="rId7" Type="http://schemas.openxmlformats.org/officeDocument/2006/relationships/image" Target="../media/image28.emf"/><Relationship Id="rId2" Type="http://schemas.openxmlformats.org/officeDocument/2006/relationships/tags" Target="../tags/tag235.xml"/><Relationship Id="rId1" Type="http://schemas.openxmlformats.org/officeDocument/2006/relationships/vmlDrawing" Target="../drawings/vmlDrawing152.vml"/><Relationship Id="rId6" Type="http://schemas.openxmlformats.org/officeDocument/2006/relationships/image" Target="../media/image27.emf"/><Relationship Id="rId5" Type="http://schemas.openxmlformats.org/officeDocument/2006/relationships/oleObject" Target="../embeddings/oleObject151.bin"/><Relationship Id="rId4" Type="http://schemas.openxmlformats.org/officeDocument/2006/relationships/notesSlide" Target="../notesSlides/notesSlide2.xml"/><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60.xml"/><Relationship Id="rId7" Type="http://schemas.openxmlformats.org/officeDocument/2006/relationships/image" Target="../media/image28.emf"/><Relationship Id="rId2" Type="http://schemas.openxmlformats.org/officeDocument/2006/relationships/tags" Target="../tags/tag236.xml"/><Relationship Id="rId1" Type="http://schemas.openxmlformats.org/officeDocument/2006/relationships/vmlDrawing" Target="../drawings/vmlDrawing153.vml"/><Relationship Id="rId6" Type="http://schemas.openxmlformats.org/officeDocument/2006/relationships/image" Target="../media/image27.emf"/><Relationship Id="rId5" Type="http://schemas.openxmlformats.org/officeDocument/2006/relationships/oleObject" Target="../embeddings/oleObject151.bin"/><Relationship Id="rId4" Type="http://schemas.openxmlformats.org/officeDocument/2006/relationships/notesSlide" Target="../notesSlides/notesSlide3.xml"/><Relationship Id="rId9"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8.png"/><Relationship Id="rId18" Type="http://schemas.openxmlformats.org/officeDocument/2006/relationships/image" Target="../media/image43.svg"/><Relationship Id="rId3" Type="http://schemas.openxmlformats.org/officeDocument/2006/relationships/slideLayout" Target="../slideLayouts/slideLayout60.xml"/><Relationship Id="rId21" Type="http://schemas.openxmlformats.org/officeDocument/2006/relationships/image" Target="../media/image46.png"/><Relationship Id="rId7" Type="http://schemas.openxmlformats.org/officeDocument/2006/relationships/image" Target="../media/image28.emf"/><Relationship Id="rId12" Type="http://schemas.openxmlformats.org/officeDocument/2006/relationships/image" Target="../media/image37.svg"/><Relationship Id="rId17" Type="http://schemas.openxmlformats.org/officeDocument/2006/relationships/image" Target="../media/image42.png"/><Relationship Id="rId2" Type="http://schemas.openxmlformats.org/officeDocument/2006/relationships/tags" Target="../tags/tag237.xml"/><Relationship Id="rId16" Type="http://schemas.openxmlformats.org/officeDocument/2006/relationships/image" Target="../media/image41.svg"/><Relationship Id="rId20" Type="http://schemas.openxmlformats.org/officeDocument/2006/relationships/image" Target="../media/image45.svg"/><Relationship Id="rId1" Type="http://schemas.openxmlformats.org/officeDocument/2006/relationships/vmlDrawing" Target="../drawings/vmlDrawing154.vml"/><Relationship Id="rId6" Type="http://schemas.openxmlformats.org/officeDocument/2006/relationships/image" Target="../media/image27.emf"/><Relationship Id="rId11" Type="http://schemas.openxmlformats.org/officeDocument/2006/relationships/image" Target="../media/image36.png"/><Relationship Id="rId24" Type="http://schemas.openxmlformats.org/officeDocument/2006/relationships/image" Target="../media/image49.svg"/><Relationship Id="rId5" Type="http://schemas.openxmlformats.org/officeDocument/2006/relationships/oleObject" Target="../embeddings/oleObject151.bin"/><Relationship Id="rId15" Type="http://schemas.openxmlformats.org/officeDocument/2006/relationships/image" Target="../media/image40.png"/><Relationship Id="rId23" Type="http://schemas.openxmlformats.org/officeDocument/2006/relationships/image" Target="../media/image48.png"/><Relationship Id="rId10" Type="http://schemas.openxmlformats.org/officeDocument/2006/relationships/image" Target="../media/image35.svg"/><Relationship Id="rId19" Type="http://schemas.openxmlformats.org/officeDocument/2006/relationships/image" Target="../media/image44.png"/><Relationship Id="rId4" Type="http://schemas.openxmlformats.org/officeDocument/2006/relationships/notesSlide" Target="../notesSlides/notesSlide4.xml"/><Relationship Id="rId9" Type="http://schemas.openxmlformats.org/officeDocument/2006/relationships/image" Target="../media/image34.png"/><Relationship Id="rId14" Type="http://schemas.openxmlformats.org/officeDocument/2006/relationships/image" Target="../media/image39.svg"/><Relationship Id="rId22" Type="http://schemas.openxmlformats.org/officeDocument/2006/relationships/image" Target="../media/image47.sv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60.xml"/><Relationship Id="rId7" Type="http://schemas.openxmlformats.org/officeDocument/2006/relationships/image" Target="../media/image28.emf"/><Relationship Id="rId2" Type="http://schemas.openxmlformats.org/officeDocument/2006/relationships/tags" Target="../tags/tag238.xml"/><Relationship Id="rId1" Type="http://schemas.openxmlformats.org/officeDocument/2006/relationships/vmlDrawing" Target="../drawings/vmlDrawing155.vml"/><Relationship Id="rId6" Type="http://schemas.openxmlformats.org/officeDocument/2006/relationships/image" Target="../media/image27.emf"/><Relationship Id="rId5" Type="http://schemas.openxmlformats.org/officeDocument/2006/relationships/oleObject" Target="../embeddings/oleObject151.bin"/><Relationship Id="rId10" Type="http://schemas.openxmlformats.org/officeDocument/2006/relationships/image" Target="../media/image50.png"/><Relationship Id="rId4" Type="http://schemas.openxmlformats.org/officeDocument/2006/relationships/notesSlide" Target="../notesSlides/notesSlide5.xml"/><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hart" Target="../charts/chart1.xml"/><Relationship Id="rId3" Type="http://schemas.openxmlformats.org/officeDocument/2006/relationships/slideLayout" Target="../slideLayouts/slideLayout146.xml"/><Relationship Id="rId7" Type="http://schemas.openxmlformats.org/officeDocument/2006/relationships/image" Target="../media/image28.emf"/><Relationship Id="rId12" Type="http://schemas.openxmlformats.org/officeDocument/2006/relationships/image" Target="../media/image51.png"/><Relationship Id="rId2" Type="http://schemas.openxmlformats.org/officeDocument/2006/relationships/tags" Target="../tags/tag239.xml"/><Relationship Id="rId1" Type="http://schemas.openxmlformats.org/officeDocument/2006/relationships/vmlDrawing" Target="../drawings/vmlDrawing156.vml"/><Relationship Id="rId6" Type="http://schemas.openxmlformats.org/officeDocument/2006/relationships/image" Target="../media/image27.emf"/><Relationship Id="rId11" Type="http://schemas.openxmlformats.org/officeDocument/2006/relationships/image" Target="../media/image32.png"/><Relationship Id="rId5" Type="http://schemas.openxmlformats.org/officeDocument/2006/relationships/oleObject" Target="../embeddings/oleObject152.bin"/><Relationship Id="rId10" Type="http://schemas.openxmlformats.org/officeDocument/2006/relationships/image" Target="../media/image31.svg"/><Relationship Id="rId4" Type="http://schemas.openxmlformats.org/officeDocument/2006/relationships/notesSlide" Target="../notesSlides/notesSlide6.xml"/><Relationship Id="rId9" Type="http://schemas.openxmlformats.org/officeDocument/2006/relationships/image" Target="../media/image30.png"/><Relationship Id="rId1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146.xml"/><Relationship Id="rId7" Type="http://schemas.openxmlformats.org/officeDocument/2006/relationships/image" Target="../media/image28.emf"/><Relationship Id="rId2" Type="http://schemas.openxmlformats.org/officeDocument/2006/relationships/tags" Target="../tags/tag240.xml"/><Relationship Id="rId1" Type="http://schemas.openxmlformats.org/officeDocument/2006/relationships/vmlDrawing" Target="../drawings/vmlDrawing157.vml"/><Relationship Id="rId6" Type="http://schemas.openxmlformats.org/officeDocument/2006/relationships/image" Target="../media/image27.emf"/><Relationship Id="rId5" Type="http://schemas.openxmlformats.org/officeDocument/2006/relationships/oleObject" Target="../embeddings/oleObject153.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diagramLayout" Target="../diagrams/layout1.xml"/><Relationship Id="rId3" Type="http://schemas.openxmlformats.org/officeDocument/2006/relationships/tags" Target="../tags/tag242.xml"/><Relationship Id="rId7" Type="http://schemas.openxmlformats.org/officeDocument/2006/relationships/notesSlide" Target="../notesSlides/notesSlide8.xml"/><Relationship Id="rId12" Type="http://schemas.openxmlformats.org/officeDocument/2006/relationships/diagramData" Target="../diagrams/data1.xml"/><Relationship Id="rId17" Type="http://schemas.openxmlformats.org/officeDocument/2006/relationships/image" Target="../media/image52.png"/><Relationship Id="rId2" Type="http://schemas.openxmlformats.org/officeDocument/2006/relationships/tags" Target="../tags/tag241.xml"/><Relationship Id="rId16" Type="http://schemas.microsoft.com/office/2007/relationships/diagramDrawing" Target="../diagrams/drawing1.xml"/><Relationship Id="rId1" Type="http://schemas.openxmlformats.org/officeDocument/2006/relationships/vmlDrawing" Target="../drawings/vmlDrawing158.vml"/><Relationship Id="rId6" Type="http://schemas.openxmlformats.org/officeDocument/2006/relationships/slideLayout" Target="../slideLayouts/slideLayout146.xml"/><Relationship Id="rId11" Type="http://schemas.openxmlformats.org/officeDocument/2006/relationships/image" Target="../media/image29.png"/><Relationship Id="rId5" Type="http://schemas.openxmlformats.org/officeDocument/2006/relationships/tags" Target="../tags/tag244.xml"/><Relationship Id="rId15" Type="http://schemas.openxmlformats.org/officeDocument/2006/relationships/diagramColors" Target="../diagrams/colors1.xml"/><Relationship Id="rId10" Type="http://schemas.openxmlformats.org/officeDocument/2006/relationships/image" Target="../media/image28.emf"/><Relationship Id="rId4" Type="http://schemas.openxmlformats.org/officeDocument/2006/relationships/tags" Target="../tags/tag243.xml"/><Relationship Id="rId9" Type="http://schemas.openxmlformats.org/officeDocument/2006/relationships/image" Target="../media/image27.emf"/><Relationship Id="rId1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629"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a:solidFill>
                  <a:srgbClr val="FFFFFF"/>
                </a:solidFill>
                <a:latin typeface="Arial" panose="020B0604020202020204" pitchFamily="34" charset="0"/>
                <a:ea typeface="ＭＳ Ｐゴシック"/>
                <a:cs typeface="Arial" panose="020B0604020202020204" pitchFamily="34" charset="0"/>
              </a:rPr>
              <a:t>Releasing value with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grpSp>
        <p:nvGrpSpPr>
          <p:cNvPr id="74" name="Group 73">
            <a:extLst>
              <a:ext uri="{FF2B5EF4-FFF2-40B4-BE49-F238E27FC236}">
                <a16:creationId xmlns:a16="http://schemas.microsoft.com/office/drawing/2014/main" id="{7694DD5A-0142-487E-BF23-36F6B251304E}"/>
              </a:ext>
            </a:extLst>
          </p:cNvPr>
          <p:cNvGrpSpPr/>
          <p:nvPr/>
        </p:nvGrpSpPr>
        <p:grpSpPr>
          <a:xfrm>
            <a:off x="143616" y="1577506"/>
            <a:ext cx="2877102" cy="247094"/>
            <a:chOff x="177507" y="1630981"/>
            <a:chExt cx="2877102" cy="247094"/>
          </a:xfrm>
        </p:grpSpPr>
        <p:sp>
          <p:nvSpPr>
            <p:cNvPr id="75" name="TextBox 74">
              <a:extLst>
                <a:ext uri="{FF2B5EF4-FFF2-40B4-BE49-F238E27FC236}">
                  <a16:creationId xmlns:a16="http://schemas.microsoft.com/office/drawing/2014/main" id="{BFE8D360-A189-433D-ADC5-51BA8E0BA329}"/>
                </a:ext>
              </a:extLst>
            </p:cNvPr>
            <p:cNvSpPr txBox="1"/>
            <p:nvPr/>
          </p:nvSpPr>
          <p:spPr bwMode="auto">
            <a:xfrm>
              <a:off x="489926" y="1662195"/>
              <a:ext cx="2564683" cy="1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is the business imperative?</a:t>
              </a:r>
              <a:endParaRPr kumimoji="0" lang="en-US"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sp>
          <p:nvSpPr>
            <p:cNvPr id="76" name="Freeform 32">
              <a:extLst>
                <a:ext uri="{FF2B5EF4-FFF2-40B4-BE49-F238E27FC236}">
                  <a16:creationId xmlns:a16="http://schemas.microsoft.com/office/drawing/2014/main" id="{D5BB9386-8703-409D-8D39-A77D1EAE5D07}"/>
                </a:ext>
              </a:extLst>
            </p:cNvPr>
            <p:cNvSpPr>
              <a:spLocks noEditPoints="1"/>
            </p:cNvSpPr>
            <p:nvPr/>
          </p:nvSpPr>
          <p:spPr bwMode="auto">
            <a:xfrm>
              <a:off x="177507" y="1630981"/>
              <a:ext cx="227033" cy="247094"/>
            </a:xfrm>
            <a:custGeom>
              <a:avLst/>
              <a:gdLst>
                <a:gd name="T0" fmla="*/ 698 w 1395"/>
                <a:gd name="T1" fmla="*/ 0 h 1580"/>
                <a:gd name="T2" fmla="*/ 0 w 1395"/>
                <a:gd name="T3" fmla="*/ 373 h 1580"/>
                <a:gd name="T4" fmla="*/ 698 w 1395"/>
                <a:gd name="T5" fmla="*/ 1580 h 1580"/>
                <a:gd name="T6" fmla="*/ 1395 w 1395"/>
                <a:gd name="T7" fmla="*/ 373 h 1580"/>
                <a:gd name="T8" fmla="*/ 698 w 1395"/>
                <a:gd name="T9" fmla="*/ 0 h 1580"/>
                <a:gd name="T10" fmla="*/ 802 w 1395"/>
                <a:gd name="T11" fmla="*/ 348 h 1580"/>
                <a:gd name="T12" fmla="*/ 772 w 1395"/>
                <a:gd name="T13" fmla="*/ 969 h 1580"/>
                <a:gd name="T14" fmla="*/ 615 w 1395"/>
                <a:gd name="T15" fmla="*/ 969 h 1580"/>
                <a:gd name="T16" fmla="*/ 584 w 1395"/>
                <a:gd name="T17" fmla="*/ 348 h 1580"/>
                <a:gd name="T18" fmla="*/ 802 w 1395"/>
                <a:gd name="T19" fmla="*/ 348 h 1580"/>
                <a:gd name="T20" fmla="*/ 693 w 1395"/>
                <a:gd name="T21" fmla="*/ 1287 h 1580"/>
                <a:gd name="T22" fmla="*/ 570 w 1395"/>
                <a:gd name="T23" fmla="*/ 1163 h 1580"/>
                <a:gd name="T24" fmla="*/ 693 w 1395"/>
                <a:gd name="T25" fmla="*/ 1038 h 1580"/>
                <a:gd name="T26" fmla="*/ 815 w 1395"/>
                <a:gd name="T27" fmla="*/ 1163 h 1580"/>
                <a:gd name="T28" fmla="*/ 693 w 1395"/>
                <a:gd name="T29" fmla="*/ 1287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5" h="1580">
                  <a:moveTo>
                    <a:pt x="698" y="0"/>
                  </a:moveTo>
                  <a:cubicBezTo>
                    <a:pt x="0" y="373"/>
                    <a:pt x="0" y="373"/>
                    <a:pt x="0" y="373"/>
                  </a:cubicBezTo>
                  <a:cubicBezTo>
                    <a:pt x="29" y="1078"/>
                    <a:pt x="531" y="1469"/>
                    <a:pt x="698" y="1580"/>
                  </a:cubicBezTo>
                  <a:cubicBezTo>
                    <a:pt x="865" y="1469"/>
                    <a:pt x="1367" y="1078"/>
                    <a:pt x="1395" y="373"/>
                  </a:cubicBezTo>
                  <a:lnTo>
                    <a:pt x="698" y="0"/>
                  </a:lnTo>
                  <a:close/>
                  <a:moveTo>
                    <a:pt x="802" y="348"/>
                  </a:moveTo>
                  <a:cubicBezTo>
                    <a:pt x="772" y="969"/>
                    <a:pt x="772" y="969"/>
                    <a:pt x="772" y="969"/>
                  </a:cubicBezTo>
                  <a:cubicBezTo>
                    <a:pt x="615" y="969"/>
                    <a:pt x="615" y="969"/>
                    <a:pt x="615" y="969"/>
                  </a:cubicBezTo>
                  <a:cubicBezTo>
                    <a:pt x="584" y="348"/>
                    <a:pt x="584" y="348"/>
                    <a:pt x="584" y="348"/>
                  </a:cubicBezTo>
                  <a:lnTo>
                    <a:pt x="802" y="348"/>
                  </a:lnTo>
                  <a:close/>
                  <a:moveTo>
                    <a:pt x="693" y="1287"/>
                  </a:moveTo>
                  <a:cubicBezTo>
                    <a:pt x="619" y="1287"/>
                    <a:pt x="570" y="1234"/>
                    <a:pt x="570" y="1163"/>
                  </a:cubicBezTo>
                  <a:cubicBezTo>
                    <a:pt x="570" y="1090"/>
                    <a:pt x="621" y="1038"/>
                    <a:pt x="693" y="1038"/>
                  </a:cubicBezTo>
                  <a:cubicBezTo>
                    <a:pt x="766" y="1038"/>
                    <a:pt x="814" y="1090"/>
                    <a:pt x="815" y="1163"/>
                  </a:cubicBezTo>
                  <a:cubicBezTo>
                    <a:pt x="815" y="1234"/>
                    <a:pt x="767" y="1287"/>
                    <a:pt x="693" y="1287"/>
                  </a:cubicBezTo>
                  <a:close/>
                </a:path>
              </a:pathLst>
            </a:custGeom>
            <a:solidFill>
              <a:schemeClr val="bg1">
                <a:lumMod val="95000"/>
              </a:schemeClr>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800" b="1" i="0" u="none" strike="noStrike" kern="1200" cap="none" spc="0" normalizeH="0" baseline="0" noProof="0">
                <a:ln>
                  <a:noFill/>
                </a:ln>
                <a:solidFill>
                  <a:srgbClr val="55555A"/>
                </a:solidFill>
                <a:effectLst/>
                <a:uLnTx/>
                <a:uFillTx/>
                <a:latin typeface="Arial"/>
                <a:ea typeface="ＭＳ Ｐゴシック"/>
                <a:cs typeface="Arial"/>
              </a:endParaRPr>
            </a:p>
          </p:txBody>
        </p:sp>
      </p:grpSp>
      <p:sp>
        <p:nvSpPr>
          <p:cNvPr id="77" name="TextBox 76">
            <a:extLst>
              <a:ext uri="{FF2B5EF4-FFF2-40B4-BE49-F238E27FC236}">
                <a16:creationId xmlns:a16="http://schemas.microsoft.com/office/drawing/2014/main" id="{236D3BB4-CBB0-413E-8126-FC165AC112A6}"/>
              </a:ext>
            </a:extLst>
          </p:cNvPr>
          <p:cNvSpPr txBox="1"/>
          <p:nvPr/>
        </p:nvSpPr>
        <p:spPr bwMode="auto">
          <a:xfrm>
            <a:off x="212419" y="2315499"/>
            <a:ext cx="2726279" cy="307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ctr"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Data is critical for the success of the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Digital Strategy</a:t>
            </a: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engage our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customers</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improve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asset</a:t>
            </a: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 health</a:t>
            </a:r>
          </a:p>
          <a:p>
            <a:pPr marL="270000" marR="0" lvl="1" indent="-180000" algn="l" defTabSz="914400" rtl="0" eaLnBrk="1" fontAlgn="ctr"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tabLst/>
              <a:defRPr/>
            </a:pP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help our </a:t>
            </a:r>
            <a:r>
              <a:rPr kumimoji="0" lang="en-GB" sz="1600" b="1"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employees</a:t>
            </a:r>
            <a:r>
              <a:rPr kumimoji="0" lang="en-GB" sz="1600" b="0" i="0" u="none" strike="noStrike" kern="1200" cap="none" spc="0" normalizeH="0" baseline="0" noProof="0" dirty="0">
                <a:ln>
                  <a:noFill/>
                </a:ln>
                <a:solidFill>
                  <a:srgbClr val="55555A">
                    <a:lumMod val="100000"/>
                  </a:srgbClr>
                </a:solidFill>
                <a:effectLst/>
                <a:uLnTx/>
                <a:uFillTx/>
                <a:latin typeface="Arial" panose="020B0604020202020204" pitchFamily="34" charset="0"/>
                <a:ea typeface="ＭＳ Ｐゴシック"/>
                <a:cs typeface="Arial"/>
              </a:rPr>
              <a:t> perform</a:t>
            </a:r>
            <a:endParaRPr kumimoji="0" lang="en-GB" sz="1600" b="0" i="0" u="none" strike="noStrike" kern="1200" cap="none" spc="0" normalizeH="0" baseline="0" noProof="0" dirty="0">
              <a:ln>
                <a:noFill/>
              </a:ln>
              <a:solidFill>
                <a:srgbClr val="55555A"/>
              </a:solidFill>
              <a:effectLst/>
              <a:uLnTx/>
              <a:uFillTx/>
              <a:latin typeface="Arial"/>
              <a:ea typeface="ＭＳ Ｐゴシック"/>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Our business units face common challenges, which we can solve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collaboratively</a:t>
            </a:r>
            <a:endParaRPr kumimoji="0" lang="en-GB" sz="1600" b="1"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ea typeface="ＭＳ Ｐゴシック"/>
              <a:cs typeface="Arial"/>
            </a:endParaRPr>
          </a:p>
        </p:txBody>
      </p:sp>
      <p:sp>
        <p:nvSpPr>
          <p:cNvPr id="78" name="TextBox 77">
            <a:extLst>
              <a:ext uri="{FF2B5EF4-FFF2-40B4-BE49-F238E27FC236}">
                <a16:creationId xmlns:a16="http://schemas.microsoft.com/office/drawing/2014/main" id="{396D5C68-7AE3-4AA2-979A-5F541AFB3C3C}"/>
              </a:ext>
            </a:extLst>
          </p:cNvPr>
          <p:cNvSpPr txBox="1"/>
          <p:nvPr/>
        </p:nvSpPr>
        <p:spPr bwMode="auto">
          <a:xfrm>
            <a:off x="9742338" y="1625727"/>
            <a:ext cx="2247323" cy="5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are the challenges?</a:t>
            </a:r>
            <a:endParaRPr kumimoji="0" lang="en-US"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pic>
        <p:nvPicPr>
          <p:cNvPr id="79" name="Graphic 78" descr="Checklist">
            <a:extLst>
              <a:ext uri="{FF2B5EF4-FFF2-40B4-BE49-F238E27FC236}">
                <a16:creationId xmlns:a16="http://schemas.microsoft.com/office/drawing/2014/main" id="{2FF5203F-66E7-4685-9052-C8CFD5B615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57436" y="1618142"/>
            <a:ext cx="322081" cy="322081"/>
          </a:xfrm>
          <a:prstGeom prst="rect">
            <a:avLst/>
          </a:prstGeom>
        </p:spPr>
      </p:pic>
      <p:sp>
        <p:nvSpPr>
          <p:cNvPr id="80" name="TextBox 79">
            <a:extLst>
              <a:ext uri="{FF2B5EF4-FFF2-40B4-BE49-F238E27FC236}">
                <a16:creationId xmlns:a16="http://schemas.microsoft.com/office/drawing/2014/main" id="{37B81C77-72E3-4628-8FC4-4C5876E70934}"/>
              </a:ext>
            </a:extLst>
          </p:cNvPr>
          <p:cNvSpPr txBox="1"/>
          <p:nvPr/>
        </p:nvSpPr>
        <p:spPr bwMode="auto">
          <a:xfrm>
            <a:off x="9357437" y="2301310"/>
            <a:ext cx="2834564" cy="148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err="1">
                <a:ln>
                  <a:noFill/>
                </a:ln>
                <a:solidFill>
                  <a:srgbClr val="55555A"/>
                </a:solidFill>
                <a:effectLst/>
                <a:uLnTx/>
                <a:uFillTx/>
                <a:latin typeface="Arial"/>
                <a:ea typeface="ＭＳ Ｐゴシック"/>
                <a:cs typeface="Arial"/>
              </a:rPr>
              <a:t>Trus</a:t>
            </a:r>
            <a:r>
              <a:rPr lang="en-GB" sz="1600" b="1" dirty="0">
                <a:solidFill>
                  <a:srgbClr val="55555A"/>
                </a:solidFill>
                <a:latin typeface="Arial"/>
                <a:ea typeface="ＭＳ Ｐゴシック"/>
                <a:cs typeface="Arial"/>
              </a:rPr>
              <a:t>t</a:t>
            </a:r>
            <a:r>
              <a:rPr lang="en-GB" sz="1600" dirty="0">
                <a:solidFill>
                  <a:srgbClr val="55555A"/>
                </a:solidFill>
                <a:latin typeface="Arial"/>
                <a:ea typeface="ＭＳ Ｐゴシック"/>
                <a:cs typeface="Arial"/>
              </a:rPr>
              <a:t> in data – Quality of data, data replication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Access</a:t>
            </a:r>
            <a:r>
              <a:rPr lang="en-GB" sz="1600" dirty="0">
                <a:solidFill>
                  <a:srgbClr val="55555A"/>
                </a:solidFill>
                <a:latin typeface="Arial"/>
                <a:ea typeface="ＭＳ Ｐゴシック"/>
                <a:cs typeface="Arial"/>
              </a:rPr>
              <a:t> to data – Siloes, tech proliferation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Value</a:t>
            </a: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 from data – Time to market</a:t>
            </a:r>
          </a:p>
        </p:txBody>
      </p:sp>
      <p:sp>
        <p:nvSpPr>
          <p:cNvPr id="81" name="TextBox 80">
            <a:extLst>
              <a:ext uri="{FF2B5EF4-FFF2-40B4-BE49-F238E27FC236}">
                <a16:creationId xmlns:a16="http://schemas.microsoft.com/office/drawing/2014/main" id="{C8380ACC-4989-44A8-9A34-CA5B21C8462F}"/>
              </a:ext>
            </a:extLst>
          </p:cNvPr>
          <p:cNvSpPr txBox="1"/>
          <p:nvPr/>
        </p:nvSpPr>
        <p:spPr bwMode="auto">
          <a:xfrm>
            <a:off x="3348713" y="5237082"/>
            <a:ext cx="3251350" cy="30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148C">
                    <a:lumMod val="60000"/>
                    <a:lumOff val="40000"/>
                  </a:srgbClr>
                </a:solidFill>
                <a:effectLst/>
                <a:uLnTx/>
                <a:uFillTx/>
                <a:latin typeface="Arial"/>
                <a:ea typeface="ＭＳ Ｐゴシック"/>
                <a:cs typeface="Arial"/>
              </a:rPr>
              <a:t>What will we do?</a:t>
            </a:r>
            <a:endParaRPr kumimoji="0" lang="en-US" sz="2000" b="1" i="0" u="none" strike="noStrike" kern="0" cap="none" spc="0" normalizeH="0" baseline="0" noProof="0" dirty="0">
              <a:ln>
                <a:noFill/>
              </a:ln>
              <a:solidFill>
                <a:srgbClr val="00148C">
                  <a:lumMod val="60000"/>
                  <a:lumOff val="40000"/>
                </a:srgbClr>
              </a:solidFill>
              <a:effectLst/>
              <a:uLnTx/>
              <a:uFillTx/>
              <a:latin typeface="Arial"/>
              <a:ea typeface="ＭＳ Ｐゴシック"/>
              <a:cs typeface="Arial"/>
            </a:endParaRPr>
          </a:p>
        </p:txBody>
      </p:sp>
      <p:grpSp>
        <p:nvGrpSpPr>
          <p:cNvPr id="82" name="Group 35">
            <a:extLst>
              <a:ext uri="{FF2B5EF4-FFF2-40B4-BE49-F238E27FC236}">
                <a16:creationId xmlns:a16="http://schemas.microsoft.com/office/drawing/2014/main" id="{2229F93D-1148-430C-A7AD-39A5BB6A01A7}"/>
              </a:ext>
            </a:extLst>
          </p:cNvPr>
          <p:cNvGrpSpPr/>
          <p:nvPr/>
        </p:nvGrpSpPr>
        <p:grpSpPr>
          <a:xfrm>
            <a:off x="2902052" y="5120883"/>
            <a:ext cx="345132" cy="410474"/>
            <a:chOff x="6477000" y="3757613"/>
            <a:chExt cx="1603375" cy="1720850"/>
          </a:xfrm>
          <a:solidFill>
            <a:schemeClr val="bg1">
              <a:lumMod val="95000"/>
            </a:schemeClr>
          </a:solidFill>
        </p:grpSpPr>
        <p:sp>
          <p:nvSpPr>
            <p:cNvPr id="83" name="Freeform 18">
              <a:extLst>
                <a:ext uri="{FF2B5EF4-FFF2-40B4-BE49-F238E27FC236}">
                  <a16:creationId xmlns:a16="http://schemas.microsoft.com/office/drawing/2014/main" id="{628210F3-6202-4BEF-8125-9BF09370F762}"/>
                </a:ext>
              </a:extLst>
            </p:cNvPr>
            <p:cNvSpPr>
              <a:spLocks noEditPoints="1"/>
            </p:cNvSpPr>
            <p:nvPr/>
          </p:nvSpPr>
          <p:spPr bwMode="auto">
            <a:xfrm>
              <a:off x="6827838" y="4108450"/>
              <a:ext cx="904875" cy="1370013"/>
            </a:xfrm>
            <a:custGeom>
              <a:avLst/>
              <a:gdLst/>
              <a:ahLst/>
              <a:cxnLst>
                <a:cxn ang="0">
                  <a:pos x="241" y="72"/>
                </a:cxn>
                <a:cxn ang="0">
                  <a:pos x="164" y="104"/>
                </a:cxn>
                <a:cxn ang="0">
                  <a:pos x="106" y="163"/>
                </a:cxn>
                <a:cxn ang="0">
                  <a:pos x="74" y="242"/>
                </a:cxn>
                <a:cxn ang="0">
                  <a:pos x="72" y="327"/>
                </a:cxn>
                <a:cxn ang="0">
                  <a:pos x="99" y="421"/>
                </a:cxn>
                <a:cxn ang="0">
                  <a:pos x="144" y="511"/>
                </a:cxn>
                <a:cxn ang="0">
                  <a:pos x="206" y="582"/>
                </a:cxn>
                <a:cxn ang="0">
                  <a:pos x="330" y="604"/>
                </a:cxn>
                <a:cxn ang="0">
                  <a:pos x="397" y="550"/>
                </a:cxn>
                <a:cxn ang="0">
                  <a:pos x="451" y="468"/>
                </a:cxn>
                <a:cxn ang="0">
                  <a:pos x="488" y="374"/>
                </a:cxn>
                <a:cxn ang="0">
                  <a:pos x="501" y="285"/>
                </a:cxn>
                <a:cxn ang="0">
                  <a:pos x="484" y="200"/>
                </a:cxn>
                <a:cxn ang="0">
                  <a:pos x="437" y="131"/>
                </a:cxn>
                <a:cxn ang="0">
                  <a:pos x="369" y="84"/>
                </a:cxn>
                <a:cxn ang="0">
                  <a:pos x="285" y="67"/>
                </a:cxn>
                <a:cxn ang="0">
                  <a:pos x="337" y="5"/>
                </a:cxn>
                <a:cxn ang="0">
                  <a:pos x="429" y="39"/>
                </a:cxn>
                <a:cxn ang="0">
                  <a:pos x="503" y="101"/>
                </a:cxn>
                <a:cxn ang="0">
                  <a:pos x="551" y="186"/>
                </a:cxn>
                <a:cxn ang="0">
                  <a:pos x="570" y="285"/>
                </a:cxn>
                <a:cxn ang="0">
                  <a:pos x="556" y="384"/>
                </a:cxn>
                <a:cxn ang="0">
                  <a:pos x="519" y="488"/>
                </a:cxn>
                <a:cxn ang="0">
                  <a:pos x="461" y="582"/>
                </a:cxn>
                <a:cxn ang="0">
                  <a:pos x="426" y="801"/>
                </a:cxn>
                <a:cxn ang="0">
                  <a:pos x="374" y="863"/>
                </a:cxn>
                <a:cxn ang="0">
                  <a:pos x="196" y="801"/>
                </a:cxn>
                <a:cxn ang="0">
                  <a:pos x="144" y="620"/>
                </a:cxn>
                <a:cxn ang="0">
                  <a:pos x="77" y="537"/>
                </a:cxn>
                <a:cxn ang="0">
                  <a:pos x="29" y="436"/>
                </a:cxn>
                <a:cxn ang="0">
                  <a:pos x="4" y="334"/>
                </a:cxn>
                <a:cxn ang="0">
                  <a:pos x="5" y="233"/>
                </a:cxn>
                <a:cxn ang="0">
                  <a:pos x="39" y="141"/>
                </a:cxn>
                <a:cxn ang="0">
                  <a:pos x="101" y="67"/>
                </a:cxn>
                <a:cxn ang="0">
                  <a:pos x="186" y="19"/>
                </a:cxn>
                <a:cxn ang="0">
                  <a:pos x="285" y="0"/>
                </a:cxn>
              </a:cxnLst>
              <a:rect l="0" t="0" r="r" b="b"/>
              <a:pathLst>
                <a:path w="570" h="863">
                  <a:moveTo>
                    <a:pt x="285" y="67"/>
                  </a:moveTo>
                  <a:lnTo>
                    <a:pt x="241" y="72"/>
                  </a:lnTo>
                  <a:lnTo>
                    <a:pt x="201" y="84"/>
                  </a:lnTo>
                  <a:lnTo>
                    <a:pt x="164" y="104"/>
                  </a:lnTo>
                  <a:lnTo>
                    <a:pt x="133" y="131"/>
                  </a:lnTo>
                  <a:lnTo>
                    <a:pt x="106" y="163"/>
                  </a:lnTo>
                  <a:lnTo>
                    <a:pt x="86" y="200"/>
                  </a:lnTo>
                  <a:lnTo>
                    <a:pt x="74" y="242"/>
                  </a:lnTo>
                  <a:lnTo>
                    <a:pt x="69" y="285"/>
                  </a:lnTo>
                  <a:lnTo>
                    <a:pt x="72" y="327"/>
                  </a:lnTo>
                  <a:lnTo>
                    <a:pt x="82" y="374"/>
                  </a:lnTo>
                  <a:lnTo>
                    <a:pt x="99" y="421"/>
                  </a:lnTo>
                  <a:lnTo>
                    <a:pt x="119" y="468"/>
                  </a:lnTo>
                  <a:lnTo>
                    <a:pt x="144" y="511"/>
                  </a:lnTo>
                  <a:lnTo>
                    <a:pt x="173" y="550"/>
                  </a:lnTo>
                  <a:lnTo>
                    <a:pt x="206" y="582"/>
                  </a:lnTo>
                  <a:lnTo>
                    <a:pt x="240" y="604"/>
                  </a:lnTo>
                  <a:lnTo>
                    <a:pt x="330" y="604"/>
                  </a:lnTo>
                  <a:lnTo>
                    <a:pt x="364" y="582"/>
                  </a:lnTo>
                  <a:lnTo>
                    <a:pt x="397" y="550"/>
                  </a:lnTo>
                  <a:lnTo>
                    <a:pt x="426" y="511"/>
                  </a:lnTo>
                  <a:lnTo>
                    <a:pt x="451" y="468"/>
                  </a:lnTo>
                  <a:lnTo>
                    <a:pt x="471" y="421"/>
                  </a:lnTo>
                  <a:lnTo>
                    <a:pt x="488" y="374"/>
                  </a:lnTo>
                  <a:lnTo>
                    <a:pt x="498" y="327"/>
                  </a:lnTo>
                  <a:lnTo>
                    <a:pt x="501" y="285"/>
                  </a:lnTo>
                  <a:lnTo>
                    <a:pt x="496" y="242"/>
                  </a:lnTo>
                  <a:lnTo>
                    <a:pt x="484" y="200"/>
                  </a:lnTo>
                  <a:lnTo>
                    <a:pt x="464" y="163"/>
                  </a:lnTo>
                  <a:lnTo>
                    <a:pt x="437" y="131"/>
                  </a:lnTo>
                  <a:lnTo>
                    <a:pt x="405" y="104"/>
                  </a:lnTo>
                  <a:lnTo>
                    <a:pt x="369" y="84"/>
                  </a:lnTo>
                  <a:lnTo>
                    <a:pt x="328" y="72"/>
                  </a:lnTo>
                  <a:lnTo>
                    <a:pt x="285" y="67"/>
                  </a:lnTo>
                  <a:close/>
                  <a:moveTo>
                    <a:pt x="285" y="0"/>
                  </a:moveTo>
                  <a:lnTo>
                    <a:pt x="337" y="5"/>
                  </a:lnTo>
                  <a:lnTo>
                    <a:pt x="384" y="19"/>
                  </a:lnTo>
                  <a:lnTo>
                    <a:pt x="429" y="39"/>
                  </a:lnTo>
                  <a:lnTo>
                    <a:pt x="469" y="67"/>
                  </a:lnTo>
                  <a:lnTo>
                    <a:pt x="503" y="101"/>
                  </a:lnTo>
                  <a:lnTo>
                    <a:pt x="531" y="141"/>
                  </a:lnTo>
                  <a:lnTo>
                    <a:pt x="551" y="186"/>
                  </a:lnTo>
                  <a:lnTo>
                    <a:pt x="565" y="233"/>
                  </a:lnTo>
                  <a:lnTo>
                    <a:pt x="570" y="285"/>
                  </a:lnTo>
                  <a:lnTo>
                    <a:pt x="566" y="334"/>
                  </a:lnTo>
                  <a:lnTo>
                    <a:pt x="556" y="384"/>
                  </a:lnTo>
                  <a:lnTo>
                    <a:pt x="541" y="436"/>
                  </a:lnTo>
                  <a:lnTo>
                    <a:pt x="519" y="488"/>
                  </a:lnTo>
                  <a:lnTo>
                    <a:pt x="493" y="537"/>
                  </a:lnTo>
                  <a:lnTo>
                    <a:pt x="461" y="582"/>
                  </a:lnTo>
                  <a:lnTo>
                    <a:pt x="426" y="620"/>
                  </a:lnTo>
                  <a:lnTo>
                    <a:pt x="426" y="801"/>
                  </a:lnTo>
                  <a:lnTo>
                    <a:pt x="374" y="801"/>
                  </a:lnTo>
                  <a:lnTo>
                    <a:pt x="374" y="863"/>
                  </a:lnTo>
                  <a:lnTo>
                    <a:pt x="196" y="863"/>
                  </a:lnTo>
                  <a:lnTo>
                    <a:pt x="196" y="801"/>
                  </a:lnTo>
                  <a:lnTo>
                    <a:pt x="144" y="801"/>
                  </a:lnTo>
                  <a:lnTo>
                    <a:pt x="144" y="620"/>
                  </a:lnTo>
                  <a:lnTo>
                    <a:pt x="109" y="582"/>
                  </a:lnTo>
                  <a:lnTo>
                    <a:pt x="77" y="537"/>
                  </a:lnTo>
                  <a:lnTo>
                    <a:pt x="50" y="488"/>
                  </a:lnTo>
                  <a:lnTo>
                    <a:pt x="29" y="436"/>
                  </a:lnTo>
                  <a:lnTo>
                    <a:pt x="14" y="384"/>
                  </a:lnTo>
                  <a:lnTo>
                    <a:pt x="4" y="334"/>
                  </a:lnTo>
                  <a:lnTo>
                    <a:pt x="0" y="285"/>
                  </a:lnTo>
                  <a:lnTo>
                    <a:pt x="5" y="233"/>
                  </a:lnTo>
                  <a:lnTo>
                    <a:pt x="19" y="186"/>
                  </a:lnTo>
                  <a:lnTo>
                    <a:pt x="39" y="141"/>
                  </a:lnTo>
                  <a:lnTo>
                    <a:pt x="67" y="101"/>
                  </a:lnTo>
                  <a:lnTo>
                    <a:pt x="101" y="67"/>
                  </a:lnTo>
                  <a:lnTo>
                    <a:pt x="141" y="39"/>
                  </a:lnTo>
                  <a:lnTo>
                    <a:pt x="186" y="19"/>
                  </a:lnTo>
                  <a:lnTo>
                    <a:pt x="233" y="5"/>
                  </a:lnTo>
                  <a:lnTo>
                    <a:pt x="285"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4" name="Freeform 19">
              <a:extLst>
                <a:ext uri="{FF2B5EF4-FFF2-40B4-BE49-F238E27FC236}">
                  <a16:creationId xmlns:a16="http://schemas.microsoft.com/office/drawing/2014/main" id="{C5FAF802-D00F-4670-A7FC-47F0FCB77957}"/>
                </a:ext>
              </a:extLst>
            </p:cNvPr>
            <p:cNvSpPr>
              <a:spLocks/>
            </p:cNvSpPr>
            <p:nvPr/>
          </p:nvSpPr>
          <p:spPr bwMode="auto">
            <a:xfrm>
              <a:off x="6530975" y="4730750"/>
              <a:ext cx="271463" cy="173038"/>
            </a:xfrm>
            <a:custGeom>
              <a:avLst/>
              <a:gdLst/>
              <a:ahLst/>
              <a:cxnLst>
                <a:cxn ang="0">
                  <a:pos x="139" y="0"/>
                </a:cxn>
                <a:cxn ang="0">
                  <a:pos x="150" y="4"/>
                </a:cxn>
                <a:cxn ang="0">
                  <a:pos x="160" y="9"/>
                </a:cxn>
                <a:cxn ang="0">
                  <a:pos x="167" y="19"/>
                </a:cxn>
                <a:cxn ang="0">
                  <a:pos x="171" y="31"/>
                </a:cxn>
                <a:cxn ang="0">
                  <a:pos x="167" y="42"/>
                </a:cxn>
                <a:cxn ang="0">
                  <a:pos x="162" y="52"/>
                </a:cxn>
                <a:cxn ang="0">
                  <a:pos x="152" y="59"/>
                </a:cxn>
                <a:cxn ang="0">
                  <a:pos x="43" y="108"/>
                </a:cxn>
                <a:cxn ang="0">
                  <a:pos x="28" y="109"/>
                </a:cxn>
                <a:cxn ang="0">
                  <a:pos x="13" y="104"/>
                </a:cxn>
                <a:cxn ang="0">
                  <a:pos x="3" y="93"/>
                </a:cxn>
                <a:cxn ang="0">
                  <a:pos x="0" y="81"/>
                </a:cxn>
                <a:cxn ang="0">
                  <a:pos x="3" y="69"/>
                </a:cxn>
                <a:cxn ang="0">
                  <a:pos x="10" y="59"/>
                </a:cxn>
                <a:cxn ang="0">
                  <a:pos x="20" y="52"/>
                </a:cxn>
                <a:cxn ang="0">
                  <a:pos x="127" y="4"/>
                </a:cxn>
                <a:cxn ang="0">
                  <a:pos x="139" y="0"/>
                </a:cxn>
              </a:cxnLst>
              <a:rect l="0" t="0" r="r" b="b"/>
              <a:pathLst>
                <a:path w="171" h="109">
                  <a:moveTo>
                    <a:pt x="139" y="0"/>
                  </a:moveTo>
                  <a:lnTo>
                    <a:pt x="150" y="4"/>
                  </a:lnTo>
                  <a:lnTo>
                    <a:pt x="160" y="9"/>
                  </a:lnTo>
                  <a:lnTo>
                    <a:pt x="167" y="19"/>
                  </a:lnTo>
                  <a:lnTo>
                    <a:pt x="171" y="31"/>
                  </a:lnTo>
                  <a:lnTo>
                    <a:pt x="167" y="42"/>
                  </a:lnTo>
                  <a:lnTo>
                    <a:pt x="162" y="52"/>
                  </a:lnTo>
                  <a:lnTo>
                    <a:pt x="152" y="59"/>
                  </a:lnTo>
                  <a:lnTo>
                    <a:pt x="43" y="108"/>
                  </a:lnTo>
                  <a:lnTo>
                    <a:pt x="28" y="109"/>
                  </a:lnTo>
                  <a:lnTo>
                    <a:pt x="13" y="104"/>
                  </a:lnTo>
                  <a:lnTo>
                    <a:pt x="3" y="93"/>
                  </a:lnTo>
                  <a:lnTo>
                    <a:pt x="0" y="81"/>
                  </a:lnTo>
                  <a:lnTo>
                    <a:pt x="3" y="69"/>
                  </a:lnTo>
                  <a:lnTo>
                    <a:pt x="10" y="59"/>
                  </a:lnTo>
                  <a:lnTo>
                    <a:pt x="20" y="52"/>
                  </a:lnTo>
                  <a:lnTo>
                    <a:pt x="127" y="4"/>
                  </a:lnTo>
                  <a:lnTo>
                    <a:pt x="139"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5" name="Freeform 20">
              <a:extLst>
                <a:ext uri="{FF2B5EF4-FFF2-40B4-BE49-F238E27FC236}">
                  <a16:creationId xmlns:a16="http://schemas.microsoft.com/office/drawing/2014/main" id="{A3290EB7-61A1-40C1-B91F-49F7B4EC5A74}"/>
                </a:ext>
              </a:extLst>
            </p:cNvPr>
            <p:cNvSpPr>
              <a:spLocks/>
            </p:cNvSpPr>
            <p:nvPr/>
          </p:nvSpPr>
          <p:spPr bwMode="auto">
            <a:xfrm>
              <a:off x="6477000" y="4446588"/>
              <a:ext cx="282575" cy="109538"/>
            </a:xfrm>
            <a:custGeom>
              <a:avLst/>
              <a:gdLst/>
              <a:ahLst/>
              <a:cxnLst>
                <a:cxn ang="0">
                  <a:pos x="32" y="0"/>
                </a:cxn>
                <a:cxn ang="0">
                  <a:pos x="149" y="8"/>
                </a:cxn>
                <a:cxn ang="0">
                  <a:pos x="164" y="14"/>
                </a:cxn>
                <a:cxn ang="0">
                  <a:pos x="174" y="25"/>
                </a:cxn>
                <a:cxn ang="0">
                  <a:pos x="178" y="40"/>
                </a:cxn>
                <a:cxn ang="0">
                  <a:pos x="173" y="55"/>
                </a:cxn>
                <a:cxn ang="0">
                  <a:pos x="161" y="65"/>
                </a:cxn>
                <a:cxn ang="0">
                  <a:pos x="146" y="69"/>
                </a:cxn>
                <a:cxn ang="0">
                  <a:pos x="29" y="60"/>
                </a:cxn>
                <a:cxn ang="0">
                  <a:pos x="14" y="55"/>
                </a:cxn>
                <a:cxn ang="0">
                  <a:pos x="4" y="44"/>
                </a:cxn>
                <a:cxn ang="0">
                  <a:pos x="0" y="29"/>
                </a:cxn>
                <a:cxn ang="0">
                  <a:pos x="5" y="14"/>
                </a:cxn>
                <a:cxn ang="0">
                  <a:pos x="17" y="3"/>
                </a:cxn>
                <a:cxn ang="0">
                  <a:pos x="32" y="0"/>
                </a:cxn>
              </a:cxnLst>
              <a:rect l="0" t="0" r="r" b="b"/>
              <a:pathLst>
                <a:path w="178" h="69">
                  <a:moveTo>
                    <a:pt x="32" y="0"/>
                  </a:moveTo>
                  <a:lnTo>
                    <a:pt x="149" y="8"/>
                  </a:lnTo>
                  <a:lnTo>
                    <a:pt x="164" y="14"/>
                  </a:lnTo>
                  <a:lnTo>
                    <a:pt x="174" y="25"/>
                  </a:lnTo>
                  <a:lnTo>
                    <a:pt x="178" y="40"/>
                  </a:lnTo>
                  <a:lnTo>
                    <a:pt x="173" y="55"/>
                  </a:lnTo>
                  <a:lnTo>
                    <a:pt x="161" y="65"/>
                  </a:lnTo>
                  <a:lnTo>
                    <a:pt x="146" y="69"/>
                  </a:lnTo>
                  <a:lnTo>
                    <a:pt x="29" y="60"/>
                  </a:lnTo>
                  <a:lnTo>
                    <a:pt x="14" y="55"/>
                  </a:lnTo>
                  <a:lnTo>
                    <a:pt x="4" y="44"/>
                  </a:lnTo>
                  <a:lnTo>
                    <a:pt x="0" y="29"/>
                  </a:lnTo>
                  <a:lnTo>
                    <a:pt x="5" y="14"/>
                  </a:lnTo>
                  <a:lnTo>
                    <a:pt x="17" y="3"/>
                  </a:lnTo>
                  <a:lnTo>
                    <a:pt x="32"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7" name="Freeform 21">
              <a:extLst>
                <a:ext uri="{FF2B5EF4-FFF2-40B4-BE49-F238E27FC236}">
                  <a16:creationId xmlns:a16="http://schemas.microsoft.com/office/drawing/2014/main" id="{E54DABB9-8E3E-4752-A062-AB1DAA6DFA3E}"/>
                </a:ext>
              </a:extLst>
            </p:cNvPr>
            <p:cNvSpPr>
              <a:spLocks/>
            </p:cNvSpPr>
            <p:nvPr/>
          </p:nvSpPr>
          <p:spPr bwMode="auto">
            <a:xfrm>
              <a:off x="6599238" y="4100513"/>
              <a:ext cx="252413" cy="195263"/>
            </a:xfrm>
            <a:custGeom>
              <a:avLst/>
              <a:gdLst/>
              <a:ahLst/>
              <a:cxnLst>
                <a:cxn ang="0">
                  <a:pos x="30" y="0"/>
                </a:cxn>
                <a:cxn ang="0">
                  <a:pos x="45" y="4"/>
                </a:cxn>
                <a:cxn ang="0">
                  <a:pos x="146" y="67"/>
                </a:cxn>
                <a:cxn ang="0">
                  <a:pos x="156" y="79"/>
                </a:cxn>
                <a:cxn ang="0">
                  <a:pos x="159" y="94"/>
                </a:cxn>
                <a:cxn ang="0">
                  <a:pos x="156" y="109"/>
                </a:cxn>
                <a:cxn ang="0">
                  <a:pos x="148" y="118"/>
                </a:cxn>
                <a:cxn ang="0">
                  <a:pos x="136" y="123"/>
                </a:cxn>
                <a:cxn ang="0">
                  <a:pos x="124" y="123"/>
                </a:cxn>
                <a:cxn ang="0">
                  <a:pos x="114" y="118"/>
                </a:cxn>
                <a:cxn ang="0">
                  <a:pos x="14" y="56"/>
                </a:cxn>
                <a:cxn ang="0">
                  <a:pos x="5" y="47"/>
                </a:cxn>
                <a:cxn ang="0">
                  <a:pos x="0" y="37"/>
                </a:cxn>
                <a:cxn ang="0">
                  <a:pos x="0" y="25"/>
                </a:cxn>
                <a:cxn ang="0">
                  <a:pos x="4" y="14"/>
                </a:cxn>
                <a:cxn ang="0">
                  <a:pos x="15" y="4"/>
                </a:cxn>
                <a:cxn ang="0">
                  <a:pos x="30" y="0"/>
                </a:cxn>
              </a:cxnLst>
              <a:rect l="0" t="0" r="r" b="b"/>
              <a:pathLst>
                <a:path w="159" h="123">
                  <a:moveTo>
                    <a:pt x="30" y="0"/>
                  </a:moveTo>
                  <a:lnTo>
                    <a:pt x="45" y="4"/>
                  </a:lnTo>
                  <a:lnTo>
                    <a:pt x="146" y="67"/>
                  </a:lnTo>
                  <a:lnTo>
                    <a:pt x="156" y="79"/>
                  </a:lnTo>
                  <a:lnTo>
                    <a:pt x="159" y="94"/>
                  </a:lnTo>
                  <a:lnTo>
                    <a:pt x="156" y="109"/>
                  </a:lnTo>
                  <a:lnTo>
                    <a:pt x="148" y="118"/>
                  </a:lnTo>
                  <a:lnTo>
                    <a:pt x="136" y="123"/>
                  </a:lnTo>
                  <a:lnTo>
                    <a:pt x="124" y="123"/>
                  </a:lnTo>
                  <a:lnTo>
                    <a:pt x="114" y="118"/>
                  </a:lnTo>
                  <a:lnTo>
                    <a:pt x="14" y="56"/>
                  </a:lnTo>
                  <a:lnTo>
                    <a:pt x="5" y="47"/>
                  </a:lnTo>
                  <a:lnTo>
                    <a:pt x="0" y="37"/>
                  </a:lnTo>
                  <a:lnTo>
                    <a:pt x="0" y="25"/>
                  </a:lnTo>
                  <a:lnTo>
                    <a:pt x="4" y="14"/>
                  </a:lnTo>
                  <a:lnTo>
                    <a:pt x="15" y="4"/>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8" name="Freeform 22">
              <a:extLst>
                <a:ext uri="{FF2B5EF4-FFF2-40B4-BE49-F238E27FC236}">
                  <a16:creationId xmlns:a16="http://schemas.microsoft.com/office/drawing/2014/main" id="{3F83CB65-BC87-4402-A05F-F1B3CD45BC51}"/>
                </a:ext>
              </a:extLst>
            </p:cNvPr>
            <p:cNvSpPr>
              <a:spLocks/>
            </p:cNvSpPr>
            <p:nvPr/>
          </p:nvSpPr>
          <p:spPr bwMode="auto">
            <a:xfrm>
              <a:off x="6867525" y="3851275"/>
              <a:ext cx="188913" cy="257175"/>
            </a:xfrm>
            <a:custGeom>
              <a:avLst/>
              <a:gdLst/>
              <a:ahLst/>
              <a:cxnLst>
                <a:cxn ang="0">
                  <a:pos x="31" y="0"/>
                </a:cxn>
                <a:cxn ang="0">
                  <a:pos x="46" y="3"/>
                </a:cxn>
                <a:cxn ang="0">
                  <a:pos x="57" y="15"/>
                </a:cxn>
                <a:cxn ang="0">
                  <a:pos x="116" y="117"/>
                </a:cxn>
                <a:cxn ang="0">
                  <a:pos x="119" y="129"/>
                </a:cxn>
                <a:cxn ang="0">
                  <a:pos x="119" y="140"/>
                </a:cxn>
                <a:cxn ang="0">
                  <a:pos x="114" y="151"/>
                </a:cxn>
                <a:cxn ang="0">
                  <a:pos x="104" y="159"/>
                </a:cxn>
                <a:cxn ang="0">
                  <a:pos x="92" y="162"/>
                </a:cxn>
                <a:cxn ang="0">
                  <a:pos x="81" y="162"/>
                </a:cxn>
                <a:cxn ang="0">
                  <a:pos x="71" y="157"/>
                </a:cxn>
                <a:cxn ang="0">
                  <a:pos x="62" y="147"/>
                </a:cxn>
                <a:cxn ang="0">
                  <a:pos x="4" y="45"/>
                </a:cxn>
                <a:cxn ang="0">
                  <a:pos x="0" y="33"/>
                </a:cxn>
                <a:cxn ang="0">
                  <a:pos x="0" y="21"/>
                </a:cxn>
                <a:cxn ang="0">
                  <a:pos x="5" y="11"/>
                </a:cxn>
                <a:cxn ang="0">
                  <a:pos x="15" y="3"/>
                </a:cxn>
                <a:cxn ang="0">
                  <a:pos x="31" y="0"/>
                </a:cxn>
              </a:cxnLst>
              <a:rect l="0" t="0" r="r" b="b"/>
              <a:pathLst>
                <a:path w="119" h="162">
                  <a:moveTo>
                    <a:pt x="31" y="0"/>
                  </a:moveTo>
                  <a:lnTo>
                    <a:pt x="46" y="3"/>
                  </a:lnTo>
                  <a:lnTo>
                    <a:pt x="57" y="15"/>
                  </a:lnTo>
                  <a:lnTo>
                    <a:pt x="116" y="117"/>
                  </a:lnTo>
                  <a:lnTo>
                    <a:pt x="119" y="129"/>
                  </a:lnTo>
                  <a:lnTo>
                    <a:pt x="119" y="140"/>
                  </a:lnTo>
                  <a:lnTo>
                    <a:pt x="114" y="151"/>
                  </a:lnTo>
                  <a:lnTo>
                    <a:pt x="104" y="159"/>
                  </a:lnTo>
                  <a:lnTo>
                    <a:pt x="92" y="162"/>
                  </a:lnTo>
                  <a:lnTo>
                    <a:pt x="81" y="162"/>
                  </a:lnTo>
                  <a:lnTo>
                    <a:pt x="71" y="157"/>
                  </a:lnTo>
                  <a:lnTo>
                    <a:pt x="62" y="147"/>
                  </a:lnTo>
                  <a:lnTo>
                    <a:pt x="4" y="45"/>
                  </a:lnTo>
                  <a:lnTo>
                    <a:pt x="0" y="33"/>
                  </a:lnTo>
                  <a:lnTo>
                    <a:pt x="0" y="21"/>
                  </a:lnTo>
                  <a:lnTo>
                    <a:pt x="5" y="11"/>
                  </a:lnTo>
                  <a:lnTo>
                    <a:pt x="15" y="3"/>
                  </a:lnTo>
                  <a:lnTo>
                    <a:pt x="3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89" name="Freeform 23">
              <a:extLst>
                <a:ext uri="{FF2B5EF4-FFF2-40B4-BE49-F238E27FC236}">
                  <a16:creationId xmlns:a16="http://schemas.microsoft.com/office/drawing/2014/main" id="{3B3366F7-1640-4A36-A10B-61940BFA25F5}"/>
                </a:ext>
              </a:extLst>
            </p:cNvPr>
            <p:cNvSpPr>
              <a:spLocks/>
            </p:cNvSpPr>
            <p:nvPr/>
          </p:nvSpPr>
          <p:spPr bwMode="auto">
            <a:xfrm>
              <a:off x="7221538" y="3757613"/>
              <a:ext cx="103188" cy="284163"/>
            </a:xfrm>
            <a:custGeom>
              <a:avLst/>
              <a:gdLst/>
              <a:ahLst/>
              <a:cxnLst>
                <a:cxn ang="0">
                  <a:pos x="30" y="0"/>
                </a:cxn>
                <a:cxn ang="0">
                  <a:pos x="45" y="3"/>
                </a:cxn>
                <a:cxn ang="0">
                  <a:pos x="57" y="15"/>
                </a:cxn>
                <a:cxn ang="0">
                  <a:pos x="60" y="30"/>
                </a:cxn>
                <a:cxn ang="0">
                  <a:pos x="65" y="148"/>
                </a:cxn>
                <a:cxn ang="0">
                  <a:pos x="62" y="163"/>
                </a:cxn>
                <a:cxn ang="0">
                  <a:pos x="50" y="174"/>
                </a:cxn>
                <a:cxn ang="0">
                  <a:pos x="35" y="179"/>
                </a:cxn>
                <a:cxn ang="0">
                  <a:pos x="20" y="176"/>
                </a:cxn>
                <a:cxn ang="0">
                  <a:pos x="8" y="164"/>
                </a:cxn>
                <a:cxn ang="0">
                  <a:pos x="5" y="149"/>
                </a:cxn>
                <a:cxn ang="0">
                  <a:pos x="0" y="32"/>
                </a:cxn>
                <a:cxn ang="0">
                  <a:pos x="3" y="17"/>
                </a:cxn>
                <a:cxn ang="0">
                  <a:pos x="15" y="5"/>
                </a:cxn>
                <a:cxn ang="0">
                  <a:pos x="30" y="0"/>
                </a:cxn>
              </a:cxnLst>
              <a:rect l="0" t="0" r="r" b="b"/>
              <a:pathLst>
                <a:path w="65" h="179">
                  <a:moveTo>
                    <a:pt x="30" y="0"/>
                  </a:moveTo>
                  <a:lnTo>
                    <a:pt x="45" y="3"/>
                  </a:lnTo>
                  <a:lnTo>
                    <a:pt x="57" y="15"/>
                  </a:lnTo>
                  <a:lnTo>
                    <a:pt x="60" y="30"/>
                  </a:lnTo>
                  <a:lnTo>
                    <a:pt x="65" y="148"/>
                  </a:lnTo>
                  <a:lnTo>
                    <a:pt x="62" y="163"/>
                  </a:lnTo>
                  <a:lnTo>
                    <a:pt x="50" y="174"/>
                  </a:lnTo>
                  <a:lnTo>
                    <a:pt x="35" y="179"/>
                  </a:lnTo>
                  <a:lnTo>
                    <a:pt x="20" y="176"/>
                  </a:lnTo>
                  <a:lnTo>
                    <a:pt x="8" y="164"/>
                  </a:lnTo>
                  <a:lnTo>
                    <a:pt x="5" y="149"/>
                  </a:lnTo>
                  <a:lnTo>
                    <a:pt x="0" y="32"/>
                  </a:lnTo>
                  <a:lnTo>
                    <a:pt x="3" y="17"/>
                  </a:lnTo>
                  <a:lnTo>
                    <a:pt x="15" y="5"/>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0" name="Freeform 24">
              <a:extLst>
                <a:ext uri="{FF2B5EF4-FFF2-40B4-BE49-F238E27FC236}">
                  <a16:creationId xmlns:a16="http://schemas.microsoft.com/office/drawing/2014/main" id="{D422A2B5-1BF5-4600-A7C5-B92F672BA378}"/>
                </a:ext>
              </a:extLst>
            </p:cNvPr>
            <p:cNvSpPr>
              <a:spLocks/>
            </p:cNvSpPr>
            <p:nvPr/>
          </p:nvSpPr>
          <p:spPr bwMode="auto">
            <a:xfrm>
              <a:off x="7497763" y="3843338"/>
              <a:ext cx="177800" cy="265113"/>
            </a:xfrm>
            <a:custGeom>
              <a:avLst/>
              <a:gdLst/>
              <a:ahLst/>
              <a:cxnLst>
                <a:cxn ang="0">
                  <a:pos x="81" y="0"/>
                </a:cxn>
                <a:cxn ang="0">
                  <a:pos x="96" y="3"/>
                </a:cxn>
                <a:cxn ang="0">
                  <a:pos x="106" y="10"/>
                </a:cxn>
                <a:cxn ang="0">
                  <a:pos x="111" y="20"/>
                </a:cxn>
                <a:cxn ang="0">
                  <a:pos x="112" y="32"/>
                </a:cxn>
                <a:cxn ang="0">
                  <a:pos x="109" y="43"/>
                </a:cxn>
                <a:cxn ang="0">
                  <a:pos x="57" y="149"/>
                </a:cxn>
                <a:cxn ang="0">
                  <a:pos x="50" y="159"/>
                </a:cxn>
                <a:cxn ang="0">
                  <a:pos x="40" y="164"/>
                </a:cxn>
                <a:cxn ang="0">
                  <a:pos x="29" y="167"/>
                </a:cxn>
                <a:cxn ang="0">
                  <a:pos x="17" y="164"/>
                </a:cxn>
                <a:cxn ang="0">
                  <a:pos x="5" y="152"/>
                </a:cxn>
                <a:cxn ang="0">
                  <a:pos x="0" y="137"/>
                </a:cxn>
                <a:cxn ang="0">
                  <a:pos x="2" y="122"/>
                </a:cxn>
                <a:cxn ang="0">
                  <a:pos x="54" y="16"/>
                </a:cxn>
                <a:cxn ang="0">
                  <a:pos x="66" y="5"/>
                </a:cxn>
                <a:cxn ang="0">
                  <a:pos x="81" y="0"/>
                </a:cxn>
              </a:cxnLst>
              <a:rect l="0" t="0" r="r" b="b"/>
              <a:pathLst>
                <a:path w="112" h="167">
                  <a:moveTo>
                    <a:pt x="81" y="0"/>
                  </a:moveTo>
                  <a:lnTo>
                    <a:pt x="96" y="3"/>
                  </a:lnTo>
                  <a:lnTo>
                    <a:pt x="106" y="10"/>
                  </a:lnTo>
                  <a:lnTo>
                    <a:pt x="111" y="20"/>
                  </a:lnTo>
                  <a:lnTo>
                    <a:pt x="112" y="32"/>
                  </a:lnTo>
                  <a:lnTo>
                    <a:pt x="109" y="43"/>
                  </a:lnTo>
                  <a:lnTo>
                    <a:pt x="57" y="149"/>
                  </a:lnTo>
                  <a:lnTo>
                    <a:pt x="50" y="159"/>
                  </a:lnTo>
                  <a:lnTo>
                    <a:pt x="40" y="164"/>
                  </a:lnTo>
                  <a:lnTo>
                    <a:pt x="29" y="167"/>
                  </a:lnTo>
                  <a:lnTo>
                    <a:pt x="17" y="164"/>
                  </a:lnTo>
                  <a:lnTo>
                    <a:pt x="5" y="152"/>
                  </a:lnTo>
                  <a:lnTo>
                    <a:pt x="0" y="137"/>
                  </a:lnTo>
                  <a:lnTo>
                    <a:pt x="2" y="122"/>
                  </a:lnTo>
                  <a:lnTo>
                    <a:pt x="54" y="16"/>
                  </a:lnTo>
                  <a:lnTo>
                    <a:pt x="66" y="5"/>
                  </a:lnTo>
                  <a:lnTo>
                    <a:pt x="8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1" name="Freeform 25">
              <a:extLst>
                <a:ext uri="{FF2B5EF4-FFF2-40B4-BE49-F238E27FC236}">
                  <a16:creationId xmlns:a16="http://schemas.microsoft.com/office/drawing/2014/main" id="{251A42CC-205C-476E-9289-A0CF11A74503}"/>
                </a:ext>
              </a:extLst>
            </p:cNvPr>
            <p:cNvSpPr>
              <a:spLocks/>
            </p:cNvSpPr>
            <p:nvPr/>
          </p:nvSpPr>
          <p:spPr bwMode="auto">
            <a:xfrm>
              <a:off x="7702550" y="4087813"/>
              <a:ext cx="247650" cy="201613"/>
            </a:xfrm>
            <a:custGeom>
              <a:avLst/>
              <a:gdLst/>
              <a:ahLst/>
              <a:cxnLst>
                <a:cxn ang="0">
                  <a:pos x="124" y="0"/>
                </a:cxn>
                <a:cxn ang="0">
                  <a:pos x="139" y="2"/>
                </a:cxn>
                <a:cxn ang="0">
                  <a:pos x="151" y="12"/>
                </a:cxn>
                <a:cxn ang="0">
                  <a:pos x="156" y="27"/>
                </a:cxn>
                <a:cxn ang="0">
                  <a:pos x="154" y="42"/>
                </a:cxn>
                <a:cxn ang="0">
                  <a:pos x="144" y="53"/>
                </a:cxn>
                <a:cxn ang="0">
                  <a:pos x="49" y="122"/>
                </a:cxn>
                <a:cxn ang="0">
                  <a:pos x="37" y="127"/>
                </a:cxn>
                <a:cxn ang="0">
                  <a:pos x="25" y="127"/>
                </a:cxn>
                <a:cxn ang="0">
                  <a:pos x="15" y="124"/>
                </a:cxn>
                <a:cxn ang="0">
                  <a:pos x="7" y="115"/>
                </a:cxn>
                <a:cxn ang="0">
                  <a:pos x="2" y="105"/>
                </a:cxn>
                <a:cxn ang="0">
                  <a:pos x="0" y="94"/>
                </a:cxn>
                <a:cxn ang="0">
                  <a:pos x="5" y="82"/>
                </a:cxn>
                <a:cxn ang="0">
                  <a:pos x="14" y="74"/>
                </a:cxn>
                <a:cxn ang="0">
                  <a:pos x="109" y="5"/>
                </a:cxn>
                <a:cxn ang="0">
                  <a:pos x="124" y="0"/>
                </a:cxn>
              </a:cxnLst>
              <a:rect l="0" t="0" r="r" b="b"/>
              <a:pathLst>
                <a:path w="156" h="127">
                  <a:moveTo>
                    <a:pt x="124" y="0"/>
                  </a:moveTo>
                  <a:lnTo>
                    <a:pt x="139" y="2"/>
                  </a:lnTo>
                  <a:lnTo>
                    <a:pt x="151" y="12"/>
                  </a:lnTo>
                  <a:lnTo>
                    <a:pt x="156" y="27"/>
                  </a:lnTo>
                  <a:lnTo>
                    <a:pt x="154" y="42"/>
                  </a:lnTo>
                  <a:lnTo>
                    <a:pt x="144" y="53"/>
                  </a:lnTo>
                  <a:lnTo>
                    <a:pt x="49" y="122"/>
                  </a:lnTo>
                  <a:lnTo>
                    <a:pt x="37" y="127"/>
                  </a:lnTo>
                  <a:lnTo>
                    <a:pt x="25" y="127"/>
                  </a:lnTo>
                  <a:lnTo>
                    <a:pt x="15" y="124"/>
                  </a:lnTo>
                  <a:lnTo>
                    <a:pt x="7" y="115"/>
                  </a:lnTo>
                  <a:lnTo>
                    <a:pt x="2" y="105"/>
                  </a:lnTo>
                  <a:lnTo>
                    <a:pt x="0" y="94"/>
                  </a:lnTo>
                  <a:lnTo>
                    <a:pt x="5" y="82"/>
                  </a:lnTo>
                  <a:lnTo>
                    <a:pt x="14" y="74"/>
                  </a:lnTo>
                  <a:lnTo>
                    <a:pt x="109" y="5"/>
                  </a:lnTo>
                  <a:lnTo>
                    <a:pt x="124"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2" name="Freeform 26">
              <a:extLst>
                <a:ext uri="{FF2B5EF4-FFF2-40B4-BE49-F238E27FC236}">
                  <a16:creationId xmlns:a16="http://schemas.microsoft.com/office/drawing/2014/main" id="{8FB55D9A-0D42-4834-82DB-32722329E0F5}"/>
                </a:ext>
              </a:extLst>
            </p:cNvPr>
            <p:cNvSpPr>
              <a:spLocks/>
            </p:cNvSpPr>
            <p:nvPr/>
          </p:nvSpPr>
          <p:spPr bwMode="auto">
            <a:xfrm>
              <a:off x="7797800" y="4430713"/>
              <a:ext cx="282575" cy="119063"/>
            </a:xfrm>
            <a:custGeom>
              <a:avLst/>
              <a:gdLst/>
              <a:ahLst/>
              <a:cxnLst>
                <a:cxn ang="0">
                  <a:pos x="143" y="0"/>
                </a:cxn>
                <a:cxn ang="0">
                  <a:pos x="158" y="2"/>
                </a:cxn>
                <a:cxn ang="0">
                  <a:pos x="171" y="10"/>
                </a:cxn>
                <a:cxn ang="0">
                  <a:pos x="178" y="25"/>
                </a:cxn>
                <a:cxn ang="0">
                  <a:pos x="176" y="40"/>
                </a:cxn>
                <a:cxn ang="0">
                  <a:pos x="166" y="54"/>
                </a:cxn>
                <a:cxn ang="0">
                  <a:pos x="151" y="60"/>
                </a:cxn>
                <a:cxn ang="0">
                  <a:pos x="34" y="75"/>
                </a:cxn>
                <a:cxn ang="0">
                  <a:pos x="22" y="75"/>
                </a:cxn>
                <a:cxn ang="0">
                  <a:pos x="12" y="70"/>
                </a:cxn>
                <a:cxn ang="0">
                  <a:pos x="4" y="62"/>
                </a:cxn>
                <a:cxn ang="0">
                  <a:pos x="0" y="50"/>
                </a:cxn>
                <a:cxn ang="0">
                  <a:pos x="2" y="35"/>
                </a:cxn>
                <a:cxn ang="0">
                  <a:pos x="12" y="22"/>
                </a:cxn>
                <a:cxn ang="0">
                  <a:pos x="26" y="15"/>
                </a:cxn>
                <a:cxn ang="0">
                  <a:pos x="143" y="0"/>
                </a:cxn>
              </a:cxnLst>
              <a:rect l="0" t="0" r="r" b="b"/>
              <a:pathLst>
                <a:path w="178" h="75">
                  <a:moveTo>
                    <a:pt x="143" y="0"/>
                  </a:moveTo>
                  <a:lnTo>
                    <a:pt x="158" y="2"/>
                  </a:lnTo>
                  <a:lnTo>
                    <a:pt x="171" y="10"/>
                  </a:lnTo>
                  <a:lnTo>
                    <a:pt x="178" y="25"/>
                  </a:lnTo>
                  <a:lnTo>
                    <a:pt x="176" y="40"/>
                  </a:lnTo>
                  <a:lnTo>
                    <a:pt x="166" y="54"/>
                  </a:lnTo>
                  <a:lnTo>
                    <a:pt x="151" y="60"/>
                  </a:lnTo>
                  <a:lnTo>
                    <a:pt x="34" y="75"/>
                  </a:lnTo>
                  <a:lnTo>
                    <a:pt x="22" y="75"/>
                  </a:lnTo>
                  <a:lnTo>
                    <a:pt x="12" y="70"/>
                  </a:lnTo>
                  <a:lnTo>
                    <a:pt x="4" y="62"/>
                  </a:lnTo>
                  <a:lnTo>
                    <a:pt x="0" y="50"/>
                  </a:lnTo>
                  <a:lnTo>
                    <a:pt x="2" y="35"/>
                  </a:lnTo>
                  <a:lnTo>
                    <a:pt x="12" y="22"/>
                  </a:lnTo>
                  <a:lnTo>
                    <a:pt x="26" y="15"/>
                  </a:lnTo>
                  <a:lnTo>
                    <a:pt x="14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93" name="Freeform 27">
              <a:extLst>
                <a:ext uri="{FF2B5EF4-FFF2-40B4-BE49-F238E27FC236}">
                  <a16:creationId xmlns:a16="http://schemas.microsoft.com/office/drawing/2014/main" id="{79C4B5C4-F173-422D-9398-55310DB6594E}"/>
                </a:ext>
              </a:extLst>
            </p:cNvPr>
            <p:cNvSpPr>
              <a:spLocks/>
            </p:cNvSpPr>
            <p:nvPr/>
          </p:nvSpPr>
          <p:spPr bwMode="auto">
            <a:xfrm>
              <a:off x="7761288" y="4730750"/>
              <a:ext cx="268288" cy="157163"/>
            </a:xfrm>
            <a:custGeom>
              <a:avLst/>
              <a:gdLst/>
              <a:ahLst/>
              <a:cxnLst>
                <a:cxn ang="0">
                  <a:pos x="23" y="0"/>
                </a:cxn>
                <a:cxn ang="0">
                  <a:pos x="40" y="0"/>
                </a:cxn>
                <a:cxn ang="0">
                  <a:pos x="151" y="42"/>
                </a:cxn>
                <a:cxn ang="0">
                  <a:pos x="164" y="51"/>
                </a:cxn>
                <a:cxn ang="0">
                  <a:pos x="169" y="64"/>
                </a:cxn>
                <a:cxn ang="0">
                  <a:pos x="169" y="81"/>
                </a:cxn>
                <a:cxn ang="0">
                  <a:pos x="159" y="94"/>
                </a:cxn>
                <a:cxn ang="0">
                  <a:pos x="146" y="99"/>
                </a:cxn>
                <a:cxn ang="0">
                  <a:pos x="129" y="99"/>
                </a:cxn>
                <a:cxn ang="0">
                  <a:pos x="18" y="57"/>
                </a:cxn>
                <a:cxn ang="0">
                  <a:pos x="8" y="51"/>
                </a:cxn>
                <a:cxn ang="0">
                  <a:pos x="2" y="42"/>
                </a:cxn>
                <a:cxn ang="0">
                  <a:pos x="0" y="31"/>
                </a:cxn>
                <a:cxn ang="0">
                  <a:pos x="2" y="19"/>
                </a:cxn>
                <a:cxn ang="0">
                  <a:pos x="10" y="5"/>
                </a:cxn>
                <a:cxn ang="0">
                  <a:pos x="23" y="0"/>
                </a:cxn>
              </a:cxnLst>
              <a:rect l="0" t="0" r="r" b="b"/>
              <a:pathLst>
                <a:path w="169" h="99">
                  <a:moveTo>
                    <a:pt x="23" y="0"/>
                  </a:moveTo>
                  <a:lnTo>
                    <a:pt x="40" y="0"/>
                  </a:lnTo>
                  <a:lnTo>
                    <a:pt x="151" y="42"/>
                  </a:lnTo>
                  <a:lnTo>
                    <a:pt x="164" y="51"/>
                  </a:lnTo>
                  <a:lnTo>
                    <a:pt x="169" y="64"/>
                  </a:lnTo>
                  <a:lnTo>
                    <a:pt x="169" y="81"/>
                  </a:lnTo>
                  <a:lnTo>
                    <a:pt x="159" y="94"/>
                  </a:lnTo>
                  <a:lnTo>
                    <a:pt x="146" y="99"/>
                  </a:lnTo>
                  <a:lnTo>
                    <a:pt x="129" y="99"/>
                  </a:lnTo>
                  <a:lnTo>
                    <a:pt x="18" y="57"/>
                  </a:lnTo>
                  <a:lnTo>
                    <a:pt x="8" y="51"/>
                  </a:lnTo>
                  <a:lnTo>
                    <a:pt x="2" y="42"/>
                  </a:lnTo>
                  <a:lnTo>
                    <a:pt x="0" y="31"/>
                  </a:lnTo>
                  <a:lnTo>
                    <a:pt x="2" y="19"/>
                  </a:lnTo>
                  <a:lnTo>
                    <a:pt x="10" y="5"/>
                  </a:lnTo>
                  <a:lnTo>
                    <a:pt x="2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rgbClr val="55555A"/>
                </a:solidFill>
                <a:effectLst/>
                <a:uLnTx/>
                <a:uFillTx/>
                <a:latin typeface="Arial"/>
                <a:ea typeface="ＭＳ Ｐゴシック"/>
                <a:cs typeface="Arial"/>
              </a:endParaRPr>
            </a:p>
          </p:txBody>
        </p:sp>
      </p:grpSp>
      <p:sp>
        <p:nvSpPr>
          <p:cNvPr id="94" name="TextBox 93">
            <a:extLst>
              <a:ext uri="{FF2B5EF4-FFF2-40B4-BE49-F238E27FC236}">
                <a16:creationId xmlns:a16="http://schemas.microsoft.com/office/drawing/2014/main" id="{E1DF5A91-5F25-467D-B9A7-F5BFB641A800}"/>
              </a:ext>
            </a:extLst>
          </p:cNvPr>
          <p:cNvSpPr txBox="1"/>
          <p:nvPr/>
        </p:nvSpPr>
        <p:spPr bwMode="auto">
          <a:xfrm>
            <a:off x="2900815" y="5584697"/>
            <a:ext cx="7149195"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Value first approach (Right to Left thinking)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cs typeface="Arial"/>
              </a:rPr>
              <a:t>Capture</a:t>
            </a:r>
            <a:r>
              <a:rPr kumimoji="0" lang="en-GB" b="0" i="0" u="none" strike="noStrike" kern="1200" cap="none" spc="0" normalizeH="0" baseline="0" noProof="0" dirty="0">
                <a:ln>
                  <a:noFill/>
                </a:ln>
                <a:solidFill>
                  <a:srgbClr val="55555A"/>
                </a:solidFill>
                <a:effectLst/>
                <a:uLnTx/>
                <a:uFillTx/>
                <a:latin typeface="Arial"/>
                <a:cs typeface="Arial"/>
              </a:rPr>
              <a:t>: Manage data by mastering, cataloguing and cleansing</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ea typeface="ＭＳ Ｐゴシック"/>
                <a:cs typeface="Arial"/>
              </a:rPr>
              <a:t>Share</a:t>
            </a: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 </a:t>
            </a:r>
            <a:r>
              <a:rPr kumimoji="0" lang="en-GB" b="0" i="0" u="none" strike="noStrike" kern="1200" cap="none" spc="0" normalizeH="0" baseline="0" noProof="0" dirty="0">
                <a:ln>
                  <a:noFill/>
                </a:ln>
                <a:solidFill>
                  <a:srgbClr val="55555A"/>
                </a:solidFill>
                <a:effectLst/>
                <a:uLnTx/>
                <a:uFillTx/>
                <a:latin typeface="Arial"/>
                <a:cs typeface="Arial"/>
              </a:rPr>
              <a:t>Liberate data from source, enabling utilisation, securely</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1" i="0" u="none" strike="noStrike" kern="1200" cap="none" spc="0" normalizeH="0" baseline="0" noProof="0" dirty="0">
                <a:ln>
                  <a:noFill/>
                </a:ln>
                <a:solidFill>
                  <a:srgbClr val="55555A"/>
                </a:solidFill>
                <a:effectLst/>
                <a:uLnTx/>
                <a:uFillTx/>
                <a:latin typeface="Arial"/>
                <a:ea typeface="ＭＳ Ｐゴシック"/>
                <a:cs typeface="Arial"/>
              </a:rPr>
              <a:t>Utilise</a:t>
            </a:r>
            <a:r>
              <a:rPr kumimoji="0" lang="en-GB" b="0" i="0" u="none" strike="noStrike" kern="1200" cap="none" spc="0" normalizeH="0" baseline="0" noProof="0" dirty="0">
                <a:ln>
                  <a:noFill/>
                </a:ln>
                <a:solidFill>
                  <a:srgbClr val="55555A"/>
                </a:solidFill>
                <a:effectLst/>
                <a:uLnTx/>
                <a:uFillTx/>
                <a:latin typeface="Arial"/>
                <a:ea typeface="ＭＳ Ｐゴシック"/>
                <a:cs typeface="Arial"/>
              </a:rPr>
              <a:t>: </a:t>
            </a:r>
            <a:r>
              <a:rPr lang="en-GB" dirty="0">
                <a:solidFill>
                  <a:srgbClr val="55555A"/>
                </a:solidFill>
                <a:latin typeface="Arial"/>
                <a:ea typeface="ＭＳ Ｐゴシック"/>
                <a:cs typeface="Arial"/>
              </a:rPr>
              <a:t>Outcomes driven, incremental value.  Innovation enabling</a:t>
            </a:r>
            <a:endParaRPr kumimoji="0" lang="en-GB" b="0" i="0" u="none" strike="noStrike" kern="1200" cap="none" spc="0" normalizeH="0" baseline="0" noProof="0" dirty="0">
              <a:ln>
                <a:noFill/>
              </a:ln>
              <a:solidFill>
                <a:srgbClr val="55555A"/>
              </a:solidFill>
              <a:effectLst/>
              <a:uLnTx/>
              <a:uFillTx/>
              <a:latin typeface="Arial"/>
              <a:ea typeface="ＭＳ Ｐゴシック"/>
              <a:cs typeface="Arial"/>
            </a:endParaRPr>
          </a:p>
        </p:txBody>
      </p:sp>
      <p:pic>
        <p:nvPicPr>
          <p:cNvPr id="95" name="Picture 94">
            <a:extLst>
              <a:ext uri="{FF2B5EF4-FFF2-40B4-BE49-F238E27FC236}">
                <a16:creationId xmlns:a16="http://schemas.microsoft.com/office/drawing/2014/main" id="{6735A177-A939-4E68-AE48-74202B86C63E}"/>
              </a:ext>
            </a:extLst>
          </p:cNvPr>
          <p:cNvPicPr>
            <a:picLocks noChangeAspect="1"/>
          </p:cNvPicPr>
          <p:nvPr/>
        </p:nvPicPr>
        <p:blipFill>
          <a:blip r:embed="rId11"/>
          <a:stretch>
            <a:fillRect/>
          </a:stretch>
        </p:blipFill>
        <p:spPr>
          <a:xfrm>
            <a:off x="2944850" y="1394139"/>
            <a:ext cx="6302299" cy="3585554"/>
          </a:xfrm>
          <a:prstGeom prst="rect">
            <a:avLst/>
          </a:prstGeom>
        </p:spPr>
      </p:pic>
    </p:spTree>
    <p:extLst>
      <p:ext uri="{BB962C8B-B14F-4D97-AF65-F5344CB8AC3E}">
        <p14:creationId xmlns:p14="http://schemas.microsoft.com/office/powerpoint/2010/main" val="571051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AE6235A-A8EC-4B87-98D3-5E94CCA95EA2}"/>
              </a:ext>
            </a:extLst>
          </p:cNvPr>
          <p:cNvSpPr/>
          <p:nvPr/>
        </p:nvSpPr>
        <p:spPr bwMode="auto">
          <a:xfrm>
            <a:off x="2045370" y="3949194"/>
            <a:ext cx="2905626" cy="285394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err="1">
              <a:ln>
                <a:noFill/>
              </a:ln>
              <a:solidFill>
                <a:prstClr val="white"/>
              </a:solidFill>
              <a:effectLst/>
              <a:uLnTx/>
              <a:uFillTx/>
              <a:latin typeface="Arial"/>
              <a:ea typeface="+mn-ea"/>
              <a:cs typeface="Arial"/>
            </a:endParaRPr>
          </a:p>
        </p:txBody>
      </p:sp>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2821" name="think-cell Slide" r:id="rId8" imgW="327" imgH="327" progId="TCLayout.ActiveDocument.1">
                  <p:embed/>
                </p:oleObj>
              </mc:Choice>
              <mc:Fallback>
                <p:oleObj name="think-cell Slide" r:id="rId8"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10"/>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10"/>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3074560" cy="215444"/>
          </a:xfrm>
          <a:prstGeom prst="rect">
            <a:avLst/>
          </a:prstGeom>
          <a:noFill/>
          <a:ln>
            <a:noFill/>
          </a:ln>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1"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Share</a:t>
            </a: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 Enabling trusted access to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EA77D5A2-FB95-4210-9CE2-4541D7ACE773}"/>
              </a:ext>
            </a:extLst>
          </p:cNvPr>
          <p:cNvSpPr/>
          <p:nvPr/>
        </p:nvSpPr>
        <p:spPr>
          <a:xfrm>
            <a:off x="59681" y="1221244"/>
            <a:ext cx="1207398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200" b="0" i="0" u="none" strike="noStrike" kern="0" cap="none" spc="0" normalizeH="0" baseline="0" noProof="0">
                <a:ln>
                  <a:noFill/>
                </a:ln>
                <a:solidFill>
                  <a:srgbClr val="0023F6"/>
                </a:solidFill>
                <a:effectLst/>
                <a:uLnTx/>
                <a:uFillTx/>
                <a:latin typeface="Arial"/>
                <a:ea typeface="+mn-ea"/>
                <a:cs typeface="Arial"/>
              </a:rPr>
              <a:t>The FY22 Focus for the ‘Share’ Data Strategy is to accelerate the release of value from data by shifting to an incremental data delivery model.  Once data is shared on the Enterprise Data Platform it can be accessed by multiple consumers and will build up a common source of BU and Global data.  The reference architecture is extensible and is being built out in line with demand.  Privacy and security are priority requirements and common across BUs so we will establish a common approach with lead BUs.</a:t>
            </a:r>
          </a:p>
        </p:txBody>
      </p:sp>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4187" y="1873700"/>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ee4pHeader1">
            <a:extLst>
              <a:ext uri="{FF2B5EF4-FFF2-40B4-BE49-F238E27FC236}">
                <a16:creationId xmlns:a16="http://schemas.microsoft.com/office/drawing/2014/main" id="{8A92A77C-8BDB-4CCB-A000-42A4667EF119}"/>
              </a:ext>
            </a:extLst>
          </p:cNvPr>
          <p:cNvSpPr>
            <a:spLocks noChangeArrowheads="1"/>
          </p:cNvSpPr>
          <p:nvPr>
            <p:custDataLst>
              <p:tags r:id="rId3"/>
            </p:custDataLst>
          </p:nvPr>
        </p:nvSpPr>
        <p:spPr bwMode="gray">
          <a:xfrm>
            <a:off x="293868" y="1987913"/>
            <a:ext cx="4073145" cy="1839334"/>
          </a:xfrm>
          <a:prstGeom prst="homePlate">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600"/>
              </a:spcAft>
              <a:buClrTx/>
              <a:buSzPct val="100000"/>
              <a:buFont typeface="Trebuchet MS" panose="020B0603020202020204" pitchFamily="34" charset="0"/>
              <a:buChar char="​"/>
              <a:tabLst/>
              <a:defRPr/>
            </a:pPr>
            <a:r>
              <a:rPr kumimoji="0" lang="en-GB" sz="16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a:rPr>
              <a:t>The Challenge</a:t>
            </a:r>
            <a:endPar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The business needs faster, secure access to data delivered in an efficient and scalable way:</a:t>
            </a: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Current approaches to delivering data are costing too much and taking too long</a:t>
            </a: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Analytics is becoming pervasive and the sources of data are changing and growing</a:t>
            </a:r>
          </a:p>
          <a:p>
            <a:pPr marL="171450" marR="0" lvl="0" indent="-171450" algn="l" defTabSz="914400" rtl="0" eaLnBrk="1" fontAlgn="auto" latinLnBrk="0" hangingPunct="1">
              <a:lnSpc>
                <a:spcPct val="100000"/>
              </a:lnSpc>
              <a:spcBef>
                <a:spcPts val="0"/>
              </a:spcBef>
              <a:spcAft>
                <a:spcPts val="0"/>
              </a:spcAft>
              <a:buClrTx/>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Data Laws and regulations are changing, in conflict with an increasing urgency for data from the business</a:t>
            </a:r>
          </a:p>
        </p:txBody>
      </p:sp>
      <p:sp>
        <p:nvSpPr>
          <p:cNvPr id="24" name="ee4pHeader2">
            <a:extLst>
              <a:ext uri="{FF2B5EF4-FFF2-40B4-BE49-F238E27FC236}">
                <a16:creationId xmlns:a16="http://schemas.microsoft.com/office/drawing/2014/main" id="{767B5631-7E4D-4749-9814-96D0D648B212}"/>
              </a:ext>
            </a:extLst>
          </p:cNvPr>
          <p:cNvSpPr>
            <a:spLocks noChangeArrowheads="1"/>
          </p:cNvSpPr>
          <p:nvPr>
            <p:custDataLst>
              <p:tags r:id="rId4"/>
            </p:custDataLst>
          </p:nvPr>
        </p:nvSpPr>
        <p:spPr bwMode="gray">
          <a:xfrm>
            <a:off x="4117350" y="1987913"/>
            <a:ext cx="4073145" cy="183933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Strategy</a:t>
            </a:r>
            <a:endPar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endParaRPr>
          </a:p>
          <a:p>
            <a:pPr marL="171450" marR="0" lvl="1" indent="-171450" algn="l" defTabSz="914400" rtl="0" eaLnBrk="1" fontAlgn="auto" latinLnBrk="0" hangingPunct="1">
              <a:lnSpc>
                <a:spcPct val="100000"/>
              </a:lnSpc>
              <a:spcBef>
                <a:spcPts val="0"/>
              </a:spcBef>
              <a:spcAft>
                <a:spcPts val="0"/>
              </a:spcAft>
              <a:buClr>
                <a:srgbClr val="00148C">
                  <a:lumMod val="100000"/>
                </a:srgbClr>
              </a:buClr>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Establish a common portal for Enterprise data</a:t>
            </a:r>
          </a:p>
          <a:p>
            <a:pPr marL="171450" marR="0" lvl="1" indent="-171450" algn="l" defTabSz="914400" rtl="0" eaLnBrk="1" fontAlgn="auto" latinLnBrk="0" hangingPunct="1">
              <a:lnSpc>
                <a:spcPct val="100000"/>
              </a:lnSpc>
              <a:spcBef>
                <a:spcPts val="0"/>
              </a:spcBef>
              <a:spcAft>
                <a:spcPts val="0"/>
              </a:spcAft>
              <a:buClr>
                <a:srgbClr val="00148C">
                  <a:lumMod val="100000"/>
                </a:srgbClr>
              </a:buClr>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Data transformation projects will be use case driven and incremental</a:t>
            </a:r>
          </a:p>
          <a:p>
            <a:pPr marL="171450" marR="0" lvl="1" indent="-171450" algn="l" defTabSz="914400" rtl="0" eaLnBrk="1" fontAlgn="auto" latinLnBrk="0" hangingPunct="1">
              <a:lnSpc>
                <a:spcPct val="100000"/>
              </a:lnSpc>
              <a:spcBef>
                <a:spcPts val="0"/>
              </a:spcBef>
              <a:spcAft>
                <a:spcPts val="0"/>
              </a:spcAft>
              <a:buClr>
                <a:srgbClr val="00148C">
                  <a:lumMod val="100000"/>
                </a:srgbClr>
              </a:buClr>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Data architecture will enable all types of data and analytics: volume, velocity, variety</a:t>
            </a:r>
          </a:p>
          <a:p>
            <a:pPr marL="171450" marR="0" lvl="1" indent="-171450" algn="l" defTabSz="914400" rtl="0" eaLnBrk="1" fontAlgn="auto" latinLnBrk="0" hangingPunct="1">
              <a:lnSpc>
                <a:spcPct val="100000"/>
              </a:lnSpc>
              <a:spcBef>
                <a:spcPts val="0"/>
              </a:spcBef>
              <a:spcAft>
                <a:spcPts val="0"/>
              </a:spcAft>
              <a:buClr>
                <a:srgbClr val="00148C">
                  <a:lumMod val="100000"/>
                </a:srgbClr>
              </a:buClr>
              <a:buSzPct val="100000"/>
              <a:buFont typeface="Arial" panose="020B0604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Privacy and security will be designed in</a:t>
            </a:r>
          </a:p>
        </p:txBody>
      </p:sp>
      <p:sp>
        <p:nvSpPr>
          <p:cNvPr id="25" name="ee4pHeader3">
            <a:extLst>
              <a:ext uri="{FF2B5EF4-FFF2-40B4-BE49-F238E27FC236}">
                <a16:creationId xmlns:a16="http://schemas.microsoft.com/office/drawing/2014/main" id="{839B599B-54B7-4462-9F7B-9987C4BBC177}"/>
              </a:ext>
            </a:extLst>
          </p:cNvPr>
          <p:cNvSpPr>
            <a:spLocks noChangeArrowheads="1"/>
          </p:cNvSpPr>
          <p:nvPr>
            <p:custDataLst>
              <p:tags r:id="rId5"/>
            </p:custDataLst>
          </p:nvPr>
        </p:nvSpPr>
        <p:spPr bwMode="gray">
          <a:xfrm>
            <a:off x="7940832" y="1987913"/>
            <a:ext cx="4073145" cy="183933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Roadmap</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Q1: Shared data platform established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Privacy and Security design established with lead Business Units (Electric and Customer)</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Electric priority use cases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Q2-3: Customer priority use cases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Q2-3: ET priority use cases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Finance priority use case discussions</a:t>
            </a:r>
          </a:p>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Arial"/>
            </a:endParaRPr>
          </a:p>
        </p:txBody>
      </p:sp>
      <p:sp>
        <p:nvSpPr>
          <p:cNvPr id="51" name="Rectangle 50">
            <a:extLst>
              <a:ext uri="{FF2B5EF4-FFF2-40B4-BE49-F238E27FC236}">
                <a16:creationId xmlns:a16="http://schemas.microsoft.com/office/drawing/2014/main" id="{A5B44231-B02E-4A7C-B5B2-0ED7279849B6}"/>
              </a:ext>
            </a:extLst>
          </p:cNvPr>
          <p:cNvSpPr/>
          <p:nvPr/>
        </p:nvSpPr>
        <p:spPr>
          <a:xfrm>
            <a:off x="397465" y="3949194"/>
            <a:ext cx="1456727" cy="152349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Data transformation projects will be built incrementally in line with value.  Projects will follow a value based model to ensure value is understood for each release.</a:t>
            </a: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endParaRPr>
          </a:p>
        </p:txBody>
      </p:sp>
      <p:sp>
        <p:nvSpPr>
          <p:cNvPr id="22" name="Rectangle 21">
            <a:extLst>
              <a:ext uri="{FF2B5EF4-FFF2-40B4-BE49-F238E27FC236}">
                <a16:creationId xmlns:a16="http://schemas.microsoft.com/office/drawing/2014/main" id="{14A12E76-8419-43B0-AE45-54EA83F55122}"/>
              </a:ext>
            </a:extLst>
          </p:cNvPr>
          <p:cNvSpPr/>
          <p:nvPr/>
        </p:nvSpPr>
        <p:spPr>
          <a:xfrm>
            <a:off x="5358567" y="3941459"/>
            <a:ext cx="1752356" cy="1015663"/>
          </a:xfrm>
          <a:prstGeom prst="rect">
            <a:avLst/>
          </a:prstGeom>
        </p:spPr>
        <p:txBody>
          <a:bodyPr wrap="square" lIns="0" tIns="0" rIns="0" bIns="0">
            <a:spAutoFit/>
          </a:bodyPr>
          <a:lstStyle/>
          <a:p>
            <a:pPr marL="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We have established a shared Enterprise Data Platform in line with a common reference architecture, which is extendable.</a:t>
            </a:r>
          </a:p>
        </p:txBody>
      </p:sp>
      <p:pic>
        <p:nvPicPr>
          <p:cNvPr id="5" name="Picture 4">
            <a:extLst>
              <a:ext uri="{FF2B5EF4-FFF2-40B4-BE49-F238E27FC236}">
                <a16:creationId xmlns:a16="http://schemas.microsoft.com/office/drawing/2014/main" id="{97C8B775-5E5F-4C76-82D4-2C6C60F83165}"/>
              </a:ext>
            </a:extLst>
          </p:cNvPr>
          <p:cNvPicPr>
            <a:picLocks noChangeAspect="1"/>
          </p:cNvPicPr>
          <p:nvPr/>
        </p:nvPicPr>
        <p:blipFill>
          <a:blip r:embed="rId12"/>
          <a:stretch>
            <a:fillRect/>
          </a:stretch>
        </p:blipFill>
        <p:spPr>
          <a:xfrm>
            <a:off x="2153654" y="4184900"/>
            <a:ext cx="2680691" cy="2591335"/>
          </a:xfrm>
          <a:prstGeom prst="rect">
            <a:avLst/>
          </a:prstGeom>
        </p:spPr>
      </p:pic>
      <p:sp>
        <p:nvSpPr>
          <p:cNvPr id="27" name="Title 5">
            <a:extLst>
              <a:ext uri="{FF2B5EF4-FFF2-40B4-BE49-F238E27FC236}">
                <a16:creationId xmlns:a16="http://schemas.microsoft.com/office/drawing/2014/main" id="{DF8FF7FD-1B94-4F8E-930D-3A3F7C89640A}"/>
              </a:ext>
            </a:extLst>
          </p:cNvPr>
          <p:cNvSpPr txBox="1">
            <a:spLocks/>
          </p:cNvSpPr>
          <p:nvPr/>
        </p:nvSpPr>
        <p:spPr>
          <a:xfrm>
            <a:off x="2427726" y="3891405"/>
            <a:ext cx="2044725" cy="369332"/>
          </a:xfrm>
          <a:prstGeom prst="rect">
            <a:avLst/>
          </a:prstGeom>
        </p:spPr>
        <p:txBody>
          <a:bodyPr anchor="ctr"/>
          <a:lstStyle>
            <a:lvl1pPr algn="l" defTabSz="914400" rtl="0" eaLnBrk="1" latinLnBrk="0" hangingPunct="1">
              <a:lnSpc>
                <a:spcPct val="90000"/>
              </a:lnSpc>
              <a:spcBef>
                <a:spcPct val="0"/>
              </a:spcBef>
              <a:buNone/>
              <a:defRPr sz="2800" b="1" kern="1200">
                <a:solidFill>
                  <a:srgbClr val="00148C"/>
                </a:solidFill>
                <a:latin typeface="+mj-lt"/>
                <a:ea typeface="+mj-ea"/>
                <a:cs typeface="+mj-cs"/>
                <a:sym typeface="+mj-lt"/>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0">
                <a:ln>
                  <a:noFill/>
                </a:ln>
                <a:solidFill>
                  <a:srgbClr val="00148C"/>
                </a:solidFill>
                <a:effectLst/>
                <a:uLnTx/>
                <a:uFillTx/>
                <a:latin typeface="Segoe UI Black" panose="020B0A02040204020203" pitchFamily="34" charset="0"/>
                <a:ea typeface="Segoe UI Black" panose="020B0A02040204020203" pitchFamily="34" charset="0"/>
                <a:cs typeface="Aharoni" panose="02010803020104030203" pitchFamily="2" charset="-79"/>
                <a:sym typeface="+mj-lt"/>
              </a:rPr>
              <a:t>Gartner VIA Model</a:t>
            </a:r>
            <a:endParaRPr kumimoji="0" lang="en-GB" sz="1200" b="1" i="0" u="none" strike="noStrike" kern="1200" cap="none" spc="0" normalizeH="0" baseline="0" noProof="0">
              <a:ln>
                <a:noFill/>
              </a:ln>
              <a:solidFill>
                <a:srgbClr val="00148C"/>
              </a:solidFill>
              <a:effectLst/>
              <a:uLnTx/>
              <a:uFillTx/>
              <a:latin typeface="Aharoni" panose="02010803020104030203" pitchFamily="2" charset="-79"/>
              <a:ea typeface="+mj-ea"/>
              <a:cs typeface="Aharoni" panose="02010803020104030203" pitchFamily="2" charset="-79"/>
              <a:sym typeface="+mj-lt"/>
            </a:endParaRPr>
          </a:p>
        </p:txBody>
      </p:sp>
      <p:pic>
        <p:nvPicPr>
          <p:cNvPr id="2" name="Picture 1">
            <a:extLst>
              <a:ext uri="{FF2B5EF4-FFF2-40B4-BE49-F238E27FC236}">
                <a16:creationId xmlns:a16="http://schemas.microsoft.com/office/drawing/2014/main" id="{85C1276E-6F99-4EA2-A90A-8AE5884FD176}"/>
              </a:ext>
            </a:extLst>
          </p:cNvPr>
          <p:cNvPicPr>
            <a:picLocks noChangeAspect="1"/>
          </p:cNvPicPr>
          <p:nvPr/>
        </p:nvPicPr>
        <p:blipFill>
          <a:blip r:embed="rId13"/>
          <a:stretch>
            <a:fillRect/>
          </a:stretch>
        </p:blipFill>
        <p:spPr>
          <a:xfrm>
            <a:off x="7241006" y="3949194"/>
            <a:ext cx="4150894" cy="2751166"/>
          </a:xfrm>
          <a:prstGeom prst="rect">
            <a:avLst/>
          </a:prstGeom>
        </p:spPr>
      </p:pic>
    </p:spTree>
    <p:extLst>
      <p:ext uri="{BB962C8B-B14F-4D97-AF65-F5344CB8AC3E}">
        <p14:creationId xmlns:p14="http://schemas.microsoft.com/office/powerpoint/2010/main" val="1961455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45" name="think-cell Slide" r:id="rId8" imgW="327" imgH="327" progId="TCLayout.ActiveDocument.1">
                  <p:embed/>
                </p:oleObj>
              </mc:Choice>
              <mc:Fallback>
                <p:oleObj name="think-cell Slide" r:id="rId8"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10"/>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10"/>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733762"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1" i="0" u="none" strike="noStrike" kern="0" cap="none" spc="0" normalizeH="0" baseline="0" noProof="0" err="1">
                <a:ln>
                  <a:noFill/>
                </a:ln>
                <a:solidFill>
                  <a:srgbClr val="FFFFFF"/>
                </a:solidFill>
                <a:effectLst/>
                <a:uLnTx/>
                <a:uFillTx/>
                <a:latin typeface="Arial" panose="020B0604020202020204" pitchFamily="34" charset="0"/>
                <a:ea typeface="ＭＳ Ｐゴシック"/>
                <a:cs typeface="Arial" panose="020B0604020202020204" pitchFamily="34" charset="0"/>
              </a:rPr>
              <a:t>Utilise</a:t>
            </a:r>
            <a:r>
              <a:rPr kumimoji="0" lang="en-US" sz="1400" b="1"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 </a:t>
            </a: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Driven by use cases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EA77D5A2-FB95-4210-9CE2-4541D7ACE773}"/>
              </a:ext>
            </a:extLst>
          </p:cNvPr>
          <p:cNvSpPr/>
          <p:nvPr/>
        </p:nvSpPr>
        <p:spPr>
          <a:xfrm>
            <a:off x="59681" y="1221244"/>
            <a:ext cx="120739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200" b="0" i="0" u="none" strike="noStrike" kern="0" cap="none" spc="0" normalizeH="0" baseline="0" noProof="0">
                <a:ln>
                  <a:noFill/>
                </a:ln>
                <a:solidFill>
                  <a:srgbClr val="0023F6"/>
                </a:solidFill>
                <a:effectLst/>
                <a:uLnTx/>
                <a:uFillTx/>
                <a:latin typeface="Arial"/>
                <a:ea typeface="+mn-ea"/>
                <a:cs typeface="Arial"/>
              </a:rPr>
              <a:t>The FY22 Focus for the ‘Utilise’ Data Strategy is to establish value based use cases for all proposed projects, to align this approach with the NG Digital Strategy and to start releasing value from data incrementally.</a:t>
            </a:r>
          </a:p>
        </p:txBody>
      </p:sp>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4187" y="1873700"/>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ee4pHeader1">
            <a:extLst>
              <a:ext uri="{FF2B5EF4-FFF2-40B4-BE49-F238E27FC236}">
                <a16:creationId xmlns:a16="http://schemas.microsoft.com/office/drawing/2014/main" id="{8A92A77C-8BDB-4CCB-A000-42A4667EF119}"/>
              </a:ext>
            </a:extLst>
          </p:cNvPr>
          <p:cNvSpPr>
            <a:spLocks noChangeArrowheads="1"/>
          </p:cNvSpPr>
          <p:nvPr>
            <p:custDataLst>
              <p:tags r:id="rId3"/>
            </p:custDataLst>
          </p:nvPr>
        </p:nvSpPr>
        <p:spPr bwMode="gray">
          <a:xfrm>
            <a:off x="293868" y="2054088"/>
            <a:ext cx="4073145" cy="2095494"/>
          </a:xfrm>
          <a:prstGeom prst="homePlate">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6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a:rPr>
              <a:t>The Challenge</a:t>
            </a: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Utilization of data is currently hindered by a lack of access to data, trust of data, and understanding of data. This limits data innovation to unlock further business value:</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Funding approach limits provisioning of </a:t>
            </a: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tools, data and skills to define use cases and build analytical solutions</a:t>
            </a:r>
            <a:endPar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Captive data in 3</a:t>
            </a:r>
            <a:r>
              <a:rPr kumimoji="0" lang="en-GB" sz="1100" b="0" i="0" u="none" strike="noStrike" kern="1200" cap="none" spc="0" normalizeH="0" baseline="30000" noProof="0">
                <a:ln>
                  <a:noFill/>
                </a:ln>
                <a:solidFill>
                  <a:srgbClr val="000000"/>
                </a:solidFill>
                <a:effectLst/>
                <a:uLnTx/>
                <a:uFillTx/>
                <a:latin typeface="Arial" panose="020B0604020202020204" pitchFamily="34" charset="0"/>
                <a:ea typeface="+mn-ea"/>
                <a:cs typeface="Arial"/>
              </a:rPr>
              <a:t>rd</a:t>
            </a: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 party systems with limited transparency and complexity </a:t>
            </a: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to approve, build &amp; use new integrations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Lack of clarity around tooling approved for use for data &amp; analytics leading to misaligned solutions design</a:t>
            </a:r>
          </a:p>
        </p:txBody>
      </p:sp>
      <p:sp>
        <p:nvSpPr>
          <p:cNvPr id="24" name="ee4pHeader2">
            <a:extLst>
              <a:ext uri="{FF2B5EF4-FFF2-40B4-BE49-F238E27FC236}">
                <a16:creationId xmlns:a16="http://schemas.microsoft.com/office/drawing/2014/main" id="{767B5631-7E4D-4749-9814-96D0D648B212}"/>
              </a:ext>
            </a:extLst>
          </p:cNvPr>
          <p:cNvSpPr>
            <a:spLocks noChangeArrowheads="1"/>
          </p:cNvSpPr>
          <p:nvPr>
            <p:custDataLst>
              <p:tags r:id="rId4"/>
            </p:custDataLst>
          </p:nvPr>
        </p:nvSpPr>
        <p:spPr bwMode="gray">
          <a:xfrm>
            <a:off x="4117350" y="2054088"/>
            <a:ext cx="4073145" cy="209549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Strategy</a:t>
            </a: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Adopt a Digital delivery model that extends into the use of data as well as digital product development. In particular: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Value-led: Data utilization driven by use case value</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Customer centric data products: Data products developed, measured and evolved through an iterative product lifecycle</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Leverage shared data: Trusted data available for use without overheads</a:t>
            </a:r>
          </a:p>
        </p:txBody>
      </p:sp>
      <p:sp>
        <p:nvSpPr>
          <p:cNvPr id="25" name="ee4pHeader3">
            <a:extLst>
              <a:ext uri="{FF2B5EF4-FFF2-40B4-BE49-F238E27FC236}">
                <a16:creationId xmlns:a16="http://schemas.microsoft.com/office/drawing/2014/main" id="{839B599B-54B7-4462-9F7B-9987C4BBC177}"/>
              </a:ext>
            </a:extLst>
          </p:cNvPr>
          <p:cNvSpPr>
            <a:spLocks noChangeArrowheads="1"/>
          </p:cNvSpPr>
          <p:nvPr>
            <p:custDataLst>
              <p:tags r:id="rId5"/>
            </p:custDataLst>
          </p:nvPr>
        </p:nvSpPr>
        <p:spPr bwMode="gray">
          <a:xfrm>
            <a:off x="7940832" y="2054088"/>
            <a:ext cx="4073145" cy="209549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Roadmap</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Q1: AI/ML tooling standard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Establish a reusable method for defining data value use cases (ET)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Electric and Customer Digital use case MVP</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Roll out reusable value use case method to all new data projects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Q3&amp;4: Use value approach to establish data value for FY23 proposals</a:t>
            </a:r>
          </a:p>
        </p:txBody>
      </p:sp>
      <p:sp>
        <p:nvSpPr>
          <p:cNvPr id="51" name="Rectangle 50">
            <a:extLst>
              <a:ext uri="{FF2B5EF4-FFF2-40B4-BE49-F238E27FC236}">
                <a16:creationId xmlns:a16="http://schemas.microsoft.com/office/drawing/2014/main" id="{A5B44231-B02E-4A7C-B5B2-0ED7279849B6}"/>
              </a:ext>
            </a:extLst>
          </p:cNvPr>
          <p:cNvSpPr/>
          <p:nvPr/>
        </p:nvSpPr>
        <p:spPr>
          <a:xfrm>
            <a:off x="293868" y="4372237"/>
            <a:ext cx="3624085" cy="16927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Data Product Lifecycle</a:t>
            </a:r>
          </a:p>
        </p:txBody>
      </p:sp>
      <p:sp>
        <p:nvSpPr>
          <p:cNvPr id="52" name="Rectangle 51">
            <a:extLst>
              <a:ext uri="{FF2B5EF4-FFF2-40B4-BE49-F238E27FC236}">
                <a16:creationId xmlns:a16="http://schemas.microsoft.com/office/drawing/2014/main" id="{2105D105-AA13-4197-A843-53A0D7DBFFE4}"/>
              </a:ext>
            </a:extLst>
          </p:cNvPr>
          <p:cNvSpPr/>
          <p:nvPr/>
        </p:nvSpPr>
        <p:spPr>
          <a:xfrm>
            <a:off x="4296226" y="4372237"/>
            <a:ext cx="7601906" cy="16927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The Enterprise Data Platform (built out by the NG D&amp;A Strategy) will evolve to be part of the GridStack ecosystem</a:t>
            </a:r>
          </a:p>
        </p:txBody>
      </p:sp>
      <p:grpSp>
        <p:nvGrpSpPr>
          <p:cNvPr id="45" name="Group 44">
            <a:extLst>
              <a:ext uri="{FF2B5EF4-FFF2-40B4-BE49-F238E27FC236}">
                <a16:creationId xmlns:a16="http://schemas.microsoft.com/office/drawing/2014/main" id="{6881A523-5D33-41FF-A444-A0932F2047D4}"/>
              </a:ext>
            </a:extLst>
          </p:cNvPr>
          <p:cNvGrpSpPr/>
          <p:nvPr/>
        </p:nvGrpSpPr>
        <p:grpSpPr>
          <a:xfrm>
            <a:off x="347852" y="4607425"/>
            <a:ext cx="3529864" cy="2075736"/>
            <a:chOff x="6412525" y="3856997"/>
            <a:chExt cx="4947471" cy="2775860"/>
          </a:xfrm>
        </p:grpSpPr>
        <p:sp>
          <p:nvSpPr>
            <p:cNvPr id="53" name="Freeform 7">
              <a:extLst>
                <a:ext uri="{FF2B5EF4-FFF2-40B4-BE49-F238E27FC236}">
                  <a16:creationId xmlns:a16="http://schemas.microsoft.com/office/drawing/2014/main" id="{B4A60763-34F5-4155-A25F-F8CEDC7A3A7B}"/>
                </a:ext>
              </a:extLst>
            </p:cNvPr>
            <p:cNvSpPr/>
            <p:nvPr/>
          </p:nvSpPr>
          <p:spPr bwMode="auto">
            <a:xfrm>
              <a:off x="10297972" y="4785181"/>
              <a:ext cx="1062024" cy="1506996"/>
            </a:xfrm>
            <a:custGeom>
              <a:avLst/>
              <a:gdLst>
                <a:gd name="connsiteX0" fmla="*/ 3656 w 10000"/>
                <a:gd name="connsiteY0" fmla="*/ 10000 h 10000"/>
                <a:gd name="connsiteX1" fmla="*/ 8288 w 10000"/>
                <a:gd name="connsiteY1" fmla="*/ 0 h 10000"/>
                <a:gd name="connsiteX2" fmla="*/ 2368 w 10000"/>
                <a:gd name="connsiteY2" fmla="*/ 1358 h 10000"/>
                <a:gd name="connsiteX3" fmla="*/ 0 w 10000"/>
                <a:gd name="connsiteY3" fmla="*/ 6446 h 10000"/>
                <a:gd name="connsiteX4" fmla="*/ 475 w 10000"/>
                <a:gd name="connsiteY4" fmla="*/ 8966 h 10000"/>
                <a:gd name="connsiteX5" fmla="*/ 3656 w 10000"/>
                <a:gd name="connsiteY5"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3656" y="10000"/>
                  </a:moveTo>
                  <a:cubicBezTo>
                    <a:pt x="8129" y="7726"/>
                    <a:pt x="10000" y="3688"/>
                    <a:pt x="8288" y="0"/>
                  </a:cubicBezTo>
                  <a:lnTo>
                    <a:pt x="2368" y="1358"/>
                  </a:lnTo>
                  <a:cubicBezTo>
                    <a:pt x="3245" y="3234"/>
                    <a:pt x="2288" y="5292"/>
                    <a:pt x="0" y="6446"/>
                  </a:cubicBezTo>
                  <a:cubicBezTo>
                    <a:pt x="158" y="7286"/>
                    <a:pt x="317" y="8126"/>
                    <a:pt x="475" y="8966"/>
                  </a:cubicBezTo>
                  <a:lnTo>
                    <a:pt x="3656" y="10000"/>
                  </a:lnTo>
                  <a:close/>
                </a:path>
              </a:pathLst>
            </a:custGeom>
            <a:solidFill>
              <a:schemeClr val="bg1"/>
            </a:solidFill>
            <a:ln w="8572" cap="flat" cmpd="sng" algn="ctr">
              <a:solidFill>
                <a:srgbClr val="00148C"/>
              </a:solidFill>
              <a:prstDash val="solid"/>
              <a:miter lim="800000"/>
              <a:headEnd type="none" w="med" len="med"/>
              <a:tailEnd type="none" w="med" len="med"/>
            </a:ln>
          </p:spPr>
          <p:txBody>
            <a:bodyPr wrap="square" lIns="0" tIns="82296" rIns="0" bIns="82296" anchor="ct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Start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use case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development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w/data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enhance. </a:t>
              </a:r>
            </a:p>
          </p:txBody>
        </p:sp>
        <p:sp>
          <p:nvSpPr>
            <p:cNvPr id="54" name="Freeform 8">
              <a:extLst>
                <a:ext uri="{FF2B5EF4-FFF2-40B4-BE49-F238E27FC236}">
                  <a16:creationId xmlns:a16="http://schemas.microsoft.com/office/drawing/2014/main" id="{4B919F25-3455-420A-8276-629328012D60}"/>
                </a:ext>
              </a:extLst>
            </p:cNvPr>
            <p:cNvSpPr/>
            <p:nvPr/>
          </p:nvSpPr>
          <p:spPr bwMode="auto">
            <a:xfrm>
              <a:off x="9103848" y="5756818"/>
              <a:ext cx="1583476" cy="876039"/>
            </a:xfrm>
            <a:custGeom>
              <a:avLst/>
              <a:gdLst>
                <a:gd name="connsiteX0" fmla="*/ 0 w 10000"/>
                <a:gd name="connsiteY0" fmla="*/ 6116 h 10000"/>
                <a:gd name="connsiteX1" fmla="*/ 10000 w 10000"/>
                <a:gd name="connsiteY1" fmla="*/ 6116 h 10000"/>
                <a:gd name="connsiteX2" fmla="*/ 7916 w 10000"/>
                <a:gd name="connsiteY2" fmla="*/ 4333 h 10000"/>
                <a:gd name="connsiteX3" fmla="*/ 7546 w 10000"/>
                <a:gd name="connsiteY3" fmla="*/ 0 h 10000"/>
                <a:gd name="connsiteX4" fmla="*/ 2454 w 10000"/>
                <a:gd name="connsiteY4" fmla="*/ 0 h 10000"/>
                <a:gd name="connsiteX5" fmla="*/ 340 w 10000"/>
                <a:gd name="connsiteY5" fmla="*/ 1903 h 10000"/>
                <a:gd name="connsiteX6" fmla="*/ 0 w 10000"/>
                <a:gd name="connsiteY6" fmla="*/ 611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0" y="6116"/>
                  </a:moveTo>
                  <a:cubicBezTo>
                    <a:pt x="2985" y="10000"/>
                    <a:pt x="7015" y="10000"/>
                    <a:pt x="10000" y="6116"/>
                  </a:cubicBezTo>
                  <a:lnTo>
                    <a:pt x="7916" y="4333"/>
                  </a:lnTo>
                  <a:cubicBezTo>
                    <a:pt x="7807" y="2897"/>
                    <a:pt x="7655" y="1436"/>
                    <a:pt x="7546" y="0"/>
                  </a:cubicBezTo>
                  <a:cubicBezTo>
                    <a:pt x="6023" y="1964"/>
                    <a:pt x="3973" y="1964"/>
                    <a:pt x="2454" y="0"/>
                  </a:cubicBezTo>
                  <a:lnTo>
                    <a:pt x="340" y="1903"/>
                  </a:lnTo>
                  <a:cubicBezTo>
                    <a:pt x="227" y="3307"/>
                    <a:pt x="113" y="4712"/>
                    <a:pt x="0" y="6116"/>
                  </a:cubicBezTo>
                  <a:close/>
                </a:path>
              </a:pathLst>
            </a:custGeom>
            <a:solidFill>
              <a:schemeClr val="bg1"/>
            </a:solidFill>
            <a:ln w="8572" cap="flat" cmpd="sng" algn="ctr">
              <a:solidFill>
                <a:srgbClr val="00148C"/>
              </a:solidFill>
              <a:prstDash val="solid"/>
              <a:miter lim="800000"/>
              <a:headEnd type="none" w="med" len="med"/>
              <a:tailEnd type="none" w="med" len="med"/>
            </a:ln>
          </p:spPr>
          <p:txBody>
            <a:bodyPr wrap="square" lIns="0" tIns="82296" rIns="0" bIns="82296" anchor="ct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Iterative development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of use case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data product</a:t>
              </a:r>
            </a:p>
          </p:txBody>
        </p:sp>
        <p:sp>
          <p:nvSpPr>
            <p:cNvPr id="55" name="Freeform 9">
              <a:extLst>
                <a:ext uri="{FF2B5EF4-FFF2-40B4-BE49-F238E27FC236}">
                  <a16:creationId xmlns:a16="http://schemas.microsoft.com/office/drawing/2014/main" id="{43A38962-6B14-4B8F-8B0B-D56AE0D7A946}"/>
                </a:ext>
              </a:extLst>
            </p:cNvPr>
            <p:cNvSpPr/>
            <p:nvPr/>
          </p:nvSpPr>
          <p:spPr bwMode="auto">
            <a:xfrm>
              <a:off x="8429437" y="4722640"/>
              <a:ext cx="1062024" cy="1569536"/>
            </a:xfrm>
            <a:custGeom>
              <a:avLst/>
              <a:gdLst>
                <a:gd name="connsiteX0" fmla="*/ 1712 w 10000"/>
                <a:gd name="connsiteY0" fmla="*/ 415 h 10415"/>
                <a:gd name="connsiteX1" fmla="*/ 6344 w 10000"/>
                <a:gd name="connsiteY1" fmla="*/ 10415 h 10415"/>
                <a:gd name="connsiteX2" fmla="*/ 10000 w 10000"/>
                <a:gd name="connsiteY2" fmla="*/ 6861 h 10415"/>
                <a:gd name="connsiteX3" fmla="*/ 7632 w 10000"/>
                <a:gd name="connsiteY3" fmla="*/ 1773 h 10415"/>
                <a:gd name="connsiteX4" fmla="*/ 5233 w 10000"/>
                <a:gd name="connsiteY4" fmla="*/ 0 h 10415"/>
                <a:gd name="connsiteX5" fmla="*/ 1712 w 10000"/>
                <a:gd name="connsiteY5" fmla="*/ 415 h 1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415">
                  <a:moveTo>
                    <a:pt x="1712" y="415"/>
                  </a:moveTo>
                  <a:cubicBezTo>
                    <a:pt x="0" y="4103"/>
                    <a:pt x="1871" y="8141"/>
                    <a:pt x="6344" y="10415"/>
                  </a:cubicBezTo>
                  <a:lnTo>
                    <a:pt x="10000" y="6861"/>
                  </a:lnTo>
                  <a:cubicBezTo>
                    <a:pt x="7712" y="5707"/>
                    <a:pt x="6755" y="3649"/>
                    <a:pt x="7632" y="1773"/>
                  </a:cubicBezTo>
                  <a:lnTo>
                    <a:pt x="5233" y="0"/>
                  </a:lnTo>
                  <a:lnTo>
                    <a:pt x="1712" y="415"/>
                  </a:lnTo>
                  <a:close/>
                </a:path>
              </a:pathLst>
            </a:custGeom>
            <a:solidFill>
              <a:schemeClr val="bg1"/>
            </a:solidFill>
            <a:ln w="8572" cap="flat" cmpd="sng" algn="ctr">
              <a:solidFill>
                <a:srgbClr val="00148C"/>
              </a:solidFill>
              <a:prstDash val="solid"/>
              <a:miter lim="800000"/>
              <a:headEnd type="none" w="med" len="med"/>
              <a:tailEnd type="none" w="med" len="med"/>
            </a:ln>
          </p:spPr>
          <p:txBody>
            <a:bodyPr wrap="square" lIns="0" tIns="82296" rIns="0" bIns="82296" anchor="ct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Enhanced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evolved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shared</a:t>
              </a:r>
            </a:p>
          </p:txBody>
        </p:sp>
        <p:sp>
          <p:nvSpPr>
            <p:cNvPr id="56" name="Freeform 6">
              <a:extLst>
                <a:ext uri="{FF2B5EF4-FFF2-40B4-BE49-F238E27FC236}">
                  <a16:creationId xmlns:a16="http://schemas.microsoft.com/office/drawing/2014/main" id="{E07C7FA4-0253-4432-A5FB-818C8AE1BAD5}"/>
                </a:ext>
              </a:extLst>
            </p:cNvPr>
            <p:cNvSpPr/>
            <p:nvPr/>
          </p:nvSpPr>
          <p:spPr bwMode="auto">
            <a:xfrm>
              <a:off x="9894716" y="3856997"/>
              <a:ext cx="1284510" cy="1195960"/>
            </a:xfrm>
            <a:custGeom>
              <a:avLst/>
              <a:gdLst>
                <a:gd name="connsiteX0" fmla="*/ 10000 w 10000"/>
                <a:gd name="connsiteY0" fmla="*/ 8193 h 10553"/>
                <a:gd name="connsiteX1" fmla="*/ 0 w 10000"/>
                <a:gd name="connsiteY1" fmla="*/ 0 h 10553"/>
                <a:gd name="connsiteX2" fmla="*/ 0 w 10000"/>
                <a:gd name="connsiteY2" fmla="*/ 5846 h 10553"/>
                <a:gd name="connsiteX3" fmla="*/ 5102 w 10000"/>
                <a:gd name="connsiteY3" fmla="*/ 10000 h 10553"/>
                <a:gd name="connsiteX4" fmla="*/ 7955 w 10000"/>
                <a:gd name="connsiteY4" fmla="*/ 10553 h 10553"/>
                <a:gd name="connsiteX5" fmla="*/ 10000 w 10000"/>
                <a:gd name="connsiteY5" fmla="*/ 8193 h 10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553">
                  <a:moveTo>
                    <a:pt x="10000" y="8193"/>
                  </a:moveTo>
                  <a:cubicBezTo>
                    <a:pt x="8589" y="3308"/>
                    <a:pt x="4553" y="0"/>
                    <a:pt x="0" y="0"/>
                  </a:cubicBezTo>
                  <a:lnTo>
                    <a:pt x="0" y="5846"/>
                  </a:lnTo>
                  <a:cubicBezTo>
                    <a:pt x="2320" y="5846"/>
                    <a:pt x="4381" y="7520"/>
                    <a:pt x="5102" y="10000"/>
                  </a:cubicBezTo>
                  <a:lnTo>
                    <a:pt x="7955" y="10553"/>
                  </a:lnTo>
                  <a:lnTo>
                    <a:pt x="10000" y="8193"/>
                  </a:lnTo>
                  <a:close/>
                </a:path>
              </a:pathLst>
            </a:custGeom>
            <a:solidFill>
              <a:schemeClr val="bg1"/>
            </a:solidFill>
            <a:ln w="8572" cap="flat" cmpd="sng" algn="ctr">
              <a:solidFill>
                <a:srgbClr val="00148C"/>
              </a:solidFill>
              <a:prstDash val="solid"/>
              <a:miter lim="800000"/>
              <a:headEnd type="none" w="med" len="med"/>
              <a:tailEnd type="none" w="med" len="med"/>
            </a:ln>
          </p:spPr>
          <p:txBody>
            <a:bodyPr wrap="none" lIns="0" tIns="0" rIns="0" bIns="0" anchor="ct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Data product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team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formed if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required</a:t>
              </a:r>
            </a:p>
          </p:txBody>
        </p:sp>
        <p:sp>
          <p:nvSpPr>
            <p:cNvPr id="58" name="Oval 57">
              <a:extLst>
                <a:ext uri="{FF2B5EF4-FFF2-40B4-BE49-F238E27FC236}">
                  <a16:creationId xmlns:a16="http://schemas.microsoft.com/office/drawing/2014/main" id="{24F1847E-BCF2-4C26-8B8E-CD449EA311C3}"/>
                </a:ext>
              </a:extLst>
            </p:cNvPr>
            <p:cNvSpPr/>
            <p:nvPr/>
          </p:nvSpPr>
          <p:spPr>
            <a:xfrm>
              <a:off x="9280944" y="4602140"/>
              <a:ext cx="1203152" cy="1203153"/>
            </a:xfrm>
            <a:prstGeom prst="ellipse">
              <a:avLst/>
            </a:prstGeom>
            <a:solidFill>
              <a:schemeClr val="bg1"/>
            </a:solidFill>
            <a:ln w="8572" cap="flat"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164592" rIns="0" bIns="32918" rtlCol="0" anchor="ctr" anchorCtr="0"/>
            <a:lstStyle>
              <a:defPPr/>
            </a:lstStyle>
            <a:p>
              <a:pPr marL="0" marR="0" lvl="0" indent="0" algn="ctr" defTabSz="914400" rtl="0" eaLnBrk="1" fontAlgn="auto" latinLnBrk="0" hangingPunct="1">
                <a:lnSpc>
                  <a:spcPct val="100000"/>
                </a:lnSpc>
                <a:spcBef>
                  <a:spcPts val="0"/>
                </a:spcBef>
                <a:spcAft>
                  <a:spcPts val="0"/>
                </a:spcAft>
                <a:buClr>
                  <a:srgbClr val="6B80FF"/>
                </a:buClr>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sym typeface="+mn-lt"/>
                </a:rPr>
                <a:t>Repeat</a:t>
              </a:r>
            </a:p>
          </p:txBody>
        </p:sp>
        <p:sp>
          <p:nvSpPr>
            <p:cNvPr id="59" name="Curved Down Arrow 15">
              <a:extLst>
                <a:ext uri="{FF2B5EF4-FFF2-40B4-BE49-F238E27FC236}">
                  <a16:creationId xmlns:a16="http://schemas.microsoft.com/office/drawing/2014/main" id="{E28CEA72-FA71-464E-9FDA-DF4A7C7C3FEB}"/>
                </a:ext>
              </a:extLst>
            </p:cNvPr>
            <p:cNvSpPr/>
            <p:nvPr/>
          </p:nvSpPr>
          <p:spPr>
            <a:xfrm>
              <a:off x="9380839" y="4690609"/>
              <a:ext cx="1067010" cy="604171"/>
            </a:xfrm>
            <a:prstGeom prst="curvedDownArrow">
              <a:avLst/>
            </a:prstGeom>
            <a:solidFill>
              <a:schemeClr val="bg1"/>
            </a:solidFill>
            <a:ln w="8572" cap="flat"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82296" tIns="81000" rIns="82296" bIns="81000" rtlCol="0" anchor="ctr" anchorCtr="0"/>
            <a:lstStyle>
              <a:defPPr/>
            </a:lstStyle>
            <a:p>
              <a:pPr marL="0" marR="0" lvl="0" indent="0" algn="ctr" defTabSz="914400" rtl="0" eaLnBrk="1" fontAlgn="auto" latinLnBrk="0" hangingPunct="1">
                <a:lnSpc>
                  <a:spcPct val="100000"/>
                </a:lnSpc>
                <a:spcBef>
                  <a:spcPts val="0"/>
                </a:spcBef>
                <a:spcAft>
                  <a:spcPts val="0"/>
                </a:spcAft>
                <a:buClr>
                  <a:srgbClr val="6B80FF"/>
                </a:buClr>
                <a:buSzTx/>
                <a:buFontTx/>
                <a:buNone/>
                <a:tabLst/>
                <a:defRPr/>
              </a:pPr>
              <a:endParaRPr kumimoji="0" lang="en-GB" sz="700" b="0" i="0" u="none" strike="noStrike" kern="1200" cap="none" spc="0" normalizeH="0" baseline="0" noProof="0">
                <a:ln>
                  <a:noFill/>
                </a:ln>
                <a:solidFill>
                  <a:srgbClr val="00148C"/>
                </a:solidFill>
                <a:effectLst/>
                <a:uLnTx/>
                <a:uFillTx/>
                <a:latin typeface="Arial"/>
                <a:ea typeface="+mn-ea"/>
                <a:cs typeface="Arial"/>
                <a:sym typeface="+mn-lt"/>
              </a:endParaRPr>
            </a:p>
          </p:txBody>
        </p:sp>
        <p:sp>
          <p:nvSpPr>
            <p:cNvPr id="60" name="Arrow: Chevron 59">
              <a:extLst>
                <a:ext uri="{FF2B5EF4-FFF2-40B4-BE49-F238E27FC236}">
                  <a16:creationId xmlns:a16="http://schemas.microsoft.com/office/drawing/2014/main" id="{4FE31B77-980F-436B-92BE-0E8A18C534FF}"/>
                </a:ext>
              </a:extLst>
            </p:cNvPr>
            <p:cNvSpPr/>
            <p:nvPr/>
          </p:nvSpPr>
          <p:spPr>
            <a:xfrm>
              <a:off x="7757160" y="3856997"/>
              <a:ext cx="2297192" cy="668860"/>
            </a:xfrm>
            <a:prstGeom prst="chevron">
              <a:avLst>
                <a:gd name="adj" fmla="val 22059"/>
              </a:avLst>
            </a:prstGeom>
            <a:solidFill>
              <a:schemeClr val="bg1"/>
            </a:solidFill>
            <a:ln w="9525" cap="rnd" cmpd="sng" algn="ctr">
              <a:solidFill>
                <a:srgbClr val="00148C"/>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148C"/>
                  </a:solidFill>
                  <a:effectLst/>
                  <a:uLnTx/>
                  <a:uFillTx/>
                  <a:latin typeface="Arial"/>
                  <a:ea typeface="+mn-ea"/>
                  <a:cs typeface="Arial"/>
                </a:rPr>
                <a:t>Available data products required to support use cases identified and self discovered </a:t>
              </a:r>
            </a:p>
          </p:txBody>
        </p:sp>
        <p:sp>
          <p:nvSpPr>
            <p:cNvPr id="61" name="Freeform 12">
              <a:extLst>
                <a:ext uri="{FF2B5EF4-FFF2-40B4-BE49-F238E27FC236}">
                  <a16:creationId xmlns:a16="http://schemas.microsoft.com/office/drawing/2014/main" id="{2212919B-8EC8-4B6E-9F45-FBA86770B8B3}"/>
                </a:ext>
              </a:extLst>
            </p:cNvPr>
            <p:cNvSpPr/>
            <p:nvPr/>
          </p:nvSpPr>
          <p:spPr bwMode="gray">
            <a:xfrm>
              <a:off x="6412525" y="3856998"/>
              <a:ext cx="1505368" cy="668860"/>
            </a:xfrm>
            <a:prstGeom prst="homePlate">
              <a:avLst>
                <a:gd name="adj" fmla="val 22059"/>
              </a:avLst>
            </a:prstGeom>
            <a:solidFill>
              <a:schemeClr val="bg1"/>
            </a:solidFill>
            <a:ln w="8572" cap="flat" cmpd="sng" algn="ctr">
              <a:solidFill>
                <a:srgbClr val="00148C"/>
              </a:solidFill>
              <a:prstDash val="solid"/>
              <a:round/>
              <a:headEnd type="none" w="med" len="med"/>
              <a:tailEnd type="none" w="med" len="med"/>
            </a:ln>
            <a:effectLst/>
            <a:extLst>
              <a:ext uri="{AF507438-7753-43E0-B8FC-AC1667EBCBE1}">
                <a14:hiddenEffects xmlns:a14="http://schemas.microsoft.com/office/drawing/2010/main">
                  <a:effectLst>
                    <a:outerShdw dist="28398" dir="14606097" algn="ctr" rotWithShape="0">
                      <a:srgbClr val="B2B2B2"/>
                    </a:outerShdw>
                  </a:effectLst>
                </a14:hiddenEffects>
              </a:ext>
            </a:extLst>
          </p:spPr>
          <p:txBody>
            <a:bodyPr wrap="square" lIns="36000" tIns="0" rIns="72000" bIns="0" anchor="ctr" anchorCtr="1">
              <a:noAutofit/>
            </a:bodyPr>
            <a:lstStyle>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148C"/>
                  </a:solidFill>
                  <a:effectLst/>
                  <a:uLnTx/>
                  <a:uFillTx/>
                  <a:latin typeface="Arial"/>
                  <a:ea typeface="+mn-ea"/>
                  <a:cs typeface="Arial"/>
                  <a:sym typeface="+mn-lt"/>
                </a:rPr>
                <a:t>Value driven use case or initiative determines need for data</a:t>
              </a:r>
            </a:p>
          </p:txBody>
        </p:sp>
      </p:grpSp>
      <p:grpSp>
        <p:nvGrpSpPr>
          <p:cNvPr id="62" name="Group 61">
            <a:extLst>
              <a:ext uri="{FF2B5EF4-FFF2-40B4-BE49-F238E27FC236}">
                <a16:creationId xmlns:a16="http://schemas.microsoft.com/office/drawing/2014/main" id="{7E48D74F-C44E-4CF0-BAB7-364CD7AB171B}"/>
              </a:ext>
            </a:extLst>
          </p:cNvPr>
          <p:cNvGrpSpPr/>
          <p:nvPr/>
        </p:nvGrpSpPr>
        <p:grpSpPr>
          <a:xfrm>
            <a:off x="4808187" y="4607425"/>
            <a:ext cx="4488213" cy="1992205"/>
            <a:chOff x="1790700" y="1942925"/>
            <a:chExt cx="9597601" cy="4208812"/>
          </a:xfrm>
        </p:grpSpPr>
        <p:sp>
          <p:nvSpPr>
            <p:cNvPr id="63" name="TextBox 62">
              <a:extLst>
                <a:ext uri="{FF2B5EF4-FFF2-40B4-BE49-F238E27FC236}">
                  <a16:creationId xmlns:a16="http://schemas.microsoft.com/office/drawing/2014/main" id="{B5E486CB-2FBB-4D4D-811F-E2234CC07E2B}"/>
                </a:ext>
              </a:extLst>
            </p:cNvPr>
            <p:cNvSpPr txBox="1"/>
            <p:nvPr/>
          </p:nvSpPr>
          <p:spPr>
            <a:xfrm>
              <a:off x="1790700" y="3087151"/>
              <a:ext cx="6061445" cy="1010205"/>
            </a:xfrm>
            <a:prstGeom prst="rect">
              <a:avLst/>
            </a:prstGeom>
            <a:noFill/>
            <a:ln w="10716" cap="rnd" cmpd="sng" algn="ctr">
              <a:solidFill>
                <a:srgbClr val="C800A1"/>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C800A1"/>
                </a:solidFill>
                <a:effectLst/>
                <a:uLnTx/>
                <a:uFillTx/>
                <a:latin typeface="Arial"/>
                <a:ea typeface="+mn-ea"/>
                <a:cs typeface="Arial"/>
              </a:endParaRPr>
            </a:p>
          </p:txBody>
        </p:sp>
        <p:sp>
          <p:nvSpPr>
            <p:cNvPr id="64" name="Rectangle 63">
              <a:extLst>
                <a:ext uri="{FF2B5EF4-FFF2-40B4-BE49-F238E27FC236}">
                  <a16:creationId xmlns:a16="http://schemas.microsoft.com/office/drawing/2014/main" id="{1ED26679-CE81-4596-A9D0-EFF867FEC0A2}"/>
                </a:ext>
              </a:extLst>
            </p:cNvPr>
            <p:cNvSpPr/>
            <p:nvPr/>
          </p:nvSpPr>
          <p:spPr>
            <a:xfrm>
              <a:off x="1987974" y="2087733"/>
              <a:ext cx="5839753" cy="939377"/>
            </a:xfrm>
            <a:prstGeom prst="rect">
              <a:avLst/>
            </a:prstGeom>
            <a:solidFill>
              <a:srgbClr val="AAAAAC"/>
            </a:solidFill>
            <a:ln w="4822" cap="rnd" cmpd="sng" algn="ctr">
              <a:solidFill>
                <a:schemeClr val="bg1"/>
              </a:solidFill>
              <a:prstDash val="solid"/>
              <a:round/>
              <a:headEnd type="none" w="med" len="med"/>
              <a:tailEnd type="none" w="med" len="med"/>
            </a:ln>
            <a:effec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Digital products &amp; services layer products: </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Systematically modularize product and product components to enable re-use, faster/lower-cost development, and speed to scale</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Provide Developers on Product Teams with consistent best-practice tools for development, release and maintenance</a:t>
              </a:r>
            </a:p>
          </p:txBody>
        </p:sp>
        <p:sp>
          <p:nvSpPr>
            <p:cNvPr id="65" name="Rectangle 64">
              <a:extLst>
                <a:ext uri="{FF2B5EF4-FFF2-40B4-BE49-F238E27FC236}">
                  <a16:creationId xmlns:a16="http://schemas.microsoft.com/office/drawing/2014/main" id="{12741062-4EB9-489C-9799-A45752578FF4}"/>
                </a:ext>
              </a:extLst>
            </p:cNvPr>
            <p:cNvSpPr/>
            <p:nvPr/>
          </p:nvSpPr>
          <p:spPr>
            <a:xfrm>
              <a:off x="1987974" y="3122565"/>
              <a:ext cx="5835711" cy="939377"/>
            </a:xfrm>
            <a:prstGeom prst="rect">
              <a:avLst/>
            </a:prstGeom>
            <a:solidFill>
              <a:srgbClr val="6B80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Data &amp; analytics layer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Systematically liberate data from legacy core systems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Systematize/ modularize </a:t>
              </a:r>
              <a:r>
                <a:rPr kumimoji="0" lang="en-US" sz="500" b="0" i="0" u="none" strike="noStrike" kern="0" cap="none" spc="0" normalizeH="0" baseline="0" noProof="0" err="1">
                  <a:ln>
                    <a:noFill/>
                  </a:ln>
                  <a:solidFill>
                    <a:srgbClr val="FFFFFF"/>
                  </a:solidFill>
                  <a:effectLst/>
                  <a:uLnTx/>
                  <a:uFillTx/>
                  <a:latin typeface="Arial"/>
                  <a:ea typeface="+mn-ea"/>
                  <a:cs typeface="Arial"/>
                </a:rPr>
                <a:t>D&amp;A</a:t>
              </a:r>
              <a:r>
                <a:rPr kumimoji="0" lang="en-US" sz="500" b="0" i="0" u="none" strike="noStrike" kern="0" cap="none" spc="0" normalizeH="0" baseline="0" noProof="0">
                  <a:ln>
                    <a:noFill/>
                  </a:ln>
                  <a:solidFill>
                    <a:srgbClr val="FFFFFF"/>
                  </a:solidFill>
                  <a:effectLst/>
                  <a:uLnTx/>
                  <a:uFillTx/>
                  <a:latin typeface="Arial"/>
                  <a:ea typeface="+mn-ea"/>
                  <a:cs typeface="Arial"/>
                </a:rPr>
                <a:t> products services for Prod. Teams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Provide </a:t>
              </a:r>
              <a:r>
                <a:rPr kumimoji="0" lang="en-US" sz="500" b="0" i="0" u="none" strike="noStrike" kern="0" cap="none" spc="0" normalizeH="0" baseline="0" noProof="0" err="1">
                  <a:ln>
                    <a:noFill/>
                  </a:ln>
                  <a:solidFill>
                    <a:srgbClr val="FFFFFF"/>
                  </a:solidFill>
                  <a:effectLst/>
                  <a:uLnTx/>
                  <a:uFillTx/>
                  <a:latin typeface="Arial"/>
                  <a:ea typeface="+mn-ea"/>
                  <a:cs typeface="Arial"/>
                </a:rPr>
                <a:t>D&amp;A</a:t>
              </a:r>
              <a:r>
                <a:rPr kumimoji="0" lang="en-US" sz="500" b="0" i="0" u="none" strike="noStrike" kern="0" cap="none" spc="0" normalizeH="0" baseline="0" noProof="0">
                  <a:ln>
                    <a:noFill/>
                  </a:ln>
                  <a:solidFill>
                    <a:srgbClr val="FFFFFF"/>
                  </a:solidFill>
                  <a:effectLst/>
                  <a:uLnTx/>
                  <a:uFillTx/>
                  <a:latin typeface="Arial"/>
                  <a:ea typeface="+mn-ea"/>
                  <a:cs typeface="Arial"/>
                </a:rPr>
                <a:t> developers on Product Teams with consistent best-practice tools</a:t>
              </a:r>
            </a:p>
          </p:txBody>
        </p:sp>
        <p:sp>
          <p:nvSpPr>
            <p:cNvPr id="66" name="Rectangle 65">
              <a:extLst>
                <a:ext uri="{FF2B5EF4-FFF2-40B4-BE49-F238E27FC236}">
                  <a16:creationId xmlns:a16="http://schemas.microsoft.com/office/drawing/2014/main" id="{3909CB69-30F2-473C-9B2C-12C7BDB7055C}"/>
                </a:ext>
              </a:extLst>
            </p:cNvPr>
            <p:cNvSpPr/>
            <p:nvPr/>
          </p:nvSpPr>
          <p:spPr>
            <a:xfrm>
              <a:off x="1987745" y="4157396"/>
              <a:ext cx="5835711" cy="939377"/>
            </a:xfrm>
            <a:prstGeom prst="rect">
              <a:avLst/>
            </a:prstGeom>
            <a:solidFill>
              <a:srgbClr val="AAAAA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Core systems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Use layers above to reduce need for direct core system access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De-couple simplification and replacement of core systems from build of new "</a:t>
              </a:r>
              <a:r>
                <a:rPr kumimoji="0" lang="en-US" sz="500" b="0" i="0" u="none" strike="noStrike" kern="0" cap="none" spc="0" normalizeH="0" baseline="0" noProof="0" err="1">
                  <a:ln>
                    <a:noFill/>
                  </a:ln>
                  <a:solidFill>
                    <a:srgbClr val="FFFFFF"/>
                  </a:solidFill>
                  <a:effectLst/>
                  <a:uLnTx/>
                  <a:uFillTx/>
                  <a:latin typeface="Arial"/>
                  <a:ea typeface="+mn-ea"/>
                  <a:cs typeface="Arial"/>
                </a:rPr>
                <a:t>upstack</a:t>
              </a:r>
              <a:r>
                <a:rPr kumimoji="0" lang="en-US" sz="500" b="0" i="0" u="none" strike="noStrike" kern="0" cap="none" spc="0" normalizeH="0" baseline="0" noProof="0">
                  <a:ln>
                    <a:noFill/>
                  </a:ln>
                  <a:solidFill>
                    <a:srgbClr val="FFFFFF"/>
                  </a:solidFill>
                  <a:effectLst/>
                  <a:uLnTx/>
                  <a:uFillTx/>
                  <a:latin typeface="Arial"/>
                  <a:ea typeface="+mn-ea"/>
                  <a:cs typeface="Arial"/>
                </a:rPr>
                <a:t>" digital products </a:t>
              </a:r>
            </a:p>
          </p:txBody>
        </p:sp>
        <p:sp>
          <p:nvSpPr>
            <p:cNvPr id="67" name="Rectangle 66">
              <a:extLst>
                <a:ext uri="{FF2B5EF4-FFF2-40B4-BE49-F238E27FC236}">
                  <a16:creationId xmlns:a16="http://schemas.microsoft.com/office/drawing/2014/main" id="{7A6674A1-FCF8-4F98-89DE-8DEDA6EEEA81}"/>
                </a:ext>
              </a:extLst>
            </p:cNvPr>
            <p:cNvSpPr/>
            <p:nvPr/>
          </p:nvSpPr>
          <p:spPr>
            <a:xfrm>
              <a:off x="1987974" y="5192228"/>
              <a:ext cx="5835711" cy="939377"/>
            </a:xfrm>
            <a:prstGeom prst="rect">
              <a:avLst/>
            </a:prstGeom>
            <a:solidFill>
              <a:srgbClr val="AAAAA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Infrastructure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Modernize infrastructure with flexible options for Product Teams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Allow easy adapt-and-configure of Infrastructure as Product needs evolve</a:t>
              </a:r>
            </a:p>
          </p:txBody>
        </p:sp>
        <p:sp>
          <p:nvSpPr>
            <p:cNvPr id="68" name="Rectangle 67">
              <a:extLst>
                <a:ext uri="{FF2B5EF4-FFF2-40B4-BE49-F238E27FC236}">
                  <a16:creationId xmlns:a16="http://schemas.microsoft.com/office/drawing/2014/main" id="{D49F4B18-459F-4BA2-8AA0-4E25EC46D204}"/>
                </a:ext>
              </a:extLst>
            </p:cNvPr>
            <p:cNvSpPr/>
            <p:nvPr/>
          </p:nvSpPr>
          <p:spPr>
            <a:xfrm>
              <a:off x="7937018"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Integration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Connect different products and layers, allow for ease of inter-operability and speed of integration</a:t>
              </a:r>
            </a:p>
          </p:txBody>
        </p:sp>
        <p:sp>
          <p:nvSpPr>
            <p:cNvPr id="69" name="Rectangle 68">
              <a:extLst>
                <a:ext uri="{FF2B5EF4-FFF2-40B4-BE49-F238E27FC236}">
                  <a16:creationId xmlns:a16="http://schemas.microsoft.com/office/drawing/2014/main" id="{F3880B8A-9808-4346-8297-5877AEFAB107}"/>
                </a:ext>
              </a:extLst>
            </p:cNvPr>
            <p:cNvSpPr/>
            <p:nvPr/>
          </p:nvSpPr>
          <p:spPr>
            <a:xfrm>
              <a:off x="9125223"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Security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Protect sensitive data &amp; information; ensure high standards for privacy and compliance</a:t>
              </a:r>
            </a:p>
          </p:txBody>
        </p:sp>
        <p:sp>
          <p:nvSpPr>
            <p:cNvPr id="70" name="Rectangle 69">
              <a:extLst>
                <a:ext uri="{FF2B5EF4-FFF2-40B4-BE49-F238E27FC236}">
                  <a16:creationId xmlns:a16="http://schemas.microsoft.com/office/drawing/2014/main" id="{87015681-FAF7-45BB-AF00-F99A05A2EAF2}"/>
                </a:ext>
              </a:extLst>
            </p:cNvPr>
            <p:cNvSpPr/>
            <p:nvPr/>
          </p:nvSpPr>
          <p:spPr>
            <a:xfrm>
              <a:off x="10313428"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Org capability and ways of working: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Establish effective digital WoW and processes to optimize intake process, funding, federated org structure, and talent model</a:t>
              </a:r>
            </a:p>
          </p:txBody>
        </p:sp>
        <p:grpSp>
          <p:nvGrpSpPr>
            <p:cNvPr id="71" name="Group 70">
              <a:extLst>
                <a:ext uri="{FF2B5EF4-FFF2-40B4-BE49-F238E27FC236}">
                  <a16:creationId xmlns:a16="http://schemas.microsoft.com/office/drawing/2014/main" id="{76B07005-832B-46EA-8688-071B1AAF402F}"/>
                </a:ext>
              </a:extLst>
            </p:cNvPr>
            <p:cNvGrpSpPr>
              <a:grpSpLocks noChangeAspect="1"/>
            </p:cNvGrpSpPr>
            <p:nvPr/>
          </p:nvGrpSpPr>
          <p:grpSpPr>
            <a:xfrm>
              <a:off x="2137506" y="2262564"/>
              <a:ext cx="589715" cy="589715"/>
              <a:chOff x="5273675" y="2606675"/>
              <a:chExt cx="1644650" cy="1644650"/>
            </a:xfrm>
          </p:grpSpPr>
          <p:sp>
            <p:nvSpPr>
              <p:cNvPr id="202" name="AutoShape 3">
                <a:extLst>
                  <a:ext uri="{FF2B5EF4-FFF2-40B4-BE49-F238E27FC236}">
                    <a16:creationId xmlns:a16="http://schemas.microsoft.com/office/drawing/2014/main" id="{CFAA09C9-AFD3-4917-8633-427439553C6A}"/>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203" name="Freeform 20">
                <a:extLst>
                  <a:ext uri="{FF2B5EF4-FFF2-40B4-BE49-F238E27FC236}">
                    <a16:creationId xmlns:a16="http://schemas.microsoft.com/office/drawing/2014/main" id="{6F4DACF6-902F-4D08-9B4F-94B2BDACEE84}"/>
                  </a:ext>
                </a:extLst>
              </p:cNvPr>
              <p:cNvSpPr>
                <a:spLocks/>
              </p:cNvSpPr>
              <p:nvPr/>
            </p:nvSpPr>
            <p:spPr bwMode="auto">
              <a:xfrm>
                <a:off x="5613400" y="2882899"/>
                <a:ext cx="1123951" cy="1092200"/>
              </a:xfrm>
              <a:custGeom>
                <a:avLst/>
                <a:gdLst>
                  <a:gd name="connsiteX0" fmla="*/ 287338 w 1123951"/>
                  <a:gd name="connsiteY0" fmla="*/ 947738 h 1092200"/>
                  <a:gd name="connsiteX1" fmla="*/ 328613 w 1123951"/>
                  <a:gd name="connsiteY1" fmla="*/ 989013 h 1092200"/>
                  <a:gd name="connsiteX2" fmla="*/ 287338 w 1123951"/>
                  <a:gd name="connsiteY2" fmla="*/ 1030288 h 1092200"/>
                  <a:gd name="connsiteX3" fmla="*/ 246063 w 1123951"/>
                  <a:gd name="connsiteY3" fmla="*/ 989013 h 1092200"/>
                  <a:gd name="connsiteX4" fmla="*/ 287338 w 1123951"/>
                  <a:gd name="connsiteY4" fmla="*/ 947738 h 1092200"/>
                  <a:gd name="connsiteX5" fmla="*/ 31750 w 1123951"/>
                  <a:gd name="connsiteY5" fmla="*/ 925513 h 1092200"/>
                  <a:gd name="connsiteX6" fmla="*/ 31750 w 1123951"/>
                  <a:gd name="connsiteY6" fmla="*/ 1060451 h 1092200"/>
                  <a:gd name="connsiteX7" fmla="*/ 542925 w 1123951"/>
                  <a:gd name="connsiteY7" fmla="*/ 1060451 h 1092200"/>
                  <a:gd name="connsiteX8" fmla="*/ 542925 w 1123951"/>
                  <a:gd name="connsiteY8" fmla="*/ 925513 h 1092200"/>
                  <a:gd name="connsiteX9" fmla="*/ 31750 w 1123951"/>
                  <a:gd name="connsiteY9" fmla="*/ 925513 h 1092200"/>
                  <a:gd name="connsiteX10" fmla="*/ 336369 w 1123951"/>
                  <a:gd name="connsiteY10" fmla="*/ 476250 h 1092200"/>
                  <a:gd name="connsiteX11" fmla="*/ 417694 w 1123951"/>
                  <a:gd name="connsiteY11" fmla="*/ 476250 h 1092200"/>
                  <a:gd name="connsiteX12" fmla="*/ 433388 w 1123951"/>
                  <a:gd name="connsiteY12" fmla="*/ 492065 h 1092200"/>
                  <a:gd name="connsiteX13" fmla="*/ 433388 w 1123951"/>
                  <a:gd name="connsiteY13" fmla="*/ 574735 h 1092200"/>
                  <a:gd name="connsiteX14" fmla="*/ 417694 w 1123951"/>
                  <a:gd name="connsiteY14" fmla="*/ 590550 h 1092200"/>
                  <a:gd name="connsiteX15" fmla="*/ 336369 w 1123951"/>
                  <a:gd name="connsiteY15" fmla="*/ 590550 h 1092200"/>
                  <a:gd name="connsiteX16" fmla="*/ 320675 w 1123951"/>
                  <a:gd name="connsiteY16" fmla="*/ 574735 h 1092200"/>
                  <a:gd name="connsiteX17" fmla="*/ 320675 w 1123951"/>
                  <a:gd name="connsiteY17" fmla="*/ 492065 h 1092200"/>
                  <a:gd name="connsiteX18" fmla="*/ 336369 w 1123951"/>
                  <a:gd name="connsiteY18" fmla="*/ 476250 h 1092200"/>
                  <a:gd name="connsiteX19" fmla="*/ 671411 w 1123951"/>
                  <a:gd name="connsiteY19" fmla="*/ 366713 h 1092200"/>
                  <a:gd name="connsiteX20" fmla="*/ 839891 w 1123951"/>
                  <a:gd name="connsiteY20" fmla="*/ 366713 h 1092200"/>
                  <a:gd name="connsiteX21" fmla="*/ 855663 w 1123951"/>
                  <a:gd name="connsiteY21" fmla="*/ 382429 h 1092200"/>
                  <a:gd name="connsiteX22" fmla="*/ 855663 w 1123951"/>
                  <a:gd name="connsiteY22" fmla="*/ 551022 h 1092200"/>
                  <a:gd name="connsiteX23" fmla="*/ 839891 w 1123951"/>
                  <a:gd name="connsiteY23" fmla="*/ 566738 h 1092200"/>
                  <a:gd name="connsiteX24" fmla="*/ 671411 w 1123951"/>
                  <a:gd name="connsiteY24" fmla="*/ 566738 h 1092200"/>
                  <a:gd name="connsiteX25" fmla="*/ 655638 w 1123951"/>
                  <a:gd name="connsiteY25" fmla="*/ 551022 h 1092200"/>
                  <a:gd name="connsiteX26" fmla="*/ 655638 w 1123951"/>
                  <a:gd name="connsiteY26" fmla="*/ 382429 h 1092200"/>
                  <a:gd name="connsiteX27" fmla="*/ 671411 w 1123951"/>
                  <a:gd name="connsiteY27" fmla="*/ 366713 h 1092200"/>
                  <a:gd name="connsiteX28" fmla="*/ 485633 w 1123951"/>
                  <a:gd name="connsiteY28" fmla="*/ 322263 h 1092200"/>
                  <a:gd name="connsiteX29" fmla="*/ 598629 w 1123951"/>
                  <a:gd name="connsiteY29" fmla="*/ 322263 h 1092200"/>
                  <a:gd name="connsiteX30" fmla="*/ 614363 w 1123951"/>
                  <a:gd name="connsiteY30" fmla="*/ 337996 h 1092200"/>
                  <a:gd name="connsiteX31" fmla="*/ 614363 w 1123951"/>
                  <a:gd name="connsiteY31" fmla="*/ 450993 h 1092200"/>
                  <a:gd name="connsiteX32" fmla="*/ 598629 w 1123951"/>
                  <a:gd name="connsiteY32" fmla="*/ 466726 h 1092200"/>
                  <a:gd name="connsiteX33" fmla="*/ 485633 w 1123951"/>
                  <a:gd name="connsiteY33" fmla="*/ 466726 h 1092200"/>
                  <a:gd name="connsiteX34" fmla="*/ 469900 w 1123951"/>
                  <a:gd name="connsiteY34" fmla="*/ 450993 h 1092200"/>
                  <a:gd name="connsiteX35" fmla="*/ 469900 w 1123951"/>
                  <a:gd name="connsiteY35" fmla="*/ 337996 h 1092200"/>
                  <a:gd name="connsiteX36" fmla="*/ 485633 w 1123951"/>
                  <a:gd name="connsiteY36" fmla="*/ 322263 h 1092200"/>
                  <a:gd name="connsiteX37" fmla="*/ 912644 w 1123951"/>
                  <a:gd name="connsiteY37" fmla="*/ 217488 h 1092200"/>
                  <a:gd name="connsiteX38" fmla="*/ 1108246 w 1123951"/>
                  <a:gd name="connsiteY38" fmla="*/ 217488 h 1092200"/>
                  <a:gd name="connsiteX39" fmla="*/ 1123951 w 1123951"/>
                  <a:gd name="connsiteY39" fmla="*/ 233193 h 1092200"/>
                  <a:gd name="connsiteX40" fmla="*/ 1123951 w 1123951"/>
                  <a:gd name="connsiteY40" fmla="*/ 428796 h 1092200"/>
                  <a:gd name="connsiteX41" fmla="*/ 1108246 w 1123951"/>
                  <a:gd name="connsiteY41" fmla="*/ 444501 h 1092200"/>
                  <a:gd name="connsiteX42" fmla="*/ 912644 w 1123951"/>
                  <a:gd name="connsiteY42" fmla="*/ 444501 h 1092200"/>
                  <a:gd name="connsiteX43" fmla="*/ 896938 w 1123951"/>
                  <a:gd name="connsiteY43" fmla="*/ 428796 h 1092200"/>
                  <a:gd name="connsiteX44" fmla="*/ 896938 w 1123951"/>
                  <a:gd name="connsiteY44" fmla="*/ 233193 h 1092200"/>
                  <a:gd name="connsiteX45" fmla="*/ 912644 w 1123951"/>
                  <a:gd name="connsiteY45" fmla="*/ 217488 h 1092200"/>
                  <a:gd name="connsiteX46" fmla="*/ 696848 w 1123951"/>
                  <a:gd name="connsiteY46" fmla="*/ 149225 h 1092200"/>
                  <a:gd name="connsiteX47" fmla="*/ 839854 w 1123951"/>
                  <a:gd name="connsiteY47" fmla="*/ 149225 h 1092200"/>
                  <a:gd name="connsiteX48" fmla="*/ 855663 w 1123951"/>
                  <a:gd name="connsiteY48" fmla="*/ 164891 h 1092200"/>
                  <a:gd name="connsiteX49" fmla="*/ 855663 w 1123951"/>
                  <a:gd name="connsiteY49" fmla="*/ 306597 h 1092200"/>
                  <a:gd name="connsiteX50" fmla="*/ 839854 w 1123951"/>
                  <a:gd name="connsiteY50" fmla="*/ 322263 h 1092200"/>
                  <a:gd name="connsiteX51" fmla="*/ 696848 w 1123951"/>
                  <a:gd name="connsiteY51" fmla="*/ 322263 h 1092200"/>
                  <a:gd name="connsiteX52" fmla="*/ 681038 w 1123951"/>
                  <a:gd name="connsiteY52" fmla="*/ 306597 h 1092200"/>
                  <a:gd name="connsiteX53" fmla="*/ 681038 w 1123951"/>
                  <a:gd name="connsiteY53" fmla="*/ 164891 h 1092200"/>
                  <a:gd name="connsiteX54" fmla="*/ 696848 w 1123951"/>
                  <a:gd name="connsiteY54" fmla="*/ 149225 h 1092200"/>
                  <a:gd name="connsiteX55" fmla="*/ 64302 w 1123951"/>
                  <a:gd name="connsiteY55" fmla="*/ 149225 h 1092200"/>
                  <a:gd name="connsiteX56" fmla="*/ 505610 w 1123951"/>
                  <a:gd name="connsiteY56" fmla="*/ 149225 h 1092200"/>
                  <a:gd name="connsiteX57" fmla="*/ 512763 w 1123951"/>
                  <a:gd name="connsiteY57" fmla="*/ 156365 h 1092200"/>
                  <a:gd name="connsiteX58" fmla="*/ 512763 w 1123951"/>
                  <a:gd name="connsiteY58" fmla="*/ 290608 h 1092200"/>
                  <a:gd name="connsiteX59" fmla="*/ 485583 w 1123951"/>
                  <a:gd name="connsiteY59" fmla="*/ 290608 h 1092200"/>
                  <a:gd name="connsiteX60" fmla="*/ 438377 w 1123951"/>
                  <a:gd name="connsiteY60" fmla="*/ 337736 h 1092200"/>
                  <a:gd name="connsiteX61" fmla="*/ 438377 w 1123951"/>
                  <a:gd name="connsiteY61" fmla="*/ 450557 h 1092200"/>
                  <a:gd name="connsiteX62" fmla="*/ 438377 w 1123951"/>
                  <a:gd name="connsiteY62" fmla="*/ 451271 h 1092200"/>
                  <a:gd name="connsiteX63" fmla="*/ 416920 w 1123951"/>
                  <a:gd name="connsiteY63" fmla="*/ 445558 h 1092200"/>
                  <a:gd name="connsiteX64" fmla="*/ 335381 w 1123951"/>
                  <a:gd name="connsiteY64" fmla="*/ 445558 h 1092200"/>
                  <a:gd name="connsiteX65" fmla="*/ 288175 w 1123951"/>
                  <a:gd name="connsiteY65" fmla="*/ 492686 h 1092200"/>
                  <a:gd name="connsiteX66" fmla="*/ 288175 w 1123951"/>
                  <a:gd name="connsiteY66" fmla="*/ 574803 h 1092200"/>
                  <a:gd name="connsiteX67" fmla="*/ 335381 w 1123951"/>
                  <a:gd name="connsiteY67" fmla="*/ 621930 h 1092200"/>
                  <a:gd name="connsiteX68" fmla="*/ 416920 w 1123951"/>
                  <a:gd name="connsiteY68" fmla="*/ 621930 h 1092200"/>
                  <a:gd name="connsiteX69" fmla="*/ 464126 w 1123951"/>
                  <a:gd name="connsiteY69" fmla="*/ 574803 h 1092200"/>
                  <a:gd name="connsiteX70" fmla="*/ 464126 w 1123951"/>
                  <a:gd name="connsiteY70" fmla="*/ 492686 h 1092200"/>
                  <a:gd name="connsiteX71" fmla="*/ 485583 w 1123951"/>
                  <a:gd name="connsiteY71" fmla="*/ 497685 h 1092200"/>
                  <a:gd name="connsiteX72" fmla="*/ 512763 w 1123951"/>
                  <a:gd name="connsiteY72" fmla="*/ 497685 h 1092200"/>
                  <a:gd name="connsiteX73" fmla="*/ 512763 w 1123951"/>
                  <a:gd name="connsiteY73" fmla="*/ 853285 h 1092200"/>
                  <a:gd name="connsiteX74" fmla="*/ 505610 w 1123951"/>
                  <a:gd name="connsiteY74" fmla="*/ 860425 h 1092200"/>
                  <a:gd name="connsiteX75" fmla="*/ 64302 w 1123951"/>
                  <a:gd name="connsiteY75" fmla="*/ 860425 h 1092200"/>
                  <a:gd name="connsiteX76" fmla="*/ 57150 w 1123951"/>
                  <a:gd name="connsiteY76" fmla="*/ 853285 h 1092200"/>
                  <a:gd name="connsiteX77" fmla="*/ 57150 w 1123951"/>
                  <a:gd name="connsiteY77" fmla="*/ 156365 h 1092200"/>
                  <a:gd name="connsiteX78" fmla="*/ 64302 w 1123951"/>
                  <a:gd name="connsiteY78" fmla="*/ 149225 h 1092200"/>
                  <a:gd name="connsiteX79" fmla="*/ 196721 w 1123951"/>
                  <a:gd name="connsiteY79" fmla="*/ 74613 h 1092200"/>
                  <a:gd name="connsiteX80" fmla="*/ 376367 w 1123951"/>
                  <a:gd name="connsiteY80" fmla="*/ 74613 h 1092200"/>
                  <a:gd name="connsiteX81" fmla="*/ 392113 w 1123951"/>
                  <a:gd name="connsiteY81" fmla="*/ 90488 h 1092200"/>
                  <a:gd name="connsiteX82" fmla="*/ 376367 w 1123951"/>
                  <a:gd name="connsiteY82" fmla="*/ 106363 h 1092200"/>
                  <a:gd name="connsiteX83" fmla="*/ 196721 w 1123951"/>
                  <a:gd name="connsiteY83" fmla="*/ 106363 h 1092200"/>
                  <a:gd name="connsiteX84" fmla="*/ 180975 w 1123951"/>
                  <a:gd name="connsiteY84" fmla="*/ 90488 h 1092200"/>
                  <a:gd name="connsiteX85" fmla="*/ 196721 w 1123951"/>
                  <a:gd name="connsiteY85" fmla="*/ 74613 h 1092200"/>
                  <a:gd name="connsiteX86" fmla="*/ 15725 w 1123951"/>
                  <a:gd name="connsiteY86" fmla="*/ 0 h 1092200"/>
                  <a:gd name="connsiteX87" fmla="*/ 558950 w 1123951"/>
                  <a:gd name="connsiteY87" fmla="*/ 0 h 1092200"/>
                  <a:gd name="connsiteX88" fmla="*/ 574675 w 1123951"/>
                  <a:gd name="connsiteY88" fmla="*/ 15726 h 1092200"/>
                  <a:gd name="connsiteX89" fmla="*/ 574675 w 1123951"/>
                  <a:gd name="connsiteY89" fmla="*/ 289490 h 1092200"/>
                  <a:gd name="connsiteX90" fmla="*/ 543225 w 1123951"/>
                  <a:gd name="connsiteY90" fmla="*/ 289490 h 1092200"/>
                  <a:gd name="connsiteX91" fmla="*/ 543225 w 1123951"/>
                  <a:gd name="connsiteY91" fmla="*/ 31451 h 1092200"/>
                  <a:gd name="connsiteX92" fmla="*/ 31450 w 1123951"/>
                  <a:gd name="connsiteY92" fmla="*/ 31451 h 1092200"/>
                  <a:gd name="connsiteX93" fmla="*/ 31450 w 1123951"/>
                  <a:gd name="connsiteY93" fmla="*/ 894918 h 1092200"/>
                  <a:gd name="connsiteX94" fmla="*/ 543225 w 1123951"/>
                  <a:gd name="connsiteY94" fmla="*/ 894918 h 1092200"/>
                  <a:gd name="connsiteX95" fmla="*/ 543225 w 1123951"/>
                  <a:gd name="connsiteY95" fmla="*/ 496780 h 1092200"/>
                  <a:gd name="connsiteX96" fmla="*/ 574675 w 1123951"/>
                  <a:gd name="connsiteY96" fmla="*/ 496780 h 1092200"/>
                  <a:gd name="connsiteX97" fmla="*/ 574675 w 1123951"/>
                  <a:gd name="connsiteY97" fmla="*/ 894918 h 1092200"/>
                  <a:gd name="connsiteX98" fmla="*/ 574675 w 1123951"/>
                  <a:gd name="connsiteY98" fmla="*/ 926369 h 1092200"/>
                  <a:gd name="connsiteX99" fmla="*/ 574675 w 1123951"/>
                  <a:gd name="connsiteY99" fmla="*/ 1076475 h 1092200"/>
                  <a:gd name="connsiteX100" fmla="*/ 558950 w 1123951"/>
                  <a:gd name="connsiteY100" fmla="*/ 1092200 h 1092200"/>
                  <a:gd name="connsiteX101" fmla="*/ 15725 w 1123951"/>
                  <a:gd name="connsiteY101" fmla="*/ 1092200 h 1092200"/>
                  <a:gd name="connsiteX102" fmla="*/ 0 w 1123951"/>
                  <a:gd name="connsiteY102" fmla="*/ 1076475 h 1092200"/>
                  <a:gd name="connsiteX103" fmla="*/ 0 w 1123951"/>
                  <a:gd name="connsiteY103" fmla="*/ 926369 h 1092200"/>
                  <a:gd name="connsiteX104" fmla="*/ 0 w 1123951"/>
                  <a:gd name="connsiteY104" fmla="*/ 894918 h 1092200"/>
                  <a:gd name="connsiteX105" fmla="*/ 0 w 1123951"/>
                  <a:gd name="connsiteY105" fmla="*/ 15726 h 1092200"/>
                  <a:gd name="connsiteX106" fmla="*/ 15725 w 1123951"/>
                  <a:gd name="connsiteY106" fmla="*/ 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123951" h="1092200">
                    <a:moveTo>
                      <a:pt x="287338" y="947738"/>
                    </a:moveTo>
                    <a:cubicBezTo>
                      <a:pt x="310134" y="947738"/>
                      <a:pt x="328613" y="966217"/>
                      <a:pt x="328613" y="989013"/>
                    </a:cubicBezTo>
                    <a:cubicBezTo>
                      <a:pt x="328613" y="1011809"/>
                      <a:pt x="310134" y="1030288"/>
                      <a:pt x="287338" y="1030288"/>
                    </a:cubicBezTo>
                    <a:cubicBezTo>
                      <a:pt x="264542" y="1030288"/>
                      <a:pt x="246063" y="1011809"/>
                      <a:pt x="246063" y="989013"/>
                    </a:cubicBezTo>
                    <a:cubicBezTo>
                      <a:pt x="246063" y="966217"/>
                      <a:pt x="264542" y="947738"/>
                      <a:pt x="287338" y="947738"/>
                    </a:cubicBezTo>
                    <a:close/>
                    <a:moveTo>
                      <a:pt x="31750" y="925513"/>
                    </a:moveTo>
                    <a:cubicBezTo>
                      <a:pt x="31750" y="925513"/>
                      <a:pt x="31750" y="925513"/>
                      <a:pt x="31750" y="1060451"/>
                    </a:cubicBezTo>
                    <a:cubicBezTo>
                      <a:pt x="31750" y="1060451"/>
                      <a:pt x="31750" y="1060451"/>
                      <a:pt x="542925" y="1060451"/>
                    </a:cubicBezTo>
                    <a:cubicBezTo>
                      <a:pt x="542925" y="1060451"/>
                      <a:pt x="542925" y="1060451"/>
                      <a:pt x="542925" y="925513"/>
                    </a:cubicBezTo>
                    <a:cubicBezTo>
                      <a:pt x="542925" y="925513"/>
                      <a:pt x="542925" y="925513"/>
                      <a:pt x="31750" y="925513"/>
                    </a:cubicBezTo>
                    <a:close/>
                    <a:moveTo>
                      <a:pt x="336369" y="476250"/>
                    </a:moveTo>
                    <a:cubicBezTo>
                      <a:pt x="336369" y="476250"/>
                      <a:pt x="336369" y="476250"/>
                      <a:pt x="417694" y="476250"/>
                    </a:cubicBezTo>
                    <a:cubicBezTo>
                      <a:pt x="426254" y="476250"/>
                      <a:pt x="433388" y="483439"/>
                      <a:pt x="433388" y="492065"/>
                    </a:cubicBezTo>
                    <a:cubicBezTo>
                      <a:pt x="433388" y="492065"/>
                      <a:pt x="433388" y="492065"/>
                      <a:pt x="433388" y="574735"/>
                    </a:cubicBezTo>
                    <a:cubicBezTo>
                      <a:pt x="433388" y="583361"/>
                      <a:pt x="426254" y="590550"/>
                      <a:pt x="417694" y="590550"/>
                    </a:cubicBezTo>
                    <a:cubicBezTo>
                      <a:pt x="417694" y="590550"/>
                      <a:pt x="417694" y="590550"/>
                      <a:pt x="336369" y="590550"/>
                    </a:cubicBezTo>
                    <a:cubicBezTo>
                      <a:pt x="327095" y="590550"/>
                      <a:pt x="320675" y="583361"/>
                      <a:pt x="320675" y="574735"/>
                    </a:cubicBezTo>
                    <a:cubicBezTo>
                      <a:pt x="320675" y="574735"/>
                      <a:pt x="320675" y="574735"/>
                      <a:pt x="320675" y="492065"/>
                    </a:cubicBezTo>
                    <a:cubicBezTo>
                      <a:pt x="320675" y="483439"/>
                      <a:pt x="327095" y="476250"/>
                      <a:pt x="336369" y="476250"/>
                    </a:cubicBezTo>
                    <a:close/>
                    <a:moveTo>
                      <a:pt x="671411" y="366713"/>
                    </a:moveTo>
                    <a:cubicBezTo>
                      <a:pt x="671411" y="366713"/>
                      <a:pt x="671411" y="366713"/>
                      <a:pt x="839891" y="366713"/>
                    </a:cubicBezTo>
                    <a:cubicBezTo>
                      <a:pt x="848494" y="366713"/>
                      <a:pt x="855663" y="373857"/>
                      <a:pt x="855663" y="382429"/>
                    </a:cubicBezTo>
                    <a:cubicBezTo>
                      <a:pt x="855663" y="382429"/>
                      <a:pt x="855663" y="382429"/>
                      <a:pt x="855663" y="551022"/>
                    </a:cubicBezTo>
                    <a:cubicBezTo>
                      <a:pt x="855663" y="559594"/>
                      <a:pt x="848494" y="566738"/>
                      <a:pt x="839891" y="566738"/>
                    </a:cubicBezTo>
                    <a:cubicBezTo>
                      <a:pt x="839891" y="566738"/>
                      <a:pt x="839891" y="566738"/>
                      <a:pt x="671411" y="566738"/>
                    </a:cubicBezTo>
                    <a:cubicBezTo>
                      <a:pt x="662808" y="566738"/>
                      <a:pt x="655638" y="559594"/>
                      <a:pt x="655638" y="551022"/>
                    </a:cubicBezTo>
                    <a:cubicBezTo>
                      <a:pt x="655638" y="551022"/>
                      <a:pt x="655638" y="551022"/>
                      <a:pt x="655638" y="382429"/>
                    </a:cubicBezTo>
                    <a:cubicBezTo>
                      <a:pt x="655638" y="373857"/>
                      <a:pt x="662808" y="366713"/>
                      <a:pt x="671411" y="366713"/>
                    </a:cubicBezTo>
                    <a:close/>
                    <a:moveTo>
                      <a:pt x="485633" y="322263"/>
                    </a:moveTo>
                    <a:cubicBezTo>
                      <a:pt x="485633" y="322263"/>
                      <a:pt x="485633" y="322263"/>
                      <a:pt x="598629" y="322263"/>
                    </a:cubicBezTo>
                    <a:cubicBezTo>
                      <a:pt x="607211" y="322263"/>
                      <a:pt x="614363" y="329415"/>
                      <a:pt x="614363" y="337996"/>
                    </a:cubicBezTo>
                    <a:cubicBezTo>
                      <a:pt x="614363" y="337996"/>
                      <a:pt x="614363" y="337996"/>
                      <a:pt x="614363" y="450993"/>
                    </a:cubicBezTo>
                    <a:cubicBezTo>
                      <a:pt x="614363" y="459574"/>
                      <a:pt x="607211" y="466726"/>
                      <a:pt x="598629" y="466726"/>
                    </a:cubicBezTo>
                    <a:cubicBezTo>
                      <a:pt x="598629" y="466726"/>
                      <a:pt x="598629" y="466726"/>
                      <a:pt x="485633" y="466726"/>
                    </a:cubicBezTo>
                    <a:cubicBezTo>
                      <a:pt x="477051" y="466726"/>
                      <a:pt x="469900" y="459574"/>
                      <a:pt x="469900" y="450993"/>
                    </a:cubicBezTo>
                    <a:cubicBezTo>
                      <a:pt x="469900" y="450993"/>
                      <a:pt x="469900" y="450993"/>
                      <a:pt x="469900" y="337996"/>
                    </a:cubicBezTo>
                    <a:cubicBezTo>
                      <a:pt x="469900" y="329415"/>
                      <a:pt x="477051" y="322263"/>
                      <a:pt x="485633" y="322263"/>
                    </a:cubicBezTo>
                    <a:close/>
                    <a:moveTo>
                      <a:pt x="912644" y="217488"/>
                    </a:moveTo>
                    <a:cubicBezTo>
                      <a:pt x="912644" y="217488"/>
                      <a:pt x="912644" y="217488"/>
                      <a:pt x="1108246" y="217488"/>
                    </a:cubicBezTo>
                    <a:cubicBezTo>
                      <a:pt x="1116812" y="217488"/>
                      <a:pt x="1123951" y="224627"/>
                      <a:pt x="1123951" y="233193"/>
                    </a:cubicBezTo>
                    <a:cubicBezTo>
                      <a:pt x="1123951" y="233193"/>
                      <a:pt x="1123951" y="233193"/>
                      <a:pt x="1123951" y="428796"/>
                    </a:cubicBezTo>
                    <a:cubicBezTo>
                      <a:pt x="1123951" y="437362"/>
                      <a:pt x="1116812" y="444501"/>
                      <a:pt x="1108246" y="444501"/>
                    </a:cubicBezTo>
                    <a:cubicBezTo>
                      <a:pt x="1108246" y="444501"/>
                      <a:pt x="1108246" y="444501"/>
                      <a:pt x="912644" y="444501"/>
                    </a:cubicBezTo>
                    <a:cubicBezTo>
                      <a:pt x="904077" y="444501"/>
                      <a:pt x="896938" y="437362"/>
                      <a:pt x="896938" y="428796"/>
                    </a:cubicBezTo>
                    <a:cubicBezTo>
                      <a:pt x="896938" y="428796"/>
                      <a:pt x="896938" y="428796"/>
                      <a:pt x="896938" y="233193"/>
                    </a:cubicBezTo>
                    <a:cubicBezTo>
                      <a:pt x="896938" y="224627"/>
                      <a:pt x="904077" y="217488"/>
                      <a:pt x="912644" y="217488"/>
                    </a:cubicBezTo>
                    <a:close/>
                    <a:moveTo>
                      <a:pt x="696848" y="149225"/>
                    </a:moveTo>
                    <a:cubicBezTo>
                      <a:pt x="696848" y="149225"/>
                      <a:pt x="696848" y="149225"/>
                      <a:pt x="839854" y="149225"/>
                    </a:cubicBezTo>
                    <a:cubicBezTo>
                      <a:pt x="848477" y="149225"/>
                      <a:pt x="855663" y="156346"/>
                      <a:pt x="855663" y="164891"/>
                    </a:cubicBezTo>
                    <a:cubicBezTo>
                      <a:pt x="855663" y="164891"/>
                      <a:pt x="855663" y="164891"/>
                      <a:pt x="855663" y="306597"/>
                    </a:cubicBezTo>
                    <a:cubicBezTo>
                      <a:pt x="855663" y="315142"/>
                      <a:pt x="848477" y="322263"/>
                      <a:pt x="839854" y="322263"/>
                    </a:cubicBezTo>
                    <a:cubicBezTo>
                      <a:pt x="839854" y="322263"/>
                      <a:pt x="839854" y="322263"/>
                      <a:pt x="696848" y="322263"/>
                    </a:cubicBezTo>
                    <a:cubicBezTo>
                      <a:pt x="688224" y="322263"/>
                      <a:pt x="681038" y="315142"/>
                      <a:pt x="681038" y="306597"/>
                    </a:cubicBezTo>
                    <a:cubicBezTo>
                      <a:pt x="681038" y="306597"/>
                      <a:pt x="681038" y="306597"/>
                      <a:pt x="681038" y="164891"/>
                    </a:cubicBezTo>
                    <a:cubicBezTo>
                      <a:pt x="681038" y="156346"/>
                      <a:pt x="688224" y="149225"/>
                      <a:pt x="696848" y="149225"/>
                    </a:cubicBezTo>
                    <a:close/>
                    <a:moveTo>
                      <a:pt x="64302" y="149225"/>
                    </a:moveTo>
                    <a:cubicBezTo>
                      <a:pt x="64302" y="149225"/>
                      <a:pt x="64302" y="149225"/>
                      <a:pt x="505610" y="149225"/>
                    </a:cubicBezTo>
                    <a:cubicBezTo>
                      <a:pt x="509902" y="149225"/>
                      <a:pt x="512763" y="152795"/>
                      <a:pt x="512763" y="156365"/>
                    </a:cubicBezTo>
                    <a:cubicBezTo>
                      <a:pt x="512763" y="156365"/>
                      <a:pt x="512763" y="156365"/>
                      <a:pt x="512763" y="290608"/>
                    </a:cubicBezTo>
                    <a:cubicBezTo>
                      <a:pt x="512763" y="290608"/>
                      <a:pt x="512763" y="290608"/>
                      <a:pt x="485583" y="290608"/>
                    </a:cubicBezTo>
                    <a:cubicBezTo>
                      <a:pt x="459834" y="290608"/>
                      <a:pt x="438377" y="312030"/>
                      <a:pt x="438377" y="337736"/>
                    </a:cubicBezTo>
                    <a:cubicBezTo>
                      <a:pt x="438377" y="337736"/>
                      <a:pt x="438377" y="337736"/>
                      <a:pt x="438377" y="450557"/>
                    </a:cubicBezTo>
                    <a:cubicBezTo>
                      <a:pt x="438377" y="450557"/>
                      <a:pt x="438377" y="450557"/>
                      <a:pt x="438377" y="451271"/>
                    </a:cubicBezTo>
                    <a:cubicBezTo>
                      <a:pt x="431940" y="447701"/>
                      <a:pt x="424787" y="445558"/>
                      <a:pt x="416920" y="445558"/>
                    </a:cubicBezTo>
                    <a:cubicBezTo>
                      <a:pt x="416920" y="445558"/>
                      <a:pt x="416920" y="445558"/>
                      <a:pt x="335381" y="445558"/>
                    </a:cubicBezTo>
                    <a:cubicBezTo>
                      <a:pt x="308917" y="445558"/>
                      <a:pt x="288175" y="466980"/>
                      <a:pt x="288175" y="492686"/>
                    </a:cubicBezTo>
                    <a:cubicBezTo>
                      <a:pt x="288175" y="492686"/>
                      <a:pt x="288175" y="492686"/>
                      <a:pt x="288175" y="574803"/>
                    </a:cubicBezTo>
                    <a:cubicBezTo>
                      <a:pt x="288175" y="600509"/>
                      <a:pt x="308917" y="621930"/>
                      <a:pt x="335381" y="621930"/>
                    </a:cubicBezTo>
                    <a:cubicBezTo>
                      <a:pt x="335381" y="621930"/>
                      <a:pt x="335381" y="621930"/>
                      <a:pt x="416920" y="621930"/>
                    </a:cubicBezTo>
                    <a:cubicBezTo>
                      <a:pt x="443384" y="621930"/>
                      <a:pt x="464126" y="600509"/>
                      <a:pt x="464126" y="574803"/>
                    </a:cubicBezTo>
                    <a:cubicBezTo>
                      <a:pt x="464126" y="574803"/>
                      <a:pt x="464126" y="574803"/>
                      <a:pt x="464126" y="492686"/>
                    </a:cubicBezTo>
                    <a:cubicBezTo>
                      <a:pt x="470563" y="495542"/>
                      <a:pt x="477716" y="497685"/>
                      <a:pt x="485583" y="497685"/>
                    </a:cubicBezTo>
                    <a:cubicBezTo>
                      <a:pt x="485583" y="497685"/>
                      <a:pt x="485583" y="497685"/>
                      <a:pt x="512763" y="497685"/>
                    </a:cubicBezTo>
                    <a:cubicBezTo>
                      <a:pt x="512763" y="497685"/>
                      <a:pt x="512763" y="497685"/>
                      <a:pt x="512763" y="853285"/>
                    </a:cubicBezTo>
                    <a:cubicBezTo>
                      <a:pt x="512763" y="857569"/>
                      <a:pt x="509902" y="860425"/>
                      <a:pt x="505610" y="860425"/>
                    </a:cubicBezTo>
                    <a:cubicBezTo>
                      <a:pt x="505610" y="860425"/>
                      <a:pt x="505610" y="860425"/>
                      <a:pt x="64302" y="860425"/>
                    </a:cubicBezTo>
                    <a:cubicBezTo>
                      <a:pt x="60011" y="860425"/>
                      <a:pt x="57150" y="857569"/>
                      <a:pt x="57150" y="853285"/>
                    </a:cubicBezTo>
                    <a:cubicBezTo>
                      <a:pt x="57150" y="853285"/>
                      <a:pt x="57150" y="853285"/>
                      <a:pt x="57150" y="156365"/>
                    </a:cubicBezTo>
                    <a:cubicBezTo>
                      <a:pt x="57150" y="152795"/>
                      <a:pt x="60011" y="149225"/>
                      <a:pt x="64302" y="149225"/>
                    </a:cubicBezTo>
                    <a:close/>
                    <a:moveTo>
                      <a:pt x="196721" y="74613"/>
                    </a:moveTo>
                    <a:cubicBezTo>
                      <a:pt x="196721" y="74613"/>
                      <a:pt x="196721" y="74613"/>
                      <a:pt x="376367" y="74613"/>
                    </a:cubicBezTo>
                    <a:cubicBezTo>
                      <a:pt x="384956" y="74613"/>
                      <a:pt x="392113" y="81829"/>
                      <a:pt x="392113" y="90488"/>
                    </a:cubicBezTo>
                    <a:cubicBezTo>
                      <a:pt x="392113" y="99147"/>
                      <a:pt x="384956" y="106363"/>
                      <a:pt x="376367" y="106363"/>
                    </a:cubicBezTo>
                    <a:cubicBezTo>
                      <a:pt x="376367" y="106363"/>
                      <a:pt x="376367" y="106363"/>
                      <a:pt x="196721" y="106363"/>
                    </a:cubicBezTo>
                    <a:cubicBezTo>
                      <a:pt x="188132" y="106363"/>
                      <a:pt x="180975" y="99147"/>
                      <a:pt x="180975" y="90488"/>
                    </a:cubicBezTo>
                    <a:cubicBezTo>
                      <a:pt x="180975" y="81829"/>
                      <a:pt x="188132" y="74613"/>
                      <a:pt x="196721" y="74613"/>
                    </a:cubicBezTo>
                    <a:close/>
                    <a:moveTo>
                      <a:pt x="15725" y="0"/>
                    </a:moveTo>
                    <a:cubicBezTo>
                      <a:pt x="15725" y="0"/>
                      <a:pt x="15725" y="0"/>
                      <a:pt x="558950" y="0"/>
                    </a:cubicBezTo>
                    <a:cubicBezTo>
                      <a:pt x="567528" y="0"/>
                      <a:pt x="574675" y="7148"/>
                      <a:pt x="574675" y="15726"/>
                    </a:cubicBezTo>
                    <a:cubicBezTo>
                      <a:pt x="574675" y="15726"/>
                      <a:pt x="574675" y="15726"/>
                      <a:pt x="574675" y="289490"/>
                    </a:cubicBezTo>
                    <a:cubicBezTo>
                      <a:pt x="574675" y="289490"/>
                      <a:pt x="574675" y="289490"/>
                      <a:pt x="543225" y="289490"/>
                    </a:cubicBezTo>
                    <a:cubicBezTo>
                      <a:pt x="543225" y="289490"/>
                      <a:pt x="543225" y="289490"/>
                      <a:pt x="543225" y="31451"/>
                    </a:cubicBezTo>
                    <a:cubicBezTo>
                      <a:pt x="543225" y="31451"/>
                      <a:pt x="543225" y="31451"/>
                      <a:pt x="31450" y="31451"/>
                    </a:cubicBezTo>
                    <a:cubicBezTo>
                      <a:pt x="31450" y="31451"/>
                      <a:pt x="31450" y="31451"/>
                      <a:pt x="31450" y="894918"/>
                    </a:cubicBezTo>
                    <a:cubicBezTo>
                      <a:pt x="31450" y="894918"/>
                      <a:pt x="31450" y="894918"/>
                      <a:pt x="543225" y="894918"/>
                    </a:cubicBezTo>
                    <a:cubicBezTo>
                      <a:pt x="543225" y="894918"/>
                      <a:pt x="543225" y="894918"/>
                      <a:pt x="543225" y="496780"/>
                    </a:cubicBezTo>
                    <a:cubicBezTo>
                      <a:pt x="543225" y="496780"/>
                      <a:pt x="543225" y="496780"/>
                      <a:pt x="574675" y="496780"/>
                    </a:cubicBezTo>
                    <a:cubicBezTo>
                      <a:pt x="574675" y="496780"/>
                      <a:pt x="574675" y="496780"/>
                      <a:pt x="574675" y="894918"/>
                    </a:cubicBezTo>
                    <a:cubicBezTo>
                      <a:pt x="574675" y="894918"/>
                      <a:pt x="574675" y="894918"/>
                      <a:pt x="574675" y="926369"/>
                    </a:cubicBezTo>
                    <a:cubicBezTo>
                      <a:pt x="574675" y="926369"/>
                      <a:pt x="574675" y="926369"/>
                      <a:pt x="574675" y="1076475"/>
                    </a:cubicBezTo>
                    <a:cubicBezTo>
                      <a:pt x="574675" y="1085052"/>
                      <a:pt x="567528" y="1092200"/>
                      <a:pt x="558950" y="1092200"/>
                    </a:cubicBezTo>
                    <a:cubicBezTo>
                      <a:pt x="558950" y="1092200"/>
                      <a:pt x="558950" y="1092200"/>
                      <a:pt x="15725" y="1092200"/>
                    </a:cubicBezTo>
                    <a:cubicBezTo>
                      <a:pt x="7148" y="1092200"/>
                      <a:pt x="0" y="1085052"/>
                      <a:pt x="0" y="1076475"/>
                    </a:cubicBezTo>
                    <a:cubicBezTo>
                      <a:pt x="0" y="1076475"/>
                      <a:pt x="0" y="1076475"/>
                      <a:pt x="0" y="926369"/>
                    </a:cubicBezTo>
                    <a:cubicBezTo>
                      <a:pt x="0" y="926369"/>
                      <a:pt x="0" y="926369"/>
                      <a:pt x="0" y="894918"/>
                    </a:cubicBezTo>
                    <a:cubicBezTo>
                      <a:pt x="0" y="894918"/>
                      <a:pt x="0" y="894918"/>
                      <a:pt x="0" y="15726"/>
                    </a:cubicBezTo>
                    <a:cubicBezTo>
                      <a:pt x="0" y="7148"/>
                      <a:pt x="7148" y="0"/>
                      <a:pt x="15725"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2" name="Group 71">
              <a:extLst>
                <a:ext uri="{FF2B5EF4-FFF2-40B4-BE49-F238E27FC236}">
                  <a16:creationId xmlns:a16="http://schemas.microsoft.com/office/drawing/2014/main" id="{209F4817-98F7-40D5-A499-25477BAE5209}"/>
                </a:ext>
              </a:extLst>
            </p:cNvPr>
            <p:cNvGrpSpPr>
              <a:grpSpLocks noChangeAspect="1"/>
            </p:cNvGrpSpPr>
            <p:nvPr/>
          </p:nvGrpSpPr>
          <p:grpSpPr>
            <a:xfrm>
              <a:off x="2137220" y="3297396"/>
              <a:ext cx="590285" cy="589715"/>
              <a:chOff x="5273675" y="2606675"/>
              <a:chExt cx="1646238" cy="1644650"/>
            </a:xfrm>
          </p:grpSpPr>
          <p:sp>
            <p:nvSpPr>
              <p:cNvPr id="200" name="AutoShape 3">
                <a:extLst>
                  <a:ext uri="{FF2B5EF4-FFF2-40B4-BE49-F238E27FC236}">
                    <a16:creationId xmlns:a16="http://schemas.microsoft.com/office/drawing/2014/main" id="{613027D6-2E3F-4027-92CA-A2FCBB0E5F84}"/>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201" name="Freeform 76">
                <a:extLst>
                  <a:ext uri="{FF2B5EF4-FFF2-40B4-BE49-F238E27FC236}">
                    <a16:creationId xmlns:a16="http://schemas.microsoft.com/office/drawing/2014/main" id="{AC348736-F730-428C-887C-9673F3786509}"/>
                  </a:ext>
                </a:extLst>
              </p:cNvPr>
              <p:cNvSpPr>
                <a:spLocks/>
              </p:cNvSpPr>
              <p:nvPr/>
            </p:nvSpPr>
            <p:spPr bwMode="auto">
              <a:xfrm>
                <a:off x="5446711" y="2774948"/>
                <a:ext cx="1303338" cy="1304926"/>
              </a:xfrm>
              <a:custGeom>
                <a:avLst/>
                <a:gdLst>
                  <a:gd name="connsiteX0" fmla="*/ 1219200 w 1303338"/>
                  <a:gd name="connsiteY0" fmla="*/ 1168400 h 1304926"/>
                  <a:gd name="connsiteX1" fmla="*/ 1166812 w 1303338"/>
                  <a:gd name="connsiteY1" fmla="*/ 1220788 h 1304926"/>
                  <a:gd name="connsiteX2" fmla="*/ 1219200 w 1303338"/>
                  <a:gd name="connsiteY2" fmla="*/ 1273176 h 1304926"/>
                  <a:gd name="connsiteX3" fmla="*/ 1271588 w 1303338"/>
                  <a:gd name="connsiteY3" fmla="*/ 1220788 h 1304926"/>
                  <a:gd name="connsiteX4" fmla="*/ 1219200 w 1303338"/>
                  <a:gd name="connsiteY4" fmla="*/ 1168400 h 1304926"/>
                  <a:gd name="connsiteX5" fmla="*/ 538163 w 1303338"/>
                  <a:gd name="connsiteY5" fmla="*/ 1168400 h 1304926"/>
                  <a:gd name="connsiteX6" fmla="*/ 485775 w 1303338"/>
                  <a:gd name="connsiteY6" fmla="*/ 1220788 h 1304926"/>
                  <a:gd name="connsiteX7" fmla="*/ 538163 w 1303338"/>
                  <a:gd name="connsiteY7" fmla="*/ 1273176 h 1304926"/>
                  <a:gd name="connsiteX8" fmla="*/ 590551 w 1303338"/>
                  <a:gd name="connsiteY8" fmla="*/ 1220788 h 1304926"/>
                  <a:gd name="connsiteX9" fmla="*/ 538163 w 1303338"/>
                  <a:gd name="connsiteY9" fmla="*/ 1168400 h 1304926"/>
                  <a:gd name="connsiteX10" fmla="*/ 84138 w 1303338"/>
                  <a:gd name="connsiteY10" fmla="*/ 1168400 h 1304926"/>
                  <a:gd name="connsiteX11" fmla="*/ 31750 w 1303338"/>
                  <a:gd name="connsiteY11" fmla="*/ 1220788 h 1304926"/>
                  <a:gd name="connsiteX12" fmla="*/ 84138 w 1303338"/>
                  <a:gd name="connsiteY12" fmla="*/ 1273176 h 1304926"/>
                  <a:gd name="connsiteX13" fmla="*/ 136526 w 1303338"/>
                  <a:gd name="connsiteY13" fmla="*/ 1220788 h 1304926"/>
                  <a:gd name="connsiteX14" fmla="*/ 84138 w 1303338"/>
                  <a:gd name="connsiteY14" fmla="*/ 1168400 h 1304926"/>
                  <a:gd name="connsiteX15" fmla="*/ 311151 w 1303338"/>
                  <a:gd name="connsiteY15" fmla="*/ 1136651 h 1304926"/>
                  <a:gd name="connsiteX16" fmla="*/ 327026 w 1303338"/>
                  <a:gd name="connsiteY16" fmla="*/ 1152405 h 1304926"/>
                  <a:gd name="connsiteX17" fmla="*/ 327026 w 1303338"/>
                  <a:gd name="connsiteY17" fmla="*/ 1289173 h 1304926"/>
                  <a:gd name="connsiteX18" fmla="*/ 311151 w 1303338"/>
                  <a:gd name="connsiteY18" fmla="*/ 1304926 h 1304926"/>
                  <a:gd name="connsiteX19" fmla="*/ 295276 w 1303338"/>
                  <a:gd name="connsiteY19" fmla="*/ 1289173 h 1304926"/>
                  <a:gd name="connsiteX20" fmla="*/ 295276 w 1303338"/>
                  <a:gd name="connsiteY20" fmla="*/ 1152405 h 1304926"/>
                  <a:gd name="connsiteX21" fmla="*/ 311151 w 1303338"/>
                  <a:gd name="connsiteY21" fmla="*/ 1136651 h 1304926"/>
                  <a:gd name="connsiteX22" fmla="*/ 1219200 w 1303338"/>
                  <a:gd name="connsiteY22" fmla="*/ 1136650 h 1304926"/>
                  <a:gd name="connsiteX23" fmla="*/ 1303338 w 1303338"/>
                  <a:gd name="connsiteY23" fmla="*/ 1220788 h 1304926"/>
                  <a:gd name="connsiteX24" fmla="*/ 1219200 w 1303338"/>
                  <a:gd name="connsiteY24" fmla="*/ 1304926 h 1304926"/>
                  <a:gd name="connsiteX25" fmla="*/ 1135062 w 1303338"/>
                  <a:gd name="connsiteY25" fmla="*/ 1220788 h 1304926"/>
                  <a:gd name="connsiteX26" fmla="*/ 1219200 w 1303338"/>
                  <a:gd name="connsiteY26" fmla="*/ 1136650 h 1304926"/>
                  <a:gd name="connsiteX27" fmla="*/ 538163 w 1303338"/>
                  <a:gd name="connsiteY27" fmla="*/ 1136650 h 1304926"/>
                  <a:gd name="connsiteX28" fmla="*/ 622301 w 1303338"/>
                  <a:gd name="connsiteY28" fmla="*/ 1220788 h 1304926"/>
                  <a:gd name="connsiteX29" fmla="*/ 538163 w 1303338"/>
                  <a:gd name="connsiteY29" fmla="*/ 1304926 h 1304926"/>
                  <a:gd name="connsiteX30" fmla="*/ 454025 w 1303338"/>
                  <a:gd name="connsiteY30" fmla="*/ 1220788 h 1304926"/>
                  <a:gd name="connsiteX31" fmla="*/ 538163 w 1303338"/>
                  <a:gd name="connsiteY31" fmla="*/ 1136650 h 1304926"/>
                  <a:gd name="connsiteX32" fmla="*/ 84138 w 1303338"/>
                  <a:gd name="connsiteY32" fmla="*/ 1136650 h 1304926"/>
                  <a:gd name="connsiteX33" fmla="*/ 168276 w 1303338"/>
                  <a:gd name="connsiteY33" fmla="*/ 1220788 h 1304926"/>
                  <a:gd name="connsiteX34" fmla="*/ 84138 w 1303338"/>
                  <a:gd name="connsiteY34" fmla="*/ 1304926 h 1304926"/>
                  <a:gd name="connsiteX35" fmla="*/ 0 w 1303338"/>
                  <a:gd name="connsiteY35" fmla="*/ 1220788 h 1304926"/>
                  <a:gd name="connsiteX36" fmla="*/ 84138 w 1303338"/>
                  <a:gd name="connsiteY36" fmla="*/ 1136650 h 1304926"/>
                  <a:gd name="connsiteX37" fmla="*/ 878589 w 1303338"/>
                  <a:gd name="connsiteY37" fmla="*/ 1018468 h 1304926"/>
                  <a:gd name="connsiteX38" fmla="*/ 844992 w 1303338"/>
                  <a:gd name="connsiteY38" fmla="*/ 1025664 h 1304926"/>
                  <a:gd name="connsiteX39" fmla="*/ 800449 w 1303338"/>
                  <a:gd name="connsiteY39" fmla="*/ 1139368 h 1304926"/>
                  <a:gd name="connsiteX40" fmla="*/ 913961 w 1303338"/>
                  <a:gd name="connsiteY40" fmla="*/ 1184139 h 1304926"/>
                  <a:gd name="connsiteX41" fmla="*/ 958504 w 1303338"/>
                  <a:gd name="connsiteY41" fmla="*/ 1070435 h 1304926"/>
                  <a:gd name="connsiteX42" fmla="*/ 878589 w 1303338"/>
                  <a:gd name="connsiteY42" fmla="*/ 1018468 h 1304926"/>
                  <a:gd name="connsiteX43" fmla="*/ 1219200 w 1303338"/>
                  <a:gd name="connsiteY43" fmla="*/ 941388 h 1304926"/>
                  <a:gd name="connsiteX44" fmla="*/ 1166812 w 1303338"/>
                  <a:gd name="connsiteY44" fmla="*/ 993776 h 1304926"/>
                  <a:gd name="connsiteX45" fmla="*/ 1219200 w 1303338"/>
                  <a:gd name="connsiteY45" fmla="*/ 1046164 h 1304926"/>
                  <a:gd name="connsiteX46" fmla="*/ 1271588 w 1303338"/>
                  <a:gd name="connsiteY46" fmla="*/ 993776 h 1304926"/>
                  <a:gd name="connsiteX47" fmla="*/ 1219200 w 1303338"/>
                  <a:gd name="connsiteY47" fmla="*/ 941388 h 1304926"/>
                  <a:gd name="connsiteX48" fmla="*/ 538163 w 1303338"/>
                  <a:gd name="connsiteY48" fmla="*/ 941388 h 1304926"/>
                  <a:gd name="connsiteX49" fmla="*/ 485775 w 1303338"/>
                  <a:gd name="connsiteY49" fmla="*/ 993776 h 1304926"/>
                  <a:gd name="connsiteX50" fmla="*/ 538163 w 1303338"/>
                  <a:gd name="connsiteY50" fmla="*/ 1046164 h 1304926"/>
                  <a:gd name="connsiteX51" fmla="*/ 590551 w 1303338"/>
                  <a:gd name="connsiteY51" fmla="*/ 993776 h 1304926"/>
                  <a:gd name="connsiteX52" fmla="*/ 538163 w 1303338"/>
                  <a:gd name="connsiteY52" fmla="*/ 941388 h 1304926"/>
                  <a:gd name="connsiteX53" fmla="*/ 84138 w 1303338"/>
                  <a:gd name="connsiteY53" fmla="*/ 941388 h 1304926"/>
                  <a:gd name="connsiteX54" fmla="*/ 31750 w 1303338"/>
                  <a:gd name="connsiteY54" fmla="*/ 993776 h 1304926"/>
                  <a:gd name="connsiteX55" fmla="*/ 84138 w 1303338"/>
                  <a:gd name="connsiteY55" fmla="*/ 1046164 h 1304926"/>
                  <a:gd name="connsiteX56" fmla="*/ 136526 w 1303338"/>
                  <a:gd name="connsiteY56" fmla="*/ 993776 h 1304926"/>
                  <a:gd name="connsiteX57" fmla="*/ 84138 w 1303338"/>
                  <a:gd name="connsiteY57" fmla="*/ 941388 h 1304926"/>
                  <a:gd name="connsiteX58" fmla="*/ 842649 w 1303338"/>
                  <a:gd name="connsiteY58" fmla="*/ 909639 h 1304926"/>
                  <a:gd name="connsiteX59" fmla="*/ 866962 w 1303338"/>
                  <a:gd name="connsiteY59" fmla="*/ 931852 h 1304926"/>
                  <a:gd name="connsiteX60" fmla="*/ 930605 w 1303338"/>
                  <a:gd name="connsiteY60" fmla="*/ 939735 h 1304926"/>
                  <a:gd name="connsiteX61" fmla="*/ 959208 w 1303338"/>
                  <a:gd name="connsiteY61" fmla="*/ 923254 h 1304926"/>
                  <a:gd name="connsiteX62" fmla="*/ 1026427 w 1303338"/>
                  <a:gd name="connsiteY62" fmla="*/ 972696 h 1304926"/>
                  <a:gd name="connsiteX63" fmla="*/ 1019991 w 1303338"/>
                  <a:gd name="connsiteY63" fmla="*/ 1004225 h 1304926"/>
                  <a:gd name="connsiteX64" fmla="*/ 1037153 w 1303338"/>
                  <a:gd name="connsiteY64" fmla="*/ 1035754 h 1304926"/>
                  <a:gd name="connsiteX65" fmla="*/ 1047164 w 1303338"/>
                  <a:gd name="connsiteY65" fmla="*/ 1067282 h 1304926"/>
                  <a:gd name="connsiteX66" fmla="*/ 1075053 w 1303338"/>
                  <a:gd name="connsiteY66" fmla="*/ 1084480 h 1304926"/>
                  <a:gd name="connsiteX67" fmla="*/ 1066472 w 1303338"/>
                  <a:gd name="connsiteY67" fmla="*/ 1166884 h 1304926"/>
                  <a:gd name="connsiteX68" fmla="*/ 1035723 w 1303338"/>
                  <a:gd name="connsiteY68" fmla="*/ 1176199 h 1304926"/>
                  <a:gd name="connsiteX69" fmla="*/ 993533 w 1303338"/>
                  <a:gd name="connsiteY69" fmla="*/ 1234957 h 1304926"/>
                  <a:gd name="connsiteX70" fmla="*/ 993533 w 1303338"/>
                  <a:gd name="connsiteY70" fmla="*/ 1267919 h 1304926"/>
                  <a:gd name="connsiteX71" fmla="*/ 957778 w 1303338"/>
                  <a:gd name="connsiteY71" fmla="*/ 1287983 h 1304926"/>
                  <a:gd name="connsiteX72" fmla="*/ 919878 w 1303338"/>
                  <a:gd name="connsiteY72" fmla="*/ 1300164 h 1304926"/>
                  <a:gd name="connsiteX73" fmla="*/ 894850 w 1303338"/>
                  <a:gd name="connsiteY73" fmla="*/ 1277951 h 1304926"/>
                  <a:gd name="connsiteX74" fmla="*/ 824056 w 1303338"/>
                  <a:gd name="connsiteY74" fmla="*/ 1268636 h 1304926"/>
                  <a:gd name="connsiteX75" fmla="*/ 796168 w 1303338"/>
                  <a:gd name="connsiteY75" fmla="*/ 1285116 h 1304926"/>
                  <a:gd name="connsiteX76" fmla="*/ 730379 w 1303338"/>
                  <a:gd name="connsiteY76" fmla="*/ 1234957 h 1304926"/>
                  <a:gd name="connsiteX77" fmla="*/ 738245 w 1303338"/>
                  <a:gd name="connsiteY77" fmla="*/ 1202712 h 1304926"/>
                  <a:gd name="connsiteX78" fmla="*/ 722513 w 1303338"/>
                  <a:gd name="connsiteY78" fmla="*/ 1173333 h 1304926"/>
                  <a:gd name="connsiteX79" fmla="*/ 711072 w 1303338"/>
                  <a:gd name="connsiteY79" fmla="*/ 1139655 h 1304926"/>
                  <a:gd name="connsiteX80" fmla="*/ 683184 w 1303338"/>
                  <a:gd name="connsiteY80" fmla="*/ 1123174 h 1304926"/>
                  <a:gd name="connsiteX81" fmla="*/ 694625 w 1303338"/>
                  <a:gd name="connsiteY81" fmla="*/ 1038620 h 1304926"/>
                  <a:gd name="connsiteX82" fmla="*/ 725374 w 1303338"/>
                  <a:gd name="connsiteY82" fmla="*/ 1028588 h 1304926"/>
                  <a:gd name="connsiteX83" fmla="*/ 764704 w 1303338"/>
                  <a:gd name="connsiteY83" fmla="*/ 976996 h 1304926"/>
                  <a:gd name="connsiteX84" fmla="*/ 764704 w 1303338"/>
                  <a:gd name="connsiteY84" fmla="*/ 943317 h 1304926"/>
                  <a:gd name="connsiteX85" fmla="*/ 801888 w 1303338"/>
                  <a:gd name="connsiteY85" fmla="*/ 921821 h 1304926"/>
                  <a:gd name="connsiteX86" fmla="*/ 842649 w 1303338"/>
                  <a:gd name="connsiteY86" fmla="*/ 909639 h 1304926"/>
                  <a:gd name="connsiteX87" fmla="*/ 311151 w 1303338"/>
                  <a:gd name="connsiteY87" fmla="*/ 909639 h 1304926"/>
                  <a:gd name="connsiteX88" fmla="*/ 327026 w 1303338"/>
                  <a:gd name="connsiteY88" fmla="*/ 925393 h 1304926"/>
                  <a:gd name="connsiteX89" fmla="*/ 327026 w 1303338"/>
                  <a:gd name="connsiteY89" fmla="*/ 1062161 h 1304926"/>
                  <a:gd name="connsiteX90" fmla="*/ 311151 w 1303338"/>
                  <a:gd name="connsiteY90" fmla="*/ 1077914 h 1304926"/>
                  <a:gd name="connsiteX91" fmla="*/ 295276 w 1303338"/>
                  <a:gd name="connsiteY91" fmla="*/ 1062161 h 1304926"/>
                  <a:gd name="connsiteX92" fmla="*/ 295276 w 1303338"/>
                  <a:gd name="connsiteY92" fmla="*/ 925393 h 1304926"/>
                  <a:gd name="connsiteX93" fmla="*/ 311151 w 1303338"/>
                  <a:gd name="connsiteY93" fmla="*/ 909639 h 1304926"/>
                  <a:gd name="connsiteX94" fmla="*/ 1219200 w 1303338"/>
                  <a:gd name="connsiteY94" fmla="*/ 909638 h 1304926"/>
                  <a:gd name="connsiteX95" fmla="*/ 1303338 w 1303338"/>
                  <a:gd name="connsiteY95" fmla="*/ 993776 h 1304926"/>
                  <a:gd name="connsiteX96" fmla="*/ 1219200 w 1303338"/>
                  <a:gd name="connsiteY96" fmla="*/ 1077914 h 1304926"/>
                  <a:gd name="connsiteX97" fmla="*/ 1135062 w 1303338"/>
                  <a:gd name="connsiteY97" fmla="*/ 993776 h 1304926"/>
                  <a:gd name="connsiteX98" fmla="*/ 1219200 w 1303338"/>
                  <a:gd name="connsiteY98" fmla="*/ 909638 h 1304926"/>
                  <a:gd name="connsiteX99" fmla="*/ 538163 w 1303338"/>
                  <a:gd name="connsiteY99" fmla="*/ 909638 h 1304926"/>
                  <a:gd name="connsiteX100" fmla="*/ 622301 w 1303338"/>
                  <a:gd name="connsiteY100" fmla="*/ 993776 h 1304926"/>
                  <a:gd name="connsiteX101" fmla="*/ 538163 w 1303338"/>
                  <a:gd name="connsiteY101" fmla="*/ 1077914 h 1304926"/>
                  <a:gd name="connsiteX102" fmla="*/ 454025 w 1303338"/>
                  <a:gd name="connsiteY102" fmla="*/ 993776 h 1304926"/>
                  <a:gd name="connsiteX103" fmla="*/ 538163 w 1303338"/>
                  <a:gd name="connsiteY103" fmla="*/ 909638 h 1304926"/>
                  <a:gd name="connsiteX104" fmla="*/ 84138 w 1303338"/>
                  <a:gd name="connsiteY104" fmla="*/ 909638 h 1304926"/>
                  <a:gd name="connsiteX105" fmla="*/ 168276 w 1303338"/>
                  <a:gd name="connsiteY105" fmla="*/ 993776 h 1304926"/>
                  <a:gd name="connsiteX106" fmla="*/ 84138 w 1303338"/>
                  <a:gd name="connsiteY106" fmla="*/ 1077914 h 1304926"/>
                  <a:gd name="connsiteX107" fmla="*/ 0 w 1303338"/>
                  <a:gd name="connsiteY107" fmla="*/ 993776 h 1304926"/>
                  <a:gd name="connsiteX108" fmla="*/ 84138 w 1303338"/>
                  <a:gd name="connsiteY108" fmla="*/ 909638 h 1304926"/>
                  <a:gd name="connsiteX109" fmla="*/ 992188 w 1303338"/>
                  <a:gd name="connsiteY109" fmla="*/ 714375 h 1304926"/>
                  <a:gd name="connsiteX110" fmla="*/ 939800 w 1303338"/>
                  <a:gd name="connsiteY110" fmla="*/ 766763 h 1304926"/>
                  <a:gd name="connsiteX111" fmla="*/ 992188 w 1303338"/>
                  <a:gd name="connsiteY111" fmla="*/ 819151 h 1304926"/>
                  <a:gd name="connsiteX112" fmla="*/ 1044576 w 1303338"/>
                  <a:gd name="connsiteY112" fmla="*/ 766763 h 1304926"/>
                  <a:gd name="connsiteX113" fmla="*/ 992188 w 1303338"/>
                  <a:gd name="connsiteY113" fmla="*/ 714375 h 1304926"/>
                  <a:gd name="connsiteX114" fmla="*/ 311150 w 1303338"/>
                  <a:gd name="connsiteY114" fmla="*/ 714375 h 1304926"/>
                  <a:gd name="connsiteX115" fmla="*/ 258762 w 1303338"/>
                  <a:gd name="connsiteY115" fmla="*/ 766763 h 1304926"/>
                  <a:gd name="connsiteX116" fmla="*/ 311150 w 1303338"/>
                  <a:gd name="connsiteY116" fmla="*/ 819151 h 1304926"/>
                  <a:gd name="connsiteX117" fmla="*/ 363538 w 1303338"/>
                  <a:gd name="connsiteY117" fmla="*/ 766763 h 1304926"/>
                  <a:gd name="connsiteX118" fmla="*/ 311150 w 1303338"/>
                  <a:gd name="connsiteY118" fmla="*/ 714375 h 1304926"/>
                  <a:gd name="connsiteX119" fmla="*/ 1219201 w 1303338"/>
                  <a:gd name="connsiteY119" fmla="*/ 682626 h 1304926"/>
                  <a:gd name="connsiteX120" fmla="*/ 1235076 w 1303338"/>
                  <a:gd name="connsiteY120" fmla="*/ 698379 h 1304926"/>
                  <a:gd name="connsiteX121" fmla="*/ 1235076 w 1303338"/>
                  <a:gd name="connsiteY121" fmla="*/ 835147 h 1304926"/>
                  <a:gd name="connsiteX122" fmla="*/ 1219201 w 1303338"/>
                  <a:gd name="connsiteY122" fmla="*/ 850901 h 1304926"/>
                  <a:gd name="connsiteX123" fmla="*/ 1203326 w 1303338"/>
                  <a:gd name="connsiteY123" fmla="*/ 835147 h 1304926"/>
                  <a:gd name="connsiteX124" fmla="*/ 1203326 w 1303338"/>
                  <a:gd name="connsiteY124" fmla="*/ 698379 h 1304926"/>
                  <a:gd name="connsiteX125" fmla="*/ 1219201 w 1303338"/>
                  <a:gd name="connsiteY125" fmla="*/ 682626 h 1304926"/>
                  <a:gd name="connsiteX126" fmla="*/ 765176 w 1303338"/>
                  <a:gd name="connsiteY126" fmla="*/ 682626 h 1304926"/>
                  <a:gd name="connsiteX127" fmla="*/ 781051 w 1303338"/>
                  <a:gd name="connsiteY127" fmla="*/ 698379 h 1304926"/>
                  <a:gd name="connsiteX128" fmla="*/ 781051 w 1303338"/>
                  <a:gd name="connsiteY128" fmla="*/ 835147 h 1304926"/>
                  <a:gd name="connsiteX129" fmla="*/ 765176 w 1303338"/>
                  <a:gd name="connsiteY129" fmla="*/ 850901 h 1304926"/>
                  <a:gd name="connsiteX130" fmla="*/ 749301 w 1303338"/>
                  <a:gd name="connsiteY130" fmla="*/ 835147 h 1304926"/>
                  <a:gd name="connsiteX131" fmla="*/ 749301 w 1303338"/>
                  <a:gd name="connsiteY131" fmla="*/ 698379 h 1304926"/>
                  <a:gd name="connsiteX132" fmla="*/ 765176 w 1303338"/>
                  <a:gd name="connsiteY132" fmla="*/ 682626 h 1304926"/>
                  <a:gd name="connsiteX133" fmla="*/ 538163 w 1303338"/>
                  <a:gd name="connsiteY133" fmla="*/ 682626 h 1304926"/>
                  <a:gd name="connsiteX134" fmla="*/ 554038 w 1303338"/>
                  <a:gd name="connsiteY134" fmla="*/ 698379 h 1304926"/>
                  <a:gd name="connsiteX135" fmla="*/ 554038 w 1303338"/>
                  <a:gd name="connsiteY135" fmla="*/ 835147 h 1304926"/>
                  <a:gd name="connsiteX136" fmla="*/ 538163 w 1303338"/>
                  <a:gd name="connsiteY136" fmla="*/ 850901 h 1304926"/>
                  <a:gd name="connsiteX137" fmla="*/ 522288 w 1303338"/>
                  <a:gd name="connsiteY137" fmla="*/ 835147 h 1304926"/>
                  <a:gd name="connsiteX138" fmla="*/ 522288 w 1303338"/>
                  <a:gd name="connsiteY138" fmla="*/ 698379 h 1304926"/>
                  <a:gd name="connsiteX139" fmla="*/ 538163 w 1303338"/>
                  <a:gd name="connsiteY139" fmla="*/ 682626 h 1304926"/>
                  <a:gd name="connsiteX140" fmla="*/ 84138 w 1303338"/>
                  <a:gd name="connsiteY140" fmla="*/ 682626 h 1304926"/>
                  <a:gd name="connsiteX141" fmla="*/ 100013 w 1303338"/>
                  <a:gd name="connsiteY141" fmla="*/ 698379 h 1304926"/>
                  <a:gd name="connsiteX142" fmla="*/ 100013 w 1303338"/>
                  <a:gd name="connsiteY142" fmla="*/ 835147 h 1304926"/>
                  <a:gd name="connsiteX143" fmla="*/ 84138 w 1303338"/>
                  <a:gd name="connsiteY143" fmla="*/ 850901 h 1304926"/>
                  <a:gd name="connsiteX144" fmla="*/ 68263 w 1303338"/>
                  <a:gd name="connsiteY144" fmla="*/ 835147 h 1304926"/>
                  <a:gd name="connsiteX145" fmla="*/ 68263 w 1303338"/>
                  <a:gd name="connsiteY145" fmla="*/ 698379 h 1304926"/>
                  <a:gd name="connsiteX146" fmla="*/ 84138 w 1303338"/>
                  <a:gd name="connsiteY146" fmla="*/ 682626 h 1304926"/>
                  <a:gd name="connsiteX147" fmla="*/ 992188 w 1303338"/>
                  <a:gd name="connsiteY147" fmla="*/ 682625 h 1304926"/>
                  <a:gd name="connsiteX148" fmla="*/ 1076326 w 1303338"/>
                  <a:gd name="connsiteY148" fmla="*/ 766763 h 1304926"/>
                  <a:gd name="connsiteX149" fmla="*/ 992188 w 1303338"/>
                  <a:gd name="connsiteY149" fmla="*/ 850901 h 1304926"/>
                  <a:gd name="connsiteX150" fmla="*/ 908050 w 1303338"/>
                  <a:gd name="connsiteY150" fmla="*/ 766763 h 1304926"/>
                  <a:gd name="connsiteX151" fmla="*/ 992188 w 1303338"/>
                  <a:gd name="connsiteY151" fmla="*/ 682625 h 1304926"/>
                  <a:gd name="connsiteX152" fmla="*/ 311150 w 1303338"/>
                  <a:gd name="connsiteY152" fmla="*/ 682625 h 1304926"/>
                  <a:gd name="connsiteX153" fmla="*/ 395288 w 1303338"/>
                  <a:gd name="connsiteY153" fmla="*/ 766763 h 1304926"/>
                  <a:gd name="connsiteX154" fmla="*/ 311150 w 1303338"/>
                  <a:gd name="connsiteY154" fmla="*/ 850901 h 1304926"/>
                  <a:gd name="connsiteX155" fmla="*/ 227012 w 1303338"/>
                  <a:gd name="connsiteY155" fmla="*/ 766763 h 1304926"/>
                  <a:gd name="connsiteX156" fmla="*/ 311150 w 1303338"/>
                  <a:gd name="connsiteY156" fmla="*/ 682625 h 1304926"/>
                  <a:gd name="connsiteX157" fmla="*/ 992188 w 1303338"/>
                  <a:gd name="connsiteY157" fmla="*/ 485776 h 1304926"/>
                  <a:gd name="connsiteX158" fmla="*/ 939800 w 1303338"/>
                  <a:gd name="connsiteY158" fmla="*/ 538164 h 1304926"/>
                  <a:gd name="connsiteX159" fmla="*/ 992188 w 1303338"/>
                  <a:gd name="connsiteY159" fmla="*/ 590552 h 1304926"/>
                  <a:gd name="connsiteX160" fmla="*/ 1044576 w 1303338"/>
                  <a:gd name="connsiteY160" fmla="*/ 538164 h 1304926"/>
                  <a:gd name="connsiteX161" fmla="*/ 992188 w 1303338"/>
                  <a:gd name="connsiteY161" fmla="*/ 485776 h 1304926"/>
                  <a:gd name="connsiteX162" fmla="*/ 765175 w 1303338"/>
                  <a:gd name="connsiteY162" fmla="*/ 485776 h 1304926"/>
                  <a:gd name="connsiteX163" fmla="*/ 712787 w 1303338"/>
                  <a:gd name="connsiteY163" fmla="*/ 538164 h 1304926"/>
                  <a:gd name="connsiteX164" fmla="*/ 765175 w 1303338"/>
                  <a:gd name="connsiteY164" fmla="*/ 590552 h 1304926"/>
                  <a:gd name="connsiteX165" fmla="*/ 817563 w 1303338"/>
                  <a:gd name="connsiteY165" fmla="*/ 538164 h 1304926"/>
                  <a:gd name="connsiteX166" fmla="*/ 765175 w 1303338"/>
                  <a:gd name="connsiteY166" fmla="*/ 485776 h 1304926"/>
                  <a:gd name="connsiteX167" fmla="*/ 84138 w 1303338"/>
                  <a:gd name="connsiteY167" fmla="*/ 485776 h 1304926"/>
                  <a:gd name="connsiteX168" fmla="*/ 31750 w 1303338"/>
                  <a:gd name="connsiteY168" fmla="*/ 538164 h 1304926"/>
                  <a:gd name="connsiteX169" fmla="*/ 84138 w 1303338"/>
                  <a:gd name="connsiteY169" fmla="*/ 590552 h 1304926"/>
                  <a:gd name="connsiteX170" fmla="*/ 136526 w 1303338"/>
                  <a:gd name="connsiteY170" fmla="*/ 538164 h 1304926"/>
                  <a:gd name="connsiteX171" fmla="*/ 84138 w 1303338"/>
                  <a:gd name="connsiteY171" fmla="*/ 485776 h 1304926"/>
                  <a:gd name="connsiteX172" fmla="*/ 1219201 w 1303338"/>
                  <a:gd name="connsiteY172" fmla="*/ 455614 h 1304926"/>
                  <a:gd name="connsiteX173" fmla="*/ 1235076 w 1303338"/>
                  <a:gd name="connsiteY173" fmla="*/ 471219 h 1304926"/>
                  <a:gd name="connsiteX174" fmla="*/ 1235076 w 1303338"/>
                  <a:gd name="connsiteY174" fmla="*/ 606697 h 1304926"/>
                  <a:gd name="connsiteX175" fmla="*/ 1219201 w 1303338"/>
                  <a:gd name="connsiteY175" fmla="*/ 622302 h 1304926"/>
                  <a:gd name="connsiteX176" fmla="*/ 1203326 w 1303338"/>
                  <a:gd name="connsiteY176" fmla="*/ 606697 h 1304926"/>
                  <a:gd name="connsiteX177" fmla="*/ 1203326 w 1303338"/>
                  <a:gd name="connsiteY177" fmla="*/ 471219 h 1304926"/>
                  <a:gd name="connsiteX178" fmla="*/ 1219201 w 1303338"/>
                  <a:gd name="connsiteY178" fmla="*/ 455614 h 1304926"/>
                  <a:gd name="connsiteX179" fmla="*/ 992188 w 1303338"/>
                  <a:gd name="connsiteY179" fmla="*/ 455614 h 1304926"/>
                  <a:gd name="connsiteX180" fmla="*/ 1076326 w 1303338"/>
                  <a:gd name="connsiteY180" fmla="*/ 538958 h 1304926"/>
                  <a:gd name="connsiteX181" fmla="*/ 992188 w 1303338"/>
                  <a:gd name="connsiteY181" fmla="*/ 622302 h 1304926"/>
                  <a:gd name="connsiteX182" fmla="*/ 908050 w 1303338"/>
                  <a:gd name="connsiteY182" fmla="*/ 538958 h 1304926"/>
                  <a:gd name="connsiteX183" fmla="*/ 992188 w 1303338"/>
                  <a:gd name="connsiteY183" fmla="*/ 455614 h 1304926"/>
                  <a:gd name="connsiteX184" fmla="*/ 765175 w 1303338"/>
                  <a:gd name="connsiteY184" fmla="*/ 455614 h 1304926"/>
                  <a:gd name="connsiteX185" fmla="*/ 849313 w 1303338"/>
                  <a:gd name="connsiteY185" fmla="*/ 538958 h 1304926"/>
                  <a:gd name="connsiteX186" fmla="*/ 765175 w 1303338"/>
                  <a:gd name="connsiteY186" fmla="*/ 622302 h 1304926"/>
                  <a:gd name="connsiteX187" fmla="*/ 681037 w 1303338"/>
                  <a:gd name="connsiteY187" fmla="*/ 538958 h 1304926"/>
                  <a:gd name="connsiteX188" fmla="*/ 765175 w 1303338"/>
                  <a:gd name="connsiteY188" fmla="*/ 455614 h 1304926"/>
                  <a:gd name="connsiteX189" fmla="*/ 84138 w 1303338"/>
                  <a:gd name="connsiteY189" fmla="*/ 455614 h 1304926"/>
                  <a:gd name="connsiteX190" fmla="*/ 168276 w 1303338"/>
                  <a:gd name="connsiteY190" fmla="*/ 538958 h 1304926"/>
                  <a:gd name="connsiteX191" fmla="*/ 84138 w 1303338"/>
                  <a:gd name="connsiteY191" fmla="*/ 622302 h 1304926"/>
                  <a:gd name="connsiteX192" fmla="*/ 0 w 1303338"/>
                  <a:gd name="connsiteY192" fmla="*/ 538958 h 1304926"/>
                  <a:gd name="connsiteX193" fmla="*/ 84138 w 1303338"/>
                  <a:gd name="connsiteY193" fmla="*/ 455614 h 1304926"/>
                  <a:gd name="connsiteX194" fmla="*/ 419016 w 1303338"/>
                  <a:gd name="connsiteY194" fmla="*/ 316793 h 1304926"/>
                  <a:gd name="connsiteX195" fmla="*/ 385689 w 1303338"/>
                  <a:gd name="connsiteY195" fmla="*/ 323989 h 1304926"/>
                  <a:gd name="connsiteX196" fmla="*/ 341505 w 1303338"/>
                  <a:gd name="connsiteY196" fmla="*/ 436982 h 1304926"/>
                  <a:gd name="connsiteX197" fmla="*/ 454102 w 1303338"/>
                  <a:gd name="connsiteY197" fmla="*/ 482464 h 1304926"/>
                  <a:gd name="connsiteX198" fmla="*/ 498286 w 1303338"/>
                  <a:gd name="connsiteY198" fmla="*/ 368760 h 1304926"/>
                  <a:gd name="connsiteX199" fmla="*/ 419016 w 1303338"/>
                  <a:gd name="connsiteY199" fmla="*/ 316793 h 1304926"/>
                  <a:gd name="connsiteX200" fmla="*/ 1219200 w 1303338"/>
                  <a:gd name="connsiteY200" fmla="*/ 258764 h 1304926"/>
                  <a:gd name="connsiteX201" fmla="*/ 1166812 w 1303338"/>
                  <a:gd name="connsiteY201" fmla="*/ 311152 h 1304926"/>
                  <a:gd name="connsiteX202" fmla="*/ 1219200 w 1303338"/>
                  <a:gd name="connsiteY202" fmla="*/ 363540 h 1304926"/>
                  <a:gd name="connsiteX203" fmla="*/ 1271588 w 1303338"/>
                  <a:gd name="connsiteY203" fmla="*/ 311152 h 1304926"/>
                  <a:gd name="connsiteX204" fmla="*/ 1219200 w 1303338"/>
                  <a:gd name="connsiteY204" fmla="*/ 258764 h 1304926"/>
                  <a:gd name="connsiteX205" fmla="*/ 765175 w 1303338"/>
                  <a:gd name="connsiteY205" fmla="*/ 258764 h 1304926"/>
                  <a:gd name="connsiteX206" fmla="*/ 712787 w 1303338"/>
                  <a:gd name="connsiteY206" fmla="*/ 311152 h 1304926"/>
                  <a:gd name="connsiteX207" fmla="*/ 765175 w 1303338"/>
                  <a:gd name="connsiteY207" fmla="*/ 363540 h 1304926"/>
                  <a:gd name="connsiteX208" fmla="*/ 817563 w 1303338"/>
                  <a:gd name="connsiteY208" fmla="*/ 311152 h 1304926"/>
                  <a:gd name="connsiteX209" fmla="*/ 765175 w 1303338"/>
                  <a:gd name="connsiteY209" fmla="*/ 258764 h 1304926"/>
                  <a:gd name="connsiteX210" fmla="*/ 1219200 w 1303338"/>
                  <a:gd name="connsiteY210" fmla="*/ 228601 h 1304926"/>
                  <a:gd name="connsiteX211" fmla="*/ 1303338 w 1303338"/>
                  <a:gd name="connsiteY211" fmla="*/ 311945 h 1304926"/>
                  <a:gd name="connsiteX212" fmla="*/ 1219200 w 1303338"/>
                  <a:gd name="connsiteY212" fmla="*/ 395289 h 1304926"/>
                  <a:gd name="connsiteX213" fmla="*/ 1135062 w 1303338"/>
                  <a:gd name="connsiteY213" fmla="*/ 311945 h 1304926"/>
                  <a:gd name="connsiteX214" fmla="*/ 1219200 w 1303338"/>
                  <a:gd name="connsiteY214" fmla="*/ 228601 h 1304926"/>
                  <a:gd name="connsiteX215" fmla="*/ 992188 w 1303338"/>
                  <a:gd name="connsiteY215" fmla="*/ 228601 h 1304926"/>
                  <a:gd name="connsiteX216" fmla="*/ 1008063 w 1303338"/>
                  <a:gd name="connsiteY216" fmla="*/ 244206 h 1304926"/>
                  <a:gd name="connsiteX217" fmla="*/ 1008063 w 1303338"/>
                  <a:gd name="connsiteY217" fmla="*/ 379684 h 1304926"/>
                  <a:gd name="connsiteX218" fmla="*/ 992188 w 1303338"/>
                  <a:gd name="connsiteY218" fmla="*/ 395289 h 1304926"/>
                  <a:gd name="connsiteX219" fmla="*/ 976313 w 1303338"/>
                  <a:gd name="connsiteY219" fmla="*/ 379684 h 1304926"/>
                  <a:gd name="connsiteX220" fmla="*/ 976313 w 1303338"/>
                  <a:gd name="connsiteY220" fmla="*/ 244206 h 1304926"/>
                  <a:gd name="connsiteX221" fmla="*/ 992188 w 1303338"/>
                  <a:gd name="connsiteY221" fmla="*/ 228601 h 1304926"/>
                  <a:gd name="connsiteX222" fmla="*/ 765175 w 1303338"/>
                  <a:gd name="connsiteY222" fmla="*/ 228601 h 1304926"/>
                  <a:gd name="connsiteX223" fmla="*/ 849313 w 1303338"/>
                  <a:gd name="connsiteY223" fmla="*/ 311945 h 1304926"/>
                  <a:gd name="connsiteX224" fmla="*/ 765175 w 1303338"/>
                  <a:gd name="connsiteY224" fmla="*/ 395289 h 1304926"/>
                  <a:gd name="connsiteX225" fmla="*/ 681037 w 1303338"/>
                  <a:gd name="connsiteY225" fmla="*/ 311945 h 1304926"/>
                  <a:gd name="connsiteX226" fmla="*/ 765175 w 1303338"/>
                  <a:gd name="connsiteY226" fmla="*/ 228601 h 1304926"/>
                  <a:gd name="connsiteX227" fmla="*/ 84138 w 1303338"/>
                  <a:gd name="connsiteY227" fmla="*/ 228601 h 1304926"/>
                  <a:gd name="connsiteX228" fmla="*/ 100013 w 1303338"/>
                  <a:gd name="connsiteY228" fmla="*/ 244206 h 1304926"/>
                  <a:gd name="connsiteX229" fmla="*/ 100013 w 1303338"/>
                  <a:gd name="connsiteY229" fmla="*/ 379684 h 1304926"/>
                  <a:gd name="connsiteX230" fmla="*/ 84138 w 1303338"/>
                  <a:gd name="connsiteY230" fmla="*/ 395289 h 1304926"/>
                  <a:gd name="connsiteX231" fmla="*/ 68263 w 1303338"/>
                  <a:gd name="connsiteY231" fmla="*/ 379684 h 1304926"/>
                  <a:gd name="connsiteX232" fmla="*/ 68263 w 1303338"/>
                  <a:gd name="connsiteY232" fmla="*/ 244206 h 1304926"/>
                  <a:gd name="connsiteX233" fmla="*/ 84138 w 1303338"/>
                  <a:gd name="connsiteY233" fmla="*/ 228601 h 1304926"/>
                  <a:gd name="connsiteX234" fmla="*/ 382793 w 1303338"/>
                  <a:gd name="connsiteY234" fmla="*/ 207964 h 1304926"/>
                  <a:gd name="connsiteX235" fmla="*/ 407053 w 1303338"/>
                  <a:gd name="connsiteY235" fmla="*/ 230087 h 1304926"/>
                  <a:gd name="connsiteX236" fmla="*/ 470556 w 1303338"/>
                  <a:gd name="connsiteY236" fmla="*/ 237224 h 1304926"/>
                  <a:gd name="connsiteX237" fmla="*/ 499097 w 1303338"/>
                  <a:gd name="connsiteY237" fmla="*/ 220810 h 1304926"/>
                  <a:gd name="connsiteX238" fmla="*/ 566167 w 1303338"/>
                  <a:gd name="connsiteY238" fmla="*/ 270051 h 1304926"/>
                  <a:gd name="connsiteX239" fmla="*/ 559745 w 1303338"/>
                  <a:gd name="connsiteY239" fmla="*/ 302166 h 1304926"/>
                  <a:gd name="connsiteX240" fmla="*/ 576870 w 1303338"/>
                  <a:gd name="connsiteY240" fmla="*/ 333566 h 1304926"/>
                  <a:gd name="connsiteX241" fmla="*/ 586859 w 1303338"/>
                  <a:gd name="connsiteY241" fmla="*/ 364967 h 1304926"/>
                  <a:gd name="connsiteX242" fmla="*/ 614686 w 1303338"/>
                  <a:gd name="connsiteY242" fmla="*/ 382094 h 1304926"/>
                  <a:gd name="connsiteX243" fmla="*/ 606124 w 1303338"/>
                  <a:gd name="connsiteY243" fmla="*/ 464164 h 1304926"/>
                  <a:gd name="connsiteX244" fmla="*/ 575443 w 1303338"/>
                  <a:gd name="connsiteY244" fmla="*/ 473441 h 1304926"/>
                  <a:gd name="connsiteX245" fmla="*/ 533345 w 1303338"/>
                  <a:gd name="connsiteY245" fmla="*/ 531247 h 1304926"/>
                  <a:gd name="connsiteX246" fmla="*/ 533345 w 1303338"/>
                  <a:gd name="connsiteY246" fmla="*/ 564074 h 1304926"/>
                  <a:gd name="connsiteX247" fmla="*/ 497670 w 1303338"/>
                  <a:gd name="connsiteY247" fmla="*/ 584770 h 1304926"/>
                  <a:gd name="connsiteX248" fmla="*/ 459853 w 1303338"/>
                  <a:gd name="connsiteY248" fmla="*/ 596902 h 1304926"/>
                  <a:gd name="connsiteX249" fmla="*/ 434880 w 1303338"/>
                  <a:gd name="connsiteY249" fmla="*/ 574065 h 1304926"/>
                  <a:gd name="connsiteX250" fmla="*/ 364242 w 1303338"/>
                  <a:gd name="connsiteY250" fmla="*/ 565502 h 1304926"/>
                  <a:gd name="connsiteX251" fmla="*/ 336415 w 1303338"/>
                  <a:gd name="connsiteY251" fmla="*/ 581916 h 1304926"/>
                  <a:gd name="connsiteX252" fmla="*/ 271485 w 1303338"/>
                  <a:gd name="connsiteY252" fmla="*/ 531247 h 1304926"/>
                  <a:gd name="connsiteX253" fmla="*/ 279334 w 1303338"/>
                  <a:gd name="connsiteY253" fmla="*/ 499846 h 1304926"/>
                  <a:gd name="connsiteX254" fmla="*/ 263636 w 1303338"/>
                  <a:gd name="connsiteY254" fmla="*/ 470586 h 1304926"/>
                  <a:gd name="connsiteX255" fmla="*/ 252220 w 1303338"/>
                  <a:gd name="connsiteY255" fmla="*/ 436331 h 1304926"/>
                  <a:gd name="connsiteX256" fmla="*/ 224393 w 1303338"/>
                  <a:gd name="connsiteY256" fmla="*/ 419918 h 1304926"/>
                  <a:gd name="connsiteX257" fmla="*/ 235809 w 1303338"/>
                  <a:gd name="connsiteY257" fmla="*/ 335707 h 1304926"/>
                  <a:gd name="connsiteX258" fmla="*/ 266490 w 1303338"/>
                  <a:gd name="connsiteY258" fmla="*/ 325716 h 1304926"/>
                  <a:gd name="connsiteX259" fmla="*/ 305734 w 1303338"/>
                  <a:gd name="connsiteY259" fmla="*/ 275047 h 1304926"/>
                  <a:gd name="connsiteX260" fmla="*/ 305734 w 1303338"/>
                  <a:gd name="connsiteY260" fmla="*/ 240792 h 1304926"/>
                  <a:gd name="connsiteX261" fmla="*/ 342123 w 1303338"/>
                  <a:gd name="connsiteY261" fmla="*/ 220096 h 1304926"/>
                  <a:gd name="connsiteX262" fmla="*/ 382793 w 1303338"/>
                  <a:gd name="connsiteY262" fmla="*/ 207964 h 1304926"/>
                  <a:gd name="connsiteX263" fmla="*/ 1219200 w 1303338"/>
                  <a:gd name="connsiteY263" fmla="*/ 31750 h 1304926"/>
                  <a:gd name="connsiteX264" fmla="*/ 1166812 w 1303338"/>
                  <a:gd name="connsiteY264" fmla="*/ 84138 h 1304926"/>
                  <a:gd name="connsiteX265" fmla="*/ 1219200 w 1303338"/>
                  <a:gd name="connsiteY265" fmla="*/ 136526 h 1304926"/>
                  <a:gd name="connsiteX266" fmla="*/ 1271588 w 1303338"/>
                  <a:gd name="connsiteY266" fmla="*/ 84138 h 1304926"/>
                  <a:gd name="connsiteX267" fmla="*/ 1219200 w 1303338"/>
                  <a:gd name="connsiteY267" fmla="*/ 31750 h 1304926"/>
                  <a:gd name="connsiteX268" fmla="*/ 538163 w 1303338"/>
                  <a:gd name="connsiteY268" fmla="*/ 31750 h 1304926"/>
                  <a:gd name="connsiteX269" fmla="*/ 485775 w 1303338"/>
                  <a:gd name="connsiteY269" fmla="*/ 84138 h 1304926"/>
                  <a:gd name="connsiteX270" fmla="*/ 538163 w 1303338"/>
                  <a:gd name="connsiteY270" fmla="*/ 136526 h 1304926"/>
                  <a:gd name="connsiteX271" fmla="*/ 590551 w 1303338"/>
                  <a:gd name="connsiteY271" fmla="*/ 84138 h 1304926"/>
                  <a:gd name="connsiteX272" fmla="*/ 538163 w 1303338"/>
                  <a:gd name="connsiteY272" fmla="*/ 31750 h 1304926"/>
                  <a:gd name="connsiteX273" fmla="*/ 84138 w 1303338"/>
                  <a:gd name="connsiteY273" fmla="*/ 31750 h 1304926"/>
                  <a:gd name="connsiteX274" fmla="*/ 31750 w 1303338"/>
                  <a:gd name="connsiteY274" fmla="*/ 84138 h 1304926"/>
                  <a:gd name="connsiteX275" fmla="*/ 84138 w 1303338"/>
                  <a:gd name="connsiteY275" fmla="*/ 136526 h 1304926"/>
                  <a:gd name="connsiteX276" fmla="*/ 136526 w 1303338"/>
                  <a:gd name="connsiteY276" fmla="*/ 84138 h 1304926"/>
                  <a:gd name="connsiteX277" fmla="*/ 84138 w 1303338"/>
                  <a:gd name="connsiteY277" fmla="*/ 31750 h 1304926"/>
                  <a:gd name="connsiteX278" fmla="*/ 992188 w 1303338"/>
                  <a:gd name="connsiteY278" fmla="*/ 1 h 1304926"/>
                  <a:gd name="connsiteX279" fmla="*/ 1008063 w 1303338"/>
                  <a:gd name="connsiteY279" fmla="*/ 15754 h 1304926"/>
                  <a:gd name="connsiteX280" fmla="*/ 1008063 w 1303338"/>
                  <a:gd name="connsiteY280" fmla="*/ 152522 h 1304926"/>
                  <a:gd name="connsiteX281" fmla="*/ 992188 w 1303338"/>
                  <a:gd name="connsiteY281" fmla="*/ 168276 h 1304926"/>
                  <a:gd name="connsiteX282" fmla="*/ 976313 w 1303338"/>
                  <a:gd name="connsiteY282" fmla="*/ 152522 h 1304926"/>
                  <a:gd name="connsiteX283" fmla="*/ 976313 w 1303338"/>
                  <a:gd name="connsiteY283" fmla="*/ 15754 h 1304926"/>
                  <a:gd name="connsiteX284" fmla="*/ 992188 w 1303338"/>
                  <a:gd name="connsiteY284" fmla="*/ 1 h 1304926"/>
                  <a:gd name="connsiteX285" fmla="*/ 765176 w 1303338"/>
                  <a:gd name="connsiteY285" fmla="*/ 1 h 1304926"/>
                  <a:gd name="connsiteX286" fmla="*/ 781051 w 1303338"/>
                  <a:gd name="connsiteY286" fmla="*/ 15754 h 1304926"/>
                  <a:gd name="connsiteX287" fmla="*/ 781051 w 1303338"/>
                  <a:gd name="connsiteY287" fmla="*/ 152522 h 1304926"/>
                  <a:gd name="connsiteX288" fmla="*/ 765176 w 1303338"/>
                  <a:gd name="connsiteY288" fmla="*/ 168276 h 1304926"/>
                  <a:gd name="connsiteX289" fmla="*/ 749301 w 1303338"/>
                  <a:gd name="connsiteY289" fmla="*/ 152522 h 1304926"/>
                  <a:gd name="connsiteX290" fmla="*/ 749301 w 1303338"/>
                  <a:gd name="connsiteY290" fmla="*/ 15754 h 1304926"/>
                  <a:gd name="connsiteX291" fmla="*/ 765176 w 1303338"/>
                  <a:gd name="connsiteY291" fmla="*/ 1 h 1304926"/>
                  <a:gd name="connsiteX292" fmla="*/ 311151 w 1303338"/>
                  <a:gd name="connsiteY292" fmla="*/ 1 h 1304926"/>
                  <a:gd name="connsiteX293" fmla="*/ 327026 w 1303338"/>
                  <a:gd name="connsiteY293" fmla="*/ 15754 h 1304926"/>
                  <a:gd name="connsiteX294" fmla="*/ 327026 w 1303338"/>
                  <a:gd name="connsiteY294" fmla="*/ 152522 h 1304926"/>
                  <a:gd name="connsiteX295" fmla="*/ 311151 w 1303338"/>
                  <a:gd name="connsiteY295" fmla="*/ 168276 h 1304926"/>
                  <a:gd name="connsiteX296" fmla="*/ 295276 w 1303338"/>
                  <a:gd name="connsiteY296" fmla="*/ 152522 h 1304926"/>
                  <a:gd name="connsiteX297" fmla="*/ 295276 w 1303338"/>
                  <a:gd name="connsiteY297" fmla="*/ 15754 h 1304926"/>
                  <a:gd name="connsiteX298" fmla="*/ 311151 w 1303338"/>
                  <a:gd name="connsiteY298" fmla="*/ 1 h 1304926"/>
                  <a:gd name="connsiteX299" fmla="*/ 1219200 w 1303338"/>
                  <a:gd name="connsiteY299" fmla="*/ 0 h 1304926"/>
                  <a:gd name="connsiteX300" fmla="*/ 1303338 w 1303338"/>
                  <a:gd name="connsiteY300" fmla="*/ 84138 h 1304926"/>
                  <a:gd name="connsiteX301" fmla="*/ 1219200 w 1303338"/>
                  <a:gd name="connsiteY301" fmla="*/ 168276 h 1304926"/>
                  <a:gd name="connsiteX302" fmla="*/ 1135062 w 1303338"/>
                  <a:gd name="connsiteY302" fmla="*/ 84138 h 1304926"/>
                  <a:gd name="connsiteX303" fmla="*/ 1219200 w 1303338"/>
                  <a:gd name="connsiteY303" fmla="*/ 0 h 1304926"/>
                  <a:gd name="connsiteX304" fmla="*/ 538163 w 1303338"/>
                  <a:gd name="connsiteY304" fmla="*/ 0 h 1304926"/>
                  <a:gd name="connsiteX305" fmla="*/ 622301 w 1303338"/>
                  <a:gd name="connsiteY305" fmla="*/ 84138 h 1304926"/>
                  <a:gd name="connsiteX306" fmla="*/ 538163 w 1303338"/>
                  <a:gd name="connsiteY306" fmla="*/ 168276 h 1304926"/>
                  <a:gd name="connsiteX307" fmla="*/ 454025 w 1303338"/>
                  <a:gd name="connsiteY307" fmla="*/ 84138 h 1304926"/>
                  <a:gd name="connsiteX308" fmla="*/ 538163 w 1303338"/>
                  <a:gd name="connsiteY308" fmla="*/ 0 h 1304926"/>
                  <a:gd name="connsiteX309" fmla="*/ 84138 w 1303338"/>
                  <a:gd name="connsiteY309" fmla="*/ 0 h 1304926"/>
                  <a:gd name="connsiteX310" fmla="*/ 168276 w 1303338"/>
                  <a:gd name="connsiteY310" fmla="*/ 84138 h 1304926"/>
                  <a:gd name="connsiteX311" fmla="*/ 84138 w 1303338"/>
                  <a:gd name="connsiteY311" fmla="*/ 168276 h 1304926"/>
                  <a:gd name="connsiteX312" fmla="*/ 0 w 1303338"/>
                  <a:gd name="connsiteY312" fmla="*/ 84138 h 1304926"/>
                  <a:gd name="connsiteX313" fmla="*/ 84138 w 1303338"/>
                  <a:gd name="connsiteY313" fmla="*/ 0 h 1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1303338" h="1304926">
                    <a:moveTo>
                      <a:pt x="1219200" y="1168400"/>
                    </a:moveTo>
                    <a:cubicBezTo>
                      <a:pt x="1190267" y="1168400"/>
                      <a:pt x="1166812" y="1191855"/>
                      <a:pt x="1166812" y="1220788"/>
                    </a:cubicBezTo>
                    <a:cubicBezTo>
                      <a:pt x="1166812" y="1249721"/>
                      <a:pt x="1190267" y="1273176"/>
                      <a:pt x="1219200" y="1273176"/>
                    </a:cubicBezTo>
                    <a:cubicBezTo>
                      <a:pt x="1248133" y="1273176"/>
                      <a:pt x="1271588" y="1249721"/>
                      <a:pt x="1271588" y="1220788"/>
                    </a:cubicBezTo>
                    <a:cubicBezTo>
                      <a:pt x="1271588" y="1191855"/>
                      <a:pt x="1248133" y="1168400"/>
                      <a:pt x="1219200" y="1168400"/>
                    </a:cubicBezTo>
                    <a:close/>
                    <a:moveTo>
                      <a:pt x="538163" y="1168400"/>
                    </a:moveTo>
                    <a:cubicBezTo>
                      <a:pt x="509230" y="1168400"/>
                      <a:pt x="485775" y="1191855"/>
                      <a:pt x="485775" y="1220788"/>
                    </a:cubicBezTo>
                    <a:cubicBezTo>
                      <a:pt x="485775" y="1249721"/>
                      <a:pt x="509230" y="1273176"/>
                      <a:pt x="538163" y="1273176"/>
                    </a:cubicBezTo>
                    <a:cubicBezTo>
                      <a:pt x="567096" y="1273176"/>
                      <a:pt x="590551" y="1249721"/>
                      <a:pt x="590551" y="1220788"/>
                    </a:cubicBezTo>
                    <a:cubicBezTo>
                      <a:pt x="590551" y="1191855"/>
                      <a:pt x="567096" y="1168400"/>
                      <a:pt x="538163" y="1168400"/>
                    </a:cubicBezTo>
                    <a:close/>
                    <a:moveTo>
                      <a:pt x="84138" y="1168400"/>
                    </a:moveTo>
                    <a:cubicBezTo>
                      <a:pt x="55205" y="1168400"/>
                      <a:pt x="31750" y="1191855"/>
                      <a:pt x="31750" y="1220788"/>
                    </a:cubicBezTo>
                    <a:cubicBezTo>
                      <a:pt x="31750" y="1249721"/>
                      <a:pt x="55205" y="1273176"/>
                      <a:pt x="84138" y="1273176"/>
                    </a:cubicBezTo>
                    <a:cubicBezTo>
                      <a:pt x="113071" y="1273176"/>
                      <a:pt x="136526" y="1249721"/>
                      <a:pt x="136526" y="1220788"/>
                    </a:cubicBezTo>
                    <a:cubicBezTo>
                      <a:pt x="136526" y="1191855"/>
                      <a:pt x="113071" y="1168400"/>
                      <a:pt x="84138" y="1168400"/>
                    </a:cubicBezTo>
                    <a:close/>
                    <a:moveTo>
                      <a:pt x="311151" y="1136651"/>
                    </a:moveTo>
                    <a:cubicBezTo>
                      <a:pt x="319810" y="1136651"/>
                      <a:pt x="327026" y="1143812"/>
                      <a:pt x="327026" y="1152405"/>
                    </a:cubicBezTo>
                    <a:cubicBezTo>
                      <a:pt x="327026" y="1152405"/>
                      <a:pt x="327026" y="1152405"/>
                      <a:pt x="327026" y="1289173"/>
                    </a:cubicBezTo>
                    <a:cubicBezTo>
                      <a:pt x="327026" y="1297765"/>
                      <a:pt x="319810" y="1304926"/>
                      <a:pt x="311151" y="1304926"/>
                    </a:cubicBezTo>
                    <a:cubicBezTo>
                      <a:pt x="302492" y="1304926"/>
                      <a:pt x="295276" y="1297765"/>
                      <a:pt x="295276" y="1289173"/>
                    </a:cubicBezTo>
                    <a:cubicBezTo>
                      <a:pt x="295276" y="1289173"/>
                      <a:pt x="295276" y="1289173"/>
                      <a:pt x="295276" y="1152405"/>
                    </a:cubicBezTo>
                    <a:cubicBezTo>
                      <a:pt x="295276" y="1143812"/>
                      <a:pt x="302492" y="1136651"/>
                      <a:pt x="311151" y="1136651"/>
                    </a:cubicBezTo>
                    <a:close/>
                    <a:moveTo>
                      <a:pt x="1219200" y="1136650"/>
                    </a:moveTo>
                    <a:cubicBezTo>
                      <a:pt x="1265668" y="1136650"/>
                      <a:pt x="1303338" y="1174320"/>
                      <a:pt x="1303338" y="1220788"/>
                    </a:cubicBezTo>
                    <a:cubicBezTo>
                      <a:pt x="1303338" y="1267256"/>
                      <a:pt x="1265668" y="1304926"/>
                      <a:pt x="1219200" y="1304926"/>
                    </a:cubicBezTo>
                    <a:cubicBezTo>
                      <a:pt x="1172732" y="1304926"/>
                      <a:pt x="1135062" y="1267256"/>
                      <a:pt x="1135062" y="1220788"/>
                    </a:cubicBezTo>
                    <a:cubicBezTo>
                      <a:pt x="1135062" y="1174320"/>
                      <a:pt x="1172732" y="1136650"/>
                      <a:pt x="1219200" y="1136650"/>
                    </a:cubicBezTo>
                    <a:close/>
                    <a:moveTo>
                      <a:pt x="538163" y="1136650"/>
                    </a:moveTo>
                    <a:cubicBezTo>
                      <a:pt x="584631" y="1136650"/>
                      <a:pt x="622301" y="1174320"/>
                      <a:pt x="622301" y="1220788"/>
                    </a:cubicBezTo>
                    <a:cubicBezTo>
                      <a:pt x="622301" y="1267256"/>
                      <a:pt x="584631" y="1304926"/>
                      <a:pt x="538163" y="1304926"/>
                    </a:cubicBezTo>
                    <a:cubicBezTo>
                      <a:pt x="491695" y="1304926"/>
                      <a:pt x="454025" y="1267256"/>
                      <a:pt x="454025" y="1220788"/>
                    </a:cubicBezTo>
                    <a:cubicBezTo>
                      <a:pt x="454025" y="1174320"/>
                      <a:pt x="491695" y="1136650"/>
                      <a:pt x="538163" y="1136650"/>
                    </a:cubicBezTo>
                    <a:close/>
                    <a:moveTo>
                      <a:pt x="84138" y="1136650"/>
                    </a:moveTo>
                    <a:cubicBezTo>
                      <a:pt x="130606" y="1136650"/>
                      <a:pt x="168276" y="1174320"/>
                      <a:pt x="168276" y="1220788"/>
                    </a:cubicBezTo>
                    <a:cubicBezTo>
                      <a:pt x="168276" y="1267256"/>
                      <a:pt x="130606" y="1304926"/>
                      <a:pt x="84138" y="1304926"/>
                    </a:cubicBezTo>
                    <a:cubicBezTo>
                      <a:pt x="37670" y="1304926"/>
                      <a:pt x="0" y="1267256"/>
                      <a:pt x="0" y="1220788"/>
                    </a:cubicBezTo>
                    <a:cubicBezTo>
                      <a:pt x="0" y="1174320"/>
                      <a:pt x="37670" y="1136650"/>
                      <a:pt x="84138" y="1136650"/>
                    </a:cubicBezTo>
                    <a:close/>
                    <a:moveTo>
                      <a:pt x="878589" y="1018468"/>
                    </a:moveTo>
                    <a:cubicBezTo>
                      <a:pt x="867353" y="1018557"/>
                      <a:pt x="855948" y="1020867"/>
                      <a:pt x="844992" y="1025664"/>
                    </a:cubicBezTo>
                    <a:cubicBezTo>
                      <a:pt x="801167" y="1044141"/>
                      <a:pt x="781051" y="1095307"/>
                      <a:pt x="800449" y="1139368"/>
                    </a:cubicBezTo>
                    <a:cubicBezTo>
                      <a:pt x="819128" y="1182717"/>
                      <a:pt x="870137" y="1203326"/>
                      <a:pt x="913961" y="1184139"/>
                    </a:cubicBezTo>
                    <a:cubicBezTo>
                      <a:pt x="957785" y="1165662"/>
                      <a:pt x="977901" y="1114495"/>
                      <a:pt x="958504" y="1070435"/>
                    </a:cubicBezTo>
                    <a:cubicBezTo>
                      <a:pt x="944494" y="1037922"/>
                      <a:pt x="912299" y="1018202"/>
                      <a:pt x="878589" y="1018468"/>
                    </a:cubicBezTo>
                    <a:close/>
                    <a:moveTo>
                      <a:pt x="1219200" y="941388"/>
                    </a:moveTo>
                    <a:cubicBezTo>
                      <a:pt x="1190267" y="941388"/>
                      <a:pt x="1166812" y="964843"/>
                      <a:pt x="1166812" y="993776"/>
                    </a:cubicBezTo>
                    <a:cubicBezTo>
                      <a:pt x="1166812" y="1022709"/>
                      <a:pt x="1190267" y="1046164"/>
                      <a:pt x="1219200" y="1046164"/>
                    </a:cubicBezTo>
                    <a:cubicBezTo>
                      <a:pt x="1248133" y="1046164"/>
                      <a:pt x="1271588" y="1022709"/>
                      <a:pt x="1271588" y="993776"/>
                    </a:cubicBezTo>
                    <a:cubicBezTo>
                      <a:pt x="1271588" y="964843"/>
                      <a:pt x="1248133" y="941388"/>
                      <a:pt x="1219200" y="941388"/>
                    </a:cubicBezTo>
                    <a:close/>
                    <a:moveTo>
                      <a:pt x="538163" y="941388"/>
                    </a:moveTo>
                    <a:cubicBezTo>
                      <a:pt x="509230" y="941388"/>
                      <a:pt x="485775" y="964843"/>
                      <a:pt x="485775" y="993776"/>
                    </a:cubicBezTo>
                    <a:cubicBezTo>
                      <a:pt x="485775" y="1022709"/>
                      <a:pt x="509230" y="1046164"/>
                      <a:pt x="538163" y="1046164"/>
                    </a:cubicBezTo>
                    <a:cubicBezTo>
                      <a:pt x="567096" y="1046164"/>
                      <a:pt x="590551" y="1022709"/>
                      <a:pt x="590551" y="993776"/>
                    </a:cubicBezTo>
                    <a:cubicBezTo>
                      <a:pt x="590551" y="964843"/>
                      <a:pt x="567096" y="941388"/>
                      <a:pt x="538163" y="941388"/>
                    </a:cubicBezTo>
                    <a:close/>
                    <a:moveTo>
                      <a:pt x="84138" y="941388"/>
                    </a:moveTo>
                    <a:cubicBezTo>
                      <a:pt x="55205" y="941388"/>
                      <a:pt x="31750" y="964843"/>
                      <a:pt x="31750" y="993776"/>
                    </a:cubicBezTo>
                    <a:cubicBezTo>
                      <a:pt x="31750" y="1022709"/>
                      <a:pt x="55205" y="1046164"/>
                      <a:pt x="84138" y="1046164"/>
                    </a:cubicBezTo>
                    <a:cubicBezTo>
                      <a:pt x="113071" y="1046164"/>
                      <a:pt x="136526" y="1022709"/>
                      <a:pt x="136526" y="993776"/>
                    </a:cubicBezTo>
                    <a:cubicBezTo>
                      <a:pt x="136526" y="964843"/>
                      <a:pt x="113071" y="941388"/>
                      <a:pt x="84138" y="941388"/>
                    </a:cubicBezTo>
                    <a:close/>
                    <a:moveTo>
                      <a:pt x="842649" y="909639"/>
                    </a:moveTo>
                    <a:cubicBezTo>
                      <a:pt x="842649" y="909639"/>
                      <a:pt x="842649" y="909639"/>
                      <a:pt x="866962" y="931852"/>
                    </a:cubicBezTo>
                    <a:cubicBezTo>
                      <a:pt x="888414" y="930419"/>
                      <a:pt x="909867" y="932569"/>
                      <a:pt x="930605" y="939735"/>
                    </a:cubicBezTo>
                    <a:cubicBezTo>
                      <a:pt x="930605" y="939735"/>
                      <a:pt x="930605" y="939735"/>
                      <a:pt x="959208" y="923254"/>
                    </a:cubicBezTo>
                    <a:cubicBezTo>
                      <a:pt x="984236" y="934002"/>
                      <a:pt x="1007834" y="951200"/>
                      <a:pt x="1026427" y="972696"/>
                    </a:cubicBezTo>
                    <a:cubicBezTo>
                      <a:pt x="1026427" y="972696"/>
                      <a:pt x="1026427" y="972696"/>
                      <a:pt x="1019991" y="1004225"/>
                    </a:cubicBezTo>
                    <a:cubicBezTo>
                      <a:pt x="1026427" y="1014257"/>
                      <a:pt x="1032863" y="1025005"/>
                      <a:pt x="1037153" y="1035754"/>
                    </a:cubicBezTo>
                    <a:cubicBezTo>
                      <a:pt x="1041444" y="1046502"/>
                      <a:pt x="1045019" y="1057250"/>
                      <a:pt x="1047164" y="1067282"/>
                    </a:cubicBezTo>
                    <a:cubicBezTo>
                      <a:pt x="1047164" y="1067282"/>
                      <a:pt x="1047164" y="1067282"/>
                      <a:pt x="1075053" y="1084480"/>
                    </a:cubicBezTo>
                    <a:cubicBezTo>
                      <a:pt x="1077913" y="1112426"/>
                      <a:pt x="1075053" y="1141088"/>
                      <a:pt x="1066472" y="1166884"/>
                    </a:cubicBezTo>
                    <a:cubicBezTo>
                      <a:pt x="1066472" y="1166884"/>
                      <a:pt x="1066472" y="1166884"/>
                      <a:pt x="1035723" y="1176199"/>
                    </a:cubicBezTo>
                    <a:cubicBezTo>
                      <a:pt x="1025712" y="1198413"/>
                      <a:pt x="1011410" y="1218476"/>
                      <a:pt x="993533" y="1234957"/>
                    </a:cubicBezTo>
                    <a:cubicBezTo>
                      <a:pt x="993533" y="1234957"/>
                      <a:pt x="993533" y="1234957"/>
                      <a:pt x="993533" y="1267919"/>
                    </a:cubicBezTo>
                    <a:cubicBezTo>
                      <a:pt x="982091" y="1275085"/>
                      <a:pt x="969935" y="1282250"/>
                      <a:pt x="957778" y="1287983"/>
                    </a:cubicBezTo>
                    <a:cubicBezTo>
                      <a:pt x="944906" y="1292999"/>
                      <a:pt x="932035" y="1297298"/>
                      <a:pt x="919878" y="1300164"/>
                    </a:cubicBezTo>
                    <a:cubicBezTo>
                      <a:pt x="919878" y="1300164"/>
                      <a:pt x="919878" y="1300164"/>
                      <a:pt x="894850" y="1277951"/>
                    </a:cubicBezTo>
                    <a:cubicBezTo>
                      <a:pt x="870537" y="1279384"/>
                      <a:pt x="846939" y="1276518"/>
                      <a:pt x="824056" y="1268636"/>
                    </a:cubicBezTo>
                    <a:cubicBezTo>
                      <a:pt x="824056" y="1268636"/>
                      <a:pt x="824056" y="1268636"/>
                      <a:pt x="796168" y="1285116"/>
                    </a:cubicBezTo>
                    <a:cubicBezTo>
                      <a:pt x="771140" y="1272935"/>
                      <a:pt x="748972" y="1256454"/>
                      <a:pt x="730379" y="1234957"/>
                    </a:cubicBezTo>
                    <a:cubicBezTo>
                      <a:pt x="730379" y="1234957"/>
                      <a:pt x="730379" y="1234957"/>
                      <a:pt x="738245" y="1202712"/>
                    </a:cubicBezTo>
                    <a:cubicBezTo>
                      <a:pt x="731810" y="1194113"/>
                      <a:pt x="726804" y="1184081"/>
                      <a:pt x="722513" y="1173333"/>
                    </a:cubicBezTo>
                    <a:cubicBezTo>
                      <a:pt x="716793" y="1162585"/>
                      <a:pt x="713217" y="1150403"/>
                      <a:pt x="711072" y="1139655"/>
                    </a:cubicBezTo>
                    <a:cubicBezTo>
                      <a:pt x="711072" y="1139655"/>
                      <a:pt x="711072" y="1139655"/>
                      <a:pt x="683184" y="1123174"/>
                    </a:cubicBezTo>
                    <a:cubicBezTo>
                      <a:pt x="681038" y="1093078"/>
                      <a:pt x="684614" y="1065133"/>
                      <a:pt x="694625" y="1038620"/>
                    </a:cubicBezTo>
                    <a:cubicBezTo>
                      <a:pt x="694625" y="1038620"/>
                      <a:pt x="694625" y="1038620"/>
                      <a:pt x="725374" y="1028588"/>
                    </a:cubicBezTo>
                    <a:cubicBezTo>
                      <a:pt x="734670" y="1009241"/>
                      <a:pt x="748257" y="992043"/>
                      <a:pt x="764704" y="976996"/>
                    </a:cubicBezTo>
                    <a:cubicBezTo>
                      <a:pt x="764704" y="976996"/>
                      <a:pt x="764704" y="976996"/>
                      <a:pt x="764704" y="943317"/>
                    </a:cubicBezTo>
                    <a:cubicBezTo>
                      <a:pt x="775430" y="934719"/>
                      <a:pt x="789017" y="928270"/>
                      <a:pt x="801888" y="921821"/>
                    </a:cubicBezTo>
                    <a:cubicBezTo>
                      <a:pt x="815475" y="916088"/>
                      <a:pt x="829062" y="912505"/>
                      <a:pt x="842649" y="909639"/>
                    </a:cubicBezTo>
                    <a:close/>
                    <a:moveTo>
                      <a:pt x="311151" y="909639"/>
                    </a:moveTo>
                    <a:cubicBezTo>
                      <a:pt x="319810" y="909639"/>
                      <a:pt x="327026" y="916800"/>
                      <a:pt x="327026" y="925393"/>
                    </a:cubicBezTo>
                    <a:cubicBezTo>
                      <a:pt x="327026" y="925393"/>
                      <a:pt x="327026" y="925393"/>
                      <a:pt x="327026" y="1062161"/>
                    </a:cubicBezTo>
                    <a:cubicBezTo>
                      <a:pt x="327026" y="1071470"/>
                      <a:pt x="319810" y="1077914"/>
                      <a:pt x="311151" y="1077914"/>
                    </a:cubicBezTo>
                    <a:cubicBezTo>
                      <a:pt x="302492" y="1077914"/>
                      <a:pt x="295276" y="1071470"/>
                      <a:pt x="295276" y="1062161"/>
                    </a:cubicBezTo>
                    <a:cubicBezTo>
                      <a:pt x="295276" y="1062161"/>
                      <a:pt x="295276" y="1062161"/>
                      <a:pt x="295276" y="925393"/>
                    </a:cubicBezTo>
                    <a:cubicBezTo>
                      <a:pt x="295276" y="916800"/>
                      <a:pt x="302492" y="909639"/>
                      <a:pt x="311151" y="909639"/>
                    </a:cubicBezTo>
                    <a:close/>
                    <a:moveTo>
                      <a:pt x="1219200" y="909638"/>
                    </a:moveTo>
                    <a:cubicBezTo>
                      <a:pt x="1265668" y="909638"/>
                      <a:pt x="1303338" y="947308"/>
                      <a:pt x="1303338" y="993776"/>
                    </a:cubicBezTo>
                    <a:cubicBezTo>
                      <a:pt x="1303338" y="1040244"/>
                      <a:pt x="1265668" y="1077914"/>
                      <a:pt x="1219200" y="1077914"/>
                    </a:cubicBezTo>
                    <a:cubicBezTo>
                      <a:pt x="1172732" y="1077914"/>
                      <a:pt x="1135062" y="1040244"/>
                      <a:pt x="1135062" y="993776"/>
                    </a:cubicBezTo>
                    <a:cubicBezTo>
                      <a:pt x="1135062" y="947308"/>
                      <a:pt x="1172732" y="909638"/>
                      <a:pt x="1219200" y="909638"/>
                    </a:cubicBezTo>
                    <a:close/>
                    <a:moveTo>
                      <a:pt x="538163" y="909638"/>
                    </a:moveTo>
                    <a:cubicBezTo>
                      <a:pt x="584631" y="909638"/>
                      <a:pt x="622301" y="947308"/>
                      <a:pt x="622301" y="993776"/>
                    </a:cubicBezTo>
                    <a:cubicBezTo>
                      <a:pt x="622301" y="1040244"/>
                      <a:pt x="584631" y="1077914"/>
                      <a:pt x="538163" y="1077914"/>
                    </a:cubicBezTo>
                    <a:cubicBezTo>
                      <a:pt x="491695" y="1077914"/>
                      <a:pt x="454025" y="1040244"/>
                      <a:pt x="454025" y="993776"/>
                    </a:cubicBezTo>
                    <a:cubicBezTo>
                      <a:pt x="454025" y="947308"/>
                      <a:pt x="491695" y="909638"/>
                      <a:pt x="538163" y="909638"/>
                    </a:cubicBezTo>
                    <a:close/>
                    <a:moveTo>
                      <a:pt x="84138" y="909638"/>
                    </a:moveTo>
                    <a:cubicBezTo>
                      <a:pt x="130606" y="909638"/>
                      <a:pt x="168276" y="947308"/>
                      <a:pt x="168276" y="993776"/>
                    </a:cubicBezTo>
                    <a:cubicBezTo>
                      <a:pt x="168276" y="1040244"/>
                      <a:pt x="130606" y="1077914"/>
                      <a:pt x="84138" y="1077914"/>
                    </a:cubicBezTo>
                    <a:cubicBezTo>
                      <a:pt x="37670" y="1077914"/>
                      <a:pt x="0" y="1040244"/>
                      <a:pt x="0" y="993776"/>
                    </a:cubicBezTo>
                    <a:cubicBezTo>
                      <a:pt x="0" y="947308"/>
                      <a:pt x="37670" y="909638"/>
                      <a:pt x="84138" y="909638"/>
                    </a:cubicBezTo>
                    <a:close/>
                    <a:moveTo>
                      <a:pt x="992188" y="714375"/>
                    </a:moveTo>
                    <a:cubicBezTo>
                      <a:pt x="963255" y="714375"/>
                      <a:pt x="939800" y="737830"/>
                      <a:pt x="939800" y="766763"/>
                    </a:cubicBezTo>
                    <a:cubicBezTo>
                      <a:pt x="939800" y="795696"/>
                      <a:pt x="963255" y="819151"/>
                      <a:pt x="992188" y="819151"/>
                    </a:cubicBezTo>
                    <a:cubicBezTo>
                      <a:pt x="1021121" y="819151"/>
                      <a:pt x="1044576" y="795696"/>
                      <a:pt x="1044576" y="766763"/>
                    </a:cubicBezTo>
                    <a:cubicBezTo>
                      <a:pt x="1044576" y="737830"/>
                      <a:pt x="1021121" y="714375"/>
                      <a:pt x="992188" y="714375"/>
                    </a:cubicBezTo>
                    <a:close/>
                    <a:moveTo>
                      <a:pt x="311150" y="714375"/>
                    </a:moveTo>
                    <a:cubicBezTo>
                      <a:pt x="282217" y="714375"/>
                      <a:pt x="258762" y="737830"/>
                      <a:pt x="258762" y="766763"/>
                    </a:cubicBezTo>
                    <a:cubicBezTo>
                      <a:pt x="258762" y="795696"/>
                      <a:pt x="282217" y="819151"/>
                      <a:pt x="311150" y="819151"/>
                    </a:cubicBezTo>
                    <a:cubicBezTo>
                      <a:pt x="340083" y="819151"/>
                      <a:pt x="363538" y="795696"/>
                      <a:pt x="363538" y="766763"/>
                    </a:cubicBezTo>
                    <a:cubicBezTo>
                      <a:pt x="363538" y="737830"/>
                      <a:pt x="340083" y="714375"/>
                      <a:pt x="311150" y="714375"/>
                    </a:cubicBezTo>
                    <a:close/>
                    <a:moveTo>
                      <a:pt x="1219201" y="682626"/>
                    </a:moveTo>
                    <a:cubicBezTo>
                      <a:pt x="1227860" y="682626"/>
                      <a:pt x="1235076" y="689070"/>
                      <a:pt x="1235076" y="698379"/>
                    </a:cubicBezTo>
                    <a:cubicBezTo>
                      <a:pt x="1235076" y="698379"/>
                      <a:pt x="1235076" y="698379"/>
                      <a:pt x="1235076" y="835147"/>
                    </a:cubicBezTo>
                    <a:cubicBezTo>
                      <a:pt x="1235076" y="843740"/>
                      <a:pt x="1227860" y="850901"/>
                      <a:pt x="1219201" y="850901"/>
                    </a:cubicBezTo>
                    <a:cubicBezTo>
                      <a:pt x="1210542" y="850901"/>
                      <a:pt x="1203326" y="843740"/>
                      <a:pt x="1203326" y="835147"/>
                    </a:cubicBezTo>
                    <a:cubicBezTo>
                      <a:pt x="1203326" y="835147"/>
                      <a:pt x="1203326" y="835147"/>
                      <a:pt x="1203326" y="698379"/>
                    </a:cubicBezTo>
                    <a:cubicBezTo>
                      <a:pt x="1203326" y="689070"/>
                      <a:pt x="1210542" y="682626"/>
                      <a:pt x="1219201" y="682626"/>
                    </a:cubicBezTo>
                    <a:close/>
                    <a:moveTo>
                      <a:pt x="765176" y="682626"/>
                    </a:moveTo>
                    <a:cubicBezTo>
                      <a:pt x="773835" y="682626"/>
                      <a:pt x="781051" y="689070"/>
                      <a:pt x="781051" y="698379"/>
                    </a:cubicBezTo>
                    <a:cubicBezTo>
                      <a:pt x="781051" y="698379"/>
                      <a:pt x="781051" y="698379"/>
                      <a:pt x="781051" y="835147"/>
                    </a:cubicBezTo>
                    <a:cubicBezTo>
                      <a:pt x="781051" y="843740"/>
                      <a:pt x="773835" y="850901"/>
                      <a:pt x="765176" y="850901"/>
                    </a:cubicBezTo>
                    <a:cubicBezTo>
                      <a:pt x="756517" y="850901"/>
                      <a:pt x="749301" y="843740"/>
                      <a:pt x="749301" y="835147"/>
                    </a:cubicBezTo>
                    <a:cubicBezTo>
                      <a:pt x="749301" y="835147"/>
                      <a:pt x="749301" y="835147"/>
                      <a:pt x="749301" y="698379"/>
                    </a:cubicBezTo>
                    <a:cubicBezTo>
                      <a:pt x="749301" y="689070"/>
                      <a:pt x="756517" y="682626"/>
                      <a:pt x="765176" y="682626"/>
                    </a:cubicBezTo>
                    <a:close/>
                    <a:moveTo>
                      <a:pt x="538163" y="682626"/>
                    </a:moveTo>
                    <a:cubicBezTo>
                      <a:pt x="546822" y="682626"/>
                      <a:pt x="554038" y="689070"/>
                      <a:pt x="554038" y="698379"/>
                    </a:cubicBezTo>
                    <a:cubicBezTo>
                      <a:pt x="554038" y="698379"/>
                      <a:pt x="554038" y="698379"/>
                      <a:pt x="554038" y="835147"/>
                    </a:cubicBezTo>
                    <a:cubicBezTo>
                      <a:pt x="554038" y="843740"/>
                      <a:pt x="546822" y="850901"/>
                      <a:pt x="538163" y="850901"/>
                    </a:cubicBezTo>
                    <a:cubicBezTo>
                      <a:pt x="529504" y="850901"/>
                      <a:pt x="522288" y="843740"/>
                      <a:pt x="522288" y="835147"/>
                    </a:cubicBezTo>
                    <a:cubicBezTo>
                      <a:pt x="522288" y="835147"/>
                      <a:pt x="522288" y="835147"/>
                      <a:pt x="522288" y="698379"/>
                    </a:cubicBezTo>
                    <a:cubicBezTo>
                      <a:pt x="522288" y="689070"/>
                      <a:pt x="529504" y="682626"/>
                      <a:pt x="538163" y="682626"/>
                    </a:cubicBezTo>
                    <a:close/>
                    <a:moveTo>
                      <a:pt x="84138" y="682626"/>
                    </a:moveTo>
                    <a:cubicBezTo>
                      <a:pt x="92797" y="682626"/>
                      <a:pt x="100013" y="689070"/>
                      <a:pt x="100013" y="698379"/>
                    </a:cubicBezTo>
                    <a:cubicBezTo>
                      <a:pt x="100013" y="698379"/>
                      <a:pt x="100013" y="698379"/>
                      <a:pt x="100013" y="835147"/>
                    </a:cubicBezTo>
                    <a:cubicBezTo>
                      <a:pt x="100013" y="843740"/>
                      <a:pt x="92797" y="850901"/>
                      <a:pt x="84138" y="850901"/>
                    </a:cubicBezTo>
                    <a:cubicBezTo>
                      <a:pt x="75479" y="850901"/>
                      <a:pt x="68263" y="843740"/>
                      <a:pt x="68263" y="835147"/>
                    </a:cubicBezTo>
                    <a:cubicBezTo>
                      <a:pt x="68263" y="835147"/>
                      <a:pt x="68263" y="835147"/>
                      <a:pt x="68263" y="698379"/>
                    </a:cubicBezTo>
                    <a:cubicBezTo>
                      <a:pt x="68263" y="689070"/>
                      <a:pt x="75479" y="682626"/>
                      <a:pt x="84138" y="682626"/>
                    </a:cubicBezTo>
                    <a:close/>
                    <a:moveTo>
                      <a:pt x="992188" y="682625"/>
                    </a:moveTo>
                    <a:cubicBezTo>
                      <a:pt x="1038656" y="682625"/>
                      <a:pt x="1076326" y="720295"/>
                      <a:pt x="1076326" y="766763"/>
                    </a:cubicBezTo>
                    <a:cubicBezTo>
                      <a:pt x="1076326" y="813231"/>
                      <a:pt x="1038656" y="850901"/>
                      <a:pt x="992188" y="850901"/>
                    </a:cubicBezTo>
                    <a:cubicBezTo>
                      <a:pt x="945720" y="850901"/>
                      <a:pt x="908050" y="813231"/>
                      <a:pt x="908050" y="766763"/>
                    </a:cubicBezTo>
                    <a:cubicBezTo>
                      <a:pt x="908050" y="720295"/>
                      <a:pt x="945720" y="682625"/>
                      <a:pt x="992188" y="682625"/>
                    </a:cubicBezTo>
                    <a:close/>
                    <a:moveTo>
                      <a:pt x="311150" y="682625"/>
                    </a:moveTo>
                    <a:cubicBezTo>
                      <a:pt x="357618" y="682625"/>
                      <a:pt x="395288" y="720295"/>
                      <a:pt x="395288" y="766763"/>
                    </a:cubicBezTo>
                    <a:cubicBezTo>
                      <a:pt x="395288" y="813231"/>
                      <a:pt x="357618" y="850901"/>
                      <a:pt x="311150" y="850901"/>
                    </a:cubicBezTo>
                    <a:cubicBezTo>
                      <a:pt x="264682" y="850901"/>
                      <a:pt x="227012" y="813231"/>
                      <a:pt x="227012" y="766763"/>
                    </a:cubicBezTo>
                    <a:cubicBezTo>
                      <a:pt x="227012" y="720295"/>
                      <a:pt x="264682" y="682625"/>
                      <a:pt x="311150" y="682625"/>
                    </a:cubicBezTo>
                    <a:close/>
                    <a:moveTo>
                      <a:pt x="992188" y="485776"/>
                    </a:moveTo>
                    <a:cubicBezTo>
                      <a:pt x="963255" y="485776"/>
                      <a:pt x="939800" y="509231"/>
                      <a:pt x="939800" y="538164"/>
                    </a:cubicBezTo>
                    <a:cubicBezTo>
                      <a:pt x="939800" y="567097"/>
                      <a:pt x="963255" y="590552"/>
                      <a:pt x="992188" y="590552"/>
                    </a:cubicBezTo>
                    <a:cubicBezTo>
                      <a:pt x="1021121" y="590552"/>
                      <a:pt x="1044576" y="567097"/>
                      <a:pt x="1044576" y="538164"/>
                    </a:cubicBezTo>
                    <a:cubicBezTo>
                      <a:pt x="1044576" y="509231"/>
                      <a:pt x="1021121" y="485776"/>
                      <a:pt x="992188" y="485776"/>
                    </a:cubicBezTo>
                    <a:close/>
                    <a:moveTo>
                      <a:pt x="765175" y="485776"/>
                    </a:moveTo>
                    <a:cubicBezTo>
                      <a:pt x="736242" y="485776"/>
                      <a:pt x="712787" y="509231"/>
                      <a:pt x="712787" y="538164"/>
                    </a:cubicBezTo>
                    <a:cubicBezTo>
                      <a:pt x="712787" y="567097"/>
                      <a:pt x="736242" y="590552"/>
                      <a:pt x="765175" y="590552"/>
                    </a:cubicBezTo>
                    <a:cubicBezTo>
                      <a:pt x="794108" y="590552"/>
                      <a:pt x="817563" y="567097"/>
                      <a:pt x="817563" y="538164"/>
                    </a:cubicBezTo>
                    <a:cubicBezTo>
                      <a:pt x="817563" y="509231"/>
                      <a:pt x="794108" y="485776"/>
                      <a:pt x="765175" y="485776"/>
                    </a:cubicBezTo>
                    <a:close/>
                    <a:moveTo>
                      <a:pt x="84138" y="485776"/>
                    </a:moveTo>
                    <a:cubicBezTo>
                      <a:pt x="55205" y="485776"/>
                      <a:pt x="31750" y="509231"/>
                      <a:pt x="31750" y="538164"/>
                    </a:cubicBezTo>
                    <a:cubicBezTo>
                      <a:pt x="31750" y="567097"/>
                      <a:pt x="55205" y="590552"/>
                      <a:pt x="84138" y="590552"/>
                    </a:cubicBezTo>
                    <a:cubicBezTo>
                      <a:pt x="113071" y="590552"/>
                      <a:pt x="136526" y="567097"/>
                      <a:pt x="136526" y="538164"/>
                    </a:cubicBezTo>
                    <a:cubicBezTo>
                      <a:pt x="136526" y="509231"/>
                      <a:pt x="113071" y="485776"/>
                      <a:pt x="84138" y="485776"/>
                    </a:cubicBezTo>
                    <a:close/>
                    <a:moveTo>
                      <a:pt x="1219201" y="455614"/>
                    </a:moveTo>
                    <a:cubicBezTo>
                      <a:pt x="1227860" y="455614"/>
                      <a:pt x="1235076" y="462707"/>
                      <a:pt x="1235076" y="471219"/>
                    </a:cubicBezTo>
                    <a:cubicBezTo>
                      <a:pt x="1235076" y="471219"/>
                      <a:pt x="1235076" y="471219"/>
                      <a:pt x="1235076" y="606697"/>
                    </a:cubicBezTo>
                    <a:cubicBezTo>
                      <a:pt x="1235076" y="615918"/>
                      <a:pt x="1227860" y="622302"/>
                      <a:pt x="1219201" y="622302"/>
                    </a:cubicBezTo>
                    <a:cubicBezTo>
                      <a:pt x="1210542" y="622302"/>
                      <a:pt x="1203326" y="615918"/>
                      <a:pt x="1203326" y="606697"/>
                    </a:cubicBezTo>
                    <a:cubicBezTo>
                      <a:pt x="1203326" y="606697"/>
                      <a:pt x="1203326" y="606697"/>
                      <a:pt x="1203326" y="471219"/>
                    </a:cubicBezTo>
                    <a:cubicBezTo>
                      <a:pt x="1203326" y="462707"/>
                      <a:pt x="1210542" y="455614"/>
                      <a:pt x="1219201" y="455614"/>
                    </a:cubicBezTo>
                    <a:close/>
                    <a:moveTo>
                      <a:pt x="992188" y="455614"/>
                    </a:moveTo>
                    <a:cubicBezTo>
                      <a:pt x="1038656" y="455614"/>
                      <a:pt x="1076326" y="492928"/>
                      <a:pt x="1076326" y="538958"/>
                    </a:cubicBezTo>
                    <a:cubicBezTo>
                      <a:pt x="1076326" y="584988"/>
                      <a:pt x="1038656" y="622302"/>
                      <a:pt x="992188" y="622302"/>
                    </a:cubicBezTo>
                    <a:cubicBezTo>
                      <a:pt x="945720" y="622302"/>
                      <a:pt x="908050" y="584988"/>
                      <a:pt x="908050" y="538958"/>
                    </a:cubicBezTo>
                    <a:cubicBezTo>
                      <a:pt x="908050" y="492928"/>
                      <a:pt x="945720" y="455614"/>
                      <a:pt x="992188" y="455614"/>
                    </a:cubicBezTo>
                    <a:close/>
                    <a:moveTo>
                      <a:pt x="765175" y="455614"/>
                    </a:moveTo>
                    <a:cubicBezTo>
                      <a:pt x="811643" y="455614"/>
                      <a:pt x="849313" y="492928"/>
                      <a:pt x="849313" y="538958"/>
                    </a:cubicBezTo>
                    <a:cubicBezTo>
                      <a:pt x="849313" y="584988"/>
                      <a:pt x="811643" y="622302"/>
                      <a:pt x="765175" y="622302"/>
                    </a:cubicBezTo>
                    <a:cubicBezTo>
                      <a:pt x="718707" y="622302"/>
                      <a:pt x="681037" y="584988"/>
                      <a:pt x="681037" y="538958"/>
                    </a:cubicBezTo>
                    <a:cubicBezTo>
                      <a:pt x="681037" y="492928"/>
                      <a:pt x="718707" y="455614"/>
                      <a:pt x="765175" y="455614"/>
                    </a:cubicBezTo>
                    <a:close/>
                    <a:moveTo>
                      <a:pt x="84138" y="455614"/>
                    </a:moveTo>
                    <a:cubicBezTo>
                      <a:pt x="130606" y="455614"/>
                      <a:pt x="168276" y="492928"/>
                      <a:pt x="168276" y="538958"/>
                    </a:cubicBezTo>
                    <a:cubicBezTo>
                      <a:pt x="168276" y="584988"/>
                      <a:pt x="130606" y="622302"/>
                      <a:pt x="84138" y="622302"/>
                    </a:cubicBezTo>
                    <a:cubicBezTo>
                      <a:pt x="37670" y="622302"/>
                      <a:pt x="0" y="584988"/>
                      <a:pt x="0" y="538958"/>
                    </a:cubicBezTo>
                    <a:cubicBezTo>
                      <a:pt x="0" y="492928"/>
                      <a:pt x="37670" y="455614"/>
                      <a:pt x="84138" y="455614"/>
                    </a:cubicBezTo>
                    <a:close/>
                    <a:moveTo>
                      <a:pt x="419016" y="316793"/>
                    </a:moveTo>
                    <a:cubicBezTo>
                      <a:pt x="407870" y="316882"/>
                      <a:pt x="396557" y="319192"/>
                      <a:pt x="385689" y="323989"/>
                    </a:cubicBezTo>
                    <a:cubicBezTo>
                      <a:pt x="342218" y="342466"/>
                      <a:pt x="322264" y="392922"/>
                      <a:pt x="341505" y="436982"/>
                    </a:cubicBezTo>
                    <a:cubicBezTo>
                      <a:pt x="360034" y="481042"/>
                      <a:pt x="410631" y="501651"/>
                      <a:pt x="454102" y="482464"/>
                    </a:cubicBezTo>
                    <a:cubicBezTo>
                      <a:pt x="497573" y="463987"/>
                      <a:pt x="517527" y="412109"/>
                      <a:pt x="498286" y="368760"/>
                    </a:cubicBezTo>
                    <a:cubicBezTo>
                      <a:pt x="484389" y="336247"/>
                      <a:pt x="452454" y="316527"/>
                      <a:pt x="419016" y="316793"/>
                    </a:cubicBezTo>
                    <a:close/>
                    <a:moveTo>
                      <a:pt x="1219200" y="258764"/>
                    </a:moveTo>
                    <a:cubicBezTo>
                      <a:pt x="1190267" y="258764"/>
                      <a:pt x="1166812" y="282219"/>
                      <a:pt x="1166812" y="311152"/>
                    </a:cubicBezTo>
                    <a:cubicBezTo>
                      <a:pt x="1166812" y="340085"/>
                      <a:pt x="1190267" y="363540"/>
                      <a:pt x="1219200" y="363540"/>
                    </a:cubicBezTo>
                    <a:cubicBezTo>
                      <a:pt x="1248133" y="363540"/>
                      <a:pt x="1271588" y="340085"/>
                      <a:pt x="1271588" y="311152"/>
                    </a:cubicBezTo>
                    <a:cubicBezTo>
                      <a:pt x="1271588" y="282219"/>
                      <a:pt x="1248133" y="258764"/>
                      <a:pt x="1219200" y="258764"/>
                    </a:cubicBezTo>
                    <a:close/>
                    <a:moveTo>
                      <a:pt x="765175" y="258764"/>
                    </a:moveTo>
                    <a:cubicBezTo>
                      <a:pt x="736242" y="258764"/>
                      <a:pt x="712787" y="282219"/>
                      <a:pt x="712787" y="311152"/>
                    </a:cubicBezTo>
                    <a:cubicBezTo>
                      <a:pt x="712787" y="340085"/>
                      <a:pt x="736242" y="363540"/>
                      <a:pt x="765175" y="363540"/>
                    </a:cubicBezTo>
                    <a:cubicBezTo>
                      <a:pt x="794108" y="363540"/>
                      <a:pt x="817563" y="340085"/>
                      <a:pt x="817563" y="311152"/>
                    </a:cubicBezTo>
                    <a:cubicBezTo>
                      <a:pt x="817563" y="282219"/>
                      <a:pt x="794108" y="258764"/>
                      <a:pt x="765175" y="258764"/>
                    </a:cubicBezTo>
                    <a:close/>
                    <a:moveTo>
                      <a:pt x="1219200" y="228601"/>
                    </a:moveTo>
                    <a:cubicBezTo>
                      <a:pt x="1265668" y="228601"/>
                      <a:pt x="1303338" y="265915"/>
                      <a:pt x="1303338" y="311945"/>
                    </a:cubicBezTo>
                    <a:cubicBezTo>
                      <a:pt x="1303338" y="357975"/>
                      <a:pt x="1265668" y="395289"/>
                      <a:pt x="1219200" y="395289"/>
                    </a:cubicBezTo>
                    <a:cubicBezTo>
                      <a:pt x="1172732" y="395289"/>
                      <a:pt x="1135062" y="357975"/>
                      <a:pt x="1135062" y="311945"/>
                    </a:cubicBezTo>
                    <a:cubicBezTo>
                      <a:pt x="1135062" y="265915"/>
                      <a:pt x="1172732" y="228601"/>
                      <a:pt x="1219200" y="228601"/>
                    </a:cubicBezTo>
                    <a:close/>
                    <a:moveTo>
                      <a:pt x="992188" y="228601"/>
                    </a:moveTo>
                    <a:cubicBezTo>
                      <a:pt x="1000847" y="228601"/>
                      <a:pt x="1008063" y="234985"/>
                      <a:pt x="1008063" y="244206"/>
                    </a:cubicBezTo>
                    <a:cubicBezTo>
                      <a:pt x="1008063" y="244206"/>
                      <a:pt x="1008063" y="244206"/>
                      <a:pt x="1008063" y="379684"/>
                    </a:cubicBezTo>
                    <a:cubicBezTo>
                      <a:pt x="1008063" y="388196"/>
                      <a:pt x="1000847" y="395289"/>
                      <a:pt x="992188" y="395289"/>
                    </a:cubicBezTo>
                    <a:cubicBezTo>
                      <a:pt x="983529" y="395289"/>
                      <a:pt x="976313" y="388196"/>
                      <a:pt x="976313" y="379684"/>
                    </a:cubicBezTo>
                    <a:cubicBezTo>
                      <a:pt x="976313" y="379684"/>
                      <a:pt x="976313" y="379684"/>
                      <a:pt x="976313" y="244206"/>
                    </a:cubicBezTo>
                    <a:cubicBezTo>
                      <a:pt x="976313" y="234985"/>
                      <a:pt x="983529" y="228601"/>
                      <a:pt x="992188" y="228601"/>
                    </a:cubicBezTo>
                    <a:close/>
                    <a:moveTo>
                      <a:pt x="765175" y="228601"/>
                    </a:moveTo>
                    <a:cubicBezTo>
                      <a:pt x="811643" y="228601"/>
                      <a:pt x="849313" y="265915"/>
                      <a:pt x="849313" y="311945"/>
                    </a:cubicBezTo>
                    <a:cubicBezTo>
                      <a:pt x="849313" y="357975"/>
                      <a:pt x="811643" y="395289"/>
                      <a:pt x="765175" y="395289"/>
                    </a:cubicBezTo>
                    <a:cubicBezTo>
                      <a:pt x="718707" y="395289"/>
                      <a:pt x="681037" y="357975"/>
                      <a:pt x="681037" y="311945"/>
                    </a:cubicBezTo>
                    <a:cubicBezTo>
                      <a:pt x="681037" y="265915"/>
                      <a:pt x="718707" y="228601"/>
                      <a:pt x="765175" y="228601"/>
                    </a:cubicBezTo>
                    <a:close/>
                    <a:moveTo>
                      <a:pt x="84138" y="228601"/>
                    </a:moveTo>
                    <a:cubicBezTo>
                      <a:pt x="92797" y="228601"/>
                      <a:pt x="100013" y="234985"/>
                      <a:pt x="100013" y="244206"/>
                    </a:cubicBezTo>
                    <a:cubicBezTo>
                      <a:pt x="100013" y="244206"/>
                      <a:pt x="100013" y="244206"/>
                      <a:pt x="100013" y="379684"/>
                    </a:cubicBezTo>
                    <a:cubicBezTo>
                      <a:pt x="100013" y="388196"/>
                      <a:pt x="92797" y="395289"/>
                      <a:pt x="84138" y="395289"/>
                    </a:cubicBezTo>
                    <a:cubicBezTo>
                      <a:pt x="75479" y="395289"/>
                      <a:pt x="68263" y="388196"/>
                      <a:pt x="68263" y="379684"/>
                    </a:cubicBezTo>
                    <a:cubicBezTo>
                      <a:pt x="68263" y="379684"/>
                      <a:pt x="68263" y="379684"/>
                      <a:pt x="68263" y="244206"/>
                    </a:cubicBezTo>
                    <a:cubicBezTo>
                      <a:pt x="68263" y="234985"/>
                      <a:pt x="75479" y="228601"/>
                      <a:pt x="84138" y="228601"/>
                    </a:cubicBezTo>
                    <a:close/>
                    <a:moveTo>
                      <a:pt x="382793" y="207964"/>
                    </a:moveTo>
                    <a:cubicBezTo>
                      <a:pt x="382793" y="207964"/>
                      <a:pt x="382793" y="207964"/>
                      <a:pt x="407053" y="230087"/>
                    </a:cubicBezTo>
                    <a:cubicBezTo>
                      <a:pt x="428458" y="228660"/>
                      <a:pt x="449864" y="230801"/>
                      <a:pt x="470556" y="237224"/>
                    </a:cubicBezTo>
                    <a:cubicBezTo>
                      <a:pt x="470556" y="237224"/>
                      <a:pt x="470556" y="237224"/>
                      <a:pt x="499097" y="220810"/>
                    </a:cubicBezTo>
                    <a:cubicBezTo>
                      <a:pt x="524070" y="232228"/>
                      <a:pt x="547616" y="249356"/>
                      <a:pt x="566167" y="270051"/>
                    </a:cubicBezTo>
                    <a:cubicBezTo>
                      <a:pt x="566167" y="270051"/>
                      <a:pt x="566167" y="270051"/>
                      <a:pt x="559745" y="302166"/>
                    </a:cubicBezTo>
                    <a:cubicBezTo>
                      <a:pt x="566167" y="312157"/>
                      <a:pt x="572589" y="322861"/>
                      <a:pt x="576870" y="333566"/>
                    </a:cubicBezTo>
                    <a:cubicBezTo>
                      <a:pt x="581151" y="344271"/>
                      <a:pt x="584718" y="354262"/>
                      <a:pt x="586859" y="364967"/>
                    </a:cubicBezTo>
                    <a:cubicBezTo>
                      <a:pt x="586859" y="364967"/>
                      <a:pt x="586859" y="364967"/>
                      <a:pt x="614686" y="382094"/>
                    </a:cubicBezTo>
                    <a:cubicBezTo>
                      <a:pt x="617540" y="409926"/>
                      <a:pt x="614686" y="437759"/>
                      <a:pt x="606124" y="464164"/>
                    </a:cubicBezTo>
                    <a:cubicBezTo>
                      <a:pt x="606124" y="464164"/>
                      <a:pt x="606124" y="464164"/>
                      <a:pt x="575443" y="473441"/>
                    </a:cubicBezTo>
                    <a:cubicBezTo>
                      <a:pt x="565454" y="494851"/>
                      <a:pt x="551183" y="514833"/>
                      <a:pt x="533345" y="531247"/>
                    </a:cubicBezTo>
                    <a:cubicBezTo>
                      <a:pt x="533345" y="531247"/>
                      <a:pt x="533345" y="531247"/>
                      <a:pt x="533345" y="564074"/>
                    </a:cubicBezTo>
                    <a:cubicBezTo>
                      <a:pt x="521929" y="571924"/>
                      <a:pt x="509799" y="579061"/>
                      <a:pt x="497670" y="584770"/>
                    </a:cubicBezTo>
                    <a:cubicBezTo>
                      <a:pt x="484826" y="589766"/>
                      <a:pt x="471983" y="593334"/>
                      <a:pt x="459853" y="596902"/>
                    </a:cubicBezTo>
                    <a:cubicBezTo>
                      <a:pt x="459853" y="596902"/>
                      <a:pt x="459853" y="596902"/>
                      <a:pt x="434880" y="574065"/>
                    </a:cubicBezTo>
                    <a:cubicBezTo>
                      <a:pt x="410621" y="576206"/>
                      <a:pt x="387074" y="573352"/>
                      <a:pt x="364242" y="565502"/>
                    </a:cubicBezTo>
                    <a:cubicBezTo>
                      <a:pt x="364242" y="565502"/>
                      <a:pt x="364242" y="565502"/>
                      <a:pt x="336415" y="581916"/>
                    </a:cubicBezTo>
                    <a:cubicBezTo>
                      <a:pt x="312155" y="569784"/>
                      <a:pt x="290036" y="553370"/>
                      <a:pt x="271485" y="531247"/>
                    </a:cubicBezTo>
                    <a:cubicBezTo>
                      <a:pt x="271485" y="531247"/>
                      <a:pt x="271485" y="531247"/>
                      <a:pt x="279334" y="499846"/>
                    </a:cubicBezTo>
                    <a:cubicBezTo>
                      <a:pt x="272912" y="490569"/>
                      <a:pt x="267917" y="480578"/>
                      <a:pt x="263636" y="470586"/>
                    </a:cubicBezTo>
                    <a:cubicBezTo>
                      <a:pt x="257928" y="459168"/>
                      <a:pt x="254360" y="447750"/>
                      <a:pt x="252220" y="436331"/>
                    </a:cubicBezTo>
                    <a:cubicBezTo>
                      <a:pt x="252220" y="436331"/>
                      <a:pt x="252220" y="436331"/>
                      <a:pt x="224393" y="419918"/>
                    </a:cubicBezTo>
                    <a:cubicBezTo>
                      <a:pt x="222252" y="390658"/>
                      <a:pt x="225820" y="362112"/>
                      <a:pt x="235809" y="335707"/>
                    </a:cubicBezTo>
                    <a:cubicBezTo>
                      <a:pt x="235809" y="335707"/>
                      <a:pt x="235809" y="335707"/>
                      <a:pt x="266490" y="325716"/>
                    </a:cubicBezTo>
                    <a:cubicBezTo>
                      <a:pt x="275766" y="306448"/>
                      <a:pt x="289323" y="290034"/>
                      <a:pt x="305734" y="275047"/>
                    </a:cubicBezTo>
                    <a:cubicBezTo>
                      <a:pt x="305734" y="275047"/>
                      <a:pt x="305734" y="275047"/>
                      <a:pt x="305734" y="240792"/>
                    </a:cubicBezTo>
                    <a:cubicBezTo>
                      <a:pt x="316436" y="232942"/>
                      <a:pt x="329280" y="225805"/>
                      <a:pt x="342123" y="220096"/>
                    </a:cubicBezTo>
                    <a:cubicBezTo>
                      <a:pt x="355680" y="214387"/>
                      <a:pt x="369237" y="210819"/>
                      <a:pt x="382793" y="207964"/>
                    </a:cubicBezTo>
                    <a:close/>
                    <a:moveTo>
                      <a:pt x="1219200" y="31750"/>
                    </a:moveTo>
                    <a:cubicBezTo>
                      <a:pt x="1190267" y="31750"/>
                      <a:pt x="1166812" y="55205"/>
                      <a:pt x="1166812" y="84138"/>
                    </a:cubicBezTo>
                    <a:cubicBezTo>
                      <a:pt x="1166812" y="113071"/>
                      <a:pt x="1190267" y="136526"/>
                      <a:pt x="1219200" y="136526"/>
                    </a:cubicBezTo>
                    <a:cubicBezTo>
                      <a:pt x="1248133" y="136526"/>
                      <a:pt x="1271588" y="113071"/>
                      <a:pt x="1271588" y="84138"/>
                    </a:cubicBezTo>
                    <a:cubicBezTo>
                      <a:pt x="1271588" y="55205"/>
                      <a:pt x="1248133" y="31750"/>
                      <a:pt x="1219200" y="31750"/>
                    </a:cubicBezTo>
                    <a:close/>
                    <a:moveTo>
                      <a:pt x="538163" y="31750"/>
                    </a:moveTo>
                    <a:cubicBezTo>
                      <a:pt x="509230" y="31750"/>
                      <a:pt x="485775" y="55205"/>
                      <a:pt x="485775" y="84138"/>
                    </a:cubicBezTo>
                    <a:cubicBezTo>
                      <a:pt x="485775" y="113071"/>
                      <a:pt x="509230" y="136526"/>
                      <a:pt x="538163" y="136526"/>
                    </a:cubicBezTo>
                    <a:cubicBezTo>
                      <a:pt x="567096" y="136526"/>
                      <a:pt x="590551" y="113071"/>
                      <a:pt x="590551" y="84138"/>
                    </a:cubicBezTo>
                    <a:cubicBezTo>
                      <a:pt x="590551" y="55205"/>
                      <a:pt x="567096" y="31750"/>
                      <a:pt x="538163" y="31750"/>
                    </a:cubicBezTo>
                    <a:close/>
                    <a:moveTo>
                      <a:pt x="84138" y="31750"/>
                    </a:moveTo>
                    <a:cubicBezTo>
                      <a:pt x="55205" y="31750"/>
                      <a:pt x="31750" y="55205"/>
                      <a:pt x="31750" y="84138"/>
                    </a:cubicBezTo>
                    <a:cubicBezTo>
                      <a:pt x="31750" y="113071"/>
                      <a:pt x="55205" y="136526"/>
                      <a:pt x="84138" y="136526"/>
                    </a:cubicBezTo>
                    <a:cubicBezTo>
                      <a:pt x="113071" y="136526"/>
                      <a:pt x="136526" y="113071"/>
                      <a:pt x="136526" y="84138"/>
                    </a:cubicBezTo>
                    <a:cubicBezTo>
                      <a:pt x="136526" y="55205"/>
                      <a:pt x="113071" y="31750"/>
                      <a:pt x="84138" y="31750"/>
                    </a:cubicBezTo>
                    <a:close/>
                    <a:moveTo>
                      <a:pt x="992188" y="1"/>
                    </a:moveTo>
                    <a:cubicBezTo>
                      <a:pt x="1000847" y="1"/>
                      <a:pt x="1008063" y="7162"/>
                      <a:pt x="1008063" y="15754"/>
                    </a:cubicBezTo>
                    <a:cubicBezTo>
                      <a:pt x="1008063" y="15754"/>
                      <a:pt x="1008063" y="15754"/>
                      <a:pt x="1008063" y="152522"/>
                    </a:cubicBezTo>
                    <a:cubicBezTo>
                      <a:pt x="1008063" y="161115"/>
                      <a:pt x="1000847" y="168276"/>
                      <a:pt x="992188" y="168276"/>
                    </a:cubicBezTo>
                    <a:cubicBezTo>
                      <a:pt x="983529" y="168276"/>
                      <a:pt x="976313" y="161115"/>
                      <a:pt x="976313" y="152522"/>
                    </a:cubicBezTo>
                    <a:cubicBezTo>
                      <a:pt x="976313" y="152522"/>
                      <a:pt x="976313" y="152522"/>
                      <a:pt x="976313" y="15754"/>
                    </a:cubicBezTo>
                    <a:cubicBezTo>
                      <a:pt x="976313" y="7162"/>
                      <a:pt x="983529" y="1"/>
                      <a:pt x="992188" y="1"/>
                    </a:cubicBezTo>
                    <a:close/>
                    <a:moveTo>
                      <a:pt x="765176" y="1"/>
                    </a:moveTo>
                    <a:cubicBezTo>
                      <a:pt x="773835" y="1"/>
                      <a:pt x="781051" y="7162"/>
                      <a:pt x="781051" y="15754"/>
                    </a:cubicBezTo>
                    <a:cubicBezTo>
                      <a:pt x="781051" y="15754"/>
                      <a:pt x="781051" y="15754"/>
                      <a:pt x="781051" y="152522"/>
                    </a:cubicBezTo>
                    <a:cubicBezTo>
                      <a:pt x="781051" y="161115"/>
                      <a:pt x="773835" y="168276"/>
                      <a:pt x="765176" y="168276"/>
                    </a:cubicBezTo>
                    <a:cubicBezTo>
                      <a:pt x="756517" y="168276"/>
                      <a:pt x="749301" y="161115"/>
                      <a:pt x="749301" y="152522"/>
                    </a:cubicBezTo>
                    <a:cubicBezTo>
                      <a:pt x="749301" y="152522"/>
                      <a:pt x="749301" y="152522"/>
                      <a:pt x="749301" y="15754"/>
                    </a:cubicBezTo>
                    <a:cubicBezTo>
                      <a:pt x="749301" y="7162"/>
                      <a:pt x="756517" y="1"/>
                      <a:pt x="765176" y="1"/>
                    </a:cubicBezTo>
                    <a:close/>
                    <a:moveTo>
                      <a:pt x="311151" y="1"/>
                    </a:moveTo>
                    <a:cubicBezTo>
                      <a:pt x="319810" y="1"/>
                      <a:pt x="327026" y="7162"/>
                      <a:pt x="327026" y="15754"/>
                    </a:cubicBezTo>
                    <a:cubicBezTo>
                      <a:pt x="327026" y="15754"/>
                      <a:pt x="327026" y="15754"/>
                      <a:pt x="327026" y="152522"/>
                    </a:cubicBezTo>
                    <a:cubicBezTo>
                      <a:pt x="327026" y="161115"/>
                      <a:pt x="319810" y="168276"/>
                      <a:pt x="311151" y="168276"/>
                    </a:cubicBezTo>
                    <a:cubicBezTo>
                      <a:pt x="302492" y="168276"/>
                      <a:pt x="295276" y="161115"/>
                      <a:pt x="295276" y="152522"/>
                    </a:cubicBezTo>
                    <a:cubicBezTo>
                      <a:pt x="295276" y="152522"/>
                      <a:pt x="295276" y="152522"/>
                      <a:pt x="295276" y="15754"/>
                    </a:cubicBezTo>
                    <a:cubicBezTo>
                      <a:pt x="295276" y="7162"/>
                      <a:pt x="302492" y="1"/>
                      <a:pt x="311151" y="1"/>
                    </a:cubicBezTo>
                    <a:close/>
                    <a:moveTo>
                      <a:pt x="1219200" y="0"/>
                    </a:moveTo>
                    <a:cubicBezTo>
                      <a:pt x="1265668" y="0"/>
                      <a:pt x="1303338" y="37670"/>
                      <a:pt x="1303338" y="84138"/>
                    </a:cubicBezTo>
                    <a:cubicBezTo>
                      <a:pt x="1303338" y="130606"/>
                      <a:pt x="1265668" y="168276"/>
                      <a:pt x="1219200" y="168276"/>
                    </a:cubicBezTo>
                    <a:cubicBezTo>
                      <a:pt x="1172732" y="168276"/>
                      <a:pt x="1135062" y="130606"/>
                      <a:pt x="1135062" y="84138"/>
                    </a:cubicBezTo>
                    <a:cubicBezTo>
                      <a:pt x="1135062" y="37670"/>
                      <a:pt x="1172732" y="0"/>
                      <a:pt x="1219200" y="0"/>
                    </a:cubicBezTo>
                    <a:close/>
                    <a:moveTo>
                      <a:pt x="538163" y="0"/>
                    </a:moveTo>
                    <a:cubicBezTo>
                      <a:pt x="584631" y="0"/>
                      <a:pt x="622301" y="37670"/>
                      <a:pt x="622301" y="84138"/>
                    </a:cubicBezTo>
                    <a:cubicBezTo>
                      <a:pt x="622301" y="130606"/>
                      <a:pt x="584631" y="168276"/>
                      <a:pt x="538163" y="168276"/>
                    </a:cubicBezTo>
                    <a:cubicBezTo>
                      <a:pt x="491695" y="168276"/>
                      <a:pt x="454025" y="130606"/>
                      <a:pt x="454025" y="84138"/>
                    </a:cubicBezTo>
                    <a:cubicBezTo>
                      <a:pt x="454025" y="37670"/>
                      <a:pt x="491695" y="0"/>
                      <a:pt x="538163" y="0"/>
                    </a:cubicBezTo>
                    <a:close/>
                    <a:moveTo>
                      <a:pt x="84138" y="0"/>
                    </a:moveTo>
                    <a:cubicBezTo>
                      <a:pt x="130606" y="0"/>
                      <a:pt x="168276" y="37670"/>
                      <a:pt x="168276" y="84138"/>
                    </a:cubicBezTo>
                    <a:cubicBezTo>
                      <a:pt x="168276" y="130606"/>
                      <a:pt x="130606" y="168276"/>
                      <a:pt x="84138" y="168276"/>
                    </a:cubicBezTo>
                    <a:cubicBezTo>
                      <a:pt x="37670" y="168276"/>
                      <a:pt x="0" y="130606"/>
                      <a:pt x="0" y="84138"/>
                    </a:cubicBezTo>
                    <a:cubicBezTo>
                      <a:pt x="0" y="37670"/>
                      <a:pt x="37670" y="0"/>
                      <a:pt x="84138"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3" name="Group 72">
              <a:extLst>
                <a:ext uri="{FF2B5EF4-FFF2-40B4-BE49-F238E27FC236}">
                  <a16:creationId xmlns:a16="http://schemas.microsoft.com/office/drawing/2014/main" id="{9E9DA644-C5B3-45B6-90FC-D9DA987D80C6}"/>
                </a:ext>
              </a:extLst>
            </p:cNvPr>
            <p:cNvGrpSpPr>
              <a:grpSpLocks noChangeAspect="1"/>
            </p:cNvGrpSpPr>
            <p:nvPr/>
          </p:nvGrpSpPr>
          <p:grpSpPr>
            <a:xfrm>
              <a:off x="2137506" y="4332228"/>
              <a:ext cx="589715" cy="589715"/>
              <a:chOff x="5273675" y="2606675"/>
              <a:chExt cx="1644650" cy="1644650"/>
            </a:xfrm>
          </p:grpSpPr>
          <p:sp>
            <p:nvSpPr>
              <p:cNvPr id="198" name="AutoShape 3">
                <a:extLst>
                  <a:ext uri="{FF2B5EF4-FFF2-40B4-BE49-F238E27FC236}">
                    <a16:creationId xmlns:a16="http://schemas.microsoft.com/office/drawing/2014/main" id="{FDCB0426-652D-4B72-8168-F499D0DE485D}"/>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9" name="Freeform 16">
                <a:extLst>
                  <a:ext uri="{FF2B5EF4-FFF2-40B4-BE49-F238E27FC236}">
                    <a16:creationId xmlns:a16="http://schemas.microsoft.com/office/drawing/2014/main" id="{8EFE920A-5353-41A2-B243-15EA75CE4DAF}"/>
                  </a:ext>
                </a:extLst>
              </p:cNvPr>
              <p:cNvSpPr>
                <a:spLocks noChangeArrowheads="1"/>
              </p:cNvSpPr>
              <p:nvPr/>
            </p:nvSpPr>
            <p:spPr bwMode="auto">
              <a:xfrm>
                <a:off x="5408453" y="2741454"/>
                <a:ext cx="1375091" cy="1374934"/>
              </a:xfrm>
              <a:custGeom>
                <a:avLst/>
                <a:gdLst>
                  <a:gd name="connsiteX0" fmla="*/ 1278799 w 1375091"/>
                  <a:gd name="connsiteY0" fmla="*/ 801689 h 1374934"/>
                  <a:gd name="connsiteX1" fmla="*/ 1290240 w 1375091"/>
                  <a:gd name="connsiteY1" fmla="*/ 820273 h 1374934"/>
                  <a:gd name="connsiteX2" fmla="*/ 1076433 w 1375091"/>
                  <a:gd name="connsiteY2" fmla="*/ 1166936 h 1374934"/>
                  <a:gd name="connsiteX3" fmla="*/ 698873 w 1375091"/>
                  <a:gd name="connsiteY3" fmla="*/ 1305601 h 1374934"/>
                  <a:gd name="connsiteX4" fmla="*/ 741063 w 1375091"/>
                  <a:gd name="connsiteY4" fmla="*/ 1348488 h 1374934"/>
                  <a:gd name="connsiteX5" fmla="*/ 740347 w 1375091"/>
                  <a:gd name="connsiteY5" fmla="*/ 1370646 h 1374934"/>
                  <a:gd name="connsiteX6" fmla="*/ 729621 w 1375091"/>
                  <a:gd name="connsiteY6" fmla="*/ 1374934 h 1374934"/>
                  <a:gd name="connsiteX7" fmla="*/ 718180 w 1375091"/>
                  <a:gd name="connsiteY7" fmla="*/ 1370646 h 1374934"/>
                  <a:gd name="connsiteX8" fmla="*/ 649533 w 1375091"/>
                  <a:gd name="connsiteY8" fmla="*/ 1299883 h 1374934"/>
                  <a:gd name="connsiteX9" fmla="*/ 649533 w 1375091"/>
                  <a:gd name="connsiteY9" fmla="*/ 1277011 h 1374934"/>
                  <a:gd name="connsiteX10" fmla="*/ 720325 w 1375091"/>
                  <a:gd name="connsiteY10" fmla="*/ 1208393 h 1374934"/>
                  <a:gd name="connsiteX11" fmla="*/ 742493 w 1375091"/>
                  <a:gd name="connsiteY11" fmla="*/ 1208393 h 1374934"/>
                  <a:gd name="connsiteX12" fmla="*/ 742493 w 1375091"/>
                  <a:gd name="connsiteY12" fmla="*/ 1230551 h 1374934"/>
                  <a:gd name="connsiteX13" fmla="*/ 698158 w 1375091"/>
                  <a:gd name="connsiteY13" fmla="*/ 1274152 h 1374934"/>
                  <a:gd name="connsiteX14" fmla="*/ 1259492 w 1375091"/>
                  <a:gd name="connsiteY14" fmla="*/ 813840 h 1374934"/>
                  <a:gd name="connsiteX15" fmla="*/ 1278799 w 1375091"/>
                  <a:gd name="connsiteY15" fmla="*/ 801689 h 1374934"/>
                  <a:gd name="connsiteX16" fmla="*/ 86379 w 1375091"/>
                  <a:gd name="connsiteY16" fmla="*/ 646287 h 1374934"/>
                  <a:gd name="connsiteX17" fmla="*/ 97801 w 1375091"/>
                  <a:gd name="connsiteY17" fmla="*/ 651095 h 1374934"/>
                  <a:gd name="connsiteX18" fmla="*/ 165620 w 1375091"/>
                  <a:gd name="connsiteY18" fmla="*/ 721619 h 1374934"/>
                  <a:gd name="connsiteX19" fmla="*/ 165620 w 1375091"/>
                  <a:gd name="connsiteY19" fmla="*/ 743703 h 1374934"/>
                  <a:gd name="connsiteX20" fmla="*/ 154912 w 1375091"/>
                  <a:gd name="connsiteY20" fmla="*/ 747977 h 1374934"/>
                  <a:gd name="connsiteX21" fmla="*/ 144204 w 1375091"/>
                  <a:gd name="connsiteY21" fmla="*/ 743703 h 1374934"/>
                  <a:gd name="connsiteX22" fmla="*/ 100657 w 1375091"/>
                  <a:gd name="connsiteY22" fmla="*/ 699536 h 1374934"/>
                  <a:gd name="connsiteX23" fmla="*/ 559683 w 1375091"/>
                  <a:gd name="connsiteY23" fmla="*/ 1260166 h 1374934"/>
                  <a:gd name="connsiteX24" fmla="*/ 571819 w 1375091"/>
                  <a:gd name="connsiteY24" fmla="*/ 1278687 h 1374934"/>
                  <a:gd name="connsiteX25" fmla="*/ 556114 w 1375091"/>
                  <a:gd name="connsiteY25" fmla="*/ 1290797 h 1374934"/>
                  <a:gd name="connsiteX26" fmla="*/ 553259 w 1375091"/>
                  <a:gd name="connsiteY26" fmla="*/ 1290085 h 1374934"/>
                  <a:gd name="connsiteX27" fmla="*/ 207025 w 1375091"/>
                  <a:gd name="connsiteY27" fmla="*/ 1077088 h 1374934"/>
                  <a:gd name="connsiteX28" fmla="*/ 69246 w 1375091"/>
                  <a:gd name="connsiteY28" fmla="*/ 700248 h 1374934"/>
                  <a:gd name="connsiteX29" fmla="*/ 26413 w 1375091"/>
                  <a:gd name="connsiteY29" fmla="*/ 742278 h 1374934"/>
                  <a:gd name="connsiteX30" fmla="*/ 4283 w 1375091"/>
                  <a:gd name="connsiteY30" fmla="*/ 741565 h 1374934"/>
                  <a:gd name="connsiteX31" fmla="*/ 4283 w 1375091"/>
                  <a:gd name="connsiteY31" fmla="*/ 719482 h 1374934"/>
                  <a:gd name="connsiteX32" fmla="*/ 74957 w 1375091"/>
                  <a:gd name="connsiteY32" fmla="*/ 651095 h 1374934"/>
                  <a:gd name="connsiteX33" fmla="*/ 86379 w 1375091"/>
                  <a:gd name="connsiteY33" fmla="*/ 646287 h 1374934"/>
                  <a:gd name="connsiteX34" fmla="*/ 907925 w 1375091"/>
                  <a:gd name="connsiteY34" fmla="*/ 533493 h 1374934"/>
                  <a:gd name="connsiteX35" fmla="*/ 897134 w 1375091"/>
                  <a:gd name="connsiteY35" fmla="*/ 538418 h 1374934"/>
                  <a:gd name="connsiteX36" fmla="*/ 655986 w 1375091"/>
                  <a:gd name="connsiteY36" fmla="*/ 787695 h 1374934"/>
                  <a:gd name="connsiteX37" fmla="*/ 523284 w 1375091"/>
                  <a:gd name="connsiteY37" fmla="*/ 666638 h 1374934"/>
                  <a:gd name="connsiteX38" fmla="*/ 501167 w 1375091"/>
                  <a:gd name="connsiteY38" fmla="*/ 667354 h 1374934"/>
                  <a:gd name="connsiteX39" fmla="*/ 501880 w 1375091"/>
                  <a:gd name="connsiteY39" fmla="*/ 689560 h 1374934"/>
                  <a:gd name="connsiteX40" fmla="*/ 645998 w 1375091"/>
                  <a:gd name="connsiteY40" fmla="*/ 821361 h 1374934"/>
                  <a:gd name="connsiteX41" fmla="*/ 656700 w 1375091"/>
                  <a:gd name="connsiteY41" fmla="*/ 825659 h 1374934"/>
                  <a:gd name="connsiteX42" fmla="*/ 667402 w 1375091"/>
                  <a:gd name="connsiteY42" fmla="*/ 820645 h 1374934"/>
                  <a:gd name="connsiteX43" fmla="*/ 919251 w 1375091"/>
                  <a:gd name="connsiteY43" fmla="*/ 560624 h 1374934"/>
                  <a:gd name="connsiteX44" fmla="*/ 919251 w 1375091"/>
                  <a:gd name="connsiteY44" fmla="*/ 537702 h 1374934"/>
                  <a:gd name="connsiteX45" fmla="*/ 907925 w 1375091"/>
                  <a:gd name="connsiteY45" fmla="*/ 533493 h 1374934"/>
                  <a:gd name="connsiteX46" fmla="*/ 687547 w 1375091"/>
                  <a:gd name="connsiteY46" fmla="*/ 325596 h 1374934"/>
                  <a:gd name="connsiteX47" fmla="*/ 1051085 w 1375091"/>
                  <a:gd name="connsiteY47" fmla="*/ 687546 h 1374934"/>
                  <a:gd name="connsiteX48" fmla="*/ 687547 w 1375091"/>
                  <a:gd name="connsiteY48" fmla="*/ 1049496 h 1374934"/>
                  <a:gd name="connsiteX49" fmla="*/ 324009 w 1375091"/>
                  <a:gd name="connsiteY49" fmla="*/ 687546 h 1374934"/>
                  <a:gd name="connsiteX50" fmla="*/ 687547 w 1375091"/>
                  <a:gd name="connsiteY50" fmla="*/ 325596 h 1374934"/>
                  <a:gd name="connsiteX51" fmla="*/ 820304 w 1375091"/>
                  <a:gd name="connsiteY51" fmla="*/ 84851 h 1374934"/>
                  <a:gd name="connsiteX52" fmla="*/ 1166778 w 1375091"/>
                  <a:gd name="connsiteY52" fmla="*/ 298371 h 1374934"/>
                  <a:gd name="connsiteX53" fmla="*/ 1305654 w 1375091"/>
                  <a:gd name="connsiteY53" fmla="*/ 676137 h 1374934"/>
                  <a:gd name="connsiteX54" fmla="*/ 1348605 w 1375091"/>
                  <a:gd name="connsiteY54" fmla="*/ 634004 h 1374934"/>
                  <a:gd name="connsiteX55" fmla="*/ 1370796 w 1375091"/>
                  <a:gd name="connsiteY55" fmla="*/ 634718 h 1374934"/>
                  <a:gd name="connsiteX56" fmla="*/ 1370796 w 1375091"/>
                  <a:gd name="connsiteY56" fmla="*/ 656856 h 1374934"/>
                  <a:gd name="connsiteX57" fmla="*/ 1299927 w 1375091"/>
                  <a:gd name="connsiteY57" fmla="*/ 725410 h 1374934"/>
                  <a:gd name="connsiteX58" fmla="*/ 1288473 w 1375091"/>
                  <a:gd name="connsiteY58" fmla="*/ 730409 h 1374934"/>
                  <a:gd name="connsiteX59" fmla="*/ 1277019 w 1375091"/>
                  <a:gd name="connsiteY59" fmla="*/ 725410 h 1374934"/>
                  <a:gd name="connsiteX60" fmla="*/ 1208297 w 1375091"/>
                  <a:gd name="connsiteY60" fmla="*/ 654713 h 1374934"/>
                  <a:gd name="connsiteX61" fmla="*/ 1208297 w 1375091"/>
                  <a:gd name="connsiteY61" fmla="*/ 632576 h 1374934"/>
                  <a:gd name="connsiteX62" fmla="*/ 1230489 w 1375091"/>
                  <a:gd name="connsiteY62" fmla="*/ 632576 h 1374934"/>
                  <a:gd name="connsiteX63" fmla="*/ 1274156 w 1375091"/>
                  <a:gd name="connsiteY63" fmla="*/ 676851 h 1374934"/>
                  <a:gd name="connsiteX64" fmla="*/ 813861 w 1375091"/>
                  <a:gd name="connsiteY64" fmla="*/ 115558 h 1374934"/>
                  <a:gd name="connsiteX65" fmla="*/ 801692 w 1375091"/>
                  <a:gd name="connsiteY65" fmla="*/ 96277 h 1374934"/>
                  <a:gd name="connsiteX66" fmla="*/ 820304 w 1375091"/>
                  <a:gd name="connsiteY66" fmla="*/ 84851 h 1374934"/>
                  <a:gd name="connsiteX67" fmla="*/ 644244 w 1375091"/>
                  <a:gd name="connsiteY67" fmla="*/ 0 h 1374934"/>
                  <a:gd name="connsiteX68" fmla="*/ 655327 w 1375091"/>
                  <a:gd name="connsiteY68" fmla="*/ 4289 h 1374934"/>
                  <a:gd name="connsiteX69" fmla="*/ 723975 w 1375091"/>
                  <a:gd name="connsiteY69" fmla="*/ 75051 h 1374934"/>
                  <a:gd name="connsiteX70" fmla="*/ 723975 w 1375091"/>
                  <a:gd name="connsiteY70" fmla="*/ 97924 h 1374934"/>
                  <a:gd name="connsiteX71" fmla="*/ 653182 w 1375091"/>
                  <a:gd name="connsiteY71" fmla="*/ 166542 h 1374934"/>
                  <a:gd name="connsiteX72" fmla="*/ 642456 w 1375091"/>
                  <a:gd name="connsiteY72" fmla="*/ 170830 h 1374934"/>
                  <a:gd name="connsiteX73" fmla="*/ 631015 w 1375091"/>
                  <a:gd name="connsiteY73" fmla="*/ 166542 h 1374934"/>
                  <a:gd name="connsiteX74" fmla="*/ 631015 w 1375091"/>
                  <a:gd name="connsiteY74" fmla="*/ 144384 h 1374934"/>
                  <a:gd name="connsiteX75" fmla="*/ 675349 w 1375091"/>
                  <a:gd name="connsiteY75" fmla="*/ 100783 h 1374934"/>
                  <a:gd name="connsiteX76" fmla="*/ 114015 w 1375091"/>
                  <a:gd name="connsiteY76" fmla="*/ 561095 h 1374934"/>
                  <a:gd name="connsiteX77" fmla="*/ 98284 w 1375091"/>
                  <a:gd name="connsiteY77" fmla="*/ 573246 h 1374934"/>
                  <a:gd name="connsiteX78" fmla="*/ 94708 w 1375091"/>
                  <a:gd name="connsiteY78" fmla="*/ 573246 h 1374934"/>
                  <a:gd name="connsiteX79" fmla="*/ 83267 w 1375091"/>
                  <a:gd name="connsiteY79" fmla="*/ 554662 h 1374934"/>
                  <a:gd name="connsiteX80" fmla="*/ 297074 w 1375091"/>
                  <a:gd name="connsiteY80" fmla="*/ 207998 h 1374934"/>
                  <a:gd name="connsiteX81" fmla="*/ 674634 w 1375091"/>
                  <a:gd name="connsiteY81" fmla="*/ 69333 h 1374934"/>
                  <a:gd name="connsiteX82" fmla="*/ 632445 w 1375091"/>
                  <a:gd name="connsiteY82" fmla="*/ 26447 h 1374934"/>
                  <a:gd name="connsiteX83" fmla="*/ 633160 w 1375091"/>
                  <a:gd name="connsiteY83" fmla="*/ 4289 h 1374934"/>
                  <a:gd name="connsiteX84" fmla="*/ 644244 w 1375091"/>
                  <a:gd name="connsiteY84" fmla="*/ 0 h 13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75091" h="1374934">
                    <a:moveTo>
                      <a:pt x="1278799" y="801689"/>
                    </a:moveTo>
                    <a:cubicBezTo>
                      <a:pt x="1287380" y="803833"/>
                      <a:pt x="1292385" y="812410"/>
                      <a:pt x="1290240" y="820273"/>
                    </a:cubicBezTo>
                    <a:cubicBezTo>
                      <a:pt x="1260922" y="956079"/>
                      <a:pt x="1184409" y="1079019"/>
                      <a:pt x="1076433" y="1166936"/>
                    </a:cubicBezTo>
                    <a:cubicBezTo>
                      <a:pt x="969886" y="1254138"/>
                      <a:pt x="836167" y="1302742"/>
                      <a:pt x="698873" y="1305601"/>
                    </a:cubicBezTo>
                    <a:cubicBezTo>
                      <a:pt x="741063" y="1348488"/>
                      <a:pt x="741063" y="1348488"/>
                      <a:pt x="741063" y="1348488"/>
                    </a:cubicBezTo>
                    <a:cubicBezTo>
                      <a:pt x="746783" y="1354921"/>
                      <a:pt x="746783" y="1364927"/>
                      <a:pt x="740347" y="1370646"/>
                    </a:cubicBezTo>
                    <a:cubicBezTo>
                      <a:pt x="737487" y="1373505"/>
                      <a:pt x="733197" y="1374934"/>
                      <a:pt x="729621" y="1374934"/>
                    </a:cubicBezTo>
                    <a:cubicBezTo>
                      <a:pt x="725331" y="1374934"/>
                      <a:pt x="721040" y="1373505"/>
                      <a:pt x="718180" y="1370646"/>
                    </a:cubicBezTo>
                    <a:cubicBezTo>
                      <a:pt x="649533" y="1299883"/>
                      <a:pt x="649533" y="1299883"/>
                      <a:pt x="649533" y="1299883"/>
                    </a:cubicBezTo>
                    <a:cubicBezTo>
                      <a:pt x="643097" y="1293450"/>
                      <a:pt x="643097" y="1283444"/>
                      <a:pt x="649533" y="1277011"/>
                    </a:cubicBezTo>
                    <a:cubicBezTo>
                      <a:pt x="720325" y="1208393"/>
                      <a:pt x="720325" y="1208393"/>
                      <a:pt x="720325" y="1208393"/>
                    </a:cubicBezTo>
                    <a:cubicBezTo>
                      <a:pt x="726761" y="1201960"/>
                      <a:pt x="736772" y="1202675"/>
                      <a:pt x="742493" y="1208393"/>
                    </a:cubicBezTo>
                    <a:cubicBezTo>
                      <a:pt x="748928" y="1214826"/>
                      <a:pt x="748213" y="1224832"/>
                      <a:pt x="742493" y="1230551"/>
                    </a:cubicBezTo>
                    <a:cubicBezTo>
                      <a:pt x="698158" y="1274152"/>
                      <a:pt x="698158" y="1274152"/>
                      <a:pt x="698158" y="1274152"/>
                    </a:cubicBezTo>
                    <a:cubicBezTo>
                      <a:pt x="966311" y="1268433"/>
                      <a:pt x="1201571" y="1076875"/>
                      <a:pt x="1259492" y="813840"/>
                    </a:cubicBezTo>
                    <a:cubicBezTo>
                      <a:pt x="1261637" y="805263"/>
                      <a:pt x="1270218" y="800259"/>
                      <a:pt x="1278799" y="801689"/>
                    </a:cubicBezTo>
                    <a:close/>
                    <a:moveTo>
                      <a:pt x="86379" y="646287"/>
                    </a:moveTo>
                    <a:cubicBezTo>
                      <a:pt x="90484" y="646287"/>
                      <a:pt x="94589" y="647890"/>
                      <a:pt x="97801" y="651095"/>
                    </a:cubicBezTo>
                    <a:cubicBezTo>
                      <a:pt x="97801" y="651095"/>
                      <a:pt x="97801" y="651095"/>
                      <a:pt x="165620" y="721619"/>
                    </a:cubicBezTo>
                    <a:cubicBezTo>
                      <a:pt x="172045" y="728031"/>
                      <a:pt x="171331" y="738004"/>
                      <a:pt x="165620" y="743703"/>
                    </a:cubicBezTo>
                    <a:cubicBezTo>
                      <a:pt x="162051" y="746552"/>
                      <a:pt x="158481" y="747977"/>
                      <a:pt x="154912" y="747977"/>
                    </a:cubicBezTo>
                    <a:cubicBezTo>
                      <a:pt x="151343" y="747977"/>
                      <a:pt x="147059" y="746552"/>
                      <a:pt x="144204" y="743703"/>
                    </a:cubicBezTo>
                    <a:cubicBezTo>
                      <a:pt x="144204" y="743703"/>
                      <a:pt x="144204" y="743703"/>
                      <a:pt x="100657" y="699536"/>
                    </a:cubicBezTo>
                    <a:cubicBezTo>
                      <a:pt x="106368" y="967384"/>
                      <a:pt x="296974" y="1201752"/>
                      <a:pt x="559683" y="1260166"/>
                    </a:cubicBezTo>
                    <a:cubicBezTo>
                      <a:pt x="568250" y="1261590"/>
                      <a:pt x="573247" y="1270139"/>
                      <a:pt x="571819" y="1278687"/>
                    </a:cubicBezTo>
                    <a:cubicBezTo>
                      <a:pt x="570392" y="1285811"/>
                      <a:pt x="563253" y="1290797"/>
                      <a:pt x="556114" y="1290797"/>
                    </a:cubicBezTo>
                    <a:cubicBezTo>
                      <a:pt x="555400" y="1290797"/>
                      <a:pt x="553972" y="1290797"/>
                      <a:pt x="553259" y="1290085"/>
                    </a:cubicBezTo>
                    <a:cubicBezTo>
                      <a:pt x="417621" y="1260878"/>
                      <a:pt x="294833" y="1184655"/>
                      <a:pt x="207025" y="1077088"/>
                    </a:cubicBezTo>
                    <a:cubicBezTo>
                      <a:pt x="121359" y="970946"/>
                      <a:pt x="72102" y="837022"/>
                      <a:pt x="69246" y="700248"/>
                    </a:cubicBezTo>
                    <a:cubicBezTo>
                      <a:pt x="69246" y="700248"/>
                      <a:pt x="69246" y="700248"/>
                      <a:pt x="26413" y="742278"/>
                    </a:cubicBezTo>
                    <a:cubicBezTo>
                      <a:pt x="19988" y="747977"/>
                      <a:pt x="9994" y="747977"/>
                      <a:pt x="4283" y="741565"/>
                    </a:cubicBezTo>
                    <a:cubicBezTo>
                      <a:pt x="-1428" y="735867"/>
                      <a:pt x="-1428" y="725893"/>
                      <a:pt x="4283" y="719482"/>
                    </a:cubicBezTo>
                    <a:cubicBezTo>
                      <a:pt x="4283" y="719482"/>
                      <a:pt x="4283" y="719482"/>
                      <a:pt x="74957" y="651095"/>
                    </a:cubicBezTo>
                    <a:cubicBezTo>
                      <a:pt x="78170" y="647890"/>
                      <a:pt x="82275" y="646287"/>
                      <a:pt x="86379" y="646287"/>
                    </a:cubicBezTo>
                    <a:close/>
                    <a:moveTo>
                      <a:pt x="907925" y="533493"/>
                    </a:moveTo>
                    <a:cubicBezTo>
                      <a:pt x="903912" y="533583"/>
                      <a:pt x="899988" y="535195"/>
                      <a:pt x="897134" y="538418"/>
                    </a:cubicBezTo>
                    <a:cubicBezTo>
                      <a:pt x="655986" y="787695"/>
                      <a:pt x="655986" y="787695"/>
                      <a:pt x="655986" y="787695"/>
                    </a:cubicBezTo>
                    <a:cubicBezTo>
                      <a:pt x="523284" y="666638"/>
                      <a:pt x="523284" y="666638"/>
                      <a:pt x="523284" y="666638"/>
                    </a:cubicBezTo>
                    <a:cubicBezTo>
                      <a:pt x="516863" y="660191"/>
                      <a:pt x="506875" y="660907"/>
                      <a:pt x="501167" y="667354"/>
                    </a:cubicBezTo>
                    <a:cubicBezTo>
                      <a:pt x="495459" y="673801"/>
                      <a:pt x="495459" y="683829"/>
                      <a:pt x="501880" y="689560"/>
                    </a:cubicBezTo>
                    <a:cubicBezTo>
                      <a:pt x="645998" y="821361"/>
                      <a:pt x="645998" y="821361"/>
                      <a:pt x="645998" y="821361"/>
                    </a:cubicBezTo>
                    <a:cubicBezTo>
                      <a:pt x="648852" y="824227"/>
                      <a:pt x="652419" y="825659"/>
                      <a:pt x="656700" y="825659"/>
                    </a:cubicBezTo>
                    <a:cubicBezTo>
                      <a:pt x="660267" y="825659"/>
                      <a:pt x="664548" y="824227"/>
                      <a:pt x="667402" y="820645"/>
                    </a:cubicBezTo>
                    <a:cubicBezTo>
                      <a:pt x="919251" y="560624"/>
                      <a:pt x="919251" y="560624"/>
                      <a:pt x="919251" y="560624"/>
                    </a:cubicBezTo>
                    <a:cubicBezTo>
                      <a:pt x="925672" y="554177"/>
                      <a:pt x="925672" y="544148"/>
                      <a:pt x="919251" y="537702"/>
                    </a:cubicBezTo>
                    <a:cubicBezTo>
                      <a:pt x="916041" y="534836"/>
                      <a:pt x="911938" y="533404"/>
                      <a:pt x="907925" y="533493"/>
                    </a:cubicBezTo>
                    <a:close/>
                    <a:moveTo>
                      <a:pt x="687547" y="325596"/>
                    </a:moveTo>
                    <a:cubicBezTo>
                      <a:pt x="888323" y="325596"/>
                      <a:pt x="1051085" y="487647"/>
                      <a:pt x="1051085" y="687546"/>
                    </a:cubicBezTo>
                    <a:cubicBezTo>
                      <a:pt x="1051085" y="887445"/>
                      <a:pt x="888323" y="1049496"/>
                      <a:pt x="687547" y="1049496"/>
                    </a:cubicBezTo>
                    <a:cubicBezTo>
                      <a:pt x="486771" y="1049496"/>
                      <a:pt x="324009" y="887445"/>
                      <a:pt x="324009" y="687546"/>
                    </a:cubicBezTo>
                    <a:cubicBezTo>
                      <a:pt x="324009" y="487647"/>
                      <a:pt x="486771" y="325596"/>
                      <a:pt x="687547" y="325596"/>
                    </a:cubicBezTo>
                    <a:close/>
                    <a:moveTo>
                      <a:pt x="820304" y="84851"/>
                    </a:moveTo>
                    <a:cubicBezTo>
                      <a:pt x="956317" y="114130"/>
                      <a:pt x="1079444" y="190540"/>
                      <a:pt x="1166778" y="298371"/>
                    </a:cubicBezTo>
                    <a:cubicBezTo>
                      <a:pt x="1254112" y="404774"/>
                      <a:pt x="1302790" y="539027"/>
                      <a:pt x="1305654" y="676137"/>
                    </a:cubicBezTo>
                    <a:cubicBezTo>
                      <a:pt x="1348605" y="634004"/>
                      <a:pt x="1348605" y="634004"/>
                      <a:pt x="1348605" y="634004"/>
                    </a:cubicBezTo>
                    <a:cubicBezTo>
                      <a:pt x="1355048" y="628291"/>
                      <a:pt x="1365070" y="628291"/>
                      <a:pt x="1370796" y="634718"/>
                    </a:cubicBezTo>
                    <a:cubicBezTo>
                      <a:pt x="1376523" y="640431"/>
                      <a:pt x="1376523" y="650429"/>
                      <a:pt x="1370796" y="656856"/>
                    </a:cubicBezTo>
                    <a:cubicBezTo>
                      <a:pt x="1299927" y="725410"/>
                      <a:pt x="1299927" y="725410"/>
                      <a:pt x="1299927" y="725410"/>
                    </a:cubicBezTo>
                    <a:cubicBezTo>
                      <a:pt x="1296348" y="728981"/>
                      <a:pt x="1292768" y="730409"/>
                      <a:pt x="1288473" y="730409"/>
                    </a:cubicBezTo>
                    <a:cubicBezTo>
                      <a:pt x="1284178" y="730409"/>
                      <a:pt x="1280599" y="728267"/>
                      <a:pt x="1277019" y="725410"/>
                    </a:cubicBezTo>
                    <a:cubicBezTo>
                      <a:pt x="1208297" y="654713"/>
                      <a:pt x="1208297" y="654713"/>
                      <a:pt x="1208297" y="654713"/>
                    </a:cubicBezTo>
                    <a:cubicBezTo>
                      <a:pt x="1201855" y="648286"/>
                      <a:pt x="1202571" y="638289"/>
                      <a:pt x="1208297" y="632576"/>
                    </a:cubicBezTo>
                    <a:cubicBezTo>
                      <a:pt x="1214740" y="626149"/>
                      <a:pt x="1224762" y="626863"/>
                      <a:pt x="1230489" y="632576"/>
                    </a:cubicBezTo>
                    <a:cubicBezTo>
                      <a:pt x="1274156" y="676851"/>
                      <a:pt x="1274156" y="676851"/>
                      <a:pt x="1274156" y="676851"/>
                    </a:cubicBezTo>
                    <a:cubicBezTo>
                      <a:pt x="1268429" y="408344"/>
                      <a:pt x="1077296" y="173401"/>
                      <a:pt x="813861" y="115558"/>
                    </a:cubicBezTo>
                    <a:cubicBezTo>
                      <a:pt x="805271" y="113416"/>
                      <a:pt x="800260" y="104846"/>
                      <a:pt x="801692" y="96277"/>
                    </a:cubicBezTo>
                    <a:cubicBezTo>
                      <a:pt x="803840" y="88422"/>
                      <a:pt x="812430" y="82709"/>
                      <a:pt x="820304" y="84851"/>
                    </a:cubicBezTo>
                    <a:close/>
                    <a:moveTo>
                      <a:pt x="644244" y="0"/>
                    </a:moveTo>
                    <a:cubicBezTo>
                      <a:pt x="648177" y="0"/>
                      <a:pt x="652110" y="1430"/>
                      <a:pt x="655327" y="4289"/>
                    </a:cubicBezTo>
                    <a:cubicBezTo>
                      <a:pt x="655327" y="4289"/>
                      <a:pt x="655327" y="4289"/>
                      <a:pt x="723975" y="75051"/>
                    </a:cubicBezTo>
                    <a:cubicBezTo>
                      <a:pt x="730410" y="81484"/>
                      <a:pt x="730410" y="91491"/>
                      <a:pt x="723975" y="97924"/>
                    </a:cubicBezTo>
                    <a:cubicBezTo>
                      <a:pt x="723975" y="97924"/>
                      <a:pt x="723975" y="97924"/>
                      <a:pt x="653182" y="166542"/>
                    </a:cubicBezTo>
                    <a:cubicBezTo>
                      <a:pt x="650322" y="169401"/>
                      <a:pt x="646031" y="170830"/>
                      <a:pt x="642456" y="170830"/>
                    </a:cubicBezTo>
                    <a:cubicBezTo>
                      <a:pt x="638166" y="170830"/>
                      <a:pt x="633875" y="169401"/>
                      <a:pt x="631015" y="166542"/>
                    </a:cubicBezTo>
                    <a:cubicBezTo>
                      <a:pt x="624579" y="160109"/>
                      <a:pt x="625294" y="150102"/>
                      <a:pt x="631015" y="144384"/>
                    </a:cubicBezTo>
                    <a:cubicBezTo>
                      <a:pt x="631015" y="144384"/>
                      <a:pt x="631015" y="144384"/>
                      <a:pt x="675349" y="100783"/>
                    </a:cubicBezTo>
                    <a:cubicBezTo>
                      <a:pt x="406481" y="106501"/>
                      <a:pt x="171936" y="298059"/>
                      <a:pt x="114015" y="561095"/>
                    </a:cubicBezTo>
                    <a:cubicBezTo>
                      <a:pt x="111870" y="568243"/>
                      <a:pt x="105434" y="573246"/>
                      <a:pt x="98284" y="573246"/>
                    </a:cubicBezTo>
                    <a:cubicBezTo>
                      <a:pt x="97568" y="573246"/>
                      <a:pt x="96138" y="573246"/>
                      <a:pt x="94708" y="573246"/>
                    </a:cubicBezTo>
                    <a:cubicBezTo>
                      <a:pt x="86127" y="571102"/>
                      <a:pt x="81122" y="562525"/>
                      <a:pt x="83267" y="554662"/>
                    </a:cubicBezTo>
                    <a:cubicBezTo>
                      <a:pt x="112585" y="418856"/>
                      <a:pt x="189098" y="295915"/>
                      <a:pt x="297074" y="207998"/>
                    </a:cubicBezTo>
                    <a:cubicBezTo>
                      <a:pt x="402906" y="121511"/>
                      <a:pt x="537340" y="72192"/>
                      <a:pt x="674634" y="69333"/>
                    </a:cubicBezTo>
                    <a:cubicBezTo>
                      <a:pt x="674634" y="69333"/>
                      <a:pt x="674634" y="69333"/>
                      <a:pt x="632445" y="26447"/>
                    </a:cubicBezTo>
                    <a:cubicBezTo>
                      <a:pt x="626724" y="20014"/>
                      <a:pt x="626724" y="10722"/>
                      <a:pt x="633160" y="4289"/>
                    </a:cubicBezTo>
                    <a:cubicBezTo>
                      <a:pt x="636378" y="1430"/>
                      <a:pt x="640311" y="0"/>
                      <a:pt x="644244"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4" name="Group 73">
              <a:extLst>
                <a:ext uri="{FF2B5EF4-FFF2-40B4-BE49-F238E27FC236}">
                  <a16:creationId xmlns:a16="http://schemas.microsoft.com/office/drawing/2014/main" id="{11D86A6C-12F4-4B6D-AFAF-AD54A94818AC}"/>
                </a:ext>
              </a:extLst>
            </p:cNvPr>
            <p:cNvGrpSpPr>
              <a:grpSpLocks noChangeAspect="1"/>
            </p:cNvGrpSpPr>
            <p:nvPr/>
          </p:nvGrpSpPr>
          <p:grpSpPr>
            <a:xfrm>
              <a:off x="2137506" y="5367059"/>
              <a:ext cx="589715" cy="589715"/>
              <a:chOff x="5273675" y="2606675"/>
              <a:chExt cx="1644650" cy="1644650"/>
            </a:xfrm>
          </p:grpSpPr>
          <p:sp>
            <p:nvSpPr>
              <p:cNvPr id="196" name="AutoShape 3">
                <a:extLst>
                  <a:ext uri="{FF2B5EF4-FFF2-40B4-BE49-F238E27FC236}">
                    <a16:creationId xmlns:a16="http://schemas.microsoft.com/office/drawing/2014/main" id="{4C8CF579-57B1-4F87-AF20-DF306A5BDDA4}"/>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7" name="Freeform 35">
                <a:extLst>
                  <a:ext uri="{FF2B5EF4-FFF2-40B4-BE49-F238E27FC236}">
                    <a16:creationId xmlns:a16="http://schemas.microsoft.com/office/drawing/2014/main" id="{BD5CF89D-7288-4B2C-9E74-5C35BB438333}"/>
                  </a:ext>
                </a:extLst>
              </p:cNvPr>
              <p:cNvSpPr>
                <a:spLocks/>
              </p:cNvSpPr>
              <p:nvPr/>
            </p:nvSpPr>
            <p:spPr bwMode="auto">
              <a:xfrm>
                <a:off x="5578475" y="2695574"/>
                <a:ext cx="1036638" cy="1474788"/>
              </a:xfrm>
              <a:custGeom>
                <a:avLst/>
                <a:gdLst>
                  <a:gd name="connsiteX0" fmla="*/ 449087 w 1036638"/>
                  <a:gd name="connsiteY0" fmla="*/ 1316038 h 1474788"/>
                  <a:gd name="connsiteX1" fmla="*/ 433388 w 1036638"/>
                  <a:gd name="connsiteY1" fmla="*/ 1331913 h 1474788"/>
                  <a:gd name="connsiteX2" fmla="*/ 449087 w 1036638"/>
                  <a:gd name="connsiteY2" fmla="*/ 1347788 h 1474788"/>
                  <a:gd name="connsiteX3" fmla="*/ 636764 w 1036638"/>
                  <a:gd name="connsiteY3" fmla="*/ 1347788 h 1474788"/>
                  <a:gd name="connsiteX4" fmla="*/ 652463 w 1036638"/>
                  <a:gd name="connsiteY4" fmla="*/ 1331913 h 1474788"/>
                  <a:gd name="connsiteX5" fmla="*/ 636764 w 1036638"/>
                  <a:gd name="connsiteY5" fmla="*/ 1316038 h 1474788"/>
                  <a:gd name="connsiteX6" fmla="*/ 449087 w 1036638"/>
                  <a:gd name="connsiteY6" fmla="*/ 1316038 h 1474788"/>
                  <a:gd name="connsiteX7" fmla="*/ 375444 w 1036638"/>
                  <a:gd name="connsiteY7" fmla="*/ 1298575 h 1474788"/>
                  <a:gd name="connsiteX8" fmla="*/ 342900 w 1036638"/>
                  <a:gd name="connsiteY8" fmla="*/ 1331119 h 1474788"/>
                  <a:gd name="connsiteX9" fmla="*/ 375444 w 1036638"/>
                  <a:gd name="connsiteY9" fmla="*/ 1363663 h 1474788"/>
                  <a:gd name="connsiteX10" fmla="*/ 407988 w 1036638"/>
                  <a:gd name="connsiteY10" fmla="*/ 1331119 h 1474788"/>
                  <a:gd name="connsiteX11" fmla="*/ 375444 w 1036638"/>
                  <a:gd name="connsiteY11" fmla="*/ 1298575 h 1474788"/>
                  <a:gd name="connsiteX12" fmla="*/ 300845 w 1036638"/>
                  <a:gd name="connsiteY12" fmla="*/ 1258888 h 1474788"/>
                  <a:gd name="connsiteX13" fmla="*/ 737382 w 1036638"/>
                  <a:gd name="connsiteY13" fmla="*/ 1258888 h 1474788"/>
                  <a:gd name="connsiteX14" fmla="*/ 744538 w 1036638"/>
                  <a:gd name="connsiteY14" fmla="*/ 1265297 h 1474788"/>
                  <a:gd name="connsiteX15" fmla="*/ 744538 w 1036638"/>
                  <a:gd name="connsiteY15" fmla="*/ 1404167 h 1474788"/>
                  <a:gd name="connsiteX16" fmla="*/ 737382 w 1036638"/>
                  <a:gd name="connsiteY16" fmla="*/ 1411288 h 1474788"/>
                  <a:gd name="connsiteX17" fmla="*/ 300845 w 1036638"/>
                  <a:gd name="connsiteY17" fmla="*/ 1411288 h 1474788"/>
                  <a:gd name="connsiteX18" fmla="*/ 293688 w 1036638"/>
                  <a:gd name="connsiteY18" fmla="*/ 1404167 h 1474788"/>
                  <a:gd name="connsiteX19" fmla="*/ 293688 w 1036638"/>
                  <a:gd name="connsiteY19" fmla="*/ 1265297 h 1474788"/>
                  <a:gd name="connsiteX20" fmla="*/ 300845 w 1036638"/>
                  <a:gd name="connsiteY20" fmla="*/ 1258888 h 1474788"/>
                  <a:gd name="connsiteX21" fmla="*/ 838200 w 1036638"/>
                  <a:gd name="connsiteY21" fmla="*/ 1212850 h 1474788"/>
                  <a:gd name="connsiteX22" fmla="*/ 964419 w 1036638"/>
                  <a:gd name="connsiteY22" fmla="*/ 1212850 h 1474788"/>
                  <a:gd name="connsiteX23" fmla="*/ 971550 w 1036638"/>
                  <a:gd name="connsiteY23" fmla="*/ 1219982 h 1474788"/>
                  <a:gd name="connsiteX24" fmla="*/ 971550 w 1036638"/>
                  <a:gd name="connsiteY24" fmla="*/ 1304143 h 1474788"/>
                  <a:gd name="connsiteX25" fmla="*/ 964419 w 1036638"/>
                  <a:gd name="connsiteY25" fmla="*/ 1311275 h 1474788"/>
                  <a:gd name="connsiteX26" fmla="*/ 838200 w 1036638"/>
                  <a:gd name="connsiteY26" fmla="*/ 1311275 h 1474788"/>
                  <a:gd name="connsiteX27" fmla="*/ 838200 w 1036638"/>
                  <a:gd name="connsiteY27" fmla="*/ 1212850 h 1474788"/>
                  <a:gd name="connsiteX28" fmla="*/ 75337 w 1036638"/>
                  <a:gd name="connsiteY28" fmla="*/ 1212850 h 1474788"/>
                  <a:gd name="connsiteX29" fmla="*/ 198438 w 1036638"/>
                  <a:gd name="connsiteY29" fmla="*/ 1212850 h 1474788"/>
                  <a:gd name="connsiteX30" fmla="*/ 198438 w 1036638"/>
                  <a:gd name="connsiteY30" fmla="*/ 1311275 h 1474788"/>
                  <a:gd name="connsiteX31" fmla="*/ 75337 w 1036638"/>
                  <a:gd name="connsiteY31" fmla="*/ 1311275 h 1474788"/>
                  <a:gd name="connsiteX32" fmla="*/ 68263 w 1036638"/>
                  <a:gd name="connsiteY32" fmla="*/ 1304143 h 1474788"/>
                  <a:gd name="connsiteX33" fmla="*/ 68263 w 1036638"/>
                  <a:gd name="connsiteY33" fmla="*/ 1219982 h 1474788"/>
                  <a:gd name="connsiteX34" fmla="*/ 75337 w 1036638"/>
                  <a:gd name="connsiteY34" fmla="*/ 1212850 h 1474788"/>
                  <a:gd name="connsiteX35" fmla="*/ 449087 w 1036638"/>
                  <a:gd name="connsiteY35" fmla="*/ 1106488 h 1474788"/>
                  <a:gd name="connsiteX36" fmla="*/ 433388 w 1036638"/>
                  <a:gd name="connsiteY36" fmla="*/ 1122363 h 1474788"/>
                  <a:gd name="connsiteX37" fmla="*/ 449087 w 1036638"/>
                  <a:gd name="connsiteY37" fmla="*/ 1138238 h 1474788"/>
                  <a:gd name="connsiteX38" fmla="*/ 636764 w 1036638"/>
                  <a:gd name="connsiteY38" fmla="*/ 1138238 h 1474788"/>
                  <a:gd name="connsiteX39" fmla="*/ 652463 w 1036638"/>
                  <a:gd name="connsiteY39" fmla="*/ 1122363 h 1474788"/>
                  <a:gd name="connsiteX40" fmla="*/ 636764 w 1036638"/>
                  <a:gd name="connsiteY40" fmla="*/ 1106488 h 1474788"/>
                  <a:gd name="connsiteX41" fmla="*/ 449087 w 1036638"/>
                  <a:gd name="connsiteY41" fmla="*/ 1106488 h 1474788"/>
                  <a:gd name="connsiteX42" fmla="*/ 375444 w 1036638"/>
                  <a:gd name="connsiteY42" fmla="*/ 1089025 h 1474788"/>
                  <a:gd name="connsiteX43" fmla="*/ 342900 w 1036638"/>
                  <a:gd name="connsiteY43" fmla="*/ 1121569 h 1474788"/>
                  <a:gd name="connsiteX44" fmla="*/ 375444 w 1036638"/>
                  <a:gd name="connsiteY44" fmla="*/ 1154113 h 1474788"/>
                  <a:gd name="connsiteX45" fmla="*/ 407988 w 1036638"/>
                  <a:gd name="connsiteY45" fmla="*/ 1121569 h 1474788"/>
                  <a:gd name="connsiteX46" fmla="*/ 375444 w 1036638"/>
                  <a:gd name="connsiteY46" fmla="*/ 1089025 h 1474788"/>
                  <a:gd name="connsiteX47" fmla="*/ 838200 w 1036638"/>
                  <a:gd name="connsiteY47" fmla="*/ 1052513 h 1474788"/>
                  <a:gd name="connsiteX48" fmla="*/ 964419 w 1036638"/>
                  <a:gd name="connsiteY48" fmla="*/ 1052513 h 1474788"/>
                  <a:gd name="connsiteX49" fmla="*/ 971550 w 1036638"/>
                  <a:gd name="connsiteY49" fmla="*/ 1059645 h 1474788"/>
                  <a:gd name="connsiteX50" fmla="*/ 971550 w 1036638"/>
                  <a:gd name="connsiteY50" fmla="*/ 1143806 h 1474788"/>
                  <a:gd name="connsiteX51" fmla="*/ 964419 w 1036638"/>
                  <a:gd name="connsiteY51" fmla="*/ 1150938 h 1474788"/>
                  <a:gd name="connsiteX52" fmla="*/ 838200 w 1036638"/>
                  <a:gd name="connsiteY52" fmla="*/ 1150938 h 1474788"/>
                  <a:gd name="connsiteX53" fmla="*/ 838200 w 1036638"/>
                  <a:gd name="connsiteY53" fmla="*/ 1052513 h 1474788"/>
                  <a:gd name="connsiteX54" fmla="*/ 75337 w 1036638"/>
                  <a:gd name="connsiteY54" fmla="*/ 1052513 h 1474788"/>
                  <a:gd name="connsiteX55" fmla="*/ 198438 w 1036638"/>
                  <a:gd name="connsiteY55" fmla="*/ 1052513 h 1474788"/>
                  <a:gd name="connsiteX56" fmla="*/ 198438 w 1036638"/>
                  <a:gd name="connsiteY56" fmla="*/ 1150938 h 1474788"/>
                  <a:gd name="connsiteX57" fmla="*/ 75337 w 1036638"/>
                  <a:gd name="connsiteY57" fmla="*/ 1150938 h 1474788"/>
                  <a:gd name="connsiteX58" fmla="*/ 68263 w 1036638"/>
                  <a:gd name="connsiteY58" fmla="*/ 1143806 h 1474788"/>
                  <a:gd name="connsiteX59" fmla="*/ 68263 w 1036638"/>
                  <a:gd name="connsiteY59" fmla="*/ 1059645 h 1474788"/>
                  <a:gd name="connsiteX60" fmla="*/ 75337 w 1036638"/>
                  <a:gd name="connsiteY60" fmla="*/ 1052513 h 1474788"/>
                  <a:gd name="connsiteX61" fmla="*/ 300845 w 1036638"/>
                  <a:gd name="connsiteY61" fmla="*/ 1047750 h 1474788"/>
                  <a:gd name="connsiteX62" fmla="*/ 737382 w 1036638"/>
                  <a:gd name="connsiteY62" fmla="*/ 1047750 h 1474788"/>
                  <a:gd name="connsiteX63" fmla="*/ 744538 w 1036638"/>
                  <a:gd name="connsiteY63" fmla="*/ 1054946 h 1474788"/>
                  <a:gd name="connsiteX64" fmla="*/ 744538 w 1036638"/>
                  <a:gd name="connsiteY64" fmla="*/ 1194542 h 1474788"/>
                  <a:gd name="connsiteX65" fmla="*/ 737382 w 1036638"/>
                  <a:gd name="connsiteY65" fmla="*/ 1201738 h 1474788"/>
                  <a:gd name="connsiteX66" fmla="*/ 300845 w 1036638"/>
                  <a:gd name="connsiteY66" fmla="*/ 1201738 h 1474788"/>
                  <a:gd name="connsiteX67" fmla="*/ 293688 w 1036638"/>
                  <a:gd name="connsiteY67" fmla="*/ 1194542 h 1474788"/>
                  <a:gd name="connsiteX68" fmla="*/ 293688 w 1036638"/>
                  <a:gd name="connsiteY68" fmla="*/ 1054946 h 1474788"/>
                  <a:gd name="connsiteX69" fmla="*/ 300845 w 1036638"/>
                  <a:gd name="connsiteY69" fmla="*/ 1047750 h 1474788"/>
                  <a:gd name="connsiteX70" fmla="*/ 449087 w 1036638"/>
                  <a:gd name="connsiteY70" fmla="*/ 895350 h 1474788"/>
                  <a:gd name="connsiteX71" fmla="*/ 433388 w 1036638"/>
                  <a:gd name="connsiteY71" fmla="*/ 910432 h 1474788"/>
                  <a:gd name="connsiteX72" fmla="*/ 449087 w 1036638"/>
                  <a:gd name="connsiteY72" fmla="*/ 925513 h 1474788"/>
                  <a:gd name="connsiteX73" fmla="*/ 636764 w 1036638"/>
                  <a:gd name="connsiteY73" fmla="*/ 925513 h 1474788"/>
                  <a:gd name="connsiteX74" fmla="*/ 652463 w 1036638"/>
                  <a:gd name="connsiteY74" fmla="*/ 910432 h 1474788"/>
                  <a:gd name="connsiteX75" fmla="*/ 636764 w 1036638"/>
                  <a:gd name="connsiteY75" fmla="*/ 895350 h 1474788"/>
                  <a:gd name="connsiteX76" fmla="*/ 449087 w 1036638"/>
                  <a:gd name="connsiteY76" fmla="*/ 895350 h 1474788"/>
                  <a:gd name="connsiteX77" fmla="*/ 838200 w 1036638"/>
                  <a:gd name="connsiteY77" fmla="*/ 890588 h 1474788"/>
                  <a:gd name="connsiteX78" fmla="*/ 964419 w 1036638"/>
                  <a:gd name="connsiteY78" fmla="*/ 890588 h 1474788"/>
                  <a:gd name="connsiteX79" fmla="*/ 971550 w 1036638"/>
                  <a:gd name="connsiteY79" fmla="*/ 897669 h 1474788"/>
                  <a:gd name="connsiteX80" fmla="*/ 971550 w 1036638"/>
                  <a:gd name="connsiteY80" fmla="*/ 981932 h 1474788"/>
                  <a:gd name="connsiteX81" fmla="*/ 964419 w 1036638"/>
                  <a:gd name="connsiteY81" fmla="*/ 989013 h 1474788"/>
                  <a:gd name="connsiteX82" fmla="*/ 838200 w 1036638"/>
                  <a:gd name="connsiteY82" fmla="*/ 989013 h 1474788"/>
                  <a:gd name="connsiteX83" fmla="*/ 838200 w 1036638"/>
                  <a:gd name="connsiteY83" fmla="*/ 890588 h 1474788"/>
                  <a:gd name="connsiteX84" fmla="*/ 75337 w 1036638"/>
                  <a:gd name="connsiteY84" fmla="*/ 890588 h 1474788"/>
                  <a:gd name="connsiteX85" fmla="*/ 198438 w 1036638"/>
                  <a:gd name="connsiteY85" fmla="*/ 890588 h 1474788"/>
                  <a:gd name="connsiteX86" fmla="*/ 198438 w 1036638"/>
                  <a:gd name="connsiteY86" fmla="*/ 989013 h 1474788"/>
                  <a:gd name="connsiteX87" fmla="*/ 75337 w 1036638"/>
                  <a:gd name="connsiteY87" fmla="*/ 989013 h 1474788"/>
                  <a:gd name="connsiteX88" fmla="*/ 68263 w 1036638"/>
                  <a:gd name="connsiteY88" fmla="*/ 981932 h 1474788"/>
                  <a:gd name="connsiteX89" fmla="*/ 68263 w 1036638"/>
                  <a:gd name="connsiteY89" fmla="*/ 897669 h 1474788"/>
                  <a:gd name="connsiteX90" fmla="*/ 75337 w 1036638"/>
                  <a:gd name="connsiteY90" fmla="*/ 890588 h 1474788"/>
                  <a:gd name="connsiteX91" fmla="*/ 375444 w 1036638"/>
                  <a:gd name="connsiteY91" fmla="*/ 877888 h 1474788"/>
                  <a:gd name="connsiteX92" fmla="*/ 342900 w 1036638"/>
                  <a:gd name="connsiteY92" fmla="*/ 910432 h 1474788"/>
                  <a:gd name="connsiteX93" fmla="*/ 375444 w 1036638"/>
                  <a:gd name="connsiteY93" fmla="*/ 942976 h 1474788"/>
                  <a:gd name="connsiteX94" fmla="*/ 407988 w 1036638"/>
                  <a:gd name="connsiteY94" fmla="*/ 910432 h 1474788"/>
                  <a:gd name="connsiteX95" fmla="*/ 375444 w 1036638"/>
                  <a:gd name="connsiteY95" fmla="*/ 877888 h 1474788"/>
                  <a:gd name="connsiteX96" fmla="*/ 300845 w 1036638"/>
                  <a:gd name="connsiteY96" fmla="*/ 836613 h 1474788"/>
                  <a:gd name="connsiteX97" fmla="*/ 737382 w 1036638"/>
                  <a:gd name="connsiteY97" fmla="*/ 836613 h 1474788"/>
                  <a:gd name="connsiteX98" fmla="*/ 744538 w 1036638"/>
                  <a:gd name="connsiteY98" fmla="*/ 843775 h 1474788"/>
                  <a:gd name="connsiteX99" fmla="*/ 744538 w 1036638"/>
                  <a:gd name="connsiteY99" fmla="*/ 983439 h 1474788"/>
                  <a:gd name="connsiteX100" fmla="*/ 737382 w 1036638"/>
                  <a:gd name="connsiteY100" fmla="*/ 990601 h 1474788"/>
                  <a:gd name="connsiteX101" fmla="*/ 300845 w 1036638"/>
                  <a:gd name="connsiteY101" fmla="*/ 990601 h 1474788"/>
                  <a:gd name="connsiteX102" fmla="*/ 293688 w 1036638"/>
                  <a:gd name="connsiteY102" fmla="*/ 983439 h 1474788"/>
                  <a:gd name="connsiteX103" fmla="*/ 293688 w 1036638"/>
                  <a:gd name="connsiteY103" fmla="*/ 843775 h 1474788"/>
                  <a:gd name="connsiteX104" fmla="*/ 300845 w 1036638"/>
                  <a:gd name="connsiteY104" fmla="*/ 836613 h 1474788"/>
                  <a:gd name="connsiteX105" fmla="*/ 838200 w 1036638"/>
                  <a:gd name="connsiteY105" fmla="*/ 820738 h 1474788"/>
                  <a:gd name="connsiteX106" fmla="*/ 1020991 w 1036638"/>
                  <a:gd name="connsiteY106" fmla="*/ 820738 h 1474788"/>
                  <a:gd name="connsiteX107" fmla="*/ 1036638 w 1036638"/>
                  <a:gd name="connsiteY107" fmla="*/ 836463 h 1474788"/>
                  <a:gd name="connsiteX108" fmla="*/ 1036638 w 1036638"/>
                  <a:gd name="connsiteY108" fmla="*/ 1365401 h 1474788"/>
                  <a:gd name="connsiteX109" fmla="*/ 1020991 w 1036638"/>
                  <a:gd name="connsiteY109" fmla="*/ 1381126 h 1474788"/>
                  <a:gd name="connsiteX110" fmla="*/ 838200 w 1036638"/>
                  <a:gd name="connsiteY110" fmla="*/ 1381126 h 1474788"/>
                  <a:gd name="connsiteX111" fmla="*/ 838200 w 1036638"/>
                  <a:gd name="connsiteY111" fmla="*/ 1349676 h 1474788"/>
                  <a:gd name="connsiteX112" fmla="*/ 1005343 w 1036638"/>
                  <a:gd name="connsiteY112" fmla="*/ 1349676 h 1474788"/>
                  <a:gd name="connsiteX113" fmla="*/ 1005343 w 1036638"/>
                  <a:gd name="connsiteY113" fmla="*/ 852188 h 1474788"/>
                  <a:gd name="connsiteX114" fmla="*/ 838200 w 1036638"/>
                  <a:gd name="connsiteY114" fmla="*/ 852188 h 1474788"/>
                  <a:gd name="connsiteX115" fmla="*/ 838200 w 1036638"/>
                  <a:gd name="connsiteY115" fmla="*/ 820738 h 1474788"/>
                  <a:gd name="connsiteX116" fmla="*/ 15760 w 1036638"/>
                  <a:gd name="connsiteY116" fmla="*/ 820738 h 1474788"/>
                  <a:gd name="connsiteX117" fmla="*/ 198438 w 1036638"/>
                  <a:gd name="connsiteY117" fmla="*/ 820738 h 1474788"/>
                  <a:gd name="connsiteX118" fmla="*/ 198438 w 1036638"/>
                  <a:gd name="connsiteY118" fmla="*/ 852188 h 1474788"/>
                  <a:gd name="connsiteX119" fmla="*/ 31521 w 1036638"/>
                  <a:gd name="connsiteY119" fmla="*/ 852188 h 1474788"/>
                  <a:gd name="connsiteX120" fmla="*/ 31521 w 1036638"/>
                  <a:gd name="connsiteY120" fmla="*/ 1349676 h 1474788"/>
                  <a:gd name="connsiteX121" fmla="*/ 198438 w 1036638"/>
                  <a:gd name="connsiteY121" fmla="*/ 1349676 h 1474788"/>
                  <a:gd name="connsiteX122" fmla="*/ 198438 w 1036638"/>
                  <a:gd name="connsiteY122" fmla="*/ 1381126 h 1474788"/>
                  <a:gd name="connsiteX123" fmla="*/ 15760 w 1036638"/>
                  <a:gd name="connsiteY123" fmla="*/ 1381126 h 1474788"/>
                  <a:gd name="connsiteX124" fmla="*/ 0 w 1036638"/>
                  <a:gd name="connsiteY124" fmla="*/ 1365401 h 1474788"/>
                  <a:gd name="connsiteX125" fmla="*/ 0 w 1036638"/>
                  <a:gd name="connsiteY125" fmla="*/ 836463 h 1474788"/>
                  <a:gd name="connsiteX126" fmla="*/ 15760 w 1036638"/>
                  <a:gd name="connsiteY126" fmla="*/ 820738 h 1474788"/>
                  <a:gd name="connsiteX127" fmla="*/ 260350 w 1036638"/>
                  <a:gd name="connsiteY127" fmla="*/ 806450 h 1474788"/>
                  <a:gd name="connsiteX128" fmla="*/ 260350 w 1036638"/>
                  <a:gd name="connsiteY128" fmla="*/ 1443038 h 1474788"/>
                  <a:gd name="connsiteX129" fmla="*/ 774700 w 1036638"/>
                  <a:gd name="connsiteY129" fmla="*/ 1443038 h 1474788"/>
                  <a:gd name="connsiteX130" fmla="*/ 774700 w 1036638"/>
                  <a:gd name="connsiteY130" fmla="*/ 806450 h 1474788"/>
                  <a:gd name="connsiteX131" fmla="*/ 260350 w 1036638"/>
                  <a:gd name="connsiteY131" fmla="*/ 806450 h 1474788"/>
                  <a:gd name="connsiteX132" fmla="*/ 244334 w 1036638"/>
                  <a:gd name="connsiteY132" fmla="*/ 774700 h 1474788"/>
                  <a:gd name="connsiteX133" fmla="*/ 790717 w 1036638"/>
                  <a:gd name="connsiteY133" fmla="*/ 774700 h 1474788"/>
                  <a:gd name="connsiteX134" fmla="*/ 806450 w 1036638"/>
                  <a:gd name="connsiteY134" fmla="*/ 790400 h 1474788"/>
                  <a:gd name="connsiteX135" fmla="*/ 806450 w 1036638"/>
                  <a:gd name="connsiteY135" fmla="*/ 1459088 h 1474788"/>
                  <a:gd name="connsiteX136" fmla="*/ 790717 w 1036638"/>
                  <a:gd name="connsiteY136" fmla="*/ 1474788 h 1474788"/>
                  <a:gd name="connsiteX137" fmla="*/ 244334 w 1036638"/>
                  <a:gd name="connsiteY137" fmla="*/ 1474788 h 1474788"/>
                  <a:gd name="connsiteX138" fmla="*/ 228600 w 1036638"/>
                  <a:gd name="connsiteY138" fmla="*/ 1459088 h 1474788"/>
                  <a:gd name="connsiteX139" fmla="*/ 228600 w 1036638"/>
                  <a:gd name="connsiteY139" fmla="*/ 790400 h 1474788"/>
                  <a:gd name="connsiteX140" fmla="*/ 244334 w 1036638"/>
                  <a:gd name="connsiteY140" fmla="*/ 774700 h 1474788"/>
                  <a:gd name="connsiteX141" fmla="*/ 517604 w 1036638"/>
                  <a:gd name="connsiteY141" fmla="*/ 301625 h 1474788"/>
                  <a:gd name="connsiteX142" fmla="*/ 518319 w 1036638"/>
                  <a:gd name="connsiteY142" fmla="*/ 301625 h 1474788"/>
                  <a:gd name="connsiteX143" fmla="*/ 538334 w 1036638"/>
                  <a:gd name="connsiteY143" fmla="*/ 312354 h 1474788"/>
                  <a:gd name="connsiteX144" fmla="*/ 638408 w 1036638"/>
                  <a:gd name="connsiteY144" fmla="*/ 410347 h 1474788"/>
                  <a:gd name="connsiteX145" fmla="*/ 638408 w 1036638"/>
                  <a:gd name="connsiteY145" fmla="*/ 444680 h 1474788"/>
                  <a:gd name="connsiteX146" fmla="*/ 604097 w 1036638"/>
                  <a:gd name="connsiteY146" fmla="*/ 445395 h 1474788"/>
                  <a:gd name="connsiteX147" fmla="*/ 542623 w 1036638"/>
                  <a:gd name="connsiteY147" fmla="*/ 384597 h 1474788"/>
                  <a:gd name="connsiteX148" fmla="*/ 542623 w 1036638"/>
                  <a:gd name="connsiteY148" fmla="*/ 742950 h 1474788"/>
                  <a:gd name="connsiteX149" fmla="*/ 494016 w 1036638"/>
                  <a:gd name="connsiteY149" fmla="*/ 742950 h 1474788"/>
                  <a:gd name="connsiteX150" fmla="*/ 494016 w 1036638"/>
                  <a:gd name="connsiteY150" fmla="*/ 384597 h 1474788"/>
                  <a:gd name="connsiteX151" fmla="*/ 433256 w 1036638"/>
                  <a:gd name="connsiteY151" fmla="*/ 446111 h 1474788"/>
                  <a:gd name="connsiteX152" fmla="*/ 416101 w 1036638"/>
                  <a:gd name="connsiteY152" fmla="*/ 453263 h 1474788"/>
                  <a:gd name="connsiteX153" fmla="*/ 398945 w 1036638"/>
                  <a:gd name="connsiteY153" fmla="*/ 446826 h 1474788"/>
                  <a:gd name="connsiteX154" fmla="*/ 398945 w 1036638"/>
                  <a:gd name="connsiteY154" fmla="*/ 412493 h 1474788"/>
                  <a:gd name="connsiteX155" fmla="*/ 500449 w 1036638"/>
                  <a:gd name="connsiteY155" fmla="*/ 308778 h 1474788"/>
                  <a:gd name="connsiteX156" fmla="*/ 517604 w 1036638"/>
                  <a:gd name="connsiteY156" fmla="*/ 301625 h 1474788"/>
                  <a:gd name="connsiteX157" fmla="*/ 411129 w 1036638"/>
                  <a:gd name="connsiteY157" fmla="*/ 57150 h 1474788"/>
                  <a:gd name="connsiteX158" fmla="*/ 569877 w 1036638"/>
                  <a:gd name="connsiteY158" fmla="*/ 173471 h 1474788"/>
                  <a:gd name="connsiteX159" fmla="*/ 604915 w 1036638"/>
                  <a:gd name="connsiteY159" fmla="*/ 164908 h 1474788"/>
                  <a:gd name="connsiteX160" fmla="*/ 687149 w 1036638"/>
                  <a:gd name="connsiteY160" fmla="*/ 239838 h 1474788"/>
                  <a:gd name="connsiteX161" fmla="*/ 734344 w 1036638"/>
                  <a:gd name="connsiteY161" fmla="*/ 229134 h 1474788"/>
                  <a:gd name="connsiteX162" fmla="*/ 833025 w 1036638"/>
                  <a:gd name="connsiteY162" fmla="*/ 289792 h 1474788"/>
                  <a:gd name="connsiteX163" fmla="*/ 930276 w 1036638"/>
                  <a:gd name="connsiteY163" fmla="*/ 405400 h 1474788"/>
                  <a:gd name="connsiteX164" fmla="*/ 810143 w 1036638"/>
                  <a:gd name="connsiteY164" fmla="*/ 523148 h 1474788"/>
                  <a:gd name="connsiteX165" fmla="*/ 787975 w 1036638"/>
                  <a:gd name="connsiteY165" fmla="*/ 523148 h 1474788"/>
                  <a:gd name="connsiteX166" fmla="*/ 712892 w 1036638"/>
                  <a:gd name="connsiteY166" fmla="*/ 552407 h 1474788"/>
                  <a:gd name="connsiteX167" fmla="*/ 650680 w 1036638"/>
                  <a:gd name="connsiteY167" fmla="*/ 533853 h 1474788"/>
                  <a:gd name="connsiteX168" fmla="*/ 574882 w 1036638"/>
                  <a:gd name="connsiteY168" fmla="*/ 566680 h 1474788"/>
                  <a:gd name="connsiteX169" fmla="*/ 574882 w 1036638"/>
                  <a:gd name="connsiteY169" fmla="*/ 460349 h 1474788"/>
                  <a:gd name="connsiteX170" fmla="*/ 582748 w 1036638"/>
                  <a:gd name="connsiteY170" fmla="*/ 467485 h 1474788"/>
                  <a:gd name="connsiteX171" fmla="*/ 622077 w 1036638"/>
                  <a:gd name="connsiteY171" fmla="*/ 483899 h 1474788"/>
                  <a:gd name="connsiteX172" fmla="*/ 661406 w 1036638"/>
                  <a:gd name="connsiteY172" fmla="*/ 466772 h 1474788"/>
                  <a:gd name="connsiteX173" fmla="*/ 660691 w 1036638"/>
                  <a:gd name="connsiteY173" fmla="*/ 388273 h 1474788"/>
                  <a:gd name="connsiteX174" fmla="*/ 563441 w 1036638"/>
                  <a:gd name="connsiteY174" fmla="*/ 292647 h 1474788"/>
                  <a:gd name="connsiteX175" fmla="*/ 519106 w 1036638"/>
                  <a:gd name="connsiteY175" fmla="*/ 271238 h 1474788"/>
                  <a:gd name="connsiteX176" fmla="*/ 518391 w 1036638"/>
                  <a:gd name="connsiteY176" fmla="*/ 271238 h 1474788"/>
                  <a:gd name="connsiteX177" fmla="*/ 479062 w 1036638"/>
                  <a:gd name="connsiteY177" fmla="*/ 287651 h 1474788"/>
                  <a:gd name="connsiteX178" fmla="*/ 376805 w 1036638"/>
                  <a:gd name="connsiteY178" fmla="*/ 390414 h 1474788"/>
                  <a:gd name="connsiteX179" fmla="*/ 361074 w 1036638"/>
                  <a:gd name="connsiteY179" fmla="*/ 429663 h 1474788"/>
                  <a:gd name="connsiteX180" fmla="*/ 377521 w 1036638"/>
                  <a:gd name="connsiteY180" fmla="*/ 468913 h 1474788"/>
                  <a:gd name="connsiteX181" fmla="*/ 416850 w 1036638"/>
                  <a:gd name="connsiteY181" fmla="*/ 484613 h 1474788"/>
                  <a:gd name="connsiteX182" fmla="*/ 456179 w 1036638"/>
                  <a:gd name="connsiteY182" fmla="*/ 468199 h 1474788"/>
                  <a:gd name="connsiteX183" fmla="*/ 463330 w 1036638"/>
                  <a:gd name="connsiteY183" fmla="*/ 461063 h 1474788"/>
                  <a:gd name="connsiteX184" fmla="*/ 463330 w 1036638"/>
                  <a:gd name="connsiteY184" fmla="*/ 546698 h 1474788"/>
                  <a:gd name="connsiteX185" fmla="*/ 356783 w 1036638"/>
                  <a:gd name="connsiteY185" fmla="*/ 587375 h 1474788"/>
                  <a:gd name="connsiteX186" fmla="*/ 223779 w 1036638"/>
                  <a:gd name="connsiteY186" fmla="*/ 516726 h 1474788"/>
                  <a:gd name="connsiteX187" fmla="*/ 122238 w 1036638"/>
                  <a:gd name="connsiteY187" fmla="*/ 378996 h 1474788"/>
                  <a:gd name="connsiteX188" fmla="*/ 245946 w 1036638"/>
                  <a:gd name="connsiteY188" fmla="*/ 237698 h 1474788"/>
                  <a:gd name="connsiteX189" fmla="*/ 245231 w 1036638"/>
                  <a:gd name="connsiteY189" fmla="*/ 220570 h 1474788"/>
                  <a:gd name="connsiteX190" fmla="*/ 411129 w 1036638"/>
                  <a:gd name="connsiteY190" fmla="*/ 57150 h 1474788"/>
                  <a:gd name="connsiteX191" fmla="*/ 409496 w 1036638"/>
                  <a:gd name="connsiteY191" fmla="*/ 0 h 1474788"/>
                  <a:gd name="connsiteX192" fmla="*/ 543176 w 1036638"/>
                  <a:gd name="connsiteY192" fmla="*/ 44204 h 1474788"/>
                  <a:gd name="connsiteX193" fmla="*/ 601081 w 1036638"/>
                  <a:gd name="connsiteY193" fmla="*/ 108371 h 1474788"/>
                  <a:gd name="connsiteX194" fmla="*/ 603225 w 1036638"/>
                  <a:gd name="connsiteY194" fmla="*/ 108371 h 1474788"/>
                  <a:gd name="connsiteX195" fmla="*/ 681861 w 1036638"/>
                  <a:gd name="connsiteY195" fmla="*/ 132612 h 1474788"/>
                  <a:gd name="connsiteX196" fmla="*/ 721178 w 1036638"/>
                  <a:gd name="connsiteY196" fmla="*/ 172539 h 1474788"/>
                  <a:gd name="connsiteX197" fmla="*/ 732616 w 1036638"/>
                  <a:gd name="connsiteY197" fmla="*/ 171826 h 1474788"/>
                  <a:gd name="connsiteX198" fmla="*/ 868442 w 1036638"/>
                  <a:gd name="connsiteY198" fmla="*/ 240984 h 1474788"/>
                  <a:gd name="connsiteX199" fmla="*/ 984250 w 1036638"/>
                  <a:gd name="connsiteY199" fmla="*/ 405680 h 1474788"/>
                  <a:gd name="connsiteX200" fmla="*/ 808392 w 1036638"/>
                  <a:gd name="connsiteY200" fmla="*/ 580358 h 1474788"/>
                  <a:gd name="connsiteX201" fmla="*/ 806248 w 1036638"/>
                  <a:gd name="connsiteY201" fmla="*/ 580358 h 1474788"/>
                  <a:gd name="connsiteX202" fmla="*/ 711170 w 1036638"/>
                  <a:gd name="connsiteY202" fmla="*/ 609589 h 1474788"/>
                  <a:gd name="connsiteX203" fmla="*/ 654696 w 1036638"/>
                  <a:gd name="connsiteY203" fmla="*/ 599608 h 1474788"/>
                  <a:gd name="connsiteX204" fmla="*/ 573201 w 1036638"/>
                  <a:gd name="connsiteY204" fmla="*/ 623849 h 1474788"/>
                  <a:gd name="connsiteX205" fmla="*/ 573201 w 1036638"/>
                  <a:gd name="connsiteY205" fmla="*/ 592478 h 1474788"/>
                  <a:gd name="connsiteX206" fmla="*/ 651121 w 1036638"/>
                  <a:gd name="connsiteY206" fmla="*/ 564672 h 1474788"/>
                  <a:gd name="connsiteX207" fmla="*/ 711170 w 1036638"/>
                  <a:gd name="connsiteY207" fmla="*/ 578219 h 1474788"/>
                  <a:gd name="connsiteX208" fmla="*/ 795525 w 1036638"/>
                  <a:gd name="connsiteY208" fmla="*/ 548987 h 1474788"/>
                  <a:gd name="connsiteX209" fmla="*/ 808392 w 1036638"/>
                  <a:gd name="connsiteY209" fmla="*/ 548987 h 1474788"/>
                  <a:gd name="connsiteX210" fmla="*/ 953511 w 1036638"/>
                  <a:gd name="connsiteY210" fmla="*/ 405680 h 1474788"/>
                  <a:gd name="connsiteX211" fmla="*/ 848425 w 1036638"/>
                  <a:gd name="connsiteY211" fmla="*/ 267364 h 1474788"/>
                  <a:gd name="connsiteX212" fmla="*/ 732616 w 1036638"/>
                  <a:gd name="connsiteY212" fmla="*/ 203196 h 1474788"/>
                  <a:gd name="connsiteX213" fmla="*/ 703307 w 1036638"/>
                  <a:gd name="connsiteY213" fmla="*/ 206761 h 1474788"/>
                  <a:gd name="connsiteX214" fmla="*/ 603225 w 1036638"/>
                  <a:gd name="connsiteY214" fmla="*/ 139742 h 1474788"/>
                  <a:gd name="connsiteX215" fmla="*/ 583209 w 1036638"/>
                  <a:gd name="connsiteY215" fmla="*/ 141168 h 1474788"/>
                  <a:gd name="connsiteX216" fmla="*/ 524590 w 1036638"/>
                  <a:gd name="connsiteY216" fmla="*/ 69158 h 1474788"/>
                  <a:gd name="connsiteX217" fmla="*/ 409496 w 1036638"/>
                  <a:gd name="connsiteY217" fmla="*/ 31371 h 1474788"/>
                  <a:gd name="connsiteX218" fmla="*/ 218626 w 1036638"/>
                  <a:gd name="connsiteY218" fmla="*/ 216743 h 1474788"/>
                  <a:gd name="connsiteX219" fmla="*/ 137131 w 1036638"/>
                  <a:gd name="connsiteY219" fmla="*/ 268077 h 1474788"/>
                  <a:gd name="connsiteX220" fmla="*/ 94954 w 1036638"/>
                  <a:gd name="connsiteY220" fmla="*/ 379300 h 1474788"/>
                  <a:gd name="connsiteX221" fmla="*/ 206473 w 1036638"/>
                  <a:gd name="connsiteY221" fmla="*/ 538292 h 1474788"/>
                  <a:gd name="connsiteX222" fmla="*/ 355166 w 1036638"/>
                  <a:gd name="connsiteY222" fmla="*/ 613154 h 1474788"/>
                  <a:gd name="connsiteX223" fmla="*/ 461681 w 1036638"/>
                  <a:gd name="connsiteY223" fmla="*/ 578932 h 1474788"/>
                  <a:gd name="connsiteX224" fmla="*/ 461681 w 1036638"/>
                  <a:gd name="connsiteY224" fmla="*/ 616006 h 1474788"/>
                  <a:gd name="connsiteX225" fmla="*/ 355166 w 1036638"/>
                  <a:gd name="connsiteY225" fmla="*/ 644525 h 1474788"/>
                  <a:gd name="connsiteX226" fmla="*/ 186457 w 1036638"/>
                  <a:gd name="connsiteY226" fmla="*/ 564672 h 1474788"/>
                  <a:gd name="connsiteX227" fmla="*/ 99958 w 1036638"/>
                  <a:gd name="connsiteY227" fmla="*/ 494801 h 1474788"/>
                  <a:gd name="connsiteX228" fmla="*/ 63500 w 1036638"/>
                  <a:gd name="connsiteY228" fmla="*/ 379300 h 1474788"/>
                  <a:gd name="connsiteX229" fmla="*/ 113541 w 1036638"/>
                  <a:gd name="connsiteY229" fmla="*/ 247401 h 1474788"/>
                  <a:gd name="connsiteX230" fmla="*/ 188602 w 1036638"/>
                  <a:gd name="connsiteY230" fmla="*/ 193928 h 1474788"/>
                  <a:gd name="connsiteX231" fmla="*/ 253655 w 1036638"/>
                  <a:gd name="connsiteY231" fmla="*/ 62741 h 1474788"/>
                  <a:gd name="connsiteX232" fmla="*/ 409496 w 1036638"/>
                  <a:gd name="connsiteY232" fmla="*/ 0 h 147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1036638" h="1474788">
                    <a:moveTo>
                      <a:pt x="449087" y="1316038"/>
                    </a:moveTo>
                    <a:cubicBezTo>
                      <a:pt x="439811" y="1316038"/>
                      <a:pt x="433388" y="1322532"/>
                      <a:pt x="433388" y="1331913"/>
                    </a:cubicBezTo>
                    <a:cubicBezTo>
                      <a:pt x="433388" y="1340572"/>
                      <a:pt x="439811" y="1347788"/>
                      <a:pt x="449087" y="1347788"/>
                    </a:cubicBezTo>
                    <a:cubicBezTo>
                      <a:pt x="636764" y="1347788"/>
                      <a:pt x="636764" y="1347788"/>
                      <a:pt x="636764" y="1347788"/>
                    </a:cubicBezTo>
                    <a:cubicBezTo>
                      <a:pt x="645327" y="1347788"/>
                      <a:pt x="652463" y="1340572"/>
                      <a:pt x="652463" y="1331913"/>
                    </a:cubicBezTo>
                    <a:cubicBezTo>
                      <a:pt x="652463" y="1322532"/>
                      <a:pt x="645327" y="1316038"/>
                      <a:pt x="636764" y="1316038"/>
                    </a:cubicBezTo>
                    <a:cubicBezTo>
                      <a:pt x="449087" y="1316038"/>
                      <a:pt x="449087" y="1316038"/>
                      <a:pt x="449087" y="1316038"/>
                    </a:cubicBezTo>
                    <a:close/>
                    <a:moveTo>
                      <a:pt x="375444" y="1298575"/>
                    </a:moveTo>
                    <a:cubicBezTo>
                      <a:pt x="357470" y="1298575"/>
                      <a:pt x="342900" y="1313145"/>
                      <a:pt x="342900" y="1331119"/>
                    </a:cubicBezTo>
                    <a:cubicBezTo>
                      <a:pt x="342900" y="1349093"/>
                      <a:pt x="357470" y="1363663"/>
                      <a:pt x="375444" y="1363663"/>
                    </a:cubicBezTo>
                    <a:cubicBezTo>
                      <a:pt x="393418" y="1363663"/>
                      <a:pt x="407988" y="1349093"/>
                      <a:pt x="407988" y="1331119"/>
                    </a:cubicBezTo>
                    <a:cubicBezTo>
                      <a:pt x="407988" y="1313145"/>
                      <a:pt x="393418" y="1298575"/>
                      <a:pt x="375444" y="1298575"/>
                    </a:cubicBezTo>
                    <a:close/>
                    <a:moveTo>
                      <a:pt x="300845" y="1258888"/>
                    </a:moveTo>
                    <a:cubicBezTo>
                      <a:pt x="737382" y="1258888"/>
                      <a:pt x="737382" y="1258888"/>
                      <a:pt x="737382" y="1258888"/>
                    </a:cubicBezTo>
                    <a:cubicBezTo>
                      <a:pt x="741676" y="1258888"/>
                      <a:pt x="744538" y="1261737"/>
                      <a:pt x="744538" y="1265297"/>
                    </a:cubicBezTo>
                    <a:cubicBezTo>
                      <a:pt x="744538" y="1404167"/>
                      <a:pt x="744538" y="1404167"/>
                      <a:pt x="744538" y="1404167"/>
                    </a:cubicBezTo>
                    <a:cubicBezTo>
                      <a:pt x="744538" y="1407727"/>
                      <a:pt x="741676" y="1411288"/>
                      <a:pt x="737382" y="1411288"/>
                    </a:cubicBezTo>
                    <a:cubicBezTo>
                      <a:pt x="300845" y="1411288"/>
                      <a:pt x="300845" y="1411288"/>
                      <a:pt x="300845" y="1411288"/>
                    </a:cubicBezTo>
                    <a:cubicBezTo>
                      <a:pt x="296551" y="1411288"/>
                      <a:pt x="293688" y="1407727"/>
                      <a:pt x="293688" y="1404167"/>
                    </a:cubicBezTo>
                    <a:cubicBezTo>
                      <a:pt x="293688" y="1265297"/>
                      <a:pt x="293688" y="1265297"/>
                      <a:pt x="293688" y="1265297"/>
                    </a:cubicBezTo>
                    <a:cubicBezTo>
                      <a:pt x="293688" y="1261737"/>
                      <a:pt x="296551" y="1258888"/>
                      <a:pt x="300845" y="1258888"/>
                    </a:cubicBezTo>
                    <a:close/>
                    <a:moveTo>
                      <a:pt x="838200" y="1212850"/>
                    </a:moveTo>
                    <a:cubicBezTo>
                      <a:pt x="838200" y="1212850"/>
                      <a:pt x="838200" y="1212850"/>
                      <a:pt x="964419" y="1212850"/>
                    </a:cubicBezTo>
                    <a:cubicBezTo>
                      <a:pt x="968698" y="1212850"/>
                      <a:pt x="971550" y="1215703"/>
                      <a:pt x="971550" y="1219982"/>
                    </a:cubicBezTo>
                    <a:cubicBezTo>
                      <a:pt x="971550" y="1219982"/>
                      <a:pt x="971550" y="1219982"/>
                      <a:pt x="971550" y="1304143"/>
                    </a:cubicBezTo>
                    <a:cubicBezTo>
                      <a:pt x="971550" y="1307709"/>
                      <a:pt x="968698" y="1311275"/>
                      <a:pt x="964419" y="1311275"/>
                    </a:cubicBezTo>
                    <a:cubicBezTo>
                      <a:pt x="964419" y="1311275"/>
                      <a:pt x="964419" y="1311275"/>
                      <a:pt x="838200" y="1311275"/>
                    </a:cubicBezTo>
                    <a:cubicBezTo>
                      <a:pt x="838200" y="1311275"/>
                      <a:pt x="838200" y="1311275"/>
                      <a:pt x="838200" y="1212850"/>
                    </a:cubicBezTo>
                    <a:close/>
                    <a:moveTo>
                      <a:pt x="75337" y="1212850"/>
                    </a:moveTo>
                    <a:cubicBezTo>
                      <a:pt x="75337" y="1212850"/>
                      <a:pt x="75337" y="1212850"/>
                      <a:pt x="198438" y="1212850"/>
                    </a:cubicBezTo>
                    <a:cubicBezTo>
                      <a:pt x="198438" y="1212850"/>
                      <a:pt x="198438" y="1212850"/>
                      <a:pt x="198438" y="1311275"/>
                    </a:cubicBezTo>
                    <a:cubicBezTo>
                      <a:pt x="198438" y="1311275"/>
                      <a:pt x="198438" y="1311275"/>
                      <a:pt x="75337" y="1311275"/>
                    </a:cubicBezTo>
                    <a:cubicBezTo>
                      <a:pt x="71093" y="1311275"/>
                      <a:pt x="68263" y="1307709"/>
                      <a:pt x="68263" y="1304143"/>
                    </a:cubicBezTo>
                    <a:cubicBezTo>
                      <a:pt x="68263" y="1304143"/>
                      <a:pt x="68263" y="1304143"/>
                      <a:pt x="68263" y="1219982"/>
                    </a:cubicBezTo>
                    <a:cubicBezTo>
                      <a:pt x="68263" y="1215703"/>
                      <a:pt x="71093" y="1212850"/>
                      <a:pt x="75337" y="1212850"/>
                    </a:cubicBezTo>
                    <a:close/>
                    <a:moveTo>
                      <a:pt x="449087" y="1106488"/>
                    </a:moveTo>
                    <a:cubicBezTo>
                      <a:pt x="439811" y="1106488"/>
                      <a:pt x="433388" y="1113704"/>
                      <a:pt x="433388" y="1122363"/>
                    </a:cubicBezTo>
                    <a:cubicBezTo>
                      <a:pt x="433388" y="1131022"/>
                      <a:pt x="439811" y="1138238"/>
                      <a:pt x="449087" y="1138238"/>
                    </a:cubicBezTo>
                    <a:cubicBezTo>
                      <a:pt x="636764" y="1138238"/>
                      <a:pt x="636764" y="1138238"/>
                      <a:pt x="636764" y="1138238"/>
                    </a:cubicBezTo>
                    <a:cubicBezTo>
                      <a:pt x="645327" y="1138238"/>
                      <a:pt x="652463" y="1131022"/>
                      <a:pt x="652463" y="1122363"/>
                    </a:cubicBezTo>
                    <a:cubicBezTo>
                      <a:pt x="652463" y="1113704"/>
                      <a:pt x="645327" y="1106488"/>
                      <a:pt x="636764" y="1106488"/>
                    </a:cubicBezTo>
                    <a:cubicBezTo>
                      <a:pt x="449087" y="1106488"/>
                      <a:pt x="449087" y="1106488"/>
                      <a:pt x="449087" y="1106488"/>
                    </a:cubicBezTo>
                    <a:close/>
                    <a:moveTo>
                      <a:pt x="375444" y="1089025"/>
                    </a:moveTo>
                    <a:cubicBezTo>
                      <a:pt x="357470" y="1089025"/>
                      <a:pt x="342900" y="1103595"/>
                      <a:pt x="342900" y="1121569"/>
                    </a:cubicBezTo>
                    <a:cubicBezTo>
                      <a:pt x="342900" y="1139543"/>
                      <a:pt x="357470" y="1154113"/>
                      <a:pt x="375444" y="1154113"/>
                    </a:cubicBezTo>
                    <a:cubicBezTo>
                      <a:pt x="393418" y="1154113"/>
                      <a:pt x="407988" y="1139543"/>
                      <a:pt x="407988" y="1121569"/>
                    </a:cubicBezTo>
                    <a:cubicBezTo>
                      <a:pt x="407988" y="1103595"/>
                      <a:pt x="393418" y="1089025"/>
                      <a:pt x="375444" y="1089025"/>
                    </a:cubicBezTo>
                    <a:close/>
                    <a:moveTo>
                      <a:pt x="838200" y="1052513"/>
                    </a:moveTo>
                    <a:cubicBezTo>
                      <a:pt x="838200" y="1052513"/>
                      <a:pt x="838200" y="1052513"/>
                      <a:pt x="964419" y="1052513"/>
                    </a:cubicBezTo>
                    <a:cubicBezTo>
                      <a:pt x="968698" y="1052513"/>
                      <a:pt x="971550" y="1055366"/>
                      <a:pt x="971550" y="1059645"/>
                    </a:cubicBezTo>
                    <a:cubicBezTo>
                      <a:pt x="971550" y="1059645"/>
                      <a:pt x="971550" y="1059645"/>
                      <a:pt x="971550" y="1143806"/>
                    </a:cubicBezTo>
                    <a:cubicBezTo>
                      <a:pt x="971550" y="1148085"/>
                      <a:pt x="968698" y="1150938"/>
                      <a:pt x="964419" y="1150938"/>
                    </a:cubicBezTo>
                    <a:cubicBezTo>
                      <a:pt x="964419" y="1150938"/>
                      <a:pt x="964419" y="1150938"/>
                      <a:pt x="838200" y="1150938"/>
                    </a:cubicBezTo>
                    <a:cubicBezTo>
                      <a:pt x="838200" y="1150938"/>
                      <a:pt x="838200" y="1150938"/>
                      <a:pt x="838200" y="1052513"/>
                    </a:cubicBezTo>
                    <a:close/>
                    <a:moveTo>
                      <a:pt x="75337" y="1052513"/>
                    </a:moveTo>
                    <a:cubicBezTo>
                      <a:pt x="75337" y="1052513"/>
                      <a:pt x="75337" y="1052513"/>
                      <a:pt x="198438" y="1052513"/>
                    </a:cubicBezTo>
                    <a:cubicBezTo>
                      <a:pt x="198438" y="1052513"/>
                      <a:pt x="198438" y="1052513"/>
                      <a:pt x="198438" y="1150938"/>
                    </a:cubicBezTo>
                    <a:cubicBezTo>
                      <a:pt x="198438" y="1150938"/>
                      <a:pt x="198438" y="1150938"/>
                      <a:pt x="75337" y="1150938"/>
                    </a:cubicBezTo>
                    <a:cubicBezTo>
                      <a:pt x="71093" y="1150938"/>
                      <a:pt x="68263" y="1148085"/>
                      <a:pt x="68263" y="1143806"/>
                    </a:cubicBezTo>
                    <a:cubicBezTo>
                      <a:pt x="68263" y="1143806"/>
                      <a:pt x="68263" y="1143806"/>
                      <a:pt x="68263" y="1059645"/>
                    </a:cubicBezTo>
                    <a:cubicBezTo>
                      <a:pt x="68263" y="1055366"/>
                      <a:pt x="71093" y="1052513"/>
                      <a:pt x="75337" y="1052513"/>
                    </a:cubicBezTo>
                    <a:close/>
                    <a:moveTo>
                      <a:pt x="300845" y="1047750"/>
                    </a:moveTo>
                    <a:cubicBezTo>
                      <a:pt x="737382" y="1047750"/>
                      <a:pt x="737382" y="1047750"/>
                      <a:pt x="737382" y="1047750"/>
                    </a:cubicBezTo>
                    <a:cubicBezTo>
                      <a:pt x="741676" y="1047750"/>
                      <a:pt x="744538" y="1050628"/>
                      <a:pt x="744538" y="1054946"/>
                    </a:cubicBezTo>
                    <a:cubicBezTo>
                      <a:pt x="744538" y="1194542"/>
                      <a:pt x="744538" y="1194542"/>
                      <a:pt x="744538" y="1194542"/>
                    </a:cubicBezTo>
                    <a:cubicBezTo>
                      <a:pt x="744538" y="1198860"/>
                      <a:pt x="741676" y="1201738"/>
                      <a:pt x="737382" y="1201738"/>
                    </a:cubicBezTo>
                    <a:cubicBezTo>
                      <a:pt x="300845" y="1201738"/>
                      <a:pt x="300845" y="1201738"/>
                      <a:pt x="300845" y="1201738"/>
                    </a:cubicBezTo>
                    <a:cubicBezTo>
                      <a:pt x="296551" y="1201738"/>
                      <a:pt x="293688" y="1198860"/>
                      <a:pt x="293688" y="1194542"/>
                    </a:cubicBezTo>
                    <a:cubicBezTo>
                      <a:pt x="293688" y="1054946"/>
                      <a:pt x="293688" y="1054946"/>
                      <a:pt x="293688" y="1054946"/>
                    </a:cubicBezTo>
                    <a:cubicBezTo>
                      <a:pt x="293688" y="1050628"/>
                      <a:pt x="296551" y="1047750"/>
                      <a:pt x="300845" y="1047750"/>
                    </a:cubicBezTo>
                    <a:close/>
                    <a:moveTo>
                      <a:pt x="449087" y="895350"/>
                    </a:moveTo>
                    <a:cubicBezTo>
                      <a:pt x="439811" y="895350"/>
                      <a:pt x="433388" y="902205"/>
                      <a:pt x="433388" y="910432"/>
                    </a:cubicBezTo>
                    <a:cubicBezTo>
                      <a:pt x="433388" y="919343"/>
                      <a:pt x="439811" y="925513"/>
                      <a:pt x="449087" y="925513"/>
                    </a:cubicBezTo>
                    <a:cubicBezTo>
                      <a:pt x="636764" y="925513"/>
                      <a:pt x="636764" y="925513"/>
                      <a:pt x="636764" y="925513"/>
                    </a:cubicBezTo>
                    <a:cubicBezTo>
                      <a:pt x="645327" y="925513"/>
                      <a:pt x="652463" y="919343"/>
                      <a:pt x="652463" y="910432"/>
                    </a:cubicBezTo>
                    <a:cubicBezTo>
                      <a:pt x="652463" y="902205"/>
                      <a:pt x="645327" y="895350"/>
                      <a:pt x="636764" y="895350"/>
                    </a:cubicBezTo>
                    <a:cubicBezTo>
                      <a:pt x="449087" y="895350"/>
                      <a:pt x="449087" y="895350"/>
                      <a:pt x="449087" y="895350"/>
                    </a:cubicBezTo>
                    <a:close/>
                    <a:moveTo>
                      <a:pt x="838200" y="890588"/>
                    </a:moveTo>
                    <a:cubicBezTo>
                      <a:pt x="838200" y="890588"/>
                      <a:pt x="838200" y="890588"/>
                      <a:pt x="964419" y="890588"/>
                    </a:cubicBezTo>
                    <a:cubicBezTo>
                      <a:pt x="968698" y="890588"/>
                      <a:pt x="971550" y="893420"/>
                      <a:pt x="971550" y="897669"/>
                    </a:cubicBezTo>
                    <a:cubicBezTo>
                      <a:pt x="971550" y="897669"/>
                      <a:pt x="971550" y="897669"/>
                      <a:pt x="971550" y="981932"/>
                    </a:cubicBezTo>
                    <a:cubicBezTo>
                      <a:pt x="971550" y="985472"/>
                      <a:pt x="968698" y="989013"/>
                      <a:pt x="964419" y="989013"/>
                    </a:cubicBezTo>
                    <a:cubicBezTo>
                      <a:pt x="964419" y="989013"/>
                      <a:pt x="964419" y="989013"/>
                      <a:pt x="838200" y="989013"/>
                    </a:cubicBezTo>
                    <a:cubicBezTo>
                      <a:pt x="838200" y="989013"/>
                      <a:pt x="838200" y="989013"/>
                      <a:pt x="838200" y="890588"/>
                    </a:cubicBezTo>
                    <a:close/>
                    <a:moveTo>
                      <a:pt x="75337" y="890588"/>
                    </a:moveTo>
                    <a:cubicBezTo>
                      <a:pt x="75337" y="890588"/>
                      <a:pt x="75337" y="890588"/>
                      <a:pt x="198438" y="890588"/>
                    </a:cubicBezTo>
                    <a:cubicBezTo>
                      <a:pt x="198438" y="890588"/>
                      <a:pt x="198438" y="890588"/>
                      <a:pt x="198438" y="989013"/>
                    </a:cubicBezTo>
                    <a:cubicBezTo>
                      <a:pt x="198438" y="989013"/>
                      <a:pt x="198438" y="989013"/>
                      <a:pt x="75337" y="989013"/>
                    </a:cubicBezTo>
                    <a:cubicBezTo>
                      <a:pt x="71093" y="989013"/>
                      <a:pt x="68263" y="985472"/>
                      <a:pt x="68263" y="981932"/>
                    </a:cubicBezTo>
                    <a:cubicBezTo>
                      <a:pt x="68263" y="981932"/>
                      <a:pt x="68263" y="981932"/>
                      <a:pt x="68263" y="897669"/>
                    </a:cubicBezTo>
                    <a:cubicBezTo>
                      <a:pt x="68263" y="893420"/>
                      <a:pt x="71093" y="890588"/>
                      <a:pt x="75337" y="890588"/>
                    </a:cubicBezTo>
                    <a:close/>
                    <a:moveTo>
                      <a:pt x="375444" y="877888"/>
                    </a:moveTo>
                    <a:cubicBezTo>
                      <a:pt x="357470" y="877888"/>
                      <a:pt x="342900" y="892458"/>
                      <a:pt x="342900" y="910432"/>
                    </a:cubicBezTo>
                    <a:cubicBezTo>
                      <a:pt x="342900" y="928406"/>
                      <a:pt x="357470" y="942976"/>
                      <a:pt x="375444" y="942976"/>
                    </a:cubicBezTo>
                    <a:cubicBezTo>
                      <a:pt x="393418" y="942976"/>
                      <a:pt x="407988" y="928406"/>
                      <a:pt x="407988" y="910432"/>
                    </a:cubicBezTo>
                    <a:cubicBezTo>
                      <a:pt x="407988" y="892458"/>
                      <a:pt x="393418" y="877888"/>
                      <a:pt x="375444" y="877888"/>
                    </a:cubicBezTo>
                    <a:close/>
                    <a:moveTo>
                      <a:pt x="300845" y="836613"/>
                    </a:moveTo>
                    <a:cubicBezTo>
                      <a:pt x="737382" y="836613"/>
                      <a:pt x="737382" y="836613"/>
                      <a:pt x="737382" y="836613"/>
                    </a:cubicBezTo>
                    <a:cubicBezTo>
                      <a:pt x="741676" y="836613"/>
                      <a:pt x="744538" y="840194"/>
                      <a:pt x="744538" y="843775"/>
                    </a:cubicBezTo>
                    <a:cubicBezTo>
                      <a:pt x="744538" y="983439"/>
                      <a:pt x="744538" y="983439"/>
                      <a:pt x="744538" y="983439"/>
                    </a:cubicBezTo>
                    <a:cubicBezTo>
                      <a:pt x="744538" y="987020"/>
                      <a:pt x="741676" y="990601"/>
                      <a:pt x="737382" y="990601"/>
                    </a:cubicBezTo>
                    <a:cubicBezTo>
                      <a:pt x="300845" y="990601"/>
                      <a:pt x="300845" y="990601"/>
                      <a:pt x="300845" y="990601"/>
                    </a:cubicBezTo>
                    <a:cubicBezTo>
                      <a:pt x="296551" y="990601"/>
                      <a:pt x="293688" y="987020"/>
                      <a:pt x="293688" y="983439"/>
                    </a:cubicBezTo>
                    <a:cubicBezTo>
                      <a:pt x="293688" y="843775"/>
                      <a:pt x="293688" y="843775"/>
                      <a:pt x="293688" y="843775"/>
                    </a:cubicBezTo>
                    <a:cubicBezTo>
                      <a:pt x="293688" y="840194"/>
                      <a:pt x="296551" y="836613"/>
                      <a:pt x="300845" y="836613"/>
                    </a:cubicBezTo>
                    <a:close/>
                    <a:moveTo>
                      <a:pt x="838200" y="820738"/>
                    </a:moveTo>
                    <a:cubicBezTo>
                      <a:pt x="838200" y="820738"/>
                      <a:pt x="838200" y="820738"/>
                      <a:pt x="1020991" y="820738"/>
                    </a:cubicBezTo>
                    <a:cubicBezTo>
                      <a:pt x="1029526" y="820738"/>
                      <a:pt x="1036638" y="827886"/>
                      <a:pt x="1036638" y="836463"/>
                    </a:cubicBezTo>
                    <a:cubicBezTo>
                      <a:pt x="1036638" y="836463"/>
                      <a:pt x="1036638" y="836463"/>
                      <a:pt x="1036638" y="1365401"/>
                    </a:cubicBezTo>
                    <a:cubicBezTo>
                      <a:pt x="1036638" y="1373978"/>
                      <a:pt x="1029526" y="1381126"/>
                      <a:pt x="1020991" y="1381126"/>
                    </a:cubicBezTo>
                    <a:cubicBezTo>
                      <a:pt x="1020991" y="1381126"/>
                      <a:pt x="1020991" y="1381126"/>
                      <a:pt x="838200" y="1381126"/>
                    </a:cubicBezTo>
                    <a:cubicBezTo>
                      <a:pt x="838200" y="1381126"/>
                      <a:pt x="838200" y="1381126"/>
                      <a:pt x="838200" y="1349676"/>
                    </a:cubicBezTo>
                    <a:cubicBezTo>
                      <a:pt x="838200" y="1349676"/>
                      <a:pt x="838200" y="1349676"/>
                      <a:pt x="1005343" y="1349676"/>
                    </a:cubicBezTo>
                    <a:cubicBezTo>
                      <a:pt x="1005343" y="1349676"/>
                      <a:pt x="1005343" y="1349676"/>
                      <a:pt x="1005343" y="852188"/>
                    </a:cubicBezTo>
                    <a:cubicBezTo>
                      <a:pt x="1005343" y="852188"/>
                      <a:pt x="1005343" y="852188"/>
                      <a:pt x="838200" y="852188"/>
                    </a:cubicBezTo>
                    <a:cubicBezTo>
                      <a:pt x="838200" y="852188"/>
                      <a:pt x="838200" y="852188"/>
                      <a:pt x="838200" y="820738"/>
                    </a:cubicBezTo>
                    <a:close/>
                    <a:moveTo>
                      <a:pt x="15760" y="820738"/>
                    </a:moveTo>
                    <a:cubicBezTo>
                      <a:pt x="15760" y="820738"/>
                      <a:pt x="15760" y="820738"/>
                      <a:pt x="198438" y="820738"/>
                    </a:cubicBezTo>
                    <a:cubicBezTo>
                      <a:pt x="198438" y="820738"/>
                      <a:pt x="198438" y="820738"/>
                      <a:pt x="198438" y="852188"/>
                    </a:cubicBezTo>
                    <a:cubicBezTo>
                      <a:pt x="198438" y="852188"/>
                      <a:pt x="198438" y="852188"/>
                      <a:pt x="31521" y="852188"/>
                    </a:cubicBezTo>
                    <a:cubicBezTo>
                      <a:pt x="31521" y="852188"/>
                      <a:pt x="31521" y="852188"/>
                      <a:pt x="31521" y="1349676"/>
                    </a:cubicBezTo>
                    <a:cubicBezTo>
                      <a:pt x="31521" y="1349676"/>
                      <a:pt x="31521" y="1349676"/>
                      <a:pt x="198438" y="1349676"/>
                    </a:cubicBezTo>
                    <a:cubicBezTo>
                      <a:pt x="198438" y="1349676"/>
                      <a:pt x="198438" y="1349676"/>
                      <a:pt x="198438" y="1381126"/>
                    </a:cubicBezTo>
                    <a:cubicBezTo>
                      <a:pt x="198438" y="1381126"/>
                      <a:pt x="198438" y="1381126"/>
                      <a:pt x="15760" y="1381126"/>
                    </a:cubicBezTo>
                    <a:cubicBezTo>
                      <a:pt x="7164" y="1381126"/>
                      <a:pt x="0" y="1373978"/>
                      <a:pt x="0" y="1365401"/>
                    </a:cubicBezTo>
                    <a:cubicBezTo>
                      <a:pt x="0" y="1365401"/>
                      <a:pt x="0" y="1365401"/>
                      <a:pt x="0" y="836463"/>
                    </a:cubicBezTo>
                    <a:cubicBezTo>
                      <a:pt x="0" y="827886"/>
                      <a:pt x="7164" y="820738"/>
                      <a:pt x="15760" y="820738"/>
                    </a:cubicBezTo>
                    <a:close/>
                    <a:moveTo>
                      <a:pt x="260350" y="806450"/>
                    </a:moveTo>
                    <a:cubicBezTo>
                      <a:pt x="260350" y="806450"/>
                      <a:pt x="260350" y="806450"/>
                      <a:pt x="260350" y="1443038"/>
                    </a:cubicBezTo>
                    <a:cubicBezTo>
                      <a:pt x="260350" y="1443038"/>
                      <a:pt x="260350" y="1443038"/>
                      <a:pt x="774700" y="1443038"/>
                    </a:cubicBezTo>
                    <a:cubicBezTo>
                      <a:pt x="774700" y="1443038"/>
                      <a:pt x="774700" y="1443038"/>
                      <a:pt x="774700" y="806450"/>
                    </a:cubicBezTo>
                    <a:cubicBezTo>
                      <a:pt x="774700" y="806450"/>
                      <a:pt x="774700" y="806450"/>
                      <a:pt x="260350" y="806450"/>
                    </a:cubicBezTo>
                    <a:close/>
                    <a:moveTo>
                      <a:pt x="244334" y="774700"/>
                    </a:moveTo>
                    <a:cubicBezTo>
                      <a:pt x="244334" y="774700"/>
                      <a:pt x="244334" y="774700"/>
                      <a:pt x="790717" y="774700"/>
                    </a:cubicBezTo>
                    <a:cubicBezTo>
                      <a:pt x="799299" y="774700"/>
                      <a:pt x="806450" y="781837"/>
                      <a:pt x="806450" y="790400"/>
                    </a:cubicBezTo>
                    <a:cubicBezTo>
                      <a:pt x="806450" y="790400"/>
                      <a:pt x="806450" y="790400"/>
                      <a:pt x="806450" y="1459088"/>
                    </a:cubicBezTo>
                    <a:cubicBezTo>
                      <a:pt x="806450" y="1467652"/>
                      <a:pt x="799299" y="1474788"/>
                      <a:pt x="790717" y="1474788"/>
                    </a:cubicBezTo>
                    <a:cubicBezTo>
                      <a:pt x="790717" y="1474788"/>
                      <a:pt x="790717" y="1474788"/>
                      <a:pt x="244334" y="1474788"/>
                    </a:cubicBezTo>
                    <a:cubicBezTo>
                      <a:pt x="235752" y="1474788"/>
                      <a:pt x="228600" y="1467652"/>
                      <a:pt x="228600" y="1459088"/>
                    </a:cubicBezTo>
                    <a:cubicBezTo>
                      <a:pt x="228600" y="1459088"/>
                      <a:pt x="228600" y="1459088"/>
                      <a:pt x="228600" y="790400"/>
                    </a:cubicBezTo>
                    <a:cubicBezTo>
                      <a:pt x="228600" y="781837"/>
                      <a:pt x="235752" y="774700"/>
                      <a:pt x="244334" y="774700"/>
                    </a:cubicBezTo>
                    <a:close/>
                    <a:moveTo>
                      <a:pt x="517604" y="301625"/>
                    </a:moveTo>
                    <a:cubicBezTo>
                      <a:pt x="517604" y="301625"/>
                      <a:pt x="517604" y="301625"/>
                      <a:pt x="518319" y="301625"/>
                    </a:cubicBezTo>
                    <a:cubicBezTo>
                      <a:pt x="526897" y="301625"/>
                      <a:pt x="534045" y="305917"/>
                      <a:pt x="538334" y="312354"/>
                    </a:cubicBezTo>
                    <a:cubicBezTo>
                      <a:pt x="638408" y="410347"/>
                      <a:pt x="638408" y="410347"/>
                      <a:pt x="638408" y="410347"/>
                    </a:cubicBezTo>
                    <a:cubicBezTo>
                      <a:pt x="647701" y="420361"/>
                      <a:pt x="647701" y="435381"/>
                      <a:pt x="638408" y="444680"/>
                    </a:cubicBezTo>
                    <a:cubicBezTo>
                      <a:pt x="629116" y="454694"/>
                      <a:pt x="613390" y="454694"/>
                      <a:pt x="604097" y="445395"/>
                    </a:cubicBezTo>
                    <a:cubicBezTo>
                      <a:pt x="542623" y="384597"/>
                      <a:pt x="542623" y="384597"/>
                      <a:pt x="542623" y="384597"/>
                    </a:cubicBezTo>
                    <a:cubicBezTo>
                      <a:pt x="542623" y="742950"/>
                      <a:pt x="542623" y="742950"/>
                      <a:pt x="542623" y="742950"/>
                    </a:cubicBezTo>
                    <a:cubicBezTo>
                      <a:pt x="494016" y="742950"/>
                      <a:pt x="494016" y="742950"/>
                      <a:pt x="494016" y="742950"/>
                    </a:cubicBezTo>
                    <a:cubicBezTo>
                      <a:pt x="494016" y="384597"/>
                      <a:pt x="494016" y="384597"/>
                      <a:pt x="494016" y="384597"/>
                    </a:cubicBezTo>
                    <a:cubicBezTo>
                      <a:pt x="433256" y="446111"/>
                      <a:pt x="433256" y="446111"/>
                      <a:pt x="433256" y="446111"/>
                    </a:cubicBezTo>
                    <a:cubicBezTo>
                      <a:pt x="428253" y="451117"/>
                      <a:pt x="422534" y="453263"/>
                      <a:pt x="416101" y="453263"/>
                    </a:cubicBezTo>
                    <a:cubicBezTo>
                      <a:pt x="409667" y="453263"/>
                      <a:pt x="403234" y="451117"/>
                      <a:pt x="398945" y="446826"/>
                    </a:cubicBezTo>
                    <a:cubicBezTo>
                      <a:pt x="388938" y="437527"/>
                      <a:pt x="388938" y="421791"/>
                      <a:pt x="398945" y="412493"/>
                    </a:cubicBezTo>
                    <a:cubicBezTo>
                      <a:pt x="500449" y="308778"/>
                      <a:pt x="500449" y="308778"/>
                      <a:pt x="500449" y="308778"/>
                    </a:cubicBezTo>
                    <a:cubicBezTo>
                      <a:pt x="504738" y="304486"/>
                      <a:pt x="511171" y="301625"/>
                      <a:pt x="517604" y="301625"/>
                    </a:cubicBezTo>
                    <a:close/>
                    <a:moveTo>
                      <a:pt x="411129" y="57150"/>
                    </a:moveTo>
                    <a:cubicBezTo>
                      <a:pt x="486212" y="57150"/>
                      <a:pt x="549139" y="106390"/>
                      <a:pt x="569877" y="173471"/>
                    </a:cubicBezTo>
                    <a:cubicBezTo>
                      <a:pt x="580603" y="168476"/>
                      <a:pt x="592044" y="164908"/>
                      <a:pt x="604915" y="164908"/>
                    </a:cubicBezTo>
                    <a:cubicBezTo>
                      <a:pt x="648535" y="164908"/>
                      <a:pt x="683574" y="198448"/>
                      <a:pt x="687149" y="239838"/>
                    </a:cubicBezTo>
                    <a:cubicBezTo>
                      <a:pt x="701451" y="233416"/>
                      <a:pt x="717898" y="229134"/>
                      <a:pt x="734344" y="229134"/>
                    </a:cubicBezTo>
                    <a:cubicBezTo>
                      <a:pt x="777964" y="229134"/>
                      <a:pt x="815148" y="254111"/>
                      <a:pt x="833025" y="289792"/>
                    </a:cubicBezTo>
                    <a:cubicBezTo>
                      <a:pt x="888087" y="300497"/>
                      <a:pt x="930276" y="347596"/>
                      <a:pt x="930276" y="405400"/>
                    </a:cubicBezTo>
                    <a:cubicBezTo>
                      <a:pt x="930276" y="470340"/>
                      <a:pt x="876645" y="523148"/>
                      <a:pt x="810143" y="523148"/>
                    </a:cubicBezTo>
                    <a:cubicBezTo>
                      <a:pt x="805852" y="523148"/>
                      <a:pt x="797986" y="523148"/>
                      <a:pt x="787975" y="523148"/>
                    </a:cubicBezTo>
                    <a:cubicBezTo>
                      <a:pt x="767953" y="540989"/>
                      <a:pt x="741495" y="552407"/>
                      <a:pt x="712892" y="552407"/>
                    </a:cubicBezTo>
                    <a:cubicBezTo>
                      <a:pt x="689295" y="552407"/>
                      <a:pt x="668557" y="545271"/>
                      <a:pt x="650680" y="533853"/>
                    </a:cubicBezTo>
                    <a:cubicBezTo>
                      <a:pt x="630658" y="552407"/>
                      <a:pt x="604200" y="564539"/>
                      <a:pt x="574882" y="566680"/>
                    </a:cubicBezTo>
                    <a:cubicBezTo>
                      <a:pt x="574882" y="460349"/>
                      <a:pt x="574882" y="460349"/>
                      <a:pt x="574882" y="460349"/>
                    </a:cubicBezTo>
                    <a:cubicBezTo>
                      <a:pt x="582748" y="467485"/>
                      <a:pt x="582748" y="467485"/>
                      <a:pt x="582748" y="467485"/>
                    </a:cubicBezTo>
                    <a:cubicBezTo>
                      <a:pt x="593474" y="478190"/>
                      <a:pt x="607061" y="483899"/>
                      <a:pt x="622077" y="483899"/>
                    </a:cubicBezTo>
                    <a:cubicBezTo>
                      <a:pt x="637094" y="483899"/>
                      <a:pt x="650680" y="477476"/>
                      <a:pt x="661406" y="466772"/>
                    </a:cubicBezTo>
                    <a:cubicBezTo>
                      <a:pt x="682859" y="445363"/>
                      <a:pt x="682859" y="409682"/>
                      <a:pt x="660691" y="388273"/>
                    </a:cubicBezTo>
                    <a:cubicBezTo>
                      <a:pt x="563441" y="292647"/>
                      <a:pt x="563441" y="292647"/>
                      <a:pt x="563441" y="292647"/>
                    </a:cubicBezTo>
                    <a:cubicBezTo>
                      <a:pt x="552715" y="279088"/>
                      <a:pt x="536268" y="271238"/>
                      <a:pt x="519106" y="271238"/>
                    </a:cubicBezTo>
                    <a:cubicBezTo>
                      <a:pt x="518391" y="271238"/>
                      <a:pt x="518391" y="271238"/>
                      <a:pt x="518391" y="271238"/>
                    </a:cubicBezTo>
                    <a:cubicBezTo>
                      <a:pt x="503374" y="271238"/>
                      <a:pt x="489073" y="276947"/>
                      <a:pt x="479062" y="287651"/>
                    </a:cubicBezTo>
                    <a:cubicBezTo>
                      <a:pt x="376805" y="390414"/>
                      <a:pt x="376805" y="390414"/>
                      <a:pt x="376805" y="390414"/>
                    </a:cubicBezTo>
                    <a:cubicBezTo>
                      <a:pt x="366794" y="401118"/>
                      <a:pt x="361074" y="414677"/>
                      <a:pt x="361074" y="429663"/>
                    </a:cubicBezTo>
                    <a:cubicBezTo>
                      <a:pt x="361074" y="444649"/>
                      <a:pt x="366794" y="458208"/>
                      <a:pt x="377521" y="468913"/>
                    </a:cubicBezTo>
                    <a:cubicBezTo>
                      <a:pt x="388247" y="479617"/>
                      <a:pt x="401833" y="484613"/>
                      <a:pt x="416850" y="484613"/>
                    </a:cubicBezTo>
                    <a:cubicBezTo>
                      <a:pt x="431866" y="484613"/>
                      <a:pt x="445453" y="478904"/>
                      <a:pt x="456179" y="468199"/>
                    </a:cubicBezTo>
                    <a:cubicBezTo>
                      <a:pt x="463330" y="461063"/>
                      <a:pt x="463330" y="461063"/>
                      <a:pt x="463330" y="461063"/>
                    </a:cubicBezTo>
                    <a:cubicBezTo>
                      <a:pt x="463330" y="546698"/>
                      <a:pt x="463330" y="546698"/>
                      <a:pt x="463330" y="546698"/>
                    </a:cubicBezTo>
                    <a:cubicBezTo>
                      <a:pt x="435442" y="571675"/>
                      <a:pt x="397543" y="587375"/>
                      <a:pt x="356783" y="587375"/>
                    </a:cubicBezTo>
                    <a:cubicBezTo>
                      <a:pt x="301007" y="587375"/>
                      <a:pt x="252382" y="559543"/>
                      <a:pt x="223779" y="516726"/>
                    </a:cubicBezTo>
                    <a:cubicBezTo>
                      <a:pt x="164427" y="498171"/>
                      <a:pt x="122238" y="443936"/>
                      <a:pt x="122238" y="378996"/>
                    </a:cubicBezTo>
                    <a:cubicBezTo>
                      <a:pt x="122238" y="306919"/>
                      <a:pt x="175869" y="246975"/>
                      <a:pt x="245946" y="237698"/>
                    </a:cubicBezTo>
                    <a:cubicBezTo>
                      <a:pt x="245946" y="231275"/>
                      <a:pt x="245231" y="226280"/>
                      <a:pt x="245231" y="220570"/>
                    </a:cubicBezTo>
                    <a:cubicBezTo>
                      <a:pt x="245231" y="130653"/>
                      <a:pt x="319599" y="57150"/>
                      <a:pt x="411129" y="57150"/>
                    </a:cubicBezTo>
                    <a:close/>
                    <a:moveTo>
                      <a:pt x="409496" y="0"/>
                    </a:moveTo>
                    <a:cubicBezTo>
                      <a:pt x="458107" y="0"/>
                      <a:pt x="504573" y="14972"/>
                      <a:pt x="543176" y="44204"/>
                    </a:cubicBezTo>
                    <a:cubicBezTo>
                      <a:pt x="566767" y="61315"/>
                      <a:pt x="586068" y="83417"/>
                      <a:pt x="601081" y="108371"/>
                    </a:cubicBezTo>
                    <a:cubicBezTo>
                      <a:pt x="601795" y="108371"/>
                      <a:pt x="602510" y="108371"/>
                      <a:pt x="603225" y="108371"/>
                    </a:cubicBezTo>
                    <a:cubicBezTo>
                      <a:pt x="631820" y="108371"/>
                      <a:pt x="658985" y="116214"/>
                      <a:pt x="681861" y="132612"/>
                    </a:cubicBezTo>
                    <a:cubicBezTo>
                      <a:pt x="697588" y="143307"/>
                      <a:pt x="711170" y="156853"/>
                      <a:pt x="721178" y="172539"/>
                    </a:cubicBezTo>
                    <a:cubicBezTo>
                      <a:pt x="724753" y="172539"/>
                      <a:pt x="729042" y="171826"/>
                      <a:pt x="732616" y="171826"/>
                    </a:cubicBezTo>
                    <a:cubicBezTo>
                      <a:pt x="787661" y="171826"/>
                      <a:pt x="836987" y="197493"/>
                      <a:pt x="868442" y="240984"/>
                    </a:cubicBezTo>
                    <a:cubicBezTo>
                      <a:pt x="937784" y="265225"/>
                      <a:pt x="984250" y="331531"/>
                      <a:pt x="984250" y="405680"/>
                    </a:cubicBezTo>
                    <a:cubicBezTo>
                      <a:pt x="984250" y="501931"/>
                      <a:pt x="906330" y="580358"/>
                      <a:pt x="808392" y="580358"/>
                    </a:cubicBezTo>
                    <a:cubicBezTo>
                      <a:pt x="808392" y="580358"/>
                      <a:pt x="808392" y="580358"/>
                      <a:pt x="806248" y="580358"/>
                    </a:cubicBezTo>
                    <a:cubicBezTo>
                      <a:pt x="777653" y="598895"/>
                      <a:pt x="744769" y="609589"/>
                      <a:pt x="711170" y="609589"/>
                    </a:cubicBezTo>
                    <a:cubicBezTo>
                      <a:pt x="691154" y="609589"/>
                      <a:pt x="672567" y="606024"/>
                      <a:pt x="654696" y="599608"/>
                    </a:cubicBezTo>
                    <a:cubicBezTo>
                      <a:pt x="629675" y="614580"/>
                      <a:pt x="601795" y="622423"/>
                      <a:pt x="573201" y="623849"/>
                    </a:cubicBezTo>
                    <a:cubicBezTo>
                      <a:pt x="573201" y="623849"/>
                      <a:pt x="573201" y="623849"/>
                      <a:pt x="573201" y="592478"/>
                    </a:cubicBezTo>
                    <a:cubicBezTo>
                      <a:pt x="601795" y="591052"/>
                      <a:pt x="628246" y="581071"/>
                      <a:pt x="651121" y="564672"/>
                    </a:cubicBezTo>
                    <a:cubicBezTo>
                      <a:pt x="669708" y="573228"/>
                      <a:pt x="690439" y="578219"/>
                      <a:pt x="711170" y="578219"/>
                    </a:cubicBezTo>
                    <a:cubicBezTo>
                      <a:pt x="741910" y="578219"/>
                      <a:pt x="771219" y="567524"/>
                      <a:pt x="795525" y="548987"/>
                    </a:cubicBezTo>
                    <a:cubicBezTo>
                      <a:pt x="795525" y="548987"/>
                      <a:pt x="795525" y="548987"/>
                      <a:pt x="808392" y="548987"/>
                    </a:cubicBezTo>
                    <a:cubicBezTo>
                      <a:pt x="888458" y="548987"/>
                      <a:pt x="953511" y="484820"/>
                      <a:pt x="953511" y="405680"/>
                    </a:cubicBezTo>
                    <a:cubicBezTo>
                      <a:pt x="953511" y="340800"/>
                      <a:pt x="909904" y="284475"/>
                      <a:pt x="848425" y="267364"/>
                    </a:cubicBezTo>
                    <a:cubicBezTo>
                      <a:pt x="824119" y="227437"/>
                      <a:pt x="780512" y="203196"/>
                      <a:pt x="732616" y="203196"/>
                    </a:cubicBezTo>
                    <a:cubicBezTo>
                      <a:pt x="723323" y="203196"/>
                      <a:pt x="713315" y="204622"/>
                      <a:pt x="703307" y="206761"/>
                    </a:cubicBezTo>
                    <a:cubicBezTo>
                      <a:pt x="687580" y="167548"/>
                      <a:pt x="648262" y="139742"/>
                      <a:pt x="603225" y="139742"/>
                    </a:cubicBezTo>
                    <a:cubicBezTo>
                      <a:pt x="596791" y="139742"/>
                      <a:pt x="590358" y="139742"/>
                      <a:pt x="583209" y="141168"/>
                    </a:cubicBezTo>
                    <a:cubicBezTo>
                      <a:pt x="570341" y="113362"/>
                      <a:pt x="549610" y="88408"/>
                      <a:pt x="524590" y="69158"/>
                    </a:cubicBezTo>
                    <a:cubicBezTo>
                      <a:pt x="490991" y="44204"/>
                      <a:pt x="450958" y="31371"/>
                      <a:pt x="409496" y="31371"/>
                    </a:cubicBezTo>
                    <a:cubicBezTo>
                      <a:pt x="305125" y="31371"/>
                      <a:pt x="220056" y="114075"/>
                      <a:pt x="218626" y="216743"/>
                    </a:cubicBezTo>
                    <a:cubicBezTo>
                      <a:pt x="186457" y="225298"/>
                      <a:pt x="159292" y="243123"/>
                      <a:pt x="137131" y="268077"/>
                    </a:cubicBezTo>
                    <a:cubicBezTo>
                      <a:pt x="109966" y="298734"/>
                      <a:pt x="94954" y="337948"/>
                      <a:pt x="94954" y="379300"/>
                    </a:cubicBezTo>
                    <a:cubicBezTo>
                      <a:pt x="94954" y="451310"/>
                      <a:pt x="139991" y="514051"/>
                      <a:pt x="206473" y="538292"/>
                    </a:cubicBezTo>
                    <a:cubicBezTo>
                      <a:pt x="240787" y="585348"/>
                      <a:pt x="295832" y="613154"/>
                      <a:pt x="355166" y="613154"/>
                    </a:cubicBezTo>
                    <a:cubicBezTo>
                      <a:pt x="393769" y="613154"/>
                      <a:pt x="430942" y="601034"/>
                      <a:pt x="461681" y="578932"/>
                    </a:cubicBezTo>
                    <a:cubicBezTo>
                      <a:pt x="461681" y="578932"/>
                      <a:pt x="461681" y="578932"/>
                      <a:pt x="461681" y="616006"/>
                    </a:cubicBezTo>
                    <a:cubicBezTo>
                      <a:pt x="429512" y="634543"/>
                      <a:pt x="393054" y="644525"/>
                      <a:pt x="355166" y="644525"/>
                    </a:cubicBezTo>
                    <a:cubicBezTo>
                      <a:pt x="290113" y="644525"/>
                      <a:pt x="227919" y="614580"/>
                      <a:pt x="186457" y="564672"/>
                    </a:cubicBezTo>
                    <a:cubicBezTo>
                      <a:pt x="152143" y="549700"/>
                      <a:pt x="122119" y="525459"/>
                      <a:pt x="99958" y="494801"/>
                    </a:cubicBezTo>
                    <a:cubicBezTo>
                      <a:pt x="76367" y="460579"/>
                      <a:pt x="63500" y="420652"/>
                      <a:pt x="63500" y="379300"/>
                    </a:cubicBezTo>
                    <a:cubicBezTo>
                      <a:pt x="63500" y="330818"/>
                      <a:pt x="81371" y="283762"/>
                      <a:pt x="113541" y="247401"/>
                    </a:cubicBezTo>
                    <a:cubicBezTo>
                      <a:pt x="134272" y="223872"/>
                      <a:pt x="160007" y="205335"/>
                      <a:pt x="188602" y="193928"/>
                    </a:cubicBezTo>
                    <a:cubicBezTo>
                      <a:pt x="194321" y="144020"/>
                      <a:pt x="217196" y="98390"/>
                      <a:pt x="253655" y="62741"/>
                    </a:cubicBezTo>
                    <a:cubicBezTo>
                      <a:pt x="295117" y="22102"/>
                      <a:pt x="350877" y="0"/>
                      <a:pt x="409496"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5" name="Group 74">
              <a:extLst>
                <a:ext uri="{FF2B5EF4-FFF2-40B4-BE49-F238E27FC236}">
                  <a16:creationId xmlns:a16="http://schemas.microsoft.com/office/drawing/2014/main" id="{38967220-9AE2-4EA7-A454-CCCA782B59AA}"/>
                </a:ext>
              </a:extLst>
            </p:cNvPr>
            <p:cNvGrpSpPr>
              <a:grpSpLocks noChangeAspect="1"/>
            </p:cNvGrpSpPr>
            <p:nvPr/>
          </p:nvGrpSpPr>
          <p:grpSpPr>
            <a:xfrm>
              <a:off x="8150111" y="2236651"/>
              <a:ext cx="648687" cy="648687"/>
              <a:chOff x="5273675" y="2606675"/>
              <a:chExt cx="1644650" cy="1644650"/>
            </a:xfrm>
          </p:grpSpPr>
          <p:sp>
            <p:nvSpPr>
              <p:cNvPr id="194" name="AutoShape 3">
                <a:extLst>
                  <a:ext uri="{FF2B5EF4-FFF2-40B4-BE49-F238E27FC236}">
                    <a16:creationId xmlns:a16="http://schemas.microsoft.com/office/drawing/2014/main" id="{DC789C23-DD12-4C4C-8AD2-272836B8B81E}"/>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5" name="Freeform 17">
                <a:extLst>
                  <a:ext uri="{FF2B5EF4-FFF2-40B4-BE49-F238E27FC236}">
                    <a16:creationId xmlns:a16="http://schemas.microsoft.com/office/drawing/2014/main" id="{B6C90EDB-F79D-4E24-AD1A-B164205C9B9C}"/>
                  </a:ext>
                </a:extLst>
              </p:cNvPr>
              <p:cNvSpPr>
                <a:spLocks/>
              </p:cNvSpPr>
              <p:nvPr/>
            </p:nvSpPr>
            <p:spPr bwMode="auto">
              <a:xfrm>
                <a:off x="5511836" y="2844966"/>
                <a:ext cx="1168335" cy="1168079"/>
              </a:xfrm>
              <a:custGeom>
                <a:avLst/>
                <a:gdLst>
                  <a:gd name="connsiteX0" fmla="*/ 196471 w 1168335"/>
                  <a:gd name="connsiteY0" fmla="*/ 745959 h 1168079"/>
                  <a:gd name="connsiteX1" fmla="*/ 196471 w 1168335"/>
                  <a:gd name="connsiteY1" fmla="*/ 891297 h 1168079"/>
                  <a:gd name="connsiteX2" fmla="*/ 197186 w 1168335"/>
                  <a:gd name="connsiteY2" fmla="*/ 899846 h 1168079"/>
                  <a:gd name="connsiteX3" fmla="*/ 184314 w 1168335"/>
                  <a:gd name="connsiteY3" fmla="*/ 911957 h 1168079"/>
                  <a:gd name="connsiteX4" fmla="*/ 129967 w 1168335"/>
                  <a:gd name="connsiteY4" fmla="*/ 966815 h 1168079"/>
                  <a:gd name="connsiteX5" fmla="*/ 129967 w 1168335"/>
                  <a:gd name="connsiteY5" fmla="*/ 1038059 h 1168079"/>
                  <a:gd name="connsiteX6" fmla="*/ 201476 w 1168335"/>
                  <a:gd name="connsiteY6" fmla="*/ 1038059 h 1168079"/>
                  <a:gd name="connsiteX7" fmla="*/ 257968 w 1168335"/>
                  <a:gd name="connsiteY7" fmla="*/ 981776 h 1168079"/>
                  <a:gd name="connsiteX8" fmla="*/ 267264 w 1168335"/>
                  <a:gd name="connsiteY8" fmla="*/ 972515 h 1168079"/>
                  <a:gd name="connsiteX9" fmla="*/ 278706 w 1168335"/>
                  <a:gd name="connsiteY9" fmla="*/ 973227 h 1168079"/>
                  <a:gd name="connsiteX10" fmla="*/ 360941 w 1168335"/>
                  <a:gd name="connsiteY10" fmla="*/ 891297 h 1168079"/>
                  <a:gd name="connsiteX11" fmla="*/ 360941 w 1168335"/>
                  <a:gd name="connsiteY11" fmla="*/ 745959 h 1168079"/>
                  <a:gd name="connsiteX12" fmla="*/ 395266 w 1168335"/>
                  <a:gd name="connsiteY12" fmla="*/ 773032 h 1168079"/>
                  <a:gd name="connsiteX13" fmla="*/ 395266 w 1168335"/>
                  <a:gd name="connsiteY13" fmla="*/ 1006712 h 1168079"/>
                  <a:gd name="connsiteX14" fmla="*/ 338773 w 1168335"/>
                  <a:gd name="connsiteY14" fmla="*/ 1064419 h 1168079"/>
                  <a:gd name="connsiteX15" fmla="*/ 282996 w 1168335"/>
                  <a:gd name="connsiteY15" fmla="*/ 1119990 h 1168079"/>
                  <a:gd name="connsiteX16" fmla="*/ 47732 w 1168335"/>
                  <a:gd name="connsiteY16" fmla="*/ 1119990 h 1168079"/>
                  <a:gd name="connsiteX17" fmla="*/ 47732 w 1168335"/>
                  <a:gd name="connsiteY17" fmla="*/ 885597 h 1168079"/>
                  <a:gd name="connsiteX18" fmla="*/ 103509 w 1168335"/>
                  <a:gd name="connsiteY18" fmla="*/ 830027 h 1168079"/>
                  <a:gd name="connsiteX19" fmla="*/ 161431 w 1168335"/>
                  <a:gd name="connsiteY19" fmla="*/ 773032 h 1168079"/>
                  <a:gd name="connsiteX20" fmla="*/ 196471 w 1168335"/>
                  <a:gd name="connsiteY20" fmla="*/ 745959 h 1168079"/>
                  <a:gd name="connsiteX21" fmla="*/ 405362 w 1168335"/>
                  <a:gd name="connsiteY21" fmla="*/ 449097 h 1168079"/>
                  <a:gd name="connsiteX22" fmla="*/ 482565 w 1168335"/>
                  <a:gd name="connsiteY22" fmla="*/ 545763 h 1168079"/>
                  <a:gd name="connsiteX23" fmla="*/ 408936 w 1168335"/>
                  <a:gd name="connsiteY23" fmla="*/ 619515 h 1168079"/>
                  <a:gd name="connsiteX24" fmla="*/ 361042 w 1168335"/>
                  <a:gd name="connsiteY24" fmla="*/ 653885 h 1168079"/>
                  <a:gd name="connsiteX25" fmla="*/ 361042 w 1168335"/>
                  <a:gd name="connsiteY25" fmla="*/ 500652 h 1168079"/>
                  <a:gd name="connsiteX26" fmla="*/ 360327 w 1168335"/>
                  <a:gd name="connsiteY26" fmla="*/ 494924 h 1168079"/>
                  <a:gd name="connsiteX27" fmla="*/ 405362 w 1168335"/>
                  <a:gd name="connsiteY27" fmla="*/ 449097 h 1168079"/>
                  <a:gd name="connsiteX28" fmla="*/ 278570 w 1168335"/>
                  <a:gd name="connsiteY28" fmla="*/ 449097 h 1168079"/>
                  <a:gd name="connsiteX29" fmla="*/ 328577 w 1168335"/>
                  <a:gd name="connsiteY29" fmla="*/ 499810 h 1168079"/>
                  <a:gd name="connsiteX30" fmla="*/ 328577 w 1168335"/>
                  <a:gd name="connsiteY30" fmla="*/ 831226 h 1168079"/>
                  <a:gd name="connsiteX31" fmla="*/ 328577 w 1168335"/>
                  <a:gd name="connsiteY31" fmla="*/ 890510 h 1168079"/>
                  <a:gd name="connsiteX32" fmla="*/ 278570 w 1168335"/>
                  <a:gd name="connsiteY32" fmla="*/ 941222 h 1168079"/>
                  <a:gd name="connsiteX33" fmla="*/ 228564 w 1168335"/>
                  <a:gd name="connsiteY33" fmla="*/ 890510 h 1168079"/>
                  <a:gd name="connsiteX34" fmla="*/ 228564 w 1168335"/>
                  <a:gd name="connsiteY34" fmla="*/ 833369 h 1168079"/>
                  <a:gd name="connsiteX35" fmla="*/ 228564 w 1168335"/>
                  <a:gd name="connsiteY35" fmla="*/ 499810 h 1168079"/>
                  <a:gd name="connsiteX36" fmla="*/ 278570 w 1168335"/>
                  <a:gd name="connsiteY36" fmla="*/ 449097 h 1168079"/>
                  <a:gd name="connsiteX37" fmla="*/ 493744 w 1168335"/>
                  <a:gd name="connsiteY37" fmla="*/ 360197 h 1168079"/>
                  <a:gd name="connsiteX38" fmla="*/ 499468 w 1168335"/>
                  <a:gd name="connsiteY38" fmla="*/ 360906 h 1168079"/>
                  <a:gd name="connsiteX39" fmla="*/ 654014 w 1168335"/>
                  <a:gd name="connsiteY39" fmla="*/ 360906 h 1168079"/>
                  <a:gd name="connsiteX40" fmla="*/ 621102 w 1168335"/>
                  <a:gd name="connsiteY40" fmla="*/ 406263 h 1168079"/>
                  <a:gd name="connsiteX41" fmla="*/ 547406 w 1168335"/>
                  <a:gd name="connsiteY41" fmla="*/ 479260 h 1168079"/>
                  <a:gd name="connsiteX42" fmla="*/ 450814 w 1168335"/>
                  <a:gd name="connsiteY42" fmla="*/ 402720 h 1168079"/>
                  <a:gd name="connsiteX43" fmla="*/ 493744 w 1168335"/>
                  <a:gd name="connsiteY43" fmla="*/ 360197 h 1168079"/>
                  <a:gd name="connsiteX44" fmla="*/ 233819 w 1168335"/>
                  <a:gd name="connsiteY44" fmla="*/ 296697 h 1168079"/>
                  <a:gd name="connsiteX45" fmla="*/ 328577 w 1168335"/>
                  <a:gd name="connsiteY45" fmla="*/ 375100 h 1168079"/>
                  <a:gd name="connsiteX46" fmla="*/ 284404 w 1168335"/>
                  <a:gd name="connsiteY46" fmla="*/ 418578 h 1168079"/>
                  <a:gd name="connsiteX47" fmla="*/ 278704 w 1168335"/>
                  <a:gd name="connsiteY47" fmla="*/ 418578 h 1168079"/>
                  <a:gd name="connsiteX48" fmla="*/ 196771 w 1168335"/>
                  <a:gd name="connsiteY48" fmla="*/ 500545 h 1168079"/>
                  <a:gd name="connsiteX49" fmla="*/ 196771 w 1168335"/>
                  <a:gd name="connsiteY49" fmla="*/ 645947 h 1168079"/>
                  <a:gd name="connsiteX50" fmla="*/ 161148 w 1168335"/>
                  <a:gd name="connsiteY50" fmla="*/ 618862 h 1168079"/>
                  <a:gd name="connsiteX51" fmla="*/ 161148 w 1168335"/>
                  <a:gd name="connsiteY51" fmla="*/ 370111 h 1168079"/>
                  <a:gd name="connsiteX52" fmla="*/ 233819 w 1168335"/>
                  <a:gd name="connsiteY52" fmla="*/ 296697 h 1168079"/>
                  <a:gd name="connsiteX53" fmla="*/ 500013 w 1168335"/>
                  <a:gd name="connsiteY53" fmla="*/ 228434 h 1168079"/>
                  <a:gd name="connsiteX54" fmla="*/ 557237 w 1168335"/>
                  <a:gd name="connsiteY54" fmla="*/ 228434 h 1168079"/>
                  <a:gd name="connsiteX55" fmla="*/ 890566 w 1168335"/>
                  <a:gd name="connsiteY55" fmla="*/ 228434 h 1168079"/>
                  <a:gd name="connsiteX56" fmla="*/ 941352 w 1168335"/>
                  <a:gd name="connsiteY56" fmla="*/ 278440 h 1168079"/>
                  <a:gd name="connsiteX57" fmla="*/ 890566 w 1168335"/>
                  <a:gd name="connsiteY57" fmla="*/ 328447 h 1168079"/>
                  <a:gd name="connsiteX58" fmla="*/ 559383 w 1168335"/>
                  <a:gd name="connsiteY58" fmla="*/ 328447 h 1168079"/>
                  <a:gd name="connsiteX59" fmla="*/ 500013 w 1168335"/>
                  <a:gd name="connsiteY59" fmla="*/ 328447 h 1168079"/>
                  <a:gd name="connsiteX60" fmla="*/ 449227 w 1168335"/>
                  <a:gd name="connsiteY60" fmla="*/ 278440 h 1168079"/>
                  <a:gd name="connsiteX61" fmla="*/ 500013 w 1168335"/>
                  <a:gd name="connsiteY61" fmla="*/ 228434 h 1168079"/>
                  <a:gd name="connsiteX62" fmla="*/ 496992 w 1168335"/>
                  <a:gd name="connsiteY62" fmla="*/ 106011 h 1168079"/>
                  <a:gd name="connsiteX63" fmla="*/ 621604 w 1168335"/>
                  <a:gd name="connsiteY63" fmla="*/ 157843 h 1168079"/>
                  <a:gd name="connsiteX64" fmla="*/ 650840 w 1168335"/>
                  <a:gd name="connsiteY64" fmla="*/ 196316 h 1168079"/>
                  <a:gd name="connsiteX65" fmla="*/ 500379 w 1168335"/>
                  <a:gd name="connsiteY65" fmla="*/ 196316 h 1168079"/>
                  <a:gd name="connsiteX66" fmla="*/ 418374 w 1168335"/>
                  <a:gd name="connsiteY66" fmla="*/ 278249 h 1168079"/>
                  <a:gd name="connsiteX67" fmla="*/ 419087 w 1168335"/>
                  <a:gd name="connsiteY67" fmla="*/ 283949 h 1168079"/>
                  <a:gd name="connsiteX68" fmla="*/ 378441 w 1168335"/>
                  <a:gd name="connsiteY68" fmla="*/ 325272 h 1168079"/>
                  <a:gd name="connsiteX69" fmla="*/ 300002 w 1168335"/>
                  <a:gd name="connsiteY69" fmla="*/ 230514 h 1168079"/>
                  <a:gd name="connsiteX70" fmla="*/ 373450 w 1168335"/>
                  <a:gd name="connsiteY70" fmla="*/ 157843 h 1168079"/>
                  <a:gd name="connsiteX71" fmla="*/ 496992 w 1168335"/>
                  <a:gd name="connsiteY71" fmla="*/ 106011 h 1168079"/>
                  <a:gd name="connsiteX72" fmla="*/ 1003047 w 1168335"/>
                  <a:gd name="connsiteY72" fmla="*/ 0 h 1168079"/>
                  <a:gd name="connsiteX73" fmla="*/ 1120625 w 1168335"/>
                  <a:gd name="connsiteY73" fmla="*/ 48124 h 1168079"/>
                  <a:gd name="connsiteX74" fmla="*/ 1120625 w 1168335"/>
                  <a:gd name="connsiteY74" fmla="*/ 282685 h 1168079"/>
                  <a:gd name="connsiteX75" fmla="*/ 1064874 w 1168335"/>
                  <a:gd name="connsiteY75" fmla="*/ 338295 h 1168079"/>
                  <a:gd name="connsiteX76" fmla="*/ 1006978 w 1168335"/>
                  <a:gd name="connsiteY76" fmla="*/ 395331 h 1168079"/>
                  <a:gd name="connsiteX77" fmla="*/ 773250 w 1168335"/>
                  <a:gd name="connsiteY77" fmla="*/ 395331 h 1168079"/>
                  <a:gd name="connsiteX78" fmla="*/ 746089 w 1168335"/>
                  <a:gd name="connsiteY78" fmla="*/ 360396 h 1168079"/>
                  <a:gd name="connsiteX79" fmla="*/ 891186 w 1168335"/>
                  <a:gd name="connsiteY79" fmla="*/ 360396 h 1168079"/>
                  <a:gd name="connsiteX80" fmla="*/ 973384 w 1168335"/>
                  <a:gd name="connsiteY80" fmla="*/ 278407 h 1168079"/>
                  <a:gd name="connsiteX81" fmla="*/ 972669 w 1168335"/>
                  <a:gd name="connsiteY81" fmla="*/ 267000 h 1168079"/>
                  <a:gd name="connsiteX82" fmla="*/ 981961 w 1168335"/>
                  <a:gd name="connsiteY82" fmla="*/ 257731 h 1168079"/>
                  <a:gd name="connsiteX83" fmla="*/ 1038427 w 1168335"/>
                  <a:gd name="connsiteY83" fmla="*/ 201408 h 1168079"/>
                  <a:gd name="connsiteX84" fmla="*/ 1038427 w 1168335"/>
                  <a:gd name="connsiteY84" fmla="*/ 130113 h 1168079"/>
                  <a:gd name="connsiteX85" fmla="*/ 966951 w 1168335"/>
                  <a:gd name="connsiteY85" fmla="*/ 130113 h 1168079"/>
                  <a:gd name="connsiteX86" fmla="*/ 911914 w 1168335"/>
                  <a:gd name="connsiteY86" fmla="*/ 184298 h 1168079"/>
                  <a:gd name="connsiteX87" fmla="*/ 899763 w 1168335"/>
                  <a:gd name="connsiteY87" fmla="*/ 197131 h 1168079"/>
                  <a:gd name="connsiteX88" fmla="*/ 891186 w 1168335"/>
                  <a:gd name="connsiteY88" fmla="*/ 196418 h 1168079"/>
                  <a:gd name="connsiteX89" fmla="*/ 746089 w 1168335"/>
                  <a:gd name="connsiteY89" fmla="*/ 196418 h 1168079"/>
                  <a:gd name="connsiteX90" fmla="*/ 773250 w 1168335"/>
                  <a:gd name="connsiteY90" fmla="*/ 161483 h 1168079"/>
                  <a:gd name="connsiteX91" fmla="*/ 829717 w 1168335"/>
                  <a:gd name="connsiteY91" fmla="*/ 103734 h 1168079"/>
                  <a:gd name="connsiteX92" fmla="*/ 885468 w 1168335"/>
                  <a:gd name="connsiteY92" fmla="*/ 48124 h 1168079"/>
                  <a:gd name="connsiteX93" fmla="*/ 1003047 w 1168335"/>
                  <a:gd name="connsiteY93" fmla="*/ 0 h 116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68335" h="1168079">
                    <a:moveTo>
                      <a:pt x="196471" y="745959"/>
                    </a:moveTo>
                    <a:cubicBezTo>
                      <a:pt x="196471" y="891297"/>
                      <a:pt x="196471" y="891297"/>
                      <a:pt x="196471" y="891297"/>
                    </a:cubicBezTo>
                    <a:cubicBezTo>
                      <a:pt x="196471" y="894146"/>
                      <a:pt x="196471" y="896996"/>
                      <a:pt x="197186" y="899846"/>
                    </a:cubicBezTo>
                    <a:cubicBezTo>
                      <a:pt x="184314" y="911957"/>
                      <a:pt x="184314" y="911957"/>
                      <a:pt x="184314" y="911957"/>
                    </a:cubicBezTo>
                    <a:cubicBezTo>
                      <a:pt x="129967" y="966815"/>
                      <a:pt x="129967" y="966815"/>
                      <a:pt x="129967" y="966815"/>
                    </a:cubicBezTo>
                    <a:cubicBezTo>
                      <a:pt x="109945" y="986764"/>
                      <a:pt x="109945" y="1018823"/>
                      <a:pt x="129967" y="1038059"/>
                    </a:cubicBezTo>
                    <a:cubicBezTo>
                      <a:pt x="149275" y="1058007"/>
                      <a:pt x="181454" y="1058007"/>
                      <a:pt x="201476" y="1038059"/>
                    </a:cubicBezTo>
                    <a:cubicBezTo>
                      <a:pt x="257968" y="981776"/>
                      <a:pt x="257968" y="981776"/>
                      <a:pt x="257968" y="981776"/>
                    </a:cubicBezTo>
                    <a:cubicBezTo>
                      <a:pt x="267264" y="972515"/>
                      <a:pt x="267264" y="972515"/>
                      <a:pt x="267264" y="972515"/>
                    </a:cubicBezTo>
                    <a:cubicBezTo>
                      <a:pt x="270840" y="972515"/>
                      <a:pt x="275130" y="973227"/>
                      <a:pt x="278706" y="973227"/>
                    </a:cubicBezTo>
                    <a:cubicBezTo>
                      <a:pt x="323757" y="973227"/>
                      <a:pt x="360941" y="936180"/>
                      <a:pt x="360941" y="891297"/>
                    </a:cubicBezTo>
                    <a:cubicBezTo>
                      <a:pt x="360941" y="745959"/>
                      <a:pt x="360941" y="745959"/>
                      <a:pt x="360941" y="745959"/>
                    </a:cubicBezTo>
                    <a:cubicBezTo>
                      <a:pt x="373098" y="753084"/>
                      <a:pt x="385254" y="761633"/>
                      <a:pt x="395266" y="773032"/>
                    </a:cubicBezTo>
                    <a:cubicBezTo>
                      <a:pt x="460339" y="837151"/>
                      <a:pt x="460339" y="942592"/>
                      <a:pt x="395266" y="1006712"/>
                    </a:cubicBezTo>
                    <a:cubicBezTo>
                      <a:pt x="338773" y="1064419"/>
                      <a:pt x="338773" y="1064419"/>
                      <a:pt x="338773" y="1064419"/>
                    </a:cubicBezTo>
                    <a:cubicBezTo>
                      <a:pt x="282996" y="1119990"/>
                      <a:pt x="282996" y="1119990"/>
                      <a:pt x="282996" y="1119990"/>
                    </a:cubicBezTo>
                    <a:cubicBezTo>
                      <a:pt x="217923" y="1184109"/>
                      <a:pt x="112805" y="1184109"/>
                      <a:pt x="47732" y="1119990"/>
                    </a:cubicBezTo>
                    <a:cubicBezTo>
                      <a:pt x="-15911" y="1055158"/>
                      <a:pt x="-15911" y="950429"/>
                      <a:pt x="47732" y="885597"/>
                    </a:cubicBezTo>
                    <a:cubicBezTo>
                      <a:pt x="103509" y="830027"/>
                      <a:pt x="103509" y="830027"/>
                      <a:pt x="103509" y="830027"/>
                    </a:cubicBezTo>
                    <a:cubicBezTo>
                      <a:pt x="161431" y="773032"/>
                      <a:pt x="161431" y="773032"/>
                      <a:pt x="161431" y="773032"/>
                    </a:cubicBezTo>
                    <a:cubicBezTo>
                      <a:pt x="172157" y="762345"/>
                      <a:pt x="183599" y="753084"/>
                      <a:pt x="196471" y="745959"/>
                    </a:cubicBezTo>
                    <a:close/>
                    <a:moveTo>
                      <a:pt x="405362" y="449097"/>
                    </a:moveTo>
                    <a:cubicBezTo>
                      <a:pt x="405362" y="449097"/>
                      <a:pt x="405362" y="449097"/>
                      <a:pt x="482565" y="545763"/>
                    </a:cubicBezTo>
                    <a:cubicBezTo>
                      <a:pt x="482565" y="545763"/>
                      <a:pt x="482565" y="545763"/>
                      <a:pt x="408936" y="619515"/>
                    </a:cubicBezTo>
                    <a:cubicBezTo>
                      <a:pt x="394639" y="633836"/>
                      <a:pt x="378913" y="645293"/>
                      <a:pt x="361042" y="653885"/>
                    </a:cubicBezTo>
                    <a:cubicBezTo>
                      <a:pt x="361042" y="653885"/>
                      <a:pt x="361042" y="653885"/>
                      <a:pt x="361042" y="500652"/>
                    </a:cubicBezTo>
                    <a:cubicBezTo>
                      <a:pt x="361042" y="498504"/>
                      <a:pt x="361042" y="497072"/>
                      <a:pt x="360327" y="494924"/>
                    </a:cubicBezTo>
                    <a:cubicBezTo>
                      <a:pt x="360327" y="494924"/>
                      <a:pt x="360327" y="494924"/>
                      <a:pt x="405362" y="449097"/>
                    </a:cubicBezTo>
                    <a:close/>
                    <a:moveTo>
                      <a:pt x="278570" y="449097"/>
                    </a:moveTo>
                    <a:cubicBezTo>
                      <a:pt x="306039" y="449097"/>
                      <a:pt x="328577" y="471953"/>
                      <a:pt x="328577" y="499810"/>
                    </a:cubicBezTo>
                    <a:cubicBezTo>
                      <a:pt x="328577" y="831226"/>
                      <a:pt x="328577" y="831226"/>
                      <a:pt x="328577" y="831226"/>
                    </a:cubicBezTo>
                    <a:cubicBezTo>
                      <a:pt x="328577" y="890510"/>
                      <a:pt x="328577" y="890510"/>
                      <a:pt x="328577" y="890510"/>
                    </a:cubicBezTo>
                    <a:cubicBezTo>
                      <a:pt x="328577" y="918366"/>
                      <a:pt x="306039" y="941222"/>
                      <a:pt x="278570" y="941222"/>
                    </a:cubicBezTo>
                    <a:cubicBezTo>
                      <a:pt x="251102" y="941222"/>
                      <a:pt x="228564" y="918366"/>
                      <a:pt x="228564" y="890510"/>
                    </a:cubicBezTo>
                    <a:cubicBezTo>
                      <a:pt x="228564" y="833369"/>
                      <a:pt x="228564" y="833369"/>
                      <a:pt x="228564" y="833369"/>
                    </a:cubicBezTo>
                    <a:cubicBezTo>
                      <a:pt x="228564" y="499810"/>
                      <a:pt x="228564" y="499810"/>
                      <a:pt x="228564" y="499810"/>
                    </a:cubicBezTo>
                    <a:cubicBezTo>
                      <a:pt x="228564" y="471953"/>
                      <a:pt x="251102" y="449097"/>
                      <a:pt x="278570" y="449097"/>
                    </a:cubicBezTo>
                    <a:close/>
                    <a:moveTo>
                      <a:pt x="493744" y="360197"/>
                    </a:moveTo>
                    <a:cubicBezTo>
                      <a:pt x="495890" y="360906"/>
                      <a:pt x="497321" y="360906"/>
                      <a:pt x="499468" y="360906"/>
                    </a:cubicBezTo>
                    <a:cubicBezTo>
                      <a:pt x="499468" y="360906"/>
                      <a:pt x="499468" y="360906"/>
                      <a:pt x="654014" y="360906"/>
                    </a:cubicBezTo>
                    <a:cubicBezTo>
                      <a:pt x="645428" y="377206"/>
                      <a:pt x="634696" y="392798"/>
                      <a:pt x="621102" y="406263"/>
                    </a:cubicBezTo>
                    <a:cubicBezTo>
                      <a:pt x="621102" y="406263"/>
                      <a:pt x="621102" y="406263"/>
                      <a:pt x="547406" y="479260"/>
                    </a:cubicBezTo>
                    <a:cubicBezTo>
                      <a:pt x="547406" y="479260"/>
                      <a:pt x="547406" y="479260"/>
                      <a:pt x="450814" y="402720"/>
                    </a:cubicBezTo>
                    <a:cubicBezTo>
                      <a:pt x="450814" y="402720"/>
                      <a:pt x="450814" y="402720"/>
                      <a:pt x="493744" y="360197"/>
                    </a:cubicBezTo>
                    <a:close/>
                    <a:moveTo>
                      <a:pt x="233819" y="296697"/>
                    </a:moveTo>
                    <a:cubicBezTo>
                      <a:pt x="233819" y="296697"/>
                      <a:pt x="233819" y="296697"/>
                      <a:pt x="328577" y="375100"/>
                    </a:cubicBezTo>
                    <a:cubicBezTo>
                      <a:pt x="328577" y="375100"/>
                      <a:pt x="328577" y="375100"/>
                      <a:pt x="284404" y="418578"/>
                    </a:cubicBezTo>
                    <a:cubicBezTo>
                      <a:pt x="282979" y="418578"/>
                      <a:pt x="280842" y="418578"/>
                      <a:pt x="278704" y="418578"/>
                    </a:cubicBezTo>
                    <a:cubicBezTo>
                      <a:pt x="233107" y="418578"/>
                      <a:pt x="196771" y="455642"/>
                      <a:pt x="196771" y="500545"/>
                    </a:cubicBezTo>
                    <a:cubicBezTo>
                      <a:pt x="196771" y="500545"/>
                      <a:pt x="196771" y="500545"/>
                      <a:pt x="196771" y="645947"/>
                    </a:cubicBezTo>
                    <a:cubicBezTo>
                      <a:pt x="183947" y="638820"/>
                      <a:pt x="171835" y="629554"/>
                      <a:pt x="161148" y="618862"/>
                    </a:cubicBezTo>
                    <a:cubicBezTo>
                      <a:pt x="92039" y="549725"/>
                      <a:pt x="92039" y="438535"/>
                      <a:pt x="161148" y="370111"/>
                    </a:cubicBezTo>
                    <a:cubicBezTo>
                      <a:pt x="161148" y="370111"/>
                      <a:pt x="161148" y="370111"/>
                      <a:pt x="233819" y="296697"/>
                    </a:cubicBezTo>
                    <a:close/>
                    <a:moveTo>
                      <a:pt x="500013" y="228434"/>
                    </a:moveTo>
                    <a:cubicBezTo>
                      <a:pt x="500013" y="228434"/>
                      <a:pt x="500013" y="228434"/>
                      <a:pt x="557237" y="228434"/>
                    </a:cubicBezTo>
                    <a:cubicBezTo>
                      <a:pt x="557237" y="228434"/>
                      <a:pt x="557237" y="228434"/>
                      <a:pt x="890566" y="228434"/>
                    </a:cubicBezTo>
                    <a:cubicBezTo>
                      <a:pt x="918463" y="228434"/>
                      <a:pt x="941352" y="250972"/>
                      <a:pt x="941352" y="278440"/>
                    </a:cubicBezTo>
                    <a:cubicBezTo>
                      <a:pt x="941352" y="305909"/>
                      <a:pt x="918463" y="328447"/>
                      <a:pt x="890566" y="328447"/>
                    </a:cubicBezTo>
                    <a:cubicBezTo>
                      <a:pt x="890566" y="328447"/>
                      <a:pt x="890566" y="328447"/>
                      <a:pt x="559383" y="328447"/>
                    </a:cubicBezTo>
                    <a:cubicBezTo>
                      <a:pt x="559383" y="328447"/>
                      <a:pt x="559383" y="328447"/>
                      <a:pt x="500013" y="328447"/>
                    </a:cubicBezTo>
                    <a:cubicBezTo>
                      <a:pt x="472117" y="328447"/>
                      <a:pt x="449227" y="305909"/>
                      <a:pt x="449227" y="278440"/>
                    </a:cubicBezTo>
                    <a:cubicBezTo>
                      <a:pt x="449227" y="250972"/>
                      <a:pt x="472117" y="228434"/>
                      <a:pt x="500013" y="228434"/>
                    </a:cubicBezTo>
                    <a:close/>
                    <a:moveTo>
                      <a:pt x="496992" y="106011"/>
                    </a:moveTo>
                    <a:cubicBezTo>
                      <a:pt x="541916" y="106011"/>
                      <a:pt x="587019" y="123288"/>
                      <a:pt x="621604" y="157843"/>
                    </a:cubicBezTo>
                    <a:cubicBezTo>
                      <a:pt x="633013" y="169242"/>
                      <a:pt x="642996" y="182067"/>
                      <a:pt x="650840" y="196316"/>
                    </a:cubicBezTo>
                    <a:cubicBezTo>
                      <a:pt x="650840" y="196316"/>
                      <a:pt x="650840" y="196316"/>
                      <a:pt x="500379" y="196316"/>
                    </a:cubicBezTo>
                    <a:cubicBezTo>
                      <a:pt x="455455" y="196316"/>
                      <a:pt x="418374" y="232652"/>
                      <a:pt x="418374" y="278249"/>
                    </a:cubicBezTo>
                    <a:cubicBezTo>
                      <a:pt x="418374" y="280387"/>
                      <a:pt x="418374" y="282524"/>
                      <a:pt x="419087" y="283949"/>
                    </a:cubicBezTo>
                    <a:cubicBezTo>
                      <a:pt x="419087" y="283949"/>
                      <a:pt x="419087" y="283949"/>
                      <a:pt x="378441" y="325272"/>
                    </a:cubicBezTo>
                    <a:cubicBezTo>
                      <a:pt x="378441" y="325272"/>
                      <a:pt x="378441" y="325272"/>
                      <a:pt x="300002" y="230514"/>
                    </a:cubicBezTo>
                    <a:cubicBezTo>
                      <a:pt x="300002" y="230514"/>
                      <a:pt x="300002" y="230514"/>
                      <a:pt x="373450" y="157843"/>
                    </a:cubicBezTo>
                    <a:cubicBezTo>
                      <a:pt x="407321" y="123288"/>
                      <a:pt x="452068" y="106011"/>
                      <a:pt x="496992" y="106011"/>
                    </a:cubicBezTo>
                    <a:close/>
                    <a:moveTo>
                      <a:pt x="1003047" y="0"/>
                    </a:moveTo>
                    <a:cubicBezTo>
                      <a:pt x="1045575" y="0"/>
                      <a:pt x="1088104" y="16042"/>
                      <a:pt x="1120625" y="48124"/>
                    </a:cubicBezTo>
                    <a:cubicBezTo>
                      <a:pt x="1184239" y="113003"/>
                      <a:pt x="1184239" y="217806"/>
                      <a:pt x="1120625" y="282685"/>
                    </a:cubicBezTo>
                    <a:cubicBezTo>
                      <a:pt x="1120625" y="282685"/>
                      <a:pt x="1120625" y="282685"/>
                      <a:pt x="1064874" y="338295"/>
                    </a:cubicBezTo>
                    <a:cubicBezTo>
                      <a:pt x="1064874" y="338295"/>
                      <a:pt x="1064874" y="338295"/>
                      <a:pt x="1006978" y="395331"/>
                    </a:cubicBezTo>
                    <a:cubicBezTo>
                      <a:pt x="942649" y="460209"/>
                      <a:pt x="836864" y="460209"/>
                      <a:pt x="773250" y="395331"/>
                    </a:cubicBezTo>
                    <a:cubicBezTo>
                      <a:pt x="761814" y="384637"/>
                      <a:pt x="753237" y="372516"/>
                      <a:pt x="746089" y="360396"/>
                    </a:cubicBezTo>
                    <a:cubicBezTo>
                      <a:pt x="746089" y="360396"/>
                      <a:pt x="746089" y="360396"/>
                      <a:pt x="891186" y="360396"/>
                    </a:cubicBezTo>
                    <a:cubicBezTo>
                      <a:pt x="936216" y="360396"/>
                      <a:pt x="973384" y="323323"/>
                      <a:pt x="973384" y="278407"/>
                    </a:cubicBezTo>
                    <a:cubicBezTo>
                      <a:pt x="973384" y="274842"/>
                      <a:pt x="972669" y="270564"/>
                      <a:pt x="972669" y="267000"/>
                    </a:cubicBezTo>
                    <a:cubicBezTo>
                      <a:pt x="972669" y="267000"/>
                      <a:pt x="972669" y="267000"/>
                      <a:pt x="981961" y="257731"/>
                    </a:cubicBezTo>
                    <a:cubicBezTo>
                      <a:pt x="981961" y="257731"/>
                      <a:pt x="981961" y="257731"/>
                      <a:pt x="1038427" y="201408"/>
                    </a:cubicBezTo>
                    <a:cubicBezTo>
                      <a:pt x="1058441" y="181446"/>
                      <a:pt x="1058441" y="149363"/>
                      <a:pt x="1038427" y="130113"/>
                    </a:cubicBezTo>
                    <a:cubicBezTo>
                      <a:pt x="1019129" y="110151"/>
                      <a:pt x="986965" y="110151"/>
                      <a:pt x="966951" y="130113"/>
                    </a:cubicBezTo>
                    <a:cubicBezTo>
                      <a:pt x="966951" y="130113"/>
                      <a:pt x="966951" y="130113"/>
                      <a:pt x="911914" y="184298"/>
                    </a:cubicBezTo>
                    <a:cubicBezTo>
                      <a:pt x="911914" y="184298"/>
                      <a:pt x="911914" y="184298"/>
                      <a:pt x="899763" y="197131"/>
                    </a:cubicBezTo>
                    <a:cubicBezTo>
                      <a:pt x="896904" y="196418"/>
                      <a:pt x="894045" y="196418"/>
                      <a:pt x="891186" y="196418"/>
                    </a:cubicBezTo>
                    <a:cubicBezTo>
                      <a:pt x="891186" y="196418"/>
                      <a:pt x="891186" y="196418"/>
                      <a:pt x="746089" y="196418"/>
                    </a:cubicBezTo>
                    <a:cubicBezTo>
                      <a:pt x="753237" y="183585"/>
                      <a:pt x="762529" y="172177"/>
                      <a:pt x="773250" y="161483"/>
                    </a:cubicBezTo>
                    <a:cubicBezTo>
                      <a:pt x="773250" y="161483"/>
                      <a:pt x="773250" y="161483"/>
                      <a:pt x="829717" y="103734"/>
                    </a:cubicBezTo>
                    <a:cubicBezTo>
                      <a:pt x="829717" y="103734"/>
                      <a:pt x="829717" y="103734"/>
                      <a:pt x="885468" y="48124"/>
                    </a:cubicBezTo>
                    <a:cubicBezTo>
                      <a:pt x="917990" y="16042"/>
                      <a:pt x="960518" y="0"/>
                      <a:pt x="1003047"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6" name="Group 75">
              <a:extLst>
                <a:ext uri="{FF2B5EF4-FFF2-40B4-BE49-F238E27FC236}">
                  <a16:creationId xmlns:a16="http://schemas.microsoft.com/office/drawing/2014/main" id="{927C6A6D-CC83-41DA-B1FB-135BA1F18D04}"/>
                </a:ext>
              </a:extLst>
            </p:cNvPr>
            <p:cNvGrpSpPr>
              <a:grpSpLocks noChangeAspect="1"/>
            </p:cNvGrpSpPr>
            <p:nvPr/>
          </p:nvGrpSpPr>
          <p:grpSpPr>
            <a:xfrm>
              <a:off x="9338003" y="2236651"/>
              <a:ext cx="649313" cy="648687"/>
              <a:chOff x="5273675" y="2606675"/>
              <a:chExt cx="1646238" cy="1644650"/>
            </a:xfrm>
          </p:grpSpPr>
          <p:sp>
            <p:nvSpPr>
              <p:cNvPr id="192" name="AutoShape 3">
                <a:extLst>
                  <a:ext uri="{FF2B5EF4-FFF2-40B4-BE49-F238E27FC236}">
                    <a16:creationId xmlns:a16="http://schemas.microsoft.com/office/drawing/2014/main" id="{00AD8F8A-AD6B-410C-BB65-F965AA60F510}"/>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3" name="Freeform 16">
                <a:extLst>
                  <a:ext uri="{FF2B5EF4-FFF2-40B4-BE49-F238E27FC236}">
                    <a16:creationId xmlns:a16="http://schemas.microsoft.com/office/drawing/2014/main" id="{843DAE66-26F4-4CFC-AB07-7C03A983E356}"/>
                  </a:ext>
                </a:extLst>
              </p:cNvPr>
              <p:cNvSpPr>
                <a:spLocks/>
              </p:cNvSpPr>
              <p:nvPr/>
            </p:nvSpPr>
            <p:spPr bwMode="auto">
              <a:xfrm>
                <a:off x="5547441" y="2792413"/>
                <a:ext cx="1098707" cy="1276350"/>
              </a:xfrm>
              <a:custGeom>
                <a:avLst/>
                <a:gdLst>
                  <a:gd name="connsiteX0" fmla="*/ 550872 w 1098707"/>
                  <a:gd name="connsiteY0" fmla="*/ 369907 h 1276350"/>
                  <a:gd name="connsiteX1" fmla="*/ 543639 w 1098707"/>
                  <a:gd name="connsiteY1" fmla="*/ 374727 h 1276350"/>
                  <a:gd name="connsiteX2" fmla="*/ 490061 w 1098707"/>
                  <a:gd name="connsiteY2" fmla="*/ 480409 h 1276350"/>
                  <a:gd name="connsiteX3" fmla="*/ 483631 w 1098707"/>
                  <a:gd name="connsiteY3" fmla="*/ 485408 h 1276350"/>
                  <a:gd name="connsiteX4" fmla="*/ 366474 w 1098707"/>
                  <a:gd name="connsiteY4" fmla="*/ 501117 h 1276350"/>
                  <a:gd name="connsiteX5" fmla="*/ 361473 w 1098707"/>
                  <a:gd name="connsiteY5" fmla="*/ 515398 h 1276350"/>
                  <a:gd name="connsiteX6" fmla="*/ 445055 w 1098707"/>
                  <a:gd name="connsiteY6" fmla="*/ 599659 h 1276350"/>
                  <a:gd name="connsiteX7" fmla="*/ 447912 w 1098707"/>
                  <a:gd name="connsiteY7" fmla="*/ 606799 h 1276350"/>
                  <a:gd name="connsiteX8" fmla="*/ 426481 w 1098707"/>
                  <a:gd name="connsiteY8" fmla="*/ 723907 h 1276350"/>
                  <a:gd name="connsiteX9" fmla="*/ 438625 w 1098707"/>
                  <a:gd name="connsiteY9" fmla="*/ 732476 h 1276350"/>
                  <a:gd name="connsiteX10" fmla="*/ 544353 w 1098707"/>
                  <a:gd name="connsiteY10" fmla="*/ 678206 h 1276350"/>
                  <a:gd name="connsiteX11" fmla="*/ 552211 w 1098707"/>
                  <a:gd name="connsiteY11" fmla="*/ 678920 h 1276350"/>
                  <a:gd name="connsiteX12" fmla="*/ 655796 w 1098707"/>
                  <a:gd name="connsiteY12" fmla="*/ 734618 h 1276350"/>
                  <a:gd name="connsiteX13" fmla="*/ 668655 w 1098707"/>
                  <a:gd name="connsiteY13" fmla="*/ 726763 h 1276350"/>
                  <a:gd name="connsiteX14" fmla="*/ 649366 w 1098707"/>
                  <a:gd name="connsiteY14" fmla="*/ 608942 h 1276350"/>
                  <a:gd name="connsiteX15" fmla="*/ 651509 w 1098707"/>
                  <a:gd name="connsiteY15" fmla="*/ 601801 h 1276350"/>
                  <a:gd name="connsiteX16" fmla="*/ 737235 w 1098707"/>
                  <a:gd name="connsiteY16" fmla="*/ 518969 h 1276350"/>
                  <a:gd name="connsiteX17" fmla="*/ 732948 w 1098707"/>
                  <a:gd name="connsiteY17" fmla="*/ 504687 h 1276350"/>
                  <a:gd name="connsiteX18" fmla="*/ 615791 w 1098707"/>
                  <a:gd name="connsiteY18" fmla="*/ 486836 h 1276350"/>
                  <a:gd name="connsiteX19" fmla="*/ 610076 w 1098707"/>
                  <a:gd name="connsiteY19" fmla="*/ 481837 h 1276350"/>
                  <a:gd name="connsiteX20" fmla="*/ 558641 w 1098707"/>
                  <a:gd name="connsiteY20" fmla="*/ 374727 h 1276350"/>
                  <a:gd name="connsiteX21" fmla="*/ 550872 w 1098707"/>
                  <a:gd name="connsiteY21" fmla="*/ 369907 h 1276350"/>
                  <a:gd name="connsiteX22" fmla="*/ 549790 w 1098707"/>
                  <a:gd name="connsiteY22" fmla="*/ 61912 h 1276350"/>
                  <a:gd name="connsiteX23" fmla="*/ 858627 w 1098707"/>
                  <a:gd name="connsiteY23" fmla="*/ 94742 h 1276350"/>
                  <a:gd name="connsiteX24" fmla="*/ 863631 w 1098707"/>
                  <a:gd name="connsiteY24" fmla="*/ 99737 h 1276350"/>
                  <a:gd name="connsiteX25" fmla="*/ 889368 w 1098707"/>
                  <a:gd name="connsiteY25" fmla="*/ 160400 h 1276350"/>
                  <a:gd name="connsiteX26" fmla="*/ 1030203 w 1098707"/>
                  <a:gd name="connsiteY26" fmla="*/ 257461 h 1276350"/>
                  <a:gd name="connsiteX27" fmla="*/ 1035922 w 1098707"/>
                  <a:gd name="connsiteY27" fmla="*/ 265312 h 1276350"/>
                  <a:gd name="connsiteX28" fmla="*/ 973726 w 1098707"/>
                  <a:gd name="connsiteY28" fmla="*/ 642136 h 1276350"/>
                  <a:gd name="connsiteX29" fmla="*/ 822167 w 1098707"/>
                  <a:gd name="connsiteY29" fmla="*/ 975426 h 1276350"/>
                  <a:gd name="connsiteX30" fmla="*/ 552649 w 1098707"/>
                  <a:gd name="connsiteY30" fmla="*/ 1207374 h 1276350"/>
                  <a:gd name="connsiteX31" fmla="*/ 546930 w 1098707"/>
                  <a:gd name="connsiteY31" fmla="*/ 1207374 h 1276350"/>
                  <a:gd name="connsiteX32" fmla="*/ 277413 w 1098707"/>
                  <a:gd name="connsiteY32" fmla="*/ 975426 h 1276350"/>
                  <a:gd name="connsiteX33" fmla="*/ 125854 w 1098707"/>
                  <a:gd name="connsiteY33" fmla="*/ 642136 h 1276350"/>
                  <a:gd name="connsiteX34" fmla="*/ 64372 w 1098707"/>
                  <a:gd name="connsiteY34" fmla="*/ 265312 h 1276350"/>
                  <a:gd name="connsiteX35" fmla="*/ 70091 w 1098707"/>
                  <a:gd name="connsiteY35" fmla="*/ 257461 h 1276350"/>
                  <a:gd name="connsiteX36" fmla="*/ 210212 w 1098707"/>
                  <a:gd name="connsiteY36" fmla="*/ 160400 h 1276350"/>
                  <a:gd name="connsiteX37" fmla="*/ 235948 w 1098707"/>
                  <a:gd name="connsiteY37" fmla="*/ 99737 h 1276350"/>
                  <a:gd name="connsiteX38" fmla="*/ 240953 w 1098707"/>
                  <a:gd name="connsiteY38" fmla="*/ 94742 h 1276350"/>
                  <a:gd name="connsiteX39" fmla="*/ 549790 w 1098707"/>
                  <a:gd name="connsiteY39" fmla="*/ 61912 h 1276350"/>
                  <a:gd name="connsiteX40" fmla="*/ 549354 w 1098707"/>
                  <a:gd name="connsiteY40" fmla="*/ 30162 h 1276350"/>
                  <a:gd name="connsiteX41" fmla="*/ 209869 w 1098707"/>
                  <a:gd name="connsiteY41" fmla="*/ 70162 h 1276350"/>
                  <a:gd name="connsiteX42" fmla="*/ 184140 w 1098707"/>
                  <a:gd name="connsiteY42" fmla="*/ 143733 h 1276350"/>
                  <a:gd name="connsiteX43" fmla="*/ 32622 w 1098707"/>
                  <a:gd name="connsiteY43" fmla="*/ 230875 h 1276350"/>
                  <a:gd name="connsiteX44" fmla="*/ 95516 w 1098707"/>
                  <a:gd name="connsiteY44" fmla="*/ 649444 h 1276350"/>
                  <a:gd name="connsiteX45" fmla="*/ 549354 w 1098707"/>
                  <a:gd name="connsiteY45" fmla="*/ 1243012 h 1276350"/>
                  <a:gd name="connsiteX46" fmla="*/ 1003191 w 1098707"/>
                  <a:gd name="connsiteY46" fmla="*/ 649444 h 1276350"/>
                  <a:gd name="connsiteX47" fmla="*/ 1066085 w 1098707"/>
                  <a:gd name="connsiteY47" fmla="*/ 230875 h 1276350"/>
                  <a:gd name="connsiteX48" fmla="*/ 914568 w 1098707"/>
                  <a:gd name="connsiteY48" fmla="*/ 143733 h 1276350"/>
                  <a:gd name="connsiteX49" fmla="*/ 888838 w 1098707"/>
                  <a:gd name="connsiteY49" fmla="*/ 70162 h 1276350"/>
                  <a:gd name="connsiteX50" fmla="*/ 549354 w 1098707"/>
                  <a:gd name="connsiteY50" fmla="*/ 30162 h 1276350"/>
                  <a:gd name="connsiteX51" fmla="*/ 549353 w 1098707"/>
                  <a:gd name="connsiteY51" fmla="*/ 0 h 1276350"/>
                  <a:gd name="connsiteX52" fmla="*/ 907721 w 1098707"/>
                  <a:gd name="connsiteY52" fmla="*/ 44258 h 1276350"/>
                  <a:gd name="connsiteX53" fmla="*/ 919166 w 1098707"/>
                  <a:gd name="connsiteY53" fmla="*/ 58535 h 1276350"/>
                  <a:gd name="connsiteX54" fmla="*/ 1082970 w 1098707"/>
                  <a:gd name="connsiteY54" fmla="*/ 201304 h 1276350"/>
                  <a:gd name="connsiteX55" fmla="*/ 1098707 w 1098707"/>
                  <a:gd name="connsiteY55" fmla="*/ 217008 h 1276350"/>
                  <a:gd name="connsiteX56" fmla="*/ 1034330 w 1098707"/>
                  <a:gd name="connsiteY56" fmla="*/ 658163 h 1276350"/>
                  <a:gd name="connsiteX57" fmla="*/ 874101 w 1098707"/>
                  <a:gd name="connsiteY57" fmla="*/ 1010801 h 1276350"/>
                  <a:gd name="connsiteX58" fmla="*/ 555791 w 1098707"/>
                  <a:gd name="connsiteY58" fmla="*/ 1274923 h 1276350"/>
                  <a:gd name="connsiteX59" fmla="*/ 549353 w 1098707"/>
                  <a:gd name="connsiteY59" fmla="*/ 1276350 h 1276350"/>
                  <a:gd name="connsiteX60" fmla="*/ 542915 w 1098707"/>
                  <a:gd name="connsiteY60" fmla="*/ 1274923 h 1276350"/>
                  <a:gd name="connsiteX61" fmla="*/ 225320 w 1098707"/>
                  <a:gd name="connsiteY61" fmla="*/ 1010801 h 1276350"/>
                  <a:gd name="connsiteX62" fmla="*/ 64377 w 1098707"/>
                  <a:gd name="connsiteY62" fmla="*/ 658163 h 1276350"/>
                  <a:gd name="connsiteX63" fmla="*/ 0 w 1098707"/>
                  <a:gd name="connsiteY63" fmla="*/ 217008 h 1276350"/>
                  <a:gd name="connsiteX64" fmla="*/ 15736 w 1098707"/>
                  <a:gd name="connsiteY64" fmla="*/ 201304 h 1276350"/>
                  <a:gd name="connsiteX65" fmla="*/ 156651 w 1098707"/>
                  <a:gd name="connsiteY65" fmla="*/ 129206 h 1276350"/>
                  <a:gd name="connsiteX66" fmla="*/ 179541 w 1098707"/>
                  <a:gd name="connsiteY66" fmla="*/ 58535 h 1276350"/>
                  <a:gd name="connsiteX67" fmla="*/ 190986 w 1098707"/>
                  <a:gd name="connsiteY67" fmla="*/ 44258 h 1276350"/>
                  <a:gd name="connsiteX68" fmla="*/ 549353 w 1098707"/>
                  <a:gd name="connsiteY68" fmla="*/ 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98707" h="1276350">
                    <a:moveTo>
                      <a:pt x="550872" y="369907"/>
                    </a:moveTo>
                    <a:cubicBezTo>
                      <a:pt x="547925" y="369907"/>
                      <a:pt x="545068" y="371514"/>
                      <a:pt x="543639" y="374727"/>
                    </a:cubicBezTo>
                    <a:cubicBezTo>
                      <a:pt x="543639" y="374727"/>
                      <a:pt x="543639" y="374727"/>
                      <a:pt x="490061" y="480409"/>
                    </a:cubicBezTo>
                    <a:cubicBezTo>
                      <a:pt x="488632" y="483265"/>
                      <a:pt x="485774" y="485408"/>
                      <a:pt x="483631" y="485408"/>
                    </a:cubicBezTo>
                    <a:cubicBezTo>
                      <a:pt x="483631" y="485408"/>
                      <a:pt x="483631" y="485408"/>
                      <a:pt x="366474" y="501117"/>
                    </a:cubicBezTo>
                    <a:cubicBezTo>
                      <a:pt x="359330" y="501831"/>
                      <a:pt x="356472" y="510400"/>
                      <a:pt x="361473" y="515398"/>
                    </a:cubicBezTo>
                    <a:cubicBezTo>
                      <a:pt x="361473" y="515398"/>
                      <a:pt x="361473" y="515398"/>
                      <a:pt x="445055" y="599659"/>
                    </a:cubicBezTo>
                    <a:cubicBezTo>
                      <a:pt x="447912" y="601087"/>
                      <a:pt x="447912" y="603943"/>
                      <a:pt x="447912" y="606799"/>
                    </a:cubicBezTo>
                    <a:cubicBezTo>
                      <a:pt x="447912" y="606799"/>
                      <a:pt x="447912" y="606799"/>
                      <a:pt x="426481" y="723907"/>
                    </a:cubicBezTo>
                    <a:cubicBezTo>
                      <a:pt x="425052" y="730333"/>
                      <a:pt x="432910" y="736046"/>
                      <a:pt x="438625" y="732476"/>
                    </a:cubicBezTo>
                    <a:cubicBezTo>
                      <a:pt x="438625" y="732476"/>
                      <a:pt x="438625" y="732476"/>
                      <a:pt x="544353" y="678206"/>
                    </a:cubicBezTo>
                    <a:cubicBezTo>
                      <a:pt x="546496" y="677492"/>
                      <a:pt x="549354" y="677492"/>
                      <a:pt x="552211" y="678920"/>
                    </a:cubicBezTo>
                    <a:cubicBezTo>
                      <a:pt x="552211" y="678920"/>
                      <a:pt x="552211" y="678920"/>
                      <a:pt x="655796" y="734618"/>
                    </a:cubicBezTo>
                    <a:cubicBezTo>
                      <a:pt x="662225" y="738188"/>
                      <a:pt x="669369" y="733190"/>
                      <a:pt x="668655" y="726763"/>
                    </a:cubicBezTo>
                    <a:cubicBezTo>
                      <a:pt x="668655" y="726763"/>
                      <a:pt x="668655" y="726763"/>
                      <a:pt x="649366" y="608942"/>
                    </a:cubicBezTo>
                    <a:cubicBezTo>
                      <a:pt x="648652" y="606085"/>
                      <a:pt x="650081" y="603229"/>
                      <a:pt x="651509" y="601801"/>
                    </a:cubicBezTo>
                    <a:cubicBezTo>
                      <a:pt x="651509" y="601801"/>
                      <a:pt x="651509" y="601801"/>
                      <a:pt x="737235" y="518969"/>
                    </a:cubicBezTo>
                    <a:cubicBezTo>
                      <a:pt x="742235" y="514684"/>
                      <a:pt x="739378" y="506116"/>
                      <a:pt x="732948" y="504687"/>
                    </a:cubicBezTo>
                    <a:cubicBezTo>
                      <a:pt x="732948" y="504687"/>
                      <a:pt x="732948" y="504687"/>
                      <a:pt x="615791" y="486836"/>
                    </a:cubicBezTo>
                    <a:cubicBezTo>
                      <a:pt x="612933" y="486122"/>
                      <a:pt x="610790" y="484693"/>
                      <a:pt x="610076" y="481837"/>
                    </a:cubicBezTo>
                    <a:cubicBezTo>
                      <a:pt x="610076" y="481837"/>
                      <a:pt x="610076" y="481837"/>
                      <a:pt x="558641" y="374727"/>
                    </a:cubicBezTo>
                    <a:cubicBezTo>
                      <a:pt x="556855" y="371514"/>
                      <a:pt x="553819" y="369907"/>
                      <a:pt x="550872" y="369907"/>
                    </a:cubicBezTo>
                    <a:close/>
                    <a:moveTo>
                      <a:pt x="549790" y="61912"/>
                    </a:moveTo>
                    <a:cubicBezTo>
                      <a:pt x="551934" y="61912"/>
                      <a:pt x="724226" y="62626"/>
                      <a:pt x="858627" y="94742"/>
                    </a:cubicBezTo>
                    <a:cubicBezTo>
                      <a:pt x="861486" y="95455"/>
                      <a:pt x="863631" y="97596"/>
                      <a:pt x="863631" y="99737"/>
                    </a:cubicBezTo>
                    <a:cubicBezTo>
                      <a:pt x="868635" y="117579"/>
                      <a:pt x="876499" y="138276"/>
                      <a:pt x="889368" y="160400"/>
                    </a:cubicBezTo>
                    <a:cubicBezTo>
                      <a:pt x="911530" y="198226"/>
                      <a:pt x="953709" y="241760"/>
                      <a:pt x="1030203" y="257461"/>
                    </a:cubicBezTo>
                    <a:cubicBezTo>
                      <a:pt x="1033778" y="258175"/>
                      <a:pt x="1035922" y="261743"/>
                      <a:pt x="1035922" y="265312"/>
                    </a:cubicBezTo>
                    <a:cubicBezTo>
                      <a:pt x="1032348" y="337394"/>
                      <a:pt x="1019480" y="484413"/>
                      <a:pt x="973726" y="642136"/>
                    </a:cubicBezTo>
                    <a:cubicBezTo>
                      <a:pt x="936551" y="772027"/>
                      <a:pt x="885793" y="884075"/>
                      <a:pt x="822167" y="975426"/>
                    </a:cubicBezTo>
                    <a:cubicBezTo>
                      <a:pt x="749247" y="1080338"/>
                      <a:pt x="658455" y="1158129"/>
                      <a:pt x="552649" y="1207374"/>
                    </a:cubicBezTo>
                    <a:cubicBezTo>
                      <a:pt x="551220" y="1208087"/>
                      <a:pt x="548360" y="1208087"/>
                      <a:pt x="546930" y="1207374"/>
                    </a:cubicBezTo>
                    <a:cubicBezTo>
                      <a:pt x="441125" y="1158129"/>
                      <a:pt x="350332" y="1080338"/>
                      <a:pt x="277413" y="975426"/>
                    </a:cubicBezTo>
                    <a:cubicBezTo>
                      <a:pt x="213786" y="884075"/>
                      <a:pt x="163029" y="772027"/>
                      <a:pt x="125854" y="642136"/>
                    </a:cubicBezTo>
                    <a:cubicBezTo>
                      <a:pt x="80815" y="484413"/>
                      <a:pt x="67947" y="337394"/>
                      <a:pt x="64372" y="265312"/>
                    </a:cubicBezTo>
                    <a:cubicBezTo>
                      <a:pt x="64372" y="261743"/>
                      <a:pt x="66517" y="258175"/>
                      <a:pt x="70091" y="257461"/>
                    </a:cubicBezTo>
                    <a:cubicBezTo>
                      <a:pt x="145871" y="241760"/>
                      <a:pt x="188050" y="198226"/>
                      <a:pt x="210212" y="160400"/>
                    </a:cubicBezTo>
                    <a:cubicBezTo>
                      <a:pt x="223080" y="138276"/>
                      <a:pt x="230944" y="117579"/>
                      <a:pt x="235948" y="99737"/>
                    </a:cubicBezTo>
                    <a:cubicBezTo>
                      <a:pt x="235948" y="97596"/>
                      <a:pt x="238093" y="95455"/>
                      <a:pt x="240953" y="94742"/>
                    </a:cubicBezTo>
                    <a:cubicBezTo>
                      <a:pt x="375354" y="62626"/>
                      <a:pt x="547645" y="61912"/>
                      <a:pt x="549790" y="61912"/>
                    </a:cubicBezTo>
                    <a:close/>
                    <a:moveTo>
                      <a:pt x="549354" y="30162"/>
                    </a:moveTo>
                    <a:cubicBezTo>
                      <a:pt x="545780" y="30162"/>
                      <a:pt x="350666" y="30876"/>
                      <a:pt x="209869" y="70162"/>
                    </a:cubicBezTo>
                    <a:cubicBezTo>
                      <a:pt x="207725" y="85876"/>
                      <a:pt x="201293" y="114447"/>
                      <a:pt x="184140" y="143733"/>
                    </a:cubicBezTo>
                    <a:cubicBezTo>
                      <a:pt x="161984" y="180876"/>
                      <a:pt x="117672" y="224447"/>
                      <a:pt x="32622" y="230875"/>
                    </a:cubicBezTo>
                    <a:cubicBezTo>
                      <a:pt x="33337" y="282304"/>
                      <a:pt x="41199" y="457302"/>
                      <a:pt x="95516" y="649444"/>
                    </a:cubicBezTo>
                    <a:cubicBezTo>
                      <a:pt x="154122" y="856586"/>
                      <a:pt x="280625" y="1126584"/>
                      <a:pt x="549354" y="1243012"/>
                    </a:cubicBezTo>
                    <a:cubicBezTo>
                      <a:pt x="818797" y="1126584"/>
                      <a:pt x="944585" y="856586"/>
                      <a:pt x="1003191" y="649444"/>
                    </a:cubicBezTo>
                    <a:cubicBezTo>
                      <a:pt x="1057509" y="457302"/>
                      <a:pt x="1065371" y="282304"/>
                      <a:pt x="1066085" y="230875"/>
                    </a:cubicBezTo>
                    <a:cubicBezTo>
                      <a:pt x="981035" y="224447"/>
                      <a:pt x="936724" y="180876"/>
                      <a:pt x="914568" y="143733"/>
                    </a:cubicBezTo>
                    <a:cubicBezTo>
                      <a:pt x="897415" y="114447"/>
                      <a:pt x="890983" y="85876"/>
                      <a:pt x="888838" y="70162"/>
                    </a:cubicBezTo>
                    <a:cubicBezTo>
                      <a:pt x="748042" y="30876"/>
                      <a:pt x="553642" y="30162"/>
                      <a:pt x="549354" y="30162"/>
                    </a:cubicBezTo>
                    <a:close/>
                    <a:moveTo>
                      <a:pt x="549353" y="0"/>
                    </a:moveTo>
                    <a:cubicBezTo>
                      <a:pt x="557937" y="0"/>
                      <a:pt x="761083" y="0"/>
                      <a:pt x="907721" y="44258"/>
                    </a:cubicBezTo>
                    <a:cubicBezTo>
                      <a:pt x="914158" y="46400"/>
                      <a:pt x="919166" y="52111"/>
                      <a:pt x="919166" y="58535"/>
                    </a:cubicBezTo>
                    <a:cubicBezTo>
                      <a:pt x="919166" y="64246"/>
                      <a:pt x="928464" y="198448"/>
                      <a:pt x="1082970" y="201304"/>
                    </a:cubicBezTo>
                    <a:cubicBezTo>
                      <a:pt x="1091554" y="202017"/>
                      <a:pt x="1098707" y="208442"/>
                      <a:pt x="1098707" y="217008"/>
                    </a:cubicBezTo>
                    <a:cubicBezTo>
                      <a:pt x="1098707" y="219150"/>
                      <a:pt x="1099422" y="426164"/>
                      <a:pt x="1034330" y="658163"/>
                    </a:cubicBezTo>
                    <a:cubicBezTo>
                      <a:pt x="994988" y="795220"/>
                      <a:pt x="941340" y="913718"/>
                      <a:pt x="874101" y="1010801"/>
                    </a:cubicBezTo>
                    <a:cubicBezTo>
                      <a:pt x="788980" y="1133582"/>
                      <a:pt x="681685" y="1222098"/>
                      <a:pt x="555791" y="1274923"/>
                    </a:cubicBezTo>
                    <a:cubicBezTo>
                      <a:pt x="553645" y="1275636"/>
                      <a:pt x="551499" y="1276350"/>
                      <a:pt x="549353" y="1276350"/>
                    </a:cubicBezTo>
                    <a:cubicBezTo>
                      <a:pt x="547207" y="1276350"/>
                      <a:pt x="545061" y="1275636"/>
                      <a:pt x="542915" y="1274923"/>
                    </a:cubicBezTo>
                    <a:cubicBezTo>
                      <a:pt x="417022" y="1222098"/>
                      <a:pt x="309726" y="1133582"/>
                      <a:pt x="225320" y="1010801"/>
                    </a:cubicBezTo>
                    <a:cubicBezTo>
                      <a:pt x="157366" y="913718"/>
                      <a:pt x="103719" y="795220"/>
                      <a:pt x="64377" y="658163"/>
                    </a:cubicBezTo>
                    <a:cubicBezTo>
                      <a:pt x="-716" y="426164"/>
                      <a:pt x="0" y="219150"/>
                      <a:pt x="0" y="217008"/>
                    </a:cubicBezTo>
                    <a:cubicBezTo>
                      <a:pt x="0" y="208442"/>
                      <a:pt x="7153" y="202017"/>
                      <a:pt x="15736" y="201304"/>
                    </a:cubicBezTo>
                    <a:cubicBezTo>
                      <a:pt x="80829" y="199876"/>
                      <a:pt x="128754" y="175605"/>
                      <a:pt x="156651" y="129206"/>
                    </a:cubicBezTo>
                    <a:cubicBezTo>
                      <a:pt x="177395" y="93513"/>
                      <a:pt x="179541" y="59249"/>
                      <a:pt x="179541" y="58535"/>
                    </a:cubicBezTo>
                    <a:cubicBezTo>
                      <a:pt x="179541" y="52111"/>
                      <a:pt x="184548" y="46400"/>
                      <a:pt x="190986" y="44258"/>
                    </a:cubicBezTo>
                    <a:cubicBezTo>
                      <a:pt x="337623" y="0"/>
                      <a:pt x="540770" y="0"/>
                      <a:pt x="549353"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77" name="Group 76">
              <a:extLst>
                <a:ext uri="{FF2B5EF4-FFF2-40B4-BE49-F238E27FC236}">
                  <a16:creationId xmlns:a16="http://schemas.microsoft.com/office/drawing/2014/main" id="{5AB9914D-8882-401F-A5E4-BE0EBBF93B7E}"/>
                </a:ext>
              </a:extLst>
            </p:cNvPr>
            <p:cNvGrpSpPr>
              <a:grpSpLocks noChangeAspect="1"/>
            </p:cNvGrpSpPr>
            <p:nvPr/>
          </p:nvGrpSpPr>
          <p:grpSpPr>
            <a:xfrm>
              <a:off x="10526521" y="2236651"/>
              <a:ext cx="648687" cy="648687"/>
              <a:chOff x="5273675" y="2606675"/>
              <a:chExt cx="1646238" cy="1646238"/>
            </a:xfrm>
          </p:grpSpPr>
          <p:sp>
            <p:nvSpPr>
              <p:cNvPr id="190" name="AutoShape 3">
                <a:extLst>
                  <a:ext uri="{FF2B5EF4-FFF2-40B4-BE49-F238E27FC236}">
                    <a16:creationId xmlns:a16="http://schemas.microsoft.com/office/drawing/2014/main" id="{2EF469A8-89E5-4F0B-94E0-0103D15CB039}"/>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91" name="Freeform 29">
                <a:extLst>
                  <a:ext uri="{FF2B5EF4-FFF2-40B4-BE49-F238E27FC236}">
                    <a16:creationId xmlns:a16="http://schemas.microsoft.com/office/drawing/2014/main" id="{DFC45730-37FB-4001-AD02-2E5F38304369}"/>
                  </a:ext>
                </a:extLst>
              </p:cNvPr>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sp>
          <p:nvSpPr>
            <p:cNvPr id="78" name="Oval 20">
              <a:extLst>
                <a:ext uri="{FF2B5EF4-FFF2-40B4-BE49-F238E27FC236}">
                  <a16:creationId xmlns:a16="http://schemas.microsoft.com/office/drawing/2014/main" id="{68E4D198-7ABF-46B1-8732-48B0589AE4CD}"/>
                </a:ext>
              </a:extLst>
            </p:cNvPr>
            <p:cNvSpPr>
              <a:spLocks noChangeAspect="1" noChangeArrowheads="1"/>
            </p:cNvSpPr>
            <p:nvPr/>
          </p:nvSpPr>
          <p:spPr bwMode="auto">
            <a:xfrm>
              <a:off x="9524550"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6</a:t>
              </a:r>
            </a:p>
          </p:txBody>
        </p:sp>
        <p:sp>
          <p:nvSpPr>
            <p:cNvPr id="79" name="Oval 20">
              <a:extLst>
                <a:ext uri="{FF2B5EF4-FFF2-40B4-BE49-F238E27FC236}">
                  <a16:creationId xmlns:a16="http://schemas.microsoft.com/office/drawing/2014/main" id="{69E55582-A7BB-4249-BF0A-203C93DF0566}"/>
                </a:ext>
              </a:extLst>
            </p:cNvPr>
            <p:cNvSpPr>
              <a:spLocks noChangeAspect="1" noChangeArrowheads="1"/>
            </p:cNvSpPr>
            <p:nvPr/>
          </p:nvSpPr>
          <p:spPr bwMode="auto">
            <a:xfrm>
              <a:off x="8336344"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5</a:t>
              </a:r>
            </a:p>
          </p:txBody>
        </p:sp>
        <p:sp>
          <p:nvSpPr>
            <p:cNvPr id="80" name="Oval 20">
              <a:extLst>
                <a:ext uri="{FF2B5EF4-FFF2-40B4-BE49-F238E27FC236}">
                  <a16:creationId xmlns:a16="http://schemas.microsoft.com/office/drawing/2014/main" id="{CF53EAEB-607A-4FC5-8B3E-0D8719EAB5C1}"/>
                </a:ext>
              </a:extLst>
            </p:cNvPr>
            <p:cNvSpPr>
              <a:spLocks noChangeAspect="1" noChangeArrowheads="1"/>
            </p:cNvSpPr>
            <p:nvPr/>
          </p:nvSpPr>
          <p:spPr bwMode="auto">
            <a:xfrm>
              <a:off x="1851970" y="5523807"/>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4</a:t>
              </a:r>
            </a:p>
          </p:txBody>
        </p:sp>
        <p:sp>
          <p:nvSpPr>
            <p:cNvPr id="81" name="Oval 20">
              <a:extLst>
                <a:ext uri="{FF2B5EF4-FFF2-40B4-BE49-F238E27FC236}">
                  <a16:creationId xmlns:a16="http://schemas.microsoft.com/office/drawing/2014/main" id="{9183C433-2634-46DD-B5CB-D4F6BE0397A8}"/>
                </a:ext>
              </a:extLst>
            </p:cNvPr>
            <p:cNvSpPr>
              <a:spLocks noChangeAspect="1" noChangeArrowheads="1"/>
            </p:cNvSpPr>
            <p:nvPr/>
          </p:nvSpPr>
          <p:spPr bwMode="auto">
            <a:xfrm>
              <a:off x="1851970" y="448897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3</a:t>
              </a:r>
            </a:p>
          </p:txBody>
        </p:sp>
        <p:sp>
          <p:nvSpPr>
            <p:cNvPr id="82" name="Oval 20">
              <a:extLst>
                <a:ext uri="{FF2B5EF4-FFF2-40B4-BE49-F238E27FC236}">
                  <a16:creationId xmlns:a16="http://schemas.microsoft.com/office/drawing/2014/main" id="{D5A2BC20-06A2-4054-B259-3722558C13CE}"/>
                </a:ext>
              </a:extLst>
            </p:cNvPr>
            <p:cNvSpPr>
              <a:spLocks noChangeAspect="1" noChangeArrowheads="1"/>
            </p:cNvSpPr>
            <p:nvPr/>
          </p:nvSpPr>
          <p:spPr bwMode="auto">
            <a:xfrm>
              <a:off x="1851970" y="3454144"/>
              <a:ext cx="276219" cy="276219"/>
            </a:xfrm>
            <a:prstGeom prst="ellipse">
              <a:avLst/>
            </a:prstGeom>
            <a:solidFill>
              <a:srgbClr val="6B80FF"/>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2</a:t>
              </a:r>
            </a:p>
          </p:txBody>
        </p:sp>
        <p:sp>
          <p:nvSpPr>
            <p:cNvPr id="83" name="Oval 20">
              <a:extLst>
                <a:ext uri="{FF2B5EF4-FFF2-40B4-BE49-F238E27FC236}">
                  <a16:creationId xmlns:a16="http://schemas.microsoft.com/office/drawing/2014/main" id="{9A6D648A-BDBA-4498-8CDB-DC4FBABD4F6D}"/>
                </a:ext>
              </a:extLst>
            </p:cNvPr>
            <p:cNvSpPr>
              <a:spLocks noChangeAspect="1" noChangeArrowheads="1"/>
            </p:cNvSpPr>
            <p:nvPr/>
          </p:nvSpPr>
          <p:spPr bwMode="auto">
            <a:xfrm>
              <a:off x="1851970" y="2419312"/>
              <a:ext cx="276219" cy="276219"/>
            </a:xfrm>
            <a:prstGeom prst="ellipse">
              <a:avLst/>
            </a:prstGeom>
            <a:solidFill>
              <a:srgbClr val="AAAAAC"/>
            </a:solidFill>
            <a:ln w="9644"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1</a:t>
              </a:r>
            </a:p>
          </p:txBody>
        </p:sp>
        <p:sp>
          <p:nvSpPr>
            <p:cNvPr id="84" name="Oval 20">
              <a:extLst>
                <a:ext uri="{FF2B5EF4-FFF2-40B4-BE49-F238E27FC236}">
                  <a16:creationId xmlns:a16="http://schemas.microsoft.com/office/drawing/2014/main" id="{1132B10B-2EEC-47D6-9668-BE6AD679554E}"/>
                </a:ext>
              </a:extLst>
            </p:cNvPr>
            <p:cNvSpPr>
              <a:spLocks noChangeAspect="1" noChangeArrowheads="1"/>
            </p:cNvSpPr>
            <p:nvPr/>
          </p:nvSpPr>
          <p:spPr bwMode="auto">
            <a:xfrm>
              <a:off x="10712755"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7</a:t>
              </a:r>
            </a:p>
          </p:txBody>
        </p:sp>
        <p:sp>
          <p:nvSpPr>
            <p:cNvPr id="85" name="TextBox 84">
              <a:extLst>
                <a:ext uri="{FF2B5EF4-FFF2-40B4-BE49-F238E27FC236}">
                  <a16:creationId xmlns:a16="http://schemas.microsoft.com/office/drawing/2014/main" id="{B97A8E1F-C89F-4A3C-81CA-7EDDC8D94DBD}"/>
                </a:ext>
              </a:extLst>
            </p:cNvPr>
            <p:cNvSpPr txBox="1"/>
            <p:nvPr/>
          </p:nvSpPr>
          <p:spPr>
            <a:xfrm>
              <a:off x="7208803" y="2220279"/>
              <a:ext cx="367396"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GridDesign</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86" name="Group 85">
              <a:extLst>
                <a:ext uri="{FF2B5EF4-FFF2-40B4-BE49-F238E27FC236}">
                  <a16:creationId xmlns:a16="http://schemas.microsoft.com/office/drawing/2014/main" id="{F6D5C06E-68F9-483E-AB4E-2DD361F0DB7C}"/>
                </a:ext>
              </a:extLst>
            </p:cNvPr>
            <p:cNvGrpSpPr>
              <a:grpSpLocks noChangeAspect="1"/>
            </p:cNvGrpSpPr>
            <p:nvPr/>
          </p:nvGrpSpPr>
          <p:grpSpPr>
            <a:xfrm>
              <a:off x="6893690" y="2148155"/>
              <a:ext cx="242014" cy="241781"/>
              <a:chOff x="5273675" y="2606675"/>
              <a:chExt cx="1646238" cy="1644650"/>
            </a:xfrm>
          </p:grpSpPr>
          <p:sp>
            <p:nvSpPr>
              <p:cNvPr id="186" name="AutoShape 3">
                <a:extLst>
                  <a:ext uri="{FF2B5EF4-FFF2-40B4-BE49-F238E27FC236}">
                    <a16:creationId xmlns:a16="http://schemas.microsoft.com/office/drawing/2014/main" id="{E6ADCB3A-624A-4094-8CB4-93E92FA90597}"/>
                  </a:ext>
                </a:extLst>
              </p:cNvPr>
              <p:cNvSpPr>
                <a:spLocks noChangeAspect="1" noChangeArrowheads="1" noTextEdit="1"/>
              </p:cNvSpPr>
              <p:nvPr/>
            </p:nvSpPr>
            <p:spPr bwMode="auto">
              <a:xfrm>
                <a:off x="5273675" y="2606675"/>
                <a:ext cx="1646238" cy="164465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87" name="Group 186">
                <a:extLst>
                  <a:ext uri="{FF2B5EF4-FFF2-40B4-BE49-F238E27FC236}">
                    <a16:creationId xmlns:a16="http://schemas.microsoft.com/office/drawing/2014/main" id="{FB98C479-2D1A-4A18-96B8-05320421C1A2}"/>
                  </a:ext>
                </a:extLst>
              </p:cNvPr>
              <p:cNvGrpSpPr/>
              <p:nvPr/>
            </p:nvGrpSpPr>
            <p:grpSpPr>
              <a:xfrm>
                <a:off x="5343032" y="2910291"/>
                <a:ext cx="1508202" cy="996546"/>
                <a:chOff x="5343032" y="2910291"/>
                <a:chExt cx="1508202" cy="996546"/>
              </a:xfrm>
            </p:grpSpPr>
            <p:sp>
              <p:nvSpPr>
                <p:cNvPr id="188" name="Freeform 16">
                  <a:extLst>
                    <a:ext uri="{FF2B5EF4-FFF2-40B4-BE49-F238E27FC236}">
                      <a16:creationId xmlns:a16="http://schemas.microsoft.com/office/drawing/2014/main" id="{8C034EDD-4B8B-454A-BA28-1DDBAF3A13C3}"/>
                    </a:ext>
                  </a:extLst>
                </p:cNvPr>
                <p:cNvSpPr>
                  <a:spLocks/>
                </p:cNvSpPr>
                <p:nvPr/>
              </p:nvSpPr>
              <p:spPr bwMode="auto">
                <a:xfrm>
                  <a:off x="6200775" y="3081338"/>
                  <a:ext cx="503238" cy="611188"/>
                </a:xfrm>
                <a:custGeom>
                  <a:avLst/>
                  <a:gdLst>
                    <a:gd name="T0" fmla="*/ 11 w 704"/>
                    <a:gd name="T1" fmla="*/ 799 h 858"/>
                    <a:gd name="T2" fmla="*/ 78 w 704"/>
                    <a:gd name="T3" fmla="*/ 851 h 858"/>
                    <a:gd name="T4" fmla="*/ 109 w 704"/>
                    <a:gd name="T5" fmla="*/ 847 h 858"/>
                    <a:gd name="T6" fmla="*/ 704 w 704"/>
                    <a:gd name="T7" fmla="*/ 78 h 858"/>
                    <a:gd name="T8" fmla="*/ 602 w 704"/>
                    <a:gd name="T9" fmla="*/ 0 h 858"/>
                    <a:gd name="T10" fmla="*/ 8 w 704"/>
                    <a:gd name="T11" fmla="*/ 769 h 858"/>
                    <a:gd name="T12" fmla="*/ 11 w 704"/>
                    <a:gd name="T13" fmla="*/ 799 h 858"/>
                  </a:gdLst>
                  <a:ahLst/>
                  <a:cxnLst>
                    <a:cxn ang="0">
                      <a:pos x="T0" y="T1"/>
                    </a:cxn>
                    <a:cxn ang="0">
                      <a:pos x="T2" y="T3"/>
                    </a:cxn>
                    <a:cxn ang="0">
                      <a:pos x="T4" y="T5"/>
                    </a:cxn>
                    <a:cxn ang="0">
                      <a:pos x="T6" y="T7"/>
                    </a:cxn>
                    <a:cxn ang="0">
                      <a:pos x="T8" y="T9"/>
                    </a:cxn>
                    <a:cxn ang="0">
                      <a:pos x="T10" y="T11"/>
                    </a:cxn>
                    <a:cxn ang="0">
                      <a:pos x="T12" y="T13"/>
                    </a:cxn>
                  </a:cxnLst>
                  <a:rect l="0" t="0" r="r" b="b"/>
                  <a:pathLst>
                    <a:path w="704" h="858">
                      <a:moveTo>
                        <a:pt x="11" y="799"/>
                      </a:moveTo>
                      <a:cubicBezTo>
                        <a:pt x="78" y="851"/>
                        <a:pt x="78" y="851"/>
                        <a:pt x="78" y="851"/>
                      </a:cubicBezTo>
                      <a:cubicBezTo>
                        <a:pt x="88" y="858"/>
                        <a:pt x="101" y="856"/>
                        <a:pt x="109" y="847"/>
                      </a:cubicBezTo>
                      <a:cubicBezTo>
                        <a:pt x="704" y="78"/>
                        <a:pt x="704" y="78"/>
                        <a:pt x="704" y="78"/>
                      </a:cubicBezTo>
                      <a:cubicBezTo>
                        <a:pt x="602" y="0"/>
                        <a:pt x="602" y="0"/>
                        <a:pt x="602" y="0"/>
                      </a:cubicBezTo>
                      <a:cubicBezTo>
                        <a:pt x="8" y="769"/>
                        <a:pt x="8" y="769"/>
                        <a:pt x="8" y="769"/>
                      </a:cubicBezTo>
                      <a:cubicBezTo>
                        <a:pt x="0" y="778"/>
                        <a:pt x="2" y="792"/>
                        <a:pt x="11" y="799"/>
                      </a:cubicBezTo>
                      <a:close/>
                    </a:path>
                  </a:pathLst>
                </a:custGeom>
                <a:solidFill>
                  <a:srgbClr val="AAAAAC"/>
                </a:solidFill>
                <a:ln>
                  <a:noFill/>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9" name="Freeform 17">
                  <a:extLst>
                    <a:ext uri="{FF2B5EF4-FFF2-40B4-BE49-F238E27FC236}">
                      <a16:creationId xmlns:a16="http://schemas.microsoft.com/office/drawing/2014/main" id="{FB85ACB6-98A1-406A-B365-050F5AB4F7BB}"/>
                    </a:ext>
                  </a:extLst>
                </p:cNvPr>
                <p:cNvSpPr>
                  <a:spLocks/>
                </p:cNvSpPr>
                <p:nvPr/>
              </p:nvSpPr>
              <p:spPr bwMode="auto">
                <a:xfrm>
                  <a:off x="5343032" y="2910291"/>
                  <a:ext cx="1508202" cy="996546"/>
                </a:xfrm>
                <a:custGeom>
                  <a:avLst/>
                  <a:gdLst>
                    <a:gd name="connsiteX0" fmla="*/ 279072 w 1508202"/>
                    <a:gd name="connsiteY0" fmla="*/ 774296 h 996546"/>
                    <a:gd name="connsiteX1" fmla="*/ 415582 w 1508202"/>
                    <a:gd name="connsiteY1" fmla="*/ 782182 h 996546"/>
                    <a:gd name="connsiteX2" fmla="*/ 592116 w 1508202"/>
                    <a:gd name="connsiteY2" fmla="*/ 829500 h 996546"/>
                    <a:gd name="connsiteX3" fmla="*/ 600692 w 1508202"/>
                    <a:gd name="connsiteY3" fmla="*/ 856027 h 996546"/>
                    <a:gd name="connsiteX4" fmla="*/ 269066 w 1508202"/>
                    <a:gd name="connsiteY4" fmla="*/ 927003 h 996546"/>
                    <a:gd name="connsiteX5" fmla="*/ 108256 w 1508202"/>
                    <a:gd name="connsiteY5" fmla="*/ 941342 h 996546"/>
                    <a:gd name="connsiteX6" fmla="*/ 47505 w 1508202"/>
                    <a:gd name="connsiteY6" fmla="*/ 951379 h 996546"/>
                    <a:gd name="connsiteX7" fmla="*/ 356975 w 1508202"/>
                    <a:gd name="connsiteY7" fmla="*/ 964284 h 996546"/>
                    <a:gd name="connsiteX8" fmla="*/ 656440 w 1508202"/>
                    <a:gd name="connsiteY8" fmla="*/ 957115 h 996546"/>
                    <a:gd name="connsiteX9" fmla="*/ 672878 w 1508202"/>
                    <a:gd name="connsiteY9" fmla="*/ 972170 h 996546"/>
                    <a:gd name="connsiteX10" fmla="*/ 657869 w 1508202"/>
                    <a:gd name="connsiteY10" fmla="*/ 988660 h 996546"/>
                    <a:gd name="connsiteX11" fmla="*/ 343396 w 1508202"/>
                    <a:gd name="connsiteY11" fmla="*/ 995829 h 996546"/>
                    <a:gd name="connsiteX12" fmla="*/ 308375 w 1508202"/>
                    <a:gd name="connsiteY12" fmla="*/ 996546 h 996546"/>
                    <a:gd name="connsiteX13" fmla="*/ 122550 w 1508202"/>
                    <a:gd name="connsiteY13" fmla="*/ 991528 h 996546"/>
                    <a:gd name="connsiteX14" fmla="*/ 1764 w 1508202"/>
                    <a:gd name="connsiteY14" fmla="*/ 959265 h 996546"/>
                    <a:gd name="connsiteX15" fmla="*/ 3193 w 1508202"/>
                    <a:gd name="connsiteY15" fmla="*/ 939908 h 996546"/>
                    <a:gd name="connsiteX16" fmla="*/ 266207 w 1508202"/>
                    <a:gd name="connsiteY16" fmla="*/ 895458 h 996546"/>
                    <a:gd name="connsiteX17" fmla="*/ 468470 w 1508202"/>
                    <a:gd name="connsiteY17" fmla="*/ 876101 h 996546"/>
                    <a:gd name="connsiteX18" fmla="*/ 569245 w 1508202"/>
                    <a:gd name="connsiteY18" fmla="*/ 851725 h 996546"/>
                    <a:gd name="connsiteX19" fmla="*/ 568530 w 1508202"/>
                    <a:gd name="connsiteY19" fmla="*/ 851008 h 996546"/>
                    <a:gd name="connsiteX20" fmla="*/ 412723 w 1508202"/>
                    <a:gd name="connsiteY20" fmla="*/ 813728 h 996546"/>
                    <a:gd name="connsiteX21" fmla="*/ 278357 w 1508202"/>
                    <a:gd name="connsiteY21" fmla="*/ 805841 h 996546"/>
                    <a:gd name="connsiteX22" fmla="*/ 263348 w 1508202"/>
                    <a:gd name="connsiteY22" fmla="*/ 790069 h 996546"/>
                    <a:gd name="connsiteX23" fmla="*/ 279072 w 1508202"/>
                    <a:gd name="connsiteY23" fmla="*/ 774296 h 996546"/>
                    <a:gd name="connsiteX24" fmla="*/ 1245396 w 1508202"/>
                    <a:gd name="connsiteY24" fmla="*/ 136121 h 996546"/>
                    <a:gd name="connsiteX25" fmla="*/ 1270377 w 1508202"/>
                    <a:gd name="connsiteY25" fmla="*/ 155395 h 996546"/>
                    <a:gd name="connsiteX26" fmla="*/ 824300 w 1508202"/>
                    <a:gd name="connsiteY26" fmla="*/ 732893 h 996546"/>
                    <a:gd name="connsiteX27" fmla="*/ 768630 w 1508202"/>
                    <a:gd name="connsiteY27" fmla="*/ 897077 h 996546"/>
                    <a:gd name="connsiteX28" fmla="*/ 787900 w 1508202"/>
                    <a:gd name="connsiteY28" fmla="*/ 912068 h 996546"/>
                    <a:gd name="connsiteX29" fmla="*/ 932072 w 1508202"/>
                    <a:gd name="connsiteY29" fmla="*/ 816413 h 996546"/>
                    <a:gd name="connsiteX30" fmla="*/ 1378863 w 1508202"/>
                    <a:gd name="connsiteY30" fmla="*/ 239628 h 996546"/>
                    <a:gd name="connsiteX31" fmla="*/ 1403843 w 1508202"/>
                    <a:gd name="connsiteY31" fmla="*/ 258902 h 996546"/>
                    <a:gd name="connsiteX32" fmla="*/ 955625 w 1508202"/>
                    <a:gd name="connsiteY32" fmla="*/ 837828 h 996546"/>
                    <a:gd name="connsiteX33" fmla="*/ 952057 w 1508202"/>
                    <a:gd name="connsiteY33" fmla="*/ 841397 h 996546"/>
                    <a:gd name="connsiteX34" fmla="*/ 735799 w 1508202"/>
                    <a:gd name="connsiteY34" fmla="*/ 984880 h 996546"/>
                    <a:gd name="connsiteX35" fmla="*/ 727234 w 1508202"/>
                    <a:gd name="connsiteY35" fmla="*/ 987021 h 996546"/>
                    <a:gd name="connsiteX36" fmla="*/ 717242 w 1508202"/>
                    <a:gd name="connsiteY36" fmla="*/ 984166 h 996546"/>
                    <a:gd name="connsiteX37" fmla="*/ 712246 w 1508202"/>
                    <a:gd name="connsiteY37" fmla="*/ 966320 h 996546"/>
                    <a:gd name="connsiteX38" fmla="*/ 795038 w 1508202"/>
                    <a:gd name="connsiteY38" fmla="*/ 720044 h 996546"/>
                    <a:gd name="connsiteX39" fmla="*/ 797893 w 1508202"/>
                    <a:gd name="connsiteY39" fmla="*/ 715761 h 996546"/>
                    <a:gd name="connsiteX40" fmla="*/ 1245396 w 1508202"/>
                    <a:gd name="connsiteY40" fmla="*/ 136121 h 996546"/>
                    <a:gd name="connsiteX41" fmla="*/ 1356886 w 1508202"/>
                    <a:gd name="connsiteY41" fmla="*/ 150 h 996546"/>
                    <a:gd name="connsiteX42" fmla="*/ 1368818 w 1508202"/>
                    <a:gd name="connsiteY42" fmla="*/ 3005 h 996546"/>
                    <a:gd name="connsiteX43" fmla="*/ 1502311 w 1508202"/>
                    <a:gd name="connsiteY43" fmla="*/ 105804 h 996546"/>
                    <a:gd name="connsiteX44" fmla="*/ 1505181 w 1508202"/>
                    <a:gd name="connsiteY44" fmla="*/ 127934 h 996546"/>
                    <a:gd name="connsiteX45" fmla="*/ 1429105 w 1508202"/>
                    <a:gd name="connsiteY45" fmla="*/ 225021 h 996546"/>
                    <a:gd name="connsiteX46" fmla="*/ 1270492 w 1508202"/>
                    <a:gd name="connsiteY46" fmla="*/ 102948 h 996546"/>
                    <a:gd name="connsiteX47" fmla="*/ 1346569 w 1508202"/>
                    <a:gd name="connsiteY47" fmla="*/ 5861 h 996546"/>
                    <a:gd name="connsiteX48" fmla="*/ 1356886 w 1508202"/>
                    <a:gd name="connsiteY48" fmla="*/ 150 h 99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08202" h="996546">
                      <a:moveTo>
                        <a:pt x="279072" y="774296"/>
                      </a:moveTo>
                      <a:cubicBezTo>
                        <a:pt x="279787" y="774296"/>
                        <a:pt x="345540" y="775730"/>
                        <a:pt x="415582" y="782182"/>
                      </a:cubicBezTo>
                      <a:cubicBezTo>
                        <a:pt x="562098" y="796521"/>
                        <a:pt x="584254" y="821614"/>
                        <a:pt x="592116" y="829500"/>
                      </a:cubicBezTo>
                      <a:cubicBezTo>
                        <a:pt x="600692" y="839537"/>
                        <a:pt x="601407" y="849574"/>
                        <a:pt x="600692" y="856027"/>
                      </a:cubicBezTo>
                      <a:cubicBezTo>
                        <a:pt x="597119" y="896892"/>
                        <a:pt x="501347" y="908363"/>
                        <a:pt x="269066" y="927003"/>
                      </a:cubicBezTo>
                      <a:cubicBezTo>
                        <a:pt x="209030" y="932022"/>
                        <a:pt x="152568" y="936324"/>
                        <a:pt x="108256" y="941342"/>
                      </a:cubicBezTo>
                      <a:cubicBezTo>
                        <a:pt x="78238" y="944927"/>
                        <a:pt x="59655" y="948511"/>
                        <a:pt x="47505" y="951379"/>
                      </a:cubicBezTo>
                      <a:cubicBezTo>
                        <a:pt x="78952" y="957832"/>
                        <a:pt x="156856" y="965718"/>
                        <a:pt x="356975" y="964284"/>
                      </a:cubicBezTo>
                      <a:cubicBezTo>
                        <a:pt x="507780" y="963567"/>
                        <a:pt x="655010" y="957115"/>
                        <a:pt x="656440" y="957115"/>
                      </a:cubicBezTo>
                      <a:cubicBezTo>
                        <a:pt x="665731" y="956398"/>
                        <a:pt x="672878" y="963567"/>
                        <a:pt x="672878" y="972170"/>
                      </a:cubicBezTo>
                      <a:cubicBezTo>
                        <a:pt x="673593" y="980774"/>
                        <a:pt x="666446" y="987943"/>
                        <a:pt x="657869" y="988660"/>
                      </a:cubicBezTo>
                      <a:cubicBezTo>
                        <a:pt x="656440" y="988660"/>
                        <a:pt x="499918" y="995112"/>
                        <a:pt x="343396" y="995829"/>
                      </a:cubicBezTo>
                      <a:cubicBezTo>
                        <a:pt x="331246" y="995829"/>
                        <a:pt x="319810" y="996546"/>
                        <a:pt x="308375" y="996546"/>
                      </a:cubicBezTo>
                      <a:cubicBezTo>
                        <a:pt x="231901" y="996546"/>
                        <a:pt x="169721" y="994395"/>
                        <a:pt x="122550" y="991528"/>
                      </a:cubicBezTo>
                      <a:cubicBezTo>
                        <a:pt x="29637" y="985792"/>
                        <a:pt x="7481" y="975038"/>
                        <a:pt x="1764" y="959265"/>
                      </a:cubicBezTo>
                      <a:cubicBezTo>
                        <a:pt x="-1095" y="952813"/>
                        <a:pt x="-381" y="945644"/>
                        <a:pt x="3193" y="939908"/>
                      </a:cubicBezTo>
                      <a:cubicBezTo>
                        <a:pt x="17487" y="917683"/>
                        <a:pt x="86814" y="909797"/>
                        <a:pt x="266207" y="895458"/>
                      </a:cubicBezTo>
                      <a:cubicBezTo>
                        <a:pt x="336963" y="889723"/>
                        <a:pt x="410579" y="883987"/>
                        <a:pt x="468470" y="876101"/>
                      </a:cubicBezTo>
                      <a:cubicBezTo>
                        <a:pt x="544945" y="866064"/>
                        <a:pt x="564242" y="856027"/>
                        <a:pt x="569245" y="851725"/>
                      </a:cubicBezTo>
                      <a:cubicBezTo>
                        <a:pt x="569245" y="851725"/>
                        <a:pt x="568530" y="851008"/>
                        <a:pt x="568530" y="851008"/>
                      </a:cubicBezTo>
                      <a:cubicBezTo>
                        <a:pt x="562098" y="843122"/>
                        <a:pt x="533509" y="825199"/>
                        <a:pt x="412723" y="813728"/>
                      </a:cubicBezTo>
                      <a:cubicBezTo>
                        <a:pt x="344111" y="807275"/>
                        <a:pt x="279072" y="805841"/>
                        <a:pt x="278357" y="805841"/>
                      </a:cubicBezTo>
                      <a:cubicBezTo>
                        <a:pt x="269781" y="805841"/>
                        <a:pt x="263348" y="798672"/>
                        <a:pt x="263348" y="790069"/>
                      </a:cubicBezTo>
                      <a:cubicBezTo>
                        <a:pt x="263348" y="781465"/>
                        <a:pt x="270495" y="774296"/>
                        <a:pt x="279072" y="774296"/>
                      </a:cubicBezTo>
                      <a:close/>
                      <a:moveTo>
                        <a:pt x="1245396" y="136121"/>
                      </a:moveTo>
                      <a:cubicBezTo>
                        <a:pt x="1245396" y="136121"/>
                        <a:pt x="1245396" y="136121"/>
                        <a:pt x="1270377" y="155395"/>
                      </a:cubicBezTo>
                      <a:cubicBezTo>
                        <a:pt x="1270377" y="155395"/>
                        <a:pt x="1270377" y="155395"/>
                        <a:pt x="824300" y="732893"/>
                      </a:cubicBezTo>
                      <a:cubicBezTo>
                        <a:pt x="824300" y="732893"/>
                        <a:pt x="824300" y="732893"/>
                        <a:pt x="768630" y="897077"/>
                      </a:cubicBezTo>
                      <a:cubicBezTo>
                        <a:pt x="768630" y="897077"/>
                        <a:pt x="768630" y="897077"/>
                        <a:pt x="787900" y="912068"/>
                      </a:cubicBezTo>
                      <a:cubicBezTo>
                        <a:pt x="787900" y="912068"/>
                        <a:pt x="787900" y="912068"/>
                        <a:pt x="932072" y="816413"/>
                      </a:cubicBezTo>
                      <a:lnTo>
                        <a:pt x="1378863" y="239628"/>
                      </a:lnTo>
                      <a:cubicBezTo>
                        <a:pt x="1378863" y="239628"/>
                        <a:pt x="1378863" y="239628"/>
                        <a:pt x="1403843" y="258902"/>
                      </a:cubicBezTo>
                      <a:cubicBezTo>
                        <a:pt x="1403843" y="258902"/>
                        <a:pt x="1403843" y="258902"/>
                        <a:pt x="955625" y="837828"/>
                      </a:cubicBezTo>
                      <a:cubicBezTo>
                        <a:pt x="954198" y="839256"/>
                        <a:pt x="953484" y="839970"/>
                        <a:pt x="952057" y="841397"/>
                      </a:cubicBezTo>
                      <a:cubicBezTo>
                        <a:pt x="952057" y="841397"/>
                        <a:pt x="952057" y="841397"/>
                        <a:pt x="735799" y="984880"/>
                      </a:cubicBezTo>
                      <a:cubicBezTo>
                        <a:pt x="732944" y="986307"/>
                        <a:pt x="730089" y="987021"/>
                        <a:pt x="727234" y="987021"/>
                      </a:cubicBezTo>
                      <a:cubicBezTo>
                        <a:pt x="723665" y="987021"/>
                        <a:pt x="720097" y="986307"/>
                        <a:pt x="717242" y="984166"/>
                      </a:cubicBezTo>
                      <a:cubicBezTo>
                        <a:pt x="712246" y="979883"/>
                        <a:pt x="710105" y="972744"/>
                        <a:pt x="712246" y="966320"/>
                      </a:cubicBezTo>
                      <a:cubicBezTo>
                        <a:pt x="712246" y="966320"/>
                        <a:pt x="712246" y="966320"/>
                        <a:pt x="795038" y="720044"/>
                      </a:cubicBezTo>
                      <a:cubicBezTo>
                        <a:pt x="795751" y="718616"/>
                        <a:pt x="796465" y="717189"/>
                        <a:pt x="797893" y="715761"/>
                      </a:cubicBezTo>
                      <a:cubicBezTo>
                        <a:pt x="797893" y="715761"/>
                        <a:pt x="797893" y="715761"/>
                        <a:pt x="1245396" y="136121"/>
                      </a:cubicBezTo>
                      <a:close/>
                      <a:moveTo>
                        <a:pt x="1356886" y="150"/>
                      </a:moveTo>
                      <a:cubicBezTo>
                        <a:pt x="1360923" y="-386"/>
                        <a:pt x="1365229" y="507"/>
                        <a:pt x="1368818" y="3005"/>
                      </a:cubicBezTo>
                      <a:cubicBezTo>
                        <a:pt x="1368818" y="3005"/>
                        <a:pt x="1368818" y="3005"/>
                        <a:pt x="1502311" y="105804"/>
                      </a:cubicBezTo>
                      <a:cubicBezTo>
                        <a:pt x="1508770" y="111515"/>
                        <a:pt x="1510205" y="120795"/>
                        <a:pt x="1505181" y="127934"/>
                      </a:cubicBezTo>
                      <a:cubicBezTo>
                        <a:pt x="1505181" y="127934"/>
                        <a:pt x="1505181" y="127934"/>
                        <a:pt x="1429105" y="225021"/>
                      </a:cubicBezTo>
                      <a:cubicBezTo>
                        <a:pt x="1429105" y="225021"/>
                        <a:pt x="1429105" y="225021"/>
                        <a:pt x="1270492" y="102948"/>
                      </a:cubicBezTo>
                      <a:cubicBezTo>
                        <a:pt x="1270492" y="102948"/>
                        <a:pt x="1270492" y="102948"/>
                        <a:pt x="1346569" y="5861"/>
                      </a:cubicBezTo>
                      <a:cubicBezTo>
                        <a:pt x="1349081" y="2648"/>
                        <a:pt x="1352849" y="685"/>
                        <a:pt x="1356886" y="150"/>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87" name="TextBox 86">
              <a:extLst>
                <a:ext uri="{FF2B5EF4-FFF2-40B4-BE49-F238E27FC236}">
                  <a16:creationId xmlns:a16="http://schemas.microsoft.com/office/drawing/2014/main" id="{1DF5F488-2D57-4DA8-ADBC-79A2A81CC48A}"/>
                </a:ext>
              </a:extLst>
            </p:cNvPr>
            <p:cNvSpPr txBox="1"/>
            <p:nvPr/>
          </p:nvSpPr>
          <p:spPr>
            <a:xfrm>
              <a:off x="7208803" y="2507541"/>
              <a:ext cx="270879"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GridApp</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88" name="bcgIcons_Digital">
              <a:extLst>
                <a:ext uri="{FF2B5EF4-FFF2-40B4-BE49-F238E27FC236}">
                  <a16:creationId xmlns:a16="http://schemas.microsoft.com/office/drawing/2014/main" id="{F12BE43C-66F9-44B1-8517-C344A597165F}"/>
                </a:ext>
              </a:extLst>
            </p:cNvPr>
            <p:cNvGrpSpPr>
              <a:grpSpLocks noChangeAspect="1"/>
            </p:cNvGrpSpPr>
            <p:nvPr/>
          </p:nvGrpSpPr>
          <p:grpSpPr bwMode="auto">
            <a:xfrm>
              <a:off x="6893918" y="2435416"/>
              <a:ext cx="241557" cy="241781"/>
              <a:chOff x="1682" y="0"/>
              <a:chExt cx="4316" cy="4320"/>
            </a:xfrm>
          </p:grpSpPr>
          <p:sp>
            <p:nvSpPr>
              <p:cNvPr id="183" name="AutoShape 8">
                <a:extLst>
                  <a:ext uri="{FF2B5EF4-FFF2-40B4-BE49-F238E27FC236}">
                    <a16:creationId xmlns:a16="http://schemas.microsoft.com/office/drawing/2014/main" id="{6E0B0A5D-5D7C-4E6A-BA01-0F90553AADE7}"/>
                  </a:ext>
                </a:extLst>
              </p:cNvPr>
              <p:cNvSpPr>
                <a:spLocks noChangeAspect="1" noChangeArrowheads="1" noTextEdit="1"/>
              </p:cNvSpPr>
              <p:nvPr/>
            </p:nvSpPr>
            <p:spPr bwMode="auto">
              <a:xfrm>
                <a:off x="1682" y="0"/>
                <a:ext cx="4316" cy="432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4" name="Freeform 10">
                <a:extLst>
                  <a:ext uri="{FF2B5EF4-FFF2-40B4-BE49-F238E27FC236}">
                    <a16:creationId xmlns:a16="http://schemas.microsoft.com/office/drawing/2014/main" id="{0793BD4F-362A-4784-ACD5-16E58370F0A7}"/>
                  </a:ext>
                </a:extLst>
              </p:cNvPr>
              <p:cNvSpPr>
                <a:spLocks noEditPoints="1"/>
              </p:cNvSpPr>
              <p:nvPr/>
            </p:nvSpPr>
            <p:spPr bwMode="auto">
              <a:xfrm>
                <a:off x="2727" y="919"/>
                <a:ext cx="2797" cy="2512"/>
              </a:xfrm>
              <a:custGeom>
                <a:avLst/>
                <a:gdLst>
                  <a:gd name="T0" fmla="*/ 263 w 1493"/>
                  <a:gd name="T1" fmla="*/ 1282 h 1340"/>
                  <a:gd name="T2" fmla="*/ 379 w 1493"/>
                  <a:gd name="T3" fmla="*/ 1282 h 1340"/>
                  <a:gd name="T4" fmla="*/ 469 w 1493"/>
                  <a:gd name="T5" fmla="*/ 22 h 1340"/>
                  <a:gd name="T6" fmla="*/ 195 w 1493"/>
                  <a:gd name="T7" fmla="*/ 0 h 1340"/>
                  <a:gd name="T8" fmla="*/ 195 w 1493"/>
                  <a:gd name="T9" fmla="*/ 44 h 1340"/>
                  <a:gd name="T10" fmla="*/ 469 w 1493"/>
                  <a:gd name="T11" fmla="*/ 22 h 1340"/>
                  <a:gd name="T12" fmla="*/ 390 w 1493"/>
                  <a:gd name="T13" fmla="*/ 564 h 1340"/>
                  <a:gd name="T14" fmla="*/ 368 w 1493"/>
                  <a:gd name="T15" fmla="*/ 701 h 1340"/>
                  <a:gd name="T16" fmla="*/ 504 w 1493"/>
                  <a:gd name="T17" fmla="*/ 723 h 1340"/>
                  <a:gd name="T18" fmla="*/ 526 w 1493"/>
                  <a:gd name="T19" fmla="*/ 586 h 1340"/>
                  <a:gd name="T20" fmla="*/ 758 w 1493"/>
                  <a:gd name="T21" fmla="*/ 347 h 1340"/>
                  <a:gd name="T22" fmla="*/ 578 w 1493"/>
                  <a:gd name="T23" fmla="*/ 369 h 1340"/>
                  <a:gd name="T24" fmla="*/ 600 w 1493"/>
                  <a:gd name="T25" fmla="*/ 549 h 1340"/>
                  <a:gd name="T26" fmla="*/ 780 w 1493"/>
                  <a:gd name="T27" fmla="*/ 527 h 1340"/>
                  <a:gd name="T28" fmla="*/ 758 w 1493"/>
                  <a:gd name="T29" fmla="*/ 347 h 1340"/>
                  <a:gd name="T30" fmla="*/ 570 w 1493"/>
                  <a:gd name="T31" fmla="*/ 586 h 1340"/>
                  <a:gd name="T32" fmla="*/ 570 w 1493"/>
                  <a:gd name="T33" fmla="*/ 701 h 1340"/>
                  <a:gd name="T34" fmla="*/ 390 w 1493"/>
                  <a:gd name="T35" fmla="*/ 767 h 1340"/>
                  <a:gd name="T36" fmla="*/ 324 w 1493"/>
                  <a:gd name="T37" fmla="*/ 586 h 1340"/>
                  <a:gd name="T38" fmla="*/ 504 w 1493"/>
                  <a:gd name="T39" fmla="*/ 520 h 1340"/>
                  <a:gd name="T40" fmla="*/ 534 w 1493"/>
                  <a:gd name="T41" fmla="*/ 527 h 1340"/>
                  <a:gd name="T42" fmla="*/ 600 w 1493"/>
                  <a:gd name="T43" fmla="*/ 303 h 1340"/>
                  <a:gd name="T44" fmla="*/ 638 w 1493"/>
                  <a:gd name="T45" fmla="*/ 115 h 1340"/>
                  <a:gd name="T46" fmla="*/ 10 w 1493"/>
                  <a:gd name="T47" fmla="*/ 105 h 1340"/>
                  <a:gd name="T48" fmla="*/ 0 w 1493"/>
                  <a:gd name="T49" fmla="*/ 1092 h 1340"/>
                  <a:gd name="T50" fmla="*/ 628 w 1493"/>
                  <a:gd name="T51" fmla="*/ 1102 h 1340"/>
                  <a:gd name="T52" fmla="*/ 638 w 1493"/>
                  <a:gd name="T53" fmla="*/ 593 h 1340"/>
                  <a:gd name="T54" fmla="*/ 1095 w 1493"/>
                  <a:gd name="T55" fmla="*/ 105 h 1340"/>
                  <a:gd name="T56" fmla="*/ 874 w 1493"/>
                  <a:gd name="T57" fmla="*/ 127 h 1340"/>
                  <a:gd name="T58" fmla="*/ 896 w 1493"/>
                  <a:gd name="T59" fmla="*/ 348 h 1340"/>
                  <a:gd name="T60" fmla="*/ 1117 w 1493"/>
                  <a:gd name="T61" fmla="*/ 326 h 1340"/>
                  <a:gd name="T62" fmla="*/ 1095 w 1493"/>
                  <a:gd name="T63" fmla="*/ 105 h 1340"/>
                  <a:gd name="T64" fmla="*/ 1493 w 1493"/>
                  <a:gd name="T65" fmla="*/ 222 h 1340"/>
                  <a:gd name="T66" fmla="*/ 1197 w 1493"/>
                  <a:gd name="T67" fmla="*/ 200 h 1340"/>
                  <a:gd name="T68" fmla="*/ 1175 w 1493"/>
                  <a:gd name="T69" fmla="*/ 496 h 1340"/>
                  <a:gd name="T70" fmla="*/ 1471 w 1493"/>
                  <a:gd name="T71" fmla="*/ 518 h 1340"/>
                  <a:gd name="T72" fmla="*/ 1117 w 1493"/>
                  <a:gd name="T73" fmla="*/ 667 h 1340"/>
                  <a:gd name="T74" fmla="*/ 1095 w 1493"/>
                  <a:gd name="T75" fmla="*/ 409 h 1340"/>
                  <a:gd name="T76" fmla="*/ 838 w 1493"/>
                  <a:gd name="T77" fmla="*/ 431 h 1340"/>
                  <a:gd name="T78" fmla="*/ 860 w 1493"/>
                  <a:gd name="T79" fmla="*/ 689 h 1340"/>
                  <a:gd name="T80" fmla="*/ 1117 w 1493"/>
                  <a:gd name="T81" fmla="*/ 667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93" h="1340">
                    <a:moveTo>
                      <a:pt x="321" y="1340"/>
                    </a:moveTo>
                    <a:cubicBezTo>
                      <a:pt x="289" y="1340"/>
                      <a:pt x="263" y="1314"/>
                      <a:pt x="263" y="1282"/>
                    </a:cubicBezTo>
                    <a:cubicBezTo>
                      <a:pt x="263" y="1250"/>
                      <a:pt x="289" y="1224"/>
                      <a:pt x="321" y="1224"/>
                    </a:cubicBezTo>
                    <a:cubicBezTo>
                      <a:pt x="353" y="1224"/>
                      <a:pt x="379" y="1250"/>
                      <a:pt x="379" y="1282"/>
                    </a:cubicBezTo>
                    <a:cubicBezTo>
                      <a:pt x="379" y="1314"/>
                      <a:pt x="353" y="1340"/>
                      <a:pt x="321" y="1340"/>
                    </a:cubicBezTo>
                    <a:close/>
                    <a:moveTo>
                      <a:pt x="469" y="22"/>
                    </a:moveTo>
                    <a:cubicBezTo>
                      <a:pt x="469" y="10"/>
                      <a:pt x="459" y="0"/>
                      <a:pt x="447" y="0"/>
                    </a:cubicBezTo>
                    <a:cubicBezTo>
                      <a:pt x="195" y="0"/>
                      <a:pt x="195" y="0"/>
                      <a:pt x="195" y="0"/>
                    </a:cubicBezTo>
                    <a:cubicBezTo>
                      <a:pt x="183" y="0"/>
                      <a:pt x="173" y="10"/>
                      <a:pt x="173" y="22"/>
                    </a:cubicBezTo>
                    <a:cubicBezTo>
                      <a:pt x="173" y="34"/>
                      <a:pt x="183" y="44"/>
                      <a:pt x="195" y="44"/>
                    </a:cubicBezTo>
                    <a:cubicBezTo>
                      <a:pt x="447" y="44"/>
                      <a:pt x="447" y="44"/>
                      <a:pt x="447" y="44"/>
                    </a:cubicBezTo>
                    <a:cubicBezTo>
                      <a:pt x="459" y="44"/>
                      <a:pt x="469" y="34"/>
                      <a:pt x="469" y="22"/>
                    </a:cubicBezTo>
                    <a:close/>
                    <a:moveTo>
                      <a:pt x="504" y="564"/>
                    </a:moveTo>
                    <a:cubicBezTo>
                      <a:pt x="390" y="564"/>
                      <a:pt x="390" y="564"/>
                      <a:pt x="390" y="564"/>
                    </a:cubicBezTo>
                    <a:cubicBezTo>
                      <a:pt x="377" y="564"/>
                      <a:pt x="368" y="574"/>
                      <a:pt x="368" y="586"/>
                    </a:cubicBezTo>
                    <a:cubicBezTo>
                      <a:pt x="368" y="701"/>
                      <a:pt x="368" y="701"/>
                      <a:pt x="368" y="701"/>
                    </a:cubicBezTo>
                    <a:cubicBezTo>
                      <a:pt x="368" y="713"/>
                      <a:pt x="377" y="723"/>
                      <a:pt x="390" y="723"/>
                    </a:cubicBezTo>
                    <a:cubicBezTo>
                      <a:pt x="504" y="723"/>
                      <a:pt x="504" y="723"/>
                      <a:pt x="504" y="723"/>
                    </a:cubicBezTo>
                    <a:cubicBezTo>
                      <a:pt x="516" y="723"/>
                      <a:pt x="526" y="713"/>
                      <a:pt x="526" y="701"/>
                    </a:cubicBezTo>
                    <a:cubicBezTo>
                      <a:pt x="526" y="586"/>
                      <a:pt x="526" y="586"/>
                      <a:pt x="526" y="586"/>
                    </a:cubicBezTo>
                    <a:cubicBezTo>
                      <a:pt x="526" y="574"/>
                      <a:pt x="516" y="564"/>
                      <a:pt x="504" y="564"/>
                    </a:cubicBezTo>
                    <a:moveTo>
                      <a:pt x="758" y="347"/>
                    </a:moveTo>
                    <a:cubicBezTo>
                      <a:pt x="600" y="347"/>
                      <a:pt x="600" y="347"/>
                      <a:pt x="600" y="347"/>
                    </a:cubicBezTo>
                    <a:cubicBezTo>
                      <a:pt x="588" y="347"/>
                      <a:pt x="578" y="357"/>
                      <a:pt x="578" y="369"/>
                    </a:cubicBezTo>
                    <a:cubicBezTo>
                      <a:pt x="578" y="527"/>
                      <a:pt x="578" y="527"/>
                      <a:pt x="578" y="527"/>
                    </a:cubicBezTo>
                    <a:cubicBezTo>
                      <a:pt x="578" y="539"/>
                      <a:pt x="588" y="549"/>
                      <a:pt x="600" y="549"/>
                    </a:cubicBezTo>
                    <a:cubicBezTo>
                      <a:pt x="758" y="549"/>
                      <a:pt x="758" y="549"/>
                      <a:pt x="758" y="549"/>
                    </a:cubicBezTo>
                    <a:cubicBezTo>
                      <a:pt x="770" y="549"/>
                      <a:pt x="780" y="539"/>
                      <a:pt x="780" y="527"/>
                    </a:cubicBezTo>
                    <a:cubicBezTo>
                      <a:pt x="780" y="369"/>
                      <a:pt x="780" y="369"/>
                      <a:pt x="780" y="369"/>
                    </a:cubicBezTo>
                    <a:cubicBezTo>
                      <a:pt x="780" y="357"/>
                      <a:pt x="770" y="347"/>
                      <a:pt x="758" y="347"/>
                    </a:cubicBezTo>
                    <a:moveTo>
                      <a:pt x="600" y="593"/>
                    </a:moveTo>
                    <a:cubicBezTo>
                      <a:pt x="589" y="593"/>
                      <a:pt x="579" y="590"/>
                      <a:pt x="570" y="586"/>
                    </a:cubicBezTo>
                    <a:cubicBezTo>
                      <a:pt x="570" y="586"/>
                      <a:pt x="570" y="586"/>
                      <a:pt x="570" y="586"/>
                    </a:cubicBezTo>
                    <a:cubicBezTo>
                      <a:pt x="570" y="701"/>
                      <a:pt x="570" y="701"/>
                      <a:pt x="570" y="701"/>
                    </a:cubicBezTo>
                    <a:cubicBezTo>
                      <a:pt x="570" y="737"/>
                      <a:pt x="541" y="767"/>
                      <a:pt x="504" y="767"/>
                    </a:cubicBezTo>
                    <a:cubicBezTo>
                      <a:pt x="390" y="767"/>
                      <a:pt x="390" y="767"/>
                      <a:pt x="390" y="767"/>
                    </a:cubicBezTo>
                    <a:cubicBezTo>
                      <a:pt x="353" y="767"/>
                      <a:pt x="324" y="737"/>
                      <a:pt x="324" y="701"/>
                    </a:cubicBezTo>
                    <a:cubicBezTo>
                      <a:pt x="324" y="586"/>
                      <a:pt x="324" y="586"/>
                      <a:pt x="324" y="586"/>
                    </a:cubicBezTo>
                    <a:cubicBezTo>
                      <a:pt x="324" y="550"/>
                      <a:pt x="353" y="520"/>
                      <a:pt x="390" y="520"/>
                    </a:cubicBezTo>
                    <a:cubicBezTo>
                      <a:pt x="504" y="520"/>
                      <a:pt x="504" y="520"/>
                      <a:pt x="504" y="520"/>
                    </a:cubicBezTo>
                    <a:cubicBezTo>
                      <a:pt x="515" y="520"/>
                      <a:pt x="525" y="523"/>
                      <a:pt x="534" y="528"/>
                    </a:cubicBezTo>
                    <a:cubicBezTo>
                      <a:pt x="534" y="527"/>
                      <a:pt x="534" y="527"/>
                      <a:pt x="534" y="527"/>
                    </a:cubicBezTo>
                    <a:cubicBezTo>
                      <a:pt x="534" y="369"/>
                      <a:pt x="534" y="369"/>
                      <a:pt x="534" y="369"/>
                    </a:cubicBezTo>
                    <a:cubicBezTo>
                      <a:pt x="534" y="333"/>
                      <a:pt x="564" y="303"/>
                      <a:pt x="600" y="303"/>
                    </a:cubicBezTo>
                    <a:cubicBezTo>
                      <a:pt x="638" y="303"/>
                      <a:pt x="638" y="303"/>
                      <a:pt x="638" y="303"/>
                    </a:cubicBezTo>
                    <a:cubicBezTo>
                      <a:pt x="638" y="115"/>
                      <a:pt x="638" y="115"/>
                      <a:pt x="638" y="115"/>
                    </a:cubicBezTo>
                    <a:cubicBezTo>
                      <a:pt x="638" y="110"/>
                      <a:pt x="634" y="105"/>
                      <a:pt x="628" y="105"/>
                    </a:cubicBezTo>
                    <a:cubicBezTo>
                      <a:pt x="10" y="105"/>
                      <a:pt x="10" y="105"/>
                      <a:pt x="10" y="105"/>
                    </a:cubicBezTo>
                    <a:cubicBezTo>
                      <a:pt x="4" y="105"/>
                      <a:pt x="0" y="110"/>
                      <a:pt x="0" y="115"/>
                    </a:cubicBezTo>
                    <a:cubicBezTo>
                      <a:pt x="0" y="1092"/>
                      <a:pt x="0" y="1092"/>
                      <a:pt x="0" y="1092"/>
                    </a:cubicBezTo>
                    <a:cubicBezTo>
                      <a:pt x="0" y="1098"/>
                      <a:pt x="4" y="1102"/>
                      <a:pt x="10" y="1102"/>
                    </a:cubicBezTo>
                    <a:cubicBezTo>
                      <a:pt x="628" y="1102"/>
                      <a:pt x="628" y="1102"/>
                      <a:pt x="628" y="1102"/>
                    </a:cubicBezTo>
                    <a:cubicBezTo>
                      <a:pt x="634" y="1102"/>
                      <a:pt x="638" y="1098"/>
                      <a:pt x="638" y="1092"/>
                    </a:cubicBezTo>
                    <a:cubicBezTo>
                      <a:pt x="638" y="593"/>
                      <a:pt x="638" y="593"/>
                      <a:pt x="638" y="593"/>
                    </a:cubicBezTo>
                    <a:lnTo>
                      <a:pt x="600" y="593"/>
                    </a:lnTo>
                    <a:close/>
                    <a:moveTo>
                      <a:pt x="1095" y="105"/>
                    </a:moveTo>
                    <a:cubicBezTo>
                      <a:pt x="896" y="105"/>
                      <a:pt x="896" y="105"/>
                      <a:pt x="896" y="105"/>
                    </a:cubicBezTo>
                    <a:cubicBezTo>
                      <a:pt x="884" y="105"/>
                      <a:pt x="874" y="115"/>
                      <a:pt x="874" y="127"/>
                    </a:cubicBezTo>
                    <a:cubicBezTo>
                      <a:pt x="874" y="326"/>
                      <a:pt x="874" y="326"/>
                      <a:pt x="874" y="326"/>
                    </a:cubicBezTo>
                    <a:cubicBezTo>
                      <a:pt x="874" y="338"/>
                      <a:pt x="884" y="348"/>
                      <a:pt x="896" y="348"/>
                    </a:cubicBezTo>
                    <a:cubicBezTo>
                      <a:pt x="1095" y="348"/>
                      <a:pt x="1095" y="348"/>
                      <a:pt x="1095" y="348"/>
                    </a:cubicBezTo>
                    <a:cubicBezTo>
                      <a:pt x="1107" y="348"/>
                      <a:pt x="1117" y="338"/>
                      <a:pt x="1117" y="326"/>
                    </a:cubicBezTo>
                    <a:cubicBezTo>
                      <a:pt x="1117" y="127"/>
                      <a:pt x="1117" y="127"/>
                      <a:pt x="1117" y="127"/>
                    </a:cubicBezTo>
                    <a:cubicBezTo>
                      <a:pt x="1117" y="115"/>
                      <a:pt x="1107" y="105"/>
                      <a:pt x="1095" y="105"/>
                    </a:cubicBezTo>
                    <a:moveTo>
                      <a:pt x="1493" y="496"/>
                    </a:moveTo>
                    <a:cubicBezTo>
                      <a:pt x="1493" y="222"/>
                      <a:pt x="1493" y="222"/>
                      <a:pt x="1493" y="222"/>
                    </a:cubicBezTo>
                    <a:cubicBezTo>
                      <a:pt x="1493" y="210"/>
                      <a:pt x="1483" y="200"/>
                      <a:pt x="1471" y="200"/>
                    </a:cubicBezTo>
                    <a:cubicBezTo>
                      <a:pt x="1197" y="200"/>
                      <a:pt x="1197" y="200"/>
                      <a:pt x="1197" y="200"/>
                    </a:cubicBezTo>
                    <a:cubicBezTo>
                      <a:pt x="1185" y="200"/>
                      <a:pt x="1175" y="210"/>
                      <a:pt x="1175" y="222"/>
                    </a:cubicBezTo>
                    <a:cubicBezTo>
                      <a:pt x="1175" y="496"/>
                      <a:pt x="1175" y="496"/>
                      <a:pt x="1175" y="496"/>
                    </a:cubicBezTo>
                    <a:cubicBezTo>
                      <a:pt x="1175" y="508"/>
                      <a:pt x="1185" y="518"/>
                      <a:pt x="1197" y="518"/>
                    </a:cubicBezTo>
                    <a:cubicBezTo>
                      <a:pt x="1471" y="518"/>
                      <a:pt x="1471" y="518"/>
                      <a:pt x="1471" y="518"/>
                    </a:cubicBezTo>
                    <a:cubicBezTo>
                      <a:pt x="1483" y="518"/>
                      <a:pt x="1493" y="508"/>
                      <a:pt x="1493" y="496"/>
                    </a:cubicBezTo>
                    <a:close/>
                    <a:moveTo>
                      <a:pt x="1117" y="667"/>
                    </a:moveTo>
                    <a:cubicBezTo>
                      <a:pt x="1117" y="431"/>
                      <a:pt x="1117" y="431"/>
                      <a:pt x="1117" y="431"/>
                    </a:cubicBezTo>
                    <a:cubicBezTo>
                      <a:pt x="1117" y="419"/>
                      <a:pt x="1107" y="409"/>
                      <a:pt x="1095" y="409"/>
                    </a:cubicBezTo>
                    <a:cubicBezTo>
                      <a:pt x="860" y="409"/>
                      <a:pt x="860" y="409"/>
                      <a:pt x="860" y="409"/>
                    </a:cubicBezTo>
                    <a:cubicBezTo>
                      <a:pt x="848" y="409"/>
                      <a:pt x="838" y="419"/>
                      <a:pt x="838" y="431"/>
                    </a:cubicBezTo>
                    <a:cubicBezTo>
                      <a:pt x="838" y="667"/>
                      <a:pt x="838" y="667"/>
                      <a:pt x="838" y="667"/>
                    </a:cubicBezTo>
                    <a:cubicBezTo>
                      <a:pt x="838" y="679"/>
                      <a:pt x="848" y="689"/>
                      <a:pt x="860" y="689"/>
                    </a:cubicBezTo>
                    <a:cubicBezTo>
                      <a:pt x="1095" y="689"/>
                      <a:pt x="1095" y="689"/>
                      <a:pt x="1095" y="689"/>
                    </a:cubicBezTo>
                    <a:cubicBezTo>
                      <a:pt x="1107" y="689"/>
                      <a:pt x="1117" y="679"/>
                      <a:pt x="1117" y="667"/>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5" name="Freeform 11">
                <a:extLst>
                  <a:ext uri="{FF2B5EF4-FFF2-40B4-BE49-F238E27FC236}">
                    <a16:creationId xmlns:a16="http://schemas.microsoft.com/office/drawing/2014/main" id="{B9C8536A-3D69-44F1-8D8E-C18114C62394}"/>
                  </a:ext>
                </a:extLst>
              </p:cNvPr>
              <p:cNvSpPr>
                <a:spLocks noEditPoints="1"/>
              </p:cNvSpPr>
              <p:nvPr/>
            </p:nvSpPr>
            <p:spPr bwMode="auto">
              <a:xfrm>
                <a:off x="2574" y="728"/>
                <a:ext cx="1509" cy="2865"/>
              </a:xfrm>
              <a:custGeom>
                <a:avLst/>
                <a:gdLst>
                  <a:gd name="T0" fmla="*/ 762 w 806"/>
                  <a:gd name="T1" fmla="*/ 695 h 1528"/>
                  <a:gd name="T2" fmla="*/ 762 w 806"/>
                  <a:gd name="T3" fmla="*/ 1252 h 1528"/>
                  <a:gd name="T4" fmla="*/ 44 w 806"/>
                  <a:gd name="T5" fmla="*/ 1252 h 1528"/>
                  <a:gd name="T6" fmla="*/ 44 w 806"/>
                  <a:gd name="T7" fmla="*/ 44 h 1528"/>
                  <a:gd name="T8" fmla="*/ 762 w 806"/>
                  <a:gd name="T9" fmla="*/ 44 h 1528"/>
                  <a:gd name="T10" fmla="*/ 762 w 806"/>
                  <a:gd name="T11" fmla="*/ 405 h 1528"/>
                  <a:gd name="T12" fmla="*/ 806 w 806"/>
                  <a:gd name="T13" fmla="*/ 405 h 1528"/>
                  <a:gd name="T14" fmla="*/ 806 w 806"/>
                  <a:gd name="T15" fmla="*/ 22 h 1528"/>
                  <a:gd name="T16" fmla="*/ 784 w 806"/>
                  <a:gd name="T17" fmla="*/ 0 h 1528"/>
                  <a:gd name="T18" fmla="*/ 22 w 806"/>
                  <a:gd name="T19" fmla="*/ 0 h 1528"/>
                  <a:gd name="T20" fmla="*/ 0 w 806"/>
                  <a:gd name="T21" fmla="*/ 22 h 1528"/>
                  <a:gd name="T22" fmla="*/ 0 w 806"/>
                  <a:gd name="T23" fmla="*/ 1252 h 1528"/>
                  <a:gd name="T24" fmla="*/ 0 w 806"/>
                  <a:gd name="T25" fmla="*/ 1296 h 1528"/>
                  <a:gd name="T26" fmla="*/ 0 w 806"/>
                  <a:gd name="T27" fmla="*/ 1506 h 1528"/>
                  <a:gd name="T28" fmla="*/ 22 w 806"/>
                  <a:gd name="T29" fmla="*/ 1528 h 1528"/>
                  <a:gd name="T30" fmla="*/ 784 w 806"/>
                  <a:gd name="T31" fmla="*/ 1528 h 1528"/>
                  <a:gd name="T32" fmla="*/ 806 w 806"/>
                  <a:gd name="T33" fmla="*/ 1506 h 1528"/>
                  <a:gd name="T34" fmla="*/ 806 w 806"/>
                  <a:gd name="T35" fmla="*/ 1296 h 1528"/>
                  <a:gd name="T36" fmla="*/ 806 w 806"/>
                  <a:gd name="T37" fmla="*/ 1252 h 1528"/>
                  <a:gd name="T38" fmla="*/ 806 w 806"/>
                  <a:gd name="T39" fmla="*/ 695 h 1528"/>
                  <a:gd name="T40" fmla="*/ 762 w 806"/>
                  <a:gd name="T41" fmla="*/ 695 h 1528"/>
                  <a:gd name="T42" fmla="*/ 762 w 806"/>
                  <a:gd name="T43" fmla="*/ 1484 h 1528"/>
                  <a:gd name="T44" fmla="*/ 44 w 806"/>
                  <a:gd name="T45" fmla="*/ 1484 h 1528"/>
                  <a:gd name="T46" fmla="*/ 44 w 806"/>
                  <a:gd name="T47" fmla="*/ 1296 h 1528"/>
                  <a:gd name="T48" fmla="*/ 762 w 806"/>
                  <a:gd name="T49" fmla="*/ 1296 h 1528"/>
                  <a:gd name="T50" fmla="*/ 762 w 806"/>
                  <a:gd name="T51" fmla="*/ 1484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6" h="1528">
                    <a:moveTo>
                      <a:pt x="762" y="695"/>
                    </a:moveTo>
                    <a:cubicBezTo>
                      <a:pt x="762" y="1252"/>
                      <a:pt x="762" y="1252"/>
                      <a:pt x="762" y="1252"/>
                    </a:cubicBezTo>
                    <a:cubicBezTo>
                      <a:pt x="44" y="1252"/>
                      <a:pt x="44" y="1252"/>
                      <a:pt x="44" y="1252"/>
                    </a:cubicBezTo>
                    <a:cubicBezTo>
                      <a:pt x="44" y="44"/>
                      <a:pt x="44" y="44"/>
                      <a:pt x="44" y="44"/>
                    </a:cubicBezTo>
                    <a:cubicBezTo>
                      <a:pt x="762" y="44"/>
                      <a:pt x="762" y="44"/>
                      <a:pt x="762" y="44"/>
                    </a:cubicBezTo>
                    <a:cubicBezTo>
                      <a:pt x="762" y="405"/>
                      <a:pt x="762" y="405"/>
                      <a:pt x="762" y="405"/>
                    </a:cubicBezTo>
                    <a:cubicBezTo>
                      <a:pt x="806" y="405"/>
                      <a:pt x="806" y="405"/>
                      <a:pt x="806" y="405"/>
                    </a:cubicBezTo>
                    <a:cubicBezTo>
                      <a:pt x="806" y="22"/>
                      <a:pt x="806" y="22"/>
                      <a:pt x="806" y="22"/>
                    </a:cubicBezTo>
                    <a:cubicBezTo>
                      <a:pt x="806" y="10"/>
                      <a:pt x="796" y="0"/>
                      <a:pt x="784" y="0"/>
                    </a:cubicBezTo>
                    <a:cubicBezTo>
                      <a:pt x="22" y="0"/>
                      <a:pt x="22" y="0"/>
                      <a:pt x="22" y="0"/>
                    </a:cubicBezTo>
                    <a:cubicBezTo>
                      <a:pt x="10" y="0"/>
                      <a:pt x="0" y="10"/>
                      <a:pt x="0" y="22"/>
                    </a:cubicBezTo>
                    <a:cubicBezTo>
                      <a:pt x="0" y="1252"/>
                      <a:pt x="0" y="1252"/>
                      <a:pt x="0" y="1252"/>
                    </a:cubicBezTo>
                    <a:cubicBezTo>
                      <a:pt x="0" y="1296"/>
                      <a:pt x="0" y="1296"/>
                      <a:pt x="0" y="1296"/>
                    </a:cubicBezTo>
                    <a:cubicBezTo>
                      <a:pt x="0" y="1506"/>
                      <a:pt x="0" y="1506"/>
                      <a:pt x="0" y="1506"/>
                    </a:cubicBezTo>
                    <a:cubicBezTo>
                      <a:pt x="0" y="1518"/>
                      <a:pt x="10" y="1528"/>
                      <a:pt x="22" y="1528"/>
                    </a:cubicBezTo>
                    <a:cubicBezTo>
                      <a:pt x="784" y="1528"/>
                      <a:pt x="784" y="1528"/>
                      <a:pt x="784" y="1528"/>
                    </a:cubicBezTo>
                    <a:cubicBezTo>
                      <a:pt x="796" y="1528"/>
                      <a:pt x="806" y="1518"/>
                      <a:pt x="806" y="1506"/>
                    </a:cubicBezTo>
                    <a:cubicBezTo>
                      <a:pt x="806" y="1296"/>
                      <a:pt x="806" y="1296"/>
                      <a:pt x="806" y="1296"/>
                    </a:cubicBezTo>
                    <a:cubicBezTo>
                      <a:pt x="806" y="1252"/>
                      <a:pt x="806" y="1252"/>
                      <a:pt x="806" y="1252"/>
                    </a:cubicBezTo>
                    <a:cubicBezTo>
                      <a:pt x="806" y="695"/>
                      <a:pt x="806" y="695"/>
                      <a:pt x="806" y="695"/>
                    </a:cubicBezTo>
                    <a:lnTo>
                      <a:pt x="762" y="695"/>
                    </a:lnTo>
                    <a:close/>
                    <a:moveTo>
                      <a:pt x="762" y="1484"/>
                    </a:moveTo>
                    <a:cubicBezTo>
                      <a:pt x="44" y="1484"/>
                      <a:pt x="44" y="1484"/>
                      <a:pt x="44" y="1484"/>
                    </a:cubicBezTo>
                    <a:cubicBezTo>
                      <a:pt x="44" y="1296"/>
                      <a:pt x="44" y="1296"/>
                      <a:pt x="44" y="1296"/>
                    </a:cubicBezTo>
                    <a:cubicBezTo>
                      <a:pt x="762" y="1296"/>
                      <a:pt x="762" y="1296"/>
                      <a:pt x="762" y="1296"/>
                    </a:cubicBezTo>
                    <a:lnTo>
                      <a:pt x="762" y="1484"/>
                    </a:ln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89" name="TextBox 88">
              <a:extLst>
                <a:ext uri="{FF2B5EF4-FFF2-40B4-BE49-F238E27FC236}">
                  <a16:creationId xmlns:a16="http://schemas.microsoft.com/office/drawing/2014/main" id="{BBAD5EAB-0004-4C58-82D7-EED51531B882}"/>
                </a:ext>
              </a:extLst>
            </p:cNvPr>
            <p:cNvSpPr txBox="1"/>
            <p:nvPr/>
          </p:nvSpPr>
          <p:spPr>
            <a:xfrm>
              <a:off x="7208803" y="2790068"/>
              <a:ext cx="23974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a:ln>
                    <a:noFill/>
                  </a:ln>
                  <a:solidFill>
                    <a:prstClr val="white"/>
                  </a:solidFill>
                  <a:effectLst/>
                  <a:uLnTx/>
                  <a:uFillTx/>
                  <a:latin typeface="Arial"/>
                  <a:ea typeface="+mn-ea"/>
                  <a:cs typeface="Arial"/>
                </a:rPr>
                <a:t>GridInit</a:t>
              </a:r>
            </a:p>
          </p:txBody>
        </p:sp>
        <p:grpSp>
          <p:nvGrpSpPr>
            <p:cNvPr id="90" name="bcgBugs_Laptop">
              <a:extLst>
                <a:ext uri="{FF2B5EF4-FFF2-40B4-BE49-F238E27FC236}">
                  <a16:creationId xmlns:a16="http://schemas.microsoft.com/office/drawing/2014/main" id="{DF68418B-6850-4ECA-BB97-4533ECCC66B8}"/>
                </a:ext>
              </a:extLst>
            </p:cNvPr>
            <p:cNvGrpSpPr>
              <a:grpSpLocks noChangeAspect="1"/>
            </p:cNvGrpSpPr>
            <p:nvPr/>
          </p:nvGrpSpPr>
          <p:grpSpPr bwMode="auto">
            <a:xfrm>
              <a:off x="6893924" y="2717942"/>
              <a:ext cx="241546" cy="241781"/>
              <a:chOff x="2818" y="1137"/>
              <a:chExt cx="2044" cy="2046"/>
            </a:xfrm>
          </p:grpSpPr>
          <p:sp>
            <p:nvSpPr>
              <p:cNvPr id="181" name="AutoShape 11">
                <a:extLst>
                  <a:ext uri="{FF2B5EF4-FFF2-40B4-BE49-F238E27FC236}">
                    <a16:creationId xmlns:a16="http://schemas.microsoft.com/office/drawing/2014/main" id="{366B6939-884B-4008-8125-3932029D18A0}"/>
                  </a:ext>
                </a:extLst>
              </p:cNvPr>
              <p:cNvSpPr>
                <a:spLocks noChangeAspect="1" noChangeArrowheads="1" noTextEdit="1"/>
              </p:cNvSpPr>
              <p:nvPr/>
            </p:nvSpPr>
            <p:spPr bwMode="auto">
              <a:xfrm>
                <a:off x="2818" y="1137"/>
                <a:ext cx="2044" cy="2046"/>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2" name="Freeform 13">
                <a:extLst>
                  <a:ext uri="{FF2B5EF4-FFF2-40B4-BE49-F238E27FC236}">
                    <a16:creationId xmlns:a16="http://schemas.microsoft.com/office/drawing/2014/main" id="{5FF33523-DCD8-4784-85C5-1187C211A887}"/>
                  </a:ext>
                </a:extLst>
              </p:cNvPr>
              <p:cNvSpPr>
                <a:spLocks noEditPoints="1"/>
              </p:cNvSpPr>
              <p:nvPr/>
            </p:nvSpPr>
            <p:spPr bwMode="auto">
              <a:xfrm>
                <a:off x="2945" y="1514"/>
                <a:ext cx="1792" cy="1290"/>
              </a:xfrm>
              <a:custGeom>
                <a:avLst/>
                <a:gdLst>
                  <a:gd name="T0" fmla="*/ 792 w 876"/>
                  <a:gd name="T1" fmla="*/ 0 h 630"/>
                  <a:gd name="T2" fmla="*/ 84 w 876"/>
                  <a:gd name="T3" fmla="*/ 0 h 630"/>
                  <a:gd name="T4" fmla="*/ 62 w 876"/>
                  <a:gd name="T5" fmla="*/ 22 h 630"/>
                  <a:gd name="T6" fmla="*/ 62 w 876"/>
                  <a:gd name="T7" fmla="*/ 488 h 630"/>
                  <a:gd name="T8" fmla="*/ 84 w 876"/>
                  <a:gd name="T9" fmla="*/ 510 h 630"/>
                  <a:gd name="T10" fmla="*/ 792 w 876"/>
                  <a:gd name="T11" fmla="*/ 510 h 630"/>
                  <a:gd name="T12" fmla="*/ 814 w 876"/>
                  <a:gd name="T13" fmla="*/ 488 h 630"/>
                  <a:gd name="T14" fmla="*/ 814 w 876"/>
                  <a:gd name="T15" fmla="*/ 22 h 630"/>
                  <a:gd name="T16" fmla="*/ 792 w 876"/>
                  <a:gd name="T17" fmla="*/ 0 h 630"/>
                  <a:gd name="T18" fmla="*/ 763 w 876"/>
                  <a:gd name="T19" fmla="*/ 442 h 630"/>
                  <a:gd name="T20" fmla="*/ 753 w 876"/>
                  <a:gd name="T21" fmla="*/ 452 h 630"/>
                  <a:gd name="T22" fmla="*/ 123 w 876"/>
                  <a:gd name="T23" fmla="*/ 452 h 630"/>
                  <a:gd name="T24" fmla="*/ 113 w 876"/>
                  <a:gd name="T25" fmla="*/ 442 h 630"/>
                  <a:gd name="T26" fmla="*/ 113 w 876"/>
                  <a:gd name="T27" fmla="*/ 68 h 630"/>
                  <a:gd name="T28" fmla="*/ 123 w 876"/>
                  <a:gd name="T29" fmla="*/ 58 h 630"/>
                  <a:gd name="T30" fmla="*/ 753 w 876"/>
                  <a:gd name="T31" fmla="*/ 58 h 630"/>
                  <a:gd name="T32" fmla="*/ 763 w 876"/>
                  <a:gd name="T33" fmla="*/ 68 h 630"/>
                  <a:gd name="T34" fmla="*/ 763 w 876"/>
                  <a:gd name="T35" fmla="*/ 442 h 630"/>
                  <a:gd name="T36" fmla="*/ 874 w 876"/>
                  <a:gd name="T37" fmla="*/ 563 h 630"/>
                  <a:gd name="T38" fmla="*/ 858 w 876"/>
                  <a:gd name="T39" fmla="*/ 614 h 630"/>
                  <a:gd name="T40" fmla="*/ 837 w 876"/>
                  <a:gd name="T41" fmla="*/ 630 h 630"/>
                  <a:gd name="T42" fmla="*/ 39 w 876"/>
                  <a:gd name="T43" fmla="*/ 630 h 630"/>
                  <a:gd name="T44" fmla="*/ 18 w 876"/>
                  <a:gd name="T45" fmla="*/ 614 h 630"/>
                  <a:gd name="T46" fmla="*/ 2 w 876"/>
                  <a:gd name="T47" fmla="*/ 563 h 630"/>
                  <a:gd name="T48" fmla="*/ 6 w 876"/>
                  <a:gd name="T49" fmla="*/ 543 h 630"/>
                  <a:gd name="T50" fmla="*/ 23 w 876"/>
                  <a:gd name="T51" fmla="*/ 534 h 630"/>
                  <a:gd name="T52" fmla="*/ 322 w 876"/>
                  <a:gd name="T53" fmla="*/ 534 h 630"/>
                  <a:gd name="T54" fmla="*/ 343 w 876"/>
                  <a:gd name="T55" fmla="*/ 549 h 630"/>
                  <a:gd name="T56" fmla="*/ 533 w 876"/>
                  <a:gd name="T57" fmla="*/ 549 h 630"/>
                  <a:gd name="T58" fmla="*/ 554 w 876"/>
                  <a:gd name="T59" fmla="*/ 534 h 630"/>
                  <a:gd name="T60" fmla="*/ 853 w 876"/>
                  <a:gd name="T61" fmla="*/ 534 h 630"/>
                  <a:gd name="T62" fmla="*/ 870 w 876"/>
                  <a:gd name="T63" fmla="*/ 543 h 630"/>
                  <a:gd name="T64" fmla="*/ 874 w 876"/>
                  <a:gd name="T65" fmla="*/ 56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6" h="630">
                    <a:moveTo>
                      <a:pt x="792" y="0"/>
                    </a:moveTo>
                    <a:cubicBezTo>
                      <a:pt x="84" y="0"/>
                      <a:pt x="84" y="0"/>
                      <a:pt x="84" y="0"/>
                    </a:cubicBezTo>
                    <a:cubicBezTo>
                      <a:pt x="72" y="0"/>
                      <a:pt x="62" y="10"/>
                      <a:pt x="62" y="22"/>
                    </a:cubicBezTo>
                    <a:cubicBezTo>
                      <a:pt x="62" y="488"/>
                      <a:pt x="62" y="488"/>
                      <a:pt x="62" y="488"/>
                    </a:cubicBezTo>
                    <a:cubicBezTo>
                      <a:pt x="62" y="500"/>
                      <a:pt x="72" y="510"/>
                      <a:pt x="84" y="510"/>
                    </a:cubicBezTo>
                    <a:cubicBezTo>
                      <a:pt x="792" y="510"/>
                      <a:pt x="792" y="510"/>
                      <a:pt x="792" y="510"/>
                    </a:cubicBezTo>
                    <a:cubicBezTo>
                      <a:pt x="804" y="510"/>
                      <a:pt x="814" y="500"/>
                      <a:pt x="814" y="488"/>
                    </a:cubicBezTo>
                    <a:cubicBezTo>
                      <a:pt x="814" y="22"/>
                      <a:pt x="814" y="22"/>
                      <a:pt x="814" y="22"/>
                    </a:cubicBezTo>
                    <a:cubicBezTo>
                      <a:pt x="814" y="10"/>
                      <a:pt x="804" y="0"/>
                      <a:pt x="792" y="0"/>
                    </a:cubicBezTo>
                    <a:close/>
                    <a:moveTo>
                      <a:pt x="763" y="442"/>
                    </a:moveTo>
                    <a:cubicBezTo>
                      <a:pt x="763" y="448"/>
                      <a:pt x="759" y="452"/>
                      <a:pt x="753" y="452"/>
                    </a:cubicBezTo>
                    <a:cubicBezTo>
                      <a:pt x="123" y="452"/>
                      <a:pt x="123" y="452"/>
                      <a:pt x="123" y="452"/>
                    </a:cubicBezTo>
                    <a:cubicBezTo>
                      <a:pt x="117" y="452"/>
                      <a:pt x="113" y="448"/>
                      <a:pt x="113" y="442"/>
                    </a:cubicBezTo>
                    <a:cubicBezTo>
                      <a:pt x="113" y="68"/>
                      <a:pt x="113" y="68"/>
                      <a:pt x="113" y="68"/>
                    </a:cubicBezTo>
                    <a:cubicBezTo>
                      <a:pt x="113" y="62"/>
                      <a:pt x="117" y="58"/>
                      <a:pt x="123" y="58"/>
                    </a:cubicBezTo>
                    <a:cubicBezTo>
                      <a:pt x="753" y="58"/>
                      <a:pt x="753" y="58"/>
                      <a:pt x="753" y="58"/>
                    </a:cubicBezTo>
                    <a:cubicBezTo>
                      <a:pt x="759" y="58"/>
                      <a:pt x="763" y="62"/>
                      <a:pt x="763" y="68"/>
                    </a:cubicBezTo>
                    <a:lnTo>
                      <a:pt x="763" y="442"/>
                    </a:lnTo>
                    <a:close/>
                    <a:moveTo>
                      <a:pt x="874" y="563"/>
                    </a:moveTo>
                    <a:cubicBezTo>
                      <a:pt x="858" y="614"/>
                      <a:pt x="858" y="614"/>
                      <a:pt x="858" y="614"/>
                    </a:cubicBezTo>
                    <a:cubicBezTo>
                      <a:pt x="855" y="623"/>
                      <a:pt x="846" y="630"/>
                      <a:pt x="837" y="630"/>
                    </a:cubicBezTo>
                    <a:cubicBezTo>
                      <a:pt x="39" y="630"/>
                      <a:pt x="39" y="630"/>
                      <a:pt x="39" y="630"/>
                    </a:cubicBezTo>
                    <a:cubicBezTo>
                      <a:pt x="30" y="630"/>
                      <a:pt x="21" y="623"/>
                      <a:pt x="18" y="614"/>
                    </a:cubicBezTo>
                    <a:cubicBezTo>
                      <a:pt x="2" y="563"/>
                      <a:pt x="2" y="563"/>
                      <a:pt x="2" y="563"/>
                    </a:cubicBezTo>
                    <a:cubicBezTo>
                      <a:pt x="0" y="556"/>
                      <a:pt x="1" y="549"/>
                      <a:pt x="6" y="543"/>
                    </a:cubicBezTo>
                    <a:cubicBezTo>
                      <a:pt x="10" y="538"/>
                      <a:pt x="16" y="534"/>
                      <a:pt x="23" y="534"/>
                    </a:cubicBezTo>
                    <a:cubicBezTo>
                      <a:pt x="322" y="534"/>
                      <a:pt x="322" y="534"/>
                      <a:pt x="322" y="534"/>
                    </a:cubicBezTo>
                    <a:cubicBezTo>
                      <a:pt x="331" y="534"/>
                      <a:pt x="340" y="541"/>
                      <a:pt x="343" y="549"/>
                    </a:cubicBezTo>
                    <a:cubicBezTo>
                      <a:pt x="533" y="549"/>
                      <a:pt x="533" y="549"/>
                      <a:pt x="533" y="549"/>
                    </a:cubicBezTo>
                    <a:cubicBezTo>
                      <a:pt x="536" y="541"/>
                      <a:pt x="545" y="534"/>
                      <a:pt x="554" y="534"/>
                    </a:cubicBezTo>
                    <a:cubicBezTo>
                      <a:pt x="853" y="534"/>
                      <a:pt x="853" y="534"/>
                      <a:pt x="853" y="534"/>
                    </a:cubicBezTo>
                    <a:cubicBezTo>
                      <a:pt x="860" y="534"/>
                      <a:pt x="866" y="538"/>
                      <a:pt x="870" y="543"/>
                    </a:cubicBezTo>
                    <a:cubicBezTo>
                      <a:pt x="875" y="549"/>
                      <a:pt x="876" y="556"/>
                      <a:pt x="874" y="563"/>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91" name="TextBox 90">
              <a:extLst>
                <a:ext uri="{FF2B5EF4-FFF2-40B4-BE49-F238E27FC236}">
                  <a16:creationId xmlns:a16="http://schemas.microsoft.com/office/drawing/2014/main" id="{FBCE3564-241D-4A7D-B40D-C3C5C64F91F8}"/>
                </a:ext>
              </a:extLst>
            </p:cNvPr>
            <p:cNvSpPr txBox="1"/>
            <p:nvPr/>
          </p:nvSpPr>
          <p:spPr>
            <a:xfrm>
              <a:off x="7189343" y="3248629"/>
              <a:ext cx="494848" cy="97532"/>
            </a:xfrm>
            <a:prstGeom prst="rect">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GridInsights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92" name="Group 91">
              <a:extLst>
                <a:ext uri="{FF2B5EF4-FFF2-40B4-BE49-F238E27FC236}">
                  <a16:creationId xmlns:a16="http://schemas.microsoft.com/office/drawing/2014/main" id="{4B82C903-27FC-4B9D-BBEA-35ED6A38BB0A}"/>
                </a:ext>
              </a:extLst>
            </p:cNvPr>
            <p:cNvGrpSpPr>
              <a:grpSpLocks noChangeAspect="1"/>
            </p:cNvGrpSpPr>
            <p:nvPr/>
          </p:nvGrpSpPr>
          <p:grpSpPr>
            <a:xfrm>
              <a:off x="6939916" y="3804653"/>
              <a:ext cx="164048" cy="163890"/>
              <a:chOff x="2593697" y="-748079"/>
              <a:chExt cx="347151" cy="347472"/>
            </a:xfrm>
          </p:grpSpPr>
          <p:sp>
            <p:nvSpPr>
              <p:cNvPr id="177" name="AutoShape 33">
                <a:extLst>
                  <a:ext uri="{FF2B5EF4-FFF2-40B4-BE49-F238E27FC236}">
                    <a16:creationId xmlns:a16="http://schemas.microsoft.com/office/drawing/2014/main" id="{74B365F2-A988-424A-980D-84DFD5F352BD}"/>
                  </a:ext>
                </a:extLst>
              </p:cNvPr>
              <p:cNvSpPr>
                <a:spLocks noChangeAspect="1" noChangeArrowheads="1" noTextEdit="1"/>
              </p:cNvSpPr>
              <p:nvPr/>
            </p:nvSpPr>
            <p:spPr bwMode="auto">
              <a:xfrm>
                <a:off x="2593697" y="-748079"/>
                <a:ext cx="347151" cy="347472"/>
              </a:xfrm>
              <a:prstGeom prst="rect">
                <a:avLst/>
              </a:prstGeom>
              <a:noFill/>
              <a:ln w="4822"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78" name="Group 177">
                <a:extLst>
                  <a:ext uri="{FF2B5EF4-FFF2-40B4-BE49-F238E27FC236}">
                    <a16:creationId xmlns:a16="http://schemas.microsoft.com/office/drawing/2014/main" id="{01EE0396-6FC7-4AA4-90BA-D3623A10016E}"/>
                  </a:ext>
                </a:extLst>
              </p:cNvPr>
              <p:cNvGrpSpPr/>
              <p:nvPr/>
            </p:nvGrpSpPr>
            <p:grpSpPr>
              <a:xfrm>
                <a:off x="2629973" y="-712366"/>
                <a:ext cx="268905" cy="268646"/>
                <a:chOff x="5445632" y="2775204"/>
                <a:chExt cx="1301877" cy="1306068"/>
              </a:xfrm>
            </p:grpSpPr>
            <p:sp>
              <p:nvSpPr>
                <p:cNvPr id="179" name="Freeform 35">
                  <a:extLst>
                    <a:ext uri="{FF2B5EF4-FFF2-40B4-BE49-F238E27FC236}">
                      <a16:creationId xmlns:a16="http://schemas.microsoft.com/office/drawing/2014/main" id="{5427800C-5E5A-40E4-969B-4C40829CBE35}"/>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80" name="Freeform 36">
                  <a:extLst>
                    <a:ext uri="{FF2B5EF4-FFF2-40B4-BE49-F238E27FC236}">
                      <a16:creationId xmlns:a16="http://schemas.microsoft.com/office/drawing/2014/main" id="{A97FE637-78F6-4922-B15F-2A1D46E01843}"/>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93" name="TextBox 92">
              <a:extLst>
                <a:ext uri="{FF2B5EF4-FFF2-40B4-BE49-F238E27FC236}">
                  <a16:creationId xmlns:a16="http://schemas.microsoft.com/office/drawing/2014/main" id="{FD026384-638D-451F-9997-D5FF832AAF8D}"/>
                </a:ext>
              </a:extLst>
            </p:cNvPr>
            <p:cNvSpPr txBox="1"/>
            <p:nvPr/>
          </p:nvSpPr>
          <p:spPr>
            <a:xfrm>
              <a:off x="7189343" y="3837834"/>
              <a:ext cx="50350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GridLake</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94" name="bcgBugs_Database">
              <a:extLst>
                <a:ext uri="{FF2B5EF4-FFF2-40B4-BE49-F238E27FC236}">
                  <a16:creationId xmlns:a16="http://schemas.microsoft.com/office/drawing/2014/main" id="{339C7A40-D37B-459C-A57B-01FCEA7F477F}"/>
                </a:ext>
              </a:extLst>
            </p:cNvPr>
            <p:cNvGrpSpPr>
              <a:grpSpLocks noChangeAspect="1"/>
            </p:cNvGrpSpPr>
            <p:nvPr/>
          </p:nvGrpSpPr>
          <p:grpSpPr bwMode="auto">
            <a:xfrm>
              <a:off x="6918765" y="3204706"/>
              <a:ext cx="185198" cy="185379"/>
              <a:chOff x="2818" y="1137"/>
              <a:chExt cx="2044" cy="2046"/>
            </a:xfrm>
          </p:grpSpPr>
          <p:sp>
            <p:nvSpPr>
              <p:cNvPr id="175" name="AutoShape 3">
                <a:extLst>
                  <a:ext uri="{FF2B5EF4-FFF2-40B4-BE49-F238E27FC236}">
                    <a16:creationId xmlns:a16="http://schemas.microsoft.com/office/drawing/2014/main" id="{51B557A1-2307-41C0-AFBE-8657F3860B4F}"/>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76" name="Freeform 5">
                <a:extLst>
                  <a:ext uri="{FF2B5EF4-FFF2-40B4-BE49-F238E27FC236}">
                    <a16:creationId xmlns:a16="http://schemas.microsoft.com/office/drawing/2014/main" id="{B5B984D6-CDC4-4891-8AD4-8580812B2228}"/>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95" name="TextBox 94">
              <a:extLst>
                <a:ext uri="{FF2B5EF4-FFF2-40B4-BE49-F238E27FC236}">
                  <a16:creationId xmlns:a16="http://schemas.microsoft.com/office/drawing/2014/main" id="{DBDEECB5-103D-4572-9FE5-BF5EFDA574AF}"/>
                </a:ext>
              </a:extLst>
            </p:cNvPr>
            <p:cNvSpPr txBox="1"/>
            <p:nvPr/>
          </p:nvSpPr>
          <p:spPr>
            <a:xfrm>
              <a:off x="7189343" y="3548605"/>
              <a:ext cx="662802"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GridDataAssets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96" name="Group 95">
              <a:extLst>
                <a:ext uri="{FF2B5EF4-FFF2-40B4-BE49-F238E27FC236}">
                  <a16:creationId xmlns:a16="http://schemas.microsoft.com/office/drawing/2014/main" id="{167BC131-E4FC-4DA8-A00A-7B461033BD43}"/>
                </a:ext>
              </a:extLst>
            </p:cNvPr>
            <p:cNvGrpSpPr>
              <a:grpSpLocks noChangeAspect="1"/>
            </p:cNvGrpSpPr>
            <p:nvPr/>
          </p:nvGrpSpPr>
          <p:grpSpPr>
            <a:xfrm>
              <a:off x="6903886" y="3476479"/>
              <a:ext cx="241781" cy="241781"/>
              <a:chOff x="5292430" y="2613965"/>
              <a:chExt cx="1645920" cy="1645920"/>
            </a:xfrm>
          </p:grpSpPr>
          <p:sp>
            <p:nvSpPr>
              <p:cNvPr id="171" name="Rectangle 170">
                <a:extLst>
                  <a:ext uri="{FF2B5EF4-FFF2-40B4-BE49-F238E27FC236}">
                    <a16:creationId xmlns:a16="http://schemas.microsoft.com/office/drawing/2014/main" id="{C318D50E-7A05-4D2C-ADA9-CCBEAB181C11}"/>
                  </a:ext>
                </a:extLst>
              </p:cNvPr>
              <p:cNvSpPr/>
              <p:nvPr/>
            </p:nvSpPr>
            <p:spPr>
              <a:xfrm>
                <a:off x="5292430" y="2613965"/>
                <a:ext cx="1645920" cy="1645920"/>
              </a:xfrm>
              <a:prstGeom prst="rect">
                <a:avLst/>
              </a:prstGeom>
              <a:noFill/>
              <a:ln w="9525" cap="rnd">
                <a:noFill/>
                <a:prstDash val="sysDot"/>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Arial"/>
                  <a:ea typeface="+mn-ea"/>
                  <a:cs typeface="Arial"/>
                </a:endParaRPr>
              </a:p>
            </p:txBody>
          </p:sp>
          <p:grpSp>
            <p:nvGrpSpPr>
              <p:cNvPr id="172" name="Group 171">
                <a:extLst>
                  <a:ext uri="{FF2B5EF4-FFF2-40B4-BE49-F238E27FC236}">
                    <a16:creationId xmlns:a16="http://schemas.microsoft.com/office/drawing/2014/main" id="{376C819E-C2C6-4995-A6BE-F68E826BBE63}"/>
                  </a:ext>
                </a:extLst>
              </p:cNvPr>
              <p:cNvGrpSpPr/>
              <p:nvPr/>
            </p:nvGrpSpPr>
            <p:grpSpPr>
              <a:xfrm>
                <a:off x="5392149" y="2697974"/>
                <a:ext cx="1446482" cy="1477901"/>
                <a:chOff x="5392149" y="2697974"/>
                <a:chExt cx="1446482" cy="1477901"/>
              </a:xfrm>
            </p:grpSpPr>
            <p:sp>
              <p:nvSpPr>
                <p:cNvPr id="173" name="Freeform 10">
                  <a:extLst>
                    <a:ext uri="{FF2B5EF4-FFF2-40B4-BE49-F238E27FC236}">
                      <a16:creationId xmlns:a16="http://schemas.microsoft.com/office/drawing/2014/main" id="{F6DCE45C-1751-4ACD-BA2A-F5456185DDE1}"/>
                    </a:ext>
                  </a:extLst>
                </p:cNvPr>
                <p:cNvSpPr>
                  <a:spLocks noEditPoints="1"/>
                </p:cNvSpPr>
                <p:nvPr/>
              </p:nvSpPr>
              <p:spPr bwMode="auto">
                <a:xfrm>
                  <a:off x="5392149" y="2697974"/>
                  <a:ext cx="1446482" cy="1477901"/>
                </a:xfrm>
                <a:custGeom>
                  <a:avLst/>
                  <a:gdLst>
                    <a:gd name="T0" fmla="*/ 1519 w 1900"/>
                    <a:gd name="T1" fmla="*/ 1024 h 1943"/>
                    <a:gd name="T2" fmla="*/ 1900 w 1900"/>
                    <a:gd name="T3" fmla="*/ 1002 h 1943"/>
                    <a:gd name="T4" fmla="*/ 1519 w 1900"/>
                    <a:gd name="T5" fmla="*/ 980 h 1943"/>
                    <a:gd name="T6" fmla="*/ 1164 w 1900"/>
                    <a:gd name="T7" fmla="*/ 690 h 1943"/>
                    <a:gd name="T8" fmla="*/ 1356 w 1900"/>
                    <a:gd name="T9" fmla="*/ 354 h 1943"/>
                    <a:gd name="T10" fmla="*/ 1356 w 1900"/>
                    <a:gd name="T11" fmla="*/ 44 h 1943"/>
                    <a:gd name="T12" fmla="*/ 1274 w 1900"/>
                    <a:gd name="T13" fmla="*/ 330 h 1943"/>
                    <a:gd name="T14" fmla="*/ 1003 w 1900"/>
                    <a:gd name="T15" fmla="*/ 651 h 1943"/>
                    <a:gd name="T16" fmla="*/ 445 w 1900"/>
                    <a:gd name="T17" fmla="*/ 413 h 1943"/>
                    <a:gd name="T18" fmla="*/ 252 w 1900"/>
                    <a:gd name="T19" fmla="*/ 0 h 1943"/>
                    <a:gd name="T20" fmla="*/ 252 w 1900"/>
                    <a:gd name="T21" fmla="*/ 504 h 1943"/>
                    <a:gd name="T22" fmla="*/ 739 w 1900"/>
                    <a:gd name="T23" fmla="*/ 770 h 1943"/>
                    <a:gd name="T24" fmla="*/ 736 w 1900"/>
                    <a:gd name="T25" fmla="*/ 1230 h 1943"/>
                    <a:gd name="T26" fmla="*/ 359 w 1900"/>
                    <a:gd name="T27" fmla="*/ 1314 h 1943"/>
                    <a:gd name="T28" fmla="*/ 359 w 1900"/>
                    <a:gd name="T29" fmla="*/ 1943 h 1943"/>
                    <a:gd name="T30" fmla="*/ 599 w 1900"/>
                    <a:gd name="T31" fmla="*/ 1426 h 1943"/>
                    <a:gd name="T32" fmla="*/ 1003 w 1900"/>
                    <a:gd name="T33" fmla="*/ 1353 h 1943"/>
                    <a:gd name="T34" fmla="*/ 1343 w 1900"/>
                    <a:gd name="T35" fmla="*/ 1449 h 1943"/>
                    <a:gd name="T36" fmla="*/ 1519 w 1900"/>
                    <a:gd name="T37" fmla="*/ 1880 h 1943"/>
                    <a:gd name="T38" fmla="*/ 1519 w 1900"/>
                    <a:gd name="T39" fmla="*/ 1377 h 1943"/>
                    <a:gd name="T40" fmla="*/ 1242 w 1900"/>
                    <a:gd name="T41" fmla="*/ 1258 h 1943"/>
                    <a:gd name="T42" fmla="*/ 1563 w 1900"/>
                    <a:gd name="T43" fmla="*/ 980 h 1943"/>
                    <a:gd name="T44" fmla="*/ 1856 w 1900"/>
                    <a:gd name="T45" fmla="*/ 1002 h 1943"/>
                    <a:gd name="T46" fmla="*/ 1563 w 1900"/>
                    <a:gd name="T47" fmla="*/ 1024 h 1943"/>
                    <a:gd name="T48" fmla="*/ 1563 w 1900"/>
                    <a:gd name="T49" fmla="*/ 980 h 1943"/>
                    <a:gd name="T50" fmla="*/ 1356 w 1900"/>
                    <a:gd name="T51" fmla="*/ 88 h 1943"/>
                    <a:gd name="T52" fmla="*/ 1356 w 1900"/>
                    <a:gd name="T53" fmla="*/ 310 h 1943"/>
                    <a:gd name="T54" fmla="*/ 1292 w 1900"/>
                    <a:gd name="T55" fmla="*/ 289 h 1943"/>
                    <a:gd name="T56" fmla="*/ 252 w 1900"/>
                    <a:gd name="T57" fmla="*/ 460 h 1943"/>
                    <a:gd name="T58" fmla="*/ 252 w 1900"/>
                    <a:gd name="T59" fmla="*/ 44 h 1943"/>
                    <a:gd name="T60" fmla="*/ 414 w 1900"/>
                    <a:gd name="T61" fmla="*/ 382 h 1943"/>
                    <a:gd name="T62" fmla="*/ 252 w 1900"/>
                    <a:gd name="T63" fmla="*/ 460 h 1943"/>
                    <a:gd name="T64" fmla="*/ 359 w 1900"/>
                    <a:gd name="T65" fmla="*/ 1899 h 1943"/>
                    <a:gd name="T66" fmla="*/ 359 w 1900"/>
                    <a:gd name="T67" fmla="*/ 1358 h 1943"/>
                    <a:gd name="T68" fmla="*/ 567 w 1900"/>
                    <a:gd name="T69" fmla="*/ 1456 h 1943"/>
                    <a:gd name="T70" fmla="*/ 1405 w 1900"/>
                    <a:gd name="T71" fmla="*/ 1455 h 1943"/>
                    <a:gd name="T72" fmla="*/ 1727 w 1900"/>
                    <a:gd name="T73" fmla="*/ 1629 h 1943"/>
                    <a:gd name="T74" fmla="*/ 1311 w 1900"/>
                    <a:gd name="T75" fmla="*/ 1629 h 1943"/>
                    <a:gd name="T76" fmla="*/ 1405 w 1900"/>
                    <a:gd name="T77" fmla="*/ 1455 h 1943"/>
                    <a:gd name="T78" fmla="*/ 1180 w 1900"/>
                    <a:gd name="T79" fmla="*/ 1252 h 1943"/>
                    <a:gd name="T80" fmla="*/ 798 w 1900"/>
                    <a:gd name="T81" fmla="*/ 1231 h 1943"/>
                    <a:gd name="T82" fmla="*/ 695 w 1900"/>
                    <a:gd name="T83" fmla="*/ 1002 h 1943"/>
                    <a:gd name="T84" fmla="*/ 802 w 1900"/>
                    <a:gd name="T85" fmla="*/ 770 h 1943"/>
                    <a:gd name="T86" fmla="*/ 1106 w 1900"/>
                    <a:gd name="T87" fmla="*/ 713 h 1943"/>
                    <a:gd name="T88" fmla="*/ 1309 w 1900"/>
                    <a:gd name="T89" fmla="*/ 980 h 1943"/>
                    <a:gd name="T90" fmla="*/ 1309 w 1900"/>
                    <a:gd name="T91" fmla="*/ 1024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00" h="1943">
                      <a:moveTo>
                        <a:pt x="1353" y="1024"/>
                      </a:moveTo>
                      <a:cubicBezTo>
                        <a:pt x="1519" y="1024"/>
                        <a:pt x="1519" y="1024"/>
                        <a:pt x="1519" y="1024"/>
                      </a:cubicBezTo>
                      <a:cubicBezTo>
                        <a:pt x="1530" y="1119"/>
                        <a:pt x="1611" y="1193"/>
                        <a:pt x="1709" y="1193"/>
                      </a:cubicBezTo>
                      <a:cubicBezTo>
                        <a:pt x="1814" y="1193"/>
                        <a:pt x="1900" y="1107"/>
                        <a:pt x="1900" y="1002"/>
                      </a:cubicBezTo>
                      <a:cubicBezTo>
                        <a:pt x="1900" y="897"/>
                        <a:pt x="1814" y="811"/>
                        <a:pt x="1709" y="811"/>
                      </a:cubicBezTo>
                      <a:cubicBezTo>
                        <a:pt x="1611" y="811"/>
                        <a:pt x="1530" y="885"/>
                        <a:pt x="1519" y="980"/>
                      </a:cubicBezTo>
                      <a:cubicBezTo>
                        <a:pt x="1353" y="980"/>
                        <a:pt x="1353" y="980"/>
                        <a:pt x="1353" y="980"/>
                      </a:cubicBezTo>
                      <a:cubicBezTo>
                        <a:pt x="1345" y="854"/>
                        <a:pt x="1270" y="745"/>
                        <a:pt x="1164" y="690"/>
                      </a:cubicBezTo>
                      <a:cubicBezTo>
                        <a:pt x="1314" y="348"/>
                        <a:pt x="1314" y="348"/>
                        <a:pt x="1314" y="348"/>
                      </a:cubicBezTo>
                      <a:cubicBezTo>
                        <a:pt x="1327" y="352"/>
                        <a:pt x="1341" y="354"/>
                        <a:pt x="1356" y="354"/>
                      </a:cubicBezTo>
                      <a:cubicBezTo>
                        <a:pt x="1441" y="354"/>
                        <a:pt x="1511" y="284"/>
                        <a:pt x="1511" y="199"/>
                      </a:cubicBezTo>
                      <a:cubicBezTo>
                        <a:pt x="1511" y="113"/>
                        <a:pt x="1441" y="44"/>
                        <a:pt x="1356" y="44"/>
                      </a:cubicBezTo>
                      <a:cubicBezTo>
                        <a:pt x="1270" y="44"/>
                        <a:pt x="1201" y="113"/>
                        <a:pt x="1201" y="199"/>
                      </a:cubicBezTo>
                      <a:cubicBezTo>
                        <a:pt x="1201" y="254"/>
                        <a:pt x="1230" y="303"/>
                        <a:pt x="1274" y="330"/>
                      </a:cubicBezTo>
                      <a:cubicBezTo>
                        <a:pt x="1123" y="672"/>
                        <a:pt x="1123" y="672"/>
                        <a:pt x="1123" y="672"/>
                      </a:cubicBezTo>
                      <a:cubicBezTo>
                        <a:pt x="1086" y="659"/>
                        <a:pt x="1045" y="651"/>
                        <a:pt x="1003" y="651"/>
                      </a:cubicBezTo>
                      <a:cubicBezTo>
                        <a:pt x="914" y="651"/>
                        <a:pt x="832" y="684"/>
                        <a:pt x="770" y="739"/>
                      </a:cubicBezTo>
                      <a:cubicBezTo>
                        <a:pt x="445" y="413"/>
                        <a:pt x="445" y="413"/>
                        <a:pt x="445" y="413"/>
                      </a:cubicBezTo>
                      <a:cubicBezTo>
                        <a:pt x="482" y="370"/>
                        <a:pt x="504" y="313"/>
                        <a:pt x="504" y="252"/>
                      </a:cubicBezTo>
                      <a:cubicBezTo>
                        <a:pt x="504" y="113"/>
                        <a:pt x="391" y="0"/>
                        <a:pt x="252" y="0"/>
                      </a:cubicBezTo>
                      <a:cubicBezTo>
                        <a:pt x="113" y="0"/>
                        <a:pt x="0" y="113"/>
                        <a:pt x="0" y="252"/>
                      </a:cubicBezTo>
                      <a:cubicBezTo>
                        <a:pt x="0" y="391"/>
                        <a:pt x="113" y="504"/>
                        <a:pt x="252" y="504"/>
                      </a:cubicBezTo>
                      <a:cubicBezTo>
                        <a:pt x="314" y="504"/>
                        <a:pt x="370" y="481"/>
                        <a:pt x="414" y="445"/>
                      </a:cubicBezTo>
                      <a:cubicBezTo>
                        <a:pt x="739" y="770"/>
                        <a:pt x="739" y="770"/>
                        <a:pt x="739" y="770"/>
                      </a:cubicBezTo>
                      <a:cubicBezTo>
                        <a:pt x="685" y="832"/>
                        <a:pt x="651" y="913"/>
                        <a:pt x="651" y="1002"/>
                      </a:cubicBezTo>
                      <a:cubicBezTo>
                        <a:pt x="651" y="1089"/>
                        <a:pt x="683" y="1169"/>
                        <a:pt x="736" y="1230"/>
                      </a:cubicBezTo>
                      <a:cubicBezTo>
                        <a:pt x="568" y="1394"/>
                        <a:pt x="568" y="1394"/>
                        <a:pt x="568" y="1394"/>
                      </a:cubicBezTo>
                      <a:cubicBezTo>
                        <a:pt x="512" y="1345"/>
                        <a:pt x="439" y="1314"/>
                        <a:pt x="359" y="1314"/>
                      </a:cubicBezTo>
                      <a:cubicBezTo>
                        <a:pt x="186" y="1314"/>
                        <a:pt x="45" y="1455"/>
                        <a:pt x="45" y="1629"/>
                      </a:cubicBezTo>
                      <a:cubicBezTo>
                        <a:pt x="45" y="1802"/>
                        <a:pt x="186" y="1943"/>
                        <a:pt x="359" y="1943"/>
                      </a:cubicBezTo>
                      <a:cubicBezTo>
                        <a:pt x="532" y="1943"/>
                        <a:pt x="673" y="1802"/>
                        <a:pt x="673" y="1629"/>
                      </a:cubicBezTo>
                      <a:cubicBezTo>
                        <a:pt x="673" y="1551"/>
                        <a:pt x="645" y="1481"/>
                        <a:pt x="599" y="1426"/>
                      </a:cubicBezTo>
                      <a:cubicBezTo>
                        <a:pt x="767" y="1262"/>
                        <a:pt x="767" y="1262"/>
                        <a:pt x="767" y="1262"/>
                      </a:cubicBezTo>
                      <a:cubicBezTo>
                        <a:pt x="829" y="1319"/>
                        <a:pt x="912" y="1353"/>
                        <a:pt x="1003" y="1353"/>
                      </a:cubicBezTo>
                      <a:cubicBezTo>
                        <a:pt x="1079" y="1353"/>
                        <a:pt x="1151" y="1328"/>
                        <a:pt x="1208" y="1286"/>
                      </a:cubicBezTo>
                      <a:cubicBezTo>
                        <a:pt x="1343" y="1449"/>
                        <a:pt x="1343" y="1449"/>
                        <a:pt x="1343" y="1449"/>
                      </a:cubicBezTo>
                      <a:cubicBezTo>
                        <a:pt x="1296" y="1495"/>
                        <a:pt x="1267" y="1558"/>
                        <a:pt x="1267" y="1629"/>
                      </a:cubicBezTo>
                      <a:cubicBezTo>
                        <a:pt x="1267" y="1767"/>
                        <a:pt x="1380" y="1880"/>
                        <a:pt x="1519" y="1880"/>
                      </a:cubicBezTo>
                      <a:cubicBezTo>
                        <a:pt x="1658" y="1880"/>
                        <a:pt x="1771" y="1767"/>
                        <a:pt x="1771" y="1629"/>
                      </a:cubicBezTo>
                      <a:cubicBezTo>
                        <a:pt x="1771" y="1490"/>
                        <a:pt x="1658" y="1377"/>
                        <a:pt x="1519" y="1377"/>
                      </a:cubicBezTo>
                      <a:cubicBezTo>
                        <a:pt x="1466" y="1377"/>
                        <a:pt x="1417" y="1393"/>
                        <a:pt x="1377" y="1421"/>
                      </a:cubicBezTo>
                      <a:cubicBezTo>
                        <a:pt x="1242" y="1258"/>
                        <a:pt x="1242" y="1258"/>
                        <a:pt x="1242" y="1258"/>
                      </a:cubicBezTo>
                      <a:cubicBezTo>
                        <a:pt x="1306" y="1199"/>
                        <a:pt x="1347" y="1116"/>
                        <a:pt x="1353" y="1024"/>
                      </a:cubicBezTo>
                      <a:close/>
                      <a:moveTo>
                        <a:pt x="1563" y="980"/>
                      </a:moveTo>
                      <a:cubicBezTo>
                        <a:pt x="1574" y="909"/>
                        <a:pt x="1635" y="855"/>
                        <a:pt x="1709" y="855"/>
                      </a:cubicBezTo>
                      <a:cubicBezTo>
                        <a:pt x="1790" y="855"/>
                        <a:pt x="1856" y="921"/>
                        <a:pt x="1856" y="1002"/>
                      </a:cubicBezTo>
                      <a:cubicBezTo>
                        <a:pt x="1856" y="1083"/>
                        <a:pt x="1790" y="1149"/>
                        <a:pt x="1709" y="1149"/>
                      </a:cubicBezTo>
                      <a:cubicBezTo>
                        <a:pt x="1635" y="1149"/>
                        <a:pt x="1574" y="1095"/>
                        <a:pt x="1563" y="1024"/>
                      </a:cubicBezTo>
                      <a:cubicBezTo>
                        <a:pt x="1562" y="1017"/>
                        <a:pt x="1562" y="1009"/>
                        <a:pt x="1562" y="1002"/>
                      </a:cubicBezTo>
                      <a:cubicBezTo>
                        <a:pt x="1562" y="995"/>
                        <a:pt x="1562" y="987"/>
                        <a:pt x="1563" y="980"/>
                      </a:cubicBezTo>
                      <a:close/>
                      <a:moveTo>
                        <a:pt x="1245" y="199"/>
                      </a:moveTo>
                      <a:cubicBezTo>
                        <a:pt x="1245" y="138"/>
                        <a:pt x="1294" y="88"/>
                        <a:pt x="1356" y="88"/>
                      </a:cubicBezTo>
                      <a:cubicBezTo>
                        <a:pt x="1417" y="88"/>
                        <a:pt x="1467" y="138"/>
                        <a:pt x="1467" y="199"/>
                      </a:cubicBezTo>
                      <a:cubicBezTo>
                        <a:pt x="1467" y="260"/>
                        <a:pt x="1417" y="310"/>
                        <a:pt x="1356" y="310"/>
                      </a:cubicBezTo>
                      <a:cubicBezTo>
                        <a:pt x="1348" y="310"/>
                        <a:pt x="1340" y="309"/>
                        <a:pt x="1332" y="307"/>
                      </a:cubicBezTo>
                      <a:cubicBezTo>
                        <a:pt x="1317" y="304"/>
                        <a:pt x="1304" y="298"/>
                        <a:pt x="1292" y="289"/>
                      </a:cubicBezTo>
                      <a:cubicBezTo>
                        <a:pt x="1263" y="269"/>
                        <a:pt x="1245" y="236"/>
                        <a:pt x="1245" y="199"/>
                      </a:cubicBezTo>
                      <a:close/>
                      <a:moveTo>
                        <a:pt x="252" y="460"/>
                      </a:moveTo>
                      <a:cubicBezTo>
                        <a:pt x="138" y="460"/>
                        <a:pt x="44" y="367"/>
                        <a:pt x="44" y="252"/>
                      </a:cubicBezTo>
                      <a:cubicBezTo>
                        <a:pt x="44" y="137"/>
                        <a:pt x="138" y="44"/>
                        <a:pt x="252" y="44"/>
                      </a:cubicBezTo>
                      <a:cubicBezTo>
                        <a:pt x="367" y="44"/>
                        <a:pt x="460" y="137"/>
                        <a:pt x="460" y="252"/>
                      </a:cubicBezTo>
                      <a:cubicBezTo>
                        <a:pt x="460" y="301"/>
                        <a:pt x="443" y="347"/>
                        <a:pt x="414" y="382"/>
                      </a:cubicBezTo>
                      <a:cubicBezTo>
                        <a:pt x="405" y="394"/>
                        <a:pt x="394" y="404"/>
                        <a:pt x="383" y="413"/>
                      </a:cubicBezTo>
                      <a:cubicBezTo>
                        <a:pt x="347" y="442"/>
                        <a:pt x="302" y="460"/>
                        <a:pt x="252" y="460"/>
                      </a:cubicBezTo>
                      <a:close/>
                      <a:moveTo>
                        <a:pt x="629" y="1629"/>
                      </a:moveTo>
                      <a:cubicBezTo>
                        <a:pt x="629" y="1778"/>
                        <a:pt x="508" y="1899"/>
                        <a:pt x="359" y="1899"/>
                      </a:cubicBezTo>
                      <a:cubicBezTo>
                        <a:pt x="210" y="1899"/>
                        <a:pt x="89" y="1778"/>
                        <a:pt x="89" y="1629"/>
                      </a:cubicBezTo>
                      <a:cubicBezTo>
                        <a:pt x="89" y="1479"/>
                        <a:pt x="210" y="1358"/>
                        <a:pt x="359" y="1358"/>
                      </a:cubicBezTo>
                      <a:cubicBezTo>
                        <a:pt x="427" y="1358"/>
                        <a:pt x="489" y="1383"/>
                        <a:pt x="536" y="1425"/>
                      </a:cubicBezTo>
                      <a:cubicBezTo>
                        <a:pt x="547" y="1435"/>
                        <a:pt x="558" y="1445"/>
                        <a:pt x="567" y="1456"/>
                      </a:cubicBezTo>
                      <a:cubicBezTo>
                        <a:pt x="606" y="1503"/>
                        <a:pt x="629" y="1563"/>
                        <a:pt x="629" y="1629"/>
                      </a:cubicBezTo>
                      <a:close/>
                      <a:moveTo>
                        <a:pt x="1405" y="1455"/>
                      </a:moveTo>
                      <a:cubicBezTo>
                        <a:pt x="1437" y="1433"/>
                        <a:pt x="1477" y="1421"/>
                        <a:pt x="1519" y="1421"/>
                      </a:cubicBezTo>
                      <a:cubicBezTo>
                        <a:pt x="1634" y="1421"/>
                        <a:pt x="1727" y="1514"/>
                        <a:pt x="1727" y="1629"/>
                      </a:cubicBezTo>
                      <a:cubicBezTo>
                        <a:pt x="1727" y="1743"/>
                        <a:pt x="1634" y="1836"/>
                        <a:pt x="1519" y="1836"/>
                      </a:cubicBezTo>
                      <a:cubicBezTo>
                        <a:pt x="1404" y="1836"/>
                        <a:pt x="1311" y="1743"/>
                        <a:pt x="1311" y="1629"/>
                      </a:cubicBezTo>
                      <a:cubicBezTo>
                        <a:pt x="1311" y="1572"/>
                        <a:pt x="1334" y="1521"/>
                        <a:pt x="1371" y="1483"/>
                      </a:cubicBezTo>
                      <a:cubicBezTo>
                        <a:pt x="1381" y="1473"/>
                        <a:pt x="1392" y="1463"/>
                        <a:pt x="1405" y="1455"/>
                      </a:cubicBezTo>
                      <a:close/>
                      <a:moveTo>
                        <a:pt x="1214" y="1224"/>
                      </a:moveTo>
                      <a:cubicBezTo>
                        <a:pt x="1204" y="1234"/>
                        <a:pt x="1192" y="1244"/>
                        <a:pt x="1180" y="1252"/>
                      </a:cubicBezTo>
                      <a:cubicBezTo>
                        <a:pt x="1130" y="1288"/>
                        <a:pt x="1069" y="1309"/>
                        <a:pt x="1003" y="1309"/>
                      </a:cubicBezTo>
                      <a:cubicBezTo>
                        <a:pt x="924" y="1309"/>
                        <a:pt x="853" y="1280"/>
                        <a:pt x="798" y="1231"/>
                      </a:cubicBezTo>
                      <a:cubicBezTo>
                        <a:pt x="787" y="1222"/>
                        <a:pt x="777" y="1211"/>
                        <a:pt x="768" y="1200"/>
                      </a:cubicBezTo>
                      <a:cubicBezTo>
                        <a:pt x="723" y="1146"/>
                        <a:pt x="695" y="1077"/>
                        <a:pt x="695" y="1002"/>
                      </a:cubicBezTo>
                      <a:cubicBezTo>
                        <a:pt x="695" y="925"/>
                        <a:pt x="724" y="855"/>
                        <a:pt x="770" y="801"/>
                      </a:cubicBezTo>
                      <a:cubicBezTo>
                        <a:pt x="780" y="790"/>
                        <a:pt x="790" y="780"/>
                        <a:pt x="802" y="770"/>
                      </a:cubicBezTo>
                      <a:cubicBezTo>
                        <a:pt x="855" y="723"/>
                        <a:pt x="926" y="695"/>
                        <a:pt x="1003" y="695"/>
                      </a:cubicBezTo>
                      <a:cubicBezTo>
                        <a:pt x="1039" y="695"/>
                        <a:pt x="1073" y="701"/>
                        <a:pt x="1106" y="713"/>
                      </a:cubicBezTo>
                      <a:cubicBezTo>
                        <a:pt x="1120" y="718"/>
                        <a:pt x="1133" y="724"/>
                        <a:pt x="1146" y="730"/>
                      </a:cubicBezTo>
                      <a:cubicBezTo>
                        <a:pt x="1237" y="779"/>
                        <a:pt x="1301" y="872"/>
                        <a:pt x="1309" y="980"/>
                      </a:cubicBezTo>
                      <a:cubicBezTo>
                        <a:pt x="1309" y="987"/>
                        <a:pt x="1310" y="995"/>
                        <a:pt x="1310" y="1002"/>
                      </a:cubicBezTo>
                      <a:cubicBezTo>
                        <a:pt x="1310" y="1009"/>
                        <a:pt x="1309" y="1017"/>
                        <a:pt x="1309" y="1024"/>
                      </a:cubicBezTo>
                      <a:cubicBezTo>
                        <a:pt x="1303" y="1103"/>
                        <a:pt x="1268" y="1173"/>
                        <a:pt x="1214" y="1224"/>
                      </a:cubicBezTo>
                      <a:close/>
                    </a:path>
                  </a:pathLst>
                </a:custGeom>
                <a:solidFill>
                  <a:schemeClr val="accent1"/>
                </a:solidFill>
                <a:ln>
                  <a:noFill/>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74" name="Freeform 175">
                  <a:extLst>
                    <a:ext uri="{FF2B5EF4-FFF2-40B4-BE49-F238E27FC236}">
                      <a16:creationId xmlns:a16="http://schemas.microsoft.com/office/drawing/2014/main" id="{E36255B8-DA6A-46E5-B076-3830E8CB0589}"/>
                    </a:ext>
                  </a:extLst>
                </p:cNvPr>
                <p:cNvSpPr>
                  <a:spLocks noChangeArrowheads="1"/>
                </p:cNvSpPr>
                <p:nvPr/>
              </p:nvSpPr>
              <p:spPr bwMode="auto">
                <a:xfrm>
                  <a:off x="5459504" y="2764424"/>
                  <a:ext cx="1312612" cy="1345000"/>
                </a:xfrm>
                <a:custGeom>
                  <a:avLst/>
                  <a:gdLst>
                    <a:gd name="connsiteX0" fmla="*/ 1089071 w 1312612"/>
                    <a:gd name="connsiteY0" fmla="*/ 1048073 h 1345000"/>
                    <a:gd name="connsiteX1" fmla="*/ 1214102 w 1312612"/>
                    <a:gd name="connsiteY1" fmla="*/ 1172563 h 1345000"/>
                    <a:gd name="connsiteX2" fmla="*/ 1089071 w 1312612"/>
                    <a:gd name="connsiteY2" fmla="*/ 1297053 h 1345000"/>
                    <a:gd name="connsiteX3" fmla="*/ 964040 w 1312612"/>
                    <a:gd name="connsiteY3" fmla="*/ 1172563 h 1345000"/>
                    <a:gd name="connsiteX4" fmla="*/ 1089071 w 1312612"/>
                    <a:gd name="connsiteY4" fmla="*/ 1048073 h 1345000"/>
                    <a:gd name="connsiteX5" fmla="*/ 205860 w 1312612"/>
                    <a:gd name="connsiteY5" fmla="*/ 1000128 h 1345000"/>
                    <a:gd name="connsiteX6" fmla="*/ 378041 w 1312612"/>
                    <a:gd name="connsiteY6" fmla="*/ 1172564 h 1345000"/>
                    <a:gd name="connsiteX7" fmla="*/ 205860 w 1312612"/>
                    <a:gd name="connsiteY7" fmla="*/ 1345000 h 1345000"/>
                    <a:gd name="connsiteX8" fmla="*/ 33679 w 1312612"/>
                    <a:gd name="connsiteY8" fmla="*/ 1172564 h 1345000"/>
                    <a:gd name="connsiteX9" fmla="*/ 205860 w 1312612"/>
                    <a:gd name="connsiteY9" fmla="*/ 1000128 h 1345000"/>
                    <a:gd name="connsiteX10" fmla="*/ 1233888 w 1312612"/>
                    <a:gd name="connsiteY10" fmla="*/ 617404 h 1345000"/>
                    <a:gd name="connsiteX11" fmla="*/ 1312612 w 1312612"/>
                    <a:gd name="connsiteY11" fmla="*/ 695631 h 1345000"/>
                    <a:gd name="connsiteX12" fmla="*/ 1233888 w 1312612"/>
                    <a:gd name="connsiteY12" fmla="*/ 773858 h 1345000"/>
                    <a:gd name="connsiteX13" fmla="*/ 1155164 w 1312612"/>
                    <a:gd name="connsiteY13" fmla="*/ 695631 h 1345000"/>
                    <a:gd name="connsiteX14" fmla="*/ 1233888 w 1312612"/>
                    <a:gd name="connsiteY14" fmla="*/ 617404 h 1345000"/>
                    <a:gd name="connsiteX15" fmla="*/ 695878 w 1312612"/>
                    <a:gd name="connsiteY15" fmla="*/ 495438 h 1345000"/>
                    <a:gd name="connsiteX16" fmla="*/ 896685 w 1312612"/>
                    <a:gd name="connsiteY16" fmla="*/ 695632 h 1345000"/>
                    <a:gd name="connsiteX17" fmla="*/ 695878 w 1312612"/>
                    <a:gd name="connsiteY17" fmla="*/ 895826 h 1345000"/>
                    <a:gd name="connsiteX18" fmla="*/ 495071 w 1312612"/>
                    <a:gd name="connsiteY18" fmla="*/ 695632 h 1345000"/>
                    <a:gd name="connsiteX19" fmla="*/ 695878 w 1312612"/>
                    <a:gd name="connsiteY19" fmla="*/ 495438 h 1345000"/>
                    <a:gd name="connsiteX20" fmla="*/ 965304 w 1312612"/>
                    <a:gd name="connsiteY20" fmla="*/ 33646 h 1345000"/>
                    <a:gd name="connsiteX21" fmla="*/ 1016243 w 1312612"/>
                    <a:gd name="connsiteY21" fmla="*/ 84536 h 1345000"/>
                    <a:gd name="connsiteX22" fmla="*/ 965304 w 1312612"/>
                    <a:gd name="connsiteY22" fmla="*/ 135426 h 1345000"/>
                    <a:gd name="connsiteX23" fmla="*/ 914365 w 1312612"/>
                    <a:gd name="connsiteY23" fmla="*/ 84536 h 1345000"/>
                    <a:gd name="connsiteX24" fmla="*/ 965304 w 1312612"/>
                    <a:gd name="connsiteY24" fmla="*/ 33646 h 1345000"/>
                    <a:gd name="connsiteX25" fmla="*/ 124610 w 1312612"/>
                    <a:gd name="connsiteY25" fmla="*/ 0 h 1345000"/>
                    <a:gd name="connsiteX26" fmla="*/ 249220 w 1312612"/>
                    <a:gd name="connsiteY26" fmla="*/ 124911 h 1345000"/>
                    <a:gd name="connsiteX27" fmla="*/ 124610 w 1312612"/>
                    <a:gd name="connsiteY27" fmla="*/ 249822 h 1345000"/>
                    <a:gd name="connsiteX28" fmla="*/ 0 w 1312612"/>
                    <a:gd name="connsiteY28" fmla="*/ 124911 h 1345000"/>
                    <a:gd name="connsiteX29" fmla="*/ 124610 w 1312612"/>
                    <a:gd name="connsiteY29" fmla="*/ 0 h 13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12612" h="1345000">
                      <a:moveTo>
                        <a:pt x="1089071" y="1048073"/>
                      </a:moveTo>
                      <a:cubicBezTo>
                        <a:pt x="1158124" y="1048073"/>
                        <a:pt x="1214102" y="1103809"/>
                        <a:pt x="1214102" y="1172563"/>
                      </a:cubicBezTo>
                      <a:cubicBezTo>
                        <a:pt x="1214102" y="1241317"/>
                        <a:pt x="1158124" y="1297053"/>
                        <a:pt x="1089071" y="1297053"/>
                      </a:cubicBezTo>
                      <a:cubicBezTo>
                        <a:pt x="1020018" y="1297053"/>
                        <a:pt x="964040" y="1241317"/>
                        <a:pt x="964040" y="1172563"/>
                      </a:cubicBezTo>
                      <a:cubicBezTo>
                        <a:pt x="964040" y="1103809"/>
                        <a:pt x="1020018" y="1048073"/>
                        <a:pt x="1089071" y="1048073"/>
                      </a:cubicBezTo>
                      <a:close/>
                      <a:moveTo>
                        <a:pt x="205860" y="1000128"/>
                      </a:moveTo>
                      <a:cubicBezTo>
                        <a:pt x="300953" y="1000128"/>
                        <a:pt x="378041" y="1077330"/>
                        <a:pt x="378041" y="1172564"/>
                      </a:cubicBezTo>
                      <a:cubicBezTo>
                        <a:pt x="378041" y="1267798"/>
                        <a:pt x="300953" y="1345000"/>
                        <a:pt x="205860" y="1345000"/>
                      </a:cubicBezTo>
                      <a:cubicBezTo>
                        <a:pt x="110767" y="1345000"/>
                        <a:pt x="33679" y="1267798"/>
                        <a:pt x="33679" y="1172564"/>
                      </a:cubicBezTo>
                      <a:cubicBezTo>
                        <a:pt x="33679" y="1077330"/>
                        <a:pt x="110767" y="1000128"/>
                        <a:pt x="205860" y="1000128"/>
                      </a:cubicBezTo>
                      <a:close/>
                      <a:moveTo>
                        <a:pt x="1233888" y="617404"/>
                      </a:moveTo>
                      <a:cubicBezTo>
                        <a:pt x="1277366" y="617404"/>
                        <a:pt x="1312612" y="652427"/>
                        <a:pt x="1312612" y="695631"/>
                      </a:cubicBezTo>
                      <a:cubicBezTo>
                        <a:pt x="1312612" y="738835"/>
                        <a:pt x="1277366" y="773858"/>
                        <a:pt x="1233888" y="773858"/>
                      </a:cubicBezTo>
                      <a:cubicBezTo>
                        <a:pt x="1190410" y="773858"/>
                        <a:pt x="1155164" y="738835"/>
                        <a:pt x="1155164" y="695631"/>
                      </a:cubicBezTo>
                      <a:cubicBezTo>
                        <a:pt x="1155164" y="652427"/>
                        <a:pt x="1190410" y="617404"/>
                        <a:pt x="1233888" y="617404"/>
                      </a:cubicBezTo>
                      <a:close/>
                      <a:moveTo>
                        <a:pt x="695878" y="495438"/>
                      </a:moveTo>
                      <a:cubicBezTo>
                        <a:pt x="806781" y="495438"/>
                        <a:pt x="896685" y="585068"/>
                        <a:pt x="896685" y="695632"/>
                      </a:cubicBezTo>
                      <a:cubicBezTo>
                        <a:pt x="896685" y="806196"/>
                        <a:pt x="806781" y="895826"/>
                        <a:pt x="695878" y="895826"/>
                      </a:cubicBezTo>
                      <a:cubicBezTo>
                        <a:pt x="584975" y="895826"/>
                        <a:pt x="495071" y="806196"/>
                        <a:pt x="495071" y="695632"/>
                      </a:cubicBezTo>
                      <a:cubicBezTo>
                        <a:pt x="495071" y="585068"/>
                        <a:pt x="584975" y="495438"/>
                        <a:pt x="695878" y="495438"/>
                      </a:cubicBezTo>
                      <a:close/>
                      <a:moveTo>
                        <a:pt x="965304" y="33646"/>
                      </a:moveTo>
                      <a:cubicBezTo>
                        <a:pt x="993437" y="33646"/>
                        <a:pt x="1016243" y="56430"/>
                        <a:pt x="1016243" y="84536"/>
                      </a:cubicBezTo>
                      <a:cubicBezTo>
                        <a:pt x="1016243" y="112642"/>
                        <a:pt x="993437" y="135426"/>
                        <a:pt x="965304" y="135426"/>
                      </a:cubicBezTo>
                      <a:cubicBezTo>
                        <a:pt x="937171" y="135426"/>
                        <a:pt x="914365" y="112642"/>
                        <a:pt x="914365" y="84536"/>
                      </a:cubicBezTo>
                      <a:cubicBezTo>
                        <a:pt x="914365" y="56430"/>
                        <a:pt x="937171" y="33646"/>
                        <a:pt x="965304" y="33646"/>
                      </a:cubicBezTo>
                      <a:close/>
                      <a:moveTo>
                        <a:pt x="124610" y="0"/>
                      </a:moveTo>
                      <a:cubicBezTo>
                        <a:pt x="193430" y="0"/>
                        <a:pt x="249220" y="55925"/>
                        <a:pt x="249220" y="124911"/>
                      </a:cubicBezTo>
                      <a:cubicBezTo>
                        <a:pt x="249220" y="193897"/>
                        <a:pt x="193430" y="249822"/>
                        <a:pt x="124610" y="249822"/>
                      </a:cubicBezTo>
                      <a:cubicBezTo>
                        <a:pt x="55790" y="249822"/>
                        <a:pt x="0" y="193897"/>
                        <a:pt x="0" y="124911"/>
                      </a:cubicBezTo>
                      <a:cubicBezTo>
                        <a:pt x="0" y="55925"/>
                        <a:pt x="55790" y="0"/>
                        <a:pt x="124610" y="0"/>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97" name="Group 96">
              <a:extLst>
                <a:ext uri="{FF2B5EF4-FFF2-40B4-BE49-F238E27FC236}">
                  <a16:creationId xmlns:a16="http://schemas.microsoft.com/office/drawing/2014/main" id="{3D5E1FA1-86FE-4E8E-9B24-1B2D5B49C539}"/>
                </a:ext>
              </a:extLst>
            </p:cNvPr>
            <p:cNvGrpSpPr>
              <a:grpSpLocks noChangeAspect="1"/>
            </p:cNvGrpSpPr>
            <p:nvPr/>
          </p:nvGrpSpPr>
          <p:grpSpPr>
            <a:xfrm>
              <a:off x="6886247" y="4167988"/>
              <a:ext cx="300414" cy="300414"/>
              <a:chOff x="5273675" y="2606675"/>
              <a:chExt cx="1646238" cy="1646238"/>
            </a:xfrm>
          </p:grpSpPr>
          <p:sp>
            <p:nvSpPr>
              <p:cNvPr id="167" name="AutoShape 29">
                <a:extLst>
                  <a:ext uri="{FF2B5EF4-FFF2-40B4-BE49-F238E27FC236}">
                    <a16:creationId xmlns:a16="http://schemas.microsoft.com/office/drawing/2014/main" id="{D2388F6E-2B53-449E-8CEA-6F15A203A004}"/>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68" name="Group 167">
                <a:extLst>
                  <a:ext uri="{FF2B5EF4-FFF2-40B4-BE49-F238E27FC236}">
                    <a16:creationId xmlns:a16="http://schemas.microsoft.com/office/drawing/2014/main" id="{362EF18C-3936-4B1E-B513-ABB675722EE4}"/>
                  </a:ext>
                </a:extLst>
              </p:cNvPr>
              <p:cNvGrpSpPr/>
              <p:nvPr/>
            </p:nvGrpSpPr>
            <p:grpSpPr>
              <a:xfrm>
                <a:off x="5524500" y="3071813"/>
                <a:ext cx="1144588" cy="714375"/>
                <a:chOff x="5524500" y="3071813"/>
                <a:chExt cx="1144588" cy="714375"/>
              </a:xfrm>
            </p:grpSpPr>
            <p:sp>
              <p:nvSpPr>
                <p:cNvPr id="169" name="Freeform 31">
                  <a:extLst>
                    <a:ext uri="{FF2B5EF4-FFF2-40B4-BE49-F238E27FC236}">
                      <a16:creationId xmlns:a16="http://schemas.microsoft.com/office/drawing/2014/main" id="{042C6C82-24E1-4E45-A451-2E52C8DBE792}"/>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70" name="Freeform 32">
                  <a:extLst>
                    <a:ext uri="{FF2B5EF4-FFF2-40B4-BE49-F238E27FC236}">
                      <a16:creationId xmlns:a16="http://schemas.microsoft.com/office/drawing/2014/main" id="{28FEA21F-0FA9-43CC-BCB6-7587BE73C8E9}"/>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98" name="Group 97">
              <a:extLst>
                <a:ext uri="{FF2B5EF4-FFF2-40B4-BE49-F238E27FC236}">
                  <a16:creationId xmlns:a16="http://schemas.microsoft.com/office/drawing/2014/main" id="{05E93AE3-E292-4998-B71C-0FB19095167B}"/>
                </a:ext>
              </a:extLst>
            </p:cNvPr>
            <p:cNvGrpSpPr>
              <a:grpSpLocks noChangeAspect="1"/>
            </p:cNvGrpSpPr>
            <p:nvPr/>
          </p:nvGrpSpPr>
          <p:grpSpPr>
            <a:xfrm>
              <a:off x="6886247" y="4462470"/>
              <a:ext cx="300414" cy="300414"/>
              <a:chOff x="5273675" y="2606675"/>
              <a:chExt cx="1646238" cy="1646238"/>
            </a:xfrm>
          </p:grpSpPr>
          <p:sp>
            <p:nvSpPr>
              <p:cNvPr id="163" name="AutoShape 29">
                <a:extLst>
                  <a:ext uri="{FF2B5EF4-FFF2-40B4-BE49-F238E27FC236}">
                    <a16:creationId xmlns:a16="http://schemas.microsoft.com/office/drawing/2014/main" id="{25CD8498-3056-46AD-B6E3-176BDB647BC3}"/>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64" name="Group 163">
                <a:extLst>
                  <a:ext uri="{FF2B5EF4-FFF2-40B4-BE49-F238E27FC236}">
                    <a16:creationId xmlns:a16="http://schemas.microsoft.com/office/drawing/2014/main" id="{69FF2BB1-9183-4B04-A3C4-14F594C6556D}"/>
                  </a:ext>
                </a:extLst>
              </p:cNvPr>
              <p:cNvGrpSpPr/>
              <p:nvPr/>
            </p:nvGrpSpPr>
            <p:grpSpPr>
              <a:xfrm>
                <a:off x="5524500" y="3071813"/>
                <a:ext cx="1144588" cy="714375"/>
                <a:chOff x="5524500" y="3071813"/>
                <a:chExt cx="1144588" cy="714375"/>
              </a:xfrm>
            </p:grpSpPr>
            <p:sp>
              <p:nvSpPr>
                <p:cNvPr id="165" name="Freeform 31">
                  <a:extLst>
                    <a:ext uri="{FF2B5EF4-FFF2-40B4-BE49-F238E27FC236}">
                      <a16:creationId xmlns:a16="http://schemas.microsoft.com/office/drawing/2014/main" id="{449631C1-9592-4E53-AC15-5AE552F85C42}"/>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66" name="Freeform 32">
                  <a:extLst>
                    <a:ext uri="{FF2B5EF4-FFF2-40B4-BE49-F238E27FC236}">
                      <a16:creationId xmlns:a16="http://schemas.microsoft.com/office/drawing/2014/main" id="{87FEBC6E-A275-4E74-992B-03F2F07889B8}"/>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99" name="Group 98">
              <a:extLst>
                <a:ext uri="{FF2B5EF4-FFF2-40B4-BE49-F238E27FC236}">
                  <a16:creationId xmlns:a16="http://schemas.microsoft.com/office/drawing/2014/main" id="{40047749-5AC4-4E92-89D6-001BDB28FA82}"/>
                </a:ext>
              </a:extLst>
            </p:cNvPr>
            <p:cNvGrpSpPr>
              <a:grpSpLocks noChangeAspect="1"/>
            </p:cNvGrpSpPr>
            <p:nvPr/>
          </p:nvGrpSpPr>
          <p:grpSpPr>
            <a:xfrm>
              <a:off x="6886247" y="4756953"/>
              <a:ext cx="300414" cy="300414"/>
              <a:chOff x="5273675" y="2606675"/>
              <a:chExt cx="1646238" cy="1646238"/>
            </a:xfrm>
          </p:grpSpPr>
          <p:sp>
            <p:nvSpPr>
              <p:cNvPr id="159" name="AutoShape 29">
                <a:extLst>
                  <a:ext uri="{FF2B5EF4-FFF2-40B4-BE49-F238E27FC236}">
                    <a16:creationId xmlns:a16="http://schemas.microsoft.com/office/drawing/2014/main" id="{1D03B6E7-F632-499C-A95D-59AC5836827D}"/>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60" name="Group 159">
                <a:extLst>
                  <a:ext uri="{FF2B5EF4-FFF2-40B4-BE49-F238E27FC236}">
                    <a16:creationId xmlns:a16="http://schemas.microsoft.com/office/drawing/2014/main" id="{F038E608-4211-4107-97F8-CD128FA70EE3}"/>
                  </a:ext>
                </a:extLst>
              </p:cNvPr>
              <p:cNvGrpSpPr/>
              <p:nvPr/>
            </p:nvGrpSpPr>
            <p:grpSpPr>
              <a:xfrm>
                <a:off x="5524500" y="3071813"/>
                <a:ext cx="1144588" cy="714375"/>
                <a:chOff x="5524500" y="3071813"/>
                <a:chExt cx="1144588" cy="714375"/>
              </a:xfrm>
            </p:grpSpPr>
            <p:sp>
              <p:nvSpPr>
                <p:cNvPr id="161" name="Freeform 31">
                  <a:extLst>
                    <a:ext uri="{FF2B5EF4-FFF2-40B4-BE49-F238E27FC236}">
                      <a16:creationId xmlns:a16="http://schemas.microsoft.com/office/drawing/2014/main" id="{5EEB3926-BE36-41FE-9C4A-3AD3A8C00450}"/>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62" name="Freeform 32">
                  <a:extLst>
                    <a:ext uri="{FF2B5EF4-FFF2-40B4-BE49-F238E27FC236}">
                      <a16:creationId xmlns:a16="http://schemas.microsoft.com/office/drawing/2014/main" id="{F44AAE4C-2D34-465E-9BC2-65C958B96473}"/>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00" name="Group 99">
              <a:extLst>
                <a:ext uri="{FF2B5EF4-FFF2-40B4-BE49-F238E27FC236}">
                  <a16:creationId xmlns:a16="http://schemas.microsoft.com/office/drawing/2014/main" id="{B3A6EEE4-D8F8-49EF-88B9-1EAF774429C1}"/>
                </a:ext>
              </a:extLst>
            </p:cNvPr>
            <p:cNvGrpSpPr>
              <a:grpSpLocks noChangeAspect="1"/>
            </p:cNvGrpSpPr>
            <p:nvPr/>
          </p:nvGrpSpPr>
          <p:grpSpPr>
            <a:xfrm>
              <a:off x="6886247" y="5172096"/>
              <a:ext cx="300414" cy="300414"/>
              <a:chOff x="5273675" y="2606675"/>
              <a:chExt cx="1646238" cy="1646238"/>
            </a:xfrm>
          </p:grpSpPr>
          <p:sp>
            <p:nvSpPr>
              <p:cNvPr id="155" name="AutoShape 29">
                <a:extLst>
                  <a:ext uri="{FF2B5EF4-FFF2-40B4-BE49-F238E27FC236}">
                    <a16:creationId xmlns:a16="http://schemas.microsoft.com/office/drawing/2014/main" id="{D53AB1C7-A32D-4772-9B7C-3A1D52840855}"/>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AAAAAC"/>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56" name="Group 155">
                <a:extLst>
                  <a:ext uri="{FF2B5EF4-FFF2-40B4-BE49-F238E27FC236}">
                    <a16:creationId xmlns:a16="http://schemas.microsoft.com/office/drawing/2014/main" id="{AB79A426-90E6-47E6-93C9-5A40ECD82BCF}"/>
                  </a:ext>
                </a:extLst>
              </p:cNvPr>
              <p:cNvGrpSpPr/>
              <p:nvPr/>
            </p:nvGrpSpPr>
            <p:grpSpPr>
              <a:xfrm>
                <a:off x="5524500" y="3071813"/>
                <a:ext cx="1144588" cy="714375"/>
                <a:chOff x="5524500" y="3071813"/>
                <a:chExt cx="1144588" cy="714375"/>
              </a:xfrm>
            </p:grpSpPr>
            <p:sp>
              <p:nvSpPr>
                <p:cNvPr id="157" name="Freeform 31">
                  <a:extLst>
                    <a:ext uri="{FF2B5EF4-FFF2-40B4-BE49-F238E27FC236}">
                      <a16:creationId xmlns:a16="http://schemas.microsoft.com/office/drawing/2014/main" id="{3A5AE1A0-A034-4451-8DF4-D42002B358E0}"/>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58" name="Freeform 32">
                  <a:extLst>
                    <a:ext uri="{FF2B5EF4-FFF2-40B4-BE49-F238E27FC236}">
                      <a16:creationId xmlns:a16="http://schemas.microsoft.com/office/drawing/2014/main" id="{65911259-519E-4DD8-A34A-6A115142A147}"/>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01" name="Group 100">
              <a:extLst>
                <a:ext uri="{FF2B5EF4-FFF2-40B4-BE49-F238E27FC236}">
                  <a16:creationId xmlns:a16="http://schemas.microsoft.com/office/drawing/2014/main" id="{0A70D67B-2EF2-4557-BD36-B8BA660AD8DA}"/>
                </a:ext>
              </a:extLst>
            </p:cNvPr>
            <p:cNvGrpSpPr>
              <a:grpSpLocks noChangeAspect="1"/>
            </p:cNvGrpSpPr>
            <p:nvPr/>
          </p:nvGrpSpPr>
          <p:grpSpPr>
            <a:xfrm>
              <a:off x="6886247" y="5398505"/>
              <a:ext cx="300414" cy="300414"/>
              <a:chOff x="5273675" y="2606675"/>
              <a:chExt cx="1646238" cy="1646238"/>
            </a:xfrm>
          </p:grpSpPr>
          <p:sp>
            <p:nvSpPr>
              <p:cNvPr id="151" name="AutoShape 29">
                <a:extLst>
                  <a:ext uri="{FF2B5EF4-FFF2-40B4-BE49-F238E27FC236}">
                    <a16:creationId xmlns:a16="http://schemas.microsoft.com/office/drawing/2014/main" id="{11DFE220-206B-4F16-915C-036152D63362}"/>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52" name="Group 151">
                <a:extLst>
                  <a:ext uri="{FF2B5EF4-FFF2-40B4-BE49-F238E27FC236}">
                    <a16:creationId xmlns:a16="http://schemas.microsoft.com/office/drawing/2014/main" id="{553B589F-B79E-470D-B1CA-3EFCD98AA43E}"/>
                  </a:ext>
                </a:extLst>
              </p:cNvPr>
              <p:cNvGrpSpPr/>
              <p:nvPr/>
            </p:nvGrpSpPr>
            <p:grpSpPr>
              <a:xfrm>
                <a:off x="5524500" y="3071813"/>
                <a:ext cx="1144588" cy="714375"/>
                <a:chOff x="5524500" y="3071813"/>
                <a:chExt cx="1144588" cy="714375"/>
              </a:xfrm>
            </p:grpSpPr>
            <p:sp>
              <p:nvSpPr>
                <p:cNvPr id="153" name="Freeform 31">
                  <a:extLst>
                    <a:ext uri="{FF2B5EF4-FFF2-40B4-BE49-F238E27FC236}">
                      <a16:creationId xmlns:a16="http://schemas.microsoft.com/office/drawing/2014/main" id="{48A22A42-4466-4916-88ED-801B0E375DF8}"/>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54" name="Freeform 32">
                  <a:extLst>
                    <a:ext uri="{FF2B5EF4-FFF2-40B4-BE49-F238E27FC236}">
                      <a16:creationId xmlns:a16="http://schemas.microsoft.com/office/drawing/2014/main" id="{ED784B4F-C1B5-47EF-813D-20F8902DA4BB}"/>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02" name="Group 101">
              <a:extLst>
                <a:ext uri="{FF2B5EF4-FFF2-40B4-BE49-F238E27FC236}">
                  <a16:creationId xmlns:a16="http://schemas.microsoft.com/office/drawing/2014/main" id="{5FD8AC96-6810-4B70-BE69-8B014DB3DDC2}"/>
                </a:ext>
              </a:extLst>
            </p:cNvPr>
            <p:cNvGrpSpPr>
              <a:grpSpLocks noChangeAspect="1"/>
            </p:cNvGrpSpPr>
            <p:nvPr/>
          </p:nvGrpSpPr>
          <p:grpSpPr>
            <a:xfrm>
              <a:off x="6886247" y="5624915"/>
              <a:ext cx="300414" cy="300414"/>
              <a:chOff x="5273675" y="2606675"/>
              <a:chExt cx="1646238" cy="1646238"/>
            </a:xfrm>
          </p:grpSpPr>
          <p:sp>
            <p:nvSpPr>
              <p:cNvPr id="147" name="AutoShape 29">
                <a:extLst>
                  <a:ext uri="{FF2B5EF4-FFF2-40B4-BE49-F238E27FC236}">
                    <a16:creationId xmlns:a16="http://schemas.microsoft.com/office/drawing/2014/main" id="{531938E5-B79B-4FC6-A12C-FA46D1FAA601}"/>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48" name="Group 147">
                <a:extLst>
                  <a:ext uri="{FF2B5EF4-FFF2-40B4-BE49-F238E27FC236}">
                    <a16:creationId xmlns:a16="http://schemas.microsoft.com/office/drawing/2014/main" id="{4A575534-2126-44A6-B113-E1EF1430A39E}"/>
                  </a:ext>
                </a:extLst>
              </p:cNvPr>
              <p:cNvGrpSpPr/>
              <p:nvPr/>
            </p:nvGrpSpPr>
            <p:grpSpPr>
              <a:xfrm>
                <a:off x="5524500" y="3071813"/>
                <a:ext cx="1144588" cy="714375"/>
                <a:chOff x="5524500" y="3071813"/>
                <a:chExt cx="1144588" cy="714375"/>
              </a:xfrm>
            </p:grpSpPr>
            <p:sp>
              <p:nvSpPr>
                <p:cNvPr id="149" name="Freeform 31">
                  <a:extLst>
                    <a:ext uri="{FF2B5EF4-FFF2-40B4-BE49-F238E27FC236}">
                      <a16:creationId xmlns:a16="http://schemas.microsoft.com/office/drawing/2014/main" id="{BB0A20E2-2586-40D7-886D-F0DEF7455044}"/>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50" name="Freeform 32">
                  <a:extLst>
                    <a:ext uri="{FF2B5EF4-FFF2-40B4-BE49-F238E27FC236}">
                      <a16:creationId xmlns:a16="http://schemas.microsoft.com/office/drawing/2014/main" id="{8D42A94C-C5FC-440A-9CE6-D9CC9E66F5A5}"/>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103" name="TextBox 102">
              <a:extLst>
                <a:ext uri="{FF2B5EF4-FFF2-40B4-BE49-F238E27FC236}">
                  <a16:creationId xmlns:a16="http://schemas.microsoft.com/office/drawing/2014/main" id="{C9177DFD-0FD0-4054-9B53-E921052D58FD}"/>
                </a:ext>
              </a:extLst>
            </p:cNvPr>
            <p:cNvSpPr txBox="1"/>
            <p:nvPr/>
          </p:nvSpPr>
          <p:spPr>
            <a:xfrm>
              <a:off x="7208803" y="4283462"/>
              <a:ext cx="308241"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GridCRM</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4" name="TextBox 103">
              <a:extLst>
                <a:ext uri="{FF2B5EF4-FFF2-40B4-BE49-F238E27FC236}">
                  <a16:creationId xmlns:a16="http://schemas.microsoft.com/office/drawing/2014/main" id="{3721E765-10C0-4AAA-B828-45B571A06D54}"/>
                </a:ext>
              </a:extLst>
            </p:cNvPr>
            <p:cNvSpPr txBox="1"/>
            <p:nvPr/>
          </p:nvSpPr>
          <p:spPr>
            <a:xfrm>
              <a:off x="7208803" y="4570724"/>
              <a:ext cx="423439"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GridPlanning</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5" name="TextBox 104">
              <a:extLst>
                <a:ext uri="{FF2B5EF4-FFF2-40B4-BE49-F238E27FC236}">
                  <a16:creationId xmlns:a16="http://schemas.microsoft.com/office/drawing/2014/main" id="{CD35685F-9A73-4CED-B2F4-A151BA1E4457}"/>
                </a:ext>
              </a:extLst>
            </p:cNvPr>
            <p:cNvSpPr txBox="1"/>
            <p:nvPr/>
          </p:nvSpPr>
          <p:spPr>
            <a:xfrm>
              <a:off x="7208803" y="4853249"/>
              <a:ext cx="364284"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GridAssets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6" name="TextBox 105">
              <a:extLst>
                <a:ext uri="{FF2B5EF4-FFF2-40B4-BE49-F238E27FC236}">
                  <a16:creationId xmlns:a16="http://schemas.microsoft.com/office/drawing/2014/main" id="{6AE6B1B5-9ED6-4D47-9192-FF93449868DA}"/>
                </a:ext>
              </a:extLst>
            </p:cNvPr>
            <p:cNvSpPr txBox="1"/>
            <p:nvPr/>
          </p:nvSpPr>
          <p:spPr>
            <a:xfrm>
              <a:off x="7208803" y="5499947"/>
              <a:ext cx="623247"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GridContainers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7" name="TextBox 106">
              <a:extLst>
                <a:ext uri="{FF2B5EF4-FFF2-40B4-BE49-F238E27FC236}">
                  <a16:creationId xmlns:a16="http://schemas.microsoft.com/office/drawing/2014/main" id="{DE661475-D785-47F7-BF42-94791F838ABB}"/>
                </a:ext>
              </a:extLst>
            </p:cNvPr>
            <p:cNvSpPr txBox="1"/>
            <p:nvPr/>
          </p:nvSpPr>
          <p:spPr>
            <a:xfrm>
              <a:off x="7208803" y="5726357"/>
              <a:ext cx="50350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GridDevices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8" name="TextBox 107">
              <a:extLst>
                <a:ext uri="{FF2B5EF4-FFF2-40B4-BE49-F238E27FC236}">
                  <a16:creationId xmlns:a16="http://schemas.microsoft.com/office/drawing/2014/main" id="{35D6B7EA-CBB9-4132-AD9B-B1FFAFDB062F}"/>
                </a:ext>
              </a:extLst>
            </p:cNvPr>
            <p:cNvSpPr txBox="1"/>
            <p:nvPr/>
          </p:nvSpPr>
          <p:spPr>
            <a:xfrm>
              <a:off x="7208803" y="5273538"/>
              <a:ext cx="473205"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GridStream</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09" name="TextBox 108">
              <a:extLst>
                <a:ext uri="{FF2B5EF4-FFF2-40B4-BE49-F238E27FC236}">
                  <a16:creationId xmlns:a16="http://schemas.microsoft.com/office/drawing/2014/main" id="{69DFEE0B-1CD9-4B4B-B625-11B0152AF883}"/>
                </a:ext>
              </a:extLst>
            </p:cNvPr>
            <p:cNvSpPr txBox="1"/>
            <p:nvPr/>
          </p:nvSpPr>
          <p:spPr>
            <a:xfrm>
              <a:off x="7208803" y="5952764"/>
              <a:ext cx="302967"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GridDB</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110" name="Group 109">
              <a:extLst>
                <a:ext uri="{FF2B5EF4-FFF2-40B4-BE49-F238E27FC236}">
                  <a16:creationId xmlns:a16="http://schemas.microsoft.com/office/drawing/2014/main" id="{819AEA82-E143-4D94-B632-70A65A969A49}"/>
                </a:ext>
              </a:extLst>
            </p:cNvPr>
            <p:cNvGrpSpPr>
              <a:grpSpLocks noChangeAspect="1"/>
            </p:cNvGrpSpPr>
            <p:nvPr/>
          </p:nvGrpSpPr>
          <p:grpSpPr>
            <a:xfrm>
              <a:off x="6886247" y="5851323"/>
              <a:ext cx="300414" cy="300414"/>
              <a:chOff x="5273675" y="2606675"/>
              <a:chExt cx="1646238" cy="1646238"/>
            </a:xfrm>
          </p:grpSpPr>
          <p:sp>
            <p:nvSpPr>
              <p:cNvPr id="143" name="AutoShape 29">
                <a:extLst>
                  <a:ext uri="{FF2B5EF4-FFF2-40B4-BE49-F238E27FC236}">
                    <a16:creationId xmlns:a16="http://schemas.microsoft.com/office/drawing/2014/main" id="{1C783349-2433-4575-BD57-9BDCBAAFCC4D}"/>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AAAAAC"/>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44" name="Group 143">
                <a:extLst>
                  <a:ext uri="{FF2B5EF4-FFF2-40B4-BE49-F238E27FC236}">
                    <a16:creationId xmlns:a16="http://schemas.microsoft.com/office/drawing/2014/main" id="{E117700A-AFF2-48B7-BAC8-B6CE79E2896F}"/>
                  </a:ext>
                </a:extLst>
              </p:cNvPr>
              <p:cNvGrpSpPr/>
              <p:nvPr/>
            </p:nvGrpSpPr>
            <p:grpSpPr>
              <a:xfrm>
                <a:off x="5524500" y="3071813"/>
                <a:ext cx="1144588" cy="714375"/>
                <a:chOff x="5524500" y="3071813"/>
                <a:chExt cx="1144588" cy="714375"/>
              </a:xfrm>
            </p:grpSpPr>
            <p:sp>
              <p:nvSpPr>
                <p:cNvPr id="145" name="Freeform 31">
                  <a:extLst>
                    <a:ext uri="{FF2B5EF4-FFF2-40B4-BE49-F238E27FC236}">
                      <a16:creationId xmlns:a16="http://schemas.microsoft.com/office/drawing/2014/main" id="{DE6E51F5-3AE5-4B5D-96B8-EFA5815BCF9C}"/>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6" name="Freeform 32">
                  <a:extLst>
                    <a:ext uri="{FF2B5EF4-FFF2-40B4-BE49-F238E27FC236}">
                      <a16:creationId xmlns:a16="http://schemas.microsoft.com/office/drawing/2014/main" id="{6E4C29DE-1CCF-4C50-924C-52861EAD94B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111" name="TextBox 110">
              <a:extLst>
                <a:ext uri="{FF2B5EF4-FFF2-40B4-BE49-F238E27FC236}">
                  <a16:creationId xmlns:a16="http://schemas.microsoft.com/office/drawing/2014/main" id="{E81B8908-D4FC-4E2D-A08D-AA3449DA12B9}"/>
                </a:ext>
              </a:extLst>
            </p:cNvPr>
            <p:cNvSpPr txBox="1"/>
            <p:nvPr/>
          </p:nvSpPr>
          <p:spPr>
            <a:xfrm>
              <a:off x="9468571" y="5268913"/>
              <a:ext cx="640850"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GridIdentity</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12" name="TextBox 111">
              <a:extLst>
                <a:ext uri="{FF2B5EF4-FFF2-40B4-BE49-F238E27FC236}">
                  <a16:creationId xmlns:a16="http://schemas.microsoft.com/office/drawing/2014/main" id="{554E79B8-ED11-444C-A999-FF5C803B013F}"/>
                </a:ext>
              </a:extLst>
            </p:cNvPr>
            <p:cNvSpPr txBox="1"/>
            <p:nvPr/>
          </p:nvSpPr>
          <p:spPr>
            <a:xfrm>
              <a:off x="8255814" y="5560500"/>
              <a:ext cx="639407"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GridModels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113" name="Group 112">
              <a:extLst>
                <a:ext uri="{FF2B5EF4-FFF2-40B4-BE49-F238E27FC236}">
                  <a16:creationId xmlns:a16="http://schemas.microsoft.com/office/drawing/2014/main" id="{0A6D7A0F-CD03-4712-8164-590619DC1C95}"/>
                </a:ext>
              </a:extLst>
            </p:cNvPr>
            <p:cNvGrpSpPr>
              <a:grpSpLocks noChangeAspect="1"/>
            </p:cNvGrpSpPr>
            <p:nvPr/>
          </p:nvGrpSpPr>
          <p:grpSpPr>
            <a:xfrm>
              <a:off x="7994222" y="5533733"/>
              <a:ext cx="249825" cy="249825"/>
              <a:chOff x="5868000" y="3191828"/>
              <a:chExt cx="457200" cy="457200"/>
            </a:xfrm>
          </p:grpSpPr>
          <p:sp>
            <p:nvSpPr>
              <p:cNvPr id="141" name="AutoShape 3">
                <a:extLst>
                  <a:ext uri="{FF2B5EF4-FFF2-40B4-BE49-F238E27FC236}">
                    <a16:creationId xmlns:a16="http://schemas.microsoft.com/office/drawing/2014/main" id="{7A823500-7808-443C-A490-881C9E86FAFA}"/>
                  </a:ext>
                </a:extLst>
              </p:cNvPr>
              <p:cNvSpPr>
                <a:spLocks noChangeAspect="1" noChangeArrowheads="1" noTextEdit="1"/>
              </p:cNvSpPr>
              <p:nvPr/>
            </p:nvSpPr>
            <p:spPr bwMode="auto">
              <a:xfrm>
                <a:off x="5868000" y="3191828"/>
                <a:ext cx="457200" cy="45720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2" name="Freeform 5">
                <a:extLst>
                  <a:ext uri="{FF2B5EF4-FFF2-40B4-BE49-F238E27FC236}">
                    <a16:creationId xmlns:a16="http://schemas.microsoft.com/office/drawing/2014/main" id="{013B3D18-85FA-480E-A215-1118878ACC5F}"/>
                  </a:ext>
                </a:extLst>
              </p:cNvPr>
              <p:cNvSpPr>
                <a:spLocks noEditPoints="1"/>
              </p:cNvSpPr>
              <p:nvPr/>
            </p:nvSpPr>
            <p:spPr bwMode="auto">
              <a:xfrm>
                <a:off x="5950550" y="3245803"/>
                <a:ext cx="292100" cy="349250"/>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114" name="TextBox 113">
              <a:extLst>
                <a:ext uri="{FF2B5EF4-FFF2-40B4-BE49-F238E27FC236}">
                  <a16:creationId xmlns:a16="http://schemas.microsoft.com/office/drawing/2014/main" id="{2F7ED84D-A9E0-483A-9EC0-3B61FE0D465F}"/>
                </a:ext>
              </a:extLst>
            </p:cNvPr>
            <p:cNvSpPr txBox="1"/>
            <p:nvPr/>
          </p:nvSpPr>
          <p:spPr>
            <a:xfrm>
              <a:off x="8255814" y="5826794"/>
              <a:ext cx="599011"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GridSpecs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15" name="TextBox 114">
              <a:extLst>
                <a:ext uri="{FF2B5EF4-FFF2-40B4-BE49-F238E27FC236}">
                  <a16:creationId xmlns:a16="http://schemas.microsoft.com/office/drawing/2014/main" id="{33EADBD0-8EB1-4CC1-A65E-BAD7B495FA12}"/>
                </a:ext>
              </a:extLst>
            </p:cNvPr>
            <p:cNvSpPr txBox="1"/>
            <p:nvPr/>
          </p:nvSpPr>
          <p:spPr>
            <a:xfrm>
              <a:off x="9468571" y="5556906"/>
              <a:ext cx="639407"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GridAccess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116" name="Group 115">
              <a:extLst>
                <a:ext uri="{FF2B5EF4-FFF2-40B4-BE49-F238E27FC236}">
                  <a16:creationId xmlns:a16="http://schemas.microsoft.com/office/drawing/2014/main" id="{557FA0AB-0128-4910-8FE1-9C9A588F699B}"/>
                </a:ext>
              </a:extLst>
            </p:cNvPr>
            <p:cNvGrpSpPr>
              <a:grpSpLocks noChangeAspect="1"/>
            </p:cNvGrpSpPr>
            <p:nvPr/>
          </p:nvGrpSpPr>
          <p:grpSpPr>
            <a:xfrm>
              <a:off x="9179650" y="5504843"/>
              <a:ext cx="300414" cy="300414"/>
              <a:chOff x="5273675" y="2606675"/>
              <a:chExt cx="1646238" cy="1646238"/>
            </a:xfrm>
          </p:grpSpPr>
          <p:sp>
            <p:nvSpPr>
              <p:cNvPr id="137" name="AutoShape 29">
                <a:extLst>
                  <a:ext uri="{FF2B5EF4-FFF2-40B4-BE49-F238E27FC236}">
                    <a16:creationId xmlns:a16="http://schemas.microsoft.com/office/drawing/2014/main" id="{A627A8A2-1FAB-4BFE-AF9E-4EC70E192DCC}"/>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38" name="Group 137">
                <a:extLst>
                  <a:ext uri="{FF2B5EF4-FFF2-40B4-BE49-F238E27FC236}">
                    <a16:creationId xmlns:a16="http://schemas.microsoft.com/office/drawing/2014/main" id="{2C7A5820-7CDD-4A2A-AA50-910F0078672A}"/>
                  </a:ext>
                </a:extLst>
              </p:cNvPr>
              <p:cNvGrpSpPr/>
              <p:nvPr/>
            </p:nvGrpSpPr>
            <p:grpSpPr>
              <a:xfrm>
                <a:off x="5524500" y="3071813"/>
                <a:ext cx="1144588" cy="714375"/>
                <a:chOff x="5524500" y="3071813"/>
                <a:chExt cx="1144588" cy="714375"/>
              </a:xfrm>
            </p:grpSpPr>
            <p:sp>
              <p:nvSpPr>
                <p:cNvPr id="139" name="Freeform 31">
                  <a:extLst>
                    <a:ext uri="{FF2B5EF4-FFF2-40B4-BE49-F238E27FC236}">
                      <a16:creationId xmlns:a16="http://schemas.microsoft.com/office/drawing/2014/main" id="{120170B8-9FB5-4410-9CC5-6F93B6A91DC9}"/>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0" name="Freeform 32">
                  <a:extLst>
                    <a:ext uri="{FF2B5EF4-FFF2-40B4-BE49-F238E27FC236}">
                      <a16:creationId xmlns:a16="http://schemas.microsoft.com/office/drawing/2014/main" id="{21306101-14F2-4EB0-A1F6-CA5E616537EA}"/>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117" name="TextBox 116">
              <a:extLst>
                <a:ext uri="{FF2B5EF4-FFF2-40B4-BE49-F238E27FC236}">
                  <a16:creationId xmlns:a16="http://schemas.microsoft.com/office/drawing/2014/main" id="{0CD0E393-1FBE-4A86-96FF-1A3CCDF387A2}"/>
                </a:ext>
              </a:extLst>
            </p:cNvPr>
            <p:cNvSpPr txBox="1"/>
            <p:nvPr/>
          </p:nvSpPr>
          <p:spPr>
            <a:xfrm>
              <a:off x="8255814" y="5268913"/>
              <a:ext cx="743280"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GridFunctions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118" name="TextBox 117">
              <a:extLst>
                <a:ext uri="{FF2B5EF4-FFF2-40B4-BE49-F238E27FC236}">
                  <a16:creationId xmlns:a16="http://schemas.microsoft.com/office/drawing/2014/main" id="{B520D7BB-D6C8-4290-9880-847F1DAFD459}"/>
                </a:ext>
              </a:extLst>
            </p:cNvPr>
            <p:cNvSpPr txBox="1"/>
            <p:nvPr/>
          </p:nvSpPr>
          <p:spPr>
            <a:xfrm>
              <a:off x="9468571" y="5826796"/>
              <a:ext cx="552844"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GridVault</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119" name="Group 118">
              <a:extLst>
                <a:ext uri="{FF2B5EF4-FFF2-40B4-BE49-F238E27FC236}">
                  <a16:creationId xmlns:a16="http://schemas.microsoft.com/office/drawing/2014/main" id="{B28FCFF0-0BC2-4C12-B207-E976257C724F}"/>
                </a:ext>
              </a:extLst>
            </p:cNvPr>
            <p:cNvGrpSpPr>
              <a:grpSpLocks noChangeAspect="1"/>
            </p:cNvGrpSpPr>
            <p:nvPr/>
          </p:nvGrpSpPr>
          <p:grpSpPr>
            <a:xfrm>
              <a:off x="9197753" y="5792836"/>
              <a:ext cx="264205" cy="264205"/>
              <a:chOff x="5273675" y="2532063"/>
              <a:chExt cx="1644650" cy="1644650"/>
            </a:xfrm>
          </p:grpSpPr>
          <p:sp>
            <p:nvSpPr>
              <p:cNvPr id="133" name="AutoShape 84">
                <a:extLst>
                  <a:ext uri="{FF2B5EF4-FFF2-40B4-BE49-F238E27FC236}">
                    <a16:creationId xmlns:a16="http://schemas.microsoft.com/office/drawing/2014/main" id="{A0C69680-F632-4862-862B-96D88029DD9B}"/>
                  </a:ext>
                </a:extLst>
              </p:cNvPr>
              <p:cNvSpPr>
                <a:spLocks noChangeAspect="1" noChangeArrowheads="1" noTextEdit="1"/>
              </p:cNvSpPr>
              <p:nvPr/>
            </p:nvSpPr>
            <p:spPr bwMode="auto">
              <a:xfrm>
                <a:off x="5273675" y="2532063"/>
                <a:ext cx="1644650" cy="164465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34" name="Group 133">
                <a:extLst>
                  <a:ext uri="{FF2B5EF4-FFF2-40B4-BE49-F238E27FC236}">
                    <a16:creationId xmlns:a16="http://schemas.microsoft.com/office/drawing/2014/main" id="{0410F1F6-6018-4FED-A9D8-24445496B3AC}"/>
                  </a:ext>
                </a:extLst>
              </p:cNvPr>
              <p:cNvGrpSpPr/>
              <p:nvPr/>
            </p:nvGrpSpPr>
            <p:grpSpPr>
              <a:xfrm>
                <a:off x="5521325" y="2705100"/>
                <a:ext cx="1147763" cy="1301750"/>
                <a:chOff x="5521325" y="2705100"/>
                <a:chExt cx="1147763" cy="1301750"/>
              </a:xfrm>
            </p:grpSpPr>
            <p:sp>
              <p:nvSpPr>
                <p:cNvPr id="135" name="Freeform 182">
                  <a:extLst>
                    <a:ext uri="{FF2B5EF4-FFF2-40B4-BE49-F238E27FC236}">
                      <a16:creationId xmlns:a16="http://schemas.microsoft.com/office/drawing/2014/main" id="{B38630B1-75CE-4AC6-99D2-9A26AAEF5F3E}"/>
                    </a:ext>
                  </a:extLst>
                </p:cNvPr>
                <p:cNvSpPr>
                  <a:spLocks/>
                </p:cNvSpPr>
                <p:nvPr/>
              </p:nvSpPr>
              <p:spPr bwMode="auto">
                <a:xfrm>
                  <a:off x="5659438" y="2820988"/>
                  <a:ext cx="947738" cy="1020763"/>
                </a:xfrm>
                <a:custGeom>
                  <a:avLst/>
                  <a:gdLst>
                    <a:gd name="connsiteX0" fmla="*/ 0 w 947738"/>
                    <a:gd name="connsiteY0" fmla="*/ 925513 h 1020763"/>
                    <a:gd name="connsiteX1" fmla="*/ 947738 w 947738"/>
                    <a:gd name="connsiteY1" fmla="*/ 925513 h 1020763"/>
                    <a:gd name="connsiteX2" fmla="*/ 947738 w 947738"/>
                    <a:gd name="connsiteY2" fmla="*/ 1020763 h 1020763"/>
                    <a:gd name="connsiteX3" fmla="*/ 0 w 947738"/>
                    <a:gd name="connsiteY3" fmla="*/ 1020763 h 1020763"/>
                    <a:gd name="connsiteX4" fmla="*/ 294481 w 947738"/>
                    <a:gd name="connsiteY4" fmla="*/ 598486 h 1020763"/>
                    <a:gd name="connsiteX5" fmla="*/ 279400 w 947738"/>
                    <a:gd name="connsiteY5" fmla="*/ 614151 h 1020763"/>
                    <a:gd name="connsiteX6" fmla="*/ 279400 w 947738"/>
                    <a:gd name="connsiteY6" fmla="*/ 679659 h 1020763"/>
                    <a:gd name="connsiteX7" fmla="*/ 294481 w 947738"/>
                    <a:gd name="connsiteY7" fmla="*/ 695324 h 1020763"/>
                    <a:gd name="connsiteX8" fmla="*/ 309563 w 947738"/>
                    <a:gd name="connsiteY8" fmla="*/ 679659 h 1020763"/>
                    <a:gd name="connsiteX9" fmla="*/ 309563 w 947738"/>
                    <a:gd name="connsiteY9" fmla="*/ 614151 h 1020763"/>
                    <a:gd name="connsiteX10" fmla="*/ 294481 w 947738"/>
                    <a:gd name="connsiteY10" fmla="*/ 598486 h 1020763"/>
                    <a:gd name="connsiteX11" fmla="*/ 380762 w 947738"/>
                    <a:gd name="connsiteY11" fmla="*/ 547341 h 1020763"/>
                    <a:gd name="connsiteX12" fmla="*/ 371035 w 947738"/>
                    <a:gd name="connsiteY12" fmla="*/ 554416 h 1020763"/>
                    <a:gd name="connsiteX13" fmla="*/ 377520 w 947738"/>
                    <a:gd name="connsiteY13" fmla="*/ 574933 h 1020763"/>
                    <a:gd name="connsiteX14" fmla="*/ 434438 w 947738"/>
                    <a:gd name="connsiteY14" fmla="*/ 607477 h 1020763"/>
                    <a:gd name="connsiteX15" fmla="*/ 442363 w 947738"/>
                    <a:gd name="connsiteY15" fmla="*/ 609599 h 1020763"/>
                    <a:gd name="connsiteX16" fmla="*/ 456052 w 947738"/>
                    <a:gd name="connsiteY16" fmla="*/ 601817 h 1020763"/>
                    <a:gd name="connsiteX17" fmla="*/ 450288 w 947738"/>
                    <a:gd name="connsiteY17" fmla="*/ 580593 h 1020763"/>
                    <a:gd name="connsiteX18" fmla="*/ 392650 w 947738"/>
                    <a:gd name="connsiteY18" fmla="*/ 548756 h 1020763"/>
                    <a:gd name="connsiteX19" fmla="*/ 380762 w 947738"/>
                    <a:gd name="connsiteY19" fmla="*/ 547341 h 1020763"/>
                    <a:gd name="connsiteX20" fmla="*/ 206851 w 947738"/>
                    <a:gd name="connsiteY20" fmla="*/ 547138 h 1020763"/>
                    <a:gd name="connsiteX21" fmla="*/ 195164 w 947738"/>
                    <a:gd name="connsiteY21" fmla="*/ 548859 h 1020763"/>
                    <a:gd name="connsiteX22" fmla="*/ 138503 w 947738"/>
                    <a:gd name="connsiteY22" fmla="*/ 581472 h 1020763"/>
                    <a:gd name="connsiteX23" fmla="*/ 132836 w 947738"/>
                    <a:gd name="connsiteY23" fmla="*/ 603214 h 1020763"/>
                    <a:gd name="connsiteX24" fmla="*/ 146293 w 947738"/>
                    <a:gd name="connsiteY24" fmla="*/ 611186 h 1020763"/>
                    <a:gd name="connsiteX25" fmla="*/ 154084 w 947738"/>
                    <a:gd name="connsiteY25" fmla="*/ 609012 h 1020763"/>
                    <a:gd name="connsiteX26" fmla="*/ 210746 w 947738"/>
                    <a:gd name="connsiteY26" fmla="*/ 575674 h 1020763"/>
                    <a:gd name="connsiteX27" fmla="*/ 216412 w 947738"/>
                    <a:gd name="connsiteY27" fmla="*/ 554657 h 1020763"/>
                    <a:gd name="connsiteX28" fmla="*/ 206851 w 947738"/>
                    <a:gd name="connsiteY28" fmla="*/ 547138 h 1020763"/>
                    <a:gd name="connsiteX29" fmla="*/ 294482 w 947738"/>
                    <a:gd name="connsiteY29" fmla="*/ 447673 h 1020763"/>
                    <a:gd name="connsiteX30" fmla="*/ 231775 w 947738"/>
                    <a:gd name="connsiteY30" fmla="*/ 509586 h 1020763"/>
                    <a:gd name="connsiteX31" fmla="*/ 294482 w 947738"/>
                    <a:gd name="connsiteY31" fmla="*/ 571499 h 1020763"/>
                    <a:gd name="connsiteX32" fmla="*/ 357189 w 947738"/>
                    <a:gd name="connsiteY32" fmla="*/ 509586 h 1020763"/>
                    <a:gd name="connsiteX33" fmla="*/ 294482 w 947738"/>
                    <a:gd name="connsiteY33" fmla="*/ 447673 h 1020763"/>
                    <a:gd name="connsiteX34" fmla="*/ 142398 w 947738"/>
                    <a:gd name="connsiteY34" fmla="*/ 408844 h 1020763"/>
                    <a:gd name="connsiteX35" fmla="*/ 132836 w 947738"/>
                    <a:gd name="connsiteY35" fmla="*/ 415820 h 1020763"/>
                    <a:gd name="connsiteX36" fmla="*/ 138503 w 947738"/>
                    <a:gd name="connsiteY36" fmla="*/ 437561 h 1020763"/>
                    <a:gd name="connsiteX37" fmla="*/ 195164 w 947738"/>
                    <a:gd name="connsiteY37" fmla="*/ 470899 h 1020763"/>
                    <a:gd name="connsiteX38" fmla="*/ 202955 w 947738"/>
                    <a:gd name="connsiteY38" fmla="*/ 473073 h 1020763"/>
                    <a:gd name="connsiteX39" fmla="*/ 216412 w 947738"/>
                    <a:gd name="connsiteY39" fmla="*/ 465101 h 1020763"/>
                    <a:gd name="connsiteX40" fmla="*/ 210746 w 947738"/>
                    <a:gd name="connsiteY40" fmla="*/ 443359 h 1020763"/>
                    <a:gd name="connsiteX41" fmla="*/ 154084 w 947738"/>
                    <a:gd name="connsiteY41" fmla="*/ 410022 h 1020763"/>
                    <a:gd name="connsiteX42" fmla="*/ 142398 w 947738"/>
                    <a:gd name="connsiteY42" fmla="*/ 408844 h 1020763"/>
                    <a:gd name="connsiteX43" fmla="*/ 445875 w 947738"/>
                    <a:gd name="connsiteY43" fmla="*/ 408818 h 1020763"/>
                    <a:gd name="connsiteX44" fmla="*/ 433717 w 947738"/>
                    <a:gd name="connsiteY44" fmla="*/ 409983 h 1020763"/>
                    <a:gd name="connsiteX45" fmla="*/ 376799 w 947738"/>
                    <a:gd name="connsiteY45" fmla="*/ 443679 h 1020763"/>
                    <a:gd name="connsiteX46" fmla="*/ 371035 w 947738"/>
                    <a:gd name="connsiteY46" fmla="*/ 465187 h 1020763"/>
                    <a:gd name="connsiteX47" fmla="*/ 384724 w 947738"/>
                    <a:gd name="connsiteY47" fmla="*/ 473073 h 1020763"/>
                    <a:gd name="connsiteX48" fmla="*/ 392650 w 947738"/>
                    <a:gd name="connsiteY48" fmla="*/ 470922 h 1020763"/>
                    <a:gd name="connsiteX49" fmla="*/ 449568 w 947738"/>
                    <a:gd name="connsiteY49" fmla="*/ 437226 h 1020763"/>
                    <a:gd name="connsiteX50" fmla="*/ 455332 w 947738"/>
                    <a:gd name="connsiteY50" fmla="*/ 415718 h 1020763"/>
                    <a:gd name="connsiteX51" fmla="*/ 445875 w 947738"/>
                    <a:gd name="connsiteY51" fmla="*/ 408818 h 1020763"/>
                    <a:gd name="connsiteX52" fmla="*/ 294481 w 947738"/>
                    <a:gd name="connsiteY52" fmla="*/ 323848 h 1020763"/>
                    <a:gd name="connsiteX53" fmla="*/ 279400 w 947738"/>
                    <a:gd name="connsiteY53" fmla="*/ 339629 h 1020763"/>
                    <a:gd name="connsiteX54" fmla="*/ 279400 w 947738"/>
                    <a:gd name="connsiteY54" fmla="*/ 405622 h 1020763"/>
                    <a:gd name="connsiteX55" fmla="*/ 294481 w 947738"/>
                    <a:gd name="connsiteY55" fmla="*/ 420686 h 1020763"/>
                    <a:gd name="connsiteX56" fmla="*/ 309563 w 947738"/>
                    <a:gd name="connsiteY56" fmla="*/ 405622 h 1020763"/>
                    <a:gd name="connsiteX57" fmla="*/ 309563 w 947738"/>
                    <a:gd name="connsiteY57" fmla="*/ 339629 h 1020763"/>
                    <a:gd name="connsiteX58" fmla="*/ 294481 w 947738"/>
                    <a:gd name="connsiteY58" fmla="*/ 323848 h 1020763"/>
                    <a:gd name="connsiteX59" fmla="*/ 769144 w 947738"/>
                    <a:gd name="connsiteY59" fmla="*/ 320675 h 1020763"/>
                    <a:gd name="connsiteX60" fmla="*/ 868363 w 947738"/>
                    <a:gd name="connsiteY60" fmla="*/ 419974 h 1020763"/>
                    <a:gd name="connsiteX61" fmla="*/ 818397 w 947738"/>
                    <a:gd name="connsiteY61" fmla="*/ 506413 h 1020763"/>
                    <a:gd name="connsiteX62" fmla="*/ 818397 w 947738"/>
                    <a:gd name="connsiteY62" fmla="*/ 419974 h 1020763"/>
                    <a:gd name="connsiteX63" fmla="*/ 769144 w 947738"/>
                    <a:gd name="connsiteY63" fmla="*/ 370682 h 1020763"/>
                    <a:gd name="connsiteX64" fmla="*/ 719892 w 947738"/>
                    <a:gd name="connsiteY64" fmla="*/ 419974 h 1020763"/>
                    <a:gd name="connsiteX65" fmla="*/ 719892 w 947738"/>
                    <a:gd name="connsiteY65" fmla="*/ 506413 h 1020763"/>
                    <a:gd name="connsiteX66" fmla="*/ 669925 w 947738"/>
                    <a:gd name="connsiteY66" fmla="*/ 419974 h 1020763"/>
                    <a:gd name="connsiteX67" fmla="*/ 769144 w 947738"/>
                    <a:gd name="connsiteY67" fmla="*/ 320675 h 1020763"/>
                    <a:gd name="connsiteX68" fmla="*/ 293687 w 947738"/>
                    <a:gd name="connsiteY68" fmla="*/ 285749 h 1020763"/>
                    <a:gd name="connsiteX69" fmla="*/ 519112 w 947738"/>
                    <a:gd name="connsiteY69" fmla="*/ 509587 h 1020763"/>
                    <a:gd name="connsiteX70" fmla="*/ 293687 w 947738"/>
                    <a:gd name="connsiteY70" fmla="*/ 733425 h 1020763"/>
                    <a:gd name="connsiteX71" fmla="*/ 68262 w 947738"/>
                    <a:gd name="connsiteY71" fmla="*/ 509587 h 1020763"/>
                    <a:gd name="connsiteX72" fmla="*/ 293687 w 947738"/>
                    <a:gd name="connsiteY72" fmla="*/ 285749 h 1020763"/>
                    <a:gd name="connsiteX73" fmla="*/ 0 w 947738"/>
                    <a:gd name="connsiteY73" fmla="*/ 0 h 1020763"/>
                    <a:gd name="connsiteX74" fmla="*/ 947738 w 947738"/>
                    <a:gd name="connsiteY74" fmla="*/ 0 h 1020763"/>
                    <a:gd name="connsiteX75" fmla="*/ 947738 w 947738"/>
                    <a:gd name="connsiteY75" fmla="*/ 93663 h 1020763"/>
                    <a:gd name="connsiteX76" fmla="*/ 0 w 947738"/>
                    <a:gd name="connsiteY76" fmla="*/ 93663 h 102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47738" h="1020763">
                      <a:moveTo>
                        <a:pt x="0" y="925513"/>
                      </a:moveTo>
                      <a:lnTo>
                        <a:pt x="947738" y="925513"/>
                      </a:lnTo>
                      <a:lnTo>
                        <a:pt x="947738" y="1020763"/>
                      </a:lnTo>
                      <a:lnTo>
                        <a:pt x="0" y="1020763"/>
                      </a:lnTo>
                      <a:close/>
                      <a:moveTo>
                        <a:pt x="294481" y="598486"/>
                      </a:moveTo>
                      <a:cubicBezTo>
                        <a:pt x="286255" y="598486"/>
                        <a:pt x="279400" y="605607"/>
                        <a:pt x="279400" y="614151"/>
                      </a:cubicBezTo>
                      <a:cubicBezTo>
                        <a:pt x="279400" y="614151"/>
                        <a:pt x="279400" y="614151"/>
                        <a:pt x="279400" y="679659"/>
                      </a:cubicBezTo>
                      <a:cubicBezTo>
                        <a:pt x="279400" y="688204"/>
                        <a:pt x="286255" y="695324"/>
                        <a:pt x="294481" y="695324"/>
                      </a:cubicBezTo>
                      <a:cubicBezTo>
                        <a:pt x="302708" y="695324"/>
                        <a:pt x="309563" y="688204"/>
                        <a:pt x="309563" y="679659"/>
                      </a:cubicBezTo>
                      <a:cubicBezTo>
                        <a:pt x="309563" y="679659"/>
                        <a:pt x="309563" y="679659"/>
                        <a:pt x="309563" y="614151"/>
                      </a:cubicBezTo>
                      <a:cubicBezTo>
                        <a:pt x="309563" y="605607"/>
                        <a:pt x="302708" y="598486"/>
                        <a:pt x="294481" y="598486"/>
                      </a:cubicBezTo>
                      <a:close/>
                      <a:moveTo>
                        <a:pt x="380762" y="547341"/>
                      </a:moveTo>
                      <a:cubicBezTo>
                        <a:pt x="376799" y="548402"/>
                        <a:pt x="373197" y="550879"/>
                        <a:pt x="371035" y="554416"/>
                      </a:cubicBezTo>
                      <a:cubicBezTo>
                        <a:pt x="366712" y="562198"/>
                        <a:pt x="369594" y="570688"/>
                        <a:pt x="377520" y="574933"/>
                      </a:cubicBezTo>
                      <a:cubicBezTo>
                        <a:pt x="377520" y="574933"/>
                        <a:pt x="377520" y="574933"/>
                        <a:pt x="434438" y="607477"/>
                      </a:cubicBezTo>
                      <a:cubicBezTo>
                        <a:pt x="437320" y="608892"/>
                        <a:pt x="439481" y="609599"/>
                        <a:pt x="442363" y="609599"/>
                      </a:cubicBezTo>
                      <a:cubicBezTo>
                        <a:pt x="448127" y="609599"/>
                        <a:pt x="453170" y="606769"/>
                        <a:pt x="456052" y="601817"/>
                      </a:cubicBezTo>
                      <a:cubicBezTo>
                        <a:pt x="460375" y="594035"/>
                        <a:pt x="458214" y="584837"/>
                        <a:pt x="450288" y="580593"/>
                      </a:cubicBezTo>
                      <a:cubicBezTo>
                        <a:pt x="450288" y="580593"/>
                        <a:pt x="450288" y="580593"/>
                        <a:pt x="392650" y="548756"/>
                      </a:cubicBezTo>
                      <a:cubicBezTo>
                        <a:pt x="389047" y="546634"/>
                        <a:pt x="384724" y="546280"/>
                        <a:pt x="380762" y="547341"/>
                      </a:cubicBezTo>
                      <a:close/>
                      <a:moveTo>
                        <a:pt x="206851" y="547138"/>
                      </a:moveTo>
                      <a:cubicBezTo>
                        <a:pt x="202955" y="546142"/>
                        <a:pt x="198706" y="546685"/>
                        <a:pt x="195164" y="548859"/>
                      </a:cubicBezTo>
                      <a:cubicBezTo>
                        <a:pt x="195164" y="548859"/>
                        <a:pt x="195164" y="548859"/>
                        <a:pt x="138503" y="581472"/>
                      </a:cubicBezTo>
                      <a:cubicBezTo>
                        <a:pt x="131420" y="585821"/>
                        <a:pt x="128587" y="595242"/>
                        <a:pt x="132836" y="603214"/>
                      </a:cubicBezTo>
                      <a:cubicBezTo>
                        <a:pt x="135669" y="608287"/>
                        <a:pt x="141336" y="611186"/>
                        <a:pt x="146293" y="611186"/>
                      </a:cubicBezTo>
                      <a:cubicBezTo>
                        <a:pt x="149127" y="611186"/>
                        <a:pt x="151960" y="610461"/>
                        <a:pt x="154084" y="609012"/>
                      </a:cubicBezTo>
                      <a:cubicBezTo>
                        <a:pt x="154084" y="609012"/>
                        <a:pt x="154084" y="609012"/>
                        <a:pt x="210746" y="575674"/>
                      </a:cubicBezTo>
                      <a:cubicBezTo>
                        <a:pt x="217829" y="571326"/>
                        <a:pt x="220662" y="561905"/>
                        <a:pt x="216412" y="554657"/>
                      </a:cubicBezTo>
                      <a:cubicBezTo>
                        <a:pt x="214288" y="550671"/>
                        <a:pt x="210746" y="548135"/>
                        <a:pt x="206851" y="547138"/>
                      </a:cubicBezTo>
                      <a:close/>
                      <a:moveTo>
                        <a:pt x="294482" y="447673"/>
                      </a:moveTo>
                      <a:cubicBezTo>
                        <a:pt x="259850" y="447673"/>
                        <a:pt x="231775" y="475392"/>
                        <a:pt x="231775" y="509586"/>
                      </a:cubicBezTo>
                      <a:cubicBezTo>
                        <a:pt x="231775" y="543780"/>
                        <a:pt x="259850" y="571499"/>
                        <a:pt x="294482" y="571499"/>
                      </a:cubicBezTo>
                      <a:cubicBezTo>
                        <a:pt x="329114" y="571499"/>
                        <a:pt x="357189" y="543780"/>
                        <a:pt x="357189" y="509586"/>
                      </a:cubicBezTo>
                      <a:cubicBezTo>
                        <a:pt x="357189" y="475392"/>
                        <a:pt x="329114" y="447673"/>
                        <a:pt x="294482" y="447673"/>
                      </a:cubicBezTo>
                      <a:close/>
                      <a:moveTo>
                        <a:pt x="142398" y="408844"/>
                      </a:moveTo>
                      <a:cubicBezTo>
                        <a:pt x="138502" y="409841"/>
                        <a:pt x="134961" y="412196"/>
                        <a:pt x="132836" y="415820"/>
                      </a:cubicBezTo>
                      <a:cubicBezTo>
                        <a:pt x="128587" y="423792"/>
                        <a:pt x="131420" y="433213"/>
                        <a:pt x="138503" y="437561"/>
                      </a:cubicBezTo>
                      <a:cubicBezTo>
                        <a:pt x="138503" y="437561"/>
                        <a:pt x="138503" y="437561"/>
                        <a:pt x="195164" y="470899"/>
                      </a:cubicBezTo>
                      <a:cubicBezTo>
                        <a:pt x="197289" y="472348"/>
                        <a:pt x="200122" y="473073"/>
                        <a:pt x="202955" y="473073"/>
                      </a:cubicBezTo>
                      <a:cubicBezTo>
                        <a:pt x="207913" y="473073"/>
                        <a:pt x="213579" y="470174"/>
                        <a:pt x="216412" y="465101"/>
                      </a:cubicBezTo>
                      <a:cubicBezTo>
                        <a:pt x="220662" y="457854"/>
                        <a:pt x="217829" y="447708"/>
                        <a:pt x="210746" y="443359"/>
                      </a:cubicBezTo>
                      <a:cubicBezTo>
                        <a:pt x="210746" y="443359"/>
                        <a:pt x="210746" y="443359"/>
                        <a:pt x="154084" y="410022"/>
                      </a:cubicBezTo>
                      <a:cubicBezTo>
                        <a:pt x="150543" y="408210"/>
                        <a:pt x="146293" y="407848"/>
                        <a:pt x="142398" y="408844"/>
                      </a:cubicBezTo>
                      <a:close/>
                      <a:moveTo>
                        <a:pt x="445875" y="408818"/>
                      </a:moveTo>
                      <a:cubicBezTo>
                        <a:pt x="442003" y="407832"/>
                        <a:pt x="437680" y="408191"/>
                        <a:pt x="433717" y="409983"/>
                      </a:cubicBezTo>
                      <a:cubicBezTo>
                        <a:pt x="433717" y="409983"/>
                        <a:pt x="433717" y="409983"/>
                        <a:pt x="376799" y="443679"/>
                      </a:cubicBezTo>
                      <a:cubicBezTo>
                        <a:pt x="368874" y="447980"/>
                        <a:pt x="366712" y="457301"/>
                        <a:pt x="371035" y="465187"/>
                      </a:cubicBezTo>
                      <a:cubicBezTo>
                        <a:pt x="373917" y="470205"/>
                        <a:pt x="378960" y="473073"/>
                        <a:pt x="384724" y="473073"/>
                      </a:cubicBezTo>
                      <a:cubicBezTo>
                        <a:pt x="387606" y="473073"/>
                        <a:pt x="390488" y="472356"/>
                        <a:pt x="392650" y="470922"/>
                      </a:cubicBezTo>
                      <a:cubicBezTo>
                        <a:pt x="392650" y="470922"/>
                        <a:pt x="392650" y="470922"/>
                        <a:pt x="449568" y="437226"/>
                      </a:cubicBezTo>
                      <a:cubicBezTo>
                        <a:pt x="457493" y="432925"/>
                        <a:pt x="460375" y="423605"/>
                        <a:pt x="455332" y="415718"/>
                      </a:cubicBezTo>
                      <a:cubicBezTo>
                        <a:pt x="453170" y="412134"/>
                        <a:pt x="449748" y="409804"/>
                        <a:pt x="445875" y="408818"/>
                      </a:cubicBezTo>
                      <a:close/>
                      <a:moveTo>
                        <a:pt x="294481" y="323848"/>
                      </a:moveTo>
                      <a:cubicBezTo>
                        <a:pt x="285569" y="323848"/>
                        <a:pt x="279400" y="331021"/>
                        <a:pt x="279400" y="339629"/>
                      </a:cubicBezTo>
                      <a:cubicBezTo>
                        <a:pt x="279400" y="339629"/>
                        <a:pt x="279400" y="339629"/>
                        <a:pt x="279400" y="405622"/>
                      </a:cubicBezTo>
                      <a:cubicBezTo>
                        <a:pt x="279400" y="413513"/>
                        <a:pt x="285569" y="420686"/>
                        <a:pt x="294481" y="420686"/>
                      </a:cubicBezTo>
                      <a:cubicBezTo>
                        <a:pt x="302708" y="420686"/>
                        <a:pt x="309563" y="413513"/>
                        <a:pt x="309563" y="405622"/>
                      </a:cubicBezTo>
                      <a:cubicBezTo>
                        <a:pt x="309563" y="405622"/>
                        <a:pt x="309563" y="405622"/>
                        <a:pt x="309563" y="339629"/>
                      </a:cubicBezTo>
                      <a:cubicBezTo>
                        <a:pt x="309563" y="331021"/>
                        <a:pt x="302708" y="323848"/>
                        <a:pt x="294481" y="323848"/>
                      </a:cubicBezTo>
                      <a:close/>
                      <a:moveTo>
                        <a:pt x="769144" y="320675"/>
                      </a:moveTo>
                      <a:cubicBezTo>
                        <a:pt x="824107" y="320675"/>
                        <a:pt x="868363" y="364966"/>
                        <a:pt x="868363" y="419974"/>
                      </a:cubicBezTo>
                      <a:cubicBezTo>
                        <a:pt x="868363" y="457121"/>
                        <a:pt x="848377" y="489268"/>
                        <a:pt x="818397" y="506413"/>
                      </a:cubicBezTo>
                      <a:cubicBezTo>
                        <a:pt x="818397" y="506413"/>
                        <a:pt x="818397" y="506413"/>
                        <a:pt x="818397" y="419974"/>
                      </a:cubicBezTo>
                      <a:cubicBezTo>
                        <a:pt x="818397" y="392827"/>
                        <a:pt x="796269" y="370682"/>
                        <a:pt x="769144" y="370682"/>
                      </a:cubicBezTo>
                      <a:cubicBezTo>
                        <a:pt x="742020" y="370682"/>
                        <a:pt x="719892" y="392827"/>
                        <a:pt x="719892" y="419974"/>
                      </a:cubicBezTo>
                      <a:cubicBezTo>
                        <a:pt x="719892" y="419974"/>
                        <a:pt x="719892" y="419974"/>
                        <a:pt x="719892" y="506413"/>
                      </a:cubicBezTo>
                      <a:cubicBezTo>
                        <a:pt x="689912" y="489268"/>
                        <a:pt x="669925" y="457121"/>
                        <a:pt x="669925" y="419974"/>
                      </a:cubicBezTo>
                      <a:cubicBezTo>
                        <a:pt x="669925" y="364966"/>
                        <a:pt x="714181" y="320675"/>
                        <a:pt x="769144" y="320675"/>
                      </a:cubicBezTo>
                      <a:close/>
                      <a:moveTo>
                        <a:pt x="293687" y="285749"/>
                      </a:moveTo>
                      <a:cubicBezTo>
                        <a:pt x="418186" y="285749"/>
                        <a:pt x="519112" y="385965"/>
                        <a:pt x="519112" y="509587"/>
                      </a:cubicBezTo>
                      <a:cubicBezTo>
                        <a:pt x="519112" y="633209"/>
                        <a:pt x="418186" y="733425"/>
                        <a:pt x="293687" y="733425"/>
                      </a:cubicBezTo>
                      <a:cubicBezTo>
                        <a:pt x="169188" y="733425"/>
                        <a:pt x="68262" y="633209"/>
                        <a:pt x="68262" y="509587"/>
                      </a:cubicBezTo>
                      <a:cubicBezTo>
                        <a:pt x="68262" y="385965"/>
                        <a:pt x="169188" y="285749"/>
                        <a:pt x="293687" y="285749"/>
                      </a:cubicBezTo>
                      <a:close/>
                      <a:moveTo>
                        <a:pt x="0" y="0"/>
                      </a:moveTo>
                      <a:lnTo>
                        <a:pt x="947738" y="0"/>
                      </a:lnTo>
                      <a:lnTo>
                        <a:pt x="947738" y="93663"/>
                      </a:lnTo>
                      <a:lnTo>
                        <a:pt x="0" y="93663"/>
                      </a:ln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6" name="Freeform 183">
                  <a:extLst>
                    <a:ext uri="{FF2B5EF4-FFF2-40B4-BE49-F238E27FC236}">
                      <a16:creationId xmlns:a16="http://schemas.microsoft.com/office/drawing/2014/main" id="{0CD3D920-5325-4DF8-8393-640A2EB2E871}"/>
                    </a:ext>
                  </a:extLst>
                </p:cNvPr>
                <p:cNvSpPr>
                  <a:spLocks/>
                </p:cNvSpPr>
                <p:nvPr/>
              </p:nvSpPr>
              <p:spPr bwMode="auto">
                <a:xfrm>
                  <a:off x="5521325" y="2705100"/>
                  <a:ext cx="1147763" cy="1301750"/>
                </a:xfrm>
                <a:custGeom>
                  <a:avLst/>
                  <a:gdLst>
                    <a:gd name="connsiteX0" fmla="*/ 15772 w 1147763"/>
                    <a:gd name="connsiteY0" fmla="*/ 692150 h 1301750"/>
                    <a:gd name="connsiteX1" fmla="*/ 28677 w 1147763"/>
                    <a:gd name="connsiteY1" fmla="*/ 692150 h 1301750"/>
                    <a:gd name="connsiteX2" fmla="*/ 44450 w 1147763"/>
                    <a:gd name="connsiteY2" fmla="*/ 707856 h 1301750"/>
                    <a:gd name="connsiteX3" fmla="*/ 44450 w 1147763"/>
                    <a:gd name="connsiteY3" fmla="*/ 797094 h 1301750"/>
                    <a:gd name="connsiteX4" fmla="*/ 28677 w 1147763"/>
                    <a:gd name="connsiteY4" fmla="*/ 812800 h 1301750"/>
                    <a:gd name="connsiteX5" fmla="*/ 15772 w 1147763"/>
                    <a:gd name="connsiteY5" fmla="*/ 812800 h 1301750"/>
                    <a:gd name="connsiteX6" fmla="*/ 0 w 1147763"/>
                    <a:gd name="connsiteY6" fmla="*/ 797094 h 1301750"/>
                    <a:gd name="connsiteX7" fmla="*/ 0 w 1147763"/>
                    <a:gd name="connsiteY7" fmla="*/ 707856 h 1301750"/>
                    <a:gd name="connsiteX8" fmla="*/ 15772 w 1147763"/>
                    <a:gd name="connsiteY8" fmla="*/ 692150 h 1301750"/>
                    <a:gd name="connsiteX9" fmla="*/ 432594 w 1147763"/>
                    <a:gd name="connsiteY9" fmla="*/ 593725 h 1301750"/>
                    <a:gd name="connsiteX10" fmla="*/ 461963 w 1147763"/>
                    <a:gd name="connsiteY10" fmla="*/ 623888 h 1301750"/>
                    <a:gd name="connsiteX11" fmla="*/ 432594 w 1147763"/>
                    <a:gd name="connsiteY11" fmla="*/ 654051 h 1301750"/>
                    <a:gd name="connsiteX12" fmla="*/ 403225 w 1147763"/>
                    <a:gd name="connsiteY12" fmla="*/ 623888 h 1301750"/>
                    <a:gd name="connsiteX13" fmla="*/ 432594 w 1147763"/>
                    <a:gd name="connsiteY13" fmla="*/ 593725 h 1301750"/>
                    <a:gd name="connsiteX14" fmla="*/ 906903 w 1147763"/>
                    <a:gd name="connsiteY14" fmla="*/ 517525 h 1301750"/>
                    <a:gd name="connsiteX15" fmla="*/ 923926 w 1147763"/>
                    <a:gd name="connsiteY15" fmla="*/ 533951 h 1301750"/>
                    <a:gd name="connsiteX16" fmla="*/ 923926 w 1147763"/>
                    <a:gd name="connsiteY16" fmla="*/ 632505 h 1301750"/>
                    <a:gd name="connsiteX17" fmla="*/ 923926 w 1147763"/>
                    <a:gd name="connsiteY17" fmla="*/ 765339 h 1301750"/>
                    <a:gd name="connsiteX18" fmla="*/ 906903 w 1147763"/>
                    <a:gd name="connsiteY18" fmla="*/ 781050 h 1301750"/>
                    <a:gd name="connsiteX19" fmla="*/ 890588 w 1147763"/>
                    <a:gd name="connsiteY19" fmla="*/ 765339 h 1301750"/>
                    <a:gd name="connsiteX20" fmla="*/ 890588 w 1147763"/>
                    <a:gd name="connsiteY20" fmla="*/ 632505 h 1301750"/>
                    <a:gd name="connsiteX21" fmla="*/ 890588 w 1147763"/>
                    <a:gd name="connsiteY21" fmla="*/ 533951 h 1301750"/>
                    <a:gd name="connsiteX22" fmla="*/ 906903 w 1147763"/>
                    <a:gd name="connsiteY22" fmla="*/ 517525 h 1301750"/>
                    <a:gd name="connsiteX23" fmla="*/ 15772 w 1147763"/>
                    <a:gd name="connsiteY23" fmla="*/ 434975 h 1301750"/>
                    <a:gd name="connsiteX24" fmla="*/ 28677 w 1147763"/>
                    <a:gd name="connsiteY24" fmla="*/ 434975 h 1301750"/>
                    <a:gd name="connsiteX25" fmla="*/ 44450 w 1147763"/>
                    <a:gd name="connsiteY25" fmla="*/ 450701 h 1301750"/>
                    <a:gd name="connsiteX26" fmla="*/ 44450 w 1147763"/>
                    <a:gd name="connsiteY26" fmla="*/ 541487 h 1301750"/>
                    <a:gd name="connsiteX27" fmla="*/ 28677 w 1147763"/>
                    <a:gd name="connsiteY27" fmla="*/ 557213 h 1301750"/>
                    <a:gd name="connsiteX28" fmla="*/ 15772 w 1147763"/>
                    <a:gd name="connsiteY28" fmla="*/ 557213 h 1301750"/>
                    <a:gd name="connsiteX29" fmla="*/ 0 w 1147763"/>
                    <a:gd name="connsiteY29" fmla="*/ 541487 h 1301750"/>
                    <a:gd name="connsiteX30" fmla="*/ 0 w 1147763"/>
                    <a:gd name="connsiteY30" fmla="*/ 450701 h 1301750"/>
                    <a:gd name="connsiteX31" fmla="*/ 15772 w 1147763"/>
                    <a:gd name="connsiteY31" fmla="*/ 434975 h 1301750"/>
                    <a:gd name="connsiteX32" fmla="*/ 109538 w 1147763"/>
                    <a:gd name="connsiteY32" fmla="*/ 31750 h 1301750"/>
                    <a:gd name="connsiteX33" fmla="*/ 109538 w 1147763"/>
                    <a:gd name="connsiteY33" fmla="*/ 1218644 h 1301750"/>
                    <a:gd name="connsiteX34" fmla="*/ 199415 w 1147763"/>
                    <a:gd name="connsiteY34" fmla="*/ 1218644 h 1301750"/>
                    <a:gd name="connsiteX35" fmla="*/ 230087 w 1147763"/>
                    <a:gd name="connsiteY35" fmla="*/ 1218644 h 1301750"/>
                    <a:gd name="connsiteX36" fmla="*/ 229374 w 1147763"/>
                    <a:gd name="connsiteY36" fmla="*/ 1227204 h 1301750"/>
                    <a:gd name="connsiteX37" fmla="*/ 235793 w 1147763"/>
                    <a:gd name="connsiteY37" fmla="*/ 1250028 h 1301750"/>
                    <a:gd name="connsiteX38" fmla="*/ 272172 w 1147763"/>
                    <a:gd name="connsiteY38" fmla="*/ 1270000 h 1301750"/>
                    <a:gd name="connsiteX39" fmla="*/ 308551 w 1147763"/>
                    <a:gd name="connsiteY39" fmla="*/ 1250028 h 1301750"/>
                    <a:gd name="connsiteX40" fmla="*/ 315684 w 1147763"/>
                    <a:gd name="connsiteY40" fmla="*/ 1227204 h 1301750"/>
                    <a:gd name="connsiteX41" fmla="*/ 314970 w 1147763"/>
                    <a:gd name="connsiteY41" fmla="*/ 1218644 h 1301750"/>
                    <a:gd name="connsiteX42" fmla="*/ 346356 w 1147763"/>
                    <a:gd name="connsiteY42" fmla="*/ 1218644 h 1301750"/>
                    <a:gd name="connsiteX43" fmla="*/ 877769 w 1147763"/>
                    <a:gd name="connsiteY43" fmla="*/ 1218644 h 1301750"/>
                    <a:gd name="connsiteX44" fmla="*/ 909868 w 1147763"/>
                    <a:gd name="connsiteY44" fmla="*/ 1218644 h 1301750"/>
                    <a:gd name="connsiteX45" fmla="*/ 908441 w 1147763"/>
                    <a:gd name="connsiteY45" fmla="*/ 1227204 h 1301750"/>
                    <a:gd name="connsiteX46" fmla="*/ 915574 w 1147763"/>
                    <a:gd name="connsiteY46" fmla="*/ 1250028 h 1301750"/>
                    <a:gd name="connsiteX47" fmla="*/ 951953 w 1147763"/>
                    <a:gd name="connsiteY47" fmla="*/ 1270000 h 1301750"/>
                    <a:gd name="connsiteX48" fmla="*/ 988331 w 1147763"/>
                    <a:gd name="connsiteY48" fmla="*/ 1250028 h 1301750"/>
                    <a:gd name="connsiteX49" fmla="*/ 994751 w 1147763"/>
                    <a:gd name="connsiteY49" fmla="*/ 1227204 h 1301750"/>
                    <a:gd name="connsiteX50" fmla="*/ 994038 w 1147763"/>
                    <a:gd name="connsiteY50" fmla="*/ 1218644 h 1301750"/>
                    <a:gd name="connsiteX51" fmla="*/ 1026137 w 1147763"/>
                    <a:gd name="connsiteY51" fmla="*/ 1218644 h 1301750"/>
                    <a:gd name="connsiteX52" fmla="*/ 1116013 w 1147763"/>
                    <a:gd name="connsiteY52" fmla="*/ 1218644 h 1301750"/>
                    <a:gd name="connsiteX53" fmla="*/ 1116013 w 1147763"/>
                    <a:gd name="connsiteY53" fmla="*/ 31750 h 1301750"/>
                    <a:gd name="connsiteX54" fmla="*/ 109538 w 1147763"/>
                    <a:gd name="connsiteY54" fmla="*/ 31750 h 1301750"/>
                    <a:gd name="connsiteX55" fmla="*/ 93492 w 1147763"/>
                    <a:gd name="connsiteY55" fmla="*/ 0 h 1301750"/>
                    <a:gd name="connsiteX56" fmla="*/ 1132060 w 1147763"/>
                    <a:gd name="connsiteY56" fmla="*/ 0 h 1301750"/>
                    <a:gd name="connsiteX57" fmla="*/ 1147763 w 1147763"/>
                    <a:gd name="connsiteY57" fmla="*/ 15701 h 1301750"/>
                    <a:gd name="connsiteX58" fmla="*/ 1147763 w 1147763"/>
                    <a:gd name="connsiteY58" fmla="*/ 1234664 h 1301750"/>
                    <a:gd name="connsiteX59" fmla="*/ 1132060 w 1147763"/>
                    <a:gd name="connsiteY59" fmla="*/ 1250365 h 1301750"/>
                    <a:gd name="connsiteX60" fmla="*/ 1022850 w 1147763"/>
                    <a:gd name="connsiteY60" fmla="*/ 1250365 h 1301750"/>
                    <a:gd name="connsiteX61" fmla="*/ 952184 w 1147763"/>
                    <a:gd name="connsiteY61" fmla="*/ 1301750 h 1301750"/>
                    <a:gd name="connsiteX62" fmla="*/ 881519 w 1147763"/>
                    <a:gd name="connsiteY62" fmla="*/ 1250365 h 1301750"/>
                    <a:gd name="connsiteX63" fmla="*/ 343319 w 1147763"/>
                    <a:gd name="connsiteY63" fmla="*/ 1250365 h 1301750"/>
                    <a:gd name="connsiteX64" fmla="*/ 271940 w 1147763"/>
                    <a:gd name="connsiteY64" fmla="*/ 1301750 h 1301750"/>
                    <a:gd name="connsiteX65" fmla="*/ 201988 w 1147763"/>
                    <a:gd name="connsiteY65" fmla="*/ 1250365 h 1301750"/>
                    <a:gd name="connsiteX66" fmla="*/ 93492 w 1147763"/>
                    <a:gd name="connsiteY66" fmla="*/ 1250365 h 1301750"/>
                    <a:gd name="connsiteX67" fmla="*/ 77788 w 1147763"/>
                    <a:gd name="connsiteY67" fmla="*/ 1234664 h 1301750"/>
                    <a:gd name="connsiteX68" fmla="*/ 77788 w 1147763"/>
                    <a:gd name="connsiteY68" fmla="*/ 15701 h 1301750"/>
                    <a:gd name="connsiteX69" fmla="*/ 93492 w 1147763"/>
                    <a:gd name="connsiteY69" fmla="*/ 0 h 13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47763" h="1301750">
                      <a:moveTo>
                        <a:pt x="15772" y="692150"/>
                      </a:moveTo>
                      <a:cubicBezTo>
                        <a:pt x="15772" y="692150"/>
                        <a:pt x="15772" y="692150"/>
                        <a:pt x="28677" y="692150"/>
                      </a:cubicBezTo>
                      <a:cubicBezTo>
                        <a:pt x="37280" y="692150"/>
                        <a:pt x="44450" y="699289"/>
                        <a:pt x="44450" y="707856"/>
                      </a:cubicBezTo>
                      <a:cubicBezTo>
                        <a:pt x="44450" y="707856"/>
                        <a:pt x="44450" y="707856"/>
                        <a:pt x="44450" y="797094"/>
                      </a:cubicBezTo>
                      <a:cubicBezTo>
                        <a:pt x="44450" y="805661"/>
                        <a:pt x="37280" y="812800"/>
                        <a:pt x="28677" y="812800"/>
                      </a:cubicBezTo>
                      <a:cubicBezTo>
                        <a:pt x="28677" y="812800"/>
                        <a:pt x="28677" y="812800"/>
                        <a:pt x="15772" y="812800"/>
                      </a:cubicBezTo>
                      <a:cubicBezTo>
                        <a:pt x="7169" y="812800"/>
                        <a:pt x="0" y="805661"/>
                        <a:pt x="0" y="797094"/>
                      </a:cubicBezTo>
                      <a:cubicBezTo>
                        <a:pt x="0" y="797094"/>
                        <a:pt x="0" y="797094"/>
                        <a:pt x="0" y="707856"/>
                      </a:cubicBezTo>
                      <a:cubicBezTo>
                        <a:pt x="0" y="699289"/>
                        <a:pt x="7169" y="692150"/>
                        <a:pt x="15772" y="692150"/>
                      </a:cubicBezTo>
                      <a:close/>
                      <a:moveTo>
                        <a:pt x="432594" y="593725"/>
                      </a:moveTo>
                      <a:cubicBezTo>
                        <a:pt x="448814" y="593725"/>
                        <a:pt x="461963" y="607229"/>
                        <a:pt x="461963" y="623888"/>
                      </a:cubicBezTo>
                      <a:cubicBezTo>
                        <a:pt x="461963" y="640547"/>
                        <a:pt x="448814" y="654051"/>
                        <a:pt x="432594" y="654051"/>
                      </a:cubicBezTo>
                      <a:cubicBezTo>
                        <a:pt x="416374" y="654051"/>
                        <a:pt x="403225" y="640547"/>
                        <a:pt x="403225" y="623888"/>
                      </a:cubicBezTo>
                      <a:cubicBezTo>
                        <a:pt x="403225" y="607229"/>
                        <a:pt x="416374" y="593725"/>
                        <a:pt x="432594" y="593725"/>
                      </a:cubicBezTo>
                      <a:close/>
                      <a:moveTo>
                        <a:pt x="906903" y="517525"/>
                      </a:moveTo>
                      <a:cubicBezTo>
                        <a:pt x="916833" y="517525"/>
                        <a:pt x="923926" y="525381"/>
                        <a:pt x="923926" y="533951"/>
                      </a:cubicBezTo>
                      <a:cubicBezTo>
                        <a:pt x="923926" y="533951"/>
                        <a:pt x="923926" y="533951"/>
                        <a:pt x="923926" y="632505"/>
                      </a:cubicBezTo>
                      <a:cubicBezTo>
                        <a:pt x="923926" y="632505"/>
                        <a:pt x="923926" y="632505"/>
                        <a:pt x="923926" y="765339"/>
                      </a:cubicBezTo>
                      <a:cubicBezTo>
                        <a:pt x="923926" y="773909"/>
                        <a:pt x="916833" y="781050"/>
                        <a:pt x="906903" y="781050"/>
                      </a:cubicBezTo>
                      <a:cubicBezTo>
                        <a:pt x="897681" y="781050"/>
                        <a:pt x="890588" y="773909"/>
                        <a:pt x="890588" y="765339"/>
                      </a:cubicBezTo>
                      <a:cubicBezTo>
                        <a:pt x="890588" y="765339"/>
                        <a:pt x="890588" y="765339"/>
                        <a:pt x="890588" y="632505"/>
                      </a:cubicBezTo>
                      <a:cubicBezTo>
                        <a:pt x="890588" y="632505"/>
                        <a:pt x="890588" y="632505"/>
                        <a:pt x="890588" y="533951"/>
                      </a:cubicBezTo>
                      <a:cubicBezTo>
                        <a:pt x="890588" y="525381"/>
                        <a:pt x="897681" y="517525"/>
                        <a:pt x="906903" y="517525"/>
                      </a:cubicBezTo>
                      <a:close/>
                      <a:moveTo>
                        <a:pt x="15772" y="434975"/>
                      </a:moveTo>
                      <a:cubicBezTo>
                        <a:pt x="15772" y="434975"/>
                        <a:pt x="15772" y="434975"/>
                        <a:pt x="28677" y="434975"/>
                      </a:cubicBezTo>
                      <a:cubicBezTo>
                        <a:pt x="37280" y="434975"/>
                        <a:pt x="44450" y="442123"/>
                        <a:pt x="44450" y="450701"/>
                      </a:cubicBezTo>
                      <a:cubicBezTo>
                        <a:pt x="44450" y="450701"/>
                        <a:pt x="44450" y="450701"/>
                        <a:pt x="44450" y="541487"/>
                      </a:cubicBezTo>
                      <a:cubicBezTo>
                        <a:pt x="44450" y="550065"/>
                        <a:pt x="37280" y="557213"/>
                        <a:pt x="28677" y="557213"/>
                      </a:cubicBezTo>
                      <a:cubicBezTo>
                        <a:pt x="28677" y="557213"/>
                        <a:pt x="28677" y="557213"/>
                        <a:pt x="15772" y="557213"/>
                      </a:cubicBezTo>
                      <a:cubicBezTo>
                        <a:pt x="7169" y="557213"/>
                        <a:pt x="0" y="550065"/>
                        <a:pt x="0" y="541487"/>
                      </a:cubicBezTo>
                      <a:cubicBezTo>
                        <a:pt x="0" y="541487"/>
                        <a:pt x="0" y="541487"/>
                        <a:pt x="0" y="450701"/>
                      </a:cubicBezTo>
                      <a:cubicBezTo>
                        <a:pt x="0" y="442123"/>
                        <a:pt x="7169" y="434975"/>
                        <a:pt x="15772" y="434975"/>
                      </a:cubicBezTo>
                      <a:close/>
                      <a:moveTo>
                        <a:pt x="109538" y="31750"/>
                      </a:moveTo>
                      <a:cubicBezTo>
                        <a:pt x="109538" y="31750"/>
                        <a:pt x="109538" y="31750"/>
                        <a:pt x="109538" y="1218644"/>
                      </a:cubicBezTo>
                      <a:cubicBezTo>
                        <a:pt x="109538" y="1218644"/>
                        <a:pt x="109538" y="1218644"/>
                        <a:pt x="199415" y="1218644"/>
                      </a:cubicBezTo>
                      <a:cubicBezTo>
                        <a:pt x="199415" y="1218644"/>
                        <a:pt x="199415" y="1218644"/>
                        <a:pt x="230087" y="1218644"/>
                      </a:cubicBezTo>
                      <a:cubicBezTo>
                        <a:pt x="229374" y="1220784"/>
                        <a:pt x="229374" y="1223637"/>
                        <a:pt x="229374" y="1227204"/>
                      </a:cubicBezTo>
                      <a:cubicBezTo>
                        <a:pt x="229374" y="1235050"/>
                        <a:pt x="231514" y="1242896"/>
                        <a:pt x="235793" y="1250028"/>
                      </a:cubicBezTo>
                      <a:cubicBezTo>
                        <a:pt x="243640" y="1262154"/>
                        <a:pt x="257193" y="1270000"/>
                        <a:pt x="272172" y="1270000"/>
                      </a:cubicBezTo>
                      <a:cubicBezTo>
                        <a:pt x="287865" y="1270000"/>
                        <a:pt x="301418" y="1262154"/>
                        <a:pt x="308551" y="1250028"/>
                      </a:cubicBezTo>
                      <a:cubicBezTo>
                        <a:pt x="312830" y="1242896"/>
                        <a:pt x="315684" y="1235050"/>
                        <a:pt x="315684" y="1227204"/>
                      </a:cubicBezTo>
                      <a:cubicBezTo>
                        <a:pt x="315684" y="1223637"/>
                        <a:pt x="314970" y="1220784"/>
                        <a:pt x="314970" y="1218644"/>
                      </a:cubicBezTo>
                      <a:cubicBezTo>
                        <a:pt x="314970" y="1218644"/>
                        <a:pt x="314970" y="1218644"/>
                        <a:pt x="346356" y="1218644"/>
                      </a:cubicBezTo>
                      <a:cubicBezTo>
                        <a:pt x="346356" y="1218644"/>
                        <a:pt x="346356" y="1218644"/>
                        <a:pt x="877769" y="1218644"/>
                      </a:cubicBezTo>
                      <a:cubicBezTo>
                        <a:pt x="877769" y="1218644"/>
                        <a:pt x="877769" y="1218644"/>
                        <a:pt x="909868" y="1218644"/>
                      </a:cubicBezTo>
                      <a:cubicBezTo>
                        <a:pt x="909154" y="1220784"/>
                        <a:pt x="908441" y="1223637"/>
                        <a:pt x="908441" y="1227204"/>
                      </a:cubicBezTo>
                      <a:cubicBezTo>
                        <a:pt x="908441" y="1235050"/>
                        <a:pt x="911294" y="1242896"/>
                        <a:pt x="915574" y="1250028"/>
                      </a:cubicBezTo>
                      <a:cubicBezTo>
                        <a:pt x="922707" y="1262154"/>
                        <a:pt x="936260" y="1270000"/>
                        <a:pt x="951953" y="1270000"/>
                      </a:cubicBezTo>
                      <a:cubicBezTo>
                        <a:pt x="967646" y="1270000"/>
                        <a:pt x="980485" y="1262154"/>
                        <a:pt x="988331" y="1250028"/>
                      </a:cubicBezTo>
                      <a:cubicBezTo>
                        <a:pt x="992611" y="1242896"/>
                        <a:pt x="994751" y="1235050"/>
                        <a:pt x="994751" y="1227204"/>
                      </a:cubicBezTo>
                      <a:cubicBezTo>
                        <a:pt x="994751" y="1223637"/>
                        <a:pt x="994751" y="1220784"/>
                        <a:pt x="994038" y="1218644"/>
                      </a:cubicBezTo>
                      <a:cubicBezTo>
                        <a:pt x="994038" y="1218644"/>
                        <a:pt x="994038" y="1218644"/>
                        <a:pt x="1026137" y="1218644"/>
                      </a:cubicBezTo>
                      <a:cubicBezTo>
                        <a:pt x="1026137" y="1218644"/>
                        <a:pt x="1026137" y="1218644"/>
                        <a:pt x="1116013" y="1218644"/>
                      </a:cubicBezTo>
                      <a:cubicBezTo>
                        <a:pt x="1116013" y="1218644"/>
                        <a:pt x="1116013" y="1218644"/>
                        <a:pt x="1116013" y="31750"/>
                      </a:cubicBezTo>
                      <a:cubicBezTo>
                        <a:pt x="1116013" y="31750"/>
                        <a:pt x="1116013" y="31750"/>
                        <a:pt x="109538" y="31750"/>
                      </a:cubicBezTo>
                      <a:close/>
                      <a:moveTo>
                        <a:pt x="93492" y="0"/>
                      </a:moveTo>
                      <a:cubicBezTo>
                        <a:pt x="93492" y="0"/>
                        <a:pt x="93492" y="0"/>
                        <a:pt x="1132060" y="0"/>
                      </a:cubicBezTo>
                      <a:cubicBezTo>
                        <a:pt x="1140625" y="0"/>
                        <a:pt x="1147763" y="7137"/>
                        <a:pt x="1147763" y="15701"/>
                      </a:cubicBezTo>
                      <a:cubicBezTo>
                        <a:pt x="1147763" y="15701"/>
                        <a:pt x="1147763" y="15701"/>
                        <a:pt x="1147763" y="1234664"/>
                      </a:cubicBezTo>
                      <a:cubicBezTo>
                        <a:pt x="1147763" y="1243229"/>
                        <a:pt x="1140625" y="1250365"/>
                        <a:pt x="1132060" y="1250365"/>
                      </a:cubicBezTo>
                      <a:cubicBezTo>
                        <a:pt x="1132060" y="1250365"/>
                        <a:pt x="1132060" y="1250365"/>
                        <a:pt x="1022850" y="1250365"/>
                      </a:cubicBezTo>
                      <a:cubicBezTo>
                        <a:pt x="1013570" y="1280340"/>
                        <a:pt x="985019" y="1301750"/>
                        <a:pt x="952184" y="1301750"/>
                      </a:cubicBezTo>
                      <a:cubicBezTo>
                        <a:pt x="918636" y="1301750"/>
                        <a:pt x="890798" y="1280340"/>
                        <a:pt x="881519" y="1250365"/>
                      </a:cubicBezTo>
                      <a:cubicBezTo>
                        <a:pt x="881519" y="1250365"/>
                        <a:pt x="881519" y="1250365"/>
                        <a:pt x="343319" y="1250365"/>
                      </a:cubicBezTo>
                      <a:cubicBezTo>
                        <a:pt x="333326" y="1280340"/>
                        <a:pt x="305488" y="1301750"/>
                        <a:pt x="271940" y="1301750"/>
                      </a:cubicBezTo>
                      <a:cubicBezTo>
                        <a:pt x="239105" y="1301750"/>
                        <a:pt x="211267" y="1280340"/>
                        <a:pt x="201988" y="1250365"/>
                      </a:cubicBezTo>
                      <a:cubicBezTo>
                        <a:pt x="201988" y="1250365"/>
                        <a:pt x="201988" y="1250365"/>
                        <a:pt x="93492" y="1250365"/>
                      </a:cubicBezTo>
                      <a:cubicBezTo>
                        <a:pt x="84212" y="1250365"/>
                        <a:pt x="77788" y="1243229"/>
                        <a:pt x="77788" y="1234664"/>
                      </a:cubicBezTo>
                      <a:cubicBezTo>
                        <a:pt x="77788" y="1234664"/>
                        <a:pt x="77788" y="1234664"/>
                        <a:pt x="77788" y="15701"/>
                      </a:cubicBezTo>
                      <a:cubicBezTo>
                        <a:pt x="77788" y="7137"/>
                        <a:pt x="84212" y="0"/>
                        <a:pt x="93492" y="0"/>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20" name="Group 119">
              <a:extLst>
                <a:ext uri="{FF2B5EF4-FFF2-40B4-BE49-F238E27FC236}">
                  <a16:creationId xmlns:a16="http://schemas.microsoft.com/office/drawing/2014/main" id="{BDB587A9-D2E5-428E-9902-6A727664C274}"/>
                </a:ext>
              </a:extLst>
            </p:cNvPr>
            <p:cNvGrpSpPr>
              <a:grpSpLocks noChangeAspect="1"/>
            </p:cNvGrpSpPr>
            <p:nvPr/>
          </p:nvGrpSpPr>
          <p:grpSpPr>
            <a:xfrm>
              <a:off x="7959690" y="5216851"/>
              <a:ext cx="300414" cy="300414"/>
              <a:chOff x="5273675" y="2606675"/>
              <a:chExt cx="1646238" cy="1646238"/>
            </a:xfrm>
          </p:grpSpPr>
          <p:sp>
            <p:nvSpPr>
              <p:cNvPr id="129" name="AutoShape 29">
                <a:extLst>
                  <a:ext uri="{FF2B5EF4-FFF2-40B4-BE49-F238E27FC236}">
                    <a16:creationId xmlns:a16="http://schemas.microsoft.com/office/drawing/2014/main" id="{4D06482D-3875-48E4-9486-61F6057ADC6F}"/>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30" name="Group 129">
                <a:extLst>
                  <a:ext uri="{FF2B5EF4-FFF2-40B4-BE49-F238E27FC236}">
                    <a16:creationId xmlns:a16="http://schemas.microsoft.com/office/drawing/2014/main" id="{9D106D2D-E7BF-41A4-A497-F29C0D7374C5}"/>
                  </a:ext>
                </a:extLst>
              </p:cNvPr>
              <p:cNvGrpSpPr/>
              <p:nvPr/>
            </p:nvGrpSpPr>
            <p:grpSpPr>
              <a:xfrm>
                <a:off x="5524500" y="3071813"/>
                <a:ext cx="1144588" cy="714375"/>
                <a:chOff x="5524500" y="3071813"/>
                <a:chExt cx="1144588" cy="714375"/>
              </a:xfrm>
            </p:grpSpPr>
            <p:sp>
              <p:nvSpPr>
                <p:cNvPr id="131" name="Freeform 31">
                  <a:extLst>
                    <a:ext uri="{FF2B5EF4-FFF2-40B4-BE49-F238E27FC236}">
                      <a16:creationId xmlns:a16="http://schemas.microsoft.com/office/drawing/2014/main" id="{7E424867-CC1F-4966-91E9-3BE99BCC5386}"/>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2" name="Freeform 32">
                  <a:extLst>
                    <a:ext uri="{FF2B5EF4-FFF2-40B4-BE49-F238E27FC236}">
                      <a16:creationId xmlns:a16="http://schemas.microsoft.com/office/drawing/2014/main" id="{1A6227D3-8F40-44E1-9B2C-4022AFB4CCD2}"/>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21" name="Group 120">
              <a:extLst>
                <a:ext uri="{FF2B5EF4-FFF2-40B4-BE49-F238E27FC236}">
                  <a16:creationId xmlns:a16="http://schemas.microsoft.com/office/drawing/2014/main" id="{FB5C6441-6E76-47E4-814A-C0130F3DF24D}"/>
                </a:ext>
              </a:extLst>
            </p:cNvPr>
            <p:cNvGrpSpPr>
              <a:grpSpLocks noChangeAspect="1"/>
            </p:cNvGrpSpPr>
            <p:nvPr/>
          </p:nvGrpSpPr>
          <p:grpSpPr>
            <a:xfrm>
              <a:off x="9184778" y="5216851"/>
              <a:ext cx="300414" cy="300414"/>
              <a:chOff x="5273675" y="2606675"/>
              <a:chExt cx="1646238" cy="1646238"/>
            </a:xfrm>
          </p:grpSpPr>
          <p:sp>
            <p:nvSpPr>
              <p:cNvPr id="125" name="AutoShape 29">
                <a:extLst>
                  <a:ext uri="{FF2B5EF4-FFF2-40B4-BE49-F238E27FC236}">
                    <a16:creationId xmlns:a16="http://schemas.microsoft.com/office/drawing/2014/main" id="{7D976CC2-4AC6-434F-949A-3730EE71381C}"/>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26" name="Group 125">
                <a:extLst>
                  <a:ext uri="{FF2B5EF4-FFF2-40B4-BE49-F238E27FC236}">
                    <a16:creationId xmlns:a16="http://schemas.microsoft.com/office/drawing/2014/main" id="{D4164AF8-3CAE-4B07-83CD-D874768DA515}"/>
                  </a:ext>
                </a:extLst>
              </p:cNvPr>
              <p:cNvGrpSpPr/>
              <p:nvPr/>
            </p:nvGrpSpPr>
            <p:grpSpPr>
              <a:xfrm>
                <a:off x="5524500" y="3071813"/>
                <a:ext cx="1144588" cy="714375"/>
                <a:chOff x="5524500" y="3071813"/>
                <a:chExt cx="1144588" cy="714375"/>
              </a:xfrm>
            </p:grpSpPr>
            <p:sp>
              <p:nvSpPr>
                <p:cNvPr id="127" name="Freeform 31">
                  <a:extLst>
                    <a:ext uri="{FF2B5EF4-FFF2-40B4-BE49-F238E27FC236}">
                      <a16:creationId xmlns:a16="http://schemas.microsoft.com/office/drawing/2014/main" id="{CBF9723D-910A-441E-B48C-AEF04FE0A8D2}"/>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28" name="Freeform 32">
                  <a:extLst>
                    <a:ext uri="{FF2B5EF4-FFF2-40B4-BE49-F238E27FC236}">
                      <a16:creationId xmlns:a16="http://schemas.microsoft.com/office/drawing/2014/main" id="{32EB6229-DB64-465C-92EA-49094DFA77C2}"/>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122" name="Group 121">
              <a:extLst>
                <a:ext uri="{FF2B5EF4-FFF2-40B4-BE49-F238E27FC236}">
                  <a16:creationId xmlns:a16="http://schemas.microsoft.com/office/drawing/2014/main" id="{953DA107-F4CF-4191-9EB2-2AD799924BDF}"/>
                </a:ext>
              </a:extLst>
            </p:cNvPr>
            <p:cNvGrpSpPr>
              <a:grpSpLocks noChangeAspect="1"/>
            </p:cNvGrpSpPr>
            <p:nvPr/>
          </p:nvGrpSpPr>
          <p:grpSpPr>
            <a:xfrm>
              <a:off x="7994222" y="5800026"/>
              <a:ext cx="249825" cy="249825"/>
              <a:chOff x="5868000" y="3191828"/>
              <a:chExt cx="457200" cy="457200"/>
            </a:xfrm>
          </p:grpSpPr>
          <p:sp>
            <p:nvSpPr>
              <p:cNvPr id="123" name="AutoShape 3">
                <a:extLst>
                  <a:ext uri="{FF2B5EF4-FFF2-40B4-BE49-F238E27FC236}">
                    <a16:creationId xmlns:a16="http://schemas.microsoft.com/office/drawing/2014/main" id="{F1E3069F-129A-4958-ABBE-2517B5D0EF5D}"/>
                  </a:ext>
                </a:extLst>
              </p:cNvPr>
              <p:cNvSpPr>
                <a:spLocks noChangeAspect="1" noChangeArrowheads="1" noTextEdit="1"/>
              </p:cNvSpPr>
              <p:nvPr/>
            </p:nvSpPr>
            <p:spPr bwMode="auto">
              <a:xfrm>
                <a:off x="5868000" y="3191828"/>
                <a:ext cx="457200" cy="45720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24" name="Freeform 5">
                <a:extLst>
                  <a:ext uri="{FF2B5EF4-FFF2-40B4-BE49-F238E27FC236}">
                    <a16:creationId xmlns:a16="http://schemas.microsoft.com/office/drawing/2014/main" id="{B3C3E1EC-A25B-4AD0-9587-95D354F0316E}"/>
                  </a:ext>
                </a:extLst>
              </p:cNvPr>
              <p:cNvSpPr>
                <a:spLocks noEditPoints="1"/>
              </p:cNvSpPr>
              <p:nvPr/>
            </p:nvSpPr>
            <p:spPr bwMode="auto">
              <a:xfrm>
                <a:off x="5950550" y="3245803"/>
                <a:ext cx="292100" cy="349250"/>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204" name="TextBox 203">
            <a:extLst>
              <a:ext uri="{FF2B5EF4-FFF2-40B4-BE49-F238E27FC236}">
                <a16:creationId xmlns:a16="http://schemas.microsoft.com/office/drawing/2014/main" id="{4BF9AF7C-CC0C-4026-8A31-5CFB1F2B5B9F}"/>
              </a:ext>
            </a:extLst>
          </p:cNvPr>
          <p:cNvSpPr txBox="1"/>
          <p:nvPr/>
        </p:nvSpPr>
        <p:spPr>
          <a:xfrm>
            <a:off x="4070335" y="5133411"/>
            <a:ext cx="737852" cy="43282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C800A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88" b="0" i="1" u="none" strike="noStrike" kern="1200" cap="none" spc="0" normalizeH="0" baseline="0" noProof="0">
                <a:ln>
                  <a:noFill/>
                </a:ln>
                <a:solidFill>
                  <a:srgbClr val="C800A1"/>
                </a:solidFill>
                <a:effectLst/>
                <a:uLnTx/>
                <a:uFillTx/>
                <a:latin typeface="Arial"/>
                <a:ea typeface="+mn-ea"/>
                <a:cs typeface="Arial"/>
              </a:rPr>
              <a:t>Focus of NG Data Strategy</a:t>
            </a:r>
          </a:p>
        </p:txBody>
      </p:sp>
      <p:pic>
        <p:nvPicPr>
          <p:cNvPr id="205" name="Picture 204">
            <a:extLst>
              <a:ext uri="{FF2B5EF4-FFF2-40B4-BE49-F238E27FC236}">
                <a16:creationId xmlns:a16="http://schemas.microsoft.com/office/drawing/2014/main" id="{CB10624B-49CE-4A25-AD02-7A1D3C2588B5}"/>
              </a:ext>
            </a:extLst>
          </p:cNvPr>
          <p:cNvPicPr>
            <a:picLocks noChangeAspect="1"/>
          </p:cNvPicPr>
          <p:nvPr/>
        </p:nvPicPr>
        <p:blipFill>
          <a:blip r:embed="rId12"/>
          <a:stretch>
            <a:fillRect/>
          </a:stretch>
        </p:blipFill>
        <p:spPr>
          <a:xfrm>
            <a:off x="9605867" y="4917277"/>
            <a:ext cx="2188332" cy="1245004"/>
          </a:xfrm>
          <a:prstGeom prst="rect">
            <a:avLst/>
          </a:prstGeom>
        </p:spPr>
      </p:pic>
      <p:sp>
        <p:nvSpPr>
          <p:cNvPr id="206" name="Rectangle 205">
            <a:extLst>
              <a:ext uri="{FF2B5EF4-FFF2-40B4-BE49-F238E27FC236}">
                <a16:creationId xmlns:a16="http://schemas.microsoft.com/office/drawing/2014/main" id="{5C279B5E-7D3A-4649-8A9B-F3BC193E5132}"/>
              </a:ext>
            </a:extLst>
          </p:cNvPr>
          <p:cNvSpPr/>
          <p:nvPr/>
        </p:nvSpPr>
        <p:spPr>
          <a:xfrm>
            <a:off x="9488303" y="4675968"/>
            <a:ext cx="2423460" cy="1607303"/>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148C"/>
                </a:solidFill>
                <a:effectLst/>
                <a:uLnTx/>
                <a:uFillTx/>
                <a:latin typeface="Arial"/>
                <a:ea typeface="+mn-ea"/>
                <a:cs typeface="Arial"/>
              </a:rPr>
              <a:t>Enterprise Data Platform</a:t>
            </a:r>
          </a:p>
        </p:txBody>
      </p:sp>
      <p:cxnSp>
        <p:nvCxnSpPr>
          <p:cNvPr id="207" name="Straight Connector 206">
            <a:extLst>
              <a:ext uri="{FF2B5EF4-FFF2-40B4-BE49-F238E27FC236}">
                <a16:creationId xmlns:a16="http://schemas.microsoft.com/office/drawing/2014/main" id="{FA286FC0-C40A-48B0-ACDA-B406FF037517}"/>
              </a:ext>
            </a:extLst>
          </p:cNvPr>
          <p:cNvCxnSpPr>
            <a:cxnSpLocks/>
            <a:stCxn id="95" idx="3"/>
            <a:endCxn id="206" idx="1"/>
          </p:cNvCxnSpPr>
          <p:nvPr/>
        </p:nvCxnSpPr>
        <p:spPr>
          <a:xfrm>
            <a:off x="7642755" y="5390543"/>
            <a:ext cx="1845548" cy="89077"/>
          </a:xfrm>
          <a:prstGeom prst="line">
            <a:avLst/>
          </a:prstGeom>
          <a:ln w="12700" cap="rnd" cmpd="sng" algn="ctr">
            <a:solidFill>
              <a:srgbClr val="00148C"/>
            </a:solidFill>
            <a:prstDash val="solid"/>
            <a:round/>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170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872"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684929"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Costs &amp; Benefits Breakdown</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0" y="2015417"/>
            <a:ext cx="12192000" cy="0"/>
          </a:xfrm>
          <a:prstGeom prst="line">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EA77D5A2-FB95-4210-9CE2-4541D7ACE773}"/>
              </a:ext>
            </a:extLst>
          </p:cNvPr>
          <p:cNvSpPr/>
          <p:nvPr/>
        </p:nvSpPr>
        <p:spPr>
          <a:xfrm>
            <a:off x="59681" y="1235021"/>
            <a:ext cx="1207398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23F6"/>
                </a:solidFill>
                <a:effectLst/>
                <a:uLnTx/>
                <a:uFillTx/>
                <a:latin typeface="Arial"/>
                <a:ea typeface="ＭＳ Ｐゴシック"/>
                <a:cs typeface="+mn-cs"/>
              </a:rPr>
              <a:t>The benefits of this strategy come in two forms; First the efficiencies of following a federated strategy which sets a common approach for the BUs to deliver against, the second benefit comes from achieving the transformational value faster.  The transformational value is a combination of unlocking new value, supporting faster decisions and realising value faster.  The costs have been extrapolated from the UK ET &amp; GT RIIO2 5 year assessment for data transformation.  Benefits originated from a Forrester assessment.</a:t>
            </a:r>
          </a:p>
        </p:txBody>
      </p:sp>
      <p:pic>
        <p:nvPicPr>
          <p:cNvPr id="34" name="Picture 33">
            <a:extLst>
              <a:ext uri="{FF2B5EF4-FFF2-40B4-BE49-F238E27FC236}">
                <a16:creationId xmlns:a16="http://schemas.microsoft.com/office/drawing/2014/main" id="{875471DE-9ADF-4F56-B0F0-7E7F39A4284C}"/>
              </a:ext>
            </a:extLst>
          </p:cNvPr>
          <p:cNvPicPr>
            <a:picLocks noChangeAspect="1"/>
          </p:cNvPicPr>
          <p:nvPr/>
        </p:nvPicPr>
        <p:blipFill>
          <a:blip r:embed="rId9"/>
          <a:stretch>
            <a:fillRect/>
          </a:stretch>
        </p:blipFill>
        <p:spPr>
          <a:xfrm>
            <a:off x="3110574" y="2208034"/>
            <a:ext cx="5552655" cy="2607081"/>
          </a:xfrm>
          <a:prstGeom prst="rect">
            <a:avLst/>
          </a:prstGeom>
        </p:spPr>
      </p:pic>
      <p:sp>
        <p:nvSpPr>
          <p:cNvPr id="2" name="TextBox 1">
            <a:extLst>
              <a:ext uri="{FF2B5EF4-FFF2-40B4-BE49-F238E27FC236}">
                <a16:creationId xmlns:a16="http://schemas.microsoft.com/office/drawing/2014/main" id="{3D80CFAD-8C31-44E9-9DD1-5AFA6AD2276B}"/>
              </a:ext>
            </a:extLst>
          </p:cNvPr>
          <p:cNvSpPr txBox="1"/>
          <p:nvPr/>
        </p:nvSpPr>
        <p:spPr bwMode="auto">
          <a:xfrm>
            <a:off x="3609272" y="4815115"/>
            <a:ext cx="46934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200" b="0" i="0" u="none" strike="noStrike" kern="0" cap="none" spc="0" normalizeH="0" baseline="0" noProof="0">
                <a:ln>
                  <a:noFill/>
                </a:ln>
                <a:solidFill>
                  <a:srgbClr val="55555A"/>
                </a:solidFill>
                <a:effectLst/>
                <a:uLnTx/>
                <a:uFillTx/>
                <a:latin typeface="Arial"/>
                <a:ea typeface="ＭＳ Ｐゴシック"/>
                <a:cs typeface="+mn-cs"/>
              </a:rPr>
              <a:t>Forrester benefits analysis of a cloud data platform vs a disparate, siloed hybrid data landscape </a:t>
            </a:r>
          </a:p>
        </p:txBody>
      </p:sp>
      <p:sp>
        <p:nvSpPr>
          <p:cNvPr id="3" name="Speech Bubble: Rectangle with Corners Rounded 2">
            <a:extLst>
              <a:ext uri="{FF2B5EF4-FFF2-40B4-BE49-F238E27FC236}">
                <a16:creationId xmlns:a16="http://schemas.microsoft.com/office/drawing/2014/main" id="{BA0B15B6-FCA8-46E0-A1D4-7D7AFA2C4D99}"/>
              </a:ext>
            </a:extLst>
          </p:cNvPr>
          <p:cNvSpPr/>
          <p:nvPr/>
        </p:nvSpPr>
        <p:spPr bwMode="auto">
          <a:xfrm>
            <a:off x="212419" y="2328672"/>
            <a:ext cx="3097709" cy="1627631"/>
          </a:xfrm>
          <a:prstGeom prst="wedgeRoundRectCallout">
            <a:avLst>
              <a:gd name="adj1" fmla="val 67330"/>
              <a:gd name="adj2" fmla="val 32718"/>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Transformation benefits based on Forrester research of the value of cloud based analytics transformations.</a:t>
            </a:r>
          </a:p>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Accelerated time to market, Increased profit and Faster decision making have been converted to a 5 year, 4 BU £ number.</a:t>
            </a:r>
          </a:p>
        </p:txBody>
      </p:sp>
      <p:sp>
        <p:nvSpPr>
          <p:cNvPr id="37" name="Speech Bubble: Rectangle with Corners Rounded 36">
            <a:extLst>
              <a:ext uri="{FF2B5EF4-FFF2-40B4-BE49-F238E27FC236}">
                <a16:creationId xmlns:a16="http://schemas.microsoft.com/office/drawing/2014/main" id="{7C26E863-15B7-4748-9028-D33A56E146DE}"/>
              </a:ext>
            </a:extLst>
          </p:cNvPr>
          <p:cNvSpPr/>
          <p:nvPr/>
        </p:nvSpPr>
        <p:spPr bwMode="auto">
          <a:xfrm>
            <a:off x="8588323" y="2328672"/>
            <a:ext cx="3097709" cy="1853184"/>
          </a:xfrm>
          <a:prstGeom prst="wedgeRoundRectCallout">
            <a:avLst>
              <a:gd name="adj1" fmla="val -78492"/>
              <a:gd name="adj2" fmla="val 37212"/>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Strategy efficiencies have been based on the savings that will be achieved by the BUs following a consistent federated strategy.   </a:t>
            </a:r>
          </a:p>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Also, by following the federated strategy, BUs will accelerate to deployment and start realising the significant transformation benefits earlier</a:t>
            </a:r>
          </a:p>
        </p:txBody>
      </p:sp>
      <p:graphicFrame>
        <p:nvGraphicFramePr>
          <p:cNvPr id="38" name="Object 37">
            <a:extLst>
              <a:ext uri="{FF2B5EF4-FFF2-40B4-BE49-F238E27FC236}">
                <a16:creationId xmlns:a16="http://schemas.microsoft.com/office/drawing/2014/main" id="{DD04EBF1-5906-43F5-94C6-2958B517CB17}"/>
              </a:ext>
            </a:extLst>
          </p:cNvPr>
          <p:cNvGraphicFramePr>
            <a:graphicFrameLocks noChangeAspect="1"/>
          </p:cNvGraphicFramePr>
          <p:nvPr/>
        </p:nvGraphicFramePr>
        <p:xfrm>
          <a:off x="10847824" y="6354373"/>
          <a:ext cx="1227137" cy="373063"/>
        </p:xfrm>
        <a:graphic>
          <a:graphicData uri="http://schemas.openxmlformats.org/presentationml/2006/ole">
            <mc:AlternateContent xmlns:mc="http://schemas.openxmlformats.org/markup-compatibility/2006">
              <mc:Choice xmlns:v="urn:schemas-microsoft-com:vml" Requires="v">
                <p:oleObj spid="_x0000_s164873" name="Worksheet" r:id="rId10" imgW="1226936" imgH="373280" progId="Excel.Sheet.12">
                  <p:embed/>
                </p:oleObj>
              </mc:Choice>
              <mc:Fallback>
                <p:oleObj name="Worksheet" r:id="rId10" imgW="1226936" imgH="373280" progId="Excel.Sheet.12">
                  <p:embed/>
                  <p:pic>
                    <p:nvPicPr>
                      <p:cNvPr id="38" name="Object 37">
                        <a:extLst>
                          <a:ext uri="{FF2B5EF4-FFF2-40B4-BE49-F238E27FC236}">
                            <a16:creationId xmlns:a16="http://schemas.microsoft.com/office/drawing/2014/main" id="{DD04EBF1-5906-43F5-94C6-2958B517CB17}"/>
                          </a:ext>
                        </a:extLst>
                      </p:cNvPr>
                      <p:cNvPicPr/>
                      <p:nvPr/>
                    </p:nvPicPr>
                    <p:blipFill>
                      <a:blip r:embed="rId11"/>
                      <a:stretch>
                        <a:fillRect/>
                      </a:stretch>
                    </p:blipFill>
                    <p:spPr>
                      <a:xfrm>
                        <a:off x="10847824" y="6354373"/>
                        <a:ext cx="1227137" cy="373063"/>
                      </a:xfrm>
                      <a:prstGeom prst="rect">
                        <a:avLst/>
                      </a:prstGeom>
                    </p:spPr>
                  </p:pic>
                </p:oleObj>
              </mc:Fallback>
            </mc:AlternateContent>
          </a:graphicData>
        </a:graphic>
      </p:graphicFrame>
      <p:sp>
        <p:nvSpPr>
          <p:cNvPr id="39" name="TextBox 38">
            <a:extLst>
              <a:ext uri="{FF2B5EF4-FFF2-40B4-BE49-F238E27FC236}">
                <a16:creationId xmlns:a16="http://schemas.microsoft.com/office/drawing/2014/main" id="{CD8DD189-8139-46DF-9F36-8A2DDCABFE18}"/>
              </a:ext>
            </a:extLst>
          </p:cNvPr>
          <p:cNvSpPr txBox="1"/>
          <p:nvPr/>
        </p:nvSpPr>
        <p:spPr bwMode="auto">
          <a:xfrm>
            <a:off x="3725493" y="5425034"/>
            <a:ext cx="1427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1200" b="0" i="0" u="none" strike="noStrike" kern="0" cap="none" spc="0" normalizeH="0" baseline="0" noProof="0">
                <a:ln>
                  <a:noFill/>
                </a:ln>
                <a:solidFill>
                  <a:srgbClr val="0023F6"/>
                </a:solidFill>
                <a:effectLst/>
                <a:uLnTx/>
                <a:uFillTx/>
                <a:latin typeface="Arial"/>
                <a:ea typeface="ＭＳ Ｐゴシック"/>
                <a:cs typeface="+mn-cs"/>
              </a:rPr>
              <a:t>Costs </a:t>
            </a:r>
            <a:r>
              <a:rPr kumimoji="0" lang="en-US" sz="1000" b="0" i="0" u="none" strike="noStrike" kern="0" cap="none" spc="0" normalizeH="0" baseline="0" noProof="0">
                <a:ln>
                  <a:noFill/>
                </a:ln>
                <a:solidFill>
                  <a:srgbClr val="0023F6"/>
                </a:solidFill>
                <a:effectLst/>
                <a:uLnTx/>
                <a:uFillTx/>
                <a:latin typeface="Arial"/>
                <a:ea typeface="ＭＳ Ｐゴシック"/>
                <a:cs typeface="+mn-cs"/>
              </a:rPr>
              <a:t>(4 BU 2 Entities)</a:t>
            </a:r>
            <a:r>
              <a:rPr kumimoji="0" lang="en-US" sz="800" b="0" i="0" u="none" strike="noStrike" kern="1200" cap="none" spc="0" normalizeH="0" baseline="0" noProof="0">
                <a:ln>
                  <a:noFill/>
                </a:ln>
                <a:solidFill>
                  <a:srgbClr val="0023F6"/>
                </a:solidFill>
                <a:effectLst/>
                <a:uLnTx/>
                <a:uFillTx/>
                <a:latin typeface="Arial"/>
                <a:ea typeface="ＭＳ Ｐゴシック"/>
                <a:cs typeface="+mn-cs"/>
              </a:rPr>
              <a:t> </a:t>
            </a:r>
          </a:p>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0023F6"/>
                </a:solidFill>
                <a:effectLst/>
                <a:uLnTx/>
                <a:uFillTx/>
                <a:latin typeface="Arial"/>
                <a:ea typeface="ＭＳ Ｐゴシック"/>
                <a:cs typeface="+mn-cs"/>
              </a:rPr>
              <a:t>(5-year cumulative FY22-26)</a:t>
            </a:r>
          </a:p>
        </p:txBody>
      </p:sp>
      <p:sp>
        <p:nvSpPr>
          <p:cNvPr id="40" name="TextBox 39">
            <a:extLst>
              <a:ext uri="{FF2B5EF4-FFF2-40B4-BE49-F238E27FC236}">
                <a16:creationId xmlns:a16="http://schemas.microsoft.com/office/drawing/2014/main" id="{73F6A0C6-6571-4287-AA26-E0857116343F}"/>
              </a:ext>
            </a:extLst>
          </p:cNvPr>
          <p:cNvSpPr txBox="1"/>
          <p:nvPr/>
        </p:nvSpPr>
        <p:spPr bwMode="auto">
          <a:xfrm>
            <a:off x="3771892" y="6085975"/>
            <a:ext cx="4405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808083"/>
                </a:solidFill>
                <a:effectLst/>
                <a:uLnTx/>
                <a:uFillTx/>
                <a:latin typeface="Arial"/>
                <a:ea typeface="ＭＳ Ｐゴシック"/>
                <a:cs typeface="+mn-cs"/>
              </a:rPr>
              <a:t>BUx4</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mn-cs"/>
              </a:rPr>
              <a:t>£31M </a:t>
            </a:r>
            <a:r>
              <a:rPr kumimoji="0" lang="en-US" sz="600" b="0" i="0" u="none" strike="noStrike" kern="0" cap="none" spc="0" normalizeH="0" baseline="0" noProof="0">
                <a:ln>
                  <a:noFill/>
                </a:ln>
                <a:solidFill>
                  <a:srgbClr val="808083"/>
                </a:solidFill>
                <a:effectLst/>
                <a:uLnTx/>
                <a:uFillTx/>
                <a:latin typeface="Arial"/>
                <a:ea typeface="ＭＳ Ｐゴシック"/>
                <a:cs typeface="+mn-cs"/>
              </a:rPr>
              <a:t>each</a:t>
            </a:r>
            <a:endParaRPr kumimoji="0" lang="en-US" sz="800" b="0" i="0" u="none" strike="noStrike" kern="0" cap="none" spc="0" normalizeH="0" baseline="0" noProof="0">
              <a:ln>
                <a:noFill/>
              </a:ln>
              <a:solidFill>
                <a:srgbClr val="808083"/>
              </a:solidFill>
              <a:effectLst/>
              <a:uLnTx/>
              <a:uFillTx/>
              <a:latin typeface="Arial"/>
              <a:ea typeface="ＭＳ Ｐゴシック"/>
              <a:cs typeface="+mn-cs"/>
            </a:endParaRPr>
          </a:p>
        </p:txBody>
      </p:sp>
      <p:sp>
        <p:nvSpPr>
          <p:cNvPr id="41" name="TextBox 40">
            <a:extLst>
              <a:ext uri="{FF2B5EF4-FFF2-40B4-BE49-F238E27FC236}">
                <a16:creationId xmlns:a16="http://schemas.microsoft.com/office/drawing/2014/main" id="{D3CA84A1-FE43-48DB-B05E-A0F838EB26B7}"/>
              </a:ext>
            </a:extLst>
          </p:cNvPr>
          <p:cNvSpPr txBox="1"/>
          <p:nvPr/>
        </p:nvSpPr>
        <p:spPr bwMode="auto">
          <a:xfrm>
            <a:off x="3741828" y="5730612"/>
            <a:ext cx="4405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808083"/>
                </a:solidFill>
                <a:effectLst/>
                <a:uLnTx/>
                <a:uFillTx/>
                <a:latin typeface="Arial"/>
                <a:ea typeface="ＭＳ Ｐゴシック"/>
                <a:cs typeface="+mn-cs"/>
              </a:rPr>
              <a:t>Entityx2</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mn-cs"/>
              </a:rPr>
              <a:t>£15M</a:t>
            </a:r>
          </a:p>
        </p:txBody>
      </p:sp>
      <p:graphicFrame>
        <p:nvGraphicFramePr>
          <p:cNvPr id="47" name="Chart 46">
            <a:extLst>
              <a:ext uri="{FF2B5EF4-FFF2-40B4-BE49-F238E27FC236}">
                <a16:creationId xmlns:a16="http://schemas.microsoft.com/office/drawing/2014/main" id="{44B59A82-B0C1-4C57-A7CC-F012216F4666}"/>
              </a:ext>
            </a:extLst>
          </p:cNvPr>
          <p:cNvGraphicFramePr/>
          <p:nvPr/>
        </p:nvGraphicFramePr>
        <p:xfrm>
          <a:off x="4173222" y="5622979"/>
          <a:ext cx="1101177" cy="878423"/>
        </p:xfrm>
        <a:graphic>
          <a:graphicData uri="http://schemas.openxmlformats.org/drawingml/2006/chart">
            <c:chart xmlns:c="http://schemas.openxmlformats.org/drawingml/2006/chart" xmlns:r="http://schemas.openxmlformats.org/officeDocument/2006/relationships" r:id="rId12"/>
          </a:graphicData>
        </a:graphic>
      </p:graphicFrame>
      <p:cxnSp>
        <p:nvCxnSpPr>
          <p:cNvPr id="48" name="Straight Connector 47">
            <a:extLst>
              <a:ext uri="{FF2B5EF4-FFF2-40B4-BE49-F238E27FC236}">
                <a16:creationId xmlns:a16="http://schemas.microsoft.com/office/drawing/2014/main" id="{F914F180-47E6-47A9-9700-497C02D71731}"/>
              </a:ext>
            </a:extLst>
          </p:cNvPr>
          <p:cNvCxnSpPr>
            <a:cxnSpLocks/>
          </p:cNvCxnSpPr>
          <p:nvPr/>
        </p:nvCxnSpPr>
        <p:spPr bwMode="auto">
          <a:xfrm>
            <a:off x="4223708" y="5846028"/>
            <a:ext cx="355559"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1A9C4E1-735B-42ED-8924-AD1AC9B27866}"/>
              </a:ext>
            </a:extLst>
          </p:cNvPr>
          <p:cNvCxnSpPr>
            <a:cxnSpLocks/>
          </p:cNvCxnSpPr>
          <p:nvPr/>
        </p:nvCxnSpPr>
        <p:spPr bwMode="auto">
          <a:xfrm>
            <a:off x="4192328" y="6240321"/>
            <a:ext cx="264755"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Box 49">
            <a:extLst>
              <a:ext uri="{FF2B5EF4-FFF2-40B4-BE49-F238E27FC236}">
                <a16:creationId xmlns:a16="http://schemas.microsoft.com/office/drawing/2014/main" id="{85617079-EA77-4052-98EF-C3F0137984D0}"/>
              </a:ext>
            </a:extLst>
          </p:cNvPr>
          <p:cNvSpPr txBox="1"/>
          <p:nvPr/>
        </p:nvSpPr>
        <p:spPr bwMode="auto">
          <a:xfrm>
            <a:off x="4494307" y="5948070"/>
            <a:ext cx="4606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0023F6"/>
                </a:solidFill>
                <a:effectLst/>
                <a:uLnTx/>
                <a:uFillTx/>
                <a:latin typeface="Arial"/>
                <a:ea typeface="ＭＳ Ｐゴシック"/>
                <a:cs typeface="+mn-cs"/>
              </a:rPr>
              <a:t>£139M</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500" b="0" i="0" u="none" strike="noStrike" kern="0" cap="none" spc="0" normalizeH="0" baseline="0" noProof="0">
                <a:ln>
                  <a:noFill/>
                </a:ln>
                <a:solidFill>
                  <a:srgbClr val="0023F6"/>
                </a:solidFill>
                <a:effectLst/>
                <a:uLnTx/>
                <a:uFillTx/>
                <a:latin typeface="Arial"/>
                <a:ea typeface="ＭＳ Ｐゴシック"/>
                <a:cs typeface="+mn-cs"/>
              </a:rPr>
              <a:t>TOTEX</a:t>
            </a:r>
            <a:endParaRPr kumimoji="0" lang="en-US" sz="400" b="0" i="0" u="none" strike="noStrike" kern="0" cap="none" spc="0" normalizeH="0" baseline="0" noProof="0">
              <a:ln>
                <a:noFill/>
              </a:ln>
              <a:solidFill>
                <a:srgbClr val="0023F6"/>
              </a:solidFill>
              <a:effectLst/>
              <a:uLnTx/>
              <a:uFillTx/>
              <a:latin typeface="Arial"/>
              <a:ea typeface="ＭＳ Ｐゴシック"/>
              <a:cs typeface="+mn-cs"/>
            </a:endParaRPr>
          </a:p>
        </p:txBody>
      </p:sp>
      <p:sp>
        <p:nvSpPr>
          <p:cNvPr id="51" name="TextBox 50">
            <a:extLst>
              <a:ext uri="{FF2B5EF4-FFF2-40B4-BE49-F238E27FC236}">
                <a16:creationId xmlns:a16="http://schemas.microsoft.com/office/drawing/2014/main" id="{456A7F22-8085-4E4B-ABB6-F7E960CD16A7}"/>
              </a:ext>
            </a:extLst>
          </p:cNvPr>
          <p:cNvSpPr txBox="1"/>
          <p:nvPr/>
        </p:nvSpPr>
        <p:spPr bwMode="auto">
          <a:xfrm>
            <a:off x="5947107" y="2015417"/>
            <a:ext cx="13651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1200" b="0" i="0" u="none" strike="noStrike" kern="0" cap="none" spc="0" normalizeH="0" baseline="0" noProof="0">
                <a:ln>
                  <a:noFill/>
                </a:ln>
                <a:solidFill>
                  <a:srgbClr val="0023F6"/>
                </a:solidFill>
                <a:effectLst/>
                <a:uLnTx/>
                <a:uFillTx/>
                <a:latin typeface="Arial"/>
                <a:ea typeface="ＭＳ Ｐゴシック"/>
                <a:cs typeface="+mn-cs"/>
              </a:rPr>
              <a:t>Strategy Benefits</a:t>
            </a:r>
            <a:endParaRPr kumimoji="0" lang="en-US" sz="600" b="0" i="0" u="none" strike="noStrike" kern="1200" cap="none" spc="0" normalizeH="0" baseline="0" noProof="0">
              <a:ln>
                <a:noFill/>
              </a:ln>
              <a:solidFill>
                <a:srgbClr val="0023F6"/>
              </a:solidFill>
              <a:effectLst/>
              <a:uLnTx/>
              <a:uFillTx/>
              <a:latin typeface="Arial"/>
              <a:ea typeface="ＭＳ Ｐゴシック"/>
              <a:cs typeface="+mn-cs"/>
            </a:endParaRPr>
          </a:p>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0023F6"/>
                </a:solidFill>
                <a:effectLst/>
                <a:uLnTx/>
                <a:uFillTx/>
                <a:latin typeface="Arial"/>
                <a:ea typeface="ＭＳ Ｐゴシック"/>
                <a:cs typeface="+mn-cs"/>
              </a:rPr>
              <a:t>(5-year cumulative FY22-26)</a:t>
            </a:r>
            <a:endParaRPr kumimoji="0" lang="en-US" sz="1400" b="0" i="0" u="none" strike="noStrike" kern="0" cap="none" spc="0" normalizeH="0" baseline="0" noProof="0">
              <a:ln>
                <a:noFill/>
              </a:ln>
              <a:solidFill>
                <a:srgbClr val="0023F6"/>
              </a:solidFill>
              <a:effectLst/>
              <a:uLnTx/>
              <a:uFillTx/>
              <a:latin typeface="Arial"/>
              <a:ea typeface="ＭＳ Ｐゴシック"/>
              <a:cs typeface="+mn-cs"/>
            </a:endParaRPr>
          </a:p>
        </p:txBody>
      </p:sp>
      <p:sp>
        <p:nvSpPr>
          <p:cNvPr id="52" name="TextBox 51">
            <a:extLst>
              <a:ext uri="{FF2B5EF4-FFF2-40B4-BE49-F238E27FC236}">
                <a16:creationId xmlns:a16="http://schemas.microsoft.com/office/drawing/2014/main" id="{6D412D24-DBB2-4788-B1EA-76D468374B65}"/>
              </a:ext>
            </a:extLst>
          </p:cNvPr>
          <p:cNvSpPr txBox="1"/>
          <p:nvPr/>
        </p:nvSpPr>
        <p:spPr bwMode="auto">
          <a:xfrm>
            <a:off x="5771340" y="2700680"/>
            <a:ext cx="6523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600" b="0" i="0" u="none" strike="noStrike" kern="0" cap="none" spc="0" normalizeH="0" baseline="0" noProof="0">
                <a:ln>
                  <a:noFill/>
                </a:ln>
                <a:solidFill>
                  <a:srgbClr val="808083"/>
                </a:solidFill>
                <a:effectLst/>
                <a:uLnTx/>
                <a:uFillTx/>
                <a:latin typeface="Arial"/>
                <a:ea typeface="ＭＳ Ｐゴシック"/>
                <a:cs typeface="+mn-cs"/>
              </a:rPr>
              <a:t>Transformational value</a:t>
            </a:r>
            <a:endParaRPr kumimoji="0" lang="en-US" sz="600" b="0" i="0" u="none" strike="noStrike" kern="0" cap="none" spc="0" normalizeH="0" baseline="0" noProof="0">
              <a:ln>
                <a:noFill/>
              </a:ln>
              <a:solidFill>
                <a:srgbClr val="808083"/>
              </a:solidFill>
              <a:effectLst/>
              <a:uLnTx/>
              <a:uFillTx/>
              <a:latin typeface="Arial"/>
              <a:ea typeface="ＭＳ Ｐゴシック"/>
              <a:cs typeface="+mn-cs"/>
            </a:endParaRP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mn-cs"/>
              </a:rPr>
              <a:t>£242M</a:t>
            </a:r>
          </a:p>
        </p:txBody>
      </p:sp>
      <p:sp>
        <p:nvSpPr>
          <p:cNvPr id="53" name="TextBox 52">
            <a:extLst>
              <a:ext uri="{FF2B5EF4-FFF2-40B4-BE49-F238E27FC236}">
                <a16:creationId xmlns:a16="http://schemas.microsoft.com/office/drawing/2014/main" id="{51108CBB-6FA8-416D-BA20-E631558D3F22}"/>
              </a:ext>
            </a:extLst>
          </p:cNvPr>
          <p:cNvSpPr txBox="1"/>
          <p:nvPr/>
        </p:nvSpPr>
        <p:spPr bwMode="auto">
          <a:xfrm>
            <a:off x="6033781" y="2326898"/>
            <a:ext cx="4234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1" indent="0" algn="ctr" defTabSz="914400" rtl="0" eaLnBrk="1" fontAlgn="auto" latinLnBrk="0" hangingPunct="1">
              <a:lnSpc>
                <a:spcPct val="100000"/>
              </a:lnSpc>
              <a:spcBef>
                <a:spcPts val="0"/>
              </a:spcBef>
              <a:spcAft>
                <a:spcPts val="0"/>
              </a:spcAft>
              <a:buClr>
                <a:srgbClr val="55555A"/>
              </a:buClr>
              <a:buSzTx/>
              <a:buFontTx/>
              <a:buNone/>
              <a:tabLst/>
              <a:defRPr/>
            </a:pPr>
            <a:r>
              <a:rPr kumimoji="0" lang="en-US" sz="600" b="0" i="0" u="none" strike="noStrike" kern="1200" cap="none" spc="0" normalizeH="0" baseline="0" noProof="0">
                <a:ln>
                  <a:noFill/>
                </a:ln>
                <a:solidFill>
                  <a:srgbClr val="808083"/>
                </a:solidFill>
                <a:effectLst/>
                <a:uLnTx/>
                <a:uFillTx/>
                <a:latin typeface="Arial"/>
                <a:ea typeface="ＭＳ Ｐゴシック"/>
                <a:cs typeface="+mn-cs"/>
              </a:rPr>
              <a:t>Efficiencies</a:t>
            </a:r>
            <a:endParaRPr kumimoji="0" lang="en-US" sz="600" b="0" i="0" u="none" strike="noStrike" kern="0" cap="none" spc="0" normalizeH="0" baseline="0" noProof="0">
              <a:ln>
                <a:noFill/>
              </a:ln>
              <a:solidFill>
                <a:srgbClr val="808083"/>
              </a:solidFill>
              <a:effectLst/>
              <a:uLnTx/>
              <a:uFillTx/>
              <a:latin typeface="Arial"/>
              <a:ea typeface="ＭＳ Ｐゴシック"/>
              <a:cs typeface="+mn-cs"/>
            </a:endParaRP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mn-cs"/>
              </a:rPr>
              <a:t>£39M</a:t>
            </a:r>
          </a:p>
        </p:txBody>
      </p:sp>
      <p:graphicFrame>
        <p:nvGraphicFramePr>
          <p:cNvPr id="54" name="Chart 53">
            <a:extLst>
              <a:ext uri="{FF2B5EF4-FFF2-40B4-BE49-F238E27FC236}">
                <a16:creationId xmlns:a16="http://schemas.microsoft.com/office/drawing/2014/main" id="{ECCAEFB7-981B-4133-B473-7B4777476782}"/>
              </a:ext>
            </a:extLst>
          </p:cNvPr>
          <p:cNvGraphicFramePr/>
          <p:nvPr/>
        </p:nvGraphicFramePr>
        <p:xfrm>
          <a:off x="6379359" y="2259261"/>
          <a:ext cx="1050688" cy="887716"/>
        </p:xfrm>
        <a:graphic>
          <a:graphicData uri="http://schemas.openxmlformats.org/drawingml/2006/chart">
            <c:chart xmlns:c="http://schemas.openxmlformats.org/drawingml/2006/chart" xmlns:r="http://schemas.openxmlformats.org/officeDocument/2006/relationships" r:id="rId13"/>
          </a:graphicData>
        </a:graphic>
      </p:graphicFrame>
      <p:cxnSp>
        <p:nvCxnSpPr>
          <p:cNvPr id="55" name="Straight Connector 54">
            <a:extLst>
              <a:ext uri="{FF2B5EF4-FFF2-40B4-BE49-F238E27FC236}">
                <a16:creationId xmlns:a16="http://schemas.microsoft.com/office/drawing/2014/main" id="{8CE033D9-D5CE-47BF-A760-184DD2C8101F}"/>
              </a:ext>
            </a:extLst>
          </p:cNvPr>
          <p:cNvCxnSpPr>
            <a:cxnSpLocks/>
          </p:cNvCxnSpPr>
          <p:nvPr/>
        </p:nvCxnSpPr>
        <p:spPr bwMode="auto">
          <a:xfrm>
            <a:off x="6461776" y="2404753"/>
            <a:ext cx="502803"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98AA0A1F-3BFD-4DAB-A13E-31FF5482CA42}"/>
              </a:ext>
            </a:extLst>
          </p:cNvPr>
          <p:cNvCxnSpPr>
            <a:cxnSpLocks/>
          </p:cNvCxnSpPr>
          <p:nvPr/>
        </p:nvCxnSpPr>
        <p:spPr bwMode="auto">
          <a:xfrm>
            <a:off x="6400070" y="2850818"/>
            <a:ext cx="299896"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56">
            <a:extLst>
              <a:ext uri="{FF2B5EF4-FFF2-40B4-BE49-F238E27FC236}">
                <a16:creationId xmlns:a16="http://schemas.microsoft.com/office/drawing/2014/main" id="{205D3035-68FE-4CD3-A1D8-8A1E04899986}"/>
              </a:ext>
            </a:extLst>
          </p:cNvPr>
          <p:cNvSpPr txBox="1"/>
          <p:nvPr/>
        </p:nvSpPr>
        <p:spPr bwMode="auto">
          <a:xfrm>
            <a:off x="6668078" y="2611619"/>
            <a:ext cx="4606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0023F6"/>
                </a:solidFill>
                <a:effectLst/>
                <a:uLnTx/>
                <a:uFillTx/>
                <a:latin typeface="Arial"/>
                <a:ea typeface="ＭＳ Ｐゴシック"/>
                <a:cs typeface="+mn-cs"/>
              </a:rPr>
              <a:t>£281M</a:t>
            </a:r>
          </a:p>
        </p:txBody>
      </p:sp>
      <p:sp>
        <p:nvSpPr>
          <p:cNvPr id="58" name="Speech Bubble: Rectangle with Corners Rounded 57">
            <a:extLst>
              <a:ext uri="{FF2B5EF4-FFF2-40B4-BE49-F238E27FC236}">
                <a16:creationId xmlns:a16="http://schemas.microsoft.com/office/drawing/2014/main" id="{EC726A33-101D-410E-BC22-5D03E71E2E9E}"/>
              </a:ext>
            </a:extLst>
          </p:cNvPr>
          <p:cNvSpPr/>
          <p:nvPr/>
        </p:nvSpPr>
        <p:spPr bwMode="auto">
          <a:xfrm>
            <a:off x="202339" y="4449617"/>
            <a:ext cx="3097709" cy="835613"/>
          </a:xfrm>
          <a:prstGeom prst="wedgeRoundRectCallout">
            <a:avLst>
              <a:gd name="adj1" fmla="val -39528"/>
              <a:gd name="adj2" fmla="val 17821"/>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Additional Transformation benefits based on reducing the cost of bad data are based on the BCG analysis of NG  </a:t>
            </a:r>
          </a:p>
        </p:txBody>
      </p:sp>
      <p:sp>
        <p:nvSpPr>
          <p:cNvPr id="60" name="Speech Bubble: Rectangle with Corners Rounded 59">
            <a:extLst>
              <a:ext uri="{FF2B5EF4-FFF2-40B4-BE49-F238E27FC236}">
                <a16:creationId xmlns:a16="http://schemas.microsoft.com/office/drawing/2014/main" id="{48E2818D-717C-42F3-9A3B-AD7634A8E3A8}"/>
              </a:ext>
            </a:extLst>
          </p:cNvPr>
          <p:cNvSpPr/>
          <p:nvPr/>
        </p:nvSpPr>
        <p:spPr bwMode="auto">
          <a:xfrm>
            <a:off x="5388865" y="5662482"/>
            <a:ext cx="4366968" cy="878423"/>
          </a:xfrm>
          <a:prstGeom prst="wedgeRoundRectCallout">
            <a:avLst>
              <a:gd name="adj1" fmla="val -57369"/>
              <a:gd name="adj2" fmla="val 18794"/>
              <a:gd name="adj3" fmla="val 166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200" b="0" i="0" u="none" strike="noStrike" kern="1200" cap="none" spc="0" normalizeH="0" baseline="0" noProof="0">
                <a:ln>
                  <a:noFill/>
                </a:ln>
                <a:solidFill>
                  <a:srgbClr val="00148C">
                    <a:lumMod val="50000"/>
                  </a:srgbClr>
                </a:solidFill>
                <a:effectLst/>
                <a:uLnTx/>
                <a:uFillTx/>
                <a:latin typeface="Arial"/>
                <a:ea typeface="ＭＳ Ｐゴシック"/>
                <a:cs typeface="Arial"/>
              </a:rPr>
              <a:t>BU delivery costs have been extrapolated from the ET &amp; GT 5 year RIIOT2 cost planning data.</a:t>
            </a:r>
          </a:p>
        </p:txBody>
      </p:sp>
    </p:spTree>
    <p:extLst>
      <p:ext uri="{BB962C8B-B14F-4D97-AF65-F5344CB8AC3E}">
        <p14:creationId xmlns:p14="http://schemas.microsoft.com/office/powerpoint/2010/main" val="1735082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893" name="think-cell Slide" r:id="rId4" imgW="327" imgH="327" progId="TCLayout.ActiveDocument.1">
                  <p:embed/>
                </p:oleObj>
              </mc:Choice>
              <mc:Fallback>
                <p:oleObj name="think-cell Slide" r:id="rId4"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6"/>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6"/>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Cost of Bad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0" y="1546664"/>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EA77D5A2-FB95-4210-9CE2-4541D7ACE773}"/>
              </a:ext>
            </a:extLst>
          </p:cNvPr>
          <p:cNvSpPr/>
          <p:nvPr/>
        </p:nvSpPr>
        <p:spPr>
          <a:xfrm>
            <a:off x="59681" y="1235021"/>
            <a:ext cx="1207398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1200" b="1" i="0" u="none" strike="noStrike" kern="0" cap="none" spc="0" normalizeH="0" baseline="0" noProof="0">
                <a:ln>
                  <a:noFill/>
                </a:ln>
                <a:solidFill>
                  <a:srgbClr val="0023F6"/>
                </a:solidFill>
                <a:effectLst/>
                <a:uLnTx/>
                <a:uFillTx/>
                <a:latin typeface="Arial"/>
                <a:ea typeface="+mn-ea"/>
                <a:cs typeface="Arial"/>
              </a:rPr>
              <a:t>This data strategy can reduce the costs of bad data that NG faces, indicating value at stake of [$50M] to [$60M] annually</a:t>
            </a:r>
          </a:p>
        </p:txBody>
      </p:sp>
      <p:sp>
        <p:nvSpPr>
          <p:cNvPr id="19" name="ee4pContent1">
            <a:extLst>
              <a:ext uri="{FF2B5EF4-FFF2-40B4-BE49-F238E27FC236}">
                <a16:creationId xmlns:a16="http://schemas.microsoft.com/office/drawing/2014/main" id="{1C020DE6-4CC5-4CD5-898F-4ADD28CA909E}"/>
              </a:ext>
            </a:extLst>
          </p:cNvPr>
          <p:cNvSpPr txBox="1"/>
          <p:nvPr/>
        </p:nvSpPr>
        <p:spPr>
          <a:xfrm>
            <a:off x="629400" y="2700427"/>
            <a:ext cx="3123862"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kumimoji="0" lang="en-US" sz="1200" b="0" i="0" u="none" strike="noStrike" kern="1200" cap="none" spc="0" normalizeH="0" baseline="0" noProof="0">
                <a:ln>
                  <a:noFill/>
                </a:ln>
                <a:solidFill>
                  <a:srgbClr val="55555A"/>
                </a:solidFill>
                <a:effectLst/>
                <a:uLnTx/>
                <a:uFillTx/>
                <a:latin typeface="Arial"/>
                <a:ea typeface="+mn-ea"/>
                <a:cs typeface="Arial"/>
              </a:rPr>
              <a:t>Bad data creates incremental cash costs for digital programs and to run the business. </a:t>
            </a:r>
          </a:p>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kumimoji="0" lang="en-US" sz="12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r>
              <a:rPr kumimoji="0" lang="en-US" sz="1200" b="0" i="0" u="none" strike="noStrike" kern="1200" cap="none" spc="0" normalizeH="0" baseline="0" noProof="0">
                <a:ln>
                  <a:noFill/>
                </a:ln>
                <a:solidFill>
                  <a:srgbClr val="55555A"/>
                </a:solidFill>
                <a:effectLst/>
                <a:uLnTx/>
                <a:uFillTx/>
                <a:latin typeface="Arial"/>
                <a:ea typeface="+mn-ea"/>
                <a:cs typeface="Arial"/>
              </a:rPr>
              <a:t>These costs occur through </a:t>
            </a:r>
            <a:r>
              <a:rPr kumimoji="0" lang="en-GB" sz="1200" b="0" i="0" u="none" strike="noStrike" kern="1200" cap="none" spc="0" normalizeH="0" baseline="0" noProof="0">
                <a:ln>
                  <a:noFill/>
                </a:ln>
                <a:solidFill>
                  <a:srgbClr val="55555A"/>
                </a:solidFill>
                <a:effectLst/>
                <a:uLnTx/>
                <a:uFillTx/>
                <a:latin typeface="Arial"/>
                <a:ea typeface="+mn-ea"/>
                <a:cs typeface="Arial"/>
              </a:rPr>
              <a:t>additional employee, contractor, and system/tool costs required to fix or work around data issues; and these solutions are not scaled across programs</a:t>
            </a:r>
          </a:p>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None/>
              <a:tabLst/>
              <a:defRPr/>
            </a:pPr>
            <a:endParaRPr kumimoji="0" lang="en-US" sz="12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Examples include:</a:t>
            </a:r>
          </a:p>
          <a:p>
            <a:pPr marL="194400" marR="0" lvl="1" indent="-1296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~$2M spent in GBE on data cleaning </a:t>
            </a:r>
          </a:p>
          <a:p>
            <a:pPr marL="194400" marR="0" lvl="1" indent="-1296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$5-8M spent on manual integrations to sync data </a:t>
            </a:r>
          </a:p>
          <a:p>
            <a:pPr marL="194400" marR="0" lvl="1" indent="-1296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~$1.5M spent on manual finance reporting and data processing</a:t>
            </a:r>
          </a:p>
        </p:txBody>
      </p:sp>
      <p:sp>
        <p:nvSpPr>
          <p:cNvPr id="20" name="ee4pContent2">
            <a:extLst>
              <a:ext uri="{FF2B5EF4-FFF2-40B4-BE49-F238E27FC236}">
                <a16:creationId xmlns:a16="http://schemas.microsoft.com/office/drawing/2014/main" id="{555FB1C7-1884-4713-9778-ABA16A9988B7}"/>
              </a:ext>
            </a:extLst>
          </p:cNvPr>
          <p:cNvSpPr txBox="1"/>
          <p:nvPr/>
        </p:nvSpPr>
        <p:spPr>
          <a:xfrm>
            <a:off x="4533030" y="2700427"/>
            <a:ext cx="3125941"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pPr marL="0" marR="0" lvl="0" indent="0" algn="l" defTabSz="914400" rtl="0" eaLnBrk="1" fontAlgn="auto" latinLnBrk="0" hangingPunct="1">
              <a:lnSpc>
                <a:spcPct val="100000"/>
              </a:lnSpc>
              <a:spcBef>
                <a:spcPts val="0"/>
              </a:spcBef>
              <a:spcAft>
                <a:spcPts val="0"/>
              </a:spcAft>
              <a:buClr>
                <a:srgbClr val="00148C"/>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a:ea typeface="+mn-ea"/>
                <a:cs typeface="Arial"/>
              </a:rPr>
              <a:t>Data complexities can reduce the benefits from various programs:</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Programs don't fix data problems across the domain</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Poor data reduces efficiency and accuracy of digital solutions</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Incompatibility of solutions across Grid (</a:t>
            </a:r>
            <a:r>
              <a:rPr kumimoji="0" lang="en-US" sz="1200" b="0" i="0" u="none" strike="noStrike" kern="1200" cap="none" spc="0" normalizeH="0" baseline="0" noProof="0" err="1">
                <a:ln>
                  <a:noFill/>
                </a:ln>
                <a:solidFill>
                  <a:srgbClr val="55555A"/>
                </a:solidFill>
                <a:effectLst/>
                <a:uLnTx/>
                <a:uFillTx/>
                <a:latin typeface="Arial" panose="020B0604020202020204" pitchFamily="34" charset="0"/>
                <a:ea typeface="+mn-ea"/>
                <a:cs typeface="Arial"/>
              </a:rPr>
              <a:t>e.g</a:t>
            </a: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 CSS vs CRSS, UK vs US)</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Best minds occupied doing data clean up vs innovating solutions</a:t>
            </a:r>
          </a:p>
          <a:p>
            <a:pPr marL="75600" marR="0" lvl="1"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None/>
              <a:tabLst/>
              <a:defRPr/>
            </a:pPr>
            <a:endPar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endParaRPr>
          </a:p>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Examples include: </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79797D"/>
                </a:solidFill>
                <a:effectLst/>
                <a:uLnTx/>
                <a:uFillTx/>
                <a:latin typeface="Arial" panose="020B0604020202020204" pitchFamily="34" charset="0"/>
                <a:ea typeface="+mn-ea"/>
                <a:cs typeface="Arial"/>
              </a:rPr>
              <a:t>$40-50M of delayed annual benefit due to data problems affecting GBE</a:t>
            </a:r>
            <a:endParaRPr kumimoji="0" lang="en-GB" sz="1200" b="0" i="1" u="none" strike="noStrike" kern="1200" cap="none" spc="0" normalizeH="0" baseline="0" noProof="0">
              <a:ln>
                <a:noFill/>
              </a:ln>
              <a:solidFill>
                <a:srgbClr val="79797D"/>
              </a:solidFill>
              <a:effectLst/>
              <a:uLnTx/>
              <a:uFillTx/>
              <a:latin typeface="Arial" panose="020B0604020202020204" pitchFamily="34" charset="0"/>
              <a:ea typeface="+mn-ea"/>
              <a:cs typeface="Arial"/>
            </a:endParaRP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79797D"/>
                </a:solidFill>
                <a:effectLst/>
                <a:uLnTx/>
                <a:uFillTx/>
                <a:latin typeface="Arial" panose="020B0604020202020204" pitchFamily="34" charset="0"/>
                <a:ea typeface="+mn-ea"/>
                <a:cs typeface="Arial"/>
              </a:rPr>
              <a:t>$1.5M of Data Scientist time being spent on remedial data cleaning</a:t>
            </a:r>
          </a:p>
          <a:p>
            <a:pPr marL="75600" marR="0" lvl="1"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None/>
              <a:tabLst/>
              <a:defRPr/>
            </a:pPr>
            <a:endPar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endParaRPr>
          </a:p>
        </p:txBody>
      </p:sp>
      <p:sp>
        <p:nvSpPr>
          <p:cNvPr id="21" name="ee4pContent3">
            <a:extLst>
              <a:ext uri="{FF2B5EF4-FFF2-40B4-BE49-F238E27FC236}">
                <a16:creationId xmlns:a16="http://schemas.microsoft.com/office/drawing/2014/main" id="{937C972E-33E9-484F-A320-B1103003DCB4}"/>
              </a:ext>
            </a:extLst>
          </p:cNvPr>
          <p:cNvSpPr txBox="1"/>
          <p:nvPr/>
        </p:nvSpPr>
        <p:spPr>
          <a:xfrm>
            <a:off x="8437258" y="2700427"/>
            <a:ext cx="3125941" cy="2908999"/>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000A46"/>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en-US"/>
            </a:defPPr>
            <a:lvl1pPr>
              <a:buClr>
                <a:srgbClr val="00148C"/>
              </a:buClr>
              <a:buSzPct val="100000"/>
              <a:buFont typeface="Trebuchet MS" panose="020B0603020202020204" pitchFamily="34" charset="0"/>
              <a:buChar char="​"/>
              <a:defRPr sz="2000">
                <a:solidFill>
                  <a:srgbClr val="000000"/>
                </a:solidFill>
              </a:defRPr>
            </a:lvl1pPr>
            <a:lvl2pPr marL="324000" lvl="1" indent="-216000">
              <a:buClr>
                <a:srgbClr val="00148C"/>
              </a:buClr>
              <a:buSzPct val="100000"/>
              <a:buFont typeface="Trebuchet MS" panose="020B0603020202020204" pitchFamily="34" charset="0"/>
              <a:buChar char="•"/>
              <a:defRPr sz="2000">
                <a:solidFill>
                  <a:srgbClr val="000000"/>
                </a:solidFill>
              </a:defRPr>
            </a:lvl2pPr>
            <a:lvl3pPr marL="648000" lvl="2" indent="-216000">
              <a:buClr>
                <a:srgbClr val="00148C"/>
              </a:buClr>
              <a:buSzPct val="100000"/>
              <a:buFont typeface="Trebuchet MS" panose="020B0603020202020204" pitchFamily="34" charset="0"/>
              <a:buChar char="–"/>
              <a:defRPr sz="2000">
                <a:solidFill>
                  <a:srgbClr val="000000"/>
                </a:solidFill>
              </a:defRPr>
            </a:lvl3pPr>
            <a:lvl4pPr marL="0" lvl="3">
              <a:buClr>
                <a:srgbClr val="00148C"/>
              </a:buClr>
              <a:buSzPct val="100000"/>
              <a:buFont typeface="Trebuchet MS" panose="020B0603020202020204" pitchFamily="34" charset="0"/>
              <a:buChar char="​"/>
              <a:defRPr sz="2400" b="1">
                <a:solidFill>
                  <a:srgbClr val="00148C"/>
                </a:solidFill>
              </a:defRPr>
            </a:lvl4pPr>
            <a:lvl5pPr marL="0" lvl="4">
              <a:buClr>
                <a:srgbClr val="00148C"/>
              </a:buClr>
              <a:buSzPct val="100000"/>
              <a:buFont typeface="Trebuchet MS" panose="020B0603020202020204" pitchFamily="34" charset="0"/>
              <a:buChar char="​"/>
              <a:defRPr sz="2400" b="1">
                <a:solidFill>
                  <a:srgbClr val="000000"/>
                </a:solidFill>
              </a:defRPr>
            </a:lvl5pPr>
            <a:lvl6pPr marL="324000" lvl="5" indent="-216000">
              <a:buClr>
                <a:srgbClr val="00148C"/>
              </a:buClr>
              <a:buSzPct val="100000"/>
              <a:buFont typeface="Trebuchet MS" panose="020B0603020202020204" pitchFamily="34" charset="0"/>
              <a:buChar char="•"/>
              <a:defRPr sz="2400">
                <a:solidFill>
                  <a:srgbClr val="000000"/>
                </a:solidFill>
              </a:defRPr>
            </a:lvl6pPr>
            <a:lvl7pPr marL="0" lvl="6">
              <a:buClr>
                <a:srgbClr val="00148C"/>
              </a:buClr>
              <a:buSzPct val="100000"/>
              <a:buFont typeface="Trebuchet MS" panose="020B0603020202020204" pitchFamily="34" charset="0"/>
              <a:buChar char="​"/>
              <a:defRPr sz="5400">
                <a:solidFill>
                  <a:srgbClr val="000000"/>
                </a:solidFill>
              </a:defRPr>
            </a:lvl7pPr>
            <a:lvl8pPr marL="0" lvl="7">
              <a:buClr>
                <a:srgbClr val="00148C"/>
              </a:buClr>
              <a:buSzPct val="100000"/>
              <a:buFont typeface="Trebuchet MS" panose="020B0603020202020204" pitchFamily="34" charset="0"/>
              <a:buChar char="​"/>
              <a:defRPr sz="6600">
                <a:solidFill>
                  <a:srgbClr val="00148C"/>
                </a:solidFill>
              </a:defRPr>
            </a:lvl8pPr>
            <a:lvl9pPr marL="0" lvl="8">
              <a:buClr>
                <a:srgbClr val="00148C"/>
              </a:buClr>
              <a:buSzPct val="100000"/>
              <a:buFont typeface="Trebuchet MS" panose="020B0603020202020204" pitchFamily="34" charset="0"/>
              <a:buChar char="​"/>
              <a:defRPr sz="4400">
                <a:solidFill>
                  <a:srgbClr val="00148C"/>
                </a:solidFill>
              </a:defRPr>
            </a:lvl9pPr>
          </a:lstStyle>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Exponential data growth with the modernization of the utility sector poses further risks if data is not managed correctly.</a:t>
            </a:r>
          </a:p>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endPar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endParaRPr>
          </a:p>
          <a:p>
            <a:pPr marL="0" marR="0" lvl="0" indent="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Examples include:</a:t>
            </a:r>
            <a:r>
              <a:rPr kumimoji="0" lang="en-US" sz="1200" b="0" i="0" u="none" strike="noStrike" kern="1200" cap="none" spc="0" normalizeH="0" baseline="0" noProof="0">
                <a:ln>
                  <a:noFill/>
                </a:ln>
                <a:solidFill>
                  <a:srgbClr val="55555A"/>
                </a:solidFill>
                <a:effectLst/>
                <a:uLnTx/>
                <a:uFillTx/>
                <a:latin typeface="Arial" panose="020B0604020202020204" pitchFamily="34" charset="0"/>
                <a:ea typeface="+mn-ea"/>
                <a:cs typeface="Arial"/>
              </a:rPr>
              <a:t> </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Utilities are held to account if data existed to prevent an incident, and this data was not used correctly to prevent the incident</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Competition from companies who can better extract insights from data to deliver more efficient outcomes</a:t>
            </a:r>
          </a:p>
          <a:p>
            <a:pPr marL="226800" marR="0" lvl="1" indent="-1512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US" sz="1200" b="0" i="1" u="none" strike="noStrike" kern="1200" cap="none" spc="0" normalizeH="0" baseline="0" noProof="0">
                <a:ln>
                  <a:noFill/>
                </a:ln>
                <a:solidFill>
                  <a:srgbClr val="55555A"/>
                </a:solidFill>
                <a:effectLst/>
                <a:uLnTx/>
                <a:uFillTx/>
                <a:latin typeface="Arial" panose="020B0604020202020204" pitchFamily="34" charset="0"/>
                <a:ea typeface="+mn-ea"/>
                <a:cs typeface="Arial"/>
              </a:rPr>
              <a:t>Increased regulatory accountability in utility performance, with productivity metrics for approved investments, requiring data on fiscal spend and output achieved </a:t>
            </a:r>
          </a:p>
        </p:txBody>
      </p:sp>
      <p:sp>
        <p:nvSpPr>
          <p:cNvPr id="22" name="ee4pHeader1">
            <a:extLst>
              <a:ext uri="{FF2B5EF4-FFF2-40B4-BE49-F238E27FC236}">
                <a16:creationId xmlns:a16="http://schemas.microsoft.com/office/drawing/2014/main" id="{4569302A-980E-4EE7-BA5E-32601E6FEBBC}"/>
              </a:ext>
            </a:extLst>
          </p:cNvPr>
          <p:cNvSpPr txBox="1"/>
          <p:nvPr/>
        </p:nvSpPr>
        <p:spPr>
          <a:xfrm>
            <a:off x="629400" y="1849949"/>
            <a:ext cx="3123862" cy="758713"/>
          </a:xfrm>
          <a:prstGeom prst="rect">
            <a:avLst/>
          </a:prstGeom>
          <a:noFill/>
          <a:ln cap="rnd">
            <a:noFill/>
          </a:ln>
        </p:spPr>
        <p:txBody>
          <a:bodyPr vert="horz"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3F6"/>
                </a:solidFill>
                <a:effectLst/>
                <a:uLnTx/>
                <a:uFillTx/>
                <a:latin typeface="Arial" panose="020B0604020202020204" pitchFamily="34" charset="0"/>
                <a:ea typeface="+mn-ea"/>
                <a:cs typeface="Arial"/>
              </a:rPr>
              <a:t>Direct cash costs</a:t>
            </a:r>
          </a:p>
        </p:txBody>
      </p:sp>
      <p:sp>
        <p:nvSpPr>
          <p:cNvPr id="23" name="ee4pHeader2">
            <a:extLst>
              <a:ext uri="{FF2B5EF4-FFF2-40B4-BE49-F238E27FC236}">
                <a16:creationId xmlns:a16="http://schemas.microsoft.com/office/drawing/2014/main" id="{98D1A092-CD7E-41F4-B482-B7665EE4EA44}"/>
              </a:ext>
            </a:extLst>
          </p:cNvPr>
          <p:cNvSpPr txBox="1"/>
          <p:nvPr/>
        </p:nvSpPr>
        <p:spPr>
          <a:xfrm>
            <a:off x="4533030" y="1849949"/>
            <a:ext cx="3125941" cy="758713"/>
          </a:xfrm>
          <a:prstGeom prst="rect">
            <a:avLst/>
          </a:prstGeom>
          <a:noFill/>
          <a:ln cap="rnd">
            <a:noFill/>
          </a:ln>
        </p:spPr>
        <p:txBody>
          <a:bodyPr vert="horz"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3F6"/>
                </a:solidFill>
                <a:effectLst/>
                <a:uLnTx/>
                <a:uFillTx/>
                <a:latin typeface="Arial" panose="020B0604020202020204" pitchFamily="34" charset="0"/>
                <a:ea typeface="+mn-ea"/>
                <a:cs typeface="Arial"/>
              </a:rPr>
              <a:t>Lack of benefits realization</a:t>
            </a:r>
          </a:p>
        </p:txBody>
      </p:sp>
      <p:sp>
        <p:nvSpPr>
          <p:cNvPr id="24" name="ee4pHeader3">
            <a:extLst>
              <a:ext uri="{FF2B5EF4-FFF2-40B4-BE49-F238E27FC236}">
                <a16:creationId xmlns:a16="http://schemas.microsoft.com/office/drawing/2014/main" id="{23CE0300-CAE4-46FF-996F-BBCBEF197DD1}"/>
              </a:ext>
            </a:extLst>
          </p:cNvPr>
          <p:cNvSpPr txBox="1"/>
          <p:nvPr/>
        </p:nvSpPr>
        <p:spPr>
          <a:xfrm>
            <a:off x="8437258" y="1849949"/>
            <a:ext cx="3125941" cy="758713"/>
          </a:xfrm>
          <a:prstGeom prst="rect">
            <a:avLst/>
          </a:prstGeom>
          <a:noFill/>
          <a:ln cap="rnd">
            <a:noFill/>
          </a:ln>
        </p:spPr>
        <p:txBody>
          <a:bodyPr vert="horz"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3F6"/>
                </a:solidFill>
                <a:effectLst/>
                <a:uLnTx/>
                <a:uFillTx/>
                <a:latin typeface="Arial" panose="020B0604020202020204" pitchFamily="34" charset="0"/>
                <a:ea typeface="+mn-ea"/>
                <a:cs typeface="Arial"/>
              </a:rPr>
              <a:t>Risk to the business</a:t>
            </a:r>
          </a:p>
        </p:txBody>
      </p:sp>
      <p:sp>
        <p:nvSpPr>
          <p:cNvPr id="25" name="Oval 20">
            <a:extLst>
              <a:ext uri="{FF2B5EF4-FFF2-40B4-BE49-F238E27FC236}">
                <a16:creationId xmlns:a16="http://schemas.microsoft.com/office/drawing/2014/main" id="{90684903-C2CA-4C4D-AA84-FB9AED03358C}"/>
              </a:ext>
            </a:extLst>
          </p:cNvPr>
          <p:cNvSpPr>
            <a:spLocks noChangeAspect="1" noChangeArrowheads="1"/>
          </p:cNvSpPr>
          <p:nvPr/>
        </p:nvSpPr>
        <p:spPr bwMode="auto">
          <a:xfrm>
            <a:off x="8437258" y="2003467"/>
            <a:ext cx="306910" cy="306910"/>
          </a:xfrm>
          <a:prstGeom prst="ellipse">
            <a:avLst/>
          </a:prstGeom>
          <a:solidFill>
            <a:srgbClr val="0023F6"/>
          </a:solidFill>
          <a:ln>
            <a:noFill/>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100000"/>
                  </a:srgbClr>
                </a:solidFill>
                <a:effectLst/>
                <a:uLnTx/>
                <a:uFillTx/>
                <a:latin typeface="Arial" panose="020B0604020202020204" pitchFamily="34" charset="0"/>
                <a:ea typeface="+mn-ea"/>
                <a:cs typeface="Arial"/>
              </a:rPr>
              <a:t>3</a:t>
            </a:r>
          </a:p>
        </p:txBody>
      </p:sp>
      <p:sp>
        <p:nvSpPr>
          <p:cNvPr id="26" name="Oval 25">
            <a:extLst>
              <a:ext uri="{FF2B5EF4-FFF2-40B4-BE49-F238E27FC236}">
                <a16:creationId xmlns:a16="http://schemas.microsoft.com/office/drawing/2014/main" id="{9359656A-CF00-4ECA-9688-B78A38B4027D}"/>
              </a:ext>
            </a:extLst>
          </p:cNvPr>
          <p:cNvSpPr>
            <a:spLocks noChangeAspect="1" noChangeArrowheads="1"/>
          </p:cNvSpPr>
          <p:nvPr/>
        </p:nvSpPr>
        <p:spPr bwMode="auto">
          <a:xfrm>
            <a:off x="4533030" y="2003467"/>
            <a:ext cx="306910" cy="306910"/>
          </a:xfrm>
          <a:prstGeom prst="ellipse">
            <a:avLst/>
          </a:prstGeom>
          <a:solidFill>
            <a:srgbClr val="0023F6"/>
          </a:solidFill>
          <a:ln>
            <a:noFill/>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100000"/>
                  </a:srgbClr>
                </a:solidFill>
                <a:effectLst/>
                <a:uLnTx/>
                <a:uFillTx/>
                <a:latin typeface="Arial" panose="020B0604020202020204" pitchFamily="34" charset="0"/>
                <a:ea typeface="+mn-ea"/>
                <a:cs typeface="Arial"/>
              </a:rPr>
              <a:t>2</a:t>
            </a:r>
          </a:p>
        </p:txBody>
      </p:sp>
      <p:sp>
        <p:nvSpPr>
          <p:cNvPr id="27" name="Oval 20">
            <a:extLst>
              <a:ext uri="{FF2B5EF4-FFF2-40B4-BE49-F238E27FC236}">
                <a16:creationId xmlns:a16="http://schemas.microsoft.com/office/drawing/2014/main" id="{C847E886-B50D-4A1C-8697-4154B868E689}"/>
              </a:ext>
            </a:extLst>
          </p:cNvPr>
          <p:cNvSpPr>
            <a:spLocks noChangeAspect="1" noChangeArrowheads="1"/>
          </p:cNvSpPr>
          <p:nvPr/>
        </p:nvSpPr>
        <p:spPr bwMode="auto">
          <a:xfrm>
            <a:off x="629400" y="2003467"/>
            <a:ext cx="306910" cy="306910"/>
          </a:xfrm>
          <a:prstGeom prst="ellipse">
            <a:avLst/>
          </a:prstGeom>
          <a:solidFill>
            <a:srgbClr val="0023F6"/>
          </a:solidFill>
          <a:ln>
            <a:noFill/>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lumMod val="100000"/>
                  </a:srgbClr>
                </a:solidFill>
                <a:effectLst/>
                <a:uLnTx/>
                <a:uFillTx/>
                <a:latin typeface="Arial" panose="020B0604020202020204" pitchFamily="34" charset="0"/>
                <a:ea typeface="+mn-ea"/>
                <a:cs typeface="Arial"/>
              </a:rPr>
              <a:t>1</a:t>
            </a:r>
          </a:p>
        </p:txBody>
      </p:sp>
    </p:spTree>
    <p:extLst>
      <p:ext uri="{BB962C8B-B14F-4D97-AF65-F5344CB8AC3E}">
        <p14:creationId xmlns:p14="http://schemas.microsoft.com/office/powerpoint/2010/main" val="1428334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A358-38D6-4886-A804-27BF762E3D38}"/>
              </a:ext>
            </a:extLst>
          </p:cNvPr>
          <p:cNvSpPr>
            <a:spLocks noGrp="1"/>
          </p:cNvSpPr>
          <p:nvPr>
            <p:ph type="title"/>
          </p:nvPr>
        </p:nvSpPr>
        <p:spPr>
          <a:xfrm>
            <a:off x="173856" y="230700"/>
            <a:ext cx="9364463" cy="443198"/>
          </a:xfrm>
        </p:spPr>
        <p:txBody>
          <a:bodyPr/>
          <a:lstStyle/>
          <a:p>
            <a:r>
              <a:rPr lang="af-ZA"/>
              <a:t>Key Benefits – Snowflake Cloud Data Platform  </a:t>
            </a:r>
            <a:endParaRPr lang="en-US"/>
          </a:p>
        </p:txBody>
      </p:sp>
      <p:sp>
        <p:nvSpPr>
          <p:cNvPr id="70" name="Rectangle: Rounded Corners 69">
            <a:extLst>
              <a:ext uri="{FF2B5EF4-FFF2-40B4-BE49-F238E27FC236}">
                <a16:creationId xmlns:a16="http://schemas.microsoft.com/office/drawing/2014/main" id="{5020570A-629A-49EF-BB2E-4EAE5F8912CD}"/>
              </a:ext>
            </a:extLst>
          </p:cNvPr>
          <p:cNvSpPr/>
          <p:nvPr/>
        </p:nvSpPr>
        <p:spPr>
          <a:xfrm>
            <a:off x="141611" y="1169372"/>
            <a:ext cx="1924558" cy="1280148"/>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50" b="0" i="0" u="none" strike="noStrike" kern="1200" cap="none" spc="0" normalizeH="0" baseline="0" noProof="0">
                <a:ln>
                  <a:noFill/>
                </a:ln>
                <a:solidFill>
                  <a:srgbClr val="AAAAAC">
                    <a:lumMod val="50000"/>
                  </a:srgbClr>
                </a:solidFill>
                <a:effectLst/>
                <a:uLnTx/>
                <a:uFillTx/>
                <a:latin typeface="Arial"/>
                <a:ea typeface="ＭＳ Ｐゴシック"/>
                <a:cs typeface="Arial"/>
              </a:rPr>
              <a:t>Full SQL capabilities across traditional capabilities from operational to data science. Python, R, Java and Native Rest API extends usability – includes structured, semi-structured and unstructured</a:t>
            </a:r>
          </a:p>
        </p:txBody>
      </p:sp>
      <p:sp>
        <p:nvSpPr>
          <p:cNvPr id="71" name="Rectangle 70">
            <a:extLst>
              <a:ext uri="{FF2B5EF4-FFF2-40B4-BE49-F238E27FC236}">
                <a16:creationId xmlns:a16="http://schemas.microsoft.com/office/drawing/2014/main" id="{3CA8D4D7-1AF2-4AB9-B151-8D1B60DC2BFD}"/>
              </a:ext>
            </a:extLst>
          </p:cNvPr>
          <p:cNvSpPr/>
          <p:nvPr/>
        </p:nvSpPr>
        <p:spPr>
          <a:xfrm>
            <a:off x="141611" y="893514"/>
            <a:ext cx="1382389" cy="307777"/>
          </a:xfrm>
          <a:prstGeom prst="rect">
            <a:avLst/>
          </a:prstGeom>
        </p:spPr>
        <p:txBody>
          <a:bodyPr wrap="square">
            <a:spAutoFit/>
          </a:bodyPr>
          <a:lstStyle/>
          <a:p>
            <a:pPr marL="0" marR="0" lvl="0" indent="0" algn="ctr"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00148C"/>
                </a:solidFill>
                <a:effectLst/>
                <a:uLnTx/>
                <a:uFillTx/>
                <a:latin typeface="Arial"/>
                <a:ea typeface="ＭＳ Ｐゴシック"/>
                <a:cs typeface="Arial"/>
              </a:rPr>
              <a:t>Multi Workload</a:t>
            </a:r>
          </a:p>
        </p:txBody>
      </p:sp>
      <p:sp>
        <p:nvSpPr>
          <p:cNvPr id="115" name="Rectangle: Rounded Corners 114">
            <a:extLst>
              <a:ext uri="{FF2B5EF4-FFF2-40B4-BE49-F238E27FC236}">
                <a16:creationId xmlns:a16="http://schemas.microsoft.com/office/drawing/2014/main" id="{F6884A66-8231-44CB-AB7B-0F391C987C00}"/>
              </a:ext>
            </a:extLst>
          </p:cNvPr>
          <p:cNvSpPr/>
          <p:nvPr/>
        </p:nvSpPr>
        <p:spPr>
          <a:xfrm>
            <a:off x="9559863" y="1426508"/>
            <a:ext cx="2294933" cy="1056826"/>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50" b="0" i="0" u="none" strike="noStrike" kern="1200" cap="none" spc="0" normalizeH="0" baseline="0" noProof="0">
                <a:ln>
                  <a:noFill/>
                </a:ln>
                <a:solidFill>
                  <a:srgbClr val="AAAAAC">
                    <a:lumMod val="50000"/>
                  </a:srgbClr>
                </a:solidFill>
                <a:effectLst/>
                <a:uLnTx/>
                <a:uFillTx/>
                <a:latin typeface="Arial"/>
                <a:ea typeface="ＭＳ Ｐゴシック"/>
                <a:cs typeface="Arial"/>
              </a:rPr>
              <a:t>Stream tasks can be configured to automatically generate history (CDC). Serverless architecture for low cost and maintenance with strong IoT support (native – no other tools required)</a:t>
            </a:r>
          </a:p>
        </p:txBody>
      </p:sp>
      <p:grpSp>
        <p:nvGrpSpPr>
          <p:cNvPr id="5" name="Group 4">
            <a:extLst>
              <a:ext uri="{FF2B5EF4-FFF2-40B4-BE49-F238E27FC236}">
                <a16:creationId xmlns:a16="http://schemas.microsoft.com/office/drawing/2014/main" id="{668C6E45-461C-49DC-9A40-000021FA91B2}"/>
              </a:ext>
            </a:extLst>
          </p:cNvPr>
          <p:cNvGrpSpPr/>
          <p:nvPr/>
        </p:nvGrpSpPr>
        <p:grpSpPr>
          <a:xfrm>
            <a:off x="269897" y="1157196"/>
            <a:ext cx="11457713" cy="5418443"/>
            <a:chOff x="331375" y="778497"/>
            <a:chExt cx="8436283" cy="4004839"/>
          </a:xfrm>
        </p:grpSpPr>
        <p:sp>
          <p:nvSpPr>
            <p:cNvPr id="65" name="Rectangle: Rounded Corners 64">
              <a:extLst>
                <a:ext uri="{FF2B5EF4-FFF2-40B4-BE49-F238E27FC236}">
                  <a16:creationId xmlns:a16="http://schemas.microsoft.com/office/drawing/2014/main" id="{7F64743E-B29F-423D-9ED2-3799D07DA735}"/>
                </a:ext>
              </a:extLst>
            </p:cNvPr>
            <p:cNvSpPr/>
            <p:nvPr/>
          </p:nvSpPr>
          <p:spPr>
            <a:xfrm>
              <a:off x="387789" y="3671871"/>
              <a:ext cx="2038515" cy="910007"/>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50" b="0" i="0" u="none" strike="noStrike" kern="1200" cap="none" spc="0" normalizeH="0" baseline="0" noProof="0">
                  <a:ln>
                    <a:noFill/>
                  </a:ln>
                  <a:solidFill>
                    <a:srgbClr val="AAAAAC">
                      <a:lumMod val="50000"/>
                    </a:srgbClr>
                  </a:solidFill>
                  <a:effectLst/>
                  <a:uLnTx/>
                  <a:uFillTx/>
                  <a:latin typeface="Arial"/>
                  <a:ea typeface="ＭＳ Ｐゴシック"/>
                  <a:cs typeface="Arial"/>
                </a:rPr>
                <a:t>SOC Type 2 Certified with encryption across all network communications. </a:t>
              </a:r>
              <a:r>
                <a:rPr kumimoji="0" lang="en-US" sz="1050" b="0" i="0" u="none" strike="noStrike" kern="1200" cap="none" spc="0" normalizeH="0" baseline="0" noProof="0">
                  <a:ln>
                    <a:noFill/>
                  </a:ln>
                  <a:solidFill>
                    <a:srgbClr val="333333"/>
                  </a:solidFill>
                  <a:effectLst/>
                  <a:uLnTx/>
                  <a:uFillTx/>
                  <a:latin typeface="Arial"/>
                  <a:ea typeface="ＭＳ Ｐゴシック"/>
                  <a:cs typeface="Arial"/>
                </a:rPr>
                <a:t>Policy driven data masking at column level. External tokenization services – NG managed keys (Tri-Secret Secure)</a:t>
              </a:r>
              <a:r>
                <a:rPr kumimoji="0" lang="en-US" sz="1067" b="0" i="0" u="none" strike="noStrike" kern="1200" cap="none" spc="0" normalizeH="0" baseline="0" noProof="0">
                  <a:ln>
                    <a:noFill/>
                  </a:ln>
                  <a:solidFill>
                    <a:srgbClr val="333333"/>
                  </a:solidFill>
                  <a:effectLst/>
                  <a:uLnTx/>
                  <a:uFillTx/>
                  <a:latin typeface="Arial"/>
                  <a:ea typeface="ＭＳ Ｐゴシック"/>
                  <a:cs typeface="Arial"/>
                </a:rPr>
                <a:t>. GDPR/PII compliant. Plus, </a:t>
              </a:r>
              <a:r>
                <a:rPr kumimoji="0" lang="en-US" sz="1067" b="0" i="0" u="none" strike="noStrike" kern="1200" cap="none" spc="0" normalizeH="0" baseline="0" noProof="0" err="1">
                  <a:ln>
                    <a:noFill/>
                  </a:ln>
                  <a:solidFill>
                    <a:srgbClr val="333333"/>
                  </a:solidFill>
                  <a:effectLst/>
                  <a:uLnTx/>
                  <a:uFillTx/>
                  <a:latin typeface="Arial"/>
                  <a:ea typeface="ＭＳ Ｐゴシック"/>
                  <a:cs typeface="Arial"/>
                </a:rPr>
                <a:t>FedRamp</a:t>
              </a:r>
              <a:r>
                <a:rPr kumimoji="0" lang="en-US" sz="1067" b="0" i="0" u="none" strike="noStrike" kern="1200" cap="none" spc="0" normalizeH="0" baseline="0" noProof="0">
                  <a:ln>
                    <a:noFill/>
                  </a:ln>
                  <a:solidFill>
                    <a:srgbClr val="333333"/>
                  </a:solidFill>
                  <a:effectLst/>
                  <a:uLnTx/>
                  <a:uFillTx/>
                  <a:latin typeface="Arial"/>
                  <a:ea typeface="ＭＳ Ｐゴシック"/>
                  <a:cs typeface="Arial"/>
                </a:rPr>
                <a:t> Certification. </a:t>
              </a:r>
              <a:endPar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endParaRPr>
            </a:p>
          </p:txBody>
        </p:sp>
        <p:sp>
          <p:nvSpPr>
            <p:cNvPr id="66" name="Rectangle 65">
              <a:extLst>
                <a:ext uri="{FF2B5EF4-FFF2-40B4-BE49-F238E27FC236}">
                  <a16:creationId xmlns:a16="http://schemas.microsoft.com/office/drawing/2014/main" id="{41253315-E7BC-4678-92D8-A9F99583EBE0}"/>
                </a:ext>
              </a:extLst>
            </p:cNvPr>
            <p:cNvSpPr/>
            <p:nvPr/>
          </p:nvSpPr>
          <p:spPr>
            <a:xfrm>
              <a:off x="331375" y="3483707"/>
              <a:ext cx="1852353"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00148C"/>
                  </a:solidFill>
                  <a:effectLst/>
                  <a:uLnTx/>
                  <a:uFillTx/>
                  <a:latin typeface="Arial"/>
                  <a:ea typeface="ＭＳ Ｐゴシック"/>
                  <a:cs typeface="Arial"/>
                </a:rPr>
                <a:t>Security &amp; Availability</a:t>
              </a:r>
            </a:p>
          </p:txBody>
        </p:sp>
        <p:sp>
          <p:nvSpPr>
            <p:cNvPr id="67" name="Rectangle: Rounded Corners 66">
              <a:extLst>
                <a:ext uri="{FF2B5EF4-FFF2-40B4-BE49-F238E27FC236}">
                  <a16:creationId xmlns:a16="http://schemas.microsoft.com/office/drawing/2014/main" id="{A5521FD2-B5DF-4E00-A899-6EEAC8DE2BC2}"/>
                </a:ext>
              </a:extLst>
            </p:cNvPr>
            <p:cNvSpPr/>
            <p:nvPr/>
          </p:nvSpPr>
          <p:spPr>
            <a:xfrm>
              <a:off x="1812767" y="979554"/>
              <a:ext cx="1956427" cy="765357"/>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00" b="0" i="0" u="none" strike="noStrike" kern="1200" cap="none" spc="0" normalizeH="0" baseline="0" noProof="0">
                  <a:ln>
                    <a:noFill/>
                  </a:ln>
                  <a:solidFill>
                    <a:srgbClr val="55555A"/>
                  </a:solidFill>
                  <a:effectLst/>
                  <a:uLnTx/>
                  <a:uFillTx/>
                  <a:latin typeface="Arial"/>
                  <a:ea typeface="+mn-ea"/>
                  <a:cs typeface="Arial"/>
                </a:rPr>
                <a:t>Compute resources decoupled from storage allows multi-workload (r/w isolation) and pausing to reduce costs along with usage measured in seconds (vs hours) vs Synapse Resource Pools that are dedicate and tightly-coupled. </a:t>
              </a:r>
              <a:endParaRPr kumimoji="0" lang="en-US" sz="1000" b="0" i="0" u="none" strike="noStrike" kern="1200" cap="none" spc="0" normalizeH="0" baseline="0" noProof="0">
                <a:ln>
                  <a:noFill/>
                </a:ln>
                <a:solidFill>
                  <a:srgbClr val="AAAAAC">
                    <a:lumMod val="50000"/>
                  </a:srgbClr>
                </a:solidFill>
                <a:effectLst/>
                <a:uLnTx/>
                <a:uFillTx/>
                <a:latin typeface="Arial"/>
                <a:ea typeface="ＭＳ Ｐゴシック"/>
                <a:cs typeface="Arial"/>
              </a:endParaRPr>
            </a:p>
          </p:txBody>
        </p:sp>
        <p:sp>
          <p:nvSpPr>
            <p:cNvPr id="69" name="Rectangle 68">
              <a:extLst>
                <a:ext uri="{FF2B5EF4-FFF2-40B4-BE49-F238E27FC236}">
                  <a16:creationId xmlns:a16="http://schemas.microsoft.com/office/drawing/2014/main" id="{26182223-9CA5-460A-A7D7-C7B2553F9891}"/>
                </a:ext>
              </a:extLst>
            </p:cNvPr>
            <p:cNvSpPr/>
            <p:nvPr/>
          </p:nvSpPr>
          <p:spPr>
            <a:xfrm>
              <a:off x="1761517" y="802434"/>
              <a:ext cx="1453495"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F2F2F2">
                      <a:lumMod val="25000"/>
                    </a:srgbClr>
                  </a:solidFill>
                  <a:effectLst/>
                  <a:uLnTx/>
                  <a:uFillTx/>
                  <a:latin typeface="Arial"/>
                  <a:ea typeface="ＭＳ Ｐゴシック"/>
                  <a:cs typeface="Arial"/>
                </a:rPr>
                <a:t>Compute &amp; Storage</a:t>
              </a:r>
            </a:p>
          </p:txBody>
        </p:sp>
        <p:sp>
          <p:nvSpPr>
            <p:cNvPr id="96" name="Rectangle: Rounded Corners 95">
              <a:extLst>
                <a:ext uri="{FF2B5EF4-FFF2-40B4-BE49-F238E27FC236}">
                  <a16:creationId xmlns:a16="http://schemas.microsoft.com/office/drawing/2014/main" id="{0913593F-B14D-413C-974E-9A61EC2D08A1}"/>
                </a:ext>
              </a:extLst>
            </p:cNvPr>
            <p:cNvSpPr/>
            <p:nvPr/>
          </p:nvSpPr>
          <p:spPr>
            <a:xfrm>
              <a:off x="5393736" y="989193"/>
              <a:ext cx="1689752" cy="790006"/>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50" b="0" i="0" u="none" strike="noStrike" kern="1200" cap="none" spc="0" normalizeH="0" baseline="0" noProof="0">
                  <a:ln>
                    <a:noFill/>
                  </a:ln>
                  <a:solidFill>
                    <a:srgbClr val="AAAAAC">
                      <a:lumMod val="50000"/>
                    </a:srgbClr>
                  </a:solidFill>
                  <a:effectLst/>
                  <a:uLnTx/>
                  <a:uFillTx/>
                  <a:latin typeface="Arial"/>
                  <a:ea typeface="ＭＳ Ｐゴシック"/>
                  <a:cs typeface="Arial"/>
                </a:rPr>
                <a:t>Up to 90-day point in time precision history. as well as virtual copies of data (zero copy)</a:t>
              </a:r>
              <a:r>
                <a:rPr kumimoji="0" lang="en-US" sz="105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 Built-in High-Availability via Time Series and Zero Copy  all as </a:t>
              </a:r>
              <a:r>
                <a:rPr kumimoji="0" lang="en-US" sz="1050" b="0" i="0" u="none" strike="noStrike" kern="1200" cap="none" spc="0" normalizeH="0" baseline="0" noProof="0">
                  <a:ln>
                    <a:noFill/>
                  </a:ln>
                  <a:solidFill>
                    <a:srgbClr val="6B80FF"/>
                  </a:solidFill>
                  <a:effectLst/>
                  <a:uLnTx/>
                  <a:uFillTx/>
                  <a:latin typeface="Arial"/>
                  <a:ea typeface="+mn-ea"/>
                  <a:cs typeface="Arial"/>
                </a:rPr>
                <a:t>“Out-of-the-Box” </a:t>
              </a:r>
              <a:r>
                <a:rPr kumimoji="0" lang="en-US" sz="105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capabilities.</a:t>
              </a:r>
            </a:p>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endParaRPr kumimoji="0" lang="en-US" sz="105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endParaRPr>
            </a:p>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endPar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endParaRPr>
            </a:p>
          </p:txBody>
        </p:sp>
        <p:sp>
          <p:nvSpPr>
            <p:cNvPr id="97" name="Rectangle 96">
              <a:extLst>
                <a:ext uri="{FF2B5EF4-FFF2-40B4-BE49-F238E27FC236}">
                  <a16:creationId xmlns:a16="http://schemas.microsoft.com/office/drawing/2014/main" id="{59AE420C-E98A-4E5E-AEF4-3C57A2E15137}"/>
                </a:ext>
              </a:extLst>
            </p:cNvPr>
            <p:cNvSpPr/>
            <p:nvPr/>
          </p:nvSpPr>
          <p:spPr>
            <a:xfrm>
              <a:off x="5382659" y="801713"/>
              <a:ext cx="1689752"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Time Travel &amp; Zero Copy</a:t>
              </a:r>
            </a:p>
          </p:txBody>
        </p:sp>
        <p:sp>
          <p:nvSpPr>
            <p:cNvPr id="98" name="Rectangle: Rounded Corners 97">
              <a:extLst>
                <a:ext uri="{FF2B5EF4-FFF2-40B4-BE49-F238E27FC236}">
                  <a16:creationId xmlns:a16="http://schemas.microsoft.com/office/drawing/2014/main" id="{6F7A5655-F948-4209-8901-ADA636A052E5}"/>
                </a:ext>
              </a:extLst>
            </p:cNvPr>
            <p:cNvSpPr/>
            <p:nvPr/>
          </p:nvSpPr>
          <p:spPr>
            <a:xfrm>
              <a:off x="3906151" y="979554"/>
              <a:ext cx="1394033" cy="573298"/>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Automatically handles infrastructure, optimization, availability, data protection, and schema detection. </a:t>
              </a:r>
            </a:p>
          </p:txBody>
        </p:sp>
        <p:sp>
          <p:nvSpPr>
            <p:cNvPr id="99" name="Rectangle 98">
              <a:extLst>
                <a:ext uri="{FF2B5EF4-FFF2-40B4-BE49-F238E27FC236}">
                  <a16:creationId xmlns:a16="http://schemas.microsoft.com/office/drawing/2014/main" id="{08CAF890-85FC-4F8C-B716-BB206CFAF831}"/>
                </a:ext>
              </a:extLst>
            </p:cNvPr>
            <p:cNvSpPr/>
            <p:nvPr/>
          </p:nvSpPr>
          <p:spPr>
            <a:xfrm>
              <a:off x="3895073" y="778497"/>
              <a:ext cx="1394033"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F2F2F2">
                      <a:lumMod val="25000"/>
                    </a:srgbClr>
                  </a:solidFill>
                  <a:effectLst/>
                  <a:uLnTx/>
                  <a:uFillTx/>
                  <a:latin typeface="Arial"/>
                  <a:ea typeface="ＭＳ Ｐゴシック"/>
                  <a:cs typeface="Arial"/>
                </a:rPr>
                <a:t>Zero Management</a:t>
              </a:r>
            </a:p>
          </p:txBody>
        </p:sp>
        <p:sp>
          <p:nvSpPr>
            <p:cNvPr id="100" name="Rectangle: Rounded Corners 99">
              <a:extLst>
                <a:ext uri="{FF2B5EF4-FFF2-40B4-BE49-F238E27FC236}">
                  <a16:creationId xmlns:a16="http://schemas.microsoft.com/office/drawing/2014/main" id="{C466C869-CB83-432E-8B9D-499EDCCE5BC1}"/>
                </a:ext>
              </a:extLst>
            </p:cNvPr>
            <p:cNvSpPr/>
            <p:nvPr/>
          </p:nvSpPr>
          <p:spPr>
            <a:xfrm>
              <a:off x="4528256" y="3745502"/>
              <a:ext cx="1709848" cy="928636"/>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Share data across regions and deployments for internal as well as external 3</a:t>
              </a:r>
              <a:r>
                <a:rPr kumimoji="0" lang="en-US" sz="1067" b="0" i="0" u="none" strike="noStrike" kern="1200" cap="none" spc="0" normalizeH="0" baseline="30000" noProof="0">
                  <a:ln>
                    <a:noFill/>
                  </a:ln>
                  <a:solidFill>
                    <a:srgbClr val="AAAAAC">
                      <a:lumMod val="50000"/>
                    </a:srgbClr>
                  </a:solidFill>
                  <a:effectLst/>
                  <a:uLnTx/>
                  <a:uFillTx/>
                  <a:latin typeface="Arial"/>
                  <a:ea typeface="ＭＳ Ｐゴシック"/>
                  <a:cs typeface="Arial"/>
                </a:rPr>
                <a:t>rd</a:t>
              </a: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 party data (e.g., weather). Reduced workloads, redundant storage and development + rapid prototyping with external vetted sources</a:t>
              </a:r>
            </a:p>
          </p:txBody>
        </p:sp>
        <p:sp>
          <p:nvSpPr>
            <p:cNvPr id="101" name="Rectangle 100">
              <a:extLst>
                <a:ext uri="{FF2B5EF4-FFF2-40B4-BE49-F238E27FC236}">
                  <a16:creationId xmlns:a16="http://schemas.microsoft.com/office/drawing/2014/main" id="{900ED404-500A-4E08-AD69-420E6CEB0224}"/>
                </a:ext>
              </a:extLst>
            </p:cNvPr>
            <p:cNvSpPr/>
            <p:nvPr/>
          </p:nvSpPr>
          <p:spPr>
            <a:xfrm>
              <a:off x="4482016" y="3551164"/>
              <a:ext cx="1817836"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Data Sharing &amp; Marketplace</a:t>
              </a:r>
            </a:p>
          </p:txBody>
        </p:sp>
        <p:sp>
          <p:nvSpPr>
            <p:cNvPr id="108" name="Rectangle 107">
              <a:extLst>
                <a:ext uri="{FF2B5EF4-FFF2-40B4-BE49-F238E27FC236}">
                  <a16:creationId xmlns:a16="http://schemas.microsoft.com/office/drawing/2014/main" id="{0620A7AB-A609-477F-9DC9-5B8FA3BDF04B}"/>
                </a:ext>
              </a:extLst>
            </p:cNvPr>
            <p:cNvSpPr/>
            <p:nvPr/>
          </p:nvSpPr>
          <p:spPr>
            <a:xfrm>
              <a:off x="6819352" y="3672593"/>
              <a:ext cx="136017" cy="227482"/>
            </a:xfrm>
            <a:prstGeom prst="rect">
              <a:avLst/>
            </a:prstGeom>
          </p:spPr>
          <p:txBody>
            <a:bodyPr wrap="non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1400" b="0" i="0" u="none" strike="noStrike" kern="1200" cap="none" spc="0" normalizeH="0" baseline="0" noProof="0">
                <a:ln>
                  <a:noFill/>
                </a:ln>
                <a:solidFill>
                  <a:srgbClr val="AAAAAC">
                    <a:lumMod val="50000"/>
                  </a:srgbClr>
                </a:solidFill>
                <a:effectLst/>
                <a:uLnTx/>
                <a:uFillTx/>
                <a:latin typeface="Arial"/>
                <a:ea typeface="ＭＳ Ｐゴシック"/>
                <a:cs typeface="Arial"/>
              </a:endParaRPr>
            </a:p>
          </p:txBody>
        </p:sp>
        <p:sp>
          <p:nvSpPr>
            <p:cNvPr id="109" name="Rectangle: Rounded Corners 108">
              <a:extLst>
                <a:ext uri="{FF2B5EF4-FFF2-40B4-BE49-F238E27FC236}">
                  <a16:creationId xmlns:a16="http://schemas.microsoft.com/office/drawing/2014/main" id="{7E5E3BF8-54D0-4DB2-ABCD-42F94BCD2DED}"/>
                </a:ext>
              </a:extLst>
            </p:cNvPr>
            <p:cNvSpPr/>
            <p:nvPr/>
          </p:nvSpPr>
          <p:spPr>
            <a:xfrm>
              <a:off x="2498987" y="3767779"/>
              <a:ext cx="1926688" cy="1015557"/>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Built for the cloud -</a:t>
              </a:r>
              <a:r>
                <a:rPr kumimoji="0" lang="en-US" sz="110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 capabilities work seamlessly together. This reduces impedance costs across capabilities, reducing need for “Glue” development thus accelerated development at a reduced cost with faster platform innovation</a:t>
              </a: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 </a:t>
              </a:r>
            </a:p>
          </p:txBody>
        </p:sp>
        <p:sp>
          <p:nvSpPr>
            <p:cNvPr id="110" name="Rectangle 109">
              <a:extLst>
                <a:ext uri="{FF2B5EF4-FFF2-40B4-BE49-F238E27FC236}">
                  <a16:creationId xmlns:a16="http://schemas.microsoft.com/office/drawing/2014/main" id="{3B1B17E7-0760-4336-8CE5-042D1F6664D1}"/>
                </a:ext>
              </a:extLst>
            </p:cNvPr>
            <p:cNvSpPr/>
            <p:nvPr/>
          </p:nvSpPr>
          <p:spPr>
            <a:xfrm>
              <a:off x="2482718" y="3555380"/>
              <a:ext cx="1870227"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F2F2F2">
                      <a:lumMod val="25000"/>
                    </a:srgbClr>
                  </a:solidFill>
                  <a:effectLst/>
                  <a:uLnTx/>
                  <a:uFillTx/>
                  <a:latin typeface="Arial"/>
                  <a:ea typeface="ＭＳ Ｐゴシック"/>
                  <a:cs typeface="Arial"/>
                </a:rPr>
                <a:t>Integrated Platform</a:t>
              </a:r>
            </a:p>
          </p:txBody>
        </p:sp>
        <p:grpSp>
          <p:nvGrpSpPr>
            <p:cNvPr id="4" name="Group 3">
              <a:extLst>
                <a:ext uri="{FF2B5EF4-FFF2-40B4-BE49-F238E27FC236}">
                  <a16:creationId xmlns:a16="http://schemas.microsoft.com/office/drawing/2014/main" id="{B067F063-CCEA-4B52-AC6B-C56D45873337}"/>
                </a:ext>
              </a:extLst>
            </p:cNvPr>
            <p:cNvGrpSpPr/>
            <p:nvPr/>
          </p:nvGrpSpPr>
          <p:grpSpPr>
            <a:xfrm>
              <a:off x="441963" y="1819611"/>
              <a:ext cx="7105374" cy="1703137"/>
              <a:chOff x="681566" y="1784020"/>
              <a:chExt cx="7596757" cy="1847403"/>
            </a:xfrm>
          </p:grpSpPr>
          <p:grpSp>
            <p:nvGrpSpPr>
              <p:cNvPr id="73" name="Group 72">
                <a:extLst>
                  <a:ext uri="{FF2B5EF4-FFF2-40B4-BE49-F238E27FC236}">
                    <a16:creationId xmlns:a16="http://schemas.microsoft.com/office/drawing/2014/main" id="{EB94D967-28C5-4072-B613-174AB05AB653}"/>
                  </a:ext>
                </a:extLst>
              </p:cNvPr>
              <p:cNvGrpSpPr/>
              <p:nvPr/>
            </p:nvGrpSpPr>
            <p:grpSpPr>
              <a:xfrm>
                <a:off x="2588520" y="1784020"/>
                <a:ext cx="977345" cy="955009"/>
                <a:chOff x="1479735" y="1722563"/>
                <a:chExt cx="1280160" cy="1280160"/>
              </a:xfrm>
            </p:grpSpPr>
            <p:sp>
              <p:nvSpPr>
                <p:cNvPr id="94" name="Flowchart: Connector 93">
                  <a:extLst>
                    <a:ext uri="{FF2B5EF4-FFF2-40B4-BE49-F238E27FC236}">
                      <a16:creationId xmlns:a16="http://schemas.microsoft.com/office/drawing/2014/main" id="{C44346A3-9DA5-412F-9CE5-DB47004B3226}"/>
                    </a:ext>
                  </a:extLst>
                </p:cNvPr>
                <p:cNvSpPr/>
                <p:nvPr/>
              </p:nvSpPr>
              <p:spPr>
                <a:xfrm>
                  <a:off x="1652152" y="1902959"/>
                  <a:ext cx="935326"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5" name="Flowchart: Connector 94">
                  <a:extLst>
                    <a:ext uri="{FF2B5EF4-FFF2-40B4-BE49-F238E27FC236}">
                      <a16:creationId xmlns:a16="http://schemas.microsoft.com/office/drawing/2014/main" id="{3AB6274F-6CA0-4CD3-8344-707CAE2A54EB}"/>
                    </a:ext>
                  </a:extLst>
                </p:cNvPr>
                <p:cNvSpPr/>
                <p:nvPr/>
              </p:nvSpPr>
              <p:spPr bwMode="auto">
                <a:xfrm>
                  <a:off x="1479735" y="1722563"/>
                  <a:ext cx="1280160" cy="1280160"/>
                </a:xfrm>
                <a:prstGeom prst="flowChartConnector">
                  <a:avLst/>
                </a:prstGeom>
                <a:noFill/>
                <a:ln w="95250" cap="flat" cmpd="sng" algn="ctr">
                  <a:solidFill>
                    <a:schemeClr val="accent5">
                      <a:lumMod val="75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grpSp>
          <p:grpSp>
            <p:nvGrpSpPr>
              <p:cNvPr id="74" name="Group 73">
                <a:extLst>
                  <a:ext uri="{FF2B5EF4-FFF2-40B4-BE49-F238E27FC236}">
                    <a16:creationId xmlns:a16="http://schemas.microsoft.com/office/drawing/2014/main" id="{D0A06F5A-F72B-4731-9919-5933D448AC5F}"/>
                  </a:ext>
                </a:extLst>
              </p:cNvPr>
              <p:cNvGrpSpPr/>
              <p:nvPr/>
            </p:nvGrpSpPr>
            <p:grpSpPr>
              <a:xfrm>
                <a:off x="3536426" y="2676414"/>
                <a:ext cx="977346" cy="955009"/>
                <a:chOff x="1479735" y="1722563"/>
                <a:chExt cx="1280160" cy="1280160"/>
              </a:xfrm>
            </p:grpSpPr>
            <p:sp>
              <p:nvSpPr>
                <p:cNvPr id="92" name="Flowchart: Connector 91">
                  <a:extLst>
                    <a:ext uri="{FF2B5EF4-FFF2-40B4-BE49-F238E27FC236}">
                      <a16:creationId xmlns:a16="http://schemas.microsoft.com/office/drawing/2014/main" id="{07548E26-2F16-4178-9B15-FF5092533A47}"/>
                    </a:ext>
                  </a:extLst>
                </p:cNvPr>
                <p:cNvSpPr/>
                <p:nvPr/>
              </p:nvSpPr>
              <p:spPr>
                <a:xfrm>
                  <a:off x="1656326" y="1899107"/>
                  <a:ext cx="935327"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3" name="Flowchart: Connector 92">
                  <a:extLst>
                    <a:ext uri="{FF2B5EF4-FFF2-40B4-BE49-F238E27FC236}">
                      <a16:creationId xmlns:a16="http://schemas.microsoft.com/office/drawing/2014/main" id="{B9DEB7A7-D8B8-4BF4-B046-D8CCB92C6119}"/>
                    </a:ext>
                  </a:extLst>
                </p:cNvPr>
                <p:cNvSpPr/>
                <p:nvPr/>
              </p:nvSpPr>
              <p:spPr bwMode="auto">
                <a:xfrm>
                  <a:off x="1479735" y="1722563"/>
                  <a:ext cx="1280160" cy="1280160"/>
                </a:xfrm>
                <a:prstGeom prst="flowChartConnector">
                  <a:avLst/>
                </a:prstGeom>
                <a:noFill/>
                <a:ln w="95250" cap="flat" cmpd="sng" algn="ctr">
                  <a:solidFill>
                    <a:schemeClr val="accent5">
                      <a:lumMod val="75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75" name="Rectangle 74">
                <a:extLst>
                  <a:ext uri="{FF2B5EF4-FFF2-40B4-BE49-F238E27FC236}">
                    <a16:creationId xmlns:a16="http://schemas.microsoft.com/office/drawing/2014/main" id="{50DBDED4-C0B6-4D90-A0A9-9CC321D5A4F9}"/>
                  </a:ext>
                </a:extLst>
              </p:cNvPr>
              <p:cNvSpPr/>
              <p:nvPr/>
            </p:nvSpPr>
            <p:spPr bwMode="auto">
              <a:xfrm rot="2703891">
                <a:off x="3285012" y="2618631"/>
                <a:ext cx="552440" cy="19375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nvGrpSpPr>
              <p:cNvPr id="76" name="Group 75">
                <a:extLst>
                  <a:ext uri="{FF2B5EF4-FFF2-40B4-BE49-F238E27FC236}">
                    <a16:creationId xmlns:a16="http://schemas.microsoft.com/office/drawing/2014/main" id="{5C4313FA-D9D0-441E-971E-711AB821EDB8}"/>
                  </a:ext>
                </a:extLst>
              </p:cNvPr>
              <p:cNvGrpSpPr/>
              <p:nvPr/>
            </p:nvGrpSpPr>
            <p:grpSpPr>
              <a:xfrm>
                <a:off x="681566" y="1784020"/>
                <a:ext cx="977346" cy="955009"/>
                <a:chOff x="1479735" y="1722563"/>
                <a:chExt cx="1280160" cy="1280160"/>
              </a:xfrm>
            </p:grpSpPr>
            <p:sp>
              <p:nvSpPr>
                <p:cNvPr id="91" name="Flowchart: Connector 90">
                  <a:extLst>
                    <a:ext uri="{FF2B5EF4-FFF2-40B4-BE49-F238E27FC236}">
                      <a16:creationId xmlns:a16="http://schemas.microsoft.com/office/drawing/2014/main" id="{81C35ABF-A4FB-47B2-9DDB-B555DD85FCC7}"/>
                    </a:ext>
                  </a:extLst>
                </p:cNvPr>
                <p:cNvSpPr/>
                <p:nvPr/>
              </p:nvSpPr>
              <p:spPr>
                <a:xfrm>
                  <a:off x="1652152" y="1894207"/>
                  <a:ext cx="935324"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90" name="Flowchart: Connector 89">
                  <a:extLst>
                    <a:ext uri="{FF2B5EF4-FFF2-40B4-BE49-F238E27FC236}">
                      <a16:creationId xmlns:a16="http://schemas.microsoft.com/office/drawing/2014/main" id="{D65982D0-5301-4F5D-985F-6F14579E8547}"/>
                    </a:ext>
                  </a:extLst>
                </p:cNvPr>
                <p:cNvSpPr/>
                <p:nvPr/>
              </p:nvSpPr>
              <p:spPr bwMode="auto">
                <a:xfrm>
                  <a:off x="1479735" y="1722563"/>
                  <a:ext cx="1280160" cy="1280160"/>
                </a:xfrm>
                <a:prstGeom prst="flowChartConnector">
                  <a:avLst/>
                </a:prstGeom>
                <a:noFill/>
                <a:ln w="95250"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grpSp>
            <p:nvGrpSpPr>
              <p:cNvPr id="77" name="Group 76">
                <a:extLst>
                  <a:ext uri="{FF2B5EF4-FFF2-40B4-BE49-F238E27FC236}">
                    <a16:creationId xmlns:a16="http://schemas.microsoft.com/office/drawing/2014/main" id="{0E872792-9C04-4CE6-A18B-7BF38AA0D101}"/>
                  </a:ext>
                </a:extLst>
              </p:cNvPr>
              <p:cNvGrpSpPr/>
              <p:nvPr/>
            </p:nvGrpSpPr>
            <p:grpSpPr>
              <a:xfrm>
                <a:off x="1603478" y="2676414"/>
                <a:ext cx="977347" cy="955009"/>
                <a:chOff x="1479735" y="1722563"/>
                <a:chExt cx="1280160" cy="1280160"/>
              </a:xfrm>
            </p:grpSpPr>
            <p:sp>
              <p:nvSpPr>
                <p:cNvPr id="88" name="Flowchart: Connector 87">
                  <a:extLst>
                    <a:ext uri="{FF2B5EF4-FFF2-40B4-BE49-F238E27FC236}">
                      <a16:creationId xmlns:a16="http://schemas.microsoft.com/office/drawing/2014/main" id="{478250A4-068C-4D14-A230-4E87E288D176}"/>
                    </a:ext>
                  </a:extLst>
                </p:cNvPr>
                <p:cNvSpPr/>
                <p:nvPr/>
              </p:nvSpPr>
              <p:spPr>
                <a:xfrm>
                  <a:off x="1665172" y="1899107"/>
                  <a:ext cx="935325"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89" name="Flowchart: Connector 88">
                  <a:extLst>
                    <a:ext uri="{FF2B5EF4-FFF2-40B4-BE49-F238E27FC236}">
                      <a16:creationId xmlns:a16="http://schemas.microsoft.com/office/drawing/2014/main" id="{361428DF-79F5-4B6F-8BC4-E64CE73FD3F9}"/>
                    </a:ext>
                  </a:extLst>
                </p:cNvPr>
                <p:cNvSpPr/>
                <p:nvPr/>
              </p:nvSpPr>
              <p:spPr bwMode="auto">
                <a:xfrm>
                  <a:off x="1479735" y="1722563"/>
                  <a:ext cx="1280160" cy="1280160"/>
                </a:xfrm>
                <a:prstGeom prst="flowChartConnector">
                  <a:avLst/>
                </a:prstGeom>
                <a:noFill/>
                <a:ln w="95250"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78" name="Rectangle 77">
                <a:extLst>
                  <a:ext uri="{FF2B5EF4-FFF2-40B4-BE49-F238E27FC236}">
                    <a16:creationId xmlns:a16="http://schemas.microsoft.com/office/drawing/2014/main" id="{3DB7D300-C4D8-408A-99D8-6CA762D35734}"/>
                  </a:ext>
                </a:extLst>
              </p:cNvPr>
              <p:cNvSpPr/>
              <p:nvPr/>
            </p:nvSpPr>
            <p:spPr bwMode="auto">
              <a:xfrm rot="2703891">
                <a:off x="1352063" y="2618631"/>
                <a:ext cx="552440" cy="19375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79" name="Group 78">
                <a:extLst>
                  <a:ext uri="{FF2B5EF4-FFF2-40B4-BE49-F238E27FC236}">
                    <a16:creationId xmlns:a16="http://schemas.microsoft.com/office/drawing/2014/main" id="{B8B53BA5-97DE-4E6F-B26D-FF0B62057D4E}"/>
                  </a:ext>
                </a:extLst>
              </p:cNvPr>
              <p:cNvGrpSpPr/>
              <p:nvPr/>
            </p:nvGrpSpPr>
            <p:grpSpPr>
              <a:xfrm>
                <a:off x="4530212" y="1784020"/>
                <a:ext cx="977346" cy="955009"/>
                <a:chOff x="1479735" y="1722563"/>
                <a:chExt cx="1280160" cy="1280160"/>
              </a:xfrm>
            </p:grpSpPr>
            <p:sp>
              <p:nvSpPr>
                <p:cNvPr id="86" name="Flowchart: Connector 85">
                  <a:extLst>
                    <a:ext uri="{FF2B5EF4-FFF2-40B4-BE49-F238E27FC236}">
                      <a16:creationId xmlns:a16="http://schemas.microsoft.com/office/drawing/2014/main" id="{3D59A6A9-38EA-4EAA-BEF9-09DEF7E01FAA}"/>
                    </a:ext>
                  </a:extLst>
                </p:cNvPr>
                <p:cNvSpPr/>
                <p:nvPr/>
              </p:nvSpPr>
              <p:spPr bwMode="auto">
                <a:xfrm>
                  <a:off x="1479735" y="1722563"/>
                  <a:ext cx="1280160" cy="1280160"/>
                </a:xfrm>
                <a:prstGeom prst="flowChartConnector">
                  <a:avLst/>
                </a:prstGeom>
                <a:noFill/>
                <a:ln w="95250" cap="flat" cmpd="sng" algn="ctr">
                  <a:solidFill>
                    <a:schemeClr val="accent5">
                      <a:lumMod val="75000"/>
                    </a:schemeClr>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87" name="Flowchart: Connector 86">
                  <a:extLst>
                    <a:ext uri="{FF2B5EF4-FFF2-40B4-BE49-F238E27FC236}">
                      <a16:creationId xmlns:a16="http://schemas.microsoft.com/office/drawing/2014/main" id="{97DF0C30-5E1D-443B-9BFD-3CA073E6C5A4}"/>
                    </a:ext>
                  </a:extLst>
                </p:cNvPr>
                <p:cNvSpPr/>
                <p:nvPr/>
              </p:nvSpPr>
              <p:spPr>
                <a:xfrm>
                  <a:off x="1663046" y="1902959"/>
                  <a:ext cx="935326"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grpSp>
          <p:grpSp>
            <p:nvGrpSpPr>
              <p:cNvPr id="80" name="Group 79">
                <a:extLst>
                  <a:ext uri="{FF2B5EF4-FFF2-40B4-BE49-F238E27FC236}">
                    <a16:creationId xmlns:a16="http://schemas.microsoft.com/office/drawing/2014/main" id="{8E377AA7-9613-4C80-8DCB-98F4F4A61DEC}"/>
                  </a:ext>
                </a:extLst>
              </p:cNvPr>
              <p:cNvGrpSpPr/>
              <p:nvPr/>
            </p:nvGrpSpPr>
            <p:grpSpPr>
              <a:xfrm>
                <a:off x="5474402" y="2676414"/>
                <a:ext cx="977345" cy="955009"/>
                <a:chOff x="1479735" y="1722563"/>
                <a:chExt cx="1280160" cy="1280160"/>
              </a:xfrm>
            </p:grpSpPr>
            <p:sp>
              <p:nvSpPr>
                <p:cNvPr id="84" name="Flowchart: Connector 83">
                  <a:extLst>
                    <a:ext uri="{FF2B5EF4-FFF2-40B4-BE49-F238E27FC236}">
                      <a16:creationId xmlns:a16="http://schemas.microsoft.com/office/drawing/2014/main" id="{D5EC3CF3-6D1F-45F4-B601-119B74537C1F}"/>
                    </a:ext>
                  </a:extLst>
                </p:cNvPr>
                <p:cNvSpPr/>
                <p:nvPr/>
              </p:nvSpPr>
              <p:spPr>
                <a:xfrm>
                  <a:off x="1656170" y="1900458"/>
                  <a:ext cx="935326"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85" name="Flowchart: Connector 84">
                  <a:extLst>
                    <a:ext uri="{FF2B5EF4-FFF2-40B4-BE49-F238E27FC236}">
                      <a16:creationId xmlns:a16="http://schemas.microsoft.com/office/drawing/2014/main" id="{8BF22961-9F9D-4720-B29B-440DD7EE2C9A}"/>
                    </a:ext>
                  </a:extLst>
                </p:cNvPr>
                <p:cNvSpPr/>
                <p:nvPr/>
              </p:nvSpPr>
              <p:spPr bwMode="auto">
                <a:xfrm>
                  <a:off x="1479735" y="1722563"/>
                  <a:ext cx="1280160" cy="1280160"/>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81" name="Rectangle 80">
                <a:extLst>
                  <a:ext uri="{FF2B5EF4-FFF2-40B4-BE49-F238E27FC236}">
                    <a16:creationId xmlns:a16="http://schemas.microsoft.com/office/drawing/2014/main" id="{71B8EBB2-2880-4226-A28F-E8B52F796C80}"/>
                  </a:ext>
                </a:extLst>
              </p:cNvPr>
              <p:cNvSpPr/>
              <p:nvPr/>
            </p:nvSpPr>
            <p:spPr bwMode="auto">
              <a:xfrm rot="2703891">
                <a:off x="5200708" y="2618631"/>
                <a:ext cx="552440" cy="19375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82" name="Rectangle 81">
                <a:extLst>
                  <a:ext uri="{FF2B5EF4-FFF2-40B4-BE49-F238E27FC236}">
                    <a16:creationId xmlns:a16="http://schemas.microsoft.com/office/drawing/2014/main" id="{B4FD46D4-3607-4CCF-B8BE-B035F9A355AB}"/>
                  </a:ext>
                </a:extLst>
              </p:cNvPr>
              <p:cNvSpPr/>
              <p:nvPr/>
            </p:nvSpPr>
            <p:spPr bwMode="auto">
              <a:xfrm rot="8298423">
                <a:off x="2313807" y="2605255"/>
                <a:ext cx="565361" cy="1893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83" name="Rectangle 82">
                <a:extLst>
                  <a:ext uri="{FF2B5EF4-FFF2-40B4-BE49-F238E27FC236}">
                    <a16:creationId xmlns:a16="http://schemas.microsoft.com/office/drawing/2014/main" id="{A448F68A-121E-4259-B350-274F933344A2}"/>
                  </a:ext>
                </a:extLst>
              </p:cNvPr>
              <p:cNvSpPr/>
              <p:nvPr/>
            </p:nvSpPr>
            <p:spPr bwMode="auto">
              <a:xfrm rot="8298423">
                <a:off x="4215823" y="2602301"/>
                <a:ext cx="565361" cy="1893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nvGrpSpPr>
              <p:cNvPr id="53" name="Group 52">
                <a:extLst>
                  <a:ext uri="{FF2B5EF4-FFF2-40B4-BE49-F238E27FC236}">
                    <a16:creationId xmlns:a16="http://schemas.microsoft.com/office/drawing/2014/main" id="{F40AFDE3-2507-4AFA-AFE4-93A17B0E5CA2}"/>
                  </a:ext>
                </a:extLst>
              </p:cNvPr>
              <p:cNvGrpSpPr/>
              <p:nvPr/>
            </p:nvGrpSpPr>
            <p:grpSpPr>
              <a:xfrm>
                <a:off x="6486810" y="1784020"/>
                <a:ext cx="977346" cy="955009"/>
                <a:chOff x="1479735" y="1722563"/>
                <a:chExt cx="1280160" cy="1280160"/>
              </a:xfrm>
            </p:grpSpPr>
            <p:sp>
              <p:nvSpPr>
                <p:cNvPr id="54" name="Flowchart: Connector 53">
                  <a:extLst>
                    <a:ext uri="{FF2B5EF4-FFF2-40B4-BE49-F238E27FC236}">
                      <a16:creationId xmlns:a16="http://schemas.microsoft.com/office/drawing/2014/main" id="{559866DD-34CE-466D-99B2-BDAB03B02F05}"/>
                    </a:ext>
                  </a:extLst>
                </p:cNvPr>
                <p:cNvSpPr/>
                <p:nvPr/>
              </p:nvSpPr>
              <p:spPr bwMode="auto">
                <a:xfrm>
                  <a:off x="1479735" y="1722563"/>
                  <a:ext cx="1280160" cy="1280160"/>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55" name="Flowchart: Connector 54">
                  <a:extLst>
                    <a:ext uri="{FF2B5EF4-FFF2-40B4-BE49-F238E27FC236}">
                      <a16:creationId xmlns:a16="http://schemas.microsoft.com/office/drawing/2014/main" id="{582176DA-B6B0-45ED-8BEC-3B15DF7394F6}"/>
                    </a:ext>
                  </a:extLst>
                </p:cNvPr>
                <p:cNvSpPr/>
                <p:nvPr/>
              </p:nvSpPr>
              <p:spPr>
                <a:xfrm>
                  <a:off x="1652152" y="1894207"/>
                  <a:ext cx="935326" cy="927071"/>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grpSp>
          <p:grpSp>
            <p:nvGrpSpPr>
              <p:cNvPr id="56" name="Group 55">
                <a:extLst>
                  <a:ext uri="{FF2B5EF4-FFF2-40B4-BE49-F238E27FC236}">
                    <a16:creationId xmlns:a16="http://schemas.microsoft.com/office/drawing/2014/main" id="{D3391006-5E66-4C2B-921E-4A0178AA51B6}"/>
                  </a:ext>
                </a:extLst>
              </p:cNvPr>
              <p:cNvGrpSpPr/>
              <p:nvPr/>
            </p:nvGrpSpPr>
            <p:grpSpPr>
              <a:xfrm>
                <a:off x="7370953" y="2568448"/>
                <a:ext cx="907370" cy="930220"/>
                <a:chOff x="1401082" y="1577838"/>
                <a:chExt cx="1188503" cy="1246931"/>
              </a:xfrm>
            </p:grpSpPr>
            <p:sp>
              <p:nvSpPr>
                <p:cNvPr id="103" name="Flowchart: Connector 102">
                  <a:extLst>
                    <a:ext uri="{FF2B5EF4-FFF2-40B4-BE49-F238E27FC236}">
                      <a16:creationId xmlns:a16="http://schemas.microsoft.com/office/drawing/2014/main" id="{B89D99AE-FBB0-409A-8086-C0099D19F93B}"/>
                    </a:ext>
                  </a:extLst>
                </p:cNvPr>
                <p:cNvSpPr/>
                <p:nvPr/>
              </p:nvSpPr>
              <p:spPr>
                <a:xfrm>
                  <a:off x="1573499" y="1749482"/>
                  <a:ext cx="868358" cy="903007"/>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04" name="Flowchart: Connector 103">
                  <a:extLst>
                    <a:ext uri="{FF2B5EF4-FFF2-40B4-BE49-F238E27FC236}">
                      <a16:creationId xmlns:a16="http://schemas.microsoft.com/office/drawing/2014/main" id="{9EFDC837-D2EF-4EFC-BC18-B8708A7B1EA7}"/>
                    </a:ext>
                  </a:extLst>
                </p:cNvPr>
                <p:cNvSpPr/>
                <p:nvPr/>
              </p:nvSpPr>
              <p:spPr bwMode="auto">
                <a:xfrm>
                  <a:off x="1401082" y="1577838"/>
                  <a:ext cx="1188503" cy="1246931"/>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105" name="Rectangle 104">
                <a:extLst>
                  <a:ext uri="{FF2B5EF4-FFF2-40B4-BE49-F238E27FC236}">
                    <a16:creationId xmlns:a16="http://schemas.microsoft.com/office/drawing/2014/main" id="{44562D44-7476-4AB3-8A8E-6EE53C358FB7}"/>
                  </a:ext>
                </a:extLst>
              </p:cNvPr>
              <p:cNvSpPr/>
              <p:nvPr/>
            </p:nvSpPr>
            <p:spPr bwMode="auto">
              <a:xfrm rot="2703891">
                <a:off x="7175783" y="2575585"/>
                <a:ext cx="430822" cy="19375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06" name="Rectangle 105">
                <a:extLst>
                  <a:ext uri="{FF2B5EF4-FFF2-40B4-BE49-F238E27FC236}">
                    <a16:creationId xmlns:a16="http://schemas.microsoft.com/office/drawing/2014/main" id="{87507F67-A88A-48AA-90BB-970383DB56B3}"/>
                  </a:ext>
                </a:extLst>
              </p:cNvPr>
              <p:cNvSpPr/>
              <p:nvPr/>
            </p:nvSpPr>
            <p:spPr bwMode="auto">
              <a:xfrm rot="8298423">
                <a:off x="6172421" y="2602301"/>
                <a:ext cx="565361" cy="18932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grpSp>
        <p:sp>
          <p:nvSpPr>
            <p:cNvPr id="72" name="Flowchart: Connector 71">
              <a:extLst>
                <a:ext uri="{FF2B5EF4-FFF2-40B4-BE49-F238E27FC236}">
                  <a16:creationId xmlns:a16="http://schemas.microsoft.com/office/drawing/2014/main" id="{BEF25F87-4E91-412B-980F-4CADD13D8894}"/>
                </a:ext>
              </a:extLst>
            </p:cNvPr>
            <p:cNvSpPr/>
            <p:nvPr/>
          </p:nvSpPr>
          <p:spPr bwMode="auto">
            <a:xfrm>
              <a:off x="7446691" y="1795714"/>
              <a:ext cx="914128" cy="880431"/>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13" name="Flowchart: Connector 112">
              <a:extLst>
                <a:ext uri="{FF2B5EF4-FFF2-40B4-BE49-F238E27FC236}">
                  <a16:creationId xmlns:a16="http://schemas.microsoft.com/office/drawing/2014/main" id="{1E5116C5-EC46-4C7E-AA8D-826C64E44276}"/>
                </a:ext>
              </a:extLst>
            </p:cNvPr>
            <p:cNvSpPr/>
            <p:nvPr/>
          </p:nvSpPr>
          <p:spPr>
            <a:xfrm>
              <a:off x="7562985" y="1919381"/>
              <a:ext cx="667891" cy="637594"/>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sp>
          <p:nvSpPr>
            <p:cNvPr id="114" name="Rectangle 113">
              <a:extLst>
                <a:ext uri="{FF2B5EF4-FFF2-40B4-BE49-F238E27FC236}">
                  <a16:creationId xmlns:a16="http://schemas.microsoft.com/office/drawing/2014/main" id="{2EEFAF3C-7655-4CE7-98C5-C17A53D632F1}"/>
                </a:ext>
              </a:extLst>
            </p:cNvPr>
            <p:cNvSpPr/>
            <p:nvPr/>
          </p:nvSpPr>
          <p:spPr bwMode="auto">
            <a:xfrm rot="8236951">
              <a:off x="7349098" y="2571616"/>
              <a:ext cx="429195" cy="174543"/>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16" name="Rectangle 115">
              <a:extLst>
                <a:ext uri="{FF2B5EF4-FFF2-40B4-BE49-F238E27FC236}">
                  <a16:creationId xmlns:a16="http://schemas.microsoft.com/office/drawing/2014/main" id="{31F7F952-215F-4E31-9BCF-B4390F12A6F2}"/>
                </a:ext>
              </a:extLst>
            </p:cNvPr>
            <p:cNvSpPr/>
            <p:nvPr/>
          </p:nvSpPr>
          <p:spPr>
            <a:xfrm>
              <a:off x="7131811" y="788196"/>
              <a:ext cx="1635847" cy="227482"/>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Streaming Pipelines</a:t>
              </a:r>
            </a:p>
          </p:txBody>
        </p:sp>
        <p:pic>
          <p:nvPicPr>
            <p:cNvPr id="7" name="Picture 6" descr="A picture containing light&#10;&#10;Description automatically generated">
              <a:extLst>
                <a:ext uri="{FF2B5EF4-FFF2-40B4-BE49-F238E27FC236}">
                  <a16:creationId xmlns:a16="http://schemas.microsoft.com/office/drawing/2014/main" id="{291F6AB3-2C8D-4D6D-B7E4-1E7504047F48}"/>
                </a:ext>
              </a:extLst>
            </p:cNvPr>
            <p:cNvPicPr>
              <a:picLocks noChangeAspect="1"/>
            </p:cNvPicPr>
            <p:nvPr/>
          </p:nvPicPr>
          <p:blipFill>
            <a:blip r:embed="rId3"/>
            <a:stretch>
              <a:fillRect/>
            </a:stretch>
          </p:blipFill>
          <p:spPr>
            <a:xfrm>
              <a:off x="1547513" y="2858186"/>
              <a:ext cx="457200" cy="457200"/>
            </a:xfrm>
            <a:prstGeom prst="rect">
              <a:avLst/>
            </a:prstGeom>
          </p:spPr>
        </p:pic>
        <p:pic>
          <p:nvPicPr>
            <p:cNvPr id="9" name="Picture 8" descr="A picture containing drawing, light&#10;&#10;Description automatically generated">
              <a:extLst>
                <a:ext uri="{FF2B5EF4-FFF2-40B4-BE49-F238E27FC236}">
                  <a16:creationId xmlns:a16="http://schemas.microsoft.com/office/drawing/2014/main" id="{E7E69B90-D9B7-4F16-8DC5-64DABE4F755D}"/>
                </a:ext>
              </a:extLst>
            </p:cNvPr>
            <p:cNvPicPr>
              <a:picLocks noChangeAspect="1"/>
            </p:cNvPicPr>
            <p:nvPr/>
          </p:nvPicPr>
          <p:blipFill>
            <a:blip r:embed="rId4"/>
            <a:stretch>
              <a:fillRect/>
            </a:stretch>
          </p:blipFill>
          <p:spPr>
            <a:xfrm>
              <a:off x="706275" y="2033875"/>
              <a:ext cx="457200" cy="457200"/>
            </a:xfrm>
            <a:prstGeom prst="rect">
              <a:avLst/>
            </a:prstGeom>
          </p:spPr>
        </p:pic>
        <p:pic>
          <p:nvPicPr>
            <p:cNvPr id="15" name="Picture 14" descr="Checkmark">
              <a:extLst>
                <a:ext uri="{FF2B5EF4-FFF2-40B4-BE49-F238E27FC236}">
                  <a16:creationId xmlns:a16="http://schemas.microsoft.com/office/drawing/2014/main" id="{E492CF28-EB92-4226-9C2F-A4938E1187D3}"/>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543" y="2053627"/>
              <a:ext cx="457200" cy="457200"/>
            </a:xfrm>
            <a:prstGeom prst="rect">
              <a:avLst/>
            </a:prstGeom>
          </p:spPr>
        </p:pic>
        <p:pic>
          <p:nvPicPr>
            <p:cNvPr id="19" name="Picture 18" descr="A close up of a logo&#10;&#10;Description automatically generated">
              <a:extLst>
                <a:ext uri="{FF2B5EF4-FFF2-40B4-BE49-F238E27FC236}">
                  <a16:creationId xmlns:a16="http://schemas.microsoft.com/office/drawing/2014/main" id="{678C0A56-8199-40D8-B155-3C243C6FA061}"/>
                </a:ext>
              </a:extLst>
            </p:cNvPr>
            <p:cNvPicPr>
              <a:picLocks noChangeAspect="1"/>
            </p:cNvPicPr>
            <p:nvPr/>
          </p:nvPicPr>
          <p:blipFill>
            <a:blip r:embed="rId7">
              <a:duotone>
                <a:schemeClr val="accent4">
                  <a:shade val="45000"/>
                  <a:satMod val="135000"/>
                </a:schemeClr>
                <a:prstClr val="white"/>
              </a:duotone>
              <a:extLst>
                <a:ext uri="{BEBA8EAE-BF5A-486C-A8C5-ECC9F3942E4B}">
                  <a14:imgProps xmlns:a14="http://schemas.microsoft.com/office/drawing/2010/main">
                    <a14:imgLayer r:embed="rId8">
                      <a14:imgEffect>
                        <a14:colorTemperature colorTemp="7200"/>
                      </a14:imgEffect>
                      <a14:imgEffect>
                        <a14:saturation sat="33000"/>
                      </a14:imgEffect>
                    </a14:imgLayer>
                  </a14:imgProps>
                </a:ext>
              </a:extLst>
            </a:blip>
            <a:stretch>
              <a:fillRect/>
            </a:stretch>
          </p:blipFill>
          <p:spPr>
            <a:xfrm>
              <a:off x="6076750" y="2053627"/>
              <a:ext cx="457200" cy="457200"/>
            </a:xfrm>
            <a:prstGeom prst="rect">
              <a:avLst/>
            </a:prstGeom>
            <a:effectLst>
              <a:glow rad="127000">
                <a:schemeClr val="bg1"/>
              </a:glow>
            </a:effectLst>
          </p:spPr>
        </p:pic>
      </p:grpSp>
      <p:sp>
        <p:nvSpPr>
          <p:cNvPr id="111" name="Flowchart: Connector 110">
            <a:extLst>
              <a:ext uri="{FF2B5EF4-FFF2-40B4-BE49-F238E27FC236}">
                <a16:creationId xmlns:a16="http://schemas.microsoft.com/office/drawing/2014/main" id="{3491FB95-12F5-43D2-BA41-08F349D71C1C}"/>
              </a:ext>
            </a:extLst>
          </p:cNvPr>
          <p:cNvSpPr/>
          <p:nvPr/>
        </p:nvSpPr>
        <p:spPr bwMode="auto">
          <a:xfrm>
            <a:off x="10941760" y="3483204"/>
            <a:ext cx="1131571" cy="1151779"/>
          </a:xfrm>
          <a:prstGeom prst="flowChartConnector">
            <a:avLst/>
          </a:prstGeom>
          <a:noFill/>
          <a:ln w="95250" cap="flat" cmpd="sng" algn="ctr">
            <a:solidFill>
              <a:srgbClr val="6B80FF"/>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18" name="Rectangle 117">
            <a:extLst>
              <a:ext uri="{FF2B5EF4-FFF2-40B4-BE49-F238E27FC236}">
                <a16:creationId xmlns:a16="http://schemas.microsoft.com/office/drawing/2014/main" id="{DB77AB48-8FA2-4331-8FE0-8B7BD512A450}"/>
              </a:ext>
            </a:extLst>
          </p:cNvPr>
          <p:cNvSpPr/>
          <p:nvPr/>
        </p:nvSpPr>
        <p:spPr bwMode="auto">
          <a:xfrm rot="2904315">
            <a:off x="10775950" y="3400303"/>
            <a:ext cx="483748" cy="23272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600"/>
              </a:spcAft>
              <a:buClr>
                <a:srgbClr val="55555A"/>
              </a:buClr>
              <a:buSzTx/>
              <a:buFontTx/>
              <a:buNone/>
              <a:tabLst/>
              <a:defRPr/>
            </a:pPr>
            <a:endParaRPr kumimoji="0" lang="en-US" sz="2400" b="0" i="0" u="none" strike="noStrike" kern="1200" cap="none" spc="0" normalizeH="0" baseline="0" noProof="0" err="1">
              <a:ln>
                <a:noFill/>
              </a:ln>
              <a:solidFill>
                <a:srgbClr val="FFFFFF"/>
              </a:solidFill>
              <a:effectLst/>
              <a:uLnTx/>
              <a:uFillTx/>
              <a:latin typeface="Arial"/>
              <a:ea typeface="ＭＳ Ｐゴシック"/>
              <a:cs typeface="Arial"/>
            </a:endParaRPr>
          </a:p>
        </p:txBody>
      </p:sp>
      <p:sp>
        <p:nvSpPr>
          <p:cNvPr id="119" name="Flowchart: Connector 118">
            <a:extLst>
              <a:ext uri="{FF2B5EF4-FFF2-40B4-BE49-F238E27FC236}">
                <a16:creationId xmlns:a16="http://schemas.microsoft.com/office/drawing/2014/main" id="{2D13B856-5121-43D0-8272-B1D83C6E635F}"/>
              </a:ext>
            </a:extLst>
          </p:cNvPr>
          <p:cNvSpPr/>
          <p:nvPr/>
        </p:nvSpPr>
        <p:spPr>
          <a:xfrm>
            <a:off x="11062285" y="3624028"/>
            <a:ext cx="890521" cy="850125"/>
          </a:xfrm>
          <a:prstGeom prst="flowChartConnector">
            <a:avLst/>
          </a:prstGeom>
          <a:solidFill>
            <a:schemeClr val="bg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endParaRPr kumimoji="0" lang="en-US" sz="2400" b="0" i="0" u="none" strike="noStrike" kern="1200" cap="none" spc="0" normalizeH="0" baseline="0" noProof="0">
              <a:ln>
                <a:noFill/>
              </a:ln>
              <a:solidFill>
                <a:srgbClr val="FFFFFF"/>
              </a:solidFill>
              <a:effectLst/>
              <a:uLnTx/>
              <a:uFillTx/>
              <a:latin typeface="Arial"/>
              <a:ea typeface="ＭＳ Ｐゴシック"/>
              <a:cs typeface="Arial"/>
            </a:endParaRPr>
          </a:p>
        </p:txBody>
      </p:sp>
      <p:pic>
        <p:nvPicPr>
          <p:cNvPr id="8" name="Graphic 7" descr="World">
            <a:extLst>
              <a:ext uri="{FF2B5EF4-FFF2-40B4-BE49-F238E27FC236}">
                <a16:creationId xmlns:a16="http://schemas.microsoft.com/office/drawing/2014/main" id="{559E63C3-8B0C-4EE7-84BC-1F5C5162552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74094" y="3702962"/>
            <a:ext cx="682756" cy="682756"/>
          </a:xfrm>
          <a:prstGeom prst="rect">
            <a:avLst/>
          </a:prstGeom>
        </p:spPr>
      </p:pic>
      <p:sp>
        <p:nvSpPr>
          <p:cNvPr id="120" name="Rectangle 119">
            <a:extLst>
              <a:ext uri="{FF2B5EF4-FFF2-40B4-BE49-F238E27FC236}">
                <a16:creationId xmlns:a16="http://schemas.microsoft.com/office/drawing/2014/main" id="{23C4A69B-46F3-452B-BBEF-2F6BB68B9C4D}"/>
              </a:ext>
            </a:extLst>
          </p:cNvPr>
          <p:cNvSpPr/>
          <p:nvPr/>
        </p:nvSpPr>
        <p:spPr>
          <a:xfrm>
            <a:off x="10520723" y="4727361"/>
            <a:ext cx="1298483" cy="307777"/>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Geo-Spatial</a:t>
            </a:r>
          </a:p>
        </p:txBody>
      </p:sp>
      <p:sp>
        <p:nvSpPr>
          <p:cNvPr id="10" name="TextBox 9">
            <a:extLst>
              <a:ext uri="{FF2B5EF4-FFF2-40B4-BE49-F238E27FC236}">
                <a16:creationId xmlns:a16="http://schemas.microsoft.com/office/drawing/2014/main" id="{2150A10A-EA45-4E2F-ACC1-1E1CB3A3BFC0}"/>
              </a:ext>
            </a:extLst>
          </p:cNvPr>
          <p:cNvSpPr txBox="1"/>
          <p:nvPr/>
        </p:nvSpPr>
        <p:spPr bwMode="auto">
          <a:xfrm>
            <a:off x="10558592" y="4987623"/>
            <a:ext cx="1612622" cy="1775127"/>
          </a:xfrm>
          <a:prstGeom prst="rect">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en-US"/>
            </a:defPPr>
            <a:lvl1pPr defTabSz="1219140">
              <a:spcAft>
                <a:spcPts val="133"/>
              </a:spcAft>
              <a:buClr>
                <a:srgbClr val="55555A"/>
              </a:buClr>
              <a:defRPr sz="1067">
                <a:solidFill>
                  <a:srgbClr val="AAAAAC">
                    <a:lumMod val="50000"/>
                  </a:srgbClr>
                </a:solidFill>
                <a:latin typeface="Arial"/>
                <a:ea typeface="ＭＳ Ｐゴシック"/>
              </a:defRPr>
            </a:lvl1pPr>
            <a:lvl2pPr>
              <a:defRPr>
                <a:solidFill>
                  <a:schemeClr val="dk1">
                    <a:hueOff val="0"/>
                    <a:satOff val="0"/>
                    <a:lumOff val="0"/>
                    <a:alphaOff val="0"/>
                  </a:schemeClr>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Geographical data type uses round earth coordinate - good out-of-box performance that handles bulk of use cases. Native operations (e.g., distance between) handled natively…in SQL</a:t>
            </a:r>
          </a:p>
        </p:txBody>
      </p:sp>
      <p:sp>
        <p:nvSpPr>
          <p:cNvPr id="12" name="TextBox 11">
            <a:extLst>
              <a:ext uri="{FF2B5EF4-FFF2-40B4-BE49-F238E27FC236}">
                <a16:creationId xmlns:a16="http://schemas.microsoft.com/office/drawing/2014/main" id="{E2CAB21B-9432-4AA4-B04A-7E520C9F5445}"/>
              </a:ext>
            </a:extLst>
          </p:cNvPr>
          <p:cNvSpPr txBox="1"/>
          <p:nvPr/>
        </p:nvSpPr>
        <p:spPr bwMode="auto">
          <a:xfrm>
            <a:off x="8367594" y="5191278"/>
            <a:ext cx="2106257" cy="1571472"/>
          </a:xfrm>
          <a:prstGeom prst="rect">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en-US"/>
            </a:defPPr>
            <a:lvl1pPr defTabSz="1219140">
              <a:spcAft>
                <a:spcPts val="133"/>
              </a:spcAft>
              <a:buClr>
                <a:srgbClr val="55555A"/>
              </a:buClr>
              <a:defRPr sz="1067">
                <a:solidFill>
                  <a:srgbClr val="AAAAAC">
                    <a:lumMod val="50000"/>
                  </a:srgbClr>
                </a:solidFill>
                <a:latin typeface="Arial"/>
                <a:ea typeface="ＭＳ Ｐゴシック"/>
              </a:defRPr>
            </a:lvl1pPr>
            <a:lvl2pPr>
              <a:defRPr>
                <a:solidFill>
                  <a:schemeClr val="dk1">
                    <a:hueOff val="0"/>
                    <a:satOff val="0"/>
                    <a:lumOff val="0"/>
                    <a:alphaOff val="0"/>
                  </a:schemeClr>
                </a:solidFill>
              </a:defRPr>
            </a:lvl2pPr>
            <a:lvl3pPr>
              <a:defRPr>
                <a:solidFill>
                  <a:schemeClr val="dk1">
                    <a:hueOff val="0"/>
                    <a:satOff val="0"/>
                    <a:lumOff val="0"/>
                    <a:alphaOff val="0"/>
                  </a:schemeClr>
                </a:solidFill>
              </a:defRPr>
            </a:lvl3pPr>
            <a:lvl4pPr>
              <a:defRPr>
                <a:solidFill>
                  <a:schemeClr val="dk1">
                    <a:hueOff val="0"/>
                    <a:satOff val="0"/>
                    <a:lumOff val="0"/>
                    <a:alphaOff val="0"/>
                  </a:schemeClr>
                </a:solidFill>
              </a:defRPr>
            </a:lvl4pPr>
            <a:lvl5pPr>
              <a:defRPr>
                <a:solidFill>
                  <a:schemeClr val="dk1">
                    <a:hueOff val="0"/>
                    <a:satOff val="0"/>
                    <a:lumOff val="0"/>
                    <a:alphaOff val="0"/>
                  </a:schemeClr>
                </a:solidFill>
              </a:defRPr>
            </a:lvl5pPr>
            <a:lvl6pPr>
              <a:defRPr>
                <a:solidFill>
                  <a:schemeClr val="dk1">
                    <a:hueOff val="0"/>
                    <a:satOff val="0"/>
                    <a:lumOff val="0"/>
                    <a:alphaOff val="0"/>
                  </a:schemeClr>
                </a:solidFill>
              </a:defRPr>
            </a:lvl6pPr>
            <a:lvl7pPr>
              <a:defRPr>
                <a:solidFill>
                  <a:schemeClr val="dk1">
                    <a:hueOff val="0"/>
                    <a:satOff val="0"/>
                    <a:lumOff val="0"/>
                    <a:alphaOff val="0"/>
                  </a:schemeClr>
                </a:solidFill>
              </a:defRPr>
            </a:lvl7pPr>
            <a:lvl8pPr>
              <a:defRPr>
                <a:solidFill>
                  <a:schemeClr val="dk1">
                    <a:hueOff val="0"/>
                    <a:satOff val="0"/>
                    <a:lumOff val="0"/>
                    <a:alphaOff val="0"/>
                  </a:schemeClr>
                </a:solidFill>
              </a:defRPr>
            </a:lvl8pPr>
            <a:lvl9pPr>
              <a:defRPr>
                <a:solidFill>
                  <a:schemeClr val="dk1">
                    <a:hueOff val="0"/>
                    <a:satOff val="0"/>
                    <a:lumOff val="0"/>
                    <a:alphaOff val="0"/>
                  </a:schemeClr>
                </a:solidFill>
              </a:defRPr>
            </a:lvl9p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1067" b="0" i="0" u="none" strike="noStrike" kern="1200" cap="none" spc="0" normalizeH="0" baseline="0" noProof="0" err="1">
                <a:ln>
                  <a:noFill/>
                </a:ln>
                <a:solidFill>
                  <a:srgbClr val="AAAAAC">
                    <a:lumMod val="50000"/>
                  </a:srgbClr>
                </a:solidFill>
                <a:effectLst/>
                <a:uLnTx/>
                <a:uFillTx/>
                <a:latin typeface="Arial"/>
                <a:ea typeface="ＭＳ Ｐゴシック"/>
                <a:cs typeface="Arial"/>
              </a:rPr>
              <a:t>Snowpark</a:t>
            </a: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 provides containerized ML/AI platform within Snowflake that scales horizontally across compute nodes that is serverless and no network traffic. </a:t>
            </a:r>
            <a:r>
              <a:rPr kumimoji="0" lang="en-US" sz="1067" b="0" i="0" u="none" strike="noStrike" kern="1200" cap="none" spc="0" normalizeH="0" baseline="0" noProof="0" err="1">
                <a:ln>
                  <a:noFill/>
                </a:ln>
                <a:solidFill>
                  <a:srgbClr val="AAAAAC">
                    <a:lumMod val="50000"/>
                  </a:srgbClr>
                </a:solidFill>
                <a:effectLst/>
                <a:uLnTx/>
                <a:uFillTx/>
                <a:latin typeface="Arial"/>
                <a:ea typeface="ＭＳ Ｐゴシック"/>
                <a:cs typeface="Arial"/>
              </a:rPr>
              <a:t>SnowSight</a:t>
            </a:r>
            <a:r>
              <a:rPr kumimoji="0" lang="en-US" sz="1067" b="0" i="0" u="none" strike="noStrike" kern="1200" cap="none" spc="0" normalizeH="0" baseline="0" noProof="0">
                <a:ln>
                  <a:noFill/>
                </a:ln>
                <a:solidFill>
                  <a:srgbClr val="AAAAAC">
                    <a:lumMod val="50000"/>
                  </a:srgbClr>
                </a:solidFill>
                <a:effectLst/>
                <a:uLnTx/>
                <a:uFillTx/>
                <a:latin typeface="Arial"/>
                <a:ea typeface="ＭＳ Ｐゴシック"/>
                <a:cs typeface="Arial"/>
              </a:rPr>
              <a:t> - Charts and dashboards are built into Snowflake. Python with extras!</a:t>
            </a:r>
          </a:p>
        </p:txBody>
      </p:sp>
      <p:sp>
        <p:nvSpPr>
          <p:cNvPr id="14" name="TextBox 13">
            <a:extLst>
              <a:ext uri="{FF2B5EF4-FFF2-40B4-BE49-F238E27FC236}">
                <a16:creationId xmlns:a16="http://schemas.microsoft.com/office/drawing/2014/main" id="{787DFCD0-8B21-463F-8841-A580F7311B34}"/>
              </a:ext>
            </a:extLst>
          </p:cNvPr>
          <p:cNvSpPr txBox="1"/>
          <p:nvPr/>
        </p:nvSpPr>
        <p:spPr bwMode="auto">
          <a:xfrm>
            <a:off x="8340648" y="4970386"/>
            <a:ext cx="204242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US"/>
            </a:defPPr>
            <a:lvl1pPr defTabSz="1219170" fontAlgn="base">
              <a:spcBef>
                <a:spcPct val="0"/>
              </a:spcBef>
              <a:spcAft>
                <a:spcPts val="800"/>
              </a:spcAft>
              <a:buClr>
                <a:srgbClr val="55555A"/>
              </a:buClr>
              <a:defRPr sz="1867" b="1" kern="0">
                <a:solidFill>
                  <a:schemeClr val="accent3">
                    <a:lumMod val="75000"/>
                  </a:schemeClr>
                </a:solidFill>
                <a:latin typeface="Arial"/>
                <a:ea typeface="ＭＳ Ｐゴシック"/>
              </a:defRPr>
            </a:lvl1pPr>
          </a:lstStyle>
          <a:p>
            <a:pPr marL="0" marR="0" lvl="0" indent="0" algn="l" defTabSz="1219140" rtl="0" eaLnBrk="1" fontAlgn="base" latinLnBrk="0" hangingPunct="1">
              <a:lnSpc>
                <a:spcPct val="100000"/>
              </a:lnSpc>
              <a:spcBef>
                <a:spcPct val="0"/>
              </a:spcBef>
              <a:spcAft>
                <a:spcPts val="800"/>
              </a:spcAft>
              <a:buClr>
                <a:srgbClr val="55555A"/>
              </a:buClr>
              <a:buSzTx/>
              <a:buFontTx/>
              <a:buNone/>
              <a:tabLst/>
              <a:defRPr/>
            </a:pPr>
            <a:r>
              <a:rPr kumimoji="0" lang="en-US" sz="1200" b="1" i="0" u="none" strike="noStrike" kern="0" cap="none" spc="0" normalizeH="0" baseline="0" noProof="0">
                <a:ln>
                  <a:noFill/>
                </a:ln>
                <a:solidFill>
                  <a:srgbClr val="6B80FF"/>
                </a:solidFill>
                <a:effectLst/>
                <a:uLnTx/>
                <a:uFillTx/>
                <a:latin typeface="Arial"/>
                <a:ea typeface="ＭＳ Ｐゴシック"/>
                <a:cs typeface="Arial"/>
              </a:rPr>
              <a:t> </a:t>
            </a:r>
            <a:r>
              <a:rPr kumimoji="0" lang="en-US" sz="1400" b="0" i="0" u="none" strike="noStrike" kern="1200" cap="none" spc="0" normalizeH="0" baseline="0" noProof="0">
                <a:ln>
                  <a:noFill/>
                </a:ln>
                <a:solidFill>
                  <a:srgbClr val="6B80FF"/>
                </a:solidFill>
                <a:effectLst/>
                <a:uLnTx/>
                <a:uFillTx/>
                <a:latin typeface="Arial"/>
                <a:ea typeface="ＭＳ Ｐゴシック"/>
                <a:cs typeface="Arial"/>
              </a:rPr>
              <a:t>Data Analytics &amp; Science</a:t>
            </a:r>
          </a:p>
        </p:txBody>
      </p:sp>
      <p:grpSp>
        <p:nvGrpSpPr>
          <p:cNvPr id="32" name="Group 31">
            <a:extLst>
              <a:ext uri="{FF2B5EF4-FFF2-40B4-BE49-F238E27FC236}">
                <a16:creationId xmlns:a16="http://schemas.microsoft.com/office/drawing/2014/main" id="{2F6D4568-77BE-4200-999E-AAE698D3E639}"/>
              </a:ext>
            </a:extLst>
          </p:cNvPr>
          <p:cNvGrpSpPr/>
          <p:nvPr/>
        </p:nvGrpSpPr>
        <p:grpSpPr>
          <a:xfrm>
            <a:off x="4922064" y="668249"/>
            <a:ext cx="4325099" cy="370653"/>
            <a:chOff x="6445131" y="721098"/>
            <a:chExt cx="4325099" cy="370653"/>
          </a:xfrm>
        </p:grpSpPr>
        <p:sp>
          <p:nvSpPr>
            <p:cNvPr id="107" name="TextBox 106">
              <a:extLst>
                <a:ext uri="{FF2B5EF4-FFF2-40B4-BE49-F238E27FC236}">
                  <a16:creationId xmlns:a16="http://schemas.microsoft.com/office/drawing/2014/main" id="{6A5D4649-0677-42AF-AC06-1E0FC1D9926A}"/>
                </a:ext>
              </a:extLst>
            </p:cNvPr>
            <p:cNvSpPr txBox="1"/>
            <p:nvPr/>
          </p:nvSpPr>
          <p:spPr bwMode="auto">
            <a:xfrm>
              <a:off x="6796757" y="854109"/>
              <a:ext cx="397347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A46">
                      <a:lumMod val="50000"/>
                      <a:lumOff val="50000"/>
                    </a:srgbClr>
                  </a:solidFill>
                  <a:effectLst/>
                  <a:uLnTx/>
                  <a:uFillTx/>
                  <a:latin typeface="Arial"/>
                  <a:ea typeface="+mn-ea"/>
                  <a:cs typeface="Arial"/>
                </a:rPr>
                <a:t>Lower </a:t>
              </a:r>
              <a:r>
                <a:rPr kumimoji="0" lang="en-US" sz="1000" b="0" i="0" u="none" strike="noStrike" kern="1200" cap="none" spc="0" normalizeH="0" baseline="0" noProof="0">
                  <a:ln>
                    <a:noFill/>
                  </a:ln>
                  <a:solidFill>
                    <a:srgbClr val="000A46">
                      <a:lumMod val="50000"/>
                      <a:lumOff val="50000"/>
                    </a:srgbClr>
                  </a:solidFill>
                  <a:effectLst/>
                  <a:uLnTx/>
                  <a:uFillTx/>
                  <a:latin typeface="Arial"/>
                  <a:ea typeface="+mn-ea"/>
                  <a:cs typeface="Arial"/>
                </a:rPr>
                <a:t>Cost                   Improved Experience               Distinct Feature</a:t>
              </a:r>
              <a:endParaRPr kumimoji="0" lang="en-US" sz="1000" b="0" i="0" u="none" strike="noStrike" kern="0" cap="none" spc="0" normalizeH="0" baseline="0" noProof="0">
                <a:ln>
                  <a:noFill/>
                </a:ln>
                <a:solidFill>
                  <a:srgbClr val="000A46">
                    <a:lumMod val="50000"/>
                    <a:lumOff val="50000"/>
                  </a:srgbClr>
                </a:solidFill>
                <a:effectLst/>
                <a:uLnTx/>
                <a:uFillTx/>
                <a:latin typeface="Arial"/>
                <a:ea typeface="+mn-ea"/>
                <a:cs typeface="Arial" panose="020B0604020202020204"/>
              </a:endParaRPr>
            </a:p>
          </p:txBody>
        </p:sp>
        <p:pic>
          <p:nvPicPr>
            <p:cNvPr id="117" name="Graphic 116" descr="Downward trend">
              <a:extLst>
                <a:ext uri="{FF2B5EF4-FFF2-40B4-BE49-F238E27FC236}">
                  <a16:creationId xmlns:a16="http://schemas.microsoft.com/office/drawing/2014/main" id="{FC1CD2DA-8400-454B-9182-37C09359EC8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45131" y="747726"/>
              <a:ext cx="317397" cy="317397"/>
            </a:xfrm>
            <a:prstGeom prst="rect">
              <a:avLst/>
            </a:prstGeom>
          </p:spPr>
        </p:pic>
        <p:pic>
          <p:nvPicPr>
            <p:cNvPr id="122" name="Graphic 121" descr="Lightbulb and gear">
              <a:extLst>
                <a:ext uri="{FF2B5EF4-FFF2-40B4-BE49-F238E27FC236}">
                  <a16:creationId xmlns:a16="http://schemas.microsoft.com/office/drawing/2014/main" id="{30321780-DF6D-4C46-8AA3-DB2BFF2F753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48598" y="728646"/>
              <a:ext cx="355557" cy="355557"/>
            </a:xfrm>
            <a:prstGeom prst="rect">
              <a:avLst/>
            </a:prstGeom>
          </p:spPr>
        </p:pic>
        <p:pic>
          <p:nvPicPr>
            <p:cNvPr id="123" name="Graphic 122" descr="Gauge">
              <a:extLst>
                <a:ext uri="{FF2B5EF4-FFF2-40B4-BE49-F238E27FC236}">
                  <a16:creationId xmlns:a16="http://schemas.microsoft.com/office/drawing/2014/main" id="{93BAB04D-DD2D-4655-92BE-DA615BA9AD6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672039" y="721098"/>
              <a:ext cx="370653" cy="370653"/>
            </a:xfrm>
            <a:prstGeom prst="rect">
              <a:avLst/>
            </a:prstGeom>
          </p:spPr>
        </p:pic>
      </p:grpSp>
      <p:pic>
        <p:nvPicPr>
          <p:cNvPr id="25" name="Graphic 24" descr="Bullseye">
            <a:extLst>
              <a:ext uri="{FF2B5EF4-FFF2-40B4-BE49-F238E27FC236}">
                <a16:creationId xmlns:a16="http://schemas.microsoft.com/office/drawing/2014/main" id="{21449686-F7EC-4654-A5F1-6B4555236D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152788" y="3796529"/>
            <a:ext cx="600654" cy="600654"/>
          </a:xfrm>
          <a:prstGeom prst="rect">
            <a:avLst/>
          </a:prstGeom>
        </p:spPr>
      </p:pic>
      <p:pic>
        <p:nvPicPr>
          <p:cNvPr id="27" name="Graphic 26" descr="Table">
            <a:extLst>
              <a:ext uri="{FF2B5EF4-FFF2-40B4-BE49-F238E27FC236}">
                <a16:creationId xmlns:a16="http://schemas.microsoft.com/office/drawing/2014/main" id="{C39ED6D7-351D-4D1D-A42D-E84C9C9208E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159596" y="2733659"/>
            <a:ext cx="556398" cy="556398"/>
          </a:xfrm>
          <a:prstGeom prst="rect">
            <a:avLst/>
          </a:prstGeom>
        </p:spPr>
      </p:pic>
      <p:pic>
        <p:nvPicPr>
          <p:cNvPr id="124" name="Graphic 123" descr="Table">
            <a:extLst>
              <a:ext uri="{FF2B5EF4-FFF2-40B4-BE49-F238E27FC236}">
                <a16:creationId xmlns:a16="http://schemas.microsoft.com/office/drawing/2014/main" id="{A6986AC9-3FEA-49B2-A2A0-1765187F9DA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11996" y="2886059"/>
            <a:ext cx="556398" cy="556398"/>
          </a:xfrm>
          <a:prstGeom prst="rect">
            <a:avLst/>
          </a:prstGeom>
        </p:spPr>
      </p:pic>
      <p:pic>
        <p:nvPicPr>
          <p:cNvPr id="29" name="Graphic 28" descr="Daily calendar">
            <a:extLst>
              <a:ext uri="{FF2B5EF4-FFF2-40B4-BE49-F238E27FC236}">
                <a16:creationId xmlns:a16="http://schemas.microsoft.com/office/drawing/2014/main" id="{7DFC6719-F1CA-48D0-A04D-E7E0C2685EC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032144" y="2760707"/>
            <a:ext cx="728894" cy="728894"/>
          </a:xfrm>
          <a:prstGeom prst="rect">
            <a:avLst/>
          </a:prstGeom>
        </p:spPr>
      </p:pic>
      <p:pic>
        <p:nvPicPr>
          <p:cNvPr id="31" name="Graphic 30" descr="Network">
            <a:extLst>
              <a:ext uri="{FF2B5EF4-FFF2-40B4-BE49-F238E27FC236}">
                <a16:creationId xmlns:a16="http://schemas.microsoft.com/office/drawing/2014/main" id="{3DFDFA22-3B37-4969-A97F-DBAE8DAAA20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209600" y="3750237"/>
            <a:ext cx="914400" cy="914400"/>
          </a:xfrm>
          <a:prstGeom prst="rect">
            <a:avLst/>
          </a:prstGeom>
        </p:spPr>
      </p:pic>
      <p:sp>
        <p:nvSpPr>
          <p:cNvPr id="126" name="Rectangle 125">
            <a:extLst>
              <a:ext uri="{FF2B5EF4-FFF2-40B4-BE49-F238E27FC236}">
                <a16:creationId xmlns:a16="http://schemas.microsoft.com/office/drawing/2014/main" id="{DDDA3FAE-0DF5-45DE-8E7E-B4E338B21DF0}"/>
              </a:ext>
            </a:extLst>
          </p:cNvPr>
          <p:cNvSpPr/>
          <p:nvPr/>
        </p:nvSpPr>
        <p:spPr>
          <a:xfrm>
            <a:off x="57914" y="3784838"/>
            <a:ext cx="1507096" cy="276999"/>
          </a:xfrm>
          <a:prstGeom prst="rect">
            <a:avLst/>
          </a:prstGeom>
        </p:spPr>
        <p:txBody>
          <a:bodyPr wrap="square">
            <a:spAutoFit/>
          </a:bodyPr>
          <a:lstStyle/>
          <a:p>
            <a:pPr marL="0" marR="0" lvl="0" indent="0" algn="l" defTabSz="1219140" rtl="0" eaLnBrk="1" fontAlgn="auto" latinLnBrk="0" hangingPunct="1">
              <a:lnSpc>
                <a:spcPct val="100000"/>
              </a:lnSpc>
              <a:spcBef>
                <a:spcPts val="0"/>
              </a:spcBef>
              <a:spcAft>
                <a:spcPts val="0"/>
              </a:spcAft>
              <a:buClr>
                <a:srgbClr val="55555A"/>
              </a:buClr>
              <a:buSzTx/>
              <a:buFontTx/>
              <a:buNone/>
              <a:tabLst/>
              <a:defRPr/>
            </a:pPr>
            <a:r>
              <a:rPr kumimoji="0" lang="en-US" sz="1200" b="0" i="0" u="none" strike="noStrike" kern="1200" cap="none" spc="0" normalizeH="0" baseline="0" noProof="0">
                <a:ln>
                  <a:noFill/>
                </a:ln>
                <a:solidFill>
                  <a:srgbClr val="00148C"/>
                </a:solidFill>
                <a:effectLst/>
                <a:uLnTx/>
                <a:uFillTx/>
                <a:latin typeface="Arial"/>
                <a:ea typeface="ＭＳ Ｐゴシック"/>
                <a:cs typeface="Arial"/>
              </a:rPr>
              <a:t>RBAC + Masking</a:t>
            </a:r>
          </a:p>
        </p:txBody>
      </p:sp>
      <p:sp>
        <p:nvSpPr>
          <p:cNvPr id="128" name="Rectangle: Rounded Corners 127">
            <a:extLst>
              <a:ext uri="{FF2B5EF4-FFF2-40B4-BE49-F238E27FC236}">
                <a16:creationId xmlns:a16="http://schemas.microsoft.com/office/drawing/2014/main" id="{14774F91-A9A6-4701-B919-AB69D3F28042}"/>
              </a:ext>
            </a:extLst>
          </p:cNvPr>
          <p:cNvSpPr/>
          <p:nvPr/>
        </p:nvSpPr>
        <p:spPr>
          <a:xfrm>
            <a:off x="153181" y="4025512"/>
            <a:ext cx="1393238" cy="775658"/>
          </a:xfrm>
          <a:prstGeom prst="roundRect">
            <a:avLst>
              <a:gd name="adj" fmla="val 10000"/>
            </a:avLst>
          </a:prstGeom>
          <a:ln w="15875">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1219140" rtl="0" eaLnBrk="1" fontAlgn="auto" latinLnBrk="0" hangingPunct="1">
              <a:lnSpc>
                <a:spcPct val="100000"/>
              </a:lnSpc>
              <a:spcBef>
                <a:spcPts val="0"/>
              </a:spcBef>
              <a:spcAft>
                <a:spcPts val="133"/>
              </a:spcAft>
              <a:buClr>
                <a:srgbClr val="55555A"/>
              </a:buClr>
              <a:buSzTx/>
              <a:buFontTx/>
              <a:buNone/>
              <a:tabLst/>
              <a:defRPr/>
            </a:pPr>
            <a:r>
              <a:rPr kumimoji="0" lang="en-US" sz="90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Column level security via roles with multiple masking profiles – no code or developer input needed</a:t>
            </a:r>
            <a:r>
              <a:rPr kumimoji="0" lang="en-US" sz="1000" b="0" i="0" u="none" strike="noStrike" kern="1200" cap="none" spc="0" normalizeH="0" baseline="0" noProof="0">
                <a:ln>
                  <a:noFill/>
                </a:ln>
                <a:solidFill>
                  <a:srgbClr val="55555A">
                    <a:hueOff val="0"/>
                    <a:satOff val="0"/>
                    <a:lumOff val="0"/>
                    <a:alphaOff val="0"/>
                  </a:srgbClr>
                </a:solidFill>
                <a:effectLst/>
                <a:uLnTx/>
                <a:uFillTx/>
                <a:latin typeface="Arial"/>
                <a:ea typeface="+mn-ea"/>
                <a:cs typeface="Arial"/>
              </a:rPr>
              <a:t>.</a:t>
            </a:r>
          </a:p>
        </p:txBody>
      </p:sp>
      <p:pic>
        <p:nvPicPr>
          <p:cNvPr id="129" name="Graphic 128" descr="Downward trend">
            <a:extLst>
              <a:ext uri="{FF2B5EF4-FFF2-40B4-BE49-F238E27FC236}">
                <a16:creationId xmlns:a16="http://schemas.microsoft.com/office/drawing/2014/main" id="{01358453-AE89-4D42-9739-0C273DF08F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852660" y="4811344"/>
            <a:ext cx="187784" cy="187784"/>
          </a:xfrm>
          <a:prstGeom prst="rect">
            <a:avLst/>
          </a:prstGeom>
        </p:spPr>
      </p:pic>
      <p:pic>
        <p:nvPicPr>
          <p:cNvPr id="130" name="Graphic 129" descr="Downward trend">
            <a:extLst>
              <a:ext uri="{FF2B5EF4-FFF2-40B4-BE49-F238E27FC236}">
                <a16:creationId xmlns:a16="http://schemas.microsoft.com/office/drawing/2014/main" id="{FBA4D83F-21C5-4D4E-8FAB-6203A243CE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924490" y="1237408"/>
            <a:ext cx="187784" cy="187784"/>
          </a:xfrm>
          <a:prstGeom prst="rect">
            <a:avLst/>
          </a:prstGeom>
        </p:spPr>
      </p:pic>
      <p:pic>
        <p:nvPicPr>
          <p:cNvPr id="131" name="Graphic 130" descr="Downward trend">
            <a:extLst>
              <a:ext uri="{FF2B5EF4-FFF2-40B4-BE49-F238E27FC236}">
                <a16:creationId xmlns:a16="http://schemas.microsoft.com/office/drawing/2014/main" id="{5E42587B-8CDF-47C3-8404-F7DC58754E5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959438" y="1229728"/>
            <a:ext cx="187784" cy="187784"/>
          </a:xfrm>
          <a:prstGeom prst="rect">
            <a:avLst/>
          </a:prstGeom>
        </p:spPr>
      </p:pic>
      <p:pic>
        <p:nvPicPr>
          <p:cNvPr id="132" name="Graphic 131" descr="Downward trend">
            <a:extLst>
              <a:ext uri="{FF2B5EF4-FFF2-40B4-BE49-F238E27FC236}">
                <a16:creationId xmlns:a16="http://schemas.microsoft.com/office/drawing/2014/main" id="{B1FD0240-8183-4A8A-A328-FA4DEC5D80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188689" y="1245300"/>
            <a:ext cx="187784" cy="187784"/>
          </a:xfrm>
          <a:prstGeom prst="rect">
            <a:avLst/>
          </a:prstGeom>
        </p:spPr>
      </p:pic>
      <p:pic>
        <p:nvPicPr>
          <p:cNvPr id="133" name="Graphic 132" descr="Downward trend">
            <a:extLst>
              <a:ext uri="{FF2B5EF4-FFF2-40B4-BE49-F238E27FC236}">
                <a16:creationId xmlns:a16="http://schemas.microsoft.com/office/drawing/2014/main" id="{2BB00B63-3560-4738-9E04-C1A5A6E5F0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488022" y="962928"/>
            <a:ext cx="187784" cy="187784"/>
          </a:xfrm>
          <a:prstGeom prst="rect">
            <a:avLst/>
          </a:prstGeom>
        </p:spPr>
      </p:pic>
      <p:pic>
        <p:nvPicPr>
          <p:cNvPr id="134" name="Graphic 133" descr="Lightbulb and gear">
            <a:extLst>
              <a:ext uri="{FF2B5EF4-FFF2-40B4-BE49-F238E27FC236}">
                <a16:creationId xmlns:a16="http://schemas.microsoft.com/office/drawing/2014/main" id="{374DE25A-308D-4CE1-BB97-2ED6D10CCAC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173118" y="1242352"/>
            <a:ext cx="210360" cy="210360"/>
          </a:xfrm>
          <a:prstGeom prst="rect">
            <a:avLst/>
          </a:prstGeom>
        </p:spPr>
      </p:pic>
      <p:pic>
        <p:nvPicPr>
          <p:cNvPr id="135" name="Graphic 134" descr="Downward trend">
            <a:extLst>
              <a:ext uri="{FF2B5EF4-FFF2-40B4-BE49-F238E27FC236}">
                <a16:creationId xmlns:a16="http://schemas.microsoft.com/office/drawing/2014/main" id="{6E9B0E89-A757-4084-A20B-D3AC990684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350239" y="1264925"/>
            <a:ext cx="187784" cy="187784"/>
          </a:xfrm>
          <a:prstGeom prst="rect">
            <a:avLst/>
          </a:prstGeom>
        </p:spPr>
      </p:pic>
      <p:pic>
        <p:nvPicPr>
          <p:cNvPr id="136" name="Graphic 135" descr="Lightbulb and gear">
            <a:extLst>
              <a:ext uri="{FF2B5EF4-FFF2-40B4-BE49-F238E27FC236}">
                <a16:creationId xmlns:a16="http://schemas.microsoft.com/office/drawing/2014/main" id="{17B1F6E6-0290-4799-9427-616DC6DD631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021791" y="4783953"/>
            <a:ext cx="210360" cy="210360"/>
          </a:xfrm>
          <a:prstGeom prst="rect">
            <a:avLst/>
          </a:prstGeom>
        </p:spPr>
      </p:pic>
      <p:pic>
        <p:nvPicPr>
          <p:cNvPr id="137" name="Graphic 136" descr="Lightbulb and gear">
            <a:extLst>
              <a:ext uri="{FF2B5EF4-FFF2-40B4-BE49-F238E27FC236}">
                <a16:creationId xmlns:a16="http://schemas.microsoft.com/office/drawing/2014/main" id="{E6F2ECC3-FB0B-466C-AD5F-E8639477D9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033021" y="4793653"/>
            <a:ext cx="210360" cy="210360"/>
          </a:xfrm>
          <a:prstGeom prst="rect">
            <a:avLst/>
          </a:prstGeom>
        </p:spPr>
      </p:pic>
      <p:pic>
        <p:nvPicPr>
          <p:cNvPr id="138" name="Graphic 137" descr="Downward trend">
            <a:extLst>
              <a:ext uri="{FF2B5EF4-FFF2-40B4-BE49-F238E27FC236}">
                <a16:creationId xmlns:a16="http://schemas.microsoft.com/office/drawing/2014/main" id="{0C98EE3D-00A7-48BC-9767-15FF3CEAB79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871294" y="4998626"/>
            <a:ext cx="187784" cy="187784"/>
          </a:xfrm>
          <a:prstGeom prst="rect">
            <a:avLst/>
          </a:prstGeom>
        </p:spPr>
      </p:pic>
      <p:pic>
        <p:nvPicPr>
          <p:cNvPr id="139" name="Graphic 138" descr="Gauge">
            <a:extLst>
              <a:ext uri="{FF2B5EF4-FFF2-40B4-BE49-F238E27FC236}">
                <a16:creationId xmlns:a16="http://schemas.microsoft.com/office/drawing/2014/main" id="{1F1E6F6E-3BDC-4918-8AF2-5E7679F9A0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12517" y="4868248"/>
            <a:ext cx="219292" cy="219292"/>
          </a:xfrm>
          <a:prstGeom prst="rect">
            <a:avLst/>
          </a:prstGeom>
        </p:spPr>
      </p:pic>
      <p:pic>
        <p:nvPicPr>
          <p:cNvPr id="140" name="Graphic 139" descr="Gauge">
            <a:extLst>
              <a:ext uri="{FF2B5EF4-FFF2-40B4-BE49-F238E27FC236}">
                <a16:creationId xmlns:a16="http://schemas.microsoft.com/office/drawing/2014/main" id="{E1266174-65AC-4B07-BC8D-DDCD9217CBA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12124" y="1207983"/>
            <a:ext cx="219292" cy="219292"/>
          </a:xfrm>
          <a:prstGeom prst="rect">
            <a:avLst/>
          </a:prstGeom>
        </p:spPr>
      </p:pic>
      <p:pic>
        <p:nvPicPr>
          <p:cNvPr id="141" name="Graphic 140" descr="Gauge">
            <a:extLst>
              <a:ext uri="{FF2B5EF4-FFF2-40B4-BE49-F238E27FC236}">
                <a16:creationId xmlns:a16="http://schemas.microsoft.com/office/drawing/2014/main" id="{1859FA6E-4B3C-4EA1-B3E2-55F8F8FC8FD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327144" y="3828834"/>
            <a:ext cx="219292" cy="219292"/>
          </a:xfrm>
          <a:prstGeom prst="rect">
            <a:avLst/>
          </a:prstGeom>
        </p:spPr>
      </p:pic>
      <p:pic>
        <p:nvPicPr>
          <p:cNvPr id="142" name="Graphic 141" descr="Downward trend">
            <a:extLst>
              <a:ext uri="{FF2B5EF4-FFF2-40B4-BE49-F238E27FC236}">
                <a16:creationId xmlns:a16="http://schemas.microsoft.com/office/drawing/2014/main" id="{C43A30F5-80E3-4580-B4B4-0F42C0E61A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1612227" y="4810259"/>
            <a:ext cx="187784" cy="187784"/>
          </a:xfrm>
          <a:prstGeom prst="rect">
            <a:avLst/>
          </a:prstGeom>
        </p:spPr>
      </p:pic>
      <p:pic>
        <p:nvPicPr>
          <p:cNvPr id="143" name="Graphic 142" descr="Lightbulb and gear">
            <a:extLst>
              <a:ext uri="{FF2B5EF4-FFF2-40B4-BE49-F238E27FC236}">
                <a16:creationId xmlns:a16="http://schemas.microsoft.com/office/drawing/2014/main" id="{697DDA03-1F78-4E00-AA1A-8F7011745C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1351248" y="1215898"/>
            <a:ext cx="210360" cy="210360"/>
          </a:xfrm>
          <a:prstGeom prst="rect">
            <a:avLst/>
          </a:prstGeom>
        </p:spPr>
      </p:pic>
      <p:pic>
        <p:nvPicPr>
          <p:cNvPr id="144" name="Graphic 143" descr="Lightbulb and gear">
            <a:extLst>
              <a:ext uri="{FF2B5EF4-FFF2-40B4-BE49-F238E27FC236}">
                <a16:creationId xmlns:a16="http://schemas.microsoft.com/office/drawing/2014/main" id="{722A0DC4-F89E-4DB6-A82B-5344C6ED53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088571" y="1228007"/>
            <a:ext cx="210360" cy="210360"/>
          </a:xfrm>
          <a:prstGeom prst="rect">
            <a:avLst/>
          </a:prstGeom>
        </p:spPr>
      </p:pic>
      <p:pic>
        <p:nvPicPr>
          <p:cNvPr id="145" name="Graphic 144" descr="Gauge">
            <a:extLst>
              <a:ext uri="{FF2B5EF4-FFF2-40B4-BE49-F238E27FC236}">
                <a16:creationId xmlns:a16="http://schemas.microsoft.com/office/drawing/2014/main" id="{EB96CE49-9F59-4179-B9C7-52C7F62B986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09077" y="4984115"/>
            <a:ext cx="219292" cy="219292"/>
          </a:xfrm>
          <a:prstGeom prst="rect">
            <a:avLst/>
          </a:prstGeom>
        </p:spPr>
      </p:pic>
      <p:pic>
        <p:nvPicPr>
          <p:cNvPr id="146" name="Graphic 145" descr="Downward trend">
            <a:extLst>
              <a:ext uri="{FF2B5EF4-FFF2-40B4-BE49-F238E27FC236}">
                <a16:creationId xmlns:a16="http://schemas.microsoft.com/office/drawing/2014/main" id="{7BDEA2A4-8A5C-4875-8F3E-74F13E4AD0A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228505" y="4836661"/>
            <a:ext cx="187784" cy="187784"/>
          </a:xfrm>
          <a:prstGeom prst="rect">
            <a:avLst/>
          </a:prstGeom>
        </p:spPr>
      </p:pic>
      <p:pic>
        <p:nvPicPr>
          <p:cNvPr id="147" name="Graphic 146" descr="Gauge">
            <a:extLst>
              <a:ext uri="{FF2B5EF4-FFF2-40B4-BE49-F238E27FC236}">
                <a16:creationId xmlns:a16="http://schemas.microsoft.com/office/drawing/2014/main" id="{E57B3453-CB21-4320-A629-5609AF901E1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832628" y="4782028"/>
            <a:ext cx="219292" cy="219292"/>
          </a:xfrm>
          <a:prstGeom prst="rect">
            <a:avLst/>
          </a:prstGeom>
        </p:spPr>
      </p:pic>
      <p:pic>
        <p:nvPicPr>
          <p:cNvPr id="148" name="Graphic 147" descr="Lightbulb and gear">
            <a:extLst>
              <a:ext uri="{FF2B5EF4-FFF2-40B4-BE49-F238E27FC236}">
                <a16:creationId xmlns:a16="http://schemas.microsoft.com/office/drawing/2014/main" id="{0639B51F-32A4-42EB-914B-37B3D4B3972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349833" y="4961117"/>
            <a:ext cx="210360" cy="210360"/>
          </a:xfrm>
          <a:prstGeom prst="rect">
            <a:avLst/>
          </a:prstGeom>
        </p:spPr>
      </p:pic>
      <p:pic>
        <p:nvPicPr>
          <p:cNvPr id="34" name="Graphic 33" descr="City">
            <a:extLst>
              <a:ext uri="{FF2B5EF4-FFF2-40B4-BE49-F238E27FC236}">
                <a16:creationId xmlns:a16="http://schemas.microsoft.com/office/drawing/2014/main" id="{45005443-60E3-4836-BF93-6E94D4F4B2AF}"/>
              </a:ext>
            </a:extLst>
          </p:cNvPr>
          <p:cNvPicPr>
            <a:picLocks noChangeAspect="1"/>
          </p:cNvPicPr>
          <p:nvPr/>
        </p:nvPicPr>
        <p:blipFill>
          <a:blip r:embed="rId2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728315" y="3935995"/>
            <a:ext cx="744667" cy="744667"/>
          </a:xfrm>
          <a:prstGeom prst="rect">
            <a:avLst/>
          </a:prstGeom>
        </p:spPr>
      </p:pic>
      <p:pic>
        <p:nvPicPr>
          <p:cNvPr id="149" name="Picture 148" descr="A picture containing drawing, light&#10;&#10;Description automatically generated">
            <a:extLst>
              <a:ext uri="{FF2B5EF4-FFF2-40B4-BE49-F238E27FC236}">
                <a16:creationId xmlns:a16="http://schemas.microsoft.com/office/drawing/2014/main" id="{08DED2AC-BA8B-4EBD-B7E6-2E7CE026297D}"/>
              </a:ext>
            </a:extLst>
          </p:cNvPr>
          <p:cNvPicPr>
            <a:picLocks noChangeAspect="1"/>
          </p:cNvPicPr>
          <p:nvPr/>
        </p:nvPicPr>
        <p:blipFill>
          <a:blip r:embed="rId4">
            <a:duotone>
              <a:schemeClr val="bg2">
                <a:shade val="45000"/>
                <a:satMod val="135000"/>
              </a:schemeClr>
              <a:prstClr val="white"/>
            </a:duotone>
          </a:blip>
          <a:stretch>
            <a:fillRect/>
          </a:stretch>
        </p:blipFill>
        <p:spPr>
          <a:xfrm>
            <a:off x="3246372" y="2930040"/>
            <a:ext cx="268353" cy="267331"/>
          </a:xfrm>
          <a:prstGeom prst="rect">
            <a:avLst/>
          </a:prstGeom>
        </p:spPr>
      </p:pic>
      <p:pic>
        <p:nvPicPr>
          <p:cNvPr id="151" name="Picture 150" descr="A picture containing drawing, light&#10;&#10;Description automatically generated">
            <a:extLst>
              <a:ext uri="{FF2B5EF4-FFF2-40B4-BE49-F238E27FC236}">
                <a16:creationId xmlns:a16="http://schemas.microsoft.com/office/drawing/2014/main" id="{1CFA51A3-1A43-4C5F-A947-1E75110B64CE}"/>
              </a:ext>
            </a:extLst>
          </p:cNvPr>
          <p:cNvPicPr>
            <a:picLocks noChangeAspect="1"/>
          </p:cNvPicPr>
          <p:nvPr/>
        </p:nvPicPr>
        <p:blipFill>
          <a:blip r:embed="rId4">
            <a:duotone>
              <a:schemeClr val="bg2">
                <a:shade val="45000"/>
                <a:satMod val="135000"/>
              </a:schemeClr>
              <a:prstClr val="white"/>
            </a:duotone>
          </a:blip>
          <a:stretch>
            <a:fillRect/>
          </a:stretch>
        </p:blipFill>
        <p:spPr>
          <a:xfrm>
            <a:off x="3398772" y="3034815"/>
            <a:ext cx="268353" cy="267331"/>
          </a:xfrm>
          <a:prstGeom prst="rect">
            <a:avLst/>
          </a:prstGeom>
        </p:spPr>
      </p:pic>
      <p:pic>
        <p:nvPicPr>
          <p:cNvPr id="36" name="Graphic 35" descr="Arrow circle">
            <a:extLst>
              <a:ext uri="{FF2B5EF4-FFF2-40B4-BE49-F238E27FC236}">
                <a16:creationId xmlns:a16="http://schemas.microsoft.com/office/drawing/2014/main" id="{A51E08CF-DD94-41D7-8758-0A80575A1C7E}"/>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936433" y="2656237"/>
            <a:ext cx="982862" cy="982862"/>
          </a:xfrm>
          <a:prstGeom prst="rect">
            <a:avLst/>
          </a:prstGeom>
        </p:spPr>
      </p:pic>
      <p:pic>
        <p:nvPicPr>
          <p:cNvPr id="37" name="Picture 36">
            <a:extLst>
              <a:ext uri="{FF2B5EF4-FFF2-40B4-BE49-F238E27FC236}">
                <a16:creationId xmlns:a16="http://schemas.microsoft.com/office/drawing/2014/main" id="{2ADA73C6-818D-475E-8F70-81FAEF9242AA}"/>
              </a:ext>
            </a:extLst>
          </p:cNvPr>
          <p:cNvPicPr>
            <a:picLocks noChangeAspect="1"/>
          </p:cNvPicPr>
          <p:nvPr/>
        </p:nvPicPr>
        <p:blipFill>
          <a:blip r:embed="rId31"/>
          <a:stretch>
            <a:fillRect/>
          </a:stretch>
        </p:blipFill>
        <p:spPr>
          <a:xfrm>
            <a:off x="9831686" y="167895"/>
            <a:ext cx="884308" cy="869061"/>
          </a:xfrm>
          <a:prstGeom prst="rect">
            <a:avLst/>
          </a:prstGeom>
          <a:ln>
            <a:noFill/>
          </a:ln>
          <a:effectLst>
            <a:softEdge rad="112500"/>
          </a:effectLst>
        </p:spPr>
      </p:pic>
    </p:spTree>
    <p:extLst>
      <p:ext uri="{BB962C8B-B14F-4D97-AF65-F5344CB8AC3E}">
        <p14:creationId xmlns:p14="http://schemas.microsoft.com/office/powerpoint/2010/main" val="18565816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653"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a:extLst>
              <a:ext uri="{FF2B5EF4-FFF2-40B4-BE49-F238E27FC236}">
                <a16:creationId xmlns:a16="http://schemas.microsoft.com/office/drawing/2014/main" id="{6735A177-A939-4E68-AE48-74202B86C63E}"/>
              </a:ext>
            </a:extLst>
          </p:cNvPr>
          <p:cNvPicPr>
            <a:picLocks noChangeAspect="1"/>
          </p:cNvPicPr>
          <p:nvPr/>
        </p:nvPicPr>
        <p:blipFill>
          <a:blip r:embed="rId9"/>
          <a:stretch>
            <a:fillRect/>
          </a:stretch>
        </p:blipFill>
        <p:spPr>
          <a:xfrm>
            <a:off x="2944850" y="1374580"/>
            <a:ext cx="6302299" cy="3585554"/>
          </a:xfrm>
          <a:prstGeom prst="rect">
            <a:avLst/>
          </a:prstGeom>
        </p:spPr>
      </p:pic>
      <p:sp>
        <p:nvSpPr>
          <p:cNvPr id="32" name="Rectangle 31">
            <a:extLst>
              <a:ext uri="{FF2B5EF4-FFF2-40B4-BE49-F238E27FC236}">
                <a16:creationId xmlns:a16="http://schemas.microsoft.com/office/drawing/2014/main" id="{C3B665FA-0902-4E6C-9552-F8DD1BDF1287}"/>
              </a:ext>
            </a:extLst>
          </p:cNvPr>
          <p:cNvSpPr/>
          <p:nvPr/>
        </p:nvSpPr>
        <p:spPr>
          <a:xfrm>
            <a:off x="2046913" y="5092654"/>
            <a:ext cx="8886211" cy="1542763"/>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Share: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E5E62"/>
                </a:solidFill>
                <a:effectLst/>
                <a:uLnTx/>
                <a:uFillTx/>
                <a:latin typeface="Arial"/>
                <a:ea typeface="ＭＳ Ｐゴシック"/>
                <a:cs typeface="Arial"/>
              </a:rPr>
              <a:t>Establish the Enterprise Data Platform as the </a:t>
            </a: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common repository for analytical workloads </a:t>
            </a:r>
            <a:r>
              <a:rPr kumimoji="0" lang="en-GB" sz="1600" b="0" i="0" u="none" strike="noStrike" kern="1200" cap="none" spc="0" normalizeH="0" baseline="0" noProof="0" dirty="0">
                <a:ln>
                  <a:noFill/>
                </a:ln>
                <a:solidFill>
                  <a:srgbClr val="5E5E62"/>
                </a:solidFill>
                <a:effectLst/>
                <a:uLnTx/>
                <a:uFillTx/>
                <a:latin typeface="Arial"/>
                <a:ea typeface="ＭＳ Ｐゴシック"/>
                <a:cs typeface="Arial"/>
              </a:rPr>
              <a:t>across the company by end FY23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E5E62"/>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E5E62"/>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Data privacy and security </a:t>
            </a:r>
            <a:r>
              <a:rPr kumimoji="0" lang="en-GB" sz="1600" b="0" i="0" u="none" strike="noStrike" kern="1200" cap="none" spc="0" normalizeH="0" baseline="0" noProof="0" dirty="0">
                <a:ln>
                  <a:noFill/>
                </a:ln>
                <a:solidFill>
                  <a:srgbClr val="5E5E62"/>
                </a:solidFill>
                <a:effectLst/>
                <a:uLnTx/>
                <a:uFillTx/>
                <a:latin typeface="Arial"/>
                <a:ea typeface="ＭＳ Ｐゴシック"/>
                <a:cs typeface="Arial"/>
              </a:rPr>
              <a:t>classifications built into data catalogue allowing for automated role based access</a:t>
            </a:r>
          </a:p>
        </p:txBody>
      </p:sp>
      <p:sp>
        <p:nvSpPr>
          <p:cNvPr id="33" name="Rectangle 32">
            <a:extLst>
              <a:ext uri="{FF2B5EF4-FFF2-40B4-BE49-F238E27FC236}">
                <a16:creationId xmlns:a16="http://schemas.microsoft.com/office/drawing/2014/main" id="{160AF51D-2AB6-430D-AF80-F209EF89789B}"/>
              </a:ext>
            </a:extLst>
          </p:cNvPr>
          <p:cNvSpPr/>
          <p:nvPr/>
        </p:nvSpPr>
        <p:spPr>
          <a:xfrm>
            <a:off x="202339" y="1374580"/>
            <a:ext cx="2492670" cy="3585554"/>
          </a:xfrm>
          <a:prstGeom prst="rect">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Capture: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Identify and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prioritise master data </a:t>
            </a: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issues across BUs and deploy Reltio to resolve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ea typeface="ＭＳ Ｐゴシック"/>
                <a:cs typeface="Arial"/>
              </a:rPr>
              <a:t>Use the Enterprise Data Platform to </a:t>
            </a:r>
            <a:r>
              <a:rPr kumimoji="0" lang="en-GB" sz="1600" b="1" i="0" u="none" strike="noStrike" kern="1200" cap="none" spc="0" normalizeH="0" baseline="0" noProof="0" dirty="0">
                <a:ln>
                  <a:noFill/>
                </a:ln>
                <a:solidFill>
                  <a:srgbClr val="55555A"/>
                </a:solidFill>
                <a:effectLst/>
                <a:uLnTx/>
                <a:uFillTx/>
                <a:latin typeface="Arial"/>
                <a:ea typeface="ＭＳ Ｐゴシック"/>
                <a:cs typeface="Arial"/>
              </a:rPr>
              <a:t>catalogue, manage, master and govern data</a:t>
            </a:r>
          </a:p>
        </p:txBody>
      </p:sp>
      <p:sp>
        <p:nvSpPr>
          <p:cNvPr id="34" name="Rectangle 33">
            <a:extLst>
              <a:ext uri="{FF2B5EF4-FFF2-40B4-BE49-F238E27FC236}">
                <a16:creationId xmlns:a16="http://schemas.microsoft.com/office/drawing/2014/main" id="{6028CD48-B862-4AF0-969F-63DDA3EA2B2D}"/>
              </a:ext>
            </a:extLst>
          </p:cNvPr>
          <p:cNvSpPr/>
          <p:nvPr/>
        </p:nvSpPr>
        <p:spPr>
          <a:xfrm>
            <a:off x="9433363" y="1374580"/>
            <a:ext cx="2556297" cy="3585554"/>
          </a:xfrm>
          <a:prstGeom prst="rect">
            <a:avLst/>
          </a:prstGeom>
          <a:noFill/>
          <a:ln w="12700" cap="rnd" cmpd="sng" algn="ctr">
            <a:solidFill>
              <a:srgbClr val="008E87"/>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5555A"/>
                </a:solidFill>
                <a:effectLst/>
                <a:uLnTx/>
                <a:uFillTx/>
                <a:latin typeface="Arial"/>
                <a:cs typeface="Arial"/>
              </a:rPr>
              <a:t>Utilise</a:t>
            </a:r>
            <a:r>
              <a:rPr lang="en-GB" sz="1600" b="1" dirty="0">
                <a:solidFill>
                  <a:srgbClr val="55555A"/>
                </a:solidFill>
                <a:latin typeface="Arial"/>
                <a:cs typeface="Arial"/>
              </a:rPr>
              <a:t>:</a:t>
            </a:r>
            <a:endParaRPr kumimoji="0" lang="en-GB" sz="1600" b="1"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cs typeface="Arial"/>
              </a:rPr>
              <a:t>Implement a </a:t>
            </a:r>
            <a:r>
              <a:rPr kumimoji="0" lang="en-GB" sz="1600" b="1" i="0" u="none" strike="noStrike" kern="1200" cap="none" spc="0" normalizeH="0" baseline="0" noProof="0" dirty="0">
                <a:ln>
                  <a:noFill/>
                </a:ln>
                <a:solidFill>
                  <a:srgbClr val="55555A"/>
                </a:solidFill>
                <a:effectLst/>
                <a:uLnTx/>
                <a:uFillTx/>
                <a:latin typeface="Arial"/>
                <a:cs typeface="Arial"/>
              </a:rPr>
              <a:t>value first method </a:t>
            </a:r>
            <a:r>
              <a:rPr kumimoji="0" lang="en-GB" sz="1600" b="0" i="0" u="none" strike="noStrike" kern="1200" cap="none" spc="0" normalizeH="0" baseline="0" noProof="0" dirty="0">
                <a:ln>
                  <a:noFill/>
                </a:ln>
                <a:solidFill>
                  <a:srgbClr val="55555A"/>
                </a:solidFill>
                <a:effectLst/>
                <a:uLnTx/>
                <a:uFillTx/>
                <a:latin typeface="Arial"/>
                <a:cs typeface="Arial"/>
              </a:rPr>
              <a:t>to capture use case outcomes enabling incremental value releases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cs typeface="Arial"/>
              </a:rPr>
              <a:t>Follow a </a:t>
            </a:r>
            <a:r>
              <a:rPr kumimoji="0" lang="en-GB" sz="1600" b="1" i="0" u="none" strike="noStrike" kern="1200" cap="none" spc="0" normalizeH="0" baseline="0" noProof="0" dirty="0">
                <a:ln>
                  <a:noFill/>
                </a:ln>
                <a:solidFill>
                  <a:srgbClr val="55555A"/>
                </a:solidFill>
                <a:effectLst/>
                <a:uLnTx/>
                <a:uFillTx/>
                <a:latin typeface="Arial"/>
                <a:cs typeface="Arial"/>
              </a:rPr>
              <a:t>common analytics architecture </a:t>
            </a:r>
            <a:r>
              <a:rPr kumimoji="0" lang="en-GB" sz="1600" b="0" i="0" u="none" strike="noStrike" kern="1200" cap="none" spc="0" normalizeH="0" baseline="0" noProof="0" dirty="0">
                <a:ln>
                  <a:noFill/>
                </a:ln>
                <a:solidFill>
                  <a:srgbClr val="55555A"/>
                </a:solidFill>
                <a:effectLst/>
                <a:uLnTx/>
                <a:uFillTx/>
                <a:latin typeface="Arial"/>
                <a:cs typeface="Arial"/>
              </a:rPr>
              <a:t>to enable reuse, whilst supporting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srgbClr val="55555A"/>
              </a:solidFill>
              <a:effectLst/>
              <a:uLnTx/>
              <a:uFillTx/>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55555A"/>
                </a:solidFill>
                <a:effectLst/>
                <a:uLnTx/>
                <a:uFillTx/>
                <a:latin typeface="Arial"/>
                <a:cs typeface="Arial"/>
              </a:rPr>
              <a:t>Digital MVPs – evolve to a </a:t>
            </a:r>
            <a:r>
              <a:rPr kumimoji="0" lang="en-GB" sz="1600" b="1" i="0" u="none" strike="noStrike" kern="1200" cap="none" spc="0" normalizeH="0" baseline="0" noProof="0" dirty="0">
                <a:ln>
                  <a:noFill/>
                </a:ln>
                <a:solidFill>
                  <a:srgbClr val="55555A"/>
                </a:solidFill>
                <a:effectLst/>
                <a:uLnTx/>
                <a:uFillTx/>
                <a:latin typeface="Arial"/>
                <a:cs typeface="Arial"/>
              </a:rPr>
              <a:t>data products approach</a:t>
            </a:r>
          </a:p>
        </p:txBody>
      </p:sp>
    </p:spTree>
    <p:extLst>
      <p:ext uri="{BB962C8B-B14F-4D97-AF65-F5344CB8AC3E}">
        <p14:creationId xmlns:p14="http://schemas.microsoft.com/office/powerpoint/2010/main" val="3103647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677"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4660370"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dirty="0">
                <a:solidFill>
                  <a:srgbClr val="FFFFFF"/>
                </a:solidFill>
                <a:latin typeface="Arial" panose="020B0604020202020204" pitchFamily="34" charset="0"/>
                <a:ea typeface="ＭＳ Ｐゴシック"/>
                <a:cs typeface="Arial" panose="020B0604020202020204" pitchFamily="34" charset="0"/>
              </a:rPr>
              <a:t>Technology Strategy – Shared Enterprise Data Platform</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37C22FCD-E615-4869-9185-A81CF0C1E421}"/>
              </a:ext>
            </a:extLst>
          </p:cNvPr>
          <p:cNvSpPr/>
          <p:nvPr/>
        </p:nvSpPr>
        <p:spPr>
          <a:xfrm>
            <a:off x="212419" y="1532111"/>
            <a:ext cx="5454455" cy="338554"/>
          </a:xfrm>
          <a:prstGeom prst="rect">
            <a:avLst/>
          </a:prstGeom>
        </p:spPr>
        <p:txBody>
          <a:bodyPr wrap="square" lIns="0" tIns="0" rIns="0" bIns="0">
            <a:spAutoFit/>
          </a:bodyPr>
          <a:lstStyle/>
          <a:p>
            <a:pPr marL="0" lvl="1">
              <a:buClr>
                <a:srgbClr val="00148C">
                  <a:lumMod val="100000"/>
                </a:srgbClr>
              </a:buClr>
              <a:buSzPct val="100000"/>
              <a:defRPr/>
            </a:pPr>
            <a:r>
              <a:rPr lang="en-GB" sz="1100" i="1" dirty="0">
                <a:solidFill>
                  <a:srgbClr val="00148C"/>
                </a:solidFill>
                <a:latin typeface="Arial" panose="020B0604020202020204" pitchFamily="34" charset="0"/>
                <a:cs typeface="Arial"/>
              </a:rPr>
              <a:t>We have established a shared Enterprise Data Platform in line with a common reference architecture, which is extendable.  This sets technology standards for Data capabilities.</a:t>
            </a:r>
          </a:p>
        </p:txBody>
      </p:sp>
      <p:pic>
        <p:nvPicPr>
          <p:cNvPr id="15" name="Picture 14">
            <a:extLst>
              <a:ext uri="{FF2B5EF4-FFF2-40B4-BE49-F238E27FC236}">
                <a16:creationId xmlns:a16="http://schemas.microsoft.com/office/drawing/2014/main" id="{3B167789-E896-4854-8995-E1D0B78D6E86}"/>
              </a:ext>
            </a:extLst>
          </p:cNvPr>
          <p:cNvPicPr>
            <a:picLocks noChangeAspect="1"/>
          </p:cNvPicPr>
          <p:nvPr/>
        </p:nvPicPr>
        <p:blipFill>
          <a:blip r:embed="rId9"/>
          <a:stretch>
            <a:fillRect/>
          </a:stretch>
        </p:blipFill>
        <p:spPr>
          <a:xfrm>
            <a:off x="157195" y="2466107"/>
            <a:ext cx="5800424" cy="3844456"/>
          </a:xfrm>
          <a:prstGeom prst="rect">
            <a:avLst/>
          </a:prstGeom>
        </p:spPr>
      </p:pic>
      <p:grpSp>
        <p:nvGrpSpPr>
          <p:cNvPr id="16" name="Group 15">
            <a:extLst>
              <a:ext uri="{FF2B5EF4-FFF2-40B4-BE49-F238E27FC236}">
                <a16:creationId xmlns:a16="http://schemas.microsoft.com/office/drawing/2014/main" id="{938605FA-EE56-4477-8931-88406E3D28C0}"/>
              </a:ext>
            </a:extLst>
          </p:cNvPr>
          <p:cNvGrpSpPr/>
          <p:nvPr/>
        </p:nvGrpSpPr>
        <p:grpSpPr>
          <a:xfrm>
            <a:off x="6833852" y="2796672"/>
            <a:ext cx="4488213" cy="1992205"/>
            <a:chOff x="1790700" y="1942925"/>
            <a:chExt cx="9597601" cy="4208812"/>
          </a:xfrm>
        </p:grpSpPr>
        <p:sp>
          <p:nvSpPr>
            <p:cNvPr id="19" name="TextBox 18">
              <a:extLst>
                <a:ext uri="{FF2B5EF4-FFF2-40B4-BE49-F238E27FC236}">
                  <a16:creationId xmlns:a16="http://schemas.microsoft.com/office/drawing/2014/main" id="{D6D8A488-9976-410E-909F-9D00BC8CB08C}"/>
                </a:ext>
              </a:extLst>
            </p:cNvPr>
            <p:cNvSpPr txBox="1"/>
            <p:nvPr/>
          </p:nvSpPr>
          <p:spPr>
            <a:xfrm>
              <a:off x="1790700" y="3087151"/>
              <a:ext cx="6061445" cy="1010205"/>
            </a:xfrm>
            <a:prstGeom prst="rect">
              <a:avLst/>
            </a:prstGeom>
            <a:noFill/>
            <a:ln w="10716" cap="rnd" cmpd="sng" algn="ctr">
              <a:solidFill>
                <a:srgbClr val="C800A1"/>
              </a:solidFill>
              <a:prstDash val="dash"/>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C800A1"/>
                </a:solidFill>
                <a:effectLst/>
                <a:uLnTx/>
                <a:uFillTx/>
                <a:latin typeface="Arial"/>
                <a:ea typeface="+mn-ea"/>
                <a:cs typeface="Arial"/>
              </a:endParaRPr>
            </a:p>
          </p:txBody>
        </p:sp>
        <p:sp>
          <p:nvSpPr>
            <p:cNvPr id="20" name="Rectangle 19">
              <a:extLst>
                <a:ext uri="{FF2B5EF4-FFF2-40B4-BE49-F238E27FC236}">
                  <a16:creationId xmlns:a16="http://schemas.microsoft.com/office/drawing/2014/main" id="{78F08529-97A7-4576-BEA2-C73F7735C300}"/>
                </a:ext>
              </a:extLst>
            </p:cNvPr>
            <p:cNvSpPr/>
            <p:nvPr/>
          </p:nvSpPr>
          <p:spPr>
            <a:xfrm>
              <a:off x="1987974" y="2087733"/>
              <a:ext cx="5839753" cy="939377"/>
            </a:xfrm>
            <a:prstGeom prst="rect">
              <a:avLst/>
            </a:prstGeom>
            <a:solidFill>
              <a:srgbClr val="AAAAAC"/>
            </a:solidFill>
            <a:ln w="4822" cap="rnd" cmpd="sng" algn="ctr">
              <a:solidFill>
                <a:schemeClr val="bg1"/>
              </a:solidFill>
              <a:prstDash val="solid"/>
              <a:round/>
              <a:headEnd type="none" w="med" len="med"/>
              <a:tailEnd type="none" w="med" len="med"/>
            </a:ln>
            <a:effec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Digital products &amp; services layer products: </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Systematically modularize product and product components to enable re-use, faster/lower-cost development, and speed to scale</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Provide Developers on Product Teams with consistent best-practice tools for development, release and maintenance</a:t>
              </a:r>
            </a:p>
          </p:txBody>
        </p:sp>
        <p:sp>
          <p:nvSpPr>
            <p:cNvPr id="21" name="Rectangle 20">
              <a:extLst>
                <a:ext uri="{FF2B5EF4-FFF2-40B4-BE49-F238E27FC236}">
                  <a16:creationId xmlns:a16="http://schemas.microsoft.com/office/drawing/2014/main" id="{211B5D76-F8DA-4107-BE5D-98BA875C4B3C}"/>
                </a:ext>
              </a:extLst>
            </p:cNvPr>
            <p:cNvSpPr/>
            <p:nvPr/>
          </p:nvSpPr>
          <p:spPr>
            <a:xfrm>
              <a:off x="1987974" y="3122565"/>
              <a:ext cx="5835711" cy="939377"/>
            </a:xfrm>
            <a:prstGeom prst="rect">
              <a:avLst/>
            </a:prstGeom>
            <a:solidFill>
              <a:srgbClr val="6B80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Data &amp; analytics layer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Systematically liberate data from legacy core systems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Systematize/ modularize </a:t>
              </a:r>
              <a:r>
                <a:rPr kumimoji="0" lang="en-US" sz="500" b="0" i="0" u="none" strike="noStrike" kern="0" cap="none" spc="0" normalizeH="0" baseline="0" noProof="0" err="1">
                  <a:ln>
                    <a:noFill/>
                  </a:ln>
                  <a:solidFill>
                    <a:srgbClr val="FFFFFF"/>
                  </a:solidFill>
                  <a:effectLst/>
                  <a:uLnTx/>
                  <a:uFillTx/>
                  <a:latin typeface="Arial"/>
                  <a:ea typeface="+mn-ea"/>
                  <a:cs typeface="Arial"/>
                </a:rPr>
                <a:t>D&amp;A</a:t>
              </a:r>
              <a:r>
                <a:rPr kumimoji="0" lang="en-US" sz="500" b="0" i="0" u="none" strike="noStrike" kern="0" cap="none" spc="0" normalizeH="0" baseline="0" noProof="0">
                  <a:ln>
                    <a:noFill/>
                  </a:ln>
                  <a:solidFill>
                    <a:srgbClr val="FFFFFF"/>
                  </a:solidFill>
                  <a:effectLst/>
                  <a:uLnTx/>
                  <a:uFillTx/>
                  <a:latin typeface="Arial"/>
                  <a:ea typeface="+mn-ea"/>
                  <a:cs typeface="Arial"/>
                </a:rPr>
                <a:t> products services for Prod. Teams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Provide </a:t>
              </a:r>
              <a:r>
                <a:rPr kumimoji="0" lang="en-US" sz="500" b="0" i="0" u="none" strike="noStrike" kern="0" cap="none" spc="0" normalizeH="0" baseline="0" noProof="0" err="1">
                  <a:ln>
                    <a:noFill/>
                  </a:ln>
                  <a:solidFill>
                    <a:srgbClr val="FFFFFF"/>
                  </a:solidFill>
                  <a:effectLst/>
                  <a:uLnTx/>
                  <a:uFillTx/>
                  <a:latin typeface="Arial"/>
                  <a:ea typeface="+mn-ea"/>
                  <a:cs typeface="Arial"/>
                </a:rPr>
                <a:t>D&amp;A</a:t>
              </a:r>
              <a:r>
                <a:rPr kumimoji="0" lang="en-US" sz="500" b="0" i="0" u="none" strike="noStrike" kern="0" cap="none" spc="0" normalizeH="0" baseline="0" noProof="0">
                  <a:ln>
                    <a:noFill/>
                  </a:ln>
                  <a:solidFill>
                    <a:srgbClr val="FFFFFF"/>
                  </a:solidFill>
                  <a:effectLst/>
                  <a:uLnTx/>
                  <a:uFillTx/>
                  <a:latin typeface="Arial"/>
                  <a:ea typeface="+mn-ea"/>
                  <a:cs typeface="Arial"/>
                </a:rPr>
                <a:t> developers on Product Teams with consistent best-practice tools</a:t>
              </a:r>
            </a:p>
          </p:txBody>
        </p:sp>
        <p:sp>
          <p:nvSpPr>
            <p:cNvPr id="22" name="Rectangle 21">
              <a:extLst>
                <a:ext uri="{FF2B5EF4-FFF2-40B4-BE49-F238E27FC236}">
                  <a16:creationId xmlns:a16="http://schemas.microsoft.com/office/drawing/2014/main" id="{F11013F2-C7C8-4B38-8C81-01FD212697E8}"/>
                </a:ext>
              </a:extLst>
            </p:cNvPr>
            <p:cNvSpPr/>
            <p:nvPr/>
          </p:nvSpPr>
          <p:spPr>
            <a:xfrm>
              <a:off x="1987745" y="4157396"/>
              <a:ext cx="5835711" cy="939377"/>
            </a:xfrm>
            <a:prstGeom prst="rect">
              <a:avLst/>
            </a:prstGeom>
            <a:solidFill>
              <a:srgbClr val="AAAAA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Core systems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Use layers above to reduce need for direct core system access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De-couple simplification and replacement of core systems from build of new "</a:t>
              </a:r>
              <a:r>
                <a:rPr kumimoji="0" lang="en-US" sz="500" b="0" i="0" u="none" strike="noStrike" kern="0" cap="none" spc="0" normalizeH="0" baseline="0" noProof="0" err="1">
                  <a:ln>
                    <a:noFill/>
                  </a:ln>
                  <a:solidFill>
                    <a:srgbClr val="FFFFFF"/>
                  </a:solidFill>
                  <a:effectLst/>
                  <a:uLnTx/>
                  <a:uFillTx/>
                  <a:latin typeface="Arial"/>
                  <a:ea typeface="+mn-ea"/>
                  <a:cs typeface="Arial"/>
                </a:rPr>
                <a:t>upstack</a:t>
              </a:r>
              <a:r>
                <a:rPr kumimoji="0" lang="en-US" sz="500" b="0" i="0" u="none" strike="noStrike" kern="0" cap="none" spc="0" normalizeH="0" baseline="0" noProof="0">
                  <a:ln>
                    <a:noFill/>
                  </a:ln>
                  <a:solidFill>
                    <a:srgbClr val="FFFFFF"/>
                  </a:solidFill>
                  <a:effectLst/>
                  <a:uLnTx/>
                  <a:uFillTx/>
                  <a:latin typeface="Arial"/>
                  <a:ea typeface="+mn-ea"/>
                  <a:cs typeface="Arial"/>
                </a:rPr>
                <a:t>" digital products </a:t>
              </a:r>
            </a:p>
          </p:txBody>
        </p:sp>
        <p:sp>
          <p:nvSpPr>
            <p:cNvPr id="23" name="Rectangle 22">
              <a:extLst>
                <a:ext uri="{FF2B5EF4-FFF2-40B4-BE49-F238E27FC236}">
                  <a16:creationId xmlns:a16="http://schemas.microsoft.com/office/drawing/2014/main" id="{AFDCE3D8-E48E-4DE3-B0B6-52F45C2C71CA}"/>
                </a:ext>
              </a:extLst>
            </p:cNvPr>
            <p:cNvSpPr/>
            <p:nvPr/>
          </p:nvSpPr>
          <p:spPr>
            <a:xfrm>
              <a:off x="1987974" y="5192228"/>
              <a:ext cx="5835711" cy="939377"/>
            </a:xfrm>
            <a:prstGeom prst="rect">
              <a:avLst/>
            </a:prstGeom>
            <a:solidFill>
              <a:srgbClr val="AAAAAC"/>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txBody>
            <a:bodyPr rot="0" spcFirstLastPara="0" vertOverflow="overflow" horzOverflow="overflow" vert="horz" wrap="square" lIns="46291" tIns="23146" rIns="546750" bIns="23146" numCol="1" spcCol="0" rtlCol="0" fromWordArt="0" anchor="t" anchorCtr="0" forceAA="0" compatLnSpc="1">
              <a:prstTxWarp prst="textNoShape">
                <a:avLst/>
              </a:prstTxWarp>
              <a:noAutofit/>
            </a:bodyPr>
            <a:lstStyle/>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Infrastructure products: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Modernize infrastructure with flexible options for Product Teams</a:t>
              </a:r>
            </a:p>
            <a:p>
              <a:pPr marL="416624"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Allow easy adapt-and-configure of Infrastructure as Product needs evolve</a:t>
              </a:r>
            </a:p>
          </p:txBody>
        </p:sp>
        <p:sp>
          <p:nvSpPr>
            <p:cNvPr id="24" name="Rectangle 23">
              <a:extLst>
                <a:ext uri="{FF2B5EF4-FFF2-40B4-BE49-F238E27FC236}">
                  <a16:creationId xmlns:a16="http://schemas.microsoft.com/office/drawing/2014/main" id="{A7392B3E-C214-4382-8BC6-04EF5D5F9022}"/>
                </a:ext>
              </a:extLst>
            </p:cNvPr>
            <p:cNvSpPr/>
            <p:nvPr/>
          </p:nvSpPr>
          <p:spPr>
            <a:xfrm>
              <a:off x="7937018"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Integration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Connect different products and layers, allow for ease of inter-operability and speed of integration</a:t>
              </a:r>
            </a:p>
          </p:txBody>
        </p:sp>
        <p:sp>
          <p:nvSpPr>
            <p:cNvPr id="25" name="Rectangle 24">
              <a:extLst>
                <a:ext uri="{FF2B5EF4-FFF2-40B4-BE49-F238E27FC236}">
                  <a16:creationId xmlns:a16="http://schemas.microsoft.com/office/drawing/2014/main" id="{F7A549E1-573A-418F-8EB0-27997E1D5E99}"/>
                </a:ext>
              </a:extLst>
            </p:cNvPr>
            <p:cNvSpPr/>
            <p:nvPr/>
          </p:nvSpPr>
          <p:spPr>
            <a:xfrm>
              <a:off x="9125223"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Security Products: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Protect sensitive data &amp; information; ensure high standards for privacy and compliance</a:t>
              </a:r>
            </a:p>
          </p:txBody>
        </p:sp>
        <p:sp>
          <p:nvSpPr>
            <p:cNvPr id="26" name="Rectangle 25">
              <a:extLst>
                <a:ext uri="{FF2B5EF4-FFF2-40B4-BE49-F238E27FC236}">
                  <a16:creationId xmlns:a16="http://schemas.microsoft.com/office/drawing/2014/main" id="{3D03437B-72A9-43E9-8DA0-2E3978252DF0}"/>
                </a:ext>
              </a:extLst>
            </p:cNvPr>
            <p:cNvSpPr/>
            <p:nvPr/>
          </p:nvSpPr>
          <p:spPr>
            <a:xfrm>
              <a:off x="10313428" y="2087733"/>
              <a:ext cx="1074873" cy="4043872"/>
            </a:xfrm>
            <a:prstGeom prst="rect">
              <a:avLst/>
            </a:prstGeom>
            <a:solidFill>
              <a:srgbClr val="AAAAAC"/>
            </a:solidFill>
            <a:ln w="9525" cap="rnd" cmpd="sng" algn="ctr">
              <a:noFill/>
              <a:prstDash val="solid"/>
              <a:round/>
              <a:headEnd type="none" w="med" len="med"/>
              <a:tailEnd type="none" w="med" len="med"/>
            </a:ln>
            <a:effectLst/>
          </p:spPr>
          <p:txBody>
            <a:bodyPr rot="0" spcFirstLastPara="0" vertOverflow="overflow" horzOverflow="overflow" vert="horz" wrap="square" lIns="46291" tIns="23146" rIns="46291" bIns="23146"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0" noProof="0">
                <a:ln>
                  <a:noFill/>
                </a:ln>
                <a:solidFill>
                  <a:srgbClr val="FFFFFF"/>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0" noProof="0">
                  <a:ln>
                    <a:noFill/>
                  </a:ln>
                  <a:solidFill>
                    <a:srgbClr val="FFFFFF"/>
                  </a:solidFill>
                  <a:effectLst/>
                  <a:uLnTx/>
                  <a:uFillTx/>
                  <a:latin typeface="Arial"/>
                  <a:ea typeface="+mn-ea"/>
                  <a:cs typeface="Arial"/>
                </a:rPr>
                <a:t>Org capability and ways of working: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FFFFFF"/>
                  </a:solidFill>
                  <a:effectLst/>
                  <a:uLnTx/>
                  <a:uFillTx/>
                  <a:latin typeface="Arial"/>
                  <a:ea typeface="+mn-ea"/>
                  <a:cs typeface="Arial"/>
                </a:rPr>
                <a:t>Establish effective digital WoW and processes to optimize intake process, funding, federated org structure, and talent model</a:t>
              </a:r>
            </a:p>
          </p:txBody>
        </p:sp>
        <p:grpSp>
          <p:nvGrpSpPr>
            <p:cNvPr id="27" name="Group 26">
              <a:extLst>
                <a:ext uri="{FF2B5EF4-FFF2-40B4-BE49-F238E27FC236}">
                  <a16:creationId xmlns:a16="http://schemas.microsoft.com/office/drawing/2014/main" id="{7F538AC4-2276-480A-8559-91A72AE3C765}"/>
                </a:ext>
              </a:extLst>
            </p:cNvPr>
            <p:cNvGrpSpPr>
              <a:grpSpLocks noChangeAspect="1"/>
            </p:cNvGrpSpPr>
            <p:nvPr/>
          </p:nvGrpSpPr>
          <p:grpSpPr>
            <a:xfrm>
              <a:off x="2137506" y="2262564"/>
              <a:ext cx="589715" cy="589715"/>
              <a:chOff x="5273675" y="2606675"/>
              <a:chExt cx="1644650" cy="1644650"/>
            </a:xfrm>
          </p:grpSpPr>
          <p:sp>
            <p:nvSpPr>
              <p:cNvPr id="162" name="AutoShape 3">
                <a:extLst>
                  <a:ext uri="{FF2B5EF4-FFF2-40B4-BE49-F238E27FC236}">
                    <a16:creationId xmlns:a16="http://schemas.microsoft.com/office/drawing/2014/main" id="{FA61B514-A025-4BDE-93B3-F154B99971E3}"/>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63" name="Freeform 20">
                <a:extLst>
                  <a:ext uri="{FF2B5EF4-FFF2-40B4-BE49-F238E27FC236}">
                    <a16:creationId xmlns:a16="http://schemas.microsoft.com/office/drawing/2014/main" id="{638EDBBD-AA52-4FC4-AEB7-BF59358E6F83}"/>
                  </a:ext>
                </a:extLst>
              </p:cNvPr>
              <p:cNvSpPr>
                <a:spLocks/>
              </p:cNvSpPr>
              <p:nvPr/>
            </p:nvSpPr>
            <p:spPr bwMode="auto">
              <a:xfrm>
                <a:off x="5613400" y="2882899"/>
                <a:ext cx="1123951" cy="1092200"/>
              </a:xfrm>
              <a:custGeom>
                <a:avLst/>
                <a:gdLst>
                  <a:gd name="connsiteX0" fmla="*/ 287338 w 1123951"/>
                  <a:gd name="connsiteY0" fmla="*/ 947738 h 1092200"/>
                  <a:gd name="connsiteX1" fmla="*/ 328613 w 1123951"/>
                  <a:gd name="connsiteY1" fmla="*/ 989013 h 1092200"/>
                  <a:gd name="connsiteX2" fmla="*/ 287338 w 1123951"/>
                  <a:gd name="connsiteY2" fmla="*/ 1030288 h 1092200"/>
                  <a:gd name="connsiteX3" fmla="*/ 246063 w 1123951"/>
                  <a:gd name="connsiteY3" fmla="*/ 989013 h 1092200"/>
                  <a:gd name="connsiteX4" fmla="*/ 287338 w 1123951"/>
                  <a:gd name="connsiteY4" fmla="*/ 947738 h 1092200"/>
                  <a:gd name="connsiteX5" fmla="*/ 31750 w 1123951"/>
                  <a:gd name="connsiteY5" fmla="*/ 925513 h 1092200"/>
                  <a:gd name="connsiteX6" fmla="*/ 31750 w 1123951"/>
                  <a:gd name="connsiteY6" fmla="*/ 1060451 h 1092200"/>
                  <a:gd name="connsiteX7" fmla="*/ 542925 w 1123951"/>
                  <a:gd name="connsiteY7" fmla="*/ 1060451 h 1092200"/>
                  <a:gd name="connsiteX8" fmla="*/ 542925 w 1123951"/>
                  <a:gd name="connsiteY8" fmla="*/ 925513 h 1092200"/>
                  <a:gd name="connsiteX9" fmla="*/ 31750 w 1123951"/>
                  <a:gd name="connsiteY9" fmla="*/ 925513 h 1092200"/>
                  <a:gd name="connsiteX10" fmla="*/ 336369 w 1123951"/>
                  <a:gd name="connsiteY10" fmla="*/ 476250 h 1092200"/>
                  <a:gd name="connsiteX11" fmla="*/ 417694 w 1123951"/>
                  <a:gd name="connsiteY11" fmla="*/ 476250 h 1092200"/>
                  <a:gd name="connsiteX12" fmla="*/ 433388 w 1123951"/>
                  <a:gd name="connsiteY12" fmla="*/ 492065 h 1092200"/>
                  <a:gd name="connsiteX13" fmla="*/ 433388 w 1123951"/>
                  <a:gd name="connsiteY13" fmla="*/ 574735 h 1092200"/>
                  <a:gd name="connsiteX14" fmla="*/ 417694 w 1123951"/>
                  <a:gd name="connsiteY14" fmla="*/ 590550 h 1092200"/>
                  <a:gd name="connsiteX15" fmla="*/ 336369 w 1123951"/>
                  <a:gd name="connsiteY15" fmla="*/ 590550 h 1092200"/>
                  <a:gd name="connsiteX16" fmla="*/ 320675 w 1123951"/>
                  <a:gd name="connsiteY16" fmla="*/ 574735 h 1092200"/>
                  <a:gd name="connsiteX17" fmla="*/ 320675 w 1123951"/>
                  <a:gd name="connsiteY17" fmla="*/ 492065 h 1092200"/>
                  <a:gd name="connsiteX18" fmla="*/ 336369 w 1123951"/>
                  <a:gd name="connsiteY18" fmla="*/ 476250 h 1092200"/>
                  <a:gd name="connsiteX19" fmla="*/ 671411 w 1123951"/>
                  <a:gd name="connsiteY19" fmla="*/ 366713 h 1092200"/>
                  <a:gd name="connsiteX20" fmla="*/ 839891 w 1123951"/>
                  <a:gd name="connsiteY20" fmla="*/ 366713 h 1092200"/>
                  <a:gd name="connsiteX21" fmla="*/ 855663 w 1123951"/>
                  <a:gd name="connsiteY21" fmla="*/ 382429 h 1092200"/>
                  <a:gd name="connsiteX22" fmla="*/ 855663 w 1123951"/>
                  <a:gd name="connsiteY22" fmla="*/ 551022 h 1092200"/>
                  <a:gd name="connsiteX23" fmla="*/ 839891 w 1123951"/>
                  <a:gd name="connsiteY23" fmla="*/ 566738 h 1092200"/>
                  <a:gd name="connsiteX24" fmla="*/ 671411 w 1123951"/>
                  <a:gd name="connsiteY24" fmla="*/ 566738 h 1092200"/>
                  <a:gd name="connsiteX25" fmla="*/ 655638 w 1123951"/>
                  <a:gd name="connsiteY25" fmla="*/ 551022 h 1092200"/>
                  <a:gd name="connsiteX26" fmla="*/ 655638 w 1123951"/>
                  <a:gd name="connsiteY26" fmla="*/ 382429 h 1092200"/>
                  <a:gd name="connsiteX27" fmla="*/ 671411 w 1123951"/>
                  <a:gd name="connsiteY27" fmla="*/ 366713 h 1092200"/>
                  <a:gd name="connsiteX28" fmla="*/ 485633 w 1123951"/>
                  <a:gd name="connsiteY28" fmla="*/ 322263 h 1092200"/>
                  <a:gd name="connsiteX29" fmla="*/ 598629 w 1123951"/>
                  <a:gd name="connsiteY29" fmla="*/ 322263 h 1092200"/>
                  <a:gd name="connsiteX30" fmla="*/ 614363 w 1123951"/>
                  <a:gd name="connsiteY30" fmla="*/ 337996 h 1092200"/>
                  <a:gd name="connsiteX31" fmla="*/ 614363 w 1123951"/>
                  <a:gd name="connsiteY31" fmla="*/ 450993 h 1092200"/>
                  <a:gd name="connsiteX32" fmla="*/ 598629 w 1123951"/>
                  <a:gd name="connsiteY32" fmla="*/ 466726 h 1092200"/>
                  <a:gd name="connsiteX33" fmla="*/ 485633 w 1123951"/>
                  <a:gd name="connsiteY33" fmla="*/ 466726 h 1092200"/>
                  <a:gd name="connsiteX34" fmla="*/ 469900 w 1123951"/>
                  <a:gd name="connsiteY34" fmla="*/ 450993 h 1092200"/>
                  <a:gd name="connsiteX35" fmla="*/ 469900 w 1123951"/>
                  <a:gd name="connsiteY35" fmla="*/ 337996 h 1092200"/>
                  <a:gd name="connsiteX36" fmla="*/ 485633 w 1123951"/>
                  <a:gd name="connsiteY36" fmla="*/ 322263 h 1092200"/>
                  <a:gd name="connsiteX37" fmla="*/ 912644 w 1123951"/>
                  <a:gd name="connsiteY37" fmla="*/ 217488 h 1092200"/>
                  <a:gd name="connsiteX38" fmla="*/ 1108246 w 1123951"/>
                  <a:gd name="connsiteY38" fmla="*/ 217488 h 1092200"/>
                  <a:gd name="connsiteX39" fmla="*/ 1123951 w 1123951"/>
                  <a:gd name="connsiteY39" fmla="*/ 233193 h 1092200"/>
                  <a:gd name="connsiteX40" fmla="*/ 1123951 w 1123951"/>
                  <a:gd name="connsiteY40" fmla="*/ 428796 h 1092200"/>
                  <a:gd name="connsiteX41" fmla="*/ 1108246 w 1123951"/>
                  <a:gd name="connsiteY41" fmla="*/ 444501 h 1092200"/>
                  <a:gd name="connsiteX42" fmla="*/ 912644 w 1123951"/>
                  <a:gd name="connsiteY42" fmla="*/ 444501 h 1092200"/>
                  <a:gd name="connsiteX43" fmla="*/ 896938 w 1123951"/>
                  <a:gd name="connsiteY43" fmla="*/ 428796 h 1092200"/>
                  <a:gd name="connsiteX44" fmla="*/ 896938 w 1123951"/>
                  <a:gd name="connsiteY44" fmla="*/ 233193 h 1092200"/>
                  <a:gd name="connsiteX45" fmla="*/ 912644 w 1123951"/>
                  <a:gd name="connsiteY45" fmla="*/ 217488 h 1092200"/>
                  <a:gd name="connsiteX46" fmla="*/ 696848 w 1123951"/>
                  <a:gd name="connsiteY46" fmla="*/ 149225 h 1092200"/>
                  <a:gd name="connsiteX47" fmla="*/ 839854 w 1123951"/>
                  <a:gd name="connsiteY47" fmla="*/ 149225 h 1092200"/>
                  <a:gd name="connsiteX48" fmla="*/ 855663 w 1123951"/>
                  <a:gd name="connsiteY48" fmla="*/ 164891 h 1092200"/>
                  <a:gd name="connsiteX49" fmla="*/ 855663 w 1123951"/>
                  <a:gd name="connsiteY49" fmla="*/ 306597 h 1092200"/>
                  <a:gd name="connsiteX50" fmla="*/ 839854 w 1123951"/>
                  <a:gd name="connsiteY50" fmla="*/ 322263 h 1092200"/>
                  <a:gd name="connsiteX51" fmla="*/ 696848 w 1123951"/>
                  <a:gd name="connsiteY51" fmla="*/ 322263 h 1092200"/>
                  <a:gd name="connsiteX52" fmla="*/ 681038 w 1123951"/>
                  <a:gd name="connsiteY52" fmla="*/ 306597 h 1092200"/>
                  <a:gd name="connsiteX53" fmla="*/ 681038 w 1123951"/>
                  <a:gd name="connsiteY53" fmla="*/ 164891 h 1092200"/>
                  <a:gd name="connsiteX54" fmla="*/ 696848 w 1123951"/>
                  <a:gd name="connsiteY54" fmla="*/ 149225 h 1092200"/>
                  <a:gd name="connsiteX55" fmla="*/ 64302 w 1123951"/>
                  <a:gd name="connsiteY55" fmla="*/ 149225 h 1092200"/>
                  <a:gd name="connsiteX56" fmla="*/ 505610 w 1123951"/>
                  <a:gd name="connsiteY56" fmla="*/ 149225 h 1092200"/>
                  <a:gd name="connsiteX57" fmla="*/ 512763 w 1123951"/>
                  <a:gd name="connsiteY57" fmla="*/ 156365 h 1092200"/>
                  <a:gd name="connsiteX58" fmla="*/ 512763 w 1123951"/>
                  <a:gd name="connsiteY58" fmla="*/ 290608 h 1092200"/>
                  <a:gd name="connsiteX59" fmla="*/ 485583 w 1123951"/>
                  <a:gd name="connsiteY59" fmla="*/ 290608 h 1092200"/>
                  <a:gd name="connsiteX60" fmla="*/ 438377 w 1123951"/>
                  <a:gd name="connsiteY60" fmla="*/ 337736 h 1092200"/>
                  <a:gd name="connsiteX61" fmla="*/ 438377 w 1123951"/>
                  <a:gd name="connsiteY61" fmla="*/ 450557 h 1092200"/>
                  <a:gd name="connsiteX62" fmla="*/ 438377 w 1123951"/>
                  <a:gd name="connsiteY62" fmla="*/ 451271 h 1092200"/>
                  <a:gd name="connsiteX63" fmla="*/ 416920 w 1123951"/>
                  <a:gd name="connsiteY63" fmla="*/ 445558 h 1092200"/>
                  <a:gd name="connsiteX64" fmla="*/ 335381 w 1123951"/>
                  <a:gd name="connsiteY64" fmla="*/ 445558 h 1092200"/>
                  <a:gd name="connsiteX65" fmla="*/ 288175 w 1123951"/>
                  <a:gd name="connsiteY65" fmla="*/ 492686 h 1092200"/>
                  <a:gd name="connsiteX66" fmla="*/ 288175 w 1123951"/>
                  <a:gd name="connsiteY66" fmla="*/ 574803 h 1092200"/>
                  <a:gd name="connsiteX67" fmla="*/ 335381 w 1123951"/>
                  <a:gd name="connsiteY67" fmla="*/ 621930 h 1092200"/>
                  <a:gd name="connsiteX68" fmla="*/ 416920 w 1123951"/>
                  <a:gd name="connsiteY68" fmla="*/ 621930 h 1092200"/>
                  <a:gd name="connsiteX69" fmla="*/ 464126 w 1123951"/>
                  <a:gd name="connsiteY69" fmla="*/ 574803 h 1092200"/>
                  <a:gd name="connsiteX70" fmla="*/ 464126 w 1123951"/>
                  <a:gd name="connsiteY70" fmla="*/ 492686 h 1092200"/>
                  <a:gd name="connsiteX71" fmla="*/ 485583 w 1123951"/>
                  <a:gd name="connsiteY71" fmla="*/ 497685 h 1092200"/>
                  <a:gd name="connsiteX72" fmla="*/ 512763 w 1123951"/>
                  <a:gd name="connsiteY72" fmla="*/ 497685 h 1092200"/>
                  <a:gd name="connsiteX73" fmla="*/ 512763 w 1123951"/>
                  <a:gd name="connsiteY73" fmla="*/ 853285 h 1092200"/>
                  <a:gd name="connsiteX74" fmla="*/ 505610 w 1123951"/>
                  <a:gd name="connsiteY74" fmla="*/ 860425 h 1092200"/>
                  <a:gd name="connsiteX75" fmla="*/ 64302 w 1123951"/>
                  <a:gd name="connsiteY75" fmla="*/ 860425 h 1092200"/>
                  <a:gd name="connsiteX76" fmla="*/ 57150 w 1123951"/>
                  <a:gd name="connsiteY76" fmla="*/ 853285 h 1092200"/>
                  <a:gd name="connsiteX77" fmla="*/ 57150 w 1123951"/>
                  <a:gd name="connsiteY77" fmla="*/ 156365 h 1092200"/>
                  <a:gd name="connsiteX78" fmla="*/ 64302 w 1123951"/>
                  <a:gd name="connsiteY78" fmla="*/ 149225 h 1092200"/>
                  <a:gd name="connsiteX79" fmla="*/ 196721 w 1123951"/>
                  <a:gd name="connsiteY79" fmla="*/ 74613 h 1092200"/>
                  <a:gd name="connsiteX80" fmla="*/ 376367 w 1123951"/>
                  <a:gd name="connsiteY80" fmla="*/ 74613 h 1092200"/>
                  <a:gd name="connsiteX81" fmla="*/ 392113 w 1123951"/>
                  <a:gd name="connsiteY81" fmla="*/ 90488 h 1092200"/>
                  <a:gd name="connsiteX82" fmla="*/ 376367 w 1123951"/>
                  <a:gd name="connsiteY82" fmla="*/ 106363 h 1092200"/>
                  <a:gd name="connsiteX83" fmla="*/ 196721 w 1123951"/>
                  <a:gd name="connsiteY83" fmla="*/ 106363 h 1092200"/>
                  <a:gd name="connsiteX84" fmla="*/ 180975 w 1123951"/>
                  <a:gd name="connsiteY84" fmla="*/ 90488 h 1092200"/>
                  <a:gd name="connsiteX85" fmla="*/ 196721 w 1123951"/>
                  <a:gd name="connsiteY85" fmla="*/ 74613 h 1092200"/>
                  <a:gd name="connsiteX86" fmla="*/ 15725 w 1123951"/>
                  <a:gd name="connsiteY86" fmla="*/ 0 h 1092200"/>
                  <a:gd name="connsiteX87" fmla="*/ 558950 w 1123951"/>
                  <a:gd name="connsiteY87" fmla="*/ 0 h 1092200"/>
                  <a:gd name="connsiteX88" fmla="*/ 574675 w 1123951"/>
                  <a:gd name="connsiteY88" fmla="*/ 15726 h 1092200"/>
                  <a:gd name="connsiteX89" fmla="*/ 574675 w 1123951"/>
                  <a:gd name="connsiteY89" fmla="*/ 289490 h 1092200"/>
                  <a:gd name="connsiteX90" fmla="*/ 543225 w 1123951"/>
                  <a:gd name="connsiteY90" fmla="*/ 289490 h 1092200"/>
                  <a:gd name="connsiteX91" fmla="*/ 543225 w 1123951"/>
                  <a:gd name="connsiteY91" fmla="*/ 31451 h 1092200"/>
                  <a:gd name="connsiteX92" fmla="*/ 31450 w 1123951"/>
                  <a:gd name="connsiteY92" fmla="*/ 31451 h 1092200"/>
                  <a:gd name="connsiteX93" fmla="*/ 31450 w 1123951"/>
                  <a:gd name="connsiteY93" fmla="*/ 894918 h 1092200"/>
                  <a:gd name="connsiteX94" fmla="*/ 543225 w 1123951"/>
                  <a:gd name="connsiteY94" fmla="*/ 894918 h 1092200"/>
                  <a:gd name="connsiteX95" fmla="*/ 543225 w 1123951"/>
                  <a:gd name="connsiteY95" fmla="*/ 496780 h 1092200"/>
                  <a:gd name="connsiteX96" fmla="*/ 574675 w 1123951"/>
                  <a:gd name="connsiteY96" fmla="*/ 496780 h 1092200"/>
                  <a:gd name="connsiteX97" fmla="*/ 574675 w 1123951"/>
                  <a:gd name="connsiteY97" fmla="*/ 894918 h 1092200"/>
                  <a:gd name="connsiteX98" fmla="*/ 574675 w 1123951"/>
                  <a:gd name="connsiteY98" fmla="*/ 926369 h 1092200"/>
                  <a:gd name="connsiteX99" fmla="*/ 574675 w 1123951"/>
                  <a:gd name="connsiteY99" fmla="*/ 1076475 h 1092200"/>
                  <a:gd name="connsiteX100" fmla="*/ 558950 w 1123951"/>
                  <a:gd name="connsiteY100" fmla="*/ 1092200 h 1092200"/>
                  <a:gd name="connsiteX101" fmla="*/ 15725 w 1123951"/>
                  <a:gd name="connsiteY101" fmla="*/ 1092200 h 1092200"/>
                  <a:gd name="connsiteX102" fmla="*/ 0 w 1123951"/>
                  <a:gd name="connsiteY102" fmla="*/ 1076475 h 1092200"/>
                  <a:gd name="connsiteX103" fmla="*/ 0 w 1123951"/>
                  <a:gd name="connsiteY103" fmla="*/ 926369 h 1092200"/>
                  <a:gd name="connsiteX104" fmla="*/ 0 w 1123951"/>
                  <a:gd name="connsiteY104" fmla="*/ 894918 h 1092200"/>
                  <a:gd name="connsiteX105" fmla="*/ 0 w 1123951"/>
                  <a:gd name="connsiteY105" fmla="*/ 15726 h 1092200"/>
                  <a:gd name="connsiteX106" fmla="*/ 15725 w 1123951"/>
                  <a:gd name="connsiteY106" fmla="*/ 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123951" h="1092200">
                    <a:moveTo>
                      <a:pt x="287338" y="947738"/>
                    </a:moveTo>
                    <a:cubicBezTo>
                      <a:pt x="310134" y="947738"/>
                      <a:pt x="328613" y="966217"/>
                      <a:pt x="328613" y="989013"/>
                    </a:cubicBezTo>
                    <a:cubicBezTo>
                      <a:pt x="328613" y="1011809"/>
                      <a:pt x="310134" y="1030288"/>
                      <a:pt x="287338" y="1030288"/>
                    </a:cubicBezTo>
                    <a:cubicBezTo>
                      <a:pt x="264542" y="1030288"/>
                      <a:pt x="246063" y="1011809"/>
                      <a:pt x="246063" y="989013"/>
                    </a:cubicBezTo>
                    <a:cubicBezTo>
                      <a:pt x="246063" y="966217"/>
                      <a:pt x="264542" y="947738"/>
                      <a:pt x="287338" y="947738"/>
                    </a:cubicBezTo>
                    <a:close/>
                    <a:moveTo>
                      <a:pt x="31750" y="925513"/>
                    </a:moveTo>
                    <a:cubicBezTo>
                      <a:pt x="31750" y="925513"/>
                      <a:pt x="31750" y="925513"/>
                      <a:pt x="31750" y="1060451"/>
                    </a:cubicBezTo>
                    <a:cubicBezTo>
                      <a:pt x="31750" y="1060451"/>
                      <a:pt x="31750" y="1060451"/>
                      <a:pt x="542925" y="1060451"/>
                    </a:cubicBezTo>
                    <a:cubicBezTo>
                      <a:pt x="542925" y="1060451"/>
                      <a:pt x="542925" y="1060451"/>
                      <a:pt x="542925" y="925513"/>
                    </a:cubicBezTo>
                    <a:cubicBezTo>
                      <a:pt x="542925" y="925513"/>
                      <a:pt x="542925" y="925513"/>
                      <a:pt x="31750" y="925513"/>
                    </a:cubicBezTo>
                    <a:close/>
                    <a:moveTo>
                      <a:pt x="336369" y="476250"/>
                    </a:moveTo>
                    <a:cubicBezTo>
                      <a:pt x="336369" y="476250"/>
                      <a:pt x="336369" y="476250"/>
                      <a:pt x="417694" y="476250"/>
                    </a:cubicBezTo>
                    <a:cubicBezTo>
                      <a:pt x="426254" y="476250"/>
                      <a:pt x="433388" y="483439"/>
                      <a:pt x="433388" y="492065"/>
                    </a:cubicBezTo>
                    <a:cubicBezTo>
                      <a:pt x="433388" y="492065"/>
                      <a:pt x="433388" y="492065"/>
                      <a:pt x="433388" y="574735"/>
                    </a:cubicBezTo>
                    <a:cubicBezTo>
                      <a:pt x="433388" y="583361"/>
                      <a:pt x="426254" y="590550"/>
                      <a:pt x="417694" y="590550"/>
                    </a:cubicBezTo>
                    <a:cubicBezTo>
                      <a:pt x="417694" y="590550"/>
                      <a:pt x="417694" y="590550"/>
                      <a:pt x="336369" y="590550"/>
                    </a:cubicBezTo>
                    <a:cubicBezTo>
                      <a:pt x="327095" y="590550"/>
                      <a:pt x="320675" y="583361"/>
                      <a:pt x="320675" y="574735"/>
                    </a:cubicBezTo>
                    <a:cubicBezTo>
                      <a:pt x="320675" y="574735"/>
                      <a:pt x="320675" y="574735"/>
                      <a:pt x="320675" y="492065"/>
                    </a:cubicBezTo>
                    <a:cubicBezTo>
                      <a:pt x="320675" y="483439"/>
                      <a:pt x="327095" y="476250"/>
                      <a:pt x="336369" y="476250"/>
                    </a:cubicBezTo>
                    <a:close/>
                    <a:moveTo>
                      <a:pt x="671411" y="366713"/>
                    </a:moveTo>
                    <a:cubicBezTo>
                      <a:pt x="671411" y="366713"/>
                      <a:pt x="671411" y="366713"/>
                      <a:pt x="839891" y="366713"/>
                    </a:cubicBezTo>
                    <a:cubicBezTo>
                      <a:pt x="848494" y="366713"/>
                      <a:pt x="855663" y="373857"/>
                      <a:pt x="855663" y="382429"/>
                    </a:cubicBezTo>
                    <a:cubicBezTo>
                      <a:pt x="855663" y="382429"/>
                      <a:pt x="855663" y="382429"/>
                      <a:pt x="855663" y="551022"/>
                    </a:cubicBezTo>
                    <a:cubicBezTo>
                      <a:pt x="855663" y="559594"/>
                      <a:pt x="848494" y="566738"/>
                      <a:pt x="839891" y="566738"/>
                    </a:cubicBezTo>
                    <a:cubicBezTo>
                      <a:pt x="839891" y="566738"/>
                      <a:pt x="839891" y="566738"/>
                      <a:pt x="671411" y="566738"/>
                    </a:cubicBezTo>
                    <a:cubicBezTo>
                      <a:pt x="662808" y="566738"/>
                      <a:pt x="655638" y="559594"/>
                      <a:pt x="655638" y="551022"/>
                    </a:cubicBezTo>
                    <a:cubicBezTo>
                      <a:pt x="655638" y="551022"/>
                      <a:pt x="655638" y="551022"/>
                      <a:pt x="655638" y="382429"/>
                    </a:cubicBezTo>
                    <a:cubicBezTo>
                      <a:pt x="655638" y="373857"/>
                      <a:pt x="662808" y="366713"/>
                      <a:pt x="671411" y="366713"/>
                    </a:cubicBezTo>
                    <a:close/>
                    <a:moveTo>
                      <a:pt x="485633" y="322263"/>
                    </a:moveTo>
                    <a:cubicBezTo>
                      <a:pt x="485633" y="322263"/>
                      <a:pt x="485633" y="322263"/>
                      <a:pt x="598629" y="322263"/>
                    </a:cubicBezTo>
                    <a:cubicBezTo>
                      <a:pt x="607211" y="322263"/>
                      <a:pt x="614363" y="329415"/>
                      <a:pt x="614363" y="337996"/>
                    </a:cubicBezTo>
                    <a:cubicBezTo>
                      <a:pt x="614363" y="337996"/>
                      <a:pt x="614363" y="337996"/>
                      <a:pt x="614363" y="450993"/>
                    </a:cubicBezTo>
                    <a:cubicBezTo>
                      <a:pt x="614363" y="459574"/>
                      <a:pt x="607211" y="466726"/>
                      <a:pt x="598629" y="466726"/>
                    </a:cubicBezTo>
                    <a:cubicBezTo>
                      <a:pt x="598629" y="466726"/>
                      <a:pt x="598629" y="466726"/>
                      <a:pt x="485633" y="466726"/>
                    </a:cubicBezTo>
                    <a:cubicBezTo>
                      <a:pt x="477051" y="466726"/>
                      <a:pt x="469900" y="459574"/>
                      <a:pt x="469900" y="450993"/>
                    </a:cubicBezTo>
                    <a:cubicBezTo>
                      <a:pt x="469900" y="450993"/>
                      <a:pt x="469900" y="450993"/>
                      <a:pt x="469900" y="337996"/>
                    </a:cubicBezTo>
                    <a:cubicBezTo>
                      <a:pt x="469900" y="329415"/>
                      <a:pt x="477051" y="322263"/>
                      <a:pt x="485633" y="322263"/>
                    </a:cubicBezTo>
                    <a:close/>
                    <a:moveTo>
                      <a:pt x="912644" y="217488"/>
                    </a:moveTo>
                    <a:cubicBezTo>
                      <a:pt x="912644" y="217488"/>
                      <a:pt x="912644" y="217488"/>
                      <a:pt x="1108246" y="217488"/>
                    </a:cubicBezTo>
                    <a:cubicBezTo>
                      <a:pt x="1116812" y="217488"/>
                      <a:pt x="1123951" y="224627"/>
                      <a:pt x="1123951" y="233193"/>
                    </a:cubicBezTo>
                    <a:cubicBezTo>
                      <a:pt x="1123951" y="233193"/>
                      <a:pt x="1123951" y="233193"/>
                      <a:pt x="1123951" y="428796"/>
                    </a:cubicBezTo>
                    <a:cubicBezTo>
                      <a:pt x="1123951" y="437362"/>
                      <a:pt x="1116812" y="444501"/>
                      <a:pt x="1108246" y="444501"/>
                    </a:cubicBezTo>
                    <a:cubicBezTo>
                      <a:pt x="1108246" y="444501"/>
                      <a:pt x="1108246" y="444501"/>
                      <a:pt x="912644" y="444501"/>
                    </a:cubicBezTo>
                    <a:cubicBezTo>
                      <a:pt x="904077" y="444501"/>
                      <a:pt x="896938" y="437362"/>
                      <a:pt x="896938" y="428796"/>
                    </a:cubicBezTo>
                    <a:cubicBezTo>
                      <a:pt x="896938" y="428796"/>
                      <a:pt x="896938" y="428796"/>
                      <a:pt x="896938" y="233193"/>
                    </a:cubicBezTo>
                    <a:cubicBezTo>
                      <a:pt x="896938" y="224627"/>
                      <a:pt x="904077" y="217488"/>
                      <a:pt x="912644" y="217488"/>
                    </a:cubicBezTo>
                    <a:close/>
                    <a:moveTo>
                      <a:pt x="696848" y="149225"/>
                    </a:moveTo>
                    <a:cubicBezTo>
                      <a:pt x="696848" y="149225"/>
                      <a:pt x="696848" y="149225"/>
                      <a:pt x="839854" y="149225"/>
                    </a:cubicBezTo>
                    <a:cubicBezTo>
                      <a:pt x="848477" y="149225"/>
                      <a:pt x="855663" y="156346"/>
                      <a:pt x="855663" y="164891"/>
                    </a:cubicBezTo>
                    <a:cubicBezTo>
                      <a:pt x="855663" y="164891"/>
                      <a:pt x="855663" y="164891"/>
                      <a:pt x="855663" y="306597"/>
                    </a:cubicBezTo>
                    <a:cubicBezTo>
                      <a:pt x="855663" y="315142"/>
                      <a:pt x="848477" y="322263"/>
                      <a:pt x="839854" y="322263"/>
                    </a:cubicBezTo>
                    <a:cubicBezTo>
                      <a:pt x="839854" y="322263"/>
                      <a:pt x="839854" y="322263"/>
                      <a:pt x="696848" y="322263"/>
                    </a:cubicBezTo>
                    <a:cubicBezTo>
                      <a:pt x="688224" y="322263"/>
                      <a:pt x="681038" y="315142"/>
                      <a:pt x="681038" y="306597"/>
                    </a:cubicBezTo>
                    <a:cubicBezTo>
                      <a:pt x="681038" y="306597"/>
                      <a:pt x="681038" y="306597"/>
                      <a:pt x="681038" y="164891"/>
                    </a:cubicBezTo>
                    <a:cubicBezTo>
                      <a:pt x="681038" y="156346"/>
                      <a:pt x="688224" y="149225"/>
                      <a:pt x="696848" y="149225"/>
                    </a:cubicBezTo>
                    <a:close/>
                    <a:moveTo>
                      <a:pt x="64302" y="149225"/>
                    </a:moveTo>
                    <a:cubicBezTo>
                      <a:pt x="64302" y="149225"/>
                      <a:pt x="64302" y="149225"/>
                      <a:pt x="505610" y="149225"/>
                    </a:cubicBezTo>
                    <a:cubicBezTo>
                      <a:pt x="509902" y="149225"/>
                      <a:pt x="512763" y="152795"/>
                      <a:pt x="512763" y="156365"/>
                    </a:cubicBezTo>
                    <a:cubicBezTo>
                      <a:pt x="512763" y="156365"/>
                      <a:pt x="512763" y="156365"/>
                      <a:pt x="512763" y="290608"/>
                    </a:cubicBezTo>
                    <a:cubicBezTo>
                      <a:pt x="512763" y="290608"/>
                      <a:pt x="512763" y="290608"/>
                      <a:pt x="485583" y="290608"/>
                    </a:cubicBezTo>
                    <a:cubicBezTo>
                      <a:pt x="459834" y="290608"/>
                      <a:pt x="438377" y="312030"/>
                      <a:pt x="438377" y="337736"/>
                    </a:cubicBezTo>
                    <a:cubicBezTo>
                      <a:pt x="438377" y="337736"/>
                      <a:pt x="438377" y="337736"/>
                      <a:pt x="438377" y="450557"/>
                    </a:cubicBezTo>
                    <a:cubicBezTo>
                      <a:pt x="438377" y="450557"/>
                      <a:pt x="438377" y="450557"/>
                      <a:pt x="438377" y="451271"/>
                    </a:cubicBezTo>
                    <a:cubicBezTo>
                      <a:pt x="431940" y="447701"/>
                      <a:pt x="424787" y="445558"/>
                      <a:pt x="416920" y="445558"/>
                    </a:cubicBezTo>
                    <a:cubicBezTo>
                      <a:pt x="416920" y="445558"/>
                      <a:pt x="416920" y="445558"/>
                      <a:pt x="335381" y="445558"/>
                    </a:cubicBezTo>
                    <a:cubicBezTo>
                      <a:pt x="308917" y="445558"/>
                      <a:pt x="288175" y="466980"/>
                      <a:pt x="288175" y="492686"/>
                    </a:cubicBezTo>
                    <a:cubicBezTo>
                      <a:pt x="288175" y="492686"/>
                      <a:pt x="288175" y="492686"/>
                      <a:pt x="288175" y="574803"/>
                    </a:cubicBezTo>
                    <a:cubicBezTo>
                      <a:pt x="288175" y="600509"/>
                      <a:pt x="308917" y="621930"/>
                      <a:pt x="335381" y="621930"/>
                    </a:cubicBezTo>
                    <a:cubicBezTo>
                      <a:pt x="335381" y="621930"/>
                      <a:pt x="335381" y="621930"/>
                      <a:pt x="416920" y="621930"/>
                    </a:cubicBezTo>
                    <a:cubicBezTo>
                      <a:pt x="443384" y="621930"/>
                      <a:pt x="464126" y="600509"/>
                      <a:pt x="464126" y="574803"/>
                    </a:cubicBezTo>
                    <a:cubicBezTo>
                      <a:pt x="464126" y="574803"/>
                      <a:pt x="464126" y="574803"/>
                      <a:pt x="464126" y="492686"/>
                    </a:cubicBezTo>
                    <a:cubicBezTo>
                      <a:pt x="470563" y="495542"/>
                      <a:pt x="477716" y="497685"/>
                      <a:pt x="485583" y="497685"/>
                    </a:cubicBezTo>
                    <a:cubicBezTo>
                      <a:pt x="485583" y="497685"/>
                      <a:pt x="485583" y="497685"/>
                      <a:pt x="512763" y="497685"/>
                    </a:cubicBezTo>
                    <a:cubicBezTo>
                      <a:pt x="512763" y="497685"/>
                      <a:pt x="512763" y="497685"/>
                      <a:pt x="512763" y="853285"/>
                    </a:cubicBezTo>
                    <a:cubicBezTo>
                      <a:pt x="512763" y="857569"/>
                      <a:pt x="509902" y="860425"/>
                      <a:pt x="505610" y="860425"/>
                    </a:cubicBezTo>
                    <a:cubicBezTo>
                      <a:pt x="505610" y="860425"/>
                      <a:pt x="505610" y="860425"/>
                      <a:pt x="64302" y="860425"/>
                    </a:cubicBezTo>
                    <a:cubicBezTo>
                      <a:pt x="60011" y="860425"/>
                      <a:pt x="57150" y="857569"/>
                      <a:pt x="57150" y="853285"/>
                    </a:cubicBezTo>
                    <a:cubicBezTo>
                      <a:pt x="57150" y="853285"/>
                      <a:pt x="57150" y="853285"/>
                      <a:pt x="57150" y="156365"/>
                    </a:cubicBezTo>
                    <a:cubicBezTo>
                      <a:pt x="57150" y="152795"/>
                      <a:pt x="60011" y="149225"/>
                      <a:pt x="64302" y="149225"/>
                    </a:cubicBezTo>
                    <a:close/>
                    <a:moveTo>
                      <a:pt x="196721" y="74613"/>
                    </a:moveTo>
                    <a:cubicBezTo>
                      <a:pt x="196721" y="74613"/>
                      <a:pt x="196721" y="74613"/>
                      <a:pt x="376367" y="74613"/>
                    </a:cubicBezTo>
                    <a:cubicBezTo>
                      <a:pt x="384956" y="74613"/>
                      <a:pt x="392113" y="81829"/>
                      <a:pt x="392113" y="90488"/>
                    </a:cubicBezTo>
                    <a:cubicBezTo>
                      <a:pt x="392113" y="99147"/>
                      <a:pt x="384956" y="106363"/>
                      <a:pt x="376367" y="106363"/>
                    </a:cubicBezTo>
                    <a:cubicBezTo>
                      <a:pt x="376367" y="106363"/>
                      <a:pt x="376367" y="106363"/>
                      <a:pt x="196721" y="106363"/>
                    </a:cubicBezTo>
                    <a:cubicBezTo>
                      <a:pt x="188132" y="106363"/>
                      <a:pt x="180975" y="99147"/>
                      <a:pt x="180975" y="90488"/>
                    </a:cubicBezTo>
                    <a:cubicBezTo>
                      <a:pt x="180975" y="81829"/>
                      <a:pt x="188132" y="74613"/>
                      <a:pt x="196721" y="74613"/>
                    </a:cubicBezTo>
                    <a:close/>
                    <a:moveTo>
                      <a:pt x="15725" y="0"/>
                    </a:moveTo>
                    <a:cubicBezTo>
                      <a:pt x="15725" y="0"/>
                      <a:pt x="15725" y="0"/>
                      <a:pt x="558950" y="0"/>
                    </a:cubicBezTo>
                    <a:cubicBezTo>
                      <a:pt x="567528" y="0"/>
                      <a:pt x="574675" y="7148"/>
                      <a:pt x="574675" y="15726"/>
                    </a:cubicBezTo>
                    <a:cubicBezTo>
                      <a:pt x="574675" y="15726"/>
                      <a:pt x="574675" y="15726"/>
                      <a:pt x="574675" y="289490"/>
                    </a:cubicBezTo>
                    <a:cubicBezTo>
                      <a:pt x="574675" y="289490"/>
                      <a:pt x="574675" y="289490"/>
                      <a:pt x="543225" y="289490"/>
                    </a:cubicBezTo>
                    <a:cubicBezTo>
                      <a:pt x="543225" y="289490"/>
                      <a:pt x="543225" y="289490"/>
                      <a:pt x="543225" y="31451"/>
                    </a:cubicBezTo>
                    <a:cubicBezTo>
                      <a:pt x="543225" y="31451"/>
                      <a:pt x="543225" y="31451"/>
                      <a:pt x="31450" y="31451"/>
                    </a:cubicBezTo>
                    <a:cubicBezTo>
                      <a:pt x="31450" y="31451"/>
                      <a:pt x="31450" y="31451"/>
                      <a:pt x="31450" y="894918"/>
                    </a:cubicBezTo>
                    <a:cubicBezTo>
                      <a:pt x="31450" y="894918"/>
                      <a:pt x="31450" y="894918"/>
                      <a:pt x="543225" y="894918"/>
                    </a:cubicBezTo>
                    <a:cubicBezTo>
                      <a:pt x="543225" y="894918"/>
                      <a:pt x="543225" y="894918"/>
                      <a:pt x="543225" y="496780"/>
                    </a:cubicBezTo>
                    <a:cubicBezTo>
                      <a:pt x="543225" y="496780"/>
                      <a:pt x="543225" y="496780"/>
                      <a:pt x="574675" y="496780"/>
                    </a:cubicBezTo>
                    <a:cubicBezTo>
                      <a:pt x="574675" y="496780"/>
                      <a:pt x="574675" y="496780"/>
                      <a:pt x="574675" y="894918"/>
                    </a:cubicBezTo>
                    <a:cubicBezTo>
                      <a:pt x="574675" y="894918"/>
                      <a:pt x="574675" y="894918"/>
                      <a:pt x="574675" y="926369"/>
                    </a:cubicBezTo>
                    <a:cubicBezTo>
                      <a:pt x="574675" y="926369"/>
                      <a:pt x="574675" y="926369"/>
                      <a:pt x="574675" y="1076475"/>
                    </a:cubicBezTo>
                    <a:cubicBezTo>
                      <a:pt x="574675" y="1085052"/>
                      <a:pt x="567528" y="1092200"/>
                      <a:pt x="558950" y="1092200"/>
                    </a:cubicBezTo>
                    <a:cubicBezTo>
                      <a:pt x="558950" y="1092200"/>
                      <a:pt x="558950" y="1092200"/>
                      <a:pt x="15725" y="1092200"/>
                    </a:cubicBezTo>
                    <a:cubicBezTo>
                      <a:pt x="7148" y="1092200"/>
                      <a:pt x="0" y="1085052"/>
                      <a:pt x="0" y="1076475"/>
                    </a:cubicBezTo>
                    <a:cubicBezTo>
                      <a:pt x="0" y="1076475"/>
                      <a:pt x="0" y="1076475"/>
                      <a:pt x="0" y="926369"/>
                    </a:cubicBezTo>
                    <a:cubicBezTo>
                      <a:pt x="0" y="926369"/>
                      <a:pt x="0" y="926369"/>
                      <a:pt x="0" y="894918"/>
                    </a:cubicBezTo>
                    <a:cubicBezTo>
                      <a:pt x="0" y="894918"/>
                      <a:pt x="0" y="894918"/>
                      <a:pt x="0" y="15726"/>
                    </a:cubicBezTo>
                    <a:cubicBezTo>
                      <a:pt x="0" y="7148"/>
                      <a:pt x="7148" y="0"/>
                      <a:pt x="15725"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28" name="Group 27">
              <a:extLst>
                <a:ext uri="{FF2B5EF4-FFF2-40B4-BE49-F238E27FC236}">
                  <a16:creationId xmlns:a16="http://schemas.microsoft.com/office/drawing/2014/main" id="{0C7A1359-BF50-451F-B9BC-BF913AEBC5DF}"/>
                </a:ext>
              </a:extLst>
            </p:cNvPr>
            <p:cNvGrpSpPr>
              <a:grpSpLocks noChangeAspect="1"/>
            </p:cNvGrpSpPr>
            <p:nvPr/>
          </p:nvGrpSpPr>
          <p:grpSpPr>
            <a:xfrm>
              <a:off x="2137220" y="3297396"/>
              <a:ext cx="590285" cy="589715"/>
              <a:chOff x="5273675" y="2606675"/>
              <a:chExt cx="1646238" cy="1644650"/>
            </a:xfrm>
          </p:grpSpPr>
          <p:sp>
            <p:nvSpPr>
              <p:cNvPr id="160" name="AutoShape 3">
                <a:extLst>
                  <a:ext uri="{FF2B5EF4-FFF2-40B4-BE49-F238E27FC236}">
                    <a16:creationId xmlns:a16="http://schemas.microsoft.com/office/drawing/2014/main" id="{DF999887-ACD3-40DA-8623-7079D2FC07EC}"/>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61" name="Freeform 76">
                <a:extLst>
                  <a:ext uri="{FF2B5EF4-FFF2-40B4-BE49-F238E27FC236}">
                    <a16:creationId xmlns:a16="http://schemas.microsoft.com/office/drawing/2014/main" id="{97C0C75F-110B-4AA1-A9C9-AD9B46702B35}"/>
                  </a:ext>
                </a:extLst>
              </p:cNvPr>
              <p:cNvSpPr>
                <a:spLocks/>
              </p:cNvSpPr>
              <p:nvPr/>
            </p:nvSpPr>
            <p:spPr bwMode="auto">
              <a:xfrm>
                <a:off x="5446711" y="2774948"/>
                <a:ext cx="1303338" cy="1304926"/>
              </a:xfrm>
              <a:custGeom>
                <a:avLst/>
                <a:gdLst>
                  <a:gd name="connsiteX0" fmla="*/ 1219200 w 1303338"/>
                  <a:gd name="connsiteY0" fmla="*/ 1168400 h 1304926"/>
                  <a:gd name="connsiteX1" fmla="*/ 1166812 w 1303338"/>
                  <a:gd name="connsiteY1" fmla="*/ 1220788 h 1304926"/>
                  <a:gd name="connsiteX2" fmla="*/ 1219200 w 1303338"/>
                  <a:gd name="connsiteY2" fmla="*/ 1273176 h 1304926"/>
                  <a:gd name="connsiteX3" fmla="*/ 1271588 w 1303338"/>
                  <a:gd name="connsiteY3" fmla="*/ 1220788 h 1304926"/>
                  <a:gd name="connsiteX4" fmla="*/ 1219200 w 1303338"/>
                  <a:gd name="connsiteY4" fmla="*/ 1168400 h 1304926"/>
                  <a:gd name="connsiteX5" fmla="*/ 538163 w 1303338"/>
                  <a:gd name="connsiteY5" fmla="*/ 1168400 h 1304926"/>
                  <a:gd name="connsiteX6" fmla="*/ 485775 w 1303338"/>
                  <a:gd name="connsiteY6" fmla="*/ 1220788 h 1304926"/>
                  <a:gd name="connsiteX7" fmla="*/ 538163 w 1303338"/>
                  <a:gd name="connsiteY7" fmla="*/ 1273176 h 1304926"/>
                  <a:gd name="connsiteX8" fmla="*/ 590551 w 1303338"/>
                  <a:gd name="connsiteY8" fmla="*/ 1220788 h 1304926"/>
                  <a:gd name="connsiteX9" fmla="*/ 538163 w 1303338"/>
                  <a:gd name="connsiteY9" fmla="*/ 1168400 h 1304926"/>
                  <a:gd name="connsiteX10" fmla="*/ 84138 w 1303338"/>
                  <a:gd name="connsiteY10" fmla="*/ 1168400 h 1304926"/>
                  <a:gd name="connsiteX11" fmla="*/ 31750 w 1303338"/>
                  <a:gd name="connsiteY11" fmla="*/ 1220788 h 1304926"/>
                  <a:gd name="connsiteX12" fmla="*/ 84138 w 1303338"/>
                  <a:gd name="connsiteY12" fmla="*/ 1273176 h 1304926"/>
                  <a:gd name="connsiteX13" fmla="*/ 136526 w 1303338"/>
                  <a:gd name="connsiteY13" fmla="*/ 1220788 h 1304926"/>
                  <a:gd name="connsiteX14" fmla="*/ 84138 w 1303338"/>
                  <a:gd name="connsiteY14" fmla="*/ 1168400 h 1304926"/>
                  <a:gd name="connsiteX15" fmla="*/ 311151 w 1303338"/>
                  <a:gd name="connsiteY15" fmla="*/ 1136651 h 1304926"/>
                  <a:gd name="connsiteX16" fmla="*/ 327026 w 1303338"/>
                  <a:gd name="connsiteY16" fmla="*/ 1152405 h 1304926"/>
                  <a:gd name="connsiteX17" fmla="*/ 327026 w 1303338"/>
                  <a:gd name="connsiteY17" fmla="*/ 1289173 h 1304926"/>
                  <a:gd name="connsiteX18" fmla="*/ 311151 w 1303338"/>
                  <a:gd name="connsiteY18" fmla="*/ 1304926 h 1304926"/>
                  <a:gd name="connsiteX19" fmla="*/ 295276 w 1303338"/>
                  <a:gd name="connsiteY19" fmla="*/ 1289173 h 1304926"/>
                  <a:gd name="connsiteX20" fmla="*/ 295276 w 1303338"/>
                  <a:gd name="connsiteY20" fmla="*/ 1152405 h 1304926"/>
                  <a:gd name="connsiteX21" fmla="*/ 311151 w 1303338"/>
                  <a:gd name="connsiteY21" fmla="*/ 1136651 h 1304926"/>
                  <a:gd name="connsiteX22" fmla="*/ 1219200 w 1303338"/>
                  <a:gd name="connsiteY22" fmla="*/ 1136650 h 1304926"/>
                  <a:gd name="connsiteX23" fmla="*/ 1303338 w 1303338"/>
                  <a:gd name="connsiteY23" fmla="*/ 1220788 h 1304926"/>
                  <a:gd name="connsiteX24" fmla="*/ 1219200 w 1303338"/>
                  <a:gd name="connsiteY24" fmla="*/ 1304926 h 1304926"/>
                  <a:gd name="connsiteX25" fmla="*/ 1135062 w 1303338"/>
                  <a:gd name="connsiteY25" fmla="*/ 1220788 h 1304926"/>
                  <a:gd name="connsiteX26" fmla="*/ 1219200 w 1303338"/>
                  <a:gd name="connsiteY26" fmla="*/ 1136650 h 1304926"/>
                  <a:gd name="connsiteX27" fmla="*/ 538163 w 1303338"/>
                  <a:gd name="connsiteY27" fmla="*/ 1136650 h 1304926"/>
                  <a:gd name="connsiteX28" fmla="*/ 622301 w 1303338"/>
                  <a:gd name="connsiteY28" fmla="*/ 1220788 h 1304926"/>
                  <a:gd name="connsiteX29" fmla="*/ 538163 w 1303338"/>
                  <a:gd name="connsiteY29" fmla="*/ 1304926 h 1304926"/>
                  <a:gd name="connsiteX30" fmla="*/ 454025 w 1303338"/>
                  <a:gd name="connsiteY30" fmla="*/ 1220788 h 1304926"/>
                  <a:gd name="connsiteX31" fmla="*/ 538163 w 1303338"/>
                  <a:gd name="connsiteY31" fmla="*/ 1136650 h 1304926"/>
                  <a:gd name="connsiteX32" fmla="*/ 84138 w 1303338"/>
                  <a:gd name="connsiteY32" fmla="*/ 1136650 h 1304926"/>
                  <a:gd name="connsiteX33" fmla="*/ 168276 w 1303338"/>
                  <a:gd name="connsiteY33" fmla="*/ 1220788 h 1304926"/>
                  <a:gd name="connsiteX34" fmla="*/ 84138 w 1303338"/>
                  <a:gd name="connsiteY34" fmla="*/ 1304926 h 1304926"/>
                  <a:gd name="connsiteX35" fmla="*/ 0 w 1303338"/>
                  <a:gd name="connsiteY35" fmla="*/ 1220788 h 1304926"/>
                  <a:gd name="connsiteX36" fmla="*/ 84138 w 1303338"/>
                  <a:gd name="connsiteY36" fmla="*/ 1136650 h 1304926"/>
                  <a:gd name="connsiteX37" fmla="*/ 878589 w 1303338"/>
                  <a:gd name="connsiteY37" fmla="*/ 1018468 h 1304926"/>
                  <a:gd name="connsiteX38" fmla="*/ 844992 w 1303338"/>
                  <a:gd name="connsiteY38" fmla="*/ 1025664 h 1304926"/>
                  <a:gd name="connsiteX39" fmla="*/ 800449 w 1303338"/>
                  <a:gd name="connsiteY39" fmla="*/ 1139368 h 1304926"/>
                  <a:gd name="connsiteX40" fmla="*/ 913961 w 1303338"/>
                  <a:gd name="connsiteY40" fmla="*/ 1184139 h 1304926"/>
                  <a:gd name="connsiteX41" fmla="*/ 958504 w 1303338"/>
                  <a:gd name="connsiteY41" fmla="*/ 1070435 h 1304926"/>
                  <a:gd name="connsiteX42" fmla="*/ 878589 w 1303338"/>
                  <a:gd name="connsiteY42" fmla="*/ 1018468 h 1304926"/>
                  <a:gd name="connsiteX43" fmla="*/ 1219200 w 1303338"/>
                  <a:gd name="connsiteY43" fmla="*/ 941388 h 1304926"/>
                  <a:gd name="connsiteX44" fmla="*/ 1166812 w 1303338"/>
                  <a:gd name="connsiteY44" fmla="*/ 993776 h 1304926"/>
                  <a:gd name="connsiteX45" fmla="*/ 1219200 w 1303338"/>
                  <a:gd name="connsiteY45" fmla="*/ 1046164 h 1304926"/>
                  <a:gd name="connsiteX46" fmla="*/ 1271588 w 1303338"/>
                  <a:gd name="connsiteY46" fmla="*/ 993776 h 1304926"/>
                  <a:gd name="connsiteX47" fmla="*/ 1219200 w 1303338"/>
                  <a:gd name="connsiteY47" fmla="*/ 941388 h 1304926"/>
                  <a:gd name="connsiteX48" fmla="*/ 538163 w 1303338"/>
                  <a:gd name="connsiteY48" fmla="*/ 941388 h 1304926"/>
                  <a:gd name="connsiteX49" fmla="*/ 485775 w 1303338"/>
                  <a:gd name="connsiteY49" fmla="*/ 993776 h 1304926"/>
                  <a:gd name="connsiteX50" fmla="*/ 538163 w 1303338"/>
                  <a:gd name="connsiteY50" fmla="*/ 1046164 h 1304926"/>
                  <a:gd name="connsiteX51" fmla="*/ 590551 w 1303338"/>
                  <a:gd name="connsiteY51" fmla="*/ 993776 h 1304926"/>
                  <a:gd name="connsiteX52" fmla="*/ 538163 w 1303338"/>
                  <a:gd name="connsiteY52" fmla="*/ 941388 h 1304926"/>
                  <a:gd name="connsiteX53" fmla="*/ 84138 w 1303338"/>
                  <a:gd name="connsiteY53" fmla="*/ 941388 h 1304926"/>
                  <a:gd name="connsiteX54" fmla="*/ 31750 w 1303338"/>
                  <a:gd name="connsiteY54" fmla="*/ 993776 h 1304926"/>
                  <a:gd name="connsiteX55" fmla="*/ 84138 w 1303338"/>
                  <a:gd name="connsiteY55" fmla="*/ 1046164 h 1304926"/>
                  <a:gd name="connsiteX56" fmla="*/ 136526 w 1303338"/>
                  <a:gd name="connsiteY56" fmla="*/ 993776 h 1304926"/>
                  <a:gd name="connsiteX57" fmla="*/ 84138 w 1303338"/>
                  <a:gd name="connsiteY57" fmla="*/ 941388 h 1304926"/>
                  <a:gd name="connsiteX58" fmla="*/ 842649 w 1303338"/>
                  <a:gd name="connsiteY58" fmla="*/ 909639 h 1304926"/>
                  <a:gd name="connsiteX59" fmla="*/ 866962 w 1303338"/>
                  <a:gd name="connsiteY59" fmla="*/ 931852 h 1304926"/>
                  <a:gd name="connsiteX60" fmla="*/ 930605 w 1303338"/>
                  <a:gd name="connsiteY60" fmla="*/ 939735 h 1304926"/>
                  <a:gd name="connsiteX61" fmla="*/ 959208 w 1303338"/>
                  <a:gd name="connsiteY61" fmla="*/ 923254 h 1304926"/>
                  <a:gd name="connsiteX62" fmla="*/ 1026427 w 1303338"/>
                  <a:gd name="connsiteY62" fmla="*/ 972696 h 1304926"/>
                  <a:gd name="connsiteX63" fmla="*/ 1019991 w 1303338"/>
                  <a:gd name="connsiteY63" fmla="*/ 1004225 h 1304926"/>
                  <a:gd name="connsiteX64" fmla="*/ 1037153 w 1303338"/>
                  <a:gd name="connsiteY64" fmla="*/ 1035754 h 1304926"/>
                  <a:gd name="connsiteX65" fmla="*/ 1047164 w 1303338"/>
                  <a:gd name="connsiteY65" fmla="*/ 1067282 h 1304926"/>
                  <a:gd name="connsiteX66" fmla="*/ 1075053 w 1303338"/>
                  <a:gd name="connsiteY66" fmla="*/ 1084480 h 1304926"/>
                  <a:gd name="connsiteX67" fmla="*/ 1066472 w 1303338"/>
                  <a:gd name="connsiteY67" fmla="*/ 1166884 h 1304926"/>
                  <a:gd name="connsiteX68" fmla="*/ 1035723 w 1303338"/>
                  <a:gd name="connsiteY68" fmla="*/ 1176199 h 1304926"/>
                  <a:gd name="connsiteX69" fmla="*/ 993533 w 1303338"/>
                  <a:gd name="connsiteY69" fmla="*/ 1234957 h 1304926"/>
                  <a:gd name="connsiteX70" fmla="*/ 993533 w 1303338"/>
                  <a:gd name="connsiteY70" fmla="*/ 1267919 h 1304926"/>
                  <a:gd name="connsiteX71" fmla="*/ 957778 w 1303338"/>
                  <a:gd name="connsiteY71" fmla="*/ 1287983 h 1304926"/>
                  <a:gd name="connsiteX72" fmla="*/ 919878 w 1303338"/>
                  <a:gd name="connsiteY72" fmla="*/ 1300164 h 1304926"/>
                  <a:gd name="connsiteX73" fmla="*/ 894850 w 1303338"/>
                  <a:gd name="connsiteY73" fmla="*/ 1277951 h 1304926"/>
                  <a:gd name="connsiteX74" fmla="*/ 824056 w 1303338"/>
                  <a:gd name="connsiteY74" fmla="*/ 1268636 h 1304926"/>
                  <a:gd name="connsiteX75" fmla="*/ 796168 w 1303338"/>
                  <a:gd name="connsiteY75" fmla="*/ 1285116 h 1304926"/>
                  <a:gd name="connsiteX76" fmla="*/ 730379 w 1303338"/>
                  <a:gd name="connsiteY76" fmla="*/ 1234957 h 1304926"/>
                  <a:gd name="connsiteX77" fmla="*/ 738245 w 1303338"/>
                  <a:gd name="connsiteY77" fmla="*/ 1202712 h 1304926"/>
                  <a:gd name="connsiteX78" fmla="*/ 722513 w 1303338"/>
                  <a:gd name="connsiteY78" fmla="*/ 1173333 h 1304926"/>
                  <a:gd name="connsiteX79" fmla="*/ 711072 w 1303338"/>
                  <a:gd name="connsiteY79" fmla="*/ 1139655 h 1304926"/>
                  <a:gd name="connsiteX80" fmla="*/ 683184 w 1303338"/>
                  <a:gd name="connsiteY80" fmla="*/ 1123174 h 1304926"/>
                  <a:gd name="connsiteX81" fmla="*/ 694625 w 1303338"/>
                  <a:gd name="connsiteY81" fmla="*/ 1038620 h 1304926"/>
                  <a:gd name="connsiteX82" fmla="*/ 725374 w 1303338"/>
                  <a:gd name="connsiteY82" fmla="*/ 1028588 h 1304926"/>
                  <a:gd name="connsiteX83" fmla="*/ 764704 w 1303338"/>
                  <a:gd name="connsiteY83" fmla="*/ 976996 h 1304926"/>
                  <a:gd name="connsiteX84" fmla="*/ 764704 w 1303338"/>
                  <a:gd name="connsiteY84" fmla="*/ 943317 h 1304926"/>
                  <a:gd name="connsiteX85" fmla="*/ 801888 w 1303338"/>
                  <a:gd name="connsiteY85" fmla="*/ 921821 h 1304926"/>
                  <a:gd name="connsiteX86" fmla="*/ 842649 w 1303338"/>
                  <a:gd name="connsiteY86" fmla="*/ 909639 h 1304926"/>
                  <a:gd name="connsiteX87" fmla="*/ 311151 w 1303338"/>
                  <a:gd name="connsiteY87" fmla="*/ 909639 h 1304926"/>
                  <a:gd name="connsiteX88" fmla="*/ 327026 w 1303338"/>
                  <a:gd name="connsiteY88" fmla="*/ 925393 h 1304926"/>
                  <a:gd name="connsiteX89" fmla="*/ 327026 w 1303338"/>
                  <a:gd name="connsiteY89" fmla="*/ 1062161 h 1304926"/>
                  <a:gd name="connsiteX90" fmla="*/ 311151 w 1303338"/>
                  <a:gd name="connsiteY90" fmla="*/ 1077914 h 1304926"/>
                  <a:gd name="connsiteX91" fmla="*/ 295276 w 1303338"/>
                  <a:gd name="connsiteY91" fmla="*/ 1062161 h 1304926"/>
                  <a:gd name="connsiteX92" fmla="*/ 295276 w 1303338"/>
                  <a:gd name="connsiteY92" fmla="*/ 925393 h 1304926"/>
                  <a:gd name="connsiteX93" fmla="*/ 311151 w 1303338"/>
                  <a:gd name="connsiteY93" fmla="*/ 909639 h 1304926"/>
                  <a:gd name="connsiteX94" fmla="*/ 1219200 w 1303338"/>
                  <a:gd name="connsiteY94" fmla="*/ 909638 h 1304926"/>
                  <a:gd name="connsiteX95" fmla="*/ 1303338 w 1303338"/>
                  <a:gd name="connsiteY95" fmla="*/ 993776 h 1304926"/>
                  <a:gd name="connsiteX96" fmla="*/ 1219200 w 1303338"/>
                  <a:gd name="connsiteY96" fmla="*/ 1077914 h 1304926"/>
                  <a:gd name="connsiteX97" fmla="*/ 1135062 w 1303338"/>
                  <a:gd name="connsiteY97" fmla="*/ 993776 h 1304926"/>
                  <a:gd name="connsiteX98" fmla="*/ 1219200 w 1303338"/>
                  <a:gd name="connsiteY98" fmla="*/ 909638 h 1304926"/>
                  <a:gd name="connsiteX99" fmla="*/ 538163 w 1303338"/>
                  <a:gd name="connsiteY99" fmla="*/ 909638 h 1304926"/>
                  <a:gd name="connsiteX100" fmla="*/ 622301 w 1303338"/>
                  <a:gd name="connsiteY100" fmla="*/ 993776 h 1304926"/>
                  <a:gd name="connsiteX101" fmla="*/ 538163 w 1303338"/>
                  <a:gd name="connsiteY101" fmla="*/ 1077914 h 1304926"/>
                  <a:gd name="connsiteX102" fmla="*/ 454025 w 1303338"/>
                  <a:gd name="connsiteY102" fmla="*/ 993776 h 1304926"/>
                  <a:gd name="connsiteX103" fmla="*/ 538163 w 1303338"/>
                  <a:gd name="connsiteY103" fmla="*/ 909638 h 1304926"/>
                  <a:gd name="connsiteX104" fmla="*/ 84138 w 1303338"/>
                  <a:gd name="connsiteY104" fmla="*/ 909638 h 1304926"/>
                  <a:gd name="connsiteX105" fmla="*/ 168276 w 1303338"/>
                  <a:gd name="connsiteY105" fmla="*/ 993776 h 1304926"/>
                  <a:gd name="connsiteX106" fmla="*/ 84138 w 1303338"/>
                  <a:gd name="connsiteY106" fmla="*/ 1077914 h 1304926"/>
                  <a:gd name="connsiteX107" fmla="*/ 0 w 1303338"/>
                  <a:gd name="connsiteY107" fmla="*/ 993776 h 1304926"/>
                  <a:gd name="connsiteX108" fmla="*/ 84138 w 1303338"/>
                  <a:gd name="connsiteY108" fmla="*/ 909638 h 1304926"/>
                  <a:gd name="connsiteX109" fmla="*/ 992188 w 1303338"/>
                  <a:gd name="connsiteY109" fmla="*/ 714375 h 1304926"/>
                  <a:gd name="connsiteX110" fmla="*/ 939800 w 1303338"/>
                  <a:gd name="connsiteY110" fmla="*/ 766763 h 1304926"/>
                  <a:gd name="connsiteX111" fmla="*/ 992188 w 1303338"/>
                  <a:gd name="connsiteY111" fmla="*/ 819151 h 1304926"/>
                  <a:gd name="connsiteX112" fmla="*/ 1044576 w 1303338"/>
                  <a:gd name="connsiteY112" fmla="*/ 766763 h 1304926"/>
                  <a:gd name="connsiteX113" fmla="*/ 992188 w 1303338"/>
                  <a:gd name="connsiteY113" fmla="*/ 714375 h 1304926"/>
                  <a:gd name="connsiteX114" fmla="*/ 311150 w 1303338"/>
                  <a:gd name="connsiteY114" fmla="*/ 714375 h 1304926"/>
                  <a:gd name="connsiteX115" fmla="*/ 258762 w 1303338"/>
                  <a:gd name="connsiteY115" fmla="*/ 766763 h 1304926"/>
                  <a:gd name="connsiteX116" fmla="*/ 311150 w 1303338"/>
                  <a:gd name="connsiteY116" fmla="*/ 819151 h 1304926"/>
                  <a:gd name="connsiteX117" fmla="*/ 363538 w 1303338"/>
                  <a:gd name="connsiteY117" fmla="*/ 766763 h 1304926"/>
                  <a:gd name="connsiteX118" fmla="*/ 311150 w 1303338"/>
                  <a:gd name="connsiteY118" fmla="*/ 714375 h 1304926"/>
                  <a:gd name="connsiteX119" fmla="*/ 1219201 w 1303338"/>
                  <a:gd name="connsiteY119" fmla="*/ 682626 h 1304926"/>
                  <a:gd name="connsiteX120" fmla="*/ 1235076 w 1303338"/>
                  <a:gd name="connsiteY120" fmla="*/ 698379 h 1304926"/>
                  <a:gd name="connsiteX121" fmla="*/ 1235076 w 1303338"/>
                  <a:gd name="connsiteY121" fmla="*/ 835147 h 1304926"/>
                  <a:gd name="connsiteX122" fmla="*/ 1219201 w 1303338"/>
                  <a:gd name="connsiteY122" fmla="*/ 850901 h 1304926"/>
                  <a:gd name="connsiteX123" fmla="*/ 1203326 w 1303338"/>
                  <a:gd name="connsiteY123" fmla="*/ 835147 h 1304926"/>
                  <a:gd name="connsiteX124" fmla="*/ 1203326 w 1303338"/>
                  <a:gd name="connsiteY124" fmla="*/ 698379 h 1304926"/>
                  <a:gd name="connsiteX125" fmla="*/ 1219201 w 1303338"/>
                  <a:gd name="connsiteY125" fmla="*/ 682626 h 1304926"/>
                  <a:gd name="connsiteX126" fmla="*/ 765176 w 1303338"/>
                  <a:gd name="connsiteY126" fmla="*/ 682626 h 1304926"/>
                  <a:gd name="connsiteX127" fmla="*/ 781051 w 1303338"/>
                  <a:gd name="connsiteY127" fmla="*/ 698379 h 1304926"/>
                  <a:gd name="connsiteX128" fmla="*/ 781051 w 1303338"/>
                  <a:gd name="connsiteY128" fmla="*/ 835147 h 1304926"/>
                  <a:gd name="connsiteX129" fmla="*/ 765176 w 1303338"/>
                  <a:gd name="connsiteY129" fmla="*/ 850901 h 1304926"/>
                  <a:gd name="connsiteX130" fmla="*/ 749301 w 1303338"/>
                  <a:gd name="connsiteY130" fmla="*/ 835147 h 1304926"/>
                  <a:gd name="connsiteX131" fmla="*/ 749301 w 1303338"/>
                  <a:gd name="connsiteY131" fmla="*/ 698379 h 1304926"/>
                  <a:gd name="connsiteX132" fmla="*/ 765176 w 1303338"/>
                  <a:gd name="connsiteY132" fmla="*/ 682626 h 1304926"/>
                  <a:gd name="connsiteX133" fmla="*/ 538163 w 1303338"/>
                  <a:gd name="connsiteY133" fmla="*/ 682626 h 1304926"/>
                  <a:gd name="connsiteX134" fmla="*/ 554038 w 1303338"/>
                  <a:gd name="connsiteY134" fmla="*/ 698379 h 1304926"/>
                  <a:gd name="connsiteX135" fmla="*/ 554038 w 1303338"/>
                  <a:gd name="connsiteY135" fmla="*/ 835147 h 1304926"/>
                  <a:gd name="connsiteX136" fmla="*/ 538163 w 1303338"/>
                  <a:gd name="connsiteY136" fmla="*/ 850901 h 1304926"/>
                  <a:gd name="connsiteX137" fmla="*/ 522288 w 1303338"/>
                  <a:gd name="connsiteY137" fmla="*/ 835147 h 1304926"/>
                  <a:gd name="connsiteX138" fmla="*/ 522288 w 1303338"/>
                  <a:gd name="connsiteY138" fmla="*/ 698379 h 1304926"/>
                  <a:gd name="connsiteX139" fmla="*/ 538163 w 1303338"/>
                  <a:gd name="connsiteY139" fmla="*/ 682626 h 1304926"/>
                  <a:gd name="connsiteX140" fmla="*/ 84138 w 1303338"/>
                  <a:gd name="connsiteY140" fmla="*/ 682626 h 1304926"/>
                  <a:gd name="connsiteX141" fmla="*/ 100013 w 1303338"/>
                  <a:gd name="connsiteY141" fmla="*/ 698379 h 1304926"/>
                  <a:gd name="connsiteX142" fmla="*/ 100013 w 1303338"/>
                  <a:gd name="connsiteY142" fmla="*/ 835147 h 1304926"/>
                  <a:gd name="connsiteX143" fmla="*/ 84138 w 1303338"/>
                  <a:gd name="connsiteY143" fmla="*/ 850901 h 1304926"/>
                  <a:gd name="connsiteX144" fmla="*/ 68263 w 1303338"/>
                  <a:gd name="connsiteY144" fmla="*/ 835147 h 1304926"/>
                  <a:gd name="connsiteX145" fmla="*/ 68263 w 1303338"/>
                  <a:gd name="connsiteY145" fmla="*/ 698379 h 1304926"/>
                  <a:gd name="connsiteX146" fmla="*/ 84138 w 1303338"/>
                  <a:gd name="connsiteY146" fmla="*/ 682626 h 1304926"/>
                  <a:gd name="connsiteX147" fmla="*/ 992188 w 1303338"/>
                  <a:gd name="connsiteY147" fmla="*/ 682625 h 1304926"/>
                  <a:gd name="connsiteX148" fmla="*/ 1076326 w 1303338"/>
                  <a:gd name="connsiteY148" fmla="*/ 766763 h 1304926"/>
                  <a:gd name="connsiteX149" fmla="*/ 992188 w 1303338"/>
                  <a:gd name="connsiteY149" fmla="*/ 850901 h 1304926"/>
                  <a:gd name="connsiteX150" fmla="*/ 908050 w 1303338"/>
                  <a:gd name="connsiteY150" fmla="*/ 766763 h 1304926"/>
                  <a:gd name="connsiteX151" fmla="*/ 992188 w 1303338"/>
                  <a:gd name="connsiteY151" fmla="*/ 682625 h 1304926"/>
                  <a:gd name="connsiteX152" fmla="*/ 311150 w 1303338"/>
                  <a:gd name="connsiteY152" fmla="*/ 682625 h 1304926"/>
                  <a:gd name="connsiteX153" fmla="*/ 395288 w 1303338"/>
                  <a:gd name="connsiteY153" fmla="*/ 766763 h 1304926"/>
                  <a:gd name="connsiteX154" fmla="*/ 311150 w 1303338"/>
                  <a:gd name="connsiteY154" fmla="*/ 850901 h 1304926"/>
                  <a:gd name="connsiteX155" fmla="*/ 227012 w 1303338"/>
                  <a:gd name="connsiteY155" fmla="*/ 766763 h 1304926"/>
                  <a:gd name="connsiteX156" fmla="*/ 311150 w 1303338"/>
                  <a:gd name="connsiteY156" fmla="*/ 682625 h 1304926"/>
                  <a:gd name="connsiteX157" fmla="*/ 992188 w 1303338"/>
                  <a:gd name="connsiteY157" fmla="*/ 485776 h 1304926"/>
                  <a:gd name="connsiteX158" fmla="*/ 939800 w 1303338"/>
                  <a:gd name="connsiteY158" fmla="*/ 538164 h 1304926"/>
                  <a:gd name="connsiteX159" fmla="*/ 992188 w 1303338"/>
                  <a:gd name="connsiteY159" fmla="*/ 590552 h 1304926"/>
                  <a:gd name="connsiteX160" fmla="*/ 1044576 w 1303338"/>
                  <a:gd name="connsiteY160" fmla="*/ 538164 h 1304926"/>
                  <a:gd name="connsiteX161" fmla="*/ 992188 w 1303338"/>
                  <a:gd name="connsiteY161" fmla="*/ 485776 h 1304926"/>
                  <a:gd name="connsiteX162" fmla="*/ 765175 w 1303338"/>
                  <a:gd name="connsiteY162" fmla="*/ 485776 h 1304926"/>
                  <a:gd name="connsiteX163" fmla="*/ 712787 w 1303338"/>
                  <a:gd name="connsiteY163" fmla="*/ 538164 h 1304926"/>
                  <a:gd name="connsiteX164" fmla="*/ 765175 w 1303338"/>
                  <a:gd name="connsiteY164" fmla="*/ 590552 h 1304926"/>
                  <a:gd name="connsiteX165" fmla="*/ 817563 w 1303338"/>
                  <a:gd name="connsiteY165" fmla="*/ 538164 h 1304926"/>
                  <a:gd name="connsiteX166" fmla="*/ 765175 w 1303338"/>
                  <a:gd name="connsiteY166" fmla="*/ 485776 h 1304926"/>
                  <a:gd name="connsiteX167" fmla="*/ 84138 w 1303338"/>
                  <a:gd name="connsiteY167" fmla="*/ 485776 h 1304926"/>
                  <a:gd name="connsiteX168" fmla="*/ 31750 w 1303338"/>
                  <a:gd name="connsiteY168" fmla="*/ 538164 h 1304926"/>
                  <a:gd name="connsiteX169" fmla="*/ 84138 w 1303338"/>
                  <a:gd name="connsiteY169" fmla="*/ 590552 h 1304926"/>
                  <a:gd name="connsiteX170" fmla="*/ 136526 w 1303338"/>
                  <a:gd name="connsiteY170" fmla="*/ 538164 h 1304926"/>
                  <a:gd name="connsiteX171" fmla="*/ 84138 w 1303338"/>
                  <a:gd name="connsiteY171" fmla="*/ 485776 h 1304926"/>
                  <a:gd name="connsiteX172" fmla="*/ 1219201 w 1303338"/>
                  <a:gd name="connsiteY172" fmla="*/ 455614 h 1304926"/>
                  <a:gd name="connsiteX173" fmla="*/ 1235076 w 1303338"/>
                  <a:gd name="connsiteY173" fmla="*/ 471219 h 1304926"/>
                  <a:gd name="connsiteX174" fmla="*/ 1235076 w 1303338"/>
                  <a:gd name="connsiteY174" fmla="*/ 606697 h 1304926"/>
                  <a:gd name="connsiteX175" fmla="*/ 1219201 w 1303338"/>
                  <a:gd name="connsiteY175" fmla="*/ 622302 h 1304926"/>
                  <a:gd name="connsiteX176" fmla="*/ 1203326 w 1303338"/>
                  <a:gd name="connsiteY176" fmla="*/ 606697 h 1304926"/>
                  <a:gd name="connsiteX177" fmla="*/ 1203326 w 1303338"/>
                  <a:gd name="connsiteY177" fmla="*/ 471219 h 1304926"/>
                  <a:gd name="connsiteX178" fmla="*/ 1219201 w 1303338"/>
                  <a:gd name="connsiteY178" fmla="*/ 455614 h 1304926"/>
                  <a:gd name="connsiteX179" fmla="*/ 992188 w 1303338"/>
                  <a:gd name="connsiteY179" fmla="*/ 455614 h 1304926"/>
                  <a:gd name="connsiteX180" fmla="*/ 1076326 w 1303338"/>
                  <a:gd name="connsiteY180" fmla="*/ 538958 h 1304926"/>
                  <a:gd name="connsiteX181" fmla="*/ 992188 w 1303338"/>
                  <a:gd name="connsiteY181" fmla="*/ 622302 h 1304926"/>
                  <a:gd name="connsiteX182" fmla="*/ 908050 w 1303338"/>
                  <a:gd name="connsiteY182" fmla="*/ 538958 h 1304926"/>
                  <a:gd name="connsiteX183" fmla="*/ 992188 w 1303338"/>
                  <a:gd name="connsiteY183" fmla="*/ 455614 h 1304926"/>
                  <a:gd name="connsiteX184" fmla="*/ 765175 w 1303338"/>
                  <a:gd name="connsiteY184" fmla="*/ 455614 h 1304926"/>
                  <a:gd name="connsiteX185" fmla="*/ 849313 w 1303338"/>
                  <a:gd name="connsiteY185" fmla="*/ 538958 h 1304926"/>
                  <a:gd name="connsiteX186" fmla="*/ 765175 w 1303338"/>
                  <a:gd name="connsiteY186" fmla="*/ 622302 h 1304926"/>
                  <a:gd name="connsiteX187" fmla="*/ 681037 w 1303338"/>
                  <a:gd name="connsiteY187" fmla="*/ 538958 h 1304926"/>
                  <a:gd name="connsiteX188" fmla="*/ 765175 w 1303338"/>
                  <a:gd name="connsiteY188" fmla="*/ 455614 h 1304926"/>
                  <a:gd name="connsiteX189" fmla="*/ 84138 w 1303338"/>
                  <a:gd name="connsiteY189" fmla="*/ 455614 h 1304926"/>
                  <a:gd name="connsiteX190" fmla="*/ 168276 w 1303338"/>
                  <a:gd name="connsiteY190" fmla="*/ 538958 h 1304926"/>
                  <a:gd name="connsiteX191" fmla="*/ 84138 w 1303338"/>
                  <a:gd name="connsiteY191" fmla="*/ 622302 h 1304926"/>
                  <a:gd name="connsiteX192" fmla="*/ 0 w 1303338"/>
                  <a:gd name="connsiteY192" fmla="*/ 538958 h 1304926"/>
                  <a:gd name="connsiteX193" fmla="*/ 84138 w 1303338"/>
                  <a:gd name="connsiteY193" fmla="*/ 455614 h 1304926"/>
                  <a:gd name="connsiteX194" fmla="*/ 419016 w 1303338"/>
                  <a:gd name="connsiteY194" fmla="*/ 316793 h 1304926"/>
                  <a:gd name="connsiteX195" fmla="*/ 385689 w 1303338"/>
                  <a:gd name="connsiteY195" fmla="*/ 323989 h 1304926"/>
                  <a:gd name="connsiteX196" fmla="*/ 341505 w 1303338"/>
                  <a:gd name="connsiteY196" fmla="*/ 436982 h 1304926"/>
                  <a:gd name="connsiteX197" fmla="*/ 454102 w 1303338"/>
                  <a:gd name="connsiteY197" fmla="*/ 482464 h 1304926"/>
                  <a:gd name="connsiteX198" fmla="*/ 498286 w 1303338"/>
                  <a:gd name="connsiteY198" fmla="*/ 368760 h 1304926"/>
                  <a:gd name="connsiteX199" fmla="*/ 419016 w 1303338"/>
                  <a:gd name="connsiteY199" fmla="*/ 316793 h 1304926"/>
                  <a:gd name="connsiteX200" fmla="*/ 1219200 w 1303338"/>
                  <a:gd name="connsiteY200" fmla="*/ 258764 h 1304926"/>
                  <a:gd name="connsiteX201" fmla="*/ 1166812 w 1303338"/>
                  <a:gd name="connsiteY201" fmla="*/ 311152 h 1304926"/>
                  <a:gd name="connsiteX202" fmla="*/ 1219200 w 1303338"/>
                  <a:gd name="connsiteY202" fmla="*/ 363540 h 1304926"/>
                  <a:gd name="connsiteX203" fmla="*/ 1271588 w 1303338"/>
                  <a:gd name="connsiteY203" fmla="*/ 311152 h 1304926"/>
                  <a:gd name="connsiteX204" fmla="*/ 1219200 w 1303338"/>
                  <a:gd name="connsiteY204" fmla="*/ 258764 h 1304926"/>
                  <a:gd name="connsiteX205" fmla="*/ 765175 w 1303338"/>
                  <a:gd name="connsiteY205" fmla="*/ 258764 h 1304926"/>
                  <a:gd name="connsiteX206" fmla="*/ 712787 w 1303338"/>
                  <a:gd name="connsiteY206" fmla="*/ 311152 h 1304926"/>
                  <a:gd name="connsiteX207" fmla="*/ 765175 w 1303338"/>
                  <a:gd name="connsiteY207" fmla="*/ 363540 h 1304926"/>
                  <a:gd name="connsiteX208" fmla="*/ 817563 w 1303338"/>
                  <a:gd name="connsiteY208" fmla="*/ 311152 h 1304926"/>
                  <a:gd name="connsiteX209" fmla="*/ 765175 w 1303338"/>
                  <a:gd name="connsiteY209" fmla="*/ 258764 h 1304926"/>
                  <a:gd name="connsiteX210" fmla="*/ 1219200 w 1303338"/>
                  <a:gd name="connsiteY210" fmla="*/ 228601 h 1304926"/>
                  <a:gd name="connsiteX211" fmla="*/ 1303338 w 1303338"/>
                  <a:gd name="connsiteY211" fmla="*/ 311945 h 1304926"/>
                  <a:gd name="connsiteX212" fmla="*/ 1219200 w 1303338"/>
                  <a:gd name="connsiteY212" fmla="*/ 395289 h 1304926"/>
                  <a:gd name="connsiteX213" fmla="*/ 1135062 w 1303338"/>
                  <a:gd name="connsiteY213" fmla="*/ 311945 h 1304926"/>
                  <a:gd name="connsiteX214" fmla="*/ 1219200 w 1303338"/>
                  <a:gd name="connsiteY214" fmla="*/ 228601 h 1304926"/>
                  <a:gd name="connsiteX215" fmla="*/ 992188 w 1303338"/>
                  <a:gd name="connsiteY215" fmla="*/ 228601 h 1304926"/>
                  <a:gd name="connsiteX216" fmla="*/ 1008063 w 1303338"/>
                  <a:gd name="connsiteY216" fmla="*/ 244206 h 1304926"/>
                  <a:gd name="connsiteX217" fmla="*/ 1008063 w 1303338"/>
                  <a:gd name="connsiteY217" fmla="*/ 379684 h 1304926"/>
                  <a:gd name="connsiteX218" fmla="*/ 992188 w 1303338"/>
                  <a:gd name="connsiteY218" fmla="*/ 395289 h 1304926"/>
                  <a:gd name="connsiteX219" fmla="*/ 976313 w 1303338"/>
                  <a:gd name="connsiteY219" fmla="*/ 379684 h 1304926"/>
                  <a:gd name="connsiteX220" fmla="*/ 976313 w 1303338"/>
                  <a:gd name="connsiteY220" fmla="*/ 244206 h 1304926"/>
                  <a:gd name="connsiteX221" fmla="*/ 992188 w 1303338"/>
                  <a:gd name="connsiteY221" fmla="*/ 228601 h 1304926"/>
                  <a:gd name="connsiteX222" fmla="*/ 765175 w 1303338"/>
                  <a:gd name="connsiteY222" fmla="*/ 228601 h 1304926"/>
                  <a:gd name="connsiteX223" fmla="*/ 849313 w 1303338"/>
                  <a:gd name="connsiteY223" fmla="*/ 311945 h 1304926"/>
                  <a:gd name="connsiteX224" fmla="*/ 765175 w 1303338"/>
                  <a:gd name="connsiteY224" fmla="*/ 395289 h 1304926"/>
                  <a:gd name="connsiteX225" fmla="*/ 681037 w 1303338"/>
                  <a:gd name="connsiteY225" fmla="*/ 311945 h 1304926"/>
                  <a:gd name="connsiteX226" fmla="*/ 765175 w 1303338"/>
                  <a:gd name="connsiteY226" fmla="*/ 228601 h 1304926"/>
                  <a:gd name="connsiteX227" fmla="*/ 84138 w 1303338"/>
                  <a:gd name="connsiteY227" fmla="*/ 228601 h 1304926"/>
                  <a:gd name="connsiteX228" fmla="*/ 100013 w 1303338"/>
                  <a:gd name="connsiteY228" fmla="*/ 244206 h 1304926"/>
                  <a:gd name="connsiteX229" fmla="*/ 100013 w 1303338"/>
                  <a:gd name="connsiteY229" fmla="*/ 379684 h 1304926"/>
                  <a:gd name="connsiteX230" fmla="*/ 84138 w 1303338"/>
                  <a:gd name="connsiteY230" fmla="*/ 395289 h 1304926"/>
                  <a:gd name="connsiteX231" fmla="*/ 68263 w 1303338"/>
                  <a:gd name="connsiteY231" fmla="*/ 379684 h 1304926"/>
                  <a:gd name="connsiteX232" fmla="*/ 68263 w 1303338"/>
                  <a:gd name="connsiteY232" fmla="*/ 244206 h 1304926"/>
                  <a:gd name="connsiteX233" fmla="*/ 84138 w 1303338"/>
                  <a:gd name="connsiteY233" fmla="*/ 228601 h 1304926"/>
                  <a:gd name="connsiteX234" fmla="*/ 382793 w 1303338"/>
                  <a:gd name="connsiteY234" fmla="*/ 207964 h 1304926"/>
                  <a:gd name="connsiteX235" fmla="*/ 407053 w 1303338"/>
                  <a:gd name="connsiteY235" fmla="*/ 230087 h 1304926"/>
                  <a:gd name="connsiteX236" fmla="*/ 470556 w 1303338"/>
                  <a:gd name="connsiteY236" fmla="*/ 237224 h 1304926"/>
                  <a:gd name="connsiteX237" fmla="*/ 499097 w 1303338"/>
                  <a:gd name="connsiteY237" fmla="*/ 220810 h 1304926"/>
                  <a:gd name="connsiteX238" fmla="*/ 566167 w 1303338"/>
                  <a:gd name="connsiteY238" fmla="*/ 270051 h 1304926"/>
                  <a:gd name="connsiteX239" fmla="*/ 559745 w 1303338"/>
                  <a:gd name="connsiteY239" fmla="*/ 302166 h 1304926"/>
                  <a:gd name="connsiteX240" fmla="*/ 576870 w 1303338"/>
                  <a:gd name="connsiteY240" fmla="*/ 333566 h 1304926"/>
                  <a:gd name="connsiteX241" fmla="*/ 586859 w 1303338"/>
                  <a:gd name="connsiteY241" fmla="*/ 364967 h 1304926"/>
                  <a:gd name="connsiteX242" fmla="*/ 614686 w 1303338"/>
                  <a:gd name="connsiteY242" fmla="*/ 382094 h 1304926"/>
                  <a:gd name="connsiteX243" fmla="*/ 606124 w 1303338"/>
                  <a:gd name="connsiteY243" fmla="*/ 464164 h 1304926"/>
                  <a:gd name="connsiteX244" fmla="*/ 575443 w 1303338"/>
                  <a:gd name="connsiteY244" fmla="*/ 473441 h 1304926"/>
                  <a:gd name="connsiteX245" fmla="*/ 533345 w 1303338"/>
                  <a:gd name="connsiteY245" fmla="*/ 531247 h 1304926"/>
                  <a:gd name="connsiteX246" fmla="*/ 533345 w 1303338"/>
                  <a:gd name="connsiteY246" fmla="*/ 564074 h 1304926"/>
                  <a:gd name="connsiteX247" fmla="*/ 497670 w 1303338"/>
                  <a:gd name="connsiteY247" fmla="*/ 584770 h 1304926"/>
                  <a:gd name="connsiteX248" fmla="*/ 459853 w 1303338"/>
                  <a:gd name="connsiteY248" fmla="*/ 596902 h 1304926"/>
                  <a:gd name="connsiteX249" fmla="*/ 434880 w 1303338"/>
                  <a:gd name="connsiteY249" fmla="*/ 574065 h 1304926"/>
                  <a:gd name="connsiteX250" fmla="*/ 364242 w 1303338"/>
                  <a:gd name="connsiteY250" fmla="*/ 565502 h 1304926"/>
                  <a:gd name="connsiteX251" fmla="*/ 336415 w 1303338"/>
                  <a:gd name="connsiteY251" fmla="*/ 581916 h 1304926"/>
                  <a:gd name="connsiteX252" fmla="*/ 271485 w 1303338"/>
                  <a:gd name="connsiteY252" fmla="*/ 531247 h 1304926"/>
                  <a:gd name="connsiteX253" fmla="*/ 279334 w 1303338"/>
                  <a:gd name="connsiteY253" fmla="*/ 499846 h 1304926"/>
                  <a:gd name="connsiteX254" fmla="*/ 263636 w 1303338"/>
                  <a:gd name="connsiteY254" fmla="*/ 470586 h 1304926"/>
                  <a:gd name="connsiteX255" fmla="*/ 252220 w 1303338"/>
                  <a:gd name="connsiteY255" fmla="*/ 436331 h 1304926"/>
                  <a:gd name="connsiteX256" fmla="*/ 224393 w 1303338"/>
                  <a:gd name="connsiteY256" fmla="*/ 419918 h 1304926"/>
                  <a:gd name="connsiteX257" fmla="*/ 235809 w 1303338"/>
                  <a:gd name="connsiteY257" fmla="*/ 335707 h 1304926"/>
                  <a:gd name="connsiteX258" fmla="*/ 266490 w 1303338"/>
                  <a:gd name="connsiteY258" fmla="*/ 325716 h 1304926"/>
                  <a:gd name="connsiteX259" fmla="*/ 305734 w 1303338"/>
                  <a:gd name="connsiteY259" fmla="*/ 275047 h 1304926"/>
                  <a:gd name="connsiteX260" fmla="*/ 305734 w 1303338"/>
                  <a:gd name="connsiteY260" fmla="*/ 240792 h 1304926"/>
                  <a:gd name="connsiteX261" fmla="*/ 342123 w 1303338"/>
                  <a:gd name="connsiteY261" fmla="*/ 220096 h 1304926"/>
                  <a:gd name="connsiteX262" fmla="*/ 382793 w 1303338"/>
                  <a:gd name="connsiteY262" fmla="*/ 207964 h 1304926"/>
                  <a:gd name="connsiteX263" fmla="*/ 1219200 w 1303338"/>
                  <a:gd name="connsiteY263" fmla="*/ 31750 h 1304926"/>
                  <a:gd name="connsiteX264" fmla="*/ 1166812 w 1303338"/>
                  <a:gd name="connsiteY264" fmla="*/ 84138 h 1304926"/>
                  <a:gd name="connsiteX265" fmla="*/ 1219200 w 1303338"/>
                  <a:gd name="connsiteY265" fmla="*/ 136526 h 1304926"/>
                  <a:gd name="connsiteX266" fmla="*/ 1271588 w 1303338"/>
                  <a:gd name="connsiteY266" fmla="*/ 84138 h 1304926"/>
                  <a:gd name="connsiteX267" fmla="*/ 1219200 w 1303338"/>
                  <a:gd name="connsiteY267" fmla="*/ 31750 h 1304926"/>
                  <a:gd name="connsiteX268" fmla="*/ 538163 w 1303338"/>
                  <a:gd name="connsiteY268" fmla="*/ 31750 h 1304926"/>
                  <a:gd name="connsiteX269" fmla="*/ 485775 w 1303338"/>
                  <a:gd name="connsiteY269" fmla="*/ 84138 h 1304926"/>
                  <a:gd name="connsiteX270" fmla="*/ 538163 w 1303338"/>
                  <a:gd name="connsiteY270" fmla="*/ 136526 h 1304926"/>
                  <a:gd name="connsiteX271" fmla="*/ 590551 w 1303338"/>
                  <a:gd name="connsiteY271" fmla="*/ 84138 h 1304926"/>
                  <a:gd name="connsiteX272" fmla="*/ 538163 w 1303338"/>
                  <a:gd name="connsiteY272" fmla="*/ 31750 h 1304926"/>
                  <a:gd name="connsiteX273" fmla="*/ 84138 w 1303338"/>
                  <a:gd name="connsiteY273" fmla="*/ 31750 h 1304926"/>
                  <a:gd name="connsiteX274" fmla="*/ 31750 w 1303338"/>
                  <a:gd name="connsiteY274" fmla="*/ 84138 h 1304926"/>
                  <a:gd name="connsiteX275" fmla="*/ 84138 w 1303338"/>
                  <a:gd name="connsiteY275" fmla="*/ 136526 h 1304926"/>
                  <a:gd name="connsiteX276" fmla="*/ 136526 w 1303338"/>
                  <a:gd name="connsiteY276" fmla="*/ 84138 h 1304926"/>
                  <a:gd name="connsiteX277" fmla="*/ 84138 w 1303338"/>
                  <a:gd name="connsiteY277" fmla="*/ 31750 h 1304926"/>
                  <a:gd name="connsiteX278" fmla="*/ 992188 w 1303338"/>
                  <a:gd name="connsiteY278" fmla="*/ 1 h 1304926"/>
                  <a:gd name="connsiteX279" fmla="*/ 1008063 w 1303338"/>
                  <a:gd name="connsiteY279" fmla="*/ 15754 h 1304926"/>
                  <a:gd name="connsiteX280" fmla="*/ 1008063 w 1303338"/>
                  <a:gd name="connsiteY280" fmla="*/ 152522 h 1304926"/>
                  <a:gd name="connsiteX281" fmla="*/ 992188 w 1303338"/>
                  <a:gd name="connsiteY281" fmla="*/ 168276 h 1304926"/>
                  <a:gd name="connsiteX282" fmla="*/ 976313 w 1303338"/>
                  <a:gd name="connsiteY282" fmla="*/ 152522 h 1304926"/>
                  <a:gd name="connsiteX283" fmla="*/ 976313 w 1303338"/>
                  <a:gd name="connsiteY283" fmla="*/ 15754 h 1304926"/>
                  <a:gd name="connsiteX284" fmla="*/ 992188 w 1303338"/>
                  <a:gd name="connsiteY284" fmla="*/ 1 h 1304926"/>
                  <a:gd name="connsiteX285" fmla="*/ 765176 w 1303338"/>
                  <a:gd name="connsiteY285" fmla="*/ 1 h 1304926"/>
                  <a:gd name="connsiteX286" fmla="*/ 781051 w 1303338"/>
                  <a:gd name="connsiteY286" fmla="*/ 15754 h 1304926"/>
                  <a:gd name="connsiteX287" fmla="*/ 781051 w 1303338"/>
                  <a:gd name="connsiteY287" fmla="*/ 152522 h 1304926"/>
                  <a:gd name="connsiteX288" fmla="*/ 765176 w 1303338"/>
                  <a:gd name="connsiteY288" fmla="*/ 168276 h 1304926"/>
                  <a:gd name="connsiteX289" fmla="*/ 749301 w 1303338"/>
                  <a:gd name="connsiteY289" fmla="*/ 152522 h 1304926"/>
                  <a:gd name="connsiteX290" fmla="*/ 749301 w 1303338"/>
                  <a:gd name="connsiteY290" fmla="*/ 15754 h 1304926"/>
                  <a:gd name="connsiteX291" fmla="*/ 765176 w 1303338"/>
                  <a:gd name="connsiteY291" fmla="*/ 1 h 1304926"/>
                  <a:gd name="connsiteX292" fmla="*/ 311151 w 1303338"/>
                  <a:gd name="connsiteY292" fmla="*/ 1 h 1304926"/>
                  <a:gd name="connsiteX293" fmla="*/ 327026 w 1303338"/>
                  <a:gd name="connsiteY293" fmla="*/ 15754 h 1304926"/>
                  <a:gd name="connsiteX294" fmla="*/ 327026 w 1303338"/>
                  <a:gd name="connsiteY294" fmla="*/ 152522 h 1304926"/>
                  <a:gd name="connsiteX295" fmla="*/ 311151 w 1303338"/>
                  <a:gd name="connsiteY295" fmla="*/ 168276 h 1304926"/>
                  <a:gd name="connsiteX296" fmla="*/ 295276 w 1303338"/>
                  <a:gd name="connsiteY296" fmla="*/ 152522 h 1304926"/>
                  <a:gd name="connsiteX297" fmla="*/ 295276 w 1303338"/>
                  <a:gd name="connsiteY297" fmla="*/ 15754 h 1304926"/>
                  <a:gd name="connsiteX298" fmla="*/ 311151 w 1303338"/>
                  <a:gd name="connsiteY298" fmla="*/ 1 h 1304926"/>
                  <a:gd name="connsiteX299" fmla="*/ 1219200 w 1303338"/>
                  <a:gd name="connsiteY299" fmla="*/ 0 h 1304926"/>
                  <a:gd name="connsiteX300" fmla="*/ 1303338 w 1303338"/>
                  <a:gd name="connsiteY300" fmla="*/ 84138 h 1304926"/>
                  <a:gd name="connsiteX301" fmla="*/ 1219200 w 1303338"/>
                  <a:gd name="connsiteY301" fmla="*/ 168276 h 1304926"/>
                  <a:gd name="connsiteX302" fmla="*/ 1135062 w 1303338"/>
                  <a:gd name="connsiteY302" fmla="*/ 84138 h 1304926"/>
                  <a:gd name="connsiteX303" fmla="*/ 1219200 w 1303338"/>
                  <a:gd name="connsiteY303" fmla="*/ 0 h 1304926"/>
                  <a:gd name="connsiteX304" fmla="*/ 538163 w 1303338"/>
                  <a:gd name="connsiteY304" fmla="*/ 0 h 1304926"/>
                  <a:gd name="connsiteX305" fmla="*/ 622301 w 1303338"/>
                  <a:gd name="connsiteY305" fmla="*/ 84138 h 1304926"/>
                  <a:gd name="connsiteX306" fmla="*/ 538163 w 1303338"/>
                  <a:gd name="connsiteY306" fmla="*/ 168276 h 1304926"/>
                  <a:gd name="connsiteX307" fmla="*/ 454025 w 1303338"/>
                  <a:gd name="connsiteY307" fmla="*/ 84138 h 1304926"/>
                  <a:gd name="connsiteX308" fmla="*/ 538163 w 1303338"/>
                  <a:gd name="connsiteY308" fmla="*/ 0 h 1304926"/>
                  <a:gd name="connsiteX309" fmla="*/ 84138 w 1303338"/>
                  <a:gd name="connsiteY309" fmla="*/ 0 h 1304926"/>
                  <a:gd name="connsiteX310" fmla="*/ 168276 w 1303338"/>
                  <a:gd name="connsiteY310" fmla="*/ 84138 h 1304926"/>
                  <a:gd name="connsiteX311" fmla="*/ 84138 w 1303338"/>
                  <a:gd name="connsiteY311" fmla="*/ 168276 h 1304926"/>
                  <a:gd name="connsiteX312" fmla="*/ 0 w 1303338"/>
                  <a:gd name="connsiteY312" fmla="*/ 84138 h 1304926"/>
                  <a:gd name="connsiteX313" fmla="*/ 84138 w 1303338"/>
                  <a:gd name="connsiteY313" fmla="*/ 0 h 130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1303338" h="1304926">
                    <a:moveTo>
                      <a:pt x="1219200" y="1168400"/>
                    </a:moveTo>
                    <a:cubicBezTo>
                      <a:pt x="1190267" y="1168400"/>
                      <a:pt x="1166812" y="1191855"/>
                      <a:pt x="1166812" y="1220788"/>
                    </a:cubicBezTo>
                    <a:cubicBezTo>
                      <a:pt x="1166812" y="1249721"/>
                      <a:pt x="1190267" y="1273176"/>
                      <a:pt x="1219200" y="1273176"/>
                    </a:cubicBezTo>
                    <a:cubicBezTo>
                      <a:pt x="1248133" y="1273176"/>
                      <a:pt x="1271588" y="1249721"/>
                      <a:pt x="1271588" y="1220788"/>
                    </a:cubicBezTo>
                    <a:cubicBezTo>
                      <a:pt x="1271588" y="1191855"/>
                      <a:pt x="1248133" y="1168400"/>
                      <a:pt x="1219200" y="1168400"/>
                    </a:cubicBezTo>
                    <a:close/>
                    <a:moveTo>
                      <a:pt x="538163" y="1168400"/>
                    </a:moveTo>
                    <a:cubicBezTo>
                      <a:pt x="509230" y="1168400"/>
                      <a:pt x="485775" y="1191855"/>
                      <a:pt x="485775" y="1220788"/>
                    </a:cubicBezTo>
                    <a:cubicBezTo>
                      <a:pt x="485775" y="1249721"/>
                      <a:pt x="509230" y="1273176"/>
                      <a:pt x="538163" y="1273176"/>
                    </a:cubicBezTo>
                    <a:cubicBezTo>
                      <a:pt x="567096" y="1273176"/>
                      <a:pt x="590551" y="1249721"/>
                      <a:pt x="590551" y="1220788"/>
                    </a:cubicBezTo>
                    <a:cubicBezTo>
                      <a:pt x="590551" y="1191855"/>
                      <a:pt x="567096" y="1168400"/>
                      <a:pt x="538163" y="1168400"/>
                    </a:cubicBezTo>
                    <a:close/>
                    <a:moveTo>
                      <a:pt x="84138" y="1168400"/>
                    </a:moveTo>
                    <a:cubicBezTo>
                      <a:pt x="55205" y="1168400"/>
                      <a:pt x="31750" y="1191855"/>
                      <a:pt x="31750" y="1220788"/>
                    </a:cubicBezTo>
                    <a:cubicBezTo>
                      <a:pt x="31750" y="1249721"/>
                      <a:pt x="55205" y="1273176"/>
                      <a:pt x="84138" y="1273176"/>
                    </a:cubicBezTo>
                    <a:cubicBezTo>
                      <a:pt x="113071" y="1273176"/>
                      <a:pt x="136526" y="1249721"/>
                      <a:pt x="136526" y="1220788"/>
                    </a:cubicBezTo>
                    <a:cubicBezTo>
                      <a:pt x="136526" y="1191855"/>
                      <a:pt x="113071" y="1168400"/>
                      <a:pt x="84138" y="1168400"/>
                    </a:cubicBezTo>
                    <a:close/>
                    <a:moveTo>
                      <a:pt x="311151" y="1136651"/>
                    </a:moveTo>
                    <a:cubicBezTo>
                      <a:pt x="319810" y="1136651"/>
                      <a:pt x="327026" y="1143812"/>
                      <a:pt x="327026" y="1152405"/>
                    </a:cubicBezTo>
                    <a:cubicBezTo>
                      <a:pt x="327026" y="1152405"/>
                      <a:pt x="327026" y="1152405"/>
                      <a:pt x="327026" y="1289173"/>
                    </a:cubicBezTo>
                    <a:cubicBezTo>
                      <a:pt x="327026" y="1297765"/>
                      <a:pt x="319810" y="1304926"/>
                      <a:pt x="311151" y="1304926"/>
                    </a:cubicBezTo>
                    <a:cubicBezTo>
                      <a:pt x="302492" y="1304926"/>
                      <a:pt x="295276" y="1297765"/>
                      <a:pt x="295276" y="1289173"/>
                    </a:cubicBezTo>
                    <a:cubicBezTo>
                      <a:pt x="295276" y="1289173"/>
                      <a:pt x="295276" y="1289173"/>
                      <a:pt x="295276" y="1152405"/>
                    </a:cubicBezTo>
                    <a:cubicBezTo>
                      <a:pt x="295276" y="1143812"/>
                      <a:pt x="302492" y="1136651"/>
                      <a:pt x="311151" y="1136651"/>
                    </a:cubicBezTo>
                    <a:close/>
                    <a:moveTo>
                      <a:pt x="1219200" y="1136650"/>
                    </a:moveTo>
                    <a:cubicBezTo>
                      <a:pt x="1265668" y="1136650"/>
                      <a:pt x="1303338" y="1174320"/>
                      <a:pt x="1303338" y="1220788"/>
                    </a:cubicBezTo>
                    <a:cubicBezTo>
                      <a:pt x="1303338" y="1267256"/>
                      <a:pt x="1265668" y="1304926"/>
                      <a:pt x="1219200" y="1304926"/>
                    </a:cubicBezTo>
                    <a:cubicBezTo>
                      <a:pt x="1172732" y="1304926"/>
                      <a:pt x="1135062" y="1267256"/>
                      <a:pt x="1135062" y="1220788"/>
                    </a:cubicBezTo>
                    <a:cubicBezTo>
                      <a:pt x="1135062" y="1174320"/>
                      <a:pt x="1172732" y="1136650"/>
                      <a:pt x="1219200" y="1136650"/>
                    </a:cubicBezTo>
                    <a:close/>
                    <a:moveTo>
                      <a:pt x="538163" y="1136650"/>
                    </a:moveTo>
                    <a:cubicBezTo>
                      <a:pt x="584631" y="1136650"/>
                      <a:pt x="622301" y="1174320"/>
                      <a:pt x="622301" y="1220788"/>
                    </a:cubicBezTo>
                    <a:cubicBezTo>
                      <a:pt x="622301" y="1267256"/>
                      <a:pt x="584631" y="1304926"/>
                      <a:pt x="538163" y="1304926"/>
                    </a:cubicBezTo>
                    <a:cubicBezTo>
                      <a:pt x="491695" y="1304926"/>
                      <a:pt x="454025" y="1267256"/>
                      <a:pt x="454025" y="1220788"/>
                    </a:cubicBezTo>
                    <a:cubicBezTo>
                      <a:pt x="454025" y="1174320"/>
                      <a:pt x="491695" y="1136650"/>
                      <a:pt x="538163" y="1136650"/>
                    </a:cubicBezTo>
                    <a:close/>
                    <a:moveTo>
                      <a:pt x="84138" y="1136650"/>
                    </a:moveTo>
                    <a:cubicBezTo>
                      <a:pt x="130606" y="1136650"/>
                      <a:pt x="168276" y="1174320"/>
                      <a:pt x="168276" y="1220788"/>
                    </a:cubicBezTo>
                    <a:cubicBezTo>
                      <a:pt x="168276" y="1267256"/>
                      <a:pt x="130606" y="1304926"/>
                      <a:pt x="84138" y="1304926"/>
                    </a:cubicBezTo>
                    <a:cubicBezTo>
                      <a:pt x="37670" y="1304926"/>
                      <a:pt x="0" y="1267256"/>
                      <a:pt x="0" y="1220788"/>
                    </a:cubicBezTo>
                    <a:cubicBezTo>
                      <a:pt x="0" y="1174320"/>
                      <a:pt x="37670" y="1136650"/>
                      <a:pt x="84138" y="1136650"/>
                    </a:cubicBezTo>
                    <a:close/>
                    <a:moveTo>
                      <a:pt x="878589" y="1018468"/>
                    </a:moveTo>
                    <a:cubicBezTo>
                      <a:pt x="867353" y="1018557"/>
                      <a:pt x="855948" y="1020867"/>
                      <a:pt x="844992" y="1025664"/>
                    </a:cubicBezTo>
                    <a:cubicBezTo>
                      <a:pt x="801167" y="1044141"/>
                      <a:pt x="781051" y="1095307"/>
                      <a:pt x="800449" y="1139368"/>
                    </a:cubicBezTo>
                    <a:cubicBezTo>
                      <a:pt x="819128" y="1182717"/>
                      <a:pt x="870137" y="1203326"/>
                      <a:pt x="913961" y="1184139"/>
                    </a:cubicBezTo>
                    <a:cubicBezTo>
                      <a:pt x="957785" y="1165662"/>
                      <a:pt x="977901" y="1114495"/>
                      <a:pt x="958504" y="1070435"/>
                    </a:cubicBezTo>
                    <a:cubicBezTo>
                      <a:pt x="944494" y="1037922"/>
                      <a:pt x="912299" y="1018202"/>
                      <a:pt x="878589" y="1018468"/>
                    </a:cubicBezTo>
                    <a:close/>
                    <a:moveTo>
                      <a:pt x="1219200" y="941388"/>
                    </a:moveTo>
                    <a:cubicBezTo>
                      <a:pt x="1190267" y="941388"/>
                      <a:pt x="1166812" y="964843"/>
                      <a:pt x="1166812" y="993776"/>
                    </a:cubicBezTo>
                    <a:cubicBezTo>
                      <a:pt x="1166812" y="1022709"/>
                      <a:pt x="1190267" y="1046164"/>
                      <a:pt x="1219200" y="1046164"/>
                    </a:cubicBezTo>
                    <a:cubicBezTo>
                      <a:pt x="1248133" y="1046164"/>
                      <a:pt x="1271588" y="1022709"/>
                      <a:pt x="1271588" y="993776"/>
                    </a:cubicBezTo>
                    <a:cubicBezTo>
                      <a:pt x="1271588" y="964843"/>
                      <a:pt x="1248133" y="941388"/>
                      <a:pt x="1219200" y="941388"/>
                    </a:cubicBezTo>
                    <a:close/>
                    <a:moveTo>
                      <a:pt x="538163" y="941388"/>
                    </a:moveTo>
                    <a:cubicBezTo>
                      <a:pt x="509230" y="941388"/>
                      <a:pt x="485775" y="964843"/>
                      <a:pt x="485775" y="993776"/>
                    </a:cubicBezTo>
                    <a:cubicBezTo>
                      <a:pt x="485775" y="1022709"/>
                      <a:pt x="509230" y="1046164"/>
                      <a:pt x="538163" y="1046164"/>
                    </a:cubicBezTo>
                    <a:cubicBezTo>
                      <a:pt x="567096" y="1046164"/>
                      <a:pt x="590551" y="1022709"/>
                      <a:pt x="590551" y="993776"/>
                    </a:cubicBezTo>
                    <a:cubicBezTo>
                      <a:pt x="590551" y="964843"/>
                      <a:pt x="567096" y="941388"/>
                      <a:pt x="538163" y="941388"/>
                    </a:cubicBezTo>
                    <a:close/>
                    <a:moveTo>
                      <a:pt x="84138" y="941388"/>
                    </a:moveTo>
                    <a:cubicBezTo>
                      <a:pt x="55205" y="941388"/>
                      <a:pt x="31750" y="964843"/>
                      <a:pt x="31750" y="993776"/>
                    </a:cubicBezTo>
                    <a:cubicBezTo>
                      <a:pt x="31750" y="1022709"/>
                      <a:pt x="55205" y="1046164"/>
                      <a:pt x="84138" y="1046164"/>
                    </a:cubicBezTo>
                    <a:cubicBezTo>
                      <a:pt x="113071" y="1046164"/>
                      <a:pt x="136526" y="1022709"/>
                      <a:pt x="136526" y="993776"/>
                    </a:cubicBezTo>
                    <a:cubicBezTo>
                      <a:pt x="136526" y="964843"/>
                      <a:pt x="113071" y="941388"/>
                      <a:pt x="84138" y="941388"/>
                    </a:cubicBezTo>
                    <a:close/>
                    <a:moveTo>
                      <a:pt x="842649" y="909639"/>
                    </a:moveTo>
                    <a:cubicBezTo>
                      <a:pt x="842649" y="909639"/>
                      <a:pt x="842649" y="909639"/>
                      <a:pt x="866962" y="931852"/>
                    </a:cubicBezTo>
                    <a:cubicBezTo>
                      <a:pt x="888414" y="930419"/>
                      <a:pt x="909867" y="932569"/>
                      <a:pt x="930605" y="939735"/>
                    </a:cubicBezTo>
                    <a:cubicBezTo>
                      <a:pt x="930605" y="939735"/>
                      <a:pt x="930605" y="939735"/>
                      <a:pt x="959208" y="923254"/>
                    </a:cubicBezTo>
                    <a:cubicBezTo>
                      <a:pt x="984236" y="934002"/>
                      <a:pt x="1007834" y="951200"/>
                      <a:pt x="1026427" y="972696"/>
                    </a:cubicBezTo>
                    <a:cubicBezTo>
                      <a:pt x="1026427" y="972696"/>
                      <a:pt x="1026427" y="972696"/>
                      <a:pt x="1019991" y="1004225"/>
                    </a:cubicBezTo>
                    <a:cubicBezTo>
                      <a:pt x="1026427" y="1014257"/>
                      <a:pt x="1032863" y="1025005"/>
                      <a:pt x="1037153" y="1035754"/>
                    </a:cubicBezTo>
                    <a:cubicBezTo>
                      <a:pt x="1041444" y="1046502"/>
                      <a:pt x="1045019" y="1057250"/>
                      <a:pt x="1047164" y="1067282"/>
                    </a:cubicBezTo>
                    <a:cubicBezTo>
                      <a:pt x="1047164" y="1067282"/>
                      <a:pt x="1047164" y="1067282"/>
                      <a:pt x="1075053" y="1084480"/>
                    </a:cubicBezTo>
                    <a:cubicBezTo>
                      <a:pt x="1077913" y="1112426"/>
                      <a:pt x="1075053" y="1141088"/>
                      <a:pt x="1066472" y="1166884"/>
                    </a:cubicBezTo>
                    <a:cubicBezTo>
                      <a:pt x="1066472" y="1166884"/>
                      <a:pt x="1066472" y="1166884"/>
                      <a:pt x="1035723" y="1176199"/>
                    </a:cubicBezTo>
                    <a:cubicBezTo>
                      <a:pt x="1025712" y="1198413"/>
                      <a:pt x="1011410" y="1218476"/>
                      <a:pt x="993533" y="1234957"/>
                    </a:cubicBezTo>
                    <a:cubicBezTo>
                      <a:pt x="993533" y="1234957"/>
                      <a:pt x="993533" y="1234957"/>
                      <a:pt x="993533" y="1267919"/>
                    </a:cubicBezTo>
                    <a:cubicBezTo>
                      <a:pt x="982091" y="1275085"/>
                      <a:pt x="969935" y="1282250"/>
                      <a:pt x="957778" y="1287983"/>
                    </a:cubicBezTo>
                    <a:cubicBezTo>
                      <a:pt x="944906" y="1292999"/>
                      <a:pt x="932035" y="1297298"/>
                      <a:pt x="919878" y="1300164"/>
                    </a:cubicBezTo>
                    <a:cubicBezTo>
                      <a:pt x="919878" y="1300164"/>
                      <a:pt x="919878" y="1300164"/>
                      <a:pt x="894850" y="1277951"/>
                    </a:cubicBezTo>
                    <a:cubicBezTo>
                      <a:pt x="870537" y="1279384"/>
                      <a:pt x="846939" y="1276518"/>
                      <a:pt x="824056" y="1268636"/>
                    </a:cubicBezTo>
                    <a:cubicBezTo>
                      <a:pt x="824056" y="1268636"/>
                      <a:pt x="824056" y="1268636"/>
                      <a:pt x="796168" y="1285116"/>
                    </a:cubicBezTo>
                    <a:cubicBezTo>
                      <a:pt x="771140" y="1272935"/>
                      <a:pt x="748972" y="1256454"/>
                      <a:pt x="730379" y="1234957"/>
                    </a:cubicBezTo>
                    <a:cubicBezTo>
                      <a:pt x="730379" y="1234957"/>
                      <a:pt x="730379" y="1234957"/>
                      <a:pt x="738245" y="1202712"/>
                    </a:cubicBezTo>
                    <a:cubicBezTo>
                      <a:pt x="731810" y="1194113"/>
                      <a:pt x="726804" y="1184081"/>
                      <a:pt x="722513" y="1173333"/>
                    </a:cubicBezTo>
                    <a:cubicBezTo>
                      <a:pt x="716793" y="1162585"/>
                      <a:pt x="713217" y="1150403"/>
                      <a:pt x="711072" y="1139655"/>
                    </a:cubicBezTo>
                    <a:cubicBezTo>
                      <a:pt x="711072" y="1139655"/>
                      <a:pt x="711072" y="1139655"/>
                      <a:pt x="683184" y="1123174"/>
                    </a:cubicBezTo>
                    <a:cubicBezTo>
                      <a:pt x="681038" y="1093078"/>
                      <a:pt x="684614" y="1065133"/>
                      <a:pt x="694625" y="1038620"/>
                    </a:cubicBezTo>
                    <a:cubicBezTo>
                      <a:pt x="694625" y="1038620"/>
                      <a:pt x="694625" y="1038620"/>
                      <a:pt x="725374" y="1028588"/>
                    </a:cubicBezTo>
                    <a:cubicBezTo>
                      <a:pt x="734670" y="1009241"/>
                      <a:pt x="748257" y="992043"/>
                      <a:pt x="764704" y="976996"/>
                    </a:cubicBezTo>
                    <a:cubicBezTo>
                      <a:pt x="764704" y="976996"/>
                      <a:pt x="764704" y="976996"/>
                      <a:pt x="764704" y="943317"/>
                    </a:cubicBezTo>
                    <a:cubicBezTo>
                      <a:pt x="775430" y="934719"/>
                      <a:pt x="789017" y="928270"/>
                      <a:pt x="801888" y="921821"/>
                    </a:cubicBezTo>
                    <a:cubicBezTo>
                      <a:pt x="815475" y="916088"/>
                      <a:pt x="829062" y="912505"/>
                      <a:pt x="842649" y="909639"/>
                    </a:cubicBezTo>
                    <a:close/>
                    <a:moveTo>
                      <a:pt x="311151" y="909639"/>
                    </a:moveTo>
                    <a:cubicBezTo>
                      <a:pt x="319810" y="909639"/>
                      <a:pt x="327026" y="916800"/>
                      <a:pt x="327026" y="925393"/>
                    </a:cubicBezTo>
                    <a:cubicBezTo>
                      <a:pt x="327026" y="925393"/>
                      <a:pt x="327026" y="925393"/>
                      <a:pt x="327026" y="1062161"/>
                    </a:cubicBezTo>
                    <a:cubicBezTo>
                      <a:pt x="327026" y="1071470"/>
                      <a:pt x="319810" y="1077914"/>
                      <a:pt x="311151" y="1077914"/>
                    </a:cubicBezTo>
                    <a:cubicBezTo>
                      <a:pt x="302492" y="1077914"/>
                      <a:pt x="295276" y="1071470"/>
                      <a:pt x="295276" y="1062161"/>
                    </a:cubicBezTo>
                    <a:cubicBezTo>
                      <a:pt x="295276" y="1062161"/>
                      <a:pt x="295276" y="1062161"/>
                      <a:pt x="295276" y="925393"/>
                    </a:cubicBezTo>
                    <a:cubicBezTo>
                      <a:pt x="295276" y="916800"/>
                      <a:pt x="302492" y="909639"/>
                      <a:pt x="311151" y="909639"/>
                    </a:cubicBezTo>
                    <a:close/>
                    <a:moveTo>
                      <a:pt x="1219200" y="909638"/>
                    </a:moveTo>
                    <a:cubicBezTo>
                      <a:pt x="1265668" y="909638"/>
                      <a:pt x="1303338" y="947308"/>
                      <a:pt x="1303338" y="993776"/>
                    </a:cubicBezTo>
                    <a:cubicBezTo>
                      <a:pt x="1303338" y="1040244"/>
                      <a:pt x="1265668" y="1077914"/>
                      <a:pt x="1219200" y="1077914"/>
                    </a:cubicBezTo>
                    <a:cubicBezTo>
                      <a:pt x="1172732" y="1077914"/>
                      <a:pt x="1135062" y="1040244"/>
                      <a:pt x="1135062" y="993776"/>
                    </a:cubicBezTo>
                    <a:cubicBezTo>
                      <a:pt x="1135062" y="947308"/>
                      <a:pt x="1172732" y="909638"/>
                      <a:pt x="1219200" y="909638"/>
                    </a:cubicBezTo>
                    <a:close/>
                    <a:moveTo>
                      <a:pt x="538163" y="909638"/>
                    </a:moveTo>
                    <a:cubicBezTo>
                      <a:pt x="584631" y="909638"/>
                      <a:pt x="622301" y="947308"/>
                      <a:pt x="622301" y="993776"/>
                    </a:cubicBezTo>
                    <a:cubicBezTo>
                      <a:pt x="622301" y="1040244"/>
                      <a:pt x="584631" y="1077914"/>
                      <a:pt x="538163" y="1077914"/>
                    </a:cubicBezTo>
                    <a:cubicBezTo>
                      <a:pt x="491695" y="1077914"/>
                      <a:pt x="454025" y="1040244"/>
                      <a:pt x="454025" y="993776"/>
                    </a:cubicBezTo>
                    <a:cubicBezTo>
                      <a:pt x="454025" y="947308"/>
                      <a:pt x="491695" y="909638"/>
                      <a:pt x="538163" y="909638"/>
                    </a:cubicBezTo>
                    <a:close/>
                    <a:moveTo>
                      <a:pt x="84138" y="909638"/>
                    </a:moveTo>
                    <a:cubicBezTo>
                      <a:pt x="130606" y="909638"/>
                      <a:pt x="168276" y="947308"/>
                      <a:pt x="168276" y="993776"/>
                    </a:cubicBezTo>
                    <a:cubicBezTo>
                      <a:pt x="168276" y="1040244"/>
                      <a:pt x="130606" y="1077914"/>
                      <a:pt x="84138" y="1077914"/>
                    </a:cubicBezTo>
                    <a:cubicBezTo>
                      <a:pt x="37670" y="1077914"/>
                      <a:pt x="0" y="1040244"/>
                      <a:pt x="0" y="993776"/>
                    </a:cubicBezTo>
                    <a:cubicBezTo>
                      <a:pt x="0" y="947308"/>
                      <a:pt x="37670" y="909638"/>
                      <a:pt x="84138" y="909638"/>
                    </a:cubicBezTo>
                    <a:close/>
                    <a:moveTo>
                      <a:pt x="992188" y="714375"/>
                    </a:moveTo>
                    <a:cubicBezTo>
                      <a:pt x="963255" y="714375"/>
                      <a:pt x="939800" y="737830"/>
                      <a:pt x="939800" y="766763"/>
                    </a:cubicBezTo>
                    <a:cubicBezTo>
                      <a:pt x="939800" y="795696"/>
                      <a:pt x="963255" y="819151"/>
                      <a:pt x="992188" y="819151"/>
                    </a:cubicBezTo>
                    <a:cubicBezTo>
                      <a:pt x="1021121" y="819151"/>
                      <a:pt x="1044576" y="795696"/>
                      <a:pt x="1044576" y="766763"/>
                    </a:cubicBezTo>
                    <a:cubicBezTo>
                      <a:pt x="1044576" y="737830"/>
                      <a:pt x="1021121" y="714375"/>
                      <a:pt x="992188" y="714375"/>
                    </a:cubicBezTo>
                    <a:close/>
                    <a:moveTo>
                      <a:pt x="311150" y="714375"/>
                    </a:moveTo>
                    <a:cubicBezTo>
                      <a:pt x="282217" y="714375"/>
                      <a:pt x="258762" y="737830"/>
                      <a:pt x="258762" y="766763"/>
                    </a:cubicBezTo>
                    <a:cubicBezTo>
                      <a:pt x="258762" y="795696"/>
                      <a:pt x="282217" y="819151"/>
                      <a:pt x="311150" y="819151"/>
                    </a:cubicBezTo>
                    <a:cubicBezTo>
                      <a:pt x="340083" y="819151"/>
                      <a:pt x="363538" y="795696"/>
                      <a:pt x="363538" y="766763"/>
                    </a:cubicBezTo>
                    <a:cubicBezTo>
                      <a:pt x="363538" y="737830"/>
                      <a:pt x="340083" y="714375"/>
                      <a:pt x="311150" y="714375"/>
                    </a:cubicBezTo>
                    <a:close/>
                    <a:moveTo>
                      <a:pt x="1219201" y="682626"/>
                    </a:moveTo>
                    <a:cubicBezTo>
                      <a:pt x="1227860" y="682626"/>
                      <a:pt x="1235076" y="689070"/>
                      <a:pt x="1235076" y="698379"/>
                    </a:cubicBezTo>
                    <a:cubicBezTo>
                      <a:pt x="1235076" y="698379"/>
                      <a:pt x="1235076" y="698379"/>
                      <a:pt x="1235076" y="835147"/>
                    </a:cubicBezTo>
                    <a:cubicBezTo>
                      <a:pt x="1235076" y="843740"/>
                      <a:pt x="1227860" y="850901"/>
                      <a:pt x="1219201" y="850901"/>
                    </a:cubicBezTo>
                    <a:cubicBezTo>
                      <a:pt x="1210542" y="850901"/>
                      <a:pt x="1203326" y="843740"/>
                      <a:pt x="1203326" y="835147"/>
                    </a:cubicBezTo>
                    <a:cubicBezTo>
                      <a:pt x="1203326" y="835147"/>
                      <a:pt x="1203326" y="835147"/>
                      <a:pt x="1203326" y="698379"/>
                    </a:cubicBezTo>
                    <a:cubicBezTo>
                      <a:pt x="1203326" y="689070"/>
                      <a:pt x="1210542" y="682626"/>
                      <a:pt x="1219201" y="682626"/>
                    </a:cubicBezTo>
                    <a:close/>
                    <a:moveTo>
                      <a:pt x="765176" y="682626"/>
                    </a:moveTo>
                    <a:cubicBezTo>
                      <a:pt x="773835" y="682626"/>
                      <a:pt x="781051" y="689070"/>
                      <a:pt x="781051" y="698379"/>
                    </a:cubicBezTo>
                    <a:cubicBezTo>
                      <a:pt x="781051" y="698379"/>
                      <a:pt x="781051" y="698379"/>
                      <a:pt x="781051" y="835147"/>
                    </a:cubicBezTo>
                    <a:cubicBezTo>
                      <a:pt x="781051" y="843740"/>
                      <a:pt x="773835" y="850901"/>
                      <a:pt x="765176" y="850901"/>
                    </a:cubicBezTo>
                    <a:cubicBezTo>
                      <a:pt x="756517" y="850901"/>
                      <a:pt x="749301" y="843740"/>
                      <a:pt x="749301" y="835147"/>
                    </a:cubicBezTo>
                    <a:cubicBezTo>
                      <a:pt x="749301" y="835147"/>
                      <a:pt x="749301" y="835147"/>
                      <a:pt x="749301" y="698379"/>
                    </a:cubicBezTo>
                    <a:cubicBezTo>
                      <a:pt x="749301" y="689070"/>
                      <a:pt x="756517" y="682626"/>
                      <a:pt x="765176" y="682626"/>
                    </a:cubicBezTo>
                    <a:close/>
                    <a:moveTo>
                      <a:pt x="538163" y="682626"/>
                    </a:moveTo>
                    <a:cubicBezTo>
                      <a:pt x="546822" y="682626"/>
                      <a:pt x="554038" y="689070"/>
                      <a:pt x="554038" y="698379"/>
                    </a:cubicBezTo>
                    <a:cubicBezTo>
                      <a:pt x="554038" y="698379"/>
                      <a:pt x="554038" y="698379"/>
                      <a:pt x="554038" y="835147"/>
                    </a:cubicBezTo>
                    <a:cubicBezTo>
                      <a:pt x="554038" y="843740"/>
                      <a:pt x="546822" y="850901"/>
                      <a:pt x="538163" y="850901"/>
                    </a:cubicBezTo>
                    <a:cubicBezTo>
                      <a:pt x="529504" y="850901"/>
                      <a:pt x="522288" y="843740"/>
                      <a:pt x="522288" y="835147"/>
                    </a:cubicBezTo>
                    <a:cubicBezTo>
                      <a:pt x="522288" y="835147"/>
                      <a:pt x="522288" y="835147"/>
                      <a:pt x="522288" y="698379"/>
                    </a:cubicBezTo>
                    <a:cubicBezTo>
                      <a:pt x="522288" y="689070"/>
                      <a:pt x="529504" y="682626"/>
                      <a:pt x="538163" y="682626"/>
                    </a:cubicBezTo>
                    <a:close/>
                    <a:moveTo>
                      <a:pt x="84138" y="682626"/>
                    </a:moveTo>
                    <a:cubicBezTo>
                      <a:pt x="92797" y="682626"/>
                      <a:pt x="100013" y="689070"/>
                      <a:pt x="100013" y="698379"/>
                    </a:cubicBezTo>
                    <a:cubicBezTo>
                      <a:pt x="100013" y="698379"/>
                      <a:pt x="100013" y="698379"/>
                      <a:pt x="100013" y="835147"/>
                    </a:cubicBezTo>
                    <a:cubicBezTo>
                      <a:pt x="100013" y="843740"/>
                      <a:pt x="92797" y="850901"/>
                      <a:pt x="84138" y="850901"/>
                    </a:cubicBezTo>
                    <a:cubicBezTo>
                      <a:pt x="75479" y="850901"/>
                      <a:pt x="68263" y="843740"/>
                      <a:pt x="68263" y="835147"/>
                    </a:cubicBezTo>
                    <a:cubicBezTo>
                      <a:pt x="68263" y="835147"/>
                      <a:pt x="68263" y="835147"/>
                      <a:pt x="68263" y="698379"/>
                    </a:cubicBezTo>
                    <a:cubicBezTo>
                      <a:pt x="68263" y="689070"/>
                      <a:pt x="75479" y="682626"/>
                      <a:pt x="84138" y="682626"/>
                    </a:cubicBezTo>
                    <a:close/>
                    <a:moveTo>
                      <a:pt x="992188" y="682625"/>
                    </a:moveTo>
                    <a:cubicBezTo>
                      <a:pt x="1038656" y="682625"/>
                      <a:pt x="1076326" y="720295"/>
                      <a:pt x="1076326" y="766763"/>
                    </a:cubicBezTo>
                    <a:cubicBezTo>
                      <a:pt x="1076326" y="813231"/>
                      <a:pt x="1038656" y="850901"/>
                      <a:pt x="992188" y="850901"/>
                    </a:cubicBezTo>
                    <a:cubicBezTo>
                      <a:pt x="945720" y="850901"/>
                      <a:pt x="908050" y="813231"/>
                      <a:pt x="908050" y="766763"/>
                    </a:cubicBezTo>
                    <a:cubicBezTo>
                      <a:pt x="908050" y="720295"/>
                      <a:pt x="945720" y="682625"/>
                      <a:pt x="992188" y="682625"/>
                    </a:cubicBezTo>
                    <a:close/>
                    <a:moveTo>
                      <a:pt x="311150" y="682625"/>
                    </a:moveTo>
                    <a:cubicBezTo>
                      <a:pt x="357618" y="682625"/>
                      <a:pt x="395288" y="720295"/>
                      <a:pt x="395288" y="766763"/>
                    </a:cubicBezTo>
                    <a:cubicBezTo>
                      <a:pt x="395288" y="813231"/>
                      <a:pt x="357618" y="850901"/>
                      <a:pt x="311150" y="850901"/>
                    </a:cubicBezTo>
                    <a:cubicBezTo>
                      <a:pt x="264682" y="850901"/>
                      <a:pt x="227012" y="813231"/>
                      <a:pt x="227012" y="766763"/>
                    </a:cubicBezTo>
                    <a:cubicBezTo>
                      <a:pt x="227012" y="720295"/>
                      <a:pt x="264682" y="682625"/>
                      <a:pt x="311150" y="682625"/>
                    </a:cubicBezTo>
                    <a:close/>
                    <a:moveTo>
                      <a:pt x="992188" y="485776"/>
                    </a:moveTo>
                    <a:cubicBezTo>
                      <a:pt x="963255" y="485776"/>
                      <a:pt x="939800" y="509231"/>
                      <a:pt x="939800" y="538164"/>
                    </a:cubicBezTo>
                    <a:cubicBezTo>
                      <a:pt x="939800" y="567097"/>
                      <a:pt x="963255" y="590552"/>
                      <a:pt x="992188" y="590552"/>
                    </a:cubicBezTo>
                    <a:cubicBezTo>
                      <a:pt x="1021121" y="590552"/>
                      <a:pt x="1044576" y="567097"/>
                      <a:pt x="1044576" y="538164"/>
                    </a:cubicBezTo>
                    <a:cubicBezTo>
                      <a:pt x="1044576" y="509231"/>
                      <a:pt x="1021121" y="485776"/>
                      <a:pt x="992188" y="485776"/>
                    </a:cubicBezTo>
                    <a:close/>
                    <a:moveTo>
                      <a:pt x="765175" y="485776"/>
                    </a:moveTo>
                    <a:cubicBezTo>
                      <a:pt x="736242" y="485776"/>
                      <a:pt x="712787" y="509231"/>
                      <a:pt x="712787" y="538164"/>
                    </a:cubicBezTo>
                    <a:cubicBezTo>
                      <a:pt x="712787" y="567097"/>
                      <a:pt x="736242" y="590552"/>
                      <a:pt x="765175" y="590552"/>
                    </a:cubicBezTo>
                    <a:cubicBezTo>
                      <a:pt x="794108" y="590552"/>
                      <a:pt x="817563" y="567097"/>
                      <a:pt x="817563" y="538164"/>
                    </a:cubicBezTo>
                    <a:cubicBezTo>
                      <a:pt x="817563" y="509231"/>
                      <a:pt x="794108" y="485776"/>
                      <a:pt x="765175" y="485776"/>
                    </a:cubicBezTo>
                    <a:close/>
                    <a:moveTo>
                      <a:pt x="84138" y="485776"/>
                    </a:moveTo>
                    <a:cubicBezTo>
                      <a:pt x="55205" y="485776"/>
                      <a:pt x="31750" y="509231"/>
                      <a:pt x="31750" y="538164"/>
                    </a:cubicBezTo>
                    <a:cubicBezTo>
                      <a:pt x="31750" y="567097"/>
                      <a:pt x="55205" y="590552"/>
                      <a:pt x="84138" y="590552"/>
                    </a:cubicBezTo>
                    <a:cubicBezTo>
                      <a:pt x="113071" y="590552"/>
                      <a:pt x="136526" y="567097"/>
                      <a:pt x="136526" y="538164"/>
                    </a:cubicBezTo>
                    <a:cubicBezTo>
                      <a:pt x="136526" y="509231"/>
                      <a:pt x="113071" y="485776"/>
                      <a:pt x="84138" y="485776"/>
                    </a:cubicBezTo>
                    <a:close/>
                    <a:moveTo>
                      <a:pt x="1219201" y="455614"/>
                    </a:moveTo>
                    <a:cubicBezTo>
                      <a:pt x="1227860" y="455614"/>
                      <a:pt x="1235076" y="462707"/>
                      <a:pt x="1235076" y="471219"/>
                    </a:cubicBezTo>
                    <a:cubicBezTo>
                      <a:pt x="1235076" y="471219"/>
                      <a:pt x="1235076" y="471219"/>
                      <a:pt x="1235076" y="606697"/>
                    </a:cubicBezTo>
                    <a:cubicBezTo>
                      <a:pt x="1235076" y="615918"/>
                      <a:pt x="1227860" y="622302"/>
                      <a:pt x="1219201" y="622302"/>
                    </a:cubicBezTo>
                    <a:cubicBezTo>
                      <a:pt x="1210542" y="622302"/>
                      <a:pt x="1203326" y="615918"/>
                      <a:pt x="1203326" y="606697"/>
                    </a:cubicBezTo>
                    <a:cubicBezTo>
                      <a:pt x="1203326" y="606697"/>
                      <a:pt x="1203326" y="606697"/>
                      <a:pt x="1203326" y="471219"/>
                    </a:cubicBezTo>
                    <a:cubicBezTo>
                      <a:pt x="1203326" y="462707"/>
                      <a:pt x="1210542" y="455614"/>
                      <a:pt x="1219201" y="455614"/>
                    </a:cubicBezTo>
                    <a:close/>
                    <a:moveTo>
                      <a:pt x="992188" y="455614"/>
                    </a:moveTo>
                    <a:cubicBezTo>
                      <a:pt x="1038656" y="455614"/>
                      <a:pt x="1076326" y="492928"/>
                      <a:pt x="1076326" y="538958"/>
                    </a:cubicBezTo>
                    <a:cubicBezTo>
                      <a:pt x="1076326" y="584988"/>
                      <a:pt x="1038656" y="622302"/>
                      <a:pt x="992188" y="622302"/>
                    </a:cubicBezTo>
                    <a:cubicBezTo>
                      <a:pt x="945720" y="622302"/>
                      <a:pt x="908050" y="584988"/>
                      <a:pt x="908050" y="538958"/>
                    </a:cubicBezTo>
                    <a:cubicBezTo>
                      <a:pt x="908050" y="492928"/>
                      <a:pt x="945720" y="455614"/>
                      <a:pt x="992188" y="455614"/>
                    </a:cubicBezTo>
                    <a:close/>
                    <a:moveTo>
                      <a:pt x="765175" y="455614"/>
                    </a:moveTo>
                    <a:cubicBezTo>
                      <a:pt x="811643" y="455614"/>
                      <a:pt x="849313" y="492928"/>
                      <a:pt x="849313" y="538958"/>
                    </a:cubicBezTo>
                    <a:cubicBezTo>
                      <a:pt x="849313" y="584988"/>
                      <a:pt x="811643" y="622302"/>
                      <a:pt x="765175" y="622302"/>
                    </a:cubicBezTo>
                    <a:cubicBezTo>
                      <a:pt x="718707" y="622302"/>
                      <a:pt x="681037" y="584988"/>
                      <a:pt x="681037" y="538958"/>
                    </a:cubicBezTo>
                    <a:cubicBezTo>
                      <a:pt x="681037" y="492928"/>
                      <a:pt x="718707" y="455614"/>
                      <a:pt x="765175" y="455614"/>
                    </a:cubicBezTo>
                    <a:close/>
                    <a:moveTo>
                      <a:pt x="84138" y="455614"/>
                    </a:moveTo>
                    <a:cubicBezTo>
                      <a:pt x="130606" y="455614"/>
                      <a:pt x="168276" y="492928"/>
                      <a:pt x="168276" y="538958"/>
                    </a:cubicBezTo>
                    <a:cubicBezTo>
                      <a:pt x="168276" y="584988"/>
                      <a:pt x="130606" y="622302"/>
                      <a:pt x="84138" y="622302"/>
                    </a:cubicBezTo>
                    <a:cubicBezTo>
                      <a:pt x="37670" y="622302"/>
                      <a:pt x="0" y="584988"/>
                      <a:pt x="0" y="538958"/>
                    </a:cubicBezTo>
                    <a:cubicBezTo>
                      <a:pt x="0" y="492928"/>
                      <a:pt x="37670" y="455614"/>
                      <a:pt x="84138" y="455614"/>
                    </a:cubicBezTo>
                    <a:close/>
                    <a:moveTo>
                      <a:pt x="419016" y="316793"/>
                    </a:moveTo>
                    <a:cubicBezTo>
                      <a:pt x="407870" y="316882"/>
                      <a:pt x="396557" y="319192"/>
                      <a:pt x="385689" y="323989"/>
                    </a:cubicBezTo>
                    <a:cubicBezTo>
                      <a:pt x="342218" y="342466"/>
                      <a:pt x="322264" y="392922"/>
                      <a:pt x="341505" y="436982"/>
                    </a:cubicBezTo>
                    <a:cubicBezTo>
                      <a:pt x="360034" y="481042"/>
                      <a:pt x="410631" y="501651"/>
                      <a:pt x="454102" y="482464"/>
                    </a:cubicBezTo>
                    <a:cubicBezTo>
                      <a:pt x="497573" y="463987"/>
                      <a:pt x="517527" y="412109"/>
                      <a:pt x="498286" y="368760"/>
                    </a:cubicBezTo>
                    <a:cubicBezTo>
                      <a:pt x="484389" y="336247"/>
                      <a:pt x="452454" y="316527"/>
                      <a:pt x="419016" y="316793"/>
                    </a:cubicBezTo>
                    <a:close/>
                    <a:moveTo>
                      <a:pt x="1219200" y="258764"/>
                    </a:moveTo>
                    <a:cubicBezTo>
                      <a:pt x="1190267" y="258764"/>
                      <a:pt x="1166812" y="282219"/>
                      <a:pt x="1166812" y="311152"/>
                    </a:cubicBezTo>
                    <a:cubicBezTo>
                      <a:pt x="1166812" y="340085"/>
                      <a:pt x="1190267" y="363540"/>
                      <a:pt x="1219200" y="363540"/>
                    </a:cubicBezTo>
                    <a:cubicBezTo>
                      <a:pt x="1248133" y="363540"/>
                      <a:pt x="1271588" y="340085"/>
                      <a:pt x="1271588" y="311152"/>
                    </a:cubicBezTo>
                    <a:cubicBezTo>
                      <a:pt x="1271588" y="282219"/>
                      <a:pt x="1248133" y="258764"/>
                      <a:pt x="1219200" y="258764"/>
                    </a:cubicBezTo>
                    <a:close/>
                    <a:moveTo>
                      <a:pt x="765175" y="258764"/>
                    </a:moveTo>
                    <a:cubicBezTo>
                      <a:pt x="736242" y="258764"/>
                      <a:pt x="712787" y="282219"/>
                      <a:pt x="712787" y="311152"/>
                    </a:cubicBezTo>
                    <a:cubicBezTo>
                      <a:pt x="712787" y="340085"/>
                      <a:pt x="736242" y="363540"/>
                      <a:pt x="765175" y="363540"/>
                    </a:cubicBezTo>
                    <a:cubicBezTo>
                      <a:pt x="794108" y="363540"/>
                      <a:pt x="817563" y="340085"/>
                      <a:pt x="817563" y="311152"/>
                    </a:cubicBezTo>
                    <a:cubicBezTo>
                      <a:pt x="817563" y="282219"/>
                      <a:pt x="794108" y="258764"/>
                      <a:pt x="765175" y="258764"/>
                    </a:cubicBezTo>
                    <a:close/>
                    <a:moveTo>
                      <a:pt x="1219200" y="228601"/>
                    </a:moveTo>
                    <a:cubicBezTo>
                      <a:pt x="1265668" y="228601"/>
                      <a:pt x="1303338" y="265915"/>
                      <a:pt x="1303338" y="311945"/>
                    </a:cubicBezTo>
                    <a:cubicBezTo>
                      <a:pt x="1303338" y="357975"/>
                      <a:pt x="1265668" y="395289"/>
                      <a:pt x="1219200" y="395289"/>
                    </a:cubicBezTo>
                    <a:cubicBezTo>
                      <a:pt x="1172732" y="395289"/>
                      <a:pt x="1135062" y="357975"/>
                      <a:pt x="1135062" y="311945"/>
                    </a:cubicBezTo>
                    <a:cubicBezTo>
                      <a:pt x="1135062" y="265915"/>
                      <a:pt x="1172732" y="228601"/>
                      <a:pt x="1219200" y="228601"/>
                    </a:cubicBezTo>
                    <a:close/>
                    <a:moveTo>
                      <a:pt x="992188" y="228601"/>
                    </a:moveTo>
                    <a:cubicBezTo>
                      <a:pt x="1000847" y="228601"/>
                      <a:pt x="1008063" y="234985"/>
                      <a:pt x="1008063" y="244206"/>
                    </a:cubicBezTo>
                    <a:cubicBezTo>
                      <a:pt x="1008063" y="244206"/>
                      <a:pt x="1008063" y="244206"/>
                      <a:pt x="1008063" y="379684"/>
                    </a:cubicBezTo>
                    <a:cubicBezTo>
                      <a:pt x="1008063" y="388196"/>
                      <a:pt x="1000847" y="395289"/>
                      <a:pt x="992188" y="395289"/>
                    </a:cubicBezTo>
                    <a:cubicBezTo>
                      <a:pt x="983529" y="395289"/>
                      <a:pt x="976313" y="388196"/>
                      <a:pt x="976313" y="379684"/>
                    </a:cubicBezTo>
                    <a:cubicBezTo>
                      <a:pt x="976313" y="379684"/>
                      <a:pt x="976313" y="379684"/>
                      <a:pt x="976313" y="244206"/>
                    </a:cubicBezTo>
                    <a:cubicBezTo>
                      <a:pt x="976313" y="234985"/>
                      <a:pt x="983529" y="228601"/>
                      <a:pt x="992188" y="228601"/>
                    </a:cubicBezTo>
                    <a:close/>
                    <a:moveTo>
                      <a:pt x="765175" y="228601"/>
                    </a:moveTo>
                    <a:cubicBezTo>
                      <a:pt x="811643" y="228601"/>
                      <a:pt x="849313" y="265915"/>
                      <a:pt x="849313" y="311945"/>
                    </a:cubicBezTo>
                    <a:cubicBezTo>
                      <a:pt x="849313" y="357975"/>
                      <a:pt x="811643" y="395289"/>
                      <a:pt x="765175" y="395289"/>
                    </a:cubicBezTo>
                    <a:cubicBezTo>
                      <a:pt x="718707" y="395289"/>
                      <a:pt x="681037" y="357975"/>
                      <a:pt x="681037" y="311945"/>
                    </a:cubicBezTo>
                    <a:cubicBezTo>
                      <a:pt x="681037" y="265915"/>
                      <a:pt x="718707" y="228601"/>
                      <a:pt x="765175" y="228601"/>
                    </a:cubicBezTo>
                    <a:close/>
                    <a:moveTo>
                      <a:pt x="84138" y="228601"/>
                    </a:moveTo>
                    <a:cubicBezTo>
                      <a:pt x="92797" y="228601"/>
                      <a:pt x="100013" y="234985"/>
                      <a:pt x="100013" y="244206"/>
                    </a:cubicBezTo>
                    <a:cubicBezTo>
                      <a:pt x="100013" y="244206"/>
                      <a:pt x="100013" y="244206"/>
                      <a:pt x="100013" y="379684"/>
                    </a:cubicBezTo>
                    <a:cubicBezTo>
                      <a:pt x="100013" y="388196"/>
                      <a:pt x="92797" y="395289"/>
                      <a:pt x="84138" y="395289"/>
                    </a:cubicBezTo>
                    <a:cubicBezTo>
                      <a:pt x="75479" y="395289"/>
                      <a:pt x="68263" y="388196"/>
                      <a:pt x="68263" y="379684"/>
                    </a:cubicBezTo>
                    <a:cubicBezTo>
                      <a:pt x="68263" y="379684"/>
                      <a:pt x="68263" y="379684"/>
                      <a:pt x="68263" y="244206"/>
                    </a:cubicBezTo>
                    <a:cubicBezTo>
                      <a:pt x="68263" y="234985"/>
                      <a:pt x="75479" y="228601"/>
                      <a:pt x="84138" y="228601"/>
                    </a:cubicBezTo>
                    <a:close/>
                    <a:moveTo>
                      <a:pt x="382793" y="207964"/>
                    </a:moveTo>
                    <a:cubicBezTo>
                      <a:pt x="382793" y="207964"/>
                      <a:pt x="382793" y="207964"/>
                      <a:pt x="407053" y="230087"/>
                    </a:cubicBezTo>
                    <a:cubicBezTo>
                      <a:pt x="428458" y="228660"/>
                      <a:pt x="449864" y="230801"/>
                      <a:pt x="470556" y="237224"/>
                    </a:cubicBezTo>
                    <a:cubicBezTo>
                      <a:pt x="470556" y="237224"/>
                      <a:pt x="470556" y="237224"/>
                      <a:pt x="499097" y="220810"/>
                    </a:cubicBezTo>
                    <a:cubicBezTo>
                      <a:pt x="524070" y="232228"/>
                      <a:pt x="547616" y="249356"/>
                      <a:pt x="566167" y="270051"/>
                    </a:cubicBezTo>
                    <a:cubicBezTo>
                      <a:pt x="566167" y="270051"/>
                      <a:pt x="566167" y="270051"/>
                      <a:pt x="559745" y="302166"/>
                    </a:cubicBezTo>
                    <a:cubicBezTo>
                      <a:pt x="566167" y="312157"/>
                      <a:pt x="572589" y="322861"/>
                      <a:pt x="576870" y="333566"/>
                    </a:cubicBezTo>
                    <a:cubicBezTo>
                      <a:pt x="581151" y="344271"/>
                      <a:pt x="584718" y="354262"/>
                      <a:pt x="586859" y="364967"/>
                    </a:cubicBezTo>
                    <a:cubicBezTo>
                      <a:pt x="586859" y="364967"/>
                      <a:pt x="586859" y="364967"/>
                      <a:pt x="614686" y="382094"/>
                    </a:cubicBezTo>
                    <a:cubicBezTo>
                      <a:pt x="617540" y="409926"/>
                      <a:pt x="614686" y="437759"/>
                      <a:pt x="606124" y="464164"/>
                    </a:cubicBezTo>
                    <a:cubicBezTo>
                      <a:pt x="606124" y="464164"/>
                      <a:pt x="606124" y="464164"/>
                      <a:pt x="575443" y="473441"/>
                    </a:cubicBezTo>
                    <a:cubicBezTo>
                      <a:pt x="565454" y="494851"/>
                      <a:pt x="551183" y="514833"/>
                      <a:pt x="533345" y="531247"/>
                    </a:cubicBezTo>
                    <a:cubicBezTo>
                      <a:pt x="533345" y="531247"/>
                      <a:pt x="533345" y="531247"/>
                      <a:pt x="533345" y="564074"/>
                    </a:cubicBezTo>
                    <a:cubicBezTo>
                      <a:pt x="521929" y="571924"/>
                      <a:pt x="509799" y="579061"/>
                      <a:pt x="497670" y="584770"/>
                    </a:cubicBezTo>
                    <a:cubicBezTo>
                      <a:pt x="484826" y="589766"/>
                      <a:pt x="471983" y="593334"/>
                      <a:pt x="459853" y="596902"/>
                    </a:cubicBezTo>
                    <a:cubicBezTo>
                      <a:pt x="459853" y="596902"/>
                      <a:pt x="459853" y="596902"/>
                      <a:pt x="434880" y="574065"/>
                    </a:cubicBezTo>
                    <a:cubicBezTo>
                      <a:pt x="410621" y="576206"/>
                      <a:pt x="387074" y="573352"/>
                      <a:pt x="364242" y="565502"/>
                    </a:cubicBezTo>
                    <a:cubicBezTo>
                      <a:pt x="364242" y="565502"/>
                      <a:pt x="364242" y="565502"/>
                      <a:pt x="336415" y="581916"/>
                    </a:cubicBezTo>
                    <a:cubicBezTo>
                      <a:pt x="312155" y="569784"/>
                      <a:pt x="290036" y="553370"/>
                      <a:pt x="271485" y="531247"/>
                    </a:cubicBezTo>
                    <a:cubicBezTo>
                      <a:pt x="271485" y="531247"/>
                      <a:pt x="271485" y="531247"/>
                      <a:pt x="279334" y="499846"/>
                    </a:cubicBezTo>
                    <a:cubicBezTo>
                      <a:pt x="272912" y="490569"/>
                      <a:pt x="267917" y="480578"/>
                      <a:pt x="263636" y="470586"/>
                    </a:cubicBezTo>
                    <a:cubicBezTo>
                      <a:pt x="257928" y="459168"/>
                      <a:pt x="254360" y="447750"/>
                      <a:pt x="252220" y="436331"/>
                    </a:cubicBezTo>
                    <a:cubicBezTo>
                      <a:pt x="252220" y="436331"/>
                      <a:pt x="252220" y="436331"/>
                      <a:pt x="224393" y="419918"/>
                    </a:cubicBezTo>
                    <a:cubicBezTo>
                      <a:pt x="222252" y="390658"/>
                      <a:pt x="225820" y="362112"/>
                      <a:pt x="235809" y="335707"/>
                    </a:cubicBezTo>
                    <a:cubicBezTo>
                      <a:pt x="235809" y="335707"/>
                      <a:pt x="235809" y="335707"/>
                      <a:pt x="266490" y="325716"/>
                    </a:cubicBezTo>
                    <a:cubicBezTo>
                      <a:pt x="275766" y="306448"/>
                      <a:pt x="289323" y="290034"/>
                      <a:pt x="305734" y="275047"/>
                    </a:cubicBezTo>
                    <a:cubicBezTo>
                      <a:pt x="305734" y="275047"/>
                      <a:pt x="305734" y="275047"/>
                      <a:pt x="305734" y="240792"/>
                    </a:cubicBezTo>
                    <a:cubicBezTo>
                      <a:pt x="316436" y="232942"/>
                      <a:pt x="329280" y="225805"/>
                      <a:pt x="342123" y="220096"/>
                    </a:cubicBezTo>
                    <a:cubicBezTo>
                      <a:pt x="355680" y="214387"/>
                      <a:pt x="369237" y="210819"/>
                      <a:pt x="382793" y="207964"/>
                    </a:cubicBezTo>
                    <a:close/>
                    <a:moveTo>
                      <a:pt x="1219200" y="31750"/>
                    </a:moveTo>
                    <a:cubicBezTo>
                      <a:pt x="1190267" y="31750"/>
                      <a:pt x="1166812" y="55205"/>
                      <a:pt x="1166812" y="84138"/>
                    </a:cubicBezTo>
                    <a:cubicBezTo>
                      <a:pt x="1166812" y="113071"/>
                      <a:pt x="1190267" y="136526"/>
                      <a:pt x="1219200" y="136526"/>
                    </a:cubicBezTo>
                    <a:cubicBezTo>
                      <a:pt x="1248133" y="136526"/>
                      <a:pt x="1271588" y="113071"/>
                      <a:pt x="1271588" y="84138"/>
                    </a:cubicBezTo>
                    <a:cubicBezTo>
                      <a:pt x="1271588" y="55205"/>
                      <a:pt x="1248133" y="31750"/>
                      <a:pt x="1219200" y="31750"/>
                    </a:cubicBezTo>
                    <a:close/>
                    <a:moveTo>
                      <a:pt x="538163" y="31750"/>
                    </a:moveTo>
                    <a:cubicBezTo>
                      <a:pt x="509230" y="31750"/>
                      <a:pt x="485775" y="55205"/>
                      <a:pt x="485775" y="84138"/>
                    </a:cubicBezTo>
                    <a:cubicBezTo>
                      <a:pt x="485775" y="113071"/>
                      <a:pt x="509230" y="136526"/>
                      <a:pt x="538163" y="136526"/>
                    </a:cubicBezTo>
                    <a:cubicBezTo>
                      <a:pt x="567096" y="136526"/>
                      <a:pt x="590551" y="113071"/>
                      <a:pt x="590551" y="84138"/>
                    </a:cubicBezTo>
                    <a:cubicBezTo>
                      <a:pt x="590551" y="55205"/>
                      <a:pt x="567096" y="31750"/>
                      <a:pt x="538163" y="31750"/>
                    </a:cubicBezTo>
                    <a:close/>
                    <a:moveTo>
                      <a:pt x="84138" y="31750"/>
                    </a:moveTo>
                    <a:cubicBezTo>
                      <a:pt x="55205" y="31750"/>
                      <a:pt x="31750" y="55205"/>
                      <a:pt x="31750" y="84138"/>
                    </a:cubicBezTo>
                    <a:cubicBezTo>
                      <a:pt x="31750" y="113071"/>
                      <a:pt x="55205" y="136526"/>
                      <a:pt x="84138" y="136526"/>
                    </a:cubicBezTo>
                    <a:cubicBezTo>
                      <a:pt x="113071" y="136526"/>
                      <a:pt x="136526" y="113071"/>
                      <a:pt x="136526" y="84138"/>
                    </a:cubicBezTo>
                    <a:cubicBezTo>
                      <a:pt x="136526" y="55205"/>
                      <a:pt x="113071" y="31750"/>
                      <a:pt x="84138" y="31750"/>
                    </a:cubicBezTo>
                    <a:close/>
                    <a:moveTo>
                      <a:pt x="992188" y="1"/>
                    </a:moveTo>
                    <a:cubicBezTo>
                      <a:pt x="1000847" y="1"/>
                      <a:pt x="1008063" y="7162"/>
                      <a:pt x="1008063" y="15754"/>
                    </a:cubicBezTo>
                    <a:cubicBezTo>
                      <a:pt x="1008063" y="15754"/>
                      <a:pt x="1008063" y="15754"/>
                      <a:pt x="1008063" y="152522"/>
                    </a:cubicBezTo>
                    <a:cubicBezTo>
                      <a:pt x="1008063" y="161115"/>
                      <a:pt x="1000847" y="168276"/>
                      <a:pt x="992188" y="168276"/>
                    </a:cubicBezTo>
                    <a:cubicBezTo>
                      <a:pt x="983529" y="168276"/>
                      <a:pt x="976313" y="161115"/>
                      <a:pt x="976313" y="152522"/>
                    </a:cubicBezTo>
                    <a:cubicBezTo>
                      <a:pt x="976313" y="152522"/>
                      <a:pt x="976313" y="152522"/>
                      <a:pt x="976313" y="15754"/>
                    </a:cubicBezTo>
                    <a:cubicBezTo>
                      <a:pt x="976313" y="7162"/>
                      <a:pt x="983529" y="1"/>
                      <a:pt x="992188" y="1"/>
                    </a:cubicBezTo>
                    <a:close/>
                    <a:moveTo>
                      <a:pt x="765176" y="1"/>
                    </a:moveTo>
                    <a:cubicBezTo>
                      <a:pt x="773835" y="1"/>
                      <a:pt x="781051" y="7162"/>
                      <a:pt x="781051" y="15754"/>
                    </a:cubicBezTo>
                    <a:cubicBezTo>
                      <a:pt x="781051" y="15754"/>
                      <a:pt x="781051" y="15754"/>
                      <a:pt x="781051" y="152522"/>
                    </a:cubicBezTo>
                    <a:cubicBezTo>
                      <a:pt x="781051" y="161115"/>
                      <a:pt x="773835" y="168276"/>
                      <a:pt x="765176" y="168276"/>
                    </a:cubicBezTo>
                    <a:cubicBezTo>
                      <a:pt x="756517" y="168276"/>
                      <a:pt x="749301" y="161115"/>
                      <a:pt x="749301" y="152522"/>
                    </a:cubicBezTo>
                    <a:cubicBezTo>
                      <a:pt x="749301" y="152522"/>
                      <a:pt x="749301" y="152522"/>
                      <a:pt x="749301" y="15754"/>
                    </a:cubicBezTo>
                    <a:cubicBezTo>
                      <a:pt x="749301" y="7162"/>
                      <a:pt x="756517" y="1"/>
                      <a:pt x="765176" y="1"/>
                    </a:cubicBezTo>
                    <a:close/>
                    <a:moveTo>
                      <a:pt x="311151" y="1"/>
                    </a:moveTo>
                    <a:cubicBezTo>
                      <a:pt x="319810" y="1"/>
                      <a:pt x="327026" y="7162"/>
                      <a:pt x="327026" y="15754"/>
                    </a:cubicBezTo>
                    <a:cubicBezTo>
                      <a:pt x="327026" y="15754"/>
                      <a:pt x="327026" y="15754"/>
                      <a:pt x="327026" y="152522"/>
                    </a:cubicBezTo>
                    <a:cubicBezTo>
                      <a:pt x="327026" y="161115"/>
                      <a:pt x="319810" y="168276"/>
                      <a:pt x="311151" y="168276"/>
                    </a:cubicBezTo>
                    <a:cubicBezTo>
                      <a:pt x="302492" y="168276"/>
                      <a:pt x="295276" y="161115"/>
                      <a:pt x="295276" y="152522"/>
                    </a:cubicBezTo>
                    <a:cubicBezTo>
                      <a:pt x="295276" y="152522"/>
                      <a:pt x="295276" y="152522"/>
                      <a:pt x="295276" y="15754"/>
                    </a:cubicBezTo>
                    <a:cubicBezTo>
                      <a:pt x="295276" y="7162"/>
                      <a:pt x="302492" y="1"/>
                      <a:pt x="311151" y="1"/>
                    </a:cubicBezTo>
                    <a:close/>
                    <a:moveTo>
                      <a:pt x="1219200" y="0"/>
                    </a:moveTo>
                    <a:cubicBezTo>
                      <a:pt x="1265668" y="0"/>
                      <a:pt x="1303338" y="37670"/>
                      <a:pt x="1303338" y="84138"/>
                    </a:cubicBezTo>
                    <a:cubicBezTo>
                      <a:pt x="1303338" y="130606"/>
                      <a:pt x="1265668" y="168276"/>
                      <a:pt x="1219200" y="168276"/>
                    </a:cubicBezTo>
                    <a:cubicBezTo>
                      <a:pt x="1172732" y="168276"/>
                      <a:pt x="1135062" y="130606"/>
                      <a:pt x="1135062" y="84138"/>
                    </a:cubicBezTo>
                    <a:cubicBezTo>
                      <a:pt x="1135062" y="37670"/>
                      <a:pt x="1172732" y="0"/>
                      <a:pt x="1219200" y="0"/>
                    </a:cubicBezTo>
                    <a:close/>
                    <a:moveTo>
                      <a:pt x="538163" y="0"/>
                    </a:moveTo>
                    <a:cubicBezTo>
                      <a:pt x="584631" y="0"/>
                      <a:pt x="622301" y="37670"/>
                      <a:pt x="622301" y="84138"/>
                    </a:cubicBezTo>
                    <a:cubicBezTo>
                      <a:pt x="622301" y="130606"/>
                      <a:pt x="584631" y="168276"/>
                      <a:pt x="538163" y="168276"/>
                    </a:cubicBezTo>
                    <a:cubicBezTo>
                      <a:pt x="491695" y="168276"/>
                      <a:pt x="454025" y="130606"/>
                      <a:pt x="454025" y="84138"/>
                    </a:cubicBezTo>
                    <a:cubicBezTo>
                      <a:pt x="454025" y="37670"/>
                      <a:pt x="491695" y="0"/>
                      <a:pt x="538163" y="0"/>
                    </a:cubicBezTo>
                    <a:close/>
                    <a:moveTo>
                      <a:pt x="84138" y="0"/>
                    </a:moveTo>
                    <a:cubicBezTo>
                      <a:pt x="130606" y="0"/>
                      <a:pt x="168276" y="37670"/>
                      <a:pt x="168276" y="84138"/>
                    </a:cubicBezTo>
                    <a:cubicBezTo>
                      <a:pt x="168276" y="130606"/>
                      <a:pt x="130606" y="168276"/>
                      <a:pt x="84138" y="168276"/>
                    </a:cubicBezTo>
                    <a:cubicBezTo>
                      <a:pt x="37670" y="168276"/>
                      <a:pt x="0" y="130606"/>
                      <a:pt x="0" y="84138"/>
                    </a:cubicBezTo>
                    <a:cubicBezTo>
                      <a:pt x="0" y="37670"/>
                      <a:pt x="37670" y="0"/>
                      <a:pt x="84138"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29" name="Group 28">
              <a:extLst>
                <a:ext uri="{FF2B5EF4-FFF2-40B4-BE49-F238E27FC236}">
                  <a16:creationId xmlns:a16="http://schemas.microsoft.com/office/drawing/2014/main" id="{0C0CAF2B-E5BF-4716-8DC8-9BEEC380DF24}"/>
                </a:ext>
              </a:extLst>
            </p:cNvPr>
            <p:cNvGrpSpPr>
              <a:grpSpLocks noChangeAspect="1"/>
            </p:cNvGrpSpPr>
            <p:nvPr/>
          </p:nvGrpSpPr>
          <p:grpSpPr>
            <a:xfrm>
              <a:off x="2137506" y="4332228"/>
              <a:ext cx="589715" cy="589715"/>
              <a:chOff x="5273675" y="2606675"/>
              <a:chExt cx="1644650" cy="1644650"/>
            </a:xfrm>
          </p:grpSpPr>
          <p:sp>
            <p:nvSpPr>
              <p:cNvPr id="158" name="AutoShape 3">
                <a:extLst>
                  <a:ext uri="{FF2B5EF4-FFF2-40B4-BE49-F238E27FC236}">
                    <a16:creationId xmlns:a16="http://schemas.microsoft.com/office/drawing/2014/main" id="{9F582F99-4754-45B8-8CED-2F1396EB1EF0}"/>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9" name="Freeform 16">
                <a:extLst>
                  <a:ext uri="{FF2B5EF4-FFF2-40B4-BE49-F238E27FC236}">
                    <a16:creationId xmlns:a16="http://schemas.microsoft.com/office/drawing/2014/main" id="{89440046-D7F1-4D81-9918-26905B01D81C}"/>
                  </a:ext>
                </a:extLst>
              </p:cNvPr>
              <p:cNvSpPr>
                <a:spLocks noChangeArrowheads="1"/>
              </p:cNvSpPr>
              <p:nvPr/>
            </p:nvSpPr>
            <p:spPr bwMode="auto">
              <a:xfrm>
                <a:off x="5408453" y="2741454"/>
                <a:ext cx="1375091" cy="1374934"/>
              </a:xfrm>
              <a:custGeom>
                <a:avLst/>
                <a:gdLst>
                  <a:gd name="connsiteX0" fmla="*/ 1278799 w 1375091"/>
                  <a:gd name="connsiteY0" fmla="*/ 801689 h 1374934"/>
                  <a:gd name="connsiteX1" fmla="*/ 1290240 w 1375091"/>
                  <a:gd name="connsiteY1" fmla="*/ 820273 h 1374934"/>
                  <a:gd name="connsiteX2" fmla="*/ 1076433 w 1375091"/>
                  <a:gd name="connsiteY2" fmla="*/ 1166936 h 1374934"/>
                  <a:gd name="connsiteX3" fmla="*/ 698873 w 1375091"/>
                  <a:gd name="connsiteY3" fmla="*/ 1305601 h 1374934"/>
                  <a:gd name="connsiteX4" fmla="*/ 741063 w 1375091"/>
                  <a:gd name="connsiteY4" fmla="*/ 1348488 h 1374934"/>
                  <a:gd name="connsiteX5" fmla="*/ 740347 w 1375091"/>
                  <a:gd name="connsiteY5" fmla="*/ 1370646 h 1374934"/>
                  <a:gd name="connsiteX6" fmla="*/ 729621 w 1375091"/>
                  <a:gd name="connsiteY6" fmla="*/ 1374934 h 1374934"/>
                  <a:gd name="connsiteX7" fmla="*/ 718180 w 1375091"/>
                  <a:gd name="connsiteY7" fmla="*/ 1370646 h 1374934"/>
                  <a:gd name="connsiteX8" fmla="*/ 649533 w 1375091"/>
                  <a:gd name="connsiteY8" fmla="*/ 1299883 h 1374934"/>
                  <a:gd name="connsiteX9" fmla="*/ 649533 w 1375091"/>
                  <a:gd name="connsiteY9" fmla="*/ 1277011 h 1374934"/>
                  <a:gd name="connsiteX10" fmla="*/ 720325 w 1375091"/>
                  <a:gd name="connsiteY10" fmla="*/ 1208393 h 1374934"/>
                  <a:gd name="connsiteX11" fmla="*/ 742493 w 1375091"/>
                  <a:gd name="connsiteY11" fmla="*/ 1208393 h 1374934"/>
                  <a:gd name="connsiteX12" fmla="*/ 742493 w 1375091"/>
                  <a:gd name="connsiteY12" fmla="*/ 1230551 h 1374934"/>
                  <a:gd name="connsiteX13" fmla="*/ 698158 w 1375091"/>
                  <a:gd name="connsiteY13" fmla="*/ 1274152 h 1374934"/>
                  <a:gd name="connsiteX14" fmla="*/ 1259492 w 1375091"/>
                  <a:gd name="connsiteY14" fmla="*/ 813840 h 1374934"/>
                  <a:gd name="connsiteX15" fmla="*/ 1278799 w 1375091"/>
                  <a:gd name="connsiteY15" fmla="*/ 801689 h 1374934"/>
                  <a:gd name="connsiteX16" fmla="*/ 86379 w 1375091"/>
                  <a:gd name="connsiteY16" fmla="*/ 646287 h 1374934"/>
                  <a:gd name="connsiteX17" fmla="*/ 97801 w 1375091"/>
                  <a:gd name="connsiteY17" fmla="*/ 651095 h 1374934"/>
                  <a:gd name="connsiteX18" fmla="*/ 165620 w 1375091"/>
                  <a:gd name="connsiteY18" fmla="*/ 721619 h 1374934"/>
                  <a:gd name="connsiteX19" fmla="*/ 165620 w 1375091"/>
                  <a:gd name="connsiteY19" fmla="*/ 743703 h 1374934"/>
                  <a:gd name="connsiteX20" fmla="*/ 154912 w 1375091"/>
                  <a:gd name="connsiteY20" fmla="*/ 747977 h 1374934"/>
                  <a:gd name="connsiteX21" fmla="*/ 144204 w 1375091"/>
                  <a:gd name="connsiteY21" fmla="*/ 743703 h 1374934"/>
                  <a:gd name="connsiteX22" fmla="*/ 100657 w 1375091"/>
                  <a:gd name="connsiteY22" fmla="*/ 699536 h 1374934"/>
                  <a:gd name="connsiteX23" fmla="*/ 559683 w 1375091"/>
                  <a:gd name="connsiteY23" fmla="*/ 1260166 h 1374934"/>
                  <a:gd name="connsiteX24" fmla="*/ 571819 w 1375091"/>
                  <a:gd name="connsiteY24" fmla="*/ 1278687 h 1374934"/>
                  <a:gd name="connsiteX25" fmla="*/ 556114 w 1375091"/>
                  <a:gd name="connsiteY25" fmla="*/ 1290797 h 1374934"/>
                  <a:gd name="connsiteX26" fmla="*/ 553259 w 1375091"/>
                  <a:gd name="connsiteY26" fmla="*/ 1290085 h 1374934"/>
                  <a:gd name="connsiteX27" fmla="*/ 207025 w 1375091"/>
                  <a:gd name="connsiteY27" fmla="*/ 1077088 h 1374934"/>
                  <a:gd name="connsiteX28" fmla="*/ 69246 w 1375091"/>
                  <a:gd name="connsiteY28" fmla="*/ 700248 h 1374934"/>
                  <a:gd name="connsiteX29" fmla="*/ 26413 w 1375091"/>
                  <a:gd name="connsiteY29" fmla="*/ 742278 h 1374934"/>
                  <a:gd name="connsiteX30" fmla="*/ 4283 w 1375091"/>
                  <a:gd name="connsiteY30" fmla="*/ 741565 h 1374934"/>
                  <a:gd name="connsiteX31" fmla="*/ 4283 w 1375091"/>
                  <a:gd name="connsiteY31" fmla="*/ 719482 h 1374934"/>
                  <a:gd name="connsiteX32" fmla="*/ 74957 w 1375091"/>
                  <a:gd name="connsiteY32" fmla="*/ 651095 h 1374934"/>
                  <a:gd name="connsiteX33" fmla="*/ 86379 w 1375091"/>
                  <a:gd name="connsiteY33" fmla="*/ 646287 h 1374934"/>
                  <a:gd name="connsiteX34" fmla="*/ 907925 w 1375091"/>
                  <a:gd name="connsiteY34" fmla="*/ 533493 h 1374934"/>
                  <a:gd name="connsiteX35" fmla="*/ 897134 w 1375091"/>
                  <a:gd name="connsiteY35" fmla="*/ 538418 h 1374934"/>
                  <a:gd name="connsiteX36" fmla="*/ 655986 w 1375091"/>
                  <a:gd name="connsiteY36" fmla="*/ 787695 h 1374934"/>
                  <a:gd name="connsiteX37" fmla="*/ 523284 w 1375091"/>
                  <a:gd name="connsiteY37" fmla="*/ 666638 h 1374934"/>
                  <a:gd name="connsiteX38" fmla="*/ 501167 w 1375091"/>
                  <a:gd name="connsiteY38" fmla="*/ 667354 h 1374934"/>
                  <a:gd name="connsiteX39" fmla="*/ 501880 w 1375091"/>
                  <a:gd name="connsiteY39" fmla="*/ 689560 h 1374934"/>
                  <a:gd name="connsiteX40" fmla="*/ 645998 w 1375091"/>
                  <a:gd name="connsiteY40" fmla="*/ 821361 h 1374934"/>
                  <a:gd name="connsiteX41" fmla="*/ 656700 w 1375091"/>
                  <a:gd name="connsiteY41" fmla="*/ 825659 h 1374934"/>
                  <a:gd name="connsiteX42" fmla="*/ 667402 w 1375091"/>
                  <a:gd name="connsiteY42" fmla="*/ 820645 h 1374934"/>
                  <a:gd name="connsiteX43" fmla="*/ 919251 w 1375091"/>
                  <a:gd name="connsiteY43" fmla="*/ 560624 h 1374934"/>
                  <a:gd name="connsiteX44" fmla="*/ 919251 w 1375091"/>
                  <a:gd name="connsiteY44" fmla="*/ 537702 h 1374934"/>
                  <a:gd name="connsiteX45" fmla="*/ 907925 w 1375091"/>
                  <a:gd name="connsiteY45" fmla="*/ 533493 h 1374934"/>
                  <a:gd name="connsiteX46" fmla="*/ 687547 w 1375091"/>
                  <a:gd name="connsiteY46" fmla="*/ 325596 h 1374934"/>
                  <a:gd name="connsiteX47" fmla="*/ 1051085 w 1375091"/>
                  <a:gd name="connsiteY47" fmla="*/ 687546 h 1374934"/>
                  <a:gd name="connsiteX48" fmla="*/ 687547 w 1375091"/>
                  <a:gd name="connsiteY48" fmla="*/ 1049496 h 1374934"/>
                  <a:gd name="connsiteX49" fmla="*/ 324009 w 1375091"/>
                  <a:gd name="connsiteY49" fmla="*/ 687546 h 1374934"/>
                  <a:gd name="connsiteX50" fmla="*/ 687547 w 1375091"/>
                  <a:gd name="connsiteY50" fmla="*/ 325596 h 1374934"/>
                  <a:gd name="connsiteX51" fmla="*/ 820304 w 1375091"/>
                  <a:gd name="connsiteY51" fmla="*/ 84851 h 1374934"/>
                  <a:gd name="connsiteX52" fmla="*/ 1166778 w 1375091"/>
                  <a:gd name="connsiteY52" fmla="*/ 298371 h 1374934"/>
                  <a:gd name="connsiteX53" fmla="*/ 1305654 w 1375091"/>
                  <a:gd name="connsiteY53" fmla="*/ 676137 h 1374934"/>
                  <a:gd name="connsiteX54" fmla="*/ 1348605 w 1375091"/>
                  <a:gd name="connsiteY54" fmla="*/ 634004 h 1374934"/>
                  <a:gd name="connsiteX55" fmla="*/ 1370796 w 1375091"/>
                  <a:gd name="connsiteY55" fmla="*/ 634718 h 1374934"/>
                  <a:gd name="connsiteX56" fmla="*/ 1370796 w 1375091"/>
                  <a:gd name="connsiteY56" fmla="*/ 656856 h 1374934"/>
                  <a:gd name="connsiteX57" fmla="*/ 1299927 w 1375091"/>
                  <a:gd name="connsiteY57" fmla="*/ 725410 h 1374934"/>
                  <a:gd name="connsiteX58" fmla="*/ 1288473 w 1375091"/>
                  <a:gd name="connsiteY58" fmla="*/ 730409 h 1374934"/>
                  <a:gd name="connsiteX59" fmla="*/ 1277019 w 1375091"/>
                  <a:gd name="connsiteY59" fmla="*/ 725410 h 1374934"/>
                  <a:gd name="connsiteX60" fmla="*/ 1208297 w 1375091"/>
                  <a:gd name="connsiteY60" fmla="*/ 654713 h 1374934"/>
                  <a:gd name="connsiteX61" fmla="*/ 1208297 w 1375091"/>
                  <a:gd name="connsiteY61" fmla="*/ 632576 h 1374934"/>
                  <a:gd name="connsiteX62" fmla="*/ 1230489 w 1375091"/>
                  <a:gd name="connsiteY62" fmla="*/ 632576 h 1374934"/>
                  <a:gd name="connsiteX63" fmla="*/ 1274156 w 1375091"/>
                  <a:gd name="connsiteY63" fmla="*/ 676851 h 1374934"/>
                  <a:gd name="connsiteX64" fmla="*/ 813861 w 1375091"/>
                  <a:gd name="connsiteY64" fmla="*/ 115558 h 1374934"/>
                  <a:gd name="connsiteX65" fmla="*/ 801692 w 1375091"/>
                  <a:gd name="connsiteY65" fmla="*/ 96277 h 1374934"/>
                  <a:gd name="connsiteX66" fmla="*/ 820304 w 1375091"/>
                  <a:gd name="connsiteY66" fmla="*/ 84851 h 1374934"/>
                  <a:gd name="connsiteX67" fmla="*/ 644244 w 1375091"/>
                  <a:gd name="connsiteY67" fmla="*/ 0 h 1374934"/>
                  <a:gd name="connsiteX68" fmla="*/ 655327 w 1375091"/>
                  <a:gd name="connsiteY68" fmla="*/ 4289 h 1374934"/>
                  <a:gd name="connsiteX69" fmla="*/ 723975 w 1375091"/>
                  <a:gd name="connsiteY69" fmla="*/ 75051 h 1374934"/>
                  <a:gd name="connsiteX70" fmla="*/ 723975 w 1375091"/>
                  <a:gd name="connsiteY70" fmla="*/ 97924 h 1374934"/>
                  <a:gd name="connsiteX71" fmla="*/ 653182 w 1375091"/>
                  <a:gd name="connsiteY71" fmla="*/ 166542 h 1374934"/>
                  <a:gd name="connsiteX72" fmla="*/ 642456 w 1375091"/>
                  <a:gd name="connsiteY72" fmla="*/ 170830 h 1374934"/>
                  <a:gd name="connsiteX73" fmla="*/ 631015 w 1375091"/>
                  <a:gd name="connsiteY73" fmla="*/ 166542 h 1374934"/>
                  <a:gd name="connsiteX74" fmla="*/ 631015 w 1375091"/>
                  <a:gd name="connsiteY74" fmla="*/ 144384 h 1374934"/>
                  <a:gd name="connsiteX75" fmla="*/ 675349 w 1375091"/>
                  <a:gd name="connsiteY75" fmla="*/ 100783 h 1374934"/>
                  <a:gd name="connsiteX76" fmla="*/ 114015 w 1375091"/>
                  <a:gd name="connsiteY76" fmla="*/ 561095 h 1374934"/>
                  <a:gd name="connsiteX77" fmla="*/ 98284 w 1375091"/>
                  <a:gd name="connsiteY77" fmla="*/ 573246 h 1374934"/>
                  <a:gd name="connsiteX78" fmla="*/ 94708 w 1375091"/>
                  <a:gd name="connsiteY78" fmla="*/ 573246 h 1374934"/>
                  <a:gd name="connsiteX79" fmla="*/ 83267 w 1375091"/>
                  <a:gd name="connsiteY79" fmla="*/ 554662 h 1374934"/>
                  <a:gd name="connsiteX80" fmla="*/ 297074 w 1375091"/>
                  <a:gd name="connsiteY80" fmla="*/ 207998 h 1374934"/>
                  <a:gd name="connsiteX81" fmla="*/ 674634 w 1375091"/>
                  <a:gd name="connsiteY81" fmla="*/ 69333 h 1374934"/>
                  <a:gd name="connsiteX82" fmla="*/ 632445 w 1375091"/>
                  <a:gd name="connsiteY82" fmla="*/ 26447 h 1374934"/>
                  <a:gd name="connsiteX83" fmla="*/ 633160 w 1375091"/>
                  <a:gd name="connsiteY83" fmla="*/ 4289 h 1374934"/>
                  <a:gd name="connsiteX84" fmla="*/ 644244 w 1375091"/>
                  <a:gd name="connsiteY84" fmla="*/ 0 h 137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75091" h="1374934">
                    <a:moveTo>
                      <a:pt x="1278799" y="801689"/>
                    </a:moveTo>
                    <a:cubicBezTo>
                      <a:pt x="1287380" y="803833"/>
                      <a:pt x="1292385" y="812410"/>
                      <a:pt x="1290240" y="820273"/>
                    </a:cubicBezTo>
                    <a:cubicBezTo>
                      <a:pt x="1260922" y="956079"/>
                      <a:pt x="1184409" y="1079019"/>
                      <a:pt x="1076433" y="1166936"/>
                    </a:cubicBezTo>
                    <a:cubicBezTo>
                      <a:pt x="969886" y="1254138"/>
                      <a:pt x="836167" y="1302742"/>
                      <a:pt x="698873" y="1305601"/>
                    </a:cubicBezTo>
                    <a:cubicBezTo>
                      <a:pt x="741063" y="1348488"/>
                      <a:pt x="741063" y="1348488"/>
                      <a:pt x="741063" y="1348488"/>
                    </a:cubicBezTo>
                    <a:cubicBezTo>
                      <a:pt x="746783" y="1354921"/>
                      <a:pt x="746783" y="1364927"/>
                      <a:pt x="740347" y="1370646"/>
                    </a:cubicBezTo>
                    <a:cubicBezTo>
                      <a:pt x="737487" y="1373505"/>
                      <a:pt x="733197" y="1374934"/>
                      <a:pt x="729621" y="1374934"/>
                    </a:cubicBezTo>
                    <a:cubicBezTo>
                      <a:pt x="725331" y="1374934"/>
                      <a:pt x="721040" y="1373505"/>
                      <a:pt x="718180" y="1370646"/>
                    </a:cubicBezTo>
                    <a:cubicBezTo>
                      <a:pt x="649533" y="1299883"/>
                      <a:pt x="649533" y="1299883"/>
                      <a:pt x="649533" y="1299883"/>
                    </a:cubicBezTo>
                    <a:cubicBezTo>
                      <a:pt x="643097" y="1293450"/>
                      <a:pt x="643097" y="1283444"/>
                      <a:pt x="649533" y="1277011"/>
                    </a:cubicBezTo>
                    <a:cubicBezTo>
                      <a:pt x="720325" y="1208393"/>
                      <a:pt x="720325" y="1208393"/>
                      <a:pt x="720325" y="1208393"/>
                    </a:cubicBezTo>
                    <a:cubicBezTo>
                      <a:pt x="726761" y="1201960"/>
                      <a:pt x="736772" y="1202675"/>
                      <a:pt x="742493" y="1208393"/>
                    </a:cubicBezTo>
                    <a:cubicBezTo>
                      <a:pt x="748928" y="1214826"/>
                      <a:pt x="748213" y="1224832"/>
                      <a:pt x="742493" y="1230551"/>
                    </a:cubicBezTo>
                    <a:cubicBezTo>
                      <a:pt x="698158" y="1274152"/>
                      <a:pt x="698158" y="1274152"/>
                      <a:pt x="698158" y="1274152"/>
                    </a:cubicBezTo>
                    <a:cubicBezTo>
                      <a:pt x="966311" y="1268433"/>
                      <a:pt x="1201571" y="1076875"/>
                      <a:pt x="1259492" y="813840"/>
                    </a:cubicBezTo>
                    <a:cubicBezTo>
                      <a:pt x="1261637" y="805263"/>
                      <a:pt x="1270218" y="800259"/>
                      <a:pt x="1278799" y="801689"/>
                    </a:cubicBezTo>
                    <a:close/>
                    <a:moveTo>
                      <a:pt x="86379" y="646287"/>
                    </a:moveTo>
                    <a:cubicBezTo>
                      <a:pt x="90484" y="646287"/>
                      <a:pt x="94589" y="647890"/>
                      <a:pt x="97801" y="651095"/>
                    </a:cubicBezTo>
                    <a:cubicBezTo>
                      <a:pt x="97801" y="651095"/>
                      <a:pt x="97801" y="651095"/>
                      <a:pt x="165620" y="721619"/>
                    </a:cubicBezTo>
                    <a:cubicBezTo>
                      <a:pt x="172045" y="728031"/>
                      <a:pt x="171331" y="738004"/>
                      <a:pt x="165620" y="743703"/>
                    </a:cubicBezTo>
                    <a:cubicBezTo>
                      <a:pt x="162051" y="746552"/>
                      <a:pt x="158481" y="747977"/>
                      <a:pt x="154912" y="747977"/>
                    </a:cubicBezTo>
                    <a:cubicBezTo>
                      <a:pt x="151343" y="747977"/>
                      <a:pt x="147059" y="746552"/>
                      <a:pt x="144204" y="743703"/>
                    </a:cubicBezTo>
                    <a:cubicBezTo>
                      <a:pt x="144204" y="743703"/>
                      <a:pt x="144204" y="743703"/>
                      <a:pt x="100657" y="699536"/>
                    </a:cubicBezTo>
                    <a:cubicBezTo>
                      <a:pt x="106368" y="967384"/>
                      <a:pt x="296974" y="1201752"/>
                      <a:pt x="559683" y="1260166"/>
                    </a:cubicBezTo>
                    <a:cubicBezTo>
                      <a:pt x="568250" y="1261590"/>
                      <a:pt x="573247" y="1270139"/>
                      <a:pt x="571819" y="1278687"/>
                    </a:cubicBezTo>
                    <a:cubicBezTo>
                      <a:pt x="570392" y="1285811"/>
                      <a:pt x="563253" y="1290797"/>
                      <a:pt x="556114" y="1290797"/>
                    </a:cubicBezTo>
                    <a:cubicBezTo>
                      <a:pt x="555400" y="1290797"/>
                      <a:pt x="553972" y="1290797"/>
                      <a:pt x="553259" y="1290085"/>
                    </a:cubicBezTo>
                    <a:cubicBezTo>
                      <a:pt x="417621" y="1260878"/>
                      <a:pt x="294833" y="1184655"/>
                      <a:pt x="207025" y="1077088"/>
                    </a:cubicBezTo>
                    <a:cubicBezTo>
                      <a:pt x="121359" y="970946"/>
                      <a:pt x="72102" y="837022"/>
                      <a:pt x="69246" y="700248"/>
                    </a:cubicBezTo>
                    <a:cubicBezTo>
                      <a:pt x="69246" y="700248"/>
                      <a:pt x="69246" y="700248"/>
                      <a:pt x="26413" y="742278"/>
                    </a:cubicBezTo>
                    <a:cubicBezTo>
                      <a:pt x="19988" y="747977"/>
                      <a:pt x="9994" y="747977"/>
                      <a:pt x="4283" y="741565"/>
                    </a:cubicBezTo>
                    <a:cubicBezTo>
                      <a:pt x="-1428" y="735867"/>
                      <a:pt x="-1428" y="725893"/>
                      <a:pt x="4283" y="719482"/>
                    </a:cubicBezTo>
                    <a:cubicBezTo>
                      <a:pt x="4283" y="719482"/>
                      <a:pt x="4283" y="719482"/>
                      <a:pt x="74957" y="651095"/>
                    </a:cubicBezTo>
                    <a:cubicBezTo>
                      <a:pt x="78170" y="647890"/>
                      <a:pt x="82275" y="646287"/>
                      <a:pt x="86379" y="646287"/>
                    </a:cubicBezTo>
                    <a:close/>
                    <a:moveTo>
                      <a:pt x="907925" y="533493"/>
                    </a:moveTo>
                    <a:cubicBezTo>
                      <a:pt x="903912" y="533583"/>
                      <a:pt x="899988" y="535195"/>
                      <a:pt x="897134" y="538418"/>
                    </a:cubicBezTo>
                    <a:cubicBezTo>
                      <a:pt x="655986" y="787695"/>
                      <a:pt x="655986" y="787695"/>
                      <a:pt x="655986" y="787695"/>
                    </a:cubicBezTo>
                    <a:cubicBezTo>
                      <a:pt x="523284" y="666638"/>
                      <a:pt x="523284" y="666638"/>
                      <a:pt x="523284" y="666638"/>
                    </a:cubicBezTo>
                    <a:cubicBezTo>
                      <a:pt x="516863" y="660191"/>
                      <a:pt x="506875" y="660907"/>
                      <a:pt x="501167" y="667354"/>
                    </a:cubicBezTo>
                    <a:cubicBezTo>
                      <a:pt x="495459" y="673801"/>
                      <a:pt x="495459" y="683829"/>
                      <a:pt x="501880" y="689560"/>
                    </a:cubicBezTo>
                    <a:cubicBezTo>
                      <a:pt x="645998" y="821361"/>
                      <a:pt x="645998" y="821361"/>
                      <a:pt x="645998" y="821361"/>
                    </a:cubicBezTo>
                    <a:cubicBezTo>
                      <a:pt x="648852" y="824227"/>
                      <a:pt x="652419" y="825659"/>
                      <a:pt x="656700" y="825659"/>
                    </a:cubicBezTo>
                    <a:cubicBezTo>
                      <a:pt x="660267" y="825659"/>
                      <a:pt x="664548" y="824227"/>
                      <a:pt x="667402" y="820645"/>
                    </a:cubicBezTo>
                    <a:cubicBezTo>
                      <a:pt x="919251" y="560624"/>
                      <a:pt x="919251" y="560624"/>
                      <a:pt x="919251" y="560624"/>
                    </a:cubicBezTo>
                    <a:cubicBezTo>
                      <a:pt x="925672" y="554177"/>
                      <a:pt x="925672" y="544148"/>
                      <a:pt x="919251" y="537702"/>
                    </a:cubicBezTo>
                    <a:cubicBezTo>
                      <a:pt x="916041" y="534836"/>
                      <a:pt x="911938" y="533404"/>
                      <a:pt x="907925" y="533493"/>
                    </a:cubicBezTo>
                    <a:close/>
                    <a:moveTo>
                      <a:pt x="687547" y="325596"/>
                    </a:moveTo>
                    <a:cubicBezTo>
                      <a:pt x="888323" y="325596"/>
                      <a:pt x="1051085" y="487647"/>
                      <a:pt x="1051085" y="687546"/>
                    </a:cubicBezTo>
                    <a:cubicBezTo>
                      <a:pt x="1051085" y="887445"/>
                      <a:pt x="888323" y="1049496"/>
                      <a:pt x="687547" y="1049496"/>
                    </a:cubicBezTo>
                    <a:cubicBezTo>
                      <a:pt x="486771" y="1049496"/>
                      <a:pt x="324009" y="887445"/>
                      <a:pt x="324009" y="687546"/>
                    </a:cubicBezTo>
                    <a:cubicBezTo>
                      <a:pt x="324009" y="487647"/>
                      <a:pt x="486771" y="325596"/>
                      <a:pt x="687547" y="325596"/>
                    </a:cubicBezTo>
                    <a:close/>
                    <a:moveTo>
                      <a:pt x="820304" y="84851"/>
                    </a:moveTo>
                    <a:cubicBezTo>
                      <a:pt x="956317" y="114130"/>
                      <a:pt x="1079444" y="190540"/>
                      <a:pt x="1166778" y="298371"/>
                    </a:cubicBezTo>
                    <a:cubicBezTo>
                      <a:pt x="1254112" y="404774"/>
                      <a:pt x="1302790" y="539027"/>
                      <a:pt x="1305654" y="676137"/>
                    </a:cubicBezTo>
                    <a:cubicBezTo>
                      <a:pt x="1348605" y="634004"/>
                      <a:pt x="1348605" y="634004"/>
                      <a:pt x="1348605" y="634004"/>
                    </a:cubicBezTo>
                    <a:cubicBezTo>
                      <a:pt x="1355048" y="628291"/>
                      <a:pt x="1365070" y="628291"/>
                      <a:pt x="1370796" y="634718"/>
                    </a:cubicBezTo>
                    <a:cubicBezTo>
                      <a:pt x="1376523" y="640431"/>
                      <a:pt x="1376523" y="650429"/>
                      <a:pt x="1370796" y="656856"/>
                    </a:cubicBezTo>
                    <a:cubicBezTo>
                      <a:pt x="1299927" y="725410"/>
                      <a:pt x="1299927" y="725410"/>
                      <a:pt x="1299927" y="725410"/>
                    </a:cubicBezTo>
                    <a:cubicBezTo>
                      <a:pt x="1296348" y="728981"/>
                      <a:pt x="1292768" y="730409"/>
                      <a:pt x="1288473" y="730409"/>
                    </a:cubicBezTo>
                    <a:cubicBezTo>
                      <a:pt x="1284178" y="730409"/>
                      <a:pt x="1280599" y="728267"/>
                      <a:pt x="1277019" y="725410"/>
                    </a:cubicBezTo>
                    <a:cubicBezTo>
                      <a:pt x="1208297" y="654713"/>
                      <a:pt x="1208297" y="654713"/>
                      <a:pt x="1208297" y="654713"/>
                    </a:cubicBezTo>
                    <a:cubicBezTo>
                      <a:pt x="1201855" y="648286"/>
                      <a:pt x="1202571" y="638289"/>
                      <a:pt x="1208297" y="632576"/>
                    </a:cubicBezTo>
                    <a:cubicBezTo>
                      <a:pt x="1214740" y="626149"/>
                      <a:pt x="1224762" y="626863"/>
                      <a:pt x="1230489" y="632576"/>
                    </a:cubicBezTo>
                    <a:cubicBezTo>
                      <a:pt x="1274156" y="676851"/>
                      <a:pt x="1274156" y="676851"/>
                      <a:pt x="1274156" y="676851"/>
                    </a:cubicBezTo>
                    <a:cubicBezTo>
                      <a:pt x="1268429" y="408344"/>
                      <a:pt x="1077296" y="173401"/>
                      <a:pt x="813861" y="115558"/>
                    </a:cubicBezTo>
                    <a:cubicBezTo>
                      <a:pt x="805271" y="113416"/>
                      <a:pt x="800260" y="104846"/>
                      <a:pt x="801692" y="96277"/>
                    </a:cubicBezTo>
                    <a:cubicBezTo>
                      <a:pt x="803840" y="88422"/>
                      <a:pt x="812430" y="82709"/>
                      <a:pt x="820304" y="84851"/>
                    </a:cubicBezTo>
                    <a:close/>
                    <a:moveTo>
                      <a:pt x="644244" y="0"/>
                    </a:moveTo>
                    <a:cubicBezTo>
                      <a:pt x="648177" y="0"/>
                      <a:pt x="652110" y="1430"/>
                      <a:pt x="655327" y="4289"/>
                    </a:cubicBezTo>
                    <a:cubicBezTo>
                      <a:pt x="655327" y="4289"/>
                      <a:pt x="655327" y="4289"/>
                      <a:pt x="723975" y="75051"/>
                    </a:cubicBezTo>
                    <a:cubicBezTo>
                      <a:pt x="730410" y="81484"/>
                      <a:pt x="730410" y="91491"/>
                      <a:pt x="723975" y="97924"/>
                    </a:cubicBezTo>
                    <a:cubicBezTo>
                      <a:pt x="723975" y="97924"/>
                      <a:pt x="723975" y="97924"/>
                      <a:pt x="653182" y="166542"/>
                    </a:cubicBezTo>
                    <a:cubicBezTo>
                      <a:pt x="650322" y="169401"/>
                      <a:pt x="646031" y="170830"/>
                      <a:pt x="642456" y="170830"/>
                    </a:cubicBezTo>
                    <a:cubicBezTo>
                      <a:pt x="638166" y="170830"/>
                      <a:pt x="633875" y="169401"/>
                      <a:pt x="631015" y="166542"/>
                    </a:cubicBezTo>
                    <a:cubicBezTo>
                      <a:pt x="624579" y="160109"/>
                      <a:pt x="625294" y="150102"/>
                      <a:pt x="631015" y="144384"/>
                    </a:cubicBezTo>
                    <a:cubicBezTo>
                      <a:pt x="631015" y="144384"/>
                      <a:pt x="631015" y="144384"/>
                      <a:pt x="675349" y="100783"/>
                    </a:cubicBezTo>
                    <a:cubicBezTo>
                      <a:pt x="406481" y="106501"/>
                      <a:pt x="171936" y="298059"/>
                      <a:pt x="114015" y="561095"/>
                    </a:cubicBezTo>
                    <a:cubicBezTo>
                      <a:pt x="111870" y="568243"/>
                      <a:pt x="105434" y="573246"/>
                      <a:pt x="98284" y="573246"/>
                    </a:cubicBezTo>
                    <a:cubicBezTo>
                      <a:pt x="97568" y="573246"/>
                      <a:pt x="96138" y="573246"/>
                      <a:pt x="94708" y="573246"/>
                    </a:cubicBezTo>
                    <a:cubicBezTo>
                      <a:pt x="86127" y="571102"/>
                      <a:pt x="81122" y="562525"/>
                      <a:pt x="83267" y="554662"/>
                    </a:cubicBezTo>
                    <a:cubicBezTo>
                      <a:pt x="112585" y="418856"/>
                      <a:pt x="189098" y="295915"/>
                      <a:pt x="297074" y="207998"/>
                    </a:cubicBezTo>
                    <a:cubicBezTo>
                      <a:pt x="402906" y="121511"/>
                      <a:pt x="537340" y="72192"/>
                      <a:pt x="674634" y="69333"/>
                    </a:cubicBezTo>
                    <a:cubicBezTo>
                      <a:pt x="674634" y="69333"/>
                      <a:pt x="674634" y="69333"/>
                      <a:pt x="632445" y="26447"/>
                    </a:cubicBezTo>
                    <a:cubicBezTo>
                      <a:pt x="626724" y="20014"/>
                      <a:pt x="626724" y="10722"/>
                      <a:pt x="633160" y="4289"/>
                    </a:cubicBezTo>
                    <a:cubicBezTo>
                      <a:pt x="636378" y="1430"/>
                      <a:pt x="640311" y="0"/>
                      <a:pt x="644244"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30" name="Group 29">
              <a:extLst>
                <a:ext uri="{FF2B5EF4-FFF2-40B4-BE49-F238E27FC236}">
                  <a16:creationId xmlns:a16="http://schemas.microsoft.com/office/drawing/2014/main" id="{9D493494-EBCC-42CE-9536-B00534A3D9B1}"/>
                </a:ext>
              </a:extLst>
            </p:cNvPr>
            <p:cNvGrpSpPr>
              <a:grpSpLocks noChangeAspect="1"/>
            </p:cNvGrpSpPr>
            <p:nvPr/>
          </p:nvGrpSpPr>
          <p:grpSpPr>
            <a:xfrm>
              <a:off x="2137506" y="5367059"/>
              <a:ext cx="589715" cy="589715"/>
              <a:chOff x="5273675" y="2606675"/>
              <a:chExt cx="1644650" cy="1644650"/>
            </a:xfrm>
          </p:grpSpPr>
          <p:sp>
            <p:nvSpPr>
              <p:cNvPr id="156" name="AutoShape 3">
                <a:extLst>
                  <a:ext uri="{FF2B5EF4-FFF2-40B4-BE49-F238E27FC236}">
                    <a16:creationId xmlns:a16="http://schemas.microsoft.com/office/drawing/2014/main" id="{E8C73BAD-149B-4CD2-ACCB-56A548BC8B7D}"/>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7" name="Freeform 35">
                <a:extLst>
                  <a:ext uri="{FF2B5EF4-FFF2-40B4-BE49-F238E27FC236}">
                    <a16:creationId xmlns:a16="http://schemas.microsoft.com/office/drawing/2014/main" id="{84638350-E009-4559-B516-D6AAD57A5B99}"/>
                  </a:ext>
                </a:extLst>
              </p:cNvPr>
              <p:cNvSpPr>
                <a:spLocks/>
              </p:cNvSpPr>
              <p:nvPr/>
            </p:nvSpPr>
            <p:spPr bwMode="auto">
              <a:xfrm>
                <a:off x="5578475" y="2695574"/>
                <a:ext cx="1036638" cy="1474788"/>
              </a:xfrm>
              <a:custGeom>
                <a:avLst/>
                <a:gdLst>
                  <a:gd name="connsiteX0" fmla="*/ 449087 w 1036638"/>
                  <a:gd name="connsiteY0" fmla="*/ 1316038 h 1474788"/>
                  <a:gd name="connsiteX1" fmla="*/ 433388 w 1036638"/>
                  <a:gd name="connsiteY1" fmla="*/ 1331913 h 1474788"/>
                  <a:gd name="connsiteX2" fmla="*/ 449087 w 1036638"/>
                  <a:gd name="connsiteY2" fmla="*/ 1347788 h 1474788"/>
                  <a:gd name="connsiteX3" fmla="*/ 636764 w 1036638"/>
                  <a:gd name="connsiteY3" fmla="*/ 1347788 h 1474788"/>
                  <a:gd name="connsiteX4" fmla="*/ 652463 w 1036638"/>
                  <a:gd name="connsiteY4" fmla="*/ 1331913 h 1474788"/>
                  <a:gd name="connsiteX5" fmla="*/ 636764 w 1036638"/>
                  <a:gd name="connsiteY5" fmla="*/ 1316038 h 1474788"/>
                  <a:gd name="connsiteX6" fmla="*/ 449087 w 1036638"/>
                  <a:gd name="connsiteY6" fmla="*/ 1316038 h 1474788"/>
                  <a:gd name="connsiteX7" fmla="*/ 375444 w 1036638"/>
                  <a:gd name="connsiteY7" fmla="*/ 1298575 h 1474788"/>
                  <a:gd name="connsiteX8" fmla="*/ 342900 w 1036638"/>
                  <a:gd name="connsiteY8" fmla="*/ 1331119 h 1474788"/>
                  <a:gd name="connsiteX9" fmla="*/ 375444 w 1036638"/>
                  <a:gd name="connsiteY9" fmla="*/ 1363663 h 1474788"/>
                  <a:gd name="connsiteX10" fmla="*/ 407988 w 1036638"/>
                  <a:gd name="connsiteY10" fmla="*/ 1331119 h 1474788"/>
                  <a:gd name="connsiteX11" fmla="*/ 375444 w 1036638"/>
                  <a:gd name="connsiteY11" fmla="*/ 1298575 h 1474788"/>
                  <a:gd name="connsiteX12" fmla="*/ 300845 w 1036638"/>
                  <a:gd name="connsiteY12" fmla="*/ 1258888 h 1474788"/>
                  <a:gd name="connsiteX13" fmla="*/ 737382 w 1036638"/>
                  <a:gd name="connsiteY13" fmla="*/ 1258888 h 1474788"/>
                  <a:gd name="connsiteX14" fmla="*/ 744538 w 1036638"/>
                  <a:gd name="connsiteY14" fmla="*/ 1265297 h 1474788"/>
                  <a:gd name="connsiteX15" fmla="*/ 744538 w 1036638"/>
                  <a:gd name="connsiteY15" fmla="*/ 1404167 h 1474788"/>
                  <a:gd name="connsiteX16" fmla="*/ 737382 w 1036638"/>
                  <a:gd name="connsiteY16" fmla="*/ 1411288 h 1474788"/>
                  <a:gd name="connsiteX17" fmla="*/ 300845 w 1036638"/>
                  <a:gd name="connsiteY17" fmla="*/ 1411288 h 1474788"/>
                  <a:gd name="connsiteX18" fmla="*/ 293688 w 1036638"/>
                  <a:gd name="connsiteY18" fmla="*/ 1404167 h 1474788"/>
                  <a:gd name="connsiteX19" fmla="*/ 293688 w 1036638"/>
                  <a:gd name="connsiteY19" fmla="*/ 1265297 h 1474788"/>
                  <a:gd name="connsiteX20" fmla="*/ 300845 w 1036638"/>
                  <a:gd name="connsiteY20" fmla="*/ 1258888 h 1474788"/>
                  <a:gd name="connsiteX21" fmla="*/ 838200 w 1036638"/>
                  <a:gd name="connsiteY21" fmla="*/ 1212850 h 1474788"/>
                  <a:gd name="connsiteX22" fmla="*/ 964419 w 1036638"/>
                  <a:gd name="connsiteY22" fmla="*/ 1212850 h 1474788"/>
                  <a:gd name="connsiteX23" fmla="*/ 971550 w 1036638"/>
                  <a:gd name="connsiteY23" fmla="*/ 1219982 h 1474788"/>
                  <a:gd name="connsiteX24" fmla="*/ 971550 w 1036638"/>
                  <a:gd name="connsiteY24" fmla="*/ 1304143 h 1474788"/>
                  <a:gd name="connsiteX25" fmla="*/ 964419 w 1036638"/>
                  <a:gd name="connsiteY25" fmla="*/ 1311275 h 1474788"/>
                  <a:gd name="connsiteX26" fmla="*/ 838200 w 1036638"/>
                  <a:gd name="connsiteY26" fmla="*/ 1311275 h 1474788"/>
                  <a:gd name="connsiteX27" fmla="*/ 838200 w 1036638"/>
                  <a:gd name="connsiteY27" fmla="*/ 1212850 h 1474788"/>
                  <a:gd name="connsiteX28" fmla="*/ 75337 w 1036638"/>
                  <a:gd name="connsiteY28" fmla="*/ 1212850 h 1474788"/>
                  <a:gd name="connsiteX29" fmla="*/ 198438 w 1036638"/>
                  <a:gd name="connsiteY29" fmla="*/ 1212850 h 1474788"/>
                  <a:gd name="connsiteX30" fmla="*/ 198438 w 1036638"/>
                  <a:gd name="connsiteY30" fmla="*/ 1311275 h 1474788"/>
                  <a:gd name="connsiteX31" fmla="*/ 75337 w 1036638"/>
                  <a:gd name="connsiteY31" fmla="*/ 1311275 h 1474788"/>
                  <a:gd name="connsiteX32" fmla="*/ 68263 w 1036638"/>
                  <a:gd name="connsiteY32" fmla="*/ 1304143 h 1474788"/>
                  <a:gd name="connsiteX33" fmla="*/ 68263 w 1036638"/>
                  <a:gd name="connsiteY33" fmla="*/ 1219982 h 1474788"/>
                  <a:gd name="connsiteX34" fmla="*/ 75337 w 1036638"/>
                  <a:gd name="connsiteY34" fmla="*/ 1212850 h 1474788"/>
                  <a:gd name="connsiteX35" fmla="*/ 449087 w 1036638"/>
                  <a:gd name="connsiteY35" fmla="*/ 1106488 h 1474788"/>
                  <a:gd name="connsiteX36" fmla="*/ 433388 w 1036638"/>
                  <a:gd name="connsiteY36" fmla="*/ 1122363 h 1474788"/>
                  <a:gd name="connsiteX37" fmla="*/ 449087 w 1036638"/>
                  <a:gd name="connsiteY37" fmla="*/ 1138238 h 1474788"/>
                  <a:gd name="connsiteX38" fmla="*/ 636764 w 1036638"/>
                  <a:gd name="connsiteY38" fmla="*/ 1138238 h 1474788"/>
                  <a:gd name="connsiteX39" fmla="*/ 652463 w 1036638"/>
                  <a:gd name="connsiteY39" fmla="*/ 1122363 h 1474788"/>
                  <a:gd name="connsiteX40" fmla="*/ 636764 w 1036638"/>
                  <a:gd name="connsiteY40" fmla="*/ 1106488 h 1474788"/>
                  <a:gd name="connsiteX41" fmla="*/ 449087 w 1036638"/>
                  <a:gd name="connsiteY41" fmla="*/ 1106488 h 1474788"/>
                  <a:gd name="connsiteX42" fmla="*/ 375444 w 1036638"/>
                  <a:gd name="connsiteY42" fmla="*/ 1089025 h 1474788"/>
                  <a:gd name="connsiteX43" fmla="*/ 342900 w 1036638"/>
                  <a:gd name="connsiteY43" fmla="*/ 1121569 h 1474788"/>
                  <a:gd name="connsiteX44" fmla="*/ 375444 w 1036638"/>
                  <a:gd name="connsiteY44" fmla="*/ 1154113 h 1474788"/>
                  <a:gd name="connsiteX45" fmla="*/ 407988 w 1036638"/>
                  <a:gd name="connsiteY45" fmla="*/ 1121569 h 1474788"/>
                  <a:gd name="connsiteX46" fmla="*/ 375444 w 1036638"/>
                  <a:gd name="connsiteY46" fmla="*/ 1089025 h 1474788"/>
                  <a:gd name="connsiteX47" fmla="*/ 838200 w 1036638"/>
                  <a:gd name="connsiteY47" fmla="*/ 1052513 h 1474788"/>
                  <a:gd name="connsiteX48" fmla="*/ 964419 w 1036638"/>
                  <a:gd name="connsiteY48" fmla="*/ 1052513 h 1474788"/>
                  <a:gd name="connsiteX49" fmla="*/ 971550 w 1036638"/>
                  <a:gd name="connsiteY49" fmla="*/ 1059645 h 1474788"/>
                  <a:gd name="connsiteX50" fmla="*/ 971550 w 1036638"/>
                  <a:gd name="connsiteY50" fmla="*/ 1143806 h 1474788"/>
                  <a:gd name="connsiteX51" fmla="*/ 964419 w 1036638"/>
                  <a:gd name="connsiteY51" fmla="*/ 1150938 h 1474788"/>
                  <a:gd name="connsiteX52" fmla="*/ 838200 w 1036638"/>
                  <a:gd name="connsiteY52" fmla="*/ 1150938 h 1474788"/>
                  <a:gd name="connsiteX53" fmla="*/ 838200 w 1036638"/>
                  <a:gd name="connsiteY53" fmla="*/ 1052513 h 1474788"/>
                  <a:gd name="connsiteX54" fmla="*/ 75337 w 1036638"/>
                  <a:gd name="connsiteY54" fmla="*/ 1052513 h 1474788"/>
                  <a:gd name="connsiteX55" fmla="*/ 198438 w 1036638"/>
                  <a:gd name="connsiteY55" fmla="*/ 1052513 h 1474788"/>
                  <a:gd name="connsiteX56" fmla="*/ 198438 w 1036638"/>
                  <a:gd name="connsiteY56" fmla="*/ 1150938 h 1474788"/>
                  <a:gd name="connsiteX57" fmla="*/ 75337 w 1036638"/>
                  <a:gd name="connsiteY57" fmla="*/ 1150938 h 1474788"/>
                  <a:gd name="connsiteX58" fmla="*/ 68263 w 1036638"/>
                  <a:gd name="connsiteY58" fmla="*/ 1143806 h 1474788"/>
                  <a:gd name="connsiteX59" fmla="*/ 68263 w 1036638"/>
                  <a:gd name="connsiteY59" fmla="*/ 1059645 h 1474788"/>
                  <a:gd name="connsiteX60" fmla="*/ 75337 w 1036638"/>
                  <a:gd name="connsiteY60" fmla="*/ 1052513 h 1474788"/>
                  <a:gd name="connsiteX61" fmla="*/ 300845 w 1036638"/>
                  <a:gd name="connsiteY61" fmla="*/ 1047750 h 1474788"/>
                  <a:gd name="connsiteX62" fmla="*/ 737382 w 1036638"/>
                  <a:gd name="connsiteY62" fmla="*/ 1047750 h 1474788"/>
                  <a:gd name="connsiteX63" fmla="*/ 744538 w 1036638"/>
                  <a:gd name="connsiteY63" fmla="*/ 1054946 h 1474788"/>
                  <a:gd name="connsiteX64" fmla="*/ 744538 w 1036638"/>
                  <a:gd name="connsiteY64" fmla="*/ 1194542 h 1474788"/>
                  <a:gd name="connsiteX65" fmla="*/ 737382 w 1036638"/>
                  <a:gd name="connsiteY65" fmla="*/ 1201738 h 1474788"/>
                  <a:gd name="connsiteX66" fmla="*/ 300845 w 1036638"/>
                  <a:gd name="connsiteY66" fmla="*/ 1201738 h 1474788"/>
                  <a:gd name="connsiteX67" fmla="*/ 293688 w 1036638"/>
                  <a:gd name="connsiteY67" fmla="*/ 1194542 h 1474788"/>
                  <a:gd name="connsiteX68" fmla="*/ 293688 w 1036638"/>
                  <a:gd name="connsiteY68" fmla="*/ 1054946 h 1474788"/>
                  <a:gd name="connsiteX69" fmla="*/ 300845 w 1036638"/>
                  <a:gd name="connsiteY69" fmla="*/ 1047750 h 1474788"/>
                  <a:gd name="connsiteX70" fmla="*/ 449087 w 1036638"/>
                  <a:gd name="connsiteY70" fmla="*/ 895350 h 1474788"/>
                  <a:gd name="connsiteX71" fmla="*/ 433388 w 1036638"/>
                  <a:gd name="connsiteY71" fmla="*/ 910432 h 1474788"/>
                  <a:gd name="connsiteX72" fmla="*/ 449087 w 1036638"/>
                  <a:gd name="connsiteY72" fmla="*/ 925513 h 1474788"/>
                  <a:gd name="connsiteX73" fmla="*/ 636764 w 1036638"/>
                  <a:gd name="connsiteY73" fmla="*/ 925513 h 1474788"/>
                  <a:gd name="connsiteX74" fmla="*/ 652463 w 1036638"/>
                  <a:gd name="connsiteY74" fmla="*/ 910432 h 1474788"/>
                  <a:gd name="connsiteX75" fmla="*/ 636764 w 1036638"/>
                  <a:gd name="connsiteY75" fmla="*/ 895350 h 1474788"/>
                  <a:gd name="connsiteX76" fmla="*/ 449087 w 1036638"/>
                  <a:gd name="connsiteY76" fmla="*/ 895350 h 1474788"/>
                  <a:gd name="connsiteX77" fmla="*/ 838200 w 1036638"/>
                  <a:gd name="connsiteY77" fmla="*/ 890588 h 1474788"/>
                  <a:gd name="connsiteX78" fmla="*/ 964419 w 1036638"/>
                  <a:gd name="connsiteY78" fmla="*/ 890588 h 1474788"/>
                  <a:gd name="connsiteX79" fmla="*/ 971550 w 1036638"/>
                  <a:gd name="connsiteY79" fmla="*/ 897669 h 1474788"/>
                  <a:gd name="connsiteX80" fmla="*/ 971550 w 1036638"/>
                  <a:gd name="connsiteY80" fmla="*/ 981932 h 1474788"/>
                  <a:gd name="connsiteX81" fmla="*/ 964419 w 1036638"/>
                  <a:gd name="connsiteY81" fmla="*/ 989013 h 1474788"/>
                  <a:gd name="connsiteX82" fmla="*/ 838200 w 1036638"/>
                  <a:gd name="connsiteY82" fmla="*/ 989013 h 1474788"/>
                  <a:gd name="connsiteX83" fmla="*/ 838200 w 1036638"/>
                  <a:gd name="connsiteY83" fmla="*/ 890588 h 1474788"/>
                  <a:gd name="connsiteX84" fmla="*/ 75337 w 1036638"/>
                  <a:gd name="connsiteY84" fmla="*/ 890588 h 1474788"/>
                  <a:gd name="connsiteX85" fmla="*/ 198438 w 1036638"/>
                  <a:gd name="connsiteY85" fmla="*/ 890588 h 1474788"/>
                  <a:gd name="connsiteX86" fmla="*/ 198438 w 1036638"/>
                  <a:gd name="connsiteY86" fmla="*/ 989013 h 1474788"/>
                  <a:gd name="connsiteX87" fmla="*/ 75337 w 1036638"/>
                  <a:gd name="connsiteY87" fmla="*/ 989013 h 1474788"/>
                  <a:gd name="connsiteX88" fmla="*/ 68263 w 1036638"/>
                  <a:gd name="connsiteY88" fmla="*/ 981932 h 1474788"/>
                  <a:gd name="connsiteX89" fmla="*/ 68263 w 1036638"/>
                  <a:gd name="connsiteY89" fmla="*/ 897669 h 1474788"/>
                  <a:gd name="connsiteX90" fmla="*/ 75337 w 1036638"/>
                  <a:gd name="connsiteY90" fmla="*/ 890588 h 1474788"/>
                  <a:gd name="connsiteX91" fmla="*/ 375444 w 1036638"/>
                  <a:gd name="connsiteY91" fmla="*/ 877888 h 1474788"/>
                  <a:gd name="connsiteX92" fmla="*/ 342900 w 1036638"/>
                  <a:gd name="connsiteY92" fmla="*/ 910432 h 1474788"/>
                  <a:gd name="connsiteX93" fmla="*/ 375444 w 1036638"/>
                  <a:gd name="connsiteY93" fmla="*/ 942976 h 1474788"/>
                  <a:gd name="connsiteX94" fmla="*/ 407988 w 1036638"/>
                  <a:gd name="connsiteY94" fmla="*/ 910432 h 1474788"/>
                  <a:gd name="connsiteX95" fmla="*/ 375444 w 1036638"/>
                  <a:gd name="connsiteY95" fmla="*/ 877888 h 1474788"/>
                  <a:gd name="connsiteX96" fmla="*/ 300845 w 1036638"/>
                  <a:gd name="connsiteY96" fmla="*/ 836613 h 1474788"/>
                  <a:gd name="connsiteX97" fmla="*/ 737382 w 1036638"/>
                  <a:gd name="connsiteY97" fmla="*/ 836613 h 1474788"/>
                  <a:gd name="connsiteX98" fmla="*/ 744538 w 1036638"/>
                  <a:gd name="connsiteY98" fmla="*/ 843775 h 1474788"/>
                  <a:gd name="connsiteX99" fmla="*/ 744538 w 1036638"/>
                  <a:gd name="connsiteY99" fmla="*/ 983439 h 1474788"/>
                  <a:gd name="connsiteX100" fmla="*/ 737382 w 1036638"/>
                  <a:gd name="connsiteY100" fmla="*/ 990601 h 1474788"/>
                  <a:gd name="connsiteX101" fmla="*/ 300845 w 1036638"/>
                  <a:gd name="connsiteY101" fmla="*/ 990601 h 1474788"/>
                  <a:gd name="connsiteX102" fmla="*/ 293688 w 1036638"/>
                  <a:gd name="connsiteY102" fmla="*/ 983439 h 1474788"/>
                  <a:gd name="connsiteX103" fmla="*/ 293688 w 1036638"/>
                  <a:gd name="connsiteY103" fmla="*/ 843775 h 1474788"/>
                  <a:gd name="connsiteX104" fmla="*/ 300845 w 1036638"/>
                  <a:gd name="connsiteY104" fmla="*/ 836613 h 1474788"/>
                  <a:gd name="connsiteX105" fmla="*/ 838200 w 1036638"/>
                  <a:gd name="connsiteY105" fmla="*/ 820738 h 1474788"/>
                  <a:gd name="connsiteX106" fmla="*/ 1020991 w 1036638"/>
                  <a:gd name="connsiteY106" fmla="*/ 820738 h 1474788"/>
                  <a:gd name="connsiteX107" fmla="*/ 1036638 w 1036638"/>
                  <a:gd name="connsiteY107" fmla="*/ 836463 h 1474788"/>
                  <a:gd name="connsiteX108" fmla="*/ 1036638 w 1036638"/>
                  <a:gd name="connsiteY108" fmla="*/ 1365401 h 1474788"/>
                  <a:gd name="connsiteX109" fmla="*/ 1020991 w 1036638"/>
                  <a:gd name="connsiteY109" fmla="*/ 1381126 h 1474788"/>
                  <a:gd name="connsiteX110" fmla="*/ 838200 w 1036638"/>
                  <a:gd name="connsiteY110" fmla="*/ 1381126 h 1474788"/>
                  <a:gd name="connsiteX111" fmla="*/ 838200 w 1036638"/>
                  <a:gd name="connsiteY111" fmla="*/ 1349676 h 1474788"/>
                  <a:gd name="connsiteX112" fmla="*/ 1005343 w 1036638"/>
                  <a:gd name="connsiteY112" fmla="*/ 1349676 h 1474788"/>
                  <a:gd name="connsiteX113" fmla="*/ 1005343 w 1036638"/>
                  <a:gd name="connsiteY113" fmla="*/ 852188 h 1474788"/>
                  <a:gd name="connsiteX114" fmla="*/ 838200 w 1036638"/>
                  <a:gd name="connsiteY114" fmla="*/ 852188 h 1474788"/>
                  <a:gd name="connsiteX115" fmla="*/ 838200 w 1036638"/>
                  <a:gd name="connsiteY115" fmla="*/ 820738 h 1474788"/>
                  <a:gd name="connsiteX116" fmla="*/ 15760 w 1036638"/>
                  <a:gd name="connsiteY116" fmla="*/ 820738 h 1474788"/>
                  <a:gd name="connsiteX117" fmla="*/ 198438 w 1036638"/>
                  <a:gd name="connsiteY117" fmla="*/ 820738 h 1474788"/>
                  <a:gd name="connsiteX118" fmla="*/ 198438 w 1036638"/>
                  <a:gd name="connsiteY118" fmla="*/ 852188 h 1474788"/>
                  <a:gd name="connsiteX119" fmla="*/ 31521 w 1036638"/>
                  <a:gd name="connsiteY119" fmla="*/ 852188 h 1474788"/>
                  <a:gd name="connsiteX120" fmla="*/ 31521 w 1036638"/>
                  <a:gd name="connsiteY120" fmla="*/ 1349676 h 1474788"/>
                  <a:gd name="connsiteX121" fmla="*/ 198438 w 1036638"/>
                  <a:gd name="connsiteY121" fmla="*/ 1349676 h 1474788"/>
                  <a:gd name="connsiteX122" fmla="*/ 198438 w 1036638"/>
                  <a:gd name="connsiteY122" fmla="*/ 1381126 h 1474788"/>
                  <a:gd name="connsiteX123" fmla="*/ 15760 w 1036638"/>
                  <a:gd name="connsiteY123" fmla="*/ 1381126 h 1474788"/>
                  <a:gd name="connsiteX124" fmla="*/ 0 w 1036638"/>
                  <a:gd name="connsiteY124" fmla="*/ 1365401 h 1474788"/>
                  <a:gd name="connsiteX125" fmla="*/ 0 w 1036638"/>
                  <a:gd name="connsiteY125" fmla="*/ 836463 h 1474788"/>
                  <a:gd name="connsiteX126" fmla="*/ 15760 w 1036638"/>
                  <a:gd name="connsiteY126" fmla="*/ 820738 h 1474788"/>
                  <a:gd name="connsiteX127" fmla="*/ 260350 w 1036638"/>
                  <a:gd name="connsiteY127" fmla="*/ 806450 h 1474788"/>
                  <a:gd name="connsiteX128" fmla="*/ 260350 w 1036638"/>
                  <a:gd name="connsiteY128" fmla="*/ 1443038 h 1474788"/>
                  <a:gd name="connsiteX129" fmla="*/ 774700 w 1036638"/>
                  <a:gd name="connsiteY129" fmla="*/ 1443038 h 1474788"/>
                  <a:gd name="connsiteX130" fmla="*/ 774700 w 1036638"/>
                  <a:gd name="connsiteY130" fmla="*/ 806450 h 1474788"/>
                  <a:gd name="connsiteX131" fmla="*/ 260350 w 1036638"/>
                  <a:gd name="connsiteY131" fmla="*/ 806450 h 1474788"/>
                  <a:gd name="connsiteX132" fmla="*/ 244334 w 1036638"/>
                  <a:gd name="connsiteY132" fmla="*/ 774700 h 1474788"/>
                  <a:gd name="connsiteX133" fmla="*/ 790717 w 1036638"/>
                  <a:gd name="connsiteY133" fmla="*/ 774700 h 1474788"/>
                  <a:gd name="connsiteX134" fmla="*/ 806450 w 1036638"/>
                  <a:gd name="connsiteY134" fmla="*/ 790400 h 1474788"/>
                  <a:gd name="connsiteX135" fmla="*/ 806450 w 1036638"/>
                  <a:gd name="connsiteY135" fmla="*/ 1459088 h 1474788"/>
                  <a:gd name="connsiteX136" fmla="*/ 790717 w 1036638"/>
                  <a:gd name="connsiteY136" fmla="*/ 1474788 h 1474788"/>
                  <a:gd name="connsiteX137" fmla="*/ 244334 w 1036638"/>
                  <a:gd name="connsiteY137" fmla="*/ 1474788 h 1474788"/>
                  <a:gd name="connsiteX138" fmla="*/ 228600 w 1036638"/>
                  <a:gd name="connsiteY138" fmla="*/ 1459088 h 1474788"/>
                  <a:gd name="connsiteX139" fmla="*/ 228600 w 1036638"/>
                  <a:gd name="connsiteY139" fmla="*/ 790400 h 1474788"/>
                  <a:gd name="connsiteX140" fmla="*/ 244334 w 1036638"/>
                  <a:gd name="connsiteY140" fmla="*/ 774700 h 1474788"/>
                  <a:gd name="connsiteX141" fmla="*/ 517604 w 1036638"/>
                  <a:gd name="connsiteY141" fmla="*/ 301625 h 1474788"/>
                  <a:gd name="connsiteX142" fmla="*/ 518319 w 1036638"/>
                  <a:gd name="connsiteY142" fmla="*/ 301625 h 1474788"/>
                  <a:gd name="connsiteX143" fmla="*/ 538334 w 1036638"/>
                  <a:gd name="connsiteY143" fmla="*/ 312354 h 1474788"/>
                  <a:gd name="connsiteX144" fmla="*/ 638408 w 1036638"/>
                  <a:gd name="connsiteY144" fmla="*/ 410347 h 1474788"/>
                  <a:gd name="connsiteX145" fmla="*/ 638408 w 1036638"/>
                  <a:gd name="connsiteY145" fmla="*/ 444680 h 1474788"/>
                  <a:gd name="connsiteX146" fmla="*/ 604097 w 1036638"/>
                  <a:gd name="connsiteY146" fmla="*/ 445395 h 1474788"/>
                  <a:gd name="connsiteX147" fmla="*/ 542623 w 1036638"/>
                  <a:gd name="connsiteY147" fmla="*/ 384597 h 1474788"/>
                  <a:gd name="connsiteX148" fmla="*/ 542623 w 1036638"/>
                  <a:gd name="connsiteY148" fmla="*/ 742950 h 1474788"/>
                  <a:gd name="connsiteX149" fmla="*/ 494016 w 1036638"/>
                  <a:gd name="connsiteY149" fmla="*/ 742950 h 1474788"/>
                  <a:gd name="connsiteX150" fmla="*/ 494016 w 1036638"/>
                  <a:gd name="connsiteY150" fmla="*/ 384597 h 1474788"/>
                  <a:gd name="connsiteX151" fmla="*/ 433256 w 1036638"/>
                  <a:gd name="connsiteY151" fmla="*/ 446111 h 1474788"/>
                  <a:gd name="connsiteX152" fmla="*/ 416101 w 1036638"/>
                  <a:gd name="connsiteY152" fmla="*/ 453263 h 1474788"/>
                  <a:gd name="connsiteX153" fmla="*/ 398945 w 1036638"/>
                  <a:gd name="connsiteY153" fmla="*/ 446826 h 1474788"/>
                  <a:gd name="connsiteX154" fmla="*/ 398945 w 1036638"/>
                  <a:gd name="connsiteY154" fmla="*/ 412493 h 1474788"/>
                  <a:gd name="connsiteX155" fmla="*/ 500449 w 1036638"/>
                  <a:gd name="connsiteY155" fmla="*/ 308778 h 1474788"/>
                  <a:gd name="connsiteX156" fmla="*/ 517604 w 1036638"/>
                  <a:gd name="connsiteY156" fmla="*/ 301625 h 1474788"/>
                  <a:gd name="connsiteX157" fmla="*/ 411129 w 1036638"/>
                  <a:gd name="connsiteY157" fmla="*/ 57150 h 1474788"/>
                  <a:gd name="connsiteX158" fmla="*/ 569877 w 1036638"/>
                  <a:gd name="connsiteY158" fmla="*/ 173471 h 1474788"/>
                  <a:gd name="connsiteX159" fmla="*/ 604915 w 1036638"/>
                  <a:gd name="connsiteY159" fmla="*/ 164908 h 1474788"/>
                  <a:gd name="connsiteX160" fmla="*/ 687149 w 1036638"/>
                  <a:gd name="connsiteY160" fmla="*/ 239838 h 1474788"/>
                  <a:gd name="connsiteX161" fmla="*/ 734344 w 1036638"/>
                  <a:gd name="connsiteY161" fmla="*/ 229134 h 1474788"/>
                  <a:gd name="connsiteX162" fmla="*/ 833025 w 1036638"/>
                  <a:gd name="connsiteY162" fmla="*/ 289792 h 1474788"/>
                  <a:gd name="connsiteX163" fmla="*/ 930276 w 1036638"/>
                  <a:gd name="connsiteY163" fmla="*/ 405400 h 1474788"/>
                  <a:gd name="connsiteX164" fmla="*/ 810143 w 1036638"/>
                  <a:gd name="connsiteY164" fmla="*/ 523148 h 1474788"/>
                  <a:gd name="connsiteX165" fmla="*/ 787975 w 1036638"/>
                  <a:gd name="connsiteY165" fmla="*/ 523148 h 1474788"/>
                  <a:gd name="connsiteX166" fmla="*/ 712892 w 1036638"/>
                  <a:gd name="connsiteY166" fmla="*/ 552407 h 1474788"/>
                  <a:gd name="connsiteX167" fmla="*/ 650680 w 1036638"/>
                  <a:gd name="connsiteY167" fmla="*/ 533853 h 1474788"/>
                  <a:gd name="connsiteX168" fmla="*/ 574882 w 1036638"/>
                  <a:gd name="connsiteY168" fmla="*/ 566680 h 1474788"/>
                  <a:gd name="connsiteX169" fmla="*/ 574882 w 1036638"/>
                  <a:gd name="connsiteY169" fmla="*/ 460349 h 1474788"/>
                  <a:gd name="connsiteX170" fmla="*/ 582748 w 1036638"/>
                  <a:gd name="connsiteY170" fmla="*/ 467485 h 1474788"/>
                  <a:gd name="connsiteX171" fmla="*/ 622077 w 1036638"/>
                  <a:gd name="connsiteY171" fmla="*/ 483899 h 1474788"/>
                  <a:gd name="connsiteX172" fmla="*/ 661406 w 1036638"/>
                  <a:gd name="connsiteY172" fmla="*/ 466772 h 1474788"/>
                  <a:gd name="connsiteX173" fmla="*/ 660691 w 1036638"/>
                  <a:gd name="connsiteY173" fmla="*/ 388273 h 1474788"/>
                  <a:gd name="connsiteX174" fmla="*/ 563441 w 1036638"/>
                  <a:gd name="connsiteY174" fmla="*/ 292647 h 1474788"/>
                  <a:gd name="connsiteX175" fmla="*/ 519106 w 1036638"/>
                  <a:gd name="connsiteY175" fmla="*/ 271238 h 1474788"/>
                  <a:gd name="connsiteX176" fmla="*/ 518391 w 1036638"/>
                  <a:gd name="connsiteY176" fmla="*/ 271238 h 1474788"/>
                  <a:gd name="connsiteX177" fmla="*/ 479062 w 1036638"/>
                  <a:gd name="connsiteY177" fmla="*/ 287651 h 1474788"/>
                  <a:gd name="connsiteX178" fmla="*/ 376805 w 1036638"/>
                  <a:gd name="connsiteY178" fmla="*/ 390414 h 1474788"/>
                  <a:gd name="connsiteX179" fmla="*/ 361074 w 1036638"/>
                  <a:gd name="connsiteY179" fmla="*/ 429663 h 1474788"/>
                  <a:gd name="connsiteX180" fmla="*/ 377521 w 1036638"/>
                  <a:gd name="connsiteY180" fmla="*/ 468913 h 1474788"/>
                  <a:gd name="connsiteX181" fmla="*/ 416850 w 1036638"/>
                  <a:gd name="connsiteY181" fmla="*/ 484613 h 1474788"/>
                  <a:gd name="connsiteX182" fmla="*/ 456179 w 1036638"/>
                  <a:gd name="connsiteY182" fmla="*/ 468199 h 1474788"/>
                  <a:gd name="connsiteX183" fmla="*/ 463330 w 1036638"/>
                  <a:gd name="connsiteY183" fmla="*/ 461063 h 1474788"/>
                  <a:gd name="connsiteX184" fmla="*/ 463330 w 1036638"/>
                  <a:gd name="connsiteY184" fmla="*/ 546698 h 1474788"/>
                  <a:gd name="connsiteX185" fmla="*/ 356783 w 1036638"/>
                  <a:gd name="connsiteY185" fmla="*/ 587375 h 1474788"/>
                  <a:gd name="connsiteX186" fmla="*/ 223779 w 1036638"/>
                  <a:gd name="connsiteY186" fmla="*/ 516726 h 1474788"/>
                  <a:gd name="connsiteX187" fmla="*/ 122238 w 1036638"/>
                  <a:gd name="connsiteY187" fmla="*/ 378996 h 1474788"/>
                  <a:gd name="connsiteX188" fmla="*/ 245946 w 1036638"/>
                  <a:gd name="connsiteY188" fmla="*/ 237698 h 1474788"/>
                  <a:gd name="connsiteX189" fmla="*/ 245231 w 1036638"/>
                  <a:gd name="connsiteY189" fmla="*/ 220570 h 1474788"/>
                  <a:gd name="connsiteX190" fmla="*/ 411129 w 1036638"/>
                  <a:gd name="connsiteY190" fmla="*/ 57150 h 1474788"/>
                  <a:gd name="connsiteX191" fmla="*/ 409496 w 1036638"/>
                  <a:gd name="connsiteY191" fmla="*/ 0 h 1474788"/>
                  <a:gd name="connsiteX192" fmla="*/ 543176 w 1036638"/>
                  <a:gd name="connsiteY192" fmla="*/ 44204 h 1474788"/>
                  <a:gd name="connsiteX193" fmla="*/ 601081 w 1036638"/>
                  <a:gd name="connsiteY193" fmla="*/ 108371 h 1474788"/>
                  <a:gd name="connsiteX194" fmla="*/ 603225 w 1036638"/>
                  <a:gd name="connsiteY194" fmla="*/ 108371 h 1474788"/>
                  <a:gd name="connsiteX195" fmla="*/ 681861 w 1036638"/>
                  <a:gd name="connsiteY195" fmla="*/ 132612 h 1474788"/>
                  <a:gd name="connsiteX196" fmla="*/ 721178 w 1036638"/>
                  <a:gd name="connsiteY196" fmla="*/ 172539 h 1474788"/>
                  <a:gd name="connsiteX197" fmla="*/ 732616 w 1036638"/>
                  <a:gd name="connsiteY197" fmla="*/ 171826 h 1474788"/>
                  <a:gd name="connsiteX198" fmla="*/ 868442 w 1036638"/>
                  <a:gd name="connsiteY198" fmla="*/ 240984 h 1474788"/>
                  <a:gd name="connsiteX199" fmla="*/ 984250 w 1036638"/>
                  <a:gd name="connsiteY199" fmla="*/ 405680 h 1474788"/>
                  <a:gd name="connsiteX200" fmla="*/ 808392 w 1036638"/>
                  <a:gd name="connsiteY200" fmla="*/ 580358 h 1474788"/>
                  <a:gd name="connsiteX201" fmla="*/ 806248 w 1036638"/>
                  <a:gd name="connsiteY201" fmla="*/ 580358 h 1474788"/>
                  <a:gd name="connsiteX202" fmla="*/ 711170 w 1036638"/>
                  <a:gd name="connsiteY202" fmla="*/ 609589 h 1474788"/>
                  <a:gd name="connsiteX203" fmla="*/ 654696 w 1036638"/>
                  <a:gd name="connsiteY203" fmla="*/ 599608 h 1474788"/>
                  <a:gd name="connsiteX204" fmla="*/ 573201 w 1036638"/>
                  <a:gd name="connsiteY204" fmla="*/ 623849 h 1474788"/>
                  <a:gd name="connsiteX205" fmla="*/ 573201 w 1036638"/>
                  <a:gd name="connsiteY205" fmla="*/ 592478 h 1474788"/>
                  <a:gd name="connsiteX206" fmla="*/ 651121 w 1036638"/>
                  <a:gd name="connsiteY206" fmla="*/ 564672 h 1474788"/>
                  <a:gd name="connsiteX207" fmla="*/ 711170 w 1036638"/>
                  <a:gd name="connsiteY207" fmla="*/ 578219 h 1474788"/>
                  <a:gd name="connsiteX208" fmla="*/ 795525 w 1036638"/>
                  <a:gd name="connsiteY208" fmla="*/ 548987 h 1474788"/>
                  <a:gd name="connsiteX209" fmla="*/ 808392 w 1036638"/>
                  <a:gd name="connsiteY209" fmla="*/ 548987 h 1474788"/>
                  <a:gd name="connsiteX210" fmla="*/ 953511 w 1036638"/>
                  <a:gd name="connsiteY210" fmla="*/ 405680 h 1474788"/>
                  <a:gd name="connsiteX211" fmla="*/ 848425 w 1036638"/>
                  <a:gd name="connsiteY211" fmla="*/ 267364 h 1474788"/>
                  <a:gd name="connsiteX212" fmla="*/ 732616 w 1036638"/>
                  <a:gd name="connsiteY212" fmla="*/ 203196 h 1474788"/>
                  <a:gd name="connsiteX213" fmla="*/ 703307 w 1036638"/>
                  <a:gd name="connsiteY213" fmla="*/ 206761 h 1474788"/>
                  <a:gd name="connsiteX214" fmla="*/ 603225 w 1036638"/>
                  <a:gd name="connsiteY214" fmla="*/ 139742 h 1474788"/>
                  <a:gd name="connsiteX215" fmla="*/ 583209 w 1036638"/>
                  <a:gd name="connsiteY215" fmla="*/ 141168 h 1474788"/>
                  <a:gd name="connsiteX216" fmla="*/ 524590 w 1036638"/>
                  <a:gd name="connsiteY216" fmla="*/ 69158 h 1474788"/>
                  <a:gd name="connsiteX217" fmla="*/ 409496 w 1036638"/>
                  <a:gd name="connsiteY217" fmla="*/ 31371 h 1474788"/>
                  <a:gd name="connsiteX218" fmla="*/ 218626 w 1036638"/>
                  <a:gd name="connsiteY218" fmla="*/ 216743 h 1474788"/>
                  <a:gd name="connsiteX219" fmla="*/ 137131 w 1036638"/>
                  <a:gd name="connsiteY219" fmla="*/ 268077 h 1474788"/>
                  <a:gd name="connsiteX220" fmla="*/ 94954 w 1036638"/>
                  <a:gd name="connsiteY220" fmla="*/ 379300 h 1474788"/>
                  <a:gd name="connsiteX221" fmla="*/ 206473 w 1036638"/>
                  <a:gd name="connsiteY221" fmla="*/ 538292 h 1474788"/>
                  <a:gd name="connsiteX222" fmla="*/ 355166 w 1036638"/>
                  <a:gd name="connsiteY222" fmla="*/ 613154 h 1474788"/>
                  <a:gd name="connsiteX223" fmla="*/ 461681 w 1036638"/>
                  <a:gd name="connsiteY223" fmla="*/ 578932 h 1474788"/>
                  <a:gd name="connsiteX224" fmla="*/ 461681 w 1036638"/>
                  <a:gd name="connsiteY224" fmla="*/ 616006 h 1474788"/>
                  <a:gd name="connsiteX225" fmla="*/ 355166 w 1036638"/>
                  <a:gd name="connsiteY225" fmla="*/ 644525 h 1474788"/>
                  <a:gd name="connsiteX226" fmla="*/ 186457 w 1036638"/>
                  <a:gd name="connsiteY226" fmla="*/ 564672 h 1474788"/>
                  <a:gd name="connsiteX227" fmla="*/ 99958 w 1036638"/>
                  <a:gd name="connsiteY227" fmla="*/ 494801 h 1474788"/>
                  <a:gd name="connsiteX228" fmla="*/ 63500 w 1036638"/>
                  <a:gd name="connsiteY228" fmla="*/ 379300 h 1474788"/>
                  <a:gd name="connsiteX229" fmla="*/ 113541 w 1036638"/>
                  <a:gd name="connsiteY229" fmla="*/ 247401 h 1474788"/>
                  <a:gd name="connsiteX230" fmla="*/ 188602 w 1036638"/>
                  <a:gd name="connsiteY230" fmla="*/ 193928 h 1474788"/>
                  <a:gd name="connsiteX231" fmla="*/ 253655 w 1036638"/>
                  <a:gd name="connsiteY231" fmla="*/ 62741 h 1474788"/>
                  <a:gd name="connsiteX232" fmla="*/ 409496 w 1036638"/>
                  <a:gd name="connsiteY232" fmla="*/ 0 h 147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1036638" h="1474788">
                    <a:moveTo>
                      <a:pt x="449087" y="1316038"/>
                    </a:moveTo>
                    <a:cubicBezTo>
                      <a:pt x="439811" y="1316038"/>
                      <a:pt x="433388" y="1322532"/>
                      <a:pt x="433388" y="1331913"/>
                    </a:cubicBezTo>
                    <a:cubicBezTo>
                      <a:pt x="433388" y="1340572"/>
                      <a:pt x="439811" y="1347788"/>
                      <a:pt x="449087" y="1347788"/>
                    </a:cubicBezTo>
                    <a:cubicBezTo>
                      <a:pt x="636764" y="1347788"/>
                      <a:pt x="636764" y="1347788"/>
                      <a:pt x="636764" y="1347788"/>
                    </a:cubicBezTo>
                    <a:cubicBezTo>
                      <a:pt x="645327" y="1347788"/>
                      <a:pt x="652463" y="1340572"/>
                      <a:pt x="652463" y="1331913"/>
                    </a:cubicBezTo>
                    <a:cubicBezTo>
                      <a:pt x="652463" y="1322532"/>
                      <a:pt x="645327" y="1316038"/>
                      <a:pt x="636764" y="1316038"/>
                    </a:cubicBezTo>
                    <a:cubicBezTo>
                      <a:pt x="449087" y="1316038"/>
                      <a:pt x="449087" y="1316038"/>
                      <a:pt x="449087" y="1316038"/>
                    </a:cubicBezTo>
                    <a:close/>
                    <a:moveTo>
                      <a:pt x="375444" y="1298575"/>
                    </a:moveTo>
                    <a:cubicBezTo>
                      <a:pt x="357470" y="1298575"/>
                      <a:pt x="342900" y="1313145"/>
                      <a:pt x="342900" y="1331119"/>
                    </a:cubicBezTo>
                    <a:cubicBezTo>
                      <a:pt x="342900" y="1349093"/>
                      <a:pt x="357470" y="1363663"/>
                      <a:pt x="375444" y="1363663"/>
                    </a:cubicBezTo>
                    <a:cubicBezTo>
                      <a:pt x="393418" y="1363663"/>
                      <a:pt x="407988" y="1349093"/>
                      <a:pt x="407988" y="1331119"/>
                    </a:cubicBezTo>
                    <a:cubicBezTo>
                      <a:pt x="407988" y="1313145"/>
                      <a:pt x="393418" y="1298575"/>
                      <a:pt x="375444" y="1298575"/>
                    </a:cubicBezTo>
                    <a:close/>
                    <a:moveTo>
                      <a:pt x="300845" y="1258888"/>
                    </a:moveTo>
                    <a:cubicBezTo>
                      <a:pt x="737382" y="1258888"/>
                      <a:pt x="737382" y="1258888"/>
                      <a:pt x="737382" y="1258888"/>
                    </a:cubicBezTo>
                    <a:cubicBezTo>
                      <a:pt x="741676" y="1258888"/>
                      <a:pt x="744538" y="1261737"/>
                      <a:pt x="744538" y="1265297"/>
                    </a:cubicBezTo>
                    <a:cubicBezTo>
                      <a:pt x="744538" y="1404167"/>
                      <a:pt x="744538" y="1404167"/>
                      <a:pt x="744538" y="1404167"/>
                    </a:cubicBezTo>
                    <a:cubicBezTo>
                      <a:pt x="744538" y="1407727"/>
                      <a:pt x="741676" y="1411288"/>
                      <a:pt x="737382" y="1411288"/>
                    </a:cubicBezTo>
                    <a:cubicBezTo>
                      <a:pt x="300845" y="1411288"/>
                      <a:pt x="300845" y="1411288"/>
                      <a:pt x="300845" y="1411288"/>
                    </a:cubicBezTo>
                    <a:cubicBezTo>
                      <a:pt x="296551" y="1411288"/>
                      <a:pt x="293688" y="1407727"/>
                      <a:pt x="293688" y="1404167"/>
                    </a:cubicBezTo>
                    <a:cubicBezTo>
                      <a:pt x="293688" y="1265297"/>
                      <a:pt x="293688" y="1265297"/>
                      <a:pt x="293688" y="1265297"/>
                    </a:cubicBezTo>
                    <a:cubicBezTo>
                      <a:pt x="293688" y="1261737"/>
                      <a:pt x="296551" y="1258888"/>
                      <a:pt x="300845" y="1258888"/>
                    </a:cubicBezTo>
                    <a:close/>
                    <a:moveTo>
                      <a:pt x="838200" y="1212850"/>
                    </a:moveTo>
                    <a:cubicBezTo>
                      <a:pt x="838200" y="1212850"/>
                      <a:pt x="838200" y="1212850"/>
                      <a:pt x="964419" y="1212850"/>
                    </a:cubicBezTo>
                    <a:cubicBezTo>
                      <a:pt x="968698" y="1212850"/>
                      <a:pt x="971550" y="1215703"/>
                      <a:pt x="971550" y="1219982"/>
                    </a:cubicBezTo>
                    <a:cubicBezTo>
                      <a:pt x="971550" y="1219982"/>
                      <a:pt x="971550" y="1219982"/>
                      <a:pt x="971550" y="1304143"/>
                    </a:cubicBezTo>
                    <a:cubicBezTo>
                      <a:pt x="971550" y="1307709"/>
                      <a:pt x="968698" y="1311275"/>
                      <a:pt x="964419" y="1311275"/>
                    </a:cubicBezTo>
                    <a:cubicBezTo>
                      <a:pt x="964419" y="1311275"/>
                      <a:pt x="964419" y="1311275"/>
                      <a:pt x="838200" y="1311275"/>
                    </a:cubicBezTo>
                    <a:cubicBezTo>
                      <a:pt x="838200" y="1311275"/>
                      <a:pt x="838200" y="1311275"/>
                      <a:pt x="838200" y="1212850"/>
                    </a:cubicBezTo>
                    <a:close/>
                    <a:moveTo>
                      <a:pt x="75337" y="1212850"/>
                    </a:moveTo>
                    <a:cubicBezTo>
                      <a:pt x="75337" y="1212850"/>
                      <a:pt x="75337" y="1212850"/>
                      <a:pt x="198438" y="1212850"/>
                    </a:cubicBezTo>
                    <a:cubicBezTo>
                      <a:pt x="198438" y="1212850"/>
                      <a:pt x="198438" y="1212850"/>
                      <a:pt x="198438" y="1311275"/>
                    </a:cubicBezTo>
                    <a:cubicBezTo>
                      <a:pt x="198438" y="1311275"/>
                      <a:pt x="198438" y="1311275"/>
                      <a:pt x="75337" y="1311275"/>
                    </a:cubicBezTo>
                    <a:cubicBezTo>
                      <a:pt x="71093" y="1311275"/>
                      <a:pt x="68263" y="1307709"/>
                      <a:pt x="68263" y="1304143"/>
                    </a:cubicBezTo>
                    <a:cubicBezTo>
                      <a:pt x="68263" y="1304143"/>
                      <a:pt x="68263" y="1304143"/>
                      <a:pt x="68263" y="1219982"/>
                    </a:cubicBezTo>
                    <a:cubicBezTo>
                      <a:pt x="68263" y="1215703"/>
                      <a:pt x="71093" y="1212850"/>
                      <a:pt x="75337" y="1212850"/>
                    </a:cubicBezTo>
                    <a:close/>
                    <a:moveTo>
                      <a:pt x="449087" y="1106488"/>
                    </a:moveTo>
                    <a:cubicBezTo>
                      <a:pt x="439811" y="1106488"/>
                      <a:pt x="433388" y="1113704"/>
                      <a:pt x="433388" y="1122363"/>
                    </a:cubicBezTo>
                    <a:cubicBezTo>
                      <a:pt x="433388" y="1131022"/>
                      <a:pt x="439811" y="1138238"/>
                      <a:pt x="449087" y="1138238"/>
                    </a:cubicBezTo>
                    <a:cubicBezTo>
                      <a:pt x="636764" y="1138238"/>
                      <a:pt x="636764" y="1138238"/>
                      <a:pt x="636764" y="1138238"/>
                    </a:cubicBezTo>
                    <a:cubicBezTo>
                      <a:pt x="645327" y="1138238"/>
                      <a:pt x="652463" y="1131022"/>
                      <a:pt x="652463" y="1122363"/>
                    </a:cubicBezTo>
                    <a:cubicBezTo>
                      <a:pt x="652463" y="1113704"/>
                      <a:pt x="645327" y="1106488"/>
                      <a:pt x="636764" y="1106488"/>
                    </a:cubicBezTo>
                    <a:cubicBezTo>
                      <a:pt x="449087" y="1106488"/>
                      <a:pt x="449087" y="1106488"/>
                      <a:pt x="449087" y="1106488"/>
                    </a:cubicBezTo>
                    <a:close/>
                    <a:moveTo>
                      <a:pt x="375444" y="1089025"/>
                    </a:moveTo>
                    <a:cubicBezTo>
                      <a:pt x="357470" y="1089025"/>
                      <a:pt x="342900" y="1103595"/>
                      <a:pt x="342900" y="1121569"/>
                    </a:cubicBezTo>
                    <a:cubicBezTo>
                      <a:pt x="342900" y="1139543"/>
                      <a:pt x="357470" y="1154113"/>
                      <a:pt x="375444" y="1154113"/>
                    </a:cubicBezTo>
                    <a:cubicBezTo>
                      <a:pt x="393418" y="1154113"/>
                      <a:pt x="407988" y="1139543"/>
                      <a:pt x="407988" y="1121569"/>
                    </a:cubicBezTo>
                    <a:cubicBezTo>
                      <a:pt x="407988" y="1103595"/>
                      <a:pt x="393418" y="1089025"/>
                      <a:pt x="375444" y="1089025"/>
                    </a:cubicBezTo>
                    <a:close/>
                    <a:moveTo>
                      <a:pt x="838200" y="1052513"/>
                    </a:moveTo>
                    <a:cubicBezTo>
                      <a:pt x="838200" y="1052513"/>
                      <a:pt x="838200" y="1052513"/>
                      <a:pt x="964419" y="1052513"/>
                    </a:cubicBezTo>
                    <a:cubicBezTo>
                      <a:pt x="968698" y="1052513"/>
                      <a:pt x="971550" y="1055366"/>
                      <a:pt x="971550" y="1059645"/>
                    </a:cubicBezTo>
                    <a:cubicBezTo>
                      <a:pt x="971550" y="1059645"/>
                      <a:pt x="971550" y="1059645"/>
                      <a:pt x="971550" y="1143806"/>
                    </a:cubicBezTo>
                    <a:cubicBezTo>
                      <a:pt x="971550" y="1148085"/>
                      <a:pt x="968698" y="1150938"/>
                      <a:pt x="964419" y="1150938"/>
                    </a:cubicBezTo>
                    <a:cubicBezTo>
                      <a:pt x="964419" y="1150938"/>
                      <a:pt x="964419" y="1150938"/>
                      <a:pt x="838200" y="1150938"/>
                    </a:cubicBezTo>
                    <a:cubicBezTo>
                      <a:pt x="838200" y="1150938"/>
                      <a:pt x="838200" y="1150938"/>
                      <a:pt x="838200" y="1052513"/>
                    </a:cubicBezTo>
                    <a:close/>
                    <a:moveTo>
                      <a:pt x="75337" y="1052513"/>
                    </a:moveTo>
                    <a:cubicBezTo>
                      <a:pt x="75337" y="1052513"/>
                      <a:pt x="75337" y="1052513"/>
                      <a:pt x="198438" y="1052513"/>
                    </a:cubicBezTo>
                    <a:cubicBezTo>
                      <a:pt x="198438" y="1052513"/>
                      <a:pt x="198438" y="1052513"/>
                      <a:pt x="198438" y="1150938"/>
                    </a:cubicBezTo>
                    <a:cubicBezTo>
                      <a:pt x="198438" y="1150938"/>
                      <a:pt x="198438" y="1150938"/>
                      <a:pt x="75337" y="1150938"/>
                    </a:cubicBezTo>
                    <a:cubicBezTo>
                      <a:pt x="71093" y="1150938"/>
                      <a:pt x="68263" y="1148085"/>
                      <a:pt x="68263" y="1143806"/>
                    </a:cubicBezTo>
                    <a:cubicBezTo>
                      <a:pt x="68263" y="1143806"/>
                      <a:pt x="68263" y="1143806"/>
                      <a:pt x="68263" y="1059645"/>
                    </a:cubicBezTo>
                    <a:cubicBezTo>
                      <a:pt x="68263" y="1055366"/>
                      <a:pt x="71093" y="1052513"/>
                      <a:pt x="75337" y="1052513"/>
                    </a:cubicBezTo>
                    <a:close/>
                    <a:moveTo>
                      <a:pt x="300845" y="1047750"/>
                    </a:moveTo>
                    <a:cubicBezTo>
                      <a:pt x="737382" y="1047750"/>
                      <a:pt x="737382" y="1047750"/>
                      <a:pt x="737382" y="1047750"/>
                    </a:cubicBezTo>
                    <a:cubicBezTo>
                      <a:pt x="741676" y="1047750"/>
                      <a:pt x="744538" y="1050628"/>
                      <a:pt x="744538" y="1054946"/>
                    </a:cubicBezTo>
                    <a:cubicBezTo>
                      <a:pt x="744538" y="1194542"/>
                      <a:pt x="744538" y="1194542"/>
                      <a:pt x="744538" y="1194542"/>
                    </a:cubicBezTo>
                    <a:cubicBezTo>
                      <a:pt x="744538" y="1198860"/>
                      <a:pt x="741676" y="1201738"/>
                      <a:pt x="737382" y="1201738"/>
                    </a:cubicBezTo>
                    <a:cubicBezTo>
                      <a:pt x="300845" y="1201738"/>
                      <a:pt x="300845" y="1201738"/>
                      <a:pt x="300845" y="1201738"/>
                    </a:cubicBezTo>
                    <a:cubicBezTo>
                      <a:pt x="296551" y="1201738"/>
                      <a:pt x="293688" y="1198860"/>
                      <a:pt x="293688" y="1194542"/>
                    </a:cubicBezTo>
                    <a:cubicBezTo>
                      <a:pt x="293688" y="1054946"/>
                      <a:pt x="293688" y="1054946"/>
                      <a:pt x="293688" y="1054946"/>
                    </a:cubicBezTo>
                    <a:cubicBezTo>
                      <a:pt x="293688" y="1050628"/>
                      <a:pt x="296551" y="1047750"/>
                      <a:pt x="300845" y="1047750"/>
                    </a:cubicBezTo>
                    <a:close/>
                    <a:moveTo>
                      <a:pt x="449087" y="895350"/>
                    </a:moveTo>
                    <a:cubicBezTo>
                      <a:pt x="439811" y="895350"/>
                      <a:pt x="433388" y="902205"/>
                      <a:pt x="433388" y="910432"/>
                    </a:cubicBezTo>
                    <a:cubicBezTo>
                      <a:pt x="433388" y="919343"/>
                      <a:pt x="439811" y="925513"/>
                      <a:pt x="449087" y="925513"/>
                    </a:cubicBezTo>
                    <a:cubicBezTo>
                      <a:pt x="636764" y="925513"/>
                      <a:pt x="636764" y="925513"/>
                      <a:pt x="636764" y="925513"/>
                    </a:cubicBezTo>
                    <a:cubicBezTo>
                      <a:pt x="645327" y="925513"/>
                      <a:pt x="652463" y="919343"/>
                      <a:pt x="652463" y="910432"/>
                    </a:cubicBezTo>
                    <a:cubicBezTo>
                      <a:pt x="652463" y="902205"/>
                      <a:pt x="645327" y="895350"/>
                      <a:pt x="636764" y="895350"/>
                    </a:cubicBezTo>
                    <a:cubicBezTo>
                      <a:pt x="449087" y="895350"/>
                      <a:pt x="449087" y="895350"/>
                      <a:pt x="449087" y="895350"/>
                    </a:cubicBezTo>
                    <a:close/>
                    <a:moveTo>
                      <a:pt x="838200" y="890588"/>
                    </a:moveTo>
                    <a:cubicBezTo>
                      <a:pt x="838200" y="890588"/>
                      <a:pt x="838200" y="890588"/>
                      <a:pt x="964419" y="890588"/>
                    </a:cubicBezTo>
                    <a:cubicBezTo>
                      <a:pt x="968698" y="890588"/>
                      <a:pt x="971550" y="893420"/>
                      <a:pt x="971550" y="897669"/>
                    </a:cubicBezTo>
                    <a:cubicBezTo>
                      <a:pt x="971550" y="897669"/>
                      <a:pt x="971550" y="897669"/>
                      <a:pt x="971550" y="981932"/>
                    </a:cubicBezTo>
                    <a:cubicBezTo>
                      <a:pt x="971550" y="985472"/>
                      <a:pt x="968698" y="989013"/>
                      <a:pt x="964419" y="989013"/>
                    </a:cubicBezTo>
                    <a:cubicBezTo>
                      <a:pt x="964419" y="989013"/>
                      <a:pt x="964419" y="989013"/>
                      <a:pt x="838200" y="989013"/>
                    </a:cubicBezTo>
                    <a:cubicBezTo>
                      <a:pt x="838200" y="989013"/>
                      <a:pt x="838200" y="989013"/>
                      <a:pt x="838200" y="890588"/>
                    </a:cubicBezTo>
                    <a:close/>
                    <a:moveTo>
                      <a:pt x="75337" y="890588"/>
                    </a:moveTo>
                    <a:cubicBezTo>
                      <a:pt x="75337" y="890588"/>
                      <a:pt x="75337" y="890588"/>
                      <a:pt x="198438" y="890588"/>
                    </a:cubicBezTo>
                    <a:cubicBezTo>
                      <a:pt x="198438" y="890588"/>
                      <a:pt x="198438" y="890588"/>
                      <a:pt x="198438" y="989013"/>
                    </a:cubicBezTo>
                    <a:cubicBezTo>
                      <a:pt x="198438" y="989013"/>
                      <a:pt x="198438" y="989013"/>
                      <a:pt x="75337" y="989013"/>
                    </a:cubicBezTo>
                    <a:cubicBezTo>
                      <a:pt x="71093" y="989013"/>
                      <a:pt x="68263" y="985472"/>
                      <a:pt x="68263" y="981932"/>
                    </a:cubicBezTo>
                    <a:cubicBezTo>
                      <a:pt x="68263" y="981932"/>
                      <a:pt x="68263" y="981932"/>
                      <a:pt x="68263" y="897669"/>
                    </a:cubicBezTo>
                    <a:cubicBezTo>
                      <a:pt x="68263" y="893420"/>
                      <a:pt x="71093" y="890588"/>
                      <a:pt x="75337" y="890588"/>
                    </a:cubicBezTo>
                    <a:close/>
                    <a:moveTo>
                      <a:pt x="375444" y="877888"/>
                    </a:moveTo>
                    <a:cubicBezTo>
                      <a:pt x="357470" y="877888"/>
                      <a:pt x="342900" y="892458"/>
                      <a:pt x="342900" y="910432"/>
                    </a:cubicBezTo>
                    <a:cubicBezTo>
                      <a:pt x="342900" y="928406"/>
                      <a:pt x="357470" y="942976"/>
                      <a:pt x="375444" y="942976"/>
                    </a:cubicBezTo>
                    <a:cubicBezTo>
                      <a:pt x="393418" y="942976"/>
                      <a:pt x="407988" y="928406"/>
                      <a:pt x="407988" y="910432"/>
                    </a:cubicBezTo>
                    <a:cubicBezTo>
                      <a:pt x="407988" y="892458"/>
                      <a:pt x="393418" y="877888"/>
                      <a:pt x="375444" y="877888"/>
                    </a:cubicBezTo>
                    <a:close/>
                    <a:moveTo>
                      <a:pt x="300845" y="836613"/>
                    </a:moveTo>
                    <a:cubicBezTo>
                      <a:pt x="737382" y="836613"/>
                      <a:pt x="737382" y="836613"/>
                      <a:pt x="737382" y="836613"/>
                    </a:cubicBezTo>
                    <a:cubicBezTo>
                      <a:pt x="741676" y="836613"/>
                      <a:pt x="744538" y="840194"/>
                      <a:pt x="744538" y="843775"/>
                    </a:cubicBezTo>
                    <a:cubicBezTo>
                      <a:pt x="744538" y="983439"/>
                      <a:pt x="744538" y="983439"/>
                      <a:pt x="744538" y="983439"/>
                    </a:cubicBezTo>
                    <a:cubicBezTo>
                      <a:pt x="744538" y="987020"/>
                      <a:pt x="741676" y="990601"/>
                      <a:pt x="737382" y="990601"/>
                    </a:cubicBezTo>
                    <a:cubicBezTo>
                      <a:pt x="300845" y="990601"/>
                      <a:pt x="300845" y="990601"/>
                      <a:pt x="300845" y="990601"/>
                    </a:cubicBezTo>
                    <a:cubicBezTo>
                      <a:pt x="296551" y="990601"/>
                      <a:pt x="293688" y="987020"/>
                      <a:pt x="293688" y="983439"/>
                    </a:cubicBezTo>
                    <a:cubicBezTo>
                      <a:pt x="293688" y="843775"/>
                      <a:pt x="293688" y="843775"/>
                      <a:pt x="293688" y="843775"/>
                    </a:cubicBezTo>
                    <a:cubicBezTo>
                      <a:pt x="293688" y="840194"/>
                      <a:pt x="296551" y="836613"/>
                      <a:pt x="300845" y="836613"/>
                    </a:cubicBezTo>
                    <a:close/>
                    <a:moveTo>
                      <a:pt x="838200" y="820738"/>
                    </a:moveTo>
                    <a:cubicBezTo>
                      <a:pt x="838200" y="820738"/>
                      <a:pt x="838200" y="820738"/>
                      <a:pt x="1020991" y="820738"/>
                    </a:cubicBezTo>
                    <a:cubicBezTo>
                      <a:pt x="1029526" y="820738"/>
                      <a:pt x="1036638" y="827886"/>
                      <a:pt x="1036638" y="836463"/>
                    </a:cubicBezTo>
                    <a:cubicBezTo>
                      <a:pt x="1036638" y="836463"/>
                      <a:pt x="1036638" y="836463"/>
                      <a:pt x="1036638" y="1365401"/>
                    </a:cubicBezTo>
                    <a:cubicBezTo>
                      <a:pt x="1036638" y="1373978"/>
                      <a:pt x="1029526" y="1381126"/>
                      <a:pt x="1020991" y="1381126"/>
                    </a:cubicBezTo>
                    <a:cubicBezTo>
                      <a:pt x="1020991" y="1381126"/>
                      <a:pt x="1020991" y="1381126"/>
                      <a:pt x="838200" y="1381126"/>
                    </a:cubicBezTo>
                    <a:cubicBezTo>
                      <a:pt x="838200" y="1381126"/>
                      <a:pt x="838200" y="1381126"/>
                      <a:pt x="838200" y="1349676"/>
                    </a:cubicBezTo>
                    <a:cubicBezTo>
                      <a:pt x="838200" y="1349676"/>
                      <a:pt x="838200" y="1349676"/>
                      <a:pt x="1005343" y="1349676"/>
                    </a:cubicBezTo>
                    <a:cubicBezTo>
                      <a:pt x="1005343" y="1349676"/>
                      <a:pt x="1005343" y="1349676"/>
                      <a:pt x="1005343" y="852188"/>
                    </a:cubicBezTo>
                    <a:cubicBezTo>
                      <a:pt x="1005343" y="852188"/>
                      <a:pt x="1005343" y="852188"/>
                      <a:pt x="838200" y="852188"/>
                    </a:cubicBezTo>
                    <a:cubicBezTo>
                      <a:pt x="838200" y="852188"/>
                      <a:pt x="838200" y="852188"/>
                      <a:pt x="838200" y="820738"/>
                    </a:cubicBezTo>
                    <a:close/>
                    <a:moveTo>
                      <a:pt x="15760" y="820738"/>
                    </a:moveTo>
                    <a:cubicBezTo>
                      <a:pt x="15760" y="820738"/>
                      <a:pt x="15760" y="820738"/>
                      <a:pt x="198438" y="820738"/>
                    </a:cubicBezTo>
                    <a:cubicBezTo>
                      <a:pt x="198438" y="820738"/>
                      <a:pt x="198438" y="820738"/>
                      <a:pt x="198438" y="852188"/>
                    </a:cubicBezTo>
                    <a:cubicBezTo>
                      <a:pt x="198438" y="852188"/>
                      <a:pt x="198438" y="852188"/>
                      <a:pt x="31521" y="852188"/>
                    </a:cubicBezTo>
                    <a:cubicBezTo>
                      <a:pt x="31521" y="852188"/>
                      <a:pt x="31521" y="852188"/>
                      <a:pt x="31521" y="1349676"/>
                    </a:cubicBezTo>
                    <a:cubicBezTo>
                      <a:pt x="31521" y="1349676"/>
                      <a:pt x="31521" y="1349676"/>
                      <a:pt x="198438" y="1349676"/>
                    </a:cubicBezTo>
                    <a:cubicBezTo>
                      <a:pt x="198438" y="1349676"/>
                      <a:pt x="198438" y="1349676"/>
                      <a:pt x="198438" y="1381126"/>
                    </a:cubicBezTo>
                    <a:cubicBezTo>
                      <a:pt x="198438" y="1381126"/>
                      <a:pt x="198438" y="1381126"/>
                      <a:pt x="15760" y="1381126"/>
                    </a:cubicBezTo>
                    <a:cubicBezTo>
                      <a:pt x="7164" y="1381126"/>
                      <a:pt x="0" y="1373978"/>
                      <a:pt x="0" y="1365401"/>
                    </a:cubicBezTo>
                    <a:cubicBezTo>
                      <a:pt x="0" y="1365401"/>
                      <a:pt x="0" y="1365401"/>
                      <a:pt x="0" y="836463"/>
                    </a:cubicBezTo>
                    <a:cubicBezTo>
                      <a:pt x="0" y="827886"/>
                      <a:pt x="7164" y="820738"/>
                      <a:pt x="15760" y="820738"/>
                    </a:cubicBezTo>
                    <a:close/>
                    <a:moveTo>
                      <a:pt x="260350" y="806450"/>
                    </a:moveTo>
                    <a:cubicBezTo>
                      <a:pt x="260350" y="806450"/>
                      <a:pt x="260350" y="806450"/>
                      <a:pt x="260350" y="1443038"/>
                    </a:cubicBezTo>
                    <a:cubicBezTo>
                      <a:pt x="260350" y="1443038"/>
                      <a:pt x="260350" y="1443038"/>
                      <a:pt x="774700" y="1443038"/>
                    </a:cubicBezTo>
                    <a:cubicBezTo>
                      <a:pt x="774700" y="1443038"/>
                      <a:pt x="774700" y="1443038"/>
                      <a:pt x="774700" y="806450"/>
                    </a:cubicBezTo>
                    <a:cubicBezTo>
                      <a:pt x="774700" y="806450"/>
                      <a:pt x="774700" y="806450"/>
                      <a:pt x="260350" y="806450"/>
                    </a:cubicBezTo>
                    <a:close/>
                    <a:moveTo>
                      <a:pt x="244334" y="774700"/>
                    </a:moveTo>
                    <a:cubicBezTo>
                      <a:pt x="244334" y="774700"/>
                      <a:pt x="244334" y="774700"/>
                      <a:pt x="790717" y="774700"/>
                    </a:cubicBezTo>
                    <a:cubicBezTo>
                      <a:pt x="799299" y="774700"/>
                      <a:pt x="806450" y="781837"/>
                      <a:pt x="806450" y="790400"/>
                    </a:cubicBezTo>
                    <a:cubicBezTo>
                      <a:pt x="806450" y="790400"/>
                      <a:pt x="806450" y="790400"/>
                      <a:pt x="806450" y="1459088"/>
                    </a:cubicBezTo>
                    <a:cubicBezTo>
                      <a:pt x="806450" y="1467652"/>
                      <a:pt x="799299" y="1474788"/>
                      <a:pt x="790717" y="1474788"/>
                    </a:cubicBezTo>
                    <a:cubicBezTo>
                      <a:pt x="790717" y="1474788"/>
                      <a:pt x="790717" y="1474788"/>
                      <a:pt x="244334" y="1474788"/>
                    </a:cubicBezTo>
                    <a:cubicBezTo>
                      <a:pt x="235752" y="1474788"/>
                      <a:pt x="228600" y="1467652"/>
                      <a:pt x="228600" y="1459088"/>
                    </a:cubicBezTo>
                    <a:cubicBezTo>
                      <a:pt x="228600" y="1459088"/>
                      <a:pt x="228600" y="1459088"/>
                      <a:pt x="228600" y="790400"/>
                    </a:cubicBezTo>
                    <a:cubicBezTo>
                      <a:pt x="228600" y="781837"/>
                      <a:pt x="235752" y="774700"/>
                      <a:pt x="244334" y="774700"/>
                    </a:cubicBezTo>
                    <a:close/>
                    <a:moveTo>
                      <a:pt x="517604" y="301625"/>
                    </a:moveTo>
                    <a:cubicBezTo>
                      <a:pt x="517604" y="301625"/>
                      <a:pt x="517604" y="301625"/>
                      <a:pt x="518319" y="301625"/>
                    </a:cubicBezTo>
                    <a:cubicBezTo>
                      <a:pt x="526897" y="301625"/>
                      <a:pt x="534045" y="305917"/>
                      <a:pt x="538334" y="312354"/>
                    </a:cubicBezTo>
                    <a:cubicBezTo>
                      <a:pt x="638408" y="410347"/>
                      <a:pt x="638408" y="410347"/>
                      <a:pt x="638408" y="410347"/>
                    </a:cubicBezTo>
                    <a:cubicBezTo>
                      <a:pt x="647701" y="420361"/>
                      <a:pt x="647701" y="435381"/>
                      <a:pt x="638408" y="444680"/>
                    </a:cubicBezTo>
                    <a:cubicBezTo>
                      <a:pt x="629116" y="454694"/>
                      <a:pt x="613390" y="454694"/>
                      <a:pt x="604097" y="445395"/>
                    </a:cubicBezTo>
                    <a:cubicBezTo>
                      <a:pt x="542623" y="384597"/>
                      <a:pt x="542623" y="384597"/>
                      <a:pt x="542623" y="384597"/>
                    </a:cubicBezTo>
                    <a:cubicBezTo>
                      <a:pt x="542623" y="742950"/>
                      <a:pt x="542623" y="742950"/>
                      <a:pt x="542623" y="742950"/>
                    </a:cubicBezTo>
                    <a:cubicBezTo>
                      <a:pt x="494016" y="742950"/>
                      <a:pt x="494016" y="742950"/>
                      <a:pt x="494016" y="742950"/>
                    </a:cubicBezTo>
                    <a:cubicBezTo>
                      <a:pt x="494016" y="384597"/>
                      <a:pt x="494016" y="384597"/>
                      <a:pt x="494016" y="384597"/>
                    </a:cubicBezTo>
                    <a:cubicBezTo>
                      <a:pt x="433256" y="446111"/>
                      <a:pt x="433256" y="446111"/>
                      <a:pt x="433256" y="446111"/>
                    </a:cubicBezTo>
                    <a:cubicBezTo>
                      <a:pt x="428253" y="451117"/>
                      <a:pt x="422534" y="453263"/>
                      <a:pt x="416101" y="453263"/>
                    </a:cubicBezTo>
                    <a:cubicBezTo>
                      <a:pt x="409667" y="453263"/>
                      <a:pt x="403234" y="451117"/>
                      <a:pt x="398945" y="446826"/>
                    </a:cubicBezTo>
                    <a:cubicBezTo>
                      <a:pt x="388938" y="437527"/>
                      <a:pt x="388938" y="421791"/>
                      <a:pt x="398945" y="412493"/>
                    </a:cubicBezTo>
                    <a:cubicBezTo>
                      <a:pt x="500449" y="308778"/>
                      <a:pt x="500449" y="308778"/>
                      <a:pt x="500449" y="308778"/>
                    </a:cubicBezTo>
                    <a:cubicBezTo>
                      <a:pt x="504738" y="304486"/>
                      <a:pt x="511171" y="301625"/>
                      <a:pt x="517604" y="301625"/>
                    </a:cubicBezTo>
                    <a:close/>
                    <a:moveTo>
                      <a:pt x="411129" y="57150"/>
                    </a:moveTo>
                    <a:cubicBezTo>
                      <a:pt x="486212" y="57150"/>
                      <a:pt x="549139" y="106390"/>
                      <a:pt x="569877" y="173471"/>
                    </a:cubicBezTo>
                    <a:cubicBezTo>
                      <a:pt x="580603" y="168476"/>
                      <a:pt x="592044" y="164908"/>
                      <a:pt x="604915" y="164908"/>
                    </a:cubicBezTo>
                    <a:cubicBezTo>
                      <a:pt x="648535" y="164908"/>
                      <a:pt x="683574" y="198448"/>
                      <a:pt x="687149" y="239838"/>
                    </a:cubicBezTo>
                    <a:cubicBezTo>
                      <a:pt x="701451" y="233416"/>
                      <a:pt x="717898" y="229134"/>
                      <a:pt x="734344" y="229134"/>
                    </a:cubicBezTo>
                    <a:cubicBezTo>
                      <a:pt x="777964" y="229134"/>
                      <a:pt x="815148" y="254111"/>
                      <a:pt x="833025" y="289792"/>
                    </a:cubicBezTo>
                    <a:cubicBezTo>
                      <a:pt x="888087" y="300497"/>
                      <a:pt x="930276" y="347596"/>
                      <a:pt x="930276" y="405400"/>
                    </a:cubicBezTo>
                    <a:cubicBezTo>
                      <a:pt x="930276" y="470340"/>
                      <a:pt x="876645" y="523148"/>
                      <a:pt x="810143" y="523148"/>
                    </a:cubicBezTo>
                    <a:cubicBezTo>
                      <a:pt x="805852" y="523148"/>
                      <a:pt x="797986" y="523148"/>
                      <a:pt x="787975" y="523148"/>
                    </a:cubicBezTo>
                    <a:cubicBezTo>
                      <a:pt x="767953" y="540989"/>
                      <a:pt x="741495" y="552407"/>
                      <a:pt x="712892" y="552407"/>
                    </a:cubicBezTo>
                    <a:cubicBezTo>
                      <a:pt x="689295" y="552407"/>
                      <a:pt x="668557" y="545271"/>
                      <a:pt x="650680" y="533853"/>
                    </a:cubicBezTo>
                    <a:cubicBezTo>
                      <a:pt x="630658" y="552407"/>
                      <a:pt x="604200" y="564539"/>
                      <a:pt x="574882" y="566680"/>
                    </a:cubicBezTo>
                    <a:cubicBezTo>
                      <a:pt x="574882" y="460349"/>
                      <a:pt x="574882" y="460349"/>
                      <a:pt x="574882" y="460349"/>
                    </a:cubicBezTo>
                    <a:cubicBezTo>
                      <a:pt x="582748" y="467485"/>
                      <a:pt x="582748" y="467485"/>
                      <a:pt x="582748" y="467485"/>
                    </a:cubicBezTo>
                    <a:cubicBezTo>
                      <a:pt x="593474" y="478190"/>
                      <a:pt x="607061" y="483899"/>
                      <a:pt x="622077" y="483899"/>
                    </a:cubicBezTo>
                    <a:cubicBezTo>
                      <a:pt x="637094" y="483899"/>
                      <a:pt x="650680" y="477476"/>
                      <a:pt x="661406" y="466772"/>
                    </a:cubicBezTo>
                    <a:cubicBezTo>
                      <a:pt x="682859" y="445363"/>
                      <a:pt x="682859" y="409682"/>
                      <a:pt x="660691" y="388273"/>
                    </a:cubicBezTo>
                    <a:cubicBezTo>
                      <a:pt x="563441" y="292647"/>
                      <a:pt x="563441" y="292647"/>
                      <a:pt x="563441" y="292647"/>
                    </a:cubicBezTo>
                    <a:cubicBezTo>
                      <a:pt x="552715" y="279088"/>
                      <a:pt x="536268" y="271238"/>
                      <a:pt x="519106" y="271238"/>
                    </a:cubicBezTo>
                    <a:cubicBezTo>
                      <a:pt x="518391" y="271238"/>
                      <a:pt x="518391" y="271238"/>
                      <a:pt x="518391" y="271238"/>
                    </a:cubicBezTo>
                    <a:cubicBezTo>
                      <a:pt x="503374" y="271238"/>
                      <a:pt x="489073" y="276947"/>
                      <a:pt x="479062" y="287651"/>
                    </a:cubicBezTo>
                    <a:cubicBezTo>
                      <a:pt x="376805" y="390414"/>
                      <a:pt x="376805" y="390414"/>
                      <a:pt x="376805" y="390414"/>
                    </a:cubicBezTo>
                    <a:cubicBezTo>
                      <a:pt x="366794" y="401118"/>
                      <a:pt x="361074" y="414677"/>
                      <a:pt x="361074" y="429663"/>
                    </a:cubicBezTo>
                    <a:cubicBezTo>
                      <a:pt x="361074" y="444649"/>
                      <a:pt x="366794" y="458208"/>
                      <a:pt x="377521" y="468913"/>
                    </a:cubicBezTo>
                    <a:cubicBezTo>
                      <a:pt x="388247" y="479617"/>
                      <a:pt x="401833" y="484613"/>
                      <a:pt x="416850" y="484613"/>
                    </a:cubicBezTo>
                    <a:cubicBezTo>
                      <a:pt x="431866" y="484613"/>
                      <a:pt x="445453" y="478904"/>
                      <a:pt x="456179" y="468199"/>
                    </a:cubicBezTo>
                    <a:cubicBezTo>
                      <a:pt x="463330" y="461063"/>
                      <a:pt x="463330" y="461063"/>
                      <a:pt x="463330" y="461063"/>
                    </a:cubicBezTo>
                    <a:cubicBezTo>
                      <a:pt x="463330" y="546698"/>
                      <a:pt x="463330" y="546698"/>
                      <a:pt x="463330" y="546698"/>
                    </a:cubicBezTo>
                    <a:cubicBezTo>
                      <a:pt x="435442" y="571675"/>
                      <a:pt x="397543" y="587375"/>
                      <a:pt x="356783" y="587375"/>
                    </a:cubicBezTo>
                    <a:cubicBezTo>
                      <a:pt x="301007" y="587375"/>
                      <a:pt x="252382" y="559543"/>
                      <a:pt x="223779" y="516726"/>
                    </a:cubicBezTo>
                    <a:cubicBezTo>
                      <a:pt x="164427" y="498171"/>
                      <a:pt x="122238" y="443936"/>
                      <a:pt x="122238" y="378996"/>
                    </a:cubicBezTo>
                    <a:cubicBezTo>
                      <a:pt x="122238" y="306919"/>
                      <a:pt x="175869" y="246975"/>
                      <a:pt x="245946" y="237698"/>
                    </a:cubicBezTo>
                    <a:cubicBezTo>
                      <a:pt x="245946" y="231275"/>
                      <a:pt x="245231" y="226280"/>
                      <a:pt x="245231" y="220570"/>
                    </a:cubicBezTo>
                    <a:cubicBezTo>
                      <a:pt x="245231" y="130653"/>
                      <a:pt x="319599" y="57150"/>
                      <a:pt x="411129" y="57150"/>
                    </a:cubicBezTo>
                    <a:close/>
                    <a:moveTo>
                      <a:pt x="409496" y="0"/>
                    </a:moveTo>
                    <a:cubicBezTo>
                      <a:pt x="458107" y="0"/>
                      <a:pt x="504573" y="14972"/>
                      <a:pt x="543176" y="44204"/>
                    </a:cubicBezTo>
                    <a:cubicBezTo>
                      <a:pt x="566767" y="61315"/>
                      <a:pt x="586068" y="83417"/>
                      <a:pt x="601081" y="108371"/>
                    </a:cubicBezTo>
                    <a:cubicBezTo>
                      <a:pt x="601795" y="108371"/>
                      <a:pt x="602510" y="108371"/>
                      <a:pt x="603225" y="108371"/>
                    </a:cubicBezTo>
                    <a:cubicBezTo>
                      <a:pt x="631820" y="108371"/>
                      <a:pt x="658985" y="116214"/>
                      <a:pt x="681861" y="132612"/>
                    </a:cubicBezTo>
                    <a:cubicBezTo>
                      <a:pt x="697588" y="143307"/>
                      <a:pt x="711170" y="156853"/>
                      <a:pt x="721178" y="172539"/>
                    </a:cubicBezTo>
                    <a:cubicBezTo>
                      <a:pt x="724753" y="172539"/>
                      <a:pt x="729042" y="171826"/>
                      <a:pt x="732616" y="171826"/>
                    </a:cubicBezTo>
                    <a:cubicBezTo>
                      <a:pt x="787661" y="171826"/>
                      <a:pt x="836987" y="197493"/>
                      <a:pt x="868442" y="240984"/>
                    </a:cubicBezTo>
                    <a:cubicBezTo>
                      <a:pt x="937784" y="265225"/>
                      <a:pt x="984250" y="331531"/>
                      <a:pt x="984250" y="405680"/>
                    </a:cubicBezTo>
                    <a:cubicBezTo>
                      <a:pt x="984250" y="501931"/>
                      <a:pt x="906330" y="580358"/>
                      <a:pt x="808392" y="580358"/>
                    </a:cubicBezTo>
                    <a:cubicBezTo>
                      <a:pt x="808392" y="580358"/>
                      <a:pt x="808392" y="580358"/>
                      <a:pt x="806248" y="580358"/>
                    </a:cubicBezTo>
                    <a:cubicBezTo>
                      <a:pt x="777653" y="598895"/>
                      <a:pt x="744769" y="609589"/>
                      <a:pt x="711170" y="609589"/>
                    </a:cubicBezTo>
                    <a:cubicBezTo>
                      <a:pt x="691154" y="609589"/>
                      <a:pt x="672567" y="606024"/>
                      <a:pt x="654696" y="599608"/>
                    </a:cubicBezTo>
                    <a:cubicBezTo>
                      <a:pt x="629675" y="614580"/>
                      <a:pt x="601795" y="622423"/>
                      <a:pt x="573201" y="623849"/>
                    </a:cubicBezTo>
                    <a:cubicBezTo>
                      <a:pt x="573201" y="623849"/>
                      <a:pt x="573201" y="623849"/>
                      <a:pt x="573201" y="592478"/>
                    </a:cubicBezTo>
                    <a:cubicBezTo>
                      <a:pt x="601795" y="591052"/>
                      <a:pt x="628246" y="581071"/>
                      <a:pt x="651121" y="564672"/>
                    </a:cubicBezTo>
                    <a:cubicBezTo>
                      <a:pt x="669708" y="573228"/>
                      <a:pt x="690439" y="578219"/>
                      <a:pt x="711170" y="578219"/>
                    </a:cubicBezTo>
                    <a:cubicBezTo>
                      <a:pt x="741910" y="578219"/>
                      <a:pt x="771219" y="567524"/>
                      <a:pt x="795525" y="548987"/>
                    </a:cubicBezTo>
                    <a:cubicBezTo>
                      <a:pt x="795525" y="548987"/>
                      <a:pt x="795525" y="548987"/>
                      <a:pt x="808392" y="548987"/>
                    </a:cubicBezTo>
                    <a:cubicBezTo>
                      <a:pt x="888458" y="548987"/>
                      <a:pt x="953511" y="484820"/>
                      <a:pt x="953511" y="405680"/>
                    </a:cubicBezTo>
                    <a:cubicBezTo>
                      <a:pt x="953511" y="340800"/>
                      <a:pt x="909904" y="284475"/>
                      <a:pt x="848425" y="267364"/>
                    </a:cubicBezTo>
                    <a:cubicBezTo>
                      <a:pt x="824119" y="227437"/>
                      <a:pt x="780512" y="203196"/>
                      <a:pt x="732616" y="203196"/>
                    </a:cubicBezTo>
                    <a:cubicBezTo>
                      <a:pt x="723323" y="203196"/>
                      <a:pt x="713315" y="204622"/>
                      <a:pt x="703307" y="206761"/>
                    </a:cubicBezTo>
                    <a:cubicBezTo>
                      <a:pt x="687580" y="167548"/>
                      <a:pt x="648262" y="139742"/>
                      <a:pt x="603225" y="139742"/>
                    </a:cubicBezTo>
                    <a:cubicBezTo>
                      <a:pt x="596791" y="139742"/>
                      <a:pt x="590358" y="139742"/>
                      <a:pt x="583209" y="141168"/>
                    </a:cubicBezTo>
                    <a:cubicBezTo>
                      <a:pt x="570341" y="113362"/>
                      <a:pt x="549610" y="88408"/>
                      <a:pt x="524590" y="69158"/>
                    </a:cubicBezTo>
                    <a:cubicBezTo>
                      <a:pt x="490991" y="44204"/>
                      <a:pt x="450958" y="31371"/>
                      <a:pt x="409496" y="31371"/>
                    </a:cubicBezTo>
                    <a:cubicBezTo>
                      <a:pt x="305125" y="31371"/>
                      <a:pt x="220056" y="114075"/>
                      <a:pt x="218626" y="216743"/>
                    </a:cubicBezTo>
                    <a:cubicBezTo>
                      <a:pt x="186457" y="225298"/>
                      <a:pt x="159292" y="243123"/>
                      <a:pt x="137131" y="268077"/>
                    </a:cubicBezTo>
                    <a:cubicBezTo>
                      <a:pt x="109966" y="298734"/>
                      <a:pt x="94954" y="337948"/>
                      <a:pt x="94954" y="379300"/>
                    </a:cubicBezTo>
                    <a:cubicBezTo>
                      <a:pt x="94954" y="451310"/>
                      <a:pt x="139991" y="514051"/>
                      <a:pt x="206473" y="538292"/>
                    </a:cubicBezTo>
                    <a:cubicBezTo>
                      <a:pt x="240787" y="585348"/>
                      <a:pt x="295832" y="613154"/>
                      <a:pt x="355166" y="613154"/>
                    </a:cubicBezTo>
                    <a:cubicBezTo>
                      <a:pt x="393769" y="613154"/>
                      <a:pt x="430942" y="601034"/>
                      <a:pt x="461681" y="578932"/>
                    </a:cubicBezTo>
                    <a:cubicBezTo>
                      <a:pt x="461681" y="578932"/>
                      <a:pt x="461681" y="578932"/>
                      <a:pt x="461681" y="616006"/>
                    </a:cubicBezTo>
                    <a:cubicBezTo>
                      <a:pt x="429512" y="634543"/>
                      <a:pt x="393054" y="644525"/>
                      <a:pt x="355166" y="644525"/>
                    </a:cubicBezTo>
                    <a:cubicBezTo>
                      <a:pt x="290113" y="644525"/>
                      <a:pt x="227919" y="614580"/>
                      <a:pt x="186457" y="564672"/>
                    </a:cubicBezTo>
                    <a:cubicBezTo>
                      <a:pt x="152143" y="549700"/>
                      <a:pt x="122119" y="525459"/>
                      <a:pt x="99958" y="494801"/>
                    </a:cubicBezTo>
                    <a:cubicBezTo>
                      <a:pt x="76367" y="460579"/>
                      <a:pt x="63500" y="420652"/>
                      <a:pt x="63500" y="379300"/>
                    </a:cubicBezTo>
                    <a:cubicBezTo>
                      <a:pt x="63500" y="330818"/>
                      <a:pt x="81371" y="283762"/>
                      <a:pt x="113541" y="247401"/>
                    </a:cubicBezTo>
                    <a:cubicBezTo>
                      <a:pt x="134272" y="223872"/>
                      <a:pt x="160007" y="205335"/>
                      <a:pt x="188602" y="193928"/>
                    </a:cubicBezTo>
                    <a:cubicBezTo>
                      <a:pt x="194321" y="144020"/>
                      <a:pt x="217196" y="98390"/>
                      <a:pt x="253655" y="62741"/>
                    </a:cubicBezTo>
                    <a:cubicBezTo>
                      <a:pt x="295117" y="22102"/>
                      <a:pt x="350877" y="0"/>
                      <a:pt x="409496" y="0"/>
                    </a:cubicBezTo>
                    <a:close/>
                  </a:path>
                </a:pathLst>
              </a:custGeom>
              <a:solidFill>
                <a:srgbClr val="FFFFFF"/>
              </a:solidFill>
              <a:ln>
                <a:noFill/>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31" name="Group 30">
              <a:extLst>
                <a:ext uri="{FF2B5EF4-FFF2-40B4-BE49-F238E27FC236}">
                  <a16:creationId xmlns:a16="http://schemas.microsoft.com/office/drawing/2014/main" id="{8650F9EB-9561-43E8-948F-FA3BAF7DBDA8}"/>
                </a:ext>
              </a:extLst>
            </p:cNvPr>
            <p:cNvGrpSpPr>
              <a:grpSpLocks noChangeAspect="1"/>
            </p:cNvGrpSpPr>
            <p:nvPr/>
          </p:nvGrpSpPr>
          <p:grpSpPr>
            <a:xfrm>
              <a:off x="8150111" y="2236651"/>
              <a:ext cx="648687" cy="648687"/>
              <a:chOff x="5273675" y="2606675"/>
              <a:chExt cx="1644650" cy="1644650"/>
            </a:xfrm>
          </p:grpSpPr>
          <p:sp>
            <p:nvSpPr>
              <p:cNvPr id="154" name="AutoShape 3">
                <a:extLst>
                  <a:ext uri="{FF2B5EF4-FFF2-40B4-BE49-F238E27FC236}">
                    <a16:creationId xmlns:a16="http://schemas.microsoft.com/office/drawing/2014/main" id="{8FAC3BDA-C44B-4EBB-A8AD-1AABD8223E3F}"/>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5" name="Freeform 17">
                <a:extLst>
                  <a:ext uri="{FF2B5EF4-FFF2-40B4-BE49-F238E27FC236}">
                    <a16:creationId xmlns:a16="http://schemas.microsoft.com/office/drawing/2014/main" id="{3680F314-C473-463B-95AD-510F832EA9B4}"/>
                  </a:ext>
                </a:extLst>
              </p:cNvPr>
              <p:cNvSpPr>
                <a:spLocks/>
              </p:cNvSpPr>
              <p:nvPr/>
            </p:nvSpPr>
            <p:spPr bwMode="auto">
              <a:xfrm>
                <a:off x="5511836" y="2844966"/>
                <a:ext cx="1168335" cy="1168079"/>
              </a:xfrm>
              <a:custGeom>
                <a:avLst/>
                <a:gdLst>
                  <a:gd name="connsiteX0" fmla="*/ 196471 w 1168335"/>
                  <a:gd name="connsiteY0" fmla="*/ 745959 h 1168079"/>
                  <a:gd name="connsiteX1" fmla="*/ 196471 w 1168335"/>
                  <a:gd name="connsiteY1" fmla="*/ 891297 h 1168079"/>
                  <a:gd name="connsiteX2" fmla="*/ 197186 w 1168335"/>
                  <a:gd name="connsiteY2" fmla="*/ 899846 h 1168079"/>
                  <a:gd name="connsiteX3" fmla="*/ 184314 w 1168335"/>
                  <a:gd name="connsiteY3" fmla="*/ 911957 h 1168079"/>
                  <a:gd name="connsiteX4" fmla="*/ 129967 w 1168335"/>
                  <a:gd name="connsiteY4" fmla="*/ 966815 h 1168079"/>
                  <a:gd name="connsiteX5" fmla="*/ 129967 w 1168335"/>
                  <a:gd name="connsiteY5" fmla="*/ 1038059 h 1168079"/>
                  <a:gd name="connsiteX6" fmla="*/ 201476 w 1168335"/>
                  <a:gd name="connsiteY6" fmla="*/ 1038059 h 1168079"/>
                  <a:gd name="connsiteX7" fmla="*/ 257968 w 1168335"/>
                  <a:gd name="connsiteY7" fmla="*/ 981776 h 1168079"/>
                  <a:gd name="connsiteX8" fmla="*/ 267264 w 1168335"/>
                  <a:gd name="connsiteY8" fmla="*/ 972515 h 1168079"/>
                  <a:gd name="connsiteX9" fmla="*/ 278706 w 1168335"/>
                  <a:gd name="connsiteY9" fmla="*/ 973227 h 1168079"/>
                  <a:gd name="connsiteX10" fmla="*/ 360941 w 1168335"/>
                  <a:gd name="connsiteY10" fmla="*/ 891297 h 1168079"/>
                  <a:gd name="connsiteX11" fmla="*/ 360941 w 1168335"/>
                  <a:gd name="connsiteY11" fmla="*/ 745959 h 1168079"/>
                  <a:gd name="connsiteX12" fmla="*/ 395266 w 1168335"/>
                  <a:gd name="connsiteY12" fmla="*/ 773032 h 1168079"/>
                  <a:gd name="connsiteX13" fmla="*/ 395266 w 1168335"/>
                  <a:gd name="connsiteY13" fmla="*/ 1006712 h 1168079"/>
                  <a:gd name="connsiteX14" fmla="*/ 338773 w 1168335"/>
                  <a:gd name="connsiteY14" fmla="*/ 1064419 h 1168079"/>
                  <a:gd name="connsiteX15" fmla="*/ 282996 w 1168335"/>
                  <a:gd name="connsiteY15" fmla="*/ 1119990 h 1168079"/>
                  <a:gd name="connsiteX16" fmla="*/ 47732 w 1168335"/>
                  <a:gd name="connsiteY16" fmla="*/ 1119990 h 1168079"/>
                  <a:gd name="connsiteX17" fmla="*/ 47732 w 1168335"/>
                  <a:gd name="connsiteY17" fmla="*/ 885597 h 1168079"/>
                  <a:gd name="connsiteX18" fmla="*/ 103509 w 1168335"/>
                  <a:gd name="connsiteY18" fmla="*/ 830027 h 1168079"/>
                  <a:gd name="connsiteX19" fmla="*/ 161431 w 1168335"/>
                  <a:gd name="connsiteY19" fmla="*/ 773032 h 1168079"/>
                  <a:gd name="connsiteX20" fmla="*/ 196471 w 1168335"/>
                  <a:gd name="connsiteY20" fmla="*/ 745959 h 1168079"/>
                  <a:gd name="connsiteX21" fmla="*/ 405362 w 1168335"/>
                  <a:gd name="connsiteY21" fmla="*/ 449097 h 1168079"/>
                  <a:gd name="connsiteX22" fmla="*/ 482565 w 1168335"/>
                  <a:gd name="connsiteY22" fmla="*/ 545763 h 1168079"/>
                  <a:gd name="connsiteX23" fmla="*/ 408936 w 1168335"/>
                  <a:gd name="connsiteY23" fmla="*/ 619515 h 1168079"/>
                  <a:gd name="connsiteX24" fmla="*/ 361042 w 1168335"/>
                  <a:gd name="connsiteY24" fmla="*/ 653885 h 1168079"/>
                  <a:gd name="connsiteX25" fmla="*/ 361042 w 1168335"/>
                  <a:gd name="connsiteY25" fmla="*/ 500652 h 1168079"/>
                  <a:gd name="connsiteX26" fmla="*/ 360327 w 1168335"/>
                  <a:gd name="connsiteY26" fmla="*/ 494924 h 1168079"/>
                  <a:gd name="connsiteX27" fmla="*/ 405362 w 1168335"/>
                  <a:gd name="connsiteY27" fmla="*/ 449097 h 1168079"/>
                  <a:gd name="connsiteX28" fmla="*/ 278570 w 1168335"/>
                  <a:gd name="connsiteY28" fmla="*/ 449097 h 1168079"/>
                  <a:gd name="connsiteX29" fmla="*/ 328577 w 1168335"/>
                  <a:gd name="connsiteY29" fmla="*/ 499810 h 1168079"/>
                  <a:gd name="connsiteX30" fmla="*/ 328577 w 1168335"/>
                  <a:gd name="connsiteY30" fmla="*/ 831226 h 1168079"/>
                  <a:gd name="connsiteX31" fmla="*/ 328577 w 1168335"/>
                  <a:gd name="connsiteY31" fmla="*/ 890510 h 1168079"/>
                  <a:gd name="connsiteX32" fmla="*/ 278570 w 1168335"/>
                  <a:gd name="connsiteY32" fmla="*/ 941222 h 1168079"/>
                  <a:gd name="connsiteX33" fmla="*/ 228564 w 1168335"/>
                  <a:gd name="connsiteY33" fmla="*/ 890510 h 1168079"/>
                  <a:gd name="connsiteX34" fmla="*/ 228564 w 1168335"/>
                  <a:gd name="connsiteY34" fmla="*/ 833369 h 1168079"/>
                  <a:gd name="connsiteX35" fmla="*/ 228564 w 1168335"/>
                  <a:gd name="connsiteY35" fmla="*/ 499810 h 1168079"/>
                  <a:gd name="connsiteX36" fmla="*/ 278570 w 1168335"/>
                  <a:gd name="connsiteY36" fmla="*/ 449097 h 1168079"/>
                  <a:gd name="connsiteX37" fmla="*/ 493744 w 1168335"/>
                  <a:gd name="connsiteY37" fmla="*/ 360197 h 1168079"/>
                  <a:gd name="connsiteX38" fmla="*/ 499468 w 1168335"/>
                  <a:gd name="connsiteY38" fmla="*/ 360906 h 1168079"/>
                  <a:gd name="connsiteX39" fmla="*/ 654014 w 1168335"/>
                  <a:gd name="connsiteY39" fmla="*/ 360906 h 1168079"/>
                  <a:gd name="connsiteX40" fmla="*/ 621102 w 1168335"/>
                  <a:gd name="connsiteY40" fmla="*/ 406263 h 1168079"/>
                  <a:gd name="connsiteX41" fmla="*/ 547406 w 1168335"/>
                  <a:gd name="connsiteY41" fmla="*/ 479260 h 1168079"/>
                  <a:gd name="connsiteX42" fmla="*/ 450814 w 1168335"/>
                  <a:gd name="connsiteY42" fmla="*/ 402720 h 1168079"/>
                  <a:gd name="connsiteX43" fmla="*/ 493744 w 1168335"/>
                  <a:gd name="connsiteY43" fmla="*/ 360197 h 1168079"/>
                  <a:gd name="connsiteX44" fmla="*/ 233819 w 1168335"/>
                  <a:gd name="connsiteY44" fmla="*/ 296697 h 1168079"/>
                  <a:gd name="connsiteX45" fmla="*/ 328577 w 1168335"/>
                  <a:gd name="connsiteY45" fmla="*/ 375100 h 1168079"/>
                  <a:gd name="connsiteX46" fmla="*/ 284404 w 1168335"/>
                  <a:gd name="connsiteY46" fmla="*/ 418578 h 1168079"/>
                  <a:gd name="connsiteX47" fmla="*/ 278704 w 1168335"/>
                  <a:gd name="connsiteY47" fmla="*/ 418578 h 1168079"/>
                  <a:gd name="connsiteX48" fmla="*/ 196771 w 1168335"/>
                  <a:gd name="connsiteY48" fmla="*/ 500545 h 1168079"/>
                  <a:gd name="connsiteX49" fmla="*/ 196771 w 1168335"/>
                  <a:gd name="connsiteY49" fmla="*/ 645947 h 1168079"/>
                  <a:gd name="connsiteX50" fmla="*/ 161148 w 1168335"/>
                  <a:gd name="connsiteY50" fmla="*/ 618862 h 1168079"/>
                  <a:gd name="connsiteX51" fmla="*/ 161148 w 1168335"/>
                  <a:gd name="connsiteY51" fmla="*/ 370111 h 1168079"/>
                  <a:gd name="connsiteX52" fmla="*/ 233819 w 1168335"/>
                  <a:gd name="connsiteY52" fmla="*/ 296697 h 1168079"/>
                  <a:gd name="connsiteX53" fmla="*/ 500013 w 1168335"/>
                  <a:gd name="connsiteY53" fmla="*/ 228434 h 1168079"/>
                  <a:gd name="connsiteX54" fmla="*/ 557237 w 1168335"/>
                  <a:gd name="connsiteY54" fmla="*/ 228434 h 1168079"/>
                  <a:gd name="connsiteX55" fmla="*/ 890566 w 1168335"/>
                  <a:gd name="connsiteY55" fmla="*/ 228434 h 1168079"/>
                  <a:gd name="connsiteX56" fmla="*/ 941352 w 1168335"/>
                  <a:gd name="connsiteY56" fmla="*/ 278440 h 1168079"/>
                  <a:gd name="connsiteX57" fmla="*/ 890566 w 1168335"/>
                  <a:gd name="connsiteY57" fmla="*/ 328447 h 1168079"/>
                  <a:gd name="connsiteX58" fmla="*/ 559383 w 1168335"/>
                  <a:gd name="connsiteY58" fmla="*/ 328447 h 1168079"/>
                  <a:gd name="connsiteX59" fmla="*/ 500013 w 1168335"/>
                  <a:gd name="connsiteY59" fmla="*/ 328447 h 1168079"/>
                  <a:gd name="connsiteX60" fmla="*/ 449227 w 1168335"/>
                  <a:gd name="connsiteY60" fmla="*/ 278440 h 1168079"/>
                  <a:gd name="connsiteX61" fmla="*/ 500013 w 1168335"/>
                  <a:gd name="connsiteY61" fmla="*/ 228434 h 1168079"/>
                  <a:gd name="connsiteX62" fmla="*/ 496992 w 1168335"/>
                  <a:gd name="connsiteY62" fmla="*/ 106011 h 1168079"/>
                  <a:gd name="connsiteX63" fmla="*/ 621604 w 1168335"/>
                  <a:gd name="connsiteY63" fmla="*/ 157843 h 1168079"/>
                  <a:gd name="connsiteX64" fmla="*/ 650840 w 1168335"/>
                  <a:gd name="connsiteY64" fmla="*/ 196316 h 1168079"/>
                  <a:gd name="connsiteX65" fmla="*/ 500379 w 1168335"/>
                  <a:gd name="connsiteY65" fmla="*/ 196316 h 1168079"/>
                  <a:gd name="connsiteX66" fmla="*/ 418374 w 1168335"/>
                  <a:gd name="connsiteY66" fmla="*/ 278249 h 1168079"/>
                  <a:gd name="connsiteX67" fmla="*/ 419087 w 1168335"/>
                  <a:gd name="connsiteY67" fmla="*/ 283949 h 1168079"/>
                  <a:gd name="connsiteX68" fmla="*/ 378441 w 1168335"/>
                  <a:gd name="connsiteY68" fmla="*/ 325272 h 1168079"/>
                  <a:gd name="connsiteX69" fmla="*/ 300002 w 1168335"/>
                  <a:gd name="connsiteY69" fmla="*/ 230514 h 1168079"/>
                  <a:gd name="connsiteX70" fmla="*/ 373450 w 1168335"/>
                  <a:gd name="connsiteY70" fmla="*/ 157843 h 1168079"/>
                  <a:gd name="connsiteX71" fmla="*/ 496992 w 1168335"/>
                  <a:gd name="connsiteY71" fmla="*/ 106011 h 1168079"/>
                  <a:gd name="connsiteX72" fmla="*/ 1003047 w 1168335"/>
                  <a:gd name="connsiteY72" fmla="*/ 0 h 1168079"/>
                  <a:gd name="connsiteX73" fmla="*/ 1120625 w 1168335"/>
                  <a:gd name="connsiteY73" fmla="*/ 48124 h 1168079"/>
                  <a:gd name="connsiteX74" fmla="*/ 1120625 w 1168335"/>
                  <a:gd name="connsiteY74" fmla="*/ 282685 h 1168079"/>
                  <a:gd name="connsiteX75" fmla="*/ 1064874 w 1168335"/>
                  <a:gd name="connsiteY75" fmla="*/ 338295 h 1168079"/>
                  <a:gd name="connsiteX76" fmla="*/ 1006978 w 1168335"/>
                  <a:gd name="connsiteY76" fmla="*/ 395331 h 1168079"/>
                  <a:gd name="connsiteX77" fmla="*/ 773250 w 1168335"/>
                  <a:gd name="connsiteY77" fmla="*/ 395331 h 1168079"/>
                  <a:gd name="connsiteX78" fmla="*/ 746089 w 1168335"/>
                  <a:gd name="connsiteY78" fmla="*/ 360396 h 1168079"/>
                  <a:gd name="connsiteX79" fmla="*/ 891186 w 1168335"/>
                  <a:gd name="connsiteY79" fmla="*/ 360396 h 1168079"/>
                  <a:gd name="connsiteX80" fmla="*/ 973384 w 1168335"/>
                  <a:gd name="connsiteY80" fmla="*/ 278407 h 1168079"/>
                  <a:gd name="connsiteX81" fmla="*/ 972669 w 1168335"/>
                  <a:gd name="connsiteY81" fmla="*/ 267000 h 1168079"/>
                  <a:gd name="connsiteX82" fmla="*/ 981961 w 1168335"/>
                  <a:gd name="connsiteY82" fmla="*/ 257731 h 1168079"/>
                  <a:gd name="connsiteX83" fmla="*/ 1038427 w 1168335"/>
                  <a:gd name="connsiteY83" fmla="*/ 201408 h 1168079"/>
                  <a:gd name="connsiteX84" fmla="*/ 1038427 w 1168335"/>
                  <a:gd name="connsiteY84" fmla="*/ 130113 h 1168079"/>
                  <a:gd name="connsiteX85" fmla="*/ 966951 w 1168335"/>
                  <a:gd name="connsiteY85" fmla="*/ 130113 h 1168079"/>
                  <a:gd name="connsiteX86" fmla="*/ 911914 w 1168335"/>
                  <a:gd name="connsiteY86" fmla="*/ 184298 h 1168079"/>
                  <a:gd name="connsiteX87" fmla="*/ 899763 w 1168335"/>
                  <a:gd name="connsiteY87" fmla="*/ 197131 h 1168079"/>
                  <a:gd name="connsiteX88" fmla="*/ 891186 w 1168335"/>
                  <a:gd name="connsiteY88" fmla="*/ 196418 h 1168079"/>
                  <a:gd name="connsiteX89" fmla="*/ 746089 w 1168335"/>
                  <a:gd name="connsiteY89" fmla="*/ 196418 h 1168079"/>
                  <a:gd name="connsiteX90" fmla="*/ 773250 w 1168335"/>
                  <a:gd name="connsiteY90" fmla="*/ 161483 h 1168079"/>
                  <a:gd name="connsiteX91" fmla="*/ 829717 w 1168335"/>
                  <a:gd name="connsiteY91" fmla="*/ 103734 h 1168079"/>
                  <a:gd name="connsiteX92" fmla="*/ 885468 w 1168335"/>
                  <a:gd name="connsiteY92" fmla="*/ 48124 h 1168079"/>
                  <a:gd name="connsiteX93" fmla="*/ 1003047 w 1168335"/>
                  <a:gd name="connsiteY93" fmla="*/ 0 h 116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68335" h="1168079">
                    <a:moveTo>
                      <a:pt x="196471" y="745959"/>
                    </a:moveTo>
                    <a:cubicBezTo>
                      <a:pt x="196471" y="891297"/>
                      <a:pt x="196471" y="891297"/>
                      <a:pt x="196471" y="891297"/>
                    </a:cubicBezTo>
                    <a:cubicBezTo>
                      <a:pt x="196471" y="894146"/>
                      <a:pt x="196471" y="896996"/>
                      <a:pt x="197186" y="899846"/>
                    </a:cubicBezTo>
                    <a:cubicBezTo>
                      <a:pt x="184314" y="911957"/>
                      <a:pt x="184314" y="911957"/>
                      <a:pt x="184314" y="911957"/>
                    </a:cubicBezTo>
                    <a:cubicBezTo>
                      <a:pt x="129967" y="966815"/>
                      <a:pt x="129967" y="966815"/>
                      <a:pt x="129967" y="966815"/>
                    </a:cubicBezTo>
                    <a:cubicBezTo>
                      <a:pt x="109945" y="986764"/>
                      <a:pt x="109945" y="1018823"/>
                      <a:pt x="129967" y="1038059"/>
                    </a:cubicBezTo>
                    <a:cubicBezTo>
                      <a:pt x="149275" y="1058007"/>
                      <a:pt x="181454" y="1058007"/>
                      <a:pt x="201476" y="1038059"/>
                    </a:cubicBezTo>
                    <a:cubicBezTo>
                      <a:pt x="257968" y="981776"/>
                      <a:pt x="257968" y="981776"/>
                      <a:pt x="257968" y="981776"/>
                    </a:cubicBezTo>
                    <a:cubicBezTo>
                      <a:pt x="267264" y="972515"/>
                      <a:pt x="267264" y="972515"/>
                      <a:pt x="267264" y="972515"/>
                    </a:cubicBezTo>
                    <a:cubicBezTo>
                      <a:pt x="270840" y="972515"/>
                      <a:pt x="275130" y="973227"/>
                      <a:pt x="278706" y="973227"/>
                    </a:cubicBezTo>
                    <a:cubicBezTo>
                      <a:pt x="323757" y="973227"/>
                      <a:pt x="360941" y="936180"/>
                      <a:pt x="360941" y="891297"/>
                    </a:cubicBezTo>
                    <a:cubicBezTo>
                      <a:pt x="360941" y="745959"/>
                      <a:pt x="360941" y="745959"/>
                      <a:pt x="360941" y="745959"/>
                    </a:cubicBezTo>
                    <a:cubicBezTo>
                      <a:pt x="373098" y="753084"/>
                      <a:pt x="385254" y="761633"/>
                      <a:pt x="395266" y="773032"/>
                    </a:cubicBezTo>
                    <a:cubicBezTo>
                      <a:pt x="460339" y="837151"/>
                      <a:pt x="460339" y="942592"/>
                      <a:pt x="395266" y="1006712"/>
                    </a:cubicBezTo>
                    <a:cubicBezTo>
                      <a:pt x="338773" y="1064419"/>
                      <a:pt x="338773" y="1064419"/>
                      <a:pt x="338773" y="1064419"/>
                    </a:cubicBezTo>
                    <a:cubicBezTo>
                      <a:pt x="282996" y="1119990"/>
                      <a:pt x="282996" y="1119990"/>
                      <a:pt x="282996" y="1119990"/>
                    </a:cubicBezTo>
                    <a:cubicBezTo>
                      <a:pt x="217923" y="1184109"/>
                      <a:pt x="112805" y="1184109"/>
                      <a:pt x="47732" y="1119990"/>
                    </a:cubicBezTo>
                    <a:cubicBezTo>
                      <a:pt x="-15911" y="1055158"/>
                      <a:pt x="-15911" y="950429"/>
                      <a:pt x="47732" y="885597"/>
                    </a:cubicBezTo>
                    <a:cubicBezTo>
                      <a:pt x="103509" y="830027"/>
                      <a:pt x="103509" y="830027"/>
                      <a:pt x="103509" y="830027"/>
                    </a:cubicBezTo>
                    <a:cubicBezTo>
                      <a:pt x="161431" y="773032"/>
                      <a:pt x="161431" y="773032"/>
                      <a:pt x="161431" y="773032"/>
                    </a:cubicBezTo>
                    <a:cubicBezTo>
                      <a:pt x="172157" y="762345"/>
                      <a:pt x="183599" y="753084"/>
                      <a:pt x="196471" y="745959"/>
                    </a:cubicBezTo>
                    <a:close/>
                    <a:moveTo>
                      <a:pt x="405362" y="449097"/>
                    </a:moveTo>
                    <a:cubicBezTo>
                      <a:pt x="405362" y="449097"/>
                      <a:pt x="405362" y="449097"/>
                      <a:pt x="482565" y="545763"/>
                    </a:cubicBezTo>
                    <a:cubicBezTo>
                      <a:pt x="482565" y="545763"/>
                      <a:pt x="482565" y="545763"/>
                      <a:pt x="408936" y="619515"/>
                    </a:cubicBezTo>
                    <a:cubicBezTo>
                      <a:pt x="394639" y="633836"/>
                      <a:pt x="378913" y="645293"/>
                      <a:pt x="361042" y="653885"/>
                    </a:cubicBezTo>
                    <a:cubicBezTo>
                      <a:pt x="361042" y="653885"/>
                      <a:pt x="361042" y="653885"/>
                      <a:pt x="361042" y="500652"/>
                    </a:cubicBezTo>
                    <a:cubicBezTo>
                      <a:pt x="361042" y="498504"/>
                      <a:pt x="361042" y="497072"/>
                      <a:pt x="360327" y="494924"/>
                    </a:cubicBezTo>
                    <a:cubicBezTo>
                      <a:pt x="360327" y="494924"/>
                      <a:pt x="360327" y="494924"/>
                      <a:pt x="405362" y="449097"/>
                    </a:cubicBezTo>
                    <a:close/>
                    <a:moveTo>
                      <a:pt x="278570" y="449097"/>
                    </a:moveTo>
                    <a:cubicBezTo>
                      <a:pt x="306039" y="449097"/>
                      <a:pt x="328577" y="471953"/>
                      <a:pt x="328577" y="499810"/>
                    </a:cubicBezTo>
                    <a:cubicBezTo>
                      <a:pt x="328577" y="831226"/>
                      <a:pt x="328577" y="831226"/>
                      <a:pt x="328577" y="831226"/>
                    </a:cubicBezTo>
                    <a:cubicBezTo>
                      <a:pt x="328577" y="890510"/>
                      <a:pt x="328577" y="890510"/>
                      <a:pt x="328577" y="890510"/>
                    </a:cubicBezTo>
                    <a:cubicBezTo>
                      <a:pt x="328577" y="918366"/>
                      <a:pt x="306039" y="941222"/>
                      <a:pt x="278570" y="941222"/>
                    </a:cubicBezTo>
                    <a:cubicBezTo>
                      <a:pt x="251102" y="941222"/>
                      <a:pt x="228564" y="918366"/>
                      <a:pt x="228564" y="890510"/>
                    </a:cubicBezTo>
                    <a:cubicBezTo>
                      <a:pt x="228564" y="833369"/>
                      <a:pt x="228564" y="833369"/>
                      <a:pt x="228564" y="833369"/>
                    </a:cubicBezTo>
                    <a:cubicBezTo>
                      <a:pt x="228564" y="499810"/>
                      <a:pt x="228564" y="499810"/>
                      <a:pt x="228564" y="499810"/>
                    </a:cubicBezTo>
                    <a:cubicBezTo>
                      <a:pt x="228564" y="471953"/>
                      <a:pt x="251102" y="449097"/>
                      <a:pt x="278570" y="449097"/>
                    </a:cubicBezTo>
                    <a:close/>
                    <a:moveTo>
                      <a:pt x="493744" y="360197"/>
                    </a:moveTo>
                    <a:cubicBezTo>
                      <a:pt x="495890" y="360906"/>
                      <a:pt x="497321" y="360906"/>
                      <a:pt x="499468" y="360906"/>
                    </a:cubicBezTo>
                    <a:cubicBezTo>
                      <a:pt x="499468" y="360906"/>
                      <a:pt x="499468" y="360906"/>
                      <a:pt x="654014" y="360906"/>
                    </a:cubicBezTo>
                    <a:cubicBezTo>
                      <a:pt x="645428" y="377206"/>
                      <a:pt x="634696" y="392798"/>
                      <a:pt x="621102" y="406263"/>
                    </a:cubicBezTo>
                    <a:cubicBezTo>
                      <a:pt x="621102" y="406263"/>
                      <a:pt x="621102" y="406263"/>
                      <a:pt x="547406" y="479260"/>
                    </a:cubicBezTo>
                    <a:cubicBezTo>
                      <a:pt x="547406" y="479260"/>
                      <a:pt x="547406" y="479260"/>
                      <a:pt x="450814" y="402720"/>
                    </a:cubicBezTo>
                    <a:cubicBezTo>
                      <a:pt x="450814" y="402720"/>
                      <a:pt x="450814" y="402720"/>
                      <a:pt x="493744" y="360197"/>
                    </a:cubicBezTo>
                    <a:close/>
                    <a:moveTo>
                      <a:pt x="233819" y="296697"/>
                    </a:moveTo>
                    <a:cubicBezTo>
                      <a:pt x="233819" y="296697"/>
                      <a:pt x="233819" y="296697"/>
                      <a:pt x="328577" y="375100"/>
                    </a:cubicBezTo>
                    <a:cubicBezTo>
                      <a:pt x="328577" y="375100"/>
                      <a:pt x="328577" y="375100"/>
                      <a:pt x="284404" y="418578"/>
                    </a:cubicBezTo>
                    <a:cubicBezTo>
                      <a:pt x="282979" y="418578"/>
                      <a:pt x="280842" y="418578"/>
                      <a:pt x="278704" y="418578"/>
                    </a:cubicBezTo>
                    <a:cubicBezTo>
                      <a:pt x="233107" y="418578"/>
                      <a:pt x="196771" y="455642"/>
                      <a:pt x="196771" y="500545"/>
                    </a:cubicBezTo>
                    <a:cubicBezTo>
                      <a:pt x="196771" y="500545"/>
                      <a:pt x="196771" y="500545"/>
                      <a:pt x="196771" y="645947"/>
                    </a:cubicBezTo>
                    <a:cubicBezTo>
                      <a:pt x="183947" y="638820"/>
                      <a:pt x="171835" y="629554"/>
                      <a:pt x="161148" y="618862"/>
                    </a:cubicBezTo>
                    <a:cubicBezTo>
                      <a:pt x="92039" y="549725"/>
                      <a:pt x="92039" y="438535"/>
                      <a:pt x="161148" y="370111"/>
                    </a:cubicBezTo>
                    <a:cubicBezTo>
                      <a:pt x="161148" y="370111"/>
                      <a:pt x="161148" y="370111"/>
                      <a:pt x="233819" y="296697"/>
                    </a:cubicBezTo>
                    <a:close/>
                    <a:moveTo>
                      <a:pt x="500013" y="228434"/>
                    </a:moveTo>
                    <a:cubicBezTo>
                      <a:pt x="500013" y="228434"/>
                      <a:pt x="500013" y="228434"/>
                      <a:pt x="557237" y="228434"/>
                    </a:cubicBezTo>
                    <a:cubicBezTo>
                      <a:pt x="557237" y="228434"/>
                      <a:pt x="557237" y="228434"/>
                      <a:pt x="890566" y="228434"/>
                    </a:cubicBezTo>
                    <a:cubicBezTo>
                      <a:pt x="918463" y="228434"/>
                      <a:pt x="941352" y="250972"/>
                      <a:pt x="941352" y="278440"/>
                    </a:cubicBezTo>
                    <a:cubicBezTo>
                      <a:pt x="941352" y="305909"/>
                      <a:pt x="918463" y="328447"/>
                      <a:pt x="890566" y="328447"/>
                    </a:cubicBezTo>
                    <a:cubicBezTo>
                      <a:pt x="890566" y="328447"/>
                      <a:pt x="890566" y="328447"/>
                      <a:pt x="559383" y="328447"/>
                    </a:cubicBezTo>
                    <a:cubicBezTo>
                      <a:pt x="559383" y="328447"/>
                      <a:pt x="559383" y="328447"/>
                      <a:pt x="500013" y="328447"/>
                    </a:cubicBezTo>
                    <a:cubicBezTo>
                      <a:pt x="472117" y="328447"/>
                      <a:pt x="449227" y="305909"/>
                      <a:pt x="449227" y="278440"/>
                    </a:cubicBezTo>
                    <a:cubicBezTo>
                      <a:pt x="449227" y="250972"/>
                      <a:pt x="472117" y="228434"/>
                      <a:pt x="500013" y="228434"/>
                    </a:cubicBezTo>
                    <a:close/>
                    <a:moveTo>
                      <a:pt x="496992" y="106011"/>
                    </a:moveTo>
                    <a:cubicBezTo>
                      <a:pt x="541916" y="106011"/>
                      <a:pt x="587019" y="123288"/>
                      <a:pt x="621604" y="157843"/>
                    </a:cubicBezTo>
                    <a:cubicBezTo>
                      <a:pt x="633013" y="169242"/>
                      <a:pt x="642996" y="182067"/>
                      <a:pt x="650840" y="196316"/>
                    </a:cubicBezTo>
                    <a:cubicBezTo>
                      <a:pt x="650840" y="196316"/>
                      <a:pt x="650840" y="196316"/>
                      <a:pt x="500379" y="196316"/>
                    </a:cubicBezTo>
                    <a:cubicBezTo>
                      <a:pt x="455455" y="196316"/>
                      <a:pt x="418374" y="232652"/>
                      <a:pt x="418374" y="278249"/>
                    </a:cubicBezTo>
                    <a:cubicBezTo>
                      <a:pt x="418374" y="280387"/>
                      <a:pt x="418374" y="282524"/>
                      <a:pt x="419087" y="283949"/>
                    </a:cubicBezTo>
                    <a:cubicBezTo>
                      <a:pt x="419087" y="283949"/>
                      <a:pt x="419087" y="283949"/>
                      <a:pt x="378441" y="325272"/>
                    </a:cubicBezTo>
                    <a:cubicBezTo>
                      <a:pt x="378441" y="325272"/>
                      <a:pt x="378441" y="325272"/>
                      <a:pt x="300002" y="230514"/>
                    </a:cubicBezTo>
                    <a:cubicBezTo>
                      <a:pt x="300002" y="230514"/>
                      <a:pt x="300002" y="230514"/>
                      <a:pt x="373450" y="157843"/>
                    </a:cubicBezTo>
                    <a:cubicBezTo>
                      <a:pt x="407321" y="123288"/>
                      <a:pt x="452068" y="106011"/>
                      <a:pt x="496992" y="106011"/>
                    </a:cubicBezTo>
                    <a:close/>
                    <a:moveTo>
                      <a:pt x="1003047" y="0"/>
                    </a:moveTo>
                    <a:cubicBezTo>
                      <a:pt x="1045575" y="0"/>
                      <a:pt x="1088104" y="16042"/>
                      <a:pt x="1120625" y="48124"/>
                    </a:cubicBezTo>
                    <a:cubicBezTo>
                      <a:pt x="1184239" y="113003"/>
                      <a:pt x="1184239" y="217806"/>
                      <a:pt x="1120625" y="282685"/>
                    </a:cubicBezTo>
                    <a:cubicBezTo>
                      <a:pt x="1120625" y="282685"/>
                      <a:pt x="1120625" y="282685"/>
                      <a:pt x="1064874" y="338295"/>
                    </a:cubicBezTo>
                    <a:cubicBezTo>
                      <a:pt x="1064874" y="338295"/>
                      <a:pt x="1064874" y="338295"/>
                      <a:pt x="1006978" y="395331"/>
                    </a:cubicBezTo>
                    <a:cubicBezTo>
                      <a:pt x="942649" y="460209"/>
                      <a:pt x="836864" y="460209"/>
                      <a:pt x="773250" y="395331"/>
                    </a:cubicBezTo>
                    <a:cubicBezTo>
                      <a:pt x="761814" y="384637"/>
                      <a:pt x="753237" y="372516"/>
                      <a:pt x="746089" y="360396"/>
                    </a:cubicBezTo>
                    <a:cubicBezTo>
                      <a:pt x="746089" y="360396"/>
                      <a:pt x="746089" y="360396"/>
                      <a:pt x="891186" y="360396"/>
                    </a:cubicBezTo>
                    <a:cubicBezTo>
                      <a:pt x="936216" y="360396"/>
                      <a:pt x="973384" y="323323"/>
                      <a:pt x="973384" y="278407"/>
                    </a:cubicBezTo>
                    <a:cubicBezTo>
                      <a:pt x="973384" y="274842"/>
                      <a:pt x="972669" y="270564"/>
                      <a:pt x="972669" y="267000"/>
                    </a:cubicBezTo>
                    <a:cubicBezTo>
                      <a:pt x="972669" y="267000"/>
                      <a:pt x="972669" y="267000"/>
                      <a:pt x="981961" y="257731"/>
                    </a:cubicBezTo>
                    <a:cubicBezTo>
                      <a:pt x="981961" y="257731"/>
                      <a:pt x="981961" y="257731"/>
                      <a:pt x="1038427" y="201408"/>
                    </a:cubicBezTo>
                    <a:cubicBezTo>
                      <a:pt x="1058441" y="181446"/>
                      <a:pt x="1058441" y="149363"/>
                      <a:pt x="1038427" y="130113"/>
                    </a:cubicBezTo>
                    <a:cubicBezTo>
                      <a:pt x="1019129" y="110151"/>
                      <a:pt x="986965" y="110151"/>
                      <a:pt x="966951" y="130113"/>
                    </a:cubicBezTo>
                    <a:cubicBezTo>
                      <a:pt x="966951" y="130113"/>
                      <a:pt x="966951" y="130113"/>
                      <a:pt x="911914" y="184298"/>
                    </a:cubicBezTo>
                    <a:cubicBezTo>
                      <a:pt x="911914" y="184298"/>
                      <a:pt x="911914" y="184298"/>
                      <a:pt x="899763" y="197131"/>
                    </a:cubicBezTo>
                    <a:cubicBezTo>
                      <a:pt x="896904" y="196418"/>
                      <a:pt x="894045" y="196418"/>
                      <a:pt x="891186" y="196418"/>
                    </a:cubicBezTo>
                    <a:cubicBezTo>
                      <a:pt x="891186" y="196418"/>
                      <a:pt x="891186" y="196418"/>
                      <a:pt x="746089" y="196418"/>
                    </a:cubicBezTo>
                    <a:cubicBezTo>
                      <a:pt x="753237" y="183585"/>
                      <a:pt x="762529" y="172177"/>
                      <a:pt x="773250" y="161483"/>
                    </a:cubicBezTo>
                    <a:cubicBezTo>
                      <a:pt x="773250" y="161483"/>
                      <a:pt x="773250" y="161483"/>
                      <a:pt x="829717" y="103734"/>
                    </a:cubicBezTo>
                    <a:cubicBezTo>
                      <a:pt x="829717" y="103734"/>
                      <a:pt x="829717" y="103734"/>
                      <a:pt x="885468" y="48124"/>
                    </a:cubicBezTo>
                    <a:cubicBezTo>
                      <a:pt x="917990" y="16042"/>
                      <a:pt x="960518" y="0"/>
                      <a:pt x="1003047"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35" name="Group 34">
              <a:extLst>
                <a:ext uri="{FF2B5EF4-FFF2-40B4-BE49-F238E27FC236}">
                  <a16:creationId xmlns:a16="http://schemas.microsoft.com/office/drawing/2014/main" id="{86D7319B-B1C6-409E-8737-7D503E838C02}"/>
                </a:ext>
              </a:extLst>
            </p:cNvPr>
            <p:cNvGrpSpPr>
              <a:grpSpLocks noChangeAspect="1"/>
            </p:cNvGrpSpPr>
            <p:nvPr/>
          </p:nvGrpSpPr>
          <p:grpSpPr>
            <a:xfrm>
              <a:off x="9338003" y="2236651"/>
              <a:ext cx="649313" cy="648687"/>
              <a:chOff x="5273675" y="2606675"/>
              <a:chExt cx="1646238" cy="1644650"/>
            </a:xfrm>
          </p:grpSpPr>
          <p:sp>
            <p:nvSpPr>
              <p:cNvPr id="152" name="AutoShape 3">
                <a:extLst>
                  <a:ext uri="{FF2B5EF4-FFF2-40B4-BE49-F238E27FC236}">
                    <a16:creationId xmlns:a16="http://schemas.microsoft.com/office/drawing/2014/main" id="{D14710F8-B769-471C-B2A8-20EFD434B45E}"/>
                  </a:ext>
                </a:extLst>
              </p:cNvPr>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3" name="Freeform 16">
                <a:extLst>
                  <a:ext uri="{FF2B5EF4-FFF2-40B4-BE49-F238E27FC236}">
                    <a16:creationId xmlns:a16="http://schemas.microsoft.com/office/drawing/2014/main" id="{8573689D-46FA-4CCA-A447-9F49B40823B6}"/>
                  </a:ext>
                </a:extLst>
              </p:cNvPr>
              <p:cNvSpPr>
                <a:spLocks/>
              </p:cNvSpPr>
              <p:nvPr/>
            </p:nvSpPr>
            <p:spPr bwMode="auto">
              <a:xfrm>
                <a:off x="5547441" y="2792413"/>
                <a:ext cx="1098707" cy="1276350"/>
              </a:xfrm>
              <a:custGeom>
                <a:avLst/>
                <a:gdLst>
                  <a:gd name="connsiteX0" fmla="*/ 550872 w 1098707"/>
                  <a:gd name="connsiteY0" fmla="*/ 369907 h 1276350"/>
                  <a:gd name="connsiteX1" fmla="*/ 543639 w 1098707"/>
                  <a:gd name="connsiteY1" fmla="*/ 374727 h 1276350"/>
                  <a:gd name="connsiteX2" fmla="*/ 490061 w 1098707"/>
                  <a:gd name="connsiteY2" fmla="*/ 480409 h 1276350"/>
                  <a:gd name="connsiteX3" fmla="*/ 483631 w 1098707"/>
                  <a:gd name="connsiteY3" fmla="*/ 485408 h 1276350"/>
                  <a:gd name="connsiteX4" fmla="*/ 366474 w 1098707"/>
                  <a:gd name="connsiteY4" fmla="*/ 501117 h 1276350"/>
                  <a:gd name="connsiteX5" fmla="*/ 361473 w 1098707"/>
                  <a:gd name="connsiteY5" fmla="*/ 515398 h 1276350"/>
                  <a:gd name="connsiteX6" fmla="*/ 445055 w 1098707"/>
                  <a:gd name="connsiteY6" fmla="*/ 599659 h 1276350"/>
                  <a:gd name="connsiteX7" fmla="*/ 447912 w 1098707"/>
                  <a:gd name="connsiteY7" fmla="*/ 606799 h 1276350"/>
                  <a:gd name="connsiteX8" fmla="*/ 426481 w 1098707"/>
                  <a:gd name="connsiteY8" fmla="*/ 723907 h 1276350"/>
                  <a:gd name="connsiteX9" fmla="*/ 438625 w 1098707"/>
                  <a:gd name="connsiteY9" fmla="*/ 732476 h 1276350"/>
                  <a:gd name="connsiteX10" fmla="*/ 544353 w 1098707"/>
                  <a:gd name="connsiteY10" fmla="*/ 678206 h 1276350"/>
                  <a:gd name="connsiteX11" fmla="*/ 552211 w 1098707"/>
                  <a:gd name="connsiteY11" fmla="*/ 678920 h 1276350"/>
                  <a:gd name="connsiteX12" fmla="*/ 655796 w 1098707"/>
                  <a:gd name="connsiteY12" fmla="*/ 734618 h 1276350"/>
                  <a:gd name="connsiteX13" fmla="*/ 668655 w 1098707"/>
                  <a:gd name="connsiteY13" fmla="*/ 726763 h 1276350"/>
                  <a:gd name="connsiteX14" fmla="*/ 649366 w 1098707"/>
                  <a:gd name="connsiteY14" fmla="*/ 608942 h 1276350"/>
                  <a:gd name="connsiteX15" fmla="*/ 651509 w 1098707"/>
                  <a:gd name="connsiteY15" fmla="*/ 601801 h 1276350"/>
                  <a:gd name="connsiteX16" fmla="*/ 737235 w 1098707"/>
                  <a:gd name="connsiteY16" fmla="*/ 518969 h 1276350"/>
                  <a:gd name="connsiteX17" fmla="*/ 732948 w 1098707"/>
                  <a:gd name="connsiteY17" fmla="*/ 504687 h 1276350"/>
                  <a:gd name="connsiteX18" fmla="*/ 615791 w 1098707"/>
                  <a:gd name="connsiteY18" fmla="*/ 486836 h 1276350"/>
                  <a:gd name="connsiteX19" fmla="*/ 610076 w 1098707"/>
                  <a:gd name="connsiteY19" fmla="*/ 481837 h 1276350"/>
                  <a:gd name="connsiteX20" fmla="*/ 558641 w 1098707"/>
                  <a:gd name="connsiteY20" fmla="*/ 374727 h 1276350"/>
                  <a:gd name="connsiteX21" fmla="*/ 550872 w 1098707"/>
                  <a:gd name="connsiteY21" fmla="*/ 369907 h 1276350"/>
                  <a:gd name="connsiteX22" fmla="*/ 549790 w 1098707"/>
                  <a:gd name="connsiteY22" fmla="*/ 61912 h 1276350"/>
                  <a:gd name="connsiteX23" fmla="*/ 858627 w 1098707"/>
                  <a:gd name="connsiteY23" fmla="*/ 94742 h 1276350"/>
                  <a:gd name="connsiteX24" fmla="*/ 863631 w 1098707"/>
                  <a:gd name="connsiteY24" fmla="*/ 99737 h 1276350"/>
                  <a:gd name="connsiteX25" fmla="*/ 889368 w 1098707"/>
                  <a:gd name="connsiteY25" fmla="*/ 160400 h 1276350"/>
                  <a:gd name="connsiteX26" fmla="*/ 1030203 w 1098707"/>
                  <a:gd name="connsiteY26" fmla="*/ 257461 h 1276350"/>
                  <a:gd name="connsiteX27" fmla="*/ 1035922 w 1098707"/>
                  <a:gd name="connsiteY27" fmla="*/ 265312 h 1276350"/>
                  <a:gd name="connsiteX28" fmla="*/ 973726 w 1098707"/>
                  <a:gd name="connsiteY28" fmla="*/ 642136 h 1276350"/>
                  <a:gd name="connsiteX29" fmla="*/ 822167 w 1098707"/>
                  <a:gd name="connsiteY29" fmla="*/ 975426 h 1276350"/>
                  <a:gd name="connsiteX30" fmla="*/ 552649 w 1098707"/>
                  <a:gd name="connsiteY30" fmla="*/ 1207374 h 1276350"/>
                  <a:gd name="connsiteX31" fmla="*/ 546930 w 1098707"/>
                  <a:gd name="connsiteY31" fmla="*/ 1207374 h 1276350"/>
                  <a:gd name="connsiteX32" fmla="*/ 277413 w 1098707"/>
                  <a:gd name="connsiteY32" fmla="*/ 975426 h 1276350"/>
                  <a:gd name="connsiteX33" fmla="*/ 125854 w 1098707"/>
                  <a:gd name="connsiteY33" fmla="*/ 642136 h 1276350"/>
                  <a:gd name="connsiteX34" fmla="*/ 64372 w 1098707"/>
                  <a:gd name="connsiteY34" fmla="*/ 265312 h 1276350"/>
                  <a:gd name="connsiteX35" fmla="*/ 70091 w 1098707"/>
                  <a:gd name="connsiteY35" fmla="*/ 257461 h 1276350"/>
                  <a:gd name="connsiteX36" fmla="*/ 210212 w 1098707"/>
                  <a:gd name="connsiteY36" fmla="*/ 160400 h 1276350"/>
                  <a:gd name="connsiteX37" fmla="*/ 235948 w 1098707"/>
                  <a:gd name="connsiteY37" fmla="*/ 99737 h 1276350"/>
                  <a:gd name="connsiteX38" fmla="*/ 240953 w 1098707"/>
                  <a:gd name="connsiteY38" fmla="*/ 94742 h 1276350"/>
                  <a:gd name="connsiteX39" fmla="*/ 549790 w 1098707"/>
                  <a:gd name="connsiteY39" fmla="*/ 61912 h 1276350"/>
                  <a:gd name="connsiteX40" fmla="*/ 549354 w 1098707"/>
                  <a:gd name="connsiteY40" fmla="*/ 30162 h 1276350"/>
                  <a:gd name="connsiteX41" fmla="*/ 209869 w 1098707"/>
                  <a:gd name="connsiteY41" fmla="*/ 70162 h 1276350"/>
                  <a:gd name="connsiteX42" fmla="*/ 184140 w 1098707"/>
                  <a:gd name="connsiteY42" fmla="*/ 143733 h 1276350"/>
                  <a:gd name="connsiteX43" fmla="*/ 32622 w 1098707"/>
                  <a:gd name="connsiteY43" fmla="*/ 230875 h 1276350"/>
                  <a:gd name="connsiteX44" fmla="*/ 95516 w 1098707"/>
                  <a:gd name="connsiteY44" fmla="*/ 649444 h 1276350"/>
                  <a:gd name="connsiteX45" fmla="*/ 549354 w 1098707"/>
                  <a:gd name="connsiteY45" fmla="*/ 1243012 h 1276350"/>
                  <a:gd name="connsiteX46" fmla="*/ 1003191 w 1098707"/>
                  <a:gd name="connsiteY46" fmla="*/ 649444 h 1276350"/>
                  <a:gd name="connsiteX47" fmla="*/ 1066085 w 1098707"/>
                  <a:gd name="connsiteY47" fmla="*/ 230875 h 1276350"/>
                  <a:gd name="connsiteX48" fmla="*/ 914568 w 1098707"/>
                  <a:gd name="connsiteY48" fmla="*/ 143733 h 1276350"/>
                  <a:gd name="connsiteX49" fmla="*/ 888838 w 1098707"/>
                  <a:gd name="connsiteY49" fmla="*/ 70162 h 1276350"/>
                  <a:gd name="connsiteX50" fmla="*/ 549354 w 1098707"/>
                  <a:gd name="connsiteY50" fmla="*/ 30162 h 1276350"/>
                  <a:gd name="connsiteX51" fmla="*/ 549353 w 1098707"/>
                  <a:gd name="connsiteY51" fmla="*/ 0 h 1276350"/>
                  <a:gd name="connsiteX52" fmla="*/ 907721 w 1098707"/>
                  <a:gd name="connsiteY52" fmla="*/ 44258 h 1276350"/>
                  <a:gd name="connsiteX53" fmla="*/ 919166 w 1098707"/>
                  <a:gd name="connsiteY53" fmla="*/ 58535 h 1276350"/>
                  <a:gd name="connsiteX54" fmla="*/ 1082970 w 1098707"/>
                  <a:gd name="connsiteY54" fmla="*/ 201304 h 1276350"/>
                  <a:gd name="connsiteX55" fmla="*/ 1098707 w 1098707"/>
                  <a:gd name="connsiteY55" fmla="*/ 217008 h 1276350"/>
                  <a:gd name="connsiteX56" fmla="*/ 1034330 w 1098707"/>
                  <a:gd name="connsiteY56" fmla="*/ 658163 h 1276350"/>
                  <a:gd name="connsiteX57" fmla="*/ 874101 w 1098707"/>
                  <a:gd name="connsiteY57" fmla="*/ 1010801 h 1276350"/>
                  <a:gd name="connsiteX58" fmla="*/ 555791 w 1098707"/>
                  <a:gd name="connsiteY58" fmla="*/ 1274923 h 1276350"/>
                  <a:gd name="connsiteX59" fmla="*/ 549353 w 1098707"/>
                  <a:gd name="connsiteY59" fmla="*/ 1276350 h 1276350"/>
                  <a:gd name="connsiteX60" fmla="*/ 542915 w 1098707"/>
                  <a:gd name="connsiteY60" fmla="*/ 1274923 h 1276350"/>
                  <a:gd name="connsiteX61" fmla="*/ 225320 w 1098707"/>
                  <a:gd name="connsiteY61" fmla="*/ 1010801 h 1276350"/>
                  <a:gd name="connsiteX62" fmla="*/ 64377 w 1098707"/>
                  <a:gd name="connsiteY62" fmla="*/ 658163 h 1276350"/>
                  <a:gd name="connsiteX63" fmla="*/ 0 w 1098707"/>
                  <a:gd name="connsiteY63" fmla="*/ 217008 h 1276350"/>
                  <a:gd name="connsiteX64" fmla="*/ 15736 w 1098707"/>
                  <a:gd name="connsiteY64" fmla="*/ 201304 h 1276350"/>
                  <a:gd name="connsiteX65" fmla="*/ 156651 w 1098707"/>
                  <a:gd name="connsiteY65" fmla="*/ 129206 h 1276350"/>
                  <a:gd name="connsiteX66" fmla="*/ 179541 w 1098707"/>
                  <a:gd name="connsiteY66" fmla="*/ 58535 h 1276350"/>
                  <a:gd name="connsiteX67" fmla="*/ 190986 w 1098707"/>
                  <a:gd name="connsiteY67" fmla="*/ 44258 h 1276350"/>
                  <a:gd name="connsiteX68" fmla="*/ 549353 w 1098707"/>
                  <a:gd name="connsiteY68" fmla="*/ 0 h 127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098707" h="1276350">
                    <a:moveTo>
                      <a:pt x="550872" y="369907"/>
                    </a:moveTo>
                    <a:cubicBezTo>
                      <a:pt x="547925" y="369907"/>
                      <a:pt x="545068" y="371514"/>
                      <a:pt x="543639" y="374727"/>
                    </a:cubicBezTo>
                    <a:cubicBezTo>
                      <a:pt x="543639" y="374727"/>
                      <a:pt x="543639" y="374727"/>
                      <a:pt x="490061" y="480409"/>
                    </a:cubicBezTo>
                    <a:cubicBezTo>
                      <a:pt x="488632" y="483265"/>
                      <a:pt x="485774" y="485408"/>
                      <a:pt x="483631" y="485408"/>
                    </a:cubicBezTo>
                    <a:cubicBezTo>
                      <a:pt x="483631" y="485408"/>
                      <a:pt x="483631" y="485408"/>
                      <a:pt x="366474" y="501117"/>
                    </a:cubicBezTo>
                    <a:cubicBezTo>
                      <a:pt x="359330" y="501831"/>
                      <a:pt x="356472" y="510400"/>
                      <a:pt x="361473" y="515398"/>
                    </a:cubicBezTo>
                    <a:cubicBezTo>
                      <a:pt x="361473" y="515398"/>
                      <a:pt x="361473" y="515398"/>
                      <a:pt x="445055" y="599659"/>
                    </a:cubicBezTo>
                    <a:cubicBezTo>
                      <a:pt x="447912" y="601087"/>
                      <a:pt x="447912" y="603943"/>
                      <a:pt x="447912" y="606799"/>
                    </a:cubicBezTo>
                    <a:cubicBezTo>
                      <a:pt x="447912" y="606799"/>
                      <a:pt x="447912" y="606799"/>
                      <a:pt x="426481" y="723907"/>
                    </a:cubicBezTo>
                    <a:cubicBezTo>
                      <a:pt x="425052" y="730333"/>
                      <a:pt x="432910" y="736046"/>
                      <a:pt x="438625" y="732476"/>
                    </a:cubicBezTo>
                    <a:cubicBezTo>
                      <a:pt x="438625" y="732476"/>
                      <a:pt x="438625" y="732476"/>
                      <a:pt x="544353" y="678206"/>
                    </a:cubicBezTo>
                    <a:cubicBezTo>
                      <a:pt x="546496" y="677492"/>
                      <a:pt x="549354" y="677492"/>
                      <a:pt x="552211" y="678920"/>
                    </a:cubicBezTo>
                    <a:cubicBezTo>
                      <a:pt x="552211" y="678920"/>
                      <a:pt x="552211" y="678920"/>
                      <a:pt x="655796" y="734618"/>
                    </a:cubicBezTo>
                    <a:cubicBezTo>
                      <a:pt x="662225" y="738188"/>
                      <a:pt x="669369" y="733190"/>
                      <a:pt x="668655" y="726763"/>
                    </a:cubicBezTo>
                    <a:cubicBezTo>
                      <a:pt x="668655" y="726763"/>
                      <a:pt x="668655" y="726763"/>
                      <a:pt x="649366" y="608942"/>
                    </a:cubicBezTo>
                    <a:cubicBezTo>
                      <a:pt x="648652" y="606085"/>
                      <a:pt x="650081" y="603229"/>
                      <a:pt x="651509" y="601801"/>
                    </a:cubicBezTo>
                    <a:cubicBezTo>
                      <a:pt x="651509" y="601801"/>
                      <a:pt x="651509" y="601801"/>
                      <a:pt x="737235" y="518969"/>
                    </a:cubicBezTo>
                    <a:cubicBezTo>
                      <a:pt x="742235" y="514684"/>
                      <a:pt x="739378" y="506116"/>
                      <a:pt x="732948" y="504687"/>
                    </a:cubicBezTo>
                    <a:cubicBezTo>
                      <a:pt x="732948" y="504687"/>
                      <a:pt x="732948" y="504687"/>
                      <a:pt x="615791" y="486836"/>
                    </a:cubicBezTo>
                    <a:cubicBezTo>
                      <a:pt x="612933" y="486122"/>
                      <a:pt x="610790" y="484693"/>
                      <a:pt x="610076" y="481837"/>
                    </a:cubicBezTo>
                    <a:cubicBezTo>
                      <a:pt x="610076" y="481837"/>
                      <a:pt x="610076" y="481837"/>
                      <a:pt x="558641" y="374727"/>
                    </a:cubicBezTo>
                    <a:cubicBezTo>
                      <a:pt x="556855" y="371514"/>
                      <a:pt x="553819" y="369907"/>
                      <a:pt x="550872" y="369907"/>
                    </a:cubicBezTo>
                    <a:close/>
                    <a:moveTo>
                      <a:pt x="549790" y="61912"/>
                    </a:moveTo>
                    <a:cubicBezTo>
                      <a:pt x="551934" y="61912"/>
                      <a:pt x="724226" y="62626"/>
                      <a:pt x="858627" y="94742"/>
                    </a:cubicBezTo>
                    <a:cubicBezTo>
                      <a:pt x="861486" y="95455"/>
                      <a:pt x="863631" y="97596"/>
                      <a:pt x="863631" y="99737"/>
                    </a:cubicBezTo>
                    <a:cubicBezTo>
                      <a:pt x="868635" y="117579"/>
                      <a:pt x="876499" y="138276"/>
                      <a:pt x="889368" y="160400"/>
                    </a:cubicBezTo>
                    <a:cubicBezTo>
                      <a:pt x="911530" y="198226"/>
                      <a:pt x="953709" y="241760"/>
                      <a:pt x="1030203" y="257461"/>
                    </a:cubicBezTo>
                    <a:cubicBezTo>
                      <a:pt x="1033778" y="258175"/>
                      <a:pt x="1035922" y="261743"/>
                      <a:pt x="1035922" y="265312"/>
                    </a:cubicBezTo>
                    <a:cubicBezTo>
                      <a:pt x="1032348" y="337394"/>
                      <a:pt x="1019480" y="484413"/>
                      <a:pt x="973726" y="642136"/>
                    </a:cubicBezTo>
                    <a:cubicBezTo>
                      <a:pt x="936551" y="772027"/>
                      <a:pt x="885793" y="884075"/>
                      <a:pt x="822167" y="975426"/>
                    </a:cubicBezTo>
                    <a:cubicBezTo>
                      <a:pt x="749247" y="1080338"/>
                      <a:pt x="658455" y="1158129"/>
                      <a:pt x="552649" y="1207374"/>
                    </a:cubicBezTo>
                    <a:cubicBezTo>
                      <a:pt x="551220" y="1208087"/>
                      <a:pt x="548360" y="1208087"/>
                      <a:pt x="546930" y="1207374"/>
                    </a:cubicBezTo>
                    <a:cubicBezTo>
                      <a:pt x="441125" y="1158129"/>
                      <a:pt x="350332" y="1080338"/>
                      <a:pt x="277413" y="975426"/>
                    </a:cubicBezTo>
                    <a:cubicBezTo>
                      <a:pt x="213786" y="884075"/>
                      <a:pt x="163029" y="772027"/>
                      <a:pt x="125854" y="642136"/>
                    </a:cubicBezTo>
                    <a:cubicBezTo>
                      <a:pt x="80815" y="484413"/>
                      <a:pt x="67947" y="337394"/>
                      <a:pt x="64372" y="265312"/>
                    </a:cubicBezTo>
                    <a:cubicBezTo>
                      <a:pt x="64372" y="261743"/>
                      <a:pt x="66517" y="258175"/>
                      <a:pt x="70091" y="257461"/>
                    </a:cubicBezTo>
                    <a:cubicBezTo>
                      <a:pt x="145871" y="241760"/>
                      <a:pt x="188050" y="198226"/>
                      <a:pt x="210212" y="160400"/>
                    </a:cubicBezTo>
                    <a:cubicBezTo>
                      <a:pt x="223080" y="138276"/>
                      <a:pt x="230944" y="117579"/>
                      <a:pt x="235948" y="99737"/>
                    </a:cubicBezTo>
                    <a:cubicBezTo>
                      <a:pt x="235948" y="97596"/>
                      <a:pt x="238093" y="95455"/>
                      <a:pt x="240953" y="94742"/>
                    </a:cubicBezTo>
                    <a:cubicBezTo>
                      <a:pt x="375354" y="62626"/>
                      <a:pt x="547645" y="61912"/>
                      <a:pt x="549790" y="61912"/>
                    </a:cubicBezTo>
                    <a:close/>
                    <a:moveTo>
                      <a:pt x="549354" y="30162"/>
                    </a:moveTo>
                    <a:cubicBezTo>
                      <a:pt x="545780" y="30162"/>
                      <a:pt x="350666" y="30876"/>
                      <a:pt x="209869" y="70162"/>
                    </a:cubicBezTo>
                    <a:cubicBezTo>
                      <a:pt x="207725" y="85876"/>
                      <a:pt x="201293" y="114447"/>
                      <a:pt x="184140" y="143733"/>
                    </a:cubicBezTo>
                    <a:cubicBezTo>
                      <a:pt x="161984" y="180876"/>
                      <a:pt x="117672" y="224447"/>
                      <a:pt x="32622" y="230875"/>
                    </a:cubicBezTo>
                    <a:cubicBezTo>
                      <a:pt x="33337" y="282304"/>
                      <a:pt x="41199" y="457302"/>
                      <a:pt x="95516" y="649444"/>
                    </a:cubicBezTo>
                    <a:cubicBezTo>
                      <a:pt x="154122" y="856586"/>
                      <a:pt x="280625" y="1126584"/>
                      <a:pt x="549354" y="1243012"/>
                    </a:cubicBezTo>
                    <a:cubicBezTo>
                      <a:pt x="818797" y="1126584"/>
                      <a:pt x="944585" y="856586"/>
                      <a:pt x="1003191" y="649444"/>
                    </a:cubicBezTo>
                    <a:cubicBezTo>
                      <a:pt x="1057509" y="457302"/>
                      <a:pt x="1065371" y="282304"/>
                      <a:pt x="1066085" y="230875"/>
                    </a:cubicBezTo>
                    <a:cubicBezTo>
                      <a:pt x="981035" y="224447"/>
                      <a:pt x="936724" y="180876"/>
                      <a:pt x="914568" y="143733"/>
                    </a:cubicBezTo>
                    <a:cubicBezTo>
                      <a:pt x="897415" y="114447"/>
                      <a:pt x="890983" y="85876"/>
                      <a:pt x="888838" y="70162"/>
                    </a:cubicBezTo>
                    <a:cubicBezTo>
                      <a:pt x="748042" y="30876"/>
                      <a:pt x="553642" y="30162"/>
                      <a:pt x="549354" y="30162"/>
                    </a:cubicBezTo>
                    <a:close/>
                    <a:moveTo>
                      <a:pt x="549353" y="0"/>
                    </a:moveTo>
                    <a:cubicBezTo>
                      <a:pt x="557937" y="0"/>
                      <a:pt x="761083" y="0"/>
                      <a:pt x="907721" y="44258"/>
                    </a:cubicBezTo>
                    <a:cubicBezTo>
                      <a:pt x="914158" y="46400"/>
                      <a:pt x="919166" y="52111"/>
                      <a:pt x="919166" y="58535"/>
                    </a:cubicBezTo>
                    <a:cubicBezTo>
                      <a:pt x="919166" y="64246"/>
                      <a:pt x="928464" y="198448"/>
                      <a:pt x="1082970" y="201304"/>
                    </a:cubicBezTo>
                    <a:cubicBezTo>
                      <a:pt x="1091554" y="202017"/>
                      <a:pt x="1098707" y="208442"/>
                      <a:pt x="1098707" y="217008"/>
                    </a:cubicBezTo>
                    <a:cubicBezTo>
                      <a:pt x="1098707" y="219150"/>
                      <a:pt x="1099422" y="426164"/>
                      <a:pt x="1034330" y="658163"/>
                    </a:cubicBezTo>
                    <a:cubicBezTo>
                      <a:pt x="994988" y="795220"/>
                      <a:pt x="941340" y="913718"/>
                      <a:pt x="874101" y="1010801"/>
                    </a:cubicBezTo>
                    <a:cubicBezTo>
                      <a:pt x="788980" y="1133582"/>
                      <a:pt x="681685" y="1222098"/>
                      <a:pt x="555791" y="1274923"/>
                    </a:cubicBezTo>
                    <a:cubicBezTo>
                      <a:pt x="553645" y="1275636"/>
                      <a:pt x="551499" y="1276350"/>
                      <a:pt x="549353" y="1276350"/>
                    </a:cubicBezTo>
                    <a:cubicBezTo>
                      <a:pt x="547207" y="1276350"/>
                      <a:pt x="545061" y="1275636"/>
                      <a:pt x="542915" y="1274923"/>
                    </a:cubicBezTo>
                    <a:cubicBezTo>
                      <a:pt x="417022" y="1222098"/>
                      <a:pt x="309726" y="1133582"/>
                      <a:pt x="225320" y="1010801"/>
                    </a:cubicBezTo>
                    <a:cubicBezTo>
                      <a:pt x="157366" y="913718"/>
                      <a:pt x="103719" y="795220"/>
                      <a:pt x="64377" y="658163"/>
                    </a:cubicBezTo>
                    <a:cubicBezTo>
                      <a:pt x="-716" y="426164"/>
                      <a:pt x="0" y="219150"/>
                      <a:pt x="0" y="217008"/>
                    </a:cubicBezTo>
                    <a:cubicBezTo>
                      <a:pt x="0" y="208442"/>
                      <a:pt x="7153" y="202017"/>
                      <a:pt x="15736" y="201304"/>
                    </a:cubicBezTo>
                    <a:cubicBezTo>
                      <a:pt x="80829" y="199876"/>
                      <a:pt x="128754" y="175605"/>
                      <a:pt x="156651" y="129206"/>
                    </a:cubicBezTo>
                    <a:cubicBezTo>
                      <a:pt x="177395" y="93513"/>
                      <a:pt x="179541" y="59249"/>
                      <a:pt x="179541" y="58535"/>
                    </a:cubicBezTo>
                    <a:cubicBezTo>
                      <a:pt x="179541" y="52111"/>
                      <a:pt x="184548" y="46400"/>
                      <a:pt x="190986" y="44258"/>
                    </a:cubicBezTo>
                    <a:cubicBezTo>
                      <a:pt x="337623" y="0"/>
                      <a:pt x="540770" y="0"/>
                      <a:pt x="549353"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grpSp>
          <p:nvGrpSpPr>
            <p:cNvPr id="36" name="Group 35">
              <a:extLst>
                <a:ext uri="{FF2B5EF4-FFF2-40B4-BE49-F238E27FC236}">
                  <a16:creationId xmlns:a16="http://schemas.microsoft.com/office/drawing/2014/main" id="{4DA9CFA1-2D84-4DDF-B8C6-04F3311EBC1E}"/>
                </a:ext>
              </a:extLst>
            </p:cNvPr>
            <p:cNvGrpSpPr>
              <a:grpSpLocks noChangeAspect="1"/>
            </p:cNvGrpSpPr>
            <p:nvPr/>
          </p:nvGrpSpPr>
          <p:grpSpPr>
            <a:xfrm>
              <a:off x="10526521" y="2236651"/>
              <a:ext cx="648687" cy="648687"/>
              <a:chOff x="5273675" y="2606675"/>
              <a:chExt cx="1646238" cy="1646238"/>
            </a:xfrm>
          </p:grpSpPr>
          <p:sp>
            <p:nvSpPr>
              <p:cNvPr id="150" name="AutoShape 3">
                <a:extLst>
                  <a:ext uri="{FF2B5EF4-FFF2-40B4-BE49-F238E27FC236}">
                    <a16:creationId xmlns:a16="http://schemas.microsoft.com/office/drawing/2014/main" id="{83F5AE06-AD21-47F5-A598-BF0FE01A200C}"/>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920" tIns="25460" rIns="50920" bIns="254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sp>
            <p:nvSpPr>
              <p:cNvPr id="151" name="Freeform 29">
                <a:extLst>
                  <a:ext uri="{FF2B5EF4-FFF2-40B4-BE49-F238E27FC236}">
                    <a16:creationId xmlns:a16="http://schemas.microsoft.com/office/drawing/2014/main" id="{3BE00ACC-E18B-44A7-9C27-2AE9A2088829}"/>
                  </a:ext>
                </a:extLst>
              </p:cNvPr>
              <p:cNvSpPr>
                <a:spLocks/>
              </p:cNvSpPr>
              <p:nvPr/>
            </p:nvSpPr>
            <p:spPr bwMode="auto">
              <a:xfrm>
                <a:off x="5484812" y="2757488"/>
                <a:ext cx="1223964" cy="1343025"/>
              </a:xfrm>
              <a:custGeom>
                <a:avLst/>
                <a:gdLst>
                  <a:gd name="connsiteX0" fmla="*/ 618053 w 1223964"/>
                  <a:gd name="connsiteY0" fmla="*/ 1036637 h 1343025"/>
                  <a:gd name="connsiteX1" fmla="*/ 521578 w 1223964"/>
                  <a:gd name="connsiteY1" fmla="*/ 1050892 h 1343025"/>
                  <a:gd name="connsiteX2" fmla="*/ 536585 w 1223964"/>
                  <a:gd name="connsiteY2" fmla="*/ 1081541 h 1343025"/>
                  <a:gd name="connsiteX3" fmla="*/ 537300 w 1223964"/>
                  <a:gd name="connsiteY3" fmla="*/ 1082253 h 1343025"/>
                  <a:gd name="connsiteX4" fmla="*/ 540159 w 1223964"/>
                  <a:gd name="connsiteY4" fmla="*/ 1082253 h 1343025"/>
                  <a:gd name="connsiteX5" fmla="*/ 536585 w 1223964"/>
                  <a:gd name="connsiteY5" fmla="*/ 1107200 h 1343025"/>
                  <a:gd name="connsiteX6" fmla="*/ 533012 w 1223964"/>
                  <a:gd name="connsiteY6" fmla="*/ 1120742 h 1343025"/>
                  <a:gd name="connsiteX7" fmla="*/ 530868 w 1223964"/>
                  <a:gd name="connsiteY7" fmla="*/ 1130008 h 1343025"/>
                  <a:gd name="connsiteX8" fmla="*/ 522293 w 1223964"/>
                  <a:gd name="connsiteY8" fmla="*/ 1147827 h 1343025"/>
                  <a:gd name="connsiteX9" fmla="*/ 520149 w 1223964"/>
                  <a:gd name="connsiteY9" fmla="*/ 1149965 h 1343025"/>
                  <a:gd name="connsiteX10" fmla="*/ 510144 w 1223964"/>
                  <a:gd name="connsiteY10" fmla="*/ 1169210 h 1343025"/>
                  <a:gd name="connsiteX11" fmla="*/ 532298 w 1223964"/>
                  <a:gd name="connsiteY11" fmla="*/ 1181326 h 1343025"/>
                  <a:gd name="connsiteX12" fmla="*/ 530868 w 1223964"/>
                  <a:gd name="connsiteY12" fmla="*/ 1210549 h 1343025"/>
                  <a:gd name="connsiteX13" fmla="*/ 530868 w 1223964"/>
                  <a:gd name="connsiteY13" fmla="*/ 1211975 h 1343025"/>
                  <a:gd name="connsiteX14" fmla="*/ 538015 w 1223964"/>
                  <a:gd name="connsiteY14" fmla="*/ 1236209 h 1343025"/>
                  <a:gd name="connsiteX15" fmla="*/ 581607 w 1223964"/>
                  <a:gd name="connsiteY15" fmla="*/ 1239060 h 1343025"/>
                  <a:gd name="connsiteX16" fmla="*/ 581607 w 1223964"/>
                  <a:gd name="connsiteY16" fmla="*/ 1276123 h 1343025"/>
                  <a:gd name="connsiteX17" fmla="*/ 587324 w 1223964"/>
                  <a:gd name="connsiteY17" fmla="*/ 1281112 h 1343025"/>
                  <a:gd name="connsiteX18" fmla="*/ 672365 w 1223964"/>
                  <a:gd name="connsiteY18" fmla="*/ 1266144 h 1343025"/>
                  <a:gd name="connsiteX19" fmla="*/ 675938 w 1223964"/>
                  <a:gd name="connsiteY19" fmla="*/ 1261155 h 1343025"/>
                  <a:gd name="connsiteX20" fmla="*/ 675938 w 1223964"/>
                  <a:gd name="connsiteY20" fmla="*/ 1207698 h 1343025"/>
                  <a:gd name="connsiteX21" fmla="*/ 708097 w 1223964"/>
                  <a:gd name="connsiteY21" fmla="*/ 1093658 h 1343025"/>
                  <a:gd name="connsiteX22" fmla="*/ 618053 w 1223964"/>
                  <a:gd name="connsiteY22" fmla="*/ 1036637 h 1343025"/>
                  <a:gd name="connsiteX23" fmla="*/ 186512 w 1223964"/>
                  <a:gd name="connsiteY23" fmla="*/ 796925 h 1343025"/>
                  <a:gd name="connsiteX24" fmla="*/ 94480 w 1223964"/>
                  <a:gd name="connsiteY24" fmla="*/ 850468 h 1343025"/>
                  <a:gd name="connsiteX25" fmla="*/ 142993 w 1223964"/>
                  <a:gd name="connsiteY25" fmla="*/ 992535 h 1343025"/>
                  <a:gd name="connsiteX26" fmla="*/ 144420 w 1223964"/>
                  <a:gd name="connsiteY26" fmla="*/ 1018950 h 1343025"/>
                  <a:gd name="connsiteX27" fmla="*/ 146560 w 1223964"/>
                  <a:gd name="connsiteY27" fmla="*/ 1023233 h 1343025"/>
                  <a:gd name="connsiteX28" fmla="*/ 206488 w 1223964"/>
                  <a:gd name="connsiteY28" fmla="*/ 1038225 h 1343025"/>
                  <a:gd name="connsiteX29" fmla="*/ 212196 w 1223964"/>
                  <a:gd name="connsiteY29" fmla="*/ 1037511 h 1343025"/>
                  <a:gd name="connsiteX30" fmla="*/ 216476 w 1223964"/>
                  <a:gd name="connsiteY30" fmla="*/ 1032514 h 1343025"/>
                  <a:gd name="connsiteX31" fmla="*/ 216476 w 1223964"/>
                  <a:gd name="connsiteY31" fmla="*/ 991821 h 1343025"/>
                  <a:gd name="connsiteX32" fmla="*/ 232885 w 1223964"/>
                  <a:gd name="connsiteY32" fmla="*/ 992535 h 1343025"/>
                  <a:gd name="connsiteX33" fmla="*/ 262850 w 1223964"/>
                  <a:gd name="connsiteY33" fmla="*/ 987538 h 1343025"/>
                  <a:gd name="connsiteX34" fmla="*/ 267844 w 1223964"/>
                  <a:gd name="connsiteY34" fmla="*/ 956126 h 1343025"/>
                  <a:gd name="connsiteX35" fmla="*/ 267844 w 1223964"/>
                  <a:gd name="connsiteY35" fmla="*/ 939706 h 1343025"/>
                  <a:gd name="connsiteX36" fmla="*/ 289960 w 1223964"/>
                  <a:gd name="connsiteY36" fmla="*/ 928998 h 1343025"/>
                  <a:gd name="connsiteX37" fmla="*/ 280685 w 1223964"/>
                  <a:gd name="connsiteY37" fmla="*/ 909008 h 1343025"/>
                  <a:gd name="connsiteX38" fmla="*/ 270697 w 1223964"/>
                  <a:gd name="connsiteY38" fmla="*/ 892588 h 1343025"/>
                  <a:gd name="connsiteX39" fmla="*/ 269270 w 1223964"/>
                  <a:gd name="connsiteY39" fmla="*/ 869743 h 1343025"/>
                  <a:gd name="connsiteX40" fmla="*/ 261423 w 1223964"/>
                  <a:gd name="connsiteY40" fmla="*/ 841901 h 1343025"/>
                  <a:gd name="connsiteX41" fmla="*/ 264990 w 1223964"/>
                  <a:gd name="connsiteY41" fmla="*/ 835476 h 1343025"/>
                  <a:gd name="connsiteX42" fmla="*/ 186512 w 1223964"/>
                  <a:gd name="connsiteY42" fmla="*/ 796925 h 1343025"/>
                  <a:gd name="connsiteX43" fmla="*/ 1044739 w 1223964"/>
                  <a:gd name="connsiteY43" fmla="*/ 793751 h 1343025"/>
                  <a:gd name="connsiteX44" fmla="*/ 949285 w 1223964"/>
                  <a:gd name="connsiteY44" fmla="*/ 807342 h 1343025"/>
                  <a:gd name="connsiteX45" fmla="*/ 963532 w 1223964"/>
                  <a:gd name="connsiteY45" fmla="*/ 839530 h 1343025"/>
                  <a:gd name="connsiteX46" fmla="*/ 964244 w 1223964"/>
                  <a:gd name="connsiteY46" fmla="*/ 840246 h 1343025"/>
                  <a:gd name="connsiteX47" fmla="*/ 967094 w 1223964"/>
                  <a:gd name="connsiteY47" fmla="*/ 839530 h 1343025"/>
                  <a:gd name="connsiteX48" fmla="*/ 964244 w 1223964"/>
                  <a:gd name="connsiteY48" fmla="*/ 865281 h 1343025"/>
                  <a:gd name="connsiteX49" fmla="*/ 960682 w 1223964"/>
                  <a:gd name="connsiteY49" fmla="*/ 878872 h 1343025"/>
                  <a:gd name="connsiteX50" fmla="*/ 958545 w 1223964"/>
                  <a:gd name="connsiteY50" fmla="*/ 888171 h 1343025"/>
                  <a:gd name="connsiteX51" fmla="*/ 949285 w 1223964"/>
                  <a:gd name="connsiteY51" fmla="*/ 906053 h 1343025"/>
                  <a:gd name="connsiteX52" fmla="*/ 947860 w 1223964"/>
                  <a:gd name="connsiteY52" fmla="*/ 908199 h 1343025"/>
                  <a:gd name="connsiteX53" fmla="*/ 937175 w 1223964"/>
                  <a:gd name="connsiteY53" fmla="*/ 927512 h 1343025"/>
                  <a:gd name="connsiteX54" fmla="*/ 959258 w 1223964"/>
                  <a:gd name="connsiteY54" fmla="*/ 939672 h 1343025"/>
                  <a:gd name="connsiteX55" fmla="*/ 957833 w 1223964"/>
                  <a:gd name="connsiteY55" fmla="*/ 968999 h 1343025"/>
                  <a:gd name="connsiteX56" fmla="*/ 957833 w 1223964"/>
                  <a:gd name="connsiteY56" fmla="*/ 970430 h 1343025"/>
                  <a:gd name="connsiteX57" fmla="*/ 964957 w 1223964"/>
                  <a:gd name="connsiteY57" fmla="*/ 994750 h 1343025"/>
                  <a:gd name="connsiteX58" fmla="*/ 1009122 w 1223964"/>
                  <a:gd name="connsiteY58" fmla="*/ 996896 h 1343025"/>
                  <a:gd name="connsiteX59" fmla="*/ 1009122 w 1223964"/>
                  <a:gd name="connsiteY59" fmla="*/ 1034807 h 1343025"/>
                  <a:gd name="connsiteX60" fmla="*/ 1014108 w 1223964"/>
                  <a:gd name="connsiteY60" fmla="*/ 1039814 h 1343025"/>
                  <a:gd name="connsiteX61" fmla="*/ 1099589 w 1223964"/>
                  <a:gd name="connsiteY61" fmla="*/ 1024793 h 1343025"/>
                  <a:gd name="connsiteX62" fmla="*/ 1103150 w 1223964"/>
                  <a:gd name="connsiteY62" fmla="*/ 1019786 h 1343025"/>
                  <a:gd name="connsiteX63" fmla="*/ 1103150 w 1223964"/>
                  <a:gd name="connsiteY63" fmla="*/ 965423 h 1343025"/>
                  <a:gd name="connsiteX64" fmla="*/ 1134493 w 1223964"/>
                  <a:gd name="connsiteY64" fmla="*/ 851690 h 1343025"/>
                  <a:gd name="connsiteX65" fmla="*/ 1044739 w 1223964"/>
                  <a:gd name="connsiteY65" fmla="*/ 793751 h 1343025"/>
                  <a:gd name="connsiteX66" fmla="*/ 555302 w 1223964"/>
                  <a:gd name="connsiteY66" fmla="*/ 748985 h 1343025"/>
                  <a:gd name="connsiteX67" fmla="*/ 566995 w 1223964"/>
                  <a:gd name="connsiteY67" fmla="*/ 750414 h 1343025"/>
                  <a:gd name="connsiteX68" fmla="*/ 611981 w 1223964"/>
                  <a:gd name="connsiteY68" fmla="*/ 761852 h 1343025"/>
                  <a:gd name="connsiteX69" fmla="*/ 627691 w 1223964"/>
                  <a:gd name="connsiteY69" fmla="*/ 777579 h 1343025"/>
                  <a:gd name="connsiteX70" fmla="*/ 627691 w 1223964"/>
                  <a:gd name="connsiteY70" fmla="*/ 974162 h 1343025"/>
                  <a:gd name="connsiteX71" fmla="*/ 796925 w 1223964"/>
                  <a:gd name="connsiteY71" fmla="*/ 1158594 h 1343025"/>
                  <a:gd name="connsiteX72" fmla="*/ 611981 w 1223964"/>
                  <a:gd name="connsiteY72" fmla="*/ 1343025 h 1343025"/>
                  <a:gd name="connsiteX73" fmla="*/ 427037 w 1223964"/>
                  <a:gd name="connsiteY73" fmla="*/ 1158594 h 1343025"/>
                  <a:gd name="connsiteX74" fmla="*/ 596272 w 1223964"/>
                  <a:gd name="connsiteY74" fmla="*/ 974162 h 1343025"/>
                  <a:gd name="connsiteX75" fmla="*/ 596272 w 1223964"/>
                  <a:gd name="connsiteY75" fmla="*/ 792590 h 1343025"/>
                  <a:gd name="connsiteX76" fmla="*/ 551999 w 1223964"/>
                  <a:gd name="connsiteY76" fmla="*/ 777579 h 1343025"/>
                  <a:gd name="connsiteX77" fmla="*/ 546287 w 1223964"/>
                  <a:gd name="connsiteY77" fmla="*/ 756133 h 1343025"/>
                  <a:gd name="connsiteX78" fmla="*/ 555302 w 1223964"/>
                  <a:gd name="connsiteY78" fmla="*/ 748985 h 1343025"/>
                  <a:gd name="connsiteX79" fmla="*/ 700807 w 1223964"/>
                  <a:gd name="connsiteY79" fmla="*/ 709287 h 1343025"/>
                  <a:gd name="connsiteX80" fmla="*/ 712330 w 1223964"/>
                  <a:gd name="connsiteY80" fmla="*/ 710712 h 1343025"/>
                  <a:gd name="connsiteX81" fmla="*/ 888115 w 1223964"/>
                  <a:gd name="connsiteY81" fmla="*/ 811848 h 1343025"/>
                  <a:gd name="connsiteX82" fmla="*/ 1040319 w 1223964"/>
                  <a:gd name="connsiteY82" fmla="*/ 732791 h 1343025"/>
                  <a:gd name="connsiteX83" fmla="*/ 1223964 w 1223964"/>
                  <a:gd name="connsiteY83" fmla="*/ 917258 h 1343025"/>
                  <a:gd name="connsiteX84" fmla="*/ 1040319 w 1223964"/>
                  <a:gd name="connsiteY84" fmla="*/ 1101726 h 1343025"/>
                  <a:gd name="connsiteX85" fmla="*/ 855244 w 1223964"/>
                  <a:gd name="connsiteY85" fmla="*/ 917258 h 1343025"/>
                  <a:gd name="connsiteX86" fmla="*/ 872394 w 1223964"/>
                  <a:gd name="connsiteY86" fmla="*/ 839625 h 1343025"/>
                  <a:gd name="connsiteX87" fmla="*/ 709471 w 1223964"/>
                  <a:gd name="connsiteY87" fmla="*/ 745611 h 1343025"/>
                  <a:gd name="connsiteX88" fmla="*/ 677315 w 1223964"/>
                  <a:gd name="connsiteY88" fmla="*/ 774812 h 1343025"/>
                  <a:gd name="connsiteX89" fmla="*/ 655878 w 1223964"/>
                  <a:gd name="connsiteY89" fmla="*/ 769827 h 1343025"/>
                  <a:gd name="connsiteX90" fmla="*/ 660880 w 1223964"/>
                  <a:gd name="connsiteY90" fmla="*/ 748460 h 1343025"/>
                  <a:gd name="connsiteX91" fmla="*/ 690892 w 1223964"/>
                  <a:gd name="connsiteY91" fmla="*/ 717122 h 1343025"/>
                  <a:gd name="connsiteX92" fmla="*/ 690892 w 1223964"/>
                  <a:gd name="connsiteY92" fmla="*/ 716409 h 1343025"/>
                  <a:gd name="connsiteX93" fmla="*/ 700807 w 1223964"/>
                  <a:gd name="connsiteY93" fmla="*/ 709287 h 1343025"/>
                  <a:gd name="connsiteX94" fmla="*/ 505180 w 1223964"/>
                  <a:gd name="connsiteY94" fmla="*/ 655637 h 1343025"/>
                  <a:gd name="connsiteX95" fmla="*/ 520878 w 1223964"/>
                  <a:gd name="connsiteY95" fmla="*/ 671314 h 1343025"/>
                  <a:gd name="connsiteX96" fmla="*/ 532294 w 1223964"/>
                  <a:gd name="connsiteY96" fmla="*/ 716208 h 1343025"/>
                  <a:gd name="connsiteX97" fmla="*/ 533721 w 1223964"/>
                  <a:gd name="connsiteY97" fmla="*/ 719059 h 1343025"/>
                  <a:gd name="connsiteX98" fmla="*/ 527299 w 1223964"/>
                  <a:gd name="connsiteY98" fmla="*/ 738299 h 1343025"/>
                  <a:gd name="connsiteX99" fmla="*/ 351771 w 1223964"/>
                  <a:gd name="connsiteY99" fmla="*/ 839488 h 1343025"/>
                  <a:gd name="connsiteX100" fmla="*/ 368896 w 1223964"/>
                  <a:gd name="connsiteY100" fmla="*/ 917162 h 1343025"/>
                  <a:gd name="connsiteX101" fmla="*/ 184091 w 1223964"/>
                  <a:gd name="connsiteY101" fmla="*/ 1101725 h 1343025"/>
                  <a:gd name="connsiteX102" fmla="*/ 0 w 1223964"/>
                  <a:gd name="connsiteY102" fmla="*/ 917162 h 1343025"/>
                  <a:gd name="connsiteX103" fmla="*/ 184091 w 1223964"/>
                  <a:gd name="connsiteY103" fmla="*/ 732598 h 1343025"/>
                  <a:gd name="connsiteX104" fmla="*/ 336073 w 1223964"/>
                  <a:gd name="connsiteY104" fmla="*/ 811697 h 1343025"/>
                  <a:gd name="connsiteX105" fmla="*/ 498758 w 1223964"/>
                  <a:gd name="connsiteY105" fmla="*/ 718346 h 1343025"/>
                  <a:gd name="connsiteX106" fmla="*/ 489482 w 1223964"/>
                  <a:gd name="connsiteY106" fmla="*/ 671314 h 1343025"/>
                  <a:gd name="connsiteX107" fmla="*/ 505180 w 1223964"/>
                  <a:gd name="connsiteY107" fmla="*/ 655637 h 1343025"/>
                  <a:gd name="connsiteX108" fmla="*/ 611982 w 1223964"/>
                  <a:gd name="connsiteY108" fmla="*/ 623887 h 1343025"/>
                  <a:gd name="connsiteX109" fmla="*/ 658814 w 1223964"/>
                  <a:gd name="connsiteY109" fmla="*/ 671512 h 1343025"/>
                  <a:gd name="connsiteX110" fmla="*/ 611982 w 1223964"/>
                  <a:gd name="connsiteY110" fmla="*/ 719137 h 1343025"/>
                  <a:gd name="connsiteX111" fmla="*/ 565150 w 1223964"/>
                  <a:gd name="connsiteY111" fmla="*/ 671512 h 1343025"/>
                  <a:gd name="connsiteX112" fmla="*/ 611982 w 1223964"/>
                  <a:gd name="connsiteY112" fmla="*/ 623887 h 1343025"/>
                  <a:gd name="connsiteX113" fmla="*/ 1037450 w 1223964"/>
                  <a:gd name="connsiteY113" fmla="*/ 304800 h 1343025"/>
                  <a:gd name="connsiteX114" fmla="*/ 958973 w 1223964"/>
                  <a:gd name="connsiteY114" fmla="*/ 342749 h 1343025"/>
                  <a:gd name="connsiteX115" fmla="*/ 962540 w 1223964"/>
                  <a:gd name="connsiteY115" fmla="*/ 349194 h 1343025"/>
                  <a:gd name="connsiteX116" fmla="*/ 954692 w 1223964"/>
                  <a:gd name="connsiteY116" fmla="*/ 377119 h 1343025"/>
                  <a:gd name="connsiteX117" fmla="*/ 953265 w 1223964"/>
                  <a:gd name="connsiteY117" fmla="*/ 400747 h 1343025"/>
                  <a:gd name="connsiteX118" fmla="*/ 943277 w 1223964"/>
                  <a:gd name="connsiteY118" fmla="*/ 416500 h 1343025"/>
                  <a:gd name="connsiteX119" fmla="*/ 934003 w 1223964"/>
                  <a:gd name="connsiteY119" fmla="*/ 436549 h 1343025"/>
                  <a:gd name="connsiteX120" fmla="*/ 956119 w 1223964"/>
                  <a:gd name="connsiteY120" fmla="*/ 448005 h 1343025"/>
                  <a:gd name="connsiteX121" fmla="*/ 956119 w 1223964"/>
                  <a:gd name="connsiteY121" fmla="*/ 464473 h 1343025"/>
                  <a:gd name="connsiteX122" fmla="*/ 961113 w 1223964"/>
                  <a:gd name="connsiteY122" fmla="*/ 495262 h 1343025"/>
                  <a:gd name="connsiteX123" fmla="*/ 991077 w 1223964"/>
                  <a:gd name="connsiteY123" fmla="*/ 500991 h 1343025"/>
                  <a:gd name="connsiteX124" fmla="*/ 1007486 w 1223964"/>
                  <a:gd name="connsiteY124" fmla="*/ 500275 h 1343025"/>
                  <a:gd name="connsiteX125" fmla="*/ 1007486 w 1223964"/>
                  <a:gd name="connsiteY125" fmla="*/ 540372 h 1343025"/>
                  <a:gd name="connsiteX126" fmla="*/ 1011767 w 1223964"/>
                  <a:gd name="connsiteY126" fmla="*/ 546100 h 1343025"/>
                  <a:gd name="connsiteX127" fmla="*/ 1017474 w 1223964"/>
                  <a:gd name="connsiteY127" fmla="*/ 546100 h 1343025"/>
                  <a:gd name="connsiteX128" fmla="*/ 1077402 w 1223964"/>
                  <a:gd name="connsiteY128" fmla="*/ 531780 h 1343025"/>
                  <a:gd name="connsiteX129" fmla="*/ 1079543 w 1223964"/>
                  <a:gd name="connsiteY129" fmla="*/ 527484 h 1343025"/>
                  <a:gd name="connsiteX130" fmla="*/ 1080969 w 1223964"/>
                  <a:gd name="connsiteY130" fmla="*/ 500275 h 1343025"/>
                  <a:gd name="connsiteX131" fmla="*/ 1129483 w 1223964"/>
                  <a:gd name="connsiteY131" fmla="*/ 358502 h 1343025"/>
                  <a:gd name="connsiteX132" fmla="*/ 1037450 w 1223964"/>
                  <a:gd name="connsiteY132" fmla="*/ 304800 h 1343025"/>
                  <a:gd name="connsiteX133" fmla="*/ 179226 w 1223964"/>
                  <a:gd name="connsiteY133" fmla="*/ 303212 h 1343025"/>
                  <a:gd name="connsiteX134" fmla="*/ 89471 w 1223964"/>
                  <a:gd name="connsiteY134" fmla="*/ 360233 h 1343025"/>
                  <a:gd name="connsiteX135" fmla="*/ 120814 w 1223964"/>
                  <a:gd name="connsiteY135" fmla="*/ 474273 h 1343025"/>
                  <a:gd name="connsiteX136" fmla="*/ 120814 w 1223964"/>
                  <a:gd name="connsiteY136" fmla="*/ 527730 h 1343025"/>
                  <a:gd name="connsiteX137" fmla="*/ 124376 w 1223964"/>
                  <a:gd name="connsiteY137" fmla="*/ 532719 h 1343025"/>
                  <a:gd name="connsiteX138" fmla="*/ 209857 w 1223964"/>
                  <a:gd name="connsiteY138" fmla="*/ 547687 h 1343025"/>
                  <a:gd name="connsiteX139" fmla="*/ 214843 w 1223964"/>
                  <a:gd name="connsiteY139" fmla="*/ 542698 h 1343025"/>
                  <a:gd name="connsiteX140" fmla="*/ 214843 w 1223964"/>
                  <a:gd name="connsiteY140" fmla="*/ 505635 h 1343025"/>
                  <a:gd name="connsiteX141" fmla="*/ 259008 w 1223964"/>
                  <a:gd name="connsiteY141" fmla="*/ 502784 h 1343025"/>
                  <a:gd name="connsiteX142" fmla="*/ 266131 w 1223964"/>
                  <a:gd name="connsiteY142" fmla="*/ 478550 h 1343025"/>
                  <a:gd name="connsiteX143" fmla="*/ 266131 w 1223964"/>
                  <a:gd name="connsiteY143" fmla="*/ 477124 h 1343025"/>
                  <a:gd name="connsiteX144" fmla="*/ 264707 w 1223964"/>
                  <a:gd name="connsiteY144" fmla="*/ 447901 h 1343025"/>
                  <a:gd name="connsiteX145" fmla="*/ 286789 w 1223964"/>
                  <a:gd name="connsiteY145" fmla="*/ 435785 h 1343025"/>
                  <a:gd name="connsiteX146" fmla="*/ 276104 w 1223964"/>
                  <a:gd name="connsiteY146" fmla="*/ 416540 h 1343025"/>
                  <a:gd name="connsiteX147" fmla="*/ 274679 w 1223964"/>
                  <a:gd name="connsiteY147" fmla="*/ 414402 h 1343025"/>
                  <a:gd name="connsiteX148" fmla="*/ 265419 w 1223964"/>
                  <a:gd name="connsiteY148" fmla="*/ 396583 h 1343025"/>
                  <a:gd name="connsiteX149" fmla="*/ 263282 w 1223964"/>
                  <a:gd name="connsiteY149" fmla="*/ 387317 h 1343025"/>
                  <a:gd name="connsiteX150" fmla="*/ 259720 w 1223964"/>
                  <a:gd name="connsiteY150" fmla="*/ 373775 h 1343025"/>
                  <a:gd name="connsiteX151" fmla="*/ 256871 w 1223964"/>
                  <a:gd name="connsiteY151" fmla="*/ 348828 h 1343025"/>
                  <a:gd name="connsiteX152" fmla="*/ 259720 w 1223964"/>
                  <a:gd name="connsiteY152" fmla="*/ 348828 h 1343025"/>
                  <a:gd name="connsiteX153" fmla="*/ 260433 w 1223964"/>
                  <a:gd name="connsiteY153" fmla="*/ 348116 h 1343025"/>
                  <a:gd name="connsiteX154" fmla="*/ 274679 w 1223964"/>
                  <a:gd name="connsiteY154" fmla="*/ 317467 h 1343025"/>
                  <a:gd name="connsiteX155" fmla="*/ 179226 w 1223964"/>
                  <a:gd name="connsiteY155" fmla="*/ 303212 h 1343025"/>
                  <a:gd name="connsiteX156" fmla="*/ 1040096 w 1223964"/>
                  <a:gd name="connsiteY156" fmla="*/ 241300 h 1343025"/>
                  <a:gd name="connsiteX157" fmla="*/ 1223962 w 1223964"/>
                  <a:gd name="connsiteY157" fmla="*/ 426159 h 1343025"/>
                  <a:gd name="connsiteX158" fmla="*/ 1040096 w 1223964"/>
                  <a:gd name="connsiteY158" fmla="*/ 610304 h 1343025"/>
                  <a:gd name="connsiteX159" fmla="*/ 887709 w 1223964"/>
                  <a:gd name="connsiteY159" fmla="*/ 531079 h 1343025"/>
                  <a:gd name="connsiteX160" fmla="*/ 724590 w 1223964"/>
                  <a:gd name="connsiteY160" fmla="*/ 624579 h 1343025"/>
                  <a:gd name="connsiteX161" fmla="*/ 733890 w 1223964"/>
                  <a:gd name="connsiteY161" fmla="*/ 671686 h 1343025"/>
                  <a:gd name="connsiteX162" fmla="*/ 718151 w 1223964"/>
                  <a:gd name="connsiteY162" fmla="*/ 687388 h 1343025"/>
                  <a:gd name="connsiteX163" fmla="*/ 702411 w 1223964"/>
                  <a:gd name="connsiteY163" fmla="*/ 671686 h 1343025"/>
                  <a:gd name="connsiteX164" fmla="*/ 690964 w 1223964"/>
                  <a:gd name="connsiteY164" fmla="*/ 626720 h 1343025"/>
                  <a:gd name="connsiteX165" fmla="*/ 688818 w 1223964"/>
                  <a:gd name="connsiteY165" fmla="*/ 622438 h 1343025"/>
                  <a:gd name="connsiteX166" fmla="*/ 695972 w 1223964"/>
                  <a:gd name="connsiteY166" fmla="*/ 604594 h 1343025"/>
                  <a:gd name="connsiteX167" fmla="*/ 871969 w 1223964"/>
                  <a:gd name="connsiteY167" fmla="*/ 503957 h 1343025"/>
                  <a:gd name="connsiteX168" fmla="*/ 854799 w 1223964"/>
                  <a:gd name="connsiteY168" fmla="*/ 426159 h 1343025"/>
                  <a:gd name="connsiteX169" fmla="*/ 1040096 w 1223964"/>
                  <a:gd name="connsiteY169" fmla="*/ 241300 h 1343025"/>
                  <a:gd name="connsiteX170" fmla="*/ 184285 w 1223964"/>
                  <a:gd name="connsiteY170" fmla="*/ 241300 h 1343025"/>
                  <a:gd name="connsiteX171" fmla="*/ 369282 w 1223964"/>
                  <a:gd name="connsiteY171" fmla="*/ 426361 h 1343025"/>
                  <a:gd name="connsiteX172" fmla="*/ 352140 w 1223964"/>
                  <a:gd name="connsiteY172" fmla="*/ 504243 h 1343025"/>
                  <a:gd name="connsiteX173" fmla="*/ 514995 w 1223964"/>
                  <a:gd name="connsiteY173" fmla="*/ 597845 h 1343025"/>
                  <a:gd name="connsiteX174" fmla="*/ 552137 w 1223964"/>
                  <a:gd name="connsiteY174" fmla="*/ 565692 h 1343025"/>
                  <a:gd name="connsiteX175" fmla="*/ 573566 w 1223964"/>
                  <a:gd name="connsiteY175" fmla="*/ 571408 h 1343025"/>
                  <a:gd name="connsiteX176" fmla="*/ 567137 w 1223964"/>
                  <a:gd name="connsiteY176" fmla="*/ 592844 h 1343025"/>
                  <a:gd name="connsiteX177" fmla="*/ 533566 w 1223964"/>
                  <a:gd name="connsiteY177" fmla="*/ 626426 h 1343025"/>
                  <a:gd name="connsiteX178" fmla="*/ 533566 w 1223964"/>
                  <a:gd name="connsiteY178" fmla="*/ 627140 h 1343025"/>
                  <a:gd name="connsiteX179" fmla="*/ 519995 w 1223964"/>
                  <a:gd name="connsiteY179" fmla="*/ 635000 h 1343025"/>
                  <a:gd name="connsiteX180" fmla="*/ 512138 w 1223964"/>
                  <a:gd name="connsiteY180" fmla="*/ 632857 h 1343025"/>
                  <a:gd name="connsiteX181" fmla="*/ 336426 w 1223964"/>
                  <a:gd name="connsiteY181" fmla="*/ 531395 h 1343025"/>
                  <a:gd name="connsiteX182" fmla="*/ 184285 w 1223964"/>
                  <a:gd name="connsiteY182" fmla="*/ 610706 h 1343025"/>
                  <a:gd name="connsiteX183" fmla="*/ 1 w 1223964"/>
                  <a:gd name="connsiteY183" fmla="*/ 426361 h 1343025"/>
                  <a:gd name="connsiteX184" fmla="*/ 184285 w 1223964"/>
                  <a:gd name="connsiteY184" fmla="*/ 241300 h 1343025"/>
                  <a:gd name="connsiteX185" fmla="*/ 605909 w 1223964"/>
                  <a:gd name="connsiteY185" fmla="*/ 61912 h 1343025"/>
                  <a:gd name="connsiteX186" fmla="*/ 515866 w 1223964"/>
                  <a:gd name="connsiteY186" fmla="*/ 119303 h 1343025"/>
                  <a:gd name="connsiteX187" fmla="*/ 548024 w 1223964"/>
                  <a:gd name="connsiteY187" fmla="*/ 233367 h 1343025"/>
                  <a:gd name="connsiteX188" fmla="*/ 548024 w 1223964"/>
                  <a:gd name="connsiteY188" fmla="*/ 287888 h 1343025"/>
                  <a:gd name="connsiteX189" fmla="*/ 551597 w 1223964"/>
                  <a:gd name="connsiteY189" fmla="*/ 292910 h 1343025"/>
                  <a:gd name="connsiteX190" fmla="*/ 636638 w 1223964"/>
                  <a:gd name="connsiteY190" fmla="*/ 307975 h 1343025"/>
                  <a:gd name="connsiteX191" fmla="*/ 642355 w 1223964"/>
                  <a:gd name="connsiteY191" fmla="*/ 302953 h 1343025"/>
                  <a:gd name="connsiteX192" fmla="*/ 642355 w 1223964"/>
                  <a:gd name="connsiteY192" fmla="*/ 264932 h 1343025"/>
                  <a:gd name="connsiteX193" fmla="*/ 685948 w 1223964"/>
                  <a:gd name="connsiteY193" fmla="*/ 262780 h 1343025"/>
                  <a:gd name="connsiteX194" fmla="*/ 693094 w 1223964"/>
                  <a:gd name="connsiteY194" fmla="*/ 238389 h 1343025"/>
                  <a:gd name="connsiteX195" fmla="*/ 693094 w 1223964"/>
                  <a:gd name="connsiteY195" fmla="*/ 236954 h 1343025"/>
                  <a:gd name="connsiteX196" fmla="*/ 691665 w 1223964"/>
                  <a:gd name="connsiteY196" fmla="*/ 207541 h 1343025"/>
                  <a:gd name="connsiteX197" fmla="*/ 713818 w 1223964"/>
                  <a:gd name="connsiteY197" fmla="*/ 195346 h 1343025"/>
                  <a:gd name="connsiteX198" fmla="*/ 703814 w 1223964"/>
                  <a:gd name="connsiteY198" fmla="*/ 175976 h 1343025"/>
                  <a:gd name="connsiteX199" fmla="*/ 701670 w 1223964"/>
                  <a:gd name="connsiteY199" fmla="*/ 173824 h 1343025"/>
                  <a:gd name="connsiteX200" fmla="*/ 693094 w 1223964"/>
                  <a:gd name="connsiteY200" fmla="*/ 155890 h 1343025"/>
                  <a:gd name="connsiteX201" fmla="*/ 690950 w 1223964"/>
                  <a:gd name="connsiteY201" fmla="*/ 146564 h 1343025"/>
                  <a:gd name="connsiteX202" fmla="*/ 687377 w 1223964"/>
                  <a:gd name="connsiteY202" fmla="*/ 132933 h 1343025"/>
                  <a:gd name="connsiteX203" fmla="*/ 683804 w 1223964"/>
                  <a:gd name="connsiteY203" fmla="*/ 107107 h 1343025"/>
                  <a:gd name="connsiteX204" fmla="*/ 686662 w 1223964"/>
                  <a:gd name="connsiteY204" fmla="*/ 107825 h 1343025"/>
                  <a:gd name="connsiteX205" fmla="*/ 687377 w 1223964"/>
                  <a:gd name="connsiteY205" fmla="*/ 107107 h 1343025"/>
                  <a:gd name="connsiteX206" fmla="*/ 702384 w 1223964"/>
                  <a:gd name="connsiteY206" fmla="*/ 75542 h 1343025"/>
                  <a:gd name="connsiteX207" fmla="*/ 605909 w 1223964"/>
                  <a:gd name="connsiteY207" fmla="*/ 61912 h 1343025"/>
                  <a:gd name="connsiteX208" fmla="*/ 611981 w 1223964"/>
                  <a:gd name="connsiteY208" fmla="*/ 0 h 1343025"/>
                  <a:gd name="connsiteX209" fmla="*/ 796925 w 1223964"/>
                  <a:gd name="connsiteY209" fmla="*/ 184235 h 1343025"/>
                  <a:gd name="connsiteX210" fmla="*/ 627691 w 1223964"/>
                  <a:gd name="connsiteY210" fmla="*/ 368469 h 1343025"/>
                  <a:gd name="connsiteX211" fmla="*/ 627691 w 1223964"/>
                  <a:gd name="connsiteY211" fmla="*/ 549133 h 1343025"/>
                  <a:gd name="connsiteX212" fmla="*/ 666251 w 1223964"/>
                  <a:gd name="connsiteY212" fmla="*/ 560558 h 1343025"/>
                  <a:gd name="connsiteX213" fmla="*/ 673391 w 1223964"/>
                  <a:gd name="connsiteY213" fmla="*/ 581981 h 1343025"/>
                  <a:gd name="connsiteX214" fmla="*/ 659110 w 1223964"/>
                  <a:gd name="connsiteY214" fmla="*/ 590550 h 1343025"/>
                  <a:gd name="connsiteX215" fmla="*/ 651969 w 1223964"/>
                  <a:gd name="connsiteY215" fmla="*/ 589122 h 1343025"/>
                  <a:gd name="connsiteX216" fmla="*/ 611981 w 1223964"/>
                  <a:gd name="connsiteY216" fmla="*/ 579839 h 1343025"/>
                  <a:gd name="connsiteX217" fmla="*/ 596272 w 1223964"/>
                  <a:gd name="connsiteY217" fmla="*/ 564129 h 1343025"/>
                  <a:gd name="connsiteX218" fmla="*/ 596272 w 1223964"/>
                  <a:gd name="connsiteY218" fmla="*/ 368469 h 1343025"/>
                  <a:gd name="connsiteX219" fmla="*/ 427037 w 1223964"/>
                  <a:gd name="connsiteY219" fmla="*/ 184235 h 1343025"/>
                  <a:gd name="connsiteX220" fmla="*/ 611981 w 1223964"/>
                  <a:gd name="connsiteY220" fmla="*/ 0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223964" h="1343025">
                    <a:moveTo>
                      <a:pt x="618053" y="1036637"/>
                    </a:moveTo>
                    <a:cubicBezTo>
                      <a:pt x="559454" y="1036637"/>
                      <a:pt x="576605" y="1051605"/>
                      <a:pt x="521578" y="1050892"/>
                    </a:cubicBezTo>
                    <a:cubicBezTo>
                      <a:pt x="515861" y="1050892"/>
                      <a:pt x="533727" y="1070137"/>
                      <a:pt x="536585" y="1081541"/>
                    </a:cubicBezTo>
                    <a:cubicBezTo>
                      <a:pt x="536585" y="1082253"/>
                      <a:pt x="536585" y="1082253"/>
                      <a:pt x="537300" y="1082253"/>
                    </a:cubicBezTo>
                    <a:cubicBezTo>
                      <a:pt x="537300" y="1082966"/>
                      <a:pt x="538729" y="1081541"/>
                      <a:pt x="540159" y="1082253"/>
                    </a:cubicBezTo>
                    <a:cubicBezTo>
                      <a:pt x="539444" y="1089381"/>
                      <a:pt x="538015" y="1102211"/>
                      <a:pt x="536585" y="1107200"/>
                    </a:cubicBezTo>
                    <a:cubicBezTo>
                      <a:pt x="535156" y="1111476"/>
                      <a:pt x="534442" y="1116466"/>
                      <a:pt x="533012" y="1120742"/>
                    </a:cubicBezTo>
                    <a:cubicBezTo>
                      <a:pt x="532298" y="1124306"/>
                      <a:pt x="531583" y="1127870"/>
                      <a:pt x="530868" y="1130008"/>
                    </a:cubicBezTo>
                    <a:cubicBezTo>
                      <a:pt x="528010" y="1137848"/>
                      <a:pt x="525151" y="1144976"/>
                      <a:pt x="522293" y="1147827"/>
                    </a:cubicBezTo>
                    <a:cubicBezTo>
                      <a:pt x="521578" y="1148540"/>
                      <a:pt x="520864" y="1149252"/>
                      <a:pt x="520149" y="1149965"/>
                    </a:cubicBezTo>
                    <a:cubicBezTo>
                      <a:pt x="513717" y="1156380"/>
                      <a:pt x="508000" y="1162795"/>
                      <a:pt x="510144" y="1169210"/>
                    </a:cubicBezTo>
                    <a:cubicBezTo>
                      <a:pt x="510859" y="1172061"/>
                      <a:pt x="515147" y="1180614"/>
                      <a:pt x="532298" y="1181326"/>
                    </a:cubicBezTo>
                    <a:cubicBezTo>
                      <a:pt x="530868" y="1189167"/>
                      <a:pt x="530154" y="1201996"/>
                      <a:pt x="530868" y="1210549"/>
                    </a:cubicBezTo>
                    <a:cubicBezTo>
                      <a:pt x="530868" y="1210549"/>
                      <a:pt x="530868" y="1210549"/>
                      <a:pt x="530868" y="1211975"/>
                    </a:cubicBezTo>
                    <a:cubicBezTo>
                      <a:pt x="531583" y="1225517"/>
                      <a:pt x="532298" y="1233358"/>
                      <a:pt x="538015" y="1236209"/>
                    </a:cubicBezTo>
                    <a:cubicBezTo>
                      <a:pt x="543017" y="1238347"/>
                      <a:pt x="559454" y="1241198"/>
                      <a:pt x="581607" y="1239060"/>
                    </a:cubicBezTo>
                    <a:cubicBezTo>
                      <a:pt x="581607" y="1239060"/>
                      <a:pt x="581607" y="1239060"/>
                      <a:pt x="581607" y="1276123"/>
                    </a:cubicBezTo>
                    <a:cubicBezTo>
                      <a:pt x="581607" y="1278974"/>
                      <a:pt x="583751" y="1281112"/>
                      <a:pt x="587324" y="1281112"/>
                    </a:cubicBezTo>
                    <a:cubicBezTo>
                      <a:pt x="590897" y="1281112"/>
                      <a:pt x="636634" y="1281112"/>
                      <a:pt x="672365" y="1266144"/>
                    </a:cubicBezTo>
                    <a:cubicBezTo>
                      <a:pt x="674509" y="1265432"/>
                      <a:pt x="675938" y="1263293"/>
                      <a:pt x="675938" y="1261155"/>
                    </a:cubicBezTo>
                    <a:cubicBezTo>
                      <a:pt x="675938" y="1261155"/>
                      <a:pt x="675938" y="1261155"/>
                      <a:pt x="675938" y="1207698"/>
                    </a:cubicBezTo>
                    <a:cubicBezTo>
                      <a:pt x="693804" y="1188454"/>
                      <a:pt x="730250" y="1141412"/>
                      <a:pt x="708097" y="1093658"/>
                    </a:cubicBezTo>
                    <a:cubicBezTo>
                      <a:pt x="695233" y="1067286"/>
                      <a:pt x="669507" y="1036637"/>
                      <a:pt x="618053" y="1036637"/>
                    </a:cubicBezTo>
                    <a:close/>
                    <a:moveTo>
                      <a:pt x="186512" y="796925"/>
                    </a:moveTo>
                    <a:cubicBezTo>
                      <a:pt x="136572" y="796925"/>
                      <a:pt x="106608" y="824054"/>
                      <a:pt x="94480" y="850468"/>
                    </a:cubicBezTo>
                    <a:cubicBezTo>
                      <a:pt x="52387" y="937564"/>
                      <a:pt x="108035" y="978257"/>
                      <a:pt x="142993" y="992535"/>
                    </a:cubicBezTo>
                    <a:cubicBezTo>
                      <a:pt x="142993" y="992535"/>
                      <a:pt x="142993" y="992535"/>
                      <a:pt x="144420" y="1018950"/>
                    </a:cubicBezTo>
                    <a:cubicBezTo>
                      <a:pt x="144420" y="1021091"/>
                      <a:pt x="145133" y="1022519"/>
                      <a:pt x="146560" y="1023233"/>
                    </a:cubicBezTo>
                    <a:cubicBezTo>
                      <a:pt x="168677" y="1036083"/>
                      <a:pt x="195074" y="1038225"/>
                      <a:pt x="206488" y="1038225"/>
                    </a:cubicBezTo>
                    <a:cubicBezTo>
                      <a:pt x="209342" y="1038225"/>
                      <a:pt x="211482" y="1037511"/>
                      <a:pt x="212196" y="1037511"/>
                    </a:cubicBezTo>
                    <a:cubicBezTo>
                      <a:pt x="214336" y="1037511"/>
                      <a:pt x="216476" y="1035370"/>
                      <a:pt x="216476" y="1032514"/>
                    </a:cubicBezTo>
                    <a:cubicBezTo>
                      <a:pt x="216476" y="1032514"/>
                      <a:pt x="216476" y="1032514"/>
                      <a:pt x="216476" y="991821"/>
                    </a:cubicBezTo>
                    <a:cubicBezTo>
                      <a:pt x="222184" y="992535"/>
                      <a:pt x="230032" y="992535"/>
                      <a:pt x="232885" y="992535"/>
                    </a:cubicBezTo>
                    <a:cubicBezTo>
                      <a:pt x="254288" y="993249"/>
                      <a:pt x="259996" y="989680"/>
                      <a:pt x="262850" y="987538"/>
                    </a:cubicBezTo>
                    <a:cubicBezTo>
                      <a:pt x="265703" y="984682"/>
                      <a:pt x="268557" y="978257"/>
                      <a:pt x="267844" y="956126"/>
                    </a:cubicBezTo>
                    <a:cubicBezTo>
                      <a:pt x="267844" y="950415"/>
                      <a:pt x="267844" y="943990"/>
                      <a:pt x="267844" y="939706"/>
                    </a:cubicBezTo>
                    <a:cubicBezTo>
                      <a:pt x="281399" y="939706"/>
                      <a:pt x="287820" y="933281"/>
                      <a:pt x="289960" y="928998"/>
                    </a:cubicBezTo>
                    <a:cubicBezTo>
                      <a:pt x="292100" y="923286"/>
                      <a:pt x="285679" y="914006"/>
                      <a:pt x="280685" y="909008"/>
                    </a:cubicBezTo>
                    <a:cubicBezTo>
                      <a:pt x="276405" y="904725"/>
                      <a:pt x="272838" y="897586"/>
                      <a:pt x="270697" y="892588"/>
                    </a:cubicBezTo>
                    <a:cubicBezTo>
                      <a:pt x="269270" y="890447"/>
                      <a:pt x="268557" y="876883"/>
                      <a:pt x="269270" y="869743"/>
                    </a:cubicBezTo>
                    <a:cubicBezTo>
                      <a:pt x="270697" y="854751"/>
                      <a:pt x="263563" y="845471"/>
                      <a:pt x="261423" y="841901"/>
                    </a:cubicBezTo>
                    <a:cubicBezTo>
                      <a:pt x="262136" y="839759"/>
                      <a:pt x="263563" y="837618"/>
                      <a:pt x="264990" y="835476"/>
                    </a:cubicBezTo>
                    <a:cubicBezTo>
                      <a:pt x="267844" y="823340"/>
                      <a:pt x="243587" y="796925"/>
                      <a:pt x="186512" y="796925"/>
                    </a:cubicBezTo>
                    <a:close/>
                    <a:moveTo>
                      <a:pt x="1044739" y="793751"/>
                    </a:moveTo>
                    <a:cubicBezTo>
                      <a:pt x="986327" y="793751"/>
                      <a:pt x="1003423" y="808772"/>
                      <a:pt x="949285" y="807342"/>
                    </a:cubicBezTo>
                    <a:cubicBezTo>
                      <a:pt x="943586" y="807342"/>
                      <a:pt x="960682" y="827370"/>
                      <a:pt x="963532" y="839530"/>
                    </a:cubicBezTo>
                    <a:cubicBezTo>
                      <a:pt x="964244" y="840246"/>
                      <a:pt x="964244" y="840246"/>
                      <a:pt x="964244" y="840246"/>
                    </a:cubicBezTo>
                    <a:cubicBezTo>
                      <a:pt x="964957" y="840246"/>
                      <a:pt x="966381" y="839530"/>
                      <a:pt x="967094" y="839530"/>
                    </a:cubicBezTo>
                    <a:cubicBezTo>
                      <a:pt x="966381" y="846683"/>
                      <a:pt x="965669" y="860274"/>
                      <a:pt x="964244" y="865281"/>
                    </a:cubicBezTo>
                    <a:cubicBezTo>
                      <a:pt x="962819" y="868858"/>
                      <a:pt x="961395" y="873865"/>
                      <a:pt x="960682" y="878872"/>
                    </a:cubicBezTo>
                    <a:cubicBezTo>
                      <a:pt x="959970" y="882448"/>
                      <a:pt x="959258" y="886025"/>
                      <a:pt x="958545" y="888171"/>
                    </a:cubicBezTo>
                    <a:cubicBezTo>
                      <a:pt x="955696" y="896039"/>
                      <a:pt x="952134" y="902477"/>
                      <a:pt x="949285" y="906053"/>
                    </a:cubicBezTo>
                    <a:cubicBezTo>
                      <a:pt x="948573" y="906768"/>
                      <a:pt x="948573" y="907484"/>
                      <a:pt x="947860" y="908199"/>
                    </a:cubicBezTo>
                    <a:cubicBezTo>
                      <a:pt x="941449" y="914637"/>
                      <a:pt x="935038" y="921074"/>
                      <a:pt x="937175" y="927512"/>
                    </a:cubicBezTo>
                    <a:cubicBezTo>
                      <a:pt x="938600" y="930373"/>
                      <a:pt x="942874" y="938957"/>
                      <a:pt x="959258" y="939672"/>
                    </a:cubicBezTo>
                    <a:cubicBezTo>
                      <a:pt x="958545" y="946825"/>
                      <a:pt x="957121" y="960416"/>
                      <a:pt x="957833" y="968999"/>
                    </a:cubicBezTo>
                    <a:cubicBezTo>
                      <a:pt x="957833" y="968999"/>
                      <a:pt x="957833" y="968999"/>
                      <a:pt x="957833" y="970430"/>
                    </a:cubicBezTo>
                    <a:cubicBezTo>
                      <a:pt x="959258" y="984021"/>
                      <a:pt x="959258" y="991174"/>
                      <a:pt x="964957" y="994750"/>
                    </a:cubicBezTo>
                    <a:cubicBezTo>
                      <a:pt x="969943" y="996896"/>
                      <a:pt x="987039" y="999042"/>
                      <a:pt x="1009122" y="996896"/>
                    </a:cubicBezTo>
                    <a:cubicBezTo>
                      <a:pt x="1009122" y="996896"/>
                      <a:pt x="1009122" y="996896"/>
                      <a:pt x="1009122" y="1034807"/>
                    </a:cubicBezTo>
                    <a:cubicBezTo>
                      <a:pt x="1009122" y="1037668"/>
                      <a:pt x="1011259" y="1039814"/>
                      <a:pt x="1014108" y="1039814"/>
                    </a:cubicBezTo>
                    <a:cubicBezTo>
                      <a:pt x="1017670" y="1039814"/>
                      <a:pt x="1063972" y="1039814"/>
                      <a:pt x="1099589" y="1024793"/>
                    </a:cubicBezTo>
                    <a:cubicBezTo>
                      <a:pt x="1101726" y="1024078"/>
                      <a:pt x="1103150" y="1021932"/>
                      <a:pt x="1103150" y="1019786"/>
                    </a:cubicBezTo>
                    <a:cubicBezTo>
                      <a:pt x="1103150" y="1019786"/>
                      <a:pt x="1103150" y="1019786"/>
                      <a:pt x="1103150" y="965423"/>
                    </a:cubicBezTo>
                    <a:cubicBezTo>
                      <a:pt x="1120959" y="946825"/>
                      <a:pt x="1157288" y="899615"/>
                      <a:pt x="1134493" y="851690"/>
                    </a:cubicBezTo>
                    <a:cubicBezTo>
                      <a:pt x="1122384" y="824509"/>
                      <a:pt x="1096739" y="793751"/>
                      <a:pt x="1044739" y="793751"/>
                    </a:cubicBezTo>
                    <a:close/>
                    <a:moveTo>
                      <a:pt x="555302" y="748985"/>
                    </a:moveTo>
                    <a:cubicBezTo>
                      <a:pt x="559140" y="747912"/>
                      <a:pt x="563425" y="748270"/>
                      <a:pt x="566995" y="750414"/>
                    </a:cubicBezTo>
                    <a:cubicBezTo>
                      <a:pt x="580562" y="758278"/>
                      <a:pt x="596272" y="761852"/>
                      <a:pt x="611981" y="761852"/>
                    </a:cubicBezTo>
                    <a:cubicBezTo>
                      <a:pt x="620550" y="761852"/>
                      <a:pt x="627691" y="769000"/>
                      <a:pt x="627691" y="777579"/>
                    </a:cubicBezTo>
                    <a:cubicBezTo>
                      <a:pt x="627691" y="777579"/>
                      <a:pt x="627691" y="777579"/>
                      <a:pt x="627691" y="974162"/>
                    </a:cubicBezTo>
                    <a:cubicBezTo>
                      <a:pt x="722662" y="982026"/>
                      <a:pt x="796925" y="1061374"/>
                      <a:pt x="796925" y="1158594"/>
                    </a:cubicBezTo>
                    <a:cubicBezTo>
                      <a:pt x="796925" y="1260817"/>
                      <a:pt x="714093" y="1343025"/>
                      <a:pt x="611981" y="1343025"/>
                    </a:cubicBezTo>
                    <a:cubicBezTo>
                      <a:pt x="509869" y="1343025"/>
                      <a:pt x="427037" y="1260817"/>
                      <a:pt x="427037" y="1158594"/>
                    </a:cubicBezTo>
                    <a:cubicBezTo>
                      <a:pt x="427037" y="1061374"/>
                      <a:pt x="501300" y="982026"/>
                      <a:pt x="596272" y="974162"/>
                    </a:cubicBezTo>
                    <a:cubicBezTo>
                      <a:pt x="596272" y="974162"/>
                      <a:pt x="596272" y="974162"/>
                      <a:pt x="596272" y="792590"/>
                    </a:cubicBezTo>
                    <a:cubicBezTo>
                      <a:pt x="580562" y="790446"/>
                      <a:pt x="565567" y="785442"/>
                      <a:pt x="551999" y="777579"/>
                    </a:cubicBezTo>
                    <a:cubicBezTo>
                      <a:pt x="544145" y="773289"/>
                      <a:pt x="542002" y="763996"/>
                      <a:pt x="546287" y="756133"/>
                    </a:cubicBezTo>
                    <a:cubicBezTo>
                      <a:pt x="548072" y="752559"/>
                      <a:pt x="551464" y="750057"/>
                      <a:pt x="555302" y="748985"/>
                    </a:cubicBezTo>
                    <a:close/>
                    <a:moveTo>
                      <a:pt x="700807" y="709287"/>
                    </a:moveTo>
                    <a:cubicBezTo>
                      <a:pt x="704648" y="708219"/>
                      <a:pt x="708757" y="708575"/>
                      <a:pt x="712330" y="710712"/>
                    </a:cubicBezTo>
                    <a:cubicBezTo>
                      <a:pt x="712330" y="710712"/>
                      <a:pt x="712330" y="710712"/>
                      <a:pt x="888115" y="811848"/>
                    </a:cubicBezTo>
                    <a:cubicBezTo>
                      <a:pt x="921700" y="764129"/>
                      <a:pt x="976722" y="732791"/>
                      <a:pt x="1040319" y="732791"/>
                    </a:cubicBezTo>
                    <a:cubicBezTo>
                      <a:pt x="1141788" y="732791"/>
                      <a:pt x="1223964" y="814697"/>
                      <a:pt x="1223964" y="917258"/>
                    </a:cubicBezTo>
                    <a:cubicBezTo>
                      <a:pt x="1223964" y="1019107"/>
                      <a:pt x="1141788" y="1101726"/>
                      <a:pt x="1040319" y="1101726"/>
                    </a:cubicBezTo>
                    <a:cubicBezTo>
                      <a:pt x="938135" y="1101726"/>
                      <a:pt x="855244" y="1019107"/>
                      <a:pt x="855244" y="917258"/>
                    </a:cubicBezTo>
                    <a:cubicBezTo>
                      <a:pt x="855244" y="889481"/>
                      <a:pt x="860961" y="863129"/>
                      <a:pt x="872394" y="839625"/>
                    </a:cubicBezTo>
                    <a:cubicBezTo>
                      <a:pt x="872394" y="839625"/>
                      <a:pt x="872394" y="839625"/>
                      <a:pt x="709471" y="745611"/>
                    </a:cubicBezTo>
                    <a:cubicBezTo>
                      <a:pt x="700896" y="757007"/>
                      <a:pt x="689463" y="766978"/>
                      <a:pt x="677315" y="774812"/>
                    </a:cubicBezTo>
                    <a:cubicBezTo>
                      <a:pt x="670170" y="779798"/>
                      <a:pt x="660166" y="777661"/>
                      <a:pt x="655878" y="769827"/>
                    </a:cubicBezTo>
                    <a:cubicBezTo>
                      <a:pt x="650876" y="762704"/>
                      <a:pt x="653020" y="752733"/>
                      <a:pt x="660880" y="748460"/>
                    </a:cubicBezTo>
                    <a:cubicBezTo>
                      <a:pt x="673028" y="740625"/>
                      <a:pt x="683747" y="729942"/>
                      <a:pt x="690892" y="717122"/>
                    </a:cubicBezTo>
                    <a:cubicBezTo>
                      <a:pt x="690892" y="717122"/>
                      <a:pt x="690892" y="717122"/>
                      <a:pt x="690892" y="716409"/>
                    </a:cubicBezTo>
                    <a:cubicBezTo>
                      <a:pt x="693393" y="712848"/>
                      <a:pt x="696966" y="710355"/>
                      <a:pt x="700807" y="709287"/>
                    </a:cubicBezTo>
                    <a:close/>
                    <a:moveTo>
                      <a:pt x="505180" y="655637"/>
                    </a:moveTo>
                    <a:cubicBezTo>
                      <a:pt x="513742" y="655637"/>
                      <a:pt x="520878" y="662763"/>
                      <a:pt x="520878" y="671314"/>
                    </a:cubicBezTo>
                    <a:cubicBezTo>
                      <a:pt x="520878" y="686992"/>
                      <a:pt x="524445" y="702669"/>
                      <a:pt x="532294" y="716208"/>
                    </a:cubicBezTo>
                    <a:cubicBezTo>
                      <a:pt x="533008" y="716921"/>
                      <a:pt x="533721" y="717633"/>
                      <a:pt x="533721" y="719059"/>
                    </a:cubicBezTo>
                    <a:cubicBezTo>
                      <a:pt x="536575" y="726185"/>
                      <a:pt x="533721" y="734023"/>
                      <a:pt x="527299" y="738299"/>
                    </a:cubicBezTo>
                    <a:cubicBezTo>
                      <a:pt x="527299" y="738299"/>
                      <a:pt x="527299" y="738299"/>
                      <a:pt x="351771" y="839488"/>
                    </a:cubicBezTo>
                    <a:cubicBezTo>
                      <a:pt x="363187" y="863004"/>
                      <a:pt x="368896" y="889370"/>
                      <a:pt x="368896" y="917162"/>
                    </a:cubicBezTo>
                    <a:cubicBezTo>
                      <a:pt x="368896" y="1019063"/>
                      <a:pt x="286126" y="1101725"/>
                      <a:pt x="184091" y="1101725"/>
                    </a:cubicBezTo>
                    <a:cubicBezTo>
                      <a:pt x="82770" y="1101725"/>
                      <a:pt x="0" y="1019063"/>
                      <a:pt x="0" y="917162"/>
                    </a:cubicBezTo>
                    <a:cubicBezTo>
                      <a:pt x="0" y="814547"/>
                      <a:pt x="82770" y="732598"/>
                      <a:pt x="184091" y="732598"/>
                    </a:cubicBezTo>
                    <a:cubicBezTo>
                      <a:pt x="247595" y="732598"/>
                      <a:pt x="302537" y="763952"/>
                      <a:pt x="336073" y="811697"/>
                    </a:cubicBezTo>
                    <a:cubicBezTo>
                      <a:pt x="336073" y="811697"/>
                      <a:pt x="336073" y="811697"/>
                      <a:pt x="498758" y="718346"/>
                    </a:cubicBezTo>
                    <a:cubicBezTo>
                      <a:pt x="492336" y="703381"/>
                      <a:pt x="489482" y="687704"/>
                      <a:pt x="489482" y="671314"/>
                    </a:cubicBezTo>
                    <a:cubicBezTo>
                      <a:pt x="489482" y="662763"/>
                      <a:pt x="496618" y="655637"/>
                      <a:pt x="505180" y="655637"/>
                    </a:cubicBezTo>
                    <a:close/>
                    <a:moveTo>
                      <a:pt x="611982" y="623887"/>
                    </a:moveTo>
                    <a:cubicBezTo>
                      <a:pt x="637847" y="623887"/>
                      <a:pt x="658814" y="645209"/>
                      <a:pt x="658814" y="671512"/>
                    </a:cubicBezTo>
                    <a:cubicBezTo>
                      <a:pt x="658814" y="697815"/>
                      <a:pt x="637847" y="719137"/>
                      <a:pt x="611982" y="719137"/>
                    </a:cubicBezTo>
                    <a:cubicBezTo>
                      <a:pt x="586117" y="719137"/>
                      <a:pt x="565150" y="697815"/>
                      <a:pt x="565150" y="671512"/>
                    </a:cubicBezTo>
                    <a:cubicBezTo>
                      <a:pt x="565150" y="645209"/>
                      <a:pt x="586117" y="623887"/>
                      <a:pt x="611982" y="623887"/>
                    </a:cubicBezTo>
                    <a:close/>
                    <a:moveTo>
                      <a:pt x="1037450" y="304800"/>
                    </a:moveTo>
                    <a:cubicBezTo>
                      <a:pt x="980376" y="304800"/>
                      <a:pt x="956119" y="331293"/>
                      <a:pt x="958973" y="342749"/>
                    </a:cubicBezTo>
                    <a:cubicBezTo>
                      <a:pt x="960400" y="344897"/>
                      <a:pt x="961826" y="347046"/>
                      <a:pt x="962540" y="349194"/>
                    </a:cubicBezTo>
                    <a:cubicBezTo>
                      <a:pt x="960400" y="352774"/>
                      <a:pt x="953265" y="362082"/>
                      <a:pt x="954692" y="377119"/>
                    </a:cubicBezTo>
                    <a:cubicBezTo>
                      <a:pt x="955405" y="384995"/>
                      <a:pt x="954692" y="397883"/>
                      <a:pt x="953265" y="400747"/>
                    </a:cubicBezTo>
                    <a:cubicBezTo>
                      <a:pt x="951125" y="405759"/>
                      <a:pt x="947558" y="412204"/>
                      <a:pt x="943277" y="416500"/>
                    </a:cubicBezTo>
                    <a:cubicBezTo>
                      <a:pt x="938283" y="421512"/>
                      <a:pt x="931862" y="430820"/>
                      <a:pt x="934003" y="436549"/>
                    </a:cubicBezTo>
                    <a:cubicBezTo>
                      <a:pt x="936143" y="440845"/>
                      <a:pt x="942564" y="447289"/>
                      <a:pt x="956119" y="448005"/>
                    </a:cubicBezTo>
                    <a:cubicBezTo>
                      <a:pt x="956119" y="451585"/>
                      <a:pt x="956119" y="458029"/>
                      <a:pt x="956119" y="464473"/>
                    </a:cubicBezTo>
                    <a:cubicBezTo>
                      <a:pt x="955405" y="486670"/>
                      <a:pt x="958259" y="492398"/>
                      <a:pt x="961113" y="495262"/>
                    </a:cubicBezTo>
                    <a:cubicBezTo>
                      <a:pt x="963967" y="498127"/>
                      <a:pt x="969674" y="500991"/>
                      <a:pt x="991077" y="500991"/>
                    </a:cubicBezTo>
                    <a:cubicBezTo>
                      <a:pt x="993931" y="500991"/>
                      <a:pt x="1001779" y="500275"/>
                      <a:pt x="1007486" y="500275"/>
                    </a:cubicBezTo>
                    <a:cubicBezTo>
                      <a:pt x="1007486" y="500275"/>
                      <a:pt x="1007486" y="500275"/>
                      <a:pt x="1007486" y="540372"/>
                    </a:cubicBezTo>
                    <a:cubicBezTo>
                      <a:pt x="1007486" y="543236"/>
                      <a:pt x="1009626" y="545384"/>
                      <a:pt x="1011767" y="546100"/>
                    </a:cubicBezTo>
                    <a:cubicBezTo>
                      <a:pt x="1012480" y="546100"/>
                      <a:pt x="1014620" y="546100"/>
                      <a:pt x="1017474" y="546100"/>
                    </a:cubicBezTo>
                    <a:cubicBezTo>
                      <a:pt x="1028889" y="546100"/>
                      <a:pt x="1055286" y="544668"/>
                      <a:pt x="1077402" y="531780"/>
                    </a:cubicBezTo>
                    <a:cubicBezTo>
                      <a:pt x="1078829" y="530348"/>
                      <a:pt x="1079543" y="528916"/>
                      <a:pt x="1079543" y="527484"/>
                    </a:cubicBezTo>
                    <a:cubicBezTo>
                      <a:pt x="1079543" y="527484"/>
                      <a:pt x="1079543" y="527484"/>
                      <a:pt x="1080969" y="500275"/>
                    </a:cubicBezTo>
                    <a:cubicBezTo>
                      <a:pt x="1115928" y="486670"/>
                      <a:pt x="1171575" y="445141"/>
                      <a:pt x="1129483" y="358502"/>
                    </a:cubicBezTo>
                    <a:cubicBezTo>
                      <a:pt x="1117354" y="332009"/>
                      <a:pt x="1087390" y="304800"/>
                      <a:pt x="1037450" y="304800"/>
                    </a:cubicBezTo>
                    <a:close/>
                    <a:moveTo>
                      <a:pt x="179226" y="303212"/>
                    </a:moveTo>
                    <a:cubicBezTo>
                      <a:pt x="127225" y="303212"/>
                      <a:pt x="101581" y="333861"/>
                      <a:pt x="89471" y="360233"/>
                    </a:cubicBezTo>
                    <a:cubicBezTo>
                      <a:pt x="66676" y="407987"/>
                      <a:pt x="103006" y="455029"/>
                      <a:pt x="120814" y="474273"/>
                    </a:cubicBezTo>
                    <a:cubicBezTo>
                      <a:pt x="120814" y="474273"/>
                      <a:pt x="120814" y="474273"/>
                      <a:pt x="120814" y="527730"/>
                    </a:cubicBezTo>
                    <a:cubicBezTo>
                      <a:pt x="120814" y="529868"/>
                      <a:pt x="122239" y="532007"/>
                      <a:pt x="124376" y="532719"/>
                    </a:cubicBezTo>
                    <a:cubicBezTo>
                      <a:pt x="159993" y="547687"/>
                      <a:pt x="206295" y="547687"/>
                      <a:pt x="209857" y="547687"/>
                    </a:cubicBezTo>
                    <a:cubicBezTo>
                      <a:pt x="212706" y="547687"/>
                      <a:pt x="214843" y="545549"/>
                      <a:pt x="214843" y="542698"/>
                    </a:cubicBezTo>
                    <a:cubicBezTo>
                      <a:pt x="214843" y="542698"/>
                      <a:pt x="214843" y="542698"/>
                      <a:pt x="214843" y="505635"/>
                    </a:cubicBezTo>
                    <a:cubicBezTo>
                      <a:pt x="236925" y="507773"/>
                      <a:pt x="254022" y="504922"/>
                      <a:pt x="259008" y="502784"/>
                    </a:cubicBezTo>
                    <a:cubicBezTo>
                      <a:pt x="264707" y="499933"/>
                      <a:pt x="264707" y="492092"/>
                      <a:pt x="266131" y="478550"/>
                    </a:cubicBezTo>
                    <a:cubicBezTo>
                      <a:pt x="266131" y="478550"/>
                      <a:pt x="266131" y="478550"/>
                      <a:pt x="266131" y="477124"/>
                    </a:cubicBezTo>
                    <a:cubicBezTo>
                      <a:pt x="266844" y="468571"/>
                      <a:pt x="265419" y="455742"/>
                      <a:pt x="264707" y="447901"/>
                    </a:cubicBezTo>
                    <a:cubicBezTo>
                      <a:pt x="281091" y="447189"/>
                      <a:pt x="285365" y="438636"/>
                      <a:pt x="286789" y="435785"/>
                    </a:cubicBezTo>
                    <a:cubicBezTo>
                      <a:pt x="288926" y="429370"/>
                      <a:pt x="282515" y="422955"/>
                      <a:pt x="276104" y="416540"/>
                    </a:cubicBezTo>
                    <a:cubicBezTo>
                      <a:pt x="275392" y="415827"/>
                      <a:pt x="275392" y="415115"/>
                      <a:pt x="274679" y="414402"/>
                    </a:cubicBezTo>
                    <a:cubicBezTo>
                      <a:pt x="271830" y="411551"/>
                      <a:pt x="268268" y="404423"/>
                      <a:pt x="265419" y="396583"/>
                    </a:cubicBezTo>
                    <a:cubicBezTo>
                      <a:pt x="264707" y="394445"/>
                      <a:pt x="263994" y="390881"/>
                      <a:pt x="263282" y="387317"/>
                    </a:cubicBezTo>
                    <a:cubicBezTo>
                      <a:pt x="262570" y="383041"/>
                      <a:pt x="261145" y="378051"/>
                      <a:pt x="259720" y="373775"/>
                    </a:cubicBezTo>
                    <a:cubicBezTo>
                      <a:pt x="258296" y="368786"/>
                      <a:pt x="257583" y="355956"/>
                      <a:pt x="256871" y="348828"/>
                    </a:cubicBezTo>
                    <a:cubicBezTo>
                      <a:pt x="257583" y="348116"/>
                      <a:pt x="259008" y="349541"/>
                      <a:pt x="259720" y="348828"/>
                    </a:cubicBezTo>
                    <a:cubicBezTo>
                      <a:pt x="259720" y="348828"/>
                      <a:pt x="259720" y="348828"/>
                      <a:pt x="260433" y="348116"/>
                    </a:cubicBezTo>
                    <a:cubicBezTo>
                      <a:pt x="263282" y="336712"/>
                      <a:pt x="280378" y="317467"/>
                      <a:pt x="274679" y="317467"/>
                    </a:cubicBezTo>
                    <a:cubicBezTo>
                      <a:pt x="220542" y="318180"/>
                      <a:pt x="237638" y="303212"/>
                      <a:pt x="179226" y="303212"/>
                    </a:cubicBezTo>
                    <a:close/>
                    <a:moveTo>
                      <a:pt x="1040096" y="241300"/>
                    </a:moveTo>
                    <a:cubicBezTo>
                      <a:pt x="1141687" y="241300"/>
                      <a:pt x="1223962" y="324094"/>
                      <a:pt x="1223962" y="426159"/>
                    </a:cubicBezTo>
                    <a:cubicBezTo>
                      <a:pt x="1223962" y="528224"/>
                      <a:pt x="1141687" y="610304"/>
                      <a:pt x="1040096" y="610304"/>
                    </a:cubicBezTo>
                    <a:cubicBezTo>
                      <a:pt x="976422" y="610304"/>
                      <a:pt x="921334" y="578900"/>
                      <a:pt x="887709" y="531079"/>
                    </a:cubicBezTo>
                    <a:cubicBezTo>
                      <a:pt x="887709" y="531079"/>
                      <a:pt x="887709" y="531079"/>
                      <a:pt x="724590" y="624579"/>
                    </a:cubicBezTo>
                    <a:cubicBezTo>
                      <a:pt x="731029" y="639568"/>
                      <a:pt x="733890" y="655270"/>
                      <a:pt x="733890" y="671686"/>
                    </a:cubicBezTo>
                    <a:cubicBezTo>
                      <a:pt x="733890" y="680251"/>
                      <a:pt x="726736" y="687388"/>
                      <a:pt x="718151" y="687388"/>
                    </a:cubicBezTo>
                    <a:cubicBezTo>
                      <a:pt x="709566" y="687388"/>
                      <a:pt x="702411" y="680251"/>
                      <a:pt x="702411" y="671686"/>
                    </a:cubicBezTo>
                    <a:cubicBezTo>
                      <a:pt x="702411" y="655984"/>
                      <a:pt x="698834" y="640281"/>
                      <a:pt x="690964" y="626720"/>
                    </a:cubicBezTo>
                    <a:cubicBezTo>
                      <a:pt x="690249" y="625293"/>
                      <a:pt x="689534" y="623865"/>
                      <a:pt x="688818" y="622438"/>
                    </a:cubicBezTo>
                    <a:cubicBezTo>
                      <a:pt x="687387" y="616014"/>
                      <a:pt x="690249" y="608163"/>
                      <a:pt x="695972" y="604594"/>
                    </a:cubicBezTo>
                    <a:cubicBezTo>
                      <a:pt x="695972" y="604594"/>
                      <a:pt x="695972" y="604594"/>
                      <a:pt x="871969" y="503957"/>
                    </a:cubicBezTo>
                    <a:cubicBezTo>
                      <a:pt x="860522" y="480403"/>
                      <a:pt x="854799" y="453995"/>
                      <a:pt x="854799" y="426159"/>
                    </a:cubicBezTo>
                    <a:cubicBezTo>
                      <a:pt x="854799" y="324094"/>
                      <a:pt x="937789" y="241300"/>
                      <a:pt x="1040096" y="241300"/>
                    </a:cubicBezTo>
                    <a:close/>
                    <a:moveTo>
                      <a:pt x="184285" y="241300"/>
                    </a:moveTo>
                    <a:cubicBezTo>
                      <a:pt x="286426" y="241300"/>
                      <a:pt x="369282" y="324184"/>
                      <a:pt x="369282" y="426361"/>
                    </a:cubicBezTo>
                    <a:cubicBezTo>
                      <a:pt x="369282" y="454227"/>
                      <a:pt x="363568" y="480664"/>
                      <a:pt x="352140" y="504243"/>
                    </a:cubicBezTo>
                    <a:cubicBezTo>
                      <a:pt x="352140" y="504243"/>
                      <a:pt x="352140" y="504243"/>
                      <a:pt x="514995" y="597845"/>
                    </a:cubicBezTo>
                    <a:cubicBezTo>
                      <a:pt x="524995" y="584984"/>
                      <a:pt x="537852" y="573552"/>
                      <a:pt x="552137" y="565692"/>
                    </a:cubicBezTo>
                    <a:cubicBezTo>
                      <a:pt x="559280" y="561405"/>
                      <a:pt x="569280" y="563548"/>
                      <a:pt x="573566" y="571408"/>
                    </a:cubicBezTo>
                    <a:cubicBezTo>
                      <a:pt x="577851" y="579268"/>
                      <a:pt x="574994" y="588556"/>
                      <a:pt x="567137" y="592844"/>
                    </a:cubicBezTo>
                    <a:cubicBezTo>
                      <a:pt x="553566" y="600703"/>
                      <a:pt x="541423" y="612136"/>
                      <a:pt x="533566" y="626426"/>
                    </a:cubicBezTo>
                    <a:cubicBezTo>
                      <a:pt x="533566" y="626426"/>
                      <a:pt x="533566" y="626426"/>
                      <a:pt x="533566" y="627140"/>
                    </a:cubicBezTo>
                    <a:cubicBezTo>
                      <a:pt x="529995" y="632142"/>
                      <a:pt x="524995" y="635000"/>
                      <a:pt x="519995" y="635000"/>
                    </a:cubicBezTo>
                    <a:cubicBezTo>
                      <a:pt x="517138" y="635000"/>
                      <a:pt x="514281" y="634286"/>
                      <a:pt x="512138" y="632857"/>
                    </a:cubicBezTo>
                    <a:cubicBezTo>
                      <a:pt x="512138" y="632857"/>
                      <a:pt x="512138" y="632857"/>
                      <a:pt x="336426" y="531395"/>
                    </a:cubicBezTo>
                    <a:cubicBezTo>
                      <a:pt x="302855" y="579268"/>
                      <a:pt x="247855" y="610706"/>
                      <a:pt x="184285" y="610706"/>
                    </a:cubicBezTo>
                    <a:cubicBezTo>
                      <a:pt x="82857" y="610706"/>
                      <a:pt x="1" y="528537"/>
                      <a:pt x="1" y="426361"/>
                    </a:cubicBezTo>
                    <a:cubicBezTo>
                      <a:pt x="1" y="324184"/>
                      <a:pt x="82857" y="241300"/>
                      <a:pt x="184285" y="241300"/>
                    </a:cubicBezTo>
                    <a:close/>
                    <a:moveTo>
                      <a:pt x="605909" y="61912"/>
                    </a:moveTo>
                    <a:cubicBezTo>
                      <a:pt x="554456" y="61912"/>
                      <a:pt x="528729" y="92760"/>
                      <a:pt x="515866" y="119303"/>
                    </a:cubicBezTo>
                    <a:cubicBezTo>
                      <a:pt x="493712" y="167368"/>
                      <a:pt x="530158" y="214715"/>
                      <a:pt x="548024" y="233367"/>
                    </a:cubicBezTo>
                    <a:cubicBezTo>
                      <a:pt x="548024" y="233367"/>
                      <a:pt x="548024" y="233367"/>
                      <a:pt x="548024" y="287888"/>
                    </a:cubicBezTo>
                    <a:cubicBezTo>
                      <a:pt x="548024" y="290041"/>
                      <a:pt x="549453" y="292193"/>
                      <a:pt x="551597" y="292910"/>
                    </a:cubicBezTo>
                    <a:cubicBezTo>
                      <a:pt x="587329" y="307975"/>
                      <a:pt x="633065" y="307975"/>
                      <a:pt x="636638" y="307975"/>
                    </a:cubicBezTo>
                    <a:cubicBezTo>
                      <a:pt x="640211" y="307975"/>
                      <a:pt x="642355" y="305823"/>
                      <a:pt x="642355" y="302953"/>
                    </a:cubicBezTo>
                    <a:cubicBezTo>
                      <a:pt x="642355" y="302953"/>
                      <a:pt x="642355" y="302953"/>
                      <a:pt x="642355" y="264932"/>
                    </a:cubicBezTo>
                    <a:cubicBezTo>
                      <a:pt x="664509" y="267084"/>
                      <a:pt x="680945" y="264932"/>
                      <a:pt x="685948" y="262780"/>
                    </a:cubicBezTo>
                    <a:cubicBezTo>
                      <a:pt x="691665" y="259193"/>
                      <a:pt x="692379" y="252019"/>
                      <a:pt x="693094" y="238389"/>
                    </a:cubicBezTo>
                    <a:cubicBezTo>
                      <a:pt x="693094" y="238389"/>
                      <a:pt x="693094" y="238389"/>
                      <a:pt x="693094" y="236954"/>
                    </a:cubicBezTo>
                    <a:cubicBezTo>
                      <a:pt x="693809" y="228345"/>
                      <a:pt x="693094" y="214715"/>
                      <a:pt x="691665" y="207541"/>
                    </a:cubicBezTo>
                    <a:cubicBezTo>
                      <a:pt x="708816" y="206824"/>
                      <a:pt x="713104" y="198215"/>
                      <a:pt x="713818" y="195346"/>
                    </a:cubicBezTo>
                    <a:cubicBezTo>
                      <a:pt x="715962" y="188889"/>
                      <a:pt x="710245" y="182433"/>
                      <a:pt x="703814" y="175976"/>
                    </a:cubicBezTo>
                    <a:cubicBezTo>
                      <a:pt x="703099" y="175259"/>
                      <a:pt x="702384" y="174542"/>
                      <a:pt x="701670" y="173824"/>
                    </a:cubicBezTo>
                    <a:cubicBezTo>
                      <a:pt x="698811" y="170237"/>
                      <a:pt x="695953" y="163781"/>
                      <a:pt x="693094" y="155890"/>
                    </a:cubicBezTo>
                    <a:cubicBezTo>
                      <a:pt x="692379" y="153737"/>
                      <a:pt x="691665" y="150150"/>
                      <a:pt x="690950" y="146564"/>
                    </a:cubicBezTo>
                    <a:cubicBezTo>
                      <a:pt x="689521" y="141542"/>
                      <a:pt x="688806" y="136520"/>
                      <a:pt x="687377" y="132933"/>
                    </a:cubicBezTo>
                    <a:cubicBezTo>
                      <a:pt x="685948" y="127912"/>
                      <a:pt x="684519" y="114281"/>
                      <a:pt x="683804" y="107107"/>
                    </a:cubicBezTo>
                    <a:cubicBezTo>
                      <a:pt x="685233" y="107107"/>
                      <a:pt x="686662" y="107825"/>
                      <a:pt x="686662" y="107825"/>
                    </a:cubicBezTo>
                    <a:cubicBezTo>
                      <a:pt x="687377" y="107825"/>
                      <a:pt x="687377" y="107825"/>
                      <a:pt x="687377" y="107107"/>
                    </a:cubicBezTo>
                    <a:cubicBezTo>
                      <a:pt x="690236" y="94912"/>
                      <a:pt x="708101" y="75542"/>
                      <a:pt x="702384" y="75542"/>
                    </a:cubicBezTo>
                    <a:cubicBezTo>
                      <a:pt x="647358" y="76977"/>
                      <a:pt x="664509" y="61912"/>
                      <a:pt x="605909" y="61912"/>
                    </a:cubicBezTo>
                    <a:close/>
                    <a:moveTo>
                      <a:pt x="611981" y="0"/>
                    </a:moveTo>
                    <a:cubicBezTo>
                      <a:pt x="714093" y="0"/>
                      <a:pt x="796925" y="82120"/>
                      <a:pt x="796925" y="184235"/>
                    </a:cubicBezTo>
                    <a:cubicBezTo>
                      <a:pt x="796925" y="281350"/>
                      <a:pt x="722662" y="360614"/>
                      <a:pt x="627691" y="368469"/>
                    </a:cubicBezTo>
                    <a:cubicBezTo>
                      <a:pt x="627691" y="368469"/>
                      <a:pt x="627691" y="368469"/>
                      <a:pt x="627691" y="549133"/>
                    </a:cubicBezTo>
                    <a:cubicBezTo>
                      <a:pt x="641258" y="550561"/>
                      <a:pt x="654111" y="554846"/>
                      <a:pt x="666251" y="560558"/>
                    </a:cubicBezTo>
                    <a:cubicBezTo>
                      <a:pt x="674105" y="564843"/>
                      <a:pt x="676962" y="574126"/>
                      <a:pt x="673391" y="581981"/>
                    </a:cubicBezTo>
                    <a:cubicBezTo>
                      <a:pt x="670535" y="587694"/>
                      <a:pt x="664822" y="590550"/>
                      <a:pt x="659110" y="590550"/>
                    </a:cubicBezTo>
                    <a:cubicBezTo>
                      <a:pt x="656968" y="590550"/>
                      <a:pt x="654111" y="589836"/>
                      <a:pt x="651969" y="589122"/>
                    </a:cubicBezTo>
                    <a:cubicBezTo>
                      <a:pt x="639830" y="582695"/>
                      <a:pt x="626263" y="579839"/>
                      <a:pt x="611981" y="579839"/>
                    </a:cubicBezTo>
                    <a:cubicBezTo>
                      <a:pt x="603412" y="579839"/>
                      <a:pt x="596272" y="572698"/>
                      <a:pt x="596272" y="564129"/>
                    </a:cubicBezTo>
                    <a:cubicBezTo>
                      <a:pt x="596272" y="564129"/>
                      <a:pt x="596272" y="564129"/>
                      <a:pt x="596272" y="368469"/>
                    </a:cubicBezTo>
                    <a:cubicBezTo>
                      <a:pt x="501300" y="360614"/>
                      <a:pt x="427037" y="281350"/>
                      <a:pt x="427037" y="184235"/>
                    </a:cubicBezTo>
                    <a:cubicBezTo>
                      <a:pt x="427037" y="82120"/>
                      <a:pt x="509869" y="0"/>
                      <a:pt x="611981" y="0"/>
                    </a:cubicBezTo>
                    <a:close/>
                  </a:path>
                </a:pathLst>
              </a:custGeom>
              <a:solidFill>
                <a:srgbClr val="FFFFFF"/>
              </a:solidFill>
              <a:ln>
                <a:noFill/>
              </a:ln>
            </p:spPr>
            <p:txBody>
              <a:bodyPr vert="horz" wrap="square" lIns="50920" tIns="25460" rIns="50920" bIns="2546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75757"/>
                  </a:solidFill>
                  <a:effectLst/>
                  <a:uLnTx/>
                  <a:uFillTx/>
                  <a:latin typeface="Arial"/>
                  <a:ea typeface="+mn-ea"/>
                  <a:cs typeface="Arial"/>
                </a:endParaRPr>
              </a:p>
            </p:txBody>
          </p:sp>
        </p:grpSp>
        <p:sp>
          <p:nvSpPr>
            <p:cNvPr id="37" name="Oval 20">
              <a:extLst>
                <a:ext uri="{FF2B5EF4-FFF2-40B4-BE49-F238E27FC236}">
                  <a16:creationId xmlns:a16="http://schemas.microsoft.com/office/drawing/2014/main" id="{B7BA146C-AD05-4525-B4A2-D76EFFBC5BF0}"/>
                </a:ext>
              </a:extLst>
            </p:cNvPr>
            <p:cNvSpPr>
              <a:spLocks noChangeAspect="1" noChangeArrowheads="1"/>
            </p:cNvSpPr>
            <p:nvPr/>
          </p:nvSpPr>
          <p:spPr bwMode="auto">
            <a:xfrm>
              <a:off x="9524550"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6</a:t>
              </a:r>
            </a:p>
          </p:txBody>
        </p:sp>
        <p:sp>
          <p:nvSpPr>
            <p:cNvPr id="38" name="Oval 20">
              <a:extLst>
                <a:ext uri="{FF2B5EF4-FFF2-40B4-BE49-F238E27FC236}">
                  <a16:creationId xmlns:a16="http://schemas.microsoft.com/office/drawing/2014/main" id="{4F50A7F6-80BE-4221-9E8B-D4320007C02E}"/>
                </a:ext>
              </a:extLst>
            </p:cNvPr>
            <p:cNvSpPr>
              <a:spLocks noChangeAspect="1" noChangeArrowheads="1"/>
            </p:cNvSpPr>
            <p:nvPr/>
          </p:nvSpPr>
          <p:spPr bwMode="auto">
            <a:xfrm>
              <a:off x="8336344"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5</a:t>
              </a:r>
            </a:p>
          </p:txBody>
        </p:sp>
        <p:sp>
          <p:nvSpPr>
            <p:cNvPr id="39" name="Oval 20">
              <a:extLst>
                <a:ext uri="{FF2B5EF4-FFF2-40B4-BE49-F238E27FC236}">
                  <a16:creationId xmlns:a16="http://schemas.microsoft.com/office/drawing/2014/main" id="{20FCB6DC-C5A4-4836-AEF5-E376068EDE0B}"/>
                </a:ext>
              </a:extLst>
            </p:cNvPr>
            <p:cNvSpPr>
              <a:spLocks noChangeAspect="1" noChangeArrowheads="1"/>
            </p:cNvSpPr>
            <p:nvPr/>
          </p:nvSpPr>
          <p:spPr bwMode="auto">
            <a:xfrm>
              <a:off x="1851970" y="5523807"/>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4</a:t>
              </a:r>
            </a:p>
          </p:txBody>
        </p:sp>
        <p:sp>
          <p:nvSpPr>
            <p:cNvPr id="40" name="Oval 20">
              <a:extLst>
                <a:ext uri="{FF2B5EF4-FFF2-40B4-BE49-F238E27FC236}">
                  <a16:creationId xmlns:a16="http://schemas.microsoft.com/office/drawing/2014/main" id="{1380D96E-E890-47D0-8E96-18DD82037FDF}"/>
                </a:ext>
              </a:extLst>
            </p:cNvPr>
            <p:cNvSpPr>
              <a:spLocks noChangeAspect="1" noChangeArrowheads="1"/>
            </p:cNvSpPr>
            <p:nvPr/>
          </p:nvSpPr>
          <p:spPr bwMode="auto">
            <a:xfrm>
              <a:off x="1851970" y="448897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3</a:t>
              </a:r>
            </a:p>
          </p:txBody>
        </p:sp>
        <p:sp>
          <p:nvSpPr>
            <p:cNvPr id="41" name="Oval 20">
              <a:extLst>
                <a:ext uri="{FF2B5EF4-FFF2-40B4-BE49-F238E27FC236}">
                  <a16:creationId xmlns:a16="http://schemas.microsoft.com/office/drawing/2014/main" id="{F33D5584-E301-4E1C-AB19-4C209329F161}"/>
                </a:ext>
              </a:extLst>
            </p:cNvPr>
            <p:cNvSpPr>
              <a:spLocks noChangeAspect="1" noChangeArrowheads="1"/>
            </p:cNvSpPr>
            <p:nvPr/>
          </p:nvSpPr>
          <p:spPr bwMode="auto">
            <a:xfrm>
              <a:off x="1851970" y="3454144"/>
              <a:ext cx="276219" cy="276219"/>
            </a:xfrm>
            <a:prstGeom prst="ellipse">
              <a:avLst/>
            </a:prstGeom>
            <a:solidFill>
              <a:srgbClr val="6B80FF"/>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prstClr val="white"/>
                  </a:solidFill>
                  <a:effectLst/>
                  <a:uLnTx/>
                  <a:uFillTx/>
                  <a:latin typeface="Arial"/>
                  <a:ea typeface="+mn-ea"/>
                  <a:cs typeface="Arial"/>
                </a:rPr>
                <a:t>2</a:t>
              </a:r>
            </a:p>
          </p:txBody>
        </p:sp>
        <p:sp>
          <p:nvSpPr>
            <p:cNvPr id="42" name="Oval 20">
              <a:extLst>
                <a:ext uri="{FF2B5EF4-FFF2-40B4-BE49-F238E27FC236}">
                  <a16:creationId xmlns:a16="http://schemas.microsoft.com/office/drawing/2014/main" id="{8FB0F77D-E601-4140-8FB2-FB628E7B215D}"/>
                </a:ext>
              </a:extLst>
            </p:cNvPr>
            <p:cNvSpPr>
              <a:spLocks noChangeAspect="1" noChangeArrowheads="1"/>
            </p:cNvSpPr>
            <p:nvPr/>
          </p:nvSpPr>
          <p:spPr bwMode="auto">
            <a:xfrm>
              <a:off x="1851970" y="2419312"/>
              <a:ext cx="276219" cy="276219"/>
            </a:xfrm>
            <a:prstGeom prst="ellipse">
              <a:avLst/>
            </a:prstGeom>
            <a:solidFill>
              <a:srgbClr val="AAAAAC"/>
            </a:solidFill>
            <a:ln w="9644" cap="flat" cmpd="sng" algn="ctr">
              <a:solidFill>
                <a:schemeClr val="bg1"/>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1</a:t>
              </a:r>
            </a:p>
          </p:txBody>
        </p:sp>
        <p:sp>
          <p:nvSpPr>
            <p:cNvPr id="43" name="Oval 20">
              <a:extLst>
                <a:ext uri="{FF2B5EF4-FFF2-40B4-BE49-F238E27FC236}">
                  <a16:creationId xmlns:a16="http://schemas.microsoft.com/office/drawing/2014/main" id="{D847048F-F2E6-4539-B604-87B0ACF8C683}"/>
                </a:ext>
              </a:extLst>
            </p:cNvPr>
            <p:cNvSpPr>
              <a:spLocks noChangeAspect="1" noChangeArrowheads="1"/>
            </p:cNvSpPr>
            <p:nvPr/>
          </p:nvSpPr>
          <p:spPr bwMode="auto">
            <a:xfrm>
              <a:off x="10712755" y="1942925"/>
              <a:ext cx="276219" cy="276219"/>
            </a:xfrm>
            <a:prstGeom prst="ellipse">
              <a:avLst/>
            </a:prstGeom>
            <a:solidFill>
              <a:srgbClr val="AAAAAC"/>
            </a:solidFill>
            <a:ln w="9644" cap="flat" cmpd="sng" algn="ctr">
              <a:solidFill>
                <a:srgbClr val="FFFFFF"/>
              </a:solidFill>
              <a:prstDash val="solid"/>
              <a:round/>
              <a:headEnd type="none" w="med" len="med"/>
              <a:tailEnd type="none" w="med" len="med"/>
            </a:ln>
          </p:spPr>
          <p:txBody>
            <a:bodyPr vert="horz" wrap="squar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0" cap="none" spc="0" normalizeH="0" baseline="0" noProof="0">
                  <a:ln>
                    <a:noFill/>
                  </a:ln>
                  <a:solidFill>
                    <a:prstClr val="white"/>
                  </a:solidFill>
                  <a:effectLst/>
                  <a:uLnTx/>
                  <a:uFillTx/>
                  <a:latin typeface="Arial"/>
                  <a:ea typeface="+mn-ea"/>
                  <a:cs typeface="Arial"/>
                </a:rPr>
                <a:t>7</a:t>
              </a:r>
            </a:p>
          </p:txBody>
        </p:sp>
        <p:sp>
          <p:nvSpPr>
            <p:cNvPr id="44" name="TextBox 43">
              <a:extLst>
                <a:ext uri="{FF2B5EF4-FFF2-40B4-BE49-F238E27FC236}">
                  <a16:creationId xmlns:a16="http://schemas.microsoft.com/office/drawing/2014/main" id="{954AA318-4452-4EFA-9FB2-47450129E70C}"/>
                </a:ext>
              </a:extLst>
            </p:cNvPr>
            <p:cNvSpPr txBox="1"/>
            <p:nvPr/>
          </p:nvSpPr>
          <p:spPr>
            <a:xfrm>
              <a:off x="7208803" y="2220279"/>
              <a:ext cx="367396"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GridDesign</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45" name="Group 44">
              <a:extLst>
                <a:ext uri="{FF2B5EF4-FFF2-40B4-BE49-F238E27FC236}">
                  <a16:creationId xmlns:a16="http://schemas.microsoft.com/office/drawing/2014/main" id="{CCD72425-2DD4-4993-9E1F-66E0C9B0CFD1}"/>
                </a:ext>
              </a:extLst>
            </p:cNvPr>
            <p:cNvGrpSpPr>
              <a:grpSpLocks noChangeAspect="1"/>
            </p:cNvGrpSpPr>
            <p:nvPr/>
          </p:nvGrpSpPr>
          <p:grpSpPr>
            <a:xfrm>
              <a:off x="6893690" y="2148155"/>
              <a:ext cx="242014" cy="241781"/>
              <a:chOff x="5273675" y="2606675"/>
              <a:chExt cx="1646238" cy="1644650"/>
            </a:xfrm>
          </p:grpSpPr>
          <p:sp>
            <p:nvSpPr>
              <p:cNvPr id="146" name="AutoShape 3">
                <a:extLst>
                  <a:ext uri="{FF2B5EF4-FFF2-40B4-BE49-F238E27FC236}">
                    <a16:creationId xmlns:a16="http://schemas.microsoft.com/office/drawing/2014/main" id="{0D90EC05-DCA7-4370-95EF-103DCD9DF87B}"/>
                  </a:ext>
                </a:extLst>
              </p:cNvPr>
              <p:cNvSpPr>
                <a:spLocks noChangeAspect="1" noChangeArrowheads="1" noTextEdit="1"/>
              </p:cNvSpPr>
              <p:nvPr/>
            </p:nvSpPr>
            <p:spPr bwMode="auto">
              <a:xfrm>
                <a:off x="5273675" y="2606675"/>
                <a:ext cx="1646238" cy="164465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47" name="Group 146">
                <a:extLst>
                  <a:ext uri="{FF2B5EF4-FFF2-40B4-BE49-F238E27FC236}">
                    <a16:creationId xmlns:a16="http://schemas.microsoft.com/office/drawing/2014/main" id="{BDBE6CE7-E16B-4722-9282-801DD8FE08F8}"/>
                  </a:ext>
                </a:extLst>
              </p:cNvPr>
              <p:cNvGrpSpPr/>
              <p:nvPr/>
            </p:nvGrpSpPr>
            <p:grpSpPr>
              <a:xfrm>
                <a:off x="5343032" y="2910291"/>
                <a:ext cx="1508202" cy="996546"/>
                <a:chOff x="5343032" y="2910291"/>
                <a:chExt cx="1508202" cy="996546"/>
              </a:xfrm>
            </p:grpSpPr>
            <p:sp>
              <p:nvSpPr>
                <p:cNvPr id="148" name="Freeform 16">
                  <a:extLst>
                    <a:ext uri="{FF2B5EF4-FFF2-40B4-BE49-F238E27FC236}">
                      <a16:creationId xmlns:a16="http://schemas.microsoft.com/office/drawing/2014/main" id="{33DF2A6E-A774-4CD0-B8BF-C663D3CA7393}"/>
                    </a:ext>
                  </a:extLst>
                </p:cNvPr>
                <p:cNvSpPr>
                  <a:spLocks/>
                </p:cNvSpPr>
                <p:nvPr/>
              </p:nvSpPr>
              <p:spPr bwMode="auto">
                <a:xfrm>
                  <a:off x="6200775" y="3081338"/>
                  <a:ext cx="503238" cy="611188"/>
                </a:xfrm>
                <a:custGeom>
                  <a:avLst/>
                  <a:gdLst>
                    <a:gd name="T0" fmla="*/ 11 w 704"/>
                    <a:gd name="T1" fmla="*/ 799 h 858"/>
                    <a:gd name="T2" fmla="*/ 78 w 704"/>
                    <a:gd name="T3" fmla="*/ 851 h 858"/>
                    <a:gd name="T4" fmla="*/ 109 w 704"/>
                    <a:gd name="T5" fmla="*/ 847 h 858"/>
                    <a:gd name="T6" fmla="*/ 704 w 704"/>
                    <a:gd name="T7" fmla="*/ 78 h 858"/>
                    <a:gd name="T8" fmla="*/ 602 w 704"/>
                    <a:gd name="T9" fmla="*/ 0 h 858"/>
                    <a:gd name="T10" fmla="*/ 8 w 704"/>
                    <a:gd name="T11" fmla="*/ 769 h 858"/>
                    <a:gd name="T12" fmla="*/ 11 w 704"/>
                    <a:gd name="T13" fmla="*/ 799 h 858"/>
                  </a:gdLst>
                  <a:ahLst/>
                  <a:cxnLst>
                    <a:cxn ang="0">
                      <a:pos x="T0" y="T1"/>
                    </a:cxn>
                    <a:cxn ang="0">
                      <a:pos x="T2" y="T3"/>
                    </a:cxn>
                    <a:cxn ang="0">
                      <a:pos x="T4" y="T5"/>
                    </a:cxn>
                    <a:cxn ang="0">
                      <a:pos x="T6" y="T7"/>
                    </a:cxn>
                    <a:cxn ang="0">
                      <a:pos x="T8" y="T9"/>
                    </a:cxn>
                    <a:cxn ang="0">
                      <a:pos x="T10" y="T11"/>
                    </a:cxn>
                    <a:cxn ang="0">
                      <a:pos x="T12" y="T13"/>
                    </a:cxn>
                  </a:cxnLst>
                  <a:rect l="0" t="0" r="r" b="b"/>
                  <a:pathLst>
                    <a:path w="704" h="858">
                      <a:moveTo>
                        <a:pt x="11" y="799"/>
                      </a:moveTo>
                      <a:cubicBezTo>
                        <a:pt x="78" y="851"/>
                        <a:pt x="78" y="851"/>
                        <a:pt x="78" y="851"/>
                      </a:cubicBezTo>
                      <a:cubicBezTo>
                        <a:pt x="88" y="858"/>
                        <a:pt x="101" y="856"/>
                        <a:pt x="109" y="847"/>
                      </a:cubicBezTo>
                      <a:cubicBezTo>
                        <a:pt x="704" y="78"/>
                        <a:pt x="704" y="78"/>
                        <a:pt x="704" y="78"/>
                      </a:cubicBezTo>
                      <a:cubicBezTo>
                        <a:pt x="602" y="0"/>
                        <a:pt x="602" y="0"/>
                        <a:pt x="602" y="0"/>
                      </a:cubicBezTo>
                      <a:cubicBezTo>
                        <a:pt x="8" y="769"/>
                        <a:pt x="8" y="769"/>
                        <a:pt x="8" y="769"/>
                      </a:cubicBezTo>
                      <a:cubicBezTo>
                        <a:pt x="0" y="778"/>
                        <a:pt x="2" y="792"/>
                        <a:pt x="11" y="799"/>
                      </a:cubicBezTo>
                      <a:close/>
                    </a:path>
                  </a:pathLst>
                </a:custGeom>
                <a:solidFill>
                  <a:srgbClr val="AAAAAC"/>
                </a:solidFill>
                <a:ln>
                  <a:noFill/>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9" name="Freeform 17">
                  <a:extLst>
                    <a:ext uri="{FF2B5EF4-FFF2-40B4-BE49-F238E27FC236}">
                      <a16:creationId xmlns:a16="http://schemas.microsoft.com/office/drawing/2014/main" id="{D8C6D1A8-EC16-4338-96C7-7FA310EAF9CF}"/>
                    </a:ext>
                  </a:extLst>
                </p:cNvPr>
                <p:cNvSpPr>
                  <a:spLocks/>
                </p:cNvSpPr>
                <p:nvPr/>
              </p:nvSpPr>
              <p:spPr bwMode="auto">
                <a:xfrm>
                  <a:off x="5343032" y="2910291"/>
                  <a:ext cx="1508202" cy="996546"/>
                </a:xfrm>
                <a:custGeom>
                  <a:avLst/>
                  <a:gdLst>
                    <a:gd name="connsiteX0" fmla="*/ 279072 w 1508202"/>
                    <a:gd name="connsiteY0" fmla="*/ 774296 h 996546"/>
                    <a:gd name="connsiteX1" fmla="*/ 415582 w 1508202"/>
                    <a:gd name="connsiteY1" fmla="*/ 782182 h 996546"/>
                    <a:gd name="connsiteX2" fmla="*/ 592116 w 1508202"/>
                    <a:gd name="connsiteY2" fmla="*/ 829500 h 996546"/>
                    <a:gd name="connsiteX3" fmla="*/ 600692 w 1508202"/>
                    <a:gd name="connsiteY3" fmla="*/ 856027 h 996546"/>
                    <a:gd name="connsiteX4" fmla="*/ 269066 w 1508202"/>
                    <a:gd name="connsiteY4" fmla="*/ 927003 h 996546"/>
                    <a:gd name="connsiteX5" fmla="*/ 108256 w 1508202"/>
                    <a:gd name="connsiteY5" fmla="*/ 941342 h 996546"/>
                    <a:gd name="connsiteX6" fmla="*/ 47505 w 1508202"/>
                    <a:gd name="connsiteY6" fmla="*/ 951379 h 996546"/>
                    <a:gd name="connsiteX7" fmla="*/ 356975 w 1508202"/>
                    <a:gd name="connsiteY7" fmla="*/ 964284 h 996546"/>
                    <a:gd name="connsiteX8" fmla="*/ 656440 w 1508202"/>
                    <a:gd name="connsiteY8" fmla="*/ 957115 h 996546"/>
                    <a:gd name="connsiteX9" fmla="*/ 672878 w 1508202"/>
                    <a:gd name="connsiteY9" fmla="*/ 972170 h 996546"/>
                    <a:gd name="connsiteX10" fmla="*/ 657869 w 1508202"/>
                    <a:gd name="connsiteY10" fmla="*/ 988660 h 996546"/>
                    <a:gd name="connsiteX11" fmla="*/ 343396 w 1508202"/>
                    <a:gd name="connsiteY11" fmla="*/ 995829 h 996546"/>
                    <a:gd name="connsiteX12" fmla="*/ 308375 w 1508202"/>
                    <a:gd name="connsiteY12" fmla="*/ 996546 h 996546"/>
                    <a:gd name="connsiteX13" fmla="*/ 122550 w 1508202"/>
                    <a:gd name="connsiteY13" fmla="*/ 991528 h 996546"/>
                    <a:gd name="connsiteX14" fmla="*/ 1764 w 1508202"/>
                    <a:gd name="connsiteY14" fmla="*/ 959265 h 996546"/>
                    <a:gd name="connsiteX15" fmla="*/ 3193 w 1508202"/>
                    <a:gd name="connsiteY15" fmla="*/ 939908 h 996546"/>
                    <a:gd name="connsiteX16" fmla="*/ 266207 w 1508202"/>
                    <a:gd name="connsiteY16" fmla="*/ 895458 h 996546"/>
                    <a:gd name="connsiteX17" fmla="*/ 468470 w 1508202"/>
                    <a:gd name="connsiteY17" fmla="*/ 876101 h 996546"/>
                    <a:gd name="connsiteX18" fmla="*/ 569245 w 1508202"/>
                    <a:gd name="connsiteY18" fmla="*/ 851725 h 996546"/>
                    <a:gd name="connsiteX19" fmla="*/ 568530 w 1508202"/>
                    <a:gd name="connsiteY19" fmla="*/ 851008 h 996546"/>
                    <a:gd name="connsiteX20" fmla="*/ 412723 w 1508202"/>
                    <a:gd name="connsiteY20" fmla="*/ 813728 h 996546"/>
                    <a:gd name="connsiteX21" fmla="*/ 278357 w 1508202"/>
                    <a:gd name="connsiteY21" fmla="*/ 805841 h 996546"/>
                    <a:gd name="connsiteX22" fmla="*/ 263348 w 1508202"/>
                    <a:gd name="connsiteY22" fmla="*/ 790069 h 996546"/>
                    <a:gd name="connsiteX23" fmla="*/ 279072 w 1508202"/>
                    <a:gd name="connsiteY23" fmla="*/ 774296 h 996546"/>
                    <a:gd name="connsiteX24" fmla="*/ 1245396 w 1508202"/>
                    <a:gd name="connsiteY24" fmla="*/ 136121 h 996546"/>
                    <a:gd name="connsiteX25" fmla="*/ 1270377 w 1508202"/>
                    <a:gd name="connsiteY25" fmla="*/ 155395 h 996546"/>
                    <a:gd name="connsiteX26" fmla="*/ 824300 w 1508202"/>
                    <a:gd name="connsiteY26" fmla="*/ 732893 h 996546"/>
                    <a:gd name="connsiteX27" fmla="*/ 768630 w 1508202"/>
                    <a:gd name="connsiteY27" fmla="*/ 897077 h 996546"/>
                    <a:gd name="connsiteX28" fmla="*/ 787900 w 1508202"/>
                    <a:gd name="connsiteY28" fmla="*/ 912068 h 996546"/>
                    <a:gd name="connsiteX29" fmla="*/ 932072 w 1508202"/>
                    <a:gd name="connsiteY29" fmla="*/ 816413 h 996546"/>
                    <a:gd name="connsiteX30" fmla="*/ 1378863 w 1508202"/>
                    <a:gd name="connsiteY30" fmla="*/ 239628 h 996546"/>
                    <a:gd name="connsiteX31" fmla="*/ 1403843 w 1508202"/>
                    <a:gd name="connsiteY31" fmla="*/ 258902 h 996546"/>
                    <a:gd name="connsiteX32" fmla="*/ 955625 w 1508202"/>
                    <a:gd name="connsiteY32" fmla="*/ 837828 h 996546"/>
                    <a:gd name="connsiteX33" fmla="*/ 952057 w 1508202"/>
                    <a:gd name="connsiteY33" fmla="*/ 841397 h 996546"/>
                    <a:gd name="connsiteX34" fmla="*/ 735799 w 1508202"/>
                    <a:gd name="connsiteY34" fmla="*/ 984880 h 996546"/>
                    <a:gd name="connsiteX35" fmla="*/ 727234 w 1508202"/>
                    <a:gd name="connsiteY35" fmla="*/ 987021 h 996546"/>
                    <a:gd name="connsiteX36" fmla="*/ 717242 w 1508202"/>
                    <a:gd name="connsiteY36" fmla="*/ 984166 h 996546"/>
                    <a:gd name="connsiteX37" fmla="*/ 712246 w 1508202"/>
                    <a:gd name="connsiteY37" fmla="*/ 966320 h 996546"/>
                    <a:gd name="connsiteX38" fmla="*/ 795038 w 1508202"/>
                    <a:gd name="connsiteY38" fmla="*/ 720044 h 996546"/>
                    <a:gd name="connsiteX39" fmla="*/ 797893 w 1508202"/>
                    <a:gd name="connsiteY39" fmla="*/ 715761 h 996546"/>
                    <a:gd name="connsiteX40" fmla="*/ 1245396 w 1508202"/>
                    <a:gd name="connsiteY40" fmla="*/ 136121 h 996546"/>
                    <a:gd name="connsiteX41" fmla="*/ 1356886 w 1508202"/>
                    <a:gd name="connsiteY41" fmla="*/ 150 h 996546"/>
                    <a:gd name="connsiteX42" fmla="*/ 1368818 w 1508202"/>
                    <a:gd name="connsiteY42" fmla="*/ 3005 h 996546"/>
                    <a:gd name="connsiteX43" fmla="*/ 1502311 w 1508202"/>
                    <a:gd name="connsiteY43" fmla="*/ 105804 h 996546"/>
                    <a:gd name="connsiteX44" fmla="*/ 1505181 w 1508202"/>
                    <a:gd name="connsiteY44" fmla="*/ 127934 h 996546"/>
                    <a:gd name="connsiteX45" fmla="*/ 1429105 w 1508202"/>
                    <a:gd name="connsiteY45" fmla="*/ 225021 h 996546"/>
                    <a:gd name="connsiteX46" fmla="*/ 1270492 w 1508202"/>
                    <a:gd name="connsiteY46" fmla="*/ 102948 h 996546"/>
                    <a:gd name="connsiteX47" fmla="*/ 1346569 w 1508202"/>
                    <a:gd name="connsiteY47" fmla="*/ 5861 h 996546"/>
                    <a:gd name="connsiteX48" fmla="*/ 1356886 w 1508202"/>
                    <a:gd name="connsiteY48" fmla="*/ 150 h 99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08202" h="996546">
                      <a:moveTo>
                        <a:pt x="279072" y="774296"/>
                      </a:moveTo>
                      <a:cubicBezTo>
                        <a:pt x="279787" y="774296"/>
                        <a:pt x="345540" y="775730"/>
                        <a:pt x="415582" y="782182"/>
                      </a:cubicBezTo>
                      <a:cubicBezTo>
                        <a:pt x="562098" y="796521"/>
                        <a:pt x="584254" y="821614"/>
                        <a:pt x="592116" y="829500"/>
                      </a:cubicBezTo>
                      <a:cubicBezTo>
                        <a:pt x="600692" y="839537"/>
                        <a:pt x="601407" y="849574"/>
                        <a:pt x="600692" y="856027"/>
                      </a:cubicBezTo>
                      <a:cubicBezTo>
                        <a:pt x="597119" y="896892"/>
                        <a:pt x="501347" y="908363"/>
                        <a:pt x="269066" y="927003"/>
                      </a:cubicBezTo>
                      <a:cubicBezTo>
                        <a:pt x="209030" y="932022"/>
                        <a:pt x="152568" y="936324"/>
                        <a:pt x="108256" y="941342"/>
                      </a:cubicBezTo>
                      <a:cubicBezTo>
                        <a:pt x="78238" y="944927"/>
                        <a:pt x="59655" y="948511"/>
                        <a:pt x="47505" y="951379"/>
                      </a:cubicBezTo>
                      <a:cubicBezTo>
                        <a:pt x="78952" y="957832"/>
                        <a:pt x="156856" y="965718"/>
                        <a:pt x="356975" y="964284"/>
                      </a:cubicBezTo>
                      <a:cubicBezTo>
                        <a:pt x="507780" y="963567"/>
                        <a:pt x="655010" y="957115"/>
                        <a:pt x="656440" y="957115"/>
                      </a:cubicBezTo>
                      <a:cubicBezTo>
                        <a:pt x="665731" y="956398"/>
                        <a:pt x="672878" y="963567"/>
                        <a:pt x="672878" y="972170"/>
                      </a:cubicBezTo>
                      <a:cubicBezTo>
                        <a:pt x="673593" y="980774"/>
                        <a:pt x="666446" y="987943"/>
                        <a:pt x="657869" y="988660"/>
                      </a:cubicBezTo>
                      <a:cubicBezTo>
                        <a:pt x="656440" y="988660"/>
                        <a:pt x="499918" y="995112"/>
                        <a:pt x="343396" y="995829"/>
                      </a:cubicBezTo>
                      <a:cubicBezTo>
                        <a:pt x="331246" y="995829"/>
                        <a:pt x="319810" y="996546"/>
                        <a:pt x="308375" y="996546"/>
                      </a:cubicBezTo>
                      <a:cubicBezTo>
                        <a:pt x="231901" y="996546"/>
                        <a:pt x="169721" y="994395"/>
                        <a:pt x="122550" y="991528"/>
                      </a:cubicBezTo>
                      <a:cubicBezTo>
                        <a:pt x="29637" y="985792"/>
                        <a:pt x="7481" y="975038"/>
                        <a:pt x="1764" y="959265"/>
                      </a:cubicBezTo>
                      <a:cubicBezTo>
                        <a:pt x="-1095" y="952813"/>
                        <a:pt x="-381" y="945644"/>
                        <a:pt x="3193" y="939908"/>
                      </a:cubicBezTo>
                      <a:cubicBezTo>
                        <a:pt x="17487" y="917683"/>
                        <a:pt x="86814" y="909797"/>
                        <a:pt x="266207" y="895458"/>
                      </a:cubicBezTo>
                      <a:cubicBezTo>
                        <a:pt x="336963" y="889723"/>
                        <a:pt x="410579" y="883987"/>
                        <a:pt x="468470" y="876101"/>
                      </a:cubicBezTo>
                      <a:cubicBezTo>
                        <a:pt x="544945" y="866064"/>
                        <a:pt x="564242" y="856027"/>
                        <a:pt x="569245" y="851725"/>
                      </a:cubicBezTo>
                      <a:cubicBezTo>
                        <a:pt x="569245" y="851725"/>
                        <a:pt x="568530" y="851008"/>
                        <a:pt x="568530" y="851008"/>
                      </a:cubicBezTo>
                      <a:cubicBezTo>
                        <a:pt x="562098" y="843122"/>
                        <a:pt x="533509" y="825199"/>
                        <a:pt x="412723" y="813728"/>
                      </a:cubicBezTo>
                      <a:cubicBezTo>
                        <a:pt x="344111" y="807275"/>
                        <a:pt x="279072" y="805841"/>
                        <a:pt x="278357" y="805841"/>
                      </a:cubicBezTo>
                      <a:cubicBezTo>
                        <a:pt x="269781" y="805841"/>
                        <a:pt x="263348" y="798672"/>
                        <a:pt x="263348" y="790069"/>
                      </a:cubicBezTo>
                      <a:cubicBezTo>
                        <a:pt x="263348" y="781465"/>
                        <a:pt x="270495" y="774296"/>
                        <a:pt x="279072" y="774296"/>
                      </a:cubicBezTo>
                      <a:close/>
                      <a:moveTo>
                        <a:pt x="1245396" y="136121"/>
                      </a:moveTo>
                      <a:cubicBezTo>
                        <a:pt x="1245396" y="136121"/>
                        <a:pt x="1245396" y="136121"/>
                        <a:pt x="1270377" y="155395"/>
                      </a:cubicBezTo>
                      <a:cubicBezTo>
                        <a:pt x="1270377" y="155395"/>
                        <a:pt x="1270377" y="155395"/>
                        <a:pt x="824300" y="732893"/>
                      </a:cubicBezTo>
                      <a:cubicBezTo>
                        <a:pt x="824300" y="732893"/>
                        <a:pt x="824300" y="732893"/>
                        <a:pt x="768630" y="897077"/>
                      </a:cubicBezTo>
                      <a:cubicBezTo>
                        <a:pt x="768630" y="897077"/>
                        <a:pt x="768630" y="897077"/>
                        <a:pt x="787900" y="912068"/>
                      </a:cubicBezTo>
                      <a:cubicBezTo>
                        <a:pt x="787900" y="912068"/>
                        <a:pt x="787900" y="912068"/>
                        <a:pt x="932072" y="816413"/>
                      </a:cubicBezTo>
                      <a:lnTo>
                        <a:pt x="1378863" y="239628"/>
                      </a:lnTo>
                      <a:cubicBezTo>
                        <a:pt x="1378863" y="239628"/>
                        <a:pt x="1378863" y="239628"/>
                        <a:pt x="1403843" y="258902"/>
                      </a:cubicBezTo>
                      <a:cubicBezTo>
                        <a:pt x="1403843" y="258902"/>
                        <a:pt x="1403843" y="258902"/>
                        <a:pt x="955625" y="837828"/>
                      </a:cubicBezTo>
                      <a:cubicBezTo>
                        <a:pt x="954198" y="839256"/>
                        <a:pt x="953484" y="839970"/>
                        <a:pt x="952057" y="841397"/>
                      </a:cubicBezTo>
                      <a:cubicBezTo>
                        <a:pt x="952057" y="841397"/>
                        <a:pt x="952057" y="841397"/>
                        <a:pt x="735799" y="984880"/>
                      </a:cubicBezTo>
                      <a:cubicBezTo>
                        <a:pt x="732944" y="986307"/>
                        <a:pt x="730089" y="987021"/>
                        <a:pt x="727234" y="987021"/>
                      </a:cubicBezTo>
                      <a:cubicBezTo>
                        <a:pt x="723665" y="987021"/>
                        <a:pt x="720097" y="986307"/>
                        <a:pt x="717242" y="984166"/>
                      </a:cubicBezTo>
                      <a:cubicBezTo>
                        <a:pt x="712246" y="979883"/>
                        <a:pt x="710105" y="972744"/>
                        <a:pt x="712246" y="966320"/>
                      </a:cubicBezTo>
                      <a:cubicBezTo>
                        <a:pt x="712246" y="966320"/>
                        <a:pt x="712246" y="966320"/>
                        <a:pt x="795038" y="720044"/>
                      </a:cubicBezTo>
                      <a:cubicBezTo>
                        <a:pt x="795751" y="718616"/>
                        <a:pt x="796465" y="717189"/>
                        <a:pt x="797893" y="715761"/>
                      </a:cubicBezTo>
                      <a:cubicBezTo>
                        <a:pt x="797893" y="715761"/>
                        <a:pt x="797893" y="715761"/>
                        <a:pt x="1245396" y="136121"/>
                      </a:cubicBezTo>
                      <a:close/>
                      <a:moveTo>
                        <a:pt x="1356886" y="150"/>
                      </a:moveTo>
                      <a:cubicBezTo>
                        <a:pt x="1360923" y="-386"/>
                        <a:pt x="1365229" y="507"/>
                        <a:pt x="1368818" y="3005"/>
                      </a:cubicBezTo>
                      <a:cubicBezTo>
                        <a:pt x="1368818" y="3005"/>
                        <a:pt x="1368818" y="3005"/>
                        <a:pt x="1502311" y="105804"/>
                      </a:cubicBezTo>
                      <a:cubicBezTo>
                        <a:pt x="1508770" y="111515"/>
                        <a:pt x="1510205" y="120795"/>
                        <a:pt x="1505181" y="127934"/>
                      </a:cubicBezTo>
                      <a:cubicBezTo>
                        <a:pt x="1505181" y="127934"/>
                        <a:pt x="1505181" y="127934"/>
                        <a:pt x="1429105" y="225021"/>
                      </a:cubicBezTo>
                      <a:cubicBezTo>
                        <a:pt x="1429105" y="225021"/>
                        <a:pt x="1429105" y="225021"/>
                        <a:pt x="1270492" y="102948"/>
                      </a:cubicBezTo>
                      <a:cubicBezTo>
                        <a:pt x="1270492" y="102948"/>
                        <a:pt x="1270492" y="102948"/>
                        <a:pt x="1346569" y="5861"/>
                      </a:cubicBezTo>
                      <a:cubicBezTo>
                        <a:pt x="1349081" y="2648"/>
                        <a:pt x="1352849" y="685"/>
                        <a:pt x="1356886" y="150"/>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46" name="TextBox 45">
              <a:extLst>
                <a:ext uri="{FF2B5EF4-FFF2-40B4-BE49-F238E27FC236}">
                  <a16:creationId xmlns:a16="http://schemas.microsoft.com/office/drawing/2014/main" id="{5826A1E6-ACB5-43E1-9EC5-738CE3DBAC94}"/>
                </a:ext>
              </a:extLst>
            </p:cNvPr>
            <p:cNvSpPr txBox="1"/>
            <p:nvPr/>
          </p:nvSpPr>
          <p:spPr>
            <a:xfrm>
              <a:off x="7208803" y="2507541"/>
              <a:ext cx="270879"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GridApp</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47" name="bcgIcons_Digital">
              <a:extLst>
                <a:ext uri="{FF2B5EF4-FFF2-40B4-BE49-F238E27FC236}">
                  <a16:creationId xmlns:a16="http://schemas.microsoft.com/office/drawing/2014/main" id="{EFDE9C25-5AD9-44CF-A192-F59E991EF841}"/>
                </a:ext>
              </a:extLst>
            </p:cNvPr>
            <p:cNvGrpSpPr>
              <a:grpSpLocks noChangeAspect="1"/>
            </p:cNvGrpSpPr>
            <p:nvPr/>
          </p:nvGrpSpPr>
          <p:grpSpPr bwMode="auto">
            <a:xfrm>
              <a:off x="6893918" y="2435416"/>
              <a:ext cx="241557" cy="241781"/>
              <a:chOff x="1682" y="0"/>
              <a:chExt cx="4316" cy="4320"/>
            </a:xfrm>
          </p:grpSpPr>
          <p:sp>
            <p:nvSpPr>
              <p:cNvPr id="143" name="AutoShape 8">
                <a:extLst>
                  <a:ext uri="{FF2B5EF4-FFF2-40B4-BE49-F238E27FC236}">
                    <a16:creationId xmlns:a16="http://schemas.microsoft.com/office/drawing/2014/main" id="{6F365F3D-F999-435C-B0D0-DD7C218331EA}"/>
                  </a:ext>
                </a:extLst>
              </p:cNvPr>
              <p:cNvSpPr>
                <a:spLocks noChangeAspect="1" noChangeArrowheads="1" noTextEdit="1"/>
              </p:cNvSpPr>
              <p:nvPr/>
            </p:nvSpPr>
            <p:spPr bwMode="auto">
              <a:xfrm>
                <a:off x="1682" y="0"/>
                <a:ext cx="4316" cy="432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4" name="Freeform 10">
                <a:extLst>
                  <a:ext uri="{FF2B5EF4-FFF2-40B4-BE49-F238E27FC236}">
                    <a16:creationId xmlns:a16="http://schemas.microsoft.com/office/drawing/2014/main" id="{C45F7350-A690-4750-9E28-560E61CA5345}"/>
                  </a:ext>
                </a:extLst>
              </p:cNvPr>
              <p:cNvSpPr>
                <a:spLocks noEditPoints="1"/>
              </p:cNvSpPr>
              <p:nvPr/>
            </p:nvSpPr>
            <p:spPr bwMode="auto">
              <a:xfrm>
                <a:off x="2727" y="919"/>
                <a:ext cx="2797" cy="2512"/>
              </a:xfrm>
              <a:custGeom>
                <a:avLst/>
                <a:gdLst>
                  <a:gd name="T0" fmla="*/ 263 w 1493"/>
                  <a:gd name="T1" fmla="*/ 1282 h 1340"/>
                  <a:gd name="T2" fmla="*/ 379 w 1493"/>
                  <a:gd name="T3" fmla="*/ 1282 h 1340"/>
                  <a:gd name="T4" fmla="*/ 469 w 1493"/>
                  <a:gd name="T5" fmla="*/ 22 h 1340"/>
                  <a:gd name="T6" fmla="*/ 195 w 1493"/>
                  <a:gd name="T7" fmla="*/ 0 h 1340"/>
                  <a:gd name="T8" fmla="*/ 195 w 1493"/>
                  <a:gd name="T9" fmla="*/ 44 h 1340"/>
                  <a:gd name="T10" fmla="*/ 469 w 1493"/>
                  <a:gd name="T11" fmla="*/ 22 h 1340"/>
                  <a:gd name="T12" fmla="*/ 390 w 1493"/>
                  <a:gd name="T13" fmla="*/ 564 h 1340"/>
                  <a:gd name="T14" fmla="*/ 368 w 1493"/>
                  <a:gd name="T15" fmla="*/ 701 h 1340"/>
                  <a:gd name="T16" fmla="*/ 504 w 1493"/>
                  <a:gd name="T17" fmla="*/ 723 h 1340"/>
                  <a:gd name="T18" fmla="*/ 526 w 1493"/>
                  <a:gd name="T19" fmla="*/ 586 h 1340"/>
                  <a:gd name="T20" fmla="*/ 758 w 1493"/>
                  <a:gd name="T21" fmla="*/ 347 h 1340"/>
                  <a:gd name="T22" fmla="*/ 578 w 1493"/>
                  <a:gd name="T23" fmla="*/ 369 h 1340"/>
                  <a:gd name="T24" fmla="*/ 600 w 1493"/>
                  <a:gd name="T25" fmla="*/ 549 h 1340"/>
                  <a:gd name="T26" fmla="*/ 780 w 1493"/>
                  <a:gd name="T27" fmla="*/ 527 h 1340"/>
                  <a:gd name="T28" fmla="*/ 758 w 1493"/>
                  <a:gd name="T29" fmla="*/ 347 h 1340"/>
                  <a:gd name="T30" fmla="*/ 570 w 1493"/>
                  <a:gd name="T31" fmla="*/ 586 h 1340"/>
                  <a:gd name="T32" fmla="*/ 570 w 1493"/>
                  <a:gd name="T33" fmla="*/ 701 h 1340"/>
                  <a:gd name="T34" fmla="*/ 390 w 1493"/>
                  <a:gd name="T35" fmla="*/ 767 h 1340"/>
                  <a:gd name="T36" fmla="*/ 324 w 1493"/>
                  <a:gd name="T37" fmla="*/ 586 h 1340"/>
                  <a:gd name="T38" fmla="*/ 504 w 1493"/>
                  <a:gd name="T39" fmla="*/ 520 h 1340"/>
                  <a:gd name="T40" fmla="*/ 534 w 1493"/>
                  <a:gd name="T41" fmla="*/ 527 h 1340"/>
                  <a:gd name="T42" fmla="*/ 600 w 1493"/>
                  <a:gd name="T43" fmla="*/ 303 h 1340"/>
                  <a:gd name="T44" fmla="*/ 638 w 1493"/>
                  <a:gd name="T45" fmla="*/ 115 h 1340"/>
                  <a:gd name="T46" fmla="*/ 10 w 1493"/>
                  <a:gd name="T47" fmla="*/ 105 h 1340"/>
                  <a:gd name="T48" fmla="*/ 0 w 1493"/>
                  <a:gd name="T49" fmla="*/ 1092 h 1340"/>
                  <a:gd name="T50" fmla="*/ 628 w 1493"/>
                  <a:gd name="T51" fmla="*/ 1102 h 1340"/>
                  <a:gd name="T52" fmla="*/ 638 w 1493"/>
                  <a:gd name="T53" fmla="*/ 593 h 1340"/>
                  <a:gd name="T54" fmla="*/ 1095 w 1493"/>
                  <a:gd name="T55" fmla="*/ 105 h 1340"/>
                  <a:gd name="T56" fmla="*/ 874 w 1493"/>
                  <a:gd name="T57" fmla="*/ 127 h 1340"/>
                  <a:gd name="T58" fmla="*/ 896 w 1493"/>
                  <a:gd name="T59" fmla="*/ 348 h 1340"/>
                  <a:gd name="T60" fmla="*/ 1117 w 1493"/>
                  <a:gd name="T61" fmla="*/ 326 h 1340"/>
                  <a:gd name="T62" fmla="*/ 1095 w 1493"/>
                  <a:gd name="T63" fmla="*/ 105 h 1340"/>
                  <a:gd name="T64" fmla="*/ 1493 w 1493"/>
                  <a:gd name="T65" fmla="*/ 222 h 1340"/>
                  <a:gd name="T66" fmla="*/ 1197 w 1493"/>
                  <a:gd name="T67" fmla="*/ 200 h 1340"/>
                  <a:gd name="T68" fmla="*/ 1175 w 1493"/>
                  <a:gd name="T69" fmla="*/ 496 h 1340"/>
                  <a:gd name="T70" fmla="*/ 1471 w 1493"/>
                  <a:gd name="T71" fmla="*/ 518 h 1340"/>
                  <a:gd name="T72" fmla="*/ 1117 w 1493"/>
                  <a:gd name="T73" fmla="*/ 667 h 1340"/>
                  <a:gd name="T74" fmla="*/ 1095 w 1493"/>
                  <a:gd name="T75" fmla="*/ 409 h 1340"/>
                  <a:gd name="T76" fmla="*/ 838 w 1493"/>
                  <a:gd name="T77" fmla="*/ 431 h 1340"/>
                  <a:gd name="T78" fmla="*/ 860 w 1493"/>
                  <a:gd name="T79" fmla="*/ 689 h 1340"/>
                  <a:gd name="T80" fmla="*/ 1117 w 1493"/>
                  <a:gd name="T81" fmla="*/ 667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93" h="1340">
                    <a:moveTo>
                      <a:pt x="321" y="1340"/>
                    </a:moveTo>
                    <a:cubicBezTo>
                      <a:pt x="289" y="1340"/>
                      <a:pt x="263" y="1314"/>
                      <a:pt x="263" y="1282"/>
                    </a:cubicBezTo>
                    <a:cubicBezTo>
                      <a:pt x="263" y="1250"/>
                      <a:pt x="289" y="1224"/>
                      <a:pt x="321" y="1224"/>
                    </a:cubicBezTo>
                    <a:cubicBezTo>
                      <a:pt x="353" y="1224"/>
                      <a:pt x="379" y="1250"/>
                      <a:pt x="379" y="1282"/>
                    </a:cubicBezTo>
                    <a:cubicBezTo>
                      <a:pt x="379" y="1314"/>
                      <a:pt x="353" y="1340"/>
                      <a:pt x="321" y="1340"/>
                    </a:cubicBezTo>
                    <a:close/>
                    <a:moveTo>
                      <a:pt x="469" y="22"/>
                    </a:moveTo>
                    <a:cubicBezTo>
                      <a:pt x="469" y="10"/>
                      <a:pt x="459" y="0"/>
                      <a:pt x="447" y="0"/>
                    </a:cubicBezTo>
                    <a:cubicBezTo>
                      <a:pt x="195" y="0"/>
                      <a:pt x="195" y="0"/>
                      <a:pt x="195" y="0"/>
                    </a:cubicBezTo>
                    <a:cubicBezTo>
                      <a:pt x="183" y="0"/>
                      <a:pt x="173" y="10"/>
                      <a:pt x="173" y="22"/>
                    </a:cubicBezTo>
                    <a:cubicBezTo>
                      <a:pt x="173" y="34"/>
                      <a:pt x="183" y="44"/>
                      <a:pt x="195" y="44"/>
                    </a:cubicBezTo>
                    <a:cubicBezTo>
                      <a:pt x="447" y="44"/>
                      <a:pt x="447" y="44"/>
                      <a:pt x="447" y="44"/>
                    </a:cubicBezTo>
                    <a:cubicBezTo>
                      <a:pt x="459" y="44"/>
                      <a:pt x="469" y="34"/>
                      <a:pt x="469" y="22"/>
                    </a:cubicBezTo>
                    <a:close/>
                    <a:moveTo>
                      <a:pt x="504" y="564"/>
                    </a:moveTo>
                    <a:cubicBezTo>
                      <a:pt x="390" y="564"/>
                      <a:pt x="390" y="564"/>
                      <a:pt x="390" y="564"/>
                    </a:cubicBezTo>
                    <a:cubicBezTo>
                      <a:pt x="377" y="564"/>
                      <a:pt x="368" y="574"/>
                      <a:pt x="368" y="586"/>
                    </a:cubicBezTo>
                    <a:cubicBezTo>
                      <a:pt x="368" y="701"/>
                      <a:pt x="368" y="701"/>
                      <a:pt x="368" y="701"/>
                    </a:cubicBezTo>
                    <a:cubicBezTo>
                      <a:pt x="368" y="713"/>
                      <a:pt x="377" y="723"/>
                      <a:pt x="390" y="723"/>
                    </a:cubicBezTo>
                    <a:cubicBezTo>
                      <a:pt x="504" y="723"/>
                      <a:pt x="504" y="723"/>
                      <a:pt x="504" y="723"/>
                    </a:cubicBezTo>
                    <a:cubicBezTo>
                      <a:pt x="516" y="723"/>
                      <a:pt x="526" y="713"/>
                      <a:pt x="526" y="701"/>
                    </a:cubicBezTo>
                    <a:cubicBezTo>
                      <a:pt x="526" y="586"/>
                      <a:pt x="526" y="586"/>
                      <a:pt x="526" y="586"/>
                    </a:cubicBezTo>
                    <a:cubicBezTo>
                      <a:pt x="526" y="574"/>
                      <a:pt x="516" y="564"/>
                      <a:pt x="504" y="564"/>
                    </a:cubicBezTo>
                    <a:moveTo>
                      <a:pt x="758" y="347"/>
                    </a:moveTo>
                    <a:cubicBezTo>
                      <a:pt x="600" y="347"/>
                      <a:pt x="600" y="347"/>
                      <a:pt x="600" y="347"/>
                    </a:cubicBezTo>
                    <a:cubicBezTo>
                      <a:pt x="588" y="347"/>
                      <a:pt x="578" y="357"/>
                      <a:pt x="578" y="369"/>
                    </a:cubicBezTo>
                    <a:cubicBezTo>
                      <a:pt x="578" y="527"/>
                      <a:pt x="578" y="527"/>
                      <a:pt x="578" y="527"/>
                    </a:cubicBezTo>
                    <a:cubicBezTo>
                      <a:pt x="578" y="539"/>
                      <a:pt x="588" y="549"/>
                      <a:pt x="600" y="549"/>
                    </a:cubicBezTo>
                    <a:cubicBezTo>
                      <a:pt x="758" y="549"/>
                      <a:pt x="758" y="549"/>
                      <a:pt x="758" y="549"/>
                    </a:cubicBezTo>
                    <a:cubicBezTo>
                      <a:pt x="770" y="549"/>
                      <a:pt x="780" y="539"/>
                      <a:pt x="780" y="527"/>
                    </a:cubicBezTo>
                    <a:cubicBezTo>
                      <a:pt x="780" y="369"/>
                      <a:pt x="780" y="369"/>
                      <a:pt x="780" y="369"/>
                    </a:cubicBezTo>
                    <a:cubicBezTo>
                      <a:pt x="780" y="357"/>
                      <a:pt x="770" y="347"/>
                      <a:pt x="758" y="347"/>
                    </a:cubicBezTo>
                    <a:moveTo>
                      <a:pt x="600" y="593"/>
                    </a:moveTo>
                    <a:cubicBezTo>
                      <a:pt x="589" y="593"/>
                      <a:pt x="579" y="590"/>
                      <a:pt x="570" y="586"/>
                    </a:cubicBezTo>
                    <a:cubicBezTo>
                      <a:pt x="570" y="586"/>
                      <a:pt x="570" y="586"/>
                      <a:pt x="570" y="586"/>
                    </a:cubicBezTo>
                    <a:cubicBezTo>
                      <a:pt x="570" y="701"/>
                      <a:pt x="570" y="701"/>
                      <a:pt x="570" y="701"/>
                    </a:cubicBezTo>
                    <a:cubicBezTo>
                      <a:pt x="570" y="737"/>
                      <a:pt x="541" y="767"/>
                      <a:pt x="504" y="767"/>
                    </a:cubicBezTo>
                    <a:cubicBezTo>
                      <a:pt x="390" y="767"/>
                      <a:pt x="390" y="767"/>
                      <a:pt x="390" y="767"/>
                    </a:cubicBezTo>
                    <a:cubicBezTo>
                      <a:pt x="353" y="767"/>
                      <a:pt x="324" y="737"/>
                      <a:pt x="324" y="701"/>
                    </a:cubicBezTo>
                    <a:cubicBezTo>
                      <a:pt x="324" y="586"/>
                      <a:pt x="324" y="586"/>
                      <a:pt x="324" y="586"/>
                    </a:cubicBezTo>
                    <a:cubicBezTo>
                      <a:pt x="324" y="550"/>
                      <a:pt x="353" y="520"/>
                      <a:pt x="390" y="520"/>
                    </a:cubicBezTo>
                    <a:cubicBezTo>
                      <a:pt x="504" y="520"/>
                      <a:pt x="504" y="520"/>
                      <a:pt x="504" y="520"/>
                    </a:cubicBezTo>
                    <a:cubicBezTo>
                      <a:pt x="515" y="520"/>
                      <a:pt x="525" y="523"/>
                      <a:pt x="534" y="528"/>
                    </a:cubicBezTo>
                    <a:cubicBezTo>
                      <a:pt x="534" y="527"/>
                      <a:pt x="534" y="527"/>
                      <a:pt x="534" y="527"/>
                    </a:cubicBezTo>
                    <a:cubicBezTo>
                      <a:pt x="534" y="369"/>
                      <a:pt x="534" y="369"/>
                      <a:pt x="534" y="369"/>
                    </a:cubicBezTo>
                    <a:cubicBezTo>
                      <a:pt x="534" y="333"/>
                      <a:pt x="564" y="303"/>
                      <a:pt x="600" y="303"/>
                    </a:cubicBezTo>
                    <a:cubicBezTo>
                      <a:pt x="638" y="303"/>
                      <a:pt x="638" y="303"/>
                      <a:pt x="638" y="303"/>
                    </a:cubicBezTo>
                    <a:cubicBezTo>
                      <a:pt x="638" y="115"/>
                      <a:pt x="638" y="115"/>
                      <a:pt x="638" y="115"/>
                    </a:cubicBezTo>
                    <a:cubicBezTo>
                      <a:pt x="638" y="110"/>
                      <a:pt x="634" y="105"/>
                      <a:pt x="628" y="105"/>
                    </a:cubicBezTo>
                    <a:cubicBezTo>
                      <a:pt x="10" y="105"/>
                      <a:pt x="10" y="105"/>
                      <a:pt x="10" y="105"/>
                    </a:cubicBezTo>
                    <a:cubicBezTo>
                      <a:pt x="4" y="105"/>
                      <a:pt x="0" y="110"/>
                      <a:pt x="0" y="115"/>
                    </a:cubicBezTo>
                    <a:cubicBezTo>
                      <a:pt x="0" y="1092"/>
                      <a:pt x="0" y="1092"/>
                      <a:pt x="0" y="1092"/>
                    </a:cubicBezTo>
                    <a:cubicBezTo>
                      <a:pt x="0" y="1098"/>
                      <a:pt x="4" y="1102"/>
                      <a:pt x="10" y="1102"/>
                    </a:cubicBezTo>
                    <a:cubicBezTo>
                      <a:pt x="628" y="1102"/>
                      <a:pt x="628" y="1102"/>
                      <a:pt x="628" y="1102"/>
                    </a:cubicBezTo>
                    <a:cubicBezTo>
                      <a:pt x="634" y="1102"/>
                      <a:pt x="638" y="1098"/>
                      <a:pt x="638" y="1092"/>
                    </a:cubicBezTo>
                    <a:cubicBezTo>
                      <a:pt x="638" y="593"/>
                      <a:pt x="638" y="593"/>
                      <a:pt x="638" y="593"/>
                    </a:cubicBezTo>
                    <a:lnTo>
                      <a:pt x="600" y="593"/>
                    </a:lnTo>
                    <a:close/>
                    <a:moveTo>
                      <a:pt x="1095" y="105"/>
                    </a:moveTo>
                    <a:cubicBezTo>
                      <a:pt x="896" y="105"/>
                      <a:pt x="896" y="105"/>
                      <a:pt x="896" y="105"/>
                    </a:cubicBezTo>
                    <a:cubicBezTo>
                      <a:pt x="884" y="105"/>
                      <a:pt x="874" y="115"/>
                      <a:pt x="874" y="127"/>
                    </a:cubicBezTo>
                    <a:cubicBezTo>
                      <a:pt x="874" y="326"/>
                      <a:pt x="874" y="326"/>
                      <a:pt x="874" y="326"/>
                    </a:cubicBezTo>
                    <a:cubicBezTo>
                      <a:pt x="874" y="338"/>
                      <a:pt x="884" y="348"/>
                      <a:pt x="896" y="348"/>
                    </a:cubicBezTo>
                    <a:cubicBezTo>
                      <a:pt x="1095" y="348"/>
                      <a:pt x="1095" y="348"/>
                      <a:pt x="1095" y="348"/>
                    </a:cubicBezTo>
                    <a:cubicBezTo>
                      <a:pt x="1107" y="348"/>
                      <a:pt x="1117" y="338"/>
                      <a:pt x="1117" y="326"/>
                    </a:cubicBezTo>
                    <a:cubicBezTo>
                      <a:pt x="1117" y="127"/>
                      <a:pt x="1117" y="127"/>
                      <a:pt x="1117" y="127"/>
                    </a:cubicBezTo>
                    <a:cubicBezTo>
                      <a:pt x="1117" y="115"/>
                      <a:pt x="1107" y="105"/>
                      <a:pt x="1095" y="105"/>
                    </a:cubicBezTo>
                    <a:moveTo>
                      <a:pt x="1493" y="496"/>
                    </a:moveTo>
                    <a:cubicBezTo>
                      <a:pt x="1493" y="222"/>
                      <a:pt x="1493" y="222"/>
                      <a:pt x="1493" y="222"/>
                    </a:cubicBezTo>
                    <a:cubicBezTo>
                      <a:pt x="1493" y="210"/>
                      <a:pt x="1483" y="200"/>
                      <a:pt x="1471" y="200"/>
                    </a:cubicBezTo>
                    <a:cubicBezTo>
                      <a:pt x="1197" y="200"/>
                      <a:pt x="1197" y="200"/>
                      <a:pt x="1197" y="200"/>
                    </a:cubicBezTo>
                    <a:cubicBezTo>
                      <a:pt x="1185" y="200"/>
                      <a:pt x="1175" y="210"/>
                      <a:pt x="1175" y="222"/>
                    </a:cubicBezTo>
                    <a:cubicBezTo>
                      <a:pt x="1175" y="496"/>
                      <a:pt x="1175" y="496"/>
                      <a:pt x="1175" y="496"/>
                    </a:cubicBezTo>
                    <a:cubicBezTo>
                      <a:pt x="1175" y="508"/>
                      <a:pt x="1185" y="518"/>
                      <a:pt x="1197" y="518"/>
                    </a:cubicBezTo>
                    <a:cubicBezTo>
                      <a:pt x="1471" y="518"/>
                      <a:pt x="1471" y="518"/>
                      <a:pt x="1471" y="518"/>
                    </a:cubicBezTo>
                    <a:cubicBezTo>
                      <a:pt x="1483" y="518"/>
                      <a:pt x="1493" y="508"/>
                      <a:pt x="1493" y="496"/>
                    </a:cubicBezTo>
                    <a:close/>
                    <a:moveTo>
                      <a:pt x="1117" y="667"/>
                    </a:moveTo>
                    <a:cubicBezTo>
                      <a:pt x="1117" y="431"/>
                      <a:pt x="1117" y="431"/>
                      <a:pt x="1117" y="431"/>
                    </a:cubicBezTo>
                    <a:cubicBezTo>
                      <a:pt x="1117" y="419"/>
                      <a:pt x="1107" y="409"/>
                      <a:pt x="1095" y="409"/>
                    </a:cubicBezTo>
                    <a:cubicBezTo>
                      <a:pt x="860" y="409"/>
                      <a:pt x="860" y="409"/>
                      <a:pt x="860" y="409"/>
                    </a:cubicBezTo>
                    <a:cubicBezTo>
                      <a:pt x="848" y="409"/>
                      <a:pt x="838" y="419"/>
                      <a:pt x="838" y="431"/>
                    </a:cubicBezTo>
                    <a:cubicBezTo>
                      <a:pt x="838" y="667"/>
                      <a:pt x="838" y="667"/>
                      <a:pt x="838" y="667"/>
                    </a:cubicBezTo>
                    <a:cubicBezTo>
                      <a:pt x="838" y="679"/>
                      <a:pt x="848" y="689"/>
                      <a:pt x="860" y="689"/>
                    </a:cubicBezTo>
                    <a:cubicBezTo>
                      <a:pt x="1095" y="689"/>
                      <a:pt x="1095" y="689"/>
                      <a:pt x="1095" y="689"/>
                    </a:cubicBezTo>
                    <a:cubicBezTo>
                      <a:pt x="1107" y="689"/>
                      <a:pt x="1117" y="679"/>
                      <a:pt x="1117" y="667"/>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5" name="Freeform 11">
                <a:extLst>
                  <a:ext uri="{FF2B5EF4-FFF2-40B4-BE49-F238E27FC236}">
                    <a16:creationId xmlns:a16="http://schemas.microsoft.com/office/drawing/2014/main" id="{1A2CCD1E-D6FF-41B0-8D47-80574628720A}"/>
                  </a:ext>
                </a:extLst>
              </p:cNvPr>
              <p:cNvSpPr>
                <a:spLocks noEditPoints="1"/>
              </p:cNvSpPr>
              <p:nvPr/>
            </p:nvSpPr>
            <p:spPr bwMode="auto">
              <a:xfrm>
                <a:off x="2574" y="728"/>
                <a:ext cx="1509" cy="2865"/>
              </a:xfrm>
              <a:custGeom>
                <a:avLst/>
                <a:gdLst>
                  <a:gd name="T0" fmla="*/ 762 w 806"/>
                  <a:gd name="T1" fmla="*/ 695 h 1528"/>
                  <a:gd name="T2" fmla="*/ 762 w 806"/>
                  <a:gd name="T3" fmla="*/ 1252 h 1528"/>
                  <a:gd name="T4" fmla="*/ 44 w 806"/>
                  <a:gd name="T5" fmla="*/ 1252 h 1528"/>
                  <a:gd name="T6" fmla="*/ 44 w 806"/>
                  <a:gd name="T7" fmla="*/ 44 h 1528"/>
                  <a:gd name="T8" fmla="*/ 762 w 806"/>
                  <a:gd name="T9" fmla="*/ 44 h 1528"/>
                  <a:gd name="T10" fmla="*/ 762 w 806"/>
                  <a:gd name="T11" fmla="*/ 405 h 1528"/>
                  <a:gd name="T12" fmla="*/ 806 w 806"/>
                  <a:gd name="T13" fmla="*/ 405 h 1528"/>
                  <a:gd name="T14" fmla="*/ 806 w 806"/>
                  <a:gd name="T15" fmla="*/ 22 h 1528"/>
                  <a:gd name="T16" fmla="*/ 784 w 806"/>
                  <a:gd name="T17" fmla="*/ 0 h 1528"/>
                  <a:gd name="T18" fmla="*/ 22 w 806"/>
                  <a:gd name="T19" fmla="*/ 0 h 1528"/>
                  <a:gd name="T20" fmla="*/ 0 w 806"/>
                  <a:gd name="T21" fmla="*/ 22 h 1528"/>
                  <a:gd name="T22" fmla="*/ 0 w 806"/>
                  <a:gd name="T23" fmla="*/ 1252 h 1528"/>
                  <a:gd name="T24" fmla="*/ 0 w 806"/>
                  <a:gd name="T25" fmla="*/ 1296 h 1528"/>
                  <a:gd name="T26" fmla="*/ 0 w 806"/>
                  <a:gd name="T27" fmla="*/ 1506 h 1528"/>
                  <a:gd name="T28" fmla="*/ 22 w 806"/>
                  <a:gd name="T29" fmla="*/ 1528 h 1528"/>
                  <a:gd name="T30" fmla="*/ 784 w 806"/>
                  <a:gd name="T31" fmla="*/ 1528 h 1528"/>
                  <a:gd name="T32" fmla="*/ 806 w 806"/>
                  <a:gd name="T33" fmla="*/ 1506 h 1528"/>
                  <a:gd name="T34" fmla="*/ 806 w 806"/>
                  <a:gd name="T35" fmla="*/ 1296 h 1528"/>
                  <a:gd name="T36" fmla="*/ 806 w 806"/>
                  <a:gd name="T37" fmla="*/ 1252 h 1528"/>
                  <a:gd name="T38" fmla="*/ 806 w 806"/>
                  <a:gd name="T39" fmla="*/ 695 h 1528"/>
                  <a:gd name="T40" fmla="*/ 762 w 806"/>
                  <a:gd name="T41" fmla="*/ 695 h 1528"/>
                  <a:gd name="T42" fmla="*/ 762 w 806"/>
                  <a:gd name="T43" fmla="*/ 1484 h 1528"/>
                  <a:gd name="T44" fmla="*/ 44 w 806"/>
                  <a:gd name="T45" fmla="*/ 1484 h 1528"/>
                  <a:gd name="T46" fmla="*/ 44 w 806"/>
                  <a:gd name="T47" fmla="*/ 1296 h 1528"/>
                  <a:gd name="T48" fmla="*/ 762 w 806"/>
                  <a:gd name="T49" fmla="*/ 1296 h 1528"/>
                  <a:gd name="T50" fmla="*/ 762 w 806"/>
                  <a:gd name="T51" fmla="*/ 1484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6" h="1528">
                    <a:moveTo>
                      <a:pt x="762" y="695"/>
                    </a:moveTo>
                    <a:cubicBezTo>
                      <a:pt x="762" y="1252"/>
                      <a:pt x="762" y="1252"/>
                      <a:pt x="762" y="1252"/>
                    </a:cubicBezTo>
                    <a:cubicBezTo>
                      <a:pt x="44" y="1252"/>
                      <a:pt x="44" y="1252"/>
                      <a:pt x="44" y="1252"/>
                    </a:cubicBezTo>
                    <a:cubicBezTo>
                      <a:pt x="44" y="44"/>
                      <a:pt x="44" y="44"/>
                      <a:pt x="44" y="44"/>
                    </a:cubicBezTo>
                    <a:cubicBezTo>
                      <a:pt x="762" y="44"/>
                      <a:pt x="762" y="44"/>
                      <a:pt x="762" y="44"/>
                    </a:cubicBezTo>
                    <a:cubicBezTo>
                      <a:pt x="762" y="405"/>
                      <a:pt x="762" y="405"/>
                      <a:pt x="762" y="405"/>
                    </a:cubicBezTo>
                    <a:cubicBezTo>
                      <a:pt x="806" y="405"/>
                      <a:pt x="806" y="405"/>
                      <a:pt x="806" y="405"/>
                    </a:cubicBezTo>
                    <a:cubicBezTo>
                      <a:pt x="806" y="22"/>
                      <a:pt x="806" y="22"/>
                      <a:pt x="806" y="22"/>
                    </a:cubicBezTo>
                    <a:cubicBezTo>
                      <a:pt x="806" y="10"/>
                      <a:pt x="796" y="0"/>
                      <a:pt x="784" y="0"/>
                    </a:cubicBezTo>
                    <a:cubicBezTo>
                      <a:pt x="22" y="0"/>
                      <a:pt x="22" y="0"/>
                      <a:pt x="22" y="0"/>
                    </a:cubicBezTo>
                    <a:cubicBezTo>
                      <a:pt x="10" y="0"/>
                      <a:pt x="0" y="10"/>
                      <a:pt x="0" y="22"/>
                    </a:cubicBezTo>
                    <a:cubicBezTo>
                      <a:pt x="0" y="1252"/>
                      <a:pt x="0" y="1252"/>
                      <a:pt x="0" y="1252"/>
                    </a:cubicBezTo>
                    <a:cubicBezTo>
                      <a:pt x="0" y="1296"/>
                      <a:pt x="0" y="1296"/>
                      <a:pt x="0" y="1296"/>
                    </a:cubicBezTo>
                    <a:cubicBezTo>
                      <a:pt x="0" y="1506"/>
                      <a:pt x="0" y="1506"/>
                      <a:pt x="0" y="1506"/>
                    </a:cubicBezTo>
                    <a:cubicBezTo>
                      <a:pt x="0" y="1518"/>
                      <a:pt x="10" y="1528"/>
                      <a:pt x="22" y="1528"/>
                    </a:cubicBezTo>
                    <a:cubicBezTo>
                      <a:pt x="784" y="1528"/>
                      <a:pt x="784" y="1528"/>
                      <a:pt x="784" y="1528"/>
                    </a:cubicBezTo>
                    <a:cubicBezTo>
                      <a:pt x="796" y="1528"/>
                      <a:pt x="806" y="1518"/>
                      <a:pt x="806" y="1506"/>
                    </a:cubicBezTo>
                    <a:cubicBezTo>
                      <a:pt x="806" y="1296"/>
                      <a:pt x="806" y="1296"/>
                      <a:pt x="806" y="1296"/>
                    </a:cubicBezTo>
                    <a:cubicBezTo>
                      <a:pt x="806" y="1252"/>
                      <a:pt x="806" y="1252"/>
                      <a:pt x="806" y="1252"/>
                    </a:cubicBezTo>
                    <a:cubicBezTo>
                      <a:pt x="806" y="695"/>
                      <a:pt x="806" y="695"/>
                      <a:pt x="806" y="695"/>
                    </a:cubicBezTo>
                    <a:lnTo>
                      <a:pt x="762" y="695"/>
                    </a:lnTo>
                    <a:close/>
                    <a:moveTo>
                      <a:pt x="762" y="1484"/>
                    </a:moveTo>
                    <a:cubicBezTo>
                      <a:pt x="44" y="1484"/>
                      <a:pt x="44" y="1484"/>
                      <a:pt x="44" y="1484"/>
                    </a:cubicBezTo>
                    <a:cubicBezTo>
                      <a:pt x="44" y="1296"/>
                      <a:pt x="44" y="1296"/>
                      <a:pt x="44" y="1296"/>
                    </a:cubicBezTo>
                    <a:cubicBezTo>
                      <a:pt x="762" y="1296"/>
                      <a:pt x="762" y="1296"/>
                      <a:pt x="762" y="1296"/>
                    </a:cubicBezTo>
                    <a:lnTo>
                      <a:pt x="762" y="1484"/>
                    </a:ln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48" name="TextBox 47">
              <a:extLst>
                <a:ext uri="{FF2B5EF4-FFF2-40B4-BE49-F238E27FC236}">
                  <a16:creationId xmlns:a16="http://schemas.microsoft.com/office/drawing/2014/main" id="{5DEE4D0A-C39E-4D94-90C7-929E73D73139}"/>
                </a:ext>
              </a:extLst>
            </p:cNvPr>
            <p:cNvSpPr txBox="1"/>
            <p:nvPr/>
          </p:nvSpPr>
          <p:spPr>
            <a:xfrm>
              <a:off x="7208803" y="2790068"/>
              <a:ext cx="23974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a:ln>
                    <a:noFill/>
                  </a:ln>
                  <a:solidFill>
                    <a:prstClr val="white"/>
                  </a:solidFill>
                  <a:effectLst/>
                  <a:uLnTx/>
                  <a:uFillTx/>
                  <a:latin typeface="Arial"/>
                  <a:ea typeface="+mn-ea"/>
                  <a:cs typeface="Arial"/>
                </a:rPr>
                <a:t>GridInit</a:t>
              </a:r>
            </a:p>
          </p:txBody>
        </p:sp>
        <p:grpSp>
          <p:nvGrpSpPr>
            <p:cNvPr id="49" name="bcgBugs_Laptop">
              <a:extLst>
                <a:ext uri="{FF2B5EF4-FFF2-40B4-BE49-F238E27FC236}">
                  <a16:creationId xmlns:a16="http://schemas.microsoft.com/office/drawing/2014/main" id="{819D11FE-7F89-4B55-A451-CAB4676C3B9E}"/>
                </a:ext>
              </a:extLst>
            </p:cNvPr>
            <p:cNvGrpSpPr>
              <a:grpSpLocks noChangeAspect="1"/>
            </p:cNvGrpSpPr>
            <p:nvPr/>
          </p:nvGrpSpPr>
          <p:grpSpPr bwMode="auto">
            <a:xfrm>
              <a:off x="6893924" y="2717942"/>
              <a:ext cx="241546" cy="241781"/>
              <a:chOff x="2818" y="1137"/>
              <a:chExt cx="2044" cy="2046"/>
            </a:xfrm>
          </p:grpSpPr>
          <p:sp>
            <p:nvSpPr>
              <p:cNvPr id="141" name="AutoShape 11">
                <a:extLst>
                  <a:ext uri="{FF2B5EF4-FFF2-40B4-BE49-F238E27FC236}">
                    <a16:creationId xmlns:a16="http://schemas.microsoft.com/office/drawing/2014/main" id="{C07CAA74-606E-4E66-B563-DA0BDFB25E74}"/>
                  </a:ext>
                </a:extLst>
              </p:cNvPr>
              <p:cNvSpPr>
                <a:spLocks noChangeAspect="1" noChangeArrowheads="1" noTextEdit="1"/>
              </p:cNvSpPr>
              <p:nvPr/>
            </p:nvSpPr>
            <p:spPr bwMode="auto">
              <a:xfrm>
                <a:off x="2818" y="1137"/>
                <a:ext cx="2044" cy="2046"/>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2" name="Freeform 13">
                <a:extLst>
                  <a:ext uri="{FF2B5EF4-FFF2-40B4-BE49-F238E27FC236}">
                    <a16:creationId xmlns:a16="http://schemas.microsoft.com/office/drawing/2014/main" id="{CC695186-98A5-47EF-A07B-AC48C0BE9317}"/>
                  </a:ext>
                </a:extLst>
              </p:cNvPr>
              <p:cNvSpPr>
                <a:spLocks noEditPoints="1"/>
              </p:cNvSpPr>
              <p:nvPr/>
            </p:nvSpPr>
            <p:spPr bwMode="auto">
              <a:xfrm>
                <a:off x="2945" y="1514"/>
                <a:ext cx="1792" cy="1290"/>
              </a:xfrm>
              <a:custGeom>
                <a:avLst/>
                <a:gdLst>
                  <a:gd name="T0" fmla="*/ 792 w 876"/>
                  <a:gd name="T1" fmla="*/ 0 h 630"/>
                  <a:gd name="T2" fmla="*/ 84 w 876"/>
                  <a:gd name="T3" fmla="*/ 0 h 630"/>
                  <a:gd name="T4" fmla="*/ 62 w 876"/>
                  <a:gd name="T5" fmla="*/ 22 h 630"/>
                  <a:gd name="T6" fmla="*/ 62 w 876"/>
                  <a:gd name="T7" fmla="*/ 488 h 630"/>
                  <a:gd name="T8" fmla="*/ 84 w 876"/>
                  <a:gd name="T9" fmla="*/ 510 h 630"/>
                  <a:gd name="T10" fmla="*/ 792 w 876"/>
                  <a:gd name="T11" fmla="*/ 510 h 630"/>
                  <a:gd name="T12" fmla="*/ 814 w 876"/>
                  <a:gd name="T13" fmla="*/ 488 h 630"/>
                  <a:gd name="T14" fmla="*/ 814 w 876"/>
                  <a:gd name="T15" fmla="*/ 22 h 630"/>
                  <a:gd name="T16" fmla="*/ 792 w 876"/>
                  <a:gd name="T17" fmla="*/ 0 h 630"/>
                  <a:gd name="T18" fmla="*/ 763 w 876"/>
                  <a:gd name="T19" fmla="*/ 442 h 630"/>
                  <a:gd name="T20" fmla="*/ 753 w 876"/>
                  <a:gd name="T21" fmla="*/ 452 h 630"/>
                  <a:gd name="T22" fmla="*/ 123 w 876"/>
                  <a:gd name="T23" fmla="*/ 452 h 630"/>
                  <a:gd name="T24" fmla="*/ 113 w 876"/>
                  <a:gd name="T25" fmla="*/ 442 h 630"/>
                  <a:gd name="T26" fmla="*/ 113 w 876"/>
                  <a:gd name="T27" fmla="*/ 68 h 630"/>
                  <a:gd name="T28" fmla="*/ 123 w 876"/>
                  <a:gd name="T29" fmla="*/ 58 h 630"/>
                  <a:gd name="T30" fmla="*/ 753 w 876"/>
                  <a:gd name="T31" fmla="*/ 58 h 630"/>
                  <a:gd name="T32" fmla="*/ 763 w 876"/>
                  <a:gd name="T33" fmla="*/ 68 h 630"/>
                  <a:gd name="T34" fmla="*/ 763 w 876"/>
                  <a:gd name="T35" fmla="*/ 442 h 630"/>
                  <a:gd name="T36" fmla="*/ 874 w 876"/>
                  <a:gd name="T37" fmla="*/ 563 h 630"/>
                  <a:gd name="T38" fmla="*/ 858 w 876"/>
                  <a:gd name="T39" fmla="*/ 614 h 630"/>
                  <a:gd name="T40" fmla="*/ 837 w 876"/>
                  <a:gd name="T41" fmla="*/ 630 h 630"/>
                  <a:gd name="T42" fmla="*/ 39 w 876"/>
                  <a:gd name="T43" fmla="*/ 630 h 630"/>
                  <a:gd name="T44" fmla="*/ 18 w 876"/>
                  <a:gd name="T45" fmla="*/ 614 h 630"/>
                  <a:gd name="T46" fmla="*/ 2 w 876"/>
                  <a:gd name="T47" fmla="*/ 563 h 630"/>
                  <a:gd name="T48" fmla="*/ 6 w 876"/>
                  <a:gd name="T49" fmla="*/ 543 h 630"/>
                  <a:gd name="T50" fmla="*/ 23 w 876"/>
                  <a:gd name="T51" fmla="*/ 534 h 630"/>
                  <a:gd name="T52" fmla="*/ 322 w 876"/>
                  <a:gd name="T53" fmla="*/ 534 h 630"/>
                  <a:gd name="T54" fmla="*/ 343 w 876"/>
                  <a:gd name="T55" fmla="*/ 549 h 630"/>
                  <a:gd name="T56" fmla="*/ 533 w 876"/>
                  <a:gd name="T57" fmla="*/ 549 h 630"/>
                  <a:gd name="T58" fmla="*/ 554 w 876"/>
                  <a:gd name="T59" fmla="*/ 534 h 630"/>
                  <a:gd name="T60" fmla="*/ 853 w 876"/>
                  <a:gd name="T61" fmla="*/ 534 h 630"/>
                  <a:gd name="T62" fmla="*/ 870 w 876"/>
                  <a:gd name="T63" fmla="*/ 543 h 630"/>
                  <a:gd name="T64" fmla="*/ 874 w 876"/>
                  <a:gd name="T65" fmla="*/ 563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6" h="630">
                    <a:moveTo>
                      <a:pt x="792" y="0"/>
                    </a:moveTo>
                    <a:cubicBezTo>
                      <a:pt x="84" y="0"/>
                      <a:pt x="84" y="0"/>
                      <a:pt x="84" y="0"/>
                    </a:cubicBezTo>
                    <a:cubicBezTo>
                      <a:pt x="72" y="0"/>
                      <a:pt x="62" y="10"/>
                      <a:pt x="62" y="22"/>
                    </a:cubicBezTo>
                    <a:cubicBezTo>
                      <a:pt x="62" y="488"/>
                      <a:pt x="62" y="488"/>
                      <a:pt x="62" y="488"/>
                    </a:cubicBezTo>
                    <a:cubicBezTo>
                      <a:pt x="62" y="500"/>
                      <a:pt x="72" y="510"/>
                      <a:pt x="84" y="510"/>
                    </a:cubicBezTo>
                    <a:cubicBezTo>
                      <a:pt x="792" y="510"/>
                      <a:pt x="792" y="510"/>
                      <a:pt x="792" y="510"/>
                    </a:cubicBezTo>
                    <a:cubicBezTo>
                      <a:pt x="804" y="510"/>
                      <a:pt x="814" y="500"/>
                      <a:pt x="814" y="488"/>
                    </a:cubicBezTo>
                    <a:cubicBezTo>
                      <a:pt x="814" y="22"/>
                      <a:pt x="814" y="22"/>
                      <a:pt x="814" y="22"/>
                    </a:cubicBezTo>
                    <a:cubicBezTo>
                      <a:pt x="814" y="10"/>
                      <a:pt x="804" y="0"/>
                      <a:pt x="792" y="0"/>
                    </a:cubicBezTo>
                    <a:close/>
                    <a:moveTo>
                      <a:pt x="763" y="442"/>
                    </a:moveTo>
                    <a:cubicBezTo>
                      <a:pt x="763" y="448"/>
                      <a:pt x="759" y="452"/>
                      <a:pt x="753" y="452"/>
                    </a:cubicBezTo>
                    <a:cubicBezTo>
                      <a:pt x="123" y="452"/>
                      <a:pt x="123" y="452"/>
                      <a:pt x="123" y="452"/>
                    </a:cubicBezTo>
                    <a:cubicBezTo>
                      <a:pt x="117" y="452"/>
                      <a:pt x="113" y="448"/>
                      <a:pt x="113" y="442"/>
                    </a:cubicBezTo>
                    <a:cubicBezTo>
                      <a:pt x="113" y="68"/>
                      <a:pt x="113" y="68"/>
                      <a:pt x="113" y="68"/>
                    </a:cubicBezTo>
                    <a:cubicBezTo>
                      <a:pt x="113" y="62"/>
                      <a:pt x="117" y="58"/>
                      <a:pt x="123" y="58"/>
                    </a:cubicBezTo>
                    <a:cubicBezTo>
                      <a:pt x="753" y="58"/>
                      <a:pt x="753" y="58"/>
                      <a:pt x="753" y="58"/>
                    </a:cubicBezTo>
                    <a:cubicBezTo>
                      <a:pt x="759" y="58"/>
                      <a:pt x="763" y="62"/>
                      <a:pt x="763" y="68"/>
                    </a:cubicBezTo>
                    <a:lnTo>
                      <a:pt x="763" y="442"/>
                    </a:lnTo>
                    <a:close/>
                    <a:moveTo>
                      <a:pt x="874" y="563"/>
                    </a:moveTo>
                    <a:cubicBezTo>
                      <a:pt x="858" y="614"/>
                      <a:pt x="858" y="614"/>
                      <a:pt x="858" y="614"/>
                    </a:cubicBezTo>
                    <a:cubicBezTo>
                      <a:pt x="855" y="623"/>
                      <a:pt x="846" y="630"/>
                      <a:pt x="837" y="630"/>
                    </a:cubicBezTo>
                    <a:cubicBezTo>
                      <a:pt x="39" y="630"/>
                      <a:pt x="39" y="630"/>
                      <a:pt x="39" y="630"/>
                    </a:cubicBezTo>
                    <a:cubicBezTo>
                      <a:pt x="30" y="630"/>
                      <a:pt x="21" y="623"/>
                      <a:pt x="18" y="614"/>
                    </a:cubicBezTo>
                    <a:cubicBezTo>
                      <a:pt x="2" y="563"/>
                      <a:pt x="2" y="563"/>
                      <a:pt x="2" y="563"/>
                    </a:cubicBezTo>
                    <a:cubicBezTo>
                      <a:pt x="0" y="556"/>
                      <a:pt x="1" y="549"/>
                      <a:pt x="6" y="543"/>
                    </a:cubicBezTo>
                    <a:cubicBezTo>
                      <a:pt x="10" y="538"/>
                      <a:pt x="16" y="534"/>
                      <a:pt x="23" y="534"/>
                    </a:cubicBezTo>
                    <a:cubicBezTo>
                      <a:pt x="322" y="534"/>
                      <a:pt x="322" y="534"/>
                      <a:pt x="322" y="534"/>
                    </a:cubicBezTo>
                    <a:cubicBezTo>
                      <a:pt x="331" y="534"/>
                      <a:pt x="340" y="541"/>
                      <a:pt x="343" y="549"/>
                    </a:cubicBezTo>
                    <a:cubicBezTo>
                      <a:pt x="533" y="549"/>
                      <a:pt x="533" y="549"/>
                      <a:pt x="533" y="549"/>
                    </a:cubicBezTo>
                    <a:cubicBezTo>
                      <a:pt x="536" y="541"/>
                      <a:pt x="545" y="534"/>
                      <a:pt x="554" y="534"/>
                    </a:cubicBezTo>
                    <a:cubicBezTo>
                      <a:pt x="853" y="534"/>
                      <a:pt x="853" y="534"/>
                      <a:pt x="853" y="534"/>
                    </a:cubicBezTo>
                    <a:cubicBezTo>
                      <a:pt x="860" y="534"/>
                      <a:pt x="866" y="538"/>
                      <a:pt x="870" y="543"/>
                    </a:cubicBezTo>
                    <a:cubicBezTo>
                      <a:pt x="875" y="549"/>
                      <a:pt x="876" y="556"/>
                      <a:pt x="874" y="563"/>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50" name="TextBox 49">
              <a:extLst>
                <a:ext uri="{FF2B5EF4-FFF2-40B4-BE49-F238E27FC236}">
                  <a16:creationId xmlns:a16="http://schemas.microsoft.com/office/drawing/2014/main" id="{DD518CC0-7BF2-4BF4-8525-A757EE8B2DDA}"/>
                </a:ext>
              </a:extLst>
            </p:cNvPr>
            <p:cNvSpPr txBox="1"/>
            <p:nvPr/>
          </p:nvSpPr>
          <p:spPr>
            <a:xfrm>
              <a:off x="7189343" y="3248629"/>
              <a:ext cx="494848" cy="97532"/>
            </a:xfrm>
            <a:prstGeom prst="rect">
              <a:avLst/>
            </a:prstGeom>
            <a:noFill/>
            <a:ln w="9525" cap="rnd" cmpd="sng" algn="ctr">
              <a:no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GridInsights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51" name="Group 50">
              <a:extLst>
                <a:ext uri="{FF2B5EF4-FFF2-40B4-BE49-F238E27FC236}">
                  <a16:creationId xmlns:a16="http://schemas.microsoft.com/office/drawing/2014/main" id="{E2399C4A-B65A-4983-9E0D-09B5A3F16B0D}"/>
                </a:ext>
              </a:extLst>
            </p:cNvPr>
            <p:cNvGrpSpPr>
              <a:grpSpLocks noChangeAspect="1"/>
            </p:cNvGrpSpPr>
            <p:nvPr/>
          </p:nvGrpSpPr>
          <p:grpSpPr>
            <a:xfrm>
              <a:off x="6939916" y="3804653"/>
              <a:ext cx="164048" cy="163890"/>
              <a:chOff x="2593697" y="-748079"/>
              <a:chExt cx="347151" cy="347472"/>
            </a:xfrm>
          </p:grpSpPr>
          <p:sp>
            <p:nvSpPr>
              <p:cNvPr id="137" name="AutoShape 33">
                <a:extLst>
                  <a:ext uri="{FF2B5EF4-FFF2-40B4-BE49-F238E27FC236}">
                    <a16:creationId xmlns:a16="http://schemas.microsoft.com/office/drawing/2014/main" id="{D003FD96-C67B-447B-95E5-28FE485C022D}"/>
                  </a:ext>
                </a:extLst>
              </p:cNvPr>
              <p:cNvSpPr>
                <a:spLocks noChangeAspect="1" noChangeArrowheads="1" noTextEdit="1"/>
              </p:cNvSpPr>
              <p:nvPr/>
            </p:nvSpPr>
            <p:spPr bwMode="auto">
              <a:xfrm>
                <a:off x="2593697" y="-748079"/>
                <a:ext cx="347151" cy="347472"/>
              </a:xfrm>
              <a:prstGeom prst="rect">
                <a:avLst/>
              </a:prstGeom>
              <a:noFill/>
              <a:ln w="4822"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38" name="Group 137">
                <a:extLst>
                  <a:ext uri="{FF2B5EF4-FFF2-40B4-BE49-F238E27FC236}">
                    <a16:creationId xmlns:a16="http://schemas.microsoft.com/office/drawing/2014/main" id="{4D2E3FA8-DCE6-4123-A8B3-08D3B99E9271}"/>
                  </a:ext>
                </a:extLst>
              </p:cNvPr>
              <p:cNvGrpSpPr/>
              <p:nvPr/>
            </p:nvGrpSpPr>
            <p:grpSpPr>
              <a:xfrm>
                <a:off x="2629973" y="-712366"/>
                <a:ext cx="268905" cy="268646"/>
                <a:chOff x="5445632" y="2775204"/>
                <a:chExt cx="1301877" cy="1306068"/>
              </a:xfrm>
            </p:grpSpPr>
            <p:sp>
              <p:nvSpPr>
                <p:cNvPr id="139" name="Freeform 35">
                  <a:extLst>
                    <a:ext uri="{FF2B5EF4-FFF2-40B4-BE49-F238E27FC236}">
                      <a16:creationId xmlns:a16="http://schemas.microsoft.com/office/drawing/2014/main" id="{5584920D-524F-42D5-BF6E-79B4E6130BF6}"/>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40" name="Freeform 36">
                  <a:extLst>
                    <a:ext uri="{FF2B5EF4-FFF2-40B4-BE49-F238E27FC236}">
                      <a16:creationId xmlns:a16="http://schemas.microsoft.com/office/drawing/2014/main" id="{CB0BB8AA-21FD-441A-AB1A-CC551AE55174}"/>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52" name="TextBox 51">
              <a:extLst>
                <a:ext uri="{FF2B5EF4-FFF2-40B4-BE49-F238E27FC236}">
                  <a16:creationId xmlns:a16="http://schemas.microsoft.com/office/drawing/2014/main" id="{21962665-561E-4421-B16C-A4C299E8B77C}"/>
                </a:ext>
              </a:extLst>
            </p:cNvPr>
            <p:cNvSpPr txBox="1"/>
            <p:nvPr/>
          </p:nvSpPr>
          <p:spPr>
            <a:xfrm>
              <a:off x="7189343" y="3837834"/>
              <a:ext cx="50350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GridLake</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53" name="bcgBugs_Database">
              <a:extLst>
                <a:ext uri="{FF2B5EF4-FFF2-40B4-BE49-F238E27FC236}">
                  <a16:creationId xmlns:a16="http://schemas.microsoft.com/office/drawing/2014/main" id="{9863ACC0-0722-4966-BCDF-F872369EB3FE}"/>
                </a:ext>
              </a:extLst>
            </p:cNvPr>
            <p:cNvGrpSpPr>
              <a:grpSpLocks noChangeAspect="1"/>
            </p:cNvGrpSpPr>
            <p:nvPr/>
          </p:nvGrpSpPr>
          <p:grpSpPr bwMode="auto">
            <a:xfrm>
              <a:off x="6918765" y="3204706"/>
              <a:ext cx="185198" cy="185379"/>
              <a:chOff x="2818" y="1137"/>
              <a:chExt cx="2044" cy="2046"/>
            </a:xfrm>
          </p:grpSpPr>
          <p:sp>
            <p:nvSpPr>
              <p:cNvPr id="135" name="AutoShape 3">
                <a:extLst>
                  <a:ext uri="{FF2B5EF4-FFF2-40B4-BE49-F238E27FC236}">
                    <a16:creationId xmlns:a16="http://schemas.microsoft.com/office/drawing/2014/main" id="{580CC447-A775-402C-B685-23B3BF058067}"/>
                  </a:ext>
                </a:extLst>
              </p:cNvPr>
              <p:cNvSpPr>
                <a:spLocks noChangeAspect="1" noChangeArrowheads="1" noTextEdit="1"/>
              </p:cNvSpPr>
              <p:nvPr/>
            </p:nvSpPr>
            <p:spPr bwMode="auto">
              <a:xfrm>
                <a:off x="2818" y="1137"/>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6" name="Freeform 5">
                <a:extLst>
                  <a:ext uri="{FF2B5EF4-FFF2-40B4-BE49-F238E27FC236}">
                    <a16:creationId xmlns:a16="http://schemas.microsoft.com/office/drawing/2014/main" id="{4E369564-2CD7-4E70-9C52-83A2B6D90859}"/>
                  </a:ext>
                </a:extLst>
              </p:cNvPr>
              <p:cNvSpPr>
                <a:spLocks noEditPoints="1"/>
              </p:cNvSpPr>
              <p:nvPr/>
            </p:nvSpPr>
            <p:spPr bwMode="auto">
              <a:xfrm>
                <a:off x="3043" y="1272"/>
                <a:ext cx="1596" cy="177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54" name="TextBox 53">
              <a:extLst>
                <a:ext uri="{FF2B5EF4-FFF2-40B4-BE49-F238E27FC236}">
                  <a16:creationId xmlns:a16="http://schemas.microsoft.com/office/drawing/2014/main" id="{79BF711E-946E-4211-A4CA-74A70ADCFE72}"/>
                </a:ext>
              </a:extLst>
            </p:cNvPr>
            <p:cNvSpPr txBox="1"/>
            <p:nvPr/>
          </p:nvSpPr>
          <p:spPr>
            <a:xfrm>
              <a:off x="7189343" y="3548605"/>
              <a:ext cx="662802"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GridDataAssets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55" name="Group 54">
              <a:extLst>
                <a:ext uri="{FF2B5EF4-FFF2-40B4-BE49-F238E27FC236}">
                  <a16:creationId xmlns:a16="http://schemas.microsoft.com/office/drawing/2014/main" id="{B1069382-BA11-40C8-938E-A755A968B3BC}"/>
                </a:ext>
              </a:extLst>
            </p:cNvPr>
            <p:cNvGrpSpPr>
              <a:grpSpLocks noChangeAspect="1"/>
            </p:cNvGrpSpPr>
            <p:nvPr/>
          </p:nvGrpSpPr>
          <p:grpSpPr>
            <a:xfrm>
              <a:off x="6903886" y="3476479"/>
              <a:ext cx="241781" cy="241781"/>
              <a:chOff x="5292430" y="2613965"/>
              <a:chExt cx="1645920" cy="1645920"/>
            </a:xfrm>
          </p:grpSpPr>
          <p:sp>
            <p:nvSpPr>
              <p:cNvPr id="131" name="Rectangle 130">
                <a:extLst>
                  <a:ext uri="{FF2B5EF4-FFF2-40B4-BE49-F238E27FC236}">
                    <a16:creationId xmlns:a16="http://schemas.microsoft.com/office/drawing/2014/main" id="{75BE21B5-7C9F-4FEB-98BC-873979A4B447}"/>
                  </a:ext>
                </a:extLst>
              </p:cNvPr>
              <p:cNvSpPr/>
              <p:nvPr/>
            </p:nvSpPr>
            <p:spPr>
              <a:xfrm>
                <a:off x="5292430" y="2613965"/>
                <a:ext cx="1645920" cy="1645920"/>
              </a:xfrm>
              <a:prstGeom prst="rect">
                <a:avLst/>
              </a:prstGeom>
              <a:noFill/>
              <a:ln w="9525" cap="rnd">
                <a:noFill/>
                <a:prstDash val="sysDot"/>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Arial"/>
                  <a:ea typeface="+mn-ea"/>
                  <a:cs typeface="Arial"/>
                </a:endParaRPr>
              </a:p>
            </p:txBody>
          </p:sp>
          <p:grpSp>
            <p:nvGrpSpPr>
              <p:cNvPr id="132" name="Group 131">
                <a:extLst>
                  <a:ext uri="{FF2B5EF4-FFF2-40B4-BE49-F238E27FC236}">
                    <a16:creationId xmlns:a16="http://schemas.microsoft.com/office/drawing/2014/main" id="{9E039639-5AE1-4E59-A5AB-4CC5B9E68B5F}"/>
                  </a:ext>
                </a:extLst>
              </p:cNvPr>
              <p:cNvGrpSpPr/>
              <p:nvPr/>
            </p:nvGrpSpPr>
            <p:grpSpPr>
              <a:xfrm>
                <a:off x="5392149" y="2697974"/>
                <a:ext cx="1446482" cy="1477901"/>
                <a:chOff x="5392149" y="2697974"/>
                <a:chExt cx="1446482" cy="1477901"/>
              </a:xfrm>
            </p:grpSpPr>
            <p:sp>
              <p:nvSpPr>
                <p:cNvPr id="133" name="Freeform 10">
                  <a:extLst>
                    <a:ext uri="{FF2B5EF4-FFF2-40B4-BE49-F238E27FC236}">
                      <a16:creationId xmlns:a16="http://schemas.microsoft.com/office/drawing/2014/main" id="{1044EA10-037C-435D-BC7D-1EAED3EAD414}"/>
                    </a:ext>
                  </a:extLst>
                </p:cNvPr>
                <p:cNvSpPr>
                  <a:spLocks noEditPoints="1"/>
                </p:cNvSpPr>
                <p:nvPr/>
              </p:nvSpPr>
              <p:spPr bwMode="auto">
                <a:xfrm>
                  <a:off x="5392149" y="2697974"/>
                  <a:ext cx="1446482" cy="1477901"/>
                </a:xfrm>
                <a:custGeom>
                  <a:avLst/>
                  <a:gdLst>
                    <a:gd name="T0" fmla="*/ 1519 w 1900"/>
                    <a:gd name="T1" fmla="*/ 1024 h 1943"/>
                    <a:gd name="T2" fmla="*/ 1900 w 1900"/>
                    <a:gd name="T3" fmla="*/ 1002 h 1943"/>
                    <a:gd name="T4" fmla="*/ 1519 w 1900"/>
                    <a:gd name="T5" fmla="*/ 980 h 1943"/>
                    <a:gd name="T6" fmla="*/ 1164 w 1900"/>
                    <a:gd name="T7" fmla="*/ 690 h 1943"/>
                    <a:gd name="T8" fmla="*/ 1356 w 1900"/>
                    <a:gd name="T9" fmla="*/ 354 h 1943"/>
                    <a:gd name="T10" fmla="*/ 1356 w 1900"/>
                    <a:gd name="T11" fmla="*/ 44 h 1943"/>
                    <a:gd name="T12" fmla="*/ 1274 w 1900"/>
                    <a:gd name="T13" fmla="*/ 330 h 1943"/>
                    <a:gd name="T14" fmla="*/ 1003 w 1900"/>
                    <a:gd name="T15" fmla="*/ 651 h 1943"/>
                    <a:gd name="T16" fmla="*/ 445 w 1900"/>
                    <a:gd name="T17" fmla="*/ 413 h 1943"/>
                    <a:gd name="T18" fmla="*/ 252 w 1900"/>
                    <a:gd name="T19" fmla="*/ 0 h 1943"/>
                    <a:gd name="T20" fmla="*/ 252 w 1900"/>
                    <a:gd name="T21" fmla="*/ 504 h 1943"/>
                    <a:gd name="T22" fmla="*/ 739 w 1900"/>
                    <a:gd name="T23" fmla="*/ 770 h 1943"/>
                    <a:gd name="T24" fmla="*/ 736 w 1900"/>
                    <a:gd name="T25" fmla="*/ 1230 h 1943"/>
                    <a:gd name="T26" fmla="*/ 359 w 1900"/>
                    <a:gd name="T27" fmla="*/ 1314 h 1943"/>
                    <a:gd name="T28" fmla="*/ 359 w 1900"/>
                    <a:gd name="T29" fmla="*/ 1943 h 1943"/>
                    <a:gd name="T30" fmla="*/ 599 w 1900"/>
                    <a:gd name="T31" fmla="*/ 1426 h 1943"/>
                    <a:gd name="T32" fmla="*/ 1003 w 1900"/>
                    <a:gd name="T33" fmla="*/ 1353 h 1943"/>
                    <a:gd name="T34" fmla="*/ 1343 w 1900"/>
                    <a:gd name="T35" fmla="*/ 1449 h 1943"/>
                    <a:gd name="T36" fmla="*/ 1519 w 1900"/>
                    <a:gd name="T37" fmla="*/ 1880 h 1943"/>
                    <a:gd name="T38" fmla="*/ 1519 w 1900"/>
                    <a:gd name="T39" fmla="*/ 1377 h 1943"/>
                    <a:gd name="T40" fmla="*/ 1242 w 1900"/>
                    <a:gd name="T41" fmla="*/ 1258 h 1943"/>
                    <a:gd name="T42" fmla="*/ 1563 w 1900"/>
                    <a:gd name="T43" fmla="*/ 980 h 1943"/>
                    <a:gd name="T44" fmla="*/ 1856 w 1900"/>
                    <a:gd name="T45" fmla="*/ 1002 h 1943"/>
                    <a:gd name="T46" fmla="*/ 1563 w 1900"/>
                    <a:gd name="T47" fmla="*/ 1024 h 1943"/>
                    <a:gd name="T48" fmla="*/ 1563 w 1900"/>
                    <a:gd name="T49" fmla="*/ 980 h 1943"/>
                    <a:gd name="T50" fmla="*/ 1356 w 1900"/>
                    <a:gd name="T51" fmla="*/ 88 h 1943"/>
                    <a:gd name="T52" fmla="*/ 1356 w 1900"/>
                    <a:gd name="T53" fmla="*/ 310 h 1943"/>
                    <a:gd name="T54" fmla="*/ 1292 w 1900"/>
                    <a:gd name="T55" fmla="*/ 289 h 1943"/>
                    <a:gd name="T56" fmla="*/ 252 w 1900"/>
                    <a:gd name="T57" fmla="*/ 460 h 1943"/>
                    <a:gd name="T58" fmla="*/ 252 w 1900"/>
                    <a:gd name="T59" fmla="*/ 44 h 1943"/>
                    <a:gd name="T60" fmla="*/ 414 w 1900"/>
                    <a:gd name="T61" fmla="*/ 382 h 1943"/>
                    <a:gd name="T62" fmla="*/ 252 w 1900"/>
                    <a:gd name="T63" fmla="*/ 460 h 1943"/>
                    <a:gd name="T64" fmla="*/ 359 w 1900"/>
                    <a:gd name="T65" fmla="*/ 1899 h 1943"/>
                    <a:gd name="T66" fmla="*/ 359 w 1900"/>
                    <a:gd name="T67" fmla="*/ 1358 h 1943"/>
                    <a:gd name="T68" fmla="*/ 567 w 1900"/>
                    <a:gd name="T69" fmla="*/ 1456 h 1943"/>
                    <a:gd name="T70" fmla="*/ 1405 w 1900"/>
                    <a:gd name="T71" fmla="*/ 1455 h 1943"/>
                    <a:gd name="T72" fmla="*/ 1727 w 1900"/>
                    <a:gd name="T73" fmla="*/ 1629 h 1943"/>
                    <a:gd name="T74" fmla="*/ 1311 w 1900"/>
                    <a:gd name="T75" fmla="*/ 1629 h 1943"/>
                    <a:gd name="T76" fmla="*/ 1405 w 1900"/>
                    <a:gd name="T77" fmla="*/ 1455 h 1943"/>
                    <a:gd name="T78" fmla="*/ 1180 w 1900"/>
                    <a:gd name="T79" fmla="*/ 1252 h 1943"/>
                    <a:gd name="T80" fmla="*/ 798 w 1900"/>
                    <a:gd name="T81" fmla="*/ 1231 h 1943"/>
                    <a:gd name="T82" fmla="*/ 695 w 1900"/>
                    <a:gd name="T83" fmla="*/ 1002 h 1943"/>
                    <a:gd name="T84" fmla="*/ 802 w 1900"/>
                    <a:gd name="T85" fmla="*/ 770 h 1943"/>
                    <a:gd name="T86" fmla="*/ 1106 w 1900"/>
                    <a:gd name="T87" fmla="*/ 713 h 1943"/>
                    <a:gd name="T88" fmla="*/ 1309 w 1900"/>
                    <a:gd name="T89" fmla="*/ 980 h 1943"/>
                    <a:gd name="T90" fmla="*/ 1309 w 1900"/>
                    <a:gd name="T91" fmla="*/ 1024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00" h="1943">
                      <a:moveTo>
                        <a:pt x="1353" y="1024"/>
                      </a:moveTo>
                      <a:cubicBezTo>
                        <a:pt x="1519" y="1024"/>
                        <a:pt x="1519" y="1024"/>
                        <a:pt x="1519" y="1024"/>
                      </a:cubicBezTo>
                      <a:cubicBezTo>
                        <a:pt x="1530" y="1119"/>
                        <a:pt x="1611" y="1193"/>
                        <a:pt x="1709" y="1193"/>
                      </a:cubicBezTo>
                      <a:cubicBezTo>
                        <a:pt x="1814" y="1193"/>
                        <a:pt x="1900" y="1107"/>
                        <a:pt x="1900" y="1002"/>
                      </a:cubicBezTo>
                      <a:cubicBezTo>
                        <a:pt x="1900" y="897"/>
                        <a:pt x="1814" y="811"/>
                        <a:pt x="1709" y="811"/>
                      </a:cubicBezTo>
                      <a:cubicBezTo>
                        <a:pt x="1611" y="811"/>
                        <a:pt x="1530" y="885"/>
                        <a:pt x="1519" y="980"/>
                      </a:cubicBezTo>
                      <a:cubicBezTo>
                        <a:pt x="1353" y="980"/>
                        <a:pt x="1353" y="980"/>
                        <a:pt x="1353" y="980"/>
                      </a:cubicBezTo>
                      <a:cubicBezTo>
                        <a:pt x="1345" y="854"/>
                        <a:pt x="1270" y="745"/>
                        <a:pt x="1164" y="690"/>
                      </a:cubicBezTo>
                      <a:cubicBezTo>
                        <a:pt x="1314" y="348"/>
                        <a:pt x="1314" y="348"/>
                        <a:pt x="1314" y="348"/>
                      </a:cubicBezTo>
                      <a:cubicBezTo>
                        <a:pt x="1327" y="352"/>
                        <a:pt x="1341" y="354"/>
                        <a:pt x="1356" y="354"/>
                      </a:cubicBezTo>
                      <a:cubicBezTo>
                        <a:pt x="1441" y="354"/>
                        <a:pt x="1511" y="284"/>
                        <a:pt x="1511" y="199"/>
                      </a:cubicBezTo>
                      <a:cubicBezTo>
                        <a:pt x="1511" y="113"/>
                        <a:pt x="1441" y="44"/>
                        <a:pt x="1356" y="44"/>
                      </a:cubicBezTo>
                      <a:cubicBezTo>
                        <a:pt x="1270" y="44"/>
                        <a:pt x="1201" y="113"/>
                        <a:pt x="1201" y="199"/>
                      </a:cubicBezTo>
                      <a:cubicBezTo>
                        <a:pt x="1201" y="254"/>
                        <a:pt x="1230" y="303"/>
                        <a:pt x="1274" y="330"/>
                      </a:cubicBezTo>
                      <a:cubicBezTo>
                        <a:pt x="1123" y="672"/>
                        <a:pt x="1123" y="672"/>
                        <a:pt x="1123" y="672"/>
                      </a:cubicBezTo>
                      <a:cubicBezTo>
                        <a:pt x="1086" y="659"/>
                        <a:pt x="1045" y="651"/>
                        <a:pt x="1003" y="651"/>
                      </a:cubicBezTo>
                      <a:cubicBezTo>
                        <a:pt x="914" y="651"/>
                        <a:pt x="832" y="684"/>
                        <a:pt x="770" y="739"/>
                      </a:cubicBezTo>
                      <a:cubicBezTo>
                        <a:pt x="445" y="413"/>
                        <a:pt x="445" y="413"/>
                        <a:pt x="445" y="413"/>
                      </a:cubicBezTo>
                      <a:cubicBezTo>
                        <a:pt x="482" y="370"/>
                        <a:pt x="504" y="313"/>
                        <a:pt x="504" y="252"/>
                      </a:cubicBezTo>
                      <a:cubicBezTo>
                        <a:pt x="504" y="113"/>
                        <a:pt x="391" y="0"/>
                        <a:pt x="252" y="0"/>
                      </a:cubicBezTo>
                      <a:cubicBezTo>
                        <a:pt x="113" y="0"/>
                        <a:pt x="0" y="113"/>
                        <a:pt x="0" y="252"/>
                      </a:cubicBezTo>
                      <a:cubicBezTo>
                        <a:pt x="0" y="391"/>
                        <a:pt x="113" y="504"/>
                        <a:pt x="252" y="504"/>
                      </a:cubicBezTo>
                      <a:cubicBezTo>
                        <a:pt x="314" y="504"/>
                        <a:pt x="370" y="481"/>
                        <a:pt x="414" y="445"/>
                      </a:cubicBezTo>
                      <a:cubicBezTo>
                        <a:pt x="739" y="770"/>
                        <a:pt x="739" y="770"/>
                        <a:pt x="739" y="770"/>
                      </a:cubicBezTo>
                      <a:cubicBezTo>
                        <a:pt x="685" y="832"/>
                        <a:pt x="651" y="913"/>
                        <a:pt x="651" y="1002"/>
                      </a:cubicBezTo>
                      <a:cubicBezTo>
                        <a:pt x="651" y="1089"/>
                        <a:pt x="683" y="1169"/>
                        <a:pt x="736" y="1230"/>
                      </a:cubicBezTo>
                      <a:cubicBezTo>
                        <a:pt x="568" y="1394"/>
                        <a:pt x="568" y="1394"/>
                        <a:pt x="568" y="1394"/>
                      </a:cubicBezTo>
                      <a:cubicBezTo>
                        <a:pt x="512" y="1345"/>
                        <a:pt x="439" y="1314"/>
                        <a:pt x="359" y="1314"/>
                      </a:cubicBezTo>
                      <a:cubicBezTo>
                        <a:pt x="186" y="1314"/>
                        <a:pt x="45" y="1455"/>
                        <a:pt x="45" y="1629"/>
                      </a:cubicBezTo>
                      <a:cubicBezTo>
                        <a:pt x="45" y="1802"/>
                        <a:pt x="186" y="1943"/>
                        <a:pt x="359" y="1943"/>
                      </a:cubicBezTo>
                      <a:cubicBezTo>
                        <a:pt x="532" y="1943"/>
                        <a:pt x="673" y="1802"/>
                        <a:pt x="673" y="1629"/>
                      </a:cubicBezTo>
                      <a:cubicBezTo>
                        <a:pt x="673" y="1551"/>
                        <a:pt x="645" y="1481"/>
                        <a:pt x="599" y="1426"/>
                      </a:cubicBezTo>
                      <a:cubicBezTo>
                        <a:pt x="767" y="1262"/>
                        <a:pt x="767" y="1262"/>
                        <a:pt x="767" y="1262"/>
                      </a:cubicBezTo>
                      <a:cubicBezTo>
                        <a:pt x="829" y="1319"/>
                        <a:pt x="912" y="1353"/>
                        <a:pt x="1003" y="1353"/>
                      </a:cubicBezTo>
                      <a:cubicBezTo>
                        <a:pt x="1079" y="1353"/>
                        <a:pt x="1151" y="1328"/>
                        <a:pt x="1208" y="1286"/>
                      </a:cubicBezTo>
                      <a:cubicBezTo>
                        <a:pt x="1343" y="1449"/>
                        <a:pt x="1343" y="1449"/>
                        <a:pt x="1343" y="1449"/>
                      </a:cubicBezTo>
                      <a:cubicBezTo>
                        <a:pt x="1296" y="1495"/>
                        <a:pt x="1267" y="1558"/>
                        <a:pt x="1267" y="1629"/>
                      </a:cubicBezTo>
                      <a:cubicBezTo>
                        <a:pt x="1267" y="1767"/>
                        <a:pt x="1380" y="1880"/>
                        <a:pt x="1519" y="1880"/>
                      </a:cubicBezTo>
                      <a:cubicBezTo>
                        <a:pt x="1658" y="1880"/>
                        <a:pt x="1771" y="1767"/>
                        <a:pt x="1771" y="1629"/>
                      </a:cubicBezTo>
                      <a:cubicBezTo>
                        <a:pt x="1771" y="1490"/>
                        <a:pt x="1658" y="1377"/>
                        <a:pt x="1519" y="1377"/>
                      </a:cubicBezTo>
                      <a:cubicBezTo>
                        <a:pt x="1466" y="1377"/>
                        <a:pt x="1417" y="1393"/>
                        <a:pt x="1377" y="1421"/>
                      </a:cubicBezTo>
                      <a:cubicBezTo>
                        <a:pt x="1242" y="1258"/>
                        <a:pt x="1242" y="1258"/>
                        <a:pt x="1242" y="1258"/>
                      </a:cubicBezTo>
                      <a:cubicBezTo>
                        <a:pt x="1306" y="1199"/>
                        <a:pt x="1347" y="1116"/>
                        <a:pt x="1353" y="1024"/>
                      </a:cubicBezTo>
                      <a:close/>
                      <a:moveTo>
                        <a:pt x="1563" y="980"/>
                      </a:moveTo>
                      <a:cubicBezTo>
                        <a:pt x="1574" y="909"/>
                        <a:pt x="1635" y="855"/>
                        <a:pt x="1709" y="855"/>
                      </a:cubicBezTo>
                      <a:cubicBezTo>
                        <a:pt x="1790" y="855"/>
                        <a:pt x="1856" y="921"/>
                        <a:pt x="1856" y="1002"/>
                      </a:cubicBezTo>
                      <a:cubicBezTo>
                        <a:pt x="1856" y="1083"/>
                        <a:pt x="1790" y="1149"/>
                        <a:pt x="1709" y="1149"/>
                      </a:cubicBezTo>
                      <a:cubicBezTo>
                        <a:pt x="1635" y="1149"/>
                        <a:pt x="1574" y="1095"/>
                        <a:pt x="1563" y="1024"/>
                      </a:cubicBezTo>
                      <a:cubicBezTo>
                        <a:pt x="1562" y="1017"/>
                        <a:pt x="1562" y="1009"/>
                        <a:pt x="1562" y="1002"/>
                      </a:cubicBezTo>
                      <a:cubicBezTo>
                        <a:pt x="1562" y="995"/>
                        <a:pt x="1562" y="987"/>
                        <a:pt x="1563" y="980"/>
                      </a:cubicBezTo>
                      <a:close/>
                      <a:moveTo>
                        <a:pt x="1245" y="199"/>
                      </a:moveTo>
                      <a:cubicBezTo>
                        <a:pt x="1245" y="138"/>
                        <a:pt x="1294" y="88"/>
                        <a:pt x="1356" y="88"/>
                      </a:cubicBezTo>
                      <a:cubicBezTo>
                        <a:pt x="1417" y="88"/>
                        <a:pt x="1467" y="138"/>
                        <a:pt x="1467" y="199"/>
                      </a:cubicBezTo>
                      <a:cubicBezTo>
                        <a:pt x="1467" y="260"/>
                        <a:pt x="1417" y="310"/>
                        <a:pt x="1356" y="310"/>
                      </a:cubicBezTo>
                      <a:cubicBezTo>
                        <a:pt x="1348" y="310"/>
                        <a:pt x="1340" y="309"/>
                        <a:pt x="1332" y="307"/>
                      </a:cubicBezTo>
                      <a:cubicBezTo>
                        <a:pt x="1317" y="304"/>
                        <a:pt x="1304" y="298"/>
                        <a:pt x="1292" y="289"/>
                      </a:cubicBezTo>
                      <a:cubicBezTo>
                        <a:pt x="1263" y="269"/>
                        <a:pt x="1245" y="236"/>
                        <a:pt x="1245" y="199"/>
                      </a:cubicBezTo>
                      <a:close/>
                      <a:moveTo>
                        <a:pt x="252" y="460"/>
                      </a:moveTo>
                      <a:cubicBezTo>
                        <a:pt x="138" y="460"/>
                        <a:pt x="44" y="367"/>
                        <a:pt x="44" y="252"/>
                      </a:cubicBezTo>
                      <a:cubicBezTo>
                        <a:pt x="44" y="137"/>
                        <a:pt x="138" y="44"/>
                        <a:pt x="252" y="44"/>
                      </a:cubicBezTo>
                      <a:cubicBezTo>
                        <a:pt x="367" y="44"/>
                        <a:pt x="460" y="137"/>
                        <a:pt x="460" y="252"/>
                      </a:cubicBezTo>
                      <a:cubicBezTo>
                        <a:pt x="460" y="301"/>
                        <a:pt x="443" y="347"/>
                        <a:pt x="414" y="382"/>
                      </a:cubicBezTo>
                      <a:cubicBezTo>
                        <a:pt x="405" y="394"/>
                        <a:pt x="394" y="404"/>
                        <a:pt x="383" y="413"/>
                      </a:cubicBezTo>
                      <a:cubicBezTo>
                        <a:pt x="347" y="442"/>
                        <a:pt x="302" y="460"/>
                        <a:pt x="252" y="460"/>
                      </a:cubicBezTo>
                      <a:close/>
                      <a:moveTo>
                        <a:pt x="629" y="1629"/>
                      </a:moveTo>
                      <a:cubicBezTo>
                        <a:pt x="629" y="1778"/>
                        <a:pt x="508" y="1899"/>
                        <a:pt x="359" y="1899"/>
                      </a:cubicBezTo>
                      <a:cubicBezTo>
                        <a:pt x="210" y="1899"/>
                        <a:pt x="89" y="1778"/>
                        <a:pt x="89" y="1629"/>
                      </a:cubicBezTo>
                      <a:cubicBezTo>
                        <a:pt x="89" y="1479"/>
                        <a:pt x="210" y="1358"/>
                        <a:pt x="359" y="1358"/>
                      </a:cubicBezTo>
                      <a:cubicBezTo>
                        <a:pt x="427" y="1358"/>
                        <a:pt x="489" y="1383"/>
                        <a:pt x="536" y="1425"/>
                      </a:cubicBezTo>
                      <a:cubicBezTo>
                        <a:pt x="547" y="1435"/>
                        <a:pt x="558" y="1445"/>
                        <a:pt x="567" y="1456"/>
                      </a:cubicBezTo>
                      <a:cubicBezTo>
                        <a:pt x="606" y="1503"/>
                        <a:pt x="629" y="1563"/>
                        <a:pt x="629" y="1629"/>
                      </a:cubicBezTo>
                      <a:close/>
                      <a:moveTo>
                        <a:pt x="1405" y="1455"/>
                      </a:moveTo>
                      <a:cubicBezTo>
                        <a:pt x="1437" y="1433"/>
                        <a:pt x="1477" y="1421"/>
                        <a:pt x="1519" y="1421"/>
                      </a:cubicBezTo>
                      <a:cubicBezTo>
                        <a:pt x="1634" y="1421"/>
                        <a:pt x="1727" y="1514"/>
                        <a:pt x="1727" y="1629"/>
                      </a:cubicBezTo>
                      <a:cubicBezTo>
                        <a:pt x="1727" y="1743"/>
                        <a:pt x="1634" y="1836"/>
                        <a:pt x="1519" y="1836"/>
                      </a:cubicBezTo>
                      <a:cubicBezTo>
                        <a:pt x="1404" y="1836"/>
                        <a:pt x="1311" y="1743"/>
                        <a:pt x="1311" y="1629"/>
                      </a:cubicBezTo>
                      <a:cubicBezTo>
                        <a:pt x="1311" y="1572"/>
                        <a:pt x="1334" y="1521"/>
                        <a:pt x="1371" y="1483"/>
                      </a:cubicBezTo>
                      <a:cubicBezTo>
                        <a:pt x="1381" y="1473"/>
                        <a:pt x="1392" y="1463"/>
                        <a:pt x="1405" y="1455"/>
                      </a:cubicBezTo>
                      <a:close/>
                      <a:moveTo>
                        <a:pt x="1214" y="1224"/>
                      </a:moveTo>
                      <a:cubicBezTo>
                        <a:pt x="1204" y="1234"/>
                        <a:pt x="1192" y="1244"/>
                        <a:pt x="1180" y="1252"/>
                      </a:cubicBezTo>
                      <a:cubicBezTo>
                        <a:pt x="1130" y="1288"/>
                        <a:pt x="1069" y="1309"/>
                        <a:pt x="1003" y="1309"/>
                      </a:cubicBezTo>
                      <a:cubicBezTo>
                        <a:pt x="924" y="1309"/>
                        <a:pt x="853" y="1280"/>
                        <a:pt x="798" y="1231"/>
                      </a:cubicBezTo>
                      <a:cubicBezTo>
                        <a:pt x="787" y="1222"/>
                        <a:pt x="777" y="1211"/>
                        <a:pt x="768" y="1200"/>
                      </a:cubicBezTo>
                      <a:cubicBezTo>
                        <a:pt x="723" y="1146"/>
                        <a:pt x="695" y="1077"/>
                        <a:pt x="695" y="1002"/>
                      </a:cubicBezTo>
                      <a:cubicBezTo>
                        <a:pt x="695" y="925"/>
                        <a:pt x="724" y="855"/>
                        <a:pt x="770" y="801"/>
                      </a:cubicBezTo>
                      <a:cubicBezTo>
                        <a:pt x="780" y="790"/>
                        <a:pt x="790" y="780"/>
                        <a:pt x="802" y="770"/>
                      </a:cubicBezTo>
                      <a:cubicBezTo>
                        <a:pt x="855" y="723"/>
                        <a:pt x="926" y="695"/>
                        <a:pt x="1003" y="695"/>
                      </a:cubicBezTo>
                      <a:cubicBezTo>
                        <a:pt x="1039" y="695"/>
                        <a:pt x="1073" y="701"/>
                        <a:pt x="1106" y="713"/>
                      </a:cubicBezTo>
                      <a:cubicBezTo>
                        <a:pt x="1120" y="718"/>
                        <a:pt x="1133" y="724"/>
                        <a:pt x="1146" y="730"/>
                      </a:cubicBezTo>
                      <a:cubicBezTo>
                        <a:pt x="1237" y="779"/>
                        <a:pt x="1301" y="872"/>
                        <a:pt x="1309" y="980"/>
                      </a:cubicBezTo>
                      <a:cubicBezTo>
                        <a:pt x="1309" y="987"/>
                        <a:pt x="1310" y="995"/>
                        <a:pt x="1310" y="1002"/>
                      </a:cubicBezTo>
                      <a:cubicBezTo>
                        <a:pt x="1310" y="1009"/>
                        <a:pt x="1309" y="1017"/>
                        <a:pt x="1309" y="1024"/>
                      </a:cubicBezTo>
                      <a:cubicBezTo>
                        <a:pt x="1303" y="1103"/>
                        <a:pt x="1268" y="1173"/>
                        <a:pt x="1214" y="1224"/>
                      </a:cubicBezTo>
                      <a:close/>
                    </a:path>
                  </a:pathLst>
                </a:custGeom>
                <a:solidFill>
                  <a:schemeClr val="accent1"/>
                </a:solidFill>
                <a:ln>
                  <a:noFill/>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4" name="Freeform 175">
                  <a:extLst>
                    <a:ext uri="{FF2B5EF4-FFF2-40B4-BE49-F238E27FC236}">
                      <a16:creationId xmlns:a16="http://schemas.microsoft.com/office/drawing/2014/main" id="{C4246423-8A83-467E-B6E8-433273BFE4C2}"/>
                    </a:ext>
                  </a:extLst>
                </p:cNvPr>
                <p:cNvSpPr>
                  <a:spLocks noChangeArrowheads="1"/>
                </p:cNvSpPr>
                <p:nvPr/>
              </p:nvSpPr>
              <p:spPr bwMode="auto">
                <a:xfrm>
                  <a:off x="5459504" y="2764424"/>
                  <a:ext cx="1312612" cy="1345000"/>
                </a:xfrm>
                <a:custGeom>
                  <a:avLst/>
                  <a:gdLst>
                    <a:gd name="connsiteX0" fmla="*/ 1089071 w 1312612"/>
                    <a:gd name="connsiteY0" fmla="*/ 1048073 h 1345000"/>
                    <a:gd name="connsiteX1" fmla="*/ 1214102 w 1312612"/>
                    <a:gd name="connsiteY1" fmla="*/ 1172563 h 1345000"/>
                    <a:gd name="connsiteX2" fmla="*/ 1089071 w 1312612"/>
                    <a:gd name="connsiteY2" fmla="*/ 1297053 h 1345000"/>
                    <a:gd name="connsiteX3" fmla="*/ 964040 w 1312612"/>
                    <a:gd name="connsiteY3" fmla="*/ 1172563 h 1345000"/>
                    <a:gd name="connsiteX4" fmla="*/ 1089071 w 1312612"/>
                    <a:gd name="connsiteY4" fmla="*/ 1048073 h 1345000"/>
                    <a:gd name="connsiteX5" fmla="*/ 205860 w 1312612"/>
                    <a:gd name="connsiteY5" fmla="*/ 1000128 h 1345000"/>
                    <a:gd name="connsiteX6" fmla="*/ 378041 w 1312612"/>
                    <a:gd name="connsiteY6" fmla="*/ 1172564 h 1345000"/>
                    <a:gd name="connsiteX7" fmla="*/ 205860 w 1312612"/>
                    <a:gd name="connsiteY7" fmla="*/ 1345000 h 1345000"/>
                    <a:gd name="connsiteX8" fmla="*/ 33679 w 1312612"/>
                    <a:gd name="connsiteY8" fmla="*/ 1172564 h 1345000"/>
                    <a:gd name="connsiteX9" fmla="*/ 205860 w 1312612"/>
                    <a:gd name="connsiteY9" fmla="*/ 1000128 h 1345000"/>
                    <a:gd name="connsiteX10" fmla="*/ 1233888 w 1312612"/>
                    <a:gd name="connsiteY10" fmla="*/ 617404 h 1345000"/>
                    <a:gd name="connsiteX11" fmla="*/ 1312612 w 1312612"/>
                    <a:gd name="connsiteY11" fmla="*/ 695631 h 1345000"/>
                    <a:gd name="connsiteX12" fmla="*/ 1233888 w 1312612"/>
                    <a:gd name="connsiteY12" fmla="*/ 773858 h 1345000"/>
                    <a:gd name="connsiteX13" fmla="*/ 1155164 w 1312612"/>
                    <a:gd name="connsiteY13" fmla="*/ 695631 h 1345000"/>
                    <a:gd name="connsiteX14" fmla="*/ 1233888 w 1312612"/>
                    <a:gd name="connsiteY14" fmla="*/ 617404 h 1345000"/>
                    <a:gd name="connsiteX15" fmla="*/ 695878 w 1312612"/>
                    <a:gd name="connsiteY15" fmla="*/ 495438 h 1345000"/>
                    <a:gd name="connsiteX16" fmla="*/ 896685 w 1312612"/>
                    <a:gd name="connsiteY16" fmla="*/ 695632 h 1345000"/>
                    <a:gd name="connsiteX17" fmla="*/ 695878 w 1312612"/>
                    <a:gd name="connsiteY17" fmla="*/ 895826 h 1345000"/>
                    <a:gd name="connsiteX18" fmla="*/ 495071 w 1312612"/>
                    <a:gd name="connsiteY18" fmla="*/ 695632 h 1345000"/>
                    <a:gd name="connsiteX19" fmla="*/ 695878 w 1312612"/>
                    <a:gd name="connsiteY19" fmla="*/ 495438 h 1345000"/>
                    <a:gd name="connsiteX20" fmla="*/ 965304 w 1312612"/>
                    <a:gd name="connsiteY20" fmla="*/ 33646 h 1345000"/>
                    <a:gd name="connsiteX21" fmla="*/ 1016243 w 1312612"/>
                    <a:gd name="connsiteY21" fmla="*/ 84536 h 1345000"/>
                    <a:gd name="connsiteX22" fmla="*/ 965304 w 1312612"/>
                    <a:gd name="connsiteY22" fmla="*/ 135426 h 1345000"/>
                    <a:gd name="connsiteX23" fmla="*/ 914365 w 1312612"/>
                    <a:gd name="connsiteY23" fmla="*/ 84536 h 1345000"/>
                    <a:gd name="connsiteX24" fmla="*/ 965304 w 1312612"/>
                    <a:gd name="connsiteY24" fmla="*/ 33646 h 1345000"/>
                    <a:gd name="connsiteX25" fmla="*/ 124610 w 1312612"/>
                    <a:gd name="connsiteY25" fmla="*/ 0 h 1345000"/>
                    <a:gd name="connsiteX26" fmla="*/ 249220 w 1312612"/>
                    <a:gd name="connsiteY26" fmla="*/ 124911 h 1345000"/>
                    <a:gd name="connsiteX27" fmla="*/ 124610 w 1312612"/>
                    <a:gd name="connsiteY27" fmla="*/ 249822 h 1345000"/>
                    <a:gd name="connsiteX28" fmla="*/ 0 w 1312612"/>
                    <a:gd name="connsiteY28" fmla="*/ 124911 h 1345000"/>
                    <a:gd name="connsiteX29" fmla="*/ 124610 w 1312612"/>
                    <a:gd name="connsiteY29" fmla="*/ 0 h 13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12612" h="1345000">
                      <a:moveTo>
                        <a:pt x="1089071" y="1048073"/>
                      </a:moveTo>
                      <a:cubicBezTo>
                        <a:pt x="1158124" y="1048073"/>
                        <a:pt x="1214102" y="1103809"/>
                        <a:pt x="1214102" y="1172563"/>
                      </a:cubicBezTo>
                      <a:cubicBezTo>
                        <a:pt x="1214102" y="1241317"/>
                        <a:pt x="1158124" y="1297053"/>
                        <a:pt x="1089071" y="1297053"/>
                      </a:cubicBezTo>
                      <a:cubicBezTo>
                        <a:pt x="1020018" y="1297053"/>
                        <a:pt x="964040" y="1241317"/>
                        <a:pt x="964040" y="1172563"/>
                      </a:cubicBezTo>
                      <a:cubicBezTo>
                        <a:pt x="964040" y="1103809"/>
                        <a:pt x="1020018" y="1048073"/>
                        <a:pt x="1089071" y="1048073"/>
                      </a:cubicBezTo>
                      <a:close/>
                      <a:moveTo>
                        <a:pt x="205860" y="1000128"/>
                      </a:moveTo>
                      <a:cubicBezTo>
                        <a:pt x="300953" y="1000128"/>
                        <a:pt x="378041" y="1077330"/>
                        <a:pt x="378041" y="1172564"/>
                      </a:cubicBezTo>
                      <a:cubicBezTo>
                        <a:pt x="378041" y="1267798"/>
                        <a:pt x="300953" y="1345000"/>
                        <a:pt x="205860" y="1345000"/>
                      </a:cubicBezTo>
                      <a:cubicBezTo>
                        <a:pt x="110767" y="1345000"/>
                        <a:pt x="33679" y="1267798"/>
                        <a:pt x="33679" y="1172564"/>
                      </a:cubicBezTo>
                      <a:cubicBezTo>
                        <a:pt x="33679" y="1077330"/>
                        <a:pt x="110767" y="1000128"/>
                        <a:pt x="205860" y="1000128"/>
                      </a:cubicBezTo>
                      <a:close/>
                      <a:moveTo>
                        <a:pt x="1233888" y="617404"/>
                      </a:moveTo>
                      <a:cubicBezTo>
                        <a:pt x="1277366" y="617404"/>
                        <a:pt x="1312612" y="652427"/>
                        <a:pt x="1312612" y="695631"/>
                      </a:cubicBezTo>
                      <a:cubicBezTo>
                        <a:pt x="1312612" y="738835"/>
                        <a:pt x="1277366" y="773858"/>
                        <a:pt x="1233888" y="773858"/>
                      </a:cubicBezTo>
                      <a:cubicBezTo>
                        <a:pt x="1190410" y="773858"/>
                        <a:pt x="1155164" y="738835"/>
                        <a:pt x="1155164" y="695631"/>
                      </a:cubicBezTo>
                      <a:cubicBezTo>
                        <a:pt x="1155164" y="652427"/>
                        <a:pt x="1190410" y="617404"/>
                        <a:pt x="1233888" y="617404"/>
                      </a:cubicBezTo>
                      <a:close/>
                      <a:moveTo>
                        <a:pt x="695878" y="495438"/>
                      </a:moveTo>
                      <a:cubicBezTo>
                        <a:pt x="806781" y="495438"/>
                        <a:pt x="896685" y="585068"/>
                        <a:pt x="896685" y="695632"/>
                      </a:cubicBezTo>
                      <a:cubicBezTo>
                        <a:pt x="896685" y="806196"/>
                        <a:pt x="806781" y="895826"/>
                        <a:pt x="695878" y="895826"/>
                      </a:cubicBezTo>
                      <a:cubicBezTo>
                        <a:pt x="584975" y="895826"/>
                        <a:pt x="495071" y="806196"/>
                        <a:pt x="495071" y="695632"/>
                      </a:cubicBezTo>
                      <a:cubicBezTo>
                        <a:pt x="495071" y="585068"/>
                        <a:pt x="584975" y="495438"/>
                        <a:pt x="695878" y="495438"/>
                      </a:cubicBezTo>
                      <a:close/>
                      <a:moveTo>
                        <a:pt x="965304" y="33646"/>
                      </a:moveTo>
                      <a:cubicBezTo>
                        <a:pt x="993437" y="33646"/>
                        <a:pt x="1016243" y="56430"/>
                        <a:pt x="1016243" y="84536"/>
                      </a:cubicBezTo>
                      <a:cubicBezTo>
                        <a:pt x="1016243" y="112642"/>
                        <a:pt x="993437" y="135426"/>
                        <a:pt x="965304" y="135426"/>
                      </a:cubicBezTo>
                      <a:cubicBezTo>
                        <a:pt x="937171" y="135426"/>
                        <a:pt x="914365" y="112642"/>
                        <a:pt x="914365" y="84536"/>
                      </a:cubicBezTo>
                      <a:cubicBezTo>
                        <a:pt x="914365" y="56430"/>
                        <a:pt x="937171" y="33646"/>
                        <a:pt x="965304" y="33646"/>
                      </a:cubicBezTo>
                      <a:close/>
                      <a:moveTo>
                        <a:pt x="124610" y="0"/>
                      </a:moveTo>
                      <a:cubicBezTo>
                        <a:pt x="193430" y="0"/>
                        <a:pt x="249220" y="55925"/>
                        <a:pt x="249220" y="124911"/>
                      </a:cubicBezTo>
                      <a:cubicBezTo>
                        <a:pt x="249220" y="193897"/>
                        <a:pt x="193430" y="249822"/>
                        <a:pt x="124610" y="249822"/>
                      </a:cubicBezTo>
                      <a:cubicBezTo>
                        <a:pt x="55790" y="249822"/>
                        <a:pt x="0" y="193897"/>
                        <a:pt x="0" y="124911"/>
                      </a:cubicBezTo>
                      <a:cubicBezTo>
                        <a:pt x="0" y="55925"/>
                        <a:pt x="55790" y="0"/>
                        <a:pt x="124610" y="0"/>
                      </a:cubicBezTo>
                      <a:close/>
                    </a:path>
                  </a:pathLst>
                </a:custGeom>
                <a:solidFill>
                  <a:schemeClr val="tx2"/>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56" name="Group 55">
              <a:extLst>
                <a:ext uri="{FF2B5EF4-FFF2-40B4-BE49-F238E27FC236}">
                  <a16:creationId xmlns:a16="http://schemas.microsoft.com/office/drawing/2014/main" id="{EAD7BF43-65EB-4445-9ED2-1B83D7003358}"/>
                </a:ext>
              </a:extLst>
            </p:cNvPr>
            <p:cNvGrpSpPr>
              <a:grpSpLocks noChangeAspect="1"/>
            </p:cNvGrpSpPr>
            <p:nvPr/>
          </p:nvGrpSpPr>
          <p:grpSpPr>
            <a:xfrm>
              <a:off x="6886247" y="4167988"/>
              <a:ext cx="300414" cy="300414"/>
              <a:chOff x="5273675" y="2606675"/>
              <a:chExt cx="1646238" cy="1646238"/>
            </a:xfrm>
          </p:grpSpPr>
          <p:sp>
            <p:nvSpPr>
              <p:cNvPr id="127" name="AutoShape 29">
                <a:extLst>
                  <a:ext uri="{FF2B5EF4-FFF2-40B4-BE49-F238E27FC236}">
                    <a16:creationId xmlns:a16="http://schemas.microsoft.com/office/drawing/2014/main" id="{1FDF68C9-8BEB-4B58-A18D-F319259B4071}"/>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28" name="Group 127">
                <a:extLst>
                  <a:ext uri="{FF2B5EF4-FFF2-40B4-BE49-F238E27FC236}">
                    <a16:creationId xmlns:a16="http://schemas.microsoft.com/office/drawing/2014/main" id="{DBCE3B7A-943E-453C-B23C-CC6E0C768175}"/>
                  </a:ext>
                </a:extLst>
              </p:cNvPr>
              <p:cNvGrpSpPr/>
              <p:nvPr/>
            </p:nvGrpSpPr>
            <p:grpSpPr>
              <a:xfrm>
                <a:off x="5524500" y="3071813"/>
                <a:ext cx="1144588" cy="714375"/>
                <a:chOff x="5524500" y="3071813"/>
                <a:chExt cx="1144588" cy="714375"/>
              </a:xfrm>
            </p:grpSpPr>
            <p:sp>
              <p:nvSpPr>
                <p:cNvPr id="129" name="Freeform 31">
                  <a:extLst>
                    <a:ext uri="{FF2B5EF4-FFF2-40B4-BE49-F238E27FC236}">
                      <a16:creationId xmlns:a16="http://schemas.microsoft.com/office/drawing/2014/main" id="{A5030C15-1AD1-4931-8CA3-EE883C4CC473}"/>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30" name="Freeform 32">
                  <a:extLst>
                    <a:ext uri="{FF2B5EF4-FFF2-40B4-BE49-F238E27FC236}">
                      <a16:creationId xmlns:a16="http://schemas.microsoft.com/office/drawing/2014/main" id="{B14E0250-CA0B-48B0-8556-451492A43639}"/>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57" name="Group 56">
              <a:extLst>
                <a:ext uri="{FF2B5EF4-FFF2-40B4-BE49-F238E27FC236}">
                  <a16:creationId xmlns:a16="http://schemas.microsoft.com/office/drawing/2014/main" id="{02D0326C-637E-43D3-B81D-D89433CFB341}"/>
                </a:ext>
              </a:extLst>
            </p:cNvPr>
            <p:cNvGrpSpPr>
              <a:grpSpLocks noChangeAspect="1"/>
            </p:cNvGrpSpPr>
            <p:nvPr/>
          </p:nvGrpSpPr>
          <p:grpSpPr>
            <a:xfrm>
              <a:off x="6886247" y="4462470"/>
              <a:ext cx="300414" cy="300414"/>
              <a:chOff x="5273675" y="2606675"/>
              <a:chExt cx="1646238" cy="1646238"/>
            </a:xfrm>
          </p:grpSpPr>
          <p:sp>
            <p:nvSpPr>
              <p:cNvPr id="123" name="AutoShape 29">
                <a:extLst>
                  <a:ext uri="{FF2B5EF4-FFF2-40B4-BE49-F238E27FC236}">
                    <a16:creationId xmlns:a16="http://schemas.microsoft.com/office/drawing/2014/main" id="{BDF0ADAC-5D96-45EF-A893-2584E8B5EFB1}"/>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24" name="Group 123">
                <a:extLst>
                  <a:ext uri="{FF2B5EF4-FFF2-40B4-BE49-F238E27FC236}">
                    <a16:creationId xmlns:a16="http://schemas.microsoft.com/office/drawing/2014/main" id="{1BEB8CEE-4B44-4DDA-BC1D-D6095092C450}"/>
                  </a:ext>
                </a:extLst>
              </p:cNvPr>
              <p:cNvGrpSpPr/>
              <p:nvPr/>
            </p:nvGrpSpPr>
            <p:grpSpPr>
              <a:xfrm>
                <a:off x="5524500" y="3071813"/>
                <a:ext cx="1144588" cy="714375"/>
                <a:chOff x="5524500" y="3071813"/>
                <a:chExt cx="1144588" cy="714375"/>
              </a:xfrm>
            </p:grpSpPr>
            <p:sp>
              <p:nvSpPr>
                <p:cNvPr id="125" name="Freeform 31">
                  <a:extLst>
                    <a:ext uri="{FF2B5EF4-FFF2-40B4-BE49-F238E27FC236}">
                      <a16:creationId xmlns:a16="http://schemas.microsoft.com/office/drawing/2014/main" id="{C7544892-1A65-4843-8678-C9908AD648FD}"/>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26" name="Freeform 32">
                  <a:extLst>
                    <a:ext uri="{FF2B5EF4-FFF2-40B4-BE49-F238E27FC236}">
                      <a16:creationId xmlns:a16="http://schemas.microsoft.com/office/drawing/2014/main" id="{B111131F-7410-4DC9-8143-C625CF8B1F60}"/>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58" name="Group 57">
              <a:extLst>
                <a:ext uri="{FF2B5EF4-FFF2-40B4-BE49-F238E27FC236}">
                  <a16:creationId xmlns:a16="http://schemas.microsoft.com/office/drawing/2014/main" id="{027FE7DD-4079-4EB8-B82E-987EB9416432}"/>
                </a:ext>
              </a:extLst>
            </p:cNvPr>
            <p:cNvGrpSpPr>
              <a:grpSpLocks noChangeAspect="1"/>
            </p:cNvGrpSpPr>
            <p:nvPr/>
          </p:nvGrpSpPr>
          <p:grpSpPr>
            <a:xfrm>
              <a:off x="6886247" y="4756953"/>
              <a:ext cx="300414" cy="300414"/>
              <a:chOff x="5273675" y="2606675"/>
              <a:chExt cx="1646238" cy="1646238"/>
            </a:xfrm>
          </p:grpSpPr>
          <p:sp>
            <p:nvSpPr>
              <p:cNvPr id="119" name="AutoShape 29">
                <a:extLst>
                  <a:ext uri="{FF2B5EF4-FFF2-40B4-BE49-F238E27FC236}">
                    <a16:creationId xmlns:a16="http://schemas.microsoft.com/office/drawing/2014/main" id="{F745117D-22A6-4C05-86DA-CF7D21CBD70D}"/>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20" name="Group 119">
                <a:extLst>
                  <a:ext uri="{FF2B5EF4-FFF2-40B4-BE49-F238E27FC236}">
                    <a16:creationId xmlns:a16="http://schemas.microsoft.com/office/drawing/2014/main" id="{68081F50-585C-4B25-973D-3FD5C9A427D2}"/>
                  </a:ext>
                </a:extLst>
              </p:cNvPr>
              <p:cNvGrpSpPr/>
              <p:nvPr/>
            </p:nvGrpSpPr>
            <p:grpSpPr>
              <a:xfrm>
                <a:off x="5524500" y="3071813"/>
                <a:ext cx="1144588" cy="714375"/>
                <a:chOff x="5524500" y="3071813"/>
                <a:chExt cx="1144588" cy="714375"/>
              </a:xfrm>
            </p:grpSpPr>
            <p:sp>
              <p:nvSpPr>
                <p:cNvPr id="121" name="Freeform 31">
                  <a:extLst>
                    <a:ext uri="{FF2B5EF4-FFF2-40B4-BE49-F238E27FC236}">
                      <a16:creationId xmlns:a16="http://schemas.microsoft.com/office/drawing/2014/main" id="{C38C7A22-13D0-45B7-9810-35D7DFFF987C}"/>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22" name="Freeform 32">
                  <a:extLst>
                    <a:ext uri="{FF2B5EF4-FFF2-40B4-BE49-F238E27FC236}">
                      <a16:creationId xmlns:a16="http://schemas.microsoft.com/office/drawing/2014/main" id="{CE8E0129-E82F-4D87-90CF-F9F242FC3BCA}"/>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59" name="Group 58">
              <a:extLst>
                <a:ext uri="{FF2B5EF4-FFF2-40B4-BE49-F238E27FC236}">
                  <a16:creationId xmlns:a16="http://schemas.microsoft.com/office/drawing/2014/main" id="{574249A4-0573-49D0-8E6F-A79F5BAAC05F}"/>
                </a:ext>
              </a:extLst>
            </p:cNvPr>
            <p:cNvGrpSpPr>
              <a:grpSpLocks noChangeAspect="1"/>
            </p:cNvGrpSpPr>
            <p:nvPr/>
          </p:nvGrpSpPr>
          <p:grpSpPr>
            <a:xfrm>
              <a:off x="6886247" y="5172096"/>
              <a:ext cx="300414" cy="300414"/>
              <a:chOff x="5273675" y="2606675"/>
              <a:chExt cx="1646238" cy="1646238"/>
            </a:xfrm>
          </p:grpSpPr>
          <p:sp>
            <p:nvSpPr>
              <p:cNvPr id="115" name="AutoShape 29">
                <a:extLst>
                  <a:ext uri="{FF2B5EF4-FFF2-40B4-BE49-F238E27FC236}">
                    <a16:creationId xmlns:a16="http://schemas.microsoft.com/office/drawing/2014/main" id="{191E2E62-E223-44D5-8F33-6E9250094A93}"/>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AAAAAC"/>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16" name="Group 115">
                <a:extLst>
                  <a:ext uri="{FF2B5EF4-FFF2-40B4-BE49-F238E27FC236}">
                    <a16:creationId xmlns:a16="http://schemas.microsoft.com/office/drawing/2014/main" id="{DBD59912-6329-4AE7-AE36-A57B76E569F5}"/>
                  </a:ext>
                </a:extLst>
              </p:cNvPr>
              <p:cNvGrpSpPr/>
              <p:nvPr/>
            </p:nvGrpSpPr>
            <p:grpSpPr>
              <a:xfrm>
                <a:off x="5524500" y="3071813"/>
                <a:ext cx="1144588" cy="714375"/>
                <a:chOff x="5524500" y="3071813"/>
                <a:chExt cx="1144588" cy="714375"/>
              </a:xfrm>
            </p:grpSpPr>
            <p:sp>
              <p:nvSpPr>
                <p:cNvPr id="117" name="Freeform 31">
                  <a:extLst>
                    <a:ext uri="{FF2B5EF4-FFF2-40B4-BE49-F238E27FC236}">
                      <a16:creationId xmlns:a16="http://schemas.microsoft.com/office/drawing/2014/main" id="{BA9F2C3D-EE5A-4F10-8600-699303D8F015}"/>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18" name="Freeform 32">
                  <a:extLst>
                    <a:ext uri="{FF2B5EF4-FFF2-40B4-BE49-F238E27FC236}">
                      <a16:creationId xmlns:a16="http://schemas.microsoft.com/office/drawing/2014/main" id="{CA323BFE-8904-46AD-8E56-04A13A789E7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60" name="Group 59">
              <a:extLst>
                <a:ext uri="{FF2B5EF4-FFF2-40B4-BE49-F238E27FC236}">
                  <a16:creationId xmlns:a16="http://schemas.microsoft.com/office/drawing/2014/main" id="{A5FA8CFF-D1CA-41D9-B002-C1541A146D29}"/>
                </a:ext>
              </a:extLst>
            </p:cNvPr>
            <p:cNvGrpSpPr>
              <a:grpSpLocks noChangeAspect="1"/>
            </p:cNvGrpSpPr>
            <p:nvPr/>
          </p:nvGrpSpPr>
          <p:grpSpPr>
            <a:xfrm>
              <a:off x="6886247" y="5398505"/>
              <a:ext cx="300414" cy="300414"/>
              <a:chOff x="5273675" y="2606675"/>
              <a:chExt cx="1646238" cy="1646238"/>
            </a:xfrm>
          </p:grpSpPr>
          <p:sp>
            <p:nvSpPr>
              <p:cNvPr id="111" name="AutoShape 29">
                <a:extLst>
                  <a:ext uri="{FF2B5EF4-FFF2-40B4-BE49-F238E27FC236}">
                    <a16:creationId xmlns:a16="http://schemas.microsoft.com/office/drawing/2014/main" id="{A01E398C-4A88-457E-BFC4-D7FA33D841AD}"/>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12" name="Group 111">
                <a:extLst>
                  <a:ext uri="{FF2B5EF4-FFF2-40B4-BE49-F238E27FC236}">
                    <a16:creationId xmlns:a16="http://schemas.microsoft.com/office/drawing/2014/main" id="{106B5E79-F217-430F-9A82-D59306F97848}"/>
                  </a:ext>
                </a:extLst>
              </p:cNvPr>
              <p:cNvGrpSpPr/>
              <p:nvPr/>
            </p:nvGrpSpPr>
            <p:grpSpPr>
              <a:xfrm>
                <a:off x="5524500" y="3071813"/>
                <a:ext cx="1144588" cy="714375"/>
                <a:chOff x="5524500" y="3071813"/>
                <a:chExt cx="1144588" cy="714375"/>
              </a:xfrm>
            </p:grpSpPr>
            <p:sp>
              <p:nvSpPr>
                <p:cNvPr id="113" name="Freeform 31">
                  <a:extLst>
                    <a:ext uri="{FF2B5EF4-FFF2-40B4-BE49-F238E27FC236}">
                      <a16:creationId xmlns:a16="http://schemas.microsoft.com/office/drawing/2014/main" id="{7CF5387F-7D90-49EC-9BEA-03EDB21F9A0A}"/>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14" name="Freeform 32">
                  <a:extLst>
                    <a:ext uri="{FF2B5EF4-FFF2-40B4-BE49-F238E27FC236}">
                      <a16:creationId xmlns:a16="http://schemas.microsoft.com/office/drawing/2014/main" id="{E524C323-B0B8-4871-8A3B-E03D7607D8F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61" name="Group 60">
              <a:extLst>
                <a:ext uri="{FF2B5EF4-FFF2-40B4-BE49-F238E27FC236}">
                  <a16:creationId xmlns:a16="http://schemas.microsoft.com/office/drawing/2014/main" id="{BBD4FB88-4282-468F-81DF-50D6652A1A3E}"/>
                </a:ext>
              </a:extLst>
            </p:cNvPr>
            <p:cNvGrpSpPr>
              <a:grpSpLocks noChangeAspect="1"/>
            </p:cNvGrpSpPr>
            <p:nvPr/>
          </p:nvGrpSpPr>
          <p:grpSpPr>
            <a:xfrm>
              <a:off x="6886247" y="5624915"/>
              <a:ext cx="300414" cy="300414"/>
              <a:chOff x="5273675" y="2606675"/>
              <a:chExt cx="1646238" cy="1646238"/>
            </a:xfrm>
          </p:grpSpPr>
          <p:sp>
            <p:nvSpPr>
              <p:cNvPr id="107" name="AutoShape 29">
                <a:extLst>
                  <a:ext uri="{FF2B5EF4-FFF2-40B4-BE49-F238E27FC236}">
                    <a16:creationId xmlns:a16="http://schemas.microsoft.com/office/drawing/2014/main" id="{DB256D67-12D1-41B2-93FE-187850FF9FAF}"/>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08" name="Group 107">
                <a:extLst>
                  <a:ext uri="{FF2B5EF4-FFF2-40B4-BE49-F238E27FC236}">
                    <a16:creationId xmlns:a16="http://schemas.microsoft.com/office/drawing/2014/main" id="{9B3C0EB3-F18E-47DF-81E1-9CAC00495599}"/>
                  </a:ext>
                </a:extLst>
              </p:cNvPr>
              <p:cNvGrpSpPr/>
              <p:nvPr/>
            </p:nvGrpSpPr>
            <p:grpSpPr>
              <a:xfrm>
                <a:off x="5524500" y="3071813"/>
                <a:ext cx="1144588" cy="714375"/>
                <a:chOff x="5524500" y="3071813"/>
                <a:chExt cx="1144588" cy="714375"/>
              </a:xfrm>
            </p:grpSpPr>
            <p:sp>
              <p:nvSpPr>
                <p:cNvPr id="109" name="Freeform 31">
                  <a:extLst>
                    <a:ext uri="{FF2B5EF4-FFF2-40B4-BE49-F238E27FC236}">
                      <a16:creationId xmlns:a16="http://schemas.microsoft.com/office/drawing/2014/main" id="{3F5372E4-DE60-443C-A22C-800C3333CB7C}"/>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10" name="Freeform 32">
                  <a:extLst>
                    <a:ext uri="{FF2B5EF4-FFF2-40B4-BE49-F238E27FC236}">
                      <a16:creationId xmlns:a16="http://schemas.microsoft.com/office/drawing/2014/main" id="{4238E857-C767-42E5-BEF8-ADDE1D390D9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62" name="TextBox 61">
              <a:extLst>
                <a:ext uri="{FF2B5EF4-FFF2-40B4-BE49-F238E27FC236}">
                  <a16:creationId xmlns:a16="http://schemas.microsoft.com/office/drawing/2014/main" id="{0EBB0595-4D33-491D-9DA6-7E2A578E3C2E}"/>
                </a:ext>
              </a:extLst>
            </p:cNvPr>
            <p:cNvSpPr txBox="1"/>
            <p:nvPr/>
          </p:nvSpPr>
          <p:spPr>
            <a:xfrm>
              <a:off x="7208803" y="4283462"/>
              <a:ext cx="308241"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GridCRM</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3" name="TextBox 62">
              <a:extLst>
                <a:ext uri="{FF2B5EF4-FFF2-40B4-BE49-F238E27FC236}">
                  <a16:creationId xmlns:a16="http://schemas.microsoft.com/office/drawing/2014/main" id="{8F500323-E030-4839-9D55-128BEF1CDB55}"/>
                </a:ext>
              </a:extLst>
            </p:cNvPr>
            <p:cNvSpPr txBox="1"/>
            <p:nvPr/>
          </p:nvSpPr>
          <p:spPr>
            <a:xfrm>
              <a:off x="7208803" y="4570724"/>
              <a:ext cx="423439"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GridPlanning</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4" name="TextBox 63">
              <a:extLst>
                <a:ext uri="{FF2B5EF4-FFF2-40B4-BE49-F238E27FC236}">
                  <a16:creationId xmlns:a16="http://schemas.microsoft.com/office/drawing/2014/main" id="{96E26009-4240-4FFB-85B1-B4F475636A7A}"/>
                </a:ext>
              </a:extLst>
            </p:cNvPr>
            <p:cNvSpPr txBox="1"/>
            <p:nvPr/>
          </p:nvSpPr>
          <p:spPr>
            <a:xfrm>
              <a:off x="7208803" y="4853249"/>
              <a:ext cx="364284"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GridAssets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5" name="TextBox 64">
              <a:extLst>
                <a:ext uri="{FF2B5EF4-FFF2-40B4-BE49-F238E27FC236}">
                  <a16:creationId xmlns:a16="http://schemas.microsoft.com/office/drawing/2014/main" id="{0F781443-978B-4D7B-A8D4-D9B912248606}"/>
                </a:ext>
              </a:extLst>
            </p:cNvPr>
            <p:cNvSpPr txBox="1"/>
            <p:nvPr/>
          </p:nvSpPr>
          <p:spPr>
            <a:xfrm>
              <a:off x="7208803" y="5499947"/>
              <a:ext cx="623247"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GridContainers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6" name="TextBox 65">
              <a:extLst>
                <a:ext uri="{FF2B5EF4-FFF2-40B4-BE49-F238E27FC236}">
                  <a16:creationId xmlns:a16="http://schemas.microsoft.com/office/drawing/2014/main" id="{E07200D9-E0C2-4A16-A0F8-55944FC466DA}"/>
                </a:ext>
              </a:extLst>
            </p:cNvPr>
            <p:cNvSpPr txBox="1"/>
            <p:nvPr/>
          </p:nvSpPr>
          <p:spPr>
            <a:xfrm>
              <a:off x="7208803" y="5726357"/>
              <a:ext cx="503503"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GridDevices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7" name="TextBox 66">
              <a:extLst>
                <a:ext uri="{FF2B5EF4-FFF2-40B4-BE49-F238E27FC236}">
                  <a16:creationId xmlns:a16="http://schemas.microsoft.com/office/drawing/2014/main" id="{F872B893-A411-427A-8359-50CE94BA2855}"/>
                </a:ext>
              </a:extLst>
            </p:cNvPr>
            <p:cNvSpPr txBox="1"/>
            <p:nvPr/>
          </p:nvSpPr>
          <p:spPr>
            <a:xfrm>
              <a:off x="7208803" y="5273538"/>
              <a:ext cx="473205"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GridStream</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68" name="TextBox 67">
              <a:extLst>
                <a:ext uri="{FF2B5EF4-FFF2-40B4-BE49-F238E27FC236}">
                  <a16:creationId xmlns:a16="http://schemas.microsoft.com/office/drawing/2014/main" id="{60D3A27B-72FB-4A28-9D8A-441E10E1BC70}"/>
                </a:ext>
              </a:extLst>
            </p:cNvPr>
            <p:cNvSpPr txBox="1"/>
            <p:nvPr/>
          </p:nvSpPr>
          <p:spPr>
            <a:xfrm>
              <a:off x="7208803" y="5952764"/>
              <a:ext cx="302967" cy="975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GridDB</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69" name="Group 68">
              <a:extLst>
                <a:ext uri="{FF2B5EF4-FFF2-40B4-BE49-F238E27FC236}">
                  <a16:creationId xmlns:a16="http://schemas.microsoft.com/office/drawing/2014/main" id="{C701A114-FC9C-44BA-A5D6-692B7241FC95}"/>
                </a:ext>
              </a:extLst>
            </p:cNvPr>
            <p:cNvGrpSpPr>
              <a:grpSpLocks noChangeAspect="1"/>
            </p:cNvGrpSpPr>
            <p:nvPr/>
          </p:nvGrpSpPr>
          <p:grpSpPr>
            <a:xfrm>
              <a:off x="6886247" y="5851323"/>
              <a:ext cx="300414" cy="300414"/>
              <a:chOff x="5273675" y="2606675"/>
              <a:chExt cx="1646238" cy="1646238"/>
            </a:xfrm>
          </p:grpSpPr>
          <p:sp>
            <p:nvSpPr>
              <p:cNvPr id="103" name="AutoShape 29">
                <a:extLst>
                  <a:ext uri="{FF2B5EF4-FFF2-40B4-BE49-F238E27FC236}">
                    <a16:creationId xmlns:a16="http://schemas.microsoft.com/office/drawing/2014/main" id="{253E9F12-2301-4534-B67D-50CB82FC7D4F}"/>
                  </a:ext>
                </a:extLst>
              </p:cNvPr>
              <p:cNvSpPr>
                <a:spLocks noChangeAspect="1" noChangeArrowheads="1" noTextEdit="1"/>
              </p:cNvSpPr>
              <p:nvPr/>
            </p:nvSpPr>
            <p:spPr bwMode="auto">
              <a:xfrm>
                <a:off x="5273675" y="2606675"/>
                <a:ext cx="1646238" cy="1646238"/>
              </a:xfrm>
              <a:prstGeom prst="rect">
                <a:avLst/>
              </a:prstGeom>
              <a:noFill/>
              <a:ln>
                <a:noFill/>
              </a:ln>
              <a:extLst>
                <a:ext uri="{909E8E84-426E-40DD-AFC4-6F175D3DCCD1}">
                  <a14:hiddenFill xmlns:a14="http://schemas.microsoft.com/office/drawing/2010/main">
                    <a:solidFill>
                      <a:srgbClr val="AAAAAC"/>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104" name="Group 103">
                <a:extLst>
                  <a:ext uri="{FF2B5EF4-FFF2-40B4-BE49-F238E27FC236}">
                    <a16:creationId xmlns:a16="http://schemas.microsoft.com/office/drawing/2014/main" id="{07D88568-BD2F-4AE0-97FF-80CFE1F8DF5D}"/>
                  </a:ext>
                </a:extLst>
              </p:cNvPr>
              <p:cNvGrpSpPr/>
              <p:nvPr/>
            </p:nvGrpSpPr>
            <p:grpSpPr>
              <a:xfrm>
                <a:off x="5524500" y="3071813"/>
                <a:ext cx="1144588" cy="714375"/>
                <a:chOff x="5524500" y="3071813"/>
                <a:chExt cx="1144588" cy="714375"/>
              </a:xfrm>
            </p:grpSpPr>
            <p:sp>
              <p:nvSpPr>
                <p:cNvPr id="105" name="Freeform 31">
                  <a:extLst>
                    <a:ext uri="{FF2B5EF4-FFF2-40B4-BE49-F238E27FC236}">
                      <a16:creationId xmlns:a16="http://schemas.microsoft.com/office/drawing/2014/main" id="{062C7748-ACDF-4E8E-B0CF-39F4903C391B}"/>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06" name="Freeform 32">
                  <a:extLst>
                    <a:ext uri="{FF2B5EF4-FFF2-40B4-BE49-F238E27FC236}">
                      <a16:creationId xmlns:a16="http://schemas.microsoft.com/office/drawing/2014/main" id="{C809E4F4-64CC-49B5-88E4-AFB290F91BCA}"/>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70" name="TextBox 69">
              <a:extLst>
                <a:ext uri="{FF2B5EF4-FFF2-40B4-BE49-F238E27FC236}">
                  <a16:creationId xmlns:a16="http://schemas.microsoft.com/office/drawing/2014/main" id="{AD04432C-CBFE-478B-A338-A0982D79859E}"/>
                </a:ext>
              </a:extLst>
            </p:cNvPr>
            <p:cNvSpPr txBox="1"/>
            <p:nvPr/>
          </p:nvSpPr>
          <p:spPr>
            <a:xfrm>
              <a:off x="9468571" y="5268913"/>
              <a:ext cx="640850"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GridIdentity</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71" name="TextBox 70">
              <a:extLst>
                <a:ext uri="{FF2B5EF4-FFF2-40B4-BE49-F238E27FC236}">
                  <a16:creationId xmlns:a16="http://schemas.microsoft.com/office/drawing/2014/main" id="{A2070B5F-614E-4C98-93DE-95637EF69A8F}"/>
                </a:ext>
              </a:extLst>
            </p:cNvPr>
            <p:cNvSpPr txBox="1"/>
            <p:nvPr/>
          </p:nvSpPr>
          <p:spPr>
            <a:xfrm>
              <a:off x="8255814" y="5560500"/>
              <a:ext cx="639407"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GridModels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72" name="Group 71">
              <a:extLst>
                <a:ext uri="{FF2B5EF4-FFF2-40B4-BE49-F238E27FC236}">
                  <a16:creationId xmlns:a16="http://schemas.microsoft.com/office/drawing/2014/main" id="{C1E661CE-0A03-4CAE-9E73-BE3055330F1E}"/>
                </a:ext>
              </a:extLst>
            </p:cNvPr>
            <p:cNvGrpSpPr>
              <a:grpSpLocks noChangeAspect="1"/>
            </p:cNvGrpSpPr>
            <p:nvPr/>
          </p:nvGrpSpPr>
          <p:grpSpPr>
            <a:xfrm>
              <a:off x="7994222" y="5533733"/>
              <a:ext cx="249825" cy="249825"/>
              <a:chOff x="5868000" y="3191828"/>
              <a:chExt cx="457200" cy="457200"/>
            </a:xfrm>
          </p:grpSpPr>
          <p:sp>
            <p:nvSpPr>
              <p:cNvPr id="101" name="AutoShape 3">
                <a:extLst>
                  <a:ext uri="{FF2B5EF4-FFF2-40B4-BE49-F238E27FC236}">
                    <a16:creationId xmlns:a16="http://schemas.microsoft.com/office/drawing/2014/main" id="{C8C461FA-613F-4BAB-B3D4-150EBAB01689}"/>
                  </a:ext>
                </a:extLst>
              </p:cNvPr>
              <p:cNvSpPr>
                <a:spLocks noChangeAspect="1" noChangeArrowheads="1" noTextEdit="1"/>
              </p:cNvSpPr>
              <p:nvPr/>
            </p:nvSpPr>
            <p:spPr bwMode="auto">
              <a:xfrm>
                <a:off x="5868000" y="3191828"/>
                <a:ext cx="457200" cy="45720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02" name="Freeform 5">
                <a:extLst>
                  <a:ext uri="{FF2B5EF4-FFF2-40B4-BE49-F238E27FC236}">
                    <a16:creationId xmlns:a16="http://schemas.microsoft.com/office/drawing/2014/main" id="{45B2752C-1599-4A08-9740-6624746331FC}"/>
                  </a:ext>
                </a:extLst>
              </p:cNvPr>
              <p:cNvSpPr>
                <a:spLocks noEditPoints="1"/>
              </p:cNvSpPr>
              <p:nvPr/>
            </p:nvSpPr>
            <p:spPr bwMode="auto">
              <a:xfrm>
                <a:off x="5950550" y="3245803"/>
                <a:ext cx="292100" cy="349250"/>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sp>
          <p:nvSpPr>
            <p:cNvPr id="73" name="TextBox 72">
              <a:extLst>
                <a:ext uri="{FF2B5EF4-FFF2-40B4-BE49-F238E27FC236}">
                  <a16:creationId xmlns:a16="http://schemas.microsoft.com/office/drawing/2014/main" id="{66843EBE-D750-4545-B265-7E4E88172D6B}"/>
                </a:ext>
              </a:extLst>
            </p:cNvPr>
            <p:cNvSpPr txBox="1"/>
            <p:nvPr/>
          </p:nvSpPr>
          <p:spPr>
            <a:xfrm>
              <a:off x="8255814" y="5826794"/>
              <a:ext cx="599011"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GridSpecs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74" name="TextBox 73">
              <a:extLst>
                <a:ext uri="{FF2B5EF4-FFF2-40B4-BE49-F238E27FC236}">
                  <a16:creationId xmlns:a16="http://schemas.microsoft.com/office/drawing/2014/main" id="{7640EA18-9647-45CF-BDA7-9FAF1F0EAEEE}"/>
                </a:ext>
              </a:extLst>
            </p:cNvPr>
            <p:cNvSpPr txBox="1"/>
            <p:nvPr/>
          </p:nvSpPr>
          <p:spPr>
            <a:xfrm>
              <a:off x="9468571" y="5556906"/>
              <a:ext cx="639407"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GridAccess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75" name="Group 74">
              <a:extLst>
                <a:ext uri="{FF2B5EF4-FFF2-40B4-BE49-F238E27FC236}">
                  <a16:creationId xmlns:a16="http://schemas.microsoft.com/office/drawing/2014/main" id="{633CE943-7C32-4DD8-8431-2CACD1BD633B}"/>
                </a:ext>
              </a:extLst>
            </p:cNvPr>
            <p:cNvGrpSpPr>
              <a:grpSpLocks noChangeAspect="1"/>
            </p:cNvGrpSpPr>
            <p:nvPr/>
          </p:nvGrpSpPr>
          <p:grpSpPr>
            <a:xfrm>
              <a:off x="9179650" y="5504843"/>
              <a:ext cx="300414" cy="300414"/>
              <a:chOff x="5273675" y="2606675"/>
              <a:chExt cx="1646238" cy="1646238"/>
            </a:xfrm>
          </p:grpSpPr>
          <p:sp>
            <p:nvSpPr>
              <p:cNvPr id="97" name="AutoShape 29">
                <a:extLst>
                  <a:ext uri="{FF2B5EF4-FFF2-40B4-BE49-F238E27FC236}">
                    <a16:creationId xmlns:a16="http://schemas.microsoft.com/office/drawing/2014/main" id="{4E6E90BC-86AC-4162-A790-B8D81FD01BD8}"/>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98" name="Group 97">
                <a:extLst>
                  <a:ext uri="{FF2B5EF4-FFF2-40B4-BE49-F238E27FC236}">
                    <a16:creationId xmlns:a16="http://schemas.microsoft.com/office/drawing/2014/main" id="{A656D98F-FB2B-4D0E-816F-2F8F29FDFFB6}"/>
                  </a:ext>
                </a:extLst>
              </p:cNvPr>
              <p:cNvGrpSpPr/>
              <p:nvPr/>
            </p:nvGrpSpPr>
            <p:grpSpPr>
              <a:xfrm>
                <a:off x="5524500" y="3071813"/>
                <a:ext cx="1144588" cy="714375"/>
                <a:chOff x="5524500" y="3071813"/>
                <a:chExt cx="1144588" cy="714375"/>
              </a:xfrm>
            </p:grpSpPr>
            <p:sp>
              <p:nvSpPr>
                <p:cNvPr id="99" name="Freeform 31">
                  <a:extLst>
                    <a:ext uri="{FF2B5EF4-FFF2-40B4-BE49-F238E27FC236}">
                      <a16:creationId xmlns:a16="http://schemas.microsoft.com/office/drawing/2014/main" id="{305DD178-2F15-4514-AEB2-FD4162FFC84A}"/>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100" name="Freeform 32">
                  <a:extLst>
                    <a:ext uri="{FF2B5EF4-FFF2-40B4-BE49-F238E27FC236}">
                      <a16:creationId xmlns:a16="http://schemas.microsoft.com/office/drawing/2014/main" id="{2CD524C1-04AC-4530-BA68-BB63603AE581}"/>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76" name="TextBox 75">
              <a:extLst>
                <a:ext uri="{FF2B5EF4-FFF2-40B4-BE49-F238E27FC236}">
                  <a16:creationId xmlns:a16="http://schemas.microsoft.com/office/drawing/2014/main" id="{370EB380-62EF-4B8A-AB29-14F8CF36CF6E}"/>
                </a:ext>
              </a:extLst>
            </p:cNvPr>
            <p:cNvSpPr txBox="1"/>
            <p:nvPr/>
          </p:nvSpPr>
          <p:spPr>
            <a:xfrm>
              <a:off x="8255814" y="5268913"/>
              <a:ext cx="743280"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GridFunctions</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sp>
          <p:nvSpPr>
            <p:cNvPr id="77" name="TextBox 76">
              <a:extLst>
                <a:ext uri="{FF2B5EF4-FFF2-40B4-BE49-F238E27FC236}">
                  <a16:creationId xmlns:a16="http://schemas.microsoft.com/office/drawing/2014/main" id="{8975FC7B-1C37-416A-9241-D40E30B41115}"/>
                </a:ext>
              </a:extLst>
            </p:cNvPr>
            <p:cNvSpPr txBox="1"/>
            <p:nvPr/>
          </p:nvSpPr>
          <p:spPr>
            <a:xfrm>
              <a:off x="9468571" y="5826796"/>
              <a:ext cx="552844" cy="19628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6291" tIns="23146" rIns="46291" bIns="23146"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 b="0" i="0" u="none" strike="noStrike" kern="1200" cap="none" spc="0" normalizeH="0" baseline="0" noProof="0" err="1">
                  <a:ln>
                    <a:noFill/>
                  </a:ln>
                  <a:solidFill>
                    <a:prstClr val="white"/>
                  </a:solidFill>
                  <a:effectLst/>
                  <a:uLnTx/>
                  <a:uFillTx/>
                  <a:latin typeface="Arial"/>
                  <a:ea typeface="+mn-ea"/>
                  <a:cs typeface="Arial"/>
                </a:rPr>
                <a:t>GridVault</a:t>
              </a:r>
              <a:endParaRPr kumimoji="0" lang="en-US" sz="300" b="0" i="0" u="none" strike="noStrike" kern="1200" cap="none" spc="0" normalizeH="0" baseline="0" noProof="0">
                <a:ln>
                  <a:noFill/>
                </a:ln>
                <a:solidFill>
                  <a:prstClr val="white"/>
                </a:solidFill>
                <a:effectLst/>
                <a:uLnTx/>
                <a:uFillTx/>
                <a:latin typeface="Arial"/>
                <a:ea typeface="+mn-ea"/>
                <a:cs typeface="Arial"/>
              </a:endParaRPr>
            </a:p>
          </p:txBody>
        </p:sp>
        <p:grpSp>
          <p:nvGrpSpPr>
            <p:cNvPr id="78" name="Group 77">
              <a:extLst>
                <a:ext uri="{FF2B5EF4-FFF2-40B4-BE49-F238E27FC236}">
                  <a16:creationId xmlns:a16="http://schemas.microsoft.com/office/drawing/2014/main" id="{4E9E5C20-E91E-4171-A090-FDBB3799F9A3}"/>
                </a:ext>
              </a:extLst>
            </p:cNvPr>
            <p:cNvGrpSpPr>
              <a:grpSpLocks noChangeAspect="1"/>
            </p:cNvGrpSpPr>
            <p:nvPr/>
          </p:nvGrpSpPr>
          <p:grpSpPr>
            <a:xfrm>
              <a:off x="9197753" y="5792836"/>
              <a:ext cx="264205" cy="264205"/>
              <a:chOff x="5273675" y="2532063"/>
              <a:chExt cx="1644650" cy="1644650"/>
            </a:xfrm>
          </p:grpSpPr>
          <p:sp>
            <p:nvSpPr>
              <p:cNvPr id="92" name="AutoShape 84">
                <a:extLst>
                  <a:ext uri="{FF2B5EF4-FFF2-40B4-BE49-F238E27FC236}">
                    <a16:creationId xmlns:a16="http://schemas.microsoft.com/office/drawing/2014/main" id="{6F09A14C-5872-4D0A-814D-157C3982E528}"/>
                  </a:ext>
                </a:extLst>
              </p:cNvPr>
              <p:cNvSpPr>
                <a:spLocks noChangeAspect="1" noChangeArrowheads="1" noTextEdit="1"/>
              </p:cNvSpPr>
              <p:nvPr/>
            </p:nvSpPr>
            <p:spPr bwMode="auto">
              <a:xfrm>
                <a:off x="5273675" y="2532063"/>
                <a:ext cx="1644650" cy="164465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93" name="Group 92">
                <a:extLst>
                  <a:ext uri="{FF2B5EF4-FFF2-40B4-BE49-F238E27FC236}">
                    <a16:creationId xmlns:a16="http://schemas.microsoft.com/office/drawing/2014/main" id="{CAB73F7E-3B82-4431-BE3F-A805C9E51C36}"/>
                  </a:ext>
                </a:extLst>
              </p:cNvPr>
              <p:cNvGrpSpPr/>
              <p:nvPr/>
            </p:nvGrpSpPr>
            <p:grpSpPr>
              <a:xfrm>
                <a:off x="5521325" y="2705100"/>
                <a:ext cx="1147763" cy="1301750"/>
                <a:chOff x="5521325" y="2705100"/>
                <a:chExt cx="1147763" cy="1301750"/>
              </a:xfrm>
            </p:grpSpPr>
            <p:sp>
              <p:nvSpPr>
                <p:cNvPr id="94" name="Freeform 182">
                  <a:extLst>
                    <a:ext uri="{FF2B5EF4-FFF2-40B4-BE49-F238E27FC236}">
                      <a16:creationId xmlns:a16="http://schemas.microsoft.com/office/drawing/2014/main" id="{30A5BAB0-2302-49AD-87A8-6B94AA414F32}"/>
                    </a:ext>
                  </a:extLst>
                </p:cNvPr>
                <p:cNvSpPr>
                  <a:spLocks/>
                </p:cNvSpPr>
                <p:nvPr/>
              </p:nvSpPr>
              <p:spPr bwMode="auto">
                <a:xfrm>
                  <a:off x="5659438" y="2820988"/>
                  <a:ext cx="947738" cy="1020763"/>
                </a:xfrm>
                <a:custGeom>
                  <a:avLst/>
                  <a:gdLst>
                    <a:gd name="connsiteX0" fmla="*/ 0 w 947738"/>
                    <a:gd name="connsiteY0" fmla="*/ 925513 h 1020763"/>
                    <a:gd name="connsiteX1" fmla="*/ 947738 w 947738"/>
                    <a:gd name="connsiteY1" fmla="*/ 925513 h 1020763"/>
                    <a:gd name="connsiteX2" fmla="*/ 947738 w 947738"/>
                    <a:gd name="connsiteY2" fmla="*/ 1020763 h 1020763"/>
                    <a:gd name="connsiteX3" fmla="*/ 0 w 947738"/>
                    <a:gd name="connsiteY3" fmla="*/ 1020763 h 1020763"/>
                    <a:gd name="connsiteX4" fmla="*/ 294481 w 947738"/>
                    <a:gd name="connsiteY4" fmla="*/ 598486 h 1020763"/>
                    <a:gd name="connsiteX5" fmla="*/ 279400 w 947738"/>
                    <a:gd name="connsiteY5" fmla="*/ 614151 h 1020763"/>
                    <a:gd name="connsiteX6" fmla="*/ 279400 w 947738"/>
                    <a:gd name="connsiteY6" fmla="*/ 679659 h 1020763"/>
                    <a:gd name="connsiteX7" fmla="*/ 294481 w 947738"/>
                    <a:gd name="connsiteY7" fmla="*/ 695324 h 1020763"/>
                    <a:gd name="connsiteX8" fmla="*/ 309563 w 947738"/>
                    <a:gd name="connsiteY8" fmla="*/ 679659 h 1020763"/>
                    <a:gd name="connsiteX9" fmla="*/ 309563 w 947738"/>
                    <a:gd name="connsiteY9" fmla="*/ 614151 h 1020763"/>
                    <a:gd name="connsiteX10" fmla="*/ 294481 w 947738"/>
                    <a:gd name="connsiteY10" fmla="*/ 598486 h 1020763"/>
                    <a:gd name="connsiteX11" fmla="*/ 380762 w 947738"/>
                    <a:gd name="connsiteY11" fmla="*/ 547341 h 1020763"/>
                    <a:gd name="connsiteX12" fmla="*/ 371035 w 947738"/>
                    <a:gd name="connsiteY12" fmla="*/ 554416 h 1020763"/>
                    <a:gd name="connsiteX13" fmla="*/ 377520 w 947738"/>
                    <a:gd name="connsiteY13" fmla="*/ 574933 h 1020763"/>
                    <a:gd name="connsiteX14" fmla="*/ 434438 w 947738"/>
                    <a:gd name="connsiteY14" fmla="*/ 607477 h 1020763"/>
                    <a:gd name="connsiteX15" fmla="*/ 442363 w 947738"/>
                    <a:gd name="connsiteY15" fmla="*/ 609599 h 1020763"/>
                    <a:gd name="connsiteX16" fmla="*/ 456052 w 947738"/>
                    <a:gd name="connsiteY16" fmla="*/ 601817 h 1020763"/>
                    <a:gd name="connsiteX17" fmla="*/ 450288 w 947738"/>
                    <a:gd name="connsiteY17" fmla="*/ 580593 h 1020763"/>
                    <a:gd name="connsiteX18" fmla="*/ 392650 w 947738"/>
                    <a:gd name="connsiteY18" fmla="*/ 548756 h 1020763"/>
                    <a:gd name="connsiteX19" fmla="*/ 380762 w 947738"/>
                    <a:gd name="connsiteY19" fmla="*/ 547341 h 1020763"/>
                    <a:gd name="connsiteX20" fmla="*/ 206851 w 947738"/>
                    <a:gd name="connsiteY20" fmla="*/ 547138 h 1020763"/>
                    <a:gd name="connsiteX21" fmla="*/ 195164 w 947738"/>
                    <a:gd name="connsiteY21" fmla="*/ 548859 h 1020763"/>
                    <a:gd name="connsiteX22" fmla="*/ 138503 w 947738"/>
                    <a:gd name="connsiteY22" fmla="*/ 581472 h 1020763"/>
                    <a:gd name="connsiteX23" fmla="*/ 132836 w 947738"/>
                    <a:gd name="connsiteY23" fmla="*/ 603214 h 1020763"/>
                    <a:gd name="connsiteX24" fmla="*/ 146293 w 947738"/>
                    <a:gd name="connsiteY24" fmla="*/ 611186 h 1020763"/>
                    <a:gd name="connsiteX25" fmla="*/ 154084 w 947738"/>
                    <a:gd name="connsiteY25" fmla="*/ 609012 h 1020763"/>
                    <a:gd name="connsiteX26" fmla="*/ 210746 w 947738"/>
                    <a:gd name="connsiteY26" fmla="*/ 575674 h 1020763"/>
                    <a:gd name="connsiteX27" fmla="*/ 216412 w 947738"/>
                    <a:gd name="connsiteY27" fmla="*/ 554657 h 1020763"/>
                    <a:gd name="connsiteX28" fmla="*/ 206851 w 947738"/>
                    <a:gd name="connsiteY28" fmla="*/ 547138 h 1020763"/>
                    <a:gd name="connsiteX29" fmla="*/ 294482 w 947738"/>
                    <a:gd name="connsiteY29" fmla="*/ 447673 h 1020763"/>
                    <a:gd name="connsiteX30" fmla="*/ 231775 w 947738"/>
                    <a:gd name="connsiteY30" fmla="*/ 509586 h 1020763"/>
                    <a:gd name="connsiteX31" fmla="*/ 294482 w 947738"/>
                    <a:gd name="connsiteY31" fmla="*/ 571499 h 1020763"/>
                    <a:gd name="connsiteX32" fmla="*/ 357189 w 947738"/>
                    <a:gd name="connsiteY32" fmla="*/ 509586 h 1020763"/>
                    <a:gd name="connsiteX33" fmla="*/ 294482 w 947738"/>
                    <a:gd name="connsiteY33" fmla="*/ 447673 h 1020763"/>
                    <a:gd name="connsiteX34" fmla="*/ 142398 w 947738"/>
                    <a:gd name="connsiteY34" fmla="*/ 408844 h 1020763"/>
                    <a:gd name="connsiteX35" fmla="*/ 132836 w 947738"/>
                    <a:gd name="connsiteY35" fmla="*/ 415820 h 1020763"/>
                    <a:gd name="connsiteX36" fmla="*/ 138503 w 947738"/>
                    <a:gd name="connsiteY36" fmla="*/ 437561 h 1020763"/>
                    <a:gd name="connsiteX37" fmla="*/ 195164 w 947738"/>
                    <a:gd name="connsiteY37" fmla="*/ 470899 h 1020763"/>
                    <a:gd name="connsiteX38" fmla="*/ 202955 w 947738"/>
                    <a:gd name="connsiteY38" fmla="*/ 473073 h 1020763"/>
                    <a:gd name="connsiteX39" fmla="*/ 216412 w 947738"/>
                    <a:gd name="connsiteY39" fmla="*/ 465101 h 1020763"/>
                    <a:gd name="connsiteX40" fmla="*/ 210746 w 947738"/>
                    <a:gd name="connsiteY40" fmla="*/ 443359 h 1020763"/>
                    <a:gd name="connsiteX41" fmla="*/ 154084 w 947738"/>
                    <a:gd name="connsiteY41" fmla="*/ 410022 h 1020763"/>
                    <a:gd name="connsiteX42" fmla="*/ 142398 w 947738"/>
                    <a:gd name="connsiteY42" fmla="*/ 408844 h 1020763"/>
                    <a:gd name="connsiteX43" fmla="*/ 445875 w 947738"/>
                    <a:gd name="connsiteY43" fmla="*/ 408818 h 1020763"/>
                    <a:gd name="connsiteX44" fmla="*/ 433717 w 947738"/>
                    <a:gd name="connsiteY44" fmla="*/ 409983 h 1020763"/>
                    <a:gd name="connsiteX45" fmla="*/ 376799 w 947738"/>
                    <a:gd name="connsiteY45" fmla="*/ 443679 h 1020763"/>
                    <a:gd name="connsiteX46" fmla="*/ 371035 w 947738"/>
                    <a:gd name="connsiteY46" fmla="*/ 465187 h 1020763"/>
                    <a:gd name="connsiteX47" fmla="*/ 384724 w 947738"/>
                    <a:gd name="connsiteY47" fmla="*/ 473073 h 1020763"/>
                    <a:gd name="connsiteX48" fmla="*/ 392650 w 947738"/>
                    <a:gd name="connsiteY48" fmla="*/ 470922 h 1020763"/>
                    <a:gd name="connsiteX49" fmla="*/ 449568 w 947738"/>
                    <a:gd name="connsiteY49" fmla="*/ 437226 h 1020763"/>
                    <a:gd name="connsiteX50" fmla="*/ 455332 w 947738"/>
                    <a:gd name="connsiteY50" fmla="*/ 415718 h 1020763"/>
                    <a:gd name="connsiteX51" fmla="*/ 445875 w 947738"/>
                    <a:gd name="connsiteY51" fmla="*/ 408818 h 1020763"/>
                    <a:gd name="connsiteX52" fmla="*/ 294481 w 947738"/>
                    <a:gd name="connsiteY52" fmla="*/ 323848 h 1020763"/>
                    <a:gd name="connsiteX53" fmla="*/ 279400 w 947738"/>
                    <a:gd name="connsiteY53" fmla="*/ 339629 h 1020763"/>
                    <a:gd name="connsiteX54" fmla="*/ 279400 w 947738"/>
                    <a:gd name="connsiteY54" fmla="*/ 405622 h 1020763"/>
                    <a:gd name="connsiteX55" fmla="*/ 294481 w 947738"/>
                    <a:gd name="connsiteY55" fmla="*/ 420686 h 1020763"/>
                    <a:gd name="connsiteX56" fmla="*/ 309563 w 947738"/>
                    <a:gd name="connsiteY56" fmla="*/ 405622 h 1020763"/>
                    <a:gd name="connsiteX57" fmla="*/ 309563 w 947738"/>
                    <a:gd name="connsiteY57" fmla="*/ 339629 h 1020763"/>
                    <a:gd name="connsiteX58" fmla="*/ 294481 w 947738"/>
                    <a:gd name="connsiteY58" fmla="*/ 323848 h 1020763"/>
                    <a:gd name="connsiteX59" fmla="*/ 769144 w 947738"/>
                    <a:gd name="connsiteY59" fmla="*/ 320675 h 1020763"/>
                    <a:gd name="connsiteX60" fmla="*/ 868363 w 947738"/>
                    <a:gd name="connsiteY60" fmla="*/ 419974 h 1020763"/>
                    <a:gd name="connsiteX61" fmla="*/ 818397 w 947738"/>
                    <a:gd name="connsiteY61" fmla="*/ 506413 h 1020763"/>
                    <a:gd name="connsiteX62" fmla="*/ 818397 w 947738"/>
                    <a:gd name="connsiteY62" fmla="*/ 419974 h 1020763"/>
                    <a:gd name="connsiteX63" fmla="*/ 769144 w 947738"/>
                    <a:gd name="connsiteY63" fmla="*/ 370682 h 1020763"/>
                    <a:gd name="connsiteX64" fmla="*/ 719892 w 947738"/>
                    <a:gd name="connsiteY64" fmla="*/ 419974 h 1020763"/>
                    <a:gd name="connsiteX65" fmla="*/ 719892 w 947738"/>
                    <a:gd name="connsiteY65" fmla="*/ 506413 h 1020763"/>
                    <a:gd name="connsiteX66" fmla="*/ 669925 w 947738"/>
                    <a:gd name="connsiteY66" fmla="*/ 419974 h 1020763"/>
                    <a:gd name="connsiteX67" fmla="*/ 769144 w 947738"/>
                    <a:gd name="connsiteY67" fmla="*/ 320675 h 1020763"/>
                    <a:gd name="connsiteX68" fmla="*/ 293687 w 947738"/>
                    <a:gd name="connsiteY68" fmla="*/ 285749 h 1020763"/>
                    <a:gd name="connsiteX69" fmla="*/ 519112 w 947738"/>
                    <a:gd name="connsiteY69" fmla="*/ 509587 h 1020763"/>
                    <a:gd name="connsiteX70" fmla="*/ 293687 w 947738"/>
                    <a:gd name="connsiteY70" fmla="*/ 733425 h 1020763"/>
                    <a:gd name="connsiteX71" fmla="*/ 68262 w 947738"/>
                    <a:gd name="connsiteY71" fmla="*/ 509587 h 1020763"/>
                    <a:gd name="connsiteX72" fmla="*/ 293687 w 947738"/>
                    <a:gd name="connsiteY72" fmla="*/ 285749 h 1020763"/>
                    <a:gd name="connsiteX73" fmla="*/ 0 w 947738"/>
                    <a:gd name="connsiteY73" fmla="*/ 0 h 1020763"/>
                    <a:gd name="connsiteX74" fmla="*/ 947738 w 947738"/>
                    <a:gd name="connsiteY74" fmla="*/ 0 h 1020763"/>
                    <a:gd name="connsiteX75" fmla="*/ 947738 w 947738"/>
                    <a:gd name="connsiteY75" fmla="*/ 93663 h 1020763"/>
                    <a:gd name="connsiteX76" fmla="*/ 0 w 947738"/>
                    <a:gd name="connsiteY76" fmla="*/ 93663 h 102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47738" h="1020763">
                      <a:moveTo>
                        <a:pt x="0" y="925513"/>
                      </a:moveTo>
                      <a:lnTo>
                        <a:pt x="947738" y="925513"/>
                      </a:lnTo>
                      <a:lnTo>
                        <a:pt x="947738" y="1020763"/>
                      </a:lnTo>
                      <a:lnTo>
                        <a:pt x="0" y="1020763"/>
                      </a:lnTo>
                      <a:close/>
                      <a:moveTo>
                        <a:pt x="294481" y="598486"/>
                      </a:moveTo>
                      <a:cubicBezTo>
                        <a:pt x="286255" y="598486"/>
                        <a:pt x="279400" y="605607"/>
                        <a:pt x="279400" y="614151"/>
                      </a:cubicBezTo>
                      <a:cubicBezTo>
                        <a:pt x="279400" y="614151"/>
                        <a:pt x="279400" y="614151"/>
                        <a:pt x="279400" y="679659"/>
                      </a:cubicBezTo>
                      <a:cubicBezTo>
                        <a:pt x="279400" y="688204"/>
                        <a:pt x="286255" y="695324"/>
                        <a:pt x="294481" y="695324"/>
                      </a:cubicBezTo>
                      <a:cubicBezTo>
                        <a:pt x="302708" y="695324"/>
                        <a:pt x="309563" y="688204"/>
                        <a:pt x="309563" y="679659"/>
                      </a:cubicBezTo>
                      <a:cubicBezTo>
                        <a:pt x="309563" y="679659"/>
                        <a:pt x="309563" y="679659"/>
                        <a:pt x="309563" y="614151"/>
                      </a:cubicBezTo>
                      <a:cubicBezTo>
                        <a:pt x="309563" y="605607"/>
                        <a:pt x="302708" y="598486"/>
                        <a:pt x="294481" y="598486"/>
                      </a:cubicBezTo>
                      <a:close/>
                      <a:moveTo>
                        <a:pt x="380762" y="547341"/>
                      </a:moveTo>
                      <a:cubicBezTo>
                        <a:pt x="376799" y="548402"/>
                        <a:pt x="373197" y="550879"/>
                        <a:pt x="371035" y="554416"/>
                      </a:cubicBezTo>
                      <a:cubicBezTo>
                        <a:pt x="366712" y="562198"/>
                        <a:pt x="369594" y="570688"/>
                        <a:pt x="377520" y="574933"/>
                      </a:cubicBezTo>
                      <a:cubicBezTo>
                        <a:pt x="377520" y="574933"/>
                        <a:pt x="377520" y="574933"/>
                        <a:pt x="434438" y="607477"/>
                      </a:cubicBezTo>
                      <a:cubicBezTo>
                        <a:pt x="437320" y="608892"/>
                        <a:pt x="439481" y="609599"/>
                        <a:pt x="442363" y="609599"/>
                      </a:cubicBezTo>
                      <a:cubicBezTo>
                        <a:pt x="448127" y="609599"/>
                        <a:pt x="453170" y="606769"/>
                        <a:pt x="456052" y="601817"/>
                      </a:cubicBezTo>
                      <a:cubicBezTo>
                        <a:pt x="460375" y="594035"/>
                        <a:pt x="458214" y="584837"/>
                        <a:pt x="450288" y="580593"/>
                      </a:cubicBezTo>
                      <a:cubicBezTo>
                        <a:pt x="450288" y="580593"/>
                        <a:pt x="450288" y="580593"/>
                        <a:pt x="392650" y="548756"/>
                      </a:cubicBezTo>
                      <a:cubicBezTo>
                        <a:pt x="389047" y="546634"/>
                        <a:pt x="384724" y="546280"/>
                        <a:pt x="380762" y="547341"/>
                      </a:cubicBezTo>
                      <a:close/>
                      <a:moveTo>
                        <a:pt x="206851" y="547138"/>
                      </a:moveTo>
                      <a:cubicBezTo>
                        <a:pt x="202955" y="546142"/>
                        <a:pt x="198706" y="546685"/>
                        <a:pt x="195164" y="548859"/>
                      </a:cubicBezTo>
                      <a:cubicBezTo>
                        <a:pt x="195164" y="548859"/>
                        <a:pt x="195164" y="548859"/>
                        <a:pt x="138503" y="581472"/>
                      </a:cubicBezTo>
                      <a:cubicBezTo>
                        <a:pt x="131420" y="585821"/>
                        <a:pt x="128587" y="595242"/>
                        <a:pt x="132836" y="603214"/>
                      </a:cubicBezTo>
                      <a:cubicBezTo>
                        <a:pt x="135669" y="608287"/>
                        <a:pt x="141336" y="611186"/>
                        <a:pt x="146293" y="611186"/>
                      </a:cubicBezTo>
                      <a:cubicBezTo>
                        <a:pt x="149127" y="611186"/>
                        <a:pt x="151960" y="610461"/>
                        <a:pt x="154084" y="609012"/>
                      </a:cubicBezTo>
                      <a:cubicBezTo>
                        <a:pt x="154084" y="609012"/>
                        <a:pt x="154084" y="609012"/>
                        <a:pt x="210746" y="575674"/>
                      </a:cubicBezTo>
                      <a:cubicBezTo>
                        <a:pt x="217829" y="571326"/>
                        <a:pt x="220662" y="561905"/>
                        <a:pt x="216412" y="554657"/>
                      </a:cubicBezTo>
                      <a:cubicBezTo>
                        <a:pt x="214288" y="550671"/>
                        <a:pt x="210746" y="548135"/>
                        <a:pt x="206851" y="547138"/>
                      </a:cubicBezTo>
                      <a:close/>
                      <a:moveTo>
                        <a:pt x="294482" y="447673"/>
                      </a:moveTo>
                      <a:cubicBezTo>
                        <a:pt x="259850" y="447673"/>
                        <a:pt x="231775" y="475392"/>
                        <a:pt x="231775" y="509586"/>
                      </a:cubicBezTo>
                      <a:cubicBezTo>
                        <a:pt x="231775" y="543780"/>
                        <a:pt x="259850" y="571499"/>
                        <a:pt x="294482" y="571499"/>
                      </a:cubicBezTo>
                      <a:cubicBezTo>
                        <a:pt x="329114" y="571499"/>
                        <a:pt x="357189" y="543780"/>
                        <a:pt x="357189" y="509586"/>
                      </a:cubicBezTo>
                      <a:cubicBezTo>
                        <a:pt x="357189" y="475392"/>
                        <a:pt x="329114" y="447673"/>
                        <a:pt x="294482" y="447673"/>
                      </a:cubicBezTo>
                      <a:close/>
                      <a:moveTo>
                        <a:pt x="142398" y="408844"/>
                      </a:moveTo>
                      <a:cubicBezTo>
                        <a:pt x="138502" y="409841"/>
                        <a:pt x="134961" y="412196"/>
                        <a:pt x="132836" y="415820"/>
                      </a:cubicBezTo>
                      <a:cubicBezTo>
                        <a:pt x="128587" y="423792"/>
                        <a:pt x="131420" y="433213"/>
                        <a:pt x="138503" y="437561"/>
                      </a:cubicBezTo>
                      <a:cubicBezTo>
                        <a:pt x="138503" y="437561"/>
                        <a:pt x="138503" y="437561"/>
                        <a:pt x="195164" y="470899"/>
                      </a:cubicBezTo>
                      <a:cubicBezTo>
                        <a:pt x="197289" y="472348"/>
                        <a:pt x="200122" y="473073"/>
                        <a:pt x="202955" y="473073"/>
                      </a:cubicBezTo>
                      <a:cubicBezTo>
                        <a:pt x="207913" y="473073"/>
                        <a:pt x="213579" y="470174"/>
                        <a:pt x="216412" y="465101"/>
                      </a:cubicBezTo>
                      <a:cubicBezTo>
                        <a:pt x="220662" y="457854"/>
                        <a:pt x="217829" y="447708"/>
                        <a:pt x="210746" y="443359"/>
                      </a:cubicBezTo>
                      <a:cubicBezTo>
                        <a:pt x="210746" y="443359"/>
                        <a:pt x="210746" y="443359"/>
                        <a:pt x="154084" y="410022"/>
                      </a:cubicBezTo>
                      <a:cubicBezTo>
                        <a:pt x="150543" y="408210"/>
                        <a:pt x="146293" y="407848"/>
                        <a:pt x="142398" y="408844"/>
                      </a:cubicBezTo>
                      <a:close/>
                      <a:moveTo>
                        <a:pt x="445875" y="408818"/>
                      </a:moveTo>
                      <a:cubicBezTo>
                        <a:pt x="442003" y="407832"/>
                        <a:pt x="437680" y="408191"/>
                        <a:pt x="433717" y="409983"/>
                      </a:cubicBezTo>
                      <a:cubicBezTo>
                        <a:pt x="433717" y="409983"/>
                        <a:pt x="433717" y="409983"/>
                        <a:pt x="376799" y="443679"/>
                      </a:cubicBezTo>
                      <a:cubicBezTo>
                        <a:pt x="368874" y="447980"/>
                        <a:pt x="366712" y="457301"/>
                        <a:pt x="371035" y="465187"/>
                      </a:cubicBezTo>
                      <a:cubicBezTo>
                        <a:pt x="373917" y="470205"/>
                        <a:pt x="378960" y="473073"/>
                        <a:pt x="384724" y="473073"/>
                      </a:cubicBezTo>
                      <a:cubicBezTo>
                        <a:pt x="387606" y="473073"/>
                        <a:pt x="390488" y="472356"/>
                        <a:pt x="392650" y="470922"/>
                      </a:cubicBezTo>
                      <a:cubicBezTo>
                        <a:pt x="392650" y="470922"/>
                        <a:pt x="392650" y="470922"/>
                        <a:pt x="449568" y="437226"/>
                      </a:cubicBezTo>
                      <a:cubicBezTo>
                        <a:pt x="457493" y="432925"/>
                        <a:pt x="460375" y="423605"/>
                        <a:pt x="455332" y="415718"/>
                      </a:cubicBezTo>
                      <a:cubicBezTo>
                        <a:pt x="453170" y="412134"/>
                        <a:pt x="449748" y="409804"/>
                        <a:pt x="445875" y="408818"/>
                      </a:cubicBezTo>
                      <a:close/>
                      <a:moveTo>
                        <a:pt x="294481" y="323848"/>
                      </a:moveTo>
                      <a:cubicBezTo>
                        <a:pt x="285569" y="323848"/>
                        <a:pt x="279400" y="331021"/>
                        <a:pt x="279400" y="339629"/>
                      </a:cubicBezTo>
                      <a:cubicBezTo>
                        <a:pt x="279400" y="339629"/>
                        <a:pt x="279400" y="339629"/>
                        <a:pt x="279400" y="405622"/>
                      </a:cubicBezTo>
                      <a:cubicBezTo>
                        <a:pt x="279400" y="413513"/>
                        <a:pt x="285569" y="420686"/>
                        <a:pt x="294481" y="420686"/>
                      </a:cubicBezTo>
                      <a:cubicBezTo>
                        <a:pt x="302708" y="420686"/>
                        <a:pt x="309563" y="413513"/>
                        <a:pt x="309563" y="405622"/>
                      </a:cubicBezTo>
                      <a:cubicBezTo>
                        <a:pt x="309563" y="405622"/>
                        <a:pt x="309563" y="405622"/>
                        <a:pt x="309563" y="339629"/>
                      </a:cubicBezTo>
                      <a:cubicBezTo>
                        <a:pt x="309563" y="331021"/>
                        <a:pt x="302708" y="323848"/>
                        <a:pt x="294481" y="323848"/>
                      </a:cubicBezTo>
                      <a:close/>
                      <a:moveTo>
                        <a:pt x="769144" y="320675"/>
                      </a:moveTo>
                      <a:cubicBezTo>
                        <a:pt x="824107" y="320675"/>
                        <a:pt x="868363" y="364966"/>
                        <a:pt x="868363" y="419974"/>
                      </a:cubicBezTo>
                      <a:cubicBezTo>
                        <a:pt x="868363" y="457121"/>
                        <a:pt x="848377" y="489268"/>
                        <a:pt x="818397" y="506413"/>
                      </a:cubicBezTo>
                      <a:cubicBezTo>
                        <a:pt x="818397" y="506413"/>
                        <a:pt x="818397" y="506413"/>
                        <a:pt x="818397" y="419974"/>
                      </a:cubicBezTo>
                      <a:cubicBezTo>
                        <a:pt x="818397" y="392827"/>
                        <a:pt x="796269" y="370682"/>
                        <a:pt x="769144" y="370682"/>
                      </a:cubicBezTo>
                      <a:cubicBezTo>
                        <a:pt x="742020" y="370682"/>
                        <a:pt x="719892" y="392827"/>
                        <a:pt x="719892" y="419974"/>
                      </a:cubicBezTo>
                      <a:cubicBezTo>
                        <a:pt x="719892" y="419974"/>
                        <a:pt x="719892" y="419974"/>
                        <a:pt x="719892" y="506413"/>
                      </a:cubicBezTo>
                      <a:cubicBezTo>
                        <a:pt x="689912" y="489268"/>
                        <a:pt x="669925" y="457121"/>
                        <a:pt x="669925" y="419974"/>
                      </a:cubicBezTo>
                      <a:cubicBezTo>
                        <a:pt x="669925" y="364966"/>
                        <a:pt x="714181" y="320675"/>
                        <a:pt x="769144" y="320675"/>
                      </a:cubicBezTo>
                      <a:close/>
                      <a:moveTo>
                        <a:pt x="293687" y="285749"/>
                      </a:moveTo>
                      <a:cubicBezTo>
                        <a:pt x="418186" y="285749"/>
                        <a:pt x="519112" y="385965"/>
                        <a:pt x="519112" y="509587"/>
                      </a:cubicBezTo>
                      <a:cubicBezTo>
                        <a:pt x="519112" y="633209"/>
                        <a:pt x="418186" y="733425"/>
                        <a:pt x="293687" y="733425"/>
                      </a:cubicBezTo>
                      <a:cubicBezTo>
                        <a:pt x="169188" y="733425"/>
                        <a:pt x="68262" y="633209"/>
                        <a:pt x="68262" y="509587"/>
                      </a:cubicBezTo>
                      <a:cubicBezTo>
                        <a:pt x="68262" y="385965"/>
                        <a:pt x="169188" y="285749"/>
                        <a:pt x="293687" y="285749"/>
                      </a:cubicBezTo>
                      <a:close/>
                      <a:moveTo>
                        <a:pt x="0" y="0"/>
                      </a:moveTo>
                      <a:lnTo>
                        <a:pt x="947738" y="0"/>
                      </a:lnTo>
                      <a:lnTo>
                        <a:pt x="947738" y="93663"/>
                      </a:lnTo>
                      <a:lnTo>
                        <a:pt x="0" y="93663"/>
                      </a:ln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96" name="Freeform 183">
                  <a:extLst>
                    <a:ext uri="{FF2B5EF4-FFF2-40B4-BE49-F238E27FC236}">
                      <a16:creationId xmlns:a16="http://schemas.microsoft.com/office/drawing/2014/main" id="{8250F2ED-D9AA-4D54-8E36-D698D2C47382}"/>
                    </a:ext>
                  </a:extLst>
                </p:cNvPr>
                <p:cNvSpPr>
                  <a:spLocks/>
                </p:cNvSpPr>
                <p:nvPr/>
              </p:nvSpPr>
              <p:spPr bwMode="auto">
                <a:xfrm>
                  <a:off x="5521325" y="2705100"/>
                  <a:ext cx="1147763" cy="1301750"/>
                </a:xfrm>
                <a:custGeom>
                  <a:avLst/>
                  <a:gdLst>
                    <a:gd name="connsiteX0" fmla="*/ 15772 w 1147763"/>
                    <a:gd name="connsiteY0" fmla="*/ 692150 h 1301750"/>
                    <a:gd name="connsiteX1" fmla="*/ 28677 w 1147763"/>
                    <a:gd name="connsiteY1" fmla="*/ 692150 h 1301750"/>
                    <a:gd name="connsiteX2" fmla="*/ 44450 w 1147763"/>
                    <a:gd name="connsiteY2" fmla="*/ 707856 h 1301750"/>
                    <a:gd name="connsiteX3" fmla="*/ 44450 w 1147763"/>
                    <a:gd name="connsiteY3" fmla="*/ 797094 h 1301750"/>
                    <a:gd name="connsiteX4" fmla="*/ 28677 w 1147763"/>
                    <a:gd name="connsiteY4" fmla="*/ 812800 h 1301750"/>
                    <a:gd name="connsiteX5" fmla="*/ 15772 w 1147763"/>
                    <a:gd name="connsiteY5" fmla="*/ 812800 h 1301750"/>
                    <a:gd name="connsiteX6" fmla="*/ 0 w 1147763"/>
                    <a:gd name="connsiteY6" fmla="*/ 797094 h 1301750"/>
                    <a:gd name="connsiteX7" fmla="*/ 0 w 1147763"/>
                    <a:gd name="connsiteY7" fmla="*/ 707856 h 1301750"/>
                    <a:gd name="connsiteX8" fmla="*/ 15772 w 1147763"/>
                    <a:gd name="connsiteY8" fmla="*/ 692150 h 1301750"/>
                    <a:gd name="connsiteX9" fmla="*/ 432594 w 1147763"/>
                    <a:gd name="connsiteY9" fmla="*/ 593725 h 1301750"/>
                    <a:gd name="connsiteX10" fmla="*/ 461963 w 1147763"/>
                    <a:gd name="connsiteY10" fmla="*/ 623888 h 1301750"/>
                    <a:gd name="connsiteX11" fmla="*/ 432594 w 1147763"/>
                    <a:gd name="connsiteY11" fmla="*/ 654051 h 1301750"/>
                    <a:gd name="connsiteX12" fmla="*/ 403225 w 1147763"/>
                    <a:gd name="connsiteY12" fmla="*/ 623888 h 1301750"/>
                    <a:gd name="connsiteX13" fmla="*/ 432594 w 1147763"/>
                    <a:gd name="connsiteY13" fmla="*/ 593725 h 1301750"/>
                    <a:gd name="connsiteX14" fmla="*/ 906903 w 1147763"/>
                    <a:gd name="connsiteY14" fmla="*/ 517525 h 1301750"/>
                    <a:gd name="connsiteX15" fmla="*/ 923926 w 1147763"/>
                    <a:gd name="connsiteY15" fmla="*/ 533951 h 1301750"/>
                    <a:gd name="connsiteX16" fmla="*/ 923926 w 1147763"/>
                    <a:gd name="connsiteY16" fmla="*/ 632505 h 1301750"/>
                    <a:gd name="connsiteX17" fmla="*/ 923926 w 1147763"/>
                    <a:gd name="connsiteY17" fmla="*/ 765339 h 1301750"/>
                    <a:gd name="connsiteX18" fmla="*/ 906903 w 1147763"/>
                    <a:gd name="connsiteY18" fmla="*/ 781050 h 1301750"/>
                    <a:gd name="connsiteX19" fmla="*/ 890588 w 1147763"/>
                    <a:gd name="connsiteY19" fmla="*/ 765339 h 1301750"/>
                    <a:gd name="connsiteX20" fmla="*/ 890588 w 1147763"/>
                    <a:gd name="connsiteY20" fmla="*/ 632505 h 1301750"/>
                    <a:gd name="connsiteX21" fmla="*/ 890588 w 1147763"/>
                    <a:gd name="connsiteY21" fmla="*/ 533951 h 1301750"/>
                    <a:gd name="connsiteX22" fmla="*/ 906903 w 1147763"/>
                    <a:gd name="connsiteY22" fmla="*/ 517525 h 1301750"/>
                    <a:gd name="connsiteX23" fmla="*/ 15772 w 1147763"/>
                    <a:gd name="connsiteY23" fmla="*/ 434975 h 1301750"/>
                    <a:gd name="connsiteX24" fmla="*/ 28677 w 1147763"/>
                    <a:gd name="connsiteY24" fmla="*/ 434975 h 1301750"/>
                    <a:gd name="connsiteX25" fmla="*/ 44450 w 1147763"/>
                    <a:gd name="connsiteY25" fmla="*/ 450701 h 1301750"/>
                    <a:gd name="connsiteX26" fmla="*/ 44450 w 1147763"/>
                    <a:gd name="connsiteY26" fmla="*/ 541487 h 1301750"/>
                    <a:gd name="connsiteX27" fmla="*/ 28677 w 1147763"/>
                    <a:gd name="connsiteY27" fmla="*/ 557213 h 1301750"/>
                    <a:gd name="connsiteX28" fmla="*/ 15772 w 1147763"/>
                    <a:gd name="connsiteY28" fmla="*/ 557213 h 1301750"/>
                    <a:gd name="connsiteX29" fmla="*/ 0 w 1147763"/>
                    <a:gd name="connsiteY29" fmla="*/ 541487 h 1301750"/>
                    <a:gd name="connsiteX30" fmla="*/ 0 w 1147763"/>
                    <a:gd name="connsiteY30" fmla="*/ 450701 h 1301750"/>
                    <a:gd name="connsiteX31" fmla="*/ 15772 w 1147763"/>
                    <a:gd name="connsiteY31" fmla="*/ 434975 h 1301750"/>
                    <a:gd name="connsiteX32" fmla="*/ 109538 w 1147763"/>
                    <a:gd name="connsiteY32" fmla="*/ 31750 h 1301750"/>
                    <a:gd name="connsiteX33" fmla="*/ 109538 w 1147763"/>
                    <a:gd name="connsiteY33" fmla="*/ 1218644 h 1301750"/>
                    <a:gd name="connsiteX34" fmla="*/ 199415 w 1147763"/>
                    <a:gd name="connsiteY34" fmla="*/ 1218644 h 1301750"/>
                    <a:gd name="connsiteX35" fmla="*/ 230087 w 1147763"/>
                    <a:gd name="connsiteY35" fmla="*/ 1218644 h 1301750"/>
                    <a:gd name="connsiteX36" fmla="*/ 229374 w 1147763"/>
                    <a:gd name="connsiteY36" fmla="*/ 1227204 h 1301750"/>
                    <a:gd name="connsiteX37" fmla="*/ 235793 w 1147763"/>
                    <a:gd name="connsiteY37" fmla="*/ 1250028 h 1301750"/>
                    <a:gd name="connsiteX38" fmla="*/ 272172 w 1147763"/>
                    <a:gd name="connsiteY38" fmla="*/ 1270000 h 1301750"/>
                    <a:gd name="connsiteX39" fmla="*/ 308551 w 1147763"/>
                    <a:gd name="connsiteY39" fmla="*/ 1250028 h 1301750"/>
                    <a:gd name="connsiteX40" fmla="*/ 315684 w 1147763"/>
                    <a:gd name="connsiteY40" fmla="*/ 1227204 h 1301750"/>
                    <a:gd name="connsiteX41" fmla="*/ 314970 w 1147763"/>
                    <a:gd name="connsiteY41" fmla="*/ 1218644 h 1301750"/>
                    <a:gd name="connsiteX42" fmla="*/ 346356 w 1147763"/>
                    <a:gd name="connsiteY42" fmla="*/ 1218644 h 1301750"/>
                    <a:gd name="connsiteX43" fmla="*/ 877769 w 1147763"/>
                    <a:gd name="connsiteY43" fmla="*/ 1218644 h 1301750"/>
                    <a:gd name="connsiteX44" fmla="*/ 909868 w 1147763"/>
                    <a:gd name="connsiteY44" fmla="*/ 1218644 h 1301750"/>
                    <a:gd name="connsiteX45" fmla="*/ 908441 w 1147763"/>
                    <a:gd name="connsiteY45" fmla="*/ 1227204 h 1301750"/>
                    <a:gd name="connsiteX46" fmla="*/ 915574 w 1147763"/>
                    <a:gd name="connsiteY46" fmla="*/ 1250028 h 1301750"/>
                    <a:gd name="connsiteX47" fmla="*/ 951953 w 1147763"/>
                    <a:gd name="connsiteY47" fmla="*/ 1270000 h 1301750"/>
                    <a:gd name="connsiteX48" fmla="*/ 988331 w 1147763"/>
                    <a:gd name="connsiteY48" fmla="*/ 1250028 h 1301750"/>
                    <a:gd name="connsiteX49" fmla="*/ 994751 w 1147763"/>
                    <a:gd name="connsiteY49" fmla="*/ 1227204 h 1301750"/>
                    <a:gd name="connsiteX50" fmla="*/ 994038 w 1147763"/>
                    <a:gd name="connsiteY50" fmla="*/ 1218644 h 1301750"/>
                    <a:gd name="connsiteX51" fmla="*/ 1026137 w 1147763"/>
                    <a:gd name="connsiteY51" fmla="*/ 1218644 h 1301750"/>
                    <a:gd name="connsiteX52" fmla="*/ 1116013 w 1147763"/>
                    <a:gd name="connsiteY52" fmla="*/ 1218644 h 1301750"/>
                    <a:gd name="connsiteX53" fmla="*/ 1116013 w 1147763"/>
                    <a:gd name="connsiteY53" fmla="*/ 31750 h 1301750"/>
                    <a:gd name="connsiteX54" fmla="*/ 109538 w 1147763"/>
                    <a:gd name="connsiteY54" fmla="*/ 31750 h 1301750"/>
                    <a:gd name="connsiteX55" fmla="*/ 93492 w 1147763"/>
                    <a:gd name="connsiteY55" fmla="*/ 0 h 1301750"/>
                    <a:gd name="connsiteX56" fmla="*/ 1132060 w 1147763"/>
                    <a:gd name="connsiteY56" fmla="*/ 0 h 1301750"/>
                    <a:gd name="connsiteX57" fmla="*/ 1147763 w 1147763"/>
                    <a:gd name="connsiteY57" fmla="*/ 15701 h 1301750"/>
                    <a:gd name="connsiteX58" fmla="*/ 1147763 w 1147763"/>
                    <a:gd name="connsiteY58" fmla="*/ 1234664 h 1301750"/>
                    <a:gd name="connsiteX59" fmla="*/ 1132060 w 1147763"/>
                    <a:gd name="connsiteY59" fmla="*/ 1250365 h 1301750"/>
                    <a:gd name="connsiteX60" fmla="*/ 1022850 w 1147763"/>
                    <a:gd name="connsiteY60" fmla="*/ 1250365 h 1301750"/>
                    <a:gd name="connsiteX61" fmla="*/ 952184 w 1147763"/>
                    <a:gd name="connsiteY61" fmla="*/ 1301750 h 1301750"/>
                    <a:gd name="connsiteX62" fmla="*/ 881519 w 1147763"/>
                    <a:gd name="connsiteY62" fmla="*/ 1250365 h 1301750"/>
                    <a:gd name="connsiteX63" fmla="*/ 343319 w 1147763"/>
                    <a:gd name="connsiteY63" fmla="*/ 1250365 h 1301750"/>
                    <a:gd name="connsiteX64" fmla="*/ 271940 w 1147763"/>
                    <a:gd name="connsiteY64" fmla="*/ 1301750 h 1301750"/>
                    <a:gd name="connsiteX65" fmla="*/ 201988 w 1147763"/>
                    <a:gd name="connsiteY65" fmla="*/ 1250365 h 1301750"/>
                    <a:gd name="connsiteX66" fmla="*/ 93492 w 1147763"/>
                    <a:gd name="connsiteY66" fmla="*/ 1250365 h 1301750"/>
                    <a:gd name="connsiteX67" fmla="*/ 77788 w 1147763"/>
                    <a:gd name="connsiteY67" fmla="*/ 1234664 h 1301750"/>
                    <a:gd name="connsiteX68" fmla="*/ 77788 w 1147763"/>
                    <a:gd name="connsiteY68" fmla="*/ 15701 h 1301750"/>
                    <a:gd name="connsiteX69" fmla="*/ 93492 w 1147763"/>
                    <a:gd name="connsiteY69" fmla="*/ 0 h 13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47763" h="1301750">
                      <a:moveTo>
                        <a:pt x="15772" y="692150"/>
                      </a:moveTo>
                      <a:cubicBezTo>
                        <a:pt x="15772" y="692150"/>
                        <a:pt x="15772" y="692150"/>
                        <a:pt x="28677" y="692150"/>
                      </a:cubicBezTo>
                      <a:cubicBezTo>
                        <a:pt x="37280" y="692150"/>
                        <a:pt x="44450" y="699289"/>
                        <a:pt x="44450" y="707856"/>
                      </a:cubicBezTo>
                      <a:cubicBezTo>
                        <a:pt x="44450" y="707856"/>
                        <a:pt x="44450" y="707856"/>
                        <a:pt x="44450" y="797094"/>
                      </a:cubicBezTo>
                      <a:cubicBezTo>
                        <a:pt x="44450" y="805661"/>
                        <a:pt x="37280" y="812800"/>
                        <a:pt x="28677" y="812800"/>
                      </a:cubicBezTo>
                      <a:cubicBezTo>
                        <a:pt x="28677" y="812800"/>
                        <a:pt x="28677" y="812800"/>
                        <a:pt x="15772" y="812800"/>
                      </a:cubicBezTo>
                      <a:cubicBezTo>
                        <a:pt x="7169" y="812800"/>
                        <a:pt x="0" y="805661"/>
                        <a:pt x="0" y="797094"/>
                      </a:cubicBezTo>
                      <a:cubicBezTo>
                        <a:pt x="0" y="797094"/>
                        <a:pt x="0" y="797094"/>
                        <a:pt x="0" y="707856"/>
                      </a:cubicBezTo>
                      <a:cubicBezTo>
                        <a:pt x="0" y="699289"/>
                        <a:pt x="7169" y="692150"/>
                        <a:pt x="15772" y="692150"/>
                      </a:cubicBezTo>
                      <a:close/>
                      <a:moveTo>
                        <a:pt x="432594" y="593725"/>
                      </a:moveTo>
                      <a:cubicBezTo>
                        <a:pt x="448814" y="593725"/>
                        <a:pt x="461963" y="607229"/>
                        <a:pt x="461963" y="623888"/>
                      </a:cubicBezTo>
                      <a:cubicBezTo>
                        <a:pt x="461963" y="640547"/>
                        <a:pt x="448814" y="654051"/>
                        <a:pt x="432594" y="654051"/>
                      </a:cubicBezTo>
                      <a:cubicBezTo>
                        <a:pt x="416374" y="654051"/>
                        <a:pt x="403225" y="640547"/>
                        <a:pt x="403225" y="623888"/>
                      </a:cubicBezTo>
                      <a:cubicBezTo>
                        <a:pt x="403225" y="607229"/>
                        <a:pt x="416374" y="593725"/>
                        <a:pt x="432594" y="593725"/>
                      </a:cubicBezTo>
                      <a:close/>
                      <a:moveTo>
                        <a:pt x="906903" y="517525"/>
                      </a:moveTo>
                      <a:cubicBezTo>
                        <a:pt x="916833" y="517525"/>
                        <a:pt x="923926" y="525381"/>
                        <a:pt x="923926" y="533951"/>
                      </a:cubicBezTo>
                      <a:cubicBezTo>
                        <a:pt x="923926" y="533951"/>
                        <a:pt x="923926" y="533951"/>
                        <a:pt x="923926" y="632505"/>
                      </a:cubicBezTo>
                      <a:cubicBezTo>
                        <a:pt x="923926" y="632505"/>
                        <a:pt x="923926" y="632505"/>
                        <a:pt x="923926" y="765339"/>
                      </a:cubicBezTo>
                      <a:cubicBezTo>
                        <a:pt x="923926" y="773909"/>
                        <a:pt x="916833" y="781050"/>
                        <a:pt x="906903" y="781050"/>
                      </a:cubicBezTo>
                      <a:cubicBezTo>
                        <a:pt x="897681" y="781050"/>
                        <a:pt x="890588" y="773909"/>
                        <a:pt x="890588" y="765339"/>
                      </a:cubicBezTo>
                      <a:cubicBezTo>
                        <a:pt x="890588" y="765339"/>
                        <a:pt x="890588" y="765339"/>
                        <a:pt x="890588" y="632505"/>
                      </a:cubicBezTo>
                      <a:cubicBezTo>
                        <a:pt x="890588" y="632505"/>
                        <a:pt x="890588" y="632505"/>
                        <a:pt x="890588" y="533951"/>
                      </a:cubicBezTo>
                      <a:cubicBezTo>
                        <a:pt x="890588" y="525381"/>
                        <a:pt x="897681" y="517525"/>
                        <a:pt x="906903" y="517525"/>
                      </a:cubicBezTo>
                      <a:close/>
                      <a:moveTo>
                        <a:pt x="15772" y="434975"/>
                      </a:moveTo>
                      <a:cubicBezTo>
                        <a:pt x="15772" y="434975"/>
                        <a:pt x="15772" y="434975"/>
                        <a:pt x="28677" y="434975"/>
                      </a:cubicBezTo>
                      <a:cubicBezTo>
                        <a:pt x="37280" y="434975"/>
                        <a:pt x="44450" y="442123"/>
                        <a:pt x="44450" y="450701"/>
                      </a:cubicBezTo>
                      <a:cubicBezTo>
                        <a:pt x="44450" y="450701"/>
                        <a:pt x="44450" y="450701"/>
                        <a:pt x="44450" y="541487"/>
                      </a:cubicBezTo>
                      <a:cubicBezTo>
                        <a:pt x="44450" y="550065"/>
                        <a:pt x="37280" y="557213"/>
                        <a:pt x="28677" y="557213"/>
                      </a:cubicBezTo>
                      <a:cubicBezTo>
                        <a:pt x="28677" y="557213"/>
                        <a:pt x="28677" y="557213"/>
                        <a:pt x="15772" y="557213"/>
                      </a:cubicBezTo>
                      <a:cubicBezTo>
                        <a:pt x="7169" y="557213"/>
                        <a:pt x="0" y="550065"/>
                        <a:pt x="0" y="541487"/>
                      </a:cubicBezTo>
                      <a:cubicBezTo>
                        <a:pt x="0" y="541487"/>
                        <a:pt x="0" y="541487"/>
                        <a:pt x="0" y="450701"/>
                      </a:cubicBezTo>
                      <a:cubicBezTo>
                        <a:pt x="0" y="442123"/>
                        <a:pt x="7169" y="434975"/>
                        <a:pt x="15772" y="434975"/>
                      </a:cubicBezTo>
                      <a:close/>
                      <a:moveTo>
                        <a:pt x="109538" y="31750"/>
                      </a:moveTo>
                      <a:cubicBezTo>
                        <a:pt x="109538" y="31750"/>
                        <a:pt x="109538" y="31750"/>
                        <a:pt x="109538" y="1218644"/>
                      </a:cubicBezTo>
                      <a:cubicBezTo>
                        <a:pt x="109538" y="1218644"/>
                        <a:pt x="109538" y="1218644"/>
                        <a:pt x="199415" y="1218644"/>
                      </a:cubicBezTo>
                      <a:cubicBezTo>
                        <a:pt x="199415" y="1218644"/>
                        <a:pt x="199415" y="1218644"/>
                        <a:pt x="230087" y="1218644"/>
                      </a:cubicBezTo>
                      <a:cubicBezTo>
                        <a:pt x="229374" y="1220784"/>
                        <a:pt x="229374" y="1223637"/>
                        <a:pt x="229374" y="1227204"/>
                      </a:cubicBezTo>
                      <a:cubicBezTo>
                        <a:pt x="229374" y="1235050"/>
                        <a:pt x="231514" y="1242896"/>
                        <a:pt x="235793" y="1250028"/>
                      </a:cubicBezTo>
                      <a:cubicBezTo>
                        <a:pt x="243640" y="1262154"/>
                        <a:pt x="257193" y="1270000"/>
                        <a:pt x="272172" y="1270000"/>
                      </a:cubicBezTo>
                      <a:cubicBezTo>
                        <a:pt x="287865" y="1270000"/>
                        <a:pt x="301418" y="1262154"/>
                        <a:pt x="308551" y="1250028"/>
                      </a:cubicBezTo>
                      <a:cubicBezTo>
                        <a:pt x="312830" y="1242896"/>
                        <a:pt x="315684" y="1235050"/>
                        <a:pt x="315684" y="1227204"/>
                      </a:cubicBezTo>
                      <a:cubicBezTo>
                        <a:pt x="315684" y="1223637"/>
                        <a:pt x="314970" y="1220784"/>
                        <a:pt x="314970" y="1218644"/>
                      </a:cubicBezTo>
                      <a:cubicBezTo>
                        <a:pt x="314970" y="1218644"/>
                        <a:pt x="314970" y="1218644"/>
                        <a:pt x="346356" y="1218644"/>
                      </a:cubicBezTo>
                      <a:cubicBezTo>
                        <a:pt x="346356" y="1218644"/>
                        <a:pt x="346356" y="1218644"/>
                        <a:pt x="877769" y="1218644"/>
                      </a:cubicBezTo>
                      <a:cubicBezTo>
                        <a:pt x="877769" y="1218644"/>
                        <a:pt x="877769" y="1218644"/>
                        <a:pt x="909868" y="1218644"/>
                      </a:cubicBezTo>
                      <a:cubicBezTo>
                        <a:pt x="909154" y="1220784"/>
                        <a:pt x="908441" y="1223637"/>
                        <a:pt x="908441" y="1227204"/>
                      </a:cubicBezTo>
                      <a:cubicBezTo>
                        <a:pt x="908441" y="1235050"/>
                        <a:pt x="911294" y="1242896"/>
                        <a:pt x="915574" y="1250028"/>
                      </a:cubicBezTo>
                      <a:cubicBezTo>
                        <a:pt x="922707" y="1262154"/>
                        <a:pt x="936260" y="1270000"/>
                        <a:pt x="951953" y="1270000"/>
                      </a:cubicBezTo>
                      <a:cubicBezTo>
                        <a:pt x="967646" y="1270000"/>
                        <a:pt x="980485" y="1262154"/>
                        <a:pt x="988331" y="1250028"/>
                      </a:cubicBezTo>
                      <a:cubicBezTo>
                        <a:pt x="992611" y="1242896"/>
                        <a:pt x="994751" y="1235050"/>
                        <a:pt x="994751" y="1227204"/>
                      </a:cubicBezTo>
                      <a:cubicBezTo>
                        <a:pt x="994751" y="1223637"/>
                        <a:pt x="994751" y="1220784"/>
                        <a:pt x="994038" y="1218644"/>
                      </a:cubicBezTo>
                      <a:cubicBezTo>
                        <a:pt x="994038" y="1218644"/>
                        <a:pt x="994038" y="1218644"/>
                        <a:pt x="1026137" y="1218644"/>
                      </a:cubicBezTo>
                      <a:cubicBezTo>
                        <a:pt x="1026137" y="1218644"/>
                        <a:pt x="1026137" y="1218644"/>
                        <a:pt x="1116013" y="1218644"/>
                      </a:cubicBezTo>
                      <a:cubicBezTo>
                        <a:pt x="1116013" y="1218644"/>
                        <a:pt x="1116013" y="1218644"/>
                        <a:pt x="1116013" y="31750"/>
                      </a:cubicBezTo>
                      <a:cubicBezTo>
                        <a:pt x="1116013" y="31750"/>
                        <a:pt x="1116013" y="31750"/>
                        <a:pt x="109538" y="31750"/>
                      </a:cubicBezTo>
                      <a:close/>
                      <a:moveTo>
                        <a:pt x="93492" y="0"/>
                      </a:moveTo>
                      <a:cubicBezTo>
                        <a:pt x="93492" y="0"/>
                        <a:pt x="93492" y="0"/>
                        <a:pt x="1132060" y="0"/>
                      </a:cubicBezTo>
                      <a:cubicBezTo>
                        <a:pt x="1140625" y="0"/>
                        <a:pt x="1147763" y="7137"/>
                        <a:pt x="1147763" y="15701"/>
                      </a:cubicBezTo>
                      <a:cubicBezTo>
                        <a:pt x="1147763" y="15701"/>
                        <a:pt x="1147763" y="15701"/>
                        <a:pt x="1147763" y="1234664"/>
                      </a:cubicBezTo>
                      <a:cubicBezTo>
                        <a:pt x="1147763" y="1243229"/>
                        <a:pt x="1140625" y="1250365"/>
                        <a:pt x="1132060" y="1250365"/>
                      </a:cubicBezTo>
                      <a:cubicBezTo>
                        <a:pt x="1132060" y="1250365"/>
                        <a:pt x="1132060" y="1250365"/>
                        <a:pt x="1022850" y="1250365"/>
                      </a:cubicBezTo>
                      <a:cubicBezTo>
                        <a:pt x="1013570" y="1280340"/>
                        <a:pt x="985019" y="1301750"/>
                        <a:pt x="952184" y="1301750"/>
                      </a:cubicBezTo>
                      <a:cubicBezTo>
                        <a:pt x="918636" y="1301750"/>
                        <a:pt x="890798" y="1280340"/>
                        <a:pt x="881519" y="1250365"/>
                      </a:cubicBezTo>
                      <a:cubicBezTo>
                        <a:pt x="881519" y="1250365"/>
                        <a:pt x="881519" y="1250365"/>
                        <a:pt x="343319" y="1250365"/>
                      </a:cubicBezTo>
                      <a:cubicBezTo>
                        <a:pt x="333326" y="1280340"/>
                        <a:pt x="305488" y="1301750"/>
                        <a:pt x="271940" y="1301750"/>
                      </a:cubicBezTo>
                      <a:cubicBezTo>
                        <a:pt x="239105" y="1301750"/>
                        <a:pt x="211267" y="1280340"/>
                        <a:pt x="201988" y="1250365"/>
                      </a:cubicBezTo>
                      <a:cubicBezTo>
                        <a:pt x="201988" y="1250365"/>
                        <a:pt x="201988" y="1250365"/>
                        <a:pt x="93492" y="1250365"/>
                      </a:cubicBezTo>
                      <a:cubicBezTo>
                        <a:pt x="84212" y="1250365"/>
                        <a:pt x="77788" y="1243229"/>
                        <a:pt x="77788" y="1234664"/>
                      </a:cubicBezTo>
                      <a:cubicBezTo>
                        <a:pt x="77788" y="1234664"/>
                        <a:pt x="77788" y="1234664"/>
                        <a:pt x="77788" y="15701"/>
                      </a:cubicBezTo>
                      <a:cubicBezTo>
                        <a:pt x="77788" y="7137"/>
                        <a:pt x="84212" y="0"/>
                        <a:pt x="93492" y="0"/>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79" name="Group 78">
              <a:extLst>
                <a:ext uri="{FF2B5EF4-FFF2-40B4-BE49-F238E27FC236}">
                  <a16:creationId xmlns:a16="http://schemas.microsoft.com/office/drawing/2014/main" id="{508424FC-8EA2-48A0-9CFC-5E7F56F2D4F2}"/>
                </a:ext>
              </a:extLst>
            </p:cNvPr>
            <p:cNvGrpSpPr>
              <a:grpSpLocks noChangeAspect="1"/>
            </p:cNvGrpSpPr>
            <p:nvPr/>
          </p:nvGrpSpPr>
          <p:grpSpPr>
            <a:xfrm>
              <a:off x="7959690" y="5216851"/>
              <a:ext cx="300414" cy="300414"/>
              <a:chOff x="5273675" y="2606675"/>
              <a:chExt cx="1646238" cy="1646238"/>
            </a:xfrm>
          </p:grpSpPr>
          <p:sp>
            <p:nvSpPr>
              <p:cNvPr id="88" name="AutoShape 29">
                <a:extLst>
                  <a:ext uri="{FF2B5EF4-FFF2-40B4-BE49-F238E27FC236}">
                    <a16:creationId xmlns:a16="http://schemas.microsoft.com/office/drawing/2014/main" id="{A85D12C8-5D35-4909-8D09-B9FDBD16D75F}"/>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89" name="Group 88">
                <a:extLst>
                  <a:ext uri="{FF2B5EF4-FFF2-40B4-BE49-F238E27FC236}">
                    <a16:creationId xmlns:a16="http://schemas.microsoft.com/office/drawing/2014/main" id="{3BE1780B-8C39-47D6-9E06-32679B42B8A2}"/>
                  </a:ext>
                </a:extLst>
              </p:cNvPr>
              <p:cNvGrpSpPr/>
              <p:nvPr/>
            </p:nvGrpSpPr>
            <p:grpSpPr>
              <a:xfrm>
                <a:off x="5524500" y="3071813"/>
                <a:ext cx="1144588" cy="714375"/>
                <a:chOff x="5524500" y="3071813"/>
                <a:chExt cx="1144588" cy="714375"/>
              </a:xfrm>
            </p:grpSpPr>
            <p:sp>
              <p:nvSpPr>
                <p:cNvPr id="90" name="Freeform 31">
                  <a:extLst>
                    <a:ext uri="{FF2B5EF4-FFF2-40B4-BE49-F238E27FC236}">
                      <a16:creationId xmlns:a16="http://schemas.microsoft.com/office/drawing/2014/main" id="{0B845354-14EB-44E8-8D7F-06518AC176B1}"/>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91" name="Freeform 32">
                  <a:extLst>
                    <a:ext uri="{FF2B5EF4-FFF2-40B4-BE49-F238E27FC236}">
                      <a16:creationId xmlns:a16="http://schemas.microsoft.com/office/drawing/2014/main" id="{A69CF926-38ED-47BA-A1FB-A01D93751056}"/>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80" name="Group 79">
              <a:extLst>
                <a:ext uri="{FF2B5EF4-FFF2-40B4-BE49-F238E27FC236}">
                  <a16:creationId xmlns:a16="http://schemas.microsoft.com/office/drawing/2014/main" id="{866F41AA-0A8C-4870-9470-577F55CCA4CF}"/>
                </a:ext>
              </a:extLst>
            </p:cNvPr>
            <p:cNvGrpSpPr>
              <a:grpSpLocks noChangeAspect="1"/>
            </p:cNvGrpSpPr>
            <p:nvPr/>
          </p:nvGrpSpPr>
          <p:grpSpPr>
            <a:xfrm>
              <a:off x="9184778" y="5216851"/>
              <a:ext cx="300414" cy="300414"/>
              <a:chOff x="5273675" y="2606675"/>
              <a:chExt cx="1646238" cy="1646238"/>
            </a:xfrm>
          </p:grpSpPr>
          <p:sp>
            <p:nvSpPr>
              <p:cNvPr id="84" name="AutoShape 29">
                <a:extLst>
                  <a:ext uri="{FF2B5EF4-FFF2-40B4-BE49-F238E27FC236}">
                    <a16:creationId xmlns:a16="http://schemas.microsoft.com/office/drawing/2014/main" id="{9605E269-7B58-4C9E-8C4B-62E18B37A35C}"/>
                  </a:ext>
                </a:extLst>
              </p:cNvPr>
              <p:cNvSpPr>
                <a:spLocks noChangeAspect="1" noChangeArrowheads="1" noTextEdit="1"/>
              </p:cNvSpPr>
              <p:nvPr/>
            </p:nvSpPr>
            <p:spPr bwMode="auto">
              <a:xfrm>
                <a:off x="5273675" y="2606675"/>
                <a:ext cx="1646238" cy="1646238"/>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nvGrpSpPr>
              <p:cNvPr id="85" name="Group 84">
                <a:extLst>
                  <a:ext uri="{FF2B5EF4-FFF2-40B4-BE49-F238E27FC236}">
                    <a16:creationId xmlns:a16="http://schemas.microsoft.com/office/drawing/2014/main" id="{AEBE81EF-7036-42B4-97F5-D096353BC471}"/>
                  </a:ext>
                </a:extLst>
              </p:cNvPr>
              <p:cNvGrpSpPr/>
              <p:nvPr/>
            </p:nvGrpSpPr>
            <p:grpSpPr>
              <a:xfrm>
                <a:off x="5524500" y="3071813"/>
                <a:ext cx="1144588" cy="714375"/>
                <a:chOff x="5524500" y="3071813"/>
                <a:chExt cx="1144588" cy="714375"/>
              </a:xfrm>
            </p:grpSpPr>
            <p:sp>
              <p:nvSpPr>
                <p:cNvPr id="86" name="Freeform 31">
                  <a:extLst>
                    <a:ext uri="{FF2B5EF4-FFF2-40B4-BE49-F238E27FC236}">
                      <a16:creationId xmlns:a16="http://schemas.microsoft.com/office/drawing/2014/main" id="{1790EF01-5BFB-4E19-8612-2B6478ECA2E1}"/>
                    </a:ext>
                  </a:extLst>
                </p:cNvPr>
                <p:cNvSpPr>
                  <a:spLocks noEditPoints="1"/>
                </p:cNvSpPr>
                <p:nvPr/>
              </p:nvSpPr>
              <p:spPr bwMode="auto">
                <a:xfrm>
                  <a:off x="5588000" y="3135313"/>
                  <a:ext cx="1017588" cy="587375"/>
                </a:xfrm>
                <a:custGeom>
                  <a:avLst/>
                  <a:gdLst>
                    <a:gd name="T0" fmla="*/ 1080 w 1424"/>
                    <a:gd name="T1" fmla="*/ 304 h 824"/>
                    <a:gd name="T2" fmla="*/ 852 w 1424"/>
                    <a:gd name="T3" fmla="*/ 191 h 824"/>
                    <a:gd name="T4" fmla="*/ 709 w 1424"/>
                    <a:gd name="T5" fmla="*/ 78 h 824"/>
                    <a:gd name="T6" fmla="*/ 730 w 1424"/>
                    <a:gd name="T7" fmla="*/ 341 h 824"/>
                    <a:gd name="T8" fmla="*/ 644 w 1424"/>
                    <a:gd name="T9" fmla="*/ 341 h 824"/>
                    <a:gd name="T10" fmla="*/ 665 w 1424"/>
                    <a:gd name="T11" fmla="*/ 50 h 824"/>
                    <a:gd name="T12" fmla="*/ 510 w 1424"/>
                    <a:gd name="T13" fmla="*/ 0 h 824"/>
                    <a:gd name="T14" fmla="*/ 294 w 1424"/>
                    <a:gd name="T15" fmla="*/ 228 h 824"/>
                    <a:gd name="T16" fmla="*/ 375 w 1424"/>
                    <a:gd name="T17" fmla="*/ 250 h 824"/>
                    <a:gd name="T18" fmla="*/ 294 w 1424"/>
                    <a:gd name="T19" fmla="*/ 272 h 824"/>
                    <a:gd name="T20" fmla="*/ 219 w 1424"/>
                    <a:gd name="T21" fmla="*/ 288 h 824"/>
                    <a:gd name="T22" fmla="*/ 59 w 1424"/>
                    <a:gd name="T23" fmla="*/ 408 h 824"/>
                    <a:gd name="T24" fmla="*/ 394 w 1424"/>
                    <a:gd name="T25" fmla="*/ 430 h 824"/>
                    <a:gd name="T26" fmla="*/ 416 w 1424"/>
                    <a:gd name="T27" fmla="*/ 619 h 824"/>
                    <a:gd name="T28" fmla="*/ 329 w 1424"/>
                    <a:gd name="T29" fmla="*/ 619 h 824"/>
                    <a:gd name="T30" fmla="*/ 350 w 1424"/>
                    <a:gd name="T31" fmla="*/ 452 h 824"/>
                    <a:gd name="T32" fmla="*/ 0 w 1424"/>
                    <a:gd name="T33" fmla="*/ 569 h 824"/>
                    <a:gd name="T34" fmla="*/ 230 w 1424"/>
                    <a:gd name="T35" fmla="*/ 713 h 824"/>
                    <a:gd name="T36" fmla="*/ 111 w 1424"/>
                    <a:gd name="T37" fmla="*/ 734 h 824"/>
                    <a:gd name="T38" fmla="*/ 111 w 1424"/>
                    <a:gd name="T39" fmla="*/ 648 h 824"/>
                    <a:gd name="T40" fmla="*/ 252 w 1424"/>
                    <a:gd name="T41" fmla="*/ 669 h 824"/>
                    <a:gd name="T42" fmla="*/ 274 w 1424"/>
                    <a:gd name="T43" fmla="*/ 824 h 824"/>
                    <a:gd name="T44" fmla="*/ 633 w 1424"/>
                    <a:gd name="T45" fmla="*/ 567 h 824"/>
                    <a:gd name="T46" fmla="*/ 484 w 1424"/>
                    <a:gd name="T47" fmla="*/ 545 h 824"/>
                    <a:gd name="T48" fmla="*/ 463 w 1424"/>
                    <a:gd name="T49" fmla="*/ 112 h 824"/>
                    <a:gd name="T50" fmla="*/ 550 w 1424"/>
                    <a:gd name="T51" fmla="*/ 112 h 824"/>
                    <a:gd name="T52" fmla="*/ 528 w 1424"/>
                    <a:gd name="T53" fmla="*/ 523 h 824"/>
                    <a:gd name="T54" fmla="*/ 677 w 1424"/>
                    <a:gd name="T55" fmla="*/ 545 h 824"/>
                    <a:gd name="T56" fmla="*/ 1147 w 1424"/>
                    <a:gd name="T57" fmla="*/ 824 h 824"/>
                    <a:gd name="T58" fmla="*/ 1147 w 1424"/>
                    <a:gd name="T59" fmla="*/ 751 h 824"/>
                    <a:gd name="T60" fmla="*/ 1147 w 1424"/>
                    <a:gd name="T61" fmla="*/ 690 h 824"/>
                    <a:gd name="T62" fmla="*/ 1074 w 1424"/>
                    <a:gd name="T63" fmla="*/ 599 h 824"/>
                    <a:gd name="T64" fmla="*/ 993 w 1424"/>
                    <a:gd name="T65" fmla="*/ 577 h 824"/>
                    <a:gd name="T66" fmla="*/ 1074 w 1424"/>
                    <a:gd name="T67" fmla="*/ 555 h 824"/>
                    <a:gd name="T68" fmla="*/ 1191 w 1424"/>
                    <a:gd name="T69" fmla="*/ 577 h 824"/>
                    <a:gd name="T70" fmla="*/ 1281 w 1424"/>
                    <a:gd name="T71" fmla="*/ 672 h 824"/>
                    <a:gd name="T72" fmla="*/ 1362 w 1424"/>
                    <a:gd name="T73" fmla="*/ 694 h 824"/>
                    <a:gd name="T74" fmla="*/ 1281 w 1424"/>
                    <a:gd name="T75" fmla="*/ 716 h 824"/>
                    <a:gd name="T76" fmla="*/ 1191 w 1424"/>
                    <a:gd name="T77" fmla="*/ 824 h 824"/>
                    <a:gd name="T78" fmla="*/ 1424 w 1424"/>
                    <a:gd name="T79" fmla="*/ 615 h 824"/>
                    <a:gd name="T80" fmla="*/ 1058 w 1424"/>
                    <a:gd name="T81" fmla="*/ 430 h 824"/>
                    <a:gd name="T82" fmla="*/ 939 w 1424"/>
                    <a:gd name="T83" fmla="*/ 409 h 824"/>
                    <a:gd name="T84" fmla="*/ 917 w 1424"/>
                    <a:gd name="T85" fmla="*/ 675 h 824"/>
                    <a:gd name="T86" fmla="*/ 786 w 1424"/>
                    <a:gd name="T87" fmla="*/ 698 h 824"/>
                    <a:gd name="T88" fmla="*/ 786 w 1424"/>
                    <a:gd name="T89" fmla="*/ 611 h 824"/>
                    <a:gd name="T90" fmla="*/ 895 w 1424"/>
                    <a:gd name="T91" fmla="*/ 631 h 824"/>
                    <a:gd name="T92" fmla="*/ 917 w 1424"/>
                    <a:gd name="T93" fmla="*/ 365 h 824"/>
                    <a:gd name="T94" fmla="*/ 1058 w 1424"/>
                    <a:gd name="T95" fmla="*/ 344 h 824"/>
                    <a:gd name="T96" fmla="*/ 1058 w 1424"/>
                    <a:gd name="T97" fmla="*/ 43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4" h="824">
                      <a:moveTo>
                        <a:pt x="1253" y="411"/>
                      </a:moveTo>
                      <a:cubicBezTo>
                        <a:pt x="1222" y="347"/>
                        <a:pt x="1156" y="304"/>
                        <a:pt x="1080" y="304"/>
                      </a:cubicBezTo>
                      <a:cubicBezTo>
                        <a:pt x="1050" y="304"/>
                        <a:pt x="1021" y="311"/>
                        <a:pt x="996" y="323"/>
                      </a:cubicBezTo>
                      <a:cubicBezTo>
                        <a:pt x="990" y="249"/>
                        <a:pt x="928" y="191"/>
                        <a:pt x="852" y="191"/>
                      </a:cubicBezTo>
                      <a:cubicBezTo>
                        <a:pt x="829" y="191"/>
                        <a:pt x="808" y="196"/>
                        <a:pt x="790" y="205"/>
                      </a:cubicBezTo>
                      <a:cubicBezTo>
                        <a:pt x="775" y="156"/>
                        <a:pt x="746" y="112"/>
                        <a:pt x="709" y="78"/>
                      </a:cubicBezTo>
                      <a:cubicBezTo>
                        <a:pt x="709" y="304"/>
                        <a:pt x="709" y="304"/>
                        <a:pt x="709" y="304"/>
                      </a:cubicBezTo>
                      <a:cubicBezTo>
                        <a:pt x="722" y="311"/>
                        <a:pt x="730" y="325"/>
                        <a:pt x="730" y="341"/>
                      </a:cubicBezTo>
                      <a:cubicBezTo>
                        <a:pt x="730" y="365"/>
                        <a:pt x="711" y="384"/>
                        <a:pt x="687" y="384"/>
                      </a:cubicBezTo>
                      <a:cubicBezTo>
                        <a:pt x="663" y="384"/>
                        <a:pt x="644" y="365"/>
                        <a:pt x="644" y="341"/>
                      </a:cubicBezTo>
                      <a:cubicBezTo>
                        <a:pt x="644" y="325"/>
                        <a:pt x="652" y="311"/>
                        <a:pt x="665" y="304"/>
                      </a:cubicBezTo>
                      <a:cubicBezTo>
                        <a:pt x="665" y="50"/>
                        <a:pt x="665" y="50"/>
                        <a:pt x="665" y="50"/>
                      </a:cubicBezTo>
                      <a:cubicBezTo>
                        <a:pt x="665" y="48"/>
                        <a:pt x="665" y="46"/>
                        <a:pt x="666" y="45"/>
                      </a:cubicBezTo>
                      <a:cubicBezTo>
                        <a:pt x="621" y="17"/>
                        <a:pt x="567" y="0"/>
                        <a:pt x="510" y="0"/>
                      </a:cubicBezTo>
                      <a:cubicBezTo>
                        <a:pt x="370" y="0"/>
                        <a:pt x="253" y="98"/>
                        <a:pt x="225" y="228"/>
                      </a:cubicBezTo>
                      <a:cubicBezTo>
                        <a:pt x="294" y="228"/>
                        <a:pt x="294" y="228"/>
                        <a:pt x="294" y="228"/>
                      </a:cubicBezTo>
                      <a:cubicBezTo>
                        <a:pt x="302" y="216"/>
                        <a:pt x="316" y="207"/>
                        <a:pt x="332" y="207"/>
                      </a:cubicBezTo>
                      <a:cubicBezTo>
                        <a:pt x="356" y="207"/>
                        <a:pt x="375" y="226"/>
                        <a:pt x="375" y="250"/>
                      </a:cubicBezTo>
                      <a:cubicBezTo>
                        <a:pt x="375" y="274"/>
                        <a:pt x="356" y="294"/>
                        <a:pt x="332" y="294"/>
                      </a:cubicBezTo>
                      <a:cubicBezTo>
                        <a:pt x="316" y="294"/>
                        <a:pt x="302" y="285"/>
                        <a:pt x="294" y="272"/>
                      </a:cubicBezTo>
                      <a:cubicBezTo>
                        <a:pt x="219" y="272"/>
                        <a:pt x="219" y="272"/>
                        <a:pt x="219" y="272"/>
                      </a:cubicBezTo>
                      <a:cubicBezTo>
                        <a:pt x="219" y="278"/>
                        <a:pt x="219" y="283"/>
                        <a:pt x="219" y="288"/>
                      </a:cubicBezTo>
                      <a:cubicBezTo>
                        <a:pt x="219" y="299"/>
                        <a:pt x="219" y="308"/>
                        <a:pt x="220" y="318"/>
                      </a:cubicBezTo>
                      <a:cubicBezTo>
                        <a:pt x="155" y="327"/>
                        <a:pt x="99" y="360"/>
                        <a:pt x="59" y="408"/>
                      </a:cubicBezTo>
                      <a:cubicBezTo>
                        <a:pt x="372" y="408"/>
                        <a:pt x="372" y="408"/>
                        <a:pt x="372" y="408"/>
                      </a:cubicBezTo>
                      <a:cubicBezTo>
                        <a:pt x="384" y="408"/>
                        <a:pt x="394" y="417"/>
                        <a:pt x="394" y="430"/>
                      </a:cubicBezTo>
                      <a:cubicBezTo>
                        <a:pt x="394" y="582"/>
                        <a:pt x="394" y="582"/>
                        <a:pt x="394" y="582"/>
                      </a:cubicBezTo>
                      <a:cubicBezTo>
                        <a:pt x="407" y="589"/>
                        <a:pt x="416" y="603"/>
                        <a:pt x="416" y="619"/>
                      </a:cubicBezTo>
                      <a:cubicBezTo>
                        <a:pt x="416" y="643"/>
                        <a:pt x="396" y="663"/>
                        <a:pt x="372" y="663"/>
                      </a:cubicBezTo>
                      <a:cubicBezTo>
                        <a:pt x="348" y="663"/>
                        <a:pt x="329" y="643"/>
                        <a:pt x="329" y="619"/>
                      </a:cubicBezTo>
                      <a:cubicBezTo>
                        <a:pt x="329" y="603"/>
                        <a:pt x="337" y="589"/>
                        <a:pt x="350" y="582"/>
                      </a:cubicBezTo>
                      <a:cubicBezTo>
                        <a:pt x="350" y="452"/>
                        <a:pt x="350" y="452"/>
                        <a:pt x="350" y="452"/>
                      </a:cubicBezTo>
                      <a:cubicBezTo>
                        <a:pt x="30" y="452"/>
                        <a:pt x="30" y="452"/>
                        <a:pt x="30" y="452"/>
                      </a:cubicBezTo>
                      <a:cubicBezTo>
                        <a:pt x="11" y="487"/>
                        <a:pt x="0" y="527"/>
                        <a:pt x="0" y="569"/>
                      </a:cubicBezTo>
                      <a:cubicBezTo>
                        <a:pt x="0" y="701"/>
                        <a:pt x="101" y="809"/>
                        <a:pt x="230" y="822"/>
                      </a:cubicBezTo>
                      <a:cubicBezTo>
                        <a:pt x="230" y="713"/>
                        <a:pt x="230" y="713"/>
                        <a:pt x="230" y="713"/>
                      </a:cubicBezTo>
                      <a:cubicBezTo>
                        <a:pt x="149" y="713"/>
                        <a:pt x="149" y="713"/>
                        <a:pt x="149" y="713"/>
                      </a:cubicBezTo>
                      <a:cubicBezTo>
                        <a:pt x="141" y="726"/>
                        <a:pt x="127" y="734"/>
                        <a:pt x="111" y="734"/>
                      </a:cubicBezTo>
                      <a:cubicBezTo>
                        <a:pt x="87" y="734"/>
                        <a:pt x="68" y="715"/>
                        <a:pt x="68" y="691"/>
                      </a:cubicBezTo>
                      <a:cubicBezTo>
                        <a:pt x="68" y="667"/>
                        <a:pt x="87" y="648"/>
                        <a:pt x="111" y="648"/>
                      </a:cubicBezTo>
                      <a:cubicBezTo>
                        <a:pt x="127" y="648"/>
                        <a:pt x="141" y="656"/>
                        <a:pt x="149" y="669"/>
                      </a:cubicBezTo>
                      <a:cubicBezTo>
                        <a:pt x="252" y="669"/>
                        <a:pt x="252" y="669"/>
                        <a:pt x="252" y="669"/>
                      </a:cubicBezTo>
                      <a:cubicBezTo>
                        <a:pt x="265" y="669"/>
                        <a:pt x="274" y="679"/>
                        <a:pt x="274" y="691"/>
                      </a:cubicBezTo>
                      <a:cubicBezTo>
                        <a:pt x="274" y="824"/>
                        <a:pt x="274" y="824"/>
                        <a:pt x="274" y="824"/>
                      </a:cubicBezTo>
                      <a:cubicBezTo>
                        <a:pt x="341" y="824"/>
                        <a:pt x="481" y="824"/>
                        <a:pt x="633" y="824"/>
                      </a:cubicBezTo>
                      <a:cubicBezTo>
                        <a:pt x="633" y="567"/>
                        <a:pt x="633" y="567"/>
                        <a:pt x="633" y="567"/>
                      </a:cubicBezTo>
                      <a:cubicBezTo>
                        <a:pt x="506" y="567"/>
                        <a:pt x="506" y="567"/>
                        <a:pt x="506" y="567"/>
                      </a:cubicBezTo>
                      <a:cubicBezTo>
                        <a:pt x="494" y="567"/>
                        <a:pt x="484" y="558"/>
                        <a:pt x="484" y="545"/>
                      </a:cubicBezTo>
                      <a:cubicBezTo>
                        <a:pt x="484" y="149"/>
                        <a:pt x="484" y="149"/>
                        <a:pt x="484" y="149"/>
                      </a:cubicBezTo>
                      <a:cubicBezTo>
                        <a:pt x="471" y="141"/>
                        <a:pt x="463" y="127"/>
                        <a:pt x="463" y="112"/>
                      </a:cubicBezTo>
                      <a:cubicBezTo>
                        <a:pt x="463" y="88"/>
                        <a:pt x="482" y="68"/>
                        <a:pt x="506" y="68"/>
                      </a:cubicBezTo>
                      <a:cubicBezTo>
                        <a:pt x="530" y="68"/>
                        <a:pt x="550" y="88"/>
                        <a:pt x="550" y="112"/>
                      </a:cubicBezTo>
                      <a:cubicBezTo>
                        <a:pt x="550" y="127"/>
                        <a:pt x="541" y="141"/>
                        <a:pt x="528" y="149"/>
                      </a:cubicBezTo>
                      <a:cubicBezTo>
                        <a:pt x="528" y="523"/>
                        <a:pt x="528" y="523"/>
                        <a:pt x="528" y="523"/>
                      </a:cubicBezTo>
                      <a:cubicBezTo>
                        <a:pt x="655" y="523"/>
                        <a:pt x="655" y="523"/>
                        <a:pt x="655" y="523"/>
                      </a:cubicBezTo>
                      <a:cubicBezTo>
                        <a:pt x="667" y="523"/>
                        <a:pt x="677" y="533"/>
                        <a:pt x="677" y="545"/>
                      </a:cubicBezTo>
                      <a:cubicBezTo>
                        <a:pt x="677" y="824"/>
                        <a:pt x="677" y="824"/>
                        <a:pt x="677" y="824"/>
                      </a:cubicBezTo>
                      <a:cubicBezTo>
                        <a:pt x="857" y="824"/>
                        <a:pt x="1045" y="824"/>
                        <a:pt x="1147" y="824"/>
                      </a:cubicBezTo>
                      <a:cubicBezTo>
                        <a:pt x="1147" y="755"/>
                        <a:pt x="1147" y="755"/>
                        <a:pt x="1147" y="755"/>
                      </a:cubicBezTo>
                      <a:cubicBezTo>
                        <a:pt x="1147" y="754"/>
                        <a:pt x="1147" y="753"/>
                        <a:pt x="1147" y="751"/>
                      </a:cubicBezTo>
                      <a:cubicBezTo>
                        <a:pt x="1147" y="694"/>
                        <a:pt x="1147" y="694"/>
                        <a:pt x="1147" y="694"/>
                      </a:cubicBezTo>
                      <a:cubicBezTo>
                        <a:pt x="1147" y="693"/>
                        <a:pt x="1147" y="692"/>
                        <a:pt x="1147" y="690"/>
                      </a:cubicBezTo>
                      <a:cubicBezTo>
                        <a:pt x="1147" y="599"/>
                        <a:pt x="1147" y="599"/>
                        <a:pt x="1147" y="599"/>
                      </a:cubicBezTo>
                      <a:cubicBezTo>
                        <a:pt x="1074" y="599"/>
                        <a:pt x="1074" y="599"/>
                        <a:pt x="1074" y="599"/>
                      </a:cubicBezTo>
                      <a:cubicBezTo>
                        <a:pt x="1066" y="612"/>
                        <a:pt x="1053" y="621"/>
                        <a:pt x="1037" y="621"/>
                      </a:cubicBezTo>
                      <a:cubicBezTo>
                        <a:pt x="1013" y="621"/>
                        <a:pt x="993" y="601"/>
                        <a:pt x="993" y="577"/>
                      </a:cubicBezTo>
                      <a:cubicBezTo>
                        <a:pt x="993" y="554"/>
                        <a:pt x="1013" y="534"/>
                        <a:pt x="1037" y="534"/>
                      </a:cubicBezTo>
                      <a:cubicBezTo>
                        <a:pt x="1053" y="534"/>
                        <a:pt x="1066" y="543"/>
                        <a:pt x="1074" y="555"/>
                      </a:cubicBezTo>
                      <a:cubicBezTo>
                        <a:pt x="1169" y="555"/>
                        <a:pt x="1169" y="555"/>
                        <a:pt x="1169" y="555"/>
                      </a:cubicBezTo>
                      <a:cubicBezTo>
                        <a:pt x="1181" y="555"/>
                        <a:pt x="1191" y="565"/>
                        <a:pt x="1191" y="577"/>
                      </a:cubicBezTo>
                      <a:cubicBezTo>
                        <a:pt x="1191" y="672"/>
                        <a:pt x="1191" y="672"/>
                        <a:pt x="1191" y="672"/>
                      </a:cubicBezTo>
                      <a:cubicBezTo>
                        <a:pt x="1281" y="672"/>
                        <a:pt x="1281" y="672"/>
                        <a:pt x="1281" y="672"/>
                      </a:cubicBezTo>
                      <a:cubicBezTo>
                        <a:pt x="1289" y="660"/>
                        <a:pt x="1302" y="651"/>
                        <a:pt x="1318" y="651"/>
                      </a:cubicBezTo>
                      <a:cubicBezTo>
                        <a:pt x="1342" y="651"/>
                        <a:pt x="1362" y="670"/>
                        <a:pt x="1362" y="694"/>
                      </a:cubicBezTo>
                      <a:cubicBezTo>
                        <a:pt x="1362" y="718"/>
                        <a:pt x="1342" y="738"/>
                        <a:pt x="1318" y="738"/>
                      </a:cubicBezTo>
                      <a:cubicBezTo>
                        <a:pt x="1302" y="738"/>
                        <a:pt x="1289" y="729"/>
                        <a:pt x="1281" y="716"/>
                      </a:cubicBezTo>
                      <a:cubicBezTo>
                        <a:pt x="1191" y="716"/>
                        <a:pt x="1191" y="716"/>
                        <a:pt x="1191" y="716"/>
                      </a:cubicBezTo>
                      <a:cubicBezTo>
                        <a:pt x="1191" y="824"/>
                        <a:pt x="1191" y="824"/>
                        <a:pt x="1191" y="824"/>
                      </a:cubicBezTo>
                      <a:cubicBezTo>
                        <a:pt x="1200" y="824"/>
                        <a:pt x="1208" y="824"/>
                        <a:pt x="1213" y="824"/>
                      </a:cubicBezTo>
                      <a:cubicBezTo>
                        <a:pt x="1329" y="824"/>
                        <a:pt x="1424" y="730"/>
                        <a:pt x="1424" y="615"/>
                      </a:cubicBezTo>
                      <a:cubicBezTo>
                        <a:pt x="1424" y="514"/>
                        <a:pt x="1350" y="429"/>
                        <a:pt x="1253" y="411"/>
                      </a:cubicBezTo>
                      <a:close/>
                      <a:moveTo>
                        <a:pt x="1058" y="430"/>
                      </a:moveTo>
                      <a:cubicBezTo>
                        <a:pt x="1043" y="430"/>
                        <a:pt x="1029" y="422"/>
                        <a:pt x="1021" y="409"/>
                      </a:cubicBezTo>
                      <a:cubicBezTo>
                        <a:pt x="939" y="409"/>
                        <a:pt x="939" y="409"/>
                        <a:pt x="939" y="409"/>
                      </a:cubicBezTo>
                      <a:cubicBezTo>
                        <a:pt x="939" y="653"/>
                        <a:pt x="939" y="653"/>
                        <a:pt x="939" y="653"/>
                      </a:cubicBezTo>
                      <a:cubicBezTo>
                        <a:pt x="939" y="665"/>
                        <a:pt x="930" y="675"/>
                        <a:pt x="917" y="675"/>
                      </a:cubicBezTo>
                      <a:cubicBezTo>
                        <a:pt x="824" y="675"/>
                        <a:pt x="824" y="675"/>
                        <a:pt x="824" y="675"/>
                      </a:cubicBezTo>
                      <a:cubicBezTo>
                        <a:pt x="817" y="689"/>
                        <a:pt x="803" y="698"/>
                        <a:pt x="786" y="698"/>
                      </a:cubicBezTo>
                      <a:cubicBezTo>
                        <a:pt x="762" y="698"/>
                        <a:pt x="743" y="679"/>
                        <a:pt x="743" y="655"/>
                      </a:cubicBezTo>
                      <a:cubicBezTo>
                        <a:pt x="743" y="631"/>
                        <a:pt x="762" y="611"/>
                        <a:pt x="786" y="611"/>
                      </a:cubicBezTo>
                      <a:cubicBezTo>
                        <a:pt x="802" y="611"/>
                        <a:pt x="815" y="619"/>
                        <a:pt x="823" y="631"/>
                      </a:cubicBezTo>
                      <a:cubicBezTo>
                        <a:pt x="895" y="631"/>
                        <a:pt x="895" y="631"/>
                        <a:pt x="895" y="631"/>
                      </a:cubicBezTo>
                      <a:cubicBezTo>
                        <a:pt x="895" y="387"/>
                        <a:pt x="895" y="387"/>
                        <a:pt x="895" y="387"/>
                      </a:cubicBezTo>
                      <a:cubicBezTo>
                        <a:pt x="895" y="375"/>
                        <a:pt x="905" y="365"/>
                        <a:pt x="917" y="365"/>
                      </a:cubicBezTo>
                      <a:cubicBezTo>
                        <a:pt x="1021" y="365"/>
                        <a:pt x="1021" y="365"/>
                        <a:pt x="1021" y="365"/>
                      </a:cubicBezTo>
                      <a:cubicBezTo>
                        <a:pt x="1029" y="352"/>
                        <a:pt x="1043" y="344"/>
                        <a:pt x="1058" y="344"/>
                      </a:cubicBezTo>
                      <a:cubicBezTo>
                        <a:pt x="1082" y="344"/>
                        <a:pt x="1102" y="363"/>
                        <a:pt x="1102" y="387"/>
                      </a:cubicBezTo>
                      <a:cubicBezTo>
                        <a:pt x="1102" y="411"/>
                        <a:pt x="1082" y="430"/>
                        <a:pt x="1058" y="430"/>
                      </a:cubicBezTo>
                      <a:close/>
                    </a:path>
                  </a:pathLst>
                </a:custGeom>
                <a:solidFill>
                  <a:srgbClr val="AAAA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87" name="Freeform 32">
                  <a:extLst>
                    <a:ext uri="{FF2B5EF4-FFF2-40B4-BE49-F238E27FC236}">
                      <a16:creationId xmlns:a16="http://schemas.microsoft.com/office/drawing/2014/main" id="{36CA442E-9622-419A-A6DE-65BDB1F0636F}"/>
                    </a:ext>
                  </a:extLst>
                </p:cNvPr>
                <p:cNvSpPr>
                  <a:spLocks noEditPoints="1"/>
                </p:cNvSpPr>
                <p:nvPr/>
              </p:nvSpPr>
              <p:spPr bwMode="auto">
                <a:xfrm>
                  <a:off x="5524500" y="3071813"/>
                  <a:ext cx="1144588" cy="714375"/>
                </a:xfrm>
                <a:custGeom>
                  <a:avLst/>
                  <a:gdLst>
                    <a:gd name="T0" fmla="*/ 1398 w 1600"/>
                    <a:gd name="T1" fmla="*/ 423 h 1000"/>
                    <a:gd name="T2" fmla="*/ 1168 w 1600"/>
                    <a:gd name="T3" fmla="*/ 304 h 1000"/>
                    <a:gd name="T4" fmla="*/ 1140 w 1600"/>
                    <a:gd name="T5" fmla="*/ 305 h 1000"/>
                    <a:gd name="T6" fmla="*/ 1071 w 1600"/>
                    <a:gd name="T7" fmla="*/ 232 h 1000"/>
                    <a:gd name="T8" fmla="*/ 940 w 1600"/>
                    <a:gd name="T9" fmla="*/ 191 h 1000"/>
                    <a:gd name="T10" fmla="*/ 929 w 1600"/>
                    <a:gd name="T11" fmla="*/ 191 h 1000"/>
                    <a:gd name="T12" fmla="*/ 826 w 1600"/>
                    <a:gd name="T13" fmla="*/ 76 h 1000"/>
                    <a:gd name="T14" fmla="*/ 598 w 1600"/>
                    <a:gd name="T15" fmla="*/ 0 h 1000"/>
                    <a:gd name="T16" fmla="*/ 332 w 1600"/>
                    <a:gd name="T17" fmla="*/ 108 h 1000"/>
                    <a:gd name="T18" fmla="*/ 220 w 1600"/>
                    <a:gd name="T19" fmla="*/ 339 h 1000"/>
                    <a:gd name="T20" fmla="*/ 85 w 1600"/>
                    <a:gd name="T21" fmla="*/ 432 h 1000"/>
                    <a:gd name="T22" fmla="*/ 0 w 1600"/>
                    <a:gd name="T23" fmla="*/ 657 h 1000"/>
                    <a:gd name="T24" fmla="*/ 345 w 1600"/>
                    <a:gd name="T25" fmla="*/ 1000 h 1000"/>
                    <a:gd name="T26" fmla="*/ 1301 w 1600"/>
                    <a:gd name="T27" fmla="*/ 1000 h 1000"/>
                    <a:gd name="T28" fmla="*/ 1600 w 1600"/>
                    <a:gd name="T29" fmla="*/ 703 h 1000"/>
                    <a:gd name="T30" fmla="*/ 1398 w 1600"/>
                    <a:gd name="T31" fmla="*/ 423 h 1000"/>
                    <a:gd name="T32" fmla="*/ 1301 w 1600"/>
                    <a:gd name="T33" fmla="*/ 956 h 1000"/>
                    <a:gd name="T34" fmla="*/ 345 w 1600"/>
                    <a:gd name="T35" fmla="*/ 956 h 1000"/>
                    <a:gd name="T36" fmla="*/ 44 w 1600"/>
                    <a:gd name="T37" fmla="*/ 657 h 1000"/>
                    <a:gd name="T38" fmla="*/ 77 w 1600"/>
                    <a:gd name="T39" fmla="*/ 523 h 1000"/>
                    <a:gd name="T40" fmla="*/ 92 w 1600"/>
                    <a:gd name="T41" fmla="*/ 496 h 1000"/>
                    <a:gd name="T42" fmla="*/ 118 w 1600"/>
                    <a:gd name="T43" fmla="*/ 461 h 1000"/>
                    <a:gd name="T44" fmla="*/ 263 w 1600"/>
                    <a:gd name="T45" fmla="*/ 371 h 1000"/>
                    <a:gd name="T46" fmla="*/ 263 w 1600"/>
                    <a:gd name="T47" fmla="*/ 359 h 1000"/>
                    <a:gd name="T48" fmla="*/ 268 w 1600"/>
                    <a:gd name="T49" fmla="*/ 316 h 1000"/>
                    <a:gd name="T50" fmla="*/ 598 w 1600"/>
                    <a:gd name="T51" fmla="*/ 44 h 1000"/>
                    <a:gd name="T52" fmla="*/ 800 w 1600"/>
                    <a:gd name="T53" fmla="*/ 111 h 1000"/>
                    <a:gd name="T54" fmla="*/ 904 w 1600"/>
                    <a:gd name="T55" fmla="*/ 239 h 1000"/>
                    <a:gd name="T56" fmla="*/ 940 w 1600"/>
                    <a:gd name="T57" fmla="*/ 235 h 1000"/>
                    <a:gd name="T58" fmla="*/ 1115 w 1600"/>
                    <a:gd name="T59" fmla="*/ 354 h 1000"/>
                    <a:gd name="T60" fmla="*/ 1168 w 1600"/>
                    <a:gd name="T61" fmla="*/ 348 h 1000"/>
                    <a:gd name="T62" fmla="*/ 1370 w 1600"/>
                    <a:gd name="T63" fmla="*/ 461 h 1000"/>
                    <a:gd name="T64" fmla="*/ 1556 w 1600"/>
                    <a:gd name="T65" fmla="*/ 703 h 1000"/>
                    <a:gd name="T66" fmla="*/ 1301 w 1600"/>
                    <a:gd name="T67" fmla="*/ 956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000">
                      <a:moveTo>
                        <a:pt x="1398" y="423"/>
                      </a:moveTo>
                      <a:cubicBezTo>
                        <a:pt x="1346" y="348"/>
                        <a:pt x="1261" y="304"/>
                        <a:pt x="1168" y="304"/>
                      </a:cubicBezTo>
                      <a:cubicBezTo>
                        <a:pt x="1159" y="304"/>
                        <a:pt x="1149" y="305"/>
                        <a:pt x="1140" y="305"/>
                      </a:cubicBezTo>
                      <a:cubicBezTo>
                        <a:pt x="1123" y="276"/>
                        <a:pt x="1100" y="252"/>
                        <a:pt x="1071" y="232"/>
                      </a:cubicBezTo>
                      <a:cubicBezTo>
                        <a:pt x="1032" y="205"/>
                        <a:pt x="987" y="191"/>
                        <a:pt x="940" y="191"/>
                      </a:cubicBezTo>
                      <a:cubicBezTo>
                        <a:pt x="936" y="191"/>
                        <a:pt x="932" y="191"/>
                        <a:pt x="929" y="191"/>
                      </a:cubicBezTo>
                      <a:cubicBezTo>
                        <a:pt x="903" y="146"/>
                        <a:pt x="868" y="107"/>
                        <a:pt x="826" y="76"/>
                      </a:cubicBezTo>
                      <a:cubicBezTo>
                        <a:pt x="760" y="26"/>
                        <a:pt x="681" y="0"/>
                        <a:pt x="598" y="0"/>
                      </a:cubicBezTo>
                      <a:cubicBezTo>
                        <a:pt x="498" y="0"/>
                        <a:pt x="403" y="39"/>
                        <a:pt x="332" y="108"/>
                      </a:cubicBezTo>
                      <a:cubicBezTo>
                        <a:pt x="268" y="171"/>
                        <a:pt x="229" y="251"/>
                        <a:pt x="220" y="339"/>
                      </a:cubicBezTo>
                      <a:cubicBezTo>
                        <a:pt x="169" y="358"/>
                        <a:pt x="122" y="390"/>
                        <a:pt x="85" y="432"/>
                      </a:cubicBezTo>
                      <a:cubicBezTo>
                        <a:pt x="31" y="494"/>
                        <a:pt x="0" y="574"/>
                        <a:pt x="0" y="657"/>
                      </a:cubicBezTo>
                      <a:cubicBezTo>
                        <a:pt x="0" y="846"/>
                        <a:pt x="155" y="1000"/>
                        <a:pt x="345" y="1000"/>
                      </a:cubicBezTo>
                      <a:cubicBezTo>
                        <a:pt x="1301" y="1000"/>
                        <a:pt x="1301" y="1000"/>
                        <a:pt x="1301" y="1000"/>
                      </a:cubicBezTo>
                      <a:cubicBezTo>
                        <a:pt x="1466" y="1000"/>
                        <a:pt x="1600" y="867"/>
                        <a:pt x="1600" y="703"/>
                      </a:cubicBezTo>
                      <a:cubicBezTo>
                        <a:pt x="1600" y="577"/>
                        <a:pt x="1518" y="464"/>
                        <a:pt x="1398" y="423"/>
                      </a:cubicBezTo>
                      <a:close/>
                      <a:moveTo>
                        <a:pt x="1301" y="956"/>
                      </a:moveTo>
                      <a:cubicBezTo>
                        <a:pt x="345" y="956"/>
                        <a:pt x="345" y="956"/>
                        <a:pt x="345" y="956"/>
                      </a:cubicBezTo>
                      <a:cubicBezTo>
                        <a:pt x="179" y="956"/>
                        <a:pt x="44" y="822"/>
                        <a:pt x="44" y="657"/>
                      </a:cubicBezTo>
                      <a:cubicBezTo>
                        <a:pt x="44" y="610"/>
                        <a:pt x="56" y="564"/>
                        <a:pt x="77" y="523"/>
                      </a:cubicBezTo>
                      <a:cubicBezTo>
                        <a:pt x="81" y="514"/>
                        <a:pt x="86" y="505"/>
                        <a:pt x="92" y="496"/>
                      </a:cubicBezTo>
                      <a:cubicBezTo>
                        <a:pt x="100" y="484"/>
                        <a:pt x="109" y="472"/>
                        <a:pt x="118" y="461"/>
                      </a:cubicBezTo>
                      <a:cubicBezTo>
                        <a:pt x="157" y="418"/>
                        <a:pt x="207" y="386"/>
                        <a:pt x="263" y="371"/>
                      </a:cubicBezTo>
                      <a:cubicBezTo>
                        <a:pt x="263" y="367"/>
                        <a:pt x="263" y="363"/>
                        <a:pt x="263" y="359"/>
                      </a:cubicBezTo>
                      <a:cubicBezTo>
                        <a:pt x="264" y="345"/>
                        <a:pt x="266" y="330"/>
                        <a:pt x="268" y="316"/>
                      </a:cubicBezTo>
                      <a:cubicBezTo>
                        <a:pt x="297" y="162"/>
                        <a:pt x="434" y="44"/>
                        <a:pt x="598" y="44"/>
                      </a:cubicBezTo>
                      <a:cubicBezTo>
                        <a:pt x="671" y="44"/>
                        <a:pt x="741" y="67"/>
                        <a:pt x="800" y="111"/>
                      </a:cubicBezTo>
                      <a:cubicBezTo>
                        <a:pt x="845" y="144"/>
                        <a:pt x="880" y="189"/>
                        <a:pt x="904" y="239"/>
                      </a:cubicBezTo>
                      <a:cubicBezTo>
                        <a:pt x="916" y="236"/>
                        <a:pt x="928" y="235"/>
                        <a:pt x="940" y="235"/>
                      </a:cubicBezTo>
                      <a:cubicBezTo>
                        <a:pt x="1018" y="235"/>
                        <a:pt x="1087" y="284"/>
                        <a:pt x="1115" y="354"/>
                      </a:cubicBezTo>
                      <a:cubicBezTo>
                        <a:pt x="1132" y="350"/>
                        <a:pt x="1150" y="348"/>
                        <a:pt x="1168" y="348"/>
                      </a:cubicBezTo>
                      <a:cubicBezTo>
                        <a:pt x="1252" y="348"/>
                        <a:pt x="1328" y="391"/>
                        <a:pt x="1370" y="461"/>
                      </a:cubicBezTo>
                      <a:cubicBezTo>
                        <a:pt x="1479" y="491"/>
                        <a:pt x="1556" y="590"/>
                        <a:pt x="1556" y="703"/>
                      </a:cubicBezTo>
                      <a:cubicBezTo>
                        <a:pt x="1556" y="843"/>
                        <a:pt x="1441" y="956"/>
                        <a:pt x="1301" y="956"/>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grpSp>
          <p:nvGrpSpPr>
            <p:cNvPr id="81" name="Group 80">
              <a:extLst>
                <a:ext uri="{FF2B5EF4-FFF2-40B4-BE49-F238E27FC236}">
                  <a16:creationId xmlns:a16="http://schemas.microsoft.com/office/drawing/2014/main" id="{F31038EF-B65C-495D-A814-35581EE574FE}"/>
                </a:ext>
              </a:extLst>
            </p:cNvPr>
            <p:cNvGrpSpPr>
              <a:grpSpLocks noChangeAspect="1"/>
            </p:cNvGrpSpPr>
            <p:nvPr/>
          </p:nvGrpSpPr>
          <p:grpSpPr>
            <a:xfrm>
              <a:off x="7994222" y="5800026"/>
              <a:ext cx="249825" cy="249825"/>
              <a:chOff x="5868000" y="3191828"/>
              <a:chExt cx="457200" cy="457200"/>
            </a:xfrm>
          </p:grpSpPr>
          <p:sp>
            <p:nvSpPr>
              <p:cNvPr id="82" name="AutoShape 3">
                <a:extLst>
                  <a:ext uri="{FF2B5EF4-FFF2-40B4-BE49-F238E27FC236}">
                    <a16:creationId xmlns:a16="http://schemas.microsoft.com/office/drawing/2014/main" id="{D9ED9706-7BA1-44E8-BFB0-0799DE7034DC}"/>
                  </a:ext>
                </a:extLst>
              </p:cNvPr>
              <p:cNvSpPr>
                <a:spLocks noChangeAspect="1" noChangeArrowheads="1" noTextEdit="1"/>
              </p:cNvSpPr>
              <p:nvPr/>
            </p:nvSpPr>
            <p:spPr bwMode="auto">
              <a:xfrm>
                <a:off x="5868000" y="3191828"/>
                <a:ext cx="457200" cy="457200"/>
              </a:xfrm>
              <a:prstGeom prst="rect">
                <a:avLst/>
              </a:prstGeom>
              <a:solidFill>
                <a:srgbClr val="AAAA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sp>
            <p:nvSpPr>
              <p:cNvPr id="83" name="Freeform 5">
                <a:extLst>
                  <a:ext uri="{FF2B5EF4-FFF2-40B4-BE49-F238E27FC236}">
                    <a16:creationId xmlns:a16="http://schemas.microsoft.com/office/drawing/2014/main" id="{2076CC58-0915-491C-B936-1B57ABD82D9D}"/>
                  </a:ext>
                </a:extLst>
              </p:cNvPr>
              <p:cNvSpPr>
                <a:spLocks noEditPoints="1"/>
              </p:cNvSpPr>
              <p:nvPr/>
            </p:nvSpPr>
            <p:spPr bwMode="auto">
              <a:xfrm>
                <a:off x="5950550" y="3245803"/>
                <a:ext cx="292100" cy="349250"/>
              </a:xfrm>
              <a:custGeom>
                <a:avLst/>
                <a:gdLst>
                  <a:gd name="T0" fmla="*/ 587 w 640"/>
                  <a:gd name="T1" fmla="*/ 135 h 761"/>
                  <a:gd name="T2" fmla="*/ 500 w 640"/>
                  <a:gd name="T3" fmla="*/ 135 h 761"/>
                  <a:gd name="T4" fmla="*/ 500 w 640"/>
                  <a:gd name="T5" fmla="*/ 135 h 761"/>
                  <a:gd name="T6" fmla="*/ 500 w 640"/>
                  <a:gd name="T7" fmla="*/ 49 h 761"/>
                  <a:gd name="T8" fmla="*/ 587 w 640"/>
                  <a:gd name="T9" fmla="*/ 135 h 761"/>
                  <a:gd name="T10" fmla="*/ 640 w 640"/>
                  <a:gd name="T11" fmla="*/ 179 h 761"/>
                  <a:gd name="T12" fmla="*/ 640 w 640"/>
                  <a:gd name="T13" fmla="*/ 739 h 761"/>
                  <a:gd name="T14" fmla="*/ 618 w 640"/>
                  <a:gd name="T15" fmla="*/ 761 h 761"/>
                  <a:gd name="T16" fmla="*/ 22 w 640"/>
                  <a:gd name="T17" fmla="*/ 761 h 761"/>
                  <a:gd name="T18" fmla="*/ 0 w 640"/>
                  <a:gd name="T19" fmla="*/ 739 h 761"/>
                  <a:gd name="T20" fmla="*/ 0 w 640"/>
                  <a:gd name="T21" fmla="*/ 22 h 761"/>
                  <a:gd name="T22" fmla="*/ 22 w 640"/>
                  <a:gd name="T23" fmla="*/ 0 h 761"/>
                  <a:gd name="T24" fmla="*/ 456 w 640"/>
                  <a:gd name="T25" fmla="*/ 0 h 761"/>
                  <a:gd name="T26" fmla="*/ 456 w 640"/>
                  <a:gd name="T27" fmla="*/ 135 h 761"/>
                  <a:gd name="T28" fmla="*/ 469 w 640"/>
                  <a:gd name="T29" fmla="*/ 167 h 761"/>
                  <a:gd name="T30" fmla="*/ 500 w 640"/>
                  <a:gd name="T31" fmla="*/ 179 h 761"/>
                  <a:gd name="T32" fmla="*/ 640 w 640"/>
                  <a:gd name="T33" fmla="*/ 179 h 761"/>
                  <a:gd name="T34" fmla="*/ 342 w 640"/>
                  <a:gd name="T35" fmla="*/ 632 h 761"/>
                  <a:gd name="T36" fmla="*/ 320 w 640"/>
                  <a:gd name="T37" fmla="*/ 610 h 761"/>
                  <a:gd name="T38" fmla="*/ 126 w 640"/>
                  <a:gd name="T39" fmla="*/ 610 h 761"/>
                  <a:gd name="T40" fmla="*/ 104 w 640"/>
                  <a:gd name="T41" fmla="*/ 632 h 761"/>
                  <a:gd name="T42" fmla="*/ 126 w 640"/>
                  <a:gd name="T43" fmla="*/ 654 h 761"/>
                  <a:gd name="T44" fmla="*/ 320 w 640"/>
                  <a:gd name="T45" fmla="*/ 654 h 761"/>
                  <a:gd name="T46" fmla="*/ 342 w 640"/>
                  <a:gd name="T47" fmla="*/ 632 h 761"/>
                  <a:gd name="T48" fmla="*/ 552 w 640"/>
                  <a:gd name="T49" fmla="*/ 531 h 761"/>
                  <a:gd name="T50" fmla="*/ 530 w 640"/>
                  <a:gd name="T51" fmla="*/ 509 h 761"/>
                  <a:gd name="T52" fmla="*/ 126 w 640"/>
                  <a:gd name="T53" fmla="*/ 509 h 761"/>
                  <a:gd name="T54" fmla="*/ 104 w 640"/>
                  <a:gd name="T55" fmla="*/ 531 h 761"/>
                  <a:gd name="T56" fmla="*/ 126 w 640"/>
                  <a:gd name="T57" fmla="*/ 553 h 761"/>
                  <a:gd name="T58" fmla="*/ 530 w 640"/>
                  <a:gd name="T59" fmla="*/ 553 h 761"/>
                  <a:gd name="T60" fmla="*/ 552 w 640"/>
                  <a:gd name="T61" fmla="*/ 531 h 761"/>
                  <a:gd name="T62" fmla="*/ 552 w 640"/>
                  <a:gd name="T63" fmla="*/ 430 h 761"/>
                  <a:gd name="T64" fmla="*/ 530 w 640"/>
                  <a:gd name="T65" fmla="*/ 408 h 761"/>
                  <a:gd name="T66" fmla="*/ 126 w 640"/>
                  <a:gd name="T67" fmla="*/ 408 h 761"/>
                  <a:gd name="T68" fmla="*/ 104 w 640"/>
                  <a:gd name="T69" fmla="*/ 430 h 761"/>
                  <a:gd name="T70" fmla="*/ 126 w 640"/>
                  <a:gd name="T71" fmla="*/ 452 h 761"/>
                  <a:gd name="T72" fmla="*/ 530 w 640"/>
                  <a:gd name="T73" fmla="*/ 452 h 761"/>
                  <a:gd name="T74" fmla="*/ 552 w 640"/>
                  <a:gd name="T75" fmla="*/ 430 h 761"/>
                  <a:gd name="T76" fmla="*/ 552 w 640"/>
                  <a:gd name="T77" fmla="*/ 329 h 761"/>
                  <a:gd name="T78" fmla="*/ 530 w 640"/>
                  <a:gd name="T79" fmla="*/ 307 h 761"/>
                  <a:gd name="T80" fmla="*/ 126 w 640"/>
                  <a:gd name="T81" fmla="*/ 307 h 761"/>
                  <a:gd name="T82" fmla="*/ 104 w 640"/>
                  <a:gd name="T83" fmla="*/ 329 h 761"/>
                  <a:gd name="T84" fmla="*/ 126 w 640"/>
                  <a:gd name="T85" fmla="*/ 351 h 761"/>
                  <a:gd name="T86" fmla="*/ 530 w 640"/>
                  <a:gd name="T87" fmla="*/ 351 h 761"/>
                  <a:gd name="T88" fmla="*/ 552 w 640"/>
                  <a:gd name="T89" fmla="*/ 329 h 761"/>
                  <a:gd name="T90" fmla="*/ 552 w 640"/>
                  <a:gd name="T91" fmla="*/ 228 h 761"/>
                  <a:gd name="T92" fmla="*/ 530 w 640"/>
                  <a:gd name="T93" fmla="*/ 206 h 761"/>
                  <a:gd name="T94" fmla="*/ 126 w 640"/>
                  <a:gd name="T95" fmla="*/ 206 h 761"/>
                  <a:gd name="T96" fmla="*/ 104 w 640"/>
                  <a:gd name="T97" fmla="*/ 228 h 761"/>
                  <a:gd name="T98" fmla="*/ 126 w 640"/>
                  <a:gd name="T99" fmla="*/ 250 h 761"/>
                  <a:gd name="T100" fmla="*/ 530 w 640"/>
                  <a:gd name="T101" fmla="*/ 250 h 761"/>
                  <a:gd name="T102" fmla="*/ 552 w 640"/>
                  <a:gd name="T103" fmla="*/ 228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0" h="761">
                    <a:moveTo>
                      <a:pt x="587" y="135"/>
                    </a:moveTo>
                    <a:cubicBezTo>
                      <a:pt x="500" y="135"/>
                      <a:pt x="500" y="135"/>
                      <a:pt x="500" y="135"/>
                    </a:cubicBezTo>
                    <a:cubicBezTo>
                      <a:pt x="500" y="135"/>
                      <a:pt x="500" y="135"/>
                      <a:pt x="500" y="135"/>
                    </a:cubicBezTo>
                    <a:cubicBezTo>
                      <a:pt x="500" y="49"/>
                      <a:pt x="500" y="49"/>
                      <a:pt x="500" y="49"/>
                    </a:cubicBezTo>
                    <a:lnTo>
                      <a:pt x="587" y="135"/>
                    </a:lnTo>
                    <a:close/>
                    <a:moveTo>
                      <a:pt x="640" y="179"/>
                    </a:moveTo>
                    <a:cubicBezTo>
                      <a:pt x="640" y="739"/>
                      <a:pt x="640" y="739"/>
                      <a:pt x="640" y="739"/>
                    </a:cubicBezTo>
                    <a:cubicBezTo>
                      <a:pt x="640" y="751"/>
                      <a:pt x="630" y="761"/>
                      <a:pt x="618" y="761"/>
                    </a:cubicBezTo>
                    <a:cubicBezTo>
                      <a:pt x="22" y="761"/>
                      <a:pt x="22" y="761"/>
                      <a:pt x="22" y="761"/>
                    </a:cubicBezTo>
                    <a:cubicBezTo>
                      <a:pt x="10" y="761"/>
                      <a:pt x="0" y="751"/>
                      <a:pt x="0" y="739"/>
                    </a:cubicBezTo>
                    <a:cubicBezTo>
                      <a:pt x="0" y="22"/>
                      <a:pt x="0" y="22"/>
                      <a:pt x="0" y="22"/>
                    </a:cubicBezTo>
                    <a:cubicBezTo>
                      <a:pt x="0" y="10"/>
                      <a:pt x="10" y="0"/>
                      <a:pt x="22" y="0"/>
                    </a:cubicBezTo>
                    <a:cubicBezTo>
                      <a:pt x="456" y="0"/>
                      <a:pt x="456" y="0"/>
                      <a:pt x="456" y="0"/>
                    </a:cubicBezTo>
                    <a:cubicBezTo>
                      <a:pt x="456" y="135"/>
                      <a:pt x="456" y="135"/>
                      <a:pt x="456" y="135"/>
                    </a:cubicBezTo>
                    <a:cubicBezTo>
                      <a:pt x="456" y="148"/>
                      <a:pt x="461" y="159"/>
                      <a:pt x="469" y="167"/>
                    </a:cubicBezTo>
                    <a:cubicBezTo>
                      <a:pt x="477" y="174"/>
                      <a:pt x="488" y="179"/>
                      <a:pt x="500" y="179"/>
                    </a:cubicBezTo>
                    <a:lnTo>
                      <a:pt x="640" y="179"/>
                    </a:lnTo>
                    <a:close/>
                    <a:moveTo>
                      <a:pt x="342" y="632"/>
                    </a:moveTo>
                    <a:cubicBezTo>
                      <a:pt x="342" y="620"/>
                      <a:pt x="332" y="610"/>
                      <a:pt x="320" y="610"/>
                    </a:cubicBezTo>
                    <a:cubicBezTo>
                      <a:pt x="126" y="610"/>
                      <a:pt x="126" y="610"/>
                      <a:pt x="126" y="610"/>
                    </a:cubicBezTo>
                    <a:cubicBezTo>
                      <a:pt x="114" y="610"/>
                      <a:pt x="104" y="620"/>
                      <a:pt x="104" y="632"/>
                    </a:cubicBezTo>
                    <a:cubicBezTo>
                      <a:pt x="104" y="644"/>
                      <a:pt x="114" y="654"/>
                      <a:pt x="126" y="654"/>
                    </a:cubicBezTo>
                    <a:cubicBezTo>
                      <a:pt x="320" y="654"/>
                      <a:pt x="320" y="654"/>
                      <a:pt x="320" y="654"/>
                    </a:cubicBezTo>
                    <a:cubicBezTo>
                      <a:pt x="332" y="654"/>
                      <a:pt x="342" y="644"/>
                      <a:pt x="342" y="632"/>
                    </a:cubicBezTo>
                    <a:close/>
                    <a:moveTo>
                      <a:pt x="552" y="531"/>
                    </a:moveTo>
                    <a:cubicBezTo>
                      <a:pt x="552" y="519"/>
                      <a:pt x="542" y="509"/>
                      <a:pt x="530" y="509"/>
                    </a:cubicBezTo>
                    <a:cubicBezTo>
                      <a:pt x="126" y="509"/>
                      <a:pt x="126" y="509"/>
                      <a:pt x="126" y="509"/>
                    </a:cubicBezTo>
                    <a:cubicBezTo>
                      <a:pt x="114" y="509"/>
                      <a:pt x="104" y="519"/>
                      <a:pt x="104" y="531"/>
                    </a:cubicBezTo>
                    <a:cubicBezTo>
                      <a:pt x="104" y="543"/>
                      <a:pt x="114" y="553"/>
                      <a:pt x="126" y="553"/>
                    </a:cubicBezTo>
                    <a:cubicBezTo>
                      <a:pt x="530" y="553"/>
                      <a:pt x="530" y="553"/>
                      <a:pt x="530" y="553"/>
                    </a:cubicBezTo>
                    <a:cubicBezTo>
                      <a:pt x="542" y="553"/>
                      <a:pt x="552" y="543"/>
                      <a:pt x="552" y="531"/>
                    </a:cubicBezTo>
                    <a:close/>
                    <a:moveTo>
                      <a:pt x="552" y="430"/>
                    </a:moveTo>
                    <a:cubicBezTo>
                      <a:pt x="552" y="418"/>
                      <a:pt x="542" y="408"/>
                      <a:pt x="530" y="408"/>
                    </a:cubicBezTo>
                    <a:cubicBezTo>
                      <a:pt x="126" y="408"/>
                      <a:pt x="126" y="408"/>
                      <a:pt x="126" y="408"/>
                    </a:cubicBezTo>
                    <a:cubicBezTo>
                      <a:pt x="114" y="408"/>
                      <a:pt x="104" y="418"/>
                      <a:pt x="104" y="430"/>
                    </a:cubicBezTo>
                    <a:cubicBezTo>
                      <a:pt x="104" y="442"/>
                      <a:pt x="114" y="452"/>
                      <a:pt x="126" y="452"/>
                    </a:cubicBezTo>
                    <a:cubicBezTo>
                      <a:pt x="530" y="452"/>
                      <a:pt x="530" y="452"/>
                      <a:pt x="530" y="452"/>
                    </a:cubicBezTo>
                    <a:cubicBezTo>
                      <a:pt x="542" y="452"/>
                      <a:pt x="552" y="442"/>
                      <a:pt x="552" y="430"/>
                    </a:cubicBezTo>
                    <a:close/>
                    <a:moveTo>
                      <a:pt x="552" y="329"/>
                    </a:moveTo>
                    <a:cubicBezTo>
                      <a:pt x="552" y="317"/>
                      <a:pt x="542" y="307"/>
                      <a:pt x="530" y="307"/>
                    </a:cubicBezTo>
                    <a:cubicBezTo>
                      <a:pt x="126" y="307"/>
                      <a:pt x="126" y="307"/>
                      <a:pt x="126" y="307"/>
                    </a:cubicBezTo>
                    <a:cubicBezTo>
                      <a:pt x="114" y="307"/>
                      <a:pt x="104" y="317"/>
                      <a:pt x="104" y="329"/>
                    </a:cubicBezTo>
                    <a:cubicBezTo>
                      <a:pt x="104" y="341"/>
                      <a:pt x="114" y="351"/>
                      <a:pt x="126" y="351"/>
                    </a:cubicBezTo>
                    <a:cubicBezTo>
                      <a:pt x="530" y="351"/>
                      <a:pt x="530" y="351"/>
                      <a:pt x="530" y="351"/>
                    </a:cubicBezTo>
                    <a:cubicBezTo>
                      <a:pt x="542" y="351"/>
                      <a:pt x="552" y="341"/>
                      <a:pt x="552" y="329"/>
                    </a:cubicBezTo>
                    <a:close/>
                    <a:moveTo>
                      <a:pt x="552" y="228"/>
                    </a:moveTo>
                    <a:cubicBezTo>
                      <a:pt x="552" y="216"/>
                      <a:pt x="542" y="206"/>
                      <a:pt x="530" y="206"/>
                    </a:cubicBezTo>
                    <a:cubicBezTo>
                      <a:pt x="126" y="206"/>
                      <a:pt x="126" y="206"/>
                      <a:pt x="126" y="206"/>
                    </a:cubicBezTo>
                    <a:cubicBezTo>
                      <a:pt x="114" y="206"/>
                      <a:pt x="104" y="216"/>
                      <a:pt x="104" y="228"/>
                    </a:cubicBezTo>
                    <a:cubicBezTo>
                      <a:pt x="104" y="240"/>
                      <a:pt x="114" y="250"/>
                      <a:pt x="126" y="250"/>
                    </a:cubicBezTo>
                    <a:cubicBezTo>
                      <a:pt x="530" y="250"/>
                      <a:pt x="530" y="250"/>
                      <a:pt x="530" y="250"/>
                    </a:cubicBezTo>
                    <a:cubicBezTo>
                      <a:pt x="542" y="250"/>
                      <a:pt x="552" y="240"/>
                      <a:pt x="552" y="228"/>
                    </a:cubicBezTo>
                    <a:close/>
                  </a:path>
                </a:pathLst>
              </a:custGeom>
              <a:solidFill>
                <a:srgbClr val="AAAAAC"/>
              </a:solidFill>
              <a:ln w="4822" cap="flat" cmpd="sng" algn="ctr">
                <a:solidFill>
                  <a:srgbClr val="FFFFFF"/>
                </a:solidFill>
                <a:prstDash val="solid"/>
                <a:round/>
                <a:headEnd type="none" w="med" len="med"/>
                <a:tailEnd type="none" w="med" len="med"/>
              </a:ln>
            </p:spPr>
            <p:txBody>
              <a:bodyPr vert="horz" wrap="square" lIns="46291" tIns="23146" rIns="46291" bIns="2314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mn-ea"/>
                  <a:cs typeface="Arial"/>
                </a:endParaRPr>
              </a:p>
            </p:txBody>
          </p:sp>
        </p:grpSp>
      </p:grpSp>
      <p:sp>
        <p:nvSpPr>
          <p:cNvPr id="164" name="TextBox 163">
            <a:extLst>
              <a:ext uri="{FF2B5EF4-FFF2-40B4-BE49-F238E27FC236}">
                <a16:creationId xmlns:a16="http://schemas.microsoft.com/office/drawing/2014/main" id="{57E17A1B-744F-4D89-980B-863DDF2A34DA}"/>
              </a:ext>
            </a:extLst>
          </p:cNvPr>
          <p:cNvSpPr txBox="1"/>
          <p:nvPr/>
        </p:nvSpPr>
        <p:spPr>
          <a:xfrm>
            <a:off x="6096000" y="3322658"/>
            <a:ext cx="737852" cy="43282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C800A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88" b="0" i="1" u="none" strike="noStrike" kern="1200" cap="none" spc="0" normalizeH="0" baseline="0" noProof="0">
                <a:ln>
                  <a:noFill/>
                </a:ln>
                <a:solidFill>
                  <a:srgbClr val="C800A1"/>
                </a:solidFill>
                <a:effectLst/>
                <a:uLnTx/>
                <a:uFillTx/>
                <a:latin typeface="Arial"/>
                <a:ea typeface="+mn-ea"/>
                <a:cs typeface="Arial"/>
              </a:rPr>
              <a:t>Focus of NG Data Strategy</a:t>
            </a:r>
          </a:p>
        </p:txBody>
      </p:sp>
      <p:cxnSp>
        <p:nvCxnSpPr>
          <p:cNvPr id="165" name="Straight Connector 164">
            <a:extLst>
              <a:ext uri="{FF2B5EF4-FFF2-40B4-BE49-F238E27FC236}">
                <a16:creationId xmlns:a16="http://schemas.microsoft.com/office/drawing/2014/main" id="{3D64C54A-E9F9-4D3B-B30B-8A22AAE5319C}"/>
              </a:ext>
            </a:extLst>
          </p:cNvPr>
          <p:cNvCxnSpPr>
            <a:cxnSpLocks/>
          </p:cNvCxnSpPr>
          <p:nvPr/>
        </p:nvCxnSpPr>
        <p:spPr>
          <a:xfrm flipH="1">
            <a:off x="6090331" y="3819965"/>
            <a:ext cx="743521" cy="0"/>
          </a:xfrm>
          <a:prstGeom prst="line">
            <a:avLst/>
          </a:prstGeom>
          <a:ln w="12700" cap="rnd" cmpd="sng" algn="ctr">
            <a:solidFill>
              <a:srgbClr val="00148C"/>
            </a:solidFill>
            <a:prstDash val="solid"/>
            <a:round/>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5A5964A8-490C-40F4-8F43-5E9BFCD151E7}"/>
              </a:ext>
            </a:extLst>
          </p:cNvPr>
          <p:cNvSpPr/>
          <p:nvPr/>
        </p:nvSpPr>
        <p:spPr>
          <a:xfrm>
            <a:off x="6713515" y="1544386"/>
            <a:ext cx="4740548" cy="338554"/>
          </a:xfrm>
          <a:prstGeom prst="rect">
            <a:avLst/>
          </a:prstGeom>
        </p:spPr>
        <p:txBody>
          <a:bodyPr wrap="square" lIns="0" tIns="0" rIns="0" bIns="0">
            <a:spAutoFit/>
          </a:bodyPr>
          <a:lstStyle/>
          <a:p>
            <a:pPr>
              <a:buSzPct val="100000"/>
              <a:buFont typeface="Trebuchet MS" panose="020B0603020202020204" pitchFamily="34" charset="0"/>
              <a:buChar char="​"/>
              <a:defRPr/>
            </a:pPr>
            <a:r>
              <a:rPr lang="en-GB" sz="1100" i="1" dirty="0">
                <a:solidFill>
                  <a:srgbClr val="00148C"/>
                </a:solidFill>
                <a:latin typeface="Arial" panose="020B0604020202020204" pitchFamily="34" charset="0"/>
              </a:rPr>
              <a:t>The Enterprise Data Platform (built out by the NG D&amp;A Strategy) will evolve to be part of the </a:t>
            </a:r>
            <a:r>
              <a:rPr lang="en-GB" sz="1100" i="1" dirty="0" err="1">
                <a:solidFill>
                  <a:srgbClr val="00148C"/>
                </a:solidFill>
                <a:latin typeface="Arial" panose="020B0604020202020204" pitchFamily="34" charset="0"/>
              </a:rPr>
              <a:t>GridStack</a:t>
            </a:r>
            <a:r>
              <a:rPr lang="en-GB" sz="1100" i="1" dirty="0">
                <a:solidFill>
                  <a:srgbClr val="00148C"/>
                </a:solidFill>
                <a:latin typeface="Arial" panose="020B0604020202020204" pitchFamily="34" charset="0"/>
              </a:rPr>
              <a:t> ecosystem</a:t>
            </a:r>
          </a:p>
        </p:txBody>
      </p:sp>
      <p:sp>
        <p:nvSpPr>
          <p:cNvPr id="5" name="Rectangle 4">
            <a:extLst>
              <a:ext uri="{FF2B5EF4-FFF2-40B4-BE49-F238E27FC236}">
                <a16:creationId xmlns:a16="http://schemas.microsoft.com/office/drawing/2014/main" id="{DDD9EDFC-C61C-4479-9C17-1F48BB5DD298}"/>
              </a:ext>
            </a:extLst>
          </p:cNvPr>
          <p:cNvSpPr/>
          <p:nvPr/>
        </p:nvSpPr>
        <p:spPr>
          <a:xfrm>
            <a:off x="66174" y="2123574"/>
            <a:ext cx="6020244" cy="4421593"/>
          </a:xfrm>
          <a:prstGeom prst="rect">
            <a:avLst/>
          </a:prstGeom>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GB" sz="1200" b="1" dirty="0">
                <a:solidFill>
                  <a:srgbClr val="00148C"/>
                </a:solidFill>
              </a:rPr>
              <a:t>Enterprise Data Platform</a:t>
            </a:r>
          </a:p>
        </p:txBody>
      </p:sp>
    </p:spTree>
    <p:extLst>
      <p:ext uri="{BB962C8B-B14F-4D97-AF65-F5344CB8AC3E}">
        <p14:creationId xmlns:p14="http://schemas.microsoft.com/office/powerpoint/2010/main" val="39274881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7701"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007FB5CB-1429-4498-8BF7-40FEF294EBCD}"/>
              </a:ext>
            </a:extLst>
          </p:cNvPr>
          <p:cNvGrpSpPr/>
          <p:nvPr/>
        </p:nvGrpSpPr>
        <p:grpSpPr>
          <a:xfrm>
            <a:off x="1191021" y="1374580"/>
            <a:ext cx="9809957" cy="3224482"/>
            <a:chOff x="935666" y="1027202"/>
            <a:chExt cx="7357467" cy="2418369"/>
          </a:xfrm>
        </p:grpSpPr>
        <p:sp>
          <p:nvSpPr>
            <p:cNvPr id="16" name="Oval 15">
              <a:extLst>
                <a:ext uri="{FF2B5EF4-FFF2-40B4-BE49-F238E27FC236}">
                  <a16:creationId xmlns:a16="http://schemas.microsoft.com/office/drawing/2014/main" id="{AD03547C-A8BA-43CE-8FE6-3502C031B8D4}"/>
                </a:ext>
              </a:extLst>
            </p:cNvPr>
            <p:cNvSpPr/>
            <p:nvPr/>
          </p:nvSpPr>
          <p:spPr bwMode="auto">
            <a:xfrm>
              <a:off x="3644584" y="1335863"/>
              <a:ext cx="1907420" cy="1907412"/>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19" name="Oval 18">
              <a:extLst>
                <a:ext uri="{FF2B5EF4-FFF2-40B4-BE49-F238E27FC236}">
                  <a16:creationId xmlns:a16="http://schemas.microsoft.com/office/drawing/2014/main" id="{86037D00-8DE6-420D-B588-4B1692356881}"/>
                </a:ext>
              </a:extLst>
            </p:cNvPr>
            <p:cNvSpPr/>
            <p:nvPr/>
          </p:nvSpPr>
          <p:spPr bwMode="auto">
            <a:xfrm>
              <a:off x="4377235" y="2068369"/>
              <a:ext cx="442402" cy="442400"/>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20" name="Oval 19">
              <a:extLst>
                <a:ext uri="{FF2B5EF4-FFF2-40B4-BE49-F238E27FC236}">
                  <a16:creationId xmlns:a16="http://schemas.microsoft.com/office/drawing/2014/main" id="{BDB1AC04-EB1E-4BB3-B1DF-DD4DF0F97712}"/>
                </a:ext>
              </a:extLst>
            </p:cNvPr>
            <p:cNvSpPr/>
            <p:nvPr/>
          </p:nvSpPr>
          <p:spPr bwMode="auto">
            <a:xfrm>
              <a:off x="4434266" y="1493350"/>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21" name="Oval 20">
              <a:extLst>
                <a:ext uri="{FF2B5EF4-FFF2-40B4-BE49-F238E27FC236}">
                  <a16:creationId xmlns:a16="http://schemas.microsoft.com/office/drawing/2014/main" id="{1A3963F4-C554-4770-81A8-17349328F60C}"/>
                </a:ext>
              </a:extLst>
            </p:cNvPr>
            <p:cNvSpPr/>
            <p:nvPr/>
          </p:nvSpPr>
          <p:spPr bwMode="auto">
            <a:xfrm>
              <a:off x="4434266" y="2716338"/>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22" name="Oval 21">
              <a:extLst>
                <a:ext uri="{FF2B5EF4-FFF2-40B4-BE49-F238E27FC236}">
                  <a16:creationId xmlns:a16="http://schemas.microsoft.com/office/drawing/2014/main" id="{8308634C-ECF7-4C40-B100-4CF939CFF7A6}"/>
                </a:ext>
              </a:extLst>
            </p:cNvPr>
            <p:cNvSpPr/>
            <p:nvPr/>
          </p:nvSpPr>
          <p:spPr bwMode="auto">
            <a:xfrm>
              <a:off x="3822772"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sp>
          <p:nvSpPr>
            <p:cNvPr id="23" name="Oval 22">
              <a:extLst>
                <a:ext uri="{FF2B5EF4-FFF2-40B4-BE49-F238E27FC236}">
                  <a16:creationId xmlns:a16="http://schemas.microsoft.com/office/drawing/2014/main" id="{7A5E5E34-6246-41DC-8E0C-9804FBEB322F}"/>
                </a:ext>
              </a:extLst>
            </p:cNvPr>
            <p:cNvSpPr/>
            <p:nvPr/>
          </p:nvSpPr>
          <p:spPr bwMode="auto">
            <a:xfrm>
              <a:off x="5045760" y="2125399"/>
              <a:ext cx="328340" cy="328338"/>
            </a:xfrm>
            <a:prstGeom prst="ellipse">
              <a:avLst/>
            </a:prstGeom>
            <a:solidFill>
              <a:schemeClr val="bg1"/>
            </a:solidFill>
            <a:ln w="28575" cap="flat" cmpd="sng" algn="ctr">
              <a:solidFill>
                <a:srgbClr val="00148C"/>
              </a:solidFill>
              <a:prstDash val="solid"/>
              <a:round/>
              <a:headEnd type="none" w="med" len="med"/>
              <a:tailEnd type="none" w="med" len="med"/>
            </a:ln>
            <a:effectLst/>
          </p:spPr>
          <p:txBody>
            <a:bodyPr vert="horz" wrap="square" lIns="121912" tIns="60957" rIns="121912" bIns="60957" numCol="1" rtlCol="0" anchor="t" anchorCtr="0" compatLnSpc="1">
              <a:prstTxWarp prst="textNoShape">
                <a:avLst/>
              </a:prstTxWarp>
            </a:bodyPr>
            <a:lstStyle/>
            <a:p>
              <a:pPr>
                <a:spcAft>
                  <a:spcPts val="600"/>
                </a:spcAft>
              </a:pPr>
              <a:endParaRPr lang="en-GB" sz="2400" err="1">
                <a:solidFill>
                  <a:schemeClr val="bg1"/>
                </a:solidFill>
                <a:cs typeface="Arial"/>
              </a:endParaRPr>
            </a:p>
          </p:txBody>
        </p:sp>
        <p:cxnSp>
          <p:nvCxnSpPr>
            <p:cNvPr id="24" name="Straight Connector 23">
              <a:extLst>
                <a:ext uri="{FF2B5EF4-FFF2-40B4-BE49-F238E27FC236}">
                  <a16:creationId xmlns:a16="http://schemas.microsoft.com/office/drawing/2014/main" id="{F89BF1E4-A7AF-4DD0-8DFC-86DEB5E96DEA}"/>
                </a:ext>
              </a:extLst>
            </p:cNvPr>
            <p:cNvCxnSpPr>
              <a:cxnSpLocks/>
              <a:stCxn id="23" idx="1"/>
            </p:cNvCxnSpPr>
            <p:nvPr/>
          </p:nvCxnSpPr>
          <p:spPr bwMode="auto">
            <a:xfrm flipV="1">
              <a:off x="5093844" y="1341611"/>
              <a:ext cx="1096633" cy="831872"/>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24">
              <a:extLst>
                <a:ext uri="{FF2B5EF4-FFF2-40B4-BE49-F238E27FC236}">
                  <a16:creationId xmlns:a16="http://schemas.microsoft.com/office/drawing/2014/main" id="{9855BA28-DF5B-4E03-9FC9-2E4DE08DAD83}"/>
                </a:ext>
              </a:extLst>
            </p:cNvPr>
            <p:cNvCxnSpPr>
              <a:cxnSpLocks/>
              <a:stCxn id="23" idx="3"/>
            </p:cNvCxnSpPr>
            <p:nvPr/>
          </p:nvCxnSpPr>
          <p:spPr bwMode="auto">
            <a:xfrm>
              <a:off x="5093844" y="2405653"/>
              <a:ext cx="1096633" cy="992348"/>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CFB470AE-9E7B-473F-876F-F923E6119007}"/>
                </a:ext>
              </a:extLst>
            </p:cNvPr>
            <p:cNvCxnSpPr>
              <a:cxnSpLocks/>
              <a:endCxn id="19" idx="7"/>
            </p:cNvCxnSpPr>
            <p:nvPr/>
          </p:nvCxnSpPr>
          <p:spPr bwMode="auto">
            <a:xfrm>
              <a:off x="3006394" y="1341611"/>
              <a:ext cx="1748455" cy="791546"/>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a:extLst>
                <a:ext uri="{FF2B5EF4-FFF2-40B4-BE49-F238E27FC236}">
                  <a16:creationId xmlns:a16="http://schemas.microsoft.com/office/drawing/2014/main" id="{28A8D0B9-F0D2-48CE-916C-30E614711969}"/>
                </a:ext>
              </a:extLst>
            </p:cNvPr>
            <p:cNvCxnSpPr>
              <a:cxnSpLocks/>
              <a:endCxn id="19" idx="5"/>
            </p:cNvCxnSpPr>
            <p:nvPr/>
          </p:nvCxnSpPr>
          <p:spPr bwMode="auto">
            <a:xfrm flipV="1">
              <a:off x="3006394" y="2445981"/>
              <a:ext cx="1748455" cy="95202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8" name="Group 27">
              <a:extLst>
                <a:ext uri="{FF2B5EF4-FFF2-40B4-BE49-F238E27FC236}">
                  <a16:creationId xmlns:a16="http://schemas.microsoft.com/office/drawing/2014/main" id="{93096B68-5FDE-479B-8EB5-CEF5A596EC9C}"/>
                </a:ext>
              </a:extLst>
            </p:cNvPr>
            <p:cNvGrpSpPr/>
            <p:nvPr/>
          </p:nvGrpSpPr>
          <p:grpSpPr>
            <a:xfrm>
              <a:off x="935666" y="1341611"/>
              <a:ext cx="2126449" cy="2103960"/>
              <a:chOff x="935666" y="1341611"/>
              <a:chExt cx="2126449" cy="2103960"/>
            </a:xfrm>
          </p:grpSpPr>
          <p:grpSp>
            <p:nvGrpSpPr>
              <p:cNvPr id="61" name="Group 60">
                <a:extLst>
                  <a:ext uri="{FF2B5EF4-FFF2-40B4-BE49-F238E27FC236}">
                    <a16:creationId xmlns:a16="http://schemas.microsoft.com/office/drawing/2014/main" id="{1AA86EFC-63FA-4450-B68C-4C086EDDCDEB}"/>
                  </a:ext>
                </a:extLst>
              </p:cNvPr>
              <p:cNvGrpSpPr/>
              <p:nvPr/>
            </p:nvGrpSpPr>
            <p:grpSpPr>
              <a:xfrm>
                <a:off x="935666" y="1341611"/>
                <a:ext cx="2126449" cy="2103960"/>
                <a:chOff x="6384669" y="1216393"/>
                <a:chExt cx="2126449" cy="2103960"/>
              </a:xfrm>
            </p:grpSpPr>
            <p:sp>
              <p:nvSpPr>
                <p:cNvPr id="65" name="Freeform 3">
                  <a:extLst>
                    <a:ext uri="{FF2B5EF4-FFF2-40B4-BE49-F238E27FC236}">
                      <a16:creationId xmlns:a16="http://schemas.microsoft.com/office/drawing/2014/main" id="{30A2D84F-2A8B-4F0B-9C7F-C7FE2C77DBDD}"/>
                    </a:ext>
                  </a:extLst>
                </p:cNvPr>
                <p:cNvSpPr>
                  <a:spLocks/>
                </p:cNvSpPr>
                <p:nvPr/>
              </p:nvSpPr>
              <p:spPr bwMode="auto">
                <a:xfrm rot="5400000" flipH="1">
                  <a:off x="7460704"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66" name="Freeform 4">
                  <a:extLst>
                    <a:ext uri="{FF2B5EF4-FFF2-40B4-BE49-F238E27FC236}">
                      <a16:creationId xmlns:a16="http://schemas.microsoft.com/office/drawing/2014/main" id="{A90F188F-D8F9-4E73-B32D-C72CFD92AFB5}"/>
                    </a:ext>
                  </a:extLst>
                </p:cNvPr>
                <p:cNvSpPr>
                  <a:spLocks/>
                </p:cNvSpPr>
                <p:nvPr/>
              </p:nvSpPr>
              <p:spPr bwMode="auto">
                <a:xfrm rot="16200000">
                  <a:off x="6405368" y="2284242"/>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67" name="Freeform 5">
                  <a:extLst>
                    <a:ext uri="{FF2B5EF4-FFF2-40B4-BE49-F238E27FC236}">
                      <a16:creationId xmlns:a16="http://schemas.microsoft.com/office/drawing/2014/main" id="{91C07A27-7597-4845-97B0-5AB56BD9A7DD}"/>
                    </a:ext>
                  </a:extLst>
                </p:cNvPr>
                <p:cNvSpPr>
                  <a:spLocks/>
                </p:cNvSpPr>
                <p:nvPr/>
              </p:nvSpPr>
              <p:spPr bwMode="auto">
                <a:xfrm flipH="1">
                  <a:off x="7460704"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68" name="Freeform 6">
                  <a:extLst>
                    <a:ext uri="{FF2B5EF4-FFF2-40B4-BE49-F238E27FC236}">
                      <a16:creationId xmlns:a16="http://schemas.microsoft.com/office/drawing/2014/main" id="{2736C81D-B58F-4C0D-85A1-FF58168C1A55}"/>
                    </a:ext>
                  </a:extLst>
                </p:cNvPr>
                <p:cNvSpPr>
                  <a:spLocks/>
                </p:cNvSpPr>
                <p:nvPr/>
              </p:nvSpPr>
              <p:spPr bwMode="auto">
                <a:xfrm>
                  <a:off x="6405367" y="1216393"/>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69" name="Freeform 7">
                  <a:extLst>
                    <a:ext uri="{FF2B5EF4-FFF2-40B4-BE49-F238E27FC236}">
                      <a16:creationId xmlns:a16="http://schemas.microsoft.com/office/drawing/2014/main" id="{D6606254-094A-4354-ADF3-D77558D91D32}"/>
                    </a:ext>
                  </a:extLst>
                </p:cNvPr>
                <p:cNvSpPr>
                  <a:spLocks/>
                </p:cNvSpPr>
                <p:nvPr/>
              </p:nvSpPr>
              <p:spPr bwMode="auto">
                <a:xfrm>
                  <a:off x="6384669" y="2297426"/>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0" name="Freeform 8">
                  <a:extLst>
                    <a:ext uri="{FF2B5EF4-FFF2-40B4-BE49-F238E27FC236}">
                      <a16:creationId xmlns:a16="http://schemas.microsoft.com/office/drawing/2014/main" id="{62213B4F-D5A2-41A3-A6E5-BEF1B349293A}"/>
                    </a:ext>
                  </a:extLst>
                </p:cNvPr>
                <p:cNvSpPr>
                  <a:spLocks/>
                </p:cNvSpPr>
                <p:nvPr/>
              </p:nvSpPr>
              <p:spPr bwMode="auto">
                <a:xfrm>
                  <a:off x="7460704" y="2297426"/>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1" name="Freeform 9">
                  <a:extLst>
                    <a:ext uri="{FF2B5EF4-FFF2-40B4-BE49-F238E27FC236}">
                      <a16:creationId xmlns:a16="http://schemas.microsoft.com/office/drawing/2014/main" id="{7DBAE428-8D00-47F0-8FE3-5FFE7A70C3EE}"/>
                    </a:ext>
                  </a:extLst>
                </p:cNvPr>
                <p:cNvSpPr>
                  <a:spLocks/>
                </p:cNvSpPr>
                <p:nvPr/>
              </p:nvSpPr>
              <p:spPr bwMode="auto">
                <a:xfrm>
                  <a:off x="6384669" y="1216393"/>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2" name="Freeform 10">
                  <a:extLst>
                    <a:ext uri="{FF2B5EF4-FFF2-40B4-BE49-F238E27FC236}">
                      <a16:creationId xmlns:a16="http://schemas.microsoft.com/office/drawing/2014/main" id="{CA28D4AB-D6B4-4FF8-BE6A-2FAA88945314}"/>
                    </a:ext>
                  </a:extLst>
                </p:cNvPr>
                <p:cNvSpPr>
                  <a:spLocks/>
                </p:cNvSpPr>
                <p:nvPr/>
              </p:nvSpPr>
              <p:spPr bwMode="auto">
                <a:xfrm>
                  <a:off x="7460704" y="1216393"/>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3" name="Freeform 11">
                  <a:extLst>
                    <a:ext uri="{FF2B5EF4-FFF2-40B4-BE49-F238E27FC236}">
                      <a16:creationId xmlns:a16="http://schemas.microsoft.com/office/drawing/2014/main" id="{78CF5C2D-C139-4898-8879-E532A5D453B3}"/>
                    </a:ext>
                  </a:extLst>
                </p:cNvPr>
                <p:cNvSpPr>
                  <a:spLocks/>
                </p:cNvSpPr>
                <p:nvPr/>
              </p:nvSpPr>
              <p:spPr bwMode="auto">
                <a:xfrm>
                  <a:off x="6893768" y="2297426"/>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rgbClr val="B5C0FF"/>
                </a:solidFill>
                <a:ln w="15875">
                  <a:solidFill>
                    <a:schemeClr val="accent1"/>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4" name="Freeform 12">
                  <a:extLst>
                    <a:ext uri="{FF2B5EF4-FFF2-40B4-BE49-F238E27FC236}">
                      <a16:creationId xmlns:a16="http://schemas.microsoft.com/office/drawing/2014/main" id="{9412F8D2-88BA-4713-B163-41F6C405DB7E}"/>
                    </a:ext>
                  </a:extLst>
                </p:cNvPr>
                <p:cNvSpPr>
                  <a:spLocks/>
                </p:cNvSpPr>
                <p:nvPr/>
              </p:nvSpPr>
              <p:spPr bwMode="auto">
                <a:xfrm>
                  <a:off x="7479982" y="2297426"/>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rgbClr val="B5C0FF"/>
                </a:solidFill>
                <a:ln w="15875">
                  <a:solidFill>
                    <a:schemeClr val="accent1"/>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5" name="Freeform 13">
                  <a:extLst>
                    <a:ext uri="{FF2B5EF4-FFF2-40B4-BE49-F238E27FC236}">
                      <a16:creationId xmlns:a16="http://schemas.microsoft.com/office/drawing/2014/main" id="{22E08B2A-E0E3-4863-B461-A2EE11F21FF8}"/>
                    </a:ext>
                  </a:extLst>
                </p:cNvPr>
                <p:cNvSpPr>
                  <a:spLocks/>
                </p:cNvSpPr>
                <p:nvPr/>
              </p:nvSpPr>
              <p:spPr bwMode="auto">
                <a:xfrm>
                  <a:off x="6893768" y="1706214"/>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rgbClr val="B5C0FF"/>
                </a:solidFill>
                <a:ln w="15875">
                  <a:solidFill>
                    <a:schemeClr val="accent1"/>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6" name="Freeform 14">
                  <a:extLst>
                    <a:ext uri="{FF2B5EF4-FFF2-40B4-BE49-F238E27FC236}">
                      <a16:creationId xmlns:a16="http://schemas.microsoft.com/office/drawing/2014/main" id="{966CB62E-FD96-48DF-B871-0A684C550879}"/>
                    </a:ext>
                  </a:extLst>
                </p:cNvPr>
                <p:cNvSpPr>
                  <a:spLocks/>
                </p:cNvSpPr>
                <p:nvPr/>
              </p:nvSpPr>
              <p:spPr bwMode="auto">
                <a:xfrm>
                  <a:off x="7479982" y="1706214"/>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rgbClr val="B5C0FF"/>
                </a:solidFill>
                <a:ln w="15875">
                  <a:solidFill>
                    <a:schemeClr val="accent1"/>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77" name="Rectangle 76">
                  <a:extLst>
                    <a:ext uri="{FF2B5EF4-FFF2-40B4-BE49-F238E27FC236}">
                      <a16:creationId xmlns:a16="http://schemas.microsoft.com/office/drawing/2014/main" id="{AAF9E1D9-A03A-4464-9178-FF8E27587F56}"/>
                    </a:ext>
                  </a:extLst>
                </p:cNvPr>
                <p:cNvSpPr/>
                <p:nvPr/>
              </p:nvSpPr>
              <p:spPr>
                <a:xfrm>
                  <a:off x="6446586" y="1270272"/>
                  <a:ext cx="932719" cy="741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Analytics Strategy</a:t>
                  </a:r>
                </a:p>
                <a:p>
                  <a:r>
                    <a:rPr lang="en-US" sz="800">
                      <a:solidFill>
                        <a:srgbClr val="00148C"/>
                      </a:solidFill>
                    </a:rPr>
                    <a:t>Promote and advance analytics culture, capability </a:t>
                  </a:r>
                  <a:br>
                    <a:rPr lang="en-US" sz="800">
                      <a:solidFill>
                        <a:srgbClr val="00148C"/>
                      </a:solidFill>
                    </a:rPr>
                  </a:br>
                  <a:r>
                    <a:rPr lang="en-US" sz="800">
                      <a:solidFill>
                        <a:srgbClr val="00148C"/>
                      </a:solidFill>
                    </a:rPr>
                    <a:t>and strategy</a:t>
                  </a:r>
                </a:p>
              </p:txBody>
            </p:sp>
            <p:sp>
              <p:nvSpPr>
                <p:cNvPr id="78" name="Rectangle 77">
                  <a:extLst>
                    <a:ext uri="{FF2B5EF4-FFF2-40B4-BE49-F238E27FC236}">
                      <a16:creationId xmlns:a16="http://schemas.microsoft.com/office/drawing/2014/main" id="{DE24DF65-A813-465A-ADF7-607F71297018}"/>
                    </a:ext>
                  </a:extLst>
                </p:cNvPr>
                <p:cNvSpPr/>
                <p:nvPr/>
              </p:nvSpPr>
              <p:spPr>
                <a:xfrm>
                  <a:off x="7578399" y="1270272"/>
                  <a:ext cx="932719" cy="55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Architecture</a:t>
                  </a:r>
                </a:p>
                <a:p>
                  <a:pPr>
                    <a:tabLst>
                      <a:tab pos="239178" algn="l"/>
                    </a:tabLst>
                  </a:pPr>
                  <a:r>
                    <a:rPr lang="en-US" sz="800">
                      <a:solidFill>
                        <a:srgbClr val="00148C"/>
                      </a:solidFill>
                    </a:rPr>
                    <a:t>Promote and advance business enablement 	through data</a:t>
                  </a:r>
                </a:p>
              </p:txBody>
            </p:sp>
            <p:sp>
              <p:nvSpPr>
                <p:cNvPr id="79" name="Rectangle 78">
                  <a:extLst>
                    <a:ext uri="{FF2B5EF4-FFF2-40B4-BE49-F238E27FC236}">
                      <a16:creationId xmlns:a16="http://schemas.microsoft.com/office/drawing/2014/main" id="{D284ADCB-57F6-4875-845E-DC4DF40DFE2B}"/>
                    </a:ext>
                  </a:extLst>
                </p:cNvPr>
                <p:cNvSpPr/>
                <p:nvPr/>
              </p:nvSpPr>
              <p:spPr>
                <a:xfrm>
                  <a:off x="6446586" y="2698890"/>
                  <a:ext cx="932719" cy="55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Engineering</a:t>
                  </a:r>
                </a:p>
                <a:p>
                  <a:r>
                    <a:rPr lang="en-US" sz="800">
                      <a:solidFill>
                        <a:srgbClr val="00148C"/>
                      </a:solidFill>
                    </a:rPr>
                    <a:t>Deliver and maintain data solutions through data engineering</a:t>
                  </a:r>
                </a:p>
              </p:txBody>
            </p:sp>
            <p:sp>
              <p:nvSpPr>
                <p:cNvPr id="80" name="Rectangle 79">
                  <a:extLst>
                    <a:ext uri="{FF2B5EF4-FFF2-40B4-BE49-F238E27FC236}">
                      <a16:creationId xmlns:a16="http://schemas.microsoft.com/office/drawing/2014/main" id="{BD13E8F2-8075-47D8-824D-7DC22F72BA35}"/>
                    </a:ext>
                  </a:extLst>
                </p:cNvPr>
                <p:cNvSpPr/>
                <p:nvPr/>
              </p:nvSpPr>
              <p:spPr>
                <a:xfrm>
                  <a:off x="7578399" y="2671458"/>
                  <a:ext cx="932719" cy="648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tabLst>
                      <a:tab pos="241294" algn="l"/>
                    </a:tabLst>
                  </a:pPr>
                  <a:r>
                    <a:rPr lang="en-US" sz="800" b="1">
                      <a:solidFill>
                        <a:srgbClr val="00148C"/>
                      </a:solidFill>
                    </a:rPr>
                    <a:t>Data Governance &amp; Assurance</a:t>
                  </a:r>
                </a:p>
                <a:p>
                  <a:r>
                    <a:rPr lang="en-US" sz="800">
                      <a:solidFill>
                        <a:srgbClr val="00148C"/>
                      </a:solidFill>
                    </a:rPr>
                    <a:t>Promote and advance data standards, culture and governance</a:t>
                  </a:r>
                </a:p>
              </p:txBody>
            </p:sp>
            <p:pic>
              <p:nvPicPr>
                <p:cNvPr id="81" name="Graphic 80" descr="Head with gears">
                  <a:extLst>
                    <a:ext uri="{FF2B5EF4-FFF2-40B4-BE49-F238E27FC236}">
                      <a16:creationId xmlns:a16="http://schemas.microsoft.com/office/drawing/2014/main" id="{4672783D-7E39-4EF5-8786-21B739C96C3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57663" y="2347584"/>
                  <a:ext cx="262268" cy="262268"/>
                </a:xfrm>
                <a:prstGeom prst="rect">
                  <a:avLst/>
                </a:prstGeom>
              </p:spPr>
            </p:pic>
            <p:pic>
              <p:nvPicPr>
                <p:cNvPr id="82" name="Graphic 81" descr="Puzzle pieces">
                  <a:extLst>
                    <a:ext uri="{FF2B5EF4-FFF2-40B4-BE49-F238E27FC236}">
                      <a16:creationId xmlns:a16="http://schemas.microsoft.com/office/drawing/2014/main" id="{7579573D-3794-429D-9D6C-67F3B5C381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29664" y="1886020"/>
                  <a:ext cx="262268" cy="262268"/>
                </a:xfrm>
                <a:prstGeom prst="rect">
                  <a:avLst/>
                </a:prstGeom>
              </p:spPr>
            </p:pic>
            <p:pic>
              <p:nvPicPr>
                <p:cNvPr id="83" name="Graphic 82" descr="Gavel">
                  <a:extLst>
                    <a:ext uri="{FF2B5EF4-FFF2-40B4-BE49-F238E27FC236}">
                      <a16:creationId xmlns:a16="http://schemas.microsoft.com/office/drawing/2014/main" id="{D60C4BF7-9364-49DE-B493-7DA50D3C03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29664" y="2347583"/>
                  <a:ext cx="262268" cy="262268"/>
                </a:xfrm>
                <a:prstGeom prst="rect">
                  <a:avLst/>
                </a:prstGeom>
              </p:spPr>
            </p:pic>
            <p:pic>
              <p:nvPicPr>
                <p:cNvPr id="84" name="Graphic 83" descr="Bar chart">
                  <a:extLst>
                    <a:ext uri="{FF2B5EF4-FFF2-40B4-BE49-F238E27FC236}">
                      <a16:creationId xmlns:a16="http://schemas.microsoft.com/office/drawing/2014/main" id="{58B7A1C6-43E3-4871-BDD4-C5D9F716ED6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061219" y="1881527"/>
                  <a:ext cx="262268" cy="262268"/>
                </a:xfrm>
                <a:prstGeom prst="rect">
                  <a:avLst/>
                </a:prstGeom>
              </p:spPr>
            </p:pic>
          </p:grpSp>
          <p:cxnSp>
            <p:nvCxnSpPr>
              <p:cNvPr id="62" name="Straight Connector 61">
                <a:extLst>
                  <a:ext uri="{FF2B5EF4-FFF2-40B4-BE49-F238E27FC236}">
                    <a16:creationId xmlns:a16="http://schemas.microsoft.com/office/drawing/2014/main" id="{43261108-9E88-4473-A945-984457A63CD0}"/>
                  </a:ext>
                </a:extLst>
              </p:cNvPr>
              <p:cNvCxnSpPr>
                <a:cxnSpLocks/>
                <a:stCxn id="72" idx="3"/>
                <a:endCxn id="71" idx="3"/>
              </p:cNvCxnSpPr>
              <p:nvPr/>
            </p:nvCxnSpPr>
            <p:spPr bwMode="auto">
              <a:xfrm flipH="1">
                <a:off x="95488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5FF99AD1-7B4E-4B58-8E8D-E9B8587F0F85}"/>
                  </a:ext>
                </a:extLst>
              </p:cNvPr>
              <p:cNvCxnSpPr>
                <a:cxnSpLocks/>
                <a:stCxn id="69" idx="3"/>
                <a:endCxn id="71" idx="3"/>
              </p:cNvCxnSpPr>
              <p:nvPr/>
            </p:nvCxnSpPr>
            <p:spPr bwMode="auto">
              <a:xfrm flipV="1">
                <a:off x="954887"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Connector 63">
                <a:extLst>
                  <a:ext uri="{FF2B5EF4-FFF2-40B4-BE49-F238E27FC236}">
                    <a16:creationId xmlns:a16="http://schemas.microsoft.com/office/drawing/2014/main" id="{0C993F55-B2AD-4B3A-A6A1-83848BC3A525}"/>
                  </a:ext>
                </a:extLst>
              </p:cNvPr>
              <p:cNvCxnSpPr>
                <a:cxnSpLocks/>
                <a:stCxn id="69" idx="3"/>
                <a:endCxn id="70" idx="5"/>
              </p:cNvCxnSpPr>
              <p:nvPr/>
            </p:nvCxnSpPr>
            <p:spPr bwMode="auto">
              <a:xfrm>
                <a:off x="95488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TextBox 28">
              <a:extLst>
                <a:ext uri="{FF2B5EF4-FFF2-40B4-BE49-F238E27FC236}">
                  <a16:creationId xmlns:a16="http://schemas.microsoft.com/office/drawing/2014/main" id="{EE902357-FA91-49D6-954D-6B5D9D847BCB}"/>
                </a:ext>
              </a:extLst>
            </p:cNvPr>
            <p:cNvSpPr txBox="1"/>
            <p:nvPr/>
          </p:nvSpPr>
          <p:spPr bwMode="auto">
            <a:xfrm flipH="1">
              <a:off x="954886" y="1148193"/>
              <a:ext cx="2045354" cy="16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1467" kern="0">
                  <a:solidFill>
                    <a:srgbClr val="00148C"/>
                  </a:solidFill>
                </a:rPr>
                <a:t>Global: IT Data Office</a:t>
              </a:r>
            </a:p>
          </p:txBody>
        </p:sp>
        <p:sp>
          <p:nvSpPr>
            <p:cNvPr id="30" name="TextBox 29">
              <a:extLst>
                <a:ext uri="{FF2B5EF4-FFF2-40B4-BE49-F238E27FC236}">
                  <a16:creationId xmlns:a16="http://schemas.microsoft.com/office/drawing/2014/main" id="{F123B355-430F-4671-84C9-46BB97AEDDA8}"/>
                </a:ext>
              </a:extLst>
            </p:cNvPr>
            <p:cNvSpPr txBox="1"/>
            <p:nvPr/>
          </p:nvSpPr>
          <p:spPr bwMode="auto">
            <a:xfrm flipH="1">
              <a:off x="6193553" y="1148194"/>
              <a:ext cx="2051507" cy="16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1467">
                  <a:solidFill>
                    <a:srgbClr val="00148C"/>
                  </a:solidFill>
                </a:rPr>
                <a:t>Entity: Business Unit / Function</a:t>
              </a:r>
              <a:endParaRPr lang="en-GB" sz="1467" kern="0">
                <a:solidFill>
                  <a:srgbClr val="00148C"/>
                </a:solidFill>
              </a:endParaRPr>
            </a:p>
          </p:txBody>
        </p:sp>
        <p:sp>
          <p:nvSpPr>
            <p:cNvPr id="31" name="TextBox 30">
              <a:extLst>
                <a:ext uri="{FF2B5EF4-FFF2-40B4-BE49-F238E27FC236}">
                  <a16:creationId xmlns:a16="http://schemas.microsoft.com/office/drawing/2014/main" id="{B6CFC5D3-A361-4A04-89F4-B13C96D37533}"/>
                </a:ext>
              </a:extLst>
            </p:cNvPr>
            <p:cNvSpPr txBox="1"/>
            <p:nvPr/>
          </p:nvSpPr>
          <p:spPr bwMode="auto">
            <a:xfrm flipH="1">
              <a:off x="3736973" y="1910511"/>
              <a:ext cx="66909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1600" kern="0" dirty="0">
                  <a:solidFill>
                    <a:srgbClr val="00148C"/>
                  </a:solidFill>
                </a:rPr>
                <a:t>Group</a:t>
              </a:r>
            </a:p>
          </p:txBody>
        </p:sp>
        <p:sp>
          <p:nvSpPr>
            <p:cNvPr id="35" name="TextBox 34">
              <a:extLst>
                <a:ext uri="{FF2B5EF4-FFF2-40B4-BE49-F238E27FC236}">
                  <a16:creationId xmlns:a16="http://schemas.microsoft.com/office/drawing/2014/main" id="{DB1D6083-5281-4412-A21C-963F026FCAA5}"/>
                </a:ext>
              </a:extLst>
            </p:cNvPr>
            <p:cNvSpPr txBox="1"/>
            <p:nvPr/>
          </p:nvSpPr>
          <p:spPr bwMode="auto">
            <a:xfrm flipH="1">
              <a:off x="5461112" y="2409459"/>
              <a:ext cx="448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1600" kern="0">
                  <a:solidFill>
                    <a:srgbClr val="00148C"/>
                  </a:solidFill>
                </a:rPr>
                <a:t>Entity</a:t>
              </a:r>
            </a:p>
          </p:txBody>
        </p:sp>
        <p:sp>
          <p:nvSpPr>
            <p:cNvPr id="36" name="TextBox 35">
              <a:extLst>
                <a:ext uri="{FF2B5EF4-FFF2-40B4-BE49-F238E27FC236}">
                  <a16:creationId xmlns:a16="http://schemas.microsoft.com/office/drawing/2014/main" id="{60C96380-6554-4751-B96D-38CC800B9357}"/>
                </a:ext>
              </a:extLst>
            </p:cNvPr>
            <p:cNvSpPr txBox="1"/>
            <p:nvPr/>
          </p:nvSpPr>
          <p:spPr bwMode="auto">
            <a:xfrm flipH="1">
              <a:off x="3420273" y="1027202"/>
              <a:ext cx="23560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800"/>
                </a:spcAft>
                <a:buClr>
                  <a:schemeClr val="tx1"/>
                </a:buClr>
              </a:pPr>
              <a:r>
                <a:rPr lang="en-GB" sz="2400" kern="0" dirty="0">
                  <a:solidFill>
                    <a:srgbClr val="00148C"/>
                  </a:solidFill>
                </a:rPr>
                <a:t>Data Operating Model</a:t>
              </a:r>
            </a:p>
          </p:txBody>
        </p:sp>
        <p:grpSp>
          <p:nvGrpSpPr>
            <p:cNvPr id="37" name="Group 36">
              <a:extLst>
                <a:ext uri="{FF2B5EF4-FFF2-40B4-BE49-F238E27FC236}">
                  <a16:creationId xmlns:a16="http://schemas.microsoft.com/office/drawing/2014/main" id="{055F4D0C-2ADF-4E04-AB21-2FAF6D504C23}"/>
                </a:ext>
              </a:extLst>
            </p:cNvPr>
            <p:cNvGrpSpPr/>
            <p:nvPr/>
          </p:nvGrpSpPr>
          <p:grpSpPr>
            <a:xfrm>
              <a:off x="6171256" y="1341611"/>
              <a:ext cx="2121877" cy="2056390"/>
              <a:chOff x="6171256" y="1341611"/>
              <a:chExt cx="2121877" cy="2056390"/>
            </a:xfrm>
          </p:grpSpPr>
          <p:sp>
            <p:nvSpPr>
              <p:cNvPr id="38" name="Freeform 3">
                <a:extLst>
                  <a:ext uri="{FF2B5EF4-FFF2-40B4-BE49-F238E27FC236}">
                    <a16:creationId xmlns:a16="http://schemas.microsoft.com/office/drawing/2014/main" id="{34183AD4-1457-41D2-9B04-A061142A3B5A}"/>
                  </a:ext>
                </a:extLst>
              </p:cNvPr>
              <p:cNvSpPr>
                <a:spLocks/>
              </p:cNvSpPr>
              <p:nvPr/>
            </p:nvSpPr>
            <p:spPr bwMode="auto">
              <a:xfrm rot="5400000" flipH="1">
                <a:off x="7247291"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39" name="Freeform 4">
                <a:extLst>
                  <a:ext uri="{FF2B5EF4-FFF2-40B4-BE49-F238E27FC236}">
                    <a16:creationId xmlns:a16="http://schemas.microsoft.com/office/drawing/2014/main" id="{AEB3C94F-5D5D-47B8-9A58-2CC0B2F0C1AB}"/>
                  </a:ext>
                </a:extLst>
              </p:cNvPr>
              <p:cNvSpPr>
                <a:spLocks/>
              </p:cNvSpPr>
              <p:nvPr/>
            </p:nvSpPr>
            <p:spPr bwMode="auto">
              <a:xfrm rot="16200000">
                <a:off x="6191955" y="2409460"/>
                <a:ext cx="988541" cy="988541"/>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40" name="Freeform 5">
                <a:extLst>
                  <a:ext uri="{FF2B5EF4-FFF2-40B4-BE49-F238E27FC236}">
                    <a16:creationId xmlns:a16="http://schemas.microsoft.com/office/drawing/2014/main" id="{D223F224-E4FF-4E34-820C-B6E5FC9C5A6D}"/>
                  </a:ext>
                </a:extLst>
              </p:cNvPr>
              <p:cNvSpPr>
                <a:spLocks/>
              </p:cNvSpPr>
              <p:nvPr/>
            </p:nvSpPr>
            <p:spPr bwMode="auto">
              <a:xfrm flipH="1">
                <a:off x="7247291"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148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41" name="Freeform 6">
                <a:extLst>
                  <a:ext uri="{FF2B5EF4-FFF2-40B4-BE49-F238E27FC236}">
                    <a16:creationId xmlns:a16="http://schemas.microsoft.com/office/drawing/2014/main" id="{C4F643AD-24A1-4E46-87C4-54127CD151CE}"/>
                  </a:ext>
                </a:extLst>
              </p:cNvPr>
              <p:cNvSpPr>
                <a:spLocks/>
              </p:cNvSpPr>
              <p:nvPr/>
            </p:nvSpPr>
            <p:spPr bwMode="auto">
              <a:xfrm>
                <a:off x="6191954" y="1341611"/>
                <a:ext cx="988541" cy="1003838"/>
              </a:xfrm>
              <a:custGeom>
                <a:avLst/>
                <a:gdLst>
                  <a:gd name="connsiteX0" fmla="*/ 270 w 1733148"/>
                  <a:gd name="connsiteY0" fmla="*/ 0 h 1741264"/>
                  <a:gd name="connsiteX1" fmla="*/ 1092741 w 1733148"/>
                  <a:gd name="connsiteY1" fmla="*/ 0 h 1741264"/>
                  <a:gd name="connsiteX2" fmla="*/ 1732860 w 1733148"/>
                  <a:gd name="connsiteY2" fmla="*/ 648706 h 1741264"/>
                  <a:gd name="connsiteX3" fmla="*/ 1732860 w 1733148"/>
                  <a:gd name="connsiteY3" fmla="*/ 870632 h 1741264"/>
                  <a:gd name="connsiteX4" fmla="*/ 1732759 w 1733148"/>
                  <a:gd name="connsiteY4" fmla="*/ 870646 h 1741264"/>
                  <a:gd name="connsiteX5" fmla="*/ 1732759 w 1733148"/>
                  <a:gd name="connsiteY5" fmla="*/ 1741264 h 1741264"/>
                  <a:gd name="connsiteX6" fmla="*/ 870370 w 1733148"/>
                  <a:gd name="connsiteY6" fmla="*/ 1741264 h 1741264"/>
                  <a:gd name="connsiteX7" fmla="*/ 870370 w 1733148"/>
                  <a:gd name="connsiteY7" fmla="*/ 1741263 h 1741264"/>
                  <a:gd name="connsiteX8" fmla="*/ 665994 w 1733148"/>
                  <a:gd name="connsiteY8" fmla="*/ 1741263 h 1741264"/>
                  <a:gd name="connsiteX9" fmla="*/ 270 w 1733148"/>
                  <a:gd name="connsiteY9" fmla="*/ 1007201 h 1741264"/>
                  <a:gd name="connsiteX10" fmla="*/ 270 w 1733148"/>
                  <a:gd name="connsiteY10" fmla="*/ 0 h 1741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148" h="1741264">
                    <a:moveTo>
                      <a:pt x="270" y="0"/>
                    </a:moveTo>
                    <a:cubicBezTo>
                      <a:pt x="270" y="0"/>
                      <a:pt x="444086" y="0"/>
                      <a:pt x="1092741" y="0"/>
                    </a:cubicBezTo>
                    <a:cubicBezTo>
                      <a:pt x="1767000" y="0"/>
                      <a:pt x="1732860" y="648706"/>
                      <a:pt x="1732860" y="648706"/>
                    </a:cubicBezTo>
                    <a:cubicBezTo>
                      <a:pt x="1732860" y="648706"/>
                      <a:pt x="1732860" y="648706"/>
                      <a:pt x="1732860" y="870632"/>
                    </a:cubicBezTo>
                    <a:lnTo>
                      <a:pt x="1732759" y="870646"/>
                    </a:lnTo>
                    <a:lnTo>
                      <a:pt x="1732759" y="1741264"/>
                    </a:lnTo>
                    <a:cubicBezTo>
                      <a:pt x="1732759" y="1741264"/>
                      <a:pt x="1433911" y="1741264"/>
                      <a:pt x="870370" y="1741264"/>
                    </a:cubicBezTo>
                    <a:lnTo>
                      <a:pt x="870370" y="1741263"/>
                    </a:lnTo>
                    <a:lnTo>
                      <a:pt x="665994" y="1741263"/>
                    </a:lnTo>
                    <a:cubicBezTo>
                      <a:pt x="-33870" y="1741263"/>
                      <a:pt x="270" y="1007201"/>
                      <a:pt x="270" y="1007201"/>
                    </a:cubicBezTo>
                    <a:cubicBezTo>
                      <a:pt x="270" y="1007201"/>
                      <a:pt x="270" y="1007201"/>
                      <a:pt x="270" y="0"/>
                    </a:cubicBezTo>
                    <a:close/>
                  </a:path>
                </a:pathLst>
              </a:custGeom>
              <a:solidFill>
                <a:srgbClr val="009DDC"/>
              </a:solidFill>
              <a:ln>
                <a:noFill/>
              </a:ln>
            </p:spPr>
            <p:txBody>
              <a:bodyPr vert="horz" wrap="square" lIns="121920" tIns="60960" rIns="121920" bIns="60960" numCol="1" anchor="t" anchorCtr="0" compatLnSpc="1">
                <a:prstTxWarp prst="textNoShape">
                  <a:avLst/>
                </a:prstTxWarp>
                <a:noAutofit/>
              </a:bodyPr>
              <a:lstStyle/>
              <a:p>
                <a:endParaRPr lang="en-US" sz="1333">
                  <a:solidFill>
                    <a:srgbClr val="000000"/>
                  </a:solidFill>
                </a:endParaRPr>
              </a:p>
            </p:txBody>
          </p:sp>
          <p:sp>
            <p:nvSpPr>
              <p:cNvPr id="42" name="Freeform 7">
                <a:extLst>
                  <a:ext uri="{FF2B5EF4-FFF2-40B4-BE49-F238E27FC236}">
                    <a16:creationId xmlns:a16="http://schemas.microsoft.com/office/drawing/2014/main" id="{CC0B76FC-938E-45F1-9644-237263C635BE}"/>
                  </a:ext>
                </a:extLst>
              </p:cNvPr>
              <p:cNvSpPr>
                <a:spLocks/>
              </p:cNvSpPr>
              <p:nvPr/>
            </p:nvSpPr>
            <p:spPr bwMode="auto">
              <a:xfrm>
                <a:off x="6171256" y="2422644"/>
                <a:ext cx="1013914" cy="975357"/>
              </a:xfrm>
              <a:custGeom>
                <a:avLst/>
                <a:gdLst>
                  <a:gd name="T0" fmla="*/ 106 w 211"/>
                  <a:gd name="T1" fmla="*/ 0 h 203"/>
                  <a:gd name="T2" fmla="*/ 82 w 211"/>
                  <a:gd name="T3" fmla="*/ 0 h 203"/>
                  <a:gd name="T4" fmla="*/ 4 w 211"/>
                  <a:gd name="T5" fmla="*/ 85 h 203"/>
                  <a:gd name="T6" fmla="*/ 4 w 211"/>
                  <a:gd name="T7" fmla="*/ 203 h 203"/>
                  <a:gd name="T8" fmla="*/ 132 w 211"/>
                  <a:gd name="T9" fmla="*/ 203 h 203"/>
                  <a:gd name="T10" fmla="*/ 207 w 211"/>
                  <a:gd name="T11" fmla="*/ 128 h 203"/>
                  <a:gd name="T12" fmla="*/ 207 w 211"/>
                  <a:gd name="T13" fmla="*/ 101 h 203"/>
                  <a:gd name="T14" fmla="*/ 106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06" y="0"/>
                    </a:moveTo>
                    <a:cubicBezTo>
                      <a:pt x="98" y="0"/>
                      <a:pt x="90" y="0"/>
                      <a:pt x="82" y="0"/>
                    </a:cubicBezTo>
                    <a:cubicBezTo>
                      <a:pt x="0" y="0"/>
                      <a:pt x="4" y="85"/>
                      <a:pt x="4" y="85"/>
                    </a:cubicBezTo>
                    <a:cubicBezTo>
                      <a:pt x="4" y="203"/>
                      <a:pt x="4" y="203"/>
                      <a:pt x="4" y="203"/>
                    </a:cubicBezTo>
                    <a:cubicBezTo>
                      <a:pt x="4" y="203"/>
                      <a:pt x="56" y="203"/>
                      <a:pt x="132" y="203"/>
                    </a:cubicBezTo>
                    <a:cubicBezTo>
                      <a:pt x="211" y="203"/>
                      <a:pt x="207" y="128"/>
                      <a:pt x="207" y="128"/>
                    </a:cubicBezTo>
                    <a:cubicBezTo>
                      <a:pt x="207" y="101"/>
                      <a:pt x="207" y="101"/>
                      <a:pt x="207" y="101"/>
                    </a:cubicBezTo>
                    <a:cubicBezTo>
                      <a:pt x="153" y="96"/>
                      <a:pt x="111" y="53"/>
                      <a:pt x="106"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3" name="Freeform 8">
                <a:extLst>
                  <a:ext uri="{FF2B5EF4-FFF2-40B4-BE49-F238E27FC236}">
                    <a16:creationId xmlns:a16="http://schemas.microsoft.com/office/drawing/2014/main" id="{CDDAC1D3-5D89-4530-B76E-212EB03A38B6}"/>
                  </a:ext>
                </a:extLst>
              </p:cNvPr>
              <p:cNvSpPr>
                <a:spLocks/>
              </p:cNvSpPr>
              <p:nvPr/>
            </p:nvSpPr>
            <p:spPr bwMode="auto">
              <a:xfrm>
                <a:off x="7247291" y="2422644"/>
                <a:ext cx="1013914" cy="975357"/>
              </a:xfrm>
              <a:custGeom>
                <a:avLst/>
                <a:gdLst>
                  <a:gd name="T0" fmla="*/ 129 w 211"/>
                  <a:gd name="T1" fmla="*/ 0 h 203"/>
                  <a:gd name="T2" fmla="*/ 105 w 211"/>
                  <a:gd name="T3" fmla="*/ 0 h 203"/>
                  <a:gd name="T4" fmla="*/ 4 w 211"/>
                  <a:gd name="T5" fmla="*/ 101 h 203"/>
                  <a:gd name="T6" fmla="*/ 4 w 211"/>
                  <a:gd name="T7" fmla="*/ 128 h 203"/>
                  <a:gd name="T8" fmla="*/ 79 w 211"/>
                  <a:gd name="T9" fmla="*/ 203 h 203"/>
                  <a:gd name="T10" fmla="*/ 207 w 211"/>
                  <a:gd name="T11" fmla="*/ 203 h 203"/>
                  <a:gd name="T12" fmla="*/ 207 w 211"/>
                  <a:gd name="T13" fmla="*/ 85 h 203"/>
                  <a:gd name="T14" fmla="*/ 129 w 211"/>
                  <a:gd name="T15" fmla="*/ 0 h 2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3">
                    <a:moveTo>
                      <a:pt x="129" y="0"/>
                    </a:moveTo>
                    <a:cubicBezTo>
                      <a:pt x="121" y="0"/>
                      <a:pt x="113" y="0"/>
                      <a:pt x="105" y="0"/>
                    </a:cubicBezTo>
                    <a:cubicBezTo>
                      <a:pt x="100" y="53"/>
                      <a:pt x="57" y="96"/>
                      <a:pt x="4" y="101"/>
                    </a:cubicBezTo>
                    <a:cubicBezTo>
                      <a:pt x="4" y="128"/>
                      <a:pt x="4" y="128"/>
                      <a:pt x="4" y="128"/>
                    </a:cubicBezTo>
                    <a:cubicBezTo>
                      <a:pt x="4" y="128"/>
                      <a:pt x="0" y="203"/>
                      <a:pt x="79" y="203"/>
                    </a:cubicBezTo>
                    <a:cubicBezTo>
                      <a:pt x="155" y="203"/>
                      <a:pt x="207" y="203"/>
                      <a:pt x="207" y="203"/>
                    </a:cubicBezTo>
                    <a:cubicBezTo>
                      <a:pt x="207" y="85"/>
                      <a:pt x="207" y="85"/>
                      <a:pt x="207" y="85"/>
                    </a:cubicBezTo>
                    <a:cubicBezTo>
                      <a:pt x="207" y="85"/>
                      <a:pt x="211" y="0"/>
                      <a:pt x="129"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4" name="Freeform 9">
                <a:extLst>
                  <a:ext uri="{FF2B5EF4-FFF2-40B4-BE49-F238E27FC236}">
                    <a16:creationId xmlns:a16="http://schemas.microsoft.com/office/drawing/2014/main" id="{F996DBB6-6C6E-4467-A801-4BE782F530DF}"/>
                  </a:ext>
                </a:extLst>
              </p:cNvPr>
              <p:cNvSpPr>
                <a:spLocks/>
              </p:cNvSpPr>
              <p:nvPr/>
            </p:nvSpPr>
            <p:spPr bwMode="auto">
              <a:xfrm>
                <a:off x="6171256" y="1341611"/>
                <a:ext cx="1013914" cy="980355"/>
              </a:xfrm>
              <a:custGeom>
                <a:avLst/>
                <a:gdLst>
                  <a:gd name="T0" fmla="*/ 207 w 211"/>
                  <a:gd name="T1" fmla="*/ 102 h 204"/>
                  <a:gd name="T2" fmla="*/ 207 w 211"/>
                  <a:gd name="T3" fmla="*/ 76 h 204"/>
                  <a:gd name="T4" fmla="*/ 132 w 211"/>
                  <a:gd name="T5" fmla="*/ 0 h 204"/>
                  <a:gd name="T6" fmla="*/ 4 w 211"/>
                  <a:gd name="T7" fmla="*/ 0 h 204"/>
                  <a:gd name="T8" fmla="*/ 4 w 211"/>
                  <a:gd name="T9" fmla="*/ 118 h 204"/>
                  <a:gd name="T10" fmla="*/ 82 w 211"/>
                  <a:gd name="T11" fmla="*/ 204 h 204"/>
                  <a:gd name="T12" fmla="*/ 106 w 211"/>
                  <a:gd name="T13" fmla="*/ 204 h 204"/>
                  <a:gd name="T14" fmla="*/ 207 w 211"/>
                  <a:gd name="T15" fmla="*/ 10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207" y="102"/>
                    </a:moveTo>
                    <a:cubicBezTo>
                      <a:pt x="207" y="76"/>
                      <a:pt x="207" y="76"/>
                      <a:pt x="207" y="76"/>
                    </a:cubicBezTo>
                    <a:cubicBezTo>
                      <a:pt x="207" y="76"/>
                      <a:pt x="211" y="0"/>
                      <a:pt x="132" y="0"/>
                    </a:cubicBezTo>
                    <a:cubicBezTo>
                      <a:pt x="56" y="0"/>
                      <a:pt x="4" y="0"/>
                      <a:pt x="4" y="0"/>
                    </a:cubicBezTo>
                    <a:cubicBezTo>
                      <a:pt x="4" y="118"/>
                      <a:pt x="4" y="118"/>
                      <a:pt x="4" y="118"/>
                    </a:cubicBezTo>
                    <a:cubicBezTo>
                      <a:pt x="4" y="118"/>
                      <a:pt x="0" y="204"/>
                      <a:pt x="82" y="204"/>
                    </a:cubicBezTo>
                    <a:cubicBezTo>
                      <a:pt x="90" y="204"/>
                      <a:pt x="98" y="204"/>
                      <a:pt x="106" y="204"/>
                    </a:cubicBezTo>
                    <a:cubicBezTo>
                      <a:pt x="111" y="150"/>
                      <a:pt x="153" y="107"/>
                      <a:pt x="207" y="102"/>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5" name="Freeform 10">
                <a:extLst>
                  <a:ext uri="{FF2B5EF4-FFF2-40B4-BE49-F238E27FC236}">
                    <a16:creationId xmlns:a16="http://schemas.microsoft.com/office/drawing/2014/main" id="{3545634D-3328-4C71-83CC-4ECE28F69ECA}"/>
                  </a:ext>
                </a:extLst>
              </p:cNvPr>
              <p:cNvSpPr>
                <a:spLocks/>
              </p:cNvSpPr>
              <p:nvPr/>
            </p:nvSpPr>
            <p:spPr bwMode="auto">
              <a:xfrm>
                <a:off x="7247291" y="1341611"/>
                <a:ext cx="1013914" cy="980355"/>
              </a:xfrm>
              <a:custGeom>
                <a:avLst/>
                <a:gdLst>
                  <a:gd name="T0" fmla="*/ 105 w 211"/>
                  <a:gd name="T1" fmla="*/ 204 h 204"/>
                  <a:gd name="T2" fmla="*/ 129 w 211"/>
                  <a:gd name="T3" fmla="*/ 204 h 204"/>
                  <a:gd name="T4" fmla="*/ 207 w 211"/>
                  <a:gd name="T5" fmla="*/ 118 h 204"/>
                  <a:gd name="T6" fmla="*/ 207 w 211"/>
                  <a:gd name="T7" fmla="*/ 0 h 204"/>
                  <a:gd name="T8" fmla="*/ 79 w 211"/>
                  <a:gd name="T9" fmla="*/ 0 h 204"/>
                  <a:gd name="T10" fmla="*/ 4 w 211"/>
                  <a:gd name="T11" fmla="*/ 76 h 204"/>
                  <a:gd name="T12" fmla="*/ 4 w 211"/>
                  <a:gd name="T13" fmla="*/ 102 h 204"/>
                  <a:gd name="T14" fmla="*/ 105 w 211"/>
                  <a:gd name="T15" fmla="*/ 204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04">
                    <a:moveTo>
                      <a:pt x="105" y="204"/>
                    </a:moveTo>
                    <a:cubicBezTo>
                      <a:pt x="113" y="204"/>
                      <a:pt x="121" y="204"/>
                      <a:pt x="129" y="204"/>
                    </a:cubicBezTo>
                    <a:cubicBezTo>
                      <a:pt x="211" y="204"/>
                      <a:pt x="207" y="118"/>
                      <a:pt x="207" y="118"/>
                    </a:cubicBezTo>
                    <a:cubicBezTo>
                      <a:pt x="207" y="0"/>
                      <a:pt x="207" y="0"/>
                      <a:pt x="207" y="0"/>
                    </a:cubicBezTo>
                    <a:cubicBezTo>
                      <a:pt x="207" y="0"/>
                      <a:pt x="155" y="0"/>
                      <a:pt x="79" y="0"/>
                    </a:cubicBezTo>
                    <a:cubicBezTo>
                      <a:pt x="0" y="0"/>
                      <a:pt x="4" y="76"/>
                      <a:pt x="4" y="76"/>
                    </a:cubicBezTo>
                    <a:cubicBezTo>
                      <a:pt x="4" y="102"/>
                      <a:pt x="4" y="102"/>
                      <a:pt x="4" y="102"/>
                    </a:cubicBezTo>
                    <a:cubicBezTo>
                      <a:pt x="57" y="107"/>
                      <a:pt x="100" y="150"/>
                      <a:pt x="105" y="20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6" name="Freeform 11">
                <a:extLst>
                  <a:ext uri="{FF2B5EF4-FFF2-40B4-BE49-F238E27FC236}">
                    <a16:creationId xmlns:a16="http://schemas.microsoft.com/office/drawing/2014/main" id="{97F9A3F8-4A54-4EE7-8F98-1FE812CF2987}"/>
                  </a:ext>
                </a:extLst>
              </p:cNvPr>
              <p:cNvSpPr>
                <a:spLocks/>
              </p:cNvSpPr>
              <p:nvPr/>
            </p:nvSpPr>
            <p:spPr bwMode="auto">
              <a:xfrm>
                <a:off x="6680355" y="2422644"/>
                <a:ext cx="485537" cy="485537"/>
              </a:xfrm>
              <a:custGeom>
                <a:avLst/>
                <a:gdLst>
                  <a:gd name="T0" fmla="*/ 0 w 101"/>
                  <a:gd name="T1" fmla="*/ 0 h 101"/>
                  <a:gd name="T2" fmla="*/ 101 w 101"/>
                  <a:gd name="T3" fmla="*/ 101 h 101"/>
                  <a:gd name="T4" fmla="*/ 101 w 101"/>
                  <a:gd name="T5" fmla="*/ 0 h 101"/>
                  <a:gd name="T6" fmla="*/ 0 w 101"/>
                  <a:gd name="T7" fmla="*/ 0 h 101"/>
                </a:gdLst>
                <a:ahLst/>
                <a:cxnLst>
                  <a:cxn ang="0">
                    <a:pos x="T0" y="T1"/>
                  </a:cxn>
                  <a:cxn ang="0">
                    <a:pos x="T2" y="T3"/>
                  </a:cxn>
                  <a:cxn ang="0">
                    <a:pos x="T4" y="T5"/>
                  </a:cxn>
                  <a:cxn ang="0">
                    <a:pos x="T6" y="T7"/>
                  </a:cxn>
                </a:cxnLst>
                <a:rect l="0" t="0" r="r" b="b"/>
                <a:pathLst>
                  <a:path w="101" h="101">
                    <a:moveTo>
                      <a:pt x="0" y="0"/>
                    </a:moveTo>
                    <a:cubicBezTo>
                      <a:pt x="5" y="53"/>
                      <a:pt x="47" y="96"/>
                      <a:pt x="101" y="101"/>
                    </a:cubicBezTo>
                    <a:cubicBezTo>
                      <a:pt x="101" y="0"/>
                      <a:pt x="101" y="0"/>
                      <a:pt x="101" y="0"/>
                    </a:cubicBezTo>
                    <a:cubicBezTo>
                      <a:pt x="101" y="0"/>
                      <a:pt x="66" y="0"/>
                      <a:pt x="0" y="0"/>
                    </a:cubicBezTo>
                    <a:close/>
                  </a:path>
                </a:pathLst>
              </a:custGeom>
              <a:solidFill>
                <a:schemeClr val="bg1"/>
              </a:solidFill>
              <a:ln w="19050">
                <a:solidFill>
                  <a:srgbClr val="00148C"/>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7" name="Freeform 12">
                <a:extLst>
                  <a:ext uri="{FF2B5EF4-FFF2-40B4-BE49-F238E27FC236}">
                    <a16:creationId xmlns:a16="http://schemas.microsoft.com/office/drawing/2014/main" id="{67C91B7B-EB82-4B91-9FCD-58BB691DEAC8}"/>
                  </a:ext>
                </a:extLst>
              </p:cNvPr>
              <p:cNvSpPr>
                <a:spLocks/>
              </p:cNvSpPr>
              <p:nvPr/>
            </p:nvSpPr>
            <p:spPr bwMode="auto">
              <a:xfrm>
                <a:off x="7266569" y="2422644"/>
                <a:ext cx="485537" cy="485537"/>
              </a:xfrm>
              <a:custGeom>
                <a:avLst/>
                <a:gdLst>
                  <a:gd name="T0" fmla="*/ 101 w 101"/>
                  <a:gd name="T1" fmla="*/ 0 h 101"/>
                  <a:gd name="T2" fmla="*/ 0 w 101"/>
                  <a:gd name="T3" fmla="*/ 0 h 101"/>
                  <a:gd name="T4" fmla="*/ 0 w 101"/>
                  <a:gd name="T5" fmla="*/ 101 h 101"/>
                  <a:gd name="T6" fmla="*/ 101 w 101"/>
                  <a:gd name="T7" fmla="*/ 0 h 101"/>
                </a:gdLst>
                <a:ahLst/>
                <a:cxnLst>
                  <a:cxn ang="0">
                    <a:pos x="T0" y="T1"/>
                  </a:cxn>
                  <a:cxn ang="0">
                    <a:pos x="T2" y="T3"/>
                  </a:cxn>
                  <a:cxn ang="0">
                    <a:pos x="T4" y="T5"/>
                  </a:cxn>
                  <a:cxn ang="0">
                    <a:pos x="T6" y="T7"/>
                  </a:cxn>
                </a:cxnLst>
                <a:rect l="0" t="0" r="r" b="b"/>
                <a:pathLst>
                  <a:path w="101" h="101">
                    <a:moveTo>
                      <a:pt x="101" y="0"/>
                    </a:moveTo>
                    <a:cubicBezTo>
                      <a:pt x="35" y="0"/>
                      <a:pt x="0" y="0"/>
                      <a:pt x="0" y="0"/>
                    </a:cubicBezTo>
                    <a:cubicBezTo>
                      <a:pt x="0" y="101"/>
                      <a:pt x="0" y="101"/>
                      <a:pt x="0" y="101"/>
                    </a:cubicBezTo>
                    <a:cubicBezTo>
                      <a:pt x="53" y="96"/>
                      <a:pt x="96" y="53"/>
                      <a:pt x="101" y="0"/>
                    </a:cubicBezTo>
                    <a:close/>
                  </a:path>
                </a:pathLst>
              </a:custGeom>
              <a:solidFill>
                <a:schemeClr val="bg1"/>
              </a:solidFill>
              <a:ln w="19050">
                <a:solidFill>
                  <a:srgbClr val="00148C"/>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8" name="Freeform 13">
                <a:extLst>
                  <a:ext uri="{FF2B5EF4-FFF2-40B4-BE49-F238E27FC236}">
                    <a16:creationId xmlns:a16="http://schemas.microsoft.com/office/drawing/2014/main" id="{12B7279F-66DE-482E-8190-987C3FAC23D4}"/>
                  </a:ext>
                </a:extLst>
              </p:cNvPr>
              <p:cNvSpPr>
                <a:spLocks/>
              </p:cNvSpPr>
              <p:nvPr/>
            </p:nvSpPr>
            <p:spPr bwMode="auto">
              <a:xfrm>
                <a:off x="6680355" y="1831432"/>
                <a:ext cx="485537" cy="490535"/>
              </a:xfrm>
              <a:custGeom>
                <a:avLst/>
                <a:gdLst>
                  <a:gd name="T0" fmla="*/ 101 w 101"/>
                  <a:gd name="T1" fmla="*/ 0 h 102"/>
                  <a:gd name="T2" fmla="*/ 0 w 101"/>
                  <a:gd name="T3" fmla="*/ 102 h 102"/>
                  <a:gd name="T4" fmla="*/ 101 w 101"/>
                  <a:gd name="T5" fmla="*/ 102 h 102"/>
                  <a:gd name="T6" fmla="*/ 101 w 101"/>
                  <a:gd name="T7" fmla="*/ 0 h 102"/>
                </a:gdLst>
                <a:ahLst/>
                <a:cxnLst>
                  <a:cxn ang="0">
                    <a:pos x="T0" y="T1"/>
                  </a:cxn>
                  <a:cxn ang="0">
                    <a:pos x="T2" y="T3"/>
                  </a:cxn>
                  <a:cxn ang="0">
                    <a:pos x="T4" y="T5"/>
                  </a:cxn>
                  <a:cxn ang="0">
                    <a:pos x="T6" y="T7"/>
                  </a:cxn>
                </a:cxnLst>
                <a:rect l="0" t="0" r="r" b="b"/>
                <a:pathLst>
                  <a:path w="101" h="102">
                    <a:moveTo>
                      <a:pt x="101" y="0"/>
                    </a:moveTo>
                    <a:cubicBezTo>
                      <a:pt x="47" y="5"/>
                      <a:pt x="5" y="48"/>
                      <a:pt x="0" y="102"/>
                    </a:cubicBezTo>
                    <a:cubicBezTo>
                      <a:pt x="66" y="102"/>
                      <a:pt x="101" y="102"/>
                      <a:pt x="101" y="102"/>
                    </a:cubicBezTo>
                    <a:lnTo>
                      <a:pt x="101" y="0"/>
                    </a:lnTo>
                    <a:close/>
                  </a:path>
                </a:pathLst>
              </a:custGeom>
              <a:solidFill>
                <a:schemeClr val="bg1"/>
              </a:solidFill>
              <a:ln w="19050">
                <a:solidFill>
                  <a:srgbClr val="00148C"/>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49" name="Freeform 14">
                <a:extLst>
                  <a:ext uri="{FF2B5EF4-FFF2-40B4-BE49-F238E27FC236}">
                    <a16:creationId xmlns:a16="http://schemas.microsoft.com/office/drawing/2014/main" id="{8317F493-9BD2-41DC-99FF-374AA84598F6}"/>
                  </a:ext>
                </a:extLst>
              </p:cNvPr>
              <p:cNvSpPr>
                <a:spLocks/>
              </p:cNvSpPr>
              <p:nvPr/>
            </p:nvSpPr>
            <p:spPr bwMode="auto">
              <a:xfrm>
                <a:off x="7266569" y="1831432"/>
                <a:ext cx="485537" cy="490535"/>
              </a:xfrm>
              <a:custGeom>
                <a:avLst/>
                <a:gdLst>
                  <a:gd name="T0" fmla="*/ 101 w 101"/>
                  <a:gd name="T1" fmla="*/ 102 h 102"/>
                  <a:gd name="T2" fmla="*/ 0 w 101"/>
                  <a:gd name="T3" fmla="*/ 0 h 102"/>
                  <a:gd name="T4" fmla="*/ 0 w 101"/>
                  <a:gd name="T5" fmla="*/ 102 h 102"/>
                  <a:gd name="T6" fmla="*/ 101 w 101"/>
                  <a:gd name="T7" fmla="*/ 102 h 102"/>
                </a:gdLst>
                <a:ahLst/>
                <a:cxnLst>
                  <a:cxn ang="0">
                    <a:pos x="T0" y="T1"/>
                  </a:cxn>
                  <a:cxn ang="0">
                    <a:pos x="T2" y="T3"/>
                  </a:cxn>
                  <a:cxn ang="0">
                    <a:pos x="T4" y="T5"/>
                  </a:cxn>
                  <a:cxn ang="0">
                    <a:pos x="T6" y="T7"/>
                  </a:cxn>
                </a:cxnLst>
                <a:rect l="0" t="0" r="r" b="b"/>
                <a:pathLst>
                  <a:path w="101" h="102">
                    <a:moveTo>
                      <a:pt x="101" y="102"/>
                    </a:moveTo>
                    <a:cubicBezTo>
                      <a:pt x="96" y="48"/>
                      <a:pt x="53" y="5"/>
                      <a:pt x="0" y="0"/>
                    </a:cubicBezTo>
                    <a:cubicBezTo>
                      <a:pt x="0" y="102"/>
                      <a:pt x="0" y="102"/>
                      <a:pt x="0" y="102"/>
                    </a:cubicBezTo>
                    <a:cubicBezTo>
                      <a:pt x="0" y="102"/>
                      <a:pt x="35" y="102"/>
                      <a:pt x="101" y="102"/>
                    </a:cubicBezTo>
                    <a:close/>
                  </a:path>
                </a:pathLst>
              </a:custGeom>
              <a:solidFill>
                <a:schemeClr val="bg1"/>
              </a:solidFill>
              <a:ln w="19050">
                <a:solidFill>
                  <a:srgbClr val="00148C"/>
                </a:solidFill>
              </a:ln>
            </p:spPr>
            <p:txBody>
              <a:bodyPr vert="horz" wrap="square" lIns="121920" tIns="60960" rIns="121920" bIns="60960" numCol="1" anchor="t" anchorCtr="0" compatLnSpc="1">
                <a:prstTxWarp prst="textNoShape">
                  <a:avLst/>
                </a:prstTxWarp>
              </a:bodyPr>
              <a:lstStyle/>
              <a:p>
                <a:endParaRPr lang="en-US" sz="1333">
                  <a:solidFill>
                    <a:srgbClr val="000000"/>
                  </a:solidFill>
                </a:endParaRPr>
              </a:p>
            </p:txBody>
          </p:sp>
          <p:sp>
            <p:nvSpPr>
              <p:cNvPr id="50" name="Rectangle 49">
                <a:extLst>
                  <a:ext uri="{FF2B5EF4-FFF2-40B4-BE49-F238E27FC236}">
                    <a16:creationId xmlns:a16="http://schemas.microsoft.com/office/drawing/2014/main" id="{7E823F63-86AC-4554-B2FC-40320D4942AD}"/>
                  </a:ext>
                </a:extLst>
              </p:cNvPr>
              <p:cNvSpPr/>
              <p:nvPr/>
            </p:nvSpPr>
            <p:spPr>
              <a:xfrm>
                <a:off x="6233173" y="1395490"/>
                <a:ext cx="932719" cy="7412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Analytics</a:t>
                </a:r>
              </a:p>
              <a:p>
                <a:r>
                  <a:rPr lang="en-US" sz="800">
                    <a:solidFill>
                      <a:srgbClr val="00148C"/>
                    </a:solidFill>
                  </a:rPr>
                  <a:t>Effective generation of performance, operational &amp; </a:t>
                </a:r>
                <a:br>
                  <a:rPr lang="en-US" sz="800">
                    <a:solidFill>
                      <a:srgbClr val="00148C"/>
                    </a:solidFill>
                  </a:rPr>
                </a:br>
                <a:r>
                  <a:rPr lang="en-US" sz="800">
                    <a:solidFill>
                      <a:srgbClr val="00148C"/>
                    </a:solidFill>
                  </a:rPr>
                  <a:t>regulatory </a:t>
                </a:r>
                <a:br>
                  <a:rPr lang="en-US" sz="800">
                    <a:solidFill>
                      <a:srgbClr val="00148C"/>
                    </a:solidFill>
                  </a:rPr>
                </a:br>
                <a:r>
                  <a:rPr lang="en-US" sz="800">
                    <a:solidFill>
                      <a:srgbClr val="00148C"/>
                    </a:solidFill>
                  </a:rPr>
                  <a:t>reporting</a:t>
                </a:r>
              </a:p>
            </p:txBody>
          </p:sp>
          <p:sp>
            <p:nvSpPr>
              <p:cNvPr id="51" name="Rectangle 50">
                <a:extLst>
                  <a:ext uri="{FF2B5EF4-FFF2-40B4-BE49-F238E27FC236}">
                    <a16:creationId xmlns:a16="http://schemas.microsoft.com/office/drawing/2014/main" id="{DCB6F796-9119-407B-AEF0-A302AFB7041A}"/>
                  </a:ext>
                </a:extLst>
              </p:cNvPr>
              <p:cNvSpPr/>
              <p:nvPr/>
            </p:nvSpPr>
            <p:spPr>
              <a:xfrm>
                <a:off x="7360414" y="1395490"/>
                <a:ext cx="932719" cy="648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Science</a:t>
                </a:r>
              </a:p>
              <a:p>
                <a:pPr>
                  <a:tabLst>
                    <a:tab pos="237061" algn="l"/>
                    <a:tab pos="355591" algn="l"/>
                  </a:tabLst>
                </a:pPr>
                <a:r>
                  <a:rPr lang="en-US" sz="800">
                    <a:solidFill>
                      <a:srgbClr val="00148C"/>
                    </a:solidFill>
                  </a:rPr>
                  <a:t>Exploit data to generate insight and improve</a:t>
                </a:r>
                <a:br>
                  <a:rPr lang="en-US" sz="800">
                    <a:solidFill>
                      <a:srgbClr val="00148C"/>
                    </a:solidFill>
                  </a:rPr>
                </a:br>
                <a:r>
                  <a:rPr lang="en-US" sz="800">
                    <a:solidFill>
                      <a:srgbClr val="00148C"/>
                    </a:solidFill>
                  </a:rPr>
                  <a:t>	decision-making &amp; </a:t>
                </a:r>
                <a:br>
                  <a:rPr lang="en-US" sz="800">
                    <a:solidFill>
                      <a:srgbClr val="00148C"/>
                    </a:solidFill>
                  </a:rPr>
                </a:br>
                <a:r>
                  <a:rPr lang="en-US" sz="800">
                    <a:solidFill>
                      <a:srgbClr val="00148C"/>
                    </a:solidFill>
                  </a:rPr>
                  <a:t>		operations</a:t>
                </a:r>
              </a:p>
            </p:txBody>
          </p:sp>
          <p:sp>
            <p:nvSpPr>
              <p:cNvPr id="52" name="Rectangle 51">
                <a:extLst>
                  <a:ext uri="{FF2B5EF4-FFF2-40B4-BE49-F238E27FC236}">
                    <a16:creationId xmlns:a16="http://schemas.microsoft.com/office/drawing/2014/main" id="{5984326D-A04A-402E-92B0-DD8D3ECC6F1E}"/>
                  </a:ext>
                </a:extLst>
              </p:cNvPr>
              <p:cNvSpPr/>
              <p:nvPr/>
            </p:nvSpPr>
            <p:spPr>
              <a:xfrm>
                <a:off x="6233173" y="2824108"/>
                <a:ext cx="932719" cy="55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pPr>
                <a:r>
                  <a:rPr lang="en-US" sz="800" b="1">
                    <a:solidFill>
                      <a:srgbClr val="00148C"/>
                    </a:solidFill>
                  </a:rPr>
                  <a:t>Data Operations</a:t>
                </a:r>
              </a:p>
              <a:p>
                <a:r>
                  <a:rPr lang="en-US" sz="800">
                    <a:solidFill>
                      <a:srgbClr val="00148C"/>
                    </a:solidFill>
                  </a:rPr>
                  <a:t>Deliver improvements in data quality, cataloging and mastering</a:t>
                </a:r>
              </a:p>
            </p:txBody>
          </p:sp>
          <p:sp>
            <p:nvSpPr>
              <p:cNvPr id="53" name="Rectangle 52">
                <a:extLst>
                  <a:ext uri="{FF2B5EF4-FFF2-40B4-BE49-F238E27FC236}">
                    <a16:creationId xmlns:a16="http://schemas.microsoft.com/office/drawing/2014/main" id="{42F869F4-258E-4685-A2FF-EFB0C7DCF5C0}"/>
                  </a:ext>
                </a:extLst>
              </p:cNvPr>
              <p:cNvSpPr/>
              <p:nvPr/>
            </p:nvSpPr>
            <p:spPr>
              <a:xfrm>
                <a:off x="7360414" y="2824108"/>
                <a:ext cx="932719" cy="556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813" tIns="72813" rIns="72813" bIns="72813" rtlCol="0" anchor="t">
                <a:spAutoFit/>
              </a:bodyPr>
              <a:lstStyle/>
              <a:p>
                <a:pPr>
                  <a:spcAft>
                    <a:spcPts val="800"/>
                  </a:spcAft>
                  <a:tabLst>
                    <a:tab pos="241294" algn="l"/>
                  </a:tabLst>
                </a:pPr>
                <a:r>
                  <a:rPr lang="en-US" sz="800" b="1">
                    <a:solidFill>
                      <a:srgbClr val="00148C"/>
                    </a:solidFill>
                  </a:rPr>
                  <a:t>Data Governance</a:t>
                </a:r>
              </a:p>
              <a:p>
                <a:r>
                  <a:rPr lang="en-US" sz="800">
                    <a:solidFill>
                      <a:srgbClr val="00148C"/>
                    </a:solidFill>
                  </a:rPr>
                  <a:t>Promote and advance data standards, culture and governance</a:t>
                </a:r>
              </a:p>
            </p:txBody>
          </p:sp>
          <p:pic>
            <p:nvPicPr>
              <p:cNvPr id="54" name="Graphic 53" descr="Head with gears">
                <a:extLst>
                  <a:ext uri="{FF2B5EF4-FFF2-40B4-BE49-F238E27FC236}">
                    <a16:creationId xmlns:a16="http://schemas.microsoft.com/office/drawing/2014/main" id="{A7103F45-F0AC-4399-8EB0-6BADB1EB6E5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844250" y="2472802"/>
                <a:ext cx="262268" cy="262268"/>
              </a:xfrm>
              <a:prstGeom prst="rect">
                <a:avLst/>
              </a:prstGeom>
            </p:spPr>
          </p:pic>
          <p:pic>
            <p:nvPicPr>
              <p:cNvPr id="55" name="Graphic 54" descr="Gavel">
                <a:extLst>
                  <a:ext uri="{FF2B5EF4-FFF2-40B4-BE49-F238E27FC236}">
                    <a16:creationId xmlns:a16="http://schemas.microsoft.com/office/drawing/2014/main" id="{9D82DEFE-598F-4BE7-8F3E-93C5DFB7497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319426" y="2472801"/>
                <a:ext cx="262268" cy="262268"/>
              </a:xfrm>
              <a:prstGeom prst="rect">
                <a:avLst/>
              </a:prstGeom>
            </p:spPr>
          </p:pic>
          <p:pic>
            <p:nvPicPr>
              <p:cNvPr id="56" name="Graphic 55" descr="Bar chart">
                <a:extLst>
                  <a:ext uri="{FF2B5EF4-FFF2-40B4-BE49-F238E27FC236}">
                    <a16:creationId xmlns:a16="http://schemas.microsoft.com/office/drawing/2014/main" id="{A09245C3-F68B-4B64-BC9E-95BCC93F513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847806" y="2006745"/>
                <a:ext cx="262268" cy="262268"/>
              </a:xfrm>
              <a:prstGeom prst="rect">
                <a:avLst/>
              </a:prstGeom>
            </p:spPr>
          </p:pic>
          <p:cxnSp>
            <p:nvCxnSpPr>
              <p:cNvPr id="57" name="Straight Connector 56">
                <a:extLst>
                  <a:ext uri="{FF2B5EF4-FFF2-40B4-BE49-F238E27FC236}">
                    <a16:creationId xmlns:a16="http://schemas.microsoft.com/office/drawing/2014/main" id="{F36CCCDD-E1F7-4FE4-9CC9-BF8B9D866C3A}"/>
                  </a:ext>
                </a:extLst>
              </p:cNvPr>
              <p:cNvCxnSpPr>
                <a:cxnSpLocks/>
                <a:stCxn id="45" idx="3"/>
                <a:endCxn id="44" idx="3"/>
              </p:cNvCxnSpPr>
              <p:nvPr/>
            </p:nvCxnSpPr>
            <p:spPr bwMode="auto">
              <a:xfrm flipH="1">
                <a:off x="6190477" y="134161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a:extLst>
                  <a:ext uri="{FF2B5EF4-FFF2-40B4-BE49-F238E27FC236}">
                    <a16:creationId xmlns:a16="http://schemas.microsoft.com/office/drawing/2014/main" id="{F7B310BD-B5B2-4156-A36D-5C16197EE659}"/>
                  </a:ext>
                </a:extLst>
              </p:cNvPr>
              <p:cNvCxnSpPr>
                <a:cxnSpLocks/>
                <a:stCxn id="42" idx="3"/>
                <a:endCxn id="43" idx="5"/>
              </p:cNvCxnSpPr>
              <p:nvPr/>
            </p:nvCxnSpPr>
            <p:spPr bwMode="auto">
              <a:xfrm>
                <a:off x="6190477" y="3398001"/>
                <a:ext cx="2051507" cy="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a:extLst>
                  <a:ext uri="{FF2B5EF4-FFF2-40B4-BE49-F238E27FC236}">
                    <a16:creationId xmlns:a16="http://schemas.microsoft.com/office/drawing/2014/main" id="{B73F4BF4-072A-46A3-BF2B-4AD44BAF8DEB}"/>
                  </a:ext>
                </a:extLst>
              </p:cNvPr>
              <p:cNvCxnSpPr>
                <a:cxnSpLocks/>
                <a:stCxn id="43" idx="5"/>
                <a:endCxn id="45" idx="3"/>
              </p:cNvCxnSpPr>
              <p:nvPr/>
            </p:nvCxnSpPr>
            <p:spPr bwMode="auto">
              <a:xfrm flipV="1">
                <a:off x="8241984" y="1341611"/>
                <a:ext cx="0" cy="2056390"/>
              </a:xfrm>
              <a:prstGeom prst="line">
                <a:avLst/>
              </a:prstGeom>
              <a:solidFill>
                <a:schemeClr val="accent1"/>
              </a:solidFill>
              <a:ln w="12700" cap="flat" cmpd="sng" algn="ctr">
                <a:solidFill>
                  <a:srgbClr val="00148C"/>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0" name="Graphic 59" descr="Flask">
                <a:extLst>
                  <a:ext uri="{FF2B5EF4-FFF2-40B4-BE49-F238E27FC236}">
                    <a16:creationId xmlns:a16="http://schemas.microsoft.com/office/drawing/2014/main" id="{FCB9011F-07F7-429E-BFEF-92B3D0EFD16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321771" y="2006745"/>
                <a:ext cx="262800" cy="262800"/>
              </a:xfrm>
              <a:prstGeom prst="rect">
                <a:avLst/>
              </a:prstGeom>
            </p:spPr>
          </p:pic>
        </p:grpSp>
      </p:grpSp>
      <p:sp>
        <p:nvSpPr>
          <p:cNvPr id="85" name="Rectangle 84">
            <a:extLst>
              <a:ext uri="{FF2B5EF4-FFF2-40B4-BE49-F238E27FC236}">
                <a16:creationId xmlns:a16="http://schemas.microsoft.com/office/drawing/2014/main" id="{C250307A-4B93-4DB8-B719-EB07B14BF3D0}"/>
              </a:ext>
            </a:extLst>
          </p:cNvPr>
          <p:cNvSpPr/>
          <p:nvPr/>
        </p:nvSpPr>
        <p:spPr>
          <a:xfrm>
            <a:off x="2046913" y="5092654"/>
            <a:ext cx="8886211" cy="1542763"/>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Group Operating Model – People &amp;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5E5E62"/>
                </a:solidFill>
                <a:latin typeface="Arial"/>
                <a:ea typeface="ＭＳ Ｐゴシック"/>
                <a:cs typeface="Arial"/>
              </a:rPr>
              <a:t>A </a:t>
            </a:r>
            <a:r>
              <a:rPr lang="en-GB" sz="1600" b="1" dirty="0">
                <a:solidFill>
                  <a:srgbClr val="5E5E62"/>
                </a:solidFill>
                <a:latin typeface="Arial"/>
                <a:ea typeface="ＭＳ Ｐゴシック"/>
                <a:cs typeface="Arial"/>
              </a:rPr>
              <a:t>Federated</a:t>
            </a:r>
            <a:r>
              <a:rPr lang="en-GB" sz="1600" dirty="0">
                <a:solidFill>
                  <a:srgbClr val="5E5E62"/>
                </a:solidFill>
                <a:latin typeface="Arial"/>
                <a:ea typeface="ＭＳ Ｐゴシック"/>
                <a:cs typeface="Arial"/>
              </a:rPr>
              <a:t> Data Strategy approach requires a </a:t>
            </a:r>
            <a:r>
              <a:rPr lang="en-GB" sz="1600" b="1" dirty="0">
                <a:solidFill>
                  <a:srgbClr val="5E5E62"/>
                </a:solidFill>
                <a:latin typeface="Arial"/>
                <a:ea typeface="ＭＳ Ｐゴシック"/>
                <a:cs typeface="Arial"/>
              </a:rPr>
              <a:t>hub and spoke </a:t>
            </a:r>
            <a:r>
              <a:rPr lang="en-GB" sz="1600" dirty="0">
                <a:solidFill>
                  <a:srgbClr val="5E5E62"/>
                </a:solidFill>
                <a:latin typeface="Arial"/>
                <a:ea typeface="ＭＳ Ｐゴシック"/>
                <a:cs typeface="Arial"/>
              </a:rPr>
              <a:t>organisation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srgbClr val="5E5E62"/>
                </a:solidFill>
                <a:effectLst/>
                <a:uLnTx/>
                <a:uFillTx/>
                <a:latin typeface="Arial"/>
                <a:ea typeface="ＭＳ Ｐゴシック"/>
                <a:cs typeface="Arial"/>
              </a:rPr>
              <a:t>The </a:t>
            </a: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Target Data Operating Model </a:t>
            </a:r>
            <a:r>
              <a:rPr lang="en-GB" sz="1600">
                <a:solidFill>
                  <a:srgbClr val="5E5E62"/>
                </a:solidFill>
                <a:latin typeface="Arial"/>
                <a:ea typeface="ＭＳ Ｐゴシック"/>
                <a:cs typeface="Arial"/>
              </a:rPr>
              <a:t>will continue </a:t>
            </a:r>
            <a:r>
              <a:rPr lang="en-GB" sz="1600" dirty="0">
                <a:solidFill>
                  <a:srgbClr val="5E5E62"/>
                </a:solidFill>
                <a:latin typeface="Arial"/>
                <a:ea typeface="ＭＳ Ｐゴシック"/>
                <a:cs typeface="Arial"/>
              </a:rPr>
              <a:t>to </a:t>
            </a:r>
            <a:r>
              <a:rPr lang="en-GB" sz="1600" b="1" dirty="0">
                <a:solidFill>
                  <a:srgbClr val="5E5E62"/>
                </a:solidFill>
                <a:latin typeface="Arial"/>
                <a:ea typeface="ＭＳ Ｐゴシック"/>
                <a:cs typeface="Arial"/>
              </a:rPr>
              <a:t>evolve</a:t>
            </a:r>
            <a:r>
              <a:rPr lang="en-GB" sz="1600" dirty="0">
                <a:solidFill>
                  <a:srgbClr val="5E5E62"/>
                </a:solidFill>
                <a:latin typeface="Arial"/>
                <a:ea typeface="ＭＳ Ｐゴシック"/>
                <a:cs typeface="Arial"/>
              </a:rPr>
              <a:t>, and will learn from the </a:t>
            </a:r>
            <a:r>
              <a:rPr lang="en-GB" sz="1600" b="1" dirty="0">
                <a:solidFill>
                  <a:srgbClr val="5E5E62"/>
                </a:solidFill>
                <a:latin typeface="Arial"/>
                <a:ea typeface="ＭＳ Ｐゴシック"/>
                <a:cs typeface="Arial"/>
              </a:rPr>
              <a:t>Digital MVPs</a:t>
            </a:r>
            <a:endParaRPr kumimoji="0" lang="en-GB" sz="1600" b="1" i="0" u="none" strike="noStrike" kern="1200" cap="none" spc="0" normalizeH="0" baseline="0" noProof="0" dirty="0">
              <a:ln>
                <a:noFill/>
              </a:ln>
              <a:solidFill>
                <a:srgbClr val="5E5E62"/>
              </a:solidFill>
              <a:effectLst/>
              <a:uLnTx/>
              <a:uFillTx/>
              <a:latin typeface="Arial"/>
              <a:ea typeface="ＭＳ Ｐゴシック"/>
              <a:cs typeface="Arial"/>
            </a:endParaRPr>
          </a:p>
        </p:txBody>
      </p:sp>
    </p:spTree>
    <p:extLst>
      <p:ext uri="{BB962C8B-B14F-4D97-AF65-F5344CB8AC3E}">
        <p14:creationId xmlns:p14="http://schemas.microsoft.com/office/powerpoint/2010/main" val="3062769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8725"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spcAft>
                <a:spcPts val="450"/>
              </a:spcAft>
            </a:pPr>
            <a:endParaRPr lang="en-US">
              <a:solidFill>
                <a:srgbClr val="FFFFFF"/>
              </a:solidFill>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buClr>
                <a:srgbClr val="55555A"/>
              </a:buClr>
            </a:pPr>
            <a:r>
              <a:rPr lang="en-US" sz="2000" b="1" kern="0">
                <a:solidFill>
                  <a:srgbClr val="FFFFFF"/>
                </a:solidFill>
                <a:latin typeface="Arial"/>
                <a:ea typeface="ＭＳ Ｐゴシック"/>
              </a:rPr>
              <a:t>Group Data Strategy</a:t>
            </a:r>
            <a:endParaRPr lang="en-US" sz="1050" b="1" kern="0">
              <a:solidFill>
                <a:srgbClr val="FFFFFF"/>
              </a:solidFill>
              <a:latin typeface="Arial"/>
              <a:ea typeface="ＭＳ Ｐゴシック"/>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a:spcAft>
                <a:spcPts val="600"/>
              </a:spcAft>
              <a:buClr>
                <a:srgbClr val="55555A"/>
              </a:buClr>
            </a:pPr>
            <a:r>
              <a:rPr lang="en-US" sz="1400" kern="0" dirty="0">
                <a:solidFill>
                  <a:srgbClr val="FFFFFF"/>
                </a:solidFill>
                <a:latin typeface="Arial" panose="020B0604020202020204" pitchFamily="34" charset="0"/>
                <a:ea typeface="ＭＳ Ｐゴシック"/>
                <a:cs typeface="Arial" panose="020B0604020202020204" pitchFamily="34" charset="0"/>
              </a:rPr>
              <a:t>How will we do this?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C250307A-4B93-4DB8-B719-EB07B14BF3D0}"/>
              </a:ext>
            </a:extLst>
          </p:cNvPr>
          <p:cNvSpPr/>
          <p:nvPr/>
        </p:nvSpPr>
        <p:spPr>
          <a:xfrm>
            <a:off x="212419" y="1321240"/>
            <a:ext cx="2958620" cy="4794334"/>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5E5E62"/>
                </a:solidFill>
                <a:effectLst/>
                <a:uLnTx/>
                <a:uFillTx/>
                <a:latin typeface="Arial"/>
                <a:ea typeface="ＭＳ Ｐゴシック"/>
                <a:cs typeface="Arial"/>
              </a:rPr>
              <a:t>Group Operating Model – Delivery: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5E5E62"/>
                </a:solidFill>
                <a:latin typeface="Arial"/>
                <a:ea typeface="ＭＳ Ｐゴシック"/>
                <a:cs typeface="Arial"/>
              </a:rPr>
              <a:t>Group Data is set up to </a:t>
            </a:r>
            <a:r>
              <a:rPr lang="en-GB" sz="1600" b="1" dirty="0">
                <a:solidFill>
                  <a:srgbClr val="5E5E62"/>
                </a:solidFill>
                <a:latin typeface="Arial"/>
                <a:ea typeface="ＭＳ Ｐゴシック"/>
                <a:cs typeface="Arial"/>
              </a:rPr>
              <a:t>deliver data platforms</a:t>
            </a:r>
            <a:r>
              <a:rPr lang="en-GB" sz="1600" dirty="0">
                <a:solidFill>
                  <a:srgbClr val="5E5E62"/>
                </a:solidFill>
                <a:latin typeface="Arial"/>
                <a:ea typeface="ＭＳ Ｐゴシック"/>
                <a:cs typeface="Arial"/>
              </a:rPr>
              <a:t> and ‘</a:t>
            </a:r>
            <a:r>
              <a:rPr lang="en-GB" sz="1600" b="1" dirty="0">
                <a:solidFill>
                  <a:srgbClr val="5E5E62"/>
                </a:solidFill>
                <a:latin typeface="Arial"/>
                <a:ea typeface="ＭＳ Ｐゴシック"/>
                <a:cs typeface="Arial"/>
              </a:rPr>
              <a:t>Capture &amp; Share’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srgbClr val="5E5E62"/>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5E5E62"/>
                </a:solidFill>
                <a:latin typeface="Arial"/>
                <a:ea typeface="ＭＳ Ｐゴシック"/>
                <a:cs typeface="Arial"/>
              </a:rPr>
              <a:t>BUs should establish capabilities to ‘</a:t>
            </a:r>
            <a:r>
              <a:rPr lang="en-GB" sz="1600" b="1" dirty="0">
                <a:solidFill>
                  <a:srgbClr val="5E5E62"/>
                </a:solidFill>
                <a:latin typeface="Arial"/>
                <a:ea typeface="ＭＳ Ｐゴシック"/>
                <a:cs typeface="Arial"/>
              </a:rPr>
              <a:t>Utilise</a:t>
            </a:r>
            <a:r>
              <a:rPr lang="en-GB" sz="1600" dirty="0">
                <a:solidFill>
                  <a:srgbClr val="5E5E62"/>
                </a:solidFill>
                <a:latin typeface="Arial"/>
                <a:ea typeface="ＭＳ Ｐゴシック"/>
                <a:cs typeface="Arial"/>
              </a:rPr>
              <a:t>’ and deliver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srgbClr val="5E5E62"/>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solidFill>
                  <a:srgbClr val="5E5E62"/>
                </a:solidFill>
                <a:latin typeface="Arial"/>
                <a:ea typeface="ＭＳ Ｐゴシック"/>
                <a:cs typeface="Arial"/>
              </a:rPr>
              <a:t>This model is not the target, and will need to </a:t>
            </a:r>
            <a:r>
              <a:rPr lang="en-GB" sz="1600" b="1" dirty="0">
                <a:solidFill>
                  <a:srgbClr val="5E5E62"/>
                </a:solidFill>
                <a:latin typeface="Arial"/>
                <a:ea typeface="ＭＳ Ｐゴシック"/>
                <a:cs typeface="Arial"/>
              </a:rPr>
              <a:t>transition to a more ‘Digital’ model over time</a:t>
            </a:r>
            <a:endParaRPr kumimoji="0" lang="en-GB" sz="1600" b="1" i="0" u="none" strike="noStrike" kern="1200" cap="none" spc="0" normalizeH="0" baseline="0" noProof="0" dirty="0">
              <a:ln>
                <a:noFill/>
              </a:ln>
              <a:solidFill>
                <a:srgbClr val="5E5E62"/>
              </a:solidFill>
              <a:effectLst/>
              <a:uLnTx/>
              <a:uFillTx/>
              <a:latin typeface="Arial"/>
              <a:ea typeface="ＭＳ Ｐゴシック"/>
              <a:cs typeface="Arial"/>
            </a:endParaRPr>
          </a:p>
        </p:txBody>
      </p:sp>
      <p:pic>
        <p:nvPicPr>
          <p:cNvPr id="86" name="Picture 85">
            <a:extLst>
              <a:ext uri="{FF2B5EF4-FFF2-40B4-BE49-F238E27FC236}">
                <a16:creationId xmlns:a16="http://schemas.microsoft.com/office/drawing/2014/main" id="{5708789E-4E59-4DA0-8929-0AF75472B9D2}"/>
              </a:ext>
            </a:extLst>
          </p:cNvPr>
          <p:cNvPicPr>
            <a:picLocks noChangeAspect="1"/>
          </p:cNvPicPr>
          <p:nvPr/>
        </p:nvPicPr>
        <p:blipFill>
          <a:blip r:embed="rId9"/>
          <a:stretch>
            <a:fillRect/>
          </a:stretch>
        </p:blipFill>
        <p:spPr>
          <a:xfrm>
            <a:off x="6183901" y="4727134"/>
            <a:ext cx="3622829" cy="2061129"/>
          </a:xfrm>
          <a:prstGeom prst="rect">
            <a:avLst/>
          </a:prstGeom>
        </p:spPr>
      </p:pic>
      <p:pic>
        <p:nvPicPr>
          <p:cNvPr id="2" name="Picture 1">
            <a:extLst>
              <a:ext uri="{FF2B5EF4-FFF2-40B4-BE49-F238E27FC236}">
                <a16:creationId xmlns:a16="http://schemas.microsoft.com/office/drawing/2014/main" id="{75723B15-1DDC-4D25-BC6B-2A3EAD836CC8}"/>
              </a:ext>
            </a:extLst>
          </p:cNvPr>
          <p:cNvPicPr>
            <a:picLocks noChangeAspect="1"/>
          </p:cNvPicPr>
          <p:nvPr/>
        </p:nvPicPr>
        <p:blipFill>
          <a:blip r:embed="rId10"/>
          <a:stretch>
            <a:fillRect/>
          </a:stretch>
        </p:blipFill>
        <p:spPr>
          <a:xfrm>
            <a:off x="4085601" y="1242060"/>
            <a:ext cx="7789407" cy="2633654"/>
          </a:xfrm>
          <a:prstGeom prst="rect">
            <a:avLst/>
          </a:prstGeom>
        </p:spPr>
      </p:pic>
      <p:sp>
        <p:nvSpPr>
          <p:cNvPr id="3" name="Left Brace 2">
            <a:extLst>
              <a:ext uri="{FF2B5EF4-FFF2-40B4-BE49-F238E27FC236}">
                <a16:creationId xmlns:a16="http://schemas.microsoft.com/office/drawing/2014/main" id="{CB9D4CF4-E525-45E0-BEC7-65D986353EAC}"/>
              </a:ext>
            </a:extLst>
          </p:cNvPr>
          <p:cNvSpPr/>
          <p:nvPr/>
        </p:nvSpPr>
        <p:spPr>
          <a:xfrm rot="5400000">
            <a:off x="7152220" y="3263864"/>
            <a:ext cx="402671" cy="2339312"/>
          </a:xfrm>
          <a:prstGeom prst="leftBrace">
            <a:avLst/>
          </a:prstGeom>
          <a:ln w="28575" cap="rnd">
            <a:solidFill>
              <a:srgbClr val="37373A"/>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2" name="Left Brace 151">
            <a:extLst>
              <a:ext uri="{FF2B5EF4-FFF2-40B4-BE49-F238E27FC236}">
                <a16:creationId xmlns:a16="http://schemas.microsoft.com/office/drawing/2014/main" id="{CCC2C0E8-64E7-46FD-BE85-4F6F8BC40958}"/>
              </a:ext>
            </a:extLst>
          </p:cNvPr>
          <p:cNvSpPr/>
          <p:nvPr/>
        </p:nvSpPr>
        <p:spPr>
          <a:xfrm rot="5400000">
            <a:off x="8963635" y="3791763"/>
            <a:ext cx="402671" cy="1283518"/>
          </a:xfrm>
          <a:prstGeom prst="leftBrace">
            <a:avLst/>
          </a:prstGeom>
          <a:ln w="28575" cap="rnd">
            <a:solidFill>
              <a:srgbClr val="37373A"/>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7DC78FD1-5CBD-4E77-9B09-5989342E3520}"/>
              </a:ext>
            </a:extLst>
          </p:cNvPr>
          <p:cNvCxnSpPr>
            <a:endCxn id="3" idx="1"/>
          </p:cNvCxnSpPr>
          <p:nvPr/>
        </p:nvCxnSpPr>
        <p:spPr>
          <a:xfrm>
            <a:off x="5134062" y="3875714"/>
            <a:ext cx="2219494" cy="356471"/>
          </a:xfrm>
          <a:prstGeom prst="line">
            <a:avLst/>
          </a:prstGeom>
          <a:ln w="12700" cap="rnd">
            <a:solidFill>
              <a:schemeClr val="tx2">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0CA239D-7E47-4B3C-AD63-A5EF9B3B9BFA}"/>
              </a:ext>
            </a:extLst>
          </p:cNvPr>
          <p:cNvCxnSpPr>
            <a:cxnSpLocks/>
            <a:endCxn id="152" idx="1"/>
          </p:cNvCxnSpPr>
          <p:nvPr/>
        </p:nvCxnSpPr>
        <p:spPr>
          <a:xfrm flipH="1">
            <a:off x="9164971" y="3822374"/>
            <a:ext cx="1480660" cy="409813"/>
          </a:xfrm>
          <a:prstGeom prst="line">
            <a:avLst/>
          </a:prstGeom>
          <a:ln w="19050" cap="rnd">
            <a:solidFill>
              <a:schemeClr val="accent2">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966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5E4B80-330F-4362-BDF0-0AC667220037}"/>
              </a:ext>
            </a:extLst>
          </p:cNvPr>
          <p:cNvSpPr>
            <a:spLocks noGrp="1"/>
          </p:cNvSpPr>
          <p:nvPr>
            <p:ph type="title"/>
          </p:nvPr>
        </p:nvSpPr>
        <p:spPr/>
        <p:txBody>
          <a:bodyPr/>
          <a:lstStyle/>
          <a:p>
            <a:r>
              <a:rPr lang="en-GB" dirty="0"/>
              <a:t>Appendix</a:t>
            </a:r>
          </a:p>
        </p:txBody>
      </p:sp>
    </p:spTree>
    <p:extLst>
      <p:ext uri="{BB962C8B-B14F-4D97-AF65-F5344CB8AC3E}">
        <p14:creationId xmlns:p14="http://schemas.microsoft.com/office/powerpoint/2010/main" val="6568216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9749"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Releasing value with data</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9FDD4BA-D6CC-4280-A472-23248E035637}"/>
              </a:ext>
            </a:extLst>
          </p:cNvPr>
          <p:cNvSpPr/>
          <p:nvPr/>
        </p:nvSpPr>
        <p:spPr>
          <a:xfrm>
            <a:off x="59681" y="1235021"/>
            <a:ext cx="1207398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600"/>
              </a:spcAft>
              <a:buClr>
                <a:srgbClr val="55555A"/>
              </a:buClr>
              <a:buSzTx/>
              <a:buFontTx/>
              <a:buNone/>
              <a:tabLst/>
              <a:defRPr/>
            </a:pPr>
            <a:r>
              <a:rPr kumimoji="0" lang="en-GB" sz="1200" b="1" i="0" u="none" strike="noStrike" kern="0" cap="none" spc="0" normalizeH="0" baseline="0" noProof="0">
                <a:ln>
                  <a:noFill/>
                </a:ln>
                <a:solidFill>
                  <a:srgbClr val="0023F6"/>
                </a:solidFill>
                <a:effectLst/>
                <a:uLnTx/>
                <a:uFillTx/>
                <a:latin typeface="Arial"/>
                <a:ea typeface="+mn-ea"/>
                <a:cs typeface="Arial"/>
              </a:rPr>
              <a:t>Bring together the necessary capabilities and a culture of managing data as an asset, to constantly innovate and release optimum business value with data</a:t>
            </a:r>
          </a:p>
        </p:txBody>
      </p:sp>
      <p:sp>
        <p:nvSpPr>
          <p:cNvPr id="14" name="TextBox 13">
            <a:extLst>
              <a:ext uri="{FF2B5EF4-FFF2-40B4-BE49-F238E27FC236}">
                <a16:creationId xmlns:a16="http://schemas.microsoft.com/office/drawing/2014/main" id="{19759EAB-B3D5-4E76-86B4-D20494E5A96A}"/>
              </a:ext>
            </a:extLst>
          </p:cNvPr>
          <p:cNvSpPr txBox="1"/>
          <p:nvPr/>
        </p:nvSpPr>
        <p:spPr bwMode="auto">
          <a:xfrm>
            <a:off x="4489863" y="1662195"/>
            <a:ext cx="23277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What are the challenges?</a:t>
            </a:r>
            <a:endParaRPr kumimoji="0" lang="en-US" sz="1200" b="1" i="0" u="none" strike="noStrike" kern="0" cap="none" spc="0" normalizeH="0" baseline="0" noProof="0">
              <a:ln>
                <a:noFill/>
              </a:ln>
              <a:solidFill>
                <a:srgbClr val="00148C">
                  <a:lumMod val="60000"/>
                  <a:lumOff val="40000"/>
                </a:srgbClr>
              </a:solidFill>
              <a:effectLst/>
              <a:uLnTx/>
              <a:uFillTx/>
              <a:latin typeface="Arial"/>
              <a:ea typeface="ＭＳ Ｐゴシック"/>
              <a:cs typeface="Arial"/>
            </a:endParaRPr>
          </a:p>
        </p:txBody>
      </p:sp>
      <p:sp>
        <p:nvSpPr>
          <p:cNvPr id="15" name="TextBox 14">
            <a:extLst>
              <a:ext uri="{FF2B5EF4-FFF2-40B4-BE49-F238E27FC236}">
                <a16:creationId xmlns:a16="http://schemas.microsoft.com/office/drawing/2014/main" id="{605E05B2-7A3E-4994-8ABE-3616E7A81194}"/>
              </a:ext>
            </a:extLst>
          </p:cNvPr>
          <p:cNvSpPr txBox="1"/>
          <p:nvPr/>
        </p:nvSpPr>
        <p:spPr bwMode="auto">
          <a:xfrm>
            <a:off x="8489799" y="1662376"/>
            <a:ext cx="2327772" cy="18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What will we do?</a:t>
            </a:r>
            <a:endParaRPr kumimoji="0" lang="en-US" sz="1200" b="1" i="0" u="none" strike="noStrike" kern="0" cap="none" spc="0" normalizeH="0" baseline="0" noProof="0">
              <a:ln>
                <a:noFill/>
              </a:ln>
              <a:solidFill>
                <a:srgbClr val="00148C">
                  <a:lumMod val="60000"/>
                  <a:lumOff val="40000"/>
                </a:srgbClr>
              </a:solidFill>
              <a:effectLst/>
              <a:uLnTx/>
              <a:uFillTx/>
              <a:latin typeface="Arial"/>
              <a:ea typeface="ＭＳ Ｐゴシック"/>
              <a:cs typeface="Arial"/>
            </a:endParaRPr>
          </a:p>
        </p:txBody>
      </p:sp>
      <p:cxnSp>
        <p:nvCxnSpPr>
          <p:cNvPr id="24" name="Straight Connector 23">
            <a:extLst>
              <a:ext uri="{FF2B5EF4-FFF2-40B4-BE49-F238E27FC236}">
                <a16:creationId xmlns:a16="http://schemas.microsoft.com/office/drawing/2014/main" id="{F312B4F4-35A0-4402-A4D7-883FCAB39F81}"/>
              </a:ext>
            </a:extLst>
          </p:cNvPr>
          <p:cNvCxnSpPr>
            <a:cxnSpLocks/>
          </p:cNvCxnSpPr>
          <p:nvPr/>
        </p:nvCxnSpPr>
        <p:spPr bwMode="auto">
          <a:xfrm flipH="1">
            <a:off x="0" y="1546664"/>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Group 35">
            <a:extLst>
              <a:ext uri="{FF2B5EF4-FFF2-40B4-BE49-F238E27FC236}">
                <a16:creationId xmlns:a16="http://schemas.microsoft.com/office/drawing/2014/main" id="{45FF0606-DA0C-4829-9E02-1BF5E19B05C4}"/>
              </a:ext>
            </a:extLst>
          </p:cNvPr>
          <p:cNvGrpSpPr/>
          <p:nvPr/>
        </p:nvGrpSpPr>
        <p:grpSpPr>
          <a:xfrm>
            <a:off x="8177379" y="1630981"/>
            <a:ext cx="247094" cy="247094"/>
            <a:chOff x="6477000" y="3757613"/>
            <a:chExt cx="1603375" cy="1720850"/>
          </a:xfrm>
          <a:solidFill>
            <a:schemeClr val="bg1">
              <a:lumMod val="95000"/>
            </a:schemeClr>
          </a:solidFill>
        </p:grpSpPr>
        <p:sp>
          <p:nvSpPr>
            <p:cNvPr id="26" name="Freeform 18">
              <a:extLst>
                <a:ext uri="{FF2B5EF4-FFF2-40B4-BE49-F238E27FC236}">
                  <a16:creationId xmlns:a16="http://schemas.microsoft.com/office/drawing/2014/main" id="{36A20292-AF70-439C-9BEB-3821F29C48BD}"/>
                </a:ext>
              </a:extLst>
            </p:cNvPr>
            <p:cNvSpPr>
              <a:spLocks noEditPoints="1"/>
            </p:cNvSpPr>
            <p:nvPr/>
          </p:nvSpPr>
          <p:spPr bwMode="auto">
            <a:xfrm>
              <a:off x="6827838" y="4108450"/>
              <a:ext cx="904875" cy="1370013"/>
            </a:xfrm>
            <a:custGeom>
              <a:avLst/>
              <a:gdLst/>
              <a:ahLst/>
              <a:cxnLst>
                <a:cxn ang="0">
                  <a:pos x="241" y="72"/>
                </a:cxn>
                <a:cxn ang="0">
                  <a:pos x="164" y="104"/>
                </a:cxn>
                <a:cxn ang="0">
                  <a:pos x="106" y="163"/>
                </a:cxn>
                <a:cxn ang="0">
                  <a:pos x="74" y="242"/>
                </a:cxn>
                <a:cxn ang="0">
                  <a:pos x="72" y="327"/>
                </a:cxn>
                <a:cxn ang="0">
                  <a:pos x="99" y="421"/>
                </a:cxn>
                <a:cxn ang="0">
                  <a:pos x="144" y="511"/>
                </a:cxn>
                <a:cxn ang="0">
                  <a:pos x="206" y="582"/>
                </a:cxn>
                <a:cxn ang="0">
                  <a:pos x="330" y="604"/>
                </a:cxn>
                <a:cxn ang="0">
                  <a:pos x="397" y="550"/>
                </a:cxn>
                <a:cxn ang="0">
                  <a:pos x="451" y="468"/>
                </a:cxn>
                <a:cxn ang="0">
                  <a:pos x="488" y="374"/>
                </a:cxn>
                <a:cxn ang="0">
                  <a:pos x="501" y="285"/>
                </a:cxn>
                <a:cxn ang="0">
                  <a:pos x="484" y="200"/>
                </a:cxn>
                <a:cxn ang="0">
                  <a:pos x="437" y="131"/>
                </a:cxn>
                <a:cxn ang="0">
                  <a:pos x="369" y="84"/>
                </a:cxn>
                <a:cxn ang="0">
                  <a:pos x="285" y="67"/>
                </a:cxn>
                <a:cxn ang="0">
                  <a:pos x="337" y="5"/>
                </a:cxn>
                <a:cxn ang="0">
                  <a:pos x="429" y="39"/>
                </a:cxn>
                <a:cxn ang="0">
                  <a:pos x="503" y="101"/>
                </a:cxn>
                <a:cxn ang="0">
                  <a:pos x="551" y="186"/>
                </a:cxn>
                <a:cxn ang="0">
                  <a:pos x="570" y="285"/>
                </a:cxn>
                <a:cxn ang="0">
                  <a:pos x="556" y="384"/>
                </a:cxn>
                <a:cxn ang="0">
                  <a:pos x="519" y="488"/>
                </a:cxn>
                <a:cxn ang="0">
                  <a:pos x="461" y="582"/>
                </a:cxn>
                <a:cxn ang="0">
                  <a:pos x="426" y="801"/>
                </a:cxn>
                <a:cxn ang="0">
                  <a:pos x="374" y="863"/>
                </a:cxn>
                <a:cxn ang="0">
                  <a:pos x="196" y="801"/>
                </a:cxn>
                <a:cxn ang="0">
                  <a:pos x="144" y="620"/>
                </a:cxn>
                <a:cxn ang="0">
                  <a:pos x="77" y="537"/>
                </a:cxn>
                <a:cxn ang="0">
                  <a:pos x="29" y="436"/>
                </a:cxn>
                <a:cxn ang="0">
                  <a:pos x="4" y="334"/>
                </a:cxn>
                <a:cxn ang="0">
                  <a:pos x="5" y="233"/>
                </a:cxn>
                <a:cxn ang="0">
                  <a:pos x="39" y="141"/>
                </a:cxn>
                <a:cxn ang="0">
                  <a:pos x="101" y="67"/>
                </a:cxn>
                <a:cxn ang="0">
                  <a:pos x="186" y="19"/>
                </a:cxn>
                <a:cxn ang="0">
                  <a:pos x="285" y="0"/>
                </a:cxn>
              </a:cxnLst>
              <a:rect l="0" t="0" r="r" b="b"/>
              <a:pathLst>
                <a:path w="570" h="863">
                  <a:moveTo>
                    <a:pt x="285" y="67"/>
                  </a:moveTo>
                  <a:lnTo>
                    <a:pt x="241" y="72"/>
                  </a:lnTo>
                  <a:lnTo>
                    <a:pt x="201" y="84"/>
                  </a:lnTo>
                  <a:lnTo>
                    <a:pt x="164" y="104"/>
                  </a:lnTo>
                  <a:lnTo>
                    <a:pt x="133" y="131"/>
                  </a:lnTo>
                  <a:lnTo>
                    <a:pt x="106" y="163"/>
                  </a:lnTo>
                  <a:lnTo>
                    <a:pt x="86" y="200"/>
                  </a:lnTo>
                  <a:lnTo>
                    <a:pt x="74" y="242"/>
                  </a:lnTo>
                  <a:lnTo>
                    <a:pt x="69" y="285"/>
                  </a:lnTo>
                  <a:lnTo>
                    <a:pt x="72" y="327"/>
                  </a:lnTo>
                  <a:lnTo>
                    <a:pt x="82" y="374"/>
                  </a:lnTo>
                  <a:lnTo>
                    <a:pt x="99" y="421"/>
                  </a:lnTo>
                  <a:lnTo>
                    <a:pt x="119" y="468"/>
                  </a:lnTo>
                  <a:lnTo>
                    <a:pt x="144" y="511"/>
                  </a:lnTo>
                  <a:lnTo>
                    <a:pt x="173" y="550"/>
                  </a:lnTo>
                  <a:lnTo>
                    <a:pt x="206" y="582"/>
                  </a:lnTo>
                  <a:lnTo>
                    <a:pt x="240" y="604"/>
                  </a:lnTo>
                  <a:lnTo>
                    <a:pt x="330" y="604"/>
                  </a:lnTo>
                  <a:lnTo>
                    <a:pt x="364" y="582"/>
                  </a:lnTo>
                  <a:lnTo>
                    <a:pt x="397" y="550"/>
                  </a:lnTo>
                  <a:lnTo>
                    <a:pt x="426" y="511"/>
                  </a:lnTo>
                  <a:lnTo>
                    <a:pt x="451" y="468"/>
                  </a:lnTo>
                  <a:lnTo>
                    <a:pt x="471" y="421"/>
                  </a:lnTo>
                  <a:lnTo>
                    <a:pt x="488" y="374"/>
                  </a:lnTo>
                  <a:lnTo>
                    <a:pt x="498" y="327"/>
                  </a:lnTo>
                  <a:lnTo>
                    <a:pt x="501" y="285"/>
                  </a:lnTo>
                  <a:lnTo>
                    <a:pt x="496" y="242"/>
                  </a:lnTo>
                  <a:lnTo>
                    <a:pt x="484" y="200"/>
                  </a:lnTo>
                  <a:lnTo>
                    <a:pt x="464" y="163"/>
                  </a:lnTo>
                  <a:lnTo>
                    <a:pt x="437" y="131"/>
                  </a:lnTo>
                  <a:lnTo>
                    <a:pt x="405" y="104"/>
                  </a:lnTo>
                  <a:lnTo>
                    <a:pt x="369" y="84"/>
                  </a:lnTo>
                  <a:lnTo>
                    <a:pt x="328" y="72"/>
                  </a:lnTo>
                  <a:lnTo>
                    <a:pt x="285" y="67"/>
                  </a:lnTo>
                  <a:close/>
                  <a:moveTo>
                    <a:pt x="285" y="0"/>
                  </a:moveTo>
                  <a:lnTo>
                    <a:pt x="337" y="5"/>
                  </a:lnTo>
                  <a:lnTo>
                    <a:pt x="384" y="19"/>
                  </a:lnTo>
                  <a:lnTo>
                    <a:pt x="429" y="39"/>
                  </a:lnTo>
                  <a:lnTo>
                    <a:pt x="469" y="67"/>
                  </a:lnTo>
                  <a:lnTo>
                    <a:pt x="503" y="101"/>
                  </a:lnTo>
                  <a:lnTo>
                    <a:pt x="531" y="141"/>
                  </a:lnTo>
                  <a:lnTo>
                    <a:pt x="551" y="186"/>
                  </a:lnTo>
                  <a:lnTo>
                    <a:pt x="565" y="233"/>
                  </a:lnTo>
                  <a:lnTo>
                    <a:pt x="570" y="285"/>
                  </a:lnTo>
                  <a:lnTo>
                    <a:pt x="566" y="334"/>
                  </a:lnTo>
                  <a:lnTo>
                    <a:pt x="556" y="384"/>
                  </a:lnTo>
                  <a:lnTo>
                    <a:pt x="541" y="436"/>
                  </a:lnTo>
                  <a:lnTo>
                    <a:pt x="519" y="488"/>
                  </a:lnTo>
                  <a:lnTo>
                    <a:pt x="493" y="537"/>
                  </a:lnTo>
                  <a:lnTo>
                    <a:pt x="461" y="582"/>
                  </a:lnTo>
                  <a:lnTo>
                    <a:pt x="426" y="620"/>
                  </a:lnTo>
                  <a:lnTo>
                    <a:pt x="426" y="801"/>
                  </a:lnTo>
                  <a:lnTo>
                    <a:pt x="374" y="801"/>
                  </a:lnTo>
                  <a:lnTo>
                    <a:pt x="374" y="863"/>
                  </a:lnTo>
                  <a:lnTo>
                    <a:pt x="196" y="863"/>
                  </a:lnTo>
                  <a:lnTo>
                    <a:pt x="196" y="801"/>
                  </a:lnTo>
                  <a:lnTo>
                    <a:pt x="144" y="801"/>
                  </a:lnTo>
                  <a:lnTo>
                    <a:pt x="144" y="620"/>
                  </a:lnTo>
                  <a:lnTo>
                    <a:pt x="109" y="582"/>
                  </a:lnTo>
                  <a:lnTo>
                    <a:pt x="77" y="537"/>
                  </a:lnTo>
                  <a:lnTo>
                    <a:pt x="50" y="488"/>
                  </a:lnTo>
                  <a:lnTo>
                    <a:pt x="29" y="436"/>
                  </a:lnTo>
                  <a:lnTo>
                    <a:pt x="14" y="384"/>
                  </a:lnTo>
                  <a:lnTo>
                    <a:pt x="4" y="334"/>
                  </a:lnTo>
                  <a:lnTo>
                    <a:pt x="0" y="285"/>
                  </a:lnTo>
                  <a:lnTo>
                    <a:pt x="5" y="233"/>
                  </a:lnTo>
                  <a:lnTo>
                    <a:pt x="19" y="186"/>
                  </a:lnTo>
                  <a:lnTo>
                    <a:pt x="39" y="141"/>
                  </a:lnTo>
                  <a:lnTo>
                    <a:pt x="67" y="101"/>
                  </a:lnTo>
                  <a:lnTo>
                    <a:pt x="101" y="67"/>
                  </a:lnTo>
                  <a:lnTo>
                    <a:pt x="141" y="39"/>
                  </a:lnTo>
                  <a:lnTo>
                    <a:pt x="186" y="19"/>
                  </a:lnTo>
                  <a:lnTo>
                    <a:pt x="233" y="5"/>
                  </a:lnTo>
                  <a:lnTo>
                    <a:pt x="285"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27" name="Freeform 19">
              <a:extLst>
                <a:ext uri="{FF2B5EF4-FFF2-40B4-BE49-F238E27FC236}">
                  <a16:creationId xmlns:a16="http://schemas.microsoft.com/office/drawing/2014/main" id="{87437CE7-CC0D-46E8-91F4-B59C1E6389BB}"/>
                </a:ext>
              </a:extLst>
            </p:cNvPr>
            <p:cNvSpPr>
              <a:spLocks/>
            </p:cNvSpPr>
            <p:nvPr/>
          </p:nvSpPr>
          <p:spPr bwMode="auto">
            <a:xfrm>
              <a:off x="6530975" y="4730750"/>
              <a:ext cx="271463" cy="173038"/>
            </a:xfrm>
            <a:custGeom>
              <a:avLst/>
              <a:gdLst/>
              <a:ahLst/>
              <a:cxnLst>
                <a:cxn ang="0">
                  <a:pos x="139" y="0"/>
                </a:cxn>
                <a:cxn ang="0">
                  <a:pos x="150" y="4"/>
                </a:cxn>
                <a:cxn ang="0">
                  <a:pos x="160" y="9"/>
                </a:cxn>
                <a:cxn ang="0">
                  <a:pos x="167" y="19"/>
                </a:cxn>
                <a:cxn ang="0">
                  <a:pos x="171" y="31"/>
                </a:cxn>
                <a:cxn ang="0">
                  <a:pos x="167" y="42"/>
                </a:cxn>
                <a:cxn ang="0">
                  <a:pos x="162" y="52"/>
                </a:cxn>
                <a:cxn ang="0">
                  <a:pos x="152" y="59"/>
                </a:cxn>
                <a:cxn ang="0">
                  <a:pos x="43" y="108"/>
                </a:cxn>
                <a:cxn ang="0">
                  <a:pos x="28" y="109"/>
                </a:cxn>
                <a:cxn ang="0">
                  <a:pos x="13" y="104"/>
                </a:cxn>
                <a:cxn ang="0">
                  <a:pos x="3" y="93"/>
                </a:cxn>
                <a:cxn ang="0">
                  <a:pos x="0" y="81"/>
                </a:cxn>
                <a:cxn ang="0">
                  <a:pos x="3" y="69"/>
                </a:cxn>
                <a:cxn ang="0">
                  <a:pos x="10" y="59"/>
                </a:cxn>
                <a:cxn ang="0">
                  <a:pos x="20" y="52"/>
                </a:cxn>
                <a:cxn ang="0">
                  <a:pos x="127" y="4"/>
                </a:cxn>
                <a:cxn ang="0">
                  <a:pos x="139" y="0"/>
                </a:cxn>
              </a:cxnLst>
              <a:rect l="0" t="0" r="r" b="b"/>
              <a:pathLst>
                <a:path w="171" h="109">
                  <a:moveTo>
                    <a:pt x="139" y="0"/>
                  </a:moveTo>
                  <a:lnTo>
                    <a:pt x="150" y="4"/>
                  </a:lnTo>
                  <a:lnTo>
                    <a:pt x="160" y="9"/>
                  </a:lnTo>
                  <a:lnTo>
                    <a:pt x="167" y="19"/>
                  </a:lnTo>
                  <a:lnTo>
                    <a:pt x="171" y="31"/>
                  </a:lnTo>
                  <a:lnTo>
                    <a:pt x="167" y="42"/>
                  </a:lnTo>
                  <a:lnTo>
                    <a:pt x="162" y="52"/>
                  </a:lnTo>
                  <a:lnTo>
                    <a:pt x="152" y="59"/>
                  </a:lnTo>
                  <a:lnTo>
                    <a:pt x="43" y="108"/>
                  </a:lnTo>
                  <a:lnTo>
                    <a:pt x="28" y="109"/>
                  </a:lnTo>
                  <a:lnTo>
                    <a:pt x="13" y="104"/>
                  </a:lnTo>
                  <a:lnTo>
                    <a:pt x="3" y="93"/>
                  </a:lnTo>
                  <a:lnTo>
                    <a:pt x="0" y="81"/>
                  </a:lnTo>
                  <a:lnTo>
                    <a:pt x="3" y="69"/>
                  </a:lnTo>
                  <a:lnTo>
                    <a:pt x="10" y="59"/>
                  </a:lnTo>
                  <a:lnTo>
                    <a:pt x="20" y="52"/>
                  </a:lnTo>
                  <a:lnTo>
                    <a:pt x="127" y="4"/>
                  </a:lnTo>
                  <a:lnTo>
                    <a:pt x="139"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28" name="Freeform 20">
              <a:extLst>
                <a:ext uri="{FF2B5EF4-FFF2-40B4-BE49-F238E27FC236}">
                  <a16:creationId xmlns:a16="http://schemas.microsoft.com/office/drawing/2014/main" id="{85328F5E-D8C1-400D-A6A1-486C56A81F31}"/>
                </a:ext>
              </a:extLst>
            </p:cNvPr>
            <p:cNvSpPr>
              <a:spLocks/>
            </p:cNvSpPr>
            <p:nvPr/>
          </p:nvSpPr>
          <p:spPr bwMode="auto">
            <a:xfrm>
              <a:off x="6477000" y="4446588"/>
              <a:ext cx="282575" cy="109538"/>
            </a:xfrm>
            <a:custGeom>
              <a:avLst/>
              <a:gdLst/>
              <a:ahLst/>
              <a:cxnLst>
                <a:cxn ang="0">
                  <a:pos x="32" y="0"/>
                </a:cxn>
                <a:cxn ang="0">
                  <a:pos x="149" y="8"/>
                </a:cxn>
                <a:cxn ang="0">
                  <a:pos x="164" y="14"/>
                </a:cxn>
                <a:cxn ang="0">
                  <a:pos x="174" y="25"/>
                </a:cxn>
                <a:cxn ang="0">
                  <a:pos x="178" y="40"/>
                </a:cxn>
                <a:cxn ang="0">
                  <a:pos x="173" y="55"/>
                </a:cxn>
                <a:cxn ang="0">
                  <a:pos x="161" y="65"/>
                </a:cxn>
                <a:cxn ang="0">
                  <a:pos x="146" y="69"/>
                </a:cxn>
                <a:cxn ang="0">
                  <a:pos x="29" y="60"/>
                </a:cxn>
                <a:cxn ang="0">
                  <a:pos x="14" y="55"/>
                </a:cxn>
                <a:cxn ang="0">
                  <a:pos x="4" y="44"/>
                </a:cxn>
                <a:cxn ang="0">
                  <a:pos x="0" y="29"/>
                </a:cxn>
                <a:cxn ang="0">
                  <a:pos x="5" y="14"/>
                </a:cxn>
                <a:cxn ang="0">
                  <a:pos x="17" y="3"/>
                </a:cxn>
                <a:cxn ang="0">
                  <a:pos x="32" y="0"/>
                </a:cxn>
              </a:cxnLst>
              <a:rect l="0" t="0" r="r" b="b"/>
              <a:pathLst>
                <a:path w="178" h="69">
                  <a:moveTo>
                    <a:pt x="32" y="0"/>
                  </a:moveTo>
                  <a:lnTo>
                    <a:pt x="149" y="8"/>
                  </a:lnTo>
                  <a:lnTo>
                    <a:pt x="164" y="14"/>
                  </a:lnTo>
                  <a:lnTo>
                    <a:pt x="174" y="25"/>
                  </a:lnTo>
                  <a:lnTo>
                    <a:pt x="178" y="40"/>
                  </a:lnTo>
                  <a:lnTo>
                    <a:pt x="173" y="55"/>
                  </a:lnTo>
                  <a:lnTo>
                    <a:pt x="161" y="65"/>
                  </a:lnTo>
                  <a:lnTo>
                    <a:pt x="146" y="69"/>
                  </a:lnTo>
                  <a:lnTo>
                    <a:pt x="29" y="60"/>
                  </a:lnTo>
                  <a:lnTo>
                    <a:pt x="14" y="55"/>
                  </a:lnTo>
                  <a:lnTo>
                    <a:pt x="4" y="44"/>
                  </a:lnTo>
                  <a:lnTo>
                    <a:pt x="0" y="29"/>
                  </a:lnTo>
                  <a:lnTo>
                    <a:pt x="5" y="14"/>
                  </a:lnTo>
                  <a:lnTo>
                    <a:pt x="17" y="3"/>
                  </a:lnTo>
                  <a:lnTo>
                    <a:pt x="32"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29" name="Freeform 21">
              <a:extLst>
                <a:ext uri="{FF2B5EF4-FFF2-40B4-BE49-F238E27FC236}">
                  <a16:creationId xmlns:a16="http://schemas.microsoft.com/office/drawing/2014/main" id="{598A099C-CF2C-46FD-9E62-8810BCE6EA2B}"/>
                </a:ext>
              </a:extLst>
            </p:cNvPr>
            <p:cNvSpPr>
              <a:spLocks/>
            </p:cNvSpPr>
            <p:nvPr/>
          </p:nvSpPr>
          <p:spPr bwMode="auto">
            <a:xfrm>
              <a:off x="6599238" y="4100513"/>
              <a:ext cx="252413" cy="195263"/>
            </a:xfrm>
            <a:custGeom>
              <a:avLst/>
              <a:gdLst/>
              <a:ahLst/>
              <a:cxnLst>
                <a:cxn ang="0">
                  <a:pos x="30" y="0"/>
                </a:cxn>
                <a:cxn ang="0">
                  <a:pos x="45" y="4"/>
                </a:cxn>
                <a:cxn ang="0">
                  <a:pos x="146" y="67"/>
                </a:cxn>
                <a:cxn ang="0">
                  <a:pos x="156" y="79"/>
                </a:cxn>
                <a:cxn ang="0">
                  <a:pos x="159" y="94"/>
                </a:cxn>
                <a:cxn ang="0">
                  <a:pos x="156" y="109"/>
                </a:cxn>
                <a:cxn ang="0">
                  <a:pos x="148" y="118"/>
                </a:cxn>
                <a:cxn ang="0">
                  <a:pos x="136" y="123"/>
                </a:cxn>
                <a:cxn ang="0">
                  <a:pos x="124" y="123"/>
                </a:cxn>
                <a:cxn ang="0">
                  <a:pos x="114" y="118"/>
                </a:cxn>
                <a:cxn ang="0">
                  <a:pos x="14" y="56"/>
                </a:cxn>
                <a:cxn ang="0">
                  <a:pos x="5" y="47"/>
                </a:cxn>
                <a:cxn ang="0">
                  <a:pos x="0" y="37"/>
                </a:cxn>
                <a:cxn ang="0">
                  <a:pos x="0" y="25"/>
                </a:cxn>
                <a:cxn ang="0">
                  <a:pos x="4" y="14"/>
                </a:cxn>
                <a:cxn ang="0">
                  <a:pos x="15" y="4"/>
                </a:cxn>
                <a:cxn ang="0">
                  <a:pos x="30" y="0"/>
                </a:cxn>
              </a:cxnLst>
              <a:rect l="0" t="0" r="r" b="b"/>
              <a:pathLst>
                <a:path w="159" h="123">
                  <a:moveTo>
                    <a:pt x="30" y="0"/>
                  </a:moveTo>
                  <a:lnTo>
                    <a:pt x="45" y="4"/>
                  </a:lnTo>
                  <a:lnTo>
                    <a:pt x="146" y="67"/>
                  </a:lnTo>
                  <a:lnTo>
                    <a:pt x="156" y="79"/>
                  </a:lnTo>
                  <a:lnTo>
                    <a:pt x="159" y="94"/>
                  </a:lnTo>
                  <a:lnTo>
                    <a:pt x="156" y="109"/>
                  </a:lnTo>
                  <a:lnTo>
                    <a:pt x="148" y="118"/>
                  </a:lnTo>
                  <a:lnTo>
                    <a:pt x="136" y="123"/>
                  </a:lnTo>
                  <a:lnTo>
                    <a:pt x="124" y="123"/>
                  </a:lnTo>
                  <a:lnTo>
                    <a:pt x="114" y="118"/>
                  </a:lnTo>
                  <a:lnTo>
                    <a:pt x="14" y="56"/>
                  </a:lnTo>
                  <a:lnTo>
                    <a:pt x="5" y="47"/>
                  </a:lnTo>
                  <a:lnTo>
                    <a:pt x="0" y="37"/>
                  </a:lnTo>
                  <a:lnTo>
                    <a:pt x="0" y="25"/>
                  </a:lnTo>
                  <a:lnTo>
                    <a:pt x="4" y="14"/>
                  </a:lnTo>
                  <a:lnTo>
                    <a:pt x="15" y="4"/>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0" name="Freeform 22">
              <a:extLst>
                <a:ext uri="{FF2B5EF4-FFF2-40B4-BE49-F238E27FC236}">
                  <a16:creationId xmlns:a16="http://schemas.microsoft.com/office/drawing/2014/main" id="{CEC02AE2-BAD9-419F-A19E-17D1463C4C22}"/>
                </a:ext>
              </a:extLst>
            </p:cNvPr>
            <p:cNvSpPr>
              <a:spLocks/>
            </p:cNvSpPr>
            <p:nvPr/>
          </p:nvSpPr>
          <p:spPr bwMode="auto">
            <a:xfrm>
              <a:off x="6867525" y="3851275"/>
              <a:ext cx="188913" cy="257175"/>
            </a:xfrm>
            <a:custGeom>
              <a:avLst/>
              <a:gdLst/>
              <a:ahLst/>
              <a:cxnLst>
                <a:cxn ang="0">
                  <a:pos x="31" y="0"/>
                </a:cxn>
                <a:cxn ang="0">
                  <a:pos x="46" y="3"/>
                </a:cxn>
                <a:cxn ang="0">
                  <a:pos x="57" y="15"/>
                </a:cxn>
                <a:cxn ang="0">
                  <a:pos x="116" y="117"/>
                </a:cxn>
                <a:cxn ang="0">
                  <a:pos x="119" y="129"/>
                </a:cxn>
                <a:cxn ang="0">
                  <a:pos x="119" y="140"/>
                </a:cxn>
                <a:cxn ang="0">
                  <a:pos x="114" y="151"/>
                </a:cxn>
                <a:cxn ang="0">
                  <a:pos x="104" y="159"/>
                </a:cxn>
                <a:cxn ang="0">
                  <a:pos x="92" y="162"/>
                </a:cxn>
                <a:cxn ang="0">
                  <a:pos x="81" y="162"/>
                </a:cxn>
                <a:cxn ang="0">
                  <a:pos x="71" y="157"/>
                </a:cxn>
                <a:cxn ang="0">
                  <a:pos x="62" y="147"/>
                </a:cxn>
                <a:cxn ang="0">
                  <a:pos x="4" y="45"/>
                </a:cxn>
                <a:cxn ang="0">
                  <a:pos x="0" y="33"/>
                </a:cxn>
                <a:cxn ang="0">
                  <a:pos x="0" y="21"/>
                </a:cxn>
                <a:cxn ang="0">
                  <a:pos x="5" y="11"/>
                </a:cxn>
                <a:cxn ang="0">
                  <a:pos x="15" y="3"/>
                </a:cxn>
                <a:cxn ang="0">
                  <a:pos x="31" y="0"/>
                </a:cxn>
              </a:cxnLst>
              <a:rect l="0" t="0" r="r" b="b"/>
              <a:pathLst>
                <a:path w="119" h="162">
                  <a:moveTo>
                    <a:pt x="31" y="0"/>
                  </a:moveTo>
                  <a:lnTo>
                    <a:pt x="46" y="3"/>
                  </a:lnTo>
                  <a:lnTo>
                    <a:pt x="57" y="15"/>
                  </a:lnTo>
                  <a:lnTo>
                    <a:pt x="116" y="117"/>
                  </a:lnTo>
                  <a:lnTo>
                    <a:pt x="119" y="129"/>
                  </a:lnTo>
                  <a:lnTo>
                    <a:pt x="119" y="140"/>
                  </a:lnTo>
                  <a:lnTo>
                    <a:pt x="114" y="151"/>
                  </a:lnTo>
                  <a:lnTo>
                    <a:pt x="104" y="159"/>
                  </a:lnTo>
                  <a:lnTo>
                    <a:pt x="92" y="162"/>
                  </a:lnTo>
                  <a:lnTo>
                    <a:pt x="81" y="162"/>
                  </a:lnTo>
                  <a:lnTo>
                    <a:pt x="71" y="157"/>
                  </a:lnTo>
                  <a:lnTo>
                    <a:pt x="62" y="147"/>
                  </a:lnTo>
                  <a:lnTo>
                    <a:pt x="4" y="45"/>
                  </a:lnTo>
                  <a:lnTo>
                    <a:pt x="0" y="33"/>
                  </a:lnTo>
                  <a:lnTo>
                    <a:pt x="0" y="21"/>
                  </a:lnTo>
                  <a:lnTo>
                    <a:pt x="5" y="11"/>
                  </a:lnTo>
                  <a:lnTo>
                    <a:pt x="15" y="3"/>
                  </a:lnTo>
                  <a:lnTo>
                    <a:pt x="3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1" name="Freeform 23">
              <a:extLst>
                <a:ext uri="{FF2B5EF4-FFF2-40B4-BE49-F238E27FC236}">
                  <a16:creationId xmlns:a16="http://schemas.microsoft.com/office/drawing/2014/main" id="{85FEFD6A-292F-42D4-863E-514AC6131632}"/>
                </a:ext>
              </a:extLst>
            </p:cNvPr>
            <p:cNvSpPr>
              <a:spLocks/>
            </p:cNvSpPr>
            <p:nvPr/>
          </p:nvSpPr>
          <p:spPr bwMode="auto">
            <a:xfrm>
              <a:off x="7221538" y="3757613"/>
              <a:ext cx="103188" cy="284163"/>
            </a:xfrm>
            <a:custGeom>
              <a:avLst/>
              <a:gdLst/>
              <a:ahLst/>
              <a:cxnLst>
                <a:cxn ang="0">
                  <a:pos x="30" y="0"/>
                </a:cxn>
                <a:cxn ang="0">
                  <a:pos x="45" y="3"/>
                </a:cxn>
                <a:cxn ang="0">
                  <a:pos x="57" y="15"/>
                </a:cxn>
                <a:cxn ang="0">
                  <a:pos x="60" y="30"/>
                </a:cxn>
                <a:cxn ang="0">
                  <a:pos x="65" y="148"/>
                </a:cxn>
                <a:cxn ang="0">
                  <a:pos x="62" y="163"/>
                </a:cxn>
                <a:cxn ang="0">
                  <a:pos x="50" y="174"/>
                </a:cxn>
                <a:cxn ang="0">
                  <a:pos x="35" y="179"/>
                </a:cxn>
                <a:cxn ang="0">
                  <a:pos x="20" y="176"/>
                </a:cxn>
                <a:cxn ang="0">
                  <a:pos x="8" y="164"/>
                </a:cxn>
                <a:cxn ang="0">
                  <a:pos x="5" y="149"/>
                </a:cxn>
                <a:cxn ang="0">
                  <a:pos x="0" y="32"/>
                </a:cxn>
                <a:cxn ang="0">
                  <a:pos x="3" y="17"/>
                </a:cxn>
                <a:cxn ang="0">
                  <a:pos x="15" y="5"/>
                </a:cxn>
                <a:cxn ang="0">
                  <a:pos x="30" y="0"/>
                </a:cxn>
              </a:cxnLst>
              <a:rect l="0" t="0" r="r" b="b"/>
              <a:pathLst>
                <a:path w="65" h="179">
                  <a:moveTo>
                    <a:pt x="30" y="0"/>
                  </a:moveTo>
                  <a:lnTo>
                    <a:pt x="45" y="3"/>
                  </a:lnTo>
                  <a:lnTo>
                    <a:pt x="57" y="15"/>
                  </a:lnTo>
                  <a:lnTo>
                    <a:pt x="60" y="30"/>
                  </a:lnTo>
                  <a:lnTo>
                    <a:pt x="65" y="148"/>
                  </a:lnTo>
                  <a:lnTo>
                    <a:pt x="62" y="163"/>
                  </a:lnTo>
                  <a:lnTo>
                    <a:pt x="50" y="174"/>
                  </a:lnTo>
                  <a:lnTo>
                    <a:pt x="35" y="179"/>
                  </a:lnTo>
                  <a:lnTo>
                    <a:pt x="20" y="176"/>
                  </a:lnTo>
                  <a:lnTo>
                    <a:pt x="8" y="164"/>
                  </a:lnTo>
                  <a:lnTo>
                    <a:pt x="5" y="149"/>
                  </a:lnTo>
                  <a:lnTo>
                    <a:pt x="0" y="32"/>
                  </a:lnTo>
                  <a:lnTo>
                    <a:pt x="3" y="17"/>
                  </a:lnTo>
                  <a:lnTo>
                    <a:pt x="15" y="5"/>
                  </a:lnTo>
                  <a:lnTo>
                    <a:pt x="30"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2" name="Freeform 24">
              <a:extLst>
                <a:ext uri="{FF2B5EF4-FFF2-40B4-BE49-F238E27FC236}">
                  <a16:creationId xmlns:a16="http://schemas.microsoft.com/office/drawing/2014/main" id="{24283E63-B0B1-43B4-9E91-BC1DA795C4C2}"/>
                </a:ext>
              </a:extLst>
            </p:cNvPr>
            <p:cNvSpPr>
              <a:spLocks/>
            </p:cNvSpPr>
            <p:nvPr/>
          </p:nvSpPr>
          <p:spPr bwMode="auto">
            <a:xfrm>
              <a:off x="7497763" y="3843338"/>
              <a:ext cx="177800" cy="265113"/>
            </a:xfrm>
            <a:custGeom>
              <a:avLst/>
              <a:gdLst/>
              <a:ahLst/>
              <a:cxnLst>
                <a:cxn ang="0">
                  <a:pos x="81" y="0"/>
                </a:cxn>
                <a:cxn ang="0">
                  <a:pos x="96" y="3"/>
                </a:cxn>
                <a:cxn ang="0">
                  <a:pos x="106" y="10"/>
                </a:cxn>
                <a:cxn ang="0">
                  <a:pos x="111" y="20"/>
                </a:cxn>
                <a:cxn ang="0">
                  <a:pos x="112" y="32"/>
                </a:cxn>
                <a:cxn ang="0">
                  <a:pos x="109" y="43"/>
                </a:cxn>
                <a:cxn ang="0">
                  <a:pos x="57" y="149"/>
                </a:cxn>
                <a:cxn ang="0">
                  <a:pos x="50" y="159"/>
                </a:cxn>
                <a:cxn ang="0">
                  <a:pos x="40" y="164"/>
                </a:cxn>
                <a:cxn ang="0">
                  <a:pos x="29" y="167"/>
                </a:cxn>
                <a:cxn ang="0">
                  <a:pos x="17" y="164"/>
                </a:cxn>
                <a:cxn ang="0">
                  <a:pos x="5" y="152"/>
                </a:cxn>
                <a:cxn ang="0">
                  <a:pos x="0" y="137"/>
                </a:cxn>
                <a:cxn ang="0">
                  <a:pos x="2" y="122"/>
                </a:cxn>
                <a:cxn ang="0">
                  <a:pos x="54" y="16"/>
                </a:cxn>
                <a:cxn ang="0">
                  <a:pos x="66" y="5"/>
                </a:cxn>
                <a:cxn ang="0">
                  <a:pos x="81" y="0"/>
                </a:cxn>
              </a:cxnLst>
              <a:rect l="0" t="0" r="r" b="b"/>
              <a:pathLst>
                <a:path w="112" h="167">
                  <a:moveTo>
                    <a:pt x="81" y="0"/>
                  </a:moveTo>
                  <a:lnTo>
                    <a:pt x="96" y="3"/>
                  </a:lnTo>
                  <a:lnTo>
                    <a:pt x="106" y="10"/>
                  </a:lnTo>
                  <a:lnTo>
                    <a:pt x="111" y="20"/>
                  </a:lnTo>
                  <a:lnTo>
                    <a:pt x="112" y="32"/>
                  </a:lnTo>
                  <a:lnTo>
                    <a:pt x="109" y="43"/>
                  </a:lnTo>
                  <a:lnTo>
                    <a:pt x="57" y="149"/>
                  </a:lnTo>
                  <a:lnTo>
                    <a:pt x="50" y="159"/>
                  </a:lnTo>
                  <a:lnTo>
                    <a:pt x="40" y="164"/>
                  </a:lnTo>
                  <a:lnTo>
                    <a:pt x="29" y="167"/>
                  </a:lnTo>
                  <a:lnTo>
                    <a:pt x="17" y="164"/>
                  </a:lnTo>
                  <a:lnTo>
                    <a:pt x="5" y="152"/>
                  </a:lnTo>
                  <a:lnTo>
                    <a:pt x="0" y="137"/>
                  </a:lnTo>
                  <a:lnTo>
                    <a:pt x="2" y="122"/>
                  </a:lnTo>
                  <a:lnTo>
                    <a:pt x="54" y="16"/>
                  </a:lnTo>
                  <a:lnTo>
                    <a:pt x="66" y="5"/>
                  </a:lnTo>
                  <a:lnTo>
                    <a:pt x="81"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3" name="Freeform 25">
              <a:extLst>
                <a:ext uri="{FF2B5EF4-FFF2-40B4-BE49-F238E27FC236}">
                  <a16:creationId xmlns:a16="http://schemas.microsoft.com/office/drawing/2014/main" id="{15C9AFFE-3EF4-4179-B21D-B365DD4F24D0}"/>
                </a:ext>
              </a:extLst>
            </p:cNvPr>
            <p:cNvSpPr>
              <a:spLocks/>
            </p:cNvSpPr>
            <p:nvPr/>
          </p:nvSpPr>
          <p:spPr bwMode="auto">
            <a:xfrm>
              <a:off x="7702550" y="4087813"/>
              <a:ext cx="247650" cy="201613"/>
            </a:xfrm>
            <a:custGeom>
              <a:avLst/>
              <a:gdLst/>
              <a:ahLst/>
              <a:cxnLst>
                <a:cxn ang="0">
                  <a:pos x="124" y="0"/>
                </a:cxn>
                <a:cxn ang="0">
                  <a:pos x="139" y="2"/>
                </a:cxn>
                <a:cxn ang="0">
                  <a:pos x="151" y="12"/>
                </a:cxn>
                <a:cxn ang="0">
                  <a:pos x="156" y="27"/>
                </a:cxn>
                <a:cxn ang="0">
                  <a:pos x="154" y="42"/>
                </a:cxn>
                <a:cxn ang="0">
                  <a:pos x="144" y="53"/>
                </a:cxn>
                <a:cxn ang="0">
                  <a:pos x="49" y="122"/>
                </a:cxn>
                <a:cxn ang="0">
                  <a:pos x="37" y="127"/>
                </a:cxn>
                <a:cxn ang="0">
                  <a:pos x="25" y="127"/>
                </a:cxn>
                <a:cxn ang="0">
                  <a:pos x="15" y="124"/>
                </a:cxn>
                <a:cxn ang="0">
                  <a:pos x="7" y="115"/>
                </a:cxn>
                <a:cxn ang="0">
                  <a:pos x="2" y="105"/>
                </a:cxn>
                <a:cxn ang="0">
                  <a:pos x="0" y="94"/>
                </a:cxn>
                <a:cxn ang="0">
                  <a:pos x="5" y="82"/>
                </a:cxn>
                <a:cxn ang="0">
                  <a:pos x="14" y="74"/>
                </a:cxn>
                <a:cxn ang="0">
                  <a:pos x="109" y="5"/>
                </a:cxn>
                <a:cxn ang="0">
                  <a:pos x="124" y="0"/>
                </a:cxn>
              </a:cxnLst>
              <a:rect l="0" t="0" r="r" b="b"/>
              <a:pathLst>
                <a:path w="156" h="127">
                  <a:moveTo>
                    <a:pt x="124" y="0"/>
                  </a:moveTo>
                  <a:lnTo>
                    <a:pt x="139" y="2"/>
                  </a:lnTo>
                  <a:lnTo>
                    <a:pt x="151" y="12"/>
                  </a:lnTo>
                  <a:lnTo>
                    <a:pt x="156" y="27"/>
                  </a:lnTo>
                  <a:lnTo>
                    <a:pt x="154" y="42"/>
                  </a:lnTo>
                  <a:lnTo>
                    <a:pt x="144" y="53"/>
                  </a:lnTo>
                  <a:lnTo>
                    <a:pt x="49" y="122"/>
                  </a:lnTo>
                  <a:lnTo>
                    <a:pt x="37" y="127"/>
                  </a:lnTo>
                  <a:lnTo>
                    <a:pt x="25" y="127"/>
                  </a:lnTo>
                  <a:lnTo>
                    <a:pt x="15" y="124"/>
                  </a:lnTo>
                  <a:lnTo>
                    <a:pt x="7" y="115"/>
                  </a:lnTo>
                  <a:lnTo>
                    <a:pt x="2" y="105"/>
                  </a:lnTo>
                  <a:lnTo>
                    <a:pt x="0" y="94"/>
                  </a:lnTo>
                  <a:lnTo>
                    <a:pt x="5" y="82"/>
                  </a:lnTo>
                  <a:lnTo>
                    <a:pt x="14" y="74"/>
                  </a:lnTo>
                  <a:lnTo>
                    <a:pt x="109" y="5"/>
                  </a:lnTo>
                  <a:lnTo>
                    <a:pt x="124"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4" name="Freeform 26">
              <a:extLst>
                <a:ext uri="{FF2B5EF4-FFF2-40B4-BE49-F238E27FC236}">
                  <a16:creationId xmlns:a16="http://schemas.microsoft.com/office/drawing/2014/main" id="{E4A05045-1830-4A77-A9E8-F7A3CCD2F4AE}"/>
                </a:ext>
              </a:extLst>
            </p:cNvPr>
            <p:cNvSpPr>
              <a:spLocks/>
            </p:cNvSpPr>
            <p:nvPr/>
          </p:nvSpPr>
          <p:spPr bwMode="auto">
            <a:xfrm>
              <a:off x="7797800" y="4430713"/>
              <a:ext cx="282575" cy="119063"/>
            </a:xfrm>
            <a:custGeom>
              <a:avLst/>
              <a:gdLst/>
              <a:ahLst/>
              <a:cxnLst>
                <a:cxn ang="0">
                  <a:pos x="143" y="0"/>
                </a:cxn>
                <a:cxn ang="0">
                  <a:pos x="158" y="2"/>
                </a:cxn>
                <a:cxn ang="0">
                  <a:pos x="171" y="10"/>
                </a:cxn>
                <a:cxn ang="0">
                  <a:pos x="178" y="25"/>
                </a:cxn>
                <a:cxn ang="0">
                  <a:pos x="176" y="40"/>
                </a:cxn>
                <a:cxn ang="0">
                  <a:pos x="166" y="54"/>
                </a:cxn>
                <a:cxn ang="0">
                  <a:pos x="151" y="60"/>
                </a:cxn>
                <a:cxn ang="0">
                  <a:pos x="34" y="75"/>
                </a:cxn>
                <a:cxn ang="0">
                  <a:pos x="22" y="75"/>
                </a:cxn>
                <a:cxn ang="0">
                  <a:pos x="12" y="70"/>
                </a:cxn>
                <a:cxn ang="0">
                  <a:pos x="4" y="62"/>
                </a:cxn>
                <a:cxn ang="0">
                  <a:pos x="0" y="50"/>
                </a:cxn>
                <a:cxn ang="0">
                  <a:pos x="2" y="35"/>
                </a:cxn>
                <a:cxn ang="0">
                  <a:pos x="12" y="22"/>
                </a:cxn>
                <a:cxn ang="0">
                  <a:pos x="26" y="15"/>
                </a:cxn>
                <a:cxn ang="0">
                  <a:pos x="143" y="0"/>
                </a:cxn>
              </a:cxnLst>
              <a:rect l="0" t="0" r="r" b="b"/>
              <a:pathLst>
                <a:path w="178" h="75">
                  <a:moveTo>
                    <a:pt x="143" y="0"/>
                  </a:moveTo>
                  <a:lnTo>
                    <a:pt x="158" y="2"/>
                  </a:lnTo>
                  <a:lnTo>
                    <a:pt x="171" y="10"/>
                  </a:lnTo>
                  <a:lnTo>
                    <a:pt x="178" y="25"/>
                  </a:lnTo>
                  <a:lnTo>
                    <a:pt x="176" y="40"/>
                  </a:lnTo>
                  <a:lnTo>
                    <a:pt x="166" y="54"/>
                  </a:lnTo>
                  <a:lnTo>
                    <a:pt x="151" y="60"/>
                  </a:lnTo>
                  <a:lnTo>
                    <a:pt x="34" y="75"/>
                  </a:lnTo>
                  <a:lnTo>
                    <a:pt x="22" y="75"/>
                  </a:lnTo>
                  <a:lnTo>
                    <a:pt x="12" y="70"/>
                  </a:lnTo>
                  <a:lnTo>
                    <a:pt x="4" y="62"/>
                  </a:lnTo>
                  <a:lnTo>
                    <a:pt x="0" y="50"/>
                  </a:lnTo>
                  <a:lnTo>
                    <a:pt x="2" y="35"/>
                  </a:lnTo>
                  <a:lnTo>
                    <a:pt x="12" y="22"/>
                  </a:lnTo>
                  <a:lnTo>
                    <a:pt x="26" y="15"/>
                  </a:lnTo>
                  <a:lnTo>
                    <a:pt x="14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5" name="Freeform 27">
              <a:extLst>
                <a:ext uri="{FF2B5EF4-FFF2-40B4-BE49-F238E27FC236}">
                  <a16:creationId xmlns:a16="http://schemas.microsoft.com/office/drawing/2014/main" id="{30670589-DB70-443B-8A21-062F560D1347}"/>
                </a:ext>
              </a:extLst>
            </p:cNvPr>
            <p:cNvSpPr>
              <a:spLocks/>
            </p:cNvSpPr>
            <p:nvPr/>
          </p:nvSpPr>
          <p:spPr bwMode="auto">
            <a:xfrm>
              <a:off x="7761288" y="4730750"/>
              <a:ext cx="268288" cy="157163"/>
            </a:xfrm>
            <a:custGeom>
              <a:avLst/>
              <a:gdLst/>
              <a:ahLst/>
              <a:cxnLst>
                <a:cxn ang="0">
                  <a:pos x="23" y="0"/>
                </a:cxn>
                <a:cxn ang="0">
                  <a:pos x="40" y="0"/>
                </a:cxn>
                <a:cxn ang="0">
                  <a:pos x="151" y="42"/>
                </a:cxn>
                <a:cxn ang="0">
                  <a:pos x="164" y="51"/>
                </a:cxn>
                <a:cxn ang="0">
                  <a:pos x="169" y="64"/>
                </a:cxn>
                <a:cxn ang="0">
                  <a:pos x="169" y="81"/>
                </a:cxn>
                <a:cxn ang="0">
                  <a:pos x="159" y="94"/>
                </a:cxn>
                <a:cxn ang="0">
                  <a:pos x="146" y="99"/>
                </a:cxn>
                <a:cxn ang="0">
                  <a:pos x="129" y="99"/>
                </a:cxn>
                <a:cxn ang="0">
                  <a:pos x="18" y="57"/>
                </a:cxn>
                <a:cxn ang="0">
                  <a:pos x="8" y="51"/>
                </a:cxn>
                <a:cxn ang="0">
                  <a:pos x="2" y="42"/>
                </a:cxn>
                <a:cxn ang="0">
                  <a:pos x="0" y="31"/>
                </a:cxn>
                <a:cxn ang="0">
                  <a:pos x="2" y="19"/>
                </a:cxn>
                <a:cxn ang="0">
                  <a:pos x="10" y="5"/>
                </a:cxn>
                <a:cxn ang="0">
                  <a:pos x="23" y="0"/>
                </a:cxn>
              </a:cxnLst>
              <a:rect l="0" t="0" r="r" b="b"/>
              <a:pathLst>
                <a:path w="169" h="99">
                  <a:moveTo>
                    <a:pt x="23" y="0"/>
                  </a:moveTo>
                  <a:lnTo>
                    <a:pt x="40" y="0"/>
                  </a:lnTo>
                  <a:lnTo>
                    <a:pt x="151" y="42"/>
                  </a:lnTo>
                  <a:lnTo>
                    <a:pt x="164" y="51"/>
                  </a:lnTo>
                  <a:lnTo>
                    <a:pt x="169" y="64"/>
                  </a:lnTo>
                  <a:lnTo>
                    <a:pt x="169" y="81"/>
                  </a:lnTo>
                  <a:lnTo>
                    <a:pt x="159" y="94"/>
                  </a:lnTo>
                  <a:lnTo>
                    <a:pt x="146" y="99"/>
                  </a:lnTo>
                  <a:lnTo>
                    <a:pt x="129" y="99"/>
                  </a:lnTo>
                  <a:lnTo>
                    <a:pt x="18" y="57"/>
                  </a:lnTo>
                  <a:lnTo>
                    <a:pt x="8" y="51"/>
                  </a:lnTo>
                  <a:lnTo>
                    <a:pt x="2" y="42"/>
                  </a:lnTo>
                  <a:lnTo>
                    <a:pt x="0" y="31"/>
                  </a:lnTo>
                  <a:lnTo>
                    <a:pt x="2" y="19"/>
                  </a:lnTo>
                  <a:lnTo>
                    <a:pt x="10" y="5"/>
                  </a:lnTo>
                  <a:lnTo>
                    <a:pt x="23" y="0"/>
                  </a:lnTo>
                  <a:close/>
                </a:path>
              </a:pathLst>
            </a:custGeom>
            <a:grpFill/>
            <a:ln w="0">
              <a:solidFill>
                <a:schemeClr val="accent1">
                  <a:lumMod val="60000"/>
                  <a:lumOff val="40000"/>
                </a:schemeClr>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55555A"/>
                </a:solidFill>
                <a:effectLst/>
                <a:uLnTx/>
                <a:uFillTx/>
                <a:latin typeface="Arial"/>
                <a:ea typeface="ＭＳ Ｐゴシック"/>
                <a:cs typeface="Arial"/>
              </a:endParaRPr>
            </a:p>
          </p:txBody>
        </p:sp>
      </p:grpSp>
      <p:pic>
        <p:nvPicPr>
          <p:cNvPr id="36" name="Graphic 35" descr="Checklist">
            <a:extLst>
              <a:ext uri="{FF2B5EF4-FFF2-40B4-BE49-F238E27FC236}">
                <a16:creationId xmlns:a16="http://schemas.microsoft.com/office/drawing/2014/main" id="{EB3A3DFC-7320-49B0-8055-5132F64550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77443" y="1630981"/>
            <a:ext cx="247094" cy="247094"/>
          </a:xfrm>
          <a:prstGeom prst="rect">
            <a:avLst/>
          </a:prstGeom>
        </p:spPr>
      </p:pic>
      <p:grpSp>
        <p:nvGrpSpPr>
          <p:cNvPr id="49" name="Group 48">
            <a:extLst>
              <a:ext uri="{FF2B5EF4-FFF2-40B4-BE49-F238E27FC236}">
                <a16:creationId xmlns:a16="http://schemas.microsoft.com/office/drawing/2014/main" id="{E14A9D58-5DD6-4876-99AD-438F3C30F1D1}"/>
              </a:ext>
            </a:extLst>
          </p:cNvPr>
          <p:cNvGrpSpPr/>
          <p:nvPr/>
        </p:nvGrpSpPr>
        <p:grpSpPr>
          <a:xfrm>
            <a:off x="177507" y="1630981"/>
            <a:ext cx="2877102" cy="247094"/>
            <a:chOff x="177507" y="1630981"/>
            <a:chExt cx="2877102" cy="247094"/>
          </a:xfrm>
        </p:grpSpPr>
        <p:sp>
          <p:nvSpPr>
            <p:cNvPr id="13" name="TextBox 12">
              <a:extLst>
                <a:ext uri="{FF2B5EF4-FFF2-40B4-BE49-F238E27FC236}">
                  <a16:creationId xmlns:a16="http://schemas.microsoft.com/office/drawing/2014/main" id="{42994853-4586-46A2-8787-945696EDC3EA}"/>
                </a:ext>
              </a:extLst>
            </p:cNvPr>
            <p:cNvSpPr txBox="1"/>
            <p:nvPr/>
          </p:nvSpPr>
          <p:spPr bwMode="auto">
            <a:xfrm>
              <a:off x="489926" y="1662195"/>
              <a:ext cx="2564683" cy="1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What is the business imperative?</a:t>
              </a:r>
              <a:endParaRPr kumimoji="0" lang="en-US" sz="1200" b="1" i="0" u="none" strike="noStrike" kern="0" cap="none" spc="0" normalizeH="0" baseline="0" noProof="0">
                <a:ln>
                  <a:noFill/>
                </a:ln>
                <a:solidFill>
                  <a:srgbClr val="00148C">
                    <a:lumMod val="60000"/>
                    <a:lumOff val="40000"/>
                  </a:srgbClr>
                </a:solidFill>
                <a:effectLst/>
                <a:uLnTx/>
                <a:uFillTx/>
                <a:latin typeface="Arial"/>
                <a:ea typeface="ＭＳ Ｐゴシック"/>
                <a:cs typeface="Arial"/>
              </a:endParaRPr>
            </a:p>
          </p:txBody>
        </p:sp>
        <p:sp>
          <p:nvSpPr>
            <p:cNvPr id="37" name="Freeform 32">
              <a:extLst>
                <a:ext uri="{FF2B5EF4-FFF2-40B4-BE49-F238E27FC236}">
                  <a16:creationId xmlns:a16="http://schemas.microsoft.com/office/drawing/2014/main" id="{54345DC2-BEEF-4B8C-B742-B0544C93206E}"/>
                </a:ext>
              </a:extLst>
            </p:cNvPr>
            <p:cNvSpPr>
              <a:spLocks noEditPoints="1"/>
            </p:cNvSpPr>
            <p:nvPr/>
          </p:nvSpPr>
          <p:spPr bwMode="auto">
            <a:xfrm>
              <a:off x="177507" y="1630981"/>
              <a:ext cx="227033" cy="247094"/>
            </a:xfrm>
            <a:custGeom>
              <a:avLst/>
              <a:gdLst>
                <a:gd name="T0" fmla="*/ 698 w 1395"/>
                <a:gd name="T1" fmla="*/ 0 h 1580"/>
                <a:gd name="T2" fmla="*/ 0 w 1395"/>
                <a:gd name="T3" fmla="*/ 373 h 1580"/>
                <a:gd name="T4" fmla="*/ 698 w 1395"/>
                <a:gd name="T5" fmla="*/ 1580 h 1580"/>
                <a:gd name="T6" fmla="*/ 1395 w 1395"/>
                <a:gd name="T7" fmla="*/ 373 h 1580"/>
                <a:gd name="T8" fmla="*/ 698 w 1395"/>
                <a:gd name="T9" fmla="*/ 0 h 1580"/>
                <a:gd name="T10" fmla="*/ 802 w 1395"/>
                <a:gd name="T11" fmla="*/ 348 h 1580"/>
                <a:gd name="T12" fmla="*/ 772 w 1395"/>
                <a:gd name="T13" fmla="*/ 969 h 1580"/>
                <a:gd name="T14" fmla="*/ 615 w 1395"/>
                <a:gd name="T15" fmla="*/ 969 h 1580"/>
                <a:gd name="T16" fmla="*/ 584 w 1395"/>
                <a:gd name="T17" fmla="*/ 348 h 1580"/>
                <a:gd name="T18" fmla="*/ 802 w 1395"/>
                <a:gd name="T19" fmla="*/ 348 h 1580"/>
                <a:gd name="T20" fmla="*/ 693 w 1395"/>
                <a:gd name="T21" fmla="*/ 1287 h 1580"/>
                <a:gd name="T22" fmla="*/ 570 w 1395"/>
                <a:gd name="T23" fmla="*/ 1163 h 1580"/>
                <a:gd name="T24" fmla="*/ 693 w 1395"/>
                <a:gd name="T25" fmla="*/ 1038 h 1580"/>
                <a:gd name="T26" fmla="*/ 815 w 1395"/>
                <a:gd name="T27" fmla="*/ 1163 h 1580"/>
                <a:gd name="T28" fmla="*/ 693 w 1395"/>
                <a:gd name="T29" fmla="*/ 1287 h 1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5" h="1580">
                  <a:moveTo>
                    <a:pt x="698" y="0"/>
                  </a:moveTo>
                  <a:cubicBezTo>
                    <a:pt x="0" y="373"/>
                    <a:pt x="0" y="373"/>
                    <a:pt x="0" y="373"/>
                  </a:cubicBezTo>
                  <a:cubicBezTo>
                    <a:pt x="29" y="1078"/>
                    <a:pt x="531" y="1469"/>
                    <a:pt x="698" y="1580"/>
                  </a:cubicBezTo>
                  <a:cubicBezTo>
                    <a:pt x="865" y="1469"/>
                    <a:pt x="1367" y="1078"/>
                    <a:pt x="1395" y="373"/>
                  </a:cubicBezTo>
                  <a:lnTo>
                    <a:pt x="698" y="0"/>
                  </a:lnTo>
                  <a:close/>
                  <a:moveTo>
                    <a:pt x="802" y="348"/>
                  </a:moveTo>
                  <a:cubicBezTo>
                    <a:pt x="772" y="969"/>
                    <a:pt x="772" y="969"/>
                    <a:pt x="772" y="969"/>
                  </a:cubicBezTo>
                  <a:cubicBezTo>
                    <a:pt x="615" y="969"/>
                    <a:pt x="615" y="969"/>
                    <a:pt x="615" y="969"/>
                  </a:cubicBezTo>
                  <a:cubicBezTo>
                    <a:pt x="584" y="348"/>
                    <a:pt x="584" y="348"/>
                    <a:pt x="584" y="348"/>
                  </a:cubicBezTo>
                  <a:lnTo>
                    <a:pt x="802" y="348"/>
                  </a:lnTo>
                  <a:close/>
                  <a:moveTo>
                    <a:pt x="693" y="1287"/>
                  </a:moveTo>
                  <a:cubicBezTo>
                    <a:pt x="619" y="1287"/>
                    <a:pt x="570" y="1234"/>
                    <a:pt x="570" y="1163"/>
                  </a:cubicBezTo>
                  <a:cubicBezTo>
                    <a:pt x="570" y="1090"/>
                    <a:pt x="621" y="1038"/>
                    <a:pt x="693" y="1038"/>
                  </a:cubicBezTo>
                  <a:cubicBezTo>
                    <a:pt x="766" y="1038"/>
                    <a:pt x="814" y="1090"/>
                    <a:pt x="815" y="1163"/>
                  </a:cubicBezTo>
                  <a:cubicBezTo>
                    <a:pt x="815" y="1234"/>
                    <a:pt x="767" y="1287"/>
                    <a:pt x="693" y="1287"/>
                  </a:cubicBezTo>
                  <a:close/>
                </a:path>
              </a:pathLst>
            </a:custGeom>
            <a:solidFill>
              <a:schemeClr val="bg1">
                <a:lumMod val="95000"/>
              </a:schemeClr>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srgbClr val="55555A"/>
                </a:solidFill>
                <a:effectLst/>
                <a:uLnTx/>
                <a:uFillTx/>
                <a:latin typeface="Arial"/>
                <a:ea typeface="ＭＳ Ｐゴシック"/>
                <a:cs typeface="Arial"/>
              </a:endParaRPr>
            </a:p>
          </p:txBody>
        </p:sp>
      </p:grpSp>
      <p:sp>
        <p:nvSpPr>
          <p:cNvPr id="38" name="TextBox 37">
            <a:extLst>
              <a:ext uri="{FF2B5EF4-FFF2-40B4-BE49-F238E27FC236}">
                <a16:creationId xmlns:a16="http://schemas.microsoft.com/office/drawing/2014/main" id="{5E2A961E-CEBF-4788-AA42-7BD89B47AC08}"/>
              </a:ext>
            </a:extLst>
          </p:cNvPr>
          <p:cNvSpPr txBox="1"/>
          <p:nvPr/>
        </p:nvSpPr>
        <p:spPr bwMode="auto">
          <a:xfrm>
            <a:off x="177507" y="1940533"/>
            <a:ext cx="3837114"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ctr" latinLnBrk="0" hangingPunct="1">
              <a:lnSpc>
                <a:spcPct val="100000"/>
              </a:lnSpc>
              <a:spcBef>
                <a:spcPts val="0"/>
              </a:spcBef>
              <a:spcAft>
                <a:spcPts val="60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Data is critical for the success of the Digital Strategy, to:</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000" b="0" i="0" u="none" strike="noStrike" kern="1200" cap="none" spc="0" normalizeH="0" baseline="0" noProof="0">
                <a:ln>
                  <a:noFill/>
                </a:ln>
                <a:solidFill>
                  <a:srgbClr val="55555A">
                    <a:lumMod val="100000"/>
                  </a:srgbClr>
                </a:solidFill>
                <a:effectLst/>
                <a:uLnTx/>
                <a:uFillTx/>
                <a:latin typeface="Arial" panose="020B0604020202020204" pitchFamily="34" charset="0"/>
                <a:ea typeface="ＭＳ Ｐゴシック"/>
                <a:cs typeface="Arial"/>
              </a:rPr>
              <a:t>engage our customers</a:t>
            </a:r>
          </a:p>
          <a:p>
            <a:pPr marL="270000" marR="0" lvl="1" indent="-180000" algn="l" defTabSz="914400" rtl="0" eaLnBrk="1" fontAlgn="ctr"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000" b="0" i="0" u="none" strike="noStrike" kern="1200" cap="none" spc="0" normalizeH="0" baseline="0" noProof="0">
                <a:ln>
                  <a:noFill/>
                </a:ln>
                <a:solidFill>
                  <a:srgbClr val="55555A">
                    <a:lumMod val="100000"/>
                  </a:srgbClr>
                </a:solidFill>
                <a:effectLst/>
                <a:uLnTx/>
                <a:uFillTx/>
                <a:latin typeface="Arial" panose="020B0604020202020204" pitchFamily="34" charset="0"/>
                <a:ea typeface="ＭＳ Ｐゴシック"/>
                <a:cs typeface="Arial"/>
              </a:rPr>
              <a:t>improve asset health</a:t>
            </a:r>
          </a:p>
          <a:p>
            <a:pPr marL="270000" marR="0" lvl="1" indent="-180000" algn="l" defTabSz="914400" rtl="0" eaLnBrk="1" fontAlgn="ctr" latinLnBrk="0" hangingPunct="1">
              <a:lnSpc>
                <a:spcPct val="100000"/>
              </a:lnSpc>
              <a:spcBef>
                <a:spcPts val="0"/>
              </a:spcBef>
              <a:spcAft>
                <a:spcPts val="600"/>
              </a:spcAft>
              <a:buClr>
                <a:srgbClr val="00148C">
                  <a:lumMod val="100000"/>
                </a:srgbClr>
              </a:buClr>
              <a:buSzPct val="100000"/>
              <a:buFont typeface="Trebuchet MS" panose="020B0603020202020204" pitchFamily="34" charset="0"/>
              <a:buChar char="•"/>
              <a:tabLst/>
              <a:defRPr/>
            </a:pPr>
            <a:r>
              <a:rPr kumimoji="0" lang="en-GB" sz="1000" b="0" i="0" u="none" strike="noStrike" kern="1200" cap="none" spc="0" normalizeH="0" baseline="0" noProof="0">
                <a:ln>
                  <a:noFill/>
                </a:ln>
                <a:solidFill>
                  <a:srgbClr val="55555A">
                    <a:lumMod val="100000"/>
                  </a:srgbClr>
                </a:solidFill>
                <a:effectLst/>
                <a:uLnTx/>
                <a:uFillTx/>
                <a:latin typeface="Arial" panose="020B0604020202020204" pitchFamily="34" charset="0"/>
                <a:ea typeface="ＭＳ Ｐゴシック"/>
                <a:cs typeface="Arial"/>
              </a:rPr>
              <a:t>help our employees perform</a:t>
            </a: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Our business units face common challenges, which we can solve collaboratively</a:t>
            </a:r>
            <a:endParaRPr kumimoji="0" lang="en-GB" sz="10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p:txBody>
      </p:sp>
      <p:sp>
        <p:nvSpPr>
          <p:cNvPr id="39" name="TextBox 38">
            <a:extLst>
              <a:ext uri="{FF2B5EF4-FFF2-40B4-BE49-F238E27FC236}">
                <a16:creationId xmlns:a16="http://schemas.microsoft.com/office/drawing/2014/main" id="{BFB6CFFC-E870-4938-B12C-C29491B4A973}"/>
              </a:ext>
            </a:extLst>
          </p:cNvPr>
          <p:cNvSpPr txBox="1"/>
          <p:nvPr/>
        </p:nvSpPr>
        <p:spPr bwMode="auto">
          <a:xfrm>
            <a:off x="8177379" y="1940533"/>
            <a:ext cx="3837114"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Establish a value first approach to </a:t>
            </a:r>
            <a:r>
              <a:rPr kumimoji="0" lang="en-GB" sz="1000" b="0" i="0" u="none" strike="noStrike" kern="1200" cap="none" spc="0" normalizeH="0" baseline="0" noProof="0">
                <a:ln>
                  <a:noFill/>
                </a:ln>
                <a:solidFill>
                  <a:srgbClr val="55555A"/>
                </a:solidFill>
                <a:effectLst/>
                <a:uLnTx/>
                <a:uFillTx/>
                <a:latin typeface="Arial"/>
                <a:ea typeface="+mn-ea"/>
                <a:cs typeface="Arial"/>
              </a:rPr>
              <a:t>analytics investment, incrementally increasing value, data accessibility and trust.  Evolve to digital ways of working.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Focusing around three pillars to accelerate the BUs: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000" b="0" i="0" u="none" strike="noStrike" kern="1200" cap="none" spc="0" normalizeH="0" baseline="0" noProof="0">
                <a:ln>
                  <a:noFill/>
                </a:ln>
                <a:solidFill>
                  <a:srgbClr val="55555A"/>
                </a:solidFill>
                <a:effectLst/>
                <a:uLnTx/>
                <a:uFillTx/>
                <a:latin typeface="Arial"/>
                <a:ea typeface="+mn-ea"/>
                <a:cs typeface="Arial"/>
              </a:rPr>
              <a:t>Capture: Manage data by mastering, cataloguing and cleansing</a:t>
            </a: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Share: </a:t>
            </a:r>
            <a:r>
              <a:rPr kumimoji="0" lang="en-GB" sz="1000" b="0" i="0" u="none" strike="noStrike" kern="1200" cap="none" spc="0" normalizeH="0" baseline="0" noProof="0">
                <a:ln>
                  <a:noFill/>
                </a:ln>
                <a:solidFill>
                  <a:srgbClr val="55555A"/>
                </a:solidFill>
                <a:effectLst/>
                <a:uLnTx/>
                <a:uFillTx/>
                <a:latin typeface="Arial"/>
                <a:ea typeface="+mn-ea"/>
                <a:cs typeface="Arial"/>
              </a:rPr>
              <a:t>Liberate data from source, enabling utilisation, securely</a:t>
            </a: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Utilise: Enable analytics delivery and innovation</a:t>
            </a:r>
          </a:p>
        </p:txBody>
      </p:sp>
      <p:sp>
        <p:nvSpPr>
          <p:cNvPr id="40" name="TextBox 39">
            <a:extLst>
              <a:ext uri="{FF2B5EF4-FFF2-40B4-BE49-F238E27FC236}">
                <a16:creationId xmlns:a16="http://schemas.microsoft.com/office/drawing/2014/main" id="{05C4A28F-FE4B-4244-A3E7-D8FCEC8C5A57}"/>
              </a:ext>
            </a:extLst>
          </p:cNvPr>
          <p:cNvSpPr txBox="1"/>
          <p:nvPr/>
        </p:nvSpPr>
        <p:spPr bwMode="auto">
          <a:xfrm>
            <a:off x="4177443" y="1940533"/>
            <a:ext cx="3837114" cy="126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Data siloes, technology proliferation and long running transformation plans must be resolved to make data access faster, improve visibility of data quality and to enable data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Data replication across multiple systems is creating operational and analytical issues and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Our BUs don’t have the skills to manage data across the lifecycle</a:t>
            </a:r>
          </a:p>
        </p:txBody>
      </p:sp>
      <p:cxnSp>
        <p:nvCxnSpPr>
          <p:cNvPr id="41" name="Straight Connector 40">
            <a:extLst>
              <a:ext uri="{FF2B5EF4-FFF2-40B4-BE49-F238E27FC236}">
                <a16:creationId xmlns:a16="http://schemas.microsoft.com/office/drawing/2014/main" id="{586526F9-8CF6-40F5-AB4C-D0CD8A5B434E}"/>
              </a:ext>
            </a:extLst>
          </p:cNvPr>
          <p:cNvCxnSpPr>
            <a:cxnSpLocks/>
          </p:cNvCxnSpPr>
          <p:nvPr/>
        </p:nvCxnSpPr>
        <p:spPr bwMode="auto">
          <a:xfrm>
            <a:off x="4096032" y="1546664"/>
            <a:ext cx="0" cy="166359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0E4D03AC-A15A-4110-B24B-4823B07B5BD3}"/>
              </a:ext>
            </a:extLst>
          </p:cNvPr>
          <p:cNvCxnSpPr>
            <a:cxnSpLocks/>
          </p:cNvCxnSpPr>
          <p:nvPr/>
        </p:nvCxnSpPr>
        <p:spPr bwMode="auto">
          <a:xfrm>
            <a:off x="8095968" y="1546664"/>
            <a:ext cx="0" cy="166359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A18F4EFF-882B-4580-8DE8-59FD7E3C2AFA}"/>
              </a:ext>
            </a:extLst>
          </p:cNvPr>
          <p:cNvCxnSpPr>
            <a:cxnSpLocks/>
          </p:cNvCxnSpPr>
          <p:nvPr/>
        </p:nvCxnSpPr>
        <p:spPr bwMode="auto">
          <a:xfrm flipH="1">
            <a:off x="0" y="3217678"/>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a:extLst>
              <a:ext uri="{FF2B5EF4-FFF2-40B4-BE49-F238E27FC236}">
                <a16:creationId xmlns:a16="http://schemas.microsoft.com/office/drawing/2014/main" id="{E46EF0E3-BB66-4760-9458-41669D041E66}"/>
              </a:ext>
            </a:extLst>
          </p:cNvPr>
          <p:cNvSpPr txBox="1"/>
          <p:nvPr/>
        </p:nvSpPr>
        <p:spPr bwMode="auto">
          <a:xfrm>
            <a:off x="162928" y="3281236"/>
            <a:ext cx="1587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Alignment to NG Priorities</a:t>
            </a:r>
          </a:p>
        </p:txBody>
      </p:sp>
      <p:sp>
        <p:nvSpPr>
          <p:cNvPr id="47" name="TextBox 46">
            <a:extLst>
              <a:ext uri="{FF2B5EF4-FFF2-40B4-BE49-F238E27FC236}">
                <a16:creationId xmlns:a16="http://schemas.microsoft.com/office/drawing/2014/main" id="{CF2E44E1-588B-48F7-A9D5-09745E5C46AB}"/>
              </a:ext>
            </a:extLst>
          </p:cNvPr>
          <p:cNvSpPr txBox="1"/>
          <p:nvPr/>
        </p:nvSpPr>
        <p:spPr bwMode="auto">
          <a:xfrm>
            <a:off x="162929" y="3696206"/>
            <a:ext cx="1534268"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900" b="0" i="0" u="none" strike="noStrike" kern="1200" cap="none" spc="0" normalizeH="0" baseline="0" noProof="0">
                <a:ln>
                  <a:noFill/>
                </a:ln>
                <a:solidFill>
                  <a:srgbClr val="0023F6"/>
                </a:solidFill>
                <a:effectLst/>
                <a:uLnTx/>
                <a:uFillTx/>
                <a:latin typeface="Arial"/>
                <a:ea typeface="ＭＳ Ｐゴシック"/>
                <a:cs typeface="Arial"/>
              </a:rPr>
              <a:t>What will this enable?</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300" b="0" i="0" u="none" strike="noStrike" kern="1200" cap="none" spc="0" normalizeH="0" baseline="0" noProof="0">
              <a:ln>
                <a:noFill/>
              </a:ln>
              <a:solidFill>
                <a:srgbClr val="55555A"/>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300"/>
              </a:spcAft>
              <a:buClr>
                <a:srgbClr val="55555A"/>
              </a:buClr>
              <a:buSzTx/>
              <a:buFontTx/>
              <a:buNone/>
              <a:tabLst/>
              <a:defRPr/>
            </a:pPr>
            <a:r>
              <a:rPr kumimoji="0" lang="en-GB" sz="850" b="1" i="0" u="none" strike="noStrike" kern="1200" cap="none" spc="0" normalizeH="0" baseline="0" noProof="0">
                <a:ln>
                  <a:noFill/>
                </a:ln>
                <a:solidFill>
                  <a:srgbClr val="55555A"/>
                </a:solidFill>
                <a:effectLst/>
                <a:uLnTx/>
                <a:uFillTx/>
                <a:latin typeface="Arial"/>
                <a:ea typeface="ＭＳ Ｐゴシック"/>
                <a:cs typeface="Arial"/>
              </a:rPr>
              <a:t>Engaged customers;</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360 view of customer</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Behaviour analysis</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Impact analysis</a:t>
            </a:r>
          </a:p>
          <a:p>
            <a:pPr marL="0" marR="0" lvl="0" indent="0" algn="l" defTabSz="914400" rtl="0" eaLnBrk="1" fontAlgn="auto" latinLnBrk="0" hangingPunct="1">
              <a:lnSpc>
                <a:spcPct val="100000"/>
              </a:lnSpc>
              <a:spcBef>
                <a:spcPts val="0"/>
              </a:spcBef>
              <a:spcAft>
                <a:spcPts val="300"/>
              </a:spcAft>
              <a:buClr>
                <a:srgbClr val="55555A"/>
              </a:buClr>
              <a:buSzTx/>
              <a:buFontTx/>
              <a:buNone/>
              <a:tabLst/>
              <a:defRPr/>
            </a:pPr>
            <a:r>
              <a:rPr kumimoji="0" lang="en-GB" sz="850" b="1" i="0" u="none" strike="noStrike" kern="1200" cap="none" spc="0" normalizeH="0" baseline="0" noProof="0">
                <a:ln>
                  <a:noFill/>
                </a:ln>
                <a:solidFill>
                  <a:srgbClr val="55555A"/>
                </a:solidFill>
                <a:effectLst/>
                <a:uLnTx/>
                <a:uFillTx/>
                <a:latin typeface="Arial"/>
                <a:ea typeface="ＭＳ Ｐゴシック"/>
                <a:cs typeface="Arial"/>
              </a:rPr>
              <a:t>Asset health; </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Asset health analysis</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Fault prediction</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Preventative maintenance</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Storm impact forecasting</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DER capacity planning</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Forecasting EV rollout</a:t>
            </a:r>
          </a:p>
          <a:p>
            <a:pPr marL="0" marR="0" lvl="0" indent="0" algn="l" defTabSz="914400" rtl="0" eaLnBrk="1" fontAlgn="auto" latinLnBrk="0" hangingPunct="1">
              <a:lnSpc>
                <a:spcPct val="100000"/>
              </a:lnSpc>
              <a:spcBef>
                <a:spcPts val="0"/>
              </a:spcBef>
              <a:spcAft>
                <a:spcPts val="300"/>
              </a:spcAft>
              <a:buClr>
                <a:srgbClr val="55555A"/>
              </a:buClr>
              <a:buSzTx/>
              <a:buFontTx/>
              <a:buNone/>
              <a:tabLst/>
              <a:defRPr/>
            </a:pPr>
            <a:r>
              <a:rPr kumimoji="0" lang="en-GB" sz="850" b="1" i="0" u="none" strike="noStrike" kern="1200" cap="none" spc="0" normalizeH="0" baseline="0" noProof="0">
                <a:ln>
                  <a:noFill/>
                </a:ln>
                <a:solidFill>
                  <a:srgbClr val="55555A"/>
                </a:solidFill>
                <a:effectLst/>
                <a:uLnTx/>
                <a:uFillTx/>
                <a:latin typeface="Arial"/>
                <a:ea typeface="ＭＳ Ｐゴシック"/>
                <a:cs typeface="Arial"/>
              </a:rPr>
              <a:t>Digital Employee; </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Remote analysis</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Workforce planning</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GB" sz="850" b="0" i="0" u="none" strike="noStrike" kern="1200" cap="none" spc="0" normalizeH="0" baseline="0" noProof="0">
                <a:ln>
                  <a:noFill/>
                </a:ln>
                <a:solidFill>
                  <a:srgbClr val="55555A"/>
                </a:solidFill>
                <a:effectLst/>
                <a:uLnTx/>
                <a:uFillTx/>
                <a:latin typeface="Arial"/>
                <a:ea typeface="ＭＳ Ｐゴシック"/>
                <a:cs typeface="Arial"/>
              </a:rPr>
              <a:t>Asset analytics for engineers in the field</a:t>
            </a:r>
          </a:p>
          <a:p>
            <a:pPr marL="171450" marR="0" lvl="0" indent="-171450" algn="l" defTabSz="914400" rtl="0" eaLnBrk="1" fontAlgn="auto" latinLnBrk="0" hangingPunct="1">
              <a:lnSpc>
                <a:spcPct val="100000"/>
              </a:lnSpc>
              <a:spcBef>
                <a:spcPts val="0"/>
              </a:spcBef>
              <a:spcAft>
                <a:spcPts val="300"/>
              </a:spcAft>
              <a:buClr>
                <a:srgbClr val="55555A"/>
              </a:buClr>
              <a:buSzTx/>
              <a:buFont typeface="Arial" panose="020B0604020202020204" pitchFamily="34" charset="0"/>
              <a:buChar char="•"/>
              <a:tabLst/>
              <a:defRPr/>
            </a:pPr>
            <a:r>
              <a:rPr kumimoji="0" lang="en-US" sz="850" b="0" i="0" u="none" strike="noStrike" kern="1200" cap="none" spc="0" normalizeH="0" baseline="0" noProof="0">
                <a:ln>
                  <a:noFill/>
                </a:ln>
                <a:solidFill>
                  <a:srgbClr val="55555A"/>
                </a:solidFill>
                <a:effectLst/>
                <a:uLnTx/>
                <a:uFillTx/>
                <a:latin typeface="Arial"/>
                <a:ea typeface="ＭＳ Ｐゴシック"/>
                <a:cs typeface="Arial"/>
              </a:rPr>
              <a:t>Safety analytics</a:t>
            </a:r>
          </a:p>
        </p:txBody>
      </p:sp>
      <p:cxnSp>
        <p:nvCxnSpPr>
          <p:cNvPr id="48" name="Straight Connector 47">
            <a:extLst>
              <a:ext uri="{FF2B5EF4-FFF2-40B4-BE49-F238E27FC236}">
                <a16:creationId xmlns:a16="http://schemas.microsoft.com/office/drawing/2014/main" id="{88D2259B-0719-4C9E-A413-A825A151196A}"/>
              </a:ext>
            </a:extLst>
          </p:cNvPr>
          <p:cNvCxnSpPr>
            <a:cxnSpLocks/>
          </p:cNvCxnSpPr>
          <p:nvPr/>
        </p:nvCxnSpPr>
        <p:spPr bwMode="auto">
          <a:xfrm>
            <a:off x="1719747" y="3210254"/>
            <a:ext cx="0" cy="3647746"/>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a:extLst>
              <a:ext uri="{FF2B5EF4-FFF2-40B4-BE49-F238E27FC236}">
                <a16:creationId xmlns:a16="http://schemas.microsoft.com/office/drawing/2014/main" id="{A4E3A8A4-ADFE-4C07-85E4-07AD666B235E}"/>
              </a:ext>
            </a:extLst>
          </p:cNvPr>
          <p:cNvCxnSpPr>
            <a:cxnSpLocks/>
          </p:cNvCxnSpPr>
          <p:nvPr/>
        </p:nvCxnSpPr>
        <p:spPr bwMode="auto">
          <a:xfrm>
            <a:off x="9021852" y="3210254"/>
            <a:ext cx="0" cy="3647746"/>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51">
            <a:extLst>
              <a:ext uri="{FF2B5EF4-FFF2-40B4-BE49-F238E27FC236}">
                <a16:creationId xmlns:a16="http://schemas.microsoft.com/office/drawing/2014/main" id="{CA6E7E97-536F-4D35-AEB3-4F875033B082}"/>
              </a:ext>
            </a:extLst>
          </p:cNvPr>
          <p:cNvSpPr/>
          <p:nvPr/>
        </p:nvSpPr>
        <p:spPr>
          <a:xfrm>
            <a:off x="4931866" y="3263187"/>
            <a:ext cx="1554914" cy="184666"/>
          </a:xfrm>
          <a:prstGeom prst="rect">
            <a:avLst/>
          </a:prstGeom>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00148C">
                    <a:lumMod val="60000"/>
                    <a:lumOff val="40000"/>
                  </a:srgbClr>
                </a:solidFill>
                <a:effectLst/>
                <a:uLnTx/>
                <a:uFillTx/>
                <a:latin typeface="Arial"/>
                <a:ea typeface="ＭＳ Ｐゴシック"/>
                <a:cs typeface="Arial"/>
              </a:rPr>
              <a:t>How will we do this? </a:t>
            </a:r>
          </a:p>
        </p:txBody>
      </p:sp>
      <p:pic>
        <p:nvPicPr>
          <p:cNvPr id="56" name="Picture 55">
            <a:extLst>
              <a:ext uri="{FF2B5EF4-FFF2-40B4-BE49-F238E27FC236}">
                <a16:creationId xmlns:a16="http://schemas.microsoft.com/office/drawing/2014/main" id="{0ACDB8E9-BF43-4CDF-9E83-EF6A21FA19B6}"/>
              </a:ext>
            </a:extLst>
          </p:cNvPr>
          <p:cNvPicPr>
            <a:picLocks noChangeAspect="1"/>
          </p:cNvPicPr>
          <p:nvPr/>
        </p:nvPicPr>
        <p:blipFill>
          <a:blip r:embed="rId11"/>
          <a:stretch>
            <a:fillRect/>
          </a:stretch>
        </p:blipFill>
        <p:spPr>
          <a:xfrm>
            <a:off x="3208025" y="3549088"/>
            <a:ext cx="4175060" cy="2375308"/>
          </a:xfrm>
          <a:prstGeom prst="rect">
            <a:avLst/>
          </a:prstGeom>
        </p:spPr>
      </p:pic>
      <p:sp>
        <p:nvSpPr>
          <p:cNvPr id="55" name="Rectangle 54">
            <a:extLst>
              <a:ext uri="{FF2B5EF4-FFF2-40B4-BE49-F238E27FC236}">
                <a16:creationId xmlns:a16="http://schemas.microsoft.com/office/drawing/2014/main" id="{3907094E-8405-4DDC-B079-125F809248ED}"/>
              </a:ext>
            </a:extLst>
          </p:cNvPr>
          <p:cNvSpPr/>
          <p:nvPr/>
        </p:nvSpPr>
        <p:spPr>
          <a:xfrm>
            <a:off x="1831829" y="3471281"/>
            <a:ext cx="1251747" cy="2530922"/>
          </a:xfrm>
          <a:prstGeom prst="rect">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Identify and prioritise master data issues across BUs and deploy Reltio to resolve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55555A"/>
              </a:solidFill>
              <a:effectLst/>
              <a:uLnTx/>
              <a:uFillTx/>
              <a:latin typeface="Arial"/>
              <a:ea typeface="ＭＳ Ｐゴシック"/>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ＭＳ Ｐゴシック"/>
                <a:cs typeface="Arial"/>
              </a:rPr>
              <a:t>Use the Enterprise Data Platform to catalogue, manage, master and govern data</a:t>
            </a:r>
          </a:p>
        </p:txBody>
      </p:sp>
      <p:sp>
        <p:nvSpPr>
          <p:cNvPr id="58" name="Rectangle 57">
            <a:extLst>
              <a:ext uri="{FF2B5EF4-FFF2-40B4-BE49-F238E27FC236}">
                <a16:creationId xmlns:a16="http://schemas.microsoft.com/office/drawing/2014/main" id="{C028C233-9ED3-4499-B574-7D42F7684BED}"/>
              </a:ext>
            </a:extLst>
          </p:cNvPr>
          <p:cNvSpPr/>
          <p:nvPr/>
        </p:nvSpPr>
        <p:spPr>
          <a:xfrm>
            <a:off x="7545841" y="3471281"/>
            <a:ext cx="1379818" cy="2530922"/>
          </a:xfrm>
          <a:prstGeom prst="rect">
            <a:avLst/>
          </a:prstGeom>
          <a:noFill/>
          <a:ln w="12700" cap="rnd" cmpd="sng" algn="ctr">
            <a:solidFill>
              <a:srgbClr val="008E87"/>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mn-ea"/>
                <a:cs typeface="Arial"/>
              </a:rPr>
              <a:t>Implement a method for all data projects to capture use case outcomes and value enabling incremental value releases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mn-ea"/>
                <a:cs typeface="Arial"/>
              </a:rPr>
              <a:t>Follow a common analytics architecture to enable reuse, whilst supporting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55555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5555A"/>
                </a:solidFill>
                <a:effectLst/>
                <a:uLnTx/>
                <a:uFillTx/>
                <a:latin typeface="Arial"/>
                <a:ea typeface="+mn-ea"/>
                <a:cs typeface="Arial"/>
              </a:rPr>
              <a:t>Digital MVPs – move to data products approach</a:t>
            </a:r>
          </a:p>
        </p:txBody>
      </p:sp>
      <p:sp>
        <p:nvSpPr>
          <p:cNvPr id="59" name="Rectangle 58">
            <a:extLst>
              <a:ext uri="{FF2B5EF4-FFF2-40B4-BE49-F238E27FC236}">
                <a16:creationId xmlns:a16="http://schemas.microsoft.com/office/drawing/2014/main" id="{BA3A7065-0259-45B6-8574-4035AD2D94DF}"/>
              </a:ext>
            </a:extLst>
          </p:cNvPr>
          <p:cNvSpPr/>
          <p:nvPr/>
        </p:nvSpPr>
        <p:spPr>
          <a:xfrm>
            <a:off x="1851334" y="6120459"/>
            <a:ext cx="7027648" cy="514958"/>
          </a:xfrm>
          <a:prstGeom prst="rect">
            <a:avLst/>
          </a:prstGeom>
          <a:noFill/>
          <a:ln w="12700" cap="rnd" cmpd="sng" algn="ctr">
            <a:solidFill>
              <a:srgbClr val="CCCCCD"/>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E5E62"/>
                </a:solidFill>
                <a:effectLst/>
                <a:uLnTx/>
                <a:uFillTx/>
                <a:latin typeface="Arial"/>
                <a:ea typeface="ＭＳ Ｐゴシック"/>
                <a:cs typeface="Arial"/>
              </a:rPr>
              <a:t>Establish the Enterprise Data Platform as the common repository for analytical workloads across the company by end FY23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5E5E62"/>
                </a:solidFill>
                <a:effectLst/>
                <a:uLnTx/>
                <a:uFillTx/>
                <a:latin typeface="Arial"/>
                <a:ea typeface="ＭＳ Ｐゴシック"/>
                <a:cs typeface="Arial"/>
              </a:rPr>
              <a:t>Data privacy and security classifications built into data catalogue allowing for automated role based access</a:t>
            </a:r>
          </a:p>
        </p:txBody>
      </p:sp>
      <p:cxnSp>
        <p:nvCxnSpPr>
          <p:cNvPr id="61" name="Straight Connector 60">
            <a:extLst>
              <a:ext uri="{FF2B5EF4-FFF2-40B4-BE49-F238E27FC236}">
                <a16:creationId xmlns:a16="http://schemas.microsoft.com/office/drawing/2014/main" id="{FA71713C-31E2-461B-86BB-6944148A6E44}"/>
              </a:ext>
            </a:extLst>
          </p:cNvPr>
          <p:cNvCxnSpPr>
            <a:cxnSpLocks/>
          </p:cNvCxnSpPr>
          <p:nvPr/>
        </p:nvCxnSpPr>
        <p:spPr>
          <a:xfrm flipH="1">
            <a:off x="3086303" y="4750906"/>
            <a:ext cx="99371" cy="0"/>
          </a:xfrm>
          <a:prstGeom prst="line">
            <a:avLst/>
          </a:prstGeom>
          <a:ln w="19050" cap="rnd">
            <a:solidFill>
              <a:srgbClr val="6B80FF"/>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E44275D-086C-4217-AA7F-E017D947D9FF}"/>
              </a:ext>
            </a:extLst>
          </p:cNvPr>
          <p:cNvCxnSpPr>
            <a:cxnSpLocks/>
          </p:cNvCxnSpPr>
          <p:nvPr/>
        </p:nvCxnSpPr>
        <p:spPr>
          <a:xfrm>
            <a:off x="5293898" y="5387009"/>
            <a:ext cx="0" cy="733449"/>
          </a:xfrm>
          <a:prstGeom prst="line">
            <a:avLst/>
          </a:prstGeom>
          <a:ln w="19050" cap="rnd">
            <a:solidFill>
              <a:srgbClr val="CCCCCD"/>
            </a:solidFill>
            <a:prstDash val="solid"/>
            <a:head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C7E4AEE-7903-4418-A774-6346C9471FD1}"/>
              </a:ext>
            </a:extLst>
          </p:cNvPr>
          <p:cNvCxnSpPr>
            <a:cxnSpLocks/>
          </p:cNvCxnSpPr>
          <p:nvPr/>
        </p:nvCxnSpPr>
        <p:spPr>
          <a:xfrm>
            <a:off x="7393207" y="4750906"/>
            <a:ext cx="132315" cy="0"/>
          </a:xfrm>
          <a:prstGeom prst="line">
            <a:avLst/>
          </a:prstGeom>
          <a:ln w="19050" cap="rnd">
            <a:solidFill>
              <a:srgbClr val="008E87"/>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86" name="TextBox 49">
            <a:extLst>
              <a:ext uri="{FF2B5EF4-FFF2-40B4-BE49-F238E27FC236}">
                <a16:creationId xmlns:a16="http://schemas.microsoft.com/office/drawing/2014/main" id="{B0CB4555-F12F-47FB-AA7B-37AF45951BCF}"/>
              </a:ext>
            </a:extLst>
          </p:cNvPr>
          <p:cNvSpPr txBox="1"/>
          <p:nvPr/>
        </p:nvSpPr>
        <p:spPr bwMode="auto">
          <a:xfrm>
            <a:off x="9125881" y="3263187"/>
            <a:ext cx="2965670" cy="3227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3F6"/>
                </a:solidFill>
                <a:effectLst/>
                <a:uLnTx/>
                <a:uFillTx/>
                <a:latin typeface="Arial"/>
                <a:ea typeface="ＭＳ Ｐゴシック"/>
                <a:cs typeface="Arial"/>
              </a:rPr>
              <a:t>When will this happen and at what cost?</a:t>
            </a:r>
            <a:endParaRPr kumimoji="0" lang="en-GB" sz="850" b="1" i="0" u="none" strike="noStrike" kern="1200" cap="none" spc="0" normalizeH="0" baseline="0" noProof="0">
              <a:ln>
                <a:noFill/>
              </a:ln>
              <a:solidFill>
                <a:srgbClr val="0023F6"/>
              </a:solidFill>
              <a:effectLst/>
              <a:uLnTx/>
              <a:uFillTx/>
              <a:latin typeface="Arial"/>
              <a:ea typeface="ＭＳ Ｐゴシック"/>
              <a:cs typeface="Arial"/>
            </a:endParaRPr>
          </a:p>
        </p:txBody>
      </p:sp>
      <p:pic>
        <p:nvPicPr>
          <p:cNvPr id="4" name="Picture 3">
            <a:extLst>
              <a:ext uri="{FF2B5EF4-FFF2-40B4-BE49-F238E27FC236}">
                <a16:creationId xmlns:a16="http://schemas.microsoft.com/office/drawing/2014/main" id="{B23B7446-4661-45F2-BEEE-F6C87BD2266C}"/>
              </a:ext>
            </a:extLst>
          </p:cNvPr>
          <p:cNvPicPr>
            <a:picLocks noChangeAspect="1"/>
          </p:cNvPicPr>
          <p:nvPr/>
        </p:nvPicPr>
        <p:blipFill>
          <a:blip r:embed="rId12"/>
          <a:stretch>
            <a:fillRect/>
          </a:stretch>
        </p:blipFill>
        <p:spPr>
          <a:xfrm>
            <a:off x="9424600" y="3478071"/>
            <a:ext cx="2311346" cy="2252207"/>
          </a:xfrm>
          <a:prstGeom prst="rect">
            <a:avLst/>
          </a:prstGeom>
        </p:spPr>
      </p:pic>
      <p:sp>
        <p:nvSpPr>
          <p:cNvPr id="53" name="TextBox 52">
            <a:extLst>
              <a:ext uri="{FF2B5EF4-FFF2-40B4-BE49-F238E27FC236}">
                <a16:creationId xmlns:a16="http://schemas.microsoft.com/office/drawing/2014/main" id="{B8BA6463-8BE5-40E0-BE0F-D656DA05981E}"/>
              </a:ext>
            </a:extLst>
          </p:cNvPr>
          <p:cNvSpPr txBox="1"/>
          <p:nvPr/>
        </p:nvSpPr>
        <p:spPr bwMode="auto">
          <a:xfrm>
            <a:off x="9102165" y="5726632"/>
            <a:ext cx="1427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1200" b="0" i="0" u="none" strike="noStrike" kern="0" cap="none" spc="0" normalizeH="0" baseline="0" noProof="0">
                <a:ln>
                  <a:noFill/>
                </a:ln>
                <a:solidFill>
                  <a:srgbClr val="0023F6"/>
                </a:solidFill>
                <a:effectLst/>
                <a:uLnTx/>
                <a:uFillTx/>
                <a:latin typeface="Arial"/>
                <a:ea typeface="ＭＳ Ｐゴシック"/>
                <a:cs typeface="Arial"/>
              </a:rPr>
              <a:t>Costs </a:t>
            </a:r>
            <a:r>
              <a:rPr kumimoji="0" lang="en-US" sz="1000" b="0" i="0" u="none" strike="noStrike" kern="0" cap="none" spc="0" normalizeH="0" baseline="0" noProof="0">
                <a:ln>
                  <a:noFill/>
                </a:ln>
                <a:solidFill>
                  <a:srgbClr val="0023F6"/>
                </a:solidFill>
                <a:effectLst/>
                <a:uLnTx/>
                <a:uFillTx/>
                <a:latin typeface="Arial"/>
                <a:ea typeface="ＭＳ Ｐゴシック"/>
                <a:cs typeface="Arial"/>
              </a:rPr>
              <a:t>(4 BU 2 Entities)</a:t>
            </a:r>
            <a:r>
              <a:rPr kumimoji="0" lang="en-US" sz="800" b="0" i="0" u="none" strike="noStrike" kern="1200" cap="none" spc="0" normalizeH="0" baseline="0" noProof="0">
                <a:ln>
                  <a:noFill/>
                </a:ln>
                <a:solidFill>
                  <a:srgbClr val="0023F6"/>
                </a:solidFill>
                <a:effectLst/>
                <a:uLnTx/>
                <a:uFillTx/>
                <a:latin typeface="Arial"/>
                <a:ea typeface="ＭＳ Ｐゴシック"/>
                <a:cs typeface="Arial"/>
              </a:rPr>
              <a:t> </a:t>
            </a:r>
          </a:p>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0023F6"/>
                </a:solidFill>
                <a:effectLst/>
                <a:uLnTx/>
                <a:uFillTx/>
                <a:latin typeface="Arial"/>
                <a:ea typeface="ＭＳ Ｐゴシック"/>
                <a:cs typeface="Arial"/>
              </a:rPr>
              <a:t>(5-year cumulative FY22-26)</a:t>
            </a:r>
          </a:p>
        </p:txBody>
      </p:sp>
      <p:sp>
        <p:nvSpPr>
          <p:cNvPr id="54" name="TextBox 53">
            <a:extLst>
              <a:ext uri="{FF2B5EF4-FFF2-40B4-BE49-F238E27FC236}">
                <a16:creationId xmlns:a16="http://schemas.microsoft.com/office/drawing/2014/main" id="{422356EF-0FA3-472F-B1F3-F587EFBB161D}"/>
              </a:ext>
            </a:extLst>
          </p:cNvPr>
          <p:cNvSpPr txBox="1"/>
          <p:nvPr/>
        </p:nvSpPr>
        <p:spPr bwMode="auto">
          <a:xfrm>
            <a:off x="9148564" y="6387573"/>
            <a:ext cx="4405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808083"/>
                </a:solidFill>
                <a:effectLst/>
                <a:uLnTx/>
                <a:uFillTx/>
                <a:latin typeface="Arial"/>
                <a:ea typeface="ＭＳ Ｐゴシック"/>
                <a:cs typeface="Arial"/>
              </a:rPr>
              <a:t>BUx4</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Arial"/>
              </a:rPr>
              <a:t>£31M </a:t>
            </a:r>
            <a:r>
              <a:rPr kumimoji="0" lang="en-US" sz="600" b="0" i="0" u="none" strike="noStrike" kern="0" cap="none" spc="0" normalizeH="0" baseline="0" noProof="0">
                <a:ln>
                  <a:noFill/>
                </a:ln>
                <a:solidFill>
                  <a:srgbClr val="808083"/>
                </a:solidFill>
                <a:effectLst/>
                <a:uLnTx/>
                <a:uFillTx/>
                <a:latin typeface="Arial"/>
                <a:ea typeface="ＭＳ Ｐゴシック"/>
                <a:cs typeface="Arial"/>
              </a:rPr>
              <a:t>each</a:t>
            </a:r>
            <a:endParaRPr kumimoji="0" lang="en-US" sz="800" b="0" i="0" u="none" strike="noStrike" kern="0" cap="none" spc="0" normalizeH="0" baseline="0" noProof="0">
              <a:ln>
                <a:noFill/>
              </a:ln>
              <a:solidFill>
                <a:srgbClr val="808083"/>
              </a:solidFill>
              <a:effectLst/>
              <a:uLnTx/>
              <a:uFillTx/>
              <a:latin typeface="Arial"/>
              <a:ea typeface="ＭＳ Ｐゴシック"/>
              <a:cs typeface="Arial"/>
            </a:endParaRPr>
          </a:p>
        </p:txBody>
      </p:sp>
      <p:sp>
        <p:nvSpPr>
          <p:cNvPr id="57" name="TextBox 56">
            <a:extLst>
              <a:ext uri="{FF2B5EF4-FFF2-40B4-BE49-F238E27FC236}">
                <a16:creationId xmlns:a16="http://schemas.microsoft.com/office/drawing/2014/main" id="{086782FC-535E-4E26-B762-81758AD5BC72}"/>
              </a:ext>
            </a:extLst>
          </p:cNvPr>
          <p:cNvSpPr txBox="1"/>
          <p:nvPr/>
        </p:nvSpPr>
        <p:spPr bwMode="auto">
          <a:xfrm>
            <a:off x="9118500" y="6032210"/>
            <a:ext cx="44057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808083"/>
                </a:solidFill>
                <a:effectLst/>
                <a:uLnTx/>
                <a:uFillTx/>
                <a:latin typeface="Arial"/>
                <a:ea typeface="ＭＳ Ｐゴシック"/>
                <a:cs typeface="Arial"/>
              </a:rPr>
              <a:t>Entityx2</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Arial"/>
              </a:rPr>
              <a:t>£15M</a:t>
            </a:r>
          </a:p>
        </p:txBody>
      </p:sp>
      <p:graphicFrame>
        <p:nvGraphicFramePr>
          <p:cNvPr id="60" name="Chart 59">
            <a:extLst>
              <a:ext uri="{FF2B5EF4-FFF2-40B4-BE49-F238E27FC236}">
                <a16:creationId xmlns:a16="http://schemas.microsoft.com/office/drawing/2014/main" id="{32480927-6172-4DE0-AF9D-17E06590D371}"/>
              </a:ext>
            </a:extLst>
          </p:cNvPr>
          <p:cNvGraphicFramePr/>
          <p:nvPr/>
        </p:nvGraphicFramePr>
        <p:xfrm>
          <a:off x="9549894" y="5924577"/>
          <a:ext cx="1101177" cy="878423"/>
        </p:xfrm>
        <a:graphic>
          <a:graphicData uri="http://schemas.openxmlformats.org/drawingml/2006/chart">
            <c:chart xmlns:c="http://schemas.openxmlformats.org/drawingml/2006/chart" xmlns:r="http://schemas.openxmlformats.org/officeDocument/2006/relationships" r:id="rId13"/>
          </a:graphicData>
        </a:graphic>
      </p:graphicFrame>
      <p:cxnSp>
        <p:nvCxnSpPr>
          <p:cNvPr id="62" name="Straight Connector 61">
            <a:extLst>
              <a:ext uri="{FF2B5EF4-FFF2-40B4-BE49-F238E27FC236}">
                <a16:creationId xmlns:a16="http://schemas.microsoft.com/office/drawing/2014/main" id="{FFA4F804-7CD9-4FA7-B9BC-E45841EE9133}"/>
              </a:ext>
            </a:extLst>
          </p:cNvPr>
          <p:cNvCxnSpPr>
            <a:cxnSpLocks/>
          </p:cNvCxnSpPr>
          <p:nvPr/>
        </p:nvCxnSpPr>
        <p:spPr bwMode="auto">
          <a:xfrm>
            <a:off x="9600380" y="6147626"/>
            <a:ext cx="355559"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a:extLst>
              <a:ext uri="{FF2B5EF4-FFF2-40B4-BE49-F238E27FC236}">
                <a16:creationId xmlns:a16="http://schemas.microsoft.com/office/drawing/2014/main" id="{FC801F3A-48C6-4E02-A9D5-49B869B512BC}"/>
              </a:ext>
            </a:extLst>
          </p:cNvPr>
          <p:cNvCxnSpPr>
            <a:cxnSpLocks/>
          </p:cNvCxnSpPr>
          <p:nvPr/>
        </p:nvCxnSpPr>
        <p:spPr bwMode="auto">
          <a:xfrm>
            <a:off x="9569000" y="6541919"/>
            <a:ext cx="264755"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a:extLst>
              <a:ext uri="{FF2B5EF4-FFF2-40B4-BE49-F238E27FC236}">
                <a16:creationId xmlns:a16="http://schemas.microsoft.com/office/drawing/2014/main" id="{3F9F459B-F0A7-442F-BFED-563D42E042AB}"/>
              </a:ext>
            </a:extLst>
          </p:cNvPr>
          <p:cNvSpPr txBox="1"/>
          <p:nvPr/>
        </p:nvSpPr>
        <p:spPr bwMode="auto">
          <a:xfrm>
            <a:off x="9870979" y="6249668"/>
            <a:ext cx="4606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0023F6"/>
                </a:solidFill>
                <a:effectLst/>
                <a:uLnTx/>
                <a:uFillTx/>
                <a:latin typeface="Arial"/>
                <a:ea typeface="ＭＳ Ｐゴシック"/>
                <a:cs typeface="Arial"/>
              </a:rPr>
              <a:t>£139M</a:t>
            </a: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500" b="0" i="0" u="none" strike="noStrike" kern="0" cap="none" spc="0" normalizeH="0" baseline="0" noProof="0">
                <a:ln>
                  <a:noFill/>
                </a:ln>
                <a:solidFill>
                  <a:srgbClr val="0023F6"/>
                </a:solidFill>
                <a:effectLst/>
                <a:uLnTx/>
                <a:uFillTx/>
                <a:latin typeface="Arial"/>
                <a:ea typeface="ＭＳ Ｐゴシック"/>
                <a:cs typeface="Arial"/>
              </a:rPr>
              <a:t>TOTEX</a:t>
            </a:r>
            <a:endParaRPr kumimoji="0" lang="en-US" sz="400" b="0" i="0" u="none" strike="noStrike" kern="0" cap="none" spc="0" normalizeH="0" baseline="0" noProof="0">
              <a:ln>
                <a:noFill/>
              </a:ln>
              <a:solidFill>
                <a:srgbClr val="0023F6"/>
              </a:solidFill>
              <a:effectLst/>
              <a:uLnTx/>
              <a:uFillTx/>
              <a:latin typeface="Arial"/>
              <a:ea typeface="ＭＳ Ｐゴシック"/>
              <a:cs typeface="Arial"/>
            </a:endParaRPr>
          </a:p>
        </p:txBody>
      </p:sp>
      <p:sp>
        <p:nvSpPr>
          <p:cNvPr id="65" name="TextBox 64">
            <a:extLst>
              <a:ext uri="{FF2B5EF4-FFF2-40B4-BE49-F238E27FC236}">
                <a16:creationId xmlns:a16="http://schemas.microsoft.com/office/drawing/2014/main" id="{3808EC6F-8258-491C-B4E8-6E3DF8193FE1}"/>
              </a:ext>
            </a:extLst>
          </p:cNvPr>
          <p:cNvSpPr txBox="1"/>
          <p:nvPr/>
        </p:nvSpPr>
        <p:spPr bwMode="auto">
          <a:xfrm>
            <a:off x="10781235" y="5726440"/>
            <a:ext cx="13651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1200" b="0" i="0" u="none" strike="noStrike" kern="0" cap="none" spc="0" normalizeH="0" baseline="0" noProof="0">
                <a:ln>
                  <a:noFill/>
                </a:ln>
                <a:solidFill>
                  <a:srgbClr val="0023F6"/>
                </a:solidFill>
                <a:effectLst/>
                <a:uLnTx/>
                <a:uFillTx/>
                <a:latin typeface="Arial"/>
                <a:ea typeface="ＭＳ Ｐゴシック"/>
                <a:cs typeface="Arial"/>
              </a:rPr>
              <a:t>Strategy Benefits</a:t>
            </a:r>
            <a:endParaRPr kumimoji="0" lang="en-US" sz="600" b="0" i="0" u="none" strike="noStrike" kern="1200" cap="none" spc="0" normalizeH="0" baseline="0" noProof="0">
              <a:ln>
                <a:noFill/>
              </a:ln>
              <a:solidFill>
                <a:srgbClr val="0023F6"/>
              </a:solidFill>
              <a:effectLst/>
              <a:uLnTx/>
              <a:uFillTx/>
              <a:latin typeface="Arial"/>
              <a:ea typeface="ＭＳ Ｐゴシック"/>
              <a:cs typeface="Arial"/>
            </a:endParaRPr>
          </a:p>
          <a:p>
            <a:pPr marL="0" marR="0" lvl="0" indent="0" algn="l" defTabSz="914400" rtl="0" eaLnBrk="1" fontAlgn="base" latinLnBrk="0" hangingPunct="1">
              <a:lnSpc>
                <a:spcPct val="100000"/>
              </a:lnSpc>
              <a:spcBef>
                <a:spcPct val="0"/>
              </a:spcBef>
              <a:spcAft>
                <a:spcPts val="0"/>
              </a:spcAft>
              <a:buClr>
                <a:srgbClr val="55555A"/>
              </a:buClr>
              <a:buSzTx/>
              <a:buFontTx/>
              <a:buNone/>
              <a:tabLst/>
              <a:defRPr/>
            </a:pPr>
            <a:r>
              <a:rPr kumimoji="0" lang="en-US" sz="600" b="0" i="0" u="none" strike="noStrike" kern="0" cap="none" spc="0" normalizeH="0" baseline="0" noProof="0">
                <a:ln>
                  <a:noFill/>
                </a:ln>
                <a:solidFill>
                  <a:srgbClr val="0023F6"/>
                </a:solidFill>
                <a:effectLst/>
                <a:uLnTx/>
                <a:uFillTx/>
                <a:latin typeface="Arial"/>
                <a:ea typeface="ＭＳ Ｐゴシック"/>
                <a:cs typeface="Arial"/>
              </a:rPr>
              <a:t>(5-year cumulative FY22-26)</a:t>
            </a:r>
            <a:endParaRPr kumimoji="0" lang="en-US" sz="1400" b="0" i="0" u="none" strike="noStrike" kern="0" cap="none" spc="0" normalizeH="0" baseline="0" noProof="0">
              <a:ln>
                <a:noFill/>
              </a:ln>
              <a:solidFill>
                <a:srgbClr val="0023F6"/>
              </a:solidFill>
              <a:effectLst/>
              <a:uLnTx/>
              <a:uFillTx/>
              <a:latin typeface="Arial"/>
              <a:ea typeface="ＭＳ Ｐゴシック"/>
              <a:cs typeface="Arial"/>
            </a:endParaRPr>
          </a:p>
        </p:txBody>
      </p:sp>
      <p:sp>
        <p:nvSpPr>
          <p:cNvPr id="67" name="TextBox 66">
            <a:extLst>
              <a:ext uri="{FF2B5EF4-FFF2-40B4-BE49-F238E27FC236}">
                <a16:creationId xmlns:a16="http://schemas.microsoft.com/office/drawing/2014/main" id="{8C6BE53B-1C15-4FD6-A732-202FB2B42E8C}"/>
              </a:ext>
            </a:extLst>
          </p:cNvPr>
          <p:cNvSpPr txBox="1"/>
          <p:nvPr/>
        </p:nvSpPr>
        <p:spPr bwMode="auto">
          <a:xfrm>
            <a:off x="10605468" y="6411703"/>
            <a:ext cx="6523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GB" sz="600" b="0" i="0" u="none" strike="noStrike" kern="0" cap="none" spc="0" normalizeH="0" baseline="0" noProof="0">
                <a:ln>
                  <a:noFill/>
                </a:ln>
                <a:solidFill>
                  <a:srgbClr val="808083"/>
                </a:solidFill>
                <a:effectLst/>
                <a:uLnTx/>
                <a:uFillTx/>
                <a:latin typeface="Arial"/>
                <a:ea typeface="ＭＳ Ｐゴシック"/>
                <a:cs typeface="Arial"/>
              </a:rPr>
              <a:t>Transformational value</a:t>
            </a:r>
            <a:endParaRPr kumimoji="0" lang="en-US" sz="600" b="0" i="0" u="none" strike="noStrike" kern="0" cap="none" spc="0" normalizeH="0" baseline="0" noProof="0">
              <a:ln>
                <a:noFill/>
              </a:ln>
              <a:solidFill>
                <a:srgbClr val="808083"/>
              </a:solidFill>
              <a:effectLst/>
              <a:uLnTx/>
              <a:uFillTx/>
              <a:latin typeface="Arial"/>
              <a:ea typeface="ＭＳ Ｐゴシック"/>
              <a:cs typeface="Arial"/>
            </a:endParaRP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Arial"/>
              </a:rPr>
              <a:t>£242M</a:t>
            </a:r>
          </a:p>
        </p:txBody>
      </p:sp>
      <p:sp>
        <p:nvSpPr>
          <p:cNvPr id="68" name="TextBox 67">
            <a:extLst>
              <a:ext uri="{FF2B5EF4-FFF2-40B4-BE49-F238E27FC236}">
                <a16:creationId xmlns:a16="http://schemas.microsoft.com/office/drawing/2014/main" id="{9B0A3BF9-88C3-40FC-96F0-250A0EF4619D}"/>
              </a:ext>
            </a:extLst>
          </p:cNvPr>
          <p:cNvSpPr txBox="1"/>
          <p:nvPr/>
        </p:nvSpPr>
        <p:spPr bwMode="auto">
          <a:xfrm>
            <a:off x="10867909" y="6037921"/>
            <a:ext cx="4234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1" indent="0" algn="ctr" defTabSz="914400" rtl="0" eaLnBrk="1" fontAlgn="auto" latinLnBrk="0" hangingPunct="1">
              <a:lnSpc>
                <a:spcPct val="100000"/>
              </a:lnSpc>
              <a:spcBef>
                <a:spcPts val="0"/>
              </a:spcBef>
              <a:spcAft>
                <a:spcPts val="0"/>
              </a:spcAft>
              <a:buClr>
                <a:srgbClr val="55555A"/>
              </a:buClr>
              <a:buSzTx/>
              <a:buFontTx/>
              <a:buNone/>
              <a:tabLst/>
              <a:defRPr/>
            </a:pPr>
            <a:r>
              <a:rPr kumimoji="0" lang="en-US" sz="600" b="0" i="0" u="none" strike="noStrike" kern="1200" cap="none" spc="0" normalizeH="0" baseline="0" noProof="0">
                <a:ln>
                  <a:noFill/>
                </a:ln>
                <a:solidFill>
                  <a:srgbClr val="808083"/>
                </a:solidFill>
                <a:effectLst/>
                <a:uLnTx/>
                <a:uFillTx/>
                <a:latin typeface="Arial"/>
                <a:ea typeface="ＭＳ Ｐゴシック"/>
                <a:cs typeface="Arial"/>
              </a:rPr>
              <a:t>Efficiencies</a:t>
            </a:r>
            <a:endParaRPr kumimoji="0" lang="en-US" sz="600" b="0" i="0" u="none" strike="noStrike" kern="0" cap="none" spc="0" normalizeH="0" baseline="0" noProof="0">
              <a:ln>
                <a:noFill/>
              </a:ln>
              <a:solidFill>
                <a:srgbClr val="808083"/>
              </a:solidFill>
              <a:effectLst/>
              <a:uLnTx/>
              <a:uFillTx/>
              <a:latin typeface="Arial"/>
              <a:ea typeface="ＭＳ Ｐゴシック"/>
              <a:cs typeface="Arial"/>
            </a:endParaRPr>
          </a:p>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808083"/>
                </a:solidFill>
                <a:effectLst/>
                <a:uLnTx/>
                <a:uFillTx/>
                <a:latin typeface="Arial"/>
                <a:ea typeface="ＭＳ Ｐゴシック"/>
                <a:cs typeface="Arial"/>
              </a:rPr>
              <a:t>£39M</a:t>
            </a:r>
          </a:p>
        </p:txBody>
      </p:sp>
      <p:graphicFrame>
        <p:nvGraphicFramePr>
          <p:cNvPr id="69" name="Chart 68">
            <a:extLst>
              <a:ext uri="{FF2B5EF4-FFF2-40B4-BE49-F238E27FC236}">
                <a16:creationId xmlns:a16="http://schemas.microsoft.com/office/drawing/2014/main" id="{A96EC3D0-0818-4F3C-B780-C2359BAE8527}"/>
              </a:ext>
            </a:extLst>
          </p:cNvPr>
          <p:cNvGraphicFramePr/>
          <p:nvPr/>
        </p:nvGraphicFramePr>
        <p:xfrm>
          <a:off x="11213487" y="5970284"/>
          <a:ext cx="1050688" cy="887716"/>
        </p:xfrm>
        <a:graphic>
          <a:graphicData uri="http://schemas.openxmlformats.org/drawingml/2006/chart">
            <c:chart xmlns:c="http://schemas.openxmlformats.org/drawingml/2006/chart" xmlns:r="http://schemas.openxmlformats.org/officeDocument/2006/relationships" r:id="rId14"/>
          </a:graphicData>
        </a:graphic>
      </p:graphicFrame>
      <p:cxnSp>
        <p:nvCxnSpPr>
          <p:cNvPr id="71" name="Straight Connector 70">
            <a:extLst>
              <a:ext uri="{FF2B5EF4-FFF2-40B4-BE49-F238E27FC236}">
                <a16:creationId xmlns:a16="http://schemas.microsoft.com/office/drawing/2014/main" id="{9B0A1B45-5196-4671-AB27-D2FD74CBF694}"/>
              </a:ext>
            </a:extLst>
          </p:cNvPr>
          <p:cNvCxnSpPr>
            <a:cxnSpLocks/>
          </p:cNvCxnSpPr>
          <p:nvPr/>
        </p:nvCxnSpPr>
        <p:spPr bwMode="auto">
          <a:xfrm>
            <a:off x="11295904" y="6115776"/>
            <a:ext cx="502803"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78528BE7-80FF-43DC-9073-6054DB57B517}"/>
              </a:ext>
            </a:extLst>
          </p:cNvPr>
          <p:cNvCxnSpPr>
            <a:cxnSpLocks/>
          </p:cNvCxnSpPr>
          <p:nvPr/>
        </p:nvCxnSpPr>
        <p:spPr bwMode="auto">
          <a:xfrm>
            <a:off x="11234198" y="6561841"/>
            <a:ext cx="299896" cy="0"/>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a:extLst>
              <a:ext uri="{FF2B5EF4-FFF2-40B4-BE49-F238E27FC236}">
                <a16:creationId xmlns:a16="http://schemas.microsoft.com/office/drawing/2014/main" id="{56603DD0-491E-48E0-91DC-5B39EA91C2DC}"/>
              </a:ext>
            </a:extLst>
          </p:cNvPr>
          <p:cNvSpPr txBox="1"/>
          <p:nvPr/>
        </p:nvSpPr>
        <p:spPr bwMode="auto">
          <a:xfrm>
            <a:off x="11502206" y="6322642"/>
            <a:ext cx="46067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0"/>
              </a:spcAft>
              <a:buClr>
                <a:srgbClr val="55555A"/>
              </a:buClr>
              <a:buSzTx/>
              <a:buFontTx/>
              <a:buNone/>
              <a:tabLst/>
              <a:defRPr/>
            </a:pPr>
            <a:r>
              <a:rPr kumimoji="0" lang="en-US" sz="900" b="0" i="0" u="none" strike="noStrike" kern="0" cap="none" spc="0" normalizeH="0" baseline="0" noProof="0">
                <a:ln>
                  <a:noFill/>
                </a:ln>
                <a:solidFill>
                  <a:srgbClr val="0023F6"/>
                </a:solidFill>
                <a:effectLst/>
                <a:uLnTx/>
                <a:uFillTx/>
                <a:latin typeface="Arial"/>
                <a:ea typeface="ＭＳ Ｐゴシック"/>
                <a:cs typeface="Arial"/>
              </a:rPr>
              <a:t>£281M</a:t>
            </a:r>
          </a:p>
        </p:txBody>
      </p:sp>
    </p:spTree>
    <p:extLst>
      <p:ext uri="{BB962C8B-B14F-4D97-AF65-F5344CB8AC3E}">
        <p14:creationId xmlns:p14="http://schemas.microsoft.com/office/powerpoint/2010/main" val="3523304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0773" name="think-cell Slide" r:id="rId5" imgW="327" imgH="327" progId="TCLayout.ActiveDocument.1">
                  <p:embed/>
                </p:oleObj>
              </mc:Choice>
              <mc:Fallback>
                <p:oleObj name="think-cell Slide" r:id="rId5"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7"/>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7"/>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195501"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Horizon Mapping</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0" y="2137337"/>
            <a:ext cx="12192000" cy="0"/>
          </a:xfrm>
          <a:prstGeom prst="line">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EA77D5A2-FB95-4210-9CE2-4541D7ACE773}"/>
              </a:ext>
            </a:extLst>
          </p:cNvPr>
          <p:cNvSpPr/>
          <p:nvPr/>
        </p:nvSpPr>
        <p:spPr>
          <a:xfrm>
            <a:off x="59681" y="1235021"/>
            <a:ext cx="1207398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23F6"/>
                </a:solidFill>
                <a:effectLst/>
                <a:uLnTx/>
                <a:uFillTx/>
                <a:latin typeface="Arial"/>
                <a:ea typeface="+mn-ea"/>
                <a:cs typeface="Arial"/>
              </a:rPr>
              <a:t>The strategy is to accelerate the NG grid journey to becoming an organisation that can get optimum value from its data, when it needs to, where it needs to, for whoever (or whatever) needs it, enabling the business’s visions and the Digital Strategy.  The strategy will do this by resolving current issues and challenges around accessing and trusting data and building new capabilities that will enable the business to transform for a Digital Future.  We will build our capability to support the businesses’ transition to a DSO including collecting &amp; storing real time &amp; non-real time data as well as providing tools to create AI/ML, Predictive Analytics and Digital Twin capabilities</a:t>
            </a:r>
          </a:p>
        </p:txBody>
      </p:sp>
      <p:sp>
        <p:nvSpPr>
          <p:cNvPr id="46" name="Round Diagonal Corner Rectangle 45"/>
          <p:cNvSpPr/>
          <p:nvPr/>
        </p:nvSpPr>
        <p:spPr>
          <a:xfrm>
            <a:off x="226939" y="5827091"/>
            <a:ext cx="1123988" cy="808134"/>
          </a:xfrm>
          <a:prstGeom prst="round2Diag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4" name="Round Diagonal Corner Rectangle 3"/>
          <p:cNvSpPr/>
          <p:nvPr/>
        </p:nvSpPr>
        <p:spPr>
          <a:xfrm>
            <a:off x="226939" y="3310076"/>
            <a:ext cx="1123988" cy="556795"/>
          </a:xfrm>
          <a:prstGeom prst="round2Diag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43" name="Round Diagonal Corner Rectangle 42"/>
          <p:cNvSpPr/>
          <p:nvPr/>
        </p:nvSpPr>
        <p:spPr>
          <a:xfrm>
            <a:off x="226939" y="4097559"/>
            <a:ext cx="1123988" cy="1606640"/>
          </a:xfrm>
          <a:prstGeom prst="round2Diag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graphicFrame>
        <p:nvGraphicFramePr>
          <p:cNvPr id="45" name="Table 2">
            <a:extLst>
              <a:ext uri="{FF2B5EF4-FFF2-40B4-BE49-F238E27FC236}">
                <a16:creationId xmlns:a16="http://schemas.microsoft.com/office/drawing/2014/main" id="{CE9025AC-AFD1-468E-A6DF-BA9582FABEC2}"/>
              </a:ext>
            </a:extLst>
          </p:cNvPr>
          <p:cNvGraphicFramePr>
            <a:graphicFrameLocks noGrp="1"/>
          </p:cNvGraphicFramePr>
          <p:nvPr/>
        </p:nvGraphicFramePr>
        <p:xfrm>
          <a:off x="310811" y="2794569"/>
          <a:ext cx="11468291" cy="3886166"/>
        </p:xfrm>
        <a:graphic>
          <a:graphicData uri="http://schemas.openxmlformats.org/drawingml/2006/table">
            <a:tbl>
              <a:tblPr firstRow="1" bandRow="1">
                <a:tableStyleId>{2D5ABB26-0587-4C30-8999-92F81FD0307C}</a:tableStyleId>
              </a:tblPr>
              <a:tblGrid>
                <a:gridCol w="1178558">
                  <a:extLst>
                    <a:ext uri="{9D8B030D-6E8A-4147-A177-3AD203B41FA5}">
                      <a16:colId xmlns:a16="http://schemas.microsoft.com/office/drawing/2014/main" val="3503064292"/>
                    </a:ext>
                  </a:extLst>
                </a:gridCol>
                <a:gridCol w="3429911">
                  <a:extLst>
                    <a:ext uri="{9D8B030D-6E8A-4147-A177-3AD203B41FA5}">
                      <a16:colId xmlns:a16="http://schemas.microsoft.com/office/drawing/2014/main" val="402261349"/>
                    </a:ext>
                  </a:extLst>
                </a:gridCol>
                <a:gridCol w="3429911">
                  <a:extLst>
                    <a:ext uri="{9D8B030D-6E8A-4147-A177-3AD203B41FA5}">
                      <a16:colId xmlns:a16="http://schemas.microsoft.com/office/drawing/2014/main" val="665376255"/>
                    </a:ext>
                  </a:extLst>
                </a:gridCol>
                <a:gridCol w="3429911">
                  <a:extLst>
                    <a:ext uri="{9D8B030D-6E8A-4147-A177-3AD203B41FA5}">
                      <a16:colId xmlns:a16="http://schemas.microsoft.com/office/drawing/2014/main" val="1402235023"/>
                    </a:ext>
                  </a:extLst>
                </a:gridCol>
              </a:tblGrid>
              <a:tr h="325852">
                <a:tc>
                  <a:txBody>
                    <a:bodyPr/>
                    <a:lstStyle/>
                    <a:p>
                      <a:pPr algn="l"/>
                      <a:endParaRPr lang="en-GB" sz="1400">
                        <a:solidFill>
                          <a:schemeClr val="bg1"/>
                        </a:solidFill>
                      </a:endParaRPr>
                    </a:p>
                  </a:txBody>
                  <a:tcPr anchor="b">
                    <a:lnT>
                      <a:noFill/>
                    </a:lnT>
                    <a:lnB w="6350" cap="flat" cmpd="sng" algn="ctr">
                      <a:noFill/>
                      <a:prstDash val="solid"/>
                      <a:round/>
                      <a:headEnd type="none" w="med" len="med"/>
                      <a:tailEnd type="none" w="med" len="med"/>
                    </a:lnB>
                  </a:tcPr>
                </a:tc>
                <a:tc>
                  <a:txBody>
                    <a:bodyPr/>
                    <a:lstStyle/>
                    <a:p>
                      <a:pPr algn="l"/>
                      <a:endParaRPr lang="en-GB" sz="1400"/>
                    </a:p>
                  </a:txBody>
                  <a:tcPr anchor="b">
                    <a:lnT>
                      <a:noFill/>
                    </a:lnT>
                    <a:lnB w="6350" cap="flat" cmpd="sng" algn="ctr">
                      <a:noFill/>
                      <a:prstDash val="solid"/>
                      <a:round/>
                      <a:headEnd type="none" w="med" len="med"/>
                      <a:tailEnd type="none" w="med" len="med"/>
                    </a:lnB>
                  </a:tcPr>
                </a:tc>
                <a:tc>
                  <a:txBody>
                    <a:bodyPr/>
                    <a:lstStyle/>
                    <a:p>
                      <a:pPr algn="l"/>
                      <a:endParaRPr lang="en-GB" sz="1400"/>
                    </a:p>
                  </a:txBody>
                  <a:tcPr anchor="b">
                    <a:lnT>
                      <a:noFill/>
                    </a:lnT>
                    <a:lnB w="6350" cap="flat" cmpd="sng" algn="ctr">
                      <a:noFill/>
                      <a:prstDash val="solid"/>
                      <a:round/>
                      <a:headEnd type="none" w="med" len="med"/>
                      <a:tailEnd type="none" w="med" len="med"/>
                    </a:lnB>
                  </a:tcPr>
                </a:tc>
                <a:tc>
                  <a:txBody>
                    <a:bodyPr/>
                    <a:lstStyle/>
                    <a:p>
                      <a:pPr algn="l"/>
                      <a:endParaRPr lang="en-GB" sz="1400"/>
                    </a:p>
                  </a:txBody>
                  <a:tcPr anchor="b">
                    <a:lnT>
                      <a:noFill/>
                    </a:lnT>
                    <a:lnB w="6350" cap="flat" cmpd="sng" algn="ctr">
                      <a:noFill/>
                      <a:prstDash val="solid"/>
                      <a:round/>
                      <a:headEnd type="none" w="med" len="med"/>
                      <a:tailEnd type="none" w="med" len="med"/>
                    </a:lnB>
                  </a:tcPr>
                </a:tc>
                <a:extLst>
                  <a:ext uri="{0D108BD9-81ED-4DB2-BD59-A6C34878D82A}">
                    <a16:rowId xmlns:a16="http://schemas.microsoft.com/office/drawing/2014/main" val="3277546359"/>
                  </a:ext>
                </a:extLst>
              </a:tr>
              <a:tr h="850000">
                <a:tc>
                  <a:txBody>
                    <a:bodyPr/>
                    <a:lstStyle/>
                    <a:p>
                      <a:pPr algn="l"/>
                      <a:r>
                        <a:rPr lang="en-GB" sz="1600" b="0">
                          <a:solidFill>
                            <a:schemeClr val="bg1"/>
                          </a:solidFill>
                        </a:rPr>
                        <a:t>Overview</a:t>
                      </a:r>
                    </a:p>
                  </a:txBody>
                  <a:tcPr anchor="ct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a:t>Establish incremental, value first delivery, incorporating Digital WoW and GridStack</a:t>
                      </a:r>
                    </a:p>
                    <a:p>
                      <a:pPr algn="l"/>
                      <a:endParaRPr lang="en-GB" sz="1100"/>
                    </a:p>
                  </a:txBody>
                  <a:tcPr anchor="ct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a:t>Increase BU data capabilities, value first, through enterprise standards for data science and near real time analytics.</a:t>
                      </a:r>
                    </a:p>
                  </a:txBody>
                  <a:tcPr anchor="ct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a:t>Combine stored data, data science and real time streams to introduce higher value use cases</a:t>
                      </a:r>
                    </a:p>
                  </a:txBody>
                  <a:tcPr anchor="ct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2236736"/>
                  </a:ext>
                </a:extLst>
              </a:tr>
              <a:tr h="1780674">
                <a:tc>
                  <a:txBody>
                    <a:bodyPr/>
                    <a:lstStyle/>
                    <a:p>
                      <a:pPr algn="l"/>
                      <a:r>
                        <a:rPr lang="en-GB" sz="1600" b="0">
                          <a:solidFill>
                            <a:schemeClr val="bg1"/>
                          </a:solidFill>
                        </a:rPr>
                        <a:t>Value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b="1"/>
                        <a:t>Data onto EDP:  </a:t>
                      </a:r>
                      <a:r>
                        <a:rPr lang="en-GB" sz="1100" b="0"/>
                        <a:t>Customer,</a:t>
                      </a:r>
                      <a:r>
                        <a:rPr lang="en-GB" sz="1100"/>
                        <a:t> Electric, ET, HR</a:t>
                      </a:r>
                      <a:endParaRPr lang="en-GB" sz="1100" b="1"/>
                    </a:p>
                    <a:p>
                      <a:pPr algn="l"/>
                      <a:r>
                        <a:rPr lang="en-GB" sz="1100" b="1"/>
                        <a:t>Master data MVP:</a:t>
                      </a:r>
                      <a:r>
                        <a:rPr lang="en-GB" sz="1100"/>
                        <a:t> Customer &amp; Employee</a:t>
                      </a:r>
                    </a:p>
                    <a:p>
                      <a:pPr marL="0" indent="0" algn="l">
                        <a:buFont typeface="Wingdings" panose="05000000000000000000" pitchFamily="2" charset="2"/>
                        <a:buNone/>
                      </a:pPr>
                      <a:r>
                        <a:rPr lang="en-GB" sz="1100" b="1"/>
                        <a:t>Digital WoW MVP: </a:t>
                      </a:r>
                      <a:r>
                        <a:rPr lang="en-GB" sz="1100" b="0"/>
                        <a:t>Customer &amp; Electric</a:t>
                      </a:r>
                    </a:p>
                    <a:p>
                      <a:pPr marL="0" indent="0" algn="l">
                        <a:buFont typeface="Wingdings" panose="05000000000000000000" pitchFamily="2" charset="2"/>
                        <a:buNone/>
                      </a:pPr>
                      <a:endParaRPr lang="en-GB" sz="1100" b="0"/>
                    </a:p>
                    <a:p>
                      <a:pPr marL="0" indent="0" algn="l">
                        <a:buFont typeface="Wingdings" panose="05000000000000000000" pitchFamily="2" charset="2"/>
                        <a:buNone/>
                      </a:pPr>
                      <a:r>
                        <a:rPr lang="en-GB" sz="1100" b="1"/>
                        <a:t>Use cases under consideration</a:t>
                      </a:r>
                      <a:r>
                        <a:rPr lang="en-GB" sz="1100" b="0"/>
                        <a:t>:</a:t>
                      </a:r>
                    </a:p>
                    <a:p>
                      <a:pPr marL="0" indent="0" algn="l">
                        <a:buFont typeface="Wingdings" panose="05000000000000000000" pitchFamily="2" charset="2"/>
                        <a:buNone/>
                      </a:pPr>
                      <a:r>
                        <a:rPr lang="en-GB" sz="1100" b="0"/>
                        <a:t>Customer segmentation, channel utilisation, asset health analysis, Grid reliability analysis, legacy reporting migration</a:t>
                      </a:r>
                      <a:endParaRPr lang="en-GB" sz="1100"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b="1"/>
                        <a:t>Data Science MVP: </a:t>
                      </a:r>
                      <a:r>
                        <a:rPr lang="en-GB" sz="1100" b="0"/>
                        <a:t>Customer, Electric, ET, HR</a:t>
                      </a:r>
                    </a:p>
                    <a:p>
                      <a:pPr algn="l"/>
                      <a:r>
                        <a:rPr lang="en-GB" sz="1100" b="1"/>
                        <a:t>Master data MVP:</a:t>
                      </a:r>
                      <a:r>
                        <a:rPr lang="en-GB" sz="1100"/>
                        <a:t> Asset, Finance</a:t>
                      </a:r>
                    </a:p>
                    <a:p>
                      <a:pPr algn="l"/>
                      <a:r>
                        <a:rPr lang="en-GB" sz="1100" b="1"/>
                        <a:t>Data onto EDP:</a:t>
                      </a:r>
                      <a:r>
                        <a:rPr lang="en-GB" sz="1100"/>
                        <a:t> GBU, Finance</a:t>
                      </a:r>
                    </a:p>
                    <a:p>
                      <a:pPr algn="l"/>
                      <a:endParaRPr lang="en-GB" sz="1100"/>
                    </a:p>
                    <a:p>
                      <a:pPr marL="0" indent="0" algn="l">
                        <a:buFont typeface="Wingdings" panose="05000000000000000000" pitchFamily="2" charset="2"/>
                        <a:buNone/>
                      </a:pPr>
                      <a:r>
                        <a:rPr lang="en-GB" sz="1100" b="1"/>
                        <a:t>Use cases under consideration</a:t>
                      </a:r>
                      <a:r>
                        <a:rPr lang="en-GB" sz="1100" b="0"/>
                        <a:t>:</a:t>
                      </a:r>
                    </a:p>
                    <a:p>
                      <a:pPr algn="l"/>
                      <a:r>
                        <a:rPr lang="en-GB" sz="1100"/>
                        <a:t>TBC</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100" b="1"/>
                        <a:t>Leverage capabilities and data to enable:</a:t>
                      </a:r>
                    </a:p>
                    <a:p>
                      <a:pPr marL="0" indent="0" algn="l">
                        <a:buFont typeface="Wingdings" panose="05000000000000000000" pitchFamily="2" charset="2"/>
                        <a:buNone/>
                      </a:pPr>
                      <a:r>
                        <a:rPr lang="en-GB" sz="1100"/>
                        <a:t>Smart, automated network</a:t>
                      </a:r>
                    </a:p>
                    <a:p>
                      <a:pPr marL="0" indent="0" algn="l">
                        <a:buFont typeface="Wingdings" panose="05000000000000000000" pitchFamily="2" charset="2"/>
                        <a:buNone/>
                      </a:pPr>
                      <a:r>
                        <a:rPr lang="en-GB" sz="1100"/>
                        <a:t>Digital Twins (assets and network of assets)</a:t>
                      </a:r>
                    </a:p>
                    <a:p>
                      <a:pPr marL="0" indent="0" algn="l">
                        <a:buFont typeface="Wingdings" panose="05000000000000000000" pitchFamily="2" charset="2"/>
                        <a:buNone/>
                      </a:pPr>
                      <a:r>
                        <a:rPr lang="en-GB" sz="1100"/>
                        <a:t>Monetisation opportunities</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145344"/>
                  </a:ext>
                </a:extLst>
              </a:tr>
              <a:tr h="891749">
                <a:tc>
                  <a:txBody>
                    <a:bodyPr/>
                    <a:lstStyle/>
                    <a:p>
                      <a:pPr algn="l"/>
                      <a:r>
                        <a:rPr lang="en-GB" sz="1600" b="0">
                          <a:solidFill>
                            <a:schemeClr val="bg1"/>
                          </a:solidFill>
                        </a:rPr>
                        <a:t>Capability</a:t>
                      </a:r>
                    </a:p>
                  </a:txBody>
                  <a:tcPr anchor="ctr">
                    <a:lnT w="12700" cap="flat" cmpd="sng" algn="ctr">
                      <a:solidFill>
                        <a:schemeClr val="tx1"/>
                      </a:solidFill>
                      <a:prstDash val="solid"/>
                      <a:round/>
                      <a:headEnd type="none" w="med" len="med"/>
                      <a:tailEnd type="none" w="med" len="med"/>
                    </a:lnT>
                  </a:tcPr>
                </a:tc>
                <a:tc>
                  <a:txBody>
                    <a:bodyPr/>
                    <a:lstStyle/>
                    <a:p>
                      <a:pPr algn="l"/>
                      <a:r>
                        <a:rPr lang="en-GB" sz="1100" b="1"/>
                        <a:t>Enable the following capabilities for BUs:</a:t>
                      </a:r>
                    </a:p>
                    <a:p>
                      <a:pPr algn="l"/>
                      <a:r>
                        <a:rPr lang="en-GB" sz="1100" b="1"/>
                        <a:t>Capture: </a:t>
                      </a:r>
                      <a:r>
                        <a:rPr lang="en-GB" sz="1100" b="0"/>
                        <a:t>D</a:t>
                      </a:r>
                      <a:r>
                        <a:rPr lang="en-GB" sz="1100"/>
                        <a:t>ata ingestion, Master Data Mgt</a:t>
                      </a:r>
                    </a:p>
                    <a:p>
                      <a:pPr algn="l"/>
                      <a:r>
                        <a:rPr lang="en-GB" sz="1100" b="1"/>
                        <a:t>Share: </a:t>
                      </a:r>
                      <a:r>
                        <a:rPr lang="en-GB" sz="1100"/>
                        <a:t>Data Quality, Data Catalogue, Business Glossary, Data Repositories, Data Modelling</a:t>
                      </a:r>
                    </a:p>
                    <a:p>
                      <a:pPr algn="l"/>
                      <a:r>
                        <a:rPr lang="en-GB" sz="1100" b="1"/>
                        <a:t>Utilise</a:t>
                      </a:r>
                      <a:r>
                        <a:rPr lang="en-GB" sz="1100"/>
                        <a:t>: BI, Visualisation, APIs</a:t>
                      </a:r>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a:t>Enable the following capabilities for BUs:</a:t>
                      </a:r>
                    </a:p>
                    <a:p>
                      <a:pPr algn="l"/>
                      <a:r>
                        <a:rPr lang="en-GB" sz="1100" b="1"/>
                        <a:t>Capture: </a:t>
                      </a:r>
                      <a:r>
                        <a:rPr lang="en-GB" sz="1100"/>
                        <a:t>Streaming ingestion</a:t>
                      </a:r>
                    </a:p>
                    <a:p>
                      <a:pPr algn="l"/>
                      <a:r>
                        <a:rPr lang="en-GB" sz="1100" b="1"/>
                        <a:t>Utilise: </a:t>
                      </a:r>
                      <a:r>
                        <a:rPr lang="en-GB" sz="1100"/>
                        <a:t>AI/ML, Common Data Science Lab</a:t>
                      </a:r>
                      <a:endParaRPr lang="en-GB" sz="1100" i="1"/>
                    </a:p>
                  </a:txBody>
                  <a:tcPr anchor="ct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a:t>Enable the following capabilities for BUs:</a:t>
                      </a:r>
                    </a:p>
                    <a:p>
                      <a:pPr algn="l"/>
                      <a:r>
                        <a:rPr lang="en-GB" sz="1100" b="1"/>
                        <a:t>Capture: </a:t>
                      </a:r>
                      <a:r>
                        <a:rPr lang="en-GB" sz="1100" b="0"/>
                        <a:t>E</a:t>
                      </a:r>
                      <a:r>
                        <a:rPr lang="en-GB" sz="1100"/>
                        <a:t>dge analytics</a:t>
                      </a:r>
                    </a:p>
                    <a:p>
                      <a:pPr algn="l"/>
                      <a:r>
                        <a:rPr lang="en-GB" sz="1100" b="1"/>
                        <a:t>Share</a:t>
                      </a:r>
                      <a:r>
                        <a:rPr lang="en-GB" sz="1100"/>
                        <a:t>: Complex rules engine</a:t>
                      </a:r>
                    </a:p>
                    <a:p>
                      <a:pPr algn="l"/>
                      <a:r>
                        <a:rPr lang="en-GB" sz="1100" b="1"/>
                        <a:t>Utilise: </a:t>
                      </a:r>
                      <a:r>
                        <a:rPr lang="en-GB" sz="1100"/>
                        <a:t>Edge analytics, simulation modelling</a:t>
                      </a:r>
                      <a:endParaRPr lang="en-GB" sz="1100" i="1"/>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14800016"/>
                  </a:ext>
                </a:extLst>
              </a:tr>
            </a:tbl>
          </a:graphicData>
        </a:graphic>
      </p:graphicFrame>
      <p:grpSp>
        <p:nvGrpSpPr>
          <p:cNvPr id="6" name="Group 5"/>
          <p:cNvGrpSpPr/>
          <p:nvPr/>
        </p:nvGrpSpPr>
        <p:grpSpPr>
          <a:xfrm>
            <a:off x="1434798" y="2346814"/>
            <a:ext cx="10428168" cy="796131"/>
            <a:chOff x="1795547" y="1622533"/>
            <a:chExt cx="9726239" cy="796131"/>
          </a:xfrm>
        </p:grpSpPr>
        <p:sp>
          <p:nvSpPr>
            <p:cNvPr id="104" name="Rectangle 103"/>
            <p:cNvSpPr/>
            <p:nvPr/>
          </p:nvSpPr>
          <p:spPr>
            <a:xfrm>
              <a:off x="10720708" y="1622533"/>
              <a:ext cx="375151" cy="796131"/>
            </a:xfrm>
            <a:prstGeom prst="rect">
              <a:avLst/>
            </a:prstGeom>
            <a:solidFill>
              <a:schemeClr val="accent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5" name="Rectangle 104"/>
            <p:cNvSpPr/>
            <p:nvPr/>
          </p:nvSpPr>
          <p:spPr>
            <a:xfrm>
              <a:off x="7898430" y="1731021"/>
              <a:ext cx="3300284" cy="579155"/>
            </a:xfrm>
            <a:prstGeom prst="rect">
              <a:avLst/>
            </a:prstGeom>
            <a:solidFill>
              <a:srgbClr val="FFFFFF"/>
            </a:solidFill>
            <a:ln w="9525" cap="rnd" cmpd="sng" algn="ctr">
              <a:solidFill>
                <a:srgbClr val="CBC4C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6" name="Freeform 105"/>
            <p:cNvSpPr/>
            <p:nvPr/>
          </p:nvSpPr>
          <p:spPr>
            <a:xfrm flipV="1">
              <a:off x="10722805" y="2022170"/>
              <a:ext cx="798981" cy="396493"/>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7" name="Freeform 106"/>
            <p:cNvSpPr/>
            <p:nvPr/>
          </p:nvSpPr>
          <p:spPr>
            <a:xfrm>
              <a:off x="10720708" y="1622533"/>
              <a:ext cx="798981" cy="399637"/>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8" name="Rectangle 107"/>
            <p:cNvSpPr/>
            <p:nvPr/>
          </p:nvSpPr>
          <p:spPr>
            <a:xfrm>
              <a:off x="7664288" y="1622533"/>
              <a:ext cx="375151" cy="796131"/>
            </a:xfrm>
            <a:prstGeom prst="rect">
              <a:avLst/>
            </a:prstGeom>
            <a:solidFill>
              <a:schemeClr val="accent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09" name="Rectangle 108"/>
            <p:cNvSpPr/>
            <p:nvPr/>
          </p:nvSpPr>
          <p:spPr>
            <a:xfrm>
              <a:off x="5095831" y="1731021"/>
              <a:ext cx="3111497" cy="579155"/>
            </a:xfrm>
            <a:prstGeom prst="rect">
              <a:avLst/>
            </a:prstGeom>
            <a:solidFill>
              <a:srgbClr val="FFFFFF"/>
            </a:solidFill>
            <a:ln w="9525" cap="rnd" cmpd="sng" algn="ctr">
              <a:solidFill>
                <a:srgbClr val="CBC4C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0" name="Freeform 109"/>
            <p:cNvSpPr/>
            <p:nvPr/>
          </p:nvSpPr>
          <p:spPr>
            <a:xfrm flipV="1">
              <a:off x="7669267" y="2022170"/>
              <a:ext cx="798981" cy="396493"/>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1" name="Freeform 110"/>
            <p:cNvSpPr/>
            <p:nvPr/>
          </p:nvSpPr>
          <p:spPr>
            <a:xfrm>
              <a:off x="7669267" y="1622533"/>
              <a:ext cx="798981" cy="399637"/>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2" name="Rectangle 111"/>
            <p:cNvSpPr/>
            <p:nvPr/>
          </p:nvSpPr>
          <p:spPr>
            <a:xfrm>
              <a:off x="5095831" y="1731021"/>
              <a:ext cx="30195" cy="579155"/>
            </a:xfrm>
            <a:prstGeom prst="rect">
              <a:avLst/>
            </a:prstGeom>
            <a:solidFill>
              <a:srgbClr val="636466"/>
            </a:solidFill>
            <a:ln w="9525" cap="rnd" cmpd="sng" algn="ctr">
              <a:solidFill>
                <a:srgbClr val="63646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3" name="Rectangle 112"/>
            <p:cNvSpPr/>
            <p:nvPr/>
          </p:nvSpPr>
          <p:spPr>
            <a:xfrm>
              <a:off x="4617826" y="1622533"/>
              <a:ext cx="375151" cy="796131"/>
            </a:xfrm>
            <a:prstGeom prst="rect">
              <a:avLst/>
            </a:prstGeom>
            <a:solidFill>
              <a:schemeClr val="accent1"/>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4" name="Rectangle 113"/>
            <p:cNvSpPr/>
            <p:nvPr/>
          </p:nvSpPr>
          <p:spPr>
            <a:xfrm>
              <a:off x="1795547" y="1731021"/>
              <a:ext cx="3300284" cy="579155"/>
            </a:xfrm>
            <a:prstGeom prst="rect">
              <a:avLst/>
            </a:prstGeom>
            <a:solidFill>
              <a:srgbClr val="FFFFFF"/>
            </a:solidFill>
            <a:ln w="9525" cap="rnd" cmpd="sng" algn="ctr">
              <a:solidFill>
                <a:srgbClr val="CBC4C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5" name="Freeform 114"/>
            <p:cNvSpPr/>
            <p:nvPr/>
          </p:nvSpPr>
          <p:spPr>
            <a:xfrm flipV="1">
              <a:off x="4619923" y="2022170"/>
              <a:ext cx="798981" cy="396493"/>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6" name="Freeform 115"/>
            <p:cNvSpPr/>
            <p:nvPr/>
          </p:nvSpPr>
          <p:spPr>
            <a:xfrm>
              <a:off x="4617826" y="1622533"/>
              <a:ext cx="798981" cy="399637"/>
            </a:xfrm>
            <a:custGeom>
              <a:avLst/>
              <a:gdLst>
                <a:gd name="connsiteX0" fmla="*/ 0 w 1209774"/>
                <a:gd name="connsiteY0" fmla="*/ 0 h 600237"/>
                <a:gd name="connsiteX1" fmla="*/ 609538 w 1209774"/>
                <a:gd name="connsiteY1" fmla="*/ 0 h 600237"/>
                <a:gd name="connsiteX2" fmla="*/ 1209774 w 1209774"/>
                <a:gd name="connsiteY2" fmla="*/ 600237 h 600237"/>
                <a:gd name="connsiteX3" fmla="*/ 600237 w 1209774"/>
                <a:gd name="connsiteY3" fmla="*/ 600237 h 600237"/>
              </a:gdLst>
              <a:ahLst/>
              <a:cxnLst>
                <a:cxn ang="0">
                  <a:pos x="connsiteX0" y="connsiteY0"/>
                </a:cxn>
                <a:cxn ang="0">
                  <a:pos x="connsiteX1" y="connsiteY1"/>
                </a:cxn>
                <a:cxn ang="0">
                  <a:pos x="connsiteX2" y="connsiteY2"/>
                </a:cxn>
                <a:cxn ang="0">
                  <a:pos x="connsiteX3" y="connsiteY3"/>
                </a:cxn>
              </a:cxnLst>
              <a:rect l="l" t="t" r="r" b="b"/>
              <a:pathLst>
                <a:path w="1209774" h="600237">
                  <a:moveTo>
                    <a:pt x="0" y="0"/>
                  </a:moveTo>
                  <a:lnTo>
                    <a:pt x="609538" y="0"/>
                  </a:lnTo>
                  <a:lnTo>
                    <a:pt x="1209774" y="600237"/>
                  </a:lnTo>
                  <a:lnTo>
                    <a:pt x="600237" y="600237"/>
                  </a:lnTo>
                  <a:close/>
                </a:path>
              </a:pathLst>
            </a:custGeom>
            <a:solidFill>
              <a:srgbClr val="00148C"/>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7" name="Rectangle 116"/>
            <p:cNvSpPr/>
            <p:nvPr/>
          </p:nvSpPr>
          <p:spPr>
            <a:xfrm>
              <a:off x="1795547" y="1731021"/>
              <a:ext cx="30195" cy="579155"/>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a:ea typeface="+mn-ea"/>
                <a:cs typeface="Arial"/>
              </a:endParaRPr>
            </a:p>
          </p:txBody>
        </p:sp>
        <p:sp>
          <p:nvSpPr>
            <p:cNvPr id="118" name="TextBox 117"/>
            <p:cNvSpPr txBox="1"/>
            <p:nvPr/>
          </p:nvSpPr>
          <p:spPr>
            <a:xfrm>
              <a:off x="2426022" y="1897488"/>
              <a:ext cx="1561325" cy="2462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148C"/>
                  </a:solidFill>
                  <a:effectLst/>
                  <a:uLnTx/>
                  <a:uFillTx/>
                  <a:latin typeface="Arial"/>
                  <a:ea typeface="+mn-ea"/>
                  <a:cs typeface="Arial"/>
                </a:rPr>
                <a:t>Horizon 1 (FY22)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148C"/>
                  </a:solidFill>
                  <a:effectLst/>
                  <a:uLnTx/>
                  <a:uFillTx/>
                  <a:latin typeface="Arial"/>
                  <a:ea typeface="+mn-ea"/>
                  <a:cs typeface="Arial"/>
                </a:rPr>
                <a:t>Value first, accessible, trustworthy data</a:t>
              </a:r>
            </a:p>
          </p:txBody>
        </p:sp>
        <p:sp>
          <p:nvSpPr>
            <p:cNvPr id="119" name="TextBox 118"/>
            <p:cNvSpPr txBox="1"/>
            <p:nvPr/>
          </p:nvSpPr>
          <p:spPr>
            <a:xfrm>
              <a:off x="5463235" y="1812849"/>
              <a:ext cx="2207336" cy="4154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148C"/>
                  </a:solidFill>
                  <a:effectLst/>
                  <a:uLnTx/>
                  <a:uFillTx/>
                  <a:latin typeface="Arial"/>
                  <a:ea typeface="+mn-ea"/>
                  <a:cs typeface="Arial"/>
                </a:rPr>
                <a:t>Horizon 2 (FY23)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148C"/>
                  </a:solidFill>
                  <a:effectLst/>
                  <a:uLnTx/>
                  <a:uFillTx/>
                  <a:latin typeface="Arial"/>
                  <a:ea typeface="+mn-ea"/>
                  <a:cs typeface="Arial"/>
                </a:rPr>
                <a:t>Increase value with Data Science</a:t>
              </a:r>
            </a:p>
          </p:txBody>
        </p:sp>
        <p:sp>
          <p:nvSpPr>
            <p:cNvPr id="120" name="TextBox 119"/>
            <p:cNvSpPr txBox="1"/>
            <p:nvPr/>
          </p:nvSpPr>
          <p:spPr>
            <a:xfrm>
              <a:off x="8423973" y="1812849"/>
              <a:ext cx="2572287" cy="4154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148C"/>
                  </a:solidFill>
                  <a:effectLst/>
                  <a:uLnTx/>
                  <a:uFillTx/>
                  <a:latin typeface="Arial"/>
                  <a:ea typeface="+mn-ea"/>
                  <a:cs typeface="Arial"/>
                </a:rPr>
                <a:t>Horizon 3 (FY24)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148C"/>
                  </a:solidFill>
                  <a:effectLst/>
                  <a:uLnTx/>
                  <a:uFillTx/>
                  <a:latin typeface="Arial"/>
                  <a:ea typeface="+mn-ea"/>
                  <a:cs typeface="Arial"/>
                </a:rPr>
                <a:t>Enable future; DSO, Digital Twins, Edge</a:t>
              </a:r>
            </a:p>
          </p:txBody>
        </p:sp>
      </p:grpSp>
    </p:spTree>
    <p:extLst>
      <p:ext uri="{BB962C8B-B14F-4D97-AF65-F5344CB8AC3E}">
        <p14:creationId xmlns:p14="http://schemas.microsoft.com/office/powerpoint/2010/main" val="3730070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CF7522F-6C37-4392-8F7A-949E24E7051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1797" name="think-cell Slide" r:id="rId8" imgW="327" imgH="327" progId="TCLayout.ActiveDocument.1">
                  <p:embed/>
                </p:oleObj>
              </mc:Choice>
              <mc:Fallback>
                <p:oleObj name="think-cell Slide" r:id="rId8" imgW="327" imgH="327" progId="TCLayout.ActiveDocument.1">
                  <p:embed/>
                  <p:pic>
                    <p:nvPicPr>
                      <p:cNvPr id="7" name="Object 6" hidden="1">
                        <a:extLst>
                          <a:ext uri="{FF2B5EF4-FFF2-40B4-BE49-F238E27FC236}">
                            <a16:creationId xmlns:a16="http://schemas.microsoft.com/office/drawing/2014/main" id="{DCF7522F-6C37-4392-8F7A-949E24E705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20897C3C-B18E-4E8F-A2F6-2DCF94580045}"/>
              </a:ext>
            </a:extLst>
          </p:cNvPr>
          <p:cNvSpPr/>
          <p:nvPr/>
        </p:nvSpPr>
        <p:spPr bwMode="auto">
          <a:xfrm>
            <a:off x="0" y="0"/>
            <a:ext cx="12192000" cy="1188720"/>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45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a:cs typeface="Arial"/>
            </a:endParaRPr>
          </a:p>
        </p:txBody>
      </p:sp>
      <p:grpSp>
        <p:nvGrpSpPr>
          <p:cNvPr id="18" name="Group 17">
            <a:extLst>
              <a:ext uri="{FF2B5EF4-FFF2-40B4-BE49-F238E27FC236}">
                <a16:creationId xmlns:a16="http://schemas.microsoft.com/office/drawing/2014/main" id="{687E8817-2C6F-4121-91DE-CD2E35680223}"/>
              </a:ext>
            </a:extLst>
          </p:cNvPr>
          <p:cNvGrpSpPr/>
          <p:nvPr/>
        </p:nvGrpSpPr>
        <p:grpSpPr>
          <a:xfrm>
            <a:off x="0" y="425346"/>
            <a:ext cx="12192000" cy="816714"/>
            <a:chOff x="0" y="233334"/>
            <a:chExt cx="12192000" cy="816714"/>
          </a:xfrm>
        </p:grpSpPr>
        <p:pic>
          <p:nvPicPr>
            <p:cNvPr id="9" name="Picture 8">
              <a:extLst>
                <a:ext uri="{FF2B5EF4-FFF2-40B4-BE49-F238E27FC236}">
                  <a16:creationId xmlns:a16="http://schemas.microsoft.com/office/drawing/2014/main" id="{D27C85F4-D680-4D2D-BFE6-FC02B25B5824}"/>
                </a:ext>
              </a:extLst>
            </p:cNvPr>
            <p:cNvPicPr>
              <a:picLocks noChangeAspect="1"/>
            </p:cNvPicPr>
            <p:nvPr/>
          </p:nvPicPr>
          <p:blipFill rotWithShape="1">
            <a:blip r:embed="rId10"/>
            <a:srcRect r="40502"/>
            <a:stretch/>
          </p:blipFill>
          <p:spPr>
            <a:xfrm>
              <a:off x="6925935" y="233334"/>
              <a:ext cx="5266065" cy="816714"/>
            </a:xfrm>
            <a:prstGeom prst="rect">
              <a:avLst/>
            </a:prstGeom>
          </p:spPr>
        </p:pic>
        <p:pic>
          <p:nvPicPr>
            <p:cNvPr id="17" name="Picture 16">
              <a:extLst>
                <a:ext uri="{FF2B5EF4-FFF2-40B4-BE49-F238E27FC236}">
                  <a16:creationId xmlns:a16="http://schemas.microsoft.com/office/drawing/2014/main" id="{F1487C90-54DA-4BED-A19B-F6A2FBA13C5D}"/>
                </a:ext>
              </a:extLst>
            </p:cNvPr>
            <p:cNvPicPr>
              <a:picLocks noChangeAspect="1"/>
            </p:cNvPicPr>
            <p:nvPr/>
          </p:nvPicPr>
          <p:blipFill rotWithShape="1">
            <a:blip r:embed="rId10"/>
            <a:srcRect r="92551"/>
            <a:stretch/>
          </p:blipFill>
          <p:spPr>
            <a:xfrm>
              <a:off x="0" y="233334"/>
              <a:ext cx="6925936" cy="816714"/>
            </a:xfrm>
            <a:prstGeom prst="rect">
              <a:avLst/>
            </a:prstGeom>
          </p:spPr>
        </p:pic>
      </p:grpSp>
      <p:sp>
        <p:nvSpPr>
          <p:cNvPr id="10" name="TextBox 9">
            <a:extLst>
              <a:ext uri="{FF2B5EF4-FFF2-40B4-BE49-F238E27FC236}">
                <a16:creationId xmlns:a16="http://schemas.microsoft.com/office/drawing/2014/main" id="{AB4E2F30-23D2-4993-9CA0-CF1B187BC75C}"/>
              </a:ext>
            </a:extLst>
          </p:cNvPr>
          <p:cNvSpPr txBox="1"/>
          <p:nvPr/>
        </p:nvSpPr>
        <p:spPr bwMode="auto">
          <a:xfrm>
            <a:off x="202339" y="169564"/>
            <a:ext cx="24926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55555A"/>
              </a:buClr>
              <a:buSzTx/>
              <a:buFontTx/>
              <a:buNone/>
              <a:tabLst/>
              <a:defRPr/>
            </a:pPr>
            <a:r>
              <a:rPr kumimoji="0" lang="en-US" sz="2000" b="1" i="0" u="none" strike="noStrike" kern="0" cap="none" spc="0" normalizeH="0" baseline="0" noProof="0">
                <a:ln>
                  <a:noFill/>
                </a:ln>
                <a:solidFill>
                  <a:srgbClr val="FFFFFF"/>
                </a:solidFill>
                <a:effectLst/>
                <a:uLnTx/>
                <a:uFillTx/>
                <a:latin typeface="Arial"/>
                <a:ea typeface="ＭＳ Ｐゴシック"/>
                <a:cs typeface="Arial"/>
              </a:rPr>
              <a:t>Group Data Strategy</a:t>
            </a:r>
            <a:endParaRPr kumimoji="0" lang="en-US" sz="1050" b="1" i="0" u="none" strike="noStrike" kern="0" cap="none" spc="0" normalizeH="0" baseline="0" noProof="0">
              <a:ln>
                <a:noFill/>
              </a:ln>
              <a:solidFill>
                <a:srgbClr val="FFFFFF"/>
              </a:solidFill>
              <a:effectLst/>
              <a:uLnTx/>
              <a:uFillTx/>
              <a:latin typeface="Arial"/>
              <a:ea typeface="ＭＳ Ｐゴシック"/>
              <a:cs typeface="Arial"/>
            </a:endParaRPr>
          </a:p>
        </p:txBody>
      </p:sp>
      <p:sp>
        <p:nvSpPr>
          <p:cNvPr id="11" name="TextBox 10">
            <a:extLst>
              <a:ext uri="{FF2B5EF4-FFF2-40B4-BE49-F238E27FC236}">
                <a16:creationId xmlns:a16="http://schemas.microsoft.com/office/drawing/2014/main" id="{99EB7BC0-1C86-4C96-AF81-8A778B318716}"/>
              </a:ext>
            </a:extLst>
          </p:cNvPr>
          <p:cNvSpPr txBox="1"/>
          <p:nvPr/>
        </p:nvSpPr>
        <p:spPr bwMode="auto">
          <a:xfrm>
            <a:off x="212419" y="477341"/>
            <a:ext cx="2858441" cy="215444"/>
          </a:xfrm>
          <a:prstGeom prst="rect">
            <a:avLst/>
          </a:prstGeom>
          <a:noFill/>
          <a:ln>
            <a:noFill/>
          </a:ln>
        </p:spPr>
        <p:txBody>
          <a:bodyPr vert="horz" wrap="square" lIns="0" tIns="0" rIns="0" bIns="0" numCol="1" rtlCol="0" anchor="t"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US" sz="1400" b="1"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Capture</a:t>
            </a:r>
            <a:r>
              <a:rPr kumimoji="0" lang="en-US" sz="1400" b="0" i="0" u="none" strike="noStrike" kern="0" cap="none" spc="0" normalizeH="0" baseline="0" noProof="0">
                <a:ln>
                  <a:noFill/>
                </a:ln>
                <a:solidFill>
                  <a:srgbClr val="FFFFFF"/>
                </a:solidFill>
                <a:effectLst/>
                <a:uLnTx/>
                <a:uFillTx/>
                <a:latin typeface="Arial" panose="020B0604020202020204" pitchFamily="34" charset="0"/>
                <a:ea typeface="ＭＳ Ｐゴシック"/>
                <a:cs typeface="Arial" panose="020B0604020202020204" pitchFamily="34" charset="0"/>
              </a:rPr>
              <a:t>: Master Data focus</a:t>
            </a:r>
          </a:p>
        </p:txBody>
      </p:sp>
      <p:pic>
        <p:nvPicPr>
          <p:cNvPr id="1002502" name="Picture 6" descr="National Grid | Beyond the Barriers">
            <a:extLst>
              <a:ext uri="{FF2B5EF4-FFF2-40B4-BE49-F238E27FC236}">
                <a16:creationId xmlns:a16="http://schemas.microsoft.com/office/drawing/2014/main" id="{EC4F1943-2F82-4BAD-AA0E-E8676E749E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33125" y="46301"/>
            <a:ext cx="1056536" cy="24652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EA77D5A2-FB95-4210-9CE2-4541D7ACE773}"/>
              </a:ext>
            </a:extLst>
          </p:cNvPr>
          <p:cNvSpPr/>
          <p:nvPr/>
        </p:nvSpPr>
        <p:spPr>
          <a:xfrm>
            <a:off x="59681" y="1221244"/>
            <a:ext cx="1207398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
                <a:srgbClr val="55555A"/>
              </a:buClr>
              <a:buSzTx/>
              <a:buFontTx/>
              <a:buNone/>
              <a:tabLst/>
              <a:defRPr/>
            </a:pPr>
            <a:r>
              <a:rPr kumimoji="0" lang="en-GB" sz="1200" b="0" i="0" u="none" strike="noStrike" kern="0" cap="none" spc="0" normalizeH="0" baseline="0" noProof="0">
                <a:ln>
                  <a:noFill/>
                </a:ln>
                <a:solidFill>
                  <a:srgbClr val="0023F6"/>
                </a:solidFill>
                <a:effectLst/>
                <a:uLnTx/>
                <a:uFillTx/>
                <a:latin typeface="Arial"/>
                <a:ea typeface="+mn-ea"/>
                <a:cs typeface="Arial"/>
              </a:rPr>
              <a:t>The FY22 Focus for Data Strategy ‘Capture’ is to ensure data required to drive value uses cases is captured, managed and governed in line with the NG Data Management Framework. This will focus on agreeing data ownership, cataloguing and reviewing data condition, classifying master data, its sources, failure costs and where needed implement data quality, governance and master data solutions to build in quality and simplify the data landscape to create trusted data.</a:t>
            </a:r>
          </a:p>
        </p:txBody>
      </p:sp>
      <p:cxnSp>
        <p:nvCxnSpPr>
          <p:cNvPr id="42" name="Straight Connector 41">
            <a:extLst>
              <a:ext uri="{FF2B5EF4-FFF2-40B4-BE49-F238E27FC236}">
                <a16:creationId xmlns:a16="http://schemas.microsoft.com/office/drawing/2014/main" id="{924BC6E4-FB55-4B89-9A48-51906B4AE839}"/>
              </a:ext>
            </a:extLst>
          </p:cNvPr>
          <p:cNvCxnSpPr>
            <a:cxnSpLocks/>
          </p:cNvCxnSpPr>
          <p:nvPr/>
        </p:nvCxnSpPr>
        <p:spPr bwMode="auto">
          <a:xfrm flipH="1">
            <a:off x="-58331" y="1873700"/>
            <a:ext cx="12192000" cy="0"/>
          </a:xfrm>
          <a:prstGeom prst="line">
            <a:avLst/>
          </a:prstGeom>
          <a:solidFill>
            <a:schemeClr val="accent1"/>
          </a:solidFill>
          <a:ln w="127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ee4pHeader1">
            <a:extLst>
              <a:ext uri="{FF2B5EF4-FFF2-40B4-BE49-F238E27FC236}">
                <a16:creationId xmlns:a16="http://schemas.microsoft.com/office/drawing/2014/main" id="{8A92A77C-8BDB-4CCB-A000-42A4667EF119}"/>
              </a:ext>
            </a:extLst>
          </p:cNvPr>
          <p:cNvSpPr>
            <a:spLocks noChangeArrowheads="1"/>
          </p:cNvSpPr>
          <p:nvPr>
            <p:custDataLst>
              <p:tags r:id="rId3"/>
            </p:custDataLst>
          </p:nvPr>
        </p:nvSpPr>
        <p:spPr bwMode="gray">
          <a:xfrm>
            <a:off x="293868" y="2054088"/>
            <a:ext cx="4073145" cy="2095494"/>
          </a:xfrm>
          <a:prstGeom prst="homePlate">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600"/>
              </a:spcAft>
              <a:buClrTx/>
              <a:buSzPct val="100000"/>
              <a:buFont typeface="Trebuchet MS" panose="020B0603020202020204" pitchFamily="34" charset="0"/>
              <a:buChar char="​"/>
              <a:tabLst/>
              <a:defRPr/>
            </a:pPr>
            <a:r>
              <a:rPr kumimoji="0" lang="en-GB" sz="1600" b="1" i="0" u="none" strike="noStrike" kern="1200" cap="none" spc="0" normalizeH="0" baseline="0" noProof="0">
                <a:ln>
                  <a:noFill/>
                </a:ln>
                <a:solidFill>
                  <a:srgbClr val="00148C"/>
                </a:solidFill>
                <a:effectLst/>
                <a:uLnTx/>
                <a:uFillTx/>
                <a:latin typeface="Arial" panose="020B0604020202020204" pitchFamily="34" charset="0"/>
                <a:ea typeface="ＭＳ Ｐゴシック"/>
                <a:cs typeface="Arial"/>
              </a:rPr>
              <a:t>The Challenge</a:t>
            </a:r>
          </a:p>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The definition, capture, mastering and governance of our data is inconsistent and not of a maturity that supports our digital ambitions</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Many sources of partial truths </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No single source of truth / system of record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Data is not stored, used, or available in standardized ways</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a:rPr>
              <a:t>Poor levels of data quality and governance</a:t>
            </a:r>
          </a:p>
        </p:txBody>
      </p:sp>
      <p:sp>
        <p:nvSpPr>
          <p:cNvPr id="24" name="ee4pHeader2">
            <a:extLst>
              <a:ext uri="{FF2B5EF4-FFF2-40B4-BE49-F238E27FC236}">
                <a16:creationId xmlns:a16="http://schemas.microsoft.com/office/drawing/2014/main" id="{767B5631-7E4D-4749-9814-96D0D648B212}"/>
              </a:ext>
            </a:extLst>
          </p:cNvPr>
          <p:cNvSpPr>
            <a:spLocks noChangeArrowheads="1"/>
          </p:cNvSpPr>
          <p:nvPr>
            <p:custDataLst>
              <p:tags r:id="rId4"/>
            </p:custDataLst>
          </p:nvPr>
        </p:nvSpPr>
        <p:spPr bwMode="gray">
          <a:xfrm>
            <a:off x="4117350" y="2054088"/>
            <a:ext cx="4073145" cy="209549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Strategy</a:t>
            </a:r>
          </a:p>
          <a:p>
            <a:pPr marL="5940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All data projects will apply the NG data management framework; cataloguing, quality reporting and governing data.  If master data issues are identified (or already understood), then this will also form part of the project requirement to resolve.</a:t>
            </a:r>
          </a:p>
          <a:p>
            <a:pPr marL="5940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endPar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a:p>
            <a:pPr marL="5940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Master data issues will be resolved by setting a master data “golden record” for the key domains which will provide a single source of trusted, mastered data. </a:t>
            </a:r>
          </a:p>
          <a:p>
            <a:pPr marL="5940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Arial"/>
            </a:endParaRPr>
          </a:p>
        </p:txBody>
      </p:sp>
      <p:sp>
        <p:nvSpPr>
          <p:cNvPr id="25" name="ee4pHeader3">
            <a:extLst>
              <a:ext uri="{FF2B5EF4-FFF2-40B4-BE49-F238E27FC236}">
                <a16:creationId xmlns:a16="http://schemas.microsoft.com/office/drawing/2014/main" id="{839B599B-54B7-4462-9F7B-9987C4BBC177}"/>
              </a:ext>
            </a:extLst>
          </p:cNvPr>
          <p:cNvSpPr>
            <a:spLocks noChangeArrowheads="1"/>
          </p:cNvSpPr>
          <p:nvPr>
            <p:custDataLst>
              <p:tags r:id="rId5"/>
            </p:custDataLst>
          </p:nvPr>
        </p:nvSpPr>
        <p:spPr bwMode="gray">
          <a:xfrm>
            <a:off x="7940832" y="2054088"/>
            <a:ext cx="4073145" cy="2095494"/>
          </a:xfrm>
          <a:prstGeom prst="chevron">
            <a:avLst>
              <a:gd name="adj" fmla="val 12004"/>
            </a:avLst>
          </a:prstGeom>
          <a:noFill/>
          <a:ln w="12700" cap="rnd" cmpd="sng" algn="ctr">
            <a:solidFill>
              <a:srgbClr val="6B80FF"/>
            </a:solidFill>
            <a:prstDash val="solid"/>
            <a:round/>
            <a:headEnd type="none" w="med" len="med"/>
            <a:tailEnd type="none" w="med" len="med"/>
          </a:ln>
          <a:extLst>
            <a:ext uri="{909E8E84-426E-40DD-AFC4-6F175D3DCCD1}">
              <a14:hiddenFill xmlns:a14="http://schemas.microsoft.com/office/drawing/2010/main">
                <a:solidFill>
                  <a:srgbClr val="00148C"/>
                </a:solidFill>
              </a14:hiddenFill>
            </a:ext>
          </a:extLst>
        </p:spPr>
        <p:txBody>
          <a:bodyPr lIns="72000" tIns="72000" rIns="72000" bIns="72000" anchor="t" anchorCtr="0"/>
          <a:lstStyle/>
          <a:p>
            <a:pPr marL="0" marR="0" lvl="0" indent="0" algn="l" defTabSz="914400" rtl="0" eaLnBrk="1" fontAlgn="auto" latinLnBrk="0" hangingPunct="1">
              <a:lnSpc>
                <a:spcPct val="100000"/>
              </a:lnSpc>
              <a:spcBef>
                <a:spcPts val="0"/>
              </a:spcBef>
              <a:spcAft>
                <a:spcPts val="450"/>
              </a:spcAft>
              <a:buClrTx/>
              <a:buSzTx/>
              <a:buFontTx/>
              <a:buNone/>
              <a:tabLst/>
              <a:defRPr/>
            </a:pPr>
            <a:r>
              <a:rPr kumimoji="0" lang="en-GB" sz="1600" b="1" i="0" u="none" strike="noStrike" kern="1200" cap="none" spc="0" normalizeH="0" baseline="0" noProof="0">
                <a:ln>
                  <a:noFill/>
                </a:ln>
                <a:solidFill>
                  <a:srgbClr val="00148C"/>
                </a:solidFill>
                <a:effectLst/>
                <a:uLnTx/>
                <a:uFillTx/>
                <a:latin typeface="Arial"/>
                <a:ea typeface="+mn-ea"/>
                <a:cs typeface="Arial"/>
              </a:rPr>
              <a:t>The Roadmap</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Q1: Complete MDM contract</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 MDM deployed on shared data platform &amp; MDM common re-use artefacts built</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Q2-3: US Customer Master/Governance MVP &amp; Workforce Master/Governance in-flight</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Q3-4: US Electric Asset Master/Governance &amp; UK ET Asset Master/Governance initiated</a:t>
            </a:r>
          </a:p>
          <a:p>
            <a:pPr marL="178200" marR="0" lvl="1" indent="-118800" algn="l" defTabSz="914400" rtl="0" eaLnBrk="1" fontAlgn="auto" latinLnBrk="0" hangingPunct="1">
              <a:lnSpc>
                <a:spcPct val="100000"/>
              </a:lnSpc>
              <a:spcBef>
                <a:spcPts val="0"/>
              </a:spcBef>
              <a:spcAft>
                <a:spcPts val="0"/>
              </a:spcAft>
              <a:buClr>
                <a:srgbClr val="00148C">
                  <a:lumMod val="100000"/>
                </a:srgbClr>
              </a:buClr>
              <a:buSzPct val="100000"/>
              <a:buFont typeface="Trebuchet MS" panose="020B0603020202020204" pitchFamily="34" charset="0"/>
              <a:buChar char="•"/>
              <a:tabLst/>
              <a:defRPr/>
            </a:pPr>
            <a:r>
              <a:rPr kumimoji="0" lang="en-GB" sz="11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Q4: Scoping future MVP’s for US Gas, Finance &amp; Vendor</a:t>
            </a:r>
          </a:p>
        </p:txBody>
      </p:sp>
      <p:graphicFrame>
        <p:nvGraphicFramePr>
          <p:cNvPr id="28" name="Table 27">
            <a:extLst>
              <a:ext uri="{FF2B5EF4-FFF2-40B4-BE49-F238E27FC236}">
                <a16:creationId xmlns:a16="http://schemas.microsoft.com/office/drawing/2014/main" id="{5E173010-3C27-432A-A6F9-4FFD6C38210D}"/>
              </a:ext>
            </a:extLst>
          </p:cNvPr>
          <p:cNvGraphicFramePr>
            <a:graphicFrameLocks noGrp="1"/>
          </p:cNvGraphicFramePr>
          <p:nvPr/>
        </p:nvGraphicFramePr>
        <p:xfrm>
          <a:off x="293867" y="4689284"/>
          <a:ext cx="4002360" cy="2019712"/>
        </p:xfrm>
        <a:graphic>
          <a:graphicData uri="http://schemas.openxmlformats.org/drawingml/2006/table">
            <a:tbl>
              <a:tblPr firstRow="1" firstCol="1" bandRow="1">
                <a:tableStyleId>{5C22544A-7EE6-4342-B048-85BDC9FD1C3A}</a:tableStyleId>
              </a:tblPr>
              <a:tblGrid>
                <a:gridCol w="1000590">
                  <a:extLst>
                    <a:ext uri="{9D8B030D-6E8A-4147-A177-3AD203B41FA5}">
                      <a16:colId xmlns:a16="http://schemas.microsoft.com/office/drawing/2014/main" val="3747382491"/>
                    </a:ext>
                  </a:extLst>
                </a:gridCol>
                <a:gridCol w="1000590">
                  <a:extLst>
                    <a:ext uri="{9D8B030D-6E8A-4147-A177-3AD203B41FA5}">
                      <a16:colId xmlns:a16="http://schemas.microsoft.com/office/drawing/2014/main" val="3494166751"/>
                    </a:ext>
                  </a:extLst>
                </a:gridCol>
                <a:gridCol w="1000590">
                  <a:extLst>
                    <a:ext uri="{9D8B030D-6E8A-4147-A177-3AD203B41FA5}">
                      <a16:colId xmlns:a16="http://schemas.microsoft.com/office/drawing/2014/main" val="960037582"/>
                    </a:ext>
                  </a:extLst>
                </a:gridCol>
                <a:gridCol w="1000590">
                  <a:extLst>
                    <a:ext uri="{9D8B030D-6E8A-4147-A177-3AD203B41FA5}">
                      <a16:colId xmlns:a16="http://schemas.microsoft.com/office/drawing/2014/main" val="2435446629"/>
                    </a:ext>
                  </a:extLst>
                </a:gridCol>
              </a:tblGrid>
              <a:tr h="2019712">
                <a:tc>
                  <a:txBody>
                    <a:bodyPr/>
                    <a:lstStyle/>
                    <a:p>
                      <a:pPr>
                        <a:lnSpc>
                          <a:spcPct val="107000"/>
                        </a:lnSpc>
                        <a:spcAft>
                          <a:spcPts val="0"/>
                        </a:spcAft>
                      </a:pPr>
                      <a:r>
                        <a:rPr lang="en-US" sz="900">
                          <a:effectLst/>
                        </a:rPr>
                        <a:t>Workforce</a:t>
                      </a:r>
                      <a:endParaRPr lang="en-GB" sz="900">
                        <a:effectLst/>
                      </a:endParaRPr>
                    </a:p>
                    <a:p>
                      <a:pPr marL="0" marR="0" lvl="0" indent="0" algn="l" defTabSz="914400" rtl="0" eaLnBrk="1" fontAlgn="base" latinLnBrk="0" hangingPunct="1">
                        <a:lnSpc>
                          <a:spcPct val="107000"/>
                        </a:lnSpc>
                        <a:spcBef>
                          <a:spcPct val="0"/>
                        </a:spcBef>
                        <a:spcAft>
                          <a:spcPts val="0"/>
                        </a:spcAft>
                        <a:buClr>
                          <a:schemeClr val="tx1"/>
                        </a:buClr>
                        <a:buSzTx/>
                        <a:buFontTx/>
                        <a:buNone/>
                        <a:tabLst/>
                        <a:defRPr/>
                      </a:pPr>
                      <a:endParaRPr lang="en-US" sz="800" b="0">
                        <a:effectLst/>
                      </a:endParaRPr>
                    </a:p>
                    <a:p>
                      <a:pPr marL="0" marR="0" lvl="0" indent="0" algn="l" defTabSz="914400" rtl="0" eaLnBrk="1" fontAlgn="base" latinLnBrk="0" hangingPunct="1">
                        <a:lnSpc>
                          <a:spcPct val="107000"/>
                        </a:lnSpc>
                        <a:spcBef>
                          <a:spcPct val="0"/>
                        </a:spcBef>
                        <a:spcAft>
                          <a:spcPts val="0"/>
                        </a:spcAft>
                        <a:buClr>
                          <a:schemeClr val="tx1"/>
                        </a:buClr>
                        <a:buSzTx/>
                        <a:buFontTx/>
                        <a:buNone/>
                        <a:tabLst/>
                        <a:defRPr/>
                      </a:pPr>
                      <a:r>
                        <a:rPr lang="en-US" sz="800" b="0">
                          <a:effectLst/>
                        </a:rPr>
                        <a:t>SuccessFactors</a:t>
                      </a:r>
                      <a:endParaRPr lang="en-GB" sz="800" b="0">
                        <a:effectLst/>
                      </a:endParaRPr>
                    </a:p>
                    <a:p>
                      <a:pPr>
                        <a:lnSpc>
                          <a:spcPct val="107000"/>
                        </a:lnSpc>
                        <a:spcAft>
                          <a:spcPts val="0"/>
                        </a:spcAft>
                      </a:pPr>
                      <a:r>
                        <a:rPr lang="en-US" sz="800" b="0">
                          <a:effectLst/>
                        </a:rPr>
                        <a:t>SAP ECC US</a:t>
                      </a:r>
                      <a:endParaRPr lang="en-GB" sz="800" b="0">
                        <a:effectLst/>
                      </a:endParaRPr>
                    </a:p>
                    <a:p>
                      <a:pPr>
                        <a:lnSpc>
                          <a:spcPct val="107000"/>
                        </a:lnSpc>
                        <a:spcAft>
                          <a:spcPts val="0"/>
                        </a:spcAft>
                      </a:pPr>
                      <a:r>
                        <a:rPr lang="en-US" sz="800" b="0">
                          <a:effectLst/>
                        </a:rPr>
                        <a:t>SAP ECC UK</a:t>
                      </a:r>
                      <a:endParaRPr lang="en-GB" sz="800" b="0">
                        <a:effectLst/>
                      </a:endParaRPr>
                    </a:p>
                    <a:p>
                      <a:pPr>
                        <a:lnSpc>
                          <a:spcPct val="107000"/>
                        </a:lnSpc>
                        <a:spcAft>
                          <a:spcPts val="0"/>
                        </a:spcAft>
                      </a:pPr>
                      <a:r>
                        <a:rPr lang="en-US" sz="800" b="0">
                          <a:effectLst/>
                        </a:rPr>
                        <a:t>Fieldglass</a:t>
                      </a:r>
                      <a:endParaRPr lang="en-GB" sz="800" b="0">
                        <a:effectLst/>
                      </a:endParaRPr>
                    </a:p>
                    <a:p>
                      <a:pPr>
                        <a:lnSpc>
                          <a:spcPct val="107000"/>
                        </a:lnSpc>
                        <a:spcAft>
                          <a:spcPts val="0"/>
                        </a:spcAft>
                      </a:pPr>
                      <a:r>
                        <a:rPr lang="en-GB" sz="800" b="0">
                          <a:solidFill>
                            <a:schemeClr val="bg1"/>
                          </a:solidFill>
                          <a:effectLst/>
                        </a:rPr>
                        <a:t>ACG Database</a:t>
                      </a:r>
                      <a:r>
                        <a:rPr lang="en-GB" sz="900">
                          <a:solidFill>
                            <a:schemeClr val="bg1"/>
                          </a:solidFill>
                          <a:effectLst/>
                        </a:rPr>
                        <a:t> </a:t>
                      </a:r>
                      <a:endParaRPr lang="en-GB"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2000" marR="72000" marT="72000" marB="72000">
                    <a:solidFill>
                      <a:srgbClr val="55555A"/>
                    </a:solidFill>
                  </a:tcPr>
                </a:tc>
                <a:tc>
                  <a:txBody>
                    <a:bodyPr/>
                    <a:lstStyle/>
                    <a:p>
                      <a:pPr>
                        <a:lnSpc>
                          <a:spcPct val="107000"/>
                        </a:lnSpc>
                        <a:spcAft>
                          <a:spcPts val="0"/>
                        </a:spcAft>
                      </a:pPr>
                      <a:r>
                        <a:rPr lang="en-US" sz="900">
                          <a:effectLst/>
                        </a:rPr>
                        <a:t>US Customer</a:t>
                      </a:r>
                      <a:endParaRPr lang="en-GB" sz="900">
                        <a:effectLst/>
                      </a:endParaRPr>
                    </a:p>
                    <a:p>
                      <a:pPr>
                        <a:lnSpc>
                          <a:spcPct val="107000"/>
                        </a:lnSpc>
                        <a:spcAft>
                          <a:spcPts val="0"/>
                        </a:spcAft>
                      </a:pPr>
                      <a:endParaRPr lang="en-US" sz="800" b="0">
                        <a:effectLst/>
                      </a:endParaRPr>
                    </a:p>
                    <a:p>
                      <a:pPr>
                        <a:lnSpc>
                          <a:spcPct val="107000"/>
                        </a:lnSpc>
                        <a:spcAft>
                          <a:spcPts val="0"/>
                        </a:spcAft>
                      </a:pPr>
                      <a:r>
                        <a:rPr lang="en-US" sz="800" b="0">
                          <a:effectLst/>
                        </a:rPr>
                        <a:t>CSS</a:t>
                      </a:r>
                      <a:endParaRPr lang="en-GB" sz="800" b="0">
                        <a:effectLst/>
                      </a:endParaRPr>
                    </a:p>
                    <a:p>
                      <a:pPr>
                        <a:lnSpc>
                          <a:spcPct val="107000"/>
                        </a:lnSpc>
                        <a:spcAft>
                          <a:spcPts val="0"/>
                        </a:spcAft>
                      </a:pPr>
                      <a:r>
                        <a:rPr lang="en-US" sz="800" b="0" err="1">
                          <a:effectLst/>
                        </a:rPr>
                        <a:t>CRIS</a:t>
                      </a:r>
                      <a:endParaRPr lang="en-GB" sz="800" b="0">
                        <a:effectLst/>
                      </a:endParaRPr>
                    </a:p>
                    <a:p>
                      <a:pPr>
                        <a:lnSpc>
                          <a:spcPct val="107000"/>
                        </a:lnSpc>
                        <a:spcAft>
                          <a:spcPts val="0"/>
                        </a:spcAft>
                      </a:pPr>
                      <a:r>
                        <a:rPr lang="en-US" sz="800" b="0">
                          <a:effectLst/>
                        </a:rPr>
                        <a:t>Salesforce</a:t>
                      </a:r>
                      <a:endParaRPr lang="en-GB" sz="800" b="0">
                        <a:effectLst/>
                      </a:endParaRPr>
                    </a:p>
                    <a:p>
                      <a:pPr>
                        <a:lnSpc>
                          <a:spcPct val="107000"/>
                        </a:lnSpc>
                        <a:spcAft>
                          <a:spcPts val="0"/>
                        </a:spcAft>
                      </a:pPr>
                      <a:r>
                        <a:rPr lang="en-GB"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72000" marR="72000" marT="72000" marB="72000">
                    <a:solidFill>
                      <a:srgbClr val="55555A"/>
                    </a:solidFill>
                  </a:tcPr>
                </a:tc>
                <a:tc>
                  <a:txBody>
                    <a:bodyPr/>
                    <a:lstStyle/>
                    <a:p>
                      <a:pPr>
                        <a:lnSpc>
                          <a:spcPct val="107000"/>
                        </a:lnSpc>
                        <a:spcAft>
                          <a:spcPts val="0"/>
                        </a:spcAft>
                      </a:pPr>
                      <a:r>
                        <a:rPr lang="en-US" sz="900">
                          <a:effectLst/>
                        </a:rPr>
                        <a:t>Gas Assets</a:t>
                      </a:r>
                      <a:endParaRPr lang="en-GB" sz="900">
                        <a:effectLst/>
                      </a:endParaRPr>
                    </a:p>
                    <a:p>
                      <a:pPr>
                        <a:lnSpc>
                          <a:spcPct val="107000"/>
                        </a:lnSpc>
                        <a:spcAft>
                          <a:spcPts val="0"/>
                        </a:spcAft>
                      </a:pPr>
                      <a:endParaRPr lang="en-US" sz="800" b="0">
                        <a:effectLst/>
                      </a:endParaRPr>
                    </a:p>
                    <a:p>
                      <a:pPr>
                        <a:lnSpc>
                          <a:spcPct val="107000"/>
                        </a:lnSpc>
                        <a:spcAft>
                          <a:spcPts val="0"/>
                        </a:spcAft>
                      </a:pPr>
                      <a:r>
                        <a:rPr lang="en-US" sz="800" b="0">
                          <a:effectLst/>
                        </a:rPr>
                        <a:t>Maximo</a:t>
                      </a:r>
                      <a:endParaRPr lang="en-GB" sz="800" b="0">
                        <a:effectLst/>
                      </a:endParaRPr>
                    </a:p>
                    <a:p>
                      <a:pPr>
                        <a:lnSpc>
                          <a:spcPct val="107000"/>
                        </a:lnSpc>
                        <a:spcAft>
                          <a:spcPts val="0"/>
                        </a:spcAft>
                      </a:pPr>
                      <a:r>
                        <a:rPr lang="en-US" sz="800" b="0" err="1">
                          <a:effectLst/>
                        </a:rPr>
                        <a:t>SmallWorld</a:t>
                      </a:r>
                      <a:r>
                        <a:rPr lang="en-US" sz="800" b="0">
                          <a:effectLst/>
                        </a:rPr>
                        <a:t> GIS</a:t>
                      </a:r>
                      <a:endParaRPr lang="en-GB" sz="800" b="0">
                        <a:effectLst/>
                      </a:endParaRPr>
                    </a:p>
                    <a:p>
                      <a:pPr marL="685800">
                        <a:lnSpc>
                          <a:spcPct val="107000"/>
                        </a:lnSpc>
                        <a:spcAft>
                          <a:spcPts val="0"/>
                        </a:spcAft>
                      </a:pPr>
                      <a:r>
                        <a:rPr lang="en-GB"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72000" marR="72000" marT="72000" marB="72000">
                    <a:solidFill>
                      <a:srgbClr val="55555A"/>
                    </a:solidFill>
                  </a:tcPr>
                </a:tc>
                <a:tc>
                  <a:txBody>
                    <a:bodyPr/>
                    <a:lstStyle/>
                    <a:p>
                      <a:pPr>
                        <a:lnSpc>
                          <a:spcPct val="107000"/>
                        </a:lnSpc>
                        <a:spcAft>
                          <a:spcPts val="0"/>
                        </a:spcAft>
                      </a:pPr>
                      <a:r>
                        <a:rPr lang="en-US" sz="900">
                          <a:effectLst/>
                        </a:rPr>
                        <a:t>Electric Assets</a:t>
                      </a:r>
                    </a:p>
                    <a:p>
                      <a:pPr>
                        <a:lnSpc>
                          <a:spcPct val="107000"/>
                        </a:lnSpc>
                        <a:spcAft>
                          <a:spcPts val="0"/>
                        </a:spcAft>
                      </a:pPr>
                      <a:endParaRPr lang="en-GB" sz="900">
                        <a:effectLst/>
                      </a:endParaRPr>
                    </a:p>
                    <a:p>
                      <a:pPr>
                        <a:lnSpc>
                          <a:spcPct val="107000"/>
                        </a:lnSpc>
                        <a:spcAft>
                          <a:spcPts val="0"/>
                        </a:spcAft>
                      </a:pPr>
                      <a:r>
                        <a:rPr lang="en-US" sz="800" b="0">
                          <a:effectLst/>
                        </a:rPr>
                        <a:t>Smallworld GIS (Dist Assets); </a:t>
                      </a:r>
                      <a:endParaRPr lang="en-GB" sz="900" b="0">
                        <a:effectLst/>
                      </a:endParaRPr>
                    </a:p>
                    <a:p>
                      <a:pPr>
                        <a:lnSpc>
                          <a:spcPct val="107000"/>
                        </a:lnSpc>
                        <a:spcAft>
                          <a:spcPts val="0"/>
                        </a:spcAft>
                      </a:pPr>
                      <a:r>
                        <a:rPr lang="en-US" sz="800" b="0">
                          <a:effectLst/>
                        </a:rPr>
                        <a:t>Cascade (T&amp;D Substations); </a:t>
                      </a:r>
                      <a:endParaRPr lang="en-GB" sz="900" b="0">
                        <a:effectLst/>
                      </a:endParaRPr>
                    </a:p>
                    <a:p>
                      <a:pPr>
                        <a:lnSpc>
                          <a:spcPct val="107000"/>
                        </a:lnSpc>
                        <a:spcAft>
                          <a:spcPts val="0"/>
                        </a:spcAft>
                      </a:pPr>
                      <a:r>
                        <a:rPr lang="en-US" sz="800" b="0">
                          <a:effectLst/>
                        </a:rPr>
                        <a:t>Powerplant;</a:t>
                      </a:r>
                    </a:p>
                    <a:p>
                      <a:pPr>
                        <a:lnSpc>
                          <a:spcPct val="107000"/>
                        </a:lnSpc>
                        <a:spcAft>
                          <a:spcPts val="0"/>
                        </a:spcAft>
                      </a:pPr>
                      <a:r>
                        <a:rPr lang="en-US" sz="800" b="0">
                          <a:solidFill>
                            <a:schemeClr val="lt1"/>
                          </a:solidFill>
                          <a:effectLst/>
                          <a:latin typeface="+mn-lt"/>
                          <a:ea typeface="+mn-ea"/>
                          <a:cs typeface="+mn-cs"/>
                        </a:rPr>
                        <a:t>Computapole;</a:t>
                      </a:r>
                    </a:p>
                    <a:p>
                      <a:pPr>
                        <a:lnSpc>
                          <a:spcPct val="107000"/>
                        </a:lnSpc>
                        <a:spcAft>
                          <a:spcPts val="0"/>
                        </a:spcAft>
                      </a:pPr>
                      <a:r>
                        <a:rPr lang="en-US" sz="800" b="0">
                          <a:solidFill>
                            <a:schemeClr val="lt1"/>
                          </a:solidFill>
                          <a:effectLst/>
                          <a:latin typeface="+mn-lt"/>
                          <a:ea typeface="+mn-ea"/>
                          <a:cs typeface="+mn-cs"/>
                        </a:rPr>
                        <a:t>STORMS;</a:t>
                      </a:r>
                      <a:r>
                        <a:rPr lang="en-US" sz="900">
                          <a:effectLst/>
                        </a:rPr>
                        <a:t> </a:t>
                      </a:r>
                      <a:endParaRPr lang="en-GB" sz="900">
                        <a:effectLst/>
                        <a:latin typeface="Calibri" panose="020F0502020204030204" pitchFamily="34" charset="0"/>
                        <a:ea typeface="Calibri" panose="020F0502020204030204" pitchFamily="34" charset="0"/>
                        <a:cs typeface="Times New Roman" panose="02020603050405020304" pitchFamily="18" charset="0"/>
                      </a:endParaRPr>
                    </a:p>
                  </a:txBody>
                  <a:tcPr marL="72000" marR="72000" marT="72000" marB="72000">
                    <a:solidFill>
                      <a:srgbClr val="55555A"/>
                    </a:solidFill>
                  </a:tcPr>
                </a:tc>
                <a:extLst>
                  <a:ext uri="{0D108BD9-81ED-4DB2-BD59-A6C34878D82A}">
                    <a16:rowId xmlns:a16="http://schemas.microsoft.com/office/drawing/2014/main" val="2260427099"/>
                  </a:ext>
                </a:extLst>
              </a:tr>
            </a:tbl>
          </a:graphicData>
        </a:graphic>
      </p:graphicFrame>
      <p:sp>
        <p:nvSpPr>
          <p:cNvPr id="51" name="Rectangle 50">
            <a:extLst>
              <a:ext uri="{FF2B5EF4-FFF2-40B4-BE49-F238E27FC236}">
                <a16:creationId xmlns:a16="http://schemas.microsoft.com/office/drawing/2014/main" id="{A5B44231-B02E-4A7C-B5B2-0ED7279849B6}"/>
              </a:ext>
            </a:extLst>
          </p:cNvPr>
          <p:cNvSpPr/>
          <p:nvPr/>
        </p:nvSpPr>
        <p:spPr>
          <a:xfrm>
            <a:off x="293867" y="4372237"/>
            <a:ext cx="3959295" cy="16927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Some key data domains are spread across multiple IT systems:</a:t>
            </a:r>
          </a:p>
        </p:txBody>
      </p:sp>
      <p:sp>
        <p:nvSpPr>
          <p:cNvPr id="52" name="Rectangle 51">
            <a:extLst>
              <a:ext uri="{FF2B5EF4-FFF2-40B4-BE49-F238E27FC236}">
                <a16:creationId xmlns:a16="http://schemas.microsoft.com/office/drawing/2014/main" id="{2105D105-AA13-4197-A843-53A0D7DBFFE4}"/>
              </a:ext>
            </a:extLst>
          </p:cNvPr>
          <p:cNvSpPr/>
          <p:nvPr/>
        </p:nvSpPr>
        <p:spPr>
          <a:xfrm>
            <a:off x="4632255" y="4239885"/>
            <a:ext cx="3959295" cy="338554"/>
          </a:xfrm>
          <a:prstGeom prst="rect">
            <a:avLst/>
          </a:prstGeom>
        </p:spPr>
        <p:txBody>
          <a:bodyPr wrap="square" lIns="0" tIns="0" rIns="0" bIns="0">
            <a:spAutoFit/>
          </a:bodyPr>
          <a:lstStyle/>
          <a:p>
            <a:pPr marL="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Master Data Solutions underpinned by the Enterprise Data Platform to enable ‘golden record’ creation/maintenance:</a:t>
            </a:r>
          </a:p>
        </p:txBody>
      </p:sp>
      <p:sp>
        <p:nvSpPr>
          <p:cNvPr id="49" name="Rectangle 48">
            <a:extLst>
              <a:ext uri="{FF2B5EF4-FFF2-40B4-BE49-F238E27FC236}">
                <a16:creationId xmlns:a16="http://schemas.microsoft.com/office/drawing/2014/main" id="{13E5D2B2-0114-4462-A6B0-1AD6D665E1E0}"/>
              </a:ext>
            </a:extLst>
          </p:cNvPr>
          <p:cNvSpPr/>
          <p:nvPr/>
        </p:nvSpPr>
        <p:spPr>
          <a:xfrm>
            <a:off x="8883480" y="4324523"/>
            <a:ext cx="2654169" cy="169277"/>
          </a:xfrm>
          <a:prstGeom prst="rect">
            <a:avLst/>
          </a:prstGeom>
        </p:spPr>
        <p:txBody>
          <a:bodyPr wrap="square" lIns="0" tIns="0" rIns="0" bIns="0">
            <a:spAutoFit/>
          </a:bodyPr>
          <a:lstStyle/>
          <a:p>
            <a:pPr marL="0" marR="0" lvl="1" indent="0" algn="l" defTabSz="914400" rtl="0" eaLnBrk="1" fontAlgn="auto" latinLnBrk="0" hangingPunct="1">
              <a:lnSpc>
                <a:spcPct val="100000"/>
              </a:lnSpc>
              <a:spcBef>
                <a:spcPts val="0"/>
              </a:spcBef>
              <a:spcAft>
                <a:spcPts val="0"/>
              </a:spcAft>
              <a:buClr>
                <a:srgbClr val="00148C">
                  <a:lumMod val="100000"/>
                </a:srgbClr>
              </a:buClr>
              <a:buSzPct val="100000"/>
              <a:buFontTx/>
              <a:buNone/>
              <a:tabLst/>
              <a:defRPr/>
            </a:pPr>
            <a:r>
              <a:rPr kumimoji="0" lang="en-GB" sz="1100" b="0" i="1" u="none" strike="noStrike" kern="1200" cap="none" spc="0" normalizeH="0" baseline="0" noProof="0">
                <a:ln>
                  <a:noFill/>
                </a:ln>
                <a:solidFill>
                  <a:srgbClr val="00148C"/>
                </a:solidFill>
                <a:effectLst/>
                <a:uLnTx/>
                <a:uFillTx/>
                <a:latin typeface="Arial" panose="020B0604020202020204" pitchFamily="34" charset="0"/>
                <a:ea typeface="+mn-ea"/>
                <a:cs typeface="Arial"/>
              </a:rPr>
              <a:t>Master data priority areas / domains…</a:t>
            </a:r>
          </a:p>
        </p:txBody>
      </p:sp>
      <p:graphicFrame>
        <p:nvGraphicFramePr>
          <p:cNvPr id="2" name="Diagram 1">
            <a:extLst>
              <a:ext uri="{FF2B5EF4-FFF2-40B4-BE49-F238E27FC236}">
                <a16:creationId xmlns:a16="http://schemas.microsoft.com/office/drawing/2014/main" id="{DC68EA8E-09CD-415C-9334-69E58A3DE98D}"/>
              </a:ext>
            </a:extLst>
          </p:cNvPr>
          <p:cNvGraphicFramePr/>
          <p:nvPr/>
        </p:nvGraphicFramePr>
        <p:xfrm>
          <a:off x="8788174" y="4527561"/>
          <a:ext cx="2654169" cy="231322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7598E42D-8963-4A9E-8B67-C3F13B446462}"/>
              </a:ext>
            </a:extLst>
          </p:cNvPr>
          <p:cNvPicPr>
            <a:picLocks noChangeAspect="1"/>
          </p:cNvPicPr>
          <p:nvPr/>
        </p:nvPicPr>
        <p:blipFill>
          <a:blip r:embed="rId17"/>
          <a:stretch>
            <a:fillRect/>
          </a:stretch>
        </p:blipFill>
        <p:spPr>
          <a:xfrm>
            <a:off x="4849603" y="4668742"/>
            <a:ext cx="3175643" cy="2019712"/>
          </a:xfrm>
          <a:prstGeom prst="rect">
            <a:avLst/>
          </a:prstGeom>
        </p:spPr>
      </p:pic>
    </p:spTree>
    <p:extLst>
      <p:ext uri="{BB962C8B-B14F-4D97-AF65-F5344CB8AC3E}">
        <p14:creationId xmlns:p14="http://schemas.microsoft.com/office/powerpoint/2010/main" val="4121368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GhEHoXK4whdkL7U0ZyugP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5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0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1_NationalGrid Grid 16:9">
  <a:themeElements>
    <a:clrScheme name="Custom 3">
      <a:dk1>
        <a:srgbClr val="55555A"/>
      </a:dk1>
      <a:lt1>
        <a:sysClr val="window" lastClr="FFFFFF"/>
      </a:lt1>
      <a:dk2>
        <a:srgbClr val="00148C"/>
      </a:dk2>
      <a:lt2>
        <a:srgbClr val="F2F2F2"/>
      </a:lt2>
      <a:accent1>
        <a:srgbClr val="000A46"/>
      </a:accent1>
      <a:accent2>
        <a:srgbClr val="000F69"/>
      </a:accent2>
      <a:accent3>
        <a:srgbClr val="00BEB4"/>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rnd" cmpd="sng" algn="ctr">
          <a:solidFill>
            <a:srgbClr val="00148C"/>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sz="1000" dirty="0">
            <a:solidFill>
              <a:srgbClr val="00148C"/>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3_US NG 2018 PPT Tempalte 4x3">
  <a:themeElements>
    <a:clrScheme name="Custom 6">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ogram_pre read ver2" id="{A81CB25E-EE61-4BFE-819D-FE3F10611981}" vid="{E09DDD7D-AE3D-4882-A428-D09D033F0BE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D73EF154A21745A4B7D294624E0F37" ma:contentTypeVersion="6" ma:contentTypeDescription="Create a new document." ma:contentTypeScope="" ma:versionID="85f237651c4580394125c69293e39df3">
  <xsd:schema xmlns:xsd="http://www.w3.org/2001/XMLSchema" xmlns:xs="http://www.w3.org/2001/XMLSchema" xmlns:p="http://schemas.microsoft.com/office/2006/metadata/properties" xmlns:ns2="44563e85-d93e-468a-97fd-88b2feb52b2e" xmlns:ns3="701484cb-4692-40f6-9cd8-9f96d07aad89" targetNamespace="http://schemas.microsoft.com/office/2006/metadata/properties" ma:root="true" ma:fieldsID="241cd7f4fc25b44e8b4b682cdf892700" ns2:_="" ns3:_="">
    <xsd:import namespace="44563e85-d93e-468a-97fd-88b2feb52b2e"/>
    <xsd:import namespace="701484cb-4692-40f6-9cd8-9f96d07aad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563e85-d93e-468a-97fd-88b2feb52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1484cb-4692-40f6-9cd8-9f96d07aad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A3BA16-4741-4A1B-A285-10CA24DAD02B}">
  <ds:schemaRefs>
    <ds:schemaRef ds:uri="http://schemas.microsoft.com/sharepoint/v3/contenttype/forms"/>
  </ds:schemaRefs>
</ds:datastoreItem>
</file>

<file path=customXml/itemProps2.xml><?xml version="1.0" encoding="utf-8"?>
<ds:datastoreItem xmlns:ds="http://schemas.openxmlformats.org/officeDocument/2006/customXml" ds:itemID="{12010C57-888C-4112-BD05-48E991FB787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01484cb-4692-40f6-9cd8-9f96d07aad89"/>
    <ds:schemaRef ds:uri="44563e85-d93e-468a-97fd-88b2feb52b2e"/>
    <ds:schemaRef ds:uri="http://www.w3.org/XML/1998/namespace"/>
  </ds:schemaRefs>
</ds:datastoreItem>
</file>

<file path=customXml/itemProps3.xml><?xml version="1.0" encoding="utf-8"?>
<ds:datastoreItem xmlns:ds="http://schemas.openxmlformats.org/officeDocument/2006/customXml" ds:itemID="{7D4E35B2-4E7A-4253-9982-441F1D015B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563e85-d93e-468a-97fd-88b2feb52b2e"/>
    <ds:schemaRef ds:uri="701484cb-4692-40f6-9cd8-9f96d07aa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29560</TotalTime>
  <Words>3765</Words>
  <Application>Microsoft Office PowerPoint</Application>
  <PresentationFormat>Widescreen</PresentationFormat>
  <Paragraphs>512</Paragraphs>
  <Slides>14</Slides>
  <Notes>12</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2</vt:i4>
      </vt:variant>
      <vt:variant>
        <vt:lpstr>Slide Titles</vt:lpstr>
      </vt:variant>
      <vt:variant>
        <vt:i4>14</vt:i4>
      </vt:variant>
    </vt:vector>
  </HeadingPairs>
  <TitlesOfParts>
    <vt:vector size="25" baseType="lpstr">
      <vt:lpstr>Aharoni</vt:lpstr>
      <vt:lpstr>Arial</vt:lpstr>
      <vt:lpstr>Calibri</vt:lpstr>
      <vt:lpstr>Segoe UI Black</vt:lpstr>
      <vt:lpstr>Trebuchet MS</vt:lpstr>
      <vt:lpstr>Wingdings</vt:lpstr>
      <vt:lpstr>10_NationalGrid Grid 16:9</vt:lpstr>
      <vt:lpstr>11_NationalGrid Grid 16:9</vt:lpstr>
      <vt:lpstr>3_US NG 2018 PPT Tempalte 4x3</vt:lpstr>
      <vt:lpstr>think-cell Slide</vt:lpstr>
      <vt:lpstr>Worksheet</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Benefits – Snowflake Cloud Data Platform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Robertson, Daniel</dc:creator>
  <cp:lastModifiedBy>Connolly, Bryan</cp:lastModifiedBy>
  <cp:revision>4</cp:revision>
  <dcterms:created xsi:type="dcterms:W3CDTF">2021-07-02T07:59:46Z</dcterms:created>
  <dcterms:modified xsi:type="dcterms:W3CDTF">2021-08-02T19:20:13Z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0x010100F6D73EF154A21745A4B7D294624E0F37</vt:lpwstr>
  </property>
</Properties>
</file>