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1D7EA-028D-453A-85D3-C9AEDCBDDE71}" v="201" dt="2021-01-25T16:47:14.077"/>
    <p1510:client id="{F02C170E-66C3-4271-A66E-3FC7CCBA7260}" v="1595" dt="2021-01-25T20:38:48.942"/>
    <p1510:client id="{FE7F9C78-2EC0-4E86-A611-B031AD134D39}" v="866" dt="2021-01-25T16:33:19.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430373" y="356765"/>
            <a:ext cx="11329827" cy="574516"/>
          </a:xfrm>
        </p:spPr>
        <p:txBody>
          <a:bodyPr/>
          <a:lstStyle/>
          <a:p>
            <a:r>
              <a:rPr lang="en-US"/>
              <a:t>Click to edit Master title style</a:t>
            </a:r>
            <a:endParaRPr lang="en-GB"/>
          </a:p>
        </p:txBody>
      </p:sp>
    </p:spTree>
    <p:extLst>
      <p:ext uri="{BB962C8B-B14F-4D97-AF65-F5344CB8AC3E}">
        <p14:creationId xmlns:p14="http://schemas.microsoft.com/office/powerpoint/2010/main" val="198193974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74023821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005338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67018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7"/>
            <a:ext cx="73914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350239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29"/>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13" indent="-279958">
              <a:spcBef>
                <a:spcPts val="0"/>
              </a:spcBef>
              <a:spcAft>
                <a:spcPts val="267"/>
              </a:spcAft>
              <a:buFont typeface="Arial" panose="020B0604020202020204" pitchFamily="34" charset="0"/>
              <a:buChar char="•"/>
              <a:defRPr sz="1600">
                <a:solidFill>
                  <a:schemeClr val="accent1"/>
                </a:solidFill>
              </a:defRPr>
            </a:lvl4pPr>
            <a:lvl5pPr marL="559914" indent="-279958">
              <a:spcBef>
                <a:spcPts val="0"/>
              </a:spcBef>
              <a:spcAft>
                <a:spcPts val="267"/>
              </a:spcAft>
              <a:defRPr sz="16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3256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2"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3683"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3"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5"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0" y="1416001"/>
            <a:ext cx="2250019" cy="1159420"/>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0" y="1416001"/>
            <a:ext cx="2250019" cy="1159420"/>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0" y="1416001"/>
            <a:ext cx="2250019" cy="1159420"/>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9792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1021456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GB"/>
              <a:t> </a:t>
            </a:r>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31565191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GB"/>
              <a:t> </a:t>
            </a:r>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382062889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GB"/>
              <a:t> </a:t>
            </a:r>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258441104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563702"/>
            <a:ext cx="9593887" cy="225767"/>
          </a:xfrm>
        </p:spPr>
        <p:txBody>
          <a:bodyPr/>
          <a:lstStyle>
            <a:lvl1pPr>
              <a:defRPr b="0"/>
            </a:lvl1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2606035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042045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5" name="Round Diagonal Corner Rectangle 4">
            <a:extLst>
              <a:ext uri="{FF2B5EF4-FFF2-40B4-BE49-F238E27FC236}">
                <a16:creationId xmlns:a16="http://schemas.microsoft.com/office/drawing/2014/main" id="{37609B83-716F-4C19-B524-DF1CE466DE04}"/>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0" name="Graphic 19">
            <a:extLst>
              <a:ext uri="{FF2B5EF4-FFF2-40B4-BE49-F238E27FC236}">
                <a16:creationId xmlns:a16="http://schemas.microsoft.com/office/drawing/2014/main" id="{044AFBBA-7610-4A43-B583-B8E6F6343F8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85080025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17508001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3056924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6439465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142062691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1" hasCustomPrompt="1"/>
          </p:nvPr>
        </p:nvSpPr>
        <p:spPr>
          <a:xfrm>
            <a:off x="1016123" y="188398"/>
            <a:ext cx="10159755" cy="184665"/>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1928735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81D2C-4B17-4A2D-AF6C-5397482863DE}" type="datetimeFigureOut">
              <a:rPr lang="en-GB" smtClean="0"/>
              <a:t>27/01/2021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1B2075-CE05-47E7-9CE5-B3844D70A437}" type="slidenum">
              <a:rPr lang="en-GB" smtClean="0"/>
              <a:t>‹#›</a:t>
            </a:fld>
            <a:endParaRPr lang="en-GB"/>
          </a:p>
        </p:txBody>
      </p:sp>
    </p:spTree>
    <p:extLst>
      <p:ext uri="{BB962C8B-B14F-4D97-AF65-F5344CB8AC3E}">
        <p14:creationId xmlns:p14="http://schemas.microsoft.com/office/powerpoint/2010/main" val="3525230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6062" y="279964"/>
            <a:ext cx="11746589" cy="595800"/>
          </a:xfrm>
        </p:spPr>
        <p:txBody>
          <a:bodyPr/>
          <a:lstStyle/>
          <a:p>
            <a:r>
              <a:rPr lang="en-US"/>
              <a:t>Click to edit Master title style</a:t>
            </a:r>
          </a:p>
        </p:txBody>
      </p:sp>
      <p:sp>
        <p:nvSpPr>
          <p:cNvPr id="3" name="Content Placeholder 2"/>
          <p:cNvSpPr>
            <a:spLocks noGrp="1"/>
          </p:cNvSpPr>
          <p:nvPr>
            <p:ph idx="1"/>
          </p:nvPr>
        </p:nvSpPr>
        <p:spPr>
          <a:xfrm>
            <a:off x="206062" y="978794"/>
            <a:ext cx="11746589" cy="5510547"/>
          </a:xfrm>
        </p:spPr>
        <p:txBody>
          <a:bodyPr>
            <a:normAutofit/>
          </a:bodyPr>
          <a:lstStyle>
            <a:lvl1pPr>
              <a:spcBef>
                <a:spcPts val="900"/>
              </a:spcBef>
              <a:defRPr sz="2800"/>
            </a:lvl1pPr>
            <a:lvl2pPr>
              <a:spcBef>
                <a:spcPts val="900"/>
              </a:spcBef>
              <a:defRPr sz="2400"/>
            </a:lvl2pPr>
            <a:lvl3pPr>
              <a:spcBef>
                <a:spcPts val="900"/>
              </a:spcBef>
              <a:defRPr sz="2000"/>
            </a:lvl3pPr>
            <a:lvl4pPr>
              <a:spcBef>
                <a:spcPts val="900"/>
              </a:spcBef>
              <a:defRPr sz="1800"/>
            </a:lvl4pPr>
            <a:lvl5pPr>
              <a:spcBef>
                <a:spcPts val="9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7B54EE7C-6C32-49D1-85E0-037B4CCDDD5B}"/>
              </a:ext>
            </a:extLst>
          </p:cNvPr>
          <p:cNvSpPr txBox="1"/>
          <p:nvPr userDrawn="1"/>
        </p:nvSpPr>
        <p:spPr>
          <a:xfrm>
            <a:off x="2579914" y="6595436"/>
            <a:ext cx="835485" cy="246221"/>
          </a:xfrm>
          <a:prstGeom prst="rect">
            <a:avLst/>
          </a:prstGeom>
          <a:noFill/>
        </p:spPr>
        <p:txBody>
          <a:bodyPr wrap="none" rtlCol="0">
            <a:spAutoFit/>
          </a:bodyPr>
          <a:lstStyle/>
          <a:p>
            <a:r>
              <a:rPr lang="en-US" sz="1000" b="1">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97748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0" y="1416668"/>
            <a:ext cx="5424817"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1" y="6553971"/>
            <a:ext cx="9593887" cy="225767"/>
          </a:xfrm>
        </p:spPr>
        <p:txBody>
          <a:bodyPr/>
          <a:lstStyle>
            <a:lvl1pPr>
              <a:defRPr b="0"/>
            </a:lvl1pPr>
          </a:lstStyle>
          <a:p>
            <a:pPr>
              <a:tabLst>
                <a:tab pos="1318651" algn="l"/>
              </a:tabLst>
            </a:pPr>
            <a:r>
              <a:rPr lang="fr-FR"/>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7450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32000" y="1416668"/>
            <a:ext cx="5424817"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402583"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2">
            <a:extLst>
              <a:ext uri="{FF2B5EF4-FFF2-40B4-BE49-F238E27FC236}">
                <a16:creationId xmlns:a16="http://schemas.microsoft.com/office/drawing/2014/main" id="{514CEF05-D687-48BB-A5C0-6FA9CAAEA981}"/>
              </a:ext>
            </a:extLst>
          </p:cNvPr>
          <p:cNvSpPr>
            <a:spLocks noGrp="1"/>
          </p:cNvSpPr>
          <p:nvPr>
            <p:ph type="ftr" sz="quarter" idx="10"/>
          </p:nvPr>
        </p:nvSpPr>
        <p:spPr>
          <a:xfrm>
            <a:off x="1646451" y="6553971"/>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30438193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8"/>
            <a:ext cx="3456319"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2">
            <a:extLst>
              <a:ext uri="{FF2B5EF4-FFF2-40B4-BE49-F238E27FC236}">
                <a16:creationId xmlns:a16="http://schemas.microsoft.com/office/drawing/2014/main" id="{D2647476-755C-418D-A3DE-816514B9101C}"/>
              </a:ext>
            </a:extLst>
          </p:cNvPr>
          <p:cNvSpPr>
            <a:spLocks noGrp="1"/>
          </p:cNvSpPr>
          <p:nvPr>
            <p:ph type="ftr" sz="quarter" idx="10"/>
          </p:nvPr>
        </p:nvSpPr>
        <p:spPr>
          <a:xfrm>
            <a:off x="1646451" y="6553971"/>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18017367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1" y="1416668"/>
            <a:ext cx="3456319"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2">
            <a:extLst>
              <a:ext uri="{FF2B5EF4-FFF2-40B4-BE49-F238E27FC236}">
                <a16:creationId xmlns:a16="http://schemas.microsoft.com/office/drawing/2014/main" id="{9FA6CD80-F6D0-4089-B5A3-8804EC981218}"/>
              </a:ext>
            </a:extLst>
          </p:cNvPr>
          <p:cNvSpPr>
            <a:spLocks noGrp="1"/>
          </p:cNvSpPr>
          <p:nvPr>
            <p:ph type="ftr" sz="quarter" idx="10"/>
          </p:nvPr>
        </p:nvSpPr>
        <p:spPr>
          <a:xfrm>
            <a:off x="1646451" y="6553971"/>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422053488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5534932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503249"/>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90334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8"/>
            <a:ext cx="7392828" cy="2503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2083712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11049250" y="65637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5637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a:t>
            </a:r>
            <a:r>
              <a:rPr lang="fr-FR" err="1"/>
              <a:t>title</a:t>
            </a:r>
            <a:r>
              <a:rPr lang="fr-FR"/>
              <a:t>]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0374" y="65637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t>National Grid </a:t>
            </a:r>
          </a:p>
        </p:txBody>
      </p:sp>
    </p:spTree>
    <p:extLst>
      <p:ext uri="{BB962C8B-B14F-4D97-AF65-F5344CB8AC3E}">
        <p14:creationId xmlns:p14="http://schemas.microsoft.com/office/powerpoint/2010/main" val="2522120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8245F0-3A56-481F-82C1-44A5BFDB768C}"/>
              </a:ext>
            </a:extLst>
          </p:cNvPr>
          <p:cNvSpPr>
            <a:spLocks noGrp="1"/>
          </p:cNvSpPr>
          <p:nvPr>
            <p:ph type="ftr" sz="quarter" idx="10"/>
          </p:nvPr>
        </p:nvSpPr>
        <p:spPr/>
        <p:txBody>
          <a:bodyPr/>
          <a:lstStyle/>
          <a:p>
            <a:pPr>
              <a:tabLst>
                <a:tab pos="1318651" algn="l"/>
              </a:tabLst>
            </a:pPr>
            <a:r>
              <a:rPr lang="fr-FR"/>
              <a:t>| [Insert document title] | [Insert date]</a:t>
            </a:r>
          </a:p>
        </p:txBody>
      </p:sp>
      <p:sp>
        <p:nvSpPr>
          <p:cNvPr id="4" name="Title 1">
            <a:extLst>
              <a:ext uri="{FF2B5EF4-FFF2-40B4-BE49-F238E27FC236}">
                <a16:creationId xmlns:a16="http://schemas.microsoft.com/office/drawing/2014/main" id="{E25692D6-9304-4176-9330-B0FFA7CD46F8}"/>
              </a:ext>
            </a:extLst>
          </p:cNvPr>
          <p:cNvSpPr txBox="1">
            <a:spLocks/>
          </p:cNvSpPr>
          <p:nvPr/>
        </p:nvSpPr>
        <p:spPr bwMode="auto">
          <a:xfrm>
            <a:off x="315557" y="149743"/>
            <a:ext cx="8264647" cy="34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GB" sz="2800" kern="0" dirty="0">
                <a:solidFill>
                  <a:srgbClr val="002060"/>
                </a:solidFill>
              </a:rPr>
              <a:t>Data Capability Enablement </a:t>
            </a:r>
            <a:r>
              <a:rPr lang="en-GB" sz="1800" kern="0" dirty="0">
                <a:solidFill>
                  <a:srgbClr val="002060"/>
                </a:solidFill>
              </a:rPr>
              <a:t>as of 01/2021</a:t>
            </a:r>
          </a:p>
        </p:txBody>
      </p:sp>
      <p:sp>
        <p:nvSpPr>
          <p:cNvPr id="6" name="Pentagon 12">
            <a:extLst>
              <a:ext uri="{FF2B5EF4-FFF2-40B4-BE49-F238E27FC236}">
                <a16:creationId xmlns:a16="http://schemas.microsoft.com/office/drawing/2014/main" id="{DD5E24DA-A016-4977-AC4D-221D6401777C}"/>
              </a:ext>
            </a:extLst>
          </p:cNvPr>
          <p:cNvSpPr/>
          <p:nvPr/>
        </p:nvSpPr>
        <p:spPr>
          <a:xfrm>
            <a:off x="1054821" y="1497814"/>
            <a:ext cx="1188720" cy="274320"/>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7" name="Pentagon 12">
            <a:extLst>
              <a:ext uri="{FF2B5EF4-FFF2-40B4-BE49-F238E27FC236}">
                <a16:creationId xmlns:a16="http://schemas.microsoft.com/office/drawing/2014/main" id="{44415218-CF21-48D9-8949-D3A5011A0757}"/>
              </a:ext>
            </a:extLst>
          </p:cNvPr>
          <p:cNvSpPr/>
          <p:nvPr/>
        </p:nvSpPr>
        <p:spPr>
          <a:xfrm>
            <a:off x="460157" y="1201392"/>
            <a:ext cx="584197" cy="273447"/>
          </a:xfrm>
          <a:prstGeom prst="homePlate">
            <a:avLst/>
          </a:prstGeom>
          <a:solidFill>
            <a:srgbClr val="00AFF0"/>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8" name="Pentagon 12">
            <a:extLst>
              <a:ext uri="{FF2B5EF4-FFF2-40B4-BE49-F238E27FC236}">
                <a16:creationId xmlns:a16="http://schemas.microsoft.com/office/drawing/2014/main" id="{EF07009A-9C34-4821-A867-E25077D7D1E9}"/>
              </a:ext>
            </a:extLst>
          </p:cNvPr>
          <p:cNvSpPr/>
          <p:nvPr/>
        </p:nvSpPr>
        <p:spPr>
          <a:xfrm>
            <a:off x="1327355" y="1793205"/>
            <a:ext cx="4128652" cy="274320"/>
          </a:xfrm>
          <a:prstGeom prst="homePlate">
            <a:avLst/>
          </a:prstGeom>
          <a:solidFill>
            <a:srgbClr val="00AFF0"/>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9" name="Pentagon 12">
            <a:extLst>
              <a:ext uri="{FF2B5EF4-FFF2-40B4-BE49-F238E27FC236}">
                <a16:creationId xmlns:a16="http://schemas.microsoft.com/office/drawing/2014/main" id="{48FB49A3-1BEC-45DC-997B-B0900D647BBA}"/>
              </a:ext>
            </a:extLst>
          </p:cNvPr>
          <p:cNvSpPr/>
          <p:nvPr/>
        </p:nvSpPr>
        <p:spPr>
          <a:xfrm>
            <a:off x="2554714" y="2687965"/>
            <a:ext cx="4236525" cy="276999"/>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12" name="Pentagon 12">
            <a:extLst>
              <a:ext uri="{FF2B5EF4-FFF2-40B4-BE49-F238E27FC236}">
                <a16:creationId xmlns:a16="http://schemas.microsoft.com/office/drawing/2014/main" id="{07F9A037-6019-420D-A1F7-274B465FED0E}"/>
              </a:ext>
            </a:extLst>
          </p:cNvPr>
          <p:cNvSpPr/>
          <p:nvPr/>
        </p:nvSpPr>
        <p:spPr>
          <a:xfrm>
            <a:off x="1401460" y="2397816"/>
            <a:ext cx="5389779" cy="274320"/>
          </a:xfrm>
          <a:prstGeom prst="homePlate">
            <a:avLst/>
          </a:prstGeom>
          <a:solidFill>
            <a:srgbClr val="00AFF0"/>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26" name="TextBox 25">
            <a:extLst>
              <a:ext uri="{FF2B5EF4-FFF2-40B4-BE49-F238E27FC236}">
                <a16:creationId xmlns:a16="http://schemas.microsoft.com/office/drawing/2014/main" id="{0E9C81BF-7FCB-4E70-A906-4387F0A44161}"/>
              </a:ext>
            </a:extLst>
          </p:cNvPr>
          <p:cNvSpPr txBox="1"/>
          <p:nvPr/>
        </p:nvSpPr>
        <p:spPr bwMode="auto">
          <a:xfrm>
            <a:off x="8979628" y="653789"/>
            <a:ext cx="484585"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Capability available </a:t>
            </a:r>
          </a:p>
        </p:txBody>
      </p:sp>
      <p:sp>
        <p:nvSpPr>
          <p:cNvPr id="27" name="TextBox 26">
            <a:extLst>
              <a:ext uri="{FF2B5EF4-FFF2-40B4-BE49-F238E27FC236}">
                <a16:creationId xmlns:a16="http://schemas.microsoft.com/office/drawing/2014/main" id="{31839A18-1FC1-4272-8B5A-92AC371826D5}"/>
              </a:ext>
            </a:extLst>
          </p:cNvPr>
          <p:cNvSpPr txBox="1"/>
          <p:nvPr/>
        </p:nvSpPr>
        <p:spPr bwMode="auto">
          <a:xfrm>
            <a:off x="8216106" y="658186"/>
            <a:ext cx="4860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Tool(s) Selected</a:t>
            </a:r>
          </a:p>
        </p:txBody>
      </p:sp>
      <p:sp>
        <p:nvSpPr>
          <p:cNvPr id="28" name="Oval 27">
            <a:extLst>
              <a:ext uri="{FF2B5EF4-FFF2-40B4-BE49-F238E27FC236}">
                <a16:creationId xmlns:a16="http://schemas.microsoft.com/office/drawing/2014/main" id="{F68B43E1-B0FD-40B1-8BD2-7122EFB0AFC4}"/>
              </a:ext>
            </a:extLst>
          </p:cNvPr>
          <p:cNvSpPr/>
          <p:nvPr/>
        </p:nvSpPr>
        <p:spPr bwMode="auto">
          <a:xfrm>
            <a:off x="7080055" y="676736"/>
            <a:ext cx="182880" cy="18288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29" name="TextBox 28">
            <a:extLst>
              <a:ext uri="{FF2B5EF4-FFF2-40B4-BE49-F238E27FC236}">
                <a16:creationId xmlns:a16="http://schemas.microsoft.com/office/drawing/2014/main" id="{769F5074-52C7-454A-830B-83A6E65083B9}"/>
              </a:ext>
            </a:extLst>
          </p:cNvPr>
          <p:cNvSpPr txBox="1"/>
          <p:nvPr/>
        </p:nvSpPr>
        <p:spPr bwMode="auto">
          <a:xfrm>
            <a:off x="7362829" y="657243"/>
            <a:ext cx="4901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Research Initiated</a:t>
            </a:r>
          </a:p>
        </p:txBody>
      </p:sp>
      <p:sp>
        <p:nvSpPr>
          <p:cNvPr id="31" name="TextBox 30">
            <a:extLst>
              <a:ext uri="{FF2B5EF4-FFF2-40B4-BE49-F238E27FC236}">
                <a16:creationId xmlns:a16="http://schemas.microsoft.com/office/drawing/2014/main" id="{42DFA66F-ED5C-4AF6-A033-E16100F788FA}"/>
              </a:ext>
            </a:extLst>
          </p:cNvPr>
          <p:cNvSpPr txBox="1"/>
          <p:nvPr/>
        </p:nvSpPr>
        <p:spPr bwMode="auto">
          <a:xfrm>
            <a:off x="9849844" y="639781"/>
            <a:ext cx="5507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GA timeline uncertain</a:t>
            </a:r>
          </a:p>
        </p:txBody>
      </p:sp>
      <p:grpSp>
        <p:nvGrpSpPr>
          <p:cNvPr id="63" name="Group 62">
            <a:extLst>
              <a:ext uri="{FF2B5EF4-FFF2-40B4-BE49-F238E27FC236}">
                <a16:creationId xmlns:a16="http://schemas.microsoft.com/office/drawing/2014/main" id="{DEBA6D8A-F6E3-4CE5-BA47-B75A3FA0C30C}"/>
              </a:ext>
            </a:extLst>
          </p:cNvPr>
          <p:cNvGrpSpPr/>
          <p:nvPr/>
        </p:nvGrpSpPr>
        <p:grpSpPr>
          <a:xfrm>
            <a:off x="2944010" y="639781"/>
            <a:ext cx="3767940" cy="410546"/>
            <a:chOff x="2944010" y="639781"/>
            <a:chExt cx="3767940" cy="410546"/>
          </a:xfrm>
        </p:grpSpPr>
        <p:sp>
          <p:nvSpPr>
            <p:cNvPr id="34" name="TextBox 33">
              <a:extLst>
                <a:ext uri="{FF2B5EF4-FFF2-40B4-BE49-F238E27FC236}">
                  <a16:creationId xmlns:a16="http://schemas.microsoft.com/office/drawing/2014/main" id="{D41FB3BE-5C26-4BC0-9429-D5D8F4101E57}"/>
                </a:ext>
              </a:extLst>
            </p:cNvPr>
            <p:cNvSpPr txBox="1"/>
            <p:nvPr/>
          </p:nvSpPr>
          <p:spPr bwMode="auto">
            <a:xfrm flipH="1">
              <a:off x="2944010" y="639781"/>
              <a:ext cx="3767940" cy="2284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US"/>
              </a:defPPr>
              <a:lvl1pPr marR="0" lvl="0" indent="0" algn="ctr" defTabSz="914354" fontAlgn="auto">
                <a:lnSpc>
                  <a:spcPct val="100000"/>
                </a:lnSpc>
                <a:spcBef>
                  <a:spcPts val="0"/>
                </a:spcBef>
                <a:spcAft>
                  <a:spcPts val="0"/>
                </a:spcAft>
                <a:buClr>
                  <a:srgbClr val="55555A"/>
                </a:buClr>
                <a:buSzTx/>
                <a:buFontTx/>
                <a:buNone/>
                <a:tabLst/>
                <a:defRPr kumimoji="0" sz="1467" b="1" i="0" u="none" strike="noStrike" cap="none" spc="0" normalizeH="0" baseline="0">
                  <a:ln>
                    <a:noFill/>
                  </a:ln>
                  <a:solidFill>
                    <a:srgbClr val="FFFFFF"/>
                  </a:solidFill>
                  <a:effectLst/>
                  <a:uLnTx/>
                  <a:uFillTx/>
                  <a:latin typeface="Arial"/>
                  <a:ea typeface="ＭＳ Ｐゴシック"/>
                </a:defRPr>
              </a:lvl1pPr>
            </a:lstStyle>
            <a:p>
              <a:r>
                <a:rPr lang="en-US"/>
                <a:t>2021</a:t>
              </a:r>
            </a:p>
          </p:txBody>
        </p:sp>
        <p:sp>
          <p:nvSpPr>
            <p:cNvPr id="35" name="Rectangle 34">
              <a:extLst>
                <a:ext uri="{FF2B5EF4-FFF2-40B4-BE49-F238E27FC236}">
                  <a16:creationId xmlns:a16="http://schemas.microsoft.com/office/drawing/2014/main" id="{21430BFC-FAF7-4885-90E3-5674584A09FF}"/>
                </a:ext>
              </a:extLst>
            </p:cNvPr>
            <p:cNvSpPr/>
            <p:nvPr/>
          </p:nvSpPr>
          <p:spPr>
            <a:xfrm>
              <a:off x="2944359" y="871246"/>
              <a:ext cx="614766" cy="179081"/>
            </a:xfrm>
            <a:prstGeom prst="rect">
              <a:avLst/>
            </a:prstGeom>
            <a:solidFill>
              <a:schemeClr val="accent1"/>
            </a:solidFill>
          </p:spPr>
          <p:txBody>
            <a:bodyPr wrap="square" lIns="0" rIns="0"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JAN</a:t>
              </a:r>
            </a:p>
          </p:txBody>
        </p:sp>
        <p:sp>
          <p:nvSpPr>
            <p:cNvPr id="36" name="Rectangle 35">
              <a:extLst>
                <a:ext uri="{FF2B5EF4-FFF2-40B4-BE49-F238E27FC236}">
                  <a16:creationId xmlns:a16="http://schemas.microsoft.com/office/drawing/2014/main" id="{0E7709C1-D6FB-4599-8E71-641A4FA7667E}"/>
                </a:ext>
              </a:extLst>
            </p:cNvPr>
            <p:cNvSpPr/>
            <p:nvPr/>
          </p:nvSpPr>
          <p:spPr>
            <a:xfrm>
              <a:off x="3576653" y="871246"/>
              <a:ext cx="614766" cy="179081"/>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FEB</a:t>
              </a:r>
            </a:p>
          </p:txBody>
        </p:sp>
        <p:sp>
          <p:nvSpPr>
            <p:cNvPr id="37" name="Rectangle 36">
              <a:extLst>
                <a:ext uri="{FF2B5EF4-FFF2-40B4-BE49-F238E27FC236}">
                  <a16:creationId xmlns:a16="http://schemas.microsoft.com/office/drawing/2014/main" id="{B5E0FBA9-F2BA-415F-A5A1-1625A1D1D14D}"/>
                </a:ext>
              </a:extLst>
            </p:cNvPr>
            <p:cNvSpPr/>
            <p:nvPr/>
          </p:nvSpPr>
          <p:spPr>
            <a:xfrm>
              <a:off x="4841241" y="871246"/>
              <a:ext cx="614766" cy="179081"/>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Q2</a:t>
              </a:r>
            </a:p>
          </p:txBody>
        </p:sp>
        <p:sp>
          <p:nvSpPr>
            <p:cNvPr id="38" name="Rectangle 37">
              <a:extLst>
                <a:ext uri="{FF2B5EF4-FFF2-40B4-BE49-F238E27FC236}">
                  <a16:creationId xmlns:a16="http://schemas.microsoft.com/office/drawing/2014/main" id="{8AAEB5B1-0031-4D03-B558-91C4D008F466}"/>
                </a:ext>
              </a:extLst>
            </p:cNvPr>
            <p:cNvSpPr/>
            <p:nvPr/>
          </p:nvSpPr>
          <p:spPr>
            <a:xfrm>
              <a:off x="5473535" y="871246"/>
              <a:ext cx="614766" cy="179081"/>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Q3</a:t>
              </a:r>
            </a:p>
          </p:txBody>
        </p:sp>
        <p:sp>
          <p:nvSpPr>
            <p:cNvPr id="39" name="Rectangle 38">
              <a:extLst>
                <a:ext uri="{FF2B5EF4-FFF2-40B4-BE49-F238E27FC236}">
                  <a16:creationId xmlns:a16="http://schemas.microsoft.com/office/drawing/2014/main" id="{7EF218AD-33F7-4054-B696-501CAC4BE370}"/>
                </a:ext>
              </a:extLst>
            </p:cNvPr>
            <p:cNvSpPr/>
            <p:nvPr/>
          </p:nvSpPr>
          <p:spPr>
            <a:xfrm>
              <a:off x="6105828" y="871246"/>
              <a:ext cx="606121" cy="179081"/>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Q4</a:t>
              </a:r>
            </a:p>
          </p:txBody>
        </p:sp>
        <p:sp>
          <p:nvSpPr>
            <p:cNvPr id="44" name="Rectangle 43">
              <a:extLst>
                <a:ext uri="{FF2B5EF4-FFF2-40B4-BE49-F238E27FC236}">
                  <a16:creationId xmlns:a16="http://schemas.microsoft.com/office/drawing/2014/main" id="{28C8ED18-FE2D-4980-974A-82940869552D}"/>
                </a:ext>
              </a:extLst>
            </p:cNvPr>
            <p:cNvSpPr/>
            <p:nvPr/>
          </p:nvSpPr>
          <p:spPr>
            <a:xfrm>
              <a:off x="4208947" y="871246"/>
              <a:ext cx="614766" cy="179081"/>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MAR</a:t>
              </a:r>
            </a:p>
          </p:txBody>
        </p:sp>
      </p:grpSp>
      <p:sp>
        <p:nvSpPr>
          <p:cNvPr id="45" name="Rectangle 44">
            <a:extLst>
              <a:ext uri="{FF2B5EF4-FFF2-40B4-BE49-F238E27FC236}">
                <a16:creationId xmlns:a16="http://schemas.microsoft.com/office/drawing/2014/main" id="{1A2B85FB-2E71-4539-8466-188E1F28E867}"/>
              </a:ext>
            </a:extLst>
          </p:cNvPr>
          <p:cNvSpPr/>
          <p:nvPr/>
        </p:nvSpPr>
        <p:spPr>
          <a:xfrm>
            <a:off x="1131765" y="1208416"/>
            <a:ext cx="2367956" cy="246221"/>
          </a:xfrm>
          <a:prstGeom prst="rect">
            <a:avLst/>
          </a:prstGeom>
        </p:spPr>
        <p:txBody>
          <a:bodyPr wrap="none">
            <a:spAutoFit/>
          </a:bodyPr>
          <a:lstStyle/>
          <a:p>
            <a:pPr lvl="0" algn="ctr" defTabSz="914354">
              <a:defRPr/>
            </a:pPr>
            <a:r>
              <a:rPr lang="en-US" sz="1000">
                <a:solidFill>
                  <a:srgbClr val="00148C"/>
                </a:solidFill>
              </a:rPr>
              <a:t>Data</a:t>
            </a:r>
            <a:r>
              <a:rPr lang="en-US" sz="1000">
                <a:solidFill>
                  <a:srgbClr val="55555A"/>
                </a:solidFill>
              </a:rPr>
              <a:t> </a:t>
            </a:r>
            <a:r>
              <a:rPr lang="en-US" sz="1000">
                <a:solidFill>
                  <a:srgbClr val="00148C"/>
                </a:solidFill>
              </a:rPr>
              <a:t>Analytics</a:t>
            </a:r>
            <a:r>
              <a:rPr lang="en-US" sz="1000">
                <a:solidFill>
                  <a:srgbClr val="55555A"/>
                </a:solidFill>
              </a:rPr>
              <a:t> </a:t>
            </a:r>
            <a:r>
              <a:rPr lang="en-US" sz="1000">
                <a:solidFill>
                  <a:srgbClr val="00148C"/>
                </a:solidFill>
              </a:rPr>
              <a:t>&amp;</a:t>
            </a:r>
            <a:r>
              <a:rPr lang="en-US" sz="1000">
                <a:solidFill>
                  <a:srgbClr val="55555A"/>
                </a:solidFill>
              </a:rPr>
              <a:t> </a:t>
            </a:r>
            <a:r>
              <a:rPr lang="en-US" sz="1000">
                <a:solidFill>
                  <a:srgbClr val="00148C"/>
                </a:solidFill>
              </a:rPr>
              <a:t>Reporting – Power BI</a:t>
            </a:r>
          </a:p>
        </p:txBody>
      </p:sp>
      <p:sp>
        <p:nvSpPr>
          <p:cNvPr id="46" name="Rectangle 45">
            <a:extLst>
              <a:ext uri="{FF2B5EF4-FFF2-40B4-BE49-F238E27FC236}">
                <a16:creationId xmlns:a16="http://schemas.microsoft.com/office/drawing/2014/main" id="{8D3DDC4F-7429-4944-A775-1003AFF91A8D}"/>
              </a:ext>
            </a:extLst>
          </p:cNvPr>
          <p:cNvSpPr/>
          <p:nvPr/>
        </p:nvSpPr>
        <p:spPr>
          <a:xfrm>
            <a:off x="2209173" y="1515839"/>
            <a:ext cx="1846633" cy="246221"/>
          </a:xfrm>
          <a:prstGeom prst="rect">
            <a:avLst/>
          </a:prstGeom>
        </p:spPr>
        <p:txBody>
          <a:bodyPr wrap="square">
            <a:spAutoFit/>
          </a:bodyPr>
          <a:lstStyle/>
          <a:p>
            <a:pPr algn="ctr" defTabSz="914354">
              <a:defRPr/>
            </a:pPr>
            <a:r>
              <a:rPr lang="en-US" sz="1000">
                <a:solidFill>
                  <a:srgbClr val="00148C"/>
                </a:solidFill>
              </a:rPr>
              <a:t>Data Modeling - ER/Studio</a:t>
            </a:r>
          </a:p>
        </p:txBody>
      </p:sp>
      <p:sp>
        <p:nvSpPr>
          <p:cNvPr id="47" name="Oval 46">
            <a:extLst>
              <a:ext uri="{FF2B5EF4-FFF2-40B4-BE49-F238E27FC236}">
                <a16:creationId xmlns:a16="http://schemas.microsoft.com/office/drawing/2014/main" id="{D332AE8F-0358-434B-AA61-CE386A2BCC57}"/>
              </a:ext>
            </a:extLst>
          </p:cNvPr>
          <p:cNvSpPr/>
          <p:nvPr/>
        </p:nvSpPr>
        <p:spPr bwMode="auto">
          <a:xfrm>
            <a:off x="10486403" y="662585"/>
            <a:ext cx="182880" cy="182880"/>
          </a:xfrm>
          <a:prstGeom prst="ellips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48" name="TextBox 47">
            <a:extLst>
              <a:ext uri="{FF2B5EF4-FFF2-40B4-BE49-F238E27FC236}">
                <a16:creationId xmlns:a16="http://schemas.microsoft.com/office/drawing/2014/main" id="{1434A096-0A75-4091-95A1-EAC85E9406A4}"/>
              </a:ext>
            </a:extLst>
          </p:cNvPr>
          <p:cNvSpPr txBox="1"/>
          <p:nvPr/>
        </p:nvSpPr>
        <p:spPr bwMode="auto">
          <a:xfrm>
            <a:off x="10735117" y="629297"/>
            <a:ext cx="6194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800" b="0" i="0" u="none" strike="noStrike" kern="0" cap="none" spc="0" normalizeH="0" baseline="0" noProof="0">
                <a:ln>
                  <a:noFill/>
                </a:ln>
                <a:solidFill>
                  <a:srgbClr val="55555A"/>
                </a:solidFill>
                <a:effectLst/>
                <a:uLnTx/>
                <a:uFillTx/>
                <a:latin typeface="Arial"/>
                <a:ea typeface="ＭＳ Ｐゴシック"/>
                <a:cs typeface="+mn-cs"/>
              </a:rPr>
              <a:t>Actively Deployed</a:t>
            </a:r>
          </a:p>
        </p:txBody>
      </p:sp>
      <p:sp>
        <p:nvSpPr>
          <p:cNvPr id="50" name="Oval 49">
            <a:extLst>
              <a:ext uri="{FF2B5EF4-FFF2-40B4-BE49-F238E27FC236}">
                <a16:creationId xmlns:a16="http://schemas.microsoft.com/office/drawing/2014/main" id="{9B2DA4E8-5969-4C13-966D-4823DA591CED}"/>
              </a:ext>
            </a:extLst>
          </p:cNvPr>
          <p:cNvSpPr/>
          <p:nvPr/>
        </p:nvSpPr>
        <p:spPr bwMode="auto">
          <a:xfrm>
            <a:off x="604459" y="1246031"/>
            <a:ext cx="140335" cy="137160"/>
          </a:xfrm>
          <a:prstGeom prst="ellips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51" name="Rectangle 50">
            <a:extLst>
              <a:ext uri="{FF2B5EF4-FFF2-40B4-BE49-F238E27FC236}">
                <a16:creationId xmlns:a16="http://schemas.microsoft.com/office/drawing/2014/main" id="{1362577F-0CAE-4995-B692-7FBC1A4FC082}"/>
              </a:ext>
            </a:extLst>
          </p:cNvPr>
          <p:cNvSpPr/>
          <p:nvPr/>
        </p:nvSpPr>
        <p:spPr>
          <a:xfrm>
            <a:off x="6688095" y="2404593"/>
            <a:ext cx="3594228" cy="246221"/>
          </a:xfrm>
          <a:prstGeom prst="rect">
            <a:avLst/>
          </a:prstGeom>
        </p:spPr>
        <p:txBody>
          <a:bodyPr wrap="square">
            <a:spAutoFit/>
          </a:bodyPr>
          <a:lstStyle/>
          <a:p>
            <a:pPr algn="ctr" defTabSz="914354">
              <a:buClr>
                <a:srgbClr val="55555A"/>
              </a:buClr>
              <a:defRPr/>
            </a:pPr>
            <a:r>
              <a:rPr lang="en-US" sz="1000">
                <a:solidFill>
                  <a:srgbClr val="00148C"/>
                </a:solidFill>
              </a:rPr>
              <a:t>Informatica - Data Quality, Data Catalog, Data Governance</a:t>
            </a:r>
          </a:p>
        </p:txBody>
      </p:sp>
      <p:sp>
        <p:nvSpPr>
          <p:cNvPr id="54" name="Rectangle 53">
            <a:extLst>
              <a:ext uri="{FF2B5EF4-FFF2-40B4-BE49-F238E27FC236}">
                <a16:creationId xmlns:a16="http://schemas.microsoft.com/office/drawing/2014/main" id="{535130DF-C2A0-4405-8CA4-CAB0B6533F80}"/>
              </a:ext>
            </a:extLst>
          </p:cNvPr>
          <p:cNvSpPr/>
          <p:nvPr/>
        </p:nvSpPr>
        <p:spPr>
          <a:xfrm>
            <a:off x="5175655" y="1798790"/>
            <a:ext cx="3404549" cy="246221"/>
          </a:xfrm>
          <a:prstGeom prst="rect">
            <a:avLst/>
          </a:prstGeom>
        </p:spPr>
        <p:txBody>
          <a:bodyPr wrap="square">
            <a:spAutoFit/>
          </a:bodyPr>
          <a:lstStyle/>
          <a:p>
            <a:pPr algn="ctr" defTabSz="914354">
              <a:buClr>
                <a:srgbClr val="55555A"/>
              </a:buClr>
              <a:defRPr/>
            </a:pPr>
            <a:r>
              <a:rPr lang="en-US" sz="1000">
                <a:solidFill>
                  <a:srgbClr val="00148C"/>
                </a:solidFill>
              </a:rPr>
              <a:t>Enterprise Data Analytics Platform - Snowflake</a:t>
            </a:r>
          </a:p>
        </p:txBody>
      </p:sp>
      <p:sp>
        <p:nvSpPr>
          <p:cNvPr id="56" name="Rectangle 55">
            <a:extLst>
              <a:ext uri="{FF2B5EF4-FFF2-40B4-BE49-F238E27FC236}">
                <a16:creationId xmlns:a16="http://schemas.microsoft.com/office/drawing/2014/main" id="{43AE1C1D-2205-46A8-A7B9-01FA9EBC4339}"/>
              </a:ext>
            </a:extLst>
          </p:cNvPr>
          <p:cNvSpPr/>
          <p:nvPr/>
        </p:nvSpPr>
        <p:spPr>
          <a:xfrm>
            <a:off x="5294305" y="2097051"/>
            <a:ext cx="3775959" cy="246221"/>
          </a:xfrm>
          <a:prstGeom prst="rect">
            <a:avLst/>
          </a:prstGeom>
        </p:spPr>
        <p:txBody>
          <a:bodyPr wrap="square">
            <a:spAutoFit/>
          </a:bodyPr>
          <a:lstStyle/>
          <a:p>
            <a:pPr lvl="0" algn="ctr" defTabSz="914354">
              <a:buClr>
                <a:srgbClr val="55555A"/>
              </a:buClr>
              <a:defRPr/>
            </a:pPr>
            <a:r>
              <a:rPr lang="en-US" sz="1000">
                <a:solidFill>
                  <a:srgbClr val="00148C"/>
                </a:solidFill>
              </a:rPr>
              <a:t>Master Data Management – Finalists: </a:t>
            </a:r>
            <a:r>
              <a:rPr lang="en-US" sz="1000" err="1">
                <a:solidFill>
                  <a:srgbClr val="00148C"/>
                </a:solidFill>
              </a:rPr>
              <a:t>Reltio</a:t>
            </a:r>
            <a:r>
              <a:rPr lang="en-US" sz="1000">
                <a:solidFill>
                  <a:srgbClr val="00148C"/>
                </a:solidFill>
              </a:rPr>
              <a:t>, Informatica </a:t>
            </a:r>
          </a:p>
        </p:txBody>
      </p:sp>
      <p:sp>
        <p:nvSpPr>
          <p:cNvPr id="57" name="Rectangle 56">
            <a:extLst>
              <a:ext uri="{FF2B5EF4-FFF2-40B4-BE49-F238E27FC236}">
                <a16:creationId xmlns:a16="http://schemas.microsoft.com/office/drawing/2014/main" id="{C0C66130-924C-4AD9-BD05-396666DF3111}"/>
              </a:ext>
            </a:extLst>
          </p:cNvPr>
          <p:cNvSpPr/>
          <p:nvPr/>
        </p:nvSpPr>
        <p:spPr>
          <a:xfrm>
            <a:off x="6738658" y="2682288"/>
            <a:ext cx="2012089" cy="246221"/>
          </a:xfrm>
          <a:prstGeom prst="rect">
            <a:avLst/>
          </a:prstGeom>
        </p:spPr>
        <p:txBody>
          <a:bodyPr wrap="none">
            <a:spAutoFit/>
          </a:bodyPr>
          <a:lstStyle/>
          <a:p>
            <a:pPr lvl="0" algn="ctr" defTabSz="914354">
              <a:buClr>
                <a:srgbClr val="55555A"/>
              </a:buClr>
              <a:defRPr/>
            </a:pPr>
            <a:r>
              <a:rPr lang="en-US" sz="1000">
                <a:solidFill>
                  <a:srgbClr val="00148C"/>
                </a:solidFill>
              </a:rPr>
              <a:t>Data Integration &amp; Orchestration</a:t>
            </a:r>
          </a:p>
        </p:txBody>
      </p:sp>
      <p:sp>
        <p:nvSpPr>
          <p:cNvPr id="58" name="Rectangle 57">
            <a:extLst>
              <a:ext uri="{FF2B5EF4-FFF2-40B4-BE49-F238E27FC236}">
                <a16:creationId xmlns:a16="http://schemas.microsoft.com/office/drawing/2014/main" id="{1D7EE7E0-C339-494E-8754-C4C8BF847554}"/>
              </a:ext>
            </a:extLst>
          </p:cNvPr>
          <p:cNvSpPr/>
          <p:nvPr/>
        </p:nvSpPr>
        <p:spPr>
          <a:xfrm>
            <a:off x="6781022" y="3010396"/>
            <a:ext cx="2656496" cy="246221"/>
          </a:xfrm>
          <a:prstGeom prst="rect">
            <a:avLst/>
          </a:prstGeom>
        </p:spPr>
        <p:txBody>
          <a:bodyPr wrap="none">
            <a:spAutoFit/>
          </a:bodyPr>
          <a:lstStyle/>
          <a:p>
            <a:pPr algn="ctr" defTabSz="914354">
              <a:buClr>
                <a:srgbClr val="55555A"/>
              </a:buClr>
              <a:defRPr/>
            </a:pPr>
            <a:r>
              <a:rPr lang="en-US" sz="1000">
                <a:solidFill>
                  <a:srgbClr val="00148C"/>
                </a:solidFill>
              </a:rPr>
              <a:t>Advanced Analytics, Machine Learning &amp; AI</a:t>
            </a:r>
          </a:p>
        </p:txBody>
      </p:sp>
      <p:grpSp>
        <p:nvGrpSpPr>
          <p:cNvPr id="61" name="Group 60">
            <a:extLst>
              <a:ext uri="{FF2B5EF4-FFF2-40B4-BE49-F238E27FC236}">
                <a16:creationId xmlns:a16="http://schemas.microsoft.com/office/drawing/2014/main" id="{5A8F4CA7-CBDA-4EAD-BB33-763A2F58C793}"/>
              </a:ext>
            </a:extLst>
          </p:cNvPr>
          <p:cNvGrpSpPr/>
          <p:nvPr/>
        </p:nvGrpSpPr>
        <p:grpSpPr>
          <a:xfrm>
            <a:off x="413585" y="644405"/>
            <a:ext cx="2516924" cy="403872"/>
            <a:chOff x="4205294" y="614828"/>
            <a:chExt cx="2516924" cy="403872"/>
          </a:xfrm>
        </p:grpSpPr>
        <p:sp>
          <p:nvSpPr>
            <p:cNvPr id="40" name="Rectangle 39">
              <a:extLst>
                <a:ext uri="{FF2B5EF4-FFF2-40B4-BE49-F238E27FC236}">
                  <a16:creationId xmlns:a16="http://schemas.microsoft.com/office/drawing/2014/main" id="{A7BF62FF-B20F-40D0-B72D-1C3B4715F6D2}"/>
                </a:ext>
              </a:extLst>
            </p:cNvPr>
            <p:cNvSpPr/>
            <p:nvPr/>
          </p:nvSpPr>
          <p:spPr>
            <a:xfrm>
              <a:off x="6107452" y="841752"/>
              <a:ext cx="614766" cy="176948"/>
            </a:xfrm>
            <a:prstGeom prst="rect">
              <a:avLst/>
            </a:prstGeom>
            <a:solidFill>
              <a:schemeClr val="accent1"/>
            </a:solidFill>
          </p:spPr>
          <p:txBody>
            <a:bodyPr wrap="square" lIns="0" rIns="0"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Q4</a:t>
              </a:r>
            </a:p>
          </p:txBody>
        </p:sp>
        <p:sp>
          <p:nvSpPr>
            <p:cNvPr id="41" name="Rectangle 40">
              <a:extLst>
                <a:ext uri="{FF2B5EF4-FFF2-40B4-BE49-F238E27FC236}">
                  <a16:creationId xmlns:a16="http://schemas.microsoft.com/office/drawing/2014/main" id="{8BB344C2-C3D8-4768-BDDE-D450C72570D8}"/>
                </a:ext>
              </a:extLst>
            </p:cNvPr>
            <p:cNvSpPr/>
            <p:nvPr/>
          </p:nvSpPr>
          <p:spPr>
            <a:xfrm>
              <a:off x="4205294" y="841752"/>
              <a:ext cx="614766" cy="176948"/>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Q1</a:t>
              </a:r>
            </a:p>
          </p:txBody>
        </p:sp>
        <p:sp>
          <p:nvSpPr>
            <p:cNvPr id="42" name="Rectangle 41">
              <a:extLst>
                <a:ext uri="{FF2B5EF4-FFF2-40B4-BE49-F238E27FC236}">
                  <a16:creationId xmlns:a16="http://schemas.microsoft.com/office/drawing/2014/main" id="{B810980B-07D1-44A0-9CF7-F220EB5525DB}"/>
                </a:ext>
              </a:extLst>
            </p:cNvPr>
            <p:cNvSpPr/>
            <p:nvPr/>
          </p:nvSpPr>
          <p:spPr>
            <a:xfrm>
              <a:off x="5471758" y="841752"/>
              <a:ext cx="614766" cy="176948"/>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Q3</a:t>
              </a:r>
            </a:p>
          </p:txBody>
        </p:sp>
        <p:sp>
          <p:nvSpPr>
            <p:cNvPr id="43" name="Rectangle 42">
              <a:extLst>
                <a:ext uri="{FF2B5EF4-FFF2-40B4-BE49-F238E27FC236}">
                  <a16:creationId xmlns:a16="http://schemas.microsoft.com/office/drawing/2014/main" id="{A9F53A43-BF72-4282-8A6B-F637FC17C6CD}"/>
                </a:ext>
              </a:extLst>
            </p:cNvPr>
            <p:cNvSpPr/>
            <p:nvPr/>
          </p:nvSpPr>
          <p:spPr>
            <a:xfrm>
              <a:off x="4836063" y="841752"/>
              <a:ext cx="614766" cy="176948"/>
            </a:xfrm>
            <a:prstGeom prst="rect">
              <a:avLst/>
            </a:prstGeom>
            <a:solidFill>
              <a:schemeClr val="accent1"/>
            </a:solidFill>
          </p:spPr>
          <p:txBody>
            <a:bodyPr wrap="square" rtlCol="0" anchor="ctr">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ＭＳ Ｐゴシック"/>
                  <a:cs typeface="+mn-cs"/>
                </a:rPr>
                <a:t>Q2</a:t>
              </a:r>
            </a:p>
          </p:txBody>
        </p:sp>
        <p:sp>
          <p:nvSpPr>
            <p:cNvPr id="60" name="TextBox 59">
              <a:extLst>
                <a:ext uri="{FF2B5EF4-FFF2-40B4-BE49-F238E27FC236}">
                  <a16:creationId xmlns:a16="http://schemas.microsoft.com/office/drawing/2014/main" id="{23F24393-4175-4774-86A9-B6F699CDFDE8}"/>
                </a:ext>
              </a:extLst>
            </p:cNvPr>
            <p:cNvSpPr txBox="1"/>
            <p:nvPr/>
          </p:nvSpPr>
          <p:spPr bwMode="auto">
            <a:xfrm flipH="1">
              <a:off x="4206066" y="614828"/>
              <a:ext cx="2516151" cy="22576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US"/>
              </a:defPPr>
              <a:lvl1pPr marR="0" lvl="0" indent="0" algn="ctr" defTabSz="914354" fontAlgn="auto">
                <a:lnSpc>
                  <a:spcPct val="100000"/>
                </a:lnSpc>
                <a:spcBef>
                  <a:spcPts val="0"/>
                </a:spcBef>
                <a:spcAft>
                  <a:spcPts val="0"/>
                </a:spcAft>
                <a:buClr>
                  <a:srgbClr val="55555A"/>
                </a:buClr>
                <a:buSzTx/>
                <a:buFontTx/>
                <a:buNone/>
                <a:tabLst/>
                <a:defRPr kumimoji="0" sz="1467" b="1" i="0" u="none" strike="noStrike" cap="none" spc="0" normalizeH="0" baseline="0">
                  <a:ln>
                    <a:noFill/>
                  </a:ln>
                  <a:solidFill>
                    <a:srgbClr val="FFFFFF"/>
                  </a:solidFill>
                  <a:effectLst/>
                  <a:uLnTx/>
                  <a:uFillTx/>
                  <a:latin typeface="Arial"/>
                  <a:ea typeface="ＭＳ Ｐゴシック"/>
                </a:defRPr>
              </a:lvl1pPr>
            </a:lstStyle>
            <a:p>
              <a:r>
                <a:rPr lang="en-US"/>
                <a:t>2020</a:t>
              </a:r>
            </a:p>
          </p:txBody>
        </p:sp>
      </p:grpSp>
      <p:sp>
        <p:nvSpPr>
          <p:cNvPr id="64" name="Oval 63">
            <a:extLst>
              <a:ext uri="{FF2B5EF4-FFF2-40B4-BE49-F238E27FC236}">
                <a16:creationId xmlns:a16="http://schemas.microsoft.com/office/drawing/2014/main" id="{9983E0C2-87C4-404F-835B-CF56BE7A03C7}"/>
              </a:ext>
            </a:extLst>
          </p:cNvPr>
          <p:cNvSpPr/>
          <p:nvPr/>
        </p:nvSpPr>
        <p:spPr bwMode="auto">
          <a:xfrm>
            <a:off x="1917264" y="1556450"/>
            <a:ext cx="140335" cy="137160"/>
          </a:xfrm>
          <a:prstGeom prst="ellips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65" name="Oval 64">
            <a:extLst>
              <a:ext uri="{FF2B5EF4-FFF2-40B4-BE49-F238E27FC236}">
                <a16:creationId xmlns:a16="http://schemas.microsoft.com/office/drawing/2014/main" id="{58C3E5C0-DFA0-4140-98CA-F06C5F077E1B}"/>
              </a:ext>
            </a:extLst>
          </p:cNvPr>
          <p:cNvSpPr/>
          <p:nvPr/>
        </p:nvSpPr>
        <p:spPr bwMode="auto">
          <a:xfrm>
            <a:off x="1475128" y="1864999"/>
            <a:ext cx="137160" cy="1371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66" name="Rectangle: Rounded Corners 65">
            <a:extLst>
              <a:ext uri="{FF2B5EF4-FFF2-40B4-BE49-F238E27FC236}">
                <a16:creationId xmlns:a16="http://schemas.microsoft.com/office/drawing/2014/main" id="{B30C88AF-70EE-42E7-BDCF-0092B0BECAC5}"/>
              </a:ext>
            </a:extLst>
          </p:cNvPr>
          <p:cNvSpPr/>
          <p:nvPr/>
        </p:nvSpPr>
        <p:spPr bwMode="auto">
          <a:xfrm>
            <a:off x="1793274" y="1869645"/>
            <a:ext cx="137160" cy="1371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67" name="Oval 66">
            <a:extLst>
              <a:ext uri="{FF2B5EF4-FFF2-40B4-BE49-F238E27FC236}">
                <a16:creationId xmlns:a16="http://schemas.microsoft.com/office/drawing/2014/main" id="{C9C6FA13-D3ED-46CE-8661-5F3F82177F78}"/>
              </a:ext>
            </a:extLst>
          </p:cNvPr>
          <p:cNvSpPr/>
          <p:nvPr/>
        </p:nvSpPr>
        <p:spPr bwMode="auto">
          <a:xfrm>
            <a:off x="3921776" y="1861963"/>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68" name="Oval 67">
            <a:extLst>
              <a:ext uri="{FF2B5EF4-FFF2-40B4-BE49-F238E27FC236}">
                <a16:creationId xmlns:a16="http://schemas.microsoft.com/office/drawing/2014/main" id="{7280446C-E010-47FA-808C-04D5BD916D11}"/>
              </a:ext>
            </a:extLst>
          </p:cNvPr>
          <p:cNvSpPr/>
          <p:nvPr/>
        </p:nvSpPr>
        <p:spPr bwMode="auto">
          <a:xfrm>
            <a:off x="5026669" y="1863849"/>
            <a:ext cx="137160" cy="137160"/>
          </a:xfrm>
          <a:prstGeom prst="ellipse">
            <a:avLst/>
          </a:prstGeom>
          <a:solidFill>
            <a:schemeClr val="accent3">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69" name="Pentagon 12">
            <a:extLst>
              <a:ext uri="{FF2B5EF4-FFF2-40B4-BE49-F238E27FC236}">
                <a16:creationId xmlns:a16="http://schemas.microsoft.com/office/drawing/2014/main" id="{58130508-F6B7-466F-920A-9335B3A7397B}"/>
              </a:ext>
            </a:extLst>
          </p:cNvPr>
          <p:cNvSpPr/>
          <p:nvPr/>
        </p:nvSpPr>
        <p:spPr>
          <a:xfrm>
            <a:off x="1680049" y="2088422"/>
            <a:ext cx="3775958" cy="274320"/>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70" name="Oval 69">
            <a:extLst>
              <a:ext uri="{FF2B5EF4-FFF2-40B4-BE49-F238E27FC236}">
                <a16:creationId xmlns:a16="http://schemas.microsoft.com/office/drawing/2014/main" id="{E9F68808-37E2-4592-944F-30EA10026C3B}"/>
              </a:ext>
            </a:extLst>
          </p:cNvPr>
          <p:cNvSpPr/>
          <p:nvPr/>
        </p:nvSpPr>
        <p:spPr bwMode="auto">
          <a:xfrm>
            <a:off x="1724694" y="2152669"/>
            <a:ext cx="137160" cy="1371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1" name="Oval 70">
            <a:extLst>
              <a:ext uri="{FF2B5EF4-FFF2-40B4-BE49-F238E27FC236}">
                <a16:creationId xmlns:a16="http://schemas.microsoft.com/office/drawing/2014/main" id="{498DB2AA-C993-4454-8317-86B512CBD409}"/>
              </a:ext>
            </a:extLst>
          </p:cNvPr>
          <p:cNvSpPr/>
          <p:nvPr/>
        </p:nvSpPr>
        <p:spPr bwMode="auto">
          <a:xfrm>
            <a:off x="4570765" y="2169090"/>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spcAft>
                <a:spcPts val="600"/>
              </a:spcAft>
            </a:pPr>
            <a:r>
              <a:rPr lang="en-US" sz="900">
                <a:solidFill>
                  <a:srgbClr val="FFFFFF"/>
                </a:solidFill>
                <a:latin typeface="Arial"/>
                <a:ea typeface="ＭＳ Ｐゴシック"/>
                <a:cs typeface="Arial"/>
              </a:rPr>
              <a:t> </a:t>
            </a:r>
          </a:p>
        </p:txBody>
      </p:sp>
      <p:sp>
        <p:nvSpPr>
          <p:cNvPr id="72" name="TextBox 71">
            <a:extLst>
              <a:ext uri="{FF2B5EF4-FFF2-40B4-BE49-F238E27FC236}">
                <a16:creationId xmlns:a16="http://schemas.microsoft.com/office/drawing/2014/main" id="{53D493C2-08FF-47B3-BAC9-FD916B5A88A1}"/>
              </a:ext>
            </a:extLst>
          </p:cNvPr>
          <p:cNvSpPr txBox="1"/>
          <p:nvPr/>
        </p:nvSpPr>
        <p:spPr bwMode="auto">
          <a:xfrm>
            <a:off x="2961161" y="2141770"/>
            <a:ext cx="570121" cy="19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tx1"/>
              </a:buClr>
            </a:pPr>
            <a:r>
              <a:rPr lang="en-US" sz="600" b="1" kern="0">
                <a:solidFill>
                  <a:schemeClr val="tx1"/>
                </a:solidFill>
                <a:latin typeface="+mn-lt"/>
                <a:ea typeface="+mn-ea"/>
              </a:rPr>
              <a:t>ITGC</a:t>
            </a:r>
          </a:p>
          <a:p>
            <a:pPr algn="ctr">
              <a:buClr>
                <a:schemeClr val="tx1"/>
              </a:buClr>
            </a:pPr>
            <a:r>
              <a:rPr lang="en-US" sz="600" b="1" kern="0"/>
              <a:t>Approved</a:t>
            </a:r>
            <a:endParaRPr lang="en-US" sz="600" b="1" kern="0">
              <a:solidFill>
                <a:schemeClr val="tx1"/>
              </a:solidFill>
              <a:latin typeface="+mn-lt"/>
              <a:ea typeface="+mn-ea"/>
            </a:endParaRPr>
          </a:p>
        </p:txBody>
      </p:sp>
      <p:sp>
        <p:nvSpPr>
          <p:cNvPr id="73" name="Rectangle: Rounded Corners 72">
            <a:extLst>
              <a:ext uri="{FF2B5EF4-FFF2-40B4-BE49-F238E27FC236}">
                <a16:creationId xmlns:a16="http://schemas.microsoft.com/office/drawing/2014/main" id="{3F6ABED8-FCEB-4AE7-BCD3-011C7353862E}"/>
              </a:ext>
            </a:extLst>
          </p:cNvPr>
          <p:cNvSpPr/>
          <p:nvPr/>
        </p:nvSpPr>
        <p:spPr bwMode="auto">
          <a:xfrm>
            <a:off x="4008649" y="2156857"/>
            <a:ext cx="137160" cy="1371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4" name="Oval 73">
            <a:extLst>
              <a:ext uri="{FF2B5EF4-FFF2-40B4-BE49-F238E27FC236}">
                <a16:creationId xmlns:a16="http://schemas.microsoft.com/office/drawing/2014/main" id="{F8454455-C104-4FF6-B817-359E9FEF86E4}"/>
              </a:ext>
            </a:extLst>
          </p:cNvPr>
          <p:cNvSpPr/>
          <p:nvPr/>
        </p:nvSpPr>
        <p:spPr bwMode="auto">
          <a:xfrm>
            <a:off x="5026669" y="2173935"/>
            <a:ext cx="137160" cy="137160"/>
          </a:xfrm>
          <a:prstGeom prst="ellipse">
            <a:avLst/>
          </a:prstGeom>
          <a:solidFill>
            <a:schemeClr val="accent3">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5" name="Oval 74">
            <a:extLst>
              <a:ext uri="{FF2B5EF4-FFF2-40B4-BE49-F238E27FC236}">
                <a16:creationId xmlns:a16="http://schemas.microsoft.com/office/drawing/2014/main" id="{BC94A144-90F7-44B9-AF7C-6E004F1B1681}"/>
              </a:ext>
            </a:extLst>
          </p:cNvPr>
          <p:cNvSpPr/>
          <p:nvPr/>
        </p:nvSpPr>
        <p:spPr bwMode="auto">
          <a:xfrm>
            <a:off x="8714781" y="684687"/>
            <a:ext cx="182880" cy="18288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6" name="Rectangle: Rounded Corners 75">
            <a:extLst>
              <a:ext uri="{FF2B5EF4-FFF2-40B4-BE49-F238E27FC236}">
                <a16:creationId xmlns:a16="http://schemas.microsoft.com/office/drawing/2014/main" id="{0A591F94-173D-4B18-B4B2-0E750A18F162}"/>
              </a:ext>
            </a:extLst>
          </p:cNvPr>
          <p:cNvSpPr/>
          <p:nvPr/>
        </p:nvSpPr>
        <p:spPr bwMode="auto">
          <a:xfrm>
            <a:off x="7926390" y="685459"/>
            <a:ext cx="182880" cy="18288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7" name="Oval 76">
            <a:extLst>
              <a:ext uri="{FF2B5EF4-FFF2-40B4-BE49-F238E27FC236}">
                <a16:creationId xmlns:a16="http://schemas.microsoft.com/office/drawing/2014/main" id="{C7F0615F-AB78-49F2-B237-A49F32F5B06F}"/>
              </a:ext>
            </a:extLst>
          </p:cNvPr>
          <p:cNvSpPr/>
          <p:nvPr/>
        </p:nvSpPr>
        <p:spPr bwMode="auto">
          <a:xfrm>
            <a:off x="9581134" y="676736"/>
            <a:ext cx="182880" cy="182880"/>
          </a:xfrm>
          <a:prstGeom prst="ellipse">
            <a:avLst/>
          </a:prstGeom>
          <a:solidFill>
            <a:schemeClr val="accent3">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8" name="Rectangle: Rounded Corners 77">
            <a:extLst>
              <a:ext uri="{FF2B5EF4-FFF2-40B4-BE49-F238E27FC236}">
                <a16:creationId xmlns:a16="http://schemas.microsoft.com/office/drawing/2014/main" id="{EEA72022-9333-42A1-A4DA-32AEFFA49174}"/>
              </a:ext>
            </a:extLst>
          </p:cNvPr>
          <p:cNvSpPr/>
          <p:nvPr/>
        </p:nvSpPr>
        <p:spPr bwMode="auto">
          <a:xfrm>
            <a:off x="2526554" y="2480483"/>
            <a:ext cx="137160" cy="1371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79" name="Oval 78">
            <a:extLst>
              <a:ext uri="{FF2B5EF4-FFF2-40B4-BE49-F238E27FC236}">
                <a16:creationId xmlns:a16="http://schemas.microsoft.com/office/drawing/2014/main" id="{CFA12389-55A4-45FA-B4CB-27409D59426B}"/>
              </a:ext>
            </a:extLst>
          </p:cNvPr>
          <p:cNvSpPr/>
          <p:nvPr/>
        </p:nvSpPr>
        <p:spPr bwMode="auto">
          <a:xfrm>
            <a:off x="3791207" y="2451723"/>
            <a:ext cx="137160" cy="1371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0" name="Oval 79">
            <a:extLst>
              <a:ext uri="{FF2B5EF4-FFF2-40B4-BE49-F238E27FC236}">
                <a16:creationId xmlns:a16="http://schemas.microsoft.com/office/drawing/2014/main" id="{0B07B367-426F-4454-89F2-464B87B15BE5}"/>
              </a:ext>
            </a:extLst>
          </p:cNvPr>
          <p:cNvSpPr/>
          <p:nvPr/>
        </p:nvSpPr>
        <p:spPr bwMode="auto">
          <a:xfrm>
            <a:off x="4719776" y="2447886"/>
            <a:ext cx="137160" cy="137160"/>
          </a:xfrm>
          <a:prstGeom prst="ellipse">
            <a:avLst/>
          </a:prstGeom>
          <a:solidFill>
            <a:schemeClr val="accent3">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1" name="Oval 80">
            <a:extLst>
              <a:ext uri="{FF2B5EF4-FFF2-40B4-BE49-F238E27FC236}">
                <a16:creationId xmlns:a16="http://schemas.microsoft.com/office/drawing/2014/main" id="{78707D4F-D61D-44AA-AF36-D161C84FE2B4}"/>
              </a:ext>
            </a:extLst>
          </p:cNvPr>
          <p:cNvSpPr/>
          <p:nvPr/>
        </p:nvSpPr>
        <p:spPr bwMode="auto">
          <a:xfrm>
            <a:off x="2623126" y="2755132"/>
            <a:ext cx="137160" cy="1371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2" name="Rectangle: Rounded Corners 81">
            <a:extLst>
              <a:ext uri="{FF2B5EF4-FFF2-40B4-BE49-F238E27FC236}">
                <a16:creationId xmlns:a16="http://schemas.microsoft.com/office/drawing/2014/main" id="{2E196E4C-6509-41D8-AAAE-B41CA8AF5DA2}"/>
              </a:ext>
            </a:extLst>
          </p:cNvPr>
          <p:cNvSpPr/>
          <p:nvPr/>
        </p:nvSpPr>
        <p:spPr bwMode="auto">
          <a:xfrm>
            <a:off x="3796526" y="2755132"/>
            <a:ext cx="137160" cy="1371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3" name="Oval 82">
            <a:extLst>
              <a:ext uri="{FF2B5EF4-FFF2-40B4-BE49-F238E27FC236}">
                <a16:creationId xmlns:a16="http://schemas.microsoft.com/office/drawing/2014/main" id="{6E39947E-F1A1-4719-B119-D3B110B64F6D}"/>
              </a:ext>
            </a:extLst>
          </p:cNvPr>
          <p:cNvSpPr/>
          <p:nvPr/>
        </p:nvSpPr>
        <p:spPr bwMode="auto">
          <a:xfrm>
            <a:off x="5038495" y="2756217"/>
            <a:ext cx="137160" cy="137160"/>
          </a:xfrm>
          <a:prstGeom prst="ellipse">
            <a:avLst/>
          </a:prstGeom>
          <a:solidFill>
            <a:schemeClr val="accent3">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4" name="Oval 83">
            <a:extLst>
              <a:ext uri="{FF2B5EF4-FFF2-40B4-BE49-F238E27FC236}">
                <a16:creationId xmlns:a16="http://schemas.microsoft.com/office/drawing/2014/main" id="{848D782E-E6DD-428B-8F50-0E0BACEC337D}"/>
              </a:ext>
            </a:extLst>
          </p:cNvPr>
          <p:cNvSpPr/>
          <p:nvPr/>
        </p:nvSpPr>
        <p:spPr bwMode="auto">
          <a:xfrm>
            <a:off x="2066258" y="1879336"/>
            <a:ext cx="137160" cy="137160"/>
          </a:xfrm>
          <a:prstGeom prst="ellipse">
            <a:avLst/>
          </a:prstGeom>
          <a:solidFill>
            <a:schemeClr val="tx1">
              <a:lumMod val="7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5" name="TextBox 84">
            <a:extLst>
              <a:ext uri="{FF2B5EF4-FFF2-40B4-BE49-F238E27FC236}">
                <a16:creationId xmlns:a16="http://schemas.microsoft.com/office/drawing/2014/main" id="{265FA960-0B8D-42CA-B2CE-BFC1BBB890A5}"/>
              </a:ext>
            </a:extLst>
          </p:cNvPr>
          <p:cNvSpPr txBox="1"/>
          <p:nvPr/>
        </p:nvSpPr>
        <p:spPr bwMode="auto">
          <a:xfrm>
            <a:off x="2116220" y="1867754"/>
            <a:ext cx="570121" cy="191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buClr>
                <a:schemeClr val="tx1"/>
              </a:buClr>
            </a:pPr>
            <a:r>
              <a:rPr lang="en-US" sz="600" b="1" kern="0" dirty="0">
                <a:solidFill>
                  <a:schemeClr val="tx1"/>
                </a:solidFill>
                <a:latin typeface="+mn-lt"/>
                <a:ea typeface="+mn-ea"/>
              </a:rPr>
              <a:t>ITGC</a:t>
            </a:r>
          </a:p>
          <a:p>
            <a:pPr algn="ctr">
              <a:buClr>
                <a:schemeClr val="tx1"/>
              </a:buClr>
            </a:pPr>
            <a:r>
              <a:rPr lang="en-US" sz="600" b="1" kern="0" dirty="0"/>
              <a:t>Approved</a:t>
            </a:r>
            <a:endParaRPr lang="en-US" sz="600" b="1" kern="0" dirty="0">
              <a:solidFill>
                <a:schemeClr val="tx1"/>
              </a:solidFill>
              <a:latin typeface="+mn-lt"/>
              <a:ea typeface="+mn-ea"/>
            </a:endParaRPr>
          </a:p>
        </p:txBody>
      </p:sp>
      <p:sp>
        <p:nvSpPr>
          <p:cNvPr id="86" name="Pentagon 12">
            <a:extLst>
              <a:ext uri="{FF2B5EF4-FFF2-40B4-BE49-F238E27FC236}">
                <a16:creationId xmlns:a16="http://schemas.microsoft.com/office/drawing/2014/main" id="{DCF52298-DC37-40FC-BE26-91C2C0EC86D2}"/>
              </a:ext>
            </a:extLst>
          </p:cNvPr>
          <p:cNvSpPr/>
          <p:nvPr/>
        </p:nvSpPr>
        <p:spPr>
          <a:xfrm>
            <a:off x="2554714" y="2999614"/>
            <a:ext cx="4236525" cy="274320"/>
          </a:xfrm>
          <a:prstGeom prst="homePlate">
            <a:avLst/>
          </a:prstGeom>
          <a:solidFill>
            <a:srgbClr val="00AFF0"/>
          </a:solidFill>
          <a:ln w="9525" cap="flat" cmpd="sng" algn="ctr">
            <a:solidFill>
              <a:srgbClr val="00AFF0"/>
            </a:solidFill>
            <a:prstDash val="solid"/>
            <a:round/>
            <a:headEnd type="none" w="med" len="med"/>
            <a:tailEnd type="none" w="med" len="med"/>
          </a:ln>
          <a:effectLst/>
        </p:spPr>
        <p:txBody>
          <a:bodyPr vert="horz" wrap="square" lIns="48000" tIns="48000" rIns="48000" bIns="48000" numCol="1" rtlCol="0" anchor="ctr" anchorCtr="0" compatLnSpc="1">
            <a:prstTxWarp prst="textNoShape">
              <a:avLst/>
            </a:prstTxWarp>
            <a:noAutofit/>
          </a:bodyPr>
          <a:lstStyle/>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a:p>
            <a:pPr defTabSz="1219140" fontAlgn="base">
              <a:lnSpc>
                <a:spcPts val="800"/>
              </a:lnSpc>
              <a:spcBef>
                <a:spcPct val="0"/>
              </a:spcBef>
              <a:buClr>
                <a:srgbClr val="55555A"/>
              </a:buClr>
            </a:pPr>
            <a:endParaRPr lang="en-US" sz="667" kern="0">
              <a:solidFill>
                <a:srgbClr val="FFFFFF"/>
              </a:solidFill>
              <a:latin typeface="Arial"/>
              <a:ea typeface="ＭＳ Ｐゴシック"/>
              <a:cs typeface="Arial"/>
            </a:endParaRPr>
          </a:p>
        </p:txBody>
      </p:sp>
      <p:sp>
        <p:nvSpPr>
          <p:cNvPr id="87" name="Rectangle: Rounded Corners 86">
            <a:extLst>
              <a:ext uri="{FF2B5EF4-FFF2-40B4-BE49-F238E27FC236}">
                <a16:creationId xmlns:a16="http://schemas.microsoft.com/office/drawing/2014/main" id="{58F1180A-C30D-4E71-A573-80434108FBE4}"/>
              </a:ext>
            </a:extLst>
          </p:cNvPr>
          <p:cNvSpPr/>
          <p:nvPr/>
        </p:nvSpPr>
        <p:spPr bwMode="auto">
          <a:xfrm>
            <a:off x="5092690" y="3064926"/>
            <a:ext cx="137160" cy="1371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60957" rIns="0" bIns="60957"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8" name="Oval 87">
            <a:extLst>
              <a:ext uri="{FF2B5EF4-FFF2-40B4-BE49-F238E27FC236}">
                <a16:creationId xmlns:a16="http://schemas.microsoft.com/office/drawing/2014/main" id="{C05FE29B-C2B3-461E-8075-029E7D69859E}"/>
              </a:ext>
            </a:extLst>
          </p:cNvPr>
          <p:cNvSpPr/>
          <p:nvPr/>
        </p:nvSpPr>
        <p:spPr bwMode="auto">
          <a:xfrm>
            <a:off x="2623126" y="3079956"/>
            <a:ext cx="137160" cy="1371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ＭＳ Ｐゴシック"/>
                <a:cs typeface="Arial"/>
              </a:rPr>
              <a:t> </a:t>
            </a:r>
          </a:p>
        </p:txBody>
      </p:sp>
      <p:sp>
        <p:nvSpPr>
          <p:cNvPr id="89" name="Rectangle 88">
            <a:extLst>
              <a:ext uri="{FF2B5EF4-FFF2-40B4-BE49-F238E27FC236}">
                <a16:creationId xmlns:a16="http://schemas.microsoft.com/office/drawing/2014/main" id="{C3223496-D09E-426A-A190-50AF35954CA5}"/>
              </a:ext>
            </a:extLst>
          </p:cNvPr>
          <p:cNvSpPr/>
          <p:nvPr/>
        </p:nvSpPr>
        <p:spPr>
          <a:xfrm>
            <a:off x="80370" y="3601384"/>
            <a:ext cx="10654747" cy="2154436"/>
          </a:xfrm>
          <a:prstGeom prst="rect">
            <a:avLst/>
          </a:prstGeom>
        </p:spPr>
        <p:txBody>
          <a:bodyPr wrap="square">
            <a:spAutoFit/>
          </a:bodyPr>
          <a:lstStyle/>
          <a:p>
            <a:pPr marL="457200" marR="0">
              <a:spcBef>
                <a:spcPts val="0"/>
              </a:spcBef>
              <a:spcAft>
                <a:spcPts val="0"/>
              </a:spcAft>
            </a:pPr>
            <a:r>
              <a:rPr lang="en-US" sz="1400" b="1" i="1" dirty="0">
                <a:solidFill>
                  <a:srgbClr val="00148C"/>
                </a:solidFill>
                <a:latin typeface="Calibri" panose="020F0502020204030204" pitchFamily="34" charset="0"/>
                <a:ea typeface="Calibri" panose="020F0502020204030204" pitchFamily="34" charset="0"/>
              </a:rPr>
              <a:t>Achievements since last Communication</a:t>
            </a:r>
            <a:endParaRPr lang="en-US" sz="1400" b="1" dirty="0">
              <a:solidFill>
                <a:srgbClr val="00148C"/>
              </a:solidFill>
              <a:latin typeface="Calibri" panose="020F0502020204030204" pitchFamily="34" charset="0"/>
              <a:ea typeface="Calibri" panose="020F0502020204030204" pitchFamily="34" charset="0"/>
            </a:endParaRPr>
          </a:p>
          <a:p>
            <a:pPr marL="800100" lvl="1" indent="-342900">
              <a:buFont typeface="Wingdings" panose="05000000000000000000" pitchFamily="2" charset="2"/>
              <a:buChar char="q"/>
            </a:pPr>
            <a:r>
              <a:rPr lang="en-US" sz="1200" i="1" dirty="0">
                <a:solidFill>
                  <a:srgbClr val="000000"/>
                </a:solidFill>
                <a:latin typeface="Calibri" panose="020F0502020204030204" pitchFamily="34" charset="0"/>
                <a:ea typeface="Calibri" panose="020F0502020204030204" pitchFamily="34" charset="0"/>
              </a:rPr>
              <a:t>Master Data Management “bake off” of final two vendors have been completed. Next up is commercial and security components. Target End of February for final decision</a:t>
            </a:r>
            <a:endParaRPr lang="en-US" sz="1200" dirty="0">
              <a:latin typeface="Calibri" panose="020F0502020204030204" pitchFamily="34" charset="0"/>
              <a:ea typeface="Calibri" panose="020F0502020204030204" pitchFamily="34" charset="0"/>
            </a:endParaRPr>
          </a:p>
          <a:p>
            <a:pPr marL="800100" lvl="1" indent="-342900">
              <a:buFont typeface="Wingdings" panose="05000000000000000000" pitchFamily="2" charset="2"/>
              <a:buChar char="q"/>
            </a:pPr>
            <a:r>
              <a:rPr lang="en-US" sz="1200" i="1" dirty="0">
                <a:solidFill>
                  <a:srgbClr val="000000"/>
                </a:solidFill>
                <a:latin typeface="Calibri" panose="020F0502020204030204" pitchFamily="34" charset="0"/>
                <a:ea typeface="Calibri" panose="020F0502020204030204" pitchFamily="34" charset="0"/>
              </a:rPr>
              <a:t>We have progressed and fine-tuned our research on Data Integration &amp; Orchestration with focus concentrated on </a:t>
            </a:r>
            <a:r>
              <a:rPr lang="en-US" sz="1200" i="1" dirty="0" err="1">
                <a:solidFill>
                  <a:srgbClr val="000000"/>
                </a:solidFill>
                <a:latin typeface="Calibri" panose="020F0502020204030204" pitchFamily="34" charset="0"/>
                <a:ea typeface="Calibri" panose="020F0502020204030204" pitchFamily="34" charset="0"/>
              </a:rPr>
              <a:t>Matillion</a:t>
            </a:r>
            <a:r>
              <a:rPr lang="en-US" sz="1200" i="1" dirty="0">
                <a:solidFill>
                  <a:srgbClr val="000000"/>
                </a:solidFill>
                <a:latin typeface="Calibri" panose="020F0502020204030204" pitchFamily="34" charset="0"/>
                <a:ea typeface="Calibri" panose="020F0502020204030204" pitchFamily="34" charset="0"/>
              </a:rPr>
              <a:t> and </a:t>
            </a:r>
            <a:r>
              <a:rPr lang="en-US" sz="1200" i="1" dirty="0" err="1">
                <a:solidFill>
                  <a:srgbClr val="000000"/>
                </a:solidFill>
                <a:latin typeface="Calibri" panose="020F0502020204030204" pitchFamily="34" charset="0"/>
                <a:ea typeface="Calibri" panose="020F0502020204030204" pitchFamily="34" charset="0"/>
              </a:rPr>
              <a:t>LogicApps</a:t>
            </a:r>
            <a:r>
              <a:rPr lang="en-US" sz="1200" i="1" dirty="0">
                <a:solidFill>
                  <a:srgbClr val="000000"/>
                </a:solidFill>
                <a:latin typeface="Calibri" panose="020F0502020204030204" pitchFamily="34" charset="0"/>
                <a:ea typeface="Calibri" panose="020F0502020204030204" pitchFamily="34" charset="0"/>
              </a:rPr>
              <a:t> at this time. Gaps will still exist, such as Data Replication and will need to be addressed in future </a:t>
            </a:r>
            <a:endParaRPr lang="en-US" sz="1200" dirty="0">
              <a:latin typeface="Calibri" panose="020F0502020204030204" pitchFamily="34" charset="0"/>
              <a:ea typeface="Calibri" panose="020F0502020204030204" pitchFamily="34" charset="0"/>
            </a:endParaRPr>
          </a:p>
          <a:p>
            <a:pPr marL="800100" lvl="1" indent="-342900">
              <a:buFont typeface="Wingdings" panose="05000000000000000000" pitchFamily="2" charset="2"/>
              <a:buChar char="q"/>
            </a:pPr>
            <a:r>
              <a:rPr lang="en-US" sz="1200" i="1" dirty="0">
                <a:solidFill>
                  <a:srgbClr val="000000"/>
                </a:solidFill>
                <a:latin typeface="Calibri" panose="020F0502020204030204" pitchFamily="34" charset="0"/>
                <a:ea typeface="Calibri" panose="020F0502020204030204" pitchFamily="34" charset="0"/>
              </a:rPr>
              <a:t>Snowflake continues to march towards general availability. Architecture and critical initial setup around account structure, security and network configuration continue to move forward. Target for initial early (limited) adoption is April.</a:t>
            </a:r>
            <a:endParaRPr lang="en-US" sz="1200" dirty="0">
              <a:latin typeface="Calibri" panose="020F0502020204030204" pitchFamily="34" charset="0"/>
              <a:ea typeface="Calibri" panose="020F0502020204030204" pitchFamily="34" charset="0"/>
            </a:endParaRPr>
          </a:p>
          <a:p>
            <a:pPr marL="800100" lvl="1" indent="-342900">
              <a:buFont typeface="Wingdings" panose="05000000000000000000" pitchFamily="2" charset="2"/>
              <a:buChar char="q"/>
            </a:pPr>
            <a:r>
              <a:rPr lang="en-US" sz="1200" i="1" dirty="0">
                <a:solidFill>
                  <a:srgbClr val="000000"/>
                </a:solidFill>
                <a:latin typeface="Calibri" panose="020F0502020204030204" pitchFamily="34" charset="0"/>
                <a:ea typeface="Calibri" panose="020F0502020204030204" pitchFamily="34" charset="0"/>
              </a:rPr>
              <a:t>Data Catalog/Governance capability is on target to be enables by end of February. A proof of concept is being developed with goal to have completed in the April timeline. Scoring is being tabulated and </a:t>
            </a:r>
            <a:endParaRPr lang="en-US" sz="1200" dirty="0">
              <a:latin typeface="Calibri" panose="020F0502020204030204" pitchFamily="34" charset="0"/>
              <a:ea typeface="Calibri" panose="020F0502020204030204" pitchFamily="34" charset="0"/>
            </a:endParaRPr>
          </a:p>
          <a:p>
            <a:pPr marL="800100" lvl="1" indent="-342900">
              <a:buFont typeface="Wingdings" panose="05000000000000000000" pitchFamily="2" charset="2"/>
              <a:buChar char="q"/>
            </a:pPr>
            <a:r>
              <a:rPr lang="en-US" sz="1200" i="1" dirty="0">
                <a:solidFill>
                  <a:srgbClr val="000000"/>
                </a:solidFill>
                <a:latin typeface="Calibri" panose="020F0502020204030204" pitchFamily="34" charset="0"/>
                <a:ea typeface="Calibri" panose="020F0502020204030204" pitchFamily="34" charset="0"/>
              </a:rPr>
              <a:t>Multiple sessions with the Microsoft /Azure Data Architecture group have been held to help us determine our approach to Machine Learning and Artificial Intelligence (ML/AI). We have additional sessions scheduled thru January with goal of end of Q1 for recommendation and general framework. </a:t>
            </a:r>
            <a:endParaRPr lang="en-US" sz="12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88666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0D8966-CF4A-4807-9A35-2A154F9274F1}"/>
              </a:ext>
            </a:extLst>
          </p:cNvPr>
          <p:cNvSpPr>
            <a:spLocks noGrp="1"/>
          </p:cNvSpPr>
          <p:nvPr>
            <p:ph type="body" sz="quarter" idx="16"/>
          </p:nvPr>
        </p:nvSpPr>
        <p:spPr>
          <a:xfrm>
            <a:off x="315557" y="768081"/>
            <a:ext cx="11114957" cy="5416868"/>
          </a:xfrm>
        </p:spPr>
        <p:txBody>
          <a:bodyPr/>
          <a:lstStyle/>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10/05-10/19 – Consolidate MDM Use cases/Capabilities </a:t>
            </a:r>
            <a:r>
              <a:rPr lang="en-US" sz="1400" dirty="0">
                <a:solidFill>
                  <a:schemeClr val="tx1">
                    <a:lumMod val="50000"/>
                  </a:schemeClr>
                </a:solidFill>
                <a:latin typeface="Calibri" panose="020F0502020204030204" pitchFamily="34" charset="0"/>
                <a:cs typeface="Calibri" panose="020F0502020204030204" pitchFamily="34" charset="0"/>
              </a:rPr>
              <a:t>- Completed  on 10/16</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10/05-10/19 – Identify NG team (IT + Business) for demo </a:t>
            </a:r>
            <a:r>
              <a:rPr lang="en-US" sz="1400" dirty="0">
                <a:solidFill>
                  <a:schemeClr val="tx1">
                    <a:lumMod val="50000"/>
                  </a:schemeClr>
                </a:solidFill>
                <a:latin typeface="Calibri" panose="020F0502020204030204" pitchFamily="34" charset="0"/>
                <a:cs typeface="Calibri" panose="020F0502020204030204" pitchFamily="34" charset="0"/>
              </a:rPr>
              <a:t>- Completed on 10/19</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10/19             – Share MDM Use cases/Capabilities with vendors </a:t>
            </a:r>
            <a:r>
              <a:rPr lang="en-US" sz="1400" dirty="0">
                <a:solidFill>
                  <a:schemeClr val="tx1">
                    <a:lumMod val="50000"/>
                  </a:schemeClr>
                </a:solidFill>
                <a:latin typeface="Calibri" panose="020F0502020204030204" pitchFamily="34" charset="0"/>
                <a:cs typeface="Calibri" panose="020F0502020204030204" pitchFamily="34" charset="0"/>
              </a:rPr>
              <a:t>- Completed on 10/16</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10/19-10/30 – Vendor to prepare demo to show use uses </a:t>
            </a:r>
            <a:r>
              <a:rPr lang="en-US" sz="1400" dirty="0">
                <a:solidFill>
                  <a:schemeClr val="tx1">
                    <a:lumMod val="50000"/>
                  </a:schemeClr>
                </a:solidFill>
                <a:latin typeface="Calibri" panose="020F0502020204030204" pitchFamily="34" charset="0"/>
                <a:cs typeface="Calibri" panose="020F0502020204030204" pitchFamily="34" charset="0"/>
              </a:rPr>
              <a:t>- Completed on 11/9</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11/02-11/10 – Vendor Demo with NG and follow-up with vendor </a:t>
            </a:r>
            <a:r>
              <a:rPr lang="en-US" sz="1400" dirty="0">
                <a:solidFill>
                  <a:schemeClr val="tx1">
                    <a:lumMod val="50000"/>
                  </a:schemeClr>
                </a:solidFill>
                <a:latin typeface="Calibri" panose="020F0502020204030204" pitchFamily="34" charset="0"/>
                <a:cs typeface="Calibri" panose="020F0502020204030204" pitchFamily="34" charset="0"/>
              </a:rPr>
              <a:t>- Completed on 11/9</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11/13             – Finalize top 2 tools </a:t>
            </a:r>
            <a:r>
              <a:rPr lang="en-US" sz="1400" dirty="0">
                <a:solidFill>
                  <a:schemeClr val="tx1">
                    <a:lumMod val="50000"/>
                  </a:schemeClr>
                </a:solidFill>
                <a:latin typeface="Calibri" panose="020F0502020204030204" pitchFamily="34" charset="0"/>
                <a:cs typeface="Calibri" panose="020F0502020204030204" pitchFamily="34" charset="0"/>
              </a:rPr>
              <a:t>- Completed 11/12</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11/12-11/20 – Create Specific use cases for 2nd round of demo and share with Informatica and </a:t>
            </a:r>
            <a:r>
              <a:rPr lang="en-US" sz="1400" b="0" dirty="0" err="1">
                <a:solidFill>
                  <a:schemeClr val="tx1">
                    <a:lumMod val="50000"/>
                  </a:schemeClr>
                </a:solidFill>
                <a:latin typeface="Calibri" panose="020F0502020204030204" pitchFamily="34" charset="0"/>
                <a:cs typeface="Calibri" panose="020F0502020204030204" pitchFamily="34" charset="0"/>
              </a:rPr>
              <a:t>Reltio</a:t>
            </a:r>
            <a:r>
              <a:rPr lang="en-US" sz="1400" b="0" dirty="0">
                <a:solidFill>
                  <a:schemeClr val="tx1">
                    <a:lumMod val="50000"/>
                  </a:schemeClr>
                </a:solidFill>
                <a:latin typeface="Calibri" panose="020F0502020204030204" pitchFamily="34" charset="0"/>
                <a:cs typeface="Calibri" panose="020F0502020204030204" pitchFamily="34" charset="0"/>
              </a:rPr>
              <a:t> (</a:t>
            </a:r>
            <a:r>
              <a:rPr lang="en-US" sz="1400" b="0" dirty="0" err="1">
                <a:solidFill>
                  <a:schemeClr val="tx1">
                    <a:lumMod val="50000"/>
                  </a:schemeClr>
                </a:solidFill>
                <a:latin typeface="Calibri" panose="020F0502020204030204" pitchFamily="34" charset="0"/>
                <a:cs typeface="Calibri" panose="020F0502020204030204" pitchFamily="34" charset="0"/>
              </a:rPr>
              <a:t>Riversand</a:t>
            </a:r>
            <a:r>
              <a:rPr lang="en-US" sz="1400" b="0" dirty="0">
                <a:solidFill>
                  <a:schemeClr val="tx1">
                    <a:lumMod val="50000"/>
                  </a:schemeClr>
                </a:solidFill>
                <a:latin typeface="Calibri" panose="020F0502020204030204" pitchFamily="34" charset="0"/>
                <a:cs typeface="Calibri" panose="020F0502020204030204" pitchFamily="34" charset="0"/>
              </a:rPr>
              <a:t> withdraw 12/3) </a:t>
            </a:r>
            <a:r>
              <a:rPr lang="en-US" sz="1400" dirty="0">
                <a:solidFill>
                  <a:schemeClr val="tx1">
                    <a:lumMod val="50000"/>
                  </a:schemeClr>
                </a:solidFill>
                <a:latin typeface="Calibri" panose="020F0502020204030204" pitchFamily="34" charset="0"/>
                <a:cs typeface="Calibri" panose="020F0502020204030204" pitchFamily="34" charset="0"/>
              </a:rPr>
              <a:t>- Completed 11/19</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11/12-12/08 – Create a business case for standing up MDM tool for funding prior to April 2021 </a:t>
            </a:r>
            <a:r>
              <a:rPr lang="en-US" sz="1400" dirty="0">
                <a:solidFill>
                  <a:schemeClr val="tx1">
                    <a:lumMod val="50000"/>
                  </a:schemeClr>
                </a:solidFill>
                <a:latin typeface="Calibri" panose="020F0502020204030204" pitchFamily="34" charset="0"/>
                <a:cs typeface="Calibri" panose="020F0502020204030204" pitchFamily="34" charset="0"/>
              </a:rPr>
              <a:t>- Completed 12/4</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12/07             – Present business case to stand up MDM tool for funding to Steve Olive </a:t>
            </a:r>
            <a:r>
              <a:rPr lang="en-US" sz="1400" dirty="0">
                <a:solidFill>
                  <a:schemeClr val="tx1">
                    <a:lumMod val="50000"/>
                  </a:schemeClr>
                </a:solidFill>
                <a:latin typeface="Calibri" panose="020F0502020204030204" pitchFamily="34" charset="0"/>
                <a:cs typeface="Calibri" panose="020F0502020204030204" pitchFamily="34" charset="0"/>
              </a:rPr>
              <a:t>- Approved by Steve 12/7</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11/20-1/7      – Both vendors to prepare final round of demos </a:t>
            </a:r>
            <a:r>
              <a:rPr lang="en-US" sz="1400" dirty="0">
                <a:solidFill>
                  <a:schemeClr val="tx1">
                    <a:lumMod val="50000"/>
                  </a:schemeClr>
                </a:solidFill>
                <a:latin typeface="Calibri" panose="020F0502020204030204" pitchFamily="34" charset="0"/>
                <a:cs typeface="Calibri" panose="020F0502020204030204" pitchFamily="34" charset="0"/>
              </a:rPr>
              <a:t>– Completed 1/14</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11/30-1/15    – Vendor Demo presentation with 2 vendors </a:t>
            </a:r>
            <a:r>
              <a:rPr lang="en-US" sz="1400" dirty="0">
                <a:solidFill>
                  <a:schemeClr val="tx1">
                    <a:lumMod val="50000"/>
                  </a:schemeClr>
                </a:solidFill>
                <a:latin typeface="Calibri" panose="020F0502020204030204" pitchFamily="34" charset="0"/>
                <a:cs typeface="Calibri" panose="020F0502020204030204" pitchFamily="34" charset="0"/>
              </a:rPr>
              <a:t>– Completed 1/14</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1/19                – ITGC group presentation </a:t>
            </a:r>
            <a:r>
              <a:rPr lang="en-US" sz="1400" dirty="0">
                <a:solidFill>
                  <a:schemeClr val="tx1">
                    <a:lumMod val="50000"/>
                  </a:schemeClr>
                </a:solidFill>
                <a:latin typeface="Calibri" panose="020F0502020204030204" pitchFamily="34" charset="0"/>
                <a:cs typeface="Calibri" panose="020F0502020204030204" pitchFamily="34" charset="0"/>
              </a:rPr>
              <a:t>– Approved 1/19</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11/13-1/30    – Security Assessment of both Informatica and </a:t>
            </a:r>
            <a:r>
              <a:rPr lang="en-US" sz="1400" b="0" dirty="0" err="1">
                <a:solidFill>
                  <a:schemeClr val="tx1">
                    <a:lumMod val="50000"/>
                  </a:schemeClr>
                </a:solidFill>
                <a:latin typeface="Calibri" panose="020F0502020204030204" pitchFamily="34" charset="0"/>
                <a:cs typeface="Calibri" panose="020F0502020204030204" pitchFamily="34" charset="0"/>
              </a:rPr>
              <a:t>Reltio</a:t>
            </a:r>
            <a:r>
              <a:rPr lang="en-US" sz="1400" b="0" dirty="0">
                <a:solidFill>
                  <a:schemeClr val="tx1">
                    <a:lumMod val="50000"/>
                  </a:schemeClr>
                </a:solidFill>
                <a:latin typeface="Calibri" panose="020F0502020204030204" pitchFamily="34" charset="0"/>
                <a:cs typeface="Calibri" panose="020F0502020204030204" pitchFamily="34" charset="0"/>
              </a:rPr>
              <a:t> MDM platforms </a:t>
            </a:r>
            <a:r>
              <a:rPr lang="en-US" sz="1400" dirty="0">
                <a:solidFill>
                  <a:schemeClr val="tx1">
                    <a:lumMod val="50000"/>
                  </a:schemeClr>
                </a:solidFill>
                <a:latin typeface="Calibri" panose="020F0502020204030204" pitchFamily="34" charset="0"/>
                <a:cs typeface="Calibri" panose="020F0502020204030204" pitchFamily="34" charset="0"/>
              </a:rPr>
              <a:t>– In progress</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11/13-1/30    – Initial procurement discussion with both Informatica and </a:t>
            </a:r>
            <a:r>
              <a:rPr lang="en-US" sz="1400" b="0" dirty="0" err="1">
                <a:solidFill>
                  <a:schemeClr val="tx1">
                    <a:lumMod val="50000"/>
                  </a:schemeClr>
                </a:solidFill>
                <a:latin typeface="Calibri" panose="020F0502020204030204" pitchFamily="34" charset="0"/>
                <a:cs typeface="Calibri" panose="020F0502020204030204" pitchFamily="34" charset="0"/>
              </a:rPr>
              <a:t>Reltio</a:t>
            </a:r>
            <a:r>
              <a:rPr lang="en-US" sz="1400" b="0" dirty="0">
                <a:solidFill>
                  <a:schemeClr val="tx1">
                    <a:lumMod val="50000"/>
                  </a:schemeClr>
                </a:solidFill>
                <a:latin typeface="Calibri" panose="020F0502020204030204" pitchFamily="34" charset="0"/>
                <a:cs typeface="Calibri" panose="020F0502020204030204" pitchFamily="34" charset="0"/>
              </a:rPr>
              <a:t> MDM platforms </a:t>
            </a:r>
            <a:r>
              <a:rPr lang="en-US" sz="1400" dirty="0">
                <a:solidFill>
                  <a:schemeClr val="tx1">
                    <a:lumMod val="50000"/>
                  </a:schemeClr>
                </a:solidFill>
                <a:latin typeface="Calibri" panose="020F0502020204030204" pitchFamily="34" charset="0"/>
                <a:cs typeface="Calibri" panose="020F0502020204030204" pitchFamily="34" charset="0"/>
              </a:rPr>
              <a:t>– In progress</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1/30                – Finalize MDM tool score on security, procurement, and demos and select the Final Tool</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12/25-2/22    – Complete Security, legal, funding, and procurement process</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2/22               – Sign Contract</a:t>
            </a:r>
          </a:p>
          <a:p>
            <a:pPr>
              <a:spcAft>
                <a:spcPts val="600"/>
              </a:spcAft>
            </a:pPr>
            <a:r>
              <a:rPr lang="en-US" sz="1400" b="0" dirty="0">
                <a:solidFill>
                  <a:schemeClr val="tx1">
                    <a:lumMod val="50000"/>
                  </a:schemeClr>
                </a:solidFill>
                <a:latin typeface="Calibri" panose="020F0502020204030204" pitchFamily="34" charset="0"/>
                <a:cs typeface="Calibri" panose="020F0502020204030204" pitchFamily="34" charset="0"/>
              </a:rPr>
              <a:t>2/22- 3/30     – Stand-up DEV and QA MDM environments  (prod after 3/15)</a:t>
            </a:r>
          </a:p>
          <a:p>
            <a:endParaRPr lang="en-US" sz="1000" b="0" dirty="0">
              <a:solidFill>
                <a:schemeClr val="tx1">
                  <a:lumMod val="50000"/>
                </a:schemeClr>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68D4960D-B0FF-4BFB-9B72-47A88240D9AE}"/>
              </a:ext>
            </a:extLst>
          </p:cNvPr>
          <p:cNvSpPr txBox="1">
            <a:spLocks/>
          </p:cNvSpPr>
          <p:nvPr/>
        </p:nvSpPr>
        <p:spPr bwMode="auto">
          <a:xfrm>
            <a:off x="315557" y="149743"/>
            <a:ext cx="9796006" cy="4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GB" sz="2800" kern="0" dirty="0">
                <a:solidFill>
                  <a:srgbClr val="002060"/>
                </a:solidFill>
              </a:rPr>
              <a:t>Master Data Management Platform Selection Plan </a:t>
            </a:r>
            <a:endParaRPr lang="en-GB" sz="1800" kern="0" dirty="0">
              <a:solidFill>
                <a:srgbClr val="002060"/>
              </a:solidFill>
            </a:endParaRPr>
          </a:p>
        </p:txBody>
      </p:sp>
    </p:spTree>
    <p:extLst>
      <p:ext uri="{BB962C8B-B14F-4D97-AF65-F5344CB8AC3E}">
        <p14:creationId xmlns:p14="http://schemas.microsoft.com/office/powerpoint/2010/main" val="2563603970"/>
      </p:ext>
    </p:extLst>
  </p:cSld>
  <p:clrMapOvr>
    <a:masterClrMapping/>
  </p:clrMapOvr>
</p:sld>
</file>

<file path=ppt/theme/theme1.xml><?xml version="1.0" encoding="utf-8"?>
<a:theme xmlns:a="http://schemas.openxmlformats.org/drawingml/2006/main" name="2_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7" id="{CC27004C-49B1-4C8A-951A-86B91DA4BA26}" vid="{08236C6D-D3EC-418D-88C2-A152A120101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F3CF84C82AB14CA3CDD3DF121333C0" ma:contentTypeVersion="13" ma:contentTypeDescription="Create a new document." ma:contentTypeScope="" ma:versionID="9d1488b5755c1b15a948a23445d6cbbd">
  <xsd:schema xmlns:xsd="http://www.w3.org/2001/XMLSchema" xmlns:xs="http://www.w3.org/2001/XMLSchema" xmlns:p="http://schemas.microsoft.com/office/2006/metadata/properties" xmlns:ns3="44487489-16ef-4da3-92c7-32ec2cbcbcfb" xmlns:ns4="9f7426bd-c1d6-4904-ae71-a26ec2adb736" targetNamespace="http://schemas.microsoft.com/office/2006/metadata/properties" ma:root="true" ma:fieldsID="bc523a3d4caf8812992968ec972c58e8" ns3:_="" ns4:_="">
    <xsd:import namespace="44487489-16ef-4da3-92c7-32ec2cbcbcfb"/>
    <xsd:import namespace="9f7426bd-c1d6-4904-ae71-a26ec2adb73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487489-16ef-4da3-92c7-32ec2cbcbc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7426bd-c1d6-4904-ae71-a26ec2adb73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CDF74-0F7C-46D2-AD49-1A83C03A6643}">
  <ds:schemaRefs>
    <ds:schemaRef ds:uri="44487489-16ef-4da3-92c7-32ec2cbcbcfb"/>
    <ds:schemaRef ds:uri="9f7426bd-c1d6-4904-ae71-a26ec2adb7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BCD978-36FB-4428-B1E5-87113930347F}">
  <ds:schemaRefs>
    <ds:schemaRef ds:uri="44487489-16ef-4da3-92c7-32ec2cbcbcfb"/>
    <ds:schemaRef ds:uri="9f7426bd-c1d6-4904-ae71-a26ec2adb7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98E946-5304-4615-8270-1E9CE9430A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TotalTime>
  <Words>570</Words>
  <Application>Microsoft Office PowerPoint</Application>
  <PresentationFormat>Widescreen</PresentationFormat>
  <Paragraphs>77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2_NG_PPT_16x9_Generic_template-blue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Connolly, Bryan</dc:creator>
  <cp:lastModifiedBy>Ajwaliya, Nishit</cp:lastModifiedBy>
  <cp:revision>6</cp:revision>
  <dcterms:created xsi:type="dcterms:W3CDTF">2021-01-25T15:54:39Z</dcterms:created>
  <dcterms:modified xsi:type="dcterms:W3CDTF">2021-01-27T15:52:51Z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0x01010099F3CF84C82AB14CA3CDD3DF121333C0</vt:lpwstr>
  </property>
</Properties>
</file>