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9.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10.xml" ContentType="application/vnd.openxmlformats-officedocument.presentationml.notesSlide+xml"/>
  <Override PartName="/ppt/comments/comment1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6.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42"/>
  </p:notesMasterIdLst>
  <p:sldIdLst>
    <p:sldId id="488" r:id="rId6"/>
    <p:sldId id="257" r:id="rId7"/>
    <p:sldId id="2076137311" r:id="rId8"/>
    <p:sldId id="2147138459" r:id="rId9"/>
    <p:sldId id="2076137314" r:id="rId10"/>
    <p:sldId id="2076137147" r:id="rId11"/>
    <p:sldId id="2145706868" r:id="rId12"/>
    <p:sldId id="2147138419" r:id="rId13"/>
    <p:sldId id="2147138420" r:id="rId14"/>
    <p:sldId id="2147138411" r:id="rId15"/>
    <p:sldId id="2147138428" r:id="rId16"/>
    <p:sldId id="2147138405" r:id="rId17"/>
    <p:sldId id="2147138447" r:id="rId18"/>
    <p:sldId id="2147138458" r:id="rId19"/>
    <p:sldId id="2147138429" r:id="rId20"/>
    <p:sldId id="2147138425" r:id="rId21"/>
    <p:sldId id="2147138426" r:id="rId22"/>
    <p:sldId id="2076137308" r:id="rId23"/>
    <p:sldId id="2147138421" r:id="rId24"/>
    <p:sldId id="2076137331" r:id="rId25"/>
    <p:sldId id="2147138422" r:id="rId26"/>
    <p:sldId id="2076137894" r:id="rId27"/>
    <p:sldId id="2076137326" r:id="rId28"/>
    <p:sldId id="2076137292" r:id="rId29"/>
    <p:sldId id="2076137295" r:id="rId30"/>
    <p:sldId id="2147138416" r:id="rId31"/>
    <p:sldId id="2076137271" r:id="rId32"/>
    <p:sldId id="2076137274" r:id="rId33"/>
    <p:sldId id="2147138423" r:id="rId34"/>
    <p:sldId id="2076137315" r:id="rId35"/>
    <p:sldId id="2147138424" r:id="rId36"/>
    <p:sldId id="2076137320" r:id="rId37"/>
    <p:sldId id="2076137307" r:id="rId38"/>
    <p:sldId id="2076137303" r:id="rId39"/>
    <p:sldId id="2147138418" r:id="rId40"/>
    <p:sldId id="207613732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adley, Alan" initials="BA" lastIdx="16" clrIdx="0">
    <p:extLst>
      <p:ext uri="{19B8F6BF-5375-455C-9EA6-DF929625EA0E}">
        <p15:presenceInfo xmlns:p15="http://schemas.microsoft.com/office/powerpoint/2012/main" userId="S::alan.broadley@accenture.com::4f9c7bda-a747-4bb0-88f9-5d3637e78bd8" providerId="AD"/>
      </p:ext>
    </p:extLst>
  </p:cmAuthor>
  <p:cmAuthor id="2" name="Kapoor, Rohan" initials="KR" lastIdx="1" clrIdx="1">
    <p:extLst>
      <p:ext uri="{19B8F6BF-5375-455C-9EA6-DF929625EA0E}">
        <p15:presenceInfo xmlns:p15="http://schemas.microsoft.com/office/powerpoint/2012/main" userId="S::Rohan.Kapoor@uk.nationalgrid.com::fc6e77ec-a097-4a64-9684-1e39fecbdb9b" providerId="AD"/>
      </p:ext>
    </p:extLst>
  </p:cmAuthor>
  <p:cmAuthor id="3" name="Lakshmanan, Bala" initials="LB" lastIdx="15" clrIdx="2">
    <p:extLst>
      <p:ext uri="{19B8F6BF-5375-455C-9EA6-DF929625EA0E}">
        <p15:presenceInfo xmlns:p15="http://schemas.microsoft.com/office/powerpoint/2012/main" userId="S::Balaji.Lakshmanan@us.nationalgrid.com::ad2eac2e-d7ed-42bd-a9f5-54fd6f556102" providerId="AD"/>
      </p:ext>
    </p:extLst>
  </p:cmAuthor>
  <p:cmAuthor id="4" name="Smith3, David" initials="SD" lastIdx="4" clrIdx="3">
    <p:extLst>
      <p:ext uri="{19B8F6BF-5375-455C-9EA6-DF929625EA0E}">
        <p15:presenceInfo xmlns:p15="http://schemas.microsoft.com/office/powerpoint/2012/main" userId="S::David.Smith32@uk.nationalgrid.com::02ddaf5c-1808-4dae-bb4b-7bb85b25d22d" providerId="AD"/>
      </p:ext>
    </p:extLst>
  </p:cmAuthor>
  <p:cmAuthor id="5" name="Hinchley, Nicholas" initials="HN" lastIdx="6" clrIdx="4">
    <p:extLst>
      <p:ext uri="{19B8F6BF-5375-455C-9EA6-DF929625EA0E}">
        <p15:presenceInfo xmlns:p15="http://schemas.microsoft.com/office/powerpoint/2012/main" userId="S::nicholas.hinchley@accenture.com::94b5312d-9678-40a7-8298-0b76c36b6f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5B09F-6037-0000-9AE3-CAEBE4CF215C}" v="3" dt="2021-03-04T12:18:22.969"/>
    <p1510:client id="{1DEBB09F-C06A-0000-9BC7-AF148F2805E9}" v="677" dt="2021-03-04T09:41:01.533"/>
    <p1510:client id="{2D35A38A-A5D5-D505-6E17-D4C8E1BBB5D9}" v="9" dt="2021-03-04T12:57:36.901"/>
    <p1510:client id="{3A1E1D41-D7D5-7B73-065C-AEE1158EC007}" v="476" dt="2021-03-03T21:04:05.722"/>
    <p1510:client id="{8321B43E-248B-535E-7F35-C35BF646F2DF}" v="257" dt="2021-03-03T18:17:59.041"/>
    <p1510:client id="{9CE5EB20-5A91-3C95-CDFF-C11B523CBFFC}" v="74" dt="2021-03-04T11:45:43.565"/>
    <p1510:client id="{B0D3AE8D-BEA1-6DF5-3270-25AEDC9C3B25}" v="4" dt="2021-03-03T22:27:42.837"/>
    <p1510:client id="{BD8C429E-621E-4097-96D9-C13575BCA661}" v="2166" dt="2021-03-04T13:47:49.365"/>
    <p1510:client id="{CDF61CC3-D9F0-4AED-83C1-2DF729257941}" v="1343" dt="2021-03-04T09:05:49.548"/>
    <p1510:client id="{DFDC5586-05F7-4F47-B102-A220C2B1265D}" v="403" dt="2021-03-04T11:43:20.285"/>
    <p1510:client id="{F9001615-C028-4EEA-BD79-1D7A4C85C91B}" v="54" dt="2021-03-03T22:10:09.1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4" d="100"/>
          <a:sy n="104" d="100"/>
        </p:scale>
        <p:origin x="72"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188106752566049"/>
          <c:y val="0.13868793225410816"/>
          <c:w val="0.56028822869730999"/>
          <c:h val="0.86131206774589186"/>
        </c:manualLayout>
      </c:layout>
      <c:doughnutChart>
        <c:varyColors val="1"/>
        <c:ser>
          <c:idx val="0"/>
          <c:order val="0"/>
          <c:tx>
            <c:strRef>
              <c:f>Sheet1!$B$1</c:f>
              <c:strCache>
                <c:ptCount val="1"/>
                <c:pt idx="0">
                  <c:v>Sales</c:v>
                </c:pt>
              </c:strCache>
            </c:strRef>
          </c:tx>
          <c:spPr>
            <a:ln>
              <a:noFill/>
            </a:ln>
          </c:spPr>
          <c:explosion val="4"/>
          <c:dPt>
            <c:idx val="0"/>
            <c:bubble3D val="0"/>
            <c:spPr>
              <a:solidFill>
                <a:srgbClr val="00148C"/>
              </a:solidFill>
              <a:ln w="19050">
                <a:noFill/>
              </a:ln>
              <a:effectLst/>
            </c:spPr>
            <c:extLst>
              <c:ext xmlns:c16="http://schemas.microsoft.com/office/drawing/2014/chart" uri="{C3380CC4-5D6E-409C-BE32-E72D297353CC}">
                <c16:uniqueId val="{00000001-B525-43A8-9D26-E0C4EAF17105}"/>
              </c:ext>
            </c:extLst>
          </c:dPt>
          <c:dPt>
            <c:idx val="1"/>
            <c:bubble3D val="0"/>
            <c:spPr>
              <a:solidFill>
                <a:schemeClr val="bg1">
                  <a:lumMod val="65000"/>
                </a:schemeClr>
              </a:solidFill>
              <a:ln w="19050">
                <a:noFill/>
              </a:ln>
              <a:effectLst/>
            </c:spPr>
            <c:extLst>
              <c:ext xmlns:c16="http://schemas.microsoft.com/office/drawing/2014/chart" uri="{C3380CC4-5D6E-409C-BE32-E72D297353CC}">
                <c16:uniqueId val="{00000003-B525-43A8-9D26-E0C4EAF17105}"/>
              </c:ext>
            </c:extLst>
          </c:dPt>
          <c:dPt>
            <c:idx val="2"/>
            <c:bubble3D val="0"/>
            <c:spPr>
              <a:solidFill>
                <a:srgbClr val="00148C"/>
              </a:solidFill>
              <a:ln w="19050">
                <a:noFill/>
              </a:ln>
              <a:effectLst/>
            </c:spPr>
            <c:extLst>
              <c:ext xmlns:c16="http://schemas.microsoft.com/office/drawing/2014/chart" uri="{C3380CC4-5D6E-409C-BE32-E72D297353CC}">
                <c16:uniqueId val="{00000005-B525-43A8-9D26-E0C4EAF17105}"/>
              </c:ext>
            </c:extLst>
          </c:dPt>
          <c:dPt>
            <c:idx val="3"/>
            <c:bubble3D val="0"/>
            <c:spPr>
              <a:solidFill>
                <a:srgbClr val="AAAAAC"/>
              </a:solidFill>
              <a:ln w="19050">
                <a:noFill/>
              </a:ln>
              <a:effectLst/>
            </c:spPr>
            <c:extLst>
              <c:ext xmlns:c16="http://schemas.microsoft.com/office/drawing/2014/chart" uri="{C3380CC4-5D6E-409C-BE32-E72D297353CC}">
                <c16:uniqueId val="{00000007-B525-43A8-9D26-E0C4EAF17105}"/>
              </c:ext>
            </c:extLst>
          </c:dPt>
          <c:dPt>
            <c:idx val="4"/>
            <c:bubble3D val="0"/>
            <c:spPr>
              <a:solidFill>
                <a:schemeClr val="bg2"/>
              </a:solidFill>
              <a:ln w="19050">
                <a:noFill/>
              </a:ln>
              <a:effectLst/>
            </c:spPr>
            <c:extLst>
              <c:ext xmlns:c16="http://schemas.microsoft.com/office/drawing/2014/chart" uri="{C3380CC4-5D6E-409C-BE32-E72D297353CC}">
                <c16:uniqueId val="{00000009-B525-43A8-9D26-E0C4EAF17105}"/>
              </c:ext>
            </c:extLst>
          </c:dPt>
          <c:dPt>
            <c:idx val="5"/>
            <c:bubble3D val="0"/>
            <c:spPr>
              <a:solidFill>
                <a:schemeClr val="bg2"/>
              </a:solidFill>
              <a:ln w="19050">
                <a:noFill/>
              </a:ln>
              <a:effectLst/>
            </c:spPr>
            <c:extLst>
              <c:ext xmlns:c16="http://schemas.microsoft.com/office/drawing/2014/chart" uri="{C3380CC4-5D6E-409C-BE32-E72D297353CC}">
                <c16:uniqueId val="{0000000B-B525-43A8-9D26-E0C4EAF17105}"/>
              </c:ext>
            </c:extLst>
          </c:dPt>
          <c:dPt>
            <c:idx val="6"/>
            <c:bubble3D val="0"/>
            <c:spPr>
              <a:solidFill>
                <a:schemeClr val="bg2"/>
              </a:solidFill>
              <a:ln w="19050">
                <a:noFill/>
              </a:ln>
              <a:effectLst/>
            </c:spPr>
            <c:extLst>
              <c:ext xmlns:c16="http://schemas.microsoft.com/office/drawing/2014/chart" uri="{C3380CC4-5D6E-409C-BE32-E72D297353CC}">
                <c16:uniqueId val="{0000000D-B525-43A8-9D26-E0C4EAF17105}"/>
              </c:ext>
            </c:extLst>
          </c:dPt>
          <c:dPt>
            <c:idx val="7"/>
            <c:bubble3D val="0"/>
            <c:spPr>
              <a:solidFill>
                <a:schemeClr val="bg2"/>
              </a:solidFill>
              <a:ln w="19050">
                <a:noFill/>
              </a:ln>
              <a:effectLst/>
            </c:spPr>
            <c:extLst>
              <c:ext xmlns:c16="http://schemas.microsoft.com/office/drawing/2014/chart" uri="{C3380CC4-5D6E-409C-BE32-E72D297353CC}">
                <c16:uniqueId val="{0000000F-B525-43A8-9D26-E0C4EAF17105}"/>
              </c:ext>
            </c:extLst>
          </c:dPt>
          <c:dPt>
            <c:idx val="8"/>
            <c:bubble3D val="0"/>
            <c:spPr>
              <a:solidFill>
                <a:srgbClr val="00148C"/>
              </a:solidFill>
              <a:ln w="19050">
                <a:noFill/>
              </a:ln>
              <a:effectLst/>
            </c:spPr>
            <c:extLst>
              <c:ext xmlns:c16="http://schemas.microsoft.com/office/drawing/2014/chart" uri="{C3380CC4-5D6E-409C-BE32-E72D297353CC}">
                <c16:uniqueId val="{00000011-B525-43A8-9D26-E0C4EAF17105}"/>
              </c:ext>
            </c:extLst>
          </c:dPt>
          <c:dPt>
            <c:idx val="9"/>
            <c:bubble3D val="0"/>
            <c:spPr>
              <a:solidFill>
                <a:srgbClr val="00148C"/>
              </a:solidFill>
              <a:ln w="19050">
                <a:noFill/>
              </a:ln>
              <a:effectLst/>
            </c:spPr>
            <c:extLst>
              <c:ext xmlns:c16="http://schemas.microsoft.com/office/drawing/2014/chart" uri="{C3380CC4-5D6E-409C-BE32-E72D297353CC}">
                <c16:uniqueId val="{00000013-B525-43A8-9D26-E0C4EAF17105}"/>
              </c:ext>
            </c:extLst>
          </c:dPt>
          <c:dPt>
            <c:idx val="10"/>
            <c:bubble3D val="0"/>
            <c:spPr>
              <a:solidFill>
                <a:srgbClr val="00148C"/>
              </a:solidFill>
              <a:ln w="19050">
                <a:noFill/>
              </a:ln>
              <a:effectLst/>
            </c:spPr>
            <c:extLst>
              <c:ext xmlns:c16="http://schemas.microsoft.com/office/drawing/2014/chart" uri="{C3380CC4-5D6E-409C-BE32-E72D297353CC}">
                <c16:uniqueId val="{00000015-B525-43A8-9D26-E0C4EAF17105}"/>
              </c:ext>
            </c:extLst>
          </c:dPt>
          <c:dPt>
            <c:idx val="11"/>
            <c:bubble3D val="0"/>
            <c:spPr>
              <a:solidFill>
                <a:schemeClr val="bg2"/>
              </a:solidFill>
              <a:ln w="19050">
                <a:noFill/>
              </a:ln>
              <a:effectLst/>
            </c:spPr>
            <c:extLst>
              <c:ext xmlns:c16="http://schemas.microsoft.com/office/drawing/2014/chart" uri="{C3380CC4-5D6E-409C-BE32-E72D297353CC}">
                <c16:uniqueId val="{00000017-B525-43A8-9D26-E0C4EAF17105}"/>
              </c:ext>
            </c:extLst>
          </c:dPt>
          <c:cat>
            <c:strRef>
              <c:f>Sheet1!$A$2:$A$13</c:f>
              <c:strCache>
                <c:ptCount val="4"/>
                <c:pt idx="0">
                  <c:v>1st Qtr</c:v>
                </c:pt>
                <c:pt idx="1">
                  <c:v>2nd Qtr</c:v>
                </c:pt>
                <c:pt idx="2">
                  <c:v>3rd Qtr</c:v>
                </c:pt>
                <c:pt idx="3">
                  <c:v>4th Qtr</c:v>
                </c:pt>
              </c:strCache>
            </c:strRef>
          </c:cat>
          <c:val>
            <c:numRef>
              <c:f>Sheet1!$B$2:$B$13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6="http://schemas.microsoft.com/office/drawing/2014/chart" uri="{C3380CC4-5D6E-409C-BE32-E72D297353CC}">
              <c16:uniqueId val="{00000018-B525-43A8-9D26-E0C4EAF17105}"/>
            </c:ext>
          </c:extLst>
        </c:ser>
        <c:dLbls>
          <c:showLegendKey val="0"/>
          <c:showVal val="0"/>
          <c:showCatName val="0"/>
          <c:showSerName val="0"/>
          <c:showPercent val="0"/>
          <c:showBubbleSize val="0"/>
          <c:showLeaderLines val="1"/>
        </c:dLbls>
        <c:firstSliceAng val="0"/>
        <c:holeSize val="6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1-03-03T16:54:46.920" idx="1">
    <p:pos x="10" y="10"/>
    <p:text>Let us make the ask very clear. Wcactly what are we recommending on myHr, WDD and GWT</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1-03-03T17:06:46.711" idx="9">
    <p:pos x="10" y="10"/>
    <p:text>We need consolidated RAID Slide ... not just myHR. We need to include the risks around Evolution, Justin moving to a new role, celeste taking a new role, delay of myHR causing delay to relaiztion of savings, resource availablitty. I like to be crisp but exhaustive</p:text>
    <p:extLst>
      <p:ext uri="{C676402C-5697-4E1C-873F-D02D1690AC5C}">
        <p15:threadingInfo xmlns:p15="http://schemas.microsoft.com/office/powerpoint/2012/main" timeZoneBias="300"/>
      </p:ext>
    </p:extLst>
  </p:cm>
  <p:cm authorId="3" dt="2021-03-03T17:10:09.132" idx="15">
    <p:pos x="10" y="106"/>
    <p:text>make sur ewe include GWT Risks too</p:text>
    <p:extLst>
      <p:ext uri="{C676402C-5697-4E1C-873F-D02D1690AC5C}">
        <p15:threadingInfo xmlns:p15="http://schemas.microsoft.com/office/powerpoint/2012/main" timeZoneBias="300">
          <p15:parentCm authorId="3" idx="9"/>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21-03-03T17:08:28.369" idx="11">
    <p:pos x="10" y="10"/>
    <p:text>Good slide .. but move it up</p:text>
    <p:extLst>
      <p:ext uri="{C676402C-5697-4E1C-873F-D02D1690AC5C}">
        <p15:threadingInfo xmlns:p15="http://schemas.microsoft.com/office/powerpoint/2012/main" timeZoneBias="300"/>
      </p:ext>
    </p:extLst>
  </p:cm>
  <p:cm authorId="4" dt="2021-03-04T11:34:11.043" idx="1">
    <p:pos x="10" y="106"/>
    <p:text>done</p:text>
    <p:extLst>
      <p:ext uri="{C676402C-5697-4E1C-873F-D02D1690AC5C}">
        <p15:threadingInfo xmlns:p15="http://schemas.microsoft.com/office/powerpoint/2012/main" timeZoneBias="0">
          <p15:parentCm authorId="3" idx="11"/>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21-03-03T17:06:31.259" idx="8">
    <p:pos x="10" y="10"/>
    <p:text>Pls move to appendix as we already have benefit in older slides</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21-03-03T11:09:01.145" idx="1">
    <p:pos x="1326" y="3294"/>
    <p:text>Hi Dave, i am using GBP for all the slides. When you are updating this slide can you please convert it to GBP. Thanks</p:text>
    <p:extLst>
      <p:ext uri="{C676402C-5697-4E1C-873F-D02D1690AC5C}">
        <p15:threadingInfo xmlns:p15="http://schemas.microsoft.com/office/powerpoint/2012/main" timeZoneBias="0"/>
      </p:ext>
    </p:extLst>
  </p:cm>
  <p:cm authorId="4" dt="2021-03-04T11:37:00.100" idx="2">
    <p:pos x="1326" y="3390"/>
    <p:text>done</p:text>
    <p:extLst>
      <p:ext uri="{C676402C-5697-4E1C-873F-D02D1690AC5C}">
        <p15:threadingInfo xmlns:p15="http://schemas.microsoft.com/office/powerpoint/2012/main" timeZoneBias="0">
          <p15:parentCm authorId="2" idx="1"/>
        </p15:threadingInfo>
      </p:ext>
    </p:extLst>
  </p:cm>
  <p:cm authorId="3" dt="2021-03-03T17:08:40.911" idx="12">
    <p:pos x="10" y="10"/>
    <p:text>appendix</p:text>
    <p:extLst>
      <p:ext uri="{C676402C-5697-4E1C-873F-D02D1690AC5C}">
        <p15:threadingInfo xmlns:p15="http://schemas.microsoft.com/office/powerpoint/2012/main" timeZoneBias="300"/>
      </p:ext>
    </p:extLst>
  </p:cm>
  <p:cm authorId="4" dt="2021-03-04T11:37:05.965" idx="3">
    <p:pos x="10" y="106"/>
    <p:text>done</p:text>
    <p:extLst>
      <p:ext uri="{C676402C-5697-4E1C-873F-D02D1690AC5C}">
        <p15:threadingInfo xmlns:p15="http://schemas.microsoft.com/office/powerpoint/2012/main" timeZoneBias="0">
          <p15:parentCm authorId="3" idx="12"/>
        </p15:threadingInfo>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12-09T14:52:35.773" idx="15">
    <p:pos x="10" y="10"/>
    <p:text>Justin Comment  - "I think we need call out boxes with text to explain each option at a high level.  t is really tough to distinguish what the differences are with the options…we have to remember they haven’t been close to any of these projects. They will not understand things like ‘non core vs core’  or ‘current instance vs new instance’.   I am also not sure how we do it or maybe it is a voice over but answering the ‘why’ we arrived at our recommendation.  We also may get challenged on ‘why not’ option 3 and does option 3 equate to a lower cost."</p:text>
    <p:extLst>
      <p:ext uri="{C676402C-5697-4E1C-873F-D02D1690AC5C}">
        <p15:threadingInfo xmlns:p15="http://schemas.microsoft.com/office/powerpoint/2012/main" timeZoneBias="0"/>
      </p:ext>
    </p:extLst>
  </p:cm>
  <p:cm authorId="1" dt="2020-12-09T14:53:00.414" idx="16">
    <p:pos x="10" y="106"/>
    <p:text>Alan Response - The first column titled “Description” should hopefully offer this narrative, you will see the ‘xxx’ which should be replaced with narrative. I</p:text>
    <p:extLst>
      <p:ext uri="{C676402C-5697-4E1C-873F-D02D1690AC5C}">
        <p15:threadingInfo xmlns:p15="http://schemas.microsoft.com/office/powerpoint/2012/main" timeZoneBias="0">
          <p15:parentCm authorId="1" idx="15"/>
        </p15:threadingInfo>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12-09T14:52:35.773" idx="15">
    <p:pos x="10" y="10"/>
    <p:text>Justin Comment  - "I think we need call out boxes with text to explain each option at a high level.  t is really tough to distinguish what the differences are with the options…we have to remember they haven’t been close to any of these projects. They will not understand things like ‘non core vs core’  or ‘current instance vs new instance’.   I am also not sure how we do it or maybe it is a voice over but answering the ‘why’ we arrived at our recommendation.  We also may get challenged on ‘why not’ option 3 and does option 3 equate to a lower cost."</p:text>
    <p:extLst>
      <p:ext uri="{C676402C-5697-4E1C-873F-D02D1690AC5C}">
        <p15:threadingInfo xmlns:p15="http://schemas.microsoft.com/office/powerpoint/2012/main" timeZoneBias="0"/>
      </p:ext>
    </p:extLst>
  </p:cm>
  <p:cm authorId="1" dt="2020-12-09T14:53:00.414" idx="16">
    <p:pos x="10" y="106"/>
    <p:text>Alan Response - The first column titled “Description” should hopefully offer this narrative, you will see the ‘xxx’ which should be replaced with narrative. I</p:text>
    <p:extLst>
      <p:ext uri="{C676402C-5697-4E1C-873F-D02D1690AC5C}">
        <p15:threadingInfo xmlns:p15="http://schemas.microsoft.com/office/powerpoint/2012/main" timeZoneBias="0">
          <p15:parentCm authorId="1" idx="15"/>
        </p15:threadingInfo>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3" dt="2021-03-03T17:08:52.173" idx="13">
    <p:pos x="10" y="10"/>
    <p:text>No need for this slide for ESG</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3-03T16:57:44.587" idx="2">
    <p:pos x="10" y="10"/>
    <p:text>Do not put TBC for benefits. If the benefitsare intangible only, then let us just say that. For WDDO, I would say $0 and GWT, I would say "Insourcing capabilities"</p:text>
    <p:extLst>
      <p:ext uri="{C676402C-5697-4E1C-873F-D02D1690AC5C}">
        <p15:threadingInfo xmlns:p15="http://schemas.microsoft.com/office/powerpoint/2012/main" timeZoneBias="300"/>
      </p:ext>
    </p:extLst>
  </p:cm>
  <p:cm authorId="4" dt="2021-03-04T11:43:20.285" idx="4">
    <p:pos x="10" y="106"/>
    <p:text>done</p:text>
    <p:extLst>
      <p:ext uri="{C676402C-5697-4E1C-873F-D02D1690AC5C}">
        <p15:threadingInfo xmlns:p15="http://schemas.microsoft.com/office/powerpoint/2012/main" timeZoneBias="0">
          <p15:parentCm authorId="3"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1-03-03T17:01:09.870" idx="4">
    <p:pos x="10" y="10"/>
    <p:text>Can we combine slide 9 and 10. Add rows in SLide 9 on Timeline and Total Cost</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1-03-03T17:00:10.326" idx="3">
    <p:pos x="10" y="10"/>
    <p:text>Can we combine slide 9 and 10. Add rows in SLide 9 on Timeline and Total Cost. Then move this slide to APpendix</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1-03-03T17:04:01.300" idx="6">
    <p:pos x="10" y="10"/>
    <p:text>Good slide. I think we should move this after the slide 9</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5" dt="2021-03-04T09:51:16.364" idx="4">
    <p:pos x="10" y="10"/>
    <p:text>Populate IT7-9 after session with Duncan</p:text>
    <p:extLst>
      <p:ext uri="{C676402C-5697-4E1C-873F-D02D1690AC5C}">
        <p15:threadingInfo xmlns:p15="http://schemas.microsoft.com/office/powerpoint/2012/main" timeZoneBias="0"/>
      </p:ext>
    </p:extLst>
  </p:cm>
  <p:cm authorId="5" dt="2021-03-04T09:52:43.803" idx="6">
    <p:pos x="146" y="146"/>
    <p:text>Once received Excel timelines from Alan insert timeline in weeks for each iteration</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5" dt="2021-03-04T09:51:39.969" idx="5">
    <p:pos x="10" y="10"/>
    <p:text>Populate after session with Duncan</p:text>
    <p:extLst>
      <p:ext uri="{C676402C-5697-4E1C-873F-D02D1690AC5C}">
        <p15:threadingInfo xmlns:p15="http://schemas.microsoft.com/office/powerpoint/2012/main" timeZoneBias="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1-03-03T17:03:25.435" idx="5">
    <p:pos x="10" y="10"/>
    <p:text>Do we need this? May be appendix</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1-03-03T17:05:12.639" idx="7">
    <p:pos x="10" y="10"/>
    <p:text>Do we have the details for the other phases? Would be nice to have this for appendix</p:text>
    <p:extLst>
      <p:ext uri="{C676402C-5697-4E1C-873F-D02D1690AC5C}">
        <p15:threadingInfo xmlns:p15="http://schemas.microsoft.com/office/powerpoint/2012/main" timeZoneBias="300"/>
      </p:ext>
    </p:extLst>
  </p:cm>
</p:cmLst>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drawing1.xml><?xml version="1.0" encoding="utf-8"?>
<c:userShapes xmlns:c="http://schemas.openxmlformats.org/drawingml/2006/chart">
  <cdr:relSizeAnchor xmlns:cdr="http://schemas.openxmlformats.org/drawingml/2006/chartDrawing">
    <cdr:from>
      <cdr:x>0.50354</cdr:x>
      <cdr:y>0.30762</cdr:y>
    </cdr:from>
    <cdr:to>
      <cdr:x>0.84018</cdr:x>
      <cdr:y>0.82141</cdr:y>
    </cdr:to>
    <cdr:pic>
      <cdr:nvPicPr>
        <cdr:cNvPr id="2" name="Picture 1">
          <a:extLst xmlns:a="http://schemas.openxmlformats.org/drawingml/2006/main">
            <a:ext uri="{FF2B5EF4-FFF2-40B4-BE49-F238E27FC236}">
              <a16:creationId xmlns:a16="http://schemas.microsoft.com/office/drawing/2014/main" id="{CDE86D91-D852-446C-A360-B68C68148F2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461209" y="922090"/>
          <a:ext cx="1645434" cy="1540095"/>
        </a:xfrm>
        <a:prstGeom xmlns:a="http://schemas.openxmlformats.org/drawingml/2006/main" prst="rect">
          <a:avLst/>
        </a:prstGeom>
      </cdr:spPr>
    </cdr:pic>
  </cdr:relSizeAnchor>
  <cdr:relSizeAnchor xmlns:cdr="http://schemas.openxmlformats.org/drawingml/2006/chartDrawing">
    <cdr:from>
      <cdr:x>0.50216</cdr:x>
      <cdr:y>0.41245</cdr:y>
    </cdr:from>
    <cdr:to>
      <cdr:x>0.52725</cdr:x>
      <cdr:y>0.4277</cdr:y>
    </cdr:to>
    <cdr:sp macro="" textlink="">
      <cdr:nvSpPr>
        <cdr:cNvPr id="3" name="Rectangle 2">
          <a:extLst xmlns:a="http://schemas.openxmlformats.org/drawingml/2006/main">
            <a:ext uri="{FF2B5EF4-FFF2-40B4-BE49-F238E27FC236}">
              <a16:creationId xmlns:a16="http://schemas.microsoft.com/office/drawing/2014/main" id="{8B148C67-51B2-40A1-89FD-A8C5B05AFFEC}"/>
            </a:ext>
          </a:extLst>
        </cdr:cNvPr>
        <cdr:cNvSpPr/>
      </cdr:nvSpPr>
      <cdr:spPr>
        <a:xfrm xmlns:a="http://schemas.openxmlformats.org/drawingml/2006/main" rot="1812992">
          <a:off x="2454476" y="1236322"/>
          <a:ext cx="122626" cy="45719"/>
        </a:xfrm>
        <a:prstGeom xmlns:a="http://schemas.openxmlformats.org/drawingml/2006/main" prst="rect">
          <a:avLst/>
        </a:prstGeom>
        <a:solidFill xmlns:a="http://schemas.openxmlformats.org/drawingml/2006/main">
          <a:srgbClr val="00148C"/>
        </a:solidFill>
      </cdr:spPr>
      <cdr:txBody>
        <a:bodyPr xmlns:a="http://schemas.openxmlformats.org/drawingml/2006/main" vertOverflow="clip" wrap="square" rtlCol="0" anchor="ctr">
          <a:noAutofit/>
        </a:bodyPr>
        <a:lstStyle xmlns:a="http://schemas.openxmlformats.org/drawingml/2006/main"/>
        <a:p xmlns:a="http://schemas.openxmlformats.org/drawingml/2006/main">
          <a:endParaRPr lang="en-US"/>
        </a:p>
      </cdr:txBody>
    </cdr:sp>
  </cdr:relSizeAnchor>
  <cdr:relSizeAnchor xmlns:cdr="http://schemas.openxmlformats.org/drawingml/2006/chartDrawing">
    <cdr:from>
      <cdr:x>0.47957</cdr:x>
      <cdr:y>0.55919</cdr:y>
    </cdr:from>
    <cdr:to>
      <cdr:x>0.50264</cdr:x>
      <cdr:y>0.58418</cdr:y>
    </cdr:to>
    <cdr:sp macro="" textlink="">
      <cdr:nvSpPr>
        <cdr:cNvPr id="4" name="Rectangle 3">
          <a:extLst xmlns:a="http://schemas.openxmlformats.org/drawingml/2006/main">
            <a:ext uri="{FF2B5EF4-FFF2-40B4-BE49-F238E27FC236}">
              <a16:creationId xmlns:a16="http://schemas.microsoft.com/office/drawing/2014/main" id="{9113AE9D-351A-4D49-BC2D-73C1ECC898A2}"/>
            </a:ext>
          </a:extLst>
        </cdr:cNvPr>
        <cdr:cNvSpPr/>
      </cdr:nvSpPr>
      <cdr:spPr>
        <a:xfrm xmlns:a="http://schemas.openxmlformats.org/drawingml/2006/main">
          <a:off x="2344053" y="1676184"/>
          <a:ext cx="112750" cy="74920"/>
        </a:xfrm>
        <a:prstGeom xmlns:a="http://schemas.openxmlformats.org/drawingml/2006/main" prst="rect">
          <a:avLst/>
        </a:prstGeom>
        <a:solidFill xmlns:a="http://schemas.openxmlformats.org/drawingml/2006/main">
          <a:srgbClr val="00148C"/>
        </a:solidFill>
      </cdr:spPr>
      <cdr:txBody>
        <a:bodyPr xmlns:a="http://schemas.openxmlformats.org/drawingml/2006/main" vertOverflow="clip" wrap="square" rtlCol="0" anchor="ctr">
          <a:noAutofit/>
        </a:bodyPr>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6F7DA-9451-43F2-A41A-DBA04725710F}" type="datetimeFigureOut">
              <a:rPr lang="en-GB" smtClean="0"/>
              <a:t>04/03/2021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3CDB0-04A5-418F-8A46-0B51D258EC13}" type="slidenum">
              <a:rPr lang="en-GB" smtClean="0"/>
              <a:t>‹#›</a:t>
            </a:fld>
            <a:endParaRPr lang="en-GB"/>
          </a:p>
        </p:txBody>
      </p:sp>
    </p:spTree>
    <p:extLst>
      <p:ext uri="{BB962C8B-B14F-4D97-AF65-F5344CB8AC3E}">
        <p14:creationId xmlns:p14="http://schemas.microsoft.com/office/powerpoint/2010/main" val="1046327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14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042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78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1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3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38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3538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109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324942-F568-4D95-9C47-701462D3FC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80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324942-F568-4D95-9C47-701462D3FC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296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324942-F568-4D95-9C47-701462D3FC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114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Who is involved in the EC Workshops? Controls, HRPS (Chris Ly)</a:t>
            </a:r>
          </a:p>
          <a:p>
            <a:endParaRPr lang="en-GB"/>
          </a:p>
          <a:p>
            <a:r>
              <a:rPr lang="en-GB"/>
              <a:t>Who is involved in the DCB? Share the TORs before next steerco</a:t>
            </a:r>
          </a:p>
          <a:p>
            <a:endParaRPr lang="en-GB"/>
          </a:p>
          <a:p>
            <a:r>
              <a:rPr lang="en-GB"/>
              <a:t>Are we doing a controls impact </a:t>
            </a:r>
            <a:r>
              <a:rPr lang="en-GB" err="1"/>
              <a:t>assesement</a:t>
            </a:r>
            <a:r>
              <a:rPr lang="en-GB"/>
              <a:t>? </a:t>
            </a:r>
          </a:p>
          <a:p>
            <a:endParaRPr lang="en-GB"/>
          </a:p>
          <a:p>
            <a:r>
              <a:rPr lang="en-GB"/>
              <a:t>Who are the participants of the DCB? Functions &amp; Roles.</a:t>
            </a:r>
          </a:p>
          <a:p>
            <a:endParaRPr lang="en-GB"/>
          </a:p>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DDED2-089F-437B-99D6-31CFB6A87D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92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Who is involved in the EC Workshops? Controls, HRPS (Chris Ly)</a:t>
            </a:r>
          </a:p>
          <a:p>
            <a:endParaRPr lang="en-GB"/>
          </a:p>
          <a:p>
            <a:r>
              <a:rPr lang="en-GB"/>
              <a:t>Who is involved in the DCB? Share the TORs before next steerco</a:t>
            </a:r>
          </a:p>
          <a:p>
            <a:endParaRPr lang="en-GB"/>
          </a:p>
          <a:p>
            <a:r>
              <a:rPr lang="en-GB"/>
              <a:t>Are we doing a controls impact </a:t>
            </a:r>
            <a:r>
              <a:rPr lang="en-GB" err="1"/>
              <a:t>assesement</a:t>
            </a:r>
            <a:r>
              <a:rPr lang="en-GB"/>
              <a:t>? </a:t>
            </a:r>
          </a:p>
          <a:p>
            <a:endParaRPr lang="en-GB"/>
          </a:p>
          <a:p>
            <a:r>
              <a:rPr lang="en-GB"/>
              <a:t>Who are the participants of the DCB? Functions &amp; Roles.</a:t>
            </a:r>
          </a:p>
          <a:p>
            <a:endParaRPr lang="en-GB"/>
          </a:p>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DDED2-089F-437B-99D6-31CFB6A87D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0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3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3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47C16-88D9-42BB-BAF7-2ED897FB4D9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335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FED875-7CA7-4683-B586-34E1A4A09D12}" type="slidenum">
              <a:rPr lang="en-US" smtClean="0"/>
              <a:t>7</a:t>
            </a:fld>
            <a:endParaRPr lang="en-US" dirty="0"/>
          </a:p>
        </p:txBody>
      </p:sp>
    </p:spTree>
    <p:extLst>
      <p:ext uri="{BB962C8B-B14F-4D97-AF65-F5344CB8AC3E}">
        <p14:creationId xmlns:p14="http://schemas.microsoft.com/office/powerpoint/2010/main" val="349064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EDP is the enterprise data platform or </a:t>
            </a:r>
            <a:r>
              <a:rPr lang="en-US" err="1">
                <a:cs typeface="Calibri"/>
              </a:rPr>
              <a:t>SnowFlake</a:t>
            </a:r>
            <a:r>
              <a:rPr lang="en-US">
                <a:cs typeface="Calibri"/>
              </a:rPr>
              <a:t> cloud DB, a unifying store for data mastered in many operational data stores</a:t>
            </a:r>
          </a:p>
          <a:p>
            <a:r>
              <a:rPr lang="en-US">
                <a:cs typeface="Calibri"/>
              </a:rPr>
              <a:t>MDM is the master data management solution that delivers a unique worker id and supports IAM and contractor to perm conversions</a:t>
            </a:r>
          </a:p>
          <a:p>
            <a:r>
              <a:rPr lang="en-US">
                <a:cs typeface="Calibri"/>
              </a:rPr>
              <a:t>DQ is data quality or Informatica Cloud Data Quality, we feed in data, measure its quality and report and manage defects</a:t>
            </a:r>
          </a:p>
          <a:p>
            <a:r>
              <a:rPr lang="en-US">
                <a:cs typeface="Calibri"/>
              </a:rPr>
              <a:t>APIs are application programming interfaces, the modern way to get data from source  and import it into a target system</a:t>
            </a:r>
          </a:p>
        </p:txBody>
      </p:sp>
      <p:sp>
        <p:nvSpPr>
          <p:cNvPr id="4" name="Slide Number Placeholder 3"/>
          <p:cNvSpPr>
            <a:spLocks noGrp="1"/>
          </p:cNvSpPr>
          <p:nvPr>
            <p:ph type="sldNum" sz="quarter" idx="5"/>
          </p:nvPr>
        </p:nvSpPr>
        <p:spPr/>
        <p:txBody>
          <a:bodyPr/>
          <a:lstStyle/>
          <a:p>
            <a:fld id="{9CB3CDB0-04A5-418F-8A46-0B51D258EC13}" type="slidenum">
              <a:rPr lang="en-GB" smtClean="0"/>
              <a:t>8</a:t>
            </a:fld>
            <a:endParaRPr lang="en-GB"/>
          </a:p>
        </p:txBody>
      </p:sp>
    </p:spTree>
    <p:extLst>
      <p:ext uri="{BB962C8B-B14F-4D97-AF65-F5344CB8AC3E}">
        <p14:creationId xmlns:p14="http://schemas.microsoft.com/office/powerpoint/2010/main" val="323267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324942-F568-4D95-9C47-701462D3FCE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732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D354C2-15FD-4E1E-8BA8-6D566F01001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673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0.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18"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032509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3_Title and Content - Screen">
    <p:spTree>
      <p:nvGrpSpPr>
        <p:cNvPr id="1" name=""/>
        <p:cNvGrpSpPr/>
        <p:nvPr/>
      </p:nvGrpSpPr>
      <p:grpSpPr>
        <a:xfrm>
          <a:off x="0" y="0"/>
          <a:ext cx="0" cy="0"/>
          <a:chOff x="0" y="0"/>
          <a:chExt cx="0" cy="0"/>
        </a:xfrm>
      </p:grpSpPr>
      <p:pic>
        <p:nvPicPr>
          <p:cNvPr id="1037" name="Picture 1036"/>
          <p:cNvPicPr>
            <a:picLocks noChangeAspect="1"/>
          </p:cNvPicPr>
          <p:nvPr/>
        </p:nvPicPr>
        <p:blipFill rotWithShape="1">
          <a:blip r:embed="rId2" cstate="print">
            <a:extLst>
              <a:ext uri="{28A0092B-C50C-407E-A947-70E740481C1C}">
                <a14:useLocalDpi xmlns:a14="http://schemas.microsoft.com/office/drawing/2010/main"/>
              </a:ext>
            </a:extLst>
          </a:blip>
          <a:srcRect l="-30900"/>
          <a:stretch/>
        </p:blipFill>
        <p:spPr>
          <a:xfrm>
            <a:off x="1905000" y="0"/>
            <a:ext cx="10287000" cy="6858000"/>
          </a:xfrm>
          <a:prstGeom prst="rect">
            <a:avLst/>
          </a:prstGeom>
        </p:spPr>
      </p:pic>
      <p:sp>
        <p:nvSpPr>
          <p:cNvPr id="28" name="Freeform 15"/>
          <p:cNvSpPr>
            <a:spLocks/>
          </p:cNvSpPr>
          <p:nvPr/>
        </p:nvSpPr>
        <p:spPr bwMode="auto">
          <a:xfrm>
            <a:off x="0" y="0"/>
            <a:ext cx="9882873" cy="6866229"/>
          </a:xfrm>
          <a:custGeom>
            <a:avLst/>
            <a:gdLst>
              <a:gd name="T0" fmla="*/ 0 w 5765"/>
              <a:gd name="T1" fmla="*/ 0 h 3240"/>
              <a:gd name="T2" fmla="*/ 0 w 5765"/>
              <a:gd name="T3" fmla="*/ 3240 h 3240"/>
              <a:gd name="T4" fmla="*/ 4669 w 5765"/>
              <a:gd name="T5" fmla="*/ 3240 h 3240"/>
              <a:gd name="T6" fmla="*/ 2490 w 5765"/>
              <a:gd name="T7" fmla="*/ 1062 h 3240"/>
              <a:gd name="T8" fmla="*/ 3551 w 5765"/>
              <a:gd name="T9" fmla="*/ 0 h 3240"/>
              <a:gd name="T10" fmla="*/ 5765 w 5765"/>
              <a:gd name="T11" fmla="*/ 0 h 3240"/>
              <a:gd name="T12" fmla="*/ 5765 w 5765"/>
              <a:gd name="T13" fmla="*/ 0 h 3240"/>
              <a:gd name="T14" fmla="*/ 0 w 5765"/>
              <a:gd name="T15" fmla="*/ 0 h 3240"/>
              <a:gd name="connsiteX0" fmla="*/ 0 w 10000"/>
              <a:gd name="connsiteY0" fmla="*/ 1481 h 11481"/>
              <a:gd name="connsiteX1" fmla="*/ 0 w 10000"/>
              <a:gd name="connsiteY1" fmla="*/ 11481 h 11481"/>
              <a:gd name="connsiteX2" fmla="*/ 8099 w 10000"/>
              <a:gd name="connsiteY2" fmla="*/ 11481 h 11481"/>
              <a:gd name="connsiteX3" fmla="*/ 4319 w 10000"/>
              <a:gd name="connsiteY3" fmla="*/ 4759 h 11481"/>
              <a:gd name="connsiteX4" fmla="*/ 6160 w 10000"/>
              <a:gd name="connsiteY4" fmla="*/ 1481 h 11481"/>
              <a:gd name="connsiteX5" fmla="*/ 10000 w 10000"/>
              <a:gd name="connsiteY5" fmla="*/ 1481 h 11481"/>
              <a:gd name="connsiteX6" fmla="*/ 9271 w 10000"/>
              <a:gd name="connsiteY6" fmla="*/ 0 h 11481"/>
              <a:gd name="connsiteX7" fmla="*/ 0 w 10000"/>
              <a:gd name="connsiteY7" fmla="*/ 1481 h 11481"/>
              <a:gd name="connsiteX0" fmla="*/ 0 w 10000"/>
              <a:gd name="connsiteY0" fmla="*/ 12 h 10012"/>
              <a:gd name="connsiteX1" fmla="*/ 0 w 10000"/>
              <a:gd name="connsiteY1" fmla="*/ 10012 h 10012"/>
              <a:gd name="connsiteX2" fmla="*/ 8099 w 10000"/>
              <a:gd name="connsiteY2" fmla="*/ 10012 h 10012"/>
              <a:gd name="connsiteX3" fmla="*/ 4319 w 10000"/>
              <a:gd name="connsiteY3" fmla="*/ 3290 h 10012"/>
              <a:gd name="connsiteX4" fmla="*/ 6160 w 10000"/>
              <a:gd name="connsiteY4" fmla="*/ 12 h 10012"/>
              <a:gd name="connsiteX5" fmla="*/ 10000 w 10000"/>
              <a:gd name="connsiteY5" fmla="*/ 12 h 10012"/>
              <a:gd name="connsiteX6" fmla="*/ 6176 w 10000"/>
              <a:gd name="connsiteY6" fmla="*/ 0 h 10012"/>
              <a:gd name="connsiteX7" fmla="*/ 0 w 10000"/>
              <a:gd name="connsiteY7" fmla="*/ 12 h 10012"/>
              <a:gd name="connsiteX0" fmla="*/ 0 w 8099"/>
              <a:gd name="connsiteY0" fmla="*/ 12 h 10012"/>
              <a:gd name="connsiteX1" fmla="*/ 0 w 8099"/>
              <a:gd name="connsiteY1" fmla="*/ 10012 h 10012"/>
              <a:gd name="connsiteX2" fmla="*/ 8099 w 8099"/>
              <a:gd name="connsiteY2" fmla="*/ 10012 h 10012"/>
              <a:gd name="connsiteX3" fmla="*/ 4319 w 8099"/>
              <a:gd name="connsiteY3" fmla="*/ 3290 h 10012"/>
              <a:gd name="connsiteX4" fmla="*/ 6160 w 8099"/>
              <a:gd name="connsiteY4" fmla="*/ 12 h 10012"/>
              <a:gd name="connsiteX5" fmla="*/ 6163 w 8099"/>
              <a:gd name="connsiteY5" fmla="*/ 12 h 10012"/>
              <a:gd name="connsiteX6" fmla="*/ 6176 w 8099"/>
              <a:gd name="connsiteY6" fmla="*/ 0 h 10012"/>
              <a:gd name="connsiteX7" fmla="*/ 0 w 8099"/>
              <a:gd name="connsiteY7" fmla="*/ 12 h 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9" h="10012">
                <a:moveTo>
                  <a:pt x="0" y="12"/>
                </a:moveTo>
                <a:lnTo>
                  <a:pt x="0" y="10012"/>
                </a:lnTo>
                <a:lnTo>
                  <a:pt x="8099" y="10012"/>
                </a:lnTo>
                <a:lnTo>
                  <a:pt x="4319" y="3290"/>
                </a:lnTo>
                <a:lnTo>
                  <a:pt x="6160" y="12"/>
                </a:lnTo>
                <a:lnTo>
                  <a:pt x="6163" y="12"/>
                </a:lnTo>
                <a:cubicBezTo>
                  <a:pt x="6167" y="8"/>
                  <a:pt x="6172" y="4"/>
                  <a:pt x="6176" y="0"/>
                </a:cubicBezTo>
                <a:lnTo>
                  <a:pt x="0" y="12"/>
                </a:lnTo>
                <a:close/>
              </a:path>
            </a:pathLst>
          </a:custGeom>
          <a:solidFill>
            <a:srgbClr val="00148C"/>
          </a:solidFill>
          <a:ln>
            <a:noFill/>
          </a:ln>
        </p:spPr>
        <p:txBody>
          <a:bodyPr vert="horz" wrap="square" lIns="121920" tIns="60960" rIns="121920" bIns="60960" numCol="1" anchor="t" anchorCtr="0" compatLnSpc="1">
            <a:prstTxWarp prst="textNoShape">
              <a:avLst/>
            </a:prstTxWarp>
          </a:bodyPr>
          <a:lstStyle/>
          <a:p>
            <a:endParaRPr lang="en-GB" sz="2400"/>
          </a:p>
        </p:txBody>
      </p:sp>
      <p:grpSp>
        <p:nvGrpSpPr>
          <p:cNvPr id="12" name="Group 8"/>
          <p:cNvGrpSpPr>
            <a:grpSpLocks noChangeAspect="1"/>
          </p:cNvGrpSpPr>
          <p:nvPr/>
        </p:nvGrpSpPr>
        <p:grpSpPr bwMode="auto">
          <a:xfrm>
            <a:off x="4889502" y="0"/>
            <a:ext cx="4764617" cy="6858000"/>
            <a:chOff x="2310" y="0"/>
            <a:chExt cx="2251" cy="3240"/>
          </a:xfrm>
        </p:grpSpPr>
        <p:sp>
          <p:nvSpPr>
            <p:cNvPr id="20" name="AutoShape 7"/>
            <p:cNvSpPr>
              <a:spLocks noChangeAspect="1" noChangeArrowheads="1" noTextEdit="1"/>
            </p:cNvSpPr>
            <p:nvPr userDrawn="1"/>
          </p:nvSpPr>
          <p:spPr bwMode="auto">
            <a:xfrm>
              <a:off x="2310" y="0"/>
              <a:ext cx="2251"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21" name="Freeform 9"/>
            <p:cNvSpPr>
              <a:spLocks/>
            </p:cNvSpPr>
            <p:nvPr userDrawn="1"/>
          </p:nvSpPr>
          <p:spPr bwMode="auto">
            <a:xfrm>
              <a:off x="3613" y="2344"/>
              <a:ext cx="950" cy="898"/>
            </a:xfrm>
            <a:custGeom>
              <a:avLst/>
              <a:gdLst>
                <a:gd name="T0" fmla="*/ 950 w 950"/>
                <a:gd name="T1" fmla="*/ 896 h 898"/>
                <a:gd name="T2" fmla="*/ 54 w 950"/>
                <a:gd name="T3" fmla="*/ 0 h 898"/>
                <a:gd name="T4" fmla="*/ 0 w 950"/>
                <a:gd name="T5" fmla="*/ 54 h 898"/>
                <a:gd name="T6" fmla="*/ 844 w 950"/>
                <a:gd name="T7" fmla="*/ 898 h 898"/>
                <a:gd name="T8" fmla="*/ 950 w 950"/>
                <a:gd name="T9" fmla="*/ 896 h 898"/>
              </a:gdLst>
              <a:ahLst/>
              <a:cxnLst>
                <a:cxn ang="0">
                  <a:pos x="T0" y="T1"/>
                </a:cxn>
                <a:cxn ang="0">
                  <a:pos x="T2" y="T3"/>
                </a:cxn>
                <a:cxn ang="0">
                  <a:pos x="T4" y="T5"/>
                </a:cxn>
                <a:cxn ang="0">
                  <a:pos x="T6" y="T7"/>
                </a:cxn>
                <a:cxn ang="0">
                  <a:pos x="T8" y="T9"/>
                </a:cxn>
              </a:cxnLst>
              <a:rect l="0" t="0" r="r" b="b"/>
              <a:pathLst>
                <a:path w="950" h="898">
                  <a:moveTo>
                    <a:pt x="950" y="896"/>
                  </a:moveTo>
                  <a:lnTo>
                    <a:pt x="54" y="0"/>
                  </a:lnTo>
                  <a:lnTo>
                    <a:pt x="0" y="54"/>
                  </a:lnTo>
                  <a:lnTo>
                    <a:pt x="844" y="898"/>
                  </a:lnTo>
                  <a:lnTo>
                    <a:pt x="950" y="896"/>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22" name="Freeform 10"/>
            <p:cNvSpPr>
              <a:spLocks/>
            </p:cNvSpPr>
            <p:nvPr userDrawn="1"/>
          </p:nvSpPr>
          <p:spPr bwMode="auto">
            <a:xfrm>
              <a:off x="2310" y="1042"/>
              <a:ext cx="1357" cy="1356"/>
            </a:xfrm>
            <a:custGeom>
              <a:avLst/>
              <a:gdLst>
                <a:gd name="T0" fmla="*/ 18 w 1357"/>
                <a:gd name="T1" fmla="*/ 0 h 1356"/>
                <a:gd name="T2" fmla="*/ 1357 w 1357"/>
                <a:gd name="T3" fmla="*/ 1338 h 1356"/>
                <a:gd name="T4" fmla="*/ 1339 w 1357"/>
                <a:gd name="T5" fmla="*/ 1356 h 1356"/>
                <a:gd name="T6" fmla="*/ 0 w 1357"/>
                <a:gd name="T7" fmla="*/ 18 h 1356"/>
                <a:gd name="T8" fmla="*/ 18 w 1357"/>
                <a:gd name="T9" fmla="*/ 0 h 1356"/>
              </a:gdLst>
              <a:ahLst/>
              <a:cxnLst>
                <a:cxn ang="0">
                  <a:pos x="T0" y="T1"/>
                </a:cxn>
                <a:cxn ang="0">
                  <a:pos x="T2" y="T3"/>
                </a:cxn>
                <a:cxn ang="0">
                  <a:pos x="T4" y="T5"/>
                </a:cxn>
                <a:cxn ang="0">
                  <a:pos x="T6" y="T7"/>
                </a:cxn>
                <a:cxn ang="0">
                  <a:pos x="T8" y="T9"/>
                </a:cxn>
              </a:cxnLst>
              <a:rect l="0" t="0" r="r" b="b"/>
              <a:pathLst>
                <a:path w="1357" h="1356">
                  <a:moveTo>
                    <a:pt x="18" y="0"/>
                  </a:moveTo>
                  <a:lnTo>
                    <a:pt x="1357" y="1338"/>
                  </a:lnTo>
                  <a:lnTo>
                    <a:pt x="1339" y="1356"/>
                  </a:lnTo>
                  <a:lnTo>
                    <a:pt x="0" y="18"/>
                  </a:lnTo>
                  <a:lnTo>
                    <a:pt x="18"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23" name="Freeform 11"/>
            <p:cNvSpPr>
              <a:spLocks/>
            </p:cNvSpPr>
            <p:nvPr userDrawn="1"/>
          </p:nvSpPr>
          <p:spPr bwMode="auto">
            <a:xfrm>
              <a:off x="2308" y="0"/>
              <a:ext cx="1093" cy="1074"/>
            </a:xfrm>
            <a:custGeom>
              <a:avLst/>
              <a:gdLst>
                <a:gd name="T0" fmla="*/ 1093 w 1093"/>
                <a:gd name="T1" fmla="*/ 0 h 1074"/>
                <a:gd name="T2" fmla="*/ 1058 w 1093"/>
                <a:gd name="T3" fmla="*/ 0 h 1074"/>
                <a:gd name="T4" fmla="*/ 0 w 1093"/>
                <a:gd name="T5" fmla="*/ 1056 h 1074"/>
                <a:gd name="T6" fmla="*/ 18 w 1093"/>
                <a:gd name="T7" fmla="*/ 1074 h 1074"/>
                <a:gd name="T8" fmla="*/ 1093 w 1093"/>
                <a:gd name="T9" fmla="*/ 0 h 1074"/>
              </a:gdLst>
              <a:ahLst/>
              <a:cxnLst>
                <a:cxn ang="0">
                  <a:pos x="T0" y="T1"/>
                </a:cxn>
                <a:cxn ang="0">
                  <a:pos x="T2" y="T3"/>
                </a:cxn>
                <a:cxn ang="0">
                  <a:pos x="T4" y="T5"/>
                </a:cxn>
                <a:cxn ang="0">
                  <a:pos x="T6" y="T7"/>
                </a:cxn>
                <a:cxn ang="0">
                  <a:pos x="T8" y="T9"/>
                </a:cxn>
              </a:cxnLst>
              <a:rect l="0" t="0" r="r" b="b"/>
              <a:pathLst>
                <a:path w="1093" h="1074">
                  <a:moveTo>
                    <a:pt x="1093" y="0"/>
                  </a:moveTo>
                  <a:lnTo>
                    <a:pt x="1058" y="0"/>
                  </a:lnTo>
                  <a:lnTo>
                    <a:pt x="0" y="1056"/>
                  </a:lnTo>
                  <a:lnTo>
                    <a:pt x="18" y="1074"/>
                  </a:lnTo>
                  <a:lnTo>
                    <a:pt x="1093"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grpSp>
      <p:pic>
        <p:nvPicPr>
          <p:cNvPr id="1038" name="Picture 103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0769" y="6178770"/>
            <a:ext cx="1857600" cy="383977"/>
          </a:xfrm>
          <a:prstGeom prst="rect">
            <a:avLst/>
          </a:prstGeom>
        </p:spPr>
      </p:pic>
      <p:sp>
        <p:nvSpPr>
          <p:cNvPr id="11"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sp>
        <p:nvSpPr>
          <p:cNvPr id="4" name="Text Placeholder 3"/>
          <p:cNvSpPr>
            <a:spLocks noGrp="1"/>
          </p:cNvSpPr>
          <p:nvPr>
            <p:ph type="body" sz="quarter" idx="16" hasCustomPrompt="1"/>
          </p:nvPr>
        </p:nvSpPr>
        <p:spPr>
          <a:xfrm>
            <a:off x="313911" y="4496531"/>
            <a:ext cx="4800000" cy="535527"/>
          </a:xfrm>
          <a:noFill/>
          <a:ln>
            <a:noFill/>
          </a:ln>
        </p:spPr>
        <p:txBody>
          <a:bodyPr vert="horz" wrap="square" lIns="91434" tIns="45718" rIns="91434" bIns="45718" numCol="1" anchor="t" anchorCtr="0" compatLnSpc="1">
            <a:prstTxWarp prst="textNoShape">
              <a:avLst/>
            </a:prstTxWarp>
            <a:spAutoFit/>
          </a:bodyPr>
          <a:lstStyle>
            <a:lvl1pPr marL="342882" indent="-342882" algn="l" rtl="0" eaLnBrk="1" fontAlgn="base" hangingPunct="1">
              <a:lnSpc>
                <a:spcPct val="90000"/>
              </a:lnSpc>
              <a:spcBef>
                <a:spcPct val="0"/>
              </a:spcBef>
              <a:spcAft>
                <a:spcPct val="0"/>
              </a:spcAft>
              <a:buFont typeface="Arial" panose="020B0604020202020204" pitchFamily="34" charset="0"/>
              <a:buNone/>
              <a:defRPr lang="en-GB" sz="3200" b="1" baseline="0" dirty="0">
                <a:solidFill>
                  <a:schemeClr val="bg1"/>
                </a:solidFill>
                <a:latin typeface="+mn-lt"/>
                <a:ea typeface="+mn-ea"/>
                <a:cs typeface="+mn-cs"/>
              </a:defRPr>
            </a:lvl1pPr>
          </a:lstStyle>
          <a:p>
            <a:pPr marL="0" lvl="0" indent="0" algn="l" rtl="0" eaLnBrk="1" fontAlgn="base" hangingPunct="1">
              <a:spcBef>
                <a:spcPct val="0"/>
              </a:spcBef>
              <a:spcAft>
                <a:spcPts val="600"/>
              </a:spcAft>
              <a:buClr>
                <a:schemeClr val="accent1"/>
              </a:buClr>
            </a:pPr>
            <a:r>
              <a:rPr lang="en-US"/>
              <a:t>Click to edit text</a:t>
            </a:r>
            <a:endParaRPr lang="en-GB"/>
          </a:p>
        </p:txBody>
      </p:sp>
      <p:sp>
        <p:nvSpPr>
          <p:cNvPr id="15" name="Text Placeholder 3"/>
          <p:cNvSpPr>
            <a:spLocks noGrp="1"/>
          </p:cNvSpPr>
          <p:nvPr>
            <p:ph type="body" sz="quarter" idx="17" hasCustomPrompt="1"/>
          </p:nvPr>
        </p:nvSpPr>
        <p:spPr>
          <a:xfrm>
            <a:off x="313911" y="5080499"/>
            <a:ext cx="4800000" cy="424728"/>
          </a:xfrm>
          <a:noFill/>
          <a:ln>
            <a:noFill/>
          </a:ln>
        </p:spPr>
        <p:txBody>
          <a:bodyPr vert="horz" wrap="square" lIns="91434" tIns="45718" rIns="91434" bIns="45718" numCol="1" anchor="t" anchorCtr="0" compatLnSpc="1">
            <a:prstTxWarp prst="textNoShape">
              <a:avLst/>
            </a:prstTxWarp>
            <a:spAutoFit/>
          </a:bodyPr>
          <a:lstStyle>
            <a:lvl1pPr marL="285737" indent="-285737" algn="l" rtl="0" eaLnBrk="1" fontAlgn="base" hangingPunct="1">
              <a:lnSpc>
                <a:spcPct val="90000"/>
              </a:lnSpc>
              <a:spcBef>
                <a:spcPct val="0"/>
              </a:spcBef>
              <a:spcAft>
                <a:spcPct val="0"/>
              </a:spcAft>
              <a:buFont typeface="Arial" panose="020B0604020202020204" pitchFamily="34" charset="0"/>
              <a:buNone/>
              <a:defRPr lang="en-GB" sz="2400" b="1" dirty="0">
                <a:solidFill>
                  <a:schemeClr val="bg1"/>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p:ph type="title"/>
          </p:nvPr>
        </p:nvSpPr>
        <p:spPr>
          <a:xfrm>
            <a:off x="318756" y="3042583"/>
            <a:ext cx="4800000" cy="1436285"/>
          </a:xfrm>
        </p:spPr>
        <p:txBody>
          <a:bodyPr anchor="t" anchorCtr="0"/>
          <a:lstStyle>
            <a:lvl1pPr>
              <a:defRPr sz="4267" b="1">
                <a:solidFill>
                  <a:schemeClr val="bg1"/>
                </a:solidFill>
              </a:defRPr>
            </a:lvl1pPr>
          </a:lstStyle>
          <a:p>
            <a:r>
              <a:rPr lang="en-US"/>
              <a:t>Click to edit Master title style</a:t>
            </a:r>
            <a:endParaRPr lang="en-GB"/>
          </a:p>
        </p:txBody>
      </p:sp>
      <p:grpSp>
        <p:nvGrpSpPr>
          <p:cNvPr id="2" name="Group 1">
            <a:extLst>
              <a:ext uri="{FF2B5EF4-FFF2-40B4-BE49-F238E27FC236}">
                <a16:creationId xmlns:a16="http://schemas.microsoft.com/office/drawing/2014/main" id="{47747FAF-04D9-45AC-9B3C-192998C4B769}"/>
              </a:ext>
            </a:extLst>
          </p:cNvPr>
          <p:cNvGrpSpPr/>
          <p:nvPr/>
        </p:nvGrpSpPr>
        <p:grpSpPr>
          <a:xfrm>
            <a:off x="-4235" y="358985"/>
            <a:ext cx="2376987" cy="615947"/>
            <a:chOff x="-4235" y="358985"/>
            <a:chExt cx="2376987" cy="615947"/>
          </a:xfrm>
        </p:grpSpPr>
        <p:pic>
          <p:nvPicPr>
            <p:cNvPr id="25" name="Picture 2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235" y="358985"/>
              <a:ext cx="2160000" cy="615947"/>
            </a:xfrm>
            <a:prstGeom prst="rect">
              <a:avLst/>
            </a:prstGeom>
          </p:spPr>
        </p:pic>
        <p:sp>
          <p:nvSpPr>
            <p:cNvPr id="24" name="TextBox 23"/>
            <p:cNvSpPr txBox="1"/>
            <p:nvPr userDrawn="1"/>
          </p:nvSpPr>
          <p:spPr>
            <a:xfrm>
              <a:off x="336233" y="412653"/>
              <a:ext cx="2036519" cy="461665"/>
            </a:xfrm>
            <a:prstGeom prst="rect">
              <a:avLst/>
            </a:prstGeom>
            <a:solidFill>
              <a:srgbClr val="00148C"/>
            </a:solid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a:ln>
                    <a:noFill/>
                  </a:ln>
                  <a:solidFill>
                    <a:schemeClr val="bg1"/>
                  </a:solidFill>
                  <a:effectLst/>
                  <a:uLnTx/>
                  <a:uFillTx/>
                </a:rPr>
                <a:t>myHR 2.0</a:t>
              </a:r>
            </a:p>
          </p:txBody>
        </p:sp>
      </p:grpSp>
    </p:spTree>
    <p:extLst>
      <p:ext uri="{BB962C8B-B14F-4D97-AF65-F5344CB8AC3E}">
        <p14:creationId xmlns:p14="http://schemas.microsoft.com/office/powerpoint/2010/main" val="204649899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72">
          <p15:clr>
            <a:srgbClr val="FBAE40"/>
          </p15:clr>
        </p15:guide>
        <p15:guide id="3" orient="horz" pos="344">
          <p15:clr>
            <a:srgbClr val="FBAE40"/>
          </p15:clr>
        </p15:guide>
        <p15:guide id="4" pos="5488">
          <p15:clr>
            <a:srgbClr val="FBAE40"/>
          </p15:clr>
        </p15:guide>
        <p15:guide id="5" pos="2880">
          <p15:clr>
            <a:srgbClr val="FBAE40"/>
          </p15:clr>
        </p15:guide>
        <p15:guide id="6" pos="4241">
          <p15:clr>
            <a:srgbClr val="FBAE40"/>
          </p15:clr>
        </p15:guide>
        <p15:guide id="7" orient="horz" pos="201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GB"/>
              <a:t>Click to edit Master title style</a:t>
            </a:r>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9795410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868" y="1620000"/>
            <a:ext cx="11183565" cy="2502993"/>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91933260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A65F-60F3-496B-BBCE-2421FA220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37828E-4664-44BE-BFC2-AB526610B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9FEFEA-B2CE-4368-AF45-22B40C8E84EC}"/>
              </a:ext>
            </a:extLst>
          </p:cNvPr>
          <p:cNvSpPr>
            <a:spLocks noGrp="1"/>
          </p:cNvSpPr>
          <p:nvPr>
            <p:ph type="dt" sz="half" idx="10"/>
          </p:nvPr>
        </p:nvSpPr>
        <p:spPr/>
        <p:txBody>
          <a:bodyPr/>
          <a:lstStyle/>
          <a:p>
            <a:fld id="{C9BC0571-EA79-4455-9BBE-EF5FAEC83F06}" type="datetimeFigureOut">
              <a:rPr lang="en-GB" smtClean="0"/>
              <a:t>04/03/2021</a:t>
            </a:fld>
            <a:endParaRPr lang="en-GB"/>
          </a:p>
        </p:txBody>
      </p:sp>
      <p:sp>
        <p:nvSpPr>
          <p:cNvPr id="5" name="Footer Placeholder 4">
            <a:extLst>
              <a:ext uri="{FF2B5EF4-FFF2-40B4-BE49-F238E27FC236}">
                <a16:creationId xmlns:a16="http://schemas.microsoft.com/office/drawing/2014/main" id="{A2B939C4-0221-41EF-AA36-9BBD05EA41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A8723-3882-4D28-83FB-FAB7A6A5A7D8}"/>
              </a:ext>
            </a:extLst>
          </p:cNvPr>
          <p:cNvSpPr>
            <a:spLocks noGrp="1"/>
          </p:cNvSpPr>
          <p:nvPr>
            <p:ph type="sldNum" sz="quarter" idx="12"/>
          </p:nvPr>
        </p:nvSpPr>
        <p:spPr/>
        <p:txBody>
          <a:bodyPr/>
          <a:lstStyle/>
          <a:p>
            <a:fld id="{4DD2AFD5-B35B-4744-B637-D7CDBD6DBE38}" type="slidenum">
              <a:rPr lang="en-GB" smtClean="0"/>
              <a:t>‹#›</a:t>
            </a:fld>
            <a:endParaRPr lang="en-GB"/>
          </a:p>
        </p:txBody>
      </p:sp>
    </p:spTree>
    <p:extLst>
      <p:ext uri="{BB962C8B-B14F-4D97-AF65-F5344CB8AC3E}">
        <p14:creationId xmlns:p14="http://schemas.microsoft.com/office/powerpoint/2010/main" val="4070758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00138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653" y="6572250"/>
            <a:ext cx="1202788" cy="115416"/>
          </a:xfrm>
          <a:prstGeom prst="rect">
            <a:avLst/>
          </a:prstGeom>
        </p:spPr>
        <p:txBody>
          <a:bodyPr lIns="0" tIns="0" rIns="0" bIns="0"/>
          <a:lstStyle>
            <a:lvl1pPr marL="0">
              <a:defRPr sz="1150" b="1" i="0">
                <a:solidFill>
                  <a:srgbClr val="00138B"/>
                </a:solidFill>
                <a:latin typeface="Arial"/>
                <a:cs typeface="Arial"/>
              </a:defRPr>
            </a:lvl1pPr>
          </a:lstStyle>
          <a:p>
            <a:pPr>
              <a:spcBef>
                <a:spcPts val="705"/>
              </a:spcBef>
            </a:pPr>
            <a:r>
              <a:rPr lang="en-US" sz="750" b="0" spc="-5">
                <a:solidFill>
                  <a:srgbClr val="54545A"/>
                </a:solidFill>
              </a:rPr>
              <a:t>For </a:t>
            </a:r>
            <a:r>
              <a:rPr lang="en-US" sz="750" b="0">
                <a:solidFill>
                  <a:srgbClr val="54545A"/>
                </a:solidFill>
              </a:rPr>
              <a:t>Internal Use</a:t>
            </a:r>
            <a:r>
              <a:rPr lang="en-US" sz="750" b="0" spc="-15">
                <a:solidFill>
                  <a:srgbClr val="54545A"/>
                </a:solidFill>
              </a:rPr>
              <a:t> </a:t>
            </a:r>
            <a:r>
              <a:rPr lang="en-US" sz="750" b="0">
                <a:solidFill>
                  <a:srgbClr val="54545A"/>
                </a:solidFill>
              </a:rPr>
              <a:t>Only</a:t>
            </a:r>
            <a:endParaRPr lang="en-US" sz="750"/>
          </a:p>
        </p:txBody>
      </p:sp>
      <p:sp>
        <p:nvSpPr>
          <p:cNvPr id="6" name="Holder 6"/>
          <p:cNvSpPr>
            <a:spLocks noGrp="1"/>
          </p:cNvSpPr>
          <p:nvPr>
            <p:ph type="sldNum" sz="quarter" idx="7"/>
          </p:nvPr>
        </p:nvSpPr>
        <p:spPr>
          <a:xfrm>
            <a:off x="11524565" y="6572251"/>
            <a:ext cx="268849" cy="138499"/>
          </a:xfrm>
          <a:prstGeom prst="rect">
            <a:avLst/>
          </a:prstGeom>
        </p:spPr>
        <p:txBody>
          <a:bodyPr lIns="0" tIns="0" rIns="0" bIns="0"/>
          <a:lstStyle>
            <a:lvl1pPr algn="r">
              <a:defRPr sz="900" b="0" i="0">
                <a:solidFill>
                  <a:srgbClr val="00138B"/>
                </a:solidFill>
                <a:latin typeface="Arial"/>
                <a:cs typeface="Arial"/>
              </a:defRPr>
            </a:lvl1pPr>
          </a:lstStyle>
          <a:p>
            <a:pPr marL="25400">
              <a:spcBef>
                <a:spcPts val="25"/>
              </a:spcBef>
            </a:pPr>
            <a:fld id="{81D60167-4931-47E6-BA6A-407CBD079E47}" type="slidenum">
              <a:rPr lang="en-US" spc="20" smtClean="0"/>
              <a:pPr marL="25400">
                <a:spcBef>
                  <a:spcPts val="25"/>
                </a:spcBef>
              </a:pPr>
              <a:t>‹#›</a:t>
            </a:fld>
            <a:endParaRPr lang="en-US" spc="20"/>
          </a:p>
        </p:txBody>
      </p:sp>
    </p:spTree>
    <p:extLst>
      <p:ext uri="{BB962C8B-B14F-4D97-AF65-F5344CB8AC3E}">
        <p14:creationId xmlns:p14="http://schemas.microsoft.com/office/powerpoint/2010/main" val="136607878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M_high title">
    <p:spTree>
      <p:nvGrpSpPr>
        <p:cNvPr id="1" name=""/>
        <p:cNvGrpSpPr/>
        <p:nvPr/>
      </p:nvGrpSpPr>
      <p:grpSpPr>
        <a:xfrm>
          <a:off x="0" y="0"/>
          <a:ext cx="0" cy="0"/>
          <a:chOff x="0" y="0"/>
          <a:chExt cx="0" cy="0"/>
        </a:xfrm>
      </p:grpSpPr>
      <p:sp>
        <p:nvSpPr>
          <p:cNvPr id="9" name="Title 2"/>
          <p:cNvSpPr>
            <a:spLocks noGrp="1"/>
          </p:cNvSpPr>
          <p:nvPr>
            <p:ph type="title"/>
          </p:nvPr>
        </p:nvSpPr>
        <p:spPr>
          <a:xfrm>
            <a:off x="334963" y="138723"/>
            <a:ext cx="11329987" cy="410551"/>
          </a:xfrm>
        </p:spPr>
        <p:txBody>
          <a:bodyPr/>
          <a:lstStyle>
            <a:lvl1pPr>
              <a:defRPr sz="2800"/>
            </a:lvl1pPr>
          </a:lstStyle>
          <a:p>
            <a:r>
              <a:rPr lang="en-US"/>
              <a:t>Click to edit Master title style</a:t>
            </a:r>
            <a:endParaRPr lang="en-GB"/>
          </a:p>
        </p:txBody>
      </p:sp>
    </p:spTree>
    <p:extLst>
      <p:ext uri="{BB962C8B-B14F-4D97-AF65-F5344CB8AC3E}">
        <p14:creationId xmlns:p14="http://schemas.microsoft.com/office/powerpoint/2010/main" val="1246698176"/>
      </p:ext>
    </p:extLst>
  </p:cSld>
  <p:clrMapOvr>
    <a:masterClrMapping/>
  </p:clrMapOvr>
  <p:transition>
    <p:fade/>
  </p:transition>
  <p:extLst>
    <p:ext uri="{DCECCB84-F9BA-43D5-87BE-67443E8EF086}">
      <p15:sldGuideLst xmlns:p15="http://schemas.microsoft.com/office/powerpoint/2012/main">
        <p15:guide id="1" pos="5564">
          <p15:clr>
            <a:srgbClr val="FBAE40"/>
          </p15:clr>
        </p15:guide>
        <p15:guide id="2" pos="3931">
          <p15:clr>
            <a:srgbClr val="FBAE40"/>
          </p15:clr>
        </p15:guide>
        <p15:guide id="3" pos="3704">
          <p15:clr>
            <a:srgbClr val="FBAE40"/>
          </p15:clr>
        </p15:guide>
        <p15:guide id="4" pos="3001">
          <p15:clr>
            <a:srgbClr val="FBAE40"/>
          </p15:clr>
        </p15:guide>
        <p15:guide id="5" pos="1844">
          <p15:clr>
            <a:srgbClr val="FBAE40"/>
          </p15:clr>
        </p15:guide>
        <p15:guide id="6" pos="2751">
          <p15:clr>
            <a:srgbClr val="FBAE40"/>
          </p15:clr>
        </p15:guide>
        <p15:guide id="7" pos="211">
          <p15:clr>
            <a:srgbClr val="FBAE40"/>
          </p15:clr>
        </p15:guide>
        <p15:guide id="8" orient="horz" pos="2840">
          <p15:clr>
            <a:srgbClr val="FBAE40"/>
          </p15:clr>
        </p15:guide>
        <p15:guide id="9" orient="horz" pos="754">
          <p15:clr>
            <a:srgbClr val="FBAE40"/>
          </p15:clr>
        </p15:guide>
        <p15:guide id="10" orient="horz" pos="346">
          <p15:clr>
            <a:srgbClr val="FBAE40"/>
          </p15:clr>
        </p15:guide>
        <p15:guide id="11" pos="7469">
          <p15:clr>
            <a:srgbClr val="FBAE40"/>
          </p15:clr>
        </p15:guide>
        <p15:guide id="12" pos="2071">
          <p15:clr>
            <a:srgbClr val="FBAE40"/>
          </p15:clr>
        </p15:guide>
        <p15:guide id="13" orient="horz" pos="3974">
          <p15:clr>
            <a:srgbClr val="FBAE40"/>
          </p15:clr>
        </p15:guide>
        <p15:guide id="14" orient="horz" pos="799">
          <p15:clr>
            <a:srgbClr val="FBAE40"/>
          </p15:clr>
        </p15:guide>
        <p15:guide id="15" orient="horz" pos="39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dirty="0"/>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30000" y="6295094"/>
            <a:ext cx="1216025"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986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Title and Content - Screen">
    <p:spTree>
      <p:nvGrpSpPr>
        <p:cNvPr id="1" name=""/>
        <p:cNvGrpSpPr/>
        <p:nvPr/>
      </p:nvGrpSpPr>
      <p:grpSpPr>
        <a:xfrm>
          <a:off x="0" y="0"/>
          <a:ext cx="0" cy="0"/>
          <a:chOff x="0" y="0"/>
          <a:chExt cx="0" cy="0"/>
        </a:xfrm>
      </p:grpSpPr>
      <p:pic>
        <p:nvPicPr>
          <p:cNvPr id="1037" name="Picture 1036"/>
          <p:cNvPicPr>
            <a:picLocks noChangeAspect="1"/>
          </p:cNvPicPr>
          <p:nvPr/>
        </p:nvPicPr>
        <p:blipFill rotWithShape="1">
          <a:blip r:embed="rId2" cstate="print">
            <a:extLst>
              <a:ext uri="{28A0092B-C50C-407E-A947-70E740481C1C}">
                <a14:useLocalDpi xmlns:a14="http://schemas.microsoft.com/office/drawing/2010/main" val="0"/>
              </a:ext>
            </a:extLst>
          </a:blip>
          <a:srcRect l="-19769" t="16253" r="36022"/>
          <a:stretch/>
        </p:blipFill>
        <p:spPr>
          <a:xfrm>
            <a:off x="1905000" y="0"/>
            <a:ext cx="10287000" cy="6858000"/>
          </a:xfrm>
          <a:prstGeom prst="rect">
            <a:avLst/>
          </a:prstGeom>
        </p:spPr>
      </p:pic>
      <p:sp>
        <p:nvSpPr>
          <p:cNvPr id="28" name="Freeform 15"/>
          <p:cNvSpPr>
            <a:spLocks/>
          </p:cNvSpPr>
          <p:nvPr/>
        </p:nvSpPr>
        <p:spPr bwMode="auto">
          <a:xfrm>
            <a:off x="-1" y="-8229"/>
            <a:ext cx="9882873" cy="6866229"/>
          </a:xfrm>
          <a:custGeom>
            <a:avLst/>
            <a:gdLst>
              <a:gd name="T0" fmla="*/ 0 w 5765"/>
              <a:gd name="T1" fmla="*/ 0 h 3240"/>
              <a:gd name="T2" fmla="*/ 0 w 5765"/>
              <a:gd name="T3" fmla="*/ 3240 h 3240"/>
              <a:gd name="T4" fmla="*/ 4669 w 5765"/>
              <a:gd name="T5" fmla="*/ 3240 h 3240"/>
              <a:gd name="T6" fmla="*/ 2490 w 5765"/>
              <a:gd name="T7" fmla="*/ 1062 h 3240"/>
              <a:gd name="T8" fmla="*/ 3551 w 5765"/>
              <a:gd name="T9" fmla="*/ 0 h 3240"/>
              <a:gd name="T10" fmla="*/ 5765 w 5765"/>
              <a:gd name="T11" fmla="*/ 0 h 3240"/>
              <a:gd name="T12" fmla="*/ 5765 w 5765"/>
              <a:gd name="T13" fmla="*/ 0 h 3240"/>
              <a:gd name="T14" fmla="*/ 0 w 5765"/>
              <a:gd name="T15" fmla="*/ 0 h 3240"/>
              <a:gd name="connsiteX0" fmla="*/ 0 w 10000"/>
              <a:gd name="connsiteY0" fmla="*/ 1481 h 11481"/>
              <a:gd name="connsiteX1" fmla="*/ 0 w 10000"/>
              <a:gd name="connsiteY1" fmla="*/ 11481 h 11481"/>
              <a:gd name="connsiteX2" fmla="*/ 8099 w 10000"/>
              <a:gd name="connsiteY2" fmla="*/ 11481 h 11481"/>
              <a:gd name="connsiteX3" fmla="*/ 4319 w 10000"/>
              <a:gd name="connsiteY3" fmla="*/ 4759 h 11481"/>
              <a:gd name="connsiteX4" fmla="*/ 6160 w 10000"/>
              <a:gd name="connsiteY4" fmla="*/ 1481 h 11481"/>
              <a:gd name="connsiteX5" fmla="*/ 10000 w 10000"/>
              <a:gd name="connsiteY5" fmla="*/ 1481 h 11481"/>
              <a:gd name="connsiteX6" fmla="*/ 9271 w 10000"/>
              <a:gd name="connsiteY6" fmla="*/ 0 h 11481"/>
              <a:gd name="connsiteX7" fmla="*/ 0 w 10000"/>
              <a:gd name="connsiteY7" fmla="*/ 1481 h 11481"/>
              <a:gd name="connsiteX0" fmla="*/ 0 w 10000"/>
              <a:gd name="connsiteY0" fmla="*/ 12 h 10012"/>
              <a:gd name="connsiteX1" fmla="*/ 0 w 10000"/>
              <a:gd name="connsiteY1" fmla="*/ 10012 h 10012"/>
              <a:gd name="connsiteX2" fmla="*/ 8099 w 10000"/>
              <a:gd name="connsiteY2" fmla="*/ 10012 h 10012"/>
              <a:gd name="connsiteX3" fmla="*/ 4319 w 10000"/>
              <a:gd name="connsiteY3" fmla="*/ 3290 h 10012"/>
              <a:gd name="connsiteX4" fmla="*/ 6160 w 10000"/>
              <a:gd name="connsiteY4" fmla="*/ 12 h 10012"/>
              <a:gd name="connsiteX5" fmla="*/ 10000 w 10000"/>
              <a:gd name="connsiteY5" fmla="*/ 12 h 10012"/>
              <a:gd name="connsiteX6" fmla="*/ 6176 w 10000"/>
              <a:gd name="connsiteY6" fmla="*/ 0 h 10012"/>
              <a:gd name="connsiteX7" fmla="*/ 0 w 10000"/>
              <a:gd name="connsiteY7" fmla="*/ 12 h 10012"/>
              <a:gd name="connsiteX0" fmla="*/ 0 w 8099"/>
              <a:gd name="connsiteY0" fmla="*/ 12 h 10012"/>
              <a:gd name="connsiteX1" fmla="*/ 0 w 8099"/>
              <a:gd name="connsiteY1" fmla="*/ 10012 h 10012"/>
              <a:gd name="connsiteX2" fmla="*/ 8099 w 8099"/>
              <a:gd name="connsiteY2" fmla="*/ 10012 h 10012"/>
              <a:gd name="connsiteX3" fmla="*/ 4319 w 8099"/>
              <a:gd name="connsiteY3" fmla="*/ 3290 h 10012"/>
              <a:gd name="connsiteX4" fmla="*/ 6160 w 8099"/>
              <a:gd name="connsiteY4" fmla="*/ 12 h 10012"/>
              <a:gd name="connsiteX5" fmla="*/ 6163 w 8099"/>
              <a:gd name="connsiteY5" fmla="*/ 12 h 10012"/>
              <a:gd name="connsiteX6" fmla="*/ 6176 w 8099"/>
              <a:gd name="connsiteY6" fmla="*/ 0 h 10012"/>
              <a:gd name="connsiteX7" fmla="*/ 0 w 8099"/>
              <a:gd name="connsiteY7" fmla="*/ 12 h 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9" h="10012">
                <a:moveTo>
                  <a:pt x="0" y="12"/>
                </a:moveTo>
                <a:lnTo>
                  <a:pt x="0" y="10012"/>
                </a:lnTo>
                <a:lnTo>
                  <a:pt x="8099" y="10012"/>
                </a:lnTo>
                <a:lnTo>
                  <a:pt x="4319" y="3290"/>
                </a:lnTo>
                <a:lnTo>
                  <a:pt x="6160" y="12"/>
                </a:lnTo>
                <a:lnTo>
                  <a:pt x="6163" y="12"/>
                </a:lnTo>
                <a:cubicBezTo>
                  <a:pt x="6167" y="8"/>
                  <a:pt x="6172" y="4"/>
                  <a:pt x="6176" y="0"/>
                </a:cubicBezTo>
                <a:lnTo>
                  <a:pt x="0" y="12"/>
                </a:lnTo>
                <a:close/>
              </a:path>
            </a:pathLst>
          </a:custGeom>
          <a:solidFill>
            <a:srgbClr val="001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GB" sz="1867">
              <a:solidFill>
                <a:srgbClr val="000000"/>
              </a:solidFill>
            </a:endParaRPr>
          </a:p>
        </p:txBody>
      </p:sp>
      <p:grpSp>
        <p:nvGrpSpPr>
          <p:cNvPr id="12" name="Group 8"/>
          <p:cNvGrpSpPr>
            <a:grpSpLocks noChangeAspect="1"/>
          </p:cNvGrpSpPr>
          <p:nvPr/>
        </p:nvGrpSpPr>
        <p:grpSpPr bwMode="auto">
          <a:xfrm>
            <a:off x="4889501" y="0"/>
            <a:ext cx="4764617" cy="6858000"/>
            <a:chOff x="2310" y="0"/>
            <a:chExt cx="2251" cy="3240"/>
          </a:xfrm>
        </p:grpSpPr>
        <p:sp>
          <p:nvSpPr>
            <p:cNvPr id="20" name="AutoShape 7"/>
            <p:cNvSpPr>
              <a:spLocks noChangeAspect="1" noChangeArrowheads="1" noTextEdit="1"/>
            </p:cNvSpPr>
            <p:nvPr userDrawn="1"/>
          </p:nvSpPr>
          <p:spPr bwMode="auto">
            <a:xfrm>
              <a:off x="2310" y="0"/>
              <a:ext cx="2251" cy="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67">
                <a:solidFill>
                  <a:srgbClr val="000000"/>
                </a:solidFill>
              </a:endParaRPr>
            </a:p>
          </p:txBody>
        </p:sp>
        <p:sp>
          <p:nvSpPr>
            <p:cNvPr id="21" name="Freeform 9"/>
            <p:cNvSpPr>
              <a:spLocks/>
            </p:cNvSpPr>
            <p:nvPr userDrawn="1"/>
          </p:nvSpPr>
          <p:spPr bwMode="auto">
            <a:xfrm>
              <a:off x="3613" y="2344"/>
              <a:ext cx="950" cy="898"/>
            </a:xfrm>
            <a:custGeom>
              <a:avLst/>
              <a:gdLst>
                <a:gd name="T0" fmla="*/ 950 w 950"/>
                <a:gd name="T1" fmla="*/ 896 h 898"/>
                <a:gd name="T2" fmla="*/ 54 w 950"/>
                <a:gd name="T3" fmla="*/ 0 h 898"/>
                <a:gd name="T4" fmla="*/ 0 w 950"/>
                <a:gd name="T5" fmla="*/ 54 h 898"/>
                <a:gd name="T6" fmla="*/ 844 w 950"/>
                <a:gd name="T7" fmla="*/ 898 h 898"/>
                <a:gd name="T8" fmla="*/ 950 w 950"/>
                <a:gd name="T9" fmla="*/ 896 h 898"/>
              </a:gdLst>
              <a:ahLst/>
              <a:cxnLst>
                <a:cxn ang="0">
                  <a:pos x="T0" y="T1"/>
                </a:cxn>
                <a:cxn ang="0">
                  <a:pos x="T2" y="T3"/>
                </a:cxn>
                <a:cxn ang="0">
                  <a:pos x="T4" y="T5"/>
                </a:cxn>
                <a:cxn ang="0">
                  <a:pos x="T6" y="T7"/>
                </a:cxn>
                <a:cxn ang="0">
                  <a:pos x="T8" y="T9"/>
                </a:cxn>
              </a:cxnLst>
              <a:rect l="0" t="0" r="r" b="b"/>
              <a:pathLst>
                <a:path w="950" h="898">
                  <a:moveTo>
                    <a:pt x="950" y="896"/>
                  </a:moveTo>
                  <a:lnTo>
                    <a:pt x="54" y="0"/>
                  </a:lnTo>
                  <a:lnTo>
                    <a:pt x="0" y="54"/>
                  </a:lnTo>
                  <a:lnTo>
                    <a:pt x="844" y="898"/>
                  </a:lnTo>
                  <a:lnTo>
                    <a:pt x="950" y="896"/>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solidFill>
                  <a:srgbClr val="000000"/>
                </a:solidFill>
              </a:endParaRPr>
            </a:p>
          </p:txBody>
        </p:sp>
        <p:sp>
          <p:nvSpPr>
            <p:cNvPr id="22" name="Freeform 10"/>
            <p:cNvSpPr>
              <a:spLocks/>
            </p:cNvSpPr>
            <p:nvPr userDrawn="1"/>
          </p:nvSpPr>
          <p:spPr bwMode="auto">
            <a:xfrm>
              <a:off x="2310" y="1042"/>
              <a:ext cx="1357" cy="1356"/>
            </a:xfrm>
            <a:custGeom>
              <a:avLst/>
              <a:gdLst>
                <a:gd name="T0" fmla="*/ 18 w 1357"/>
                <a:gd name="T1" fmla="*/ 0 h 1356"/>
                <a:gd name="T2" fmla="*/ 1357 w 1357"/>
                <a:gd name="T3" fmla="*/ 1338 h 1356"/>
                <a:gd name="T4" fmla="*/ 1339 w 1357"/>
                <a:gd name="T5" fmla="*/ 1356 h 1356"/>
                <a:gd name="T6" fmla="*/ 0 w 1357"/>
                <a:gd name="T7" fmla="*/ 18 h 1356"/>
                <a:gd name="T8" fmla="*/ 18 w 1357"/>
                <a:gd name="T9" fmla="*/ 0 h 1356"/>
              </a:gdLst>
              <a:ahLst/>
              <a:cxnLst>
                <a:cxn ang="0">
                  <a:pos x="T0" y="T1"/>
                </a:cxn>
                <a:cxn ang="0">
                  <a:pos x="T2" y="T3"/>
                </a:cxn>
                <a:cxn ang="0">
                  <a:pos x="T4" y="T5"/>
                </a:cxn>
                <a:cxn ang="0">
                  <a:pos x="T6" y="T7"/>
                </a:cxn>
                <a:cxn ang="0">
                  <a:pos x="T8" y="T9"/>
                </a:cxn>
              </a:cxnLst>
              <a:rect l="0" t="0" r="r" b="b"/>
              <a:pathLst>
                <a:path w="1357" h="1356">
                  <a:moveTo>
                    <a:pt x="18" y="0"/>
                  </a:moveTo>
                  <a:lnTo>
                    <a:pt x="1357" y="1338"/>
                  </a:lnTo>
                  <a:lnTo>
                    <a:pt x="1339" y="1356"/>
                  </a:lnTo>
                  <a:lnTo>
                    <a:pt x="0" y="18"/>
                  </a:lnTo>
                  <a:lnTo>
                    <a:pt x="18"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solidFill>
                  <a:srgbClr val="000000"/>
                </a:solidFill>
              </a:endParaRPr>
            </a:p>
          </p:txBody>
        </p:sp>
        <p:sp>
          <p:nvSpPr>
            <p:cNvPr id="23" name="Freeform 11"/>
            <p:cNvSpPr>
              <a:spLocks/>
            </p:cNvSpPr>
            <p:nvPr userDrawn="1"/>
          </p:nvSpPr>
          <p:spPr bwMode="auto">
            <a:xfrm>
              <a:off x="2308" y="0"/>
              <a:ext cx="1093" cy="1074"/>
            </a:xfrm>
            <a:custGeom>
              <a:avLst/>
              <a:gdLst>
                <a:gd name="T0" fmla="*/ 1093 w 1093"/>
                <a:gd name="T1" fmla="*/ 0 h 1074"/>
                <a:gd name="T2" fmla="*/ 1058 w 1093"/>
                <a:gd name="T3" fmla="*/ 0 h 1074"/>
                <a:gd name="T4" fmla="*/ 0 w 1093"/>
                <a:gd name="T5" fmla="*/ 1056 h 1074"/>
                <a:gd name="T6" fmla="*/ 18 w 1093"/>
                <a:gd name="T7" fmla="*/ 1074 h 1074"/>
                <a:gd name="T8" fmla="*/ 1093 w 1093"/>
                <a:gd name="T9" fmla="*/ 0 h 1074"/>
              </a:gdLst>
              <a:ahLst/>
              <a:cxnLst>
                <a:cxn ang="0">
                  <a:pos x="T0" y="T1"/>
                </a:cxn>
                <a:cxn ang="0">
                  <a:pos x="T2" y="T3"/>
                </a:cxn>
                <a:cxn ang="0">
                  <a:pos x="T4" y="T5"/>
                </a:cxn>
                <a:cxn ang="0">
                  <a:pos x="T6" y="T7"/>
                </a:cxn>
                <a:cxn ang="0">
                  <a:pos x="T8" y="T9"/>
                </a:cxn>
              </a:cxnLst>
              <a:rect l="0" t="0" r="r" b="b"/>
              <a:pathLst>
                <a:path w="1093" h="1074">
                  <a:moveTo>
                    <a:pt x="1093" y="0"/>
                  </a:moveTo>
                  <a:lnTo>
                    <a:pt x="1058" y="0"/>
                  </a:lnTo>
                  <a:lnTo>
                    <a:pt x="0" y="1056"/>
                  </a:lnTo>
                  <a:lnTo>
                    <a:pt x="18" y="1074"/>
                  </a:lnTo>
                  <a:lnTo>
                    <a:pt x="1093" y="0"/>
                  </a:lnTo>
                  <a:close/>
                </a:path>
              </a:pathLst>
            </a:custGeom>
            <a:solidFill>
              <a:srgbClr val="FAE20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67">
                <a:solidFill>
                  <a:srgbClr val="000000"/>
                </a:solidFill>
              </a:endParaRPr>
            </a:p>
          </p:txBody>
        </p:sp>
      </p:grpSp>
      <p:pic>
        <p:nvPicPr>
          <p:cNvPr id="1038" name="Picture 10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769" y="6178769"/>
            <a:ext cx="1857600" cy="383977"/>
          </a:xfrm>
          <a:prstGeom prst="rect">
            <a:avLst/>
          </a:prstGeom>
        </p:spPr>
      </p:pic>
      <p:sp>
        <p:nvSpPr>
          <p:cNvPr id="11"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800">
                <a:solidFill>
                  <a:srgbClr val="000000"/>
                </a:solidFill>
              </a:rPr>
              <a:pPr/>
              <a:t>‹#›</a:t>
            </a:fld>
            <a:endParaRPr sz="800">
              <a:solidFill>
                <a:srgbClr val="000000"/>
              </a:solidFill>
            </a:endParaRPr>
          </a:p>
        </p:txBody>
      </p:sp>
      <p:sp>
        <p:nvSpPr>
          <p:cNvPr id="4" name="Text Placeholder 3"/>
          <p:cNvSpPr>
            <a:spLocks noGrp="1"/>
          </p:cNvSpPr>
          <p:nvPr>
            <p:ph type="body" sz="quarter" idx="16" hasCustomPrompt="1"/>
          </p:nvPr>
        </p:nvSpPr>
        <p:spPr>
          <a:xfrm>
            <a:off x="313911" y="4496531"/>
            <a:ext cx="4800000" cy="535527"/>
          </a:xfrm>
          <a:noFill/>
          <a:ln>
            <a:noFill/>
          </a:ln>
        </p:spPr>
        <p:txBody>
          <a:bodyPr vert="horz" wrap="square" lIns="91434" tIns="45718" rIns="91434" bIns="45718" numCol="1" anchor="t" anchorCtr="0" compatLnSpc="1">
            <a:prstTxWarp prst="textNoShape">
              <a:avLst/>
            </a:prstTxWarp>
            <a:spAutoFit/>
          </a:bodyPr>
          <a:lstStyle>
            <a:lvl1pPr marL="342891" indent="-342891" algn="l" rtl="0" eaLnBrk="1" fontAlgn="base" hangingPunct="1">
              <a:lnSpc>
                <a:spcPct val="90000"/>
              </a:lnSpc>
              <a:spcBef>
                <a:spcPct val="0"/>
              </a:spcBef>
              <a:spcAft>
                <a:spcPct val="0"/>
              </a:spcAft>
              <a:buFont typeface="Arial" panose="020B0604020202020204" pitchFamily="34" charset="0"/>
              <a:buNone/>
              <a:defRPr lang="en-GB" sz="3200" b="1" baseline="0" dirty="0">
                <a:solidFill>
                  <a:schemeClr val="bg1"/>
                </a:solidFill>
                <a:latin typeface="+mn-lt"/>
                <a:ea typeface="+mn-ea"/>
                <a:cs typeface="+mn-cs"/>
              </a:defRPr>
            </a:lvl1pPr>
          </a:lstStyle>
          <a:p>
            <a:pPr marL="0" lvl="0" indent="0" algn="l" rtl="0" eaLnBrk="1" fontAlgn="base" hangingPunct="1">
              <a:spcBef>
                <a:spcPct val="0"/>
              </a:spcBef>
              <a:spcAft>
                <a:spcPts val="600"/>
              </a:spcAft>
              <a:buClr>
                <a:schemeClr val="accent1"/>
              </a:buClr>
            </a:pPr>
            <a:r>
              <a:rPr lang="en-US"/>
              <a:t>Click to edit text</a:t>
            </a:r>
            <a:endParaRPr lang="en-GB"/>
          </a:p>
        </p:txBody>
      </p:sp>
      <p:sp>
        <p:nvSpPr>
          <p:cNvPr id="15" name="Text Placeholder 3"/>
          <p:cNvSpPr>
            <a:spLocks noGrp="1"/>
          </p:cNvSpPr>
          <p:nvPr>
            <p:ph type="body" sz="quarter" idx="17" hasCustomPrompt="1"/>
          </p:nvPr>
        </p:nvSpPr>
        <p:spPr>
          <a:xfrm>
            <a:off x="313911" y="5080499"/>
            <a:ext cx="4800000" cy="424728"/>
          </a:xfrm>
          <a:noFill/>
          <a:ln>
            <a:noFill/>
          </a:ln>
        </p:spPr>
        <p:txBody>
          <a:bodyPr vert="horz" wrap="square" lIns="91434" tIns="45718" rIns="91434" bIns="45718" numCol="1" anchor="t" anchorCtr="0" compatLnSpc="1">
            <a:prstTxWarp prst="textNoShape">
              <a:avLst/>
            </a:prstTxWarp>
            <a:spAutoFit/>
          </a:bodyPr>
          <a:lstStyle>
            <a:lvl1pPr marL="285744" indent="-285744" algn="l" rtl="0" eaLnBrk="1" fontAlgn="base" hangingPunct="1">
              <a:lnSpc>
                <a:spcPct val="90000"/>
              </a:lnSpc>
              <a:spcBef>
                <a:spcPct val="0"/>
              </a:spcBef>
              <a:spcAft>
                <a:spcPct val="0"/>
              </a:spcAft>
              <a:buFont typeface="Arial" panose="020B0604020202020204" pitchFamily="34" charset="0"/>
              <a:buNone/>
              <a:defRPr lang="en-GB" sz="2400" b="1" dirty="0">
                <a:solidFill>
                  <a:schemeClr val="bg1"/>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p:ph type="title"/>
          </p:nvPr>
        </p:nvSpPr>
        <p:spPr>
          <a:xfrm>
            <a:off x="318756" y="3042582"/>
            <a:ext cx="4800000" cy="1436285"/>
          </a:xfrm>
        </p:spPr>
        <p:txBody>
          <a:bodyPr anchor="t" anchorCtr="0"/>
          <a:lstStyle>
            <a:lvl1pPr>
              <a:defRPr sz="4267" b="1">
                <a:solidFill>
                  <a:schemeClr val="bg1"/>
                </a:solidFill>
              </a:defRPr>
            </a:lvl1pPr>
          </a:lstStyle>
          <a:p>
            <a:r>
              <a:rPr lang="en-US"/>
              <a:t>Click to edit Master title style</a:t>
            </a:r>
            <a:endParaRPr lang="en-GB"/>
          </a:p>
        </p:txBody>
      </p:sp>
      <p:sp>
        <p:nvSpPr>
          <p:cNvPr id="1031" name="Freeform 23"/>
          <p:cNvSpPr>
            <a:spLocks/>
          </p:cNvSpPr>
          <p:nvPr/>
        </p:nvSpPr>
        <p:spPr bwMode="auto">
          <a:xfrm>
            <a:off x="3497065" y="-8108951"/>
            <a:ext cx="8189384" cy="8100484"/>
          </a:xfrm>
          <a:custGeom>
            <a:avLst/>
            <a:gdLst>
              <a:gd name="T0" fmla="*/ 3869 w 3869"/>
              <a:gd name="T1" fmla="*/ 0 h 3827"/>
              <a:gd name="T2" fmla="*/ 3869 w 3869"/>
              <a:gd name="T3" fmla="*/ 3827 h 3827"/>
              <a:gd name="T4" fmla="*/ 2575 w 3869"/>
              <a:gd name="T5" fmla="*/ 3827 h 3827"/>
              <a:gd name="T6" fmla="*/ 0 w 3869"/>
              <a:gd name="T7" fmla="*/ 1254 h 3827"/>
              <a:gd name="T8" fmla="*/ 1254 w 3869"/>
              <a:gd name="T9" fmla="*/ 0 h 3827"/>
            </a:gdLst>
            <a:ahLst/>
            <a:cxnLst>
              <a:cxn ang="0">
                <a:pos x="T0" y="T1"/>
              </a:cxn>
              <a:cxn ang="0">
                <a:pos x="T2" y="T3"/>
              </a:cxn>
              <a:cxn ang="0">
                <a:pos x="T4" y="T5"/>
              </a:cxn>
              <a:cxn ang="0">
                <a:pos x="T6" y="T7"/>
              </a:cxn>
              <a:cxn ang="0">
                <a:pos x="T8" y="T9"/>
              </a:cxn>
            </a:cxnLst>
            <a:rect l="0" t="0" r="r" b="b"/>
            <a:pathLst>
              <a:path w="3869" h="3827">
                <a:moveTo>
                  <a:pt x="3869" y="0"/>
                </a:moveTo>
                <a:lnTo>
                  <a:pt x="3869" y="3827"/>
                </a:lnTo>
                <a:lnTo>
                  <a:pt x="2575" y="3827"/>
                </a:lnTo>
                <a:lnTo>
                  <a:pt x="0" y="1254"/>
                </a:lnTo>
                <a:lnTo>
                  <a:pt x="12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GB" sz="1867">
              <a:solidFill>
                <a:srgbClr val="000000"/>
              </a:solidFill>
            </a:endParaRPr>
          </a:p>
        </p:txBody>
      </p:sp>
      <p:pic>
        <p:nvPicPr>
          <p:cNvPr id="18" name="Picture 17"/>
          <p:cNvPicPr>
            <a:picLocks noChangeAspect="1"/>
          </p:cNvPicPr>
          <p:nvPr/>
        </p:nvPicPr>
        <p:blipFill>
          <a:blip r:embed="rId4"/>
          <a:stretch>
            <a:fillRect/>
          </a:stretch>
        </p:blipFill>
        <p:spPr>
          <a:xfrm>
            <a:off x="-4235" y="358985"/>
            <a:ext cx="2160000" cy="615947"/>
          </a:xfrm>
          <a:prstGeom prst="rect">
            <a:avLst/>
          </a:prstGeom>
        </p:spPr>
      </p:pic>
    </p:spTree>
    <p:extLst>
      <p:ext uri="{BB962C8B-B14F-4D97-AF65-F5344CB8AC3E}">
        <p14:creationId xmlns:p14="http://schemas.microsoft.com/office/powerpoint/2010/main" val="177466517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72">
          <p15:clr>
            <a:srgbClr val="FBAE40"/>
          </p15:clr>
        </p15:guide>
        <p15:guide id="3" orient="horz" pos="344">
          <p15:clr>
            <a:srgbClr val="FBAE40"/>
          </p15:clr>
        </p15:guide>
        <p15:guide id="4" pos="5488">
          <p15:clr>
            <a:srgbClr val="FBAE40"/>
          </p15:clr>
        </p15:guide>
        <p15:guide id="5" pos="2880">
          <p15:clr>
            <a:srgbClr val="FBAE40"/>
          </p15:clr>
        </p15:guide>
        <p15:guide id="6" pos="4241">
          <p15:clr>
            <a:srgbClr val="FBAE40"/>
          </p15:clr>
        </p15:guide>
        <p15:guide id="7" orient="horz" pos="201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Only - Screen">
    <p:spTree>
      <p:nvGrpSpPr>
        <p:cNvPr id="1" name=""/>
        <p:cNvGrpSpPr/>
        <p:nvPr/>
      </p:nvGrpSpPr>
      <p:grpSpPr>
        <a:xfrm>
          <a:off x="0" y="0"/>
          <a:ext cx="0" cy="0"/>
          <a:chOff x="0" y="0"/>
          <a:chExt cx="0" cy="0"/>
        </a:xfrm>
      </p:grpSpPr>
      <p:sp>
        <p:nvSpPr>
          <p:cNvPr id="2" name="Title 1"/>
          <p:cNvSpPr>
            <a:spLocks noGrp="1"/>
          </p:cNvSpPr>
          <p:nvPr>
            <p:ph type="title"/>
          </p:nvPr>
        </p:nvSpPr>
        <p:spPr>
          <a:xfrm>
            <a:off x="595471" y="531203"/>
            <a:ext cx="11116476" cy="666782"/>
          </a:xfrm>
        </p:spPr>
        <p:txBody>
          <a:bodyPr/>
          <a:lstStyle/>
          <a:p>
            <a:r>
              <a:rPr lang="en-US"/>
              <a:t>Click to edit Master title style</a:t>
            </a:r>
            <a:endParaRPr lang="en-GB"/>
          </a:p>
        </p:txBody>
      </p:sp>
    </p:spTree>
    <p:extLst>
      <p:ext uri="{BB962C8B-B14F-4D97-AF65-F5344CB8AC3E}">
        <p14:creationId xmlns:p14="http://schemas.microsoft.com/office/powerpoint/2010/main" val="10063994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8561" y="2900705"/>
            <a:ext cx="4953600" cy="1023943"/>
          </a:xfrm>
          <a:prstGeom prst="rect">
            <a:avLst/>
          </a:prstGeom>
        </p:spPr>
      </p:pic>
      <p:sp>
        <p:nvSpPr>
          <p:cNvPr id="3"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800">
                <a:solidFill>
                  <a:srgbClr val="000000"/>
                </a:solidFill>
              </a:rPr>
              <a:pPr/>
              <a:t>‹#›</a:t>
            </a:fld>
            <a:endParaRPr sz="800">
              <a:solidFill>
                <a:srgbClr val="000000"/>
              </a:solidFill>
            </a:endParaRPr>
          </a:p>
        </p:txBody>
      </p:sp>
    </p:spTree>
    <p:extLst>
      <p:ext uri="{BB962C8B-B14F-4D97-AF65-F5344CB8AC3E}">
        <p14:creationId xmlns:p14="http://schemas.microsoft.com/office/powerpoint/2010/main" val="4924833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6" y="1416052"/>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2" y="1416668"/>
            <a:ext cx="3456319"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8"/>
            <a:ext cx="3456000" cy="2502993"/>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2" y="6320503"/>
            <a:ext cx="9593887" cy="225767"/>
          </a:xfrm>
        </p:spPr>
        <p:txBody>
          <a:bodyPr/>
          <a:lstStyle>
            <a:lvl1pPr>
              <a:defRPr b="0"/>
            </a:lvl1pPr>
          </a:lstStyle>
          <a:p>
            <a:pPr>
              <a:tabLst>
                <a:tab pos="1318618"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Shift+Alt+Right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err="1">
                  <a:ln>
                    <a:noFill/>
                  </a:ln>
                  <a:solidFill>
                    <a:prstClr val="black"/>
                  </a:solidFill>
                  <a:effectLst/>
                  <a:uLnTx/>
                  <a:uFillTx/>
                  <a:latin typeface="Calibri" panose="020F0502020204030204"/>
                  <a:ea typeface="+mn-ea"/>
                  <a:cs typeface="Arial" panose="020B0604020202020204" pitchFamily="34" charset="0"/>
                </a:rPr>
                <a:t>Shift+Alt+Left</a:t>
              </a: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p:nvSpPr>
        <p:spPr>
          <a:xfrm>
            <a:off x="12275236" y="2853770"/>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3706856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2" name="Rectangle 1"/>
          <p:cNvSpPr/>
          <p:nvPr/>
        </p:nvSpPr>
        <p:spPr bwMode="auto">
          <a:xfrm>
            <a:off x="0" y="0"/>
            <a:ext cx="12192000" cy="6858000"/>
          </a:xfrm>
          <a:prstGeom prst="rect">
            <a:avLst/>
          </a:prstGeom>
          <a:solidFill>
            <a:srgbClr val="00148C"/>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fontAlgn="base">
              <a:spcBef>
                <a:spcPct val="0"/>
              </a:spcBef>
              <a:spcAft>
                <a:spcPct val="0"/>
              </a:spcAft>
            </a:pPr>
            <a:endParaRPr lang="en-GB" sz="3733" b="1">
              <a:solidFill>
                <a:srgbClr val="0079C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8561" y="2900707"/>
            <a:ext cx="4953600" cy="1023940"/>
          </a:xfrm>
          <a:prstGeom prst="rect">
            <a:avLst/>
          </a:prstGeom>
        </p:spPr>
      </p:pic>
      <p:sp>
        <p:nvSpPr>
          <p:cNvPr id="3"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800">
                <a:solidFill>
                  <a:srgbClr val="000000"/>
                </a:solidFill>
              </a:rPr>
              <a:pPr/>
              <a:t>‹#›</a:t>
            </a:fld>
            <a:endParaRPr sz="800">
              <a:solidFill>
                <a:srgbClr val="000000"/>
              </a:solidFill>
            </a:endParaRPr>
          </a:p>
        </p:txBody>
      </p:sp>
    </p:spTree>
    <p:extLst>
      <p:ext uri="{BB962C8B-B14F-4D97-AF65-F5344CB8AC3E}">
        <p14:creationId xmlns:p14="http://schemas.microsoft.com/office/powerpoint/2010/main" val="24132094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GB"/>
              <a:t>Click to edit Master title style</a:t>
            </a:r>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a:prstGeom prst="rect">
            <a:avLst/>
          </a:prstGeom>
        </p:spPr>
        <p:txBody>
          <a:bodyPr/>
          <a:lstStyle>
            <a:lvl1pPr>
              <a:defRPr b="0"/>
            </a:lvl1pPr>
          </a:lstStyle>
          <a:p>
            <a:pPr>
              <a:tabLst>
                <a:tab pos="1318651" algn="l"/>
              </a:tabLst>
            </a:pPr>
            <a:r>
              <a:rPr lang="fr-FR">
                <a:solidFill>
                  <a:srgbClr val="000000"/>
                </a:solidFill>
              </a:rP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lvl="2" defTabSz="1219170">
                <a:defRPr/>
              </a:pPr>
              <a:r>
                <a:rPr lang="en-GB" sz="800" b="1">
                  <a:solidFill>
                    <a:prstClr val="black"/>
                  </a:solidFill>
                  <a:latin typeface="Calibri" panose="020F0502020204030204"/>
                  <a:cs typeface="Arial" panose="020B0604020202020204" pitchFamily="34" charset="0"/>
                </a:rPr>
                <a:t>Reapplying the Slide Layout</a:t>
              </a:r>
            </a:p>
            <a:p>
              <a:pPr marL="0" lvl="2" defTabSz="1219170">
                <a:defRPr/>
              </a:pPr>
              <a:r>
                <a:rPr lang="en-GB" sz="800">
                  <a:solidFill>
                    <a:prstClr val="black"/>
                  </a:solidFill>
                  <a:latin typeface="Calibri" panose="020F0502020204030204"/>
                  <a:cs typeface="Arial" panose="020B0604020202020204" pitchFamily="34" charset="0"/>
                </a:rPr>
                <a:t>Putting text into a placeholder not only ensures the text sits in the correct place and is formatted correctly, it also helps to update the page quickly and efficiently. </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Right click on the page</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on ‘Layout’</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Select the layout you require</a:t>
              </a:r>
            </a:p>
            <a:p>
              <a:pPr marL="0" lvl="2" defTabSz="1219170">
                <a:defRPr/>
              </a:pPr>
              <a:r>
                <a:rPr lang="en-GB" sz="800" b="1">
                  <a:solidFill>
                    <a:prstClr val="black"/>
                  </a:solidFill>
                  <a:latin typeface="Calibri" panose="020F0502020204030204"/>
                  <a:cs typeface="Arial" panose="020B0604020202020204" pitchFamily="34" charset="0"/>
                </a:rPr>
                <a:t>Text bullet formatting</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use text/bullet formatting levels correctly, use the Increase List Level and Decrease List Level buttons from the Paragraph group on the Home tab</a:t>
              </a:r>
            </a:p>
            <a:p>
              <a:pPr marL="963" lvl="2" defTabSz="1219170">
                <a:defRPr/>
              </a:pPr>
              <a:endParaRPr lang="en-GB" sz="800">
                <a:solidFill>
                  <a:prstClr val="black"/>
                </a:solidFill>
                <a:latin typeface="Calibri" panose="020F0502020204030204"/>
                <a:cs typeface="Arial" panose="020B0604020202020204" pitchFamily="34" charset="0"/>
              </a:endParaRPr>
            </a:p>
            <a:p>
              <a:pPr marL="963" lvl="2" defTabSz="1219170">
                <a:defRPr/>
              </a:pPr>
              <a:endParaRPr lang="en-GB" sz="800">
                <a:solidFill>
                  <a:prstClr val="black"/>
                </a:solidFill>
                <a:latin typeface="Calibri" panose="020F0502020204030204"/>
                <a:cs typeface="Arial" panose="020B0604020202020204" pitchFamily="34" charset="0"/>
              </a:endParaRPr>
            </a:p>
            <a:p>
              <a:pPr marL="963" lvl="2" defTabSz="1219170">
                <a:defRPr/>
              </a:pPr>
              <a:endParaRPr lang="en-GB" sz="800">
                <a:solidFill>
                  <a:prstClr val="black"/>
                </a:solidFill>
                <a:latin typeface="Calibri" panose="020F0502020204030204"/>
                <a:cs typeface="Arial" panose="020B0604020202020204" pitchFamily="34" charset="0"/>
              </a:endParaRPr>
            </a:p>
            <a:p>
              <a:pPr marL="963" lvl="2" defTabSz="1219170">
                <a:defRPr/>
              </a:pPr>
              <a:endParaRPr lang="en-GB" sz="800">
                <a:solidFill>
                  <a:prstClr val="black"/>
                </a:solidFill>
                <a:latin typeface="Calibri" panose="020F0502020204030204"/>
                <a:cs typeface="Arial" panose="020B0604020202020204" pitchFamily="34" charset="0"/>
              </a:endParaRPr>
            </a:p>
            <a:p>
              <a:pPr marL="0" lvl="2" defTabSz="1219170">
                <a:defRPr/>
              </a:pPr>
              <a:r>
                <a:rPr lang="en-GB" sz="800">
                  <a:solidFill>
                    <a:prstClr val="black"/>
                  </a:solidFill>
                  <a:latin typeface="Calibri" panose="020F0502020204030204"/>
                  <a:cs typeface="Arial" panose="020B0604020202020204" pitchFamily="34" charset="0"/>
                </a:rPr>
                <a:t>Alternatively you can use the keyboard shortcuts:</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Shift+Alt+Right arrow key = increase level</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Shift+Alt+Left arrow key = decrease level</a:t>
              </a:r>
            </a:p>
            <a:p>
              <a:pPr marL="0" lvl="2" defTabSz="1219170">
                <a:defRPr/>
              </a:pPr>
              <a:r>
                <a:rPr lang="en-GB" sz="800" b="1">
                  <a:solidFill>
                    <a:prstClr val="black"/>
                  </a:solidFill>
                  <a:latin typeface="Calibri" panose="020F0502020204030204"/>
                  <a:cs typeface="Arial" panose="020B0604020202020204" pitchFamily="34" charset="0"/>
                </a:rPr>
                <a:t>Guides</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To ensure all other elements aside from placeholders are positioned correctly, switch your drawing guides on</a:t>
              </a:r>
            </a:p>
            <a:p>
              <a:pPr marL="120648" lvl="2" indent="-120648" defTabSz="1219170">
                <a:buClr>
                  <a:prstClr val="black"/>
                </a:buClr>
                <a:buFont typeface="Arial" panose="020B0604020202020204" pitchFamily="34" charset="0"/>
                <a:buChar char="•"/>
                <a:defRPr/>
              </a:pPr>
              <a:r>
                <a:rPr lang="en-GB" sz="800">
                  <a:solidFill>
                    <a:prstClr val="black"/>
                  </a:solidFill>
                  <a:latin typeface="Calibri" panose="020F0502020204030204"/>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algn="ctr" defTabSz="1219170">
                  <a:spcAft>
                    <a:spcPts val="364"/>
                  </a:spcAft>
                  <a:defRPr/>
                </a:pPr>
                <a:endParaRPr lang="en-GB" sz="800">
                  <a:solidFill>
                    <a:prstClr val="black"/>
                  </a:solidFill>
                  <a:latin typeface="Calibri" panose="020F0502020204030204"/>
                </a:endParaRPr>
              </a:p>
            </p:txBody>
          </p:sp>
        </p:grpSp>
      </p:grpSp>
    </p:spTree>
    <p:extLst>
      <p:ext uri="{BB962C8B-B14F-4D97-AF65-F5344CB8AC3E}">
        <p14:creationId xmlns:p14="http://schemas.microsoft.com/office/powerpoint/2010/main" val="38411197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18"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5" y="1424518"/>
            <a:ext cx="7392828" cy="25029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5" marR="0" lvl="2" indent="-120645" defTabSz="121914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4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4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7963933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8"/>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2" y="6320503"/>
            <a:ext cx="9593887" cy="225767"/>
          </a:xfrm>
        </p:spPr>
        <p:txBody>
          <a:bodyPr/>
          <a:lstStyle>
            <a:lvl1pPr>
              <a:defRPr b="0"/>
            </a:lvl1pPr>
          </a:lstStyle>
          <a:p>
            <a:pPr>
              <a:tabLst>
                <a:tab pos="1318618"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p:nvSpPr>
        <p:spPr>
          <a:xfrm>
            <a:off x="12275233" y="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4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88089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l="7480" t="27066" r="32612"/>
          <a:stretch/>
        </p:blipFill>
        <p:spPr>
          <a:xfrm flipV="1">
            <a:off x="5334000" y="1856147"/>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2" y="1411820"/>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2"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47334486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US"/>
              <a:t>1</a:t>
            </a:r>
            <a:endParaRPr lang="en-GB"/>
          </a:p>
        </p:txBody>
      </p:sp>
      <p:pic>
        <p:nvPicPr>
          <p:cNvPr id="14" name="Picture 13"/>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855433" y="2771099"/>
            <a:ext cx="6336569" cy="4086903"/>
          </a:xfrm>
          <a:prstGeom prst="rect">
            <a:avLst/>
          </a:prstGeom>
        </p:spPr>
      </p:pic>
    </p:spTree>
    <p:extLst>
      <p:ext uri="{BB962C8B-B14F-4D97-AF65-F5344CB8AC3E}">
        <p14:creationId xmlns:p14="http://schemas.microsoft.com/office/powerpoint/2010/main" val="20533698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2" y="6371169"/>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69305970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9"/>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2"/>
            <a:ext cx="3464989" cy="2359620"/>
          </a:xfrm>
        </p:spPr>
        <p:txBody>
          <a:bodyPr anchor="b" anchorCtr="0"/>
          <a:lstStyle>
            <a:lvl1pPr>
              <a:defRPr sz="15333">
                <a:solidFill>
                  <a:schemeClr val="bg1"/>
                </a:solidFill>
              </a:defRPr>
            </a:lvl1pPr>
          </a:lstStyle>
          <a:p>
            <a:pPr lvl="0"/>
            <a:r>
              <a:rPr lang="en-GB"/>
              <a:t>1</a:t>
            </a:r>
          </a:p>
        </p:txBody>
      </p:sp>
      <p:sp>
        <p:nvSpPr>
          <p:cNvPr id="8" name="Picture Placeholder 8">
            <a:extLst>
              <a:ext uri="{FF2B5EF4-FFF2-40B4-BE49-F238E27FC236}">
                <a16:creationId xmlns:a16="http://schemas.microsoft.com/office/drawing/2014/main" id="{972A00B0-5109-4795-B6DD-671C71DA1449}"/>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a:p>
        </p:txBody>
      </p:sp>
      <p:sp>
        <p:nvSpPr>
          <p:cNvPr id="7" name="Round Diagonal Corner Rectangle 4">
            <a:extLst>
              <a:ext uri="{FF2B5EF4-FFF2-40B4-BE49-F238E27FC236}">
                <a16:creationId xmlns:a16="http://schemas.microsoft.com/office/drawing/2014/main" id="{231B8D91-3113-4251-BBA5-C25AE54B04E5}"/>
              </a:ext>
            </a:extLst>
          </p:cNvPr>
          <p:cNvSpPr/>
          <p:nvPr/>
        </p:nvSpPr>
        <p:spPr>
          <a:xfrm>
            <a:off x="12275236" y="2"/>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4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4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4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5" marR="0" lvl="2" indent="-120645" algn="l" defTabSz="121914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89252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2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GB"/>
              <a:t>Click to edit Master title style</a:t>
            </a: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sp>
        <p:nvSpPr>
          <p:cNvPr id="10" name="Round Diagonal Corner Rectangle 4">
            <a:extLst>
              <a:ext uri="{FF2B5EF4-FFF2-40B4-BE49-F238E27FC236}">
                <a16:creationId xmlns:a16="http://schemas.microsoft.com/office/drawing/2014/main" id="{16DC8360-D4F7-405A-BF06-04DDCFD5DEFE}"/>
              </a:ext>
            </a:extLst>
          </p:cNvPr>
          <p:cNvSpPr/>
          <p:nvPr/>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grpSp>
        <p:nvGrpSpPr>
          <p:cNvPr id="17" name="Group 16">
            <a:extLst>
              <a:ext uri="{FF2B5EF4-FFF2-40B4-BE49-F238E27FC236}">
                <a16:creationId xmlns:a16="http://schemas.microsoft.com/office/drawing/2014/main" id="{10A3F6D8-7E11-4976-9BB3-E8259222C899}"/>
              </a:ext>
            </a:extLst>
          </p:cNvPr>
          <p:cNvGrpSpPr/>
          <p:nvPr/>
        </p:nvGrpSpPr>
        <p:grpSpPr>
          <a:xfrm>
            <a:off x="-4235" y="358985"/>
            <a:ext cx="2376987" cy="615947"/>
            <a:chOff x="-4235" y="358985"/>
            <a:chExt cx="2376987" cy="615947"/>
          </a:xfrm>
        </p:grpSpPr>
        <p:pic>
          <p:nvPicPr>
            <p:cNvPr id="18" name="Picture 17">
              <a:extLst>
                <a:ext uri="{FF2B5EF4-FFF2-40B4-BE49-F238E27FC236}">
                  <a16:creationId xmlns:a16="http://schemas.microsoft.com/office/drawing/2014/main" id="{A83DB7C6-C6FD-4919-B2E9-59AD441478B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235" y="358985"/>
              <a:ext cx="2160000" cy="615947"/>
            </a:xfrm>
            <a:prstGeom prst="rect">
              <a:avLst/>
            </a:prstGeom>
          </p:spPr>
        </p:pic>
        <p:sp>
          <p:nvSpPr>
            <p:cNvPr id="19" name="TextBox 18">
              <a:extLst>
                <a:ext uri="{FF2B5EF4-FFF2-40B4-BE49-F238E27FC236}">
                  <a16:creationId xmlns:a16="http://schemas.microsoft.com/office/drawing/2014/main" id="{ADFF238E-7F6C-4E4D-ABDF-95E78500C919}"/>
                </a:ext>
              </a:extLst>
            </p:cNvPr>
            <p:cNvSpPr txBox="1"/>
            <p:nvPr userDrawn="1"/>
          </p:nvSpPr>
          <p:spPr>
            <a:xfrm>
              <a:off x="336233" y="412653"/>
              <a:ext cx="2036519" cy="461665"/>
            </a:xfrm>
            <a:prstGeom prst="rect">
              <a:avLst/>
            </a:prstGeom>
            <a:solidFill>
              <a:srgbClr val="00148C"/>
            </a:solid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a:ln>
                    <a:noFill/>
                  </a:ln>
                  <a:solidFill>
                    <a:schemeClr val="bg1"/>
                  </a:solidFill>
                  <a:effectLst/>
                  <a:uLnTx/>
                  <a:uFillTx/>
                </a:rPr>
                <a:t>myHR 2.0</a:t>
              </a:r>
            </a:p>
          </p:txBody>
        </p:sp>
      </p:grpSp>
    </p:spTree>
    <p:extLst>
      <p:ext uri="{BB962C8B-B14F-4D97-AF65-F5344CB8AC3E}">
        <p14:creationId xmlns:p14="http://schemas.microsoft.com/office/powerpoint/2010/main" val="172408390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6"/>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5"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2" y="6320503"/>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2" y="6320503"/>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18"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5" y="6320502"/>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18" algn="l"/>
              </a:tabLst>
            </a:pPr>
            <a:r>
              <a:rPr lang="fr-FR" sz="1467" b="1"/>
              <a:t>National </a:t>
            </a:r>
            <a:r>
              <a:rPr lang="fr-FR" sz="1467" b="1" err="1"/>
              <a:t>Grid</a:t>
            </a:r>
            <a:r>
              <a:rPr lang="fr-FR" sz="1467" b="1"/>
              <a:t> </a:t>
            </a:r>
          </a:p>
        </p:txBody>
      </p:sp>
    </p:spTree>
    <p:extLst>
      <p:ext uri="{BB962C8B-B14F-4D97-AF65-F5344CB8AC3E}">
        <p14:creationId xmlns:p14="http://schemas.microsoft.com/office/powerpoint/2010/main" val="1220585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82"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65"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46" indent="-359982"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82"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65" indent="-359982"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46" indent="-359982"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57329" y="236571"/>
            <a:ext cx="1857600" cy="383979"/>
          </a:xfrm>
          <a:prstGeom prst="rect">
            <a:avLst/>
          </a:prstGeom>
        </p:spPr>
      </p:pic>
      <p:sp>
        <p:nvSpPr>
          <p:cNvPr id="32790" name="Rectangle 5"/>
          <p:cNvSpPr>
            <a:spLocks noGrp="1" noChangeArrowheads="1"/>
          </p:cNvSpPr>
          <p:nvPr>
            <p:ph type="title"/>
          </p:nvPr>
        </p:nvSpPr>
        <p:spPr bwMode="auto">
          <a:xfrm>
            <a:off x="2765475" y="531203"/>
            <a:ext cx="11116476" cy="66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588429" y="1485901"/>
            <a:ext cx="10993971" cy="48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t>Click to edit Master text styles</a:t>
            </a:r>
          </a:p>
          <a:p>
            <a:pPr lvl="2"/>
            <a:r>
              <a:rPr lang="en-US"/>
              <a:t>Second level</a:t>
            </a:r>
          </a:p>
          <a:p>
            <a:pPr lvl="3"/>
            <a:r>
              <a:rPr lang="en-US"/>
              <a:t>Third level</a:t>
            </a:r>
          </a:p>
          <a:p>
            <a:pPr lvl="4"/>
            <a:r>
              <a:rPr lang="en-US"/>
              <a:t>Fourth level</a:t>
            </a:r>
          </a:p>
        </p:txBody>
      </p:sp>
      <p:cxnSp>
        <p:nvCxnSpPr>
          <p:cNvPr id="6" name="Straight Connector 5"/>
          <p:cNvCxnSpPr/>
          <p:nvPr/>
        </p:nvCxnSpPr>
        <p:spPr>
          <a:xfrm>
            <a:off x="592589" y="1187501"/>
            <a:ext cx="10985579" cy="0"/>
          </a:xfrm>
          <a:prstGeom prst="line">
            <a:avLst/>
          </a:prstGeom>
          <a:ln w="19050" cap="flat" cmpd="sng" algn="ctr">
            <a:solidFill>
              <a:srgbClr val="00148C"/>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txBox="1">
            <a:spLocks/>
          </p:cNvSpPr>
          <p:nvPr/>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800">
                <a:solidFill>
                  <a:srgbClr val="000000"/>
                </a:solidFill>
              </a:rPr>
              <a:pPr/>
              <a:t>‹#›</a:t>
            </a:fld>
            <a:endParaRPr sz="800">
              <a:solidFill>
                <a:srgbClr val="000000"/>
              </a:solidFill>
            </a:endParaRPr>
          </a:p>
        </p:txBody>
      </p:sp>
    </p:spTree>
    <p:extLst>
      <p:ext uri="{BB962C8B-B14F-4D97-AF65-F5344CB8AC3E}">
        <p14:creationId xmlns:p14="http://schemas.microsoft.com/office/powerpoint/2010/main" val="13337008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ransition>
    <p:fade/>
  </p:transition>
  <p:hf sldNum="0" hdr="0" ftr="0" dt="0"/>
  <p:txStyles>
    <p:titleStyle>
      <a:lvl1pPr algn="l" rtl="0" eaLnBrk="1" fontAlgn="base" hangingPunct="1">
        <a:spcBef>
          <a:spcPct val="0"/>
        </a:spcBef>
        <a:spcAft>
          <a:spcPct val="0"/>
        </a:spcAft>
        <a:defRPr sz="3733" b="0">
          <a:solidFill>
            <a:srgbClr val="00148C"/>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342858" indent="-342858" algn="l" rtl="0" eaLnBrk="1" fontAlgn="base" hangingPunct="1">
        <a:spcBef>
          <a:spcPct val="0"/>
        </a:spcBef>
        <a:spcAft>
          <a:spcPts val="600"/>
        </a:spcAft>
        <a:buClr>
          <a:srgbClr val="00148C"/>
        </a:buClr>
        <a:buFont typeface="Wingdings 2" pitchFamily="18" charset="2"/>
        <a:buChar char=""/>
        <a:defRPr sz="2667">
          <a:solidFill>
            <a:schemeClr val="tx1"/>
          </a:solidFill>
          <a:latin typeface="+mn-lt"/>
          <a:ea typeface="+mn-ea"/>
          <a:cs typeface="+mn-cs"/>
        </a:defRPr>
      </a:lvl1pPr>
      <a:lvl2pPr marL="355558" indent="-261905" algn="l" rtl="0" eaLnBrk="1" fontAlgn="base" hangingPunct="1">
        <a:spcBef>
          <a:spcPct val="0"/>
        </a:spcBef>
        <a:spcAft>
          <a:spcPts val="600"/>
        </a:spcAft>
        <a:buClr>
          <a:srgbClr val="0079C1"/>
        </a:buClr>
        <a:buFont typeface="Lucida Grande"/>
        <a:buChar char="–"/>
        <a:defRPr sz="2400">
          <a:solidFill>
            <a:schemeClr val="tx1"/>
          </a:solidFill>
          <a:latin typeface="+mn-lt"/>
          <a:ea typeface="+mn-ea"/>
        </a:defRPr>
      </a:lvl2pPr>
      <a:lvl3pPr marL="626983" indent="-271429" algn="l" rtl="0" eaLnBrk="1" fontAlgn="base" hangingPunct="1">
        <a:spcBef>
          <a:spcPct val="0"/>
        </a:spcBef>
        <a:spcAft>
          <a:spcPts val="600"/>
        </a:spcAft>
        <a:buClr>
          <a:srgbClr val="00148C"/>
        </a:buClr>
        <a:buFont typeface="Lucida Grande"/>
        <a:buChar char="–"/>
        <a:defRPr sz="2400">
          <a:solidFill>
            <a:schemeClr val="tx1"/>
          </a:solidFill>
          <a:latin typeface="+mn-lt"/>
          <a:ea typeface="+mn-ea"/>
        </a:defRPr>
      </a:lvl3pPr>
      <a:lvl4pPr marL="896828" indent="-269841" algn="l" rtl="0" eaLnBrk="1" fontAlgn="base" hangingPunct="1">
        <a:spcBef>
          <a:spcPct val="0"/>
        </a:spcBef>
        <a:spcAft>
          <a:spcPts val="600"/>
        </a:spcAft>
        <a:buClr>
          <a:srgbClr val="00148C"/>
        </a:buClr>
        <a:buFont typeface="Lucida Grande"/>
        <a:buChar char="–"/>
        <a:defRPr sz="1867">
          <a:solidFill>
            <a:schemeClr val="tx1"/>
          </a:solidFill>
          <a:latin typeface="+mn-lt"/>
          <a:ea typeface="+mn-ea"/>
        </a:defRPr>
      </a:lvl4pPr>
      <a:lvl5pPr marL="1074605" indent="-177780" algn="l" rtl="0" eaLnBrk="1" fontAlgn="base" hangingPunct="1">
        <a:spcBef>
          <a:spcPct val="0"/>
        </a:spcBef>
        <a:spcAft>
          <a:spcPts val="600"/>
        </a:spcAft>
        <a:buClr>
          <a:srgbClr val="00148C"/>
        </a:buClr>
        <a:buFont typeface="Lucida Grande"/>
        <a:buChar char="–"/>
        <a:defRPr sz="1467">
          <a:solidFill>
            <a:schemeClr val="tx1"/>
          </a:solidFill>
          <a:latin typeface="+mn-lt"/>
          <a:ea typeface="+mn-ea"/>
        </a:defRPr>
      </a:lvl5pPr>
      <a:lvl6pPr marL="2514286" indent="-228573"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6pPr>
      <a:lvl7pPr marL="2971430" indent="-228573"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7pPr>
      <a:lvl8pPr marL="3428573" indent="-228573"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8pPr>
      <a:lvl9pPr marL="3885718" indent="-228573" algn="l" rtl="0" eaLnBrk="1" fontAlgn="base" hangingPunct="1">
        <a:spcBef>
          <a:spcPct val="0"/>
        </a:spcBef>
        <a:spcAft>
          <a:spcPct val="50000"/>
        </a:spcAft>
        <a:buClr>
          <a:srgbClr val="0079C1"/>
        </a:buClr>
        <a:buFont typeface="Wingdings 2" pitchFamily="18" charset="2"/>
        <a:buChar char="¾"/>
        <a:defRPr sz="1600">
          <a:solidFill>
            <a:schemeClr val="tx2"/>
          </a:solidFill>
          <a:latin typeface="+mn-lt"/>
          <a:ea typeface="+mn-ea"/>
        </a:defRPr>
      </a:lvl9pPr>
    </p:bodyStyle>
    <p:otherStyle>
      <a:defPPr>
        <a:defRPr lang="en-US"/>
      </a:defPPr>
      <a:lvl1pPr marL="0" algn="l" defTabSz="914286" rtl="0" eaLnBrk="1" latinLnBrk="0" hangingPunct="1">
        <a:defRPr sz="1900" kern="1200">
          <a:solidFill>
            <a:schemeClr val="tx1"/>
          </a:solidFill>
          <a:latin typeface="+mn-lt"/>
          <a:ea typeface="+mn-ea"/>
          <a:cs typeface="+mn-cs"/>
        </a:defRPr>
      </a:lvl1pPr>
      <a:lvl2pPr marL="457143" algn="l" defTabSz="914286" rtl="0" eaLnBrk="1" latinLnBrk="0" hangingPunct="1">
        <a:defRPr sz="1900" kern="1200">
          <a:solidFill>
            <a:schemeClr val="tx1"/>
          </a:solidFill>
          <a:latin typeface="+mn-lt"/>
          <a:ea typeface="+mn-ea"/>
          <a:cs typeface="+mn-cs"/>
        </a:defRPr>
      </a:lvl2pPr>
      <a:lvl3pPr marL="914286" algn="l" defTabSz="914286" rtl="0" eaLnBrk="1" latinLnBrk="0" hangingPunct="1">
        <a:defRPr sz="1900" kern="1200">
          <a:solidFill>
            <a:schemeClr val="tx1"/>
          </a:solidFill>
          <a:latin typeface="+mn-lt"/>
          <a:ea typeface="+mn-ea"/>
          <a:cs typeface="+mn-cs"/>
        </a:defRPr>
      </a:lvl3pPr>
      <a:lvl4pPr marL="1371430" algn="l" defTabSz="914286" rtl="0" eaLnBrk="1" latinLnBrk="0" hangingPunct="1">
        <a:defRPr sz="1900" kern="1200">
          <a:solidFill>
            <a:schemeClr val="tx1"/>
          </a:solidFill>
          <a:latin typeface="+mn-lt"/>
          <a:ea typeface="+mn-ea"/>
          <a:cs typeface="+mn-cs"/>
        </a:defRPr>
      </a:lvl4pPr>
      <a:lvl5pPr marL="1828573" algn="l" defTabSz="914286" rtl="0" eaLnBrk="1" latinLnBrk="0" hangingPunct="1">
        <a:defRPr sz="1900" kern="1200">
          <a:solidFill>
            <a:schemeClr val="tx1"/>
          </a:solidFill>
          <a:latin typeface="+mn-lt"/>
          <a:ea typeface="+mn-ea"/>
          <a:cs typeface="+mn-cs"/>
        </a:defRPr>
      </a:lvl5pPr>
      <a:lvl6pPr marL="2285718" algn="l" defTabSz="914286" rtl="0" eaLnBrk="1" latinLnBrk="0" hangingPunct="1">
        <a:defRPr sz="1900" kern="1200">
          <a:solidFill>
            <a:schemeClr val="tx1"/>
          </a:solidFill>
          <a:latin typeface="+mn-lt"/>
          <a:ea typeface="+mn-ea"/>
          <a:cs typeface="+mn-cs"/>
        </a:defRPr>
      </a:lvl6pPr>
      <a:lvl7pPr marL="2742858" algn="l" defTabSz="914286" rtl="0" eaLnBrk="1" latinLnBrk="0" hangingPunct="1">
        <a:defRPr sz="1900" kern="1200">
          <a:solidFill>
            <a:schemeClr val="tx1"/>
          </a:solidFill>
          <a:latin typeface="+mn-lt"/>
          <a:ea typeface="+mn-ea"/>
          <a:cs typeface="+mn-cs"/>
        </a:defRPr>
      </a:lvl7pPr>
      <a:lvl8pPr marL="3200000" algn="l" defTabSz="914286" rtl="0" eaLnBrk="1" latinLnBrk="0" hangingPunct="1">
        <a:defRPr sz="1900" kern="1200">
          <a:solidFill>
            <a:schemeClr val="tx1"/>
          </a:solidFill>
          <a:latin typeface="+mn-lt"/>
          <a:ea typeface="+mn-ea"/>
          <a:cs typeface="+mn-cs"/>
        </a:defRPr>
      </a:lvl8pPr>
      <a:lvl9pPr marL="3657143" algn="l" defTabSz="914286"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71">
          <p15:clr>
            <a:srgbClr val="F26B43"/>
          </p15:clr>
        </p15:guide>
        <p15:guide id="4" pos="5472">
          <p15:clr>
            <a:srgbClr val="F26B43"/>
          </p15:clr>
        </p15:guide>
        <p15:guide id="5" orient="horz" pos="701">
          <p15:clr>
            <a:srgbClr val="F26B43"/>
          </p15:clr>
        </p15:guide>
        <p15:guide id="6" orient="horz" pos="3005">
          <p15:clr>
            <a:srgbClr val="F26B43"/>
          </p15:clr>
        </p15:guide>
        <p15:guide id="7" orient="horz" pos="572">
          <p15:clr>
            <a:srgbClr val="F26B43"/>
          </p15:clr>
        </p15:guide>
        <p15:guide id="8" pos="218">
          <p15:clr>
            <a:srgbClr val="F26B43"/>
          </p15:clr>
        </p15:guide>
        <p15:guide id="9" pos="3728">
          <p15:clr>
            <a:srgbClr val="F26B43"/>
          </p15:clr>
        </p15:guide>
        <p15:guide id="10" orient="horz" pos="803">
          <p15:clr>
            <a:srgbClr val="F26B43"/>
          </p15:clr>
        </p15:guide>
        <p15:guide id="11" orient="horz" pos="2386">
          <p15:clr>
            <a:srgbClr val="F26B43"/>
          </p15:clr>
        </p15:guide>
        <p15:guide id="12" pos="443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38.png"/><Relationship Id="rId9" Type="http://schemas.openxmlformats.org/officeDocument/2006/relationships/image" Target="../media/image25.svg"/></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image" Target="../media/image43.svg"/><Relationship Id="rId4" Type="http://schemas.openxmlformats.org/officeDocument/2006/relationships/image" Target="../media/image42.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11" Type="http://schemas.openxmlformats.org/officeDocument/2006/relationships/chart" Target="../charts/chart1.xml"/><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9.png"/><Relationship Id="rId7" Type="http://schemas.openxmlformats.org/officeDocument/2006/relationships/image" Target="../media/image31.sv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36.svg"/></Relationships>
</file>

<file path=ppt/slides/_rels/slide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6.xml"/><Relationship Id="rId4"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D11F48BE-96B2-4B10-82E2-0149C7A9017D}"/>
              </a:ext>
            </a:extLst>
          </p:cNvPr>
          <p:cNvSpPr>
            <a:spLocks noGrp="1"/>
          </p:cNvSpPr>
          <p:nvPr>
            <p:ph type="title"/>
          </p:nvPr>
        </p:nvSpPr>
        <p:spPr>
          <a:xfrm>
            <a:off x="440260" y="1872924"/>
            <a:ext cx="6613725" cy="1157385"/>
          </a:xfrm>
        </p:spPr>
        <p:txBody>
          <a:bodyPr/>
          <a:lstStyle/>
          <a:p>
            <a:br>
              <a:rPr lang="en-GB" sz="4000" dirty="0"/>
            </a:br>
            <a:r>
              <a:rPr lang="en-GB" sz="3600" dirty="0"/>
              <a:t>Executive Steering Group</a:t>
            </a:r>
            <a:br>
              <a:rPr lang="en-GB" sz="4000" dirty="0"/>
            </a:br>
            <a:endParaRPr lang="en-GB" sz="4000" dirty="0"/>
          </a:p>
        </p:txBody>
      </p:sp>
      <p:sp>
        <p:nvSpPr>
          <p:cNvPr id="25" name="Text Placeholder 24">
            <a:extLst>
              <a:ext uri="{FF2B5EF4-FFF2-40B4-BE49-F238E27FC236}">
                <a16:creationId xmlns:a16="http://schemas.microsoft.com/office/drawing/2014/main" id="{FD606F69-44F1-45F4-B0E8-B3ECBFA14AB6}"/>
              </a:ext>
            </a:extLst>
          </p:cNvPr>
          <p:cNvSpPr>
            <a:spLocks noGrp="1"/>
          </p:cNvSpPr>
          <p:nvPr>
            <p:ph type="body" sz="quarter" idx="10"/>
          </p:nvPr>
        </p:nvSpPr>
        <p:spPr>
          <a:xfrm>
            <a:off x="440261" y="4048346"/>
            <a:ext cx="5378452" cy="328231"/>
          </a:xfrm>
        </p:spPr>
        <p:txBody>
          <a:bodyPr/>
          <a:lstStyle/>
          <a:p>
            <a:pPr lvl="1"/>
            <a:r>
              <a:rPr lang="en-GB" dirty="0"/>
              <a:t> 05</a:t>
            </a:r>
            <a:r>
              <a:rPr lang="en-GB" baseline="30000" dirty="0"/>
              <a:t>th</a:t>
            </a:r>
            <a:r>
              <a:rPr lang="en-GB" dirty="0"/>
              <a:t> March 2021</a:t>
            </a:r>
          </a:p>
        </p:txBody>
      </p:sp>
      <p:pic>
        <p:nvPicPr>
          <p:cNvPr id="4" name="Picture Placeholder 3">
            <a:extLst>
              <a:ext uri="{FF2B5EF4-FFF2-40B4-BE49-F238E27FC236}">
                <a16:creationId xmlns:a16="http://schemas.microsoft.com/office/drawing/2014/main" id="{74E4277B-3BB9-6144-9D49-BF4DF54AADCC}"/>
              </a:ext>
            </a:extLst>
          </p:cNvPr>
          <p:cNvPicPr>
            <a:picLocks noGrp="1" noChangeAspect="1"/>
          </p:cNvPicPr>
          <p:nvPr>
            <p:ph type="pic" sz="quarter" idx="12"/>
          </p:nvPr>
        </p:nvPicPr>
        <p:blipFill rotWithShape="1">
          <a:blip r:embed="rId3" cstate="print">
            <a:extLst>
              <a:ext uri="{28A0092B-C50C-407E-A947-70E740481C1C}">
                <a14:useLocalDpi xmlns:a14="http://schemas.microsoft.com/office/drawing/2010/main"/>
              </a:ext>
            </a:extLst>
          </a:blip>
          <a:srcRect/>
          <a:stretch/>
        </p:blipFill>
        <p:spPr/>
      </p:pic>
      <p:pic>
        <p:nvPicPr>
          <p:cNvPr id="8" name="Picture Placeholder 7">
            <a:extLst>
              <a:ext uri="{FF2B5EF4-FFF2-40B4-BE49-F238E27FC236}">
                <a16:creationId xmlns:a16="http://schemas.microsoft.com/office/drawing/2014/main" id="{15EA85F1-F52C-9E4C-B748-D492768EA85E}"/>
              </a:ext>
            </a:extLst>
          </p:cNvPr>
          <p:cNvPicPr>
            <a:picLocks noGrp="1" noChangeAspect="1"/>
          </p:cNvPicPr>
          <p:nvPr>
            <p:ph type="pic" sz="quarter" idx="11"/>
          </p:nvPr>
        </p:nvPicPr>
        <p:blipFill rotWithShape="1">
          <a:blip r:embed="rId4" cstate="print">
            <a:extLst>
              <a:ext uri="{28A0092B-C50C-407E-A947-70E740481C1C}">
                <a14:useLocalDpi xmlns:a14="http://schemas.microsoft.com/office/drawing/2010/main"/>
              </a:ext>
            </a:extLst>
          </a:blip>
          <a:srcRect/>
          <a:stretch/>
        </p:blipFill>
        <p:spPr/>
      </p:pic>
      <p:pic>
        <p:nvPicPr>
          <p:cNvPr id="15" name="Picture Placeholder 14">
            <a:extLst>
              <a:ext uri="{FF2B5EF4-FFF2-40B4-BE49-F238E27FC236}">
                <a16:creationId xmlns:a16="http://schemas.microsoft.com/office/drawing/2014/main" id="{06FCABBD-1FEA-CE47-B19A-510D0528C0B2}"/>
              </a:ext>
            </a:extLst>
          </p:cNvPr>
          <p:cNvPicPr>
            <a:picLocks noGrp="1" noChangeAspect="1"/>
          </p:cNvPicPr>
          <p:nvPr>
            <p:ph type="pic" sz="quarter" idx="13"/>
          </p:nvPr>
        </p:nvPicPr>
        <p:blipFill rotWithShape="1">
          <a:blip r:embed="rId5"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409871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0E7184-A74D-45F1-8E05-63312DEDE824}"/>
              </a:ext>
            </a:extLst>
          </p:cNvPr>
          <p:cNvSpPr/>
          <p:nvPr/>
        </p:nvSpPr>
        <p:spPr>
          <a:xfrm>
            <a:off x="293347" y="6293867"/>
            <a:ext cx="1823688" cy="468000"/>
          </a:xfrm>
          <a:prstGeom prst="rect">
            <a:avLst/>
          </a:prstGeom>
          <a:solidFill>
            <a:schemeClr val="bg1"/>
          </a:solidFill>
        </p:spPr>
        <p:txBody>
          <a:bodyPr wrap="square">
            <a:spAutoFit/>
          </a:bodyPr>
          <a:lstStyle/>
          <a:p>
            <a:pPr lvl="0" algn="ctr" fontAlgn="base">
              <a:spcBef>
                <a:spcPct val="0"/>
              </a:spcBef>
              <a:spcAft>
                <a:spcPts val="800"/>
              </a:spcAft>
              <a:buClr>
                <a:schemeClr val="tx1"/>
              </a:buClr>
              <a:defRPr/>
            </a:pPr>
            <a:r>
              <a:rPr lang="en-GB" sz="800">
                <a:solidFill>
                  <a:schemeClr val="bg1"/>
                </a:solidFill>
              </a:rPr>
              <a:t>Dependency</a:t>
            </a:r>
          </a:p>
        </p:txBody>
      </p:sp>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Implementation Phasing – </a:t>
            </a:r>
            <a:r>
              <a:rPr lang="en-US">
                <a:solidFill>
                  <a:srgbClr val="F53C32"/>
                </a:solidFill>
              </a:rPr>
              <a:t>Justin</a:t>
            </a:r>
            <a:endParaRPr lang="en-US" b="0" i="1">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extLst>
              <p:ext uri="{D42A27DB-BD31-4B8C-83A1-F6EECF244321}">
                <p14:modId xmlns:p14="http://schemas.microsoft.com/office/powerpoint/2010/main" val="4204536438"/>
              </p:ext>
            </p:extLst>
          </p:nvPr>
        </p:nvGraphicFramePr>
        <p:xfrm>
          <a:off x="634792" y="932165"/>
          <a:ext cx="11321855" cy="5836383"/>
        </p:xfrm>
        <a:graphic>
          <a:graphicData uri="http://schemas.openxmlformats.org/drawingml/2006/table">
            <a:tbl>
              <a:tblPr firstRow="1" bandRow="1">
                <a:tableStyleId>{5C22544A-7EE6-4342-B048-85BDC9FD1C3A}</a:tableStyleId>
              </a:tblPr>
              <a:tblGrid>
                <a:gridCol w="1066290">
                  <a:extLst>
                    <a:ext uri="{9D8B030D-6E8A-4147-A177-3AD203B41FA5}">
                      <a16:colId xmlns:a16="http://schemas.microsoft.com/office/drawing/2014/main" val="4070478539"/>
                    </a:ext>
                  </a:extLst>
                </a:gridCol>
                <a:gridCol w="1066290">
                  <a:extLst>
                    <a:ext uri="{9D8B030D-6E8A-4147-A177-3AD203B41FA5}">
                      <a16:colId xmlns:a16="http://schemas.microsoft.com/office/drawing/2014/main" val="889628546"/>
                    </a:ext>
                  </a:extLst>
                </a:gridCol>
                <a:gridCol w="1066290">
                  <a:extLst>
                    <a:ext uri="{9D8B030D-6E8A-4147-A177-3AD203B41FA5}">
                      <a16:colId xmlns:a16="http://schemas.microsoft.com/office/drawing/2014/main" val="4090476950"/>
                    </a:ext>
                  </a:extLst>
                </a:gridCol>
                <a:gridCol w="1066290">
                  <a:extLst>
                    <a:ext uri="{9D8B030D-6E8A-4147-A177-3AD203B41FA5}">
                      <a16:colId xmlns:a16="http://schemas.microsoft.com/office/drawing/2014/main" val="379341082"/>
                    </a:ext>
                  </a:extLst>
                </a:gridCol>
                <a:gridCol w="1066290">
                  <a:extLst>
                    <a:ext uri="{9D8B030D-6E8A-4147-A177-3AD203B41FA5}">
                      <a16:colId xmlns:a16="http://schemas.microsoft.com/office/drawing/2014/main" val="1967394299"/>
                    </a:ext>
                  </a:extLst>
                </a:gridCol>
                <a:gridCol w="1066291">
                  <a:extLst>
                    <a:ext uri="{9D8B030D-6E8A-4147-A177-3AD203B41FA5}">
                      <a16:colId xmlns:a16="http://schemas.microsoft.com/office/drawing/2014/main" val="3464808789"/>
                    </a:ext>
                  </a:extLst>
                </a:gridCol>
                <a:gridCol w="1066290">
                  <a:extLst>
                    <a:ext uri="{9D8B030D-6E8A-4147-A177-3AD203B41FA5}">
                      <a16:colId xmlns:a16="http://schemas.microsoft.com/office/drawing/2014/main" val="4051430975"/>
                    </a:ext>
                  </a:extLst>
                </a:gridCol>
                <a:gridCol w="1066290">
                  <a:extLst>
                    <a:ext uri="{9D8B030D-6E8A-4147-A177-3AD203B41FA5}">
                      <a16:colId xmlns:a16="http://schemas.microsoft.com/office/drawing/2014/main" val="1465237205"/>
                    </a:ext>
                  </a:extLst>
                </a:gridCol>
                <a:gridCol w="1066290">
                  <a:extLst>
                    <a:ext uri="{9D8B030D-6E8A-4147-A177-3AD203B41FA5}">
                      <a16:colId xmlns:a16="http://schemas.microsoft.com/office/drawing/2014/main" val="1482525990"/>
                    </a:ext>
                  </a:extLst>
                </a:gridCol>
                <a:gridCol w="1725244">
                  <a:extLst>
                    <a:ext uri="{9D8B030D-6E8A-4147-A177-3AD203B41FA5}">
                      <a16:colId xmlns:a16="http://schemas.microsoft.com/office/drawing/2014/main" val="2043797079"/>
                    </a:ext>
                  </a:extLst>
                </a:gridCol>
              </a:tblGrid>
              <a:tr h="150101">
                <a:tc gridSpan="3">
                  <a:txBody>
                    <a:bodyPr/>
                    <a:lstStyle/>
                    <a:p>
                      <a:pPr algn="ctr"/>
                      <a:r>
                        <a:rPr lang="en-GB" sz="1000"/>
                        <a:t>Phases for Sanctioning</a:t>
                      </a:r>
                    </a:p>
                  </a:txBody>
                  <a:tcPr/>
                </a:tc>
                <a:tc hMerge="1">
                  <a:txBody>
                    <a:bodyPr/>
                    <a:lstStyle/>
                    <a:p>
                      <a:pPr algn="ctr"/>
                      <a:endParaRPr lang="en-GB" sz="1000"/>
                    </a:p>
                  </a:txBody>
                  <a:tcPr/>
                </a:tc>
                <a:tc hMerge="1">
                  <a:txBody>
                    <a:bodyPr/>
                    <a:lstStyle/>
                    <a:p>
                      <a:endParaRPr lang="en-GB"/>
                    </a:p>
                  </a:txBody>
                  <a:tcPr/>
                </a:tc>
                <a:tc gridSpan="7">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000" b="1" i="0" u="none" strike="noStrike" kern="0" cap="none" spc="0" normalizeH="0" baseline="0" noProof="0">
                          <a:ln>
                            <a:noFill/>
                          </a:ln>
                          <a:solidFill>
                            <a:srgbClr val="FFFFFF"/>
                          </a:solidFill>
                          <a:effectLst/>
                          <a:uLnTx/>
                          <a:uFillTx/>
                          <a:latin typeface="+mn-lt"/>
                          <a:ea typeface="+mn-ea"/>
                          <a:cs typeface="+mn-cs"/>
                        </a:rPr>
                        <a:t>Phases for Future Sanctioning</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en-GB"/>
                    </a:p>
                  </a:txBody>
                  <a:tcPr/>
                </a:tc>
                <a:extLst>
                  <a:ext uri="{0D108BD9-81ED-4DB2-BD59-A6C34878D82A}">
                    <a16:rowId xmlns:a16="http://schemas.microsoft.com/office/drawing/2014/main" val="1225621879"/>
                  </a:ext>
                </a:extLst>
              </a:tr>
              <a:tr h="216000">
                <a:tc>
                  <a:txBody>
                    <a:bodyPr/>
                    <a:lstStyle/>
                    <a:p>
                      <a:pPr algn="ctr"/>
                      <a:r>
                        <a:rPr lang="en-GB" sz="1000">
                          <a:solidFill>
                            <a:schemeClr val="bg1"/>
                          </a:solidFill>
                        </a:rPr>
                        <a:t>1</a:t>
                      </a:r>
                    </a:p>
                  </a:txBody>
                  <a:tcPr>
                    <a:solidFill>
                      <a:schemeClr val="accent2">
                        <a:lumMod val="50000"/>
                      </a:schemeClr>
                    </a:solidFill>
                  </a:tcPr>
                </a:tc>
                <a:tc>
                  <a:txBody>
                    <a:bodyPr/>
                    <a:lstStyle/>
                    <a:p>
                      <a:pPr algn="ctr"/>
                      <a:r>
                        <a:rPr lang="en-GB" sz="1000">
                          <a:solidFill>
                            <a:schemeClr val="bg1"/>
                          </a:solidFill>
                        </a:rPr>
                        <a:t>2</a:t>
                      </a:r>
                    </a:p>
                  </a:txBody>
                  <a:tcPr>
                    <a:solidFill>
                      <a:schemeClr val="accent2">
                        <a:lumMod val="75000"/>
                      </a:schemeClr>
                    </a:solidFill>
                  </a:tcPr>
                </a:tc>
                <a:tc>
                  <a:txBody>
                    <a:bodyPr/>
                    <a:lstStyle/>
                    <a:p>
                      <a:pPr algn="ctr"/>
                      <a:r>
                        <a:rPr lang="en-GB" sz="1000">
                          <a:solidFill>
                            <a:schemeClr val="bg1"/>
                          </a:solidFill>
                        </a:rPr>
                        <a:t>3</a:t>
                      </a:r>
                    </a:p>
                  </a:txBody>
                  <a:tcPr>
                    <a:solidFill>
                      <a:schemeClr val="accent2"/>
                    </a:solidFill>
                  </a:tcPr>
                </a:tc>
                <a:tc>
                  <a:txBody>
                    <a:bodyPr/>
                    <a:lstStyle/>
                    <a:p>
                      <a:pPr algn="ctr"/>
                      <a:r>
                        <a:rPr lang="en-GB" sz="1000">
                          <a:solidFill>
                            <a:schemeClr val="bg1"/>
                          </a:solidFill>
                        </a:rPr>
                        <a:t>4</a:t>
                      </a:r>
                    </a:p>
                  </a:txBody>
                  <a:tcPr>
                    <a:solidFill>
                      <a:schemeClr val="bg1">
                        <a:lumMod val="50000"/>
                      </a:schemeClr>
                    </a:solidFill>
                  </a:tcPr>
                </a:tc>
                <a:tc>
                  <a:txBody>
                    <a:bodyPr/>
                    <a:lstStyle/>
                    <a:p>
                      <a:pPr algn="ctr"/>
                      <a:r>
                        <a:rPr lang="en-GB" sz="1000">
                          <a:solidFill>
                            <a:schemeClr val="bg1"/>
                          </a:solidFill>
                        </a:rPr>
                        <a:t>5</a:t>
                      </a:r>
                    </a:p>
                  </a:txBody>
                  <a:tcPr>
                    <a:solidFill>
                      <a:schemeClr val="bg1">
                        <a:lumMod val="50000"/>
                      </a:schemeClr>
                    </a:solidFill>
                  </a:tcPr>
                </a:tc>
                <a:tc>
                  <a:txBody>
                    <a:bodyPr/>
                    <a:lstStyle/>
                    <a:p>
                      <a:pPr algn="ctr"/>
                      <a:r>
                        <a:rPr lang="en-GB" sz="1000">
                          <a:solidFill>
                            <a:schemeClr val="bg1"/>
                          </a:solidFill>
                        </a:rPr>
                        <a:t>6</a:t>
                      </a:r>
                    </a:p>
                  </a:txBody>
                  <a:tcPr>
                    <a:solidFill>
                      <a:schemeClr val="bg1">
                        <a:lumMod val="50000"/>
                      </a:schemeClr>
                    </a:solidFill>
                  </a:tcPr>
                </a:tc>
                <a:tc>
                  <a:txBody>
                    <a:bodyPr/>
                    <a:lstStyle/>
                    <a:p>
                      <a:pPr algn="ctr"/>
                      <a:r>
                        <a:rPr lang="en-GB" sz="1000">
                          <a:solidFill>
                            <a:schemeClr val="bg1"/>
                          </a:solidFill>
                        </a:rPr>
                        <a:t>7</a:t>
                      </a:r>
                    </a:p>
                  </a:txBody>
                  <a:tcPr>
                    <a:solidFill>
                      <a:schemeClr val="bg1">
                        <a:lumMod val="50000"/>
                      </a:schemeClr>
                    </a:solidFill>
                  </a:tcPr>
                </a:tc>
                <a:tc>
                  <a:txBody>
                    <a:bodyPr/>
                    <a:lstStyle/>
                    <a:p>
                      <a:pPr algn="ctr"/>
                      <a:r>
                        <a:rPr lang="en-GB" sz="1000">
                          <a:solidFill>
                            <a:schemeClr val="bg1"/>
                          </a:solidFill>
                        </a:rPr>
                        <a:t>8</a:t>
                      </a:r>
                    </a:p>
                  </a:txBody>
                  <a:tcPr>
                    <a:solidFill>
                      <a:schemeClr val="bg1">
                        <a:lumMod val="50000"/>
                      </a:schemeClr>
                    </a:solidFill>
                  </a:tcPr>
                </a:tc>
                <a:tc>
                  <a:txBody>
                    <a:bodyPr/>
                    <a:lstStyle/>
                    <a:p>
                      <a:pPr algn="ctr"/>
                      <a:r>
                        <a:rPr lang="en-GB" sz="1000">
                          <a:solidFill>
                            <a:schemeClr val="bg1"/>
                          </a:solidFill>
                        </a:rPr>
                        <a:t>9</a:t>
                      </a:r>
                    </a:p>
                  </a:txBody>
                  <a:tcPr>
                    <a:solidFill>
                      <a:schemeClr val="bg1">
                        <a:lumMod val="50000"/>
                      </a:schemeClr>
                    </a:solidFill>
                  </a:tcPr>
                </a:tc>
                <a:tc>
                  <a:txBody>
                    <a:bodyPr/>
                    <a:lstStyle/>
                    <a:p>
                      <a:pPr algn="ctr"/>
                      <a:r>
                        <a:rPr lang="en-GB" sz="1000">
                          <a:solidFill>
                            <a:schemeClr val="bg1"/>
                          </a:solidFill>
                        </a:rPr>
                        <a:t>10 (N) - Intergration</a:t>
                      </a:r>
                    </a:p>
                  </a:txBody>
                  <a:tcPr>
                    <a:solidFill>
                      <a:schemeClr val="accent6">
                        <a:lumMod val="75000"/>
                      </a:schemeClr>
                    </a:solidFill>
                  </a:tcPr>
                </a:tc>
                <a:extLst>
                  <a:ext uri="{0D108BD9-81ED-4DB2-BD59-A6C34878D82A}">
                    <a16:rowId xmlns:a16="http://schemas.microsoft.com/office/drawing/2014/main" val="1760800610"/>
                  </a:ext>
                </a:extLst>
              </a:tr>
              <a:tr h="289348">
                <a:tc>
                  <a:txBody>
                    <a:bodyPr/>
                    <a:lstStyle/>
                    <a:p>
                      <a:pPr algn="ctr"/>
                      <a:r>
                        <a:rPr lang="en-GB" sz="1000" b="0"/>
                        <a:t>“Quick Wins &amp; Moving to Standard”</a:t>
                      </a:r>
                    </a:p>
                  </a:txBody>
                  <a:tcPr anchor="ctr"/>
                </a:tc>
                <a:tc>
                  <a:txBody>
                    <a:bodyPr/>
                    <a:lstStyle/>
                    <a:p>
                      <a:pPr algn="ctr"/>
                      <a:r>
                        <a:rPr lang="en-GB" sz="1000" b="0"/>
                        <a:t>“Introducing Self Serve Hierarchy Functionality &amp; Removing Custom Fields”</a:t>
                      </a:r>
                    </a:p>
                  </a:txBody>
                  <a:tcPr anchor="ctr"/>
                </a:tc>
                <a:tc>
                  <a:txBody>
                    <a:bodyPr/>
                    <a:lstStyle/>
                    <a:p>
                      <a:pPr algn="ctr"/>
                      <a:r>
                        <a:rPr lang="en-GB" sz="1000" b="0"/>
                        <a:t>“Introducing Business Hierarchy and Temporary Assignment’’</a:t>
                      </a:r>
                    </a:p>
                  </a:txBody>
                  <a:tcPr anchor="ctr"/>
                </a:tc>
                <a:tc>
                  <a:txBody>
                    <a:bodyPr/>
                    <a:lstStyle/>
                    <a:p>
                      <a:pPr algn="ctr"/>
                      <a:r>
                        <a:rPr lang="en-GB" sz="1000" b="0"/>
                        <a:t>“Releasing Transition Period Functionality”</a:t>
                      </a:r>
                    </a:p>
                  </a:txBody>
                  <a:tcPr anchor="ctr"/>
                </a:tc>
                <a:tc>
                  <a:txBody>
                    <a:bodyPr/>
                    <a:lstStyle/>
                    <a:p>
                      <a:pPr algn="ctr"/>
                      <a:r>
                        <a:rPr lang="en-GB" sz="1000" b="0">
                          <a:solidFill>
                            <a:schemeClr val="dk1"/>
                          </a:solidFill>
                          <a:latin typeface="+mn-lt"/>
                          <a:ea typeface="+mn-ea"/>
                          <a:cs typeface="+mn-cs"/>
                        </a:rPr>
                        <a:t>“Moving to Standard on Pay Related Information”</a:t>
                      </a:r>
                    </a:p>
                  </a:txBody>
                  <a:tcPr anchor="ctr"/>
                </a:tc>
                <a:tc>
                  <a:txBody>
                    <a:bodyPr/>
                    <a:lstStyle/>
                    <a:p>
                      <a:pPr algn="ctr"/>
                      <a:r>
                        <a:rPr lang="en-GB" sz="1000" b="0"/>
                        <a:t>“Releasing Leave of Absence &amp; Right to Return Functionality”</a:t>
                      </a:r>
                    </a:p>
                  </a:txBody>
                  <a:tcPr anchor="ctr"/>
                </a:tc>
                <a:tc>
                  <a:txBody>
                    <a:bodyPr/>
                    <a:lstStyle/>
                    <a:p>
                      <a:pPr algn="ctr"/>
                      <a:r>
                        <a:rPr lang="en-GB" sz="1000" b="0"/>
                        <a:t>“Moving to Standard on Contract Type Fields”</a:t>
                      </a:r>
                    </a:p>
                  </a:txBody>
                  <a:tcPr anchor="ctr"/>
                </a:tc>
                <a:tc>
                  <a:txBody>
                    <a:bodyPr/>
                    <a:lstStyle/>
                    <a:p>
                      <a:pPr algn="ctr"/>
                      <a:r>
                        <a:rPr lang="en-GB" sz="1000" b="0"/>
                        <a:t>“Moving to Standard for Contingent Workers”</a:t>
                      </a:r>
                    </a:p>
                  </a:txBody>
                  <a:tcPr anchor="ctr"/>
                </a:tc>
                <a:tc>
                  <a:txBody>
                    <a:bodyPr/>
                    <a:lstStyle/>
                    <a:p>
                      <a:pPr algn="ctr"/>
                      <a:r>
                        <a:rPr lang="en-GB" sz="1000" b="0"/>
                        <a:t>“Improving Role Based Permissions”</a:t>
                      </a:r>
                    </a:p>
                  </a:txBody>
                  <a:tcPr anchor="ctr"/>
                </a:tc>
                <a:tc>
                  <a:txBody>
                    <a:bodyPr/>
                    <a:lstStyle/>
                    <a:p>
                      <a:pPr algn="ctr"/>
                      <a:r>
                        <a:rPr lang="en-GB" sz="1000" b="0"/>
                        <a:t>“Integration to SAP on Premise”</a:t>
                      </a:r>
                    </a:p>
                  </a:txBody>
                  <a:tcPr anchor="ctr">
                    <a:solidFill>
                      <a:schemeClr val="accent6">
                        <a:lumMod val="20000"/>
                        <a:lumOff val="80000"/>
                      </a:schemeClr>
                    </a:solidFill>
                  </a:tcPr>
                </a:tc>
                <a:extLst>
                  <a:ext uri="{0D108BD9-81ED-4DB2-BD59-A6C34878D82A}">
                    <a16:rowId xmlns:a16="http://schemas.microsoft.com/office/drawing/2014/main" val="600912278"/>
                  </a:ext>
                </a:extLst>
              </a:tr>
              <a:tr h="2407663">
                <a:tc>
                  <a:txBody>
                    <a:bodyPr/>
                    <a:lstStyle/>
                    <a:p>
                      <a:pPr marL="171450" indent="-171450" algn="l">
                        <a:spcAft>
                          <a:spcPts val="400"/>
                        </a:spcAft>
                        <a:buFont typeface="Wingdings" panose="05000000000000000000" pitchFamily="2" charset="2"/>
                        <a:buChar char="ü"/>
                      </a:pPr>
                      <a:r>
                        <a:rPr lang="en-GB" sz="900" b="0"/>
                        <a:t>Removal of link between JC &amp; JPB</a:t>
                      </a:r>
                    </a:p>
                    <a:p>
                      <a:pPr marL="171450" indent="-171450" algn="l">
                        <a:spcAft>
                          <a:spcPts val="400"/>
                        </a:spcAft>
                        <a:buFont typeface="Wingdings" panose="05000000000000000000" pitchFamily="2" charset="2"/>
                        <a:buChar char="ü"/>
                      </a:pPr>
                      <a:r>
                        <a:rPr lang="en-GB" sz="900" b="0"/>
                        <a:t>HR Manager Matrix Relationship </a:t>
                      </a:r>
                    </a:p>
                    <a:p>
                      <a:pPr marL="171450" indent="-171450" algn="l">
                        <a:spcAft>
                          <a:spcPts val="400"/>
                        </a:spcAft>
                        <a:buFont typeface="Wingdings" panose="05000000000000000000" pitchFamily="2" charset="2"/>
                        <a:buChar char="ü"/>
                      </a:pPr>
                      <a:r>
                        <a:rPr lang="en-GB" sz="900" b="0"/>
                        <a:t>Hide user name when adding new employee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5"/>
                          </a:solidFill>
                        </a:rPr>
                        <a:t>Proof of concept for transition periods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LMS Data Services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Onboarding Admin Reports &amp; Reporting</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Use Bus X Audit Func.</a:t>
                      </a: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Position to Job Information Sync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Removal of Custom Fields </a:t>
                      </a:r>
                    </a:p>
                    <a:p>
                      <a:pPr marL="171450" indent="-171450" algn="l">
                        <a:spcAft>
                          <a:spcPts val="400"/>
                        </a:spcAft>
                        <a:buFont typeface="Wingdings" panose="05000000000000000000" pitchFamily="2" charset="2"/>
                        <a:buChar char="ü"/>
                      </a:pPr>
                      <a:r>
                        <a:rPr lang="en-GB" sz="900" b="0"/>
                        <a:t>Position Creation &amp; Delimiting</a:t>
                      </a: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Temporary Assignment</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Data aspect of Temporary Assignments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i="1">
                          <a:solidFill>
                            <a:schemeClr val="accent3"/>
                          </a:solidFill>
                        </a:rPr>
                        <a:t>Enable Job Info Pay Group </a:t>
                      </a:r>
                      <a:endParaRPr lang="en-GB" sz="900" b="0">
                        <a:solidFill>
                          <a:schemeClr val="accent3"/>
                        </a:solidFill>
                      </a:endParaRPr>
                    </a:p>
                    <a:p>
                      <a:pPr marL="171450" indent="-171450" algn="l">
                        <a:spcAft>
                          <a:spcPts val="400"/>
                        </a:spcAft>
                        <a:buFont typeface="Wingdings" panose="05000000000000000000" pitchFamily="2" charset="2"/>
                        <a:buChar char="ü"/>
                      </a:pPr>
                      <a:r>
                        <a:rPr lang="en-GB" sz="900" b="0">
                          <a:solidFill>
                            <a:schemeClr val="accent5"/>
                          </a:solidFill>
                        </a:rPr>
                        <a:t>Enabling of Business Unit, Division, Department</a:t>
                      </a:r>
                      <a:endParaRPr lang="en-GB" sz="900" b="0">
                        <a:solidFill>
                          <a:schemeClr val="accent5"/>
                        </a:solidFill>
                        <a:highlight>
                          <a:srgbClr val="FFFF00"/>
                        </a:highlight>
                      </a:endParaRPr>
                    </a:p>
                  </a:txBody>
                  <a:tcPr marL="36000" marR="36000"/>
                </a:tc>
                <a:tc>
                  <a:txBody>
                    <a:bodyPr/>
                    <a:lstStyle/>
                    <a:p>
                      <a:pPr marL="171450" indent="-171450" algn="l">
                        <a:spcAft>
                          <a:spcPts val="400"/>
                        </a:spcAft>
                        <a:buFont typeface="Wingdings" panose="05000000000000000000" pitchFamily="2" charset="2"/>
                        <a:buChar char="ü"/>
                      </a:pPr>
                      <a:r>
                        <a:rPr lang="en-GB" sz="900" b="0"/>
                        <a:t>Transition Periods integration for Employees </a:t>
                      </a:r>
                    </a:p>
                    <a:p>
                      <a:pPr marL="171450" indent="-171450" algn="l">
                        <a:spcAft>
                          <a:spcPts val="400"/>
                        </a:spcAft>
                        <a:buFont typeface="Wingdings" panose="05000000000000000000" pitchFamily="2" charset="2"/>
                        <a:buChar char="ü"/>
                      </a:pPr>
                      <a:r>
                        <a:rPr lang="en-GB" sz="900" b="0">
                          <a:solidFill>
                            <a:schemeClr val="accent5"/>
                          </a:solidFill>
                        </a:rPr>
                        <a:t>Transition Periods for Managers</a:t>
                      </a:r>
                    </a:p>
                  </a:txBody>
                  <a:tcPr marL="36000" marR="36000"/>
                </a:tc>
                <a:tc>
                  <a:txBody>
                    <a:bodyPr/>
                    <a:lstStyle/>
                    <a:p>
                      <a:pPr marL="171450" indent="-171450" algn="l">
                        <a:spcAft>
                          <a:spcPts val="400"/>
                        </a:spcAft>
                        <a:buFont typeface="Wingdings" panose="05000000000000000000" pitchFamily="2" charset="2"/>
                        <a:buChar char="ü"/>
                      </a:pPr>
                      <a:r>
                        <a:rPr lang="en-GB" sz="900" b="0"/>
                        <a:t>Replacing Location Group with Geozone</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3"/>
                          </a:solidFill>
                          <a:latin typeface="+mn-lt"/>
                          <a:ea typeface="+mn-ea"/>
                          <a:cs typeface="+mn-cs"/>
                        </a:rPr>
                        <a:t>Enable Job Info Pay Group </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Removal of country specific fields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Reverting to standard pay ranges and Job Classification</a:t>
                      </a:r>
                    </a:p>
                  </a:txBody>
                  <a:tcPr marL="36000" marR="36000"/>
                </a:tc>
                <a:tc>
                  <a:txBody>
                    <a:bodyPr/>
                    <a:lstStyle/>
                    <a:p>
                      <a:pPr marL="171450" indent="-171450" algn="l">
                        <a:spcAft>
                          <a:spcPts val="400"/>
                        </a:spcAft>
                        <a:buFont typeface="Wingdings" panose="05000000000000000000" pitchFamily="2" charset="2"/>
                        <a:buChar char="ü"/>
                      </a:pPr>
                      <a:r>
                        <a:rPr lang="en-GB" sz="900" b="0"/>
                        <a:t>Introduce the leave of absence and right to return functionality</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Improving performance of compensation module</a:t>
                      </a:r>
                    </a:p>
                    <a:p>
                      <a:pPr marL="171450" indent="-171450" algn="l">
                        <a:spcAft>
                          <a:spcPts val="400"/>
                        </a:spcAft>
                        <a:buFont typeface="Wingdings" panose="05000000000000000000" pitchFamily="2" charset="2"/>
                        <a:buChar char="ü"/>
                      </a:pPr>
                      <a:endParaRPr lang="en-GB" sz="900" b="0"/>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Removing Custom Field Person ID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Job information Contract Type</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Introducing role based learning</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r>
                        <a:rPr lang="en-GB" sz="900" b="0"/>
                        <a:t>Mandatory fields for contingent workers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Mass Positions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Using LMS for Contingent workers </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Making objects mandatory</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Role Based Permissions (RBP)</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Learning Improvements (Reduce Admin Access Roles)</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Downstream Config</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Integration to SAP for BU, Division Department</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Chief Position</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Automation of transition periods for managers (integration to SAP)</a:t>
                      </a:r>
                    </a:p>
                    <a:p>
                      <a:pPr marL="171450" lvl="1" indent="-171450" algn="l">
                        <a:spcAft>
                          <a:spcPts val="400"/>
                        </a:spcAft>
                        <a:buFont typeface="Wingdings" panose="05000000000000000000" pitchFamily="2" charset="2"/>
                        <a:buChar char="ü"/>
                      </a:pPr>
                      <a:r>
                        <a:rPr lang="en-GB" sz="900" b="0" i="1"/>
                        <a:t>Introduce System Identifier to SAP ECC</a:t>
                      </a:r>
                    </a:p>
                    <a:p>
                      <a:pPr marL="171450" lvl="1" indent="-171450" algn="l">
                        <a:spcAft>
                          <a:spcPts val="400"/>
                        </a:spcAft>
                        <a:buFont typeface="Wingdings" panose="05000000000000000000" pitchFamily="2" charset="2"/>
                        <a:buChar char="ü"/>
                      </a:pPr>
                      <a:r>
                        <a:rPr lang="en-GB" sz="900" b="0" i="1">
                          <a:solidFill>
                            <a:schemeClr val="accent3"/>
                          </a:solidFill>
                        </a:rPr>
                        <a:t>Redesign field values for Employee Class &amp; Employment Type</a:t>
                      </a:r>
                    </a:p>
                    <a:p>
                      <a:pPr marL="171450" lvl="1" indent="-171450" algn="l">
                        <a:spcAft>
                          <a:spcPts val="400"/>
                        </a:spcAft>
                        <a:buFont typeface="Wingdings" panose="05000000000000000000" pitchFamily="2" charset="2"/>
                        <a:buChar char="ü"/>
                      </a:pPr>
                      <a:r>
                        <a:rPr lang="en-GB" sz="900" b="0" i="1"/>
                        <a:t>Integration for ‘Managers’ Transition Periods etc…</a:t>
                      </a:r>
                    </a:p>
                    <a:p>
                      <a:pPr marL="171450" lvl="1" indent="-171450" algn="l">
                        <a:spcAft>
                          <a:spcPts val="400"/>
                        </a:spcAft>
                        <a:buFont typeface="Wingdings" panose="05000000000000000000" pitchFamily="2" charset="2"/>
                        <a:buChar char="ü"/>
                      </a:pPr>
                      <a:r>
                        <a:rPr lang="en-GB" sz="900" b="0" i="1"/>
                        <a:t>Person ID External</a:t>
                      </a:r>
                    </a:p>
                    <a:p>
                      <a:pPr marL="171450" lvl="1" indent="-171450" algn="l">
                        <a:spcAft>
                          <a:spcPts val="400"/>
                        </a:spcAft>
                        <a:buFont typeface="Wingdings" panose="05000000000000000000" pitchFamily="2" charset="2"/>
                        <a:buChar char="ü"/>
                      </a:pPr>
                      <a:r>
                        <a:rPr lang="en-GB" sz="900" b="0" i="1"/>
                        <a:t>DOA</a:t>
                      </a:r>
                    </a:p>
                  </a:txBody>
                  <a:tcPr marL="36000" marR="36000">
                    <a:solidFill>
                      <a:schemeClr val="accent6">
                        <a:lumMod val="40000"/>
                        <a:lumOff val="60000"/>
                      </a:schemeClr>
                    </a:solidFill>
                  </a:tcPr>
                </a:tc>
                <a:extLst>
                  <a:ext uri="{0D108BD9-81ED-4DB2-BD59-A6C34878D82A}">
                    <a16:rowId xmlns:a16="http://schemas.microsoft.com/office/drawing/2014/main" val="2659425416"/>
                  </a:ext>
                </a:extLst>
              </a:tr>
              <a:tr h="1203423">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solidFill>
                      <a:schemeClr val="accent6">
                        <a:lumMod val="20000"/>
                        <a:lumOff val="80000"/>
                      </a:schemeClr>
                    </a:solidFill>
                  </a:tcPr>
                </a:tc>
                <a:extLst>
                  <a:ext uri="{0D108BD9-81ED-4DB2-BD59-A6C34878D82A}">
                    <a16:rowId xmlns:a16="http://schemas.microsoft.com/office/drawing/2014/main" val="4035819530"/>
                  </a:ext>
                </a:extLst>
              </a:tr>
            </a:tbl>
          </a:graphicData>
        </a:graphic>
      </p:graphicFrame>
      <p:sp>
        <p:nvSpPr>
          <p:cNvPr id="9" name="Rectangle 8">
            <a:extLst>
              <a:ext uri="{FF2B5EF4-FFF2-40B4-BE49-F238E27FC236}">
                <a16:creationId xmlns:a16="http://schemas.microsoft.com/office/drawing/2014/main" id="{9EC0B56F-DD67-4B8E-9246-E2DA0916CB48}"/>
              </a:ext>
            </a:extLst>
          </p:cNvPr>
          <p:cNvSpPr/>
          <p:nvPr/>
        </p:nvSpPr>
        <p:spPr>
          <a:xfrm>
            <a:off x="10194699" y="460305"/>
            <a:ext cx="1050288" cy="230832"/>
          </a:xfrm>
          <a:prstGeom prst="rect">
            <a:avLst/>
          </a:prstGeom>
        </p:spPr>
        <p:txBody>
          <a:bodyPr wrap="none">
            <a:spAutoFit/>
          </a:bodyPr>
          <a:lstStyle/>
          <a:p>
            <a:r>
              <a:rPr lang="en-GB" sz="900">
                <a:solidFill>
                  <a:schemeClr val="accent3"/>
                </a:solidFill>
              </a:rPr>
              <a:t>*To Be Validated</a:t>
            </a:r>
          </a:p>
        </p:txBody>
      </p:sp>
      <p:sp>
        <p:nvSpPr>
          <p:cNvPr id="11" name="Rectangle 10">
            <a:extLst>
              <a:ext uri="{FF2B5EF4-FFF2-40B4-BE49-F238E27FC236}">
                <a16:creationId xmlns:a16="http://schemas.microsoft.com/office/drawing/2014/main" id="{CB4379BD-FB66-41AB-8C42-6BAC9439FEA1}"/>
              </a:ext>
            </a:extLst>
          </p:cNvPr>
          <p:cNvSpPr/>
          <p:nvPr/>
        </p:nvSpPr>
        <p:spPr>
          <a:xfrm>
            <a:off x="106870" y="1813462"/>
            <a:ext cx="469103" cy="276999"/>
          </a:xfrm>
          <a:prstGeom prst="rect">
            <a:avLst/>
          </a:prstGeom>
        </p:spPr>
        <p:txBody>
          <a:bodyPr wrap="none">
            <a:spAutoFit/>
          </a:bodyPr>
          <a:lstStyle/>
          <a:p>
            <a:pPr lvl="0" fontAlgn="base">
              <a:spcBef>
                <a:spcPct val="0"/>
              </a:spcBef>
              <a:spcAft>
                <a:spcPts val="800"/>
              </a:spcAft>
              <a:buClr>
                <a:schemeClr val="tx1"/>
              </a:buClr>
              <a:defRPr/>
            </a:pPr>
            <a:r>
              <a:rPr lang="en-GB" sz="1200">
                <a:solidFill>
                  <a:schemeClr val="tx1">
                    <a:lumMod val="75000"/>
                  </a:schemeClr>
                </a:solidFill>
              </a:rPr>
              <a:t>Title</a:t>
            </a:r>
          </a:p>
        </p:txBody>
      </p:sp>
      <p:sp>
        <p:nvSpPr>
          <p:cNvPr id="12" name="Rectangle 11">
            <a:extLst>
              <a:ext uri="{FF2B5EF4-FFF2-40B4-BE49-F238E27FC236}">
                <a16:creationId xmlns:a16="http://schemas.microsoft.com/office/drawing/2014/main" id="{95419EBE-5EB2-4FF1-B4CA-AFF6A0A313B3}"/>
              </a:ext>
            </a:extLst>
          </p:cNvPr>
          <p:cNvSpPr/>
          <p:nvPr/>
        </p:nvSpPr>
        <p:spPr>
          <a:xfrm rot="16200000">
            <a:off x="-859680" y="3569509"/>
            <a:ext cx="2255746" cy="276999"/>
          </a:xfrm>
          <a:prstGeom prst="rect">
            <a:avLst/>
          </a:prstGeom>
        </p:spPr>
        <p:txBody>
          <a:bodyPr wrap="none">
            <a:spAutoFit/>
          </a:bodyPr>
          <a:lstStyle/>
          <a:p>
            <a:pPr lvl="0" fontAlgn="base">
              <a:spcBef>
                <a:spcPct val="0"/>
              </a:spcBef>
              <a:spcAft>
                <a:spcPts val="800"/>
              </a:spcAft>
              <a:buClr>
                <a:schemeClr val="tx1"/>
              </a:buClr>
              <a:defRPr/>
            </a:pPr>
            <a:r>
              <a:rPr lang="en-GB" sz="1200">
                <a:solidFill>
                  <a:schemeClr val="tx1">
                    <a:lumMod val="75000"/>
                  </a:schemeClr>
                </a:solidFill>
              </a:rPr>
              <a:t>Core Employee Central Scope</a:t>
            </a:r>
          </a:p>
        </p:txBody>
      </p:sp>
      <p:sp>
        <p:nvSpPr>
          <p:cNvPr id="2" name="Rectangle 1">
            <a:extLst>
              <a:ext uri="{FF2B5EF4-FFF2-40B4-BE49-F238E27FC236}">
                <a16:creationId xmlns:a16="http://schemas.microsoft.com/office/drawing/2014/main" id="{60ADD2A1-F8B6-4EAB-B75A-72D372618814}"/>
              </a:ext>
            </a:extLst>
          </p:cNvPr>
          <p:cNvSpPr/>
          <p:nvPr/>
        </p:nvSpPr>
        <p:spPr>
          <a:xfrm>
            <a:off x="10194699" y="95428"/>
            <a:ext cx="1598466" cy="369332"/>
          </a:xfrm>
          <a:prstGeom prst="rect">
            <a:avLst/>
          </a:prstGeom>
        </p:spPr>
        <p:txBody>
          <a:bodyPr wrap="square">
            <a:spAutoFit/>
          </a:bodyPr>
          <a:lstStyle/>
          <a:p>
            <a:r>
              <a:rPr lang="en-GB" sz="900">
                <a:solidFill>
                  <a:schemeClr val="accent5"/>
                </a:solidFill>
              </a:rPr>
              <a:t>*Foundational work,  Value delivered in later phase</a:t>
            </a:r>
          </a:p>
        </p:txBody>
      </p:sp>
      <p:sp>
        <p:nvSpPr>
          <p:cNvPr id="14" name="Rectangle 13">
            <a:extLst>
              <a:ext uri="{FF2B5EF4-FFF2-40B4-BE49-F238E27FC236}">
                <a16:creationId xmlns:a16="http://schemas.microsoft.com/office/drawing/2014/main" id="{9755E828-ED27-4404-960A-4E5A8A6F3E7F}"/>
              </a:ext>
            </a:extLst>
          </p:cNvPr>
          <p:cNvSpPr/>
          <p:nvPr/>
        </p:nvSpPr>
        <p:spPr>
          <a:xfrm>
            <a:off x="-68792" y="5951034"/>
            <a:ext cx="767269" cy="276999"/>
          </a:xfrm>
          <a:prstGeom prst="rect">
            <a:avLst/>
          </a:prstGeom>
        </p:spPr>
        <p:txBody>
          <a:bodyPr wrap="square">
            <a:spAutoFit/>
          </a:bodyPr>
          <a:lstStyle/>
          <a:p>
            <a:pPr lvl="0" algn="ctr" fontAlgn="base">
              <a:spcBef>
                <a:spcPct val="0"/>
              </a:spcBef>
              <a:spcAft>
                <a:spcPts val="800"/>
              </a:spcAft>
              <a:buClr>
                <a:schemeClr val="tx1"/>
              </a:buClr>
              <a:defRPr/>
            </a:pPr>
            <a:r>
              <a:rPr lang="en-GB" sz="1200">
                <a:solidFill>
                  <a:schemeClr val="tx1">
                    <a:lumMod val="75000"/>
                  </a:schemeClr>
                </a:solidFill>
              </a:rPr>
              <a:t>Value</a:t>
            </a:r>
          </a:p>
        </p:txBody>
      </p:sp>
      <p:sp>
        <p:nvSpPr>
          <p:cNvPr id="15" name="Rectangle 14">
            <a:extLst>
              <a:ext uri="{FF2B5EF4-FFF2-40B4-BE49-F238E27FC236}">
                <a16:creationId xmlns:a16="http://schemas.microsoft.com/office/drawing/2014/main" id="{87FDA695-40AD-4C7A-986B-0109A318E144}"/>
              </a:ext>
            </a:extLst>
          </p:cNvPr>
          <p:cNvSpPr/>
          <p:nvPr/>
        </p:nvSpPr>
        <p:spPr>
          <a:xfrm>
            <a:off x="10194699" y="691137"/>
            <a:ext cx="1832553" cy="230832"/>
          </a:xfrm>
          <a:prstGeom prst="rect">
            <a:avLst/>
          </a:prstGeom>
        </p:spPr>
        <p:txBody>
          <a:bodyPr wrap="none">
            <a:spAutoFit/>
          </a:bodyPr>
          <a:lstStyle/>
          <a:p>
            <a:r>
              <a:rPr lang="en-GB" sz="900">
                <a:solidFill>
                  <a:schemeClr val="accent1"/>
                </a:solidFill>
              </a:rPr>
              <a:t>*SuccessFactors Non-EC scope</a:t>
            </a:r>
          </a:p>
        </p:txBody>
      </p:sp>
      <p:sp>
        <p:nvSpPr>
          <p:cNvPr id="3" name="Rectangle 2">
            <a:extLst>
              <a:ext uri="{FF2B5EF4-FFF2-40B4-BE49-F238E27FC236}">
                <a16:creationId xmlns:a16="http://schemas.microsoft.com/office/drawing/2014/main" id="{93EF8322-4C28-4962-A1E7-680A67599591}"/>
              </a:ext>
            </a:extLst>
          </p:cNvPr>
          <p:cNvSpPr/>
          <p:nvPr/>
        </p:nvSpPr>
        <p:spPr>
          <a:xfrm>
            <a:off x="926576" y="5762015"/>
            <a:ext cx="10462667" cy="809695"/>
          </a:xfrm>
          <a:prstGeom prst="rect">
            <a:avLst/>
          </a:prstGeom>
          <a:solidFill>
            <a:srgbClr val="FFFF00"/>
          </a:solidFill>
        </p:spPr>
        <p:txBody>
          <a:bodyPr wrap="square" rtlCol="0" anchor="ctr">
            <a:noAutofit/>
          </a:bodyPr>
          <a:lstStyle/>
          <a:p>
            <a:pPr algn="ctr"/>
            <a:r>
              <a:rPr lang="en-GB" sz="2000">
                <a:solidFill>
                  <a:srgbClr val="FF0000"/>
                </a:solidFill>
              </a:rPr>
              <a:t>JUSTIN &amp; ALAN CONTENT</a:t>
            </a:r>
          </a:p>
        </p:txBody>
      </p:sp>
    </p:spTree>
    <p:extLst>
      <p:ext uri="{BB962C8B-B14F-4D97-AF65-F5344CB8AC3E}">
        <p14:creationId xmlns:p14="http://schemas.microsoft.com/office/powerpoint/2010/main" val="40243577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Iteration Cost Forecasts </a:t>
            </a:r>
            <a:r>
              <a:rPr lang="en-US">
                <a:solidFill>
                  <a:srgbClr val="F53C32"/>
                </a:solidFill>
              </a:rPr>
              <a:t>- Andy</a:t>
            </a:r>
            <a:endParaRPr lang="en-US" b="0" i="1">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extLst>
              <p:ext uri="{D42A27DB-BD31-4B8C-83A1-F6EECF244321}">
                <p14:modId xmlns:p14="http://schemas.microsoft.com/office/powerpoint/2010/main" val="4173352925"/>
              </p:ext>
            </p:extLst>
          </p:nvPr>
        </p:nvGraphicFramePr>
        <p:xfrm>
          <a:off x="97277" y="880833"/>
          <a:ext cx="12003933" cy="3856367"/>
        </p:xfrm>
        <a:graphic>
          <a:graphicData uri="http://schemas.openxmlformats.org/drawingml/2006/table">
            <a:tbl>
              <a:tblPr firstRow="1" bandRow="1">
                <a:tableStyleId>{5C22544A-7EE6-4342-B048-85BDC9FD1C3A}</a:tableStyleId>
              </a:tblPr>
              <a:tblGrid>
                <a:gridCol w="1042740">
                  <a:extLst>
                    <a:ext uri="{9D8B030D-6E8A-4147-A177-3AD203B41FA5}">
                      <a16:colId xmlns:a16="http://schemas.microsoft.com/office/drawing/2014/main" val="1883811094"/>
                    </a:ext>
                  </a:extLst>
                </a:gridCol>
                <a:gridCol w="1086189">
                  <a:extLst>
                    <a:ext uri="{9D8B030D-6E8A-4147-A177-3AD203B41FA5}">
                      <a16:colId xmlns:a16="http://schemas.microsoft.com/office/drawing/2014/main" val="3381483517"/>
                    </a:ext>
                  </a:extLst>
                </a:gridCol>
                <a:gridCol w="1086189">
                  <a:extLst>
                    <a:ext uri="{9D8B030D-6E8A-4147-A177-3AD203B41FA5}">
                      <a16:colId xmlns:a16="http://schemas.microsoft.com/office/drawing/2014/main" val="4249790274"/>
                    </a:ext>
                  </a:extLst>
                </a:gridCol>
                <a:gridCol w="1086189">
                  <a:extLst>
                    <a:ext uri="{9D8B030D-6E8A-4147-A177-3AD203B41FA5}">
                      <a16:colId xmlns:a16="http://schemas.microsoft.com/office/drawing/2014/main" val="2944578174"/>
                    </a:ext>
                  </a:extLst>
                </a:gridCol>
                <a:gridCol w="1086189">
                  <a:extLst>
                    <a:ext uri="{9D8B030D-6E8A-4147-A177-3AD203B41FA5}">
                      <a16:colId xmlns:a16="http://schemas.microsoft.com/office/drawing/2014/main" val="1025077202"/>
                    </a:ext>
                  </a:extLst>
                </a:gridCol>
                <a:gridCol w="1086189">
                  <a:extLst>
                    <a:ext uri="{9D8B030D-6E8A-4147-A177-3AD203B41FA5}">
                      <a16:colId xmlns:a16="http://schemas.microsoft.com/office/drawing/2014/main" val="4070478539"/>
                    </a:ext>
                  </a:extLst>
                </a:gridCol>
                <a:gridCol w="1067567">
                  <a:extLst>
                    <a:ext uri="{9D8B030D-6E8A-4147-A177-3AD203B41FA5}">
                      <a16:colId xmlns:a16="http://schemas.microsoft.com/office/drawing/2014/main" val="889628546"/>
                    </a:ext>
                  </a:extLst>
                </a:gridCol>
                <a:gridCol w="1185497">
                  <a:extLst>
                    <a:ext uri="{9D8B030D-6E8A-4147-A177-3AD203B41FA5}">
                      <a16:colId xmlns:a16="http://schemas.microsoft.com/office/drawing/2014/main" val="4090476950"/>
                    </a:ext>
                  </a:extLst>
                </a:gridCol>
                <a:gridCol w="1067567">
                  <a:extLst>
                    <a:ext uri="{9D8B030D-6E8A-4147-A177-3AD203B41FA5}">
                      <a16:colId xmlns:a16="http://schemas.microsoft.com/office/drawing/2014/main" val="390601646"/>
                    </a:ext>
                  </a:extLst>
                </a:gridCol>
                <a:gridCol w="1117222">
                  <a:extLst>
                    <a:ext uri="{9D8B030D-6E8A-4147-A177-3AD203B41FA5}">
                      <a16:colId xmlns:a16="http://schemas.microsoft.com/office/drawing/2014/main" val="2352385617"/>
                    </a:ext>
                  </a:extLst>
                </a:gridCol>
                <a:gridCol w="1092395">
                  <a:extLst>
                    <a:ext uri="{9D8B030D-6E8A-4147-A177-3AD203B41FA5}">
                      <a16:colId xmlns:a16="http://schemas.microsoft.com/office/drawing/2014/main" val="3585492058"/>
                    </a:ext>
                  </a:extLst>
                </a:gridCol>
              </a:tblGrid>
              <a:tr h="251624">
                <a:tc>
                  <a:txBody>
                    <a:bodyPr/>
                    <a:lstStyle/>
                    <a:p>
                      <a:pPr algn="ctr"/>
                      <a:endParaRPr lang="en-GB" sz="1000"/>
                    </a:p>
                  </a:txBody>
                  <a:tcPr/>
                </a:tc>
                <a:tc gridSpan="10">
                  <a:txBody>
                    <a:bodyPr/>
                    <a:lstStyle/>
                    <a:p>
                      <a:pPr algn="ctr"/>
                      <a:r>
                        <a:rPr lang="en-GB" sz="1000"/>
                        <a:t>Phase – “Iteration”</a:t>
                      </a:r>
                    </a:p>
                  </a:txBody>
                  <a:tcPr/>
                </a:tc>
                <a:tc hMerge="1">
                  <a:txBody>
                    <a:bodyPr/>
                    <a:lstStyle/>
                    <a:p>
                      <a:pPr algn="ctr"/>
                      <a:endParaRPr lang="en-GB" sz="1000"/>
                    </a:p>
                  </a:txBody>
                  <a:tcPr/>
                </a:tc>
                <a:tc hMerge="1">
                  <a:txBody>
                    <a:bodyPr/>
                    <a:lstStyle/>
                    <a:p>
                      <a:pPr algn="ctr"/>
                      <a:endParaRPr lang="en-GB" sz="1000"/>
                    </a:p>
                  </a:txBody>
                  <a:tcPr/>
                </a:tc>
                <a:tc hMerge="1">
                  <a:txBody>
                    <a:bodyPr/>
                    <a:lstStyle/>
                    <a:p>
                      <a:pPr algn="ctr"/>
                      <a:endParaRPr lang="en-GB" sz="1000"/>
                    </a:p>
                  </a:txBody>
                  <a:tcPr/>
                </a:tc>
                <a:tc hMerge="1">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hMerge="1">
                  <a:txBody>
                    <a:bodyPr/>
                    <a:lstStyle/>
                    <a:p>
                      <a:pPr algn="ctr"/>
                      <a:endParaRPr lang="en-GB" sz="1000"/>
                    </a:p>
                  </a:txBody>
                  <a:tcPr/>
                </a:tc>
                <a:tc hMerge="1">
                  <a:txBody>
                    <a:bodyPr/>
                    <a:lstStyle/>
                    <a:p>
                      <a:pPr algn="ctr"/>
                      <a:endParaRPr lang="en-GB" sz="1000"/>
                    </a:p>
                  </a:txBody>
                  <a:tcPr/>
                </a:tc>
                <a:tc hMerge="1">
                  <a:txBody>
                    <a:bodyPr/>
                    <a:lstStyle/>
                    <a:p>
                      <a:pPr algn="ctr"/>
                      <a:endParaRPr lang="en-GB" sz="1000"/>
                    </a:p>
                  </a:txBody>
                  <a:tcPr/>
                </a:tc>
                <a:extLst>
                  <a:ext uri="{0D108BD9-81ED-4DB2-BD59-A6C34878D82A}">
                    <a16:rowId xmlns:a16="http://schemas.microsoft.com/office/drawing/2014/main" val="1225621879"/>
                  </a:ext>
                </a:extLst>
              </a:tr>
              <a:tr h="249303">
                <a:tc rowSpan="2">
                  <a:txBody>
                    <a:bodyPr/>
                    <a:lstStyle/>
                    <a:p>
                      <a:pPr algn="l"/>
                      <a:r>
                        <a:rPr lang="en-GB" sz="1200" b="0"/>
                        <a:t>Title</a:t>
                      </a:r>
                    </a:p>
                  </a:txBody>
                  <a:tcPr marL="36000" marR="36000" marT="36000" marB="36000" anchor="ctr"/>
                </a:tc>
                <a:tc>
                  <a:txBody>
                    <a:bodyPr/>
                    <a:lstStyle/>
                    <a:p>
                      <a:pPr algn="ctr"/>
                      <a:r>
                        <a:rPr lang="en-GB" sz="1000">
                          <a:solidFill>
                            <a:schemeClr val="bg1"/>
                          </a:solidFill>
                        </a:rPr>
                        <a:t>1</a:t>
                      </a:r>
                    </a:p>
                  </a:txBody>
                  <a:tcPr marL="0" marR="0" marT="36000" marB="36000">
                    <a:solidFill>
                      <a:schemeClr val="accent2">
                        <a:lumMod val="50000"/>
                      </a:schemeClr>
                    </a:solidFill>
                  </a:tcPr>
                </a:tc>
                <a:tc>
                  <a:txBody>
                    <a:bodyPr/>
                    <a:lstStyle/>
                    <a:p>
                      <a:pPr algn="ctr"/>
                      <a:r>
                        <a:rPr lang="en-GB" sz="1000">
                          <a:solidFill>
                            <a:schemeClr val="bg1"/>
                          </a:solidFill>
                        </a:rPr>
                        <a:t>2</a:t>
                      </a:r>
                    </a:p>
                  </a:txBody>
                  <a:tcPr marL="0" marR="0" marT="36000" marB="36000">
                    <a:solidFill>
                      <a:schemeClr val="accent2">
                        <a:lumMod val="75000"/>
                      </a:schemeClr>
                    </a:solidFill>
                  </a:tcPr>
                </a:tc>
                <a:tc>
                  <a:txBody>
                    <a:bodyPr/>
                    <a:lstStyle/>
                    <a:p>
                      <a:pPr algn="ctr"/>
                      <a:r>
                        <a:rPr lang="en-GB" sz="1000">
                          <a:solidFill>
                            <a:schemeClr val="bg1"/>
                          </a:solidFill>
                        </a:rPr>
                        <a:t>3</a:t>
                      </a:r>
                    </a:p>
                  </a:txBody>
                  <a:tcPr marL="0" marR="0" marT="36000" marB="36000">
                    <a:solidFill>
                      <a:schemeClr val="accent2"/>
                    </a:solidFill>
                  </a:tcPr>
                </a:tc>
                <a:tc>
                  <a:txBody>
                    <a:bodyPr/>
                    <a:lstStyle/>
                    <a:p>
                      <a:pPr algn="ctr"/>
                      <a:r>
                        <a:rPr lang="en-GB" sz="1000">
                          <a:solidFill>
                            <a:schemeClr val="bg1"/>
                          </a:solidFill>
                        </a:rPr>
                        <a:t>4</a:t>
                      </a:r>
                    </a:p>
                  </a:txBody>
                  <a:tcPr marL="0" marR="0" marT="36000" marB="36000">
                    <a:solidFill>
                      <a:schemeClr val="bg1">
                        <a:lumMod val="50000"/>
                      </a:schemeClr>
                    </a:solidFill>
                  </a:tcPr>
                </a:tc>
                <a:tc>
                  <a:txBody>
                    <a:bodyPr/>
                    <a:lstStyle/>
                    <a:p>
                      <a:pPr algn="ctr"/>
                      <a:r>
                        <a:rPr lang="en-GB" sz="1000">
                          <a:solidFill>
                            <a:schemeClr val="bg1"/>
                          </a:solidFill>
                        </a:rPr>
                        <a:t>5</a:t>
                      </a:r>
                    </a:p>
                  </a:txBody>
                  <a:tcPr marL="0" marR="0" marT="36000" marB="36000">
                    <a:solidFill>
                      <a:schemeClr val="bg1">
                        <a:lumMod val="50000"/>
                      </a:schemeClr>
                    </a:solidFill>
                  </a:tcPr>
                </a:tc>
                <a:tc>
                  <a:txBody>
                    <a:bodyPr/>
                    <a:lstStyle/>
                    <a:p>
                      <a:pPr algn="ctr"/>
                      <a:r>
                        <a:rPr lang="en-GB" sz="1000">
                          <a:solidFill>
                            <a:schemeClr val="bg1"/>
                          </a:solidFill>
                        </a:rPr>
                        <a:t>6</a:t>
                      </a:r>
                    </a:p>
                  </a:txBody>
                  <a:tcPr marL="0" marR="0" marT="36000" marB="36000">
                    <a:solidFill>
                      <a:schemeClr val="tx1">
                        <a:lumMod val="60000"/>
                        <a:lumOff val="40000"/>
                      </a:schemeClr>
                    </a:solidFill>
                  </a:tcPr>
                </a:tc>
                <a:tc>
                  <a:txBody>
                    <a:bodyPr/>
                    <a:lstStyle/>
                    <a:p>
                      <a:pPr algn="ctr"/>
                      <a:r>
                        <a:rPr lang="en-GB" sz="1000">
                          <a:solidFill>
                            <a:schemeClr val="bg1"/>
                          </a:solidFill>
                        </a:rPr>
                        <a:t>7</a:t>
                      </a:r>
                    </a:p>
                  </a:txBody>
                  <a:tcPr marL="0" marR="0" marT="36000" marB="36000">
                    <a:solidFill>
                      <a:schemeClr val="bg1">
                        <a:lumMod val="65000"/>
                      </a:schemeClr>
                    </a:solidFill>
                  </a:tcPr>
                </a:tc>
                <a:tc>
                  <a:txBody>
                    <a:bodyPr/>
                    <a:lstStyle/>
                    <a:p>
                      <a:pPr algn="ctr"/>
                      <a:r>
                        <a:rPr lang="en-GB" sz="1000">
                          <a:solidFill>
                            <a:schemeClr val="bg1"/>
                          </a:solidFill>
                        </a:rPr>
                        <a:t>8</a:t>
                      </a:r>
                    </a:p>
                  </a:txBody>
                  <a:tcPr marL="0" marR="0" marT="36000" marB="36000">
                    <a:solidFill>
                      <a:schemeClr val="tx1">
                        <a:lumMod val="40000"/>
                        <a:lumOff val="60000"/>
                      </a:schemeClr>
                    </a:solidFill>
                  </a:tcPr>
                </a:tc>
                <a:tc>
                  <a:txBody>
                    <a:bodyPr/>
                    <a:lstStyle/>
                    <a:p>
                      <a:pPr algn="ctr"/>
                      <a:r>
                        <a:rPr lang="en-GB" sz="1000">
                          <a:solidFill>
                            <a:schemeClr val="bg1"/>
                          </a:solidFill>
                        </a:rPr>
                        <a:t>9</a:t>
                      </a:r>
                    </a:p>
                  </a:txBody>
                  <a:tcPr marL="0" marR="0" marT="36000" marB="36000">
                    <a:solidFill>
                      <a:schemeClr val="bg1">
                        <a:lumMod val="75000"/>
                      </a:schemeClr>
                    </a:solidFill>
                  </a:tcPr>
                </a:tc>
                <a:tc>
                  <a:txBody>
                    <a:bodyPr/>
                    <a:lstStyle/>
                    <a:p>
                      <a:pPr algn="ctr"/>
                      <a:r>
                        <a:rPr lang="en-GB" sz="1000">
                          <a:solidFill>
                            <a:schemeClr val="bg1"/>
                          </a:solidFill>
                        </a:rPr>
                        <a:t>10 (N)</a:t>
                      </a:r>
                    </a:p>
                  </a:txBody>
                  <a:tcPr marL="0" marR="0" marT="36000" marB="36000">
                    <a:solidFill>
                      <a:schemeClr val="accent6">
                        <a:lumMod val="75000"/>
                      </a:schemeClr>
                    </a:solidFill>
                  </a:tcPr>
                </a:tc>
                <a:extLst>
                  <a:ext uri="{0D108BD9-81ED-4DB2-BD59-A6C34878D82A}">
                    <a16:rowId xmlns:a16="http://schemas.microsoft.com/office/drawing/2014/main" val="1760800610"/>
                  </a:ext>
                </a:extLst>
              </a:tr>
              <a:tr h="419971">
                <a:tc vMerge="1">
                  <a:txBody>
                    <a:bodyPr/>
                    <a:lstStyle/>
                    <a:p>
                      <a:pPr algn="l"/>
                      <a:endParaRPr lang="en-GB" sz="1000" b="0"/>
                    </a:p>
                  </a:txBody>
                  <a:tcPr anchor="ctr"/>
                </a:tc>
                <a:tc>
                  <a:txBody>
                    <a:bodyPr/>
                    <a:lstStyle/>
                    <a:p>
                      <a:pPr algn="ctr"/>
                      <a:r>
                        <a:rPr lang="en-GB" sz="1100" b="0"/>
                        <a:t>“Quick Wins &amp; Moving to Standard”</a:t>
                      </a:r>
                    </a:p>
                  </a:txBody>
                  <a:tcPr marL="0" marR="0" anchor="ctr"/>
                </a:tc>
                <a:tc>
                  <a:txBody>
                    <a:bodyPr/>
                    <a:lstStyle/>
                    <a:p>
                      <a:pPr algn="ctr"/>
                      <a:r>
                        <a:rPr lang="en-GB" sz="1100" b="0"/>
                        <a:t>“Introducing New Functionality &amp; Removing Custom Fields”</a:t>
                      </a:r>
                    </a:p>
                  </a:txBody>
                  <a:tcPr marL="0" marR="0" anchor="ctr"/>
                </a:tc>
                <a:tc>
                  <a:txBody>
                    <a:bodyPr/>
                    <a:lstStyle/>
                    <a:p>
                      <a:pPr algn="ctr"/>
                      <a:r>
                        <a:rPr lang="en-GB" sz="1100" b="0"/>
                        <a:t>“Introducing Business Hierarchy &amp; Temp Assign”</a:t>
                      </a:r>
                    </a:p>
                  </a:txBody>
                  <a:tcPr marL="0" marR="0" anchor="ctr"/>
                </a:tc>
                <a:tc>
                  <a:txBody>
                    <a:bodyPr/>
                    <a:lstStyle/>
                    <a:p>
                      <a:pPr algn="ctr"/>
                      <a:r>
                        <a:rPr lang="en-GB" sz="1100" b="0"/>
                        <a:t>“Releasing Transition Period Functionality”</a:t>
                      </a:r>
                    </a:p>
                  </a:txBody>
                  <a:tcPr marL="0" marR="0" anchor="ctr"/>
                </a:tc>
                <a:tc>
                  <a:txBody>
                    <a:bodyPr/>
                    <a:lstStyle/>
                    <a:p>
                      <a:pPr algn="ctr"/>
                      <a:r>
                        <a:rPr lang="en-GB" sz="1100" b="0">
                          <a:solidFill>
                            <a:schemeClr val="dk1"/>
                          </a:solidFill>
                          <a:latin typeface="+mn-lt"/>
                          <a:ea typeface="+mn-ea"/>
                          <a:cs typeface="+mn-cs"/>
                        </a:rPr>
                        <a:t>“Moving to Standard on Pay Related Info”</a:t>
                      </a:r>
                    </a:p>
                  </a:txBody>
                  <a:tcPr marL="0" marR="0" anchor="ctr"/>
                </a:tc>
                <a:tc>
                  <a:txBody>
                    <a:bodyPr/>
                    <a:lstStyle/>
                    <a:p>
                      <a:pPr algn="ctr"/>
                      <a:r>
                        <a:rPr lang="en-GB" sz="1100" b="0"/>
                        <a:t>“Releasing Leave of Absence &amp; Right to Return </a:t>
                      </a:r>
                      <a:r>
                        <a:rPr lang="en-GB" sz="1100" b="0" err="1"/>
                        <a:t>Func</a:t>
                      </a:r>
                      <a:r>
                        <a:rPr lang="en-GB" sz="1100" b="0"/>
                        <a:t>”</a:t>
                      </a:r>
                    </a:p>
                  </a:txBody>
                  <a:tcPr marL="0" marR="0" anchor="ctr"/>
                </a:tc>
                <a:tc>
                  <a:txBody>
                    <a:bodyPr/>
                    <a:lstStyle/>
                    <a:p>
                      <a:pPr algn="ctr"/>
                      <a:r>
                        <a:rPr lang="en-GB" sz="1100" b="0"/>
                        <a:t>“Moving to Standard on Contract Type Fields”</a:t>
                      </a:r>
                    </a:p>
                  </a:txBody>
                  <a:tcPr marL="0" marR="0" anchor="ctr"/>
                </a:tc>
                <a:tc>
                  <a:txBody>
                    <a:bodyPr/>
                    <a:lstStyle/>
                    <a:p>
                      <a:pPr algn="ctr"/>
                      <a:r>
                        <a:rPr lang="en-GB" sz="1100" b="0"/>
                        <a:t>“Moving to Standard for Contingent Workers”</a:t>
                      </a:r>
                    </a:p>
                  </a:txBody>
                  <a:tcPr marL="0" marR="0" anchor="ctr"/>
                </a:tc>
                <a:tc>
                  <a:txBody>
                    <a:bodyPr/>
                    <a:lstStyle/>
                    <a:p>
                      <a:pPr algn="ctr"/>
                      <a:r>
                        <a:rPr lang="en-GB" sz="1100" b="0"/>
                        <a:t>“Improving Role Based Permissions”</a:t>
                      </a:r>
                    </a:p>
                  </a:txBody>
                  <a:tcPr marL="0" marR="0" anchor="ctr"/>
                </a:tc>
                <a:tc>
                  <a:txBody>
                    <a:bodyPr/>
                    <a:lstStyle/>
                    <a:p>
                      <a:pPr algn="ctr"/>
                      <a:r>
                        <a:rPr lang="en-GB" sz="1100" b="0"/>
                        <a:t>“Improving Role Based Permissions”</a:t>
                      </a:r>
                    </a:p>
                  </a:txBody>
                  <a:tcPr marL="0" marR="0" anchor="ctr">
                    <a:solidFill>
                      <a:schemeClr val="accent6">
                        <a:lumMod val="20000"/>
                        <a:lumOff val="80000"/>
                      </a:schemeClr>
                    </a:solidFill>
                  </a:tcPr>
                </a:tc>
                <a:extLst>
                  <a:ext uri="{0D108BD9-81ED-4DB2-BD59-A6C34878D82A}">
                    <a16:rowId xmlns:a16="http://schemas.microsoft.com/office/drawing/2014/main" val="600912278"/>
                  </a:ext>
                </a:extLst>
              </a:tr>
              <a:tr h="129918">
                <a:tc>
                  <a:txBody>
                    <a:bodyPr/>
                    <a:lstStyle/>
                    <a:p>
                      <a:pPr marL="0" indent="0" algn="l">
                        <a:buFont typeface="Arial" panose="020B0604020202020204" pitchFamily="34" charset="0"/>
                        <a:buNone/>
                      </a:pPr>
                      <a:r>
                        <a:rPr lang="en-GB" sz="1200" b="0">
                          <a:solidFill>
                            <a:schemeClr val="dk1"/>
                          </a:solidFill>
                          <a:latin typeface="+mn-lt"/>
                          <a:ea typeface="+mn-ea"/>
                          <a:cs typeface="+mn-cs"/>
                        </a:rPr>
                        <a:t>Timeline</a:t>
                      </a:r>
                    </a:p>
                  </a:txBody>
                  <a:tcPr marL="36000" marR="36000" marT="36000" marB="3600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100" b="0" i="0">
                          <a:solidFill>
                            <a:schemeClr val="tx1">
                              <a:lumMod val="75000"/>
                            </a:schemeClr>
                          </a:solidFill>
                          <a:latin typeface="+mn-lt"/>
                          <a:ea typeface="+mn-ea"/>
                          <a:cs typeface="+mn-cs"/>
                        </a:rPr>
                        <a:t>7 Weeks</a:t>
                      </a:r>
                    </a:p>
                  </a:txBody>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100" b="0" i="0">
                          <a:solidFill>
                            <a:schemeClr val="tx1">
                              <a:lumMod val="75000"/>
                            </a:schemeClr>
                          </a:solidFill>
                          <a:latin typeface="+mn-lt"/>
                          <a:ea typeface="+mn-ea"/>
                          <a:cs typeface="+mn-cs"/>
                        </a:rPr>
                        <a:t>12 Weeks</a:t>
                      </a:r>
                    </a:p>
                  </a:txBody>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100" b="0" i="0">
                          <a:solidFill>
                            <a:schemeClr val="tx1">
                              <a:lumMod val="75000"/>
                            </a:schemeClr>
                          </a:solidFill>
                          <a:latin typeface="+mn-lt"/>
                          <a:ea typeface="+mn-ea"/>
                          <a:cs typeface="+mn-cs"/>
                        </a:rPr>
                        <a:t>11 Weeks</a:t>
                      </a:r>
                    </a:p>
                  </a:txBody>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100" b="0" i="0">
                          <a:solidFill>
                            <a:schemeClr val="bg1">
                              <a:lumMod val="65000"/>
                            </a:schemeClr>
                          </a:solidFill>
                          <a:latin typeface="+mn-lt"/>
                          <a:ea typeface="+mn-ea"/>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100" b="0" i="0" u="none" strike="noStrike" kern="0" cap="none" spc="0" normalizeH="0" baseline="0" noProof="0">
                          <a:ln>
                            <a:noFill/>
                          </a:ln>
                          <a:solidFill>
                            <a:schemeClr val="bg1">
                              <a:lumMod val="65000"/>
                            </a:schemeClr>
                          </a:solidFill>
                          <a:effectLst/>
                          <a:uLnTx/>
                          <a:uFillTx/>
                          <a:latin typeface="Arial"/>
                          <a:ea typeface="ＭＳ Ｐゴシック"/>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100" b="0" i="0" u="none" strike="noStrike" kern="0" cap="none" spc="0" normalizeH="0" baseline="0" noProof="0">
                          <a:ln>
                            <a:noFill/>
                          </a:ln>
                          <a:solidFill>
                            <a:schemeClr val="bg1">
                              <a:lumMod val="65000"/>
                            </a:schemeClr>
                          </a:solidFill>
                          <a:effectLst/>
                          <a:uLnTx/>
                          <a:uFillTx/>
                          <a:latin typeface="Arial"/>
                          <a:ea typeface="ＭＳ Ｐゴシック"/>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100" b="0" i="0" u="none" strike="noStrike" kern="0" cap="none" spc="0" normalizeH="0" baseline="0" noProof="0">
                          <a:ln>
                            <a:noFill/>
                          </a:ln>
                          <a:solidFill>
                            <a:schemeClr val="bg1">
                              <a:lumMod val="65000"/>
                            </a:schemeClr>
                          </a:solidFill>
                          <a:effectLst/>
                          <a:uLnTx/>
                          <a:uFillTx/>
                          <a:latin typeface="Arial"/>
                          <a:ea typeface="ＭＳ Ｐゴシック"/>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100" b="0" i="0" u="none" strike="noStrike" kern="0" cap="none" spc="0" normalizeH="0" baseline="0" noProof="0">
                          <a:ln>
                            <a:noFill/>
                          </a:ln>
                          <a:solidFill>
                            <a:schemeClr val="bg1">
                              <a:lumMod val="65000"/>
                            </a:schemeClr>
                          </a:solidFill>
                          <a:effectLst/>
                          <a:uLnTx/>
                          <a:uFillTx/>
                          <a:latin typeface="Arial"/>
                          <a:ea typeface="ＭＳ Ｐゴシック"/>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100" b="0" i="0" u="none" strike="noStrike" kern="0" cap="none" spc="0" normalizeH="0" baseline="0" noProof="0">
                          <a:ln>
                            <a:noFill/>
                          </a:ln>
                          <a:solidFill>
                            <a:schemeClr val="bg1">
                              <a:lumMod val="65000"/>
                            </a:schemeClr>
                          </a:solidFill>
                          <a:effectLst/>
                          <a:uLnTx/>
                          <a:uFillTx/>
                          <a:latin typeface="Arial"/>
                          <a:ea typeface="ＭＳ Ｐゴシック"/>
                          <a:cs typeface="+mn-cs"/>
                        </a:rPr>
                        <a:t>TBC</a:t>
                      </a:r>
                    </a:p>
                  </a:txBody>
                  <a:tcPr marL="0" marR="0"/>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100" b="0" i="0">
                          <a:solidFill>
                            <a:schemeClr val="tx1">
                              <a:lumMod val="75000"/>
                            </a:schemeClr>
                          </a:solidFill>
                          <a:latin typeface="+mn-lt"/>
                          <a:ea typeface="+mn-ea"/>
                          <a:cs typeface="+mn-cs"/>
                        </a:rPr>
                        <a:t>TBC</a:t>
                      </a:r>
                    </a:p>
                  </a:txBody>
                  <a:tcPr marL="0" marR="0">
                    <a:solidFill>
                      <a:schemeClr val="accent6">
                        <a:lumMod val="60000"/>
                        <a:lumOff val="40000"/>
                      </a:schemeClr>
                    </a:solidFill>
                  </a:tcPr>
                </a:tc>
                <a:extLst>
                  <a:ext uri="{0D108BD9-81ED-4DB2-BD59-A6C34878D82A}">
                    <a16:rowId xmlns:a16="http://schemas.microsoft.com/office/drawing/2014/main" val="2562456083"/>
                  </a:ext>
                </a:extLst>
              </a:tr>
              <a:tr h="0">
                <a:tc>
                  <a:txBody>
                    <a:bodyPr/>
                    <a:lstStyle/>
                    <a:p>
                      <a:pPr marL="0" indent="0" algn="l">
                        <a:buFont typeface="Arial" panose="020B0604020202020204" pitchFamily="34" charset="0"/>
                        <a:buNone/>
                      </a:pPr>
                      <a:r>
                        <a:rPr lang="en-GB" sz="1200" b="0">
                          <a:solidFill>
                            <a:schemeClr val="dk1"/>
                          </a:solidFill>
                          <a:latin typeface="+mn-lt"/>
                          <a:ea typeface="+mn-ea"/>
                          <a:cs typeface="+mn-cs"/>
                        </a:rPr>
                        <a:t>NG IT Cost</a:t>
                      </a:r>
                    </a:p>
                  </a:txBody>
                  <a:tcPr marL="36000" marR="36000" marT="36000" marB="36000" anchor="ctr"/>
                </a:tc>
                <a:tc>
                  <a:txBody>
                    <a:bodyPr/>
                    <a:lstStyle/>
                    <a:p>
                      <a:pPr algn="ctr"/>
                      <a:r>
                        <a:rPr lang="en-GB" sz="1100" b="0" i="0">
                          <a:solidFill>
                            <a:schemeClr val="bg1">
                              <a:lumMod val="65000"/>
                            </a:schemeClr>
                          </a:solidFill>
                        </a:rPr>
                        <a:t>£56K</a:t>
                      </a:r>
                    </a:p>
                  </a:txBody>
                  <a:tcPr anchor="ctr"/>
                </a:tc>
                <a:tc>
                  <a:txBody>
                    <a:bodyPr/>
                    <a:lstStyle/>
                    <a:p>
                      <a:pPr algn="ctr"/>
                      <a:r>
                        <a:rPr lang="en-GB" sz="1100" b="0" i="0">
                          <a:solidFill>
                            <a:schemeClr val="bg1">
                              <a:lumMod val="65000"/>
                            </a:schemeClr>
                          </a:solidFill>
                        </a:rPr>
                        <a:t>£90K</a:t>
                      </a:r>
                    </a:p>
                  </a:txBody>
                  <a:tcPr anchor="ctr"/>
                </a:tc>
                <a:tc>
                  <a:txBody>
                    <a:bodyPr/>
                    <a:lstStyle/>
                    <a:p>
                      <a:pPr algn="ctr"/>
                      <a:r>
                        <a:rPr lang="en-GB" sz="1100" b="0" i="0">
                          <a:solidFill>
                            <a:schemeClr val="bg1">
                              <a:lumMod val="65000"/>
                            </a:schemeClr>
                          </a:solidFill>
                        </a:rPr>
                        <a:t>£81K</a:t>
                      </a: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a:solidFill>
                          <a:schemeClr val="dk1"/>
                        </a:solidFill>
                        <a:latin typeface="+mn-lt"/>
                        <a:ea typeface="+mn-ea"/>
                        <a:cs typeface="+mn-cs"/>
                      </a:endParaRPr>
                    </a:p>
                  </a:txBody>
                  <a:tcPr marL="0" marR="0" anchor="ctr">
                    <a:solidFill>
                      <a:schemeClr val="accent6">
                        <a:lumMod val="20000"/>
                        <a:lumOff val="80000"/>
                      </a:schemeClr>
                    </a:solidFill>
                  </a:tcPr>
                </a:tc>
                <a:extLst>
                  <a:ext uri="{0D108BD9-81ED-4DB2-BD59-A6C34878D82A}">
                    <a16:rowId xmlns:a16="http://schemas.microsoft.com/office/drawing/2014/main" val="2659425416"/>
                  </a:ext>
                </a:extLst>
              </a:tr>
              <a:tr h="0">
                <a:tc>
                  <a:txBody>
                    <a:bodyPr/>
                    <a:lstStyle/>
                    <a:p>
                      <a:pPr marL="0" indent="0" algn="l">
                        <a:buFont typeface="Arial" panose="020B0604020202020204" pitchFamily="34" charset="0"/>
                        <a:buNone/>
                      </a:pPr>
                      <a:r>
                        <a:rPr lang="en-GB" sz="1200" b="0">
                          <a:solidFill>
                            <a:schemeClr val="dk1"/>
                          </a:solidFill>
                          <a:latin typeface="+mn-lt"/>
                          <a:ea typeface="+mn-ea"/>
                          <a:cs typeface="+mn-cs"/>
                        </a:rPr>
                        <a:t>Wipro Cost</a:t>
                      </a:r>
                    </a:p>
                  </a:txBody>
                  <a:tcPr marL="36000" marR="36000" marT="36000" marB="36000" anchor="ctr"/>
                </a:tc>
                <a:tc>
                  <a:txBody>
                    <a:bodyPr/>
                    <a:lstStyle/>
                    <a:p>
                      <a:pPr algn="ctr"/>
                      <a:r>
                        <a:rPr lang="en-GB" sz="1100" b="0">
                          <a:solidFill>
                            <a:schemeClr val="bg1">
                              <a:lumMod val="65000"/>
                            </a:schemeClr>
                          </a:solidFill>
                          <a:latin typeface="+mn-lt"/>
                          <a:ea typeface="+mn-ea"/>
                          <a:cs typeface="+mn-cs"/>
                        </a:rPr>
                        <a:t>£247K</a:t>
                      </a:r>
                      <a:br>
                        <a:rPr lang="en-GB" sz="1100" b="0">
                          <a:solidFill>
                            <a:schemeClr val="bg1">
                              <a:lumMod val="65000"/>
                            </a:schemeClr>
                          </a:solidFill>
                          <a:latin typeface="+mn-lt"/>
                          <a:ea typeface="+mn-ea"/>
                          <a:cs typeface="+mn-cs"/>
                        </a:rPr>
                      </a:br>
                      <a:r>
                        <a:rPr lang="en-GB" sz="1100" b="0">
                          <a:solidFill>
                            <a:schemeClr val="bg1">
                              <a:lumMod val="65000"/>
                            </a:schemeClr>
                          </a:solidFill>
                          <a:latin typeface="+mn-lt"/>
                          <a:ea typeface="+mn-ea"/>
                          <a:cs typeface="+mn-cs"/>
                        </a:rPr>
                        <a:t>+£250K ROM</a:t>
                      </a:r>
                    </a:p>
                  </a:txBody>
                  <a:tcPr anchor="ctr"/>
                </a:tc>
                <a:tc>
                  <a:txBody>
                    <a:bodyPr/>
                    <a:lstStyle/>
                    <a:p>
                      <a:pPr algn="ctr"/>
                      <a:r>
                        <a:rPr lang="en-GB" sz="1100" b="0">
                          <a:solidFill>
                            <a:schemeClr val="bg1">
                              <a:lumMod val="65000"/>
                            </a:schemeClr>
                          </a:solidFill>
                          <a:latin typeface="+mn-lt"/>
                          <a:ea typeface="+mn-ea"/>
                          <a:cs typeface="+mn-cs"/>
                        </a:rPr>
                        <a:t>£424K</a:t>
                      </a:r>
                    </a:p>
                  </a:txBody>
                  <a:tcPr anchor="ctr"/>
                </a:tc>
                <a:tc>
                  <a:txBody>
                    <a:bodyPr/>
                    <a:lstStyle/>
                    <a:p>
                      <a:pPr algn="ctr"/>
                      <a:r>
                        <a:rPr lang="en-GB" sz="1100" b="0">
                          <a:solidFill>
                            <a:schemeClr val="bg1">
                              <a:lumMod val="65000"/>
                            </a:schemeClr>
                          </a:solidFill>
                          <a:latin typeface="+mn-lt"/>
                          <a:ea typeface="+mn-ea"/>
                          <a:cs typeface="+mn-cs"/>
                        </a:rPr>
                        <a:t>£339K</a:t>
                      </a: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a:solidFill>
                          <a:schemeClr val="dk1"/>
                        </a:solidFill>
                        <a:latin typeface="+mn-lt"/>
                        <a:ea typeface="+mn-ea"/>
                        <a:cs typeface="+mn-cs"/>
                      </a:endParaRPr>
                    </a:p>
                  </a:txBody>
                  <a:tcPr marL="0" marR="0" anchor="ctr">
                    <a:solidFill>
                      <a:schemeClr val="accent6">
                        <a:lumMod val="60000"/>
                        <a:lumOff val="40000"/>
                      </a:schemeClr>
                    </a:solidFill>
                  </a:tcPr>
                </a:tc>
                <a:extLst>
                  <a:ext uri="{0D108BD9-81ED-4DB2-BD59-A6C34878D82A}">
                    <a16:rowId xmlns:a16="http://schemas.microsoft.com/office/drawing/2014/main" val="1638008620"/>
                  </a:ext>
                </a:extLst>
              </a:tr>
              <a:tr h="0">
                <a:tc>
                  <a:txBody>
                    <a:bodyPr/>
                    <a:lstStyle/>
                    <a:p>
                      <a:pPr marL="0" indent="0" algn="l">
                        <a:buFont typeface="Arial" panose="020B0604020202020204" pitchFamily="34" charset="0"/>
                        <a:buNone/>
                      </a:pPr>
                      <a:r>
                        <a:rPr lang="en-GB" sz="1200" b="0">
                          <a:solidFill>
                            <a:schemeClr val="dk1"/>
                          </a:solidFill>
                          <a:latin typeface="+mn-lt"/>
                          <a:ea typeface="+mn-ea"/>
                          <a:cs typeface="+mn-cs"/>
                        </a:rPr>
                        <a:t>Business Cost</a:t>
                      </a:r>
                    </a:p>
                  </a:txBody>
                  <a:tcPr marL="36000" marR="36000" marT="36000" marB="36000" anchor="ctr"/>
                </a:tc>
                <a:tc>
                  <a:txBody>
                    <a:bodyPr/>
                    <a:lstStyle/>
                    <a:p>
                      <a:pPr algn="ctr"/>
                      <a:r>
                        <a:rPr lang="en-GB" sz="1100" b="0" i="1">
                          <a:solidFill>
                            <a:schemeClr val="bg1">
                              <a:lumMod val="65000"/>
                            </a:schemeClr>
                          </a:solidFill>
                          <a:latin typeface="+mn-lt"/>
                          <a:ea typeface="+mn-ea"/>
                          <a:cs typeface="+mn-cs"/>
                        </a:rPr>
                        <a:t>£145K</a:t>
                      </a:r>
                    </a:p>
                  </a:txBody>
                  <a:tcPr anchor="ctr"/>
                </a:tc>
                <a:tc>
                  <a:txBody>
                    <a:bodyPr/>
                    <a:lstStyle/>
                    <a:p>
                      <a:pPr algn="ctr"/>
                      <a:r>
                        <a:rPr lang="en-GB" sz="1100" b="0" i="1">
                          <a:solidFill>
                            <a:schemeClr val="bg1">
                              <a:lumMod val="65000"/>
                            </a:schemeClr>
                          </a:solidFill>
                          <a:latin typeface="+mn-lt"/>
                          <a:ea typeface="+mn-ea"/>
                          <a:cs typeface="+mn-cs"/>
                        </a:rPr>
                        <a:t>£250K</a:t>
                      </a:r>
                    </a:p>
                  </a:txBody>
                  <a:tcPr anchor="ctr"/>
                </a:tc>
                <a:tc>
                  <a:txBody>
                    <a:bodyPr/>
                    <a:lstStyle/>
                    <a:p>
                      <a:pPr algn="ctr"/>
                      <a:r>
                        <a:rPr lang="en-GB" sz="1100" b="0" i="1">
                          <a:solidFill>
                            <a:schemeClr val="bg1">
                              <a:lumMod val="65000"/>
                            </a:schemeClr>
                          </a:solidFill>
                          <a:latin typeface="+mn-lt"/>
                          <a:ea typeface="+mn-ea"/>
                          <a:cs typeface="+mn-cs"/>
                        </a:rPr>
                        <a:t>£229K</a:t>
                      </a: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100" b="0">
                        <a:solidFill>
                          <a:schemeClr val="dk1"/>
                        </a:solidFill>
                        <a:latin typeface="+mn-lt"/>
                        <a:ea typeface="+mn-ea"/>
                        <a:cs typeface="+mn-cs"/>
                      </a:endParaRPr>
                    </a:p>
                  </a:txBody>
                  <a:tcPr marL="0" marR="0" anchor="ctr">
                    <a:solidFill>
                      <a:schemeClr val="accent6">
                        <a:lumMod val="20000"/>
                        <a:lumOff val="80000"/>
                      </a:schemeClr>
                    </a:solidFill>
                  </a:tcPr>
                </a:tc>
                <a:extLst>
                  <a:ext uri="{0D108BD9-81ED-4DB2-BD59-A6C34878D82A}">
                    <a16:rowId xmlns:a16="http://schemas.microsoft.com/office/drawing/2014/main" val="1744499545"/>
                  </a:ext>
                </a:extLst>
              </a:tr>
              <a:tr h="0">
                <a:tc>
                  <a:txBody>
                    <a:bodyPr/>
                    <a:lstStyle/>
                    <a:p>
                      <a:pPr marL="0" indent="0" algn="l">
                        <a:buFont typeface="Arial" panose="020B0604020202020204" pitchFamily="34" charset="0"/>
                        <a:buNone/>
                      </a:pPr>
                      <a:r>
                        <a:rPr lang="en-GB" sz="1200" b="0">
                          <a:solidFill>
                            <a:schemeClr val="dk1"/>
                          </a:solidFill>
                          <a:latin typeface="+mn-lt"/>
                          <a:ea typeface="+mn-ea"/>
                          <a:cs typeface="+mn-cs"/>
                        </a:rPr>
                        <a:t>Total Iteration Cost</a:t>
                      </a:r>
                    </a:p>
                  </a:txBody>
                  <a:tcPr marL="36000" marR="36000" marT="36000" marB="36000" anchor="ctr"/>
                </a:tc>
                <a:tc>
                  <a:txBody>
                    <a:bodyPr/>
                    <a:lstStyle/>
                    <a:p>
                      <a:pPr algn="ctr"/>
                      <a:r>
                        <a:rPr lang="en-GB" sz="1600" b="0" i="1">
                          <a:solidFill>
                            <a:schemeClr val="tx1"/>
                          </a:solidFill>
                          <a:latin typeface="+mn-lt"/>
                          <a:ea typeface="+mn-ea"/>
                          <a:cs typeface="+mn-cs"/>
                        </a:rPr>
                        <a:t>£698K*</a:t>
                      </a:r>
                    </a:p>
                  </a:txBody>
                  <a:tcPr anchor="ctr"/>
                </a:tc>
                <a:tc>
                  <a:txBody>
                    <a:bodyPr/>
                    <a:lstStyle/>
                    <a:p>
                      <a:pPr algn="ctr"/>
                      <a:r>
                        <a:rPr lang="en-GB" sz="1600" b="0" i="1">
                          <a:solidFill>
                            <a:schemeClr val="tx1"/>
                          </a:solidFill>
                          <a:latin typeface="+mn-lt"/>
                          <a:ea typeface="+mn-ea"/>
                          <a:cs typeface="+mn-cs"/>
                        </a:rPr>
                        <a:t>£764K*</a:t>
                      </a:r>
                    </a:p>
                  </a:txBody>
                  <a:tcPr anchor="ctr"/>
                </a:tc>
                <a:tc>
                  <a:txBody>
                    <a:bodyPr/>
                    <a:lstStyle/>
                    <a:p>
                      <a:pPr algn="ctr"/>
                      <a:r>
                        <a:rPr lang="en-GB" sz="1600" b="0" i="1">
                          <a:solidFill>
                            <a:schemeClr val="tx1"/>
                          </a:solidFill>
                          <a:latin typeface="+mn-lt"/>
                          <a:ea typeface="+mn-ea"/>
                          <a:cs typeface="+mn-cs"/>
                        </a:rPr>
                        <a:t>£649K*</a:t>
                      </a: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600" b="0">
                          <a:solidFill>
                            <a:schemeClr val="dk1"/>
                          </a:solidFill>
                          <a:latin typeface="+mn-lt"/>
                          <a:ea typeface="+mn-ea"/>
                          <a:cs typeface="+mn-cs"/>
                        </a:rPr>
                        <a:t>£6M</a:t>
                      </a:r>
                    </a:p>
                  </a:txBody>
                  <a:tcPr marL="0" marR="0" anchor="ctr">
                    <a:solidFill>
                      <a:schemeClr val="accent6">
                        <a:lumMod val="60000"/>
                        <a:lumOff val="40000"/>
                      </a:schemeClr>
                    </a:solidFill>
                  </a:tcPr>
                </a:tc>
                <a:extLst>
                  <a:ext uri="{0D108BD9-81ED-4DB2-BD59-A6C34878D82A}">
                    <a16:rowId xmlns:a16="http://schemas.microsoft.com/office/drawing/2014/main" val="3083255218"/>
                  </a:ext>
                </a:extLst>
              </a:tr>
              <a:tr h="0">
                <a:tc>
                  <a:txBody>
                    <a:bodyPr/>
                    <a:lstStyle/>
                    <a:p>
                      <a:pPr marL="0" indent="0" algn="l">
                        <a:buFont typeface="Arial" panose="020B0604020202020204" pitchFamily="34" charset="0"/>
                        <a:buNone/>
                      </a:pPr>
                      <a:r>
                        <a:rPr lang="en-GB" sz="1200" b="0">
                          <a:solidFill>
                            <a:schemeClr val="dk1"/>
                          </a:solidFill>
                          <a:latin typeface="+mn-lt"/>
                          <a:ea typeface="+mn-ea"/>
                          <a:cs typeface="+mn-cs"/>
                        </a:rPr>
                        <a:t>Cumulative Cost</a:t>
                      </a:r>
                    </a:p>
                  </a:txBody>
                  <a:tcPr marL="36000" marR="36000" marT="36000" marB="36000" anchor="ctr"/>
                </a:tc>
                <a:tc>
                  <a:txBody>
                    <a:bodyPr/>
                    <a:lstStyle/>
                    <a:p>
                      <a:pPr algn="ctr"/>
                      <a:endParaRPr lang="en-GB" sz="1600" b="0" i="1">
                        <a:solidFill>
                          <a:srgbClr val="00148C"/>
                        </a:solidFill>
                        <a:latin typeface="+mn-lt"/>
                        <a:ea typeface="+mn-ea"/>
                        <a:cs typeface="+mn-cs"/>
                      </a:endParaRPr>
                    </a:p>
                  </a:txBody>
                  <a:tcPr anchor="ctr"/>
                </a:tc>
                <a:tc>
                  <a:txBody>
                    <a:bodyPr/>
                    <a:lstStyle/>
                    <a:p>
                      <a:pPr algn="ctr"/>
                      <a:r>
                        <a:rPr lang="en-GB" sz="1600" b="0" i="1">
                          <a:solidFill>
                            <a:schemeClr val="tx1">
                              <a:lumMod val="75000"/>
                            </a:schemeClr>
                          </a:solidFill>
                          <a:latin typeface="+mn-lt"/>
                          <a:ea typeface="+mn-ea"/>
                          <a:cs typeface="+mn-cs"/>
                        </a:rPr>
                        <a:t>£1.45M</a:t>
                      </a:r>
                    </a:p>
                  </a:txBody>
                  <a:tcPr anchor="ctr"/>
                </a:tc>
                <a:tc>
                  <a:txBody>
                    <a:bodyPr/>
                    <a:lstStyle/>
                    <a:p>
                      <a:pPr algn="ctr"/>
                      <a:r>
                        <a:rPr lang="en-GB" sz="1600" b="0" i="1">
                          <a:solidFill>
                            <a:schemeClr val="tx1">
                              <a:lumMod val="75000"/>
                            </a:schemeClr>
                          </a:solidFill>
                          <a:latin typeface="+mn-lt"/>
                          <a:ea typeface="+mn-ea"/>
                          <a:cs typeface="+mn-cs"/>
                        </a:rPr>
                        <a:t>£2.1M</a:t>
                      </a: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bg1">
                            <a:lumMod val="65000"/>
                          </a:schemeClr>
                        </a:solidFill>
                        <a:latin typeface="+mn-lt"/>
                        <a:ea typeface="+mn-ea"/>
                        <a:cs typeface="+mn-cs"/>
                      </a:endParaRPr>
                    </a:p>
                  </a:txBody>
                  <a:tcPr marL="0" marR="0"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a:solidFill>
                          <a:schemeClr val="dk1"/>
                        </a:solidFill>
                        <a:latin typeface="+mn-lt"/>
                        <a:ea typeface="+mn-ea"/>
                        <a:cs typeface="+mn-cs"/>
                      </a:endParaRPr>
                    </a:p>
                  </a:txBody>
                  <a:tcPr marL="0" marR="0" anchor="ctr">
                    <a:solidFill>
                      <a:schemeClr val="accent6">
                        <a:lumMod val="20000"/>
                        <a:lumOff val="80000"/>
                      </a:schemeClr>
                    </a:solidFill>
                  </a:tcPr>
                </a:tc>
                <a:extLst>
                  <a:ext uri="{0D108BD9-81ED-4DB2-BD59-A6C34878D82A}">
                    <a16:rowId xmlns:a16="http://schemas.microsoft.com/office/drawing/2014/main" val="1071480127"/>
                  </a:ext>
                </a:extLst>
              </a:tr>
              <a:tr h="0">
                <a:tc>
                  <a:txBody>
                    <a:bodyPr/>
                    <a:lstStyle/>
                    <a:p>
                      <a:pPr marL="0" indent="0" algn="l">
                        <a:buFont typeface="Arial" panose="020B0604020202020204" pitchFamily="34" charset="0"/>
                        <a:buNone/>
                      </a:pPr>
                      <a:endParaRPr lang="en-GB" sz="1200" b="0">
                        <a:solidFill>
                          <a:schemeClr val="dk1"/>
                        </a:solidFill>
                        <a:latin typeface="+mn-lt"/>
                        <a:ea typeface="+mn-ea"/>
                        <a:cs typeface="+mn-cs"/>
                      </a:endParaRPr>
                    </a:p>
                  </a:txBody>
                  <a:tcPr marL="36000" marR="36000" marT="36000" marB="36000" anchor="ctr">
                    <a:noFill/>
                  </a:tcPr>
                </a:tc>
                <a:tc>
                  <a:txBody>
                    <a:bodyPr/>
                    <a:lstStyle/>
                    <a:p>
                      <a:pPr algn="ctr"/>
                      <a:endParaRPr lang="en-GB" sz="1600" b="0" i="1">
                        <a:solidFill>
                          <a:srgbClr val="00148C"/>
                        </a:solidFill>
                        <a:latin typeface="+mn-lt"/>
                        <a:ea typeface="+mn-ea"/>
                        <a:cs typeface="+mn-cs"/>
                      </a:endParaRPr>
                    </a:p>
                  </a:txBody>
                  <a:tcPr anchor="ctr">
                    <a:noFill/>
                  </a:tcPr>
                </a:tc>
                <a:tc>
                  <a:txBody>
                    <a:bodyPr/>
                    <a:lstStyle/>
                    <a:p>
                      <a:pPr algn="ctr"/>
                      <a:endParaRPr lang="en-GB" sz="1600" b="0" i="1">
                        <a:solidFill>
                          <a:schemeClr val="tx1">
                            <a:lumMod val="75000"/>
                          </a:schemeClr>
                        </a:solidFill>
                        <a:latin typeface="+mn-lt"/>
                        <a:ea typeface="+mn-ea"/>
                        <a:cs typeface="+mn-cs"/>
                      </a:endParaRPr>
                    </a:p>
                  </a:txBody>
                  <a:tcPr anchor="ctr">
                    <a:noFill/>
                  </a:tcPr>
                </a:tc>
                <a:tc>
                  <a:txBody>
                    <a:bodyPr/>
                    <a:lstStyle/>
                    <a:p>
                      <a:pPr algn="ctr"/>
                      <a:endParaRPr lang="en-GB" sz="1600" b="0" i="1">
                        <a:solidFill>
                          <a:schemeClr val="tx1">
                            <a:lumMod val="75000"/>
                          </a:schemeClr>
                        </a:solidFill>
                        <a:latin typeface="+mn-lt"/>
                        <a:ea typeface="+mn-ea"/>
                        <a:cs typeface="+mn-cs"/>
                      </a:endParaRPr>
                    </a:p>
                  </a:txBody>
                  <a:tcPr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endParaRPr lang="en-GB" sz="1600" b="0" i="0">
                        <a:solidFill>
                          <a:schemeClr val="tx1">
                            <a:lumMod val="75000"/>
                          </a:schemeClr>
                        </a:solidFill>
                        <a:latin typeface="+mn-lt"/>
                        <a:ea typeface="+mn-ea"/>
                        <a:cs typeface="+mn-cs"/>
                      </a:endParaRPr>
                    </a:p>
                  </a:txBody>
                  <a:tcPr marL="0" marR="0" anchor="ctr">
                    <a:noFill/>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Tx/>
                        <a:buNone/>
                        <a:tabLst/>
                        <a:defRPr/>
                      </a:pPr>
                      <a:r>
                        <a:rPr lang="en-GB" sz="1600" b="0">
                          <a:solidFill>
                            <a:schemeClr val="dk1"/>
                          </a:solidFill>
                          <a:latin typeface="+mn-lt"/>
                          <a:ea typeface="+mn-ea"/>
                          <a:cs typeface="+mn-cs"/>
                        </a:rPr>
                        <a:t>£11M</a:t>
                      </a:r>
                    </a:p>
                  </a:txBody>
                  <a:tcPr marL="0" marR="0" anchor="ctr">
                    <a:solidFill>
                      <a:schemeClr val="accent6">
                        <a:lumMod val="20000"/>
                        <a:lumOff val="80000"/>
                      </a:schemeClr>
                    </a:solidFill>
                  </a:tcPr>
                </a:tc>
                <a:extLst>
                  <a:ext uri="{0D108BD9-81ED-4DB2-BD59-A6C34878D82A}">
                    <a16:rowId xmlns:a16="http://schemas.microsoft.com/office/drawing/2014/main" val="1975927062"/>
                  </a:ext>
                </a:extLst>
              </a:tr>
            </a:tbl>
          </a:graphicData>
        </a:graphic>
      </p:graphicFrame>
      <p:sp>
        <p:nvSpPr>
          <p:cNvPr id="5" name="TextBox 4">
            <a:extLst>
              <a:ext uri="{FF2B5EF4-FFF2-40B4-BE49-F238E27FC236}">
                <a16:creationId xmlns:a16="http://schemas.microsoft.com/office/drawing/2014/main" id="{4F7CF88F-7FE3-43A6-8B9B-3B5CB55BB0FF}"/>
              </a:ext>
            </a:extLst>
          </p:cNvPr>
          <p:cNvSpPr txBox="1"/>
          <p:nvPr/>
        </p:nvSpPr>
        <p:spPr bwMode="auto">
          <a:xfrm>
            <a:off x="4591159" y="6371182"/>
            <a:ext cx="6876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b="0" kern="0">
                <a:solidFill>
                  <a:schemeClr val="tx1"/>
                </a:solidFill>
                <a:latin typeface="+mn-lt"/>
                <a:ea typeface="+mn-ea"/>
              </a:rPr>
              <a:t>*Based on initial ROM’s and draft proposals, further discussion required, if the approach is agreed.</a:t>
            </a:r>
          </a:p>
        </p:txBody>
      </p:sp>
      <p:sp>
        <p:nvSpPr>
          <p:cNvPr id="6" name="TextBox 5">
            <a:extLst>
              <a:ext uri="{FF2B5EF4-FFF2-40B4-BE49-F238E27FC236}">
                <a16:creationId xmlns:a16="http://schemas.microsoft.com/office/drawing/2014/main" id="{9B85BBEC-086E-4135-A979-6EBCB7DF051A}"/>
              </a:ext>
            </a:extLst>
          </p:cNvPr>
          <p:cNvSpPr txBox="1"/>
          <p:nvPr/>
        </p:nvSpPr>
        <p:spPr bwMode="auto">
          <a:xfrm>
            <a:off x="4591159" y="6591218"/>
            <a:ext cx="6876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b="0" kern="0">
                <a:solidFill>
                  <a:schemeClr val="tx1"/>
                </a:solidFill>
                <a:latin typeface="+mn-lt"/>
                <a:ea typeface="+mn-ea"/>
              </a:rPr>
              <a:t>**Ball Park figure – significant dependencies on timing and other inflight initiatives.</a:t>
            </a:r>
          </a:p>
        </p:txBody>
      </p:sp>
      <p:sp>
        <p:nvSpPr>
          <p:cNvPr id="10" name="Rectangle 9">
            <a:extLst>
              <a:ext uri="{FF2B5EF4-FFF2-40B4-BE49-F238E27FC236}">
                <a16:creationId xmlns:a16="http://schemas.microsoft.com/office/drawing/2014/main" id="{DE59B3E7-43A2-45F7-84F2-EE9221A4EECB}"/>
              </a:ext>
            </a:extLst>
          </p:cNvPr>
          <p:cNvSpPr/>
          <p:nvPr/>
        </p:nvSpPr>
        <p:spPr>
          <a:xfrm>
            <a:off x="1004492" y="3213848"/>
            <a:ext cx="10462667" cy="215152"/>
          </a:xfrm>
          <a:prstGeom prst="rect">
            <a:avLst/>
          </a:prstGeom>
          <a:solidFill>
            <a:srgbClr val="FFFF00"/>
          </a:solidFill>
        </p:spPr>
        <p:txBody>
          <a:bodyPr wrap="square" rtlCol="0" anchor="ctr">
            <a:noAutofit/>
          </a:bodyPr>
          <a:lstStyle/>
          <a:p>
            <a:pPr algn="ctr"/>
            <a:r>
              <a:rPr lang="en-GB" sz="2000">
                <a:solidFill>
                  <a:srgbClr val="FF0000"/>
                </a:solidFill>
              </a:rPr>
              <a:t>JUSTIN &amp; ALAN CONTENT</a:t>
            </a:r>
          </a:p>
        </p:txBody>
      </p:sp>
    </p:spTree>
    <p:extLst>
      <p:ext uri="{BB962C8B-B14F-4D97-AF65-F5344CB8AC3E}">
        <p14:creationId xmlns:p14="http://schemas.microsoft.com/office/powerpoint/2010/main" val="37016290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dirty="0"/>
              <a:t>MyHR2.0 Implementation Phasing</a:t>
            </a:r>
            <a:endParaRPr lang="en-US" b="0" i="1" dirty="0">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nvGraphicFramePr>
        <p:xfrm>
          <a:off x="430373" y="880833"/>
          <a:ext cx="11331258" cy="5798073"/>
        </p:xfrm>
        <a:graphic>
          <a:graphicData uri="http://schemas.openxmlformats.org/drawingml/2006/table">
            <a:tbl>
              <a:tblPr firstRow="1" bandRow="1">
                <a:tableStyleId>{5C22544A-7EE6-4342-B048-85BDC9FD1C3A}</a:tableStyleId>
              </a:tblPr>
              <a:tblGrid>
                <a:gridCol w="1074336">
                  <a:extLst>
                    <a:ext uri="{9D8B030D-6E8A-4147-A177-3AD203B41FA5}">
                      <a16:colId xmlns:a16="http://schemas.microsoft.com/office/drawing/2014/main" val="1883811094"/>
                    </a:ext>
                  </a:extLst>
                </a:gridCol>
                <a:gridCol w="986564">
                  <a:extLst>
                    <a:ext uri="{9D8B030D-6E8A-4147-A177-3AD203B41FA5}">
                      <a16:colId xmlns:a16="http://schemas.microsoft.com/office/drawing/2014/main" val="3625493689"/>
                    </a:ext>
                  </a:extLst>
                </a:gridCol>
                <a:gridCol w="622318">
                  <a:extLst>
                    <a:ext uri="{9D8B030D-6E8A-4147-A177-3AD203B41FA5}">
                      <a16:colId xmlns:a16="http://schemas.microsoft.com/office/drawing/2014/main" val="2897028255"/>
                    </a:ext>
                  </a:extLst>
                </a:gridCol>
                <a:gridCol w="1441340">
                  <a:extLst>
                    <a:ext uri="{9D8B030D-6E8A-4147-A177-3AD203B41FA5}">
                      <a16:colId xmlns:a16="http://schemas.microsoft.com/office/drawing/2014/main" val="4070478539"/>
                    </a:ext>
                  </a:extLst>
                </a:gridCol>
                <a:gridCol w="1441340">
                  <a:extLst>
                    <a:ext uri="{9D8B030D-6E8A-4147-A177-3AD203B41FA5}">
                      <a16:colId xmlns:a16="http://schemas.microsoft.com/office/drawing/2014/main" val="870298578"/>
                    </a:ext>
                  </a:extLst>
                </a:gridCol>
                <a:gridCol w="1441340">
                  <a:extLst>
                    <a:ext uri="{9D8B030D-6E8A-4147-A177-3AD203B41FA5}">
                      <a16:colId xmlns:a16="http://schemas.microsoft.com/office/drawing/2014/main" val="889628546"/>
                    </a:ext>
                  </a:extLst>
                </a:gridCol>
                <a:gridCol w="1441340">
                  <a:extLst>
                    <a:ext uri="{9D8B030D-6E8A-4147-A177-3AD203B41FA5}">
                      <a16:colId xmlns:a16="http://schemas.microsoft.com/office/drawing/2014/main" val="3801693752"/>
                    </a:ext>
                  </a:extLst>
                </a:gridCol>
                <a:gridCol w="1441340">
                  <a:extLst>
                    <a:ext uri="{9D8B030D-6E8A-4147-A177-3AD203B41FA5}">
                      <a16:colId xmlns:a16="http://schemas.microsoft.com/office/drawing/2014/main" val="4090476950"/>
                    </a:ext>
                  </a:extLst>
                </a:gridCol>
                <a:gridCol w="1441340">
                  <a:extLst>
                    <a:ext uri="{9D8B030D-6E8A-4147-A177-3AD203B41FA5}">
                      <a16:colId xmlns:a16="http://schemas.microsoft.com/office/drawing/2014/main" val="3483922386"/>
                    </a:ext>
                  </a:extLst>
                </a:gridCol>
              </a:tblGrid>
              <a:tr h="251624">
                <a:tc gridSpan="3">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gridSpan="6">
                  <a:txBody>
                    <a:bodyPr/>
                    <a:lstStyle/>
                    <a:p>
                      <a:pPr algn="ctr"/>
                      <a:r>
                        <a:rPr lang="en-GB" sz="1000"/>
                        <a:t>Phase – “Iteration”</a:t>
                      </a:r>
                    </a:p>
                  </a:txBody>
                  <a:tcPr/>
                </a:tc>
                <a:tc hMerge="1">
                  <a:txBody>
                    <a:bodyPr/>
                    <a:lstStyle/>
                    <a:p>
                      <a:endParaRPr lang="en-GB"/>
                    </a:p>
                  </a:txBody>
                  <a:tcPr/>
                </a:tc>
                <a:tc hMerge="1">
                  <a:txBody>
                    <a:bodyPr/>
                    <a:lstStyle/>
                    <a:p>
                      <a:pPr algn="ctr"/>
                      <a:endParaRPr lang="en-GB" sz="1000"/>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25621879"/>
                  </a:ext>
                </a:extLst>
              </a:tr>
              <a:tr h="249303">
                <a:tc rowSpan="2" gridSpan="3">
                  <a:txBody>
                    <a:bodyPr/>
                    <a:lstStyle/>
                    <a:p>
                      <a:pPr algn="l"/>
                      <a:r>
                        <a:rPr lang="en-GB" sz="1000"/>
                        <a:t>Title</a:t>
                      </a:r>
                      <a:endParaRPr lang="en-GB" sz="1000" b="0"/>
                    </a:p>
                  </a:txBody>
                  <a:tcPr anchor="ctr"/>
                </a:tc>
                <a:tc rowSpan="2" hMerge="1">
                  <a:txBody>
                    <a:bodyPr/>
                    <a:lstStyle/>
                    <a:p>
                      <a:pPr algn="ctr"/>
                      <a:endParaRPr lang="en-GB" sz="1000"/>
                    </a:p>
                  </a:txBody>
                  <a:tcPr/>
                </a:tc>
                <a:tc rowSpan="2" hMerge="1">
                  <a:txBody>
                    <a:bodyPr/>
                    <a:lstStyle/>
                    <a:p>
                      <a:endParaRPr lang="en-GB"/>
                    </a:p>
                  </a:txBody>
                  <a:tcPr/>
                </a:tc>
                <a:tc gridSpan="2">
                  <a:txBody>
                    <a:bodyPr/>
                    <a:lstStyle/>
                    <a:p>
                      <a:pPr algn="ctr"/>
                      <a:r>
                        <a:rPr lang="en-GB" sz="1000">
                          <a:solidFill>
                            <a:schemeClr val="bg1"/>
                          </a:solidFill>
                        </a:rPr>
                        <a:t>1</a:t>
                      </a:r>
                    </a:p>
                  </a:txBody>
                  <a:tcPr>
                    <a:solidFill>
                      <a:schemeClr val="accent2">
                        <a:lumMod val="50000"/>
                      </a:schemeClr>
                    </a:solidFill>
                  </a:tcPr>
                </a:tc>
                <a:tc hMerge="1">
                  <a:txBody>
                    <a:bodyPr/>
                    <a:lstStyle/>
                    <a:p>
                      <a:endParaRPr lang="en-GB"/>
                    </a:p>
                  </a:txBody>
                  <a:tcPr/>
                </a:tc>
                <a:tc gridSpan="2">
                  <a:txBody>
                    <a:bodyPr/>
                    <a:lstStyle/>
                    <a:p>
                      <a:pPr algn="ctr"/>
                      <a:r>
                        <a:rPr lang="en-GB" sz="1000">
                          <a:solidFill>
                            <a:schemeClr val="bg1"/>
                          </a:solidFill>
                        </a:rPr>
                        <a:t>2</a:t>
                      </a:r>
                    </a:p>
                  </a:txBody>
                  <a:tcPr>
                    <a:solidFill>
                      <a:schemeClr val="accent2">
                        <a:lumMod val="75000"/>
                      </a:schemeClr>
                    </a:solidFill>
                  </a:tcPr>
                </a:tc>
                <a:tc hMerge="1">
                  <a:txBody>
                    <a:bodyPr/>
                    <a:lstStyle/>
                    <a:p>
                      <a:endParaRPr lang="en-GB"/>
                    </a:p>
                  </a:txBody>
                  <a:tcPr/>
                </a:tc>
                <a:tc gridSpan="2">
                  <a:txBody>
                    <a:bodyPr/>
                    <a:lstStyle/>
                    <a:p>
                      <a:pPr algn="ctr"/>
                      <a:r>
                        <a:rPr lang="en-GB" sz="1000">
                          <a:solidFill>
                            <a:schemeClr val="bg1"/>
                          </a:solidFill>
                        </a:rPr>
                        <a:t>3</a:t>
                      </a:r>
                    </a:p>
                  </a:txBody>
                  <a:tcPr>
                    <a:solidFill>
                      <a:schemeClr val="accent2"/>
                    </a:solidFill>
                  </a:tcPr>
                </a:tc>
                <a:tc hMerge="1">
                  <a:txBody>
                    <a:bodyPr/>
                    <a:lstStyle/>
                    <a:p>
                      <a:endParaRPr lang="en-GB"/>
                    </a:p>
                  </a:txBody>
                  <a:tcPr/>
                </a:tc>
                <a:extLst>
                  <a:ext uri="{0D108BD9-81ED-4DB2-BD59-A6C34878D82A}">
                    <a16:rowId xmlns:a16="http://schemas.microsoft.com/office/drawing/2014/main" val="1760800610"/>
                  </a:ext>
                </a:extLst>
              </a:tr>
              <a:tr h="419971">
                <a:tc gridSpan="3" vMerge="1">
                  <a:txBody>
                    <a:bodyPr/>
                    <a:lstStyle/>
                    <a:p>
                      <a:pPr algn="l"/>
                      <a:endParaRPr lang="en-GB" sz="1000" b="0"/>
                    </a:p>
                  </a:txBody>
                  <a:tcPr anchor="ctr"/>
                </a:tc>
                <a:tc hMerge="1" vMerge="1">
                  <a:txBody>
                    <a:bodyPr/>
                    <a:lstStyle/>
                    <a:p>
                      <a:pPr algn="ctr"/>
                      <a:endParaRPr lang="en-GB" sz="1000" b="0"/>
                    </a:p>
                  </a:txBody>
                  <a:tcPr anchor="ctr"/>
                </a:tc>
                <a:tc hMerge="1" vMerge="1">
                  <a:txBody>
                    <a:bodyPr/>
                    <a:lstStyle/>
                    <a:p>
                      <a:endParaRPr lang="en-GB"/>
                    </a:p>
                  </a:txBody>
                  <a:tcPr/>
                </a:tc>
                <a:tc gridSpan="2">
                  <a:txBody>
                    <a:bodyPr/>
                    <a:lstStyle/>
                    <a:p>
                      <a:pPr algn="ctr"/>
                      <a:r>
                        <a:rPr lang="en-GB" sz="1200" b="0"/>
                        <a:t>“Quick Wins &amp; Moving to Standard”</a:t>
                      </a:r>
                    </a:p>
                  </a:txBody>
                  <a:tcPr anchor="ctr"/>
                </a:tc>
                <a:tc hMerge="1">
                  <a:txBody>
                    <a:bodyPr/>
                    <a:lstStyle/>
                    <a:p>
                      <a:endParaRPr lang="en-GB"/>
                    </a:p>
                  </a:txBody>
                  <a:tcPr/>
                </a:tc>
                <a:tc gridSpan="2">
                  <a:txBody>
                    <a:bodyPr/>
                    <a:lstStyle/>
                    <a:p>
                      <a:pPr algn="ctr"/>
                      <a:r>
                        <a:rPr lang="en-GB" sz="1200" b="0"/>
                        <a:t>“Introducing New Functionality &amp; Removing Custom Fields”</a:t>
                      </a:r>
                    </a:p>
                  </a:txBody>
                  <a:tcPr anchor="ctr"/>
                </a:tc>
                <a:tc hMerge="1">
                  <a:txBody>
                    <a:bodyPr/>
                    <a:lstStyle/>
                    <a:p>
                      <a:endParaRPr lang="en-GB"/>
                    </a:p>
                  </a:txBody>
                  <a:tcPr/>
                </a:tc>
                <a:tc gridSpan="2">
                  <a:txBody>
                    <a:bodyPr/>
                    <a:lstStyle/>
                    <a:p>
                      <a:pPr algn="ctr"/>
                      <a:r>
                        <a:rPr lang="en-GB" sz="1200" b="0"/>
                        <a:t>“Introducing Business Hierarchy and Temporary Assignment”</a:t>
                      </a:r>
                    </a:p>
                  </a:txBody>
                  <a:tcPr anchor="ctr"/>
                </a:tc>
                <a:tc hMerge="1">
                  <a:txBody>
                    <a:bodyPr/>
                    <a:lstStyle/>
                    <a:p>
                      <a:endParaRPr lang="en-GB"/>
                    </a:p>
                  </a:txBody>
                  <a:tcPr/>
                </a:tc>
                <a:extLst>
                  <a:ext uri="{0D108BD9-81ED-4DB2-BD59-A6C34878D82A}">
                    <a16:rowId xmlns:a16="http://schemas.microsoft.com/office/drawing/2014/main" val="600912278"/>
                  </a:ext>
                </a:extLst>
              </a:tr>
              <a:tr h="518413">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Timeline</a:t>
                      </a:r>
                    </a:p>
                  </a:txBody>
                  <a:tcPr anchor="ctr"/>
                </a:tc>
                <a:tc hMerge="1">
                  <a:txBody>
                    <a:bodyPr/>
                    <a:lstStyle/>
                    <a:p>
                      <a:endParaRPr lang="en-GB"/>
                    </a:p>
                  </a:txBody>
                  <a:tcPr/>
                </a:tc>
                <a:tc hMerge="1">
                  <a:txBody>
                    <a:bodyPr/>
                    <a:lstStyle/>
                    <a:p>
                      <a:endParaRPr lang="en-GB"/>
                    </a:p>
                  </a:txBody>
                  <a:tcPr/>
                </a:tc>
                <a:tc gridSpan="2">
                  <a:txBody>
                    <a:bodyPr/>
                    <a:lstStyle/>
                    <a:p>
                      <a:pPr marL="171450" indent="-171450" algn="l">
                        <a:buFont typeface="Arial" panose="020B0604020202020204" pitchFamily="34" charset="0"/>
                        <a:buChar char="•"/>
                      </a:pPr>
                      <a:endParaRPr lang="en-GB" sz="1000" b="0">
                        <a:solidFill>
                          <a:srgbClr val="C800A1"/>
                        </a:solidFill>
                        <a:latin typeface="+mn-lt"/>
                        <a:ea typeface="+mn-ea"/>
                        <a:cs typeface="+mn-cs"/>
                      </a:endParaRPr>
                    </a:p>
                  </a:txBody>
                  <a:tcPr/>
                </a:tc>
                <a:tc hMerge="1">
                  <a:txBody>
                    <a:bodyPr/>
                    <a:lstStyle/>
                    <a:p>
                      <a:endParaRPr lang="en-GB"/>
                    </a:p>
                  </a:txBody>
                  <a:tcPr/>
                </a:tc>
                <a:tc gridSpan="2">
                  <a:txBody>
                    <a:bodyPr/>
                    <a:lstStyle/>
                    <a:p>
                      <a:pPr marL="171450" marR="0" lvl="0" indent="-171450" algn="l" defTabSz="9144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endParaRPr lang="en-GB" sz="1000" b="0">
                        <a:solidFill>
                          <a:schemeClr val="dk1"/>
                        </a:solidFill>
                        <a:highlight>
                          <a:srgbClr val="FFFF00"/>
                        </a:highlight>
                        <a:latin typeface="+mn-lt"/>
                        <a:ea typeface="+mn-ea"/>
                        <a:cs typeface="+mn-cs"/>
                      </a:endParaRPr>
                    </a:p>
                  </a:txBody>
                  <a:tcPr/>
                </a:tc>
                <a:tc hMerge="1">
                  <a:txBody>
                    <a:bodyPr/>
                    <a:lstStyle/>
                    <a:p>
                      <a:endParaRPr lang="en-GB"/>
                    </a:p>
                  </a:txBody>
                  <a:tcPr/>
                </a:tc>
                <a:tc gridSpan="2">
                  <a:txBody>
                    <a:bodyPr/>
                    <a:lstStyle/>
                    <a:p>
                      <a:pPr marL="0" indent="0" algn="l">
                        <a:buFont typeface="Arial" panose="020B0604020202020204" pitchFamily="34" charset="0"/>
                        <a:buNone/>
                      </a:pPr>
                      <a:endParaRPr lang="en-GB" sz="1000" b="0">
                        <a:highlight>
                          <a:srgbClr val="FFFF00"/>
                        </a:highlight>
                      </a:endParaRPr>
                    </a:p>
                  </a:txBody>
                  <a:tcPr/>
                </a:tc>
                <a:tc hMerge="1">
                  <a:txBody>
                    <a:bodyPr/>
                    <a:lstStyle/>
                    <a:p>
                      <a:endParaRPr lang="en-GB"/>
                    </a:p>
                  </a:txBody>
                  <a:tcPr/>
                </a:tc>
                <a:extLst>
                  <a:ext uri="{0D108BD9-81ED-4DB2-BD59-A6C34878D82A}">
                    <a16:rowId xmlns:a16="http://schemas.microsoft.com/office/drawing/2014/main" val="2562456083"/>
                  </a:ext>
                </a:extLst>
              </a:tr>
              <a:tr h="518413">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Technical Scope</a:t>
                      </a:r>
                    </a:p>
                  </a:txBody>
                  <a:tcPr anchor="ctr"/>
                </a:tc>
                <a:tc hMerge="1">
                  <a:txBody>
                    <a:bodyPr/>
                    <a:lstStyle/>
                    <a:p>
                      <a:pPr marL="0" indent="0" algn="l">
                        <a:buFont typeface="Arial" panose="020B0604020202020204" pitchFamily="34" charset="0"/>
                        <a:buNone/>
                      </a:pPr>
                      <a:endParaRPr lang="en-GB" sz="1000" b="0">
                        <a:solidFill>
                          <a:srgbClr val="C800A1"/>
                        </a:solidFill>
                        <a:latin typeface="+mn-lt"/>
                        <a:ea typeface="+mn-ea"/>
                        <a:cs typeface="+mn-cs"/>
                      </a:endParaRP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1000" b="0">
                          <a:solidFill>
                            <a:schemeClr val="dk1"/>
                          </a:solidFill>
                          <a:latin typeface="+mn-lt"/>
                          <a:ea typeface="+mn-ea"/>
                          <a:cs typeface="+mn-cs"/>
                        </a:rPr>
                        <a:t>Enhancement of critical HR data relationships, improving controls and insight</a:t>
                      </a: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1000" b="0">
                          <a:solidFill>
                            <a:schemeClr val="dk1"/>
                          </a:solidFill>
                          <a:latin typeface="+mn-lt"/>
                          <a:ea typeface="+mn-ea"/>
                          <a:cs typeface="+mn-cs"/>
                        </a:rPr>
                        <a:t>Systemisation of position creation and simplification of supporting data model</a:t>
                      </a:r>
                    </a:p>
                  </a:txBody>
                  <a:tcPr anchor="ctr"/>
                </a:tc>
                <a:tc hMerge="1">
                  <a:txBody>
                    <a:bodyPr/>
                    <a:lstStyle/>
                    <a:p>
                      <a:endParaRPr lang="en-GB"/>
                    </a:p>
                  </a:txBody>
                  <a:tcPr/>
                </a:tc>
                <a:tc gridSpan="2">
                  <a:txBody>
                    <a:bodyPr/>
                    <a:lstStyle/>
                    <a:p>
                      <a:pPr marL="0" indent="0" algn="ctr">
                        <a:buFont typeface="Arial" panose="020B0604020202020204" pitchFamily="34" charset="0"/>
                        <a:buNone/>
                      </a:pPr>
                      <a:r>
                        <a:rPr lang="en-GB" sz="1000" b="0"/>
                        <a:t>Workflow reduction and improvement and systemised temporary assignment* process</a:t>
                      </a:r>
                    </a:p>
                  </a:txBody>
                  <a:tcPr anchor="ctr"/>
                </a:tc>
                <a:tc hMerge="1">
                  <a:txBody>
                    <a:bodyPr/>
                    <a:lstStyle/>
                    <a:p>
                      <a:endParaRPr lang="en-GB"/>
                    </a:p>
                  </a:txBody>
                  <a:tcPr/>
                </a:tc>
                <a:extLst>
                  <a:ext uri="{0D108BD9-81ED-4DB2-BD59-A6C34878D82A}">
                    <a16:rowId xmlns:a16="http://schemas.microsoft.com/office/drawing/2014/main" val="2659425416"/>
                  </a:ext>
                </a:extLst>
              </a:tr>
              <a:tr h="432000">
                <a:tc gridSpan="3">
                  <a:txBody>
                    <a:bodyPr/>
                    <a:lstStyle/>
                    <a:p>
                      <a:pPr lvl="0" algn="l">
                        <a:lnSpc>
                          <a:spcPct val="100000"/>
                        </a:lnSpc>
                        <a:spcBef>
                          <a:spcPts val="0"/>
                        </a:spcBef>
                        <a:spcAft>
                          <a:spcPts val="0"/>
                        </a:spcAft>
                        <a:buNone/>
                      </a:pPr>
                      <a:r>
                        <a:rPr lang="en-GB" sz="1000" b="1" noProof="0">
                          <a:solidFill>
                            <a:schemeClr val="dk1"/>
                          </a:solidFill>
                          <a:latin typeface="+mn-lt"/>
                          <a:ea typeface="+mn-ea"/>
                          <a:cs typeface="+mn-cs"/>
                        </a:rPr>
                        <a:t>ROM Cost</a:t>
                      </a:r>
                    </a:p>
                  </a:txBody>
                  <a:tcPr anchor="ctr"/>
                </a:tc>
                <a:tc hMerge="1">
                  <a:txBody>
                    <a:bodyPr/>
                    <a:lstStyle/>
                    <a:p>
                      <a:endParaRPr lang="en-US"/>
                    </a:p>
                  </a:txBody>
                  <a:tcPr/>
                </a:tc>
                <a:tc hMerge="1">
                  <a:txBody>
                    <a:bodyPr/>
                    <a:lstStyle/>
                    <a:p>
                      <a:endParaRPr lang="en-US"/>
                    </a:p>
                  </a:txBody>
                  <a:tcPr/>
                </a:tc>
                <a:tc gridSpan="2">
                  <a:txBody>
                    <a:bodyPr/>
                    <a:lstStyle/>
                    <a:p>
                      <a:pPr lvl="0" algn="ctr">
                        <a:spcAft>
                          <a:spcPts val="0"/>
                        </a:spcAft>
                        <a:buNone/>
                      </a:pPr>
                      <a:r>
                        <a:rPr lang="en-GB" sz="1000" b="0"/>
                        <a:t>£448K</a:t>
                      </a:r>
                    </a:p>
                  </a:txBody>
                  <a:tcPr anchor="ctr"/>
                </a:tc>
                <a:tc hMerge="1">
                  <a:txBody>
                    <a:bodyPr/>
                    <a:lstStyle/>
                    <a:p>
                      <a:endParaRPr lang="en-GB"/>
                    </a:p>
                  </a:txBody>
                  <a:tcPr/>
                </a:tc>
                <a:tc gridSpan="2">
                  <a:txBody>
                    <a:bodyPr/>
                    <a:lstStyle/>
                    <a:p>
                      <a:pPr lvl="0" algn="ctr">
                        <a:spcAft>
                          <a:spcPts val="0"/>
                        </a:spcAft>
                        <a:buNone/>
                      </a:pPr>
                      <a:r>
                        <a:rPr lang="en-GB" sz="1000" b="0"/>
                        <a:t>£764K</a:t>
                      </a:r>
                    </a:p>
                  </a:txBody>
                  <a:tcPr anchor="ctr"/>
                </a:tc>
                <a:tc hMerge="1">
                  <a:txBody>
                    <a:bodyPr/>
                    <a:lstStyle/>
                    <a:p>
                      <a:endParaRPr lang="en-GB"/>
                    </a:p>
                  </a:txBody>
                  <a:tcPr/>
                </a:tc>
                <a:tc gridSpan="2">
                  <a:txBody>
                    <a:bodyPr/>
                    <a:lstStyle/>
                    <a:p>
                      <a:pPr lvl="0" algn="ctr">
                        <a:spcAft>
                          <a:spcPts val="0"/>
                        </a:spcAft>
                        <a:buNone/>
                      </a:pPr>
                      <a:r>
                        <a:rPr lang="en-GB" sz="1000" b="0"/>
                        <a:t>£649K</a:t>
                      </a:r>
                    </a:p>
                  </a:txBody>
                  <a:tcPr anchor="ctr"/>
                </a:tc>
                <a:tc hMerge="1">
                  <a:txBody>
                    <a:bodyPr/>
                    <a:lstStyle/>
                    <a:p>
                      <a:endParaRPr lang="en-GB"/>
                    </a:p>
                  </a:txBody>
                  <a:tcPr/>
                </a:tc>
                <a:extLst>
                  <a:ext uri="{0D108BD9-81ED-4DB2-BD59-A6C34878D82A}">
                    <a16:rowId xmlns:a16="http://schemas.microsoft.com/office/drawing/2014/main" val="1842991863"/>
                  </a:ext>
                </a:extLst>
              </a:tr>
              <a:tr h="191100">
                <a:tc rowSpan="4">
                  <a:txBody>
                    <a:bodyPr/>
                    <a:lstStyle/>
                    <a:p>
                      <a:pPr algn="l"/>
                      <a:r>
                        <a:rPr lang="en-GB" sz="1000" b="1"/>
                        <a:t>Benefit</a:t>
                      </a:r>
                    </a:p>
                  </a:txBody>
                  <a:tcPr anchor="ctr"/>
                </a:tc>
                <a:tc rowSpan="3">
                  <a:txBody>
                    <a:bodyPr/>
                    <a:lstStyle/>
                    <a:p>
                      <a:pPr algn="l"/>
                      <a:r>
                        <a:rPr lang="en-GB" sz="1000" b="0"/>
                        <a:t>Tangible Benefit</a:t>
                      </a:r>
                    </a:p>
                  </a:txBody>
                  <a:tcPr anchor="ctr"/>
                </a:tc>
                <a:tc>
                  <a:txBody>
                    <a:bodyPr/>
                    <a:lstStyle/>
                    <a:p>
                      <a:pPr algn="l"/>
                      <a:r>
                        <a:rPr lang="en-GB" sz="1000" b="0"/>
                        <a:t>UK</a:t>
                      </a:r>
                    </a:p>
                  </a:txBody>
                  <a:tcPr anchor="ctr"/>
                </a:tc>
                <a:tc gridSpan="2">
                  <a:txBody>
                    <a:bodyPr/>
                    <a:lstStyle/>
                    <a:p>
                      <a:pPr algn="ctr">
                        <a:spcAft>
                          <a:spcPts val="0"/>
                        </a:spcAft>
                      </a:pPr>
                      <a:r>
                        <a:rPr lang="en-GB" sz="1000" b="0"/>
                        <a:t>N/A</a:t>
                      </a:r>
                    </a:p>
                  </a:txBody>
                  <a:tcPr anchor="ctr"/>
                </a:tc>
                <a:tc hMerge="1">
                  <a:txBody>
                    <a:bodyPr/>
                    <a:lstStyle/>
                    <a:p>
                      <a:endParaRPr lang="en-GB"/>
                    </a:p>
                  </a:txBody>
                  <a:tcPr/>
                </a:tc>
                <a:tc gridSpan="2">
                  <a:txBody>
                    <a:bodyPr/>
                    <a:lstStyle/>
                    <a:p>
                      <a:pPr algn="ctr">
                        <a:spcAft>
                          <a:spcPts val="0"/>
                        </a:spcAft>
                      </a:pPr>
                      <a:r>
                        <a:rPr lang="en-GB" sz="1000" b="0"/>
                        <a:t>$11 - $17k (Position Creation)</a:t>
                      </a:r>
                    </a:p>
                  </a:txBody>
                  <a:tcPr anchor="ctr"/>
                </a:tc>
                <a:tc hMerge="1">
                  <a:txBody>
                    <a:bodyPr/>
                    <a:lstStyle/>
                    <a:p>
                      <a:endParaRPr lang="en-GB"/>
                    </a:p>
                  </a:txBody>
                  <a:tcPr/>
                </a:tc>
                <a:tc gridSpan="2">
                  <a:txBody>
                    <a:bodyPr/>
                    <a:lstStyle/>
                    <a:p>
                      <a:pPr algn="ctr">
                        <a:spcAft>
                          <a:spcPts val="0"/>
                        </a:spcAft>
                      </a:pPr>
                      <a:r>
                        <a:rPr lang="en-GB" sz="1000" b="0"/>
                        <a:t>N/A </a:t>
                      </a:r>
                    </a:p>
                  </a:txBody>
                  <a:tcPr anchor="ctr"/>
                </a:tc>
                <a:tc hMerge="1">
                  <a:txBody>
                    <a:bodyPr/>
                    <a:lstStyle/>
                    <a:p>
                      <a:endParaRPr lang="en-GB"/>
                    </a:p>
                  </a:txBody>
                  <a:tcPr/>
                </a:tc>
                <a:extLst>
                  <a:ext uri="{0D108BD9-81ED-4DB2-BD59-A6C34878D82A}">
                    <a16:rowId xmlns:a16="http://schemas.microsoft.com/office/drawing/2014/main" val="1760999461"/>
                  </a:ext>
                </a:extLst>
              </a:tr>
              <a:tr h="227179">
                <a:tc vMerge="1">
                  <a:txBody>
                    <a:bodyPr/>
                    <a:lstStyle/>
                    <a:p>
                      <a:pPr algn="l"/>
                      <a:endParaRPr lang="en-GB" sz="1000" b="0"/>
                    </a:p>
                  </a:txBody>
                  <a:tcPr anchor="ctr"/>
                </a:tc>
                <a:tc vMerge="1">
                  <a:txBody>
                    <a:bodyPr/>
                    <a:lstStyle/>
                    <a:p>
                      <a:pPr algn="l"/>
                      <a:endParaRPr lang="en-GB" sz="1000" b="0"/>
                    </a:p>
                  </a:txBody>
                  <a:tcPr anchor="ctr"/>
                </a:tc>
                <a:tc>
                  <a:txBody>
                    <a:bodyPr/>
                    <a:lstStyle/>
                    <a:p>
                      <a:pPr algn="l"/>
                      <a:r>
                        <a:rPr lang="en-GB" sz="1000" b="0"/>
                        <a:t>US</a:t>
                      </a:r>
                    </a:p>
                  </a:txBody>
                  <a:tcPr anchor="ctr"/>
                </a:tc>
                <a:tc gridSpan="2">
                  <a:txBody>
                    <a:bodyPr/>
                    <a:lstStyle/>
                    <a:p>
                      <a:pPr algn="ctr">
                        <a:spcAft>
                          <a:spcPts val="0"/>
                        </a:spcAft>
                      </a:pPr>
                      <a:r>
                        <a:rPr lang="en-GB" sz="1000" b="0"/>
                        <a:t>N/A</a:t>
                      </a:r>
                    </a:p>
                  </a:txBody>
                  <a:tcPr anchor="ctr"/>
                </a:tc>
                <a:tc hMerge="1">
                  <a:txBody>
                    <a:bodyPr/>
                    <a:lstStyle/>
                    <a:p>
                      <a:endParaRPr lang="en-GB"/>
                    </a:p>
                  </a:txBody>
                  <a:tcPr/>
                </a:tc>
                <a:tc gridSpan="2">
                  <a:txBody>
                    <a:bodyPr/>
                    <a:lstStyle/>
                    <a:p>
                      <a:pPr algn="ctr">
                        <a:spcAft>
                          <a:spcPts val="0"/>
                        </a:spcAft>
                      </a:pPr>
                      <a:r>
                        <a:rPr lang="en-GB" sz="1000" b="0"/>
                        <a:t>$52 - $78k (Position Creation)</a:t>
                      </a:r>
                    </a:p>
                  </a:txBody>
                  <a:tcPr anchor="ctr"/>
                </a:tc>
                <a:tc hMerge="1">
                  <a:txBody>
                    <a:bodyPr/>
                    <a:lstStyle/>
                    <a:p>
                      <a:endParaRPr lang="en-GB"/>
                    </a:p>
                  </a:txBody>
                  <a:tcPr/>
                </a:tc>
                <a:tc gridSpan="2">
                  <a:txBody>
                    <a:bodyPr/>
                    <a:lstStyle/>
                    <a:p>
                      <a:pPr algn="ctr">
                        <a:spcAft>
                          <a:spcPts val="0"/>
                        </a:spcAft>
                      </a:pPr>
                      <a:r>
                        <a:rPr lang="en-GB" sz="1000" b="0"/>
                        <a:t>$9 - $14k (Union workflow enhancement)</a:t>
                      </a:r>
                    </a:p>
                  </a:txBody>
                  <a:tcPr anchor="ctr"/>
                </a:tc>
                <a:tc hMerge="1">
                  <a:txBody>
                    <a:bodyPr/>
                    <a:lstStyle/>
                    <a:p>
                      <a:endParaRPr lang="en-GB"/>
                    </a:p>
                  </a:txBody>
                  <a:tcPr/>
                </a:tc>
                <a:extLst>
                  <a:ext uri="{0D108BD9-81ED-4DB2-BD59-A6C34878D82A}">
                    <a16:rowId xmlns:a16="http://schemas.microsoft.com/office/drawing/2014/main" val="4035819530"/>
                  </a:ext>
                </a:extLst>
              </a:tr>
              <a:tr h="230452">
                <a:tc vMerge="1">
                  <a:txBody>
                    <a:bodyPr/>
                    <a:lstStyle/>
                    <a:p>
                      <a:endParaRPr lang="en-GB"/>
                    </a:p>
                  </a:txBody>
                  <a:tcPr/>
                </a:tc>
                <a:tc vMerge="1">
                  <a:txBody>
                    <a:bodyPr/>
                    <a:lstStyle/>
                    <a:p>
                      <a:pPr algn="l"/>
                      <a:endParaRPr lang="en-GB" sz="1000" b="0"/>
                    </a:p>
                  </a:txBody>
                  <a:tcPr anchor="ctr"/>
                </a:tc>
                <a:tc>
                  <a:txBody>
                    <a:bodyPr/>
                    <a:lstStyle/>
                    <a:p>
                      <a:pPr algn="l"/>
                      <a:r>
                        <a:rPr lang="en-GB" sz="1000" b="0"/>
                        <a:t>Total</a:t>
                      </a:r>
                    </a:p>
                  </a:txBody>
                  <a:tcPr anchor="ctr"/>
                </a:tc>
                <a:tc gridSpan="2">
                  <a:txBody>
                    <a:bodyPr/>
                    <a:lstStyle/>
                    <a:p>
                      <a:pPr algn="l"/>
                      <a:endParaRPr lang="en-GB" sz="1000" b="0"/>
                    </a:p>
                  </a:txBody>
                  <a:tcPr anchor="ctr"/>
                </a:tc>
                <a:tc hMerge="1">
                  <a:txBody>
                    <a:bodyPr/>
                    <a:lstStyle/>
                    <a:p>
                      <a:endParaRPr lang="en-GB"/>
                    </a:p>
                  </a:txBody>
                  <a:tcPr/>
                </a:tc>
                <a:tc gridSpan="2">
                  <a:txBody>
                    <a:bodyPr/>
                    <a:lstStyle/>
                    <a:p>
                      <a:pPr algn="ctr"/>
                      <a:r>
                        <a:rPr lang="en-GB" sz="1000" b="0"/>
                        <a:t>$63 – 95k</a:t>
                      </a:r>
                    </a:p>
                  </a:txBody>
                  <a:tcPr anchor="ctr"/>
                </a:tc>
                <a:tc hMerge="1">
                  <a:txBody>
                    <a:bodyPr/>
                    <a:lstStyle/>
                    <a:p>
                      <a:endParaRPr lang="en-GB"/>
                    </a:p>
                  </a:txBody>
                  <a:tcPr/>
                </a:tc>
                <a:tc gridSpan="2">
                  <a:txBody>
                    <a:bodyPr/>
                    <a:lstStyle/>
                    <a:p>
                      <a:pPr algn="ctr"/>
                      <a:r>
                        <a:rPr lang="en-GB" sz="1000" b="0"/>
                        <a:t>$9 - $14k </a:t>
                      </a:r>
                    </a:p>
                  </a:txBody>
                  <a:tcPr anchor="ctr"/>
                </a:tc>
                <a:tc hMerge="1">
                  <a:txBody>
                    <a:bodyPr/>
                    <a:lstStyle/>
                    <a:p>
                      <a:endParaRPr lang="en-GB"/>
                    </a:p>
                  </a:txBody>
                  <a:tcPr/>
                </a:tc>
                <a:extLst>
                  <a:ext uri="{0D108BD9-81ED-4DB2-BD59-A6C34878D82A}">
                    <a16:rowId xmlns:a16="http://schemas.microsoft.com/office/drawing/2014/main" val="2649516095"/>
                  </a:ext>
                </a:extLst>
              </a:tr>
              <a:tr h="518413">
                <a:tc vMerge="1">
                  <a:txBody>
                    <a:bodyPr/>
                    <a:lstStyle/>
                    <a:p>
                      <a:pPr algn="l"/>
                      <a:endParaRPr lang="en-GB" sz="1000" b="0"/>
                    </a:p>
                  </a:txBody>
                  <a:tcPr anchor="ctr"/>
                </a:tc>
                <a:tc gridSpan="2">
                  <a:txBody>
                    <a:bodyPr/>
                    <a:lstStyle/>
                    <a:p>
                      <a:pPr algn="l"/>
                      <a:r>
                        <a:rPr lang="en-GB" sz="1000" b="0"/>
                        <a:t>Intangible Benefit</a:t>
                      </a:r>
                    </a:p>
                  </a:txBody>
                  <a:tcPr anchor="ct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1000" b="0"/>
                        <a:t>Improvement in HR to employee data alignment</a:t>
                      </a:r>
                    </a:p>
                    <a:p>
                      <a:pPr marL="171450" indent="-171450" algn="l">
                        <a:spcAft>
                          <a:spcPts val="0"/>
                        </a:spcAft>
                        <a:buFont typeface="Wingdings" panose="05000000000000000000" pitchFamily="2" charset="2"/>
                        <a:buChar char="ü"/>
                      </a:pPr>
                      <a:r>
                        <a:rPr lang="en-GB" sz="1000" b="0"/>
                        <a:t>Reducing controls Issues</a:t>
                      </a:r>
                    </a:p>
                    <a:p>
                      <a:pPr marL="171450" indent="-171450" algn="l">
                        <a:spcAft>
                          <a:spcPts val="0"/>
                        </a:spcAft>
                        <a:buFont typeface="Wingdings" panose="05000000000000000000" pitchFamily="2" charset="2"/>
                        <a:buChar char="ü"/>
                      </a:pPr>
                      <a:r>
                        <a:rPr lang="en-GB" sz="1000" b="0"/>
                        <a:t>Improving HRBP visibility and insight</a:t>
                      </a:r>
                    </a:p>
                    <a:p>
                      <a:pPr marL="171450" indent="-171450" algn="l">
                        <a:spcAft>
                          <a:spcPts val="0"/>
                        </a:spcAft>
                        <a:buFont typeface="Wingdings" panose="05000000000000000000" pitchFamily="2" charset="2"/>
                        <a:buChar char="ü"/>
                      </a:pPr>
                      <a:r>
                        <a:rPr lang="en-GB" sz="1000" b="0"/>
                        <a:t>Enabling further enhancements in reporting</a:t>
                      </a:r>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1000" b="0"/>
                        <a:t>Providing Managers accountability for their own hierarchy</a:t>
                      </a:r>
                    </a:p>
                    <a:p>
                      <a:pPr marL="171450" indent="-171450" algn="l">
                        <a:spcAft>
                          <a:spcPts val="0"/>
                        </a:spcAft>
                        <a:buFont typeface="Wingdings" panose="05000000000000000000" pitchFamily="2" charset="2"/>
                        <a:buChar char="ü"/>
                      </a:pPr>
                      <a:r>
                        <a:rPr lang="en-GB" sz="1000" b="0"/>
                        <a:t>Increasing self serve for Managers</a:t>
                      </a:r>
                    </a:p>
                    <a:p>
                      <a:pPr marL="171450" indent="-171450" algn="l">
                        <a:spcAft>
                          <a:spcPts val="0"/>
                        </a:spcAft>
                        <a:buFont typeface="Wingdings" panose="05000000000000000000" pitchFamily="2" charset="2"/>
                        <a:buChar char="ü"/>
                      </a:pPr>
                      <a:r>
                        <a:rPr lang="en-GB" sz="1000" b="0"/>
                        <a:t>Simplifying our positional data model</a:t>
                      </a:r>
                    </a:p>
                    <a:p>
                      <a:pPr marL="171450" indent="-171450" algn="l">
                        <a:spcAft>
                          <a:spcPts val="0"/>
                        </a:spcAft>
                        <a:buFont typeface="Wingdings" panose="05000000000000000000" pitchFamily="2" charset="2"/>
                        <a:buChar char="ü"/>
                      </a:pPr>
                      <a:r>
                        <a:rPr lang="en-GB" sz="1000" b="0"/>
                        <a:t>Reducing the volume of offline requests into Business Services</a:t>
                      </a:r>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1000" b="0"/>
                        <a:t>Reduction in workflow volume and simplification of workflows across EC</a:t>
                      </a:r>
                    </a:p>
                    <a:p>
                      <a:pPr marL="171450" indent="-171450" algn="l">
                        <a:spcAft>
                          <a:spcPts val="0"/>
                        </a:spcAft>
                        <a:buFont typeface="Wingdings" panose="05000000000000000000" pitchFamily="2" charset="2"/>
                        <a:buChar char="ü"/>
                      </a:pPr>
                      <a:r>
                        <a:rPr lang="en-GB" sz="1000" b="0"/>
                        <a:t>Enhanced workflows, reducing the need for Business Services to contact Managers outside of the system</a:t>
                      </a:r>
                    </a:p>
                    <a:p>
                      <a:pPr marL="171450" indent="-171450" algn="l">
                        <a:spcAft>
                          <a:spcPts val="0"/>
                        </a:spcAft>
                        <a:buFont typeface="Wingdings" panose="05000000000000000000" pitchFamily="2" charset="2"/>
                        <a:buChar char="ü"/>
                      </a:pPr>
                      <a:r>
                        <a:rPr lang="en-GB" sz="1000" b="0"/>
                        <a:t>Improved event derivation, driving clearer reporting</a:t>
                      </a:r>
                    </a:p>
                  </a:txBody>
                  <a:tcPr/>
                </a:tc>
                <a:tc hMerge="1">
                  <a:txBody>
                    <a:bodyPr/>
                    <a:lstStyle/>
                    <a:p>
                      <a:endParaRPr lang="en-GB"/>
                    </a:p>
                  </a:txBody>
                  <a:tcPr/>
                </a:tc>
                <a:extLst>
                  <a:ext uri="{0D108BD9-81ED-4DB2-BD59-A6C34878D82A}">
                    <a16:rowId xmlns:a16="http://schemas.microsoft.com/office/drawing/2014/main" val="3727867925"/>
                  </a:ext>
                </a:extLst>
              </a:tr>
              <a:tr h="216000">
                <a:tc rowSpan="5">
                  <a:txBody>
                    <a:bodyPr/>
                    <a:lstStyle/>
                    <a:p>
                      <a:pPr algn="l"/>
                      <a:r>
                        <a:rPr lang="en-GB" sz="1000" b="1"/>
                        <a:t>Change Impact</a:t>
                      </a:r>
                    </a:p>
                  </a:txBody>
                  <a:tcPr anchor="ctr"/>
                </a:tc>
                <a:tc gridSpan="2">
                  <a:txBody>
                    <a:bodyPr/>
                    <a:lstStyle/>
                    <a:p>
                      <a:pPr algn="l"/>
                      <a:r>
                        <a:rPr lang="en-GB" sz="1000" b="0"/>
                        <a:t>High</a:t>
                      </a:r>
                    </a:p>
                  </a:txBody>
                  <a:tcPr anchor="ctr"/>
                </a:tc>
                <a:tc hMerge="1">
                  <a:txBody>
                    <a:bodyPr/>
                    <a:lstStyle/>
                    <a:p>
                      <a:endParaRPr lang="en-GB"/>
                    </a:p>
                  </a:txBody>
                  <a:tcPr/>
                </a:tc>
                <a:tc gridSpan="2">
                  <a:txBody>
                    <a:bodyPr/>
                    <a:lstStyle/>
                    <a:p>
                      <a:pPr algn="ctr"/>
                      <a:r>
                        <a:rPr lang="en-GB" sz="1000" b="0"/>
                        <a:t>0</a:t>
                      </a:r>
                    </a:p>
                  </a:txBody>
                  <a:tcPr anchor="ctr"/>
                </a:tc>
                <a:tc hMerge="1">
                  <a:txBody>
                    <a:bodyPr/>
                    <a:lstStyle/>
                    <a:p>
                      <a:endParaRPr lang="en-GB"/>
                    </a:p>
                  </a:txBody>
                  <a:tcPr/>
                </a:tc>
                <a:tc gridSpan="2">
                  <a:txBody>
                    <a:bodyPr/>
                    <a:lstStyle/>
                    <a:p>
                      <a:pPr algn="ctr"/>
                      <a:r>
                        <a:rPr lang="en-GB" sz="1000" b="0"/>
                        <a:t>3</a:t>
                      </a:r>
                    </a:p>
                  </a:txBody>
                  <a:tcPr anchor="ctr"/>
                </a:tc>
                <a:tc hMerge="1">
                  <a:txBody>
                    <a:bodyPr/>
                    <a:lstStyle/>
                    <a:p>
                      <a:endParaRPr lang="en-GB"/>
                    </a:p>
                  </a:txBody>
                  <a:tcPr/>
                </a:tc>
                <a:tc gridSpan="2">
                  <a:txBody>
                    <a:bodyPr/>
                    <a:lstStyle/>
                    <a:p>
                      <a:pPr algn="ctr"/>
                      <a:r>
                        <a:rPr lang="en-GB" sz="1000" b="0"/>
                        <a:t>0</a:t>
                      </a:r>
                    </a:p>
                  </a:txBody>
                  <a:tcPr anchor="ctr"/>
                </a:tc>
                <a:tc hMerge="1">
                  <a:txBody>
                    <a:bodyPr/>
                    <a:lstStyle/>
                    <a:p>
                      <a:endParaRPr lang="en-GB"/>
                    </a:p>
                  </a:txBody>
                  <a:tcPr/>
                </a:tc>
                <a:extLst>
                  <a:ext uri="{0D108BD9-81ED-4DB2-BD59-A6C34878D82A}">
                    <a16:rowId xmlns:a16="http://schemas.microsoft.com/office/drawing/2014/main" val="1027697149"/>
                  </a:ext>
                </a:extLst>
              </a:tr>
              <a:tr h="216000">
                <a:tc vMerge="1">
                  <a:txBody>
                    <a:bodyPr/>
                    <a:lstStyle/>
                    <a:p>
                      <a:pPr algn="l"/>
                      <a:endParaRPr lang="en-GB" sz="1000" b="0"/>
                    </a:p>
                  </a:txBody>
                  <a:tcPr anchor="ctr"/>
                </a:tc>
                <a:tc gridSpan="2">
                  <a:txBody>
                    <a:bodyPr/>
                    <a:lstStyle/>
                    <a:p>
                      <a:pPr algn="l"/>
                      <a:r>
                        <a:rPr lang="en-GB" sz="1000" b="0"/>
                        <a:t>Medium</a:t>
                      </a:r>
                    </a:p>
                  </a:txBody>
                  <a:tcPr anchor="ctr"/>
                </a:tc>
                <a:tc hMerge="1">
                  <a:txBody>
                    <a:bodyPr/>
                    <a:lstStyle/>
                    <a:p>
                      <a:endParaRPr lang="en-GB"/>
                    </a:p>
                  </a:txBody>
                  <a:tcPr/>
                </a:tc>
                <a:tc gridSpan="2">
                  <a:txBody>
                    <a:bodyPr/>
                    <a:lstStyle/>
                    <a:p>
                      <a:pPr algn="ctr"/>
                      <a:r>
                        <a:rPr lang="en-GB" sz="1000" b="0"/>
                        <a:t>0</a:t>
                      </a:r>
                    </a:p>
                  </a:txBody>
                  <a:tcPr anchor="ctr"/>
                </a:tc>
                <a:tc hMerge="1">
                  <a:txBody>
                    <a:bodyPr/>
                    <a:lstStyle/>
                    <a:p>
                      <a:endParaRPr lang="en-GB"/>
                    </a:p>
                  </a:txBody>
                  <a:tcPr/>
                </a:tc>
                <a:tc gridSpan="2">
                  <a:txBody>
                    <a:bodyPr/>
                    <a:lstStyle/>
                    <a:p>
                      <a:pPr algn="ctr"/>
                      <a:r>
                        <a:rPr lang="en-GB" sz="1000" b="0"/>
                        <a:t>9</a:t>
                      </a:r>
                    </a:p>
                  </a:txBody>
                  <a:tcPr anchor="ctr"/>
                </a:tc>
                <a:tc hMerge="1">
                  <a:txBody>
                    <a:bodyPr/>
                    <a:lstStyle/>
                    <a:p>
                      <a:endParaRPr lang="en-GB"/>
                    </a:p>
                  </a:txBody>
                  <a:tcPr/>
                </a:tc>
                <a:tc gridSpan="2">
                  <a:txBody>
                    <a:bodyPr/>
                    <a:lstStyle/>
                    <a:p>
                      <a:pPr algn="ctr"/>
                      <a:r>
                        <a:rPr lang="en-GB" sz="1000" b="0"/>
                        <a:t>2</a:t>
                      </a:r>
                    </a:p>
                  </a:txBody>
                  <a:tcPr anchor="ctr"/>
                </a:tc>
                <a:tc hMerge="1">
                  <a:txBody>
                    <a:bodyPr/>
                    <a:lstStyle/>
                    <a:p>
                      <a:endParaRPr lang="en-GB"/>
                    </a:p>
                  </a:txBody>
                  <a:tcPr/>
                </a:tc>
                <a:extLst>
                  <a:ext uri="{0D108BD9-81ED-4DB2-BD59-A6C34878D82A}">
                    <a16:rowId xmlns:a16="http://schemas.microsoft.com/office/drawing/2014/main" val="1594696900"/>
                  </a:ext>
                </a:extLst>
              </a:tr>
              <a:tr h="216000">
                <a:tc vMerge="1">
                  <a:txBody>
                    <a:bodyPr/>
                    <a:lstStyle/>
                    <a:p>
                      <a:pPr algn="l"/>
                      <a:endParaRPr lang="en-GB" sz="1000" b="0"/>
                    </a:p>
                  </a:txBody>
                  <a:tcPr anchor="ctr"/>
                </a:tc>
                <a:tc gridSpan="2">
                  <a:txBody>
                    <a:bodyPr/>
                    <a:lstStyle/>
                    <a:p>
                      <a:pPr algn="l"/>
                      <a:r>
                        <a:rPr lang="en-GB" sz="1000" b="0"/>
                        <a:t>Low</a:t>
                      </a:r>
                    </a:p>
                  </a:txBody>
                  <a:tcPr anchor="ctr"/>
                </a:tc>
                <a:tc hMerge="1">
                  <a:txBody>
                    <a:bodyPr/>
                    <a:lstStyle/>
                    <a:p>
                      <a:endParaRPr lang="en-GB"/>
                    </a:p>
                  </a:txBody>
                  <a:tcPr/>
                </a:tc>
                <a:tc gridSpan="2">
                  <a:txBody>
                    <a:bodyPr/>
                    <a:lstStyle/>
                    <a:p>
                      <a:pPr algn="ctr"/>
                      <a:r>
                        <a:rPr lang="en-GB" sz="1000" b="0"/>
                        <a:t>7</a:t>
                      </a:r>
                    </a:p>
                  </a:txBody>
                  <a:tcPr anchor="ctr"/>
                </a:tc>
                <a:tc hMerge="1">
                  <a:txBody>
                    <a:bodyPr/>
                    <a:lstStyle/>
                    <a:p>
                      <a:endParaRPr lang="en-GB"/>
                    </a:p>
                  </a:txBody>
                  <a:tcPr/>
                </a:tc>
                <a:tc gridSpan="2">
                  <a:txBody>
                    <a:bodyPr/>
                    <a:lstStyle/>
                    <a:p>
                      <a:pPr algn="ctr"/>
                      <a:r>
                        <a:rPr lang="en-GB" sz="1000" b="0"/>
                        <a:t>26</a:t>
                      </a:r>
                    </a:p>
                  </a:txBody>
                  <a:tcPr anchor="ctr"/>
                </a:tc>
                <a:tc hMerge="1">
                  <a:txBody>
                    <a:bodyPr/>
                    <a:lstStyle/>
                    <a:p>
                      <a:endParaRPr lang="en-GB"/>
                    </a:p>
                  </a:txBody>
                  <a:tcPr/>
                </a:tc>
                <a:tc gridSpan="2">
                  <a:txBody>
                    <a:bodyPr/>
                    <a:lstStyle/>
                    <a:p>
                      <a:pPr algn="ctr"/>
                      <a:r>
                        <a:rPr lang="en-GB" sz="1000" b="0"/>
                        <a:t>2</a:t>
                      </a:r>
                    </a:p>
                  </a:txBody>
                  <a:tcPr anchor="ctr"/>
                </a:tc>
                <a:tc hMerge="1">
                  <a:txBody>
                    <a:bodyPr/>
                    <a:lstStyle/>
                    <a:p>
                      <a:endParaRPr lang="en-GB"/>
                    </a:p>
                  </a:txBody>
                  <a:tcPr/>
                </a:tc>
                <a:extLst>
                  <a:ext uri="{0D108BD9-81ED-4DB2-BD59-A6C34878D82A}">
                    <a16:rowId xmlns:a16="http://schemas.microsoft.com/office/drawing/2014/main" val="2470932945"/>
                  </a:ext>
                </a:extLst>
              </a:tr>
              <a:tr h="457200">
                <a:tc vMerge="1">
                  <a:txBody>
                    <a:bodyPr/>
                    <a:lstStyle/>
                    <a:p>
                      <a:pPr algn="l"/>
                      <a:endParaRPr lang="en-GB" sz="1000" b="0"/>
                    </a:p>
                  </a:txBody>
                  <a:tcPr anchor="ctr"/>
                </a:tc>
                <a:tc gridSpan="2">
                  <a:txBody>
                    <a:bodyPr/>
                    <a:lstStyle/>
                    <a:p>
                      <a:pPr algn="l"/>
                      <a:r>
                        <a:rPr lang="en-GB" sz="1000" b="0"/>
                        <a:t># of Personas Impacted</a:t>
                      </a:r>
                    </a:p>
                    <a:p>
                      <a:pPr algn="r"/>
                      <a:r>
                        <a:rPr lang="en-GB" sz="1000" b="0" i="1"/>
                        <a:t>(highest impacted)</a:t>
                      </a:r>
                    </a:p>
                  </a:txBody>
                  <a:tcPr anchor="ctr"/>
                </a:tc>
                <a:tc hMerge="1">
                  <a:txBody>
                    <a:bodyPr/>
                    <a:lstStyle/>
                    <a:p>
                      <a:endParaRPr lang="en-GB"/>
                    </a:p>
                  </a:txBody>
                  <a:tcPr/>
                </a:tc>
                <a:tc>
                  <a:txBody>
                    <a:bodyPr/>
                    <a:lstStyle/>
                    <a:p>
                      <a:pPr marL="0" indent="0" algn="r">
                        <a:spcAft>
                          <a:spcPts val="0"/>
                        </a:spcAft>
                        <a:buFont typeface="Arial" panose="020B0604020202020204" pitchFamily="34" charset="0"/>
                        <a:buNone/>
                      </a:pPr>
                      <a:r>
                        <a:rPr lang="en-GB" sz="1000" b="0" i="1"/>
                        <a:t>3</a:t>
                      </a:r>
                    </a:p>
                  </a:txBody>
                  <a:tcPr anchor="ctr"/>
                </a:tc>
                <a:tc>
                  <a:txBody>
                    <a:bodyPr/>
                    <a:lstStyle/>
                    <a:p>
                      <a:pPr marL="171450" indent="-171450" algn="l">
                        <a:spcAft>
                          <a:spcPts val="0"/>
                        </a:spcAft>
                        <a:buFont typeface="Arial" panose="020B0604020202020204" pitchFamily="34" charset="0"/>
                        <a:buChar char="•"/>
                      </a:pPr>
                      <a:r>
                        <a:rPr lang="en-GB" sz="800" b="0" i="1"/>
                        <a:t>Process Executor</a:t>
                      </a:r>
                    </a:p>
                    <a:p>
                      <a:pPr marL="171450" indent="-171450" algn="l">
                        <a:spcAft>
                          <a:spcPts val="0"/>
                        </a:spcAft>
                        <a:buFont typeface="Arial" panose="020B0604020202020204" pitchFamily="34" charset="0"/>
                        <a:buChar char="•"/>
                      </a:pPr>
                      <a:r>
                        <a:rPr lang="en-GB" sz="800" b="0" i="1"/>
                        <a:t>HRBP</a:t>
                      </a:r>
                    </a:p>
                    <a:p>
                      <a:pPr marL="171450" indent="-171450" algn="l">
                        <a:spcAft>
                          <a:spcPts val="0"/>
                        </a:spcAft>
                        <a:buFont typeface="Arial" panose="020B0604020202020204" pitchFamily="34" charset="0"/>
                        <a:buChar char="•"/>
                      </a:pPr>
                      <a:r>
                        <a:rPr lang="en-GB" sz="800" b="0" i="1"/>
                        <a:t>Individual Contributor</a:t>
                      </a:r>
                    </a:p>
                  </a:txBody>
                  <a:tcPr anchor="ctr"/>
                </a:tc>
                <a:tc>
                  <a:txBody>
                    <a:bodyPr/>
                    <a:lstStyle/>
                    <a:p>
                      <a:pPr algn="ctr"/>
                      <a:r>
                        <a:rPr lang="en-GB" sz="1000" b="0"/>
                        <a:t>8</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Supervisor</a:t>
                      </a:r>
                    </a:p>
                  </a:txBody>
                  <a:tcPr anchor="ctr"/>
                </a:tc>
                <a:tc>
                  <a:txBody>
                    <a:bodyPr/>
                    <a:lstStyle/>
                    <a:p>
                      <a:pPr algn="ctr"/>
                      <a:r>
                        <a:rPr lang="en-GB" sz="1000" b="0"/>
                        <a:t>4</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Supervisor</a:t>
                      </a:r>
                    </a:p>
                  </a:txBody>
                  <a:tcPr anchor="ctr"/>
                </a:tc>
                <a:extLst>
                  <a:ext uri="{0D108BD9-81ED-4DB2-BD59-A6C34878D82A}">
                    <a16:rowId xmlns:a16="http://schemas.microsoft.com/office/drawing/2014/main" val="1392659525"/>
                  </a:ext>
                </a:extLst>
              </a:tr>
              <a:tr h="252000">
                <a:tc vMerge="1">
                  <a:txBody>
                    <a:bodyPr/>
                    <a:lstStyle/>
                    <a:p>
                      <a:pPr algn="l"/>
                      <a:endParaRPr lang="en-GB" sz="1000" b="0"/>
                    </a:p>
                  </a:txBody>
                  <a:tcPr anchor="ctr"/>
                </a:tc>
                <a:tc gridSpan="2">
                  <a:txBody>
                    <a:bodyPr/>
                    <a:lstStyle/>
                    <a:p>
                      <a:pPr algn="l"/>
                      <a:r>
                        <a:rPr lang="en-GB" sz="1000" b="0"/>
                        <a:t># of People Impacted</a:t>
                      </a:r>
                    </a:p>
                  </a:txBody>
                  <a:tcPr anchor="ctr"/>
                </a:tc>
                <a:tc hMerge="1">
                  <a:txBody>
                    <a:bodyPr/>
                    <a:lstStyle/>
                    <a:p>
                      <a:endParaRPr lang="en-GB"/>
                    </a:p>
                  </a:txBody>
                  <a:tcPr/>
                </a:tc>
                <a:tc gridSpan="2">
                  <a:txBody>
                    <a:bodyPr/>
                    <a:lstStyle/>
                    <a:p>
                      <a:pPr algn="ctr"/>
                      <a:r>
                        <a:rPr lang="en-GB" sz="1000" b="0"/>
                        <a:t>~14,000</a:t>
                      </a:r>
                    </a:p>
                  </a:txBody>
                  <a:tcPr anchor="ctr"/>
                </a:tc>
                <a:tc hMerge="1">
                  <a:txBody>
                    <a:bodyPr/>
                    <a:lstStyle/>
                    <a:p>
                      <a:endParaRPr lang="en-GB"/>
                    </a:p>
                  </a:txBody>
                  <a:tcPr/>
                </a:tc>
                <a:tc gridSpan="2">
                  <a:txBody>
                    <a:bodyPr/>
                    <a:lstStyle/>
                    <a:p>
                      <a:pPr algn="ctr"/>
                      <a:r>
                        <a:rPr lang="en-GB" sz="1000" b="0"/>
                        <a:t>~4,300</a:t>
                      </a:r>
                    </a:p>
                  </a:txBody>
                  <a:tcPr anchor="ctr"/>
                </a:tc>
                <a:tc hMerge="1">
                  <a:txBody>
                    <a:bodyPr/>
                    <a:lstStyle/>
                    <a:p>
                      <a:endParaRPr lang="en-GB"/>
                    </a:p>
                  </a:txBody>
                  <a:tcPr/>
                </a:tc>
                <a:tc gridSpan="2">
                  <a:txBody>
                    <a:bodyPr/>
                    <a:lstStyle/>
                    <a:p>
                      <a:pPr algn="ctr"/>
                      <a:r>
                        <a:rPr lang="en-GB" sz="1000" b="0"/>
                        <a:t>~4,200</a:t>
                      </a:r>
                    </a:p>
                  </a:txBody>
                  <a:tcPr anchor="ctr"/>
                </a:tc>
                <a:tc hMerge="1">
                  <a:txBody>
                    <a:bodyPr/>
                    <a:lstStyle/>
                    <a:p>
                      <a:endParaRPr lang="en-GB"/>
                    </a:p>
                  </a:txBody>
                  <a:tcPr/>
                </a:tc>
                <a:extLst>
                  <a:ext uri="{0D108BD9-81ED-4DB2-BD59-A6C34878D82A}">
                    <a16:rowId xmlns:a16="http://schemas.microsoft.com/office/drawing/2014/main" val="91363723"/>
                  </a:ext>
                </a:extLst>
              </a:tr>
            </a:tbl>
          </a:graphicData>
        </a:graphic>
      </p:graphicFrame>
      <p:graphicFrame>
        <p:nvGraphicFramePr>
          <p:cNvPr id="5" name="Table 4">
            <a:extLst>
              <a:ext uri="{FF2B5EF4-FFF2-40B4-BE49-F238E27FC236}">
                <a16:creationId xmlns:a16="http://schemas.microsoft.com/office/drawing/2014/main" id="{DE24EE85-9943-41B8-B9FE-DF671BE1E028}"/>
              </a:ext>
            </a:extLst>
          </p:cNvPr>
          <p:cNvGraphicFramePr>
            <a:graphicFrameLocks noGrp="1"/>
          </p:cNvGraphicFramePr>
          <p:nvPr/>
        </p:nvGraphicFramePr>
        <p:xfrm>
          <a:off x="3173144" y="1865600"/>
          <a:ext cx="2781078" cy="320040"/>
        </p:xfrm>
        <a:graphic>
          <a:graphicData uri="http://schemas.openxmlformats.org/drawingml/2006/table">
            <a:tbl>
              <a:tblPr firstRow="1" firstCol="1" bandRow="1"/>
              <a:tblGrid>
                <a:gridCol w="358849">
                  <a:extLst>
                    <a:ext uri="{9D8B030D-6E8A-4147-A177-3AD203B41FA5}">
                      <a16:colId xmlns:a16="http://schemas.microsoft.com/office/drawing/2014/main" val="2576682594"/>
                    </a:ext>
                  </a:extLst>
                </a:gridCol>
                <a:gridCol w="358849">
                  <a:extLst>
                    <a:ext uri="{9D8B030D-6E8A-4147-A177-3AD203B41FA5}">
                      <a16:colId xmlns:a16="http://schemas.microsoft.com/office/drawing/2014/main" val="433439209"/>
                    </a:ext>
                  </a:extLst>
                </a:gridCol>
                <a:gridCol w="358849">
                  <a:extLst>
                    <a:ext uri="{9D8B030D-6E8A-4147-A177-3AD203B41FA5}">
                      <a16:colId xmlns:a16="http://schemas.microsoft.com/office/drawing/2014/main" val="1582460416"/>
                    </a:ext>
                  </a:extLst>
                </a:gridCol>
                <a:gridCol w="466503">
                  <a:extLst>
                    <a:ext uri="{9D8B030D-6E8A-4147-A177-3AD203B41FA5}">
                      <a16:colId xmlns:a16="http://schemas.microsoft.com/office/drawing/2014/main" val="2597098236"/>
                    </a:ext>
                  </a:extLst>
                </a:gridCol>
                <a:gridCol w="448561">
                  <a:extLst>
                    <a:ext uri="{9D8B030D-6E8A-4147-A177-3AD203B41FA5}">
                      <a16:colId xmlns:a16="http://schemas.microsoft.com/office/drawing/2014/main" val="3730408425"/>
                    </a:ext>
                  </a:extLst>
                </a:gridCol>
                <a:gridCol w="430618">
                  <a:extLst>
                    <a:ext uri="{9D8B030D-6E8A-4147-A177-3AD203B41FA5}">
                      <a16:colId xmlns:a16="http://schemas.microsoft.com/office/drawing/2014/main" val="1458989739"/>
                    </a:ext>
                  </a:extLst>
                </a:gridCol>
                <a:gridCol w="358849">
                  <a:extLst>
                    <a:ext uri="{9D8B030D-6E8A-4147-A177-3AD203B41FA5}">
                      <a16:colId xmlns:a16="http://schemas.microsoft.com/office/drawing/2014/main" val="2828947245"/>
                    </a:ext>
                  </a:extLst>
                </a:gridCol>
              </a:tblGrid>
              <a:tr h="148419">
                <a:tc>
                  <a:txBody>
                    <a:bodyPr/>
                    <a:lstStyle/>
                    <a:p>
                      <a:pPr algn="ctr"/>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19993256"/>
                  </a:ext>
                </a:extLst>
              </a:tr>
              <a:tr h="143472">
                <a:tc>
                  <a:txBody>
                    <a:bodyPr/>
                    <a:lstStyle/>
                    <a:p>
                      <a:pPr algn="ctr"/>
                      <a:r>
                        <a:rPr lang="en-GB" sz="1000" b="1">
                          <a:solidFill>
                            <a:srgbClr val="FFFFFF"/>
                          </a:solidFill>
                          <a:effectLst/>
                          <a:latin typeface="Calibri" panose="020F0502020204030204" pitchFamily="34" charset="0"/>
                          <a:ea typeface="Calibri" panose="020F0502020204030204" pitchFamily="34" charset="0"/>
                        </a:rPr>
                        <a:t>CL</a:t>
                      </a:r>
                      <a:endParaRPr lang="en-GB" sz="10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3">
                  <a:txBody>
                    <a:bodyPr/>
                    <a:lstStyle/>
                    <a:p>
                      <a:pPr algn="ctr"/>
                      <a:r>
                        <a:rPr lang="en-GB" sz="1000" b="1">
                          <a:solidFill>
                            <a:srgbClr val="000000"/>
                          </a:solidFill>
                          <a:effectLst/>
                          <a:latin typeface="Calibri" panose="020F0502020204030204" pitchFamily="34" charset="0"/>
                          <a:ea typeface="Calibri" panose="020F0502020204030204" pitchFamily="34" charset="0"/>
                        </a:rPr>
                        <a:t>B&amp;UT</a:t>
                      </a:r>
                      <a:endParaRPr lang="en-GB" sz="10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QAB</a:t>
                      </a:r>
                      <a:endParaRPr lang="en-GB" sz="10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UAT</a:t>
                      </a:r>
                      <a:endParaRPr lang="en-GB" sz="10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Dep</a:t>
                      </a:r>
                      <a:endParaRPr lang="en-GB" sz="10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163005339"/>
                  </a:ext>
                </a:extLst>
              </a:tr>
            </a:tbl>
          </a:graphicData>
        </a:graphic>
      </p:graphicFrame>
      <p:graphicFrame>
        <p:nvGraphicFramePr>
          <p:cNvPr id="17" name="Table 16">
            <a:extLst>
              <a:ext uri="{FF2B5EF4-FFF2-40B4-BE49-F238E27FC236}">
                <a16:creationId xmlns:a16="http://schemas.microsoft.com/office/drawing/2014/main" id="{7C85EA61-0103-4B97-BEDF-62A531A5B646}"/>
              </a:ext>
            </a:extLst>
          </p:cNvPr>
          <p:cNvGraphicFramePr>
            <a:graphicFrameLocks noGrp="1"/>
          </p:cNvGraphicFramePr>
          <p:nvPr/>
        </p:nvGraphicFramePr>
        <p:xfrm>
          <a:off x="6007262" y="1865600"/>
          <a:ext cx="2890077" cy="324948"/>
        </p:xfrm>
        <a:graphic>
          <a:graphicData uri="http://schemas.openxmlformats.org/drawingml/2006/table">
            <a:tbl>
              <a:tblPr firstRow="1" firstCol="1" bandRow="1"/>
              <a:tblGrid>
                <a:gridCol w="224037">
                  <a:extLst>
                    <a:ext uri="{9D8B030D-6E8A-4147-A177-3AD203B41FA5}">
                      <a16:colId xmlns:a16="http://schemas.microsoft.com/office/drawing/2014/main" val="360706557"/>
                    </a:ext>
                  </a:extLst>
                </a:gridCol>
                <a:gridCol w="224037">
                  <a:extLst>
                    <a:ext uri="{9D8B030D-6E8A-4147-A177-3AD203B41FA5}">
                      <a16:colId xmlns:a16="http://schemas.microsoft.com/office/drawing/2014/main" val="166356481"/>
                    </a:ext>
                  </a:extLst>
                </a:gridCol>
                <a:gridCol w="224037">
                  <a:extLst>
                    <a:ext uri="{9D8B030D-6E8A-4147-A177-3AD203B41FA5}">
                      <a16:colId xmlns:a16="http://schemas.microsoft.com/office/drawing/2014/main" val="2328513314"/>
                    </a:ext>
                  </a:extLst>
                </a:gridCol>
                <a:gridCol w="224037">
                  <a:extLst>
                    <a:ext uri="{9D8B030D-6E8A-4147-A177-3AD203B41FA5}">
                      <a16:colId xmlns:a16="http://schemas.microsoft.com/office/drawing/2014/main" val="283601066"/>
                    </a:ext>
                  </a:extLst>
                </a:gridCol>
                <a:gridCol w="224037">
                  <a:extLst>
                    <a:ext uri="{9D8B030D-6E8A-4147-A177-3AD203B41FA5}">
                      <a16:colId xmlns:a16="http://schemas.microsoft.com/office/drawing/2014/main" val="1500170660"/>
                    </a:ext>
                  </a:extLst>
                </a:gridCol>
                <a:gridCol w="224037">
                  <a:extLst>
                    <a:ext uri="{9D8B030D-6E8A-4147-A177-3AD203B41FA5}">
                      <a16:colId xmlns:a16="http://schemas.microsoft.com/office/drawing/2014/main" val="419608046"/>
                    </a:ext>
                  </a:extLst>
                </a:gridCol>
                <a:gridCol w="224037">
                  <a:extLst>
                    <a:ext uri="{9D8B030D-6E8A-4147-A177-3AD203B41FA5}">
                      <a16:colId xmlns:a16="http://schemas.microsoft.com/office/drawing/2014/main" val="737525612"/>
                    </a:ext>
                  </a:extLst>
                </a:gridCol>
                <a:gridCol w="224037">
                  <a:extLst>
                    <a:ext uri="{9D8B030D-6E8A-4147-A177-3AD203B41FA5}">
                      <a16:colId xmlns:a16="http://schemas.microsoft.com/office/drawing/2014/main" val="1503390089"/>
                    </a:ext>
                  </a:extLst>
                </a:gridCol>
                <a:gridCol w="224037">
                  <a:extLst>
                    <a:ext uri="{9D8B030D-6E8A-4147-A177-3AD203B41FA5}">
                      <a16:colId xmlns:a16="http://schemas.microsoft.com/office/drawing/2014/main" val="923547303"/>
                    </a:ext>
                  </a:extLst>
                </a:gridCol>
                <a:gridCol w="291248">
                  <a:extLst>
                    <a:ext uri="{9D8B030D-6E8A-4147-A177-3AD203B41FA5}">
                      <a16:colId xmlns:a16="http://schemas.microsoft.com/office/drawing/2014/main" val="2629104624"/>
                    </a:ext>
                  </a:extLst>
                </a:gridCol>
                <a:gridCol w="291248">
                  <a:extLst>
                    <a:ext uri="{9D8B030D-6E8A-4147-A177-3AD203B41FA5}">
                      <a16:colId xmlns:a16="http://schemas.microsoft.com/office/drawing/2014/main" val="2053248519"/>
                    </a:ext>
                  </a:extLst>
                </a:gridCol>
                <a:gridCol w="291248">
                  <a:extLst>
                    <a:ext uri="{9D8B030D-6E8A-4147-A177-3AD203B41FA5}">
                      <a16:colId xmlns:a16="http://schemas.microsoft.com/office/drawing/2014/main" val="3528053089"/>
                    </a:ext>
                  </a:extLst>
                </a:gridCol>
              </a:tblGrid>
              <a:tr h="162732">
                <a:tc>
                  <a:txBody>
                    <a:bodyPr/>
                    <a:lstStyle/>
                    <a:p>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8</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9</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10</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11</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12</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78146400"/>
                  </a:ext>
                </a:extLst>
              </a:tr>
              <a:tr h="157308">
                <a:tc>
                  <a:txBody>
                    <a:bodyPr/>
                    <a:lstStyle/>
                    <a:p>
                      <a:pPr algn="ctr"/>
                      <a:r>
                        <a:rPr lang="en-GB" sz="700" b="1">
                          <a:solidFill>
                            <a:srgbClr val="FFFFFF"/>
                          </a:solidFill>
                          <a:effectLst/>
                          <a:latin typeface="Calibri" panose="020F0502020204030204" pitchFamily="34" charset="0"/>
                          <a:ea typeface="Calibri" panose="020F0502020204030204" pitchFamily="34" charset="0"/>
                        </a:rPr>
                        <a:t>CL</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5">
                  <a:txBody>
                    <a:bodyPr/>
                    <a:lstStyle/>
                    <a:p>
                      <a:pPr algn="ctr"/>
                      <a:r>
                        <a:rPr lang="en-GB" sz="700" b="1">
                          <a:solidFill>
                            <a:srgbClr val="000000"/>
                          </a:solidFill>
                          <a:effectLst/>
                          <a:latin typeface="Calibri" panose="020F0502020204030204" pitchFamily="34" charset="0"/>
                          <a:ea typeface="Calibri" panose="020F0502020204030204" pitchFamily="34" charset="0"/>
                        </a:rPr>
                        <a:t>B&amp;UT</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QAB</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UAT</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Dep</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ELS</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2309634"/>
                  </a:ext>
                </a:extLst>
              </a:tr>
            </a:tbl>
          </a:graphicData>
        </a:graphic>
      </p:graphicFrame>
      <p:graphicFrame>
        <p:nvGraphicFramePr>
          <p:cNvPr id="19" name="Table 18">
            <a:extLst>
              <a:ext uri="{FF2B5EF4-FFF2-40B4-BE49-F238E27FC236}">
                <a16:creationId xmlns:a16="http://schemas.microsoft.com/office/drawing/2014/main" id="{8FFAE0D3-6345-482A-B5EB-15BA37219F46}"/>
              </a:ext>
            </a:extLst>
          </p:cNvPr>
          <p:cNvGraphicFramePr>
            <a:graphicFrameLocks noGrp="1"/>
          </p:cNvGraphicFramePr>
          <p:nvPr/>
        </p:nvGraphicFramePr>
        <p:xfrm>
          <a:off x="8990523" y="1865600"/>
          <a:ext cx="2719889" cy="324948"/>
        </p:xfrm>
        <a:graphic>
          <a:graphicData uri="http://schemas.openxmlformats.org/drawingml/2006/table">
            <a:tbl>
              <a:tblPr firstRow="1" firstCol="1" bandRow="1"/>
              <a:tblGrid>
                <a:gridCol w="234473">
                  <a:extLst>
                    <a:ext uri="{9D8B030D-6E8A-4147-A177-3AD203B41FA5}">
                      <a16:colId xmlns:a16="http://schemas.microsoft.com/office/drawing/2014/main" val="1639423293"/>
                    </a:ext>
                  </a:extLst>
                </a:gridCol>
                <a:gridCol w="234473">
                  <a:extLst>
                    <a:ext uri="{9D8B030D-6E8A-4147-A177-3AD203B41FA5}">
                      <a16:colId xmlns:a16="http://schemas.microsoft.com/office/drawing/2014/main" val="285115269"/>
                    </a:ext>
                  </a:extLst>
                </a:gridCol>
                <a:gridCol w="234473">
                  <a:extLst>
                    <a:ext uri="{9D8B030D-6E8A-4147-A177-3AD203B41FA5}">
                      <a16:colId xmlns:a16="http://schemas.microsoft.com/office/drawing/2014/main" val="2670027353"/>
                    </a:ext>
                  </a:extLst>
                </a:gridCol>
                <a:gridCol w="234473">
                  <a:extLst>
                    <a:ext uri="{9D8B030D-6E8A-4147-A177-3AD203B41FA5}">
                      <a16:colId xmlns:a16="http://schemas.microsoft.com/office/drawing/2014/main" val="293877312"/>
                    </a:ext>
                  </a:extLst>
                </a:gridCol>
                <a:gridCol w="234473">
                  <a:extLst>
                    <a:ext uri="{9D8B030D-6E8A-4147-A177-3AD203B41FA5}">
                      <a16:colId xmlns:a16="http://schemas.microsoft.com/office/drawing/2014/main" val="86712744"/>
                    </a:ext>
                  </a:extLst>
                </a:gridCol>
                <a:gridCol w="234473">
                  <a:extLst>
                    <a:ext uri="{9D8B030D-6E8A-4147-A177-3AD203B41FA5}">
                      <a16:colId xmlns:a16="http://schemas.microsoft.com/office/drawing/2014/main" val="2773720679"/>
                    </a:ext>
                  </a:extLst>
                </a:gridCol>
                <a:gridCol w="234473">
                  <a:extLst>
                    <a:ext uri="{9D8B030D-6E8A-4147-A177-3AD203B41FA5}">
                      <a16:colId xmlns:a16="http://schemas.microsoft.com/office/drawing/2014/main" val="1083422334"/>
                    </a:ext>
                  </a:extLst>
                </a:gridCol>
                <a:gridCol w="234473">
                  <a:extLst>
                    <a:ext uri="{9D8B030D-6E8A-4147-A177-3AD203B41FA5}">
                      <a16:colId xmlns:a16="http://schemas.microsoft.com/office/drawing/2014/main" val="1258674382"/>
                    </a:ext>
                  </a:extLst>
                </a:gridCol>
                <a:gridCol w="234473">
                  <a:extLst>
                    <a:ext uri="{9D8B030D-6E8A-4147-A177-3AD203B41FA5}">
                      <a16:colId xmlns:a16="http://schemas.microsoft.com/office/drawing/2014/main" val="2207648031"/>
                    </a:ext>
                  </a:extLst>
                </a:gridCol>
                <a:gridCol w="304816">
                  <a:extLst>
                    <a:ext uri="{9D8B030D-6E8A-4147-A177-3AD203B41FA5}">
                      <a16:colId xmlns:a16="http://schemas.microsoft.com/office/drawing/2014/main" val="2198736390"/>
                    </a:ext>
                  </a:extLst>
                </a:gridCol>
                <a:gridCol w="304816">
                  <a:extLst>
                    <a:ext uri="{9D8B030D-6E8A-4147-A177-3AD203B41FA5}">
                      <a16:colId xmlns:a16="http://schemas.microsoft.com/office/drawing/2014/main" val="1056430347"/>
                    </a:ext>
                  </a:extLst>
                </a:gridCol>
              </a:tblGrid>
              <a:tr h="162732">
                <a:tc>
                  <a:txBody>
                    <a:bodyPr/>
                    <a:lstStyle/>
                    <a:p>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8</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9</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10</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11</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864587986"/>
                  </a:ext>
                </a:extLst>
              </a:tr>
              <a:tr h="157308">
                <a:tc>
                  <a:txBody>
                    <a:bodyPr/>
                    <a:lstStyle/>
                    <a:p>
                      <a:pPr algn="ctr"/>
                      <a:r>
                        <a:rPr lang="en-GB" sz="700" b="1">
                          <a:solidFill>
                            <a:srgbClr val="FFFFFF"/>
                          </a:solidFill>
                          <a:effectLst/>
                          <a:latin typeface="Calibri" panose="020F0502020204030204" pitchFamily="34" charset="0"/>
                          <a:ea typeface="Calibri" panose="020F0502020204030204" pitchFamily="34" charset="0"/>
                        </a:rPr>
                        <a:t>CL</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4">
                  <a:txBody>
                    <a:bodyPr/>
                    <a:lstStyle/>
                    <a:p>
                      <a:pPr algn="ctr"/>
                      <a:r>
                        <a:rPr lang="en-GB" sz="700" b="1">
                          <a:solidFill>
                            <a:srgbClr val="000000"/>
                          </a:solidFill>
                          <a:effectLst/>
                          <a:latin typeface="Calibri" panose="020F0502020204030204" pitchFamily="34" charset="0"/>
                          <a:ea typeface="Calibri" panose="020F0502020204030204" pitchFamily="34" charset="0"/>
                        </a:rPr>
                        <a:t>B&amp;UT</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QAB</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UAT</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Dep</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ELS</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815083752"/>
                  </a:ext>
                </a:extLst>
              </a:tr>
            </a:tbl>
          </a:graphicData>
        </a:graphic>
      </p:graphicFrame>
      <p:sp>
        <p:nvSpPr>
          <p:cNvPr id="20" name="Rectangle 19">
            <a:extLst>
              <a:ext uri="{FF2B5EF4-FFF2-40B4-BE49-F238E27FC236}">
                <a16:creationId xmlns:a16="http://schemas.microsoft.com/office/drawing/2014/main" id="{8F364A06-6825-4B06-880A-CF3355E061D6}"/>
              </a:ext>
            </a:extLst>
          </p:cNvPr>
          <p:cNvSpPr/>
          <p:nvPr/>
        </p:nvSpPr>
        <p:spPr>
          <a:xfrm>
            <a:off x="9120851" y="134067"/>
            <a:ext cx="2711896" cy="553998"/>
          </a:xfrm>
          <a:prstGeom prst="rect">
            <a:avLst/>
          </a:prstGeom>
        </p:spPr>
        <p:txBody>
          <a:bodyPr wrap="square">
            <a:spAutoFit/>
          </a:bodyPr>
          <a:lstStyle/>
          <a:p>
            <a:pPr algn="r"/>
            <a:r>
              <a:rPr lang="en-GB" sz="1000"/>
              <a:t>* Slide does not include impacts / tangible benefits relating to Temporary Assignments as final technical proposal is being validated</a:t>
            </a:r>
          </a:p>
        </p:txBody>
      </p:sp>
    </p:spTree>
    <p:extLst>
      <p:ext uri="{BB962C8B-B14F-4D97-AF65-F5344CB8AC3E}">
        <p14:creationId xmlns:p14="http://schemas.microsoft.com/office/powerpoint/2010/main" val="35374463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dirty="0"/>
              <a:t>MyHR2.0 Implementation Phasing</a:t>
            </a:r>
            <a:endParaRPr lang="en-US" b="0" i="1" dirty="0">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nvGraphicFramePr>
        <p:xfrm>
          <a:off x="97277" y="880833"/>
          <a:ext cx="11978460" cy="5838000"/>
        </p:xfrm>
        <a:graphic>
          <a:graphicData uri="http://schemas.openxmlformats.org/drawingml/2006/table">
            <a:tbl>
              <a:tblPr firstRow="1" bandRow="1">
                <a:tableStyleId>{5C22544A-7EE6-4342-B048-85BDC9FD1C3A}</a:tableStyleId>
              </a:tblPr>
              <a:tblGrid>
                <a:gridCol w="647806">
                  <a:extLst>
                    <a:ext uri="{9D8B030D-6E8A-4147-A177-3AD203B41FA5}">
                      <a16:colId xmlns:a16="http://schemas.microsoft.com/office/drawing/2014/main" val="1883811094"/>
                    </a:ext>
                  </a:extLst>
                </a:gridCol>
                <a:gridCol w="559848">
                  <a:extLst>
                    <a:ext uri="{9D8B030D-6E8A-4147-A177-3AD203B41FA5}">
                      <a16:colId xmlns:a16="http://schemas.microsoft.com/office/drawing/2014/main" val="3625493689"/>
                    </a:ext>
                  </a:extLst>
                </a:gridCol>
                <a:gridCol w="402551">
                  <a:extLst>
                    <a:ext uri="{9D8B030D-6E8A-4147-A177-3AD203B41FA5}">
                      <a16:colId xmlns:a16="http://schemas.microsoft.com/office/drawing/2014/main" val="2897028255"/>
                    </a:ext>
                  </a:extLst>
                </a:gridCol>
                <a:gridCol w="404743">
                  <a:extLst>
                    <a:ext uri="{9D8B030D-6E8A-4147-A177-3AD203B41FA5}">
                      <a16:colId xmlns:a16="http://schemas.microsoft.com/office/drawing/2014/main" val="4070478539"/>
                    </a:ext>
                  </a:extLst>
                </a:gridCol>
                <a:gridCol w="1423671">
                  <a:extLst>
                    <a:ext uri="{9D8B030D-6E8A-4147-A177-3AD203B41FA5}">
                      <a16:colId xmlns:a16="http://schemas.microsoft.com/office/drawing/2014/main" val="1820009172"/>
                    </a:ext>
                  </a:extLst>
                </a:gridCol>
                <a:gridCol w="551231">
                  <a:extLst>
                    <a:ext uri="{9D8B030D-6E8A-4147-A177-3AD203B41FA5}">
                      <a16:colId xmlns:a16="http://schemas.microsoft.com/office/drawing/2014/main" val="889628546"/>
                    </a:ext>
                  </a:extLst>
                </a:gridCol>
                <a:gridCol w="1183804">
                  <a:extLst>
                    <a:ext uri="{9D8B030D-6E8A-4147-A177-3AD203B41FA5}">
                      <a16:colId xmlns:a16="http://schemas.microsoft.com/office/drawing/2014/main" val="3171558579"/>
                    </a:ext>
                  </a:extLst>
                </a:gridCol>
                <a:gridCol w="445086">
                  <a:extLst>
                    <a:ext uri="{9D8B030D-6E8A-4147-A177-3AD203B41FA5}">
                      <a16:colId xmlns:a16="http://schemas.microsoft.com/office/drawing/2014/main" val="4090476950"/>
                    </a:ext>
                  </a:extLst>
                </a:gridCol>
                <a:gridCol w="1461570">
                  <a:extLst>
                    <a:ext uri="{9D8B030D-6E8A-4147-A177-3AD203B41FA5}">
                      <a16:colId xmlns:a16="http://schemas.microsoft.com/office/drawing/2014/main" val="1349438949"/>
                    </a:ext>
                  </a:extLst>
                </a:gridCol>
                <a:gridCol w="331745">
                  <a:extLst>
                    <a:ext uri="{9D8B030D-6E8A-4147-A177-3AD203B41FA5}">
                      <a16:colId xmlns:a16="http://schemas.microsoft.com/office/drawing/2014/main" val="390601646"/>
                    </a:ext>
                  </a:extLst>
                </a:gridCol>
                <a:gridCol w="1154303">
                  <a:extLst>
                    <a:ext uri="{9D8B030D-6E8A-4147-A177-3AD203B41FA5}">
                      <a16:colId xmlns:a16="http://schemas.microsoft.com/office/drawing/2014/main" val="3492170442"/>
                    </a:ext>
                  </a:extLst>
                </a:gridCol>
                <a:gridCol w="398759">
                  <a:extLst>
                    <a:ext uri="{9D8B030D-6E8A-4147-A177-3AD203B41FA5}">
                      <a16:colId xmlns:a16="http://schemas.microsoft.com/office/drawing/2014/main" val="2352385617"/>
                    </a:ext>
                  </a:extLst>
                </a:gridCol>
                <a:gridCol w="1326460">
                  <a:extLst>
                    <a:ext uri="{9D8B030D-6E8A-4147-A177-3AD203B41FA5}">
                      <a16:colId xmlns:a16="http://schemas.microsoft.com/office/drawing/2014/main" val="2542786306"/>
                    </a:ext>
                  </a:extLst>
                </a:gridCol>
                <a:gridCol w="466856">
                  <a:extLst>
                    <a:ext uri="{9D8B030D-6E8A-4147-A177-3AD203B41FA5}">
                      <a16:colId xmlns:a16="http://schemas.microsoft.com/office/drawing/2014/main" val="3585492058"/>
                    </a:ext>
                  </a:extLst>
                </a:gridCol>
                <a:gridCol w="1220027">
                  <a:extLst>
                    <a:ext uri="{9D8B030D-6E8A-4147-A177-3AD203B41FA5}">
                      <a16:colId xmlns:a16="http://schemas.microsoft.com/office/drawing/2014/main" val="2591832319"/>
                    </a:ext>
                  </a:extLst>
                </a:gridCol>
              </a:tblGrid>
              <a:tr h="189860">
                <a:tc gridSpan="3">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gridSpan="12">
                  <a:txBody>
                    <a:bodyPr/>
                    <a:lstStyle/>
                    <a:p>
                      <a:pPr algn="ctr"/>
                      <a:r>
                        <a:rPr lang="en-GB" sz="1000"/>
                        <a:t>Phase – “Iteration”</a:t>
                      </a:r>
                    </a:p>
                  </a:txBody>
                  <a:tcPr/>
                </a:tc>
                <a:tc hMerge="1">
                  <a:txBody>
                    <a:bodyPr/>
                    <a:lstStyle/>
                    <a:p>
                      <a:endParaRPr lang="en-GB"/>
                    </a:p>
                  </a:txBody>
                  <a:tcPr/>
                </a:tc>
                <a:tc hMerge="1">
                  <a:txBody>
                    <a:bodyPr/>
                    <a:lstStyle/>
                    <a:p>
                      <a:pPr algn="ctr"/>
                      <a:endParaRPr lang="en-GB" sz="100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en-GB" sz="1000"/>
                    </a:p>
                  </a:txBody>
                  <a:tcPr/>
                </a:tc>
                <a:tc hMerge="1">
                  <a:txBody>
                    <a:bodyPr/>
                    <a:lstStyle/>
                    <a:p>
                      <a:endParaRPr lang="en-GB"/>
                    </a:p>
                  </a:txBody>
                  <a:tcPr/>
                </a:tc>
                <a:tc hMerge="1">
                  <a:txBody>
                    <a:bodyPr/>
                    <a:lstStyle/>
                    <a:p>
                      <a:pPr algn="ctr"/>
                      <a:endParaRPr lang="en-GB" sz="1000"/>
                    </a:p>
                  </a:txBody>
                  <a:tcPr/>
                </a:tc>
                <a:tc hMerge="1">
                  <a:txBody>
                    <a:bodyPr/>
                    <a:lstStyle/>
                    <a:p>
                      <a:endParaRPr lang="en-GB"/>
                    </a:p>
                  </a:txBody>
                  <a:tcPr/>
                </a:tc>
                <a:tc hMerge="1">
                  <a:txBody>
                    <a:bodyPr/>
                    <a:lstStyle/>
                    <a:p>
                      <a:pPr algn="ctr"/>
                      <a:endParaRPr lang="en-GB" sz="1000"/>
                    </a:p>
                  </a:txBody>
                  <a:tcPr/>
                </a:tc>
                <a:tc hMerge="1">
                  <a:txBody>
                    <a:bodyPr/>
                    <a:lstStyle/>
                    <a:p>
                      <a:endParaRPr lang="en-GB"/>
                    </a:p>
                  </a:txBody>
                  <a:tcPr/>
                </a:tc>
                <a:extLst>
                  <a:ext uri="{0D108BD9-81ED-4DB2-BD59-A6C34878D82A}">
                    <a16:rowId xmlns:a16="http://schemas.microsoft.com/office/drawing/2014/main" val="1225621879"/>
                  </a:ext>
                </a:extLst>
              </a:tr>
              <a:tr h="174724">
                <a:tc rowSpan="2" gridSpan="3">
                  <a:txBody>
                    <a:bodyPr/>
                    <a:lstStyle/>
                    <a:p>
                      <a:pPr algn="l"/>
                      <a:r>
                        <a:rPr lang="en-GB" sz="1000"/>
                        <a:t>Title</a:t>
                      </a:r>
                      <a:endParaRPr lang="en-GB" sz="1000" b="0"/>
                    </a:p>
                  </a:txBody>
                  <a:tcPr marL="36000" marR="36000" marT="36000" marB="36000" anchor="ctr"/>
                </a:tc>
                <a:tc rowSpan="2" hMerge="1">
                  <a:txBody>
                    <a:bodyPr/>
                    <a:lstStyle/>
                    <a:p>
                      <a:pPr algn="ctr"/>
                      <a:endParaRPr lang="en-GB" sz="1000"/>
                    </a:p>
                  </a:txBody>
                  <a:tcPr/>
                </a:tc>
                <a:tc rowSpan="2" hMerge="1">
                  <a:txBody>
                    <a:bodyPr/>
                    <a:lstStyle/>
                    <a:p>
                      <a:endParaRPr lang="en-GB"/>
                    </a:p>
                  </a:txBody>
                  <a:tcPr/>
                </a:tc>
                <a:tc gridSpan="2">
                  <a:txBody>
                    <a:bodyPr/>
                    <a:lstStyle/>
                    <a:p>
                      <a:pPr algn="ctr"/>
                      <a:r>
                        <a:rPr lang="en-GB" sz="1000">
                          <a:solidFill>
                            <a:schemeClr val="bg1"/>
                          </a:solidFill>
                        </a:rPr>
                        <a:t>4</a:t>
                      </a:r>
                    </a:p>
                  </a:txBody>
                  <a:tcPr marL="36000" marR="36000" marT="36000" marB="36000">
                    <a:solidFill>
                      <a:schemeClr val="bg1">
                        <a:lumMod val="50000"/>
                      </a:schemeClr>
                    </a:solidFill>
                  </a:tcPr>
                </a:tc>
                <a:tc hMerge="1">
                  <a:txBody>
                    <a:bodyPr/>
                    <a:lstStyle/>
                    <a:p>
                      <a:endParaRPr lang="en-GB"/>
                    </a:p>
                  </a:txBody>
                  <a:tcPr/>
                </a:tc>
                <a:tc gridSpan="2">
                  <a:txBody>
                    <a:bodyPr/>
                    <a:lstStyle/>
                    <a:p>
                      <a:pPr algn="ctr"/>
                      <a:r>
                        <a:rPr lang="en-GB" sz="1000">
                          <a:solidFill>
                            <a:schemeClr val="bg1"/>
                          </a:solidFill>
                        </a:rPr>
                        <a:t>5</a:t>
                      </a:r>
                    </a:p>
                  </a:txBody>
                  <a:tcPr marL="36000" marR="36000" marT="36000" marB="36000">
                    <a:solidFill>
                      <a:schemeClr val="tx1">
                        <a:lumMod val="60000"/>
                        <a:lumOff val="40000"/>
                      </a:schemeClr>
                    </a:solidFill>
                  </a:tcPr>
                </a:tc>
                <a:tc hMerge="1">
                  <a:txBody>
                    <a:bodyPr/>
                    <a:lstStyle/>
                    <a:p>
                      <a:endParaRPr lang="en-GB"/>
                    </a:p>
                  </a:txBody>
                  <a:tcPr/>
                </a:tc>
                <a:tc gridSpan="2">
                  <a:txBody>
                    <a:bodyPr/>
                    <a:lstStyle/>
                    <a:p>
                      <a:pPr algn="ctr"/>
                      <a:r>
                        <a:rPr lang="en-GB" sz="1000">
                          <a:solidFill>
                            <a:schemeClr val="bg1"/>
                          </a:solidFill>
                        </a:rPr>
                        <a:t>6</a:t>
                      </a:r>
                    </a:p>
                  </a:txBody>
                  <a:tcPr marL="36000" marR="36000" marT="36000" marB="36000">
                    <a:solidFill>
                      <a:schemeClr val="bg1">
                        <a:lumMod val="65000"/>
                      </a:schemeClr>
                    </a:solidFill>
                  </a:tcPr>
                </a:tc>
                <a:tc hMerge="1">
                  <a:txBody>
                    <a:bodyPr/>
                    <a:lstStyle/>
                    <a:p>
                      <a:endParaRPr lang="en-GB"/>
                    </a:p>
                  </a:txBody>
                  <a:tcPr/>
                </a:tc>
                <a:tc gridSpan="2">
                  <a:txBody>
                    <a:bodyPr/>
                    <a:lstStyle/>
                    <a:p>
                      <a:pPr algn="ctr"/>
                      <a:r>
                        <a:rPr lang="en-GB" sz="1000">
                          <a:solidFill>
                            <a:schemeClr val="bg1"/>
                          </a:solidFill>
                        </a:rPr>
                        <a:t>7</a:t>
                      </a:r>
                    </a:p>
                  </a:txBody>
                  <a:tcPr marL="36000" marR="36000" marT="36000" marB="36000">
                    <a:solidFill>
                      <a:schemeClr val="tx1">
                        <a:lumMod val="40000"/>
                        <a:lumOff val="60000"/>
                      </a:schemeClr>
                    </a:solidFill>
                  </a:tcPr>
                </a:tc>
                <a:tc hMerge="1">
                  <a:txBody>
                    <a:bodyPr/>
                    <a:lstStyle/>
                    <a:p>
                      <a:endParaRPr lang="en-GB"/>
                    </a:p>
                  </a:txBody>
                  <a:tcPr/>
                </a:tc>
                <a:tc gridSpan="2">
                  <a:txBody>
                    <a:bodyPr/>
                    <a:lstStyle/>
                    <a:p>
                      <a:pPr algn="ctr"/>
                      <a:r>
                        <a:rPr lang="en-GB" sz="1000">
                          <a:solidFill>
                            <a:schemeClr val="bg1"/>
                          </a:solidFill>
                        </a:rPr>
                        <a:t>8</a:t>
                      </a:r>
                    </a:p>
                  </a:txBody>
                  <a:tcPr marL="36000" marR="36000" marT="36000" marB="36000">
                    <a:solidFill>
                      <a:schemeClr val="bg1">
                        <a:lumMod val="75000"/>
                      </a:schemeClr>
                    </a:solidFill>
                  </a:tcPr>
                </a:tc>
                <a:tc hMerge="1">
                  <a:txBody>
                    <a:bodyPr/>
                    <a:lstStyle/>
                    <a:p>
                      <a:endParaRPr lang="en-GB"/>
                    </a:p>
                  </a:txBody>
                  <a:tcPr/>
                </a:tc>
                <a:tc gridSpan="2">
                  <a:txBody>
                    <a:bodyPr/>
                    <a:lstStyle/>
                    <a:p>
                      <a:pPr algn="ctr"/>
                      <a:r>
                        <a:rPr lang="en-GB" sz="1000">
                          <a:solidFill>
                            <a:schemeClr val="bg1"/>
                          </a:solidFill>
                        </a:rPr>
                        <a:t>9</a:t>
                      </a:r>
                    </a:p>
                  </a:txBody>
                  <a:tcPr marL="36000" marR="36000" marT="36000" marB="36000">
                    <a:solidFill>
                      <a:schemeClr val="bg1">
                        <a:lumMod val="85000"/>
                      </a:schemeClr>
                    </a:solidFill>
                  </a:tcPr>
                </a:tc>
                <a:tc hMerge="1">
                  <a:txBody>
                    <a:bodyPr/>
                    <a:lstStyle/>
                    <a:p>
                      <a:endParaRPr lang="en-GB"/>
                    </a:p>
                  </a:txBody>
                  <a:tcPr/>
                </a:tc>
                <a:extLst>
                  <a:ext uri="{0D108BD9-81ED-4DB2-BD59-A6C34878D82A}">
                    <a16:rowId xmlns:a16="http://schemas.microsoft.com/office/drawing/2014/main" val="1760800610"/>
                  </a:ext>
                </a:extLst>
              </a:tr>
              <a:tr h="308523">
                <a:tc gridSpan="3" vMerge="1">
                  <a:txBody>
                    <a:bodyPr/>
                    <a:lstStyle/>
                    <a:p>
                      <a:pPr algn="l"/>
                      <a:endParaRPr lang="en-GB" sz="1000" b="0"/>
                    </a:p>
                  </a:txBody>
                  <a:tcPr anchor="ctr"/>
                </a:tc>
                <a:tc hMerge="1" vMerge="1">
                  <a:txBody>
                    <a:bodyPr/>
                    <a:lstStyle/>
                    <a:p>
                      <a:pPr algn="ctr"/>
                      <a:endParaRPr lang="en-GB" sz="1000" b="0"/>
                    </a:p>
                  </a:txBody>
                  <a:tcPr anchor="ctr"/>
                </a:tc>
                <a:tc hMerge="1" vMerge="1">
                  <a:txBody>
                    <a:bodyPr/>
                    <a:lstStyle/>
                    <a:p>
                      <a:endParaRPr lang="en-GB"/>
                    </a:p>
                  </a:txBody>
                  <a:tcPr/>
                </a:tc>
                <a:tc gridSpan="2">
                  <a:txBody>
                    <a:bodyPr/>
                    <a:lstStyle/>
                    <a:p>
                      <a:pPr algn="ctr"/>
                      <a:r>
                        <a:rPr lang="en-GB" sz="800" b="0"/>
                        <a:t>“Releasing Transition Period Functionality”</a:t>
                      </a:r>
                    </a:p>
                  </a:txBody>
                  <a:tcPr anchor="ctr"/>
                </a:tc>
                <a:tc hMerge="1">
                  <a:txBody>
                    <a:bodyPr/>
                    <a:lstStyle/>
                    <a:p>
                      <a:endParaRPr lang="en-GB"/>
                    </a:p>
                  </a:txBody>
                  <a:tcPr/>
                </a:tc>
                <a:tc gridSpan="2">
                  <a:txBody>
                    <a:bodyPr/>
                    <a:lstStyle/>
                    <a:p>
                      <a:pPr algn="ctr"/>
                      <a:r>
                        <a:rPr lang="en-GB" sz="800" b="0">
                          <a:solidFill>
                            <a:schemeClr val="dk1"/>
                          </a:solidFill>
                          <a:latin typeface="+mn-lt"/>
                          <a:ea typeface="+mn-ea"/>
                          <a:cs typeface="+mn-cs"/>
                        </a:rPr>
                        <a:t>“Moving to Standard on Pay Related Info”</a:t>
                      </a:r>
                    </a:p>
                  </a:txBody>
                  <a:tcPr anchor="ctr"/>
                </a:tc>
                <a:tc hMerge="1">
                  <a:txBody>
                    <a:bodyPr/>
                    <a:lstStyle/>
                    <a:p>
                      <a:endParaRPr lang="en-GB"/>
                    </a:p>
                  </a:txBody>
                  <a:tcPr/>
                </a:tc>
                <a:tc gridSpan="2">
                  <a:txBody>
                    <a:bodyPr/>
                    <a:lstStyle/>
                    <a:p>
                      <a:pPr algn="ctr"/>
                      <a:r>
                        <a:rPr lang="en-GB" sz="800" b="0"/>
                        <a:t>“Releasing Leave of Absence &amp; Right to Return Function”</a:t>
                      </a:r>
                    </a:p>
                  </a:txBody>
                  <a:tcPr anchor="ctr"/>
                </a:tc>
                <a:tc hMerge="1">
                  <a:txBody>
                    <a:bodyPr/>
                    <a:lstStyle/>
                    <a:p>
                      <a:endParaRPr lang="en-GB"/>
                    </a:p>
                  </a:txBody>
                  <a:tcPr/>
                </a:tc>
                <a:tc gridSpan="2">
                  <a:txBody>
                    <a:bodyPr/>
                    <a:lstStyle/>
                    <a:p>
                      <a:pPr algn="ctr"/>
                      <a:r>
                        <a:rPr lang="en-GB" sz="800" b="0"/>
                        <a:t>“Moving to Standard on Contract Type Fields”</a:t>
                      </a:r>
                    </a:p>
                  </a:txBody>
                  <a:tcPr anchor="ctr"/>
                </a:tc>
                <a:tc hMerge="1">
                  <a:txBody>
                    <a:bodyPr/>
                    <a:lstStyle/>
                    <a:p>
                      <a:endParaRPr lang="en-GB"/>
                    </a:p>
                  </a:txBody>
                  <a:tcPr/>
                </a:tc>
                <a:tc gridSpan="2">
                  <a:txBody>
                    <a:bodyPr/>
                    <a:lstStyle/>
                    <a:p>
                      <a:pPr algn="ctr"/>
                      <a:r>
                        <a:rPr lang="en-GB" sz="800" b="0"/>
                        <a:t>“Moving to Standard for Contingent Workers”</a:t>
                      </a:r>
                    </a:p>
                  </a:txBody>
                  <a:tcPr anchor="ctr"/>
                </a:tc>
                <a:tc hMerge="1">
                  <a:txBody>
                    <a:bodyPr/>
                    <a:lstStyle/>
                    <a:p>
                      <a:endParaRPr lang="en-GB"/>
                    </a:p>
                  </a:txBody>
                  <a:tcPr/>
                </a:tc>
                <a:tc gridSpan="2">
                  <a:txBody>
                    <a:bodyPr/>
                    <a:lstStyle/>
                    <a:p>
                      <a:pPr algn="ctr"/>
                      <a:r>
                        <a:rPr lang="en-GB" sz="800" b="0"/>
                        <a:t>“Improving Role Based Permissions”</a:t>
                      </a:r>
                    </a:p>
                  </a:txBody>
                  <a:tcPr anchor="ctr"/>
                </a:tc>
                <a:tc hMerge="1">
                  <a:txBody>
                    <a:bodyPr/>
                    <a:lstStyle/>
                    <a:p>
                      <a:endParaRPr lang="en-GB"/>
                    </a:p>
                  </a:txBody>
                  <a:tcPr/>
                </a:tc>
                <a:extLst>
                  <a:ext uri="{0D108BD9-81ED-4DB2-BD59-A6C34878D82A}">
                    <a16:rowId xmlns:a16="http://schemas.microsoft.com/office/drawing/2014/main" val="600912278"/>
                  </a:ext>
                </a:extLst>
              </a:tr>
              <a:tr h="208410">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Timeline</a:t>
                      </a:r>
                    </a:p>
                  </a:txBody>
                  <a:tcPr marL="36000" marR="36000" marT="36000" marB="36000" anchor="ctr"/>
                </a:tc>
                <a:tc hMerge="1">
                  <a:txBody>
                    <a:bodyPr/>
                    <a:lstStyle/>
                    <a:p>
                      <a:endParaRPr lang="en-GB"/>
                    </a:p>
                  </a:txBody>
                  <a:tcPr/>
                </a:tc>
                <a:tc hMerge="1">
                  <a:txBody>
                    <a:bodyPr/>
                    <a:lstStyle/>
                    <a:p>
                      <a:endParaRPr lang="en-GB"/>
                    </a:p>
                  </a:txBody>
                  <a:tcPr/>
                </a:tc>
                <a:tc gridSpan="2">
                  <a:txBody>
                    <a:bodyPr/>
                    <a:lstStyle/>
                    <a:p>
                      <a:pPr marL="0" indent="0" algn="ctr">
                        <a:buFont typeface="Arial" panose="020B0604020202020204" pitchFamily="34" charset="0"/>
                        <a:buNone/>
                      </a:pPr>
                      <a:r>
                        <a:rPr lang="en-GB" sz="800" b="0">
                          <a:solidFill>
                            <a:schemeClr val="dk1"/>
                          </a:solidFill>
                          <a:latin typeface="+mn-lt"/>
                          <a:ea typeface="+mn-ea"/>
                          <a:cs typeface="+mn-cs"/>
                        </a:rPr>
                        <a:t>~10 Weeks</a:t>
                      </a: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~10 Weeks</a:t>
                      </a: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~10 Weeks</a:t>
                      </a: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~10 Weeks</a:t>
                      </a: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~10 Weeks</a:t>
                      </a: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~10 Weeks</a:t>
                      </a:r>
                    </a:p>
                  </a:txBody>
                  <a:tcPr/>
                </a:tc>
                <a:tc hMerge="1">
                  <a:txBody>
                    <a:bodyPr/>
                    <a:lstStyle/>
                    <a:p>
                      <a:endParaRPr lang="en-GB"/>
                    </a:p>
                  </a:txBody>
                  <a:tcPr/>
                </a:tc>
                <a:extLst>
                  <a:ext uri="{0D108BD9-81ED-4DB2-BD59-A6C34878D82A}">
                    <a16:rowId xmlns:a16="http://schemas.microsoft.com/office/drawing/2014/main" val="2562456083"/>
                  </a:ext>
                </a:extLst>
              </a:tr>
              <a:tr h="545849">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Technical Scope</a:t>
                      </a:r>
                    </a:p>
                  </a:txBody>
                  <a:tcPr marL="36000" marR="36000" marT="36000" marB="36000" anchor="ctr"/>
                </a:tc>
                <a:tc hMerge="1">
                  <a:txBody>
                    <a:bodyPr/>
                    <a:lstStyle/>
                    <a:p>
                      <a:pPr marL="0" indent="0" algn="l">
                        <a:buFont typeface="Arial" panose="020B0604020202020204" pitchFamily="34" charset="0"/>
                        <a:buNone/>
                      </a:pPr>
                      <a:endParaRPr lang="en-GB" sz="1000" b="0">
                        <a:solidFill>
                          <a:srgbClr val="C800A1"/>
                        </a:solidFill>
                        <a:latin typeface="+mn-lt"/>
                        <a:ea typeface="+mn-ea"/>
                        <a:cs typeface="+mn-cs"/>
                      </a:endParaRPr>
                    </a:p>
                  </a:txBody>
                  <a:tcP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Simplification of position management, accelerating processes</a:t>
                      </a: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800" b="0">
                          <a:solidFill>
                            <a:schemeClr val="dk1"/>
                          </a:solidFill>
                          <a:latin typeface="+mn-lt"/>
                          <a:ea typeface="+mn-ea"/>
                          <a:cs typeface="+mn-cs"/>
                        </a:rPr>
                        <a:t>Simplification of Job Architecture, improved recruitment geographic reporting</a:t>
                      </a:r>
                    </a:p>
                  </a:txBody>
                  <a:tcPr anchor="ctr"/>
                </a:tc>
                <a:tc hMerge="1">
                  <a:txBody>
                    <a:bodyPr/>
                    <a:lstStyle/>
                    <a:p>
                      <a:endParaRPr lang="en-GB"/>
                    </a:p>
                  </a:txBody>
                  <a:tcPr/>
                </a:tc>
                <a:tc gridSpan="2">
                  <a:txBody>
                    <a:bodyPr/>
                    <a:lstStyle/>
                    <a:p>
                      <a:pPr marL="0" indent="0" algn="ctr">
                        <a:buFont typeface="Arial" panose="020B0604020202020204" pitchFamily="34" charset="0"/>
                        <a:buNone/>
                      </a:pPr>
                      <a:r>
                        <a:rPr lang="en-GB" sz="800" b="0"/>
                        <a:t>Systemised LoA process and simplified position management</a:t>
                      </a:r>
                    </a:p>
                  </a:txBody>
                  <a:tcPr anchor="ctr"/>
                </a:tc>
                <a:tc hMerge="1">
                  <a:txBody>
                    <a:bodyPr/>
                    <a:lstStyle/>
                    <a:p>
                      <a:endParaRPr lang="en-GB"/>
                    </a:p>
                  </a:txBody>
                  <a:tcPr/>
                </a:tc>
                <a:tc gridSpan="2">
                  <a:txBody>
                    <a:bodyPr/>
                    <a:lstStyle/>
                    <a:p>
                      <a:pPr marL="0" indent="0" algn="ctr">
                        <a:buFont typeface="Arial" panose="020B0604020202020204" pitchFamily="34" charset="0"/>
                        <a:buNone/>
                      </a:pPr>
                      <a:r>
                        <a:rPr lang="en-GB" sz="800" b="0"/>
                        <a:t>Simplified HR data model and processes, improved controls and access</a:t>
                      </a:r>
                    </a:p>
                  </a:txBody>
                  <a:tcPr anchor="ctr"/>
                </a:tc>
                <a:tc hMerge="1">
                  <a:txBody>
                    <a:bodyPr/>
                    <a:lstStyle/>
                    <a:p>
                      <a:endParaRPr lang="en-GB"/>
                    </a:p>
                  </a:txBody>
                  <a:tcPr/>
                </a:tc>
                <a:tc gridSpan="2">
                  <a:txBody>
                    <a:bodyPr/>
                    <a:lstStyle/>
                    <a:p>
                      <a:pPr marL="0" indent="0" algn="ctr">
                        <a:buFont typeface="Arial" panose="020B0604020202020204" pitchFamily="34" charset="0"/>
                        <a:buNone/>
                      </a:pPr>
                      <a:r>
                        <a:rPr lang="en-GB" sz="800" b="0"/>
                        <a:t>Reduced position requests, accelerated recruitment, streamlines MSP/MSA approach in MyHub</a:t>
                      </a:r>
                    </a:p>
                  </a:txBody>
                  <a:tcPr anchor="ctr"/>
                </a:tc>
                <a:tc hMerge="1">
                  <a:txBody>
                    <a:bodyPr/>
                    <a:lstStyle/>
                    <a:p>
                      <a:endParaRPr lang="en-GB"/>
                    </a:p>
                  </a:txBody>
                  <a:tcPr/>
                </a:tc>
                <a:tc gridSpan="2">
                  <a:txBody>
                    <a:bodyPr/>
                    <a:lstStyle/>
                    <a:p>
                      <a:pPr marL="0" indent="0" algn="ctr">
                        <a:buFont typeface="Arial" panose="020B0604020202020204" pitchFamily="34" charset="0"/>
                        <a:buNone/>
                      </a:pPr>
                      <a:r>
                        <a:rPr lang="en-GB" sz="800" b="0"/>
                        <a:t>Improved control and security, simplified reporting and automated data flows</a:t>
                      </a:r>
                    </a:p>
                  </a:txBody>
                  <a:tcPr anchor="ctr"/>
                </a:tc>
                <a:tc hMerge="1">
                  <a:txBody>
                    <a:bodyPr/>
                    <a:lstStyle/>
                    <a:p>
                      <a:endParaRPr lang="en-GB"/>
                    </a:p>
                  </a:txBody>
                  <a:tcPr/>
                </a:tc>
                <a:extLst>
                  <a:ext uri="{0D108BD9-81ED-4DB2-BD59-A6C34878D82A}">
                    <a16:rowId xmlns:a16="http://schemas.microsoft.com/office/drawing/2014/main" val="2659425416"/>
                  </a:ext>
                </a:extLst>
              </a:tr>
              <a:tr h="189860">
                <a:tc gridSpan="3">
                  <a:txBody>
                    <a:bodyPr/>
                    <a:lstStyle/>
                    <a:p>
                      <a:pPr lvl="0" algn="l">
                        <a:lnSpc>
                          <a:spcPct val="100000"/>
                        </a:lnSpc>
                        <a:spcBef>
                          <a:spcPts val="0"/>
                        </a:spcBef>
                        <a:spcAft>
                          <a:spcPts val="0"/>
                        </a:spcAft>
                        <a:buNone/>
                      </a:pPr>
                      <a:r>
                        <a:rPr lang="en-GB" sz="1000" b="1" noProof="0">
                          <a:solidFill>
                            <a:schemeClr val="dk1"/>
                          </a:solidFill>
                          <a:latin typeface="+mn-lt"/>
                          <a:ea typeface="+mn-ea"/>
                          <a:cs typeface="+mn-cs"/>
                        </a:rPr>
                        <a:t>ROM Bus. Change Cost</a:t>
                      </a:r>
                    </a:p>
                  </a:txBody>
                  <a:tcPr marL="36000" marR="36000" marT="36000" marB="36000" anchor="ctr"/>
                </a:tc>
                <a:tc hMerge="1">
                  <a:txBody>
                    <a:bodyPr/>
                    <a:lstStyle/>
                    <a:p>
                      <a:endParaRPr lang="en-US"/>
                    </a:p>
                  </a:txBody>
                  <a:tcPr/>
                </a:tc>
                <a:tc hMerge="1">
                  <a:txBody>
                    <a:bodyPr/>
                    <a:lstStyle/>
                    <a:p>
                      <a:endParaRPr lang="en-US"/>
                    </a:p>
                  </a:txBody>
                  <a:tcPr/>
                </a:tc>
                <a:tc gridSpan="2">
                  <a:txBody>
                    <a:bodyPr/>
                    <a:lstStyle/>
                    <a:p>
                      <a:pPr lvl="0" algn="ctr">
                        <a:spcAft>
                          <a:spcPts val="0"/>
                        </a:spcAft>
                        <a:buNone/>
                      </a:pPr>
                      <a:r>
                        <a:rPr lang="en-GB" sz="800" b="0" dirty="0"/>
                        <a:t>£254k</a:t>
                      </a: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800" b="0" i="0" u="none" strike="noStrike" kern="0" cap="none" spc="0" normalizeH="0" baseline="0" noProof="0">
                          <a:ln>
                            <a:noFill/>
                          </a:ln>
                          <a:solidFill>
                            <a:srgbClr val="55555A"/>
                          </a:solidFill>
                          <a:effectLst/>
                          <a:uLnTx/>
                          <a:uFillTx/>
                          <a:latin typeface="Arial"/>
                          <a:ea typeface="ＭＳ Ｐゴシック"/>
                          <a:cs typeface="+mn-cs"/>
                        </a:rPr>
                        <a:t>£254k</a:t>
                      </a:r>
                      <a:endParaRPr kumimoji="0" lang="en-GB" sz="800" b="0" i="0" u="none" strike="noStrike" kern="0" cap="none" spc="0" normalizeH="0" baseline="0" noProof="0" dirty="0">
                        <a:ln>
                          <a:noFill/>
                        </a:ln>
                        <a:solidFill>
                          <a:srgbClr val="55555A"/>
                        </a:solidFill>
                        <a:effectLst/>
                        <a:uLnTx/>
                        <a:uFillTx/>
                        <a:latin typeface="Arial"/>
                        <a:ea typeface="ＭＳ Ｐゴシック"/>
                        <a:cs typeface="+mn-cs"/>
                      </a:endParaRP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800" b="0" i="0" u="none" strike="noStrike" kern="0" cap="none" spc="0" normalizeH="0" baseline="0" noProof="0">
                          <a:ln>
                            <a:noFill/>
                          </a:ln>
                          <a:solidFill>
                            <a:srgbClr val="55555A"/>
                          </a:solidFill>
                          <a:effectLst/>
                          <a:uLnTx/>
                          <a:uFillTx/>
                          <a:latin typeface="Arial"/>
                          <a:ea typeface="ＭＳ Ｐゴシック"/>
                          <a:cs typeface="+mn-cs"/>
                        </a:rPr>
                        <a:t>£254k</a:t>
                      </a:r>
                      <a:endParaRPr kumimoji="0" lang="en-GB" sz="800" b="0" i="0" u="none" strike="noStrike" kern="0" cap="none" spc="0" normalizeH="0" baseline="0" noProof="0" dirty="0">
                        <a:ln>
                          <a:noFill/>
                        </a:ln>
                        <a:solidFill>
                          <a:srgbClr val="55555A"/>
                        </a:solidFill>
                        <a:effectLst/>
                        <a:uLnTx/>
                        <a:uFillTx/>
                        <a:latin typeface="Arial"/>
                        <a:ea typeface="ＭＳ Ｐゴシック"/>
                        <a:cs typeface="+mn-cs"/>
                      </a:endParaRP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800" b="0" i="0" u="none" strike="noStrike" kern="0" cap="none" spc="0" normalizeH="0" baseline="0" noProof="0">
                          <a:ln>
                            <a:noFill/>
                          </a:ln>
                          <a:solidFill>
                            <a:srgbClr val="55555A"/>
                          </a:solidFill>
                          <a:effectLst/>
                          <a:uLnTx/>
                          <a:uFillTx/>
                          <a:latin typeface="Arial"/>
                          <a:ea typeface="ＭＳ Ｐゴシック"/>
                          <a:cs typeface="+mn-cs"/>
                        </a:rPr>
                        <a:t>£254k</a:t>
                      </a:r>
                      <a:endParaRPr kumimoji="0" lang="en-GB" sz="800" b="0" i="0" u="none" strike="noStrike" kern="0" cap="none" spc="0" normalizeH="0" baseline="0" noProof="0" dirty="0">
                        <a:ln>
                          <a:noFill/>
                        </a:ln>
                        <a:solidFill>
                          <a:srgbClr val="55555A"/>
                        </a:solidFill>
                        <a:effectLst/>
                        <a:uLnTx/>
                        <a:uFillTx/>
                        <a:latin typeface="Arial"/>
                        <a:ea typeface="ＭＳ Ｐゴシック"/>
                        <a:cs typeface="+mn-cs"/>
                      </a:endParaRP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800" b="0" i="0" u="none" strike="noStrike" kern="0" cap="none" spc="0" normalizeH="0" baseline="0" noProof="0">
                          <a:ln>
                            <a:noFill/>
                          </a:ln>
                          <a:solidFill>
                            <a:srgbClr val="55555A"/>
                          </a:solidFill>
                          <a:effectLst/>
                          <a:uLnTx/>
                          <a:uFillTx/>
                          <a:latin typeface="Arial"/>
                          <a:ea typeface="ＭＳ Ｐゴシック"/>
                          <a:cs typeface="+mn-cs"/>
                        </a:rPr>
                        <a:t>£254k</a:t>
                      </a:r>
                      <a:endParaRPr kumimoji="0" lang="en-GB" sz="800" b="0" i="0" u="none" strike="noStrike" kern="0" cap="none" spc="0" normalizeH="0" baseline="0" noProof="0" dirty="0">
                        <a:ln>
                          <a:noFill/>
                        </a:ln>
                        <a:solidFill>
                          <a:srgbClr val="55555A"/>
                        </a:solidFill>
                        <a:effectLst/>
                        <a:uLnTx/>
                        <a:uFillTx/>
                        <a:latin typeface="Arial"/>
                        <a:ea typeface="ＭＳ Ｐゴシック"/>
                        <a:cs typeface="+mn-cs"/>
                      </a:endParaRPr>
                    </a:p>
                  </a:txBody>
                  <a:tcPr anchor="ctr"/>
                </a:tc>
                <a:tc hMerge="1">
                  <a:txBody>
                    <a:bodyPr/>
                    <a:lstStyle/>
                    <a:p>
                      <a:endParaRPr lang="en-GB"/>
                    </a:p>
                  </a:txBody>
                  <a:tcPr/>
                </a:tc>
                <a:tc gridSpan="2">
                  <a:txBody>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800" b="0" i="0" u="none" strike="noStrike" kern="0" cap="none" spc="0" normalizeH="0" baseline="0" noProof="0" dirty="0">
                          <a:ln>
                            <a:noFill/>
                          </a:ln>
                          <a:solidFill>
                            <a:srgbClr val="55555A"/>
                          </a:solidFill>
                          <a:effectLst/>
                          <a:uLnTx/>
                          <a:uFillTx/>
                          <a:latin typeface="Arial"/>
                          <a:ea typeface="ＭＳ Ｐゴシック"/>
                          <a:cs typeface="+mn-cs"/>
                        </a:rPr>
                        <a:t>£254k</a:t>
                      </a:r>
                    </a:p>
                  </a:txBody>
                  <a:tcPr anchor="ctr"/>
                </a:tc>
                <a:tc hMerge="1">
                  <a:txBody>
                    <a:bodyPr/>
                    <a:lstStyle/>
                    <a:p>
                      <a:endParaRPr lang="en-GB"/>
                    </a:p>
                  </a:txBody>
                  <a:tcPr/>
                </a:tc>
                <a:extLst>
                  <a:ext uri="{0D108BD9-81ED-4DB2-BD59-A6C34878D82A}">
                    <a16:rowId xmlns:a16="http://schemas.microsoft.com/office/drawing/2014/main" val="1842991863"/>
                  </a:ext>
                </a:extLst>
              </a:tr>
              <a:tr h="189860">
                <a:tc rowSpan="4">
                  <a:txBody>
                    <a:bodyPr/>
                    <a:lstStyle/>
                    <a:p>
                      <a:pPr algn="l"/>
                      <a:r>
                        <a:rPr lang="en-GB" sz="1000" b="1"/>
                        <a:t>Benefit</a:t>
                      </a:r>
                    </a:p>
                  </a:txBody>
                  <a:tcPr marL="36000" marR="36000" marT="36000" marB="36000" anchor="ctr"/>
                </a:tc>
                <a:tc rowSpan="3">
                  <a:txBody>
                    <a:bodyPr/>
                    <a:lstStyle/>
                    <a:p>
                      <a:pPr algn="l"/>
                      <a:r>
                        <a:rPr lang="en-GB" sz="1000" b="0"/>
                        <a:t>Tangible Benefit</a:t>
                      </a:r>
                    </a:p>
                  </a:txBody>
                  <a:tcPr marL="36000" marR="36000" marT="36000" marB="36000" anchor="ctr"/>
                </a:tc>
                <a:tc>
                  <a:txBody>
                    <a:bodyPr/>
                    <a:lstStyle/>
                    <a:p>
                      <a:pPr algn="ctr"/>
                      <a:r>
                        <a:rPr lang="en-GB" sz="1000" b="0"/>
                        <a:t>UK</a:t>
                      </a:r>
                    </a:p>
                  </a:txBody>
                  <a:tcPr marL="36000" marR="36000" marT="36000" marB="36000" anchor="ctr"/>
                </a:tc>
                <a:tc gridSpan="2">
                  <a:txBody>
                    <a:bodyPr/>
                    <a:lstStyle/>
                    <a:p>
                      <a:pPr algn="ctr">
                        <a:spcAft>
                          <a:spcPts val="0"/>
                        </a:spcAft>
                      </a:pPr>
                      <a:r>
                        <a:rPr lang="en-GB" sz="800" b="0" dirty="0"/>
                        <a:t>$7 – 11k</a:t>
                      </a:r>
                    </a:p>
                  </a:txBody>
                  <a:tcPr anchor="ctr"/>
                </a:tc>
                <a:tc hMerge="1">
                  <a:txBody>
                    <a:bodyPr/>
                    <a:lstStyle/>
                    <a:p>
                      <a:endParaRPr lang="en-GB"/>
                    </a:p>
                  </a:txBody>
                  <a:tcPr/>
                </a:tc>
                <a:tc gridSpan="2">
                  <a:txBody>
                    <a:bodyPr/>
                    <a:lstStyle/>
                    <a:p>
                      <a:pPr algn="ctr">
                        <a:spcAft>
                          <a:spcPts val="0"/>
                        </a:spcAft>
                      </a:pPr>
                      <a:r>
                        <a:rPr lang="en-GB" sz="800" b="0"/>
                        <a:t>N/a</a:t>
                      </a:r>
                    </a:p>
                  </a:txBody>
                  <a:tcPr anchor="ctr"/>
                </a:tc>
                <a:tc hMerge="1">
                  <a:txBody>
                    <a:bodyPr/>
                    <a:lstStyle/>
                    <a:p>
                      <a:endParaRPr lang="en-GB"/>
                    </a:p>
                  </a:txBody>
                  <a:tcPr/>
                </a:tc>
                <a:tc gridSpan="2">
                  <a:txBody>
                    <a:bodyPr/>
                    <a:lstStyle/>
                    <a:p>
                      <a:pPr algn="ctr">
                        <a:spcAft>
                          <a:spcPts val="0"/>
                        </a:spcAft>
                      </a:pPr>
                      <a:r>
                        <a:rPr lang="en-GB" sz="800" b="0"/>
                        <a:t>$11k - 17k</a:t>
                      </a:r>
                    </a:p>
                  </a:txBody>
                  <a:tcPr anchor="ctr"/>
                </a:tc>
                <a:tc hMerge="1">
                  <a:txBody>
                    <a:bodyPr/>
                    <a:lstStyle/>
                    <a:p>
                      <a:endParaRPr lang="en-GB"/>
                    </a:p>
                  </a:txBody>
                  <a:tcPr/>
                </a:tc>
                <a:tc gridSpan="2">
                  <a:txBody>
                    <a:bodyPr/>
                    <a:lstStyle/>
                    <a:p>
                      <a:pPr algn="ctr">
                        <a:spcAft>
                          <a:spcPts val="0"/>
                        </a:spcAft>
                      </a:pPr>
                      <a:r>
                        <a:rPr lang="en-GB" sz="800" b="0" dirty="0"/>
                        <a:t>No</a:t>
                      </a:r>
                    </a:p>
                  </a:txBody>
                  <a:tcPr anchor="ctr"/>
                </a:tc>
                <a:tc hMerge="1">
                  <a:txBody>
                    <a:bodyPr/>
                    <a:lstStyle/>
                    <a:p>
                      <a:endParaRPr lang="en-GB"/>
                    </a:p>
                  </a:txBody>
                  <a:tcPr/>
                </a:tc>
                <a:tc gridSpan="2">
                  <a:txBody>
                    <a:bodyPr/>
                    <a:lstStyle/>
                    <a:p>
                      <a:pPr algn="ctr">
                        <a:spcAft>
                          <a:spcPts val="0"/>
                        </a:spcAft>
                      </a:pPr>
                      <a:r>
                        <a:rPr lang="en-GB" sz="800" b="0" dirty="0"/>
                        <a:t>$0.5-1k</a:t>
                      </a:r>
                    </a:p>
                  </a:txBody>
                  <a:tcPr anchor="ctr"/>
                </a:tc>
                <a:tc hMerge="1">
                  <a:txBody>
                    <a:bodyPr/>
                    <a:lstStyle/>
                    <a:p>
                      <a:endParaRPr lang="en-GB"/>
                    </a:p>
                  </a:txBody>
                  <a:tcPr/>
                </a:tc>
                <a:tc rowSpan="2" gridSpan="2">
                  <a:txBody>
                    <a:bodyPr/>
                    <a:lstStyle/>
                    <a:p>
                      <a:pPr algn="ctr">
                        <a:spcAft>
                          <a:spcPts val="0"/>
                        </a:spcAft>
                      </a:pPr>
                      <a:r>
                        <a:rPr lang="en-GB" sz="800" b="0"/>
                        <a:t>63k-94k (Global WFA)</a:t>
                      </a:r>
                    </a:p>
                  </a:txBody>
                  <a:tcPr anchor="ctr"/>
                </a:tc>
                <a:tc rowSpan="2" hMerge="1">
                  <a:txBody>
                    <a:bodyPr/>
                    <a:lstStyle/>
                    <a:p>
                      <a:endParaRPr lang="en-GB"/>
                    </a:p>
                  </a:txBody>
                  <a:tcPr/>
                </a:tc>
                <a:extLst>
                  <a:ext uri="{0D108BD9-81ED-4DB2-BD59-A6C34878D82A}">
                    <a16:rowId xmlns:a16="http://schemas.microsoft.com/office/drawing/2014/main" val="1760999461"/>
                  </a:ext>
                </a:extLst>
              </a:tr>
              <a:tr h="189860">
                <a:tc vMerge="1">
                  <a:txBody>
                    <a:bodyPr/>
                    <a:lstStyle/>
                    <a:p>
                      <a:pPr algn="l"/>
                      <a:endParaRPr lang="en-GB" sz="1000" b="0"/>
                    </a:p>
                  </a:txBody>
                  <a:tcPr anchor="ctr"/>
                </a:tc>
                <a:tc vMerge="1">
                  <a:txBody>
                    <a:bodyPr/>
                    <a:lstStyle/>
                    <a:p>
                      <a:pPr algn="l"/>
                      <a:endParaRPr lang="en-GB" sz="1000" b="0"/>
                    </a:p>
                  </a:txBody>
                  <a:tcPr anchor="ctr"/>
                </a:tc>
                <a:tc>
                  <a:txBody>
                    <a:bodyPr/>
                    <a:lstStyle/>
                    <a:p>
                      <a:pPr algn="ctr"/>
                      <a:r>
                        <a:rPr lang="en-GB" sz="1000" b="0"/>
                        <a:t>US</a:t>
                      </a:r>
                    </a:p>
                  </a:txBody>
                  <a:tcPr marL="36000" marR="36000" marT="36000" marB="36000" anchor="ctr"/>
                </a:tc>
                <a:tc gridSpan="2">
                  <a:txBody>
                    <a:bodyPr/>
                    <a:lstStyle/>
                    <a:p>
                      <a:pPr algn="ctr">
                        <a:spcAft>
                          <a:spcPts val="0"/>
                        </a:spcAft>
                      </a:pPr>
                      <a:r>
                        <a:rPr lang="en-GB" sz="800" b="0"/>
                        <a:t>$29 – 43k</a:t>
                      </a:r>
                    </a:p>
                  </a:txBody>
                  <a:tcPr anchor="ctr"/>
                </a:tc>
                <a:tc hMerge="1">
                  <a:txBody>
                    <a:bodyPr/>
                    <a:lstStyle/>
                    <a:p>
                      <a:endParaRPr lang="en-GB"/>
                    </a:p>
                  </a:txBody>
                  <a:tcPr/>
                </a:tc>
                <a:tc gridSpan="2">
                  <a:txBody>
                    <a:bodyPr/>
                    <a:lstStyle/>
                    <a:p>
                      <a:pPr algn="ctr">
                        <a:spcAft>
                          <a:spcPts val="0"/>
                        </a:spcAft>
                      </a:pPr>
                      <a:r>
                        <a:rPr lang="en-GB" sz="800" b="0"/>
                        <a:t>N/a</a:t>
                      </a:r>
                    </a:p>
                  </a:txBody>
                  <a:tcPr anchor="ctr"/>
                </a:tc>
                <a:tc hMerge="1">
                  <a:txBody>
                    <a:bodyPr/>
                    <a:lstStyle/>
                    <a:p>
                      <a:endParaRPr lang="en-GB"/>
                    </a:p>
                  </a:txBody>
                  <a:tcPr/>
                </a:tc>
                <a:tc gridSpan="2">
                  <a:txBody>
                    <a:bodyPr/>
                    <a:lstStyle/>
                    <a:p>
                      <a:pPr algn="ctr">
                        <a:spcAft>
                          <a:spcPts val="0"/>
                        </a:spcAft>
                      </a:pPr>
                      <a:r>
                        <a:rPr lang="en-GB" sz="800" b="0"/>
                        <a:t>$9 – 13k</a:t>
                      </a:r>
                    </a:p>
                  </a:txBody>
                  <a:tcPr anchor="ctr"/>
                </a:tc>
                <a:tc hMerge="1">
                  <a:txBody>
                    <a:bodyPr/>
                    <a:lstStyle/>
                    <a:p>
                      <a:endParaRPr lang="en-GB"/>
                    </a:p>
                  </a:txBody>
                  <a:tcPr/>
                </a:tc>
                <a:tc gridSpan="2">
                  <a:txBody>
                    <a:bodyPr/>
                    <a:lstStyle/>
                    <a:p>
                      <a:pPr algn="ctr">
                        <a:spcAft>
                          <a:spcPts val="0"/>
                        </a:spcAft>
                      </a:pPr>
                      <a:r>
                        <a:rPr lang="en-GB" sz="800" b="0"/>
                        <a:t>No</a:t>
                      </a:r>
                    </a:p>
                  </a:txBody>
                  <a:tcPr anchor="ctr"/>
                </a:tc>
                <a:tc hMerge="1">
                  <a:txBody>
                    <a:bodyPr/>
                    <a:lstStyle/>
                    <a:p>
                      <a:endParaRPr lang="en-GB"/>
                    </a:p>
                  </a:txBody>
                  <a:tcPr/>
                </a:tc>
                <a:tc gridSpan="2">
                  <a:txBody>
                    <a:bodyPr/>
                    <a:lstStyle/>
                    <a:p>
                      <a:pPr algn="ctr">
                        <a:spcAft>
                          <a:spcPts val="0"/>
                        </a:spcAft>
                      </a:pPr>
                      <a:r>
                        <a:rPr lang="en-GB" sz="800" b="0" dirty="0"/>
                        <a:t>$8-12k</a:t>
                      </a:r>
                    </a:p>
                  </a:txBody>
                  <a:tcPr anchor="ctr"/>
                </a:tc>
                <a:tc hMerge="1">
                  <a:txBody>
                    <a:bodyPr/>
                    <a:lstStyle/>
                    <a:p>
                      <a:endParaRPr lang="en-GB"/>
                    </a:p>
                  </a:txBody>
                  <a:tcPr/>
                </a:tc>
                <a:tc gridSpan="2" vMerge="1">
                  <a:txBody>
                    <a:bodyPr/>
                    <a:lstStyle/>
                    <a:p>
                      <a:pPr algn="ctr">
                        <a:spcAft>
                          <a:spcPts val="0"/>
                        </a:spcAft>
                      </a:pPr>
                      <a:endParaRPr lang="en-GB" sz="800" b="0"/>
                    </a:p>
                  </a:txBody>
                  <a:tcPr anchor="ctr"/>
                </a:tc>
                <a:tc hMerge="1" vMerge="1">
                  <a:txBody>
                    <a:bodyPr/>
                    <a:lstStyle/>
                    <a:p>
                      <a:endParaRPr lang="en-GB"/>
                    </a:p>
                  </a:txBody>
                  <a:tcPr/>
                </a:tc>
                <a:extLst>
                  <a:ext uri="{0D108BD9-81ED-4DB2-BD59-A6C34878D82A}">
                    <a16:rowId xmlns:a16="http://schemas.microsoft.com/office/drawing/2014/main" val="4035819530"/>
                  </a:ext>
                </a:extLst>
              </a:tr>
              <a:tr h="189860">
                <a:tc vMerge="1">
                  <a:txBody>
                    <a:bodyPr/>
                    <a:lstStyle/>
                    <a:p>
                      <a:endParaRPr lang="en-GB"/>
                    </a:p>
                  </a:txBody>
                  <a:tcPr/>
                </a:tc>
                <a:tc vMerge="1">
                  <a:txBody>
                    <a:bodyPr/>
                    <a:lstStyle/>
                    <a:p>
                      <a:pPr algn="l"/>
                      <a:endParaRPr lang="en-GB" sz="1000" b="0"/>
                    </a:p>
                  </a:txBody>
                  <a:tcPr anchor="ctr"/>
                </a:tc>
                <a:tc>
                  <a:txBody>
                    <a:bodyPr/>
                    <a:lstStyle/>
                    <a:p>
                      <a:pPr algn="ctr"/>
                      <a:r>
                        <a:rPr lang="en-GB" sz="1000" b="0"/>
                        <a:t>Total</a:t>
                      </a:r>
                    </a:p>
                  </a:txBody>
                  <a:tcPr marL="36000" marR="36000" marT="36000" marB="36000" anchor="ctr"/>
                </a:tc>
                <a:tc gridSpan="2">
                  <a:txBody>
                    <a:bodyPr/>
                    <a:lstStyle/>
                    <a:p>
                      <a:pPr algn="ctr"/>
                      <a:r>
                        <a:rPr lang="en-GB" sz="800" b="0"/>
                        <a:t>$36 – 54k</a:t>
                      </a:r>
                    </a:p>
                  </a:txBody>
                  <a:tcPr anchor="ctr"/>
                </a:tc>
                <a:tc hMerge="1">
                  <a:txBody>
                    <a:bodyPr/>
                    <a:lstStyle/>
                    <a:p>
                      <a:endParaRPr lang="en-GB"/>
                    </a:p>
                  </a:txBody>
                  <a:tcPr/>
                </a:tc>
                <a:tc gridSpan="2">
                  <a:txBody>
                    <a:bodyPr/>
                    <a:lstStyle/>
                    <a:p>
                      <a:pPr algn="ctr"/>
                      <a:r>
                        <a:rPr lang="en-GB" sz="800" b="0"/>
                        <a:t>N/a</a:t>
                      </a:r>
                    </a:p>
                  </a:txBody>
                  <a:tcPr anchor="ctr"/>
                </a:tc>
                <a:tc hMerge="1">
                  <a:txBody>
                    <a:bodyPr/>
                    <a:lstStyle/>
                    <a:p>
                      <a:endParaRPr lang="en-GB"/>
                    </a:p>
                  </a:txBody>
                  <a:tcPr/>
                </a:tc>
                <a:tc gridSpan="2">
                  <a:txBody>
                    <a:bodyPr/>
                    <a:lstStyle/>
                    <a:p>
                      <a:pPr algn="ctr"/>
                      <a:r>
                        <a:rPr lang="en-GB" sz="800" b="0"/>
                        <a:t>$20 – 30k</a:t>
                      </a:r>
                    </a:p>
                  </a:txBody>
                  <a:tcPr anchor="ctr"/>
                </a:tc>
                <a:tc hMerge="1">
                  <a:txBody>
                    <a:bodyPr/>
                    <a:lstStyle/>
                    <a:p>
                      <a:endParaRPr lang="en-GB"/>
                    </a:p>
                  </a:txBody>
                  <a:tcPr/>
                </a:tc>
                <a:tc gridSpan="2">
                  <a:txBody>
                    <a:bodyPr/>
                    <a:lstStyle/>
                    <a:p>
                      <a:pPr algn="ctr"/>
                      <a:r>
                        <a:rPr lang="en-GB" sz="800" b="0"/>
                        <a:t>No</a:t>
                      </a:r>
                    </a:p>
                  </a:txBody>
                  <a:tcPr anchor="ctr"/>
                </a:tc>
                <a:tc hMerge="1">
                  <a:txBody>
                    <a:bodyPr/>
                    <a:lstStyle/>
                    <a:p>
                      <a:endParaRPr lang="en-GB"/>
                    </a:p>
                  </a:txBody>
                  <a:tcPr/>
                </a:tc>
                <a:tc gridSpan="2">
                  <a:txBody>
                    <a:bodyPr/>
                    <a:lstStyle/>
                    <a:p>
                      <a:pPr algn="ctr"/>
                      <a:r>
                        <a:rPr lang="en-GB" sz="800" b="0"/>
                        <a:t>$8.5 – 13k</a:t>
                      </a:r>
                    </a:p>
                  </a:txBody>
                  <a:tcPr anchor="ctr"/>
                </a:tc>
                <a:tc hMerge="1">
                  <a:txBody>
                    <a:bodyPr/>
                    <a:lstStyle/>
                    <a:p>
                      <a:endParaRPr lang="en-GB"/>
                    </a:p>
                  </a:txBody>
                  <a:tcPr/>
                </a:tc>
                <a:tc gridSpan="2">
                  <a:txBody>
                    <a:bodyPr/>
                    <a:lstStyle/>
                    <a:p>
                      <a:pPr algn="ctr">
                        <a:spcAft>
                          <a:spcPts val="0"/>
                        </a:spcAft>
                      </a:pPr>
                      <a:r>
                        <a:rPr lang="en-GB" sz="800" b="0"/>
                        <a:t>63k-94k (WFA)</a:t>
                      </a:r>
                    </a:p>
                  </a:txBody>
                  <a:tcPr anchor="ctr"/>
                </a:tc>
                <a:tc hMerge="1">
                  <a:txBody>
                    <a:bodyPr/>
                    <a:lstStyle/>
                    <a:p>
                      <a:endParaRPr lang="en-GB"/>
                    </a:p>
                  </a:txBody>
                  <a:tcPr/>
                </a:tc>
                <a:extLst>
                  <a:ext uri="{0D108BD9-81ED-4DB2-BD59-A6C34878D82A}">
                    <a16:rowId xmlns:a16="http://schemas.microsoft.com/office/drawing/2014/main" val="2649516095"/>
                  </a:ext>
                </a:extLst>
              </a:tr>
              <a:tr h="1317381">
                <a:tc vMerge="1">
                  <a:txBody>
                    <a:bodyPr/>
                    <a:lstStyle/>
                    <a:p>
                      <a:pPr algn="l"/>
                      <a:endParaRPr lang="en-GB" sz="1000" b="0"/>
                    </a:p>
                  </a:txBody>
                  <a:tcPr anchor="ctr"/>
                </a:tc>
                <a:tc gridSpan="2">
                  <a:txBody>
                    <a:bodyPr/>
                    <a:lstStyle/>
                    <a:p>
                      <a:pPr algn="l"/>
                      <a:r>
                        <a:rPr lang="en-GB" sz="900" b="0"/>
                        <a:t>Intangible Benefit</a:t>
                      </a:r>
                    </a:p>
                  </a:txBody>
                  <a:tcPr marL="36000" marR="36000" marT="36000" marB="36000" anchor="ctr"/>
                </a:tc>
                <a:tc hMerge="1">
                  <a:txBody>
                    <a:bodyPr/>
                    <a:lstStyle/>
                    <a:p>
                      <a:endParaRPr lang="en-GB"/>
                    </a:p>
                  </a:txBody>
                  <a:tcPr/>
                </a:tc>
                <a:tc gridSpan="2">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Wingdings" panose="05000000000000000000" pitchFamily="2" charset="2"/>
                        <a:buChar char="ü"/>
                        <a:tabLst/>
                        <a:defRPr/>
                      </a:pPr>
                      <a:r>
                        <a:rPr lang="en-GB" sz="800" b="0">
                          <a:solidFill>
                            <a:schemeClr val="dk1"/>
                          </a:solidFill>
                          <a:latin typeface="+mn-lt"/>
                          <a:ea typeface="+mn-ea"/>
                          <a:cs typeface="+mn-cs"/>
                        </a:rPr>
                        <a:t>Simplified &amp; standard position management</a:t>
                      </a:r>
                    </a:p>
                    <a:p>
                      <a:pPr marL="171450" marR="0" lvl="0" indent="-171450" algn="l" defTabSz="914400" rtl="0" eaLnBrk="1" fontAlgn="base" latinLnBrk="0" hangingPunct="1">
                        <a:lnSpc>
                          <a:spcPct val="100000"/>
                        </a:lnSpc>
                        <a:spcBef>
                          <a:spcPct val="0"/>
                        </a:spcBef>
                        <a:spcAft>
                          <a:spcPts val="0"/>
                        </a:spcAft>
                        <a:buClr>
                          <a:schemeClr val="tx1"/>
                        </a:buClr>
                        <a:buSzTx/>
                        <a:buFont typeface="Wingdings" panose="05000000000000000000" pitchFamily="2" charset="2"/>
                        <a:buChar char="ü"/>
                        <a:tabLst/>
                        <a:defRPr/>
                      </a:pPr>
                      <a:r>
                        <a:rPr lang="en-GB" sz="800" b="0">
                          <a:solidFill>
                            <a:schemeClr val="dk1"/>
                          </a:solidFill>
                          <a:latin typeface="+mn-lt"/>
                          <a:ea typeface="+mn-ea"/>
                          <a:cs typeface="+mn-cs"/>
                        </a:rPr>
                        <a:t>Reduce Business Services workload, and accelerate processes</a:t>
                      </a:r>
                    </a:p>
                    <a:p>
                      <a:pPr marL="171450" marR="0" lvl="0" indent="-171450" algn="l" defTabSz="914400" rtl="0" eaLnBrk="1" fontAlgn="base" latinLnBrk="0" hangingPunct="1">
                        <a:lnSpc>
                          <a:spcPct val="100000"/>
                        </a:lnSpc>
                        <a:spcBef>
                          <a:spcPct val="0"/>
                        </a:spcBef>
                        <a:spcAft>
                          <a:spcPts val="0"/>
                        </a:spcAft>
                        <a:buClr>
                          <a:schemeClr val="tx1"/>
                        </a:buClr>
                        <a:buSzTx/>
                        <a:buFont typeface="Wingdings" panose="05000000000000000000" pitchFamily="2" charset="2"/>
                        <a:buChar char="ü"/>
                        <a:tabLst/>
                        <a:defRPr/>
                      </a:pPr>
                      <a:r>
                        <a:rPr lang="en-GB" sz="800" b="0">
                          <a:solidFill>
                            <a:schemeClr val="dk1"/>
                          </a:solidFill>
                          <a:latin typeface="+mn-lt"/>
                          <a:ea typeface="+mn-ea"/>
                          <a:cs typeface="+mn-cs"/>
                        </a:rPr>
                        <a:t>Simplified &amp; standard headcount reporting</a:t>
                      </a:r>
                    </a:p>
                    <a:p>
                      <a:pPr marL="171450" indent="-171450" algn="l">
                        <a:spcAft>
                          <a:spcPts val="0"/>
                        </a:spcAft>
                        <a:buFont typeface="Wingdings" panose="05000000000000000000" pitchFamily="2" charset="2"/>
                        <a:buChar char="ü"/>
                      </a:pPr>
                      <a:endParaRPr lang="en-GB" sz="800" b="0"/>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800" b="0"/>
                        <a:t>Job Architecture simplification (dependant on future clarification)*</a:t>
                      </a:r>
                    </a:p>
                    <a:p>
                      <a:pPr marL="171450" indent="-171450" algn="l">
                        <a:spcAft>
                          <a:spcPts val="0"/>
                        </a:spcAft>
                        <a:buFont typeface="Wingdings" panose="05000000000000000000" pitchFamily="2" charset="2"/>
                        <a:buChar char="ü"/>
                      </a:pPr>
                      <a:r>
                        <a:rPr lang="en-GB" sz="800" b="0"/>
                        <a:t>Improve recruitment geographic reporting</a:t>
                      </a:r>
                    </a:p>
                    <a:p>
                      <a:pPr marL="171450" indent="-171450" algn="l">
                        <a:spcAft>
                          <a:spcPts val="0"/>
                        </a:spcAft>
                        <a:buFont typeface="Wingdings" panose="05000000000000000000" pitchFamily="2" charset="2"/>
                        <a:buChar char="ü"/>
                      </a:pPr>
                      <a:r>
                        <a:rPr lang="en-GB" sz="800" b="0"/>
                        <a:t>Simplified data maintenance for Business Services</a:t>
                      </a:r>
                    </a:p>
                    <a:p>
                      <a:pPr marL="171450" indent="-171450" algn="l">
                        <a:spcAft>
                          <a:spcPts val="0"/>
                        </a:spcAft>
                        <a:buFont typeface="Wingdings" panose="05000000000000000000" pitchFamily="2" charset="2"/>
                        <a:buChar char="ü"/>
                      </a:pPr>
                      <a:r>
                        <a:rPr lang="en-GB" sz="800" b="0"/>
                        <a:t>Simplified pay range management for reward team (particularly UK)</a:t>
                      </a:r>
                    </a:p>
                    <a:p>
                      <a:pPr marL="171450" indent="-171450" algn="l">
                        <a:spcAft>
                          <a:spcPts val="0"/>
                        </a:spcAft>
                        <a:buFont typeface="Wingdings" panose="05000000000000000000" pitchFamily="2" charset="2"/>
                        <a:buChar char="ü"/>
                      </a:pPr>
                      <a:endParaRPr lang="en-GB" sz="800" b="0"/>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800" b="0"/>
                        <a:t>Systemise LoA request process</a:t>
                      </a:r>
                    </a:p>
                    <a:p>
                      <a:pPr marL="171450" indent="-171450" algn="l">
                        <a:spcAft>
                          <a:spcPts val="0"/>
                        </a:spcAft>
                        <a:buFont typeface="Wingdings" panose="05000000000000000000" pitchFamily="2" charset="2"/>
                        <a:buChar char="ü"/>
                      </a:pPr>
                      <a:r>
                        <a:rPr lang="en-GB" sz="800" b="0"/>
                        <a:t>Reduce Business Services workload, and accelerate processes and SLAs</a:t>
                      </a:r>
                    </a:p>
                    <a:p>
                      <a:pPr marL="171450" indent="-171450" algn="l">
                        <a:spcAft>
                          <a:spcPts val="0"/>
                        </a:spcAft>
                        <a:buFont typeface="Wingdings" panose="05000000000000000000" pitchFamily="2" charset="2"/>
                        <a:buChar char="ü"/>
                      </a:pPr>
                      <a:r>
                        <a:rPr lang="en-GB" sz="800" b="0"/>
                        <a:t>Improved employee experience and autonomy</a:t>
                      </a:r>
                    </a:p>
                    <a:p>
                      <a:pPr marL="171450" indent="-171450" algn="l">
                        <a:spcAft>
                          <a:spcPts val="0"/>
                        </a:spcAft>
                        <a:buFont typeface="Wingdings" panose="05000000000000000000" pitchFamily="2" charset="2"/>
                        <a:buChar char="ü"/>
                      </a:pPr>
                      <a:r>
                        <a:rPr lang="en-GB" sz="800" b="0"/>
                        <a:t>Simplified &amp; standard position management</a:t>
                      </a:r>
                    </a:p>
                    <a:p>
                      <a:pPr marL="171450" indent="-171450" algn="l">
                        <a:spcAft>
                          <a:spcPts val="0"/>
                        </a:spcAft>
                        <a:buFont typeface="Wingdings" panose="05000000000000000000" pitchFamily="2" charset="2"/>
                        <a:buChar char="ü"/>
                      </a:pPr>
                      <a:r>
                        <a:rPr lang="en-GB" sz="800" b="0"/>
                        <a:t>Simplified &amp; standard headcount reporting</a:t>
                      </a:r>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800" b="0"/>
                        <a:t>Simplified HR data model</a:t>
                      </a:r>
                    </a:p>
                    <a:p>
                      <a:pPr marL="171450" indent="-171450" algn="l">
                        <a:spcAft>
                          <a:spcPts val="0"/>
                        </a:spcAft>
                        <a:buFont typeface="Wingdings" panose="05000000000000000000" pitchFamily="2" charset="2"/>
                        <a:buChar char="ü"/>
                      </a:pPr>
                      <a:r>
                        <a:rPr lang="en-GB" sz="800" b="0"/>
                        <a:t>Reduced data maintenance </a:t>
                      </a:r>
                    </a:p>
                    <a:p>
                      <a:pPr marL="171450" indent="-171450" algn="l">
                        <a:spcAft>
                          <a:spcPts val="0"/>
                        </a:spcAft>
                        <a:buFont typeface="Wingdings" panose="05000000000000000000" pitchFamily="2" charset="2"/>
                        <a:buChar char="ü"/>
                      </a:pPr>
                      <a:r>
                        <a:rPr lang="en-GB" sz="800" b="0"/>
                        <a:t>Simplified processes for Managers of Contingent Workers</a:t>
                      </a:r>
                    </a:p>
                    <a:p>
                      <a:pPr marL="171450" indent="-171450" algn="l">
                        <a:spcAft>
                          <a:spcPts val="0"/>
                        </a:spcAft>
                        <a:buFont typeface="Wingdings" panose="05000000000000000000" pitchFamily="2" charset="2"/>
                        <a:buChar char="ü"/>
                      </a:pPr>
                      <a:r>
                        <a:rPr lang="en-GB" sz="800" b="0"/>
                        <a:t>Improved controls and access</a:t>
                      </a:r>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800" b="0"/>
                        <a:t>Reduction in need for new position requests</a:t>
                      </a:r>
                    </a:p>
                    <a:p>
                      <a:pPr marL="171450" indent="-171450" algn="l">
                        <a:spcAft>
                          <a:spcPts val="0"/>
                        </a:spcAft>
                        <a:buFont typeface="Wingdings" panose="05000000000000000000" pitchFamily="2" charset="2"/>
                        <a:buChar char="ü"/>
                      </a:pPr>
                      <a:r>
                        <a:rPr lang="en-GB" sz="800" b="0"/>
                        <a:t>Accelerate recruitment on high volume roles i.e. new talent</a:t>
                      </a:r>
                    </a:p>
                    <a:p>
                      <a:pPr marL="171450" indent="-171450" algn="l">
                        <a:spcAft>
                          <a:spcPts val="0"/>
                        </a:spcAft>
                        <a:buFont typeface="Wingdings" panose="05000000000000000000" pitchFamily="2" charset="2"/>
                        <a:buChar char="ü"/>
                      </a:pPr>
                      <a:r>
                        <a:rPr lang="en-GB" sz="800" b="0"/>
                        <a:t>Reduction in data maintenance requirements</a:t>
                      </a:r>
                    </a:p>
                    <a:p>
                      <a:pPr marL="171450" indent="-171450" algn="l">
                        <a:spcAft>
                          <a:spcPts val="0"/>
                        </a:spcAft>
                        <a:buFont typeface="Wingdings" panose="05000000000000000000" pitchFamily="2" charset="2"/>
                        <a:buChar char="ü"/>
                      </a:pPr>
                      <a:r>
                        <a:rPr lang="en-GB" sz="800" b="0"/>
                        <a:t>Streamlined approach to MSP/MSA positions within MyHub </a:t>
                      </a:r>
                    </a:p>
                    <a:p>
                      <a:pPr marL="171450" indent="-171450" algn="l">
                        <a:spcAft>
                          <a:spcPts val="0"/>
                        </a:spcAft>
                        <a:buFont typeface="Wingdings" panose="05000000000000000000" pitchFamily="2" charset="2"/>
                        <a:buChar char="ü"/>
                      </a:pPr>
                      <a:endParaRPr lang="en-GB" sz="800" b="0"/>
                    </a:p>
                  </a:txBody>
                  <a:tcPr/>
                </a:tc>
                <a:tc hMerge="1">
                  <a:txBody>
                    <a:bodyPr/>
                    <a:lstStyle/>
                    <a:p>
                      <a:endParaRPr lang="en-GB"/>
                    </a:p>
                  </a:txBody>
                  <a:tcPr/>
                </a:tc>
                <a:tc gridSpan="2">
                  <a:txBody>
                    <a:bodyPr/>
                    <a:lstStyle/>
                    <a:p>
                      <a:pPr marL="171450" indent="-171450" algn="l">
                        <a:spcAft>
                          <a:spcPts val="0"/>
                        </a:spcAft>
                        <a:buFont typeface="Wingdings" panose="05000000000000000000" pitchFamily="2" charset="2"/>
                        <a:buChar char="ü"/>
                      </a:pPr>
                      <a:r>
                        <a:rPr lang="en-GB" sz="800" b="0"/>
                        <a:t>Improved control and security using a simplified role based permissions structure</a:t>
                      </a:r>
                    </a:p>
                    <a:p>
                      <a:pPr marL="171450" indent="-171450" algn="l">
                        <a:spcAft>
                          <a:spcPts val="0"/>
                        </a:spcAft>
                        <a:buFont typeface="Wingdings" panose="05000000000000000000" pitchFamily="2" charset="2"/>
                        <a:buChar char="ü"/>
                      </a:pPr>
                      <a:r>
                        <a:rPr lang="en-GB" sz="800" b="0"/>
                        <a:t>Unlock standard and simple reporting and dashboards within MyHub</a:t>
                      </a:r>
                    </a:p>
                    <a:p>
                      <a:pPr marL="171450" indent="-171450" algn="l">
                        <a:spcAft>
                          <a:spcPts val="0"/>
                        </a:spcAft>
                        <a:buFont typeface="Wingdings" panose="05000000000000000000" pitchFamily="2" charset="2"/>
                        <a:buChar char="ü"/>
                      </a:pPr>
                      <a:r>
                        <a:rPr lang="en-GB" sz="800" b="0"/>
                        <a:t>Automation of company structured data flows to other modules i.e. R&amp;O</a:t>
                      </a:r>
                    </a:p>
                  </a:txBody>
                  <a:tcPr/>
                </a:tc>
                <a:tc hMerge="1">
                  <a:txBody>
                    <a:bodyPr/>
                    <a:lstStyle/>
                    <a:p>
                      <a:endParaRPr lang="en-GB"/>
                    </a:p>
                  </a:txBody>
                  <a:tcPr/>
                </a:tc>
                <a:extLst>
                  <a:ext uri="{0D108BD9-81ED-4DB2-BD59-A6C34878D82A}">
                    <a16:rowId xmlns:a16="http://schemas.microsoft.com/office/drawing/2014/main" val="3727867925"/>
                  </a:ext>
                </a:extLst>
              </a:tr>
              <a:tr h="189860">
                <a:tc rowSpan="6">
                  <a:txBody>
                    <a:bodyPr/>
                    <a:lstStyle/>
                    <a:p>
                      <a:pPr algn="l"/>
                      <a:r>
                        <a:rPr lang="en-GB" sz="1000" b="1"/>
                        <a:t>Change Impact</a:t>
                      </a:r>
                    </a:p>
                  </a:txBody>
                  <a:tcPr marL="36000" marR="36000" marT="36000" marB="36000" anchor="ctr"/>
                </a:tc>
                <a:tc gridSpan="2">
                  <a:txBody>
                    <a:bodyPr/>
                    <a:lstStyle/>
                    <a:p>
                      <a:pPr algn="l"/>
                      <a:r>
                        <a:rPr lang="en-GB" sz="900" b="0"/>
                        <a:t>High</a:t>
                      </a:r>
                    </a:p>
                  </a:txBody>
                  <a:tcPr marL="36000" marR="36000" marT="36000" marB="36000" anchor="ctr"/>
                </a:tc>
                <a:tc hMerge="1">
                  <a:txBody>
                    <a:bodyPr/>
                    <a:lstStyle/>
                    <a:p>
                      <a:endParaRPr lang="en-GB"/>
                    </a:p>
                  </a:txBody>
                  <a:tcPr/>
                </a:tc>
                <a:tc gridSpan="2">
                  <a:txBody>
                    <a:bodyPr/>
                    <a:lstStyle/>
                    <a:p>
                      <a:pPr algn="ctr"/>
                      <a:r>
                        <a:rPr lang="en-GB" sz="800" b="0"/>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extLst>
                  <a:ext uri="{0D108BD9-81ED-4DB2-BD59-A6C34878D82A}">
                    <a16:rowId xmlns:a16="http://schemas.microsoft.com/office/drawing/2014/main" val="1027697149"/>
                  </a:ext>
                </a:extLst>
              </a:tr>
              <a:tr h="189860">
                <a:tc vMerge="1">
                  <a:txBody>
                    <a:bodyPr/>
                    <a:lstStyle/>
                    <a:p>
                      <a:pPr algn="l"/>
                      <a:endParaRPr lang="en-GB" sz="1000" b="0"/>
                    </a:p>
                  </a:txBody>
                  <a:tcPr anchor="ctr"/>
                </a:tc>
                <a:tc gridSpan="2">
                  <a:txBody>
                    <a:bodyPr/>
                    <a:lstStyle/>
                    <a:p>
                      <a:pPr algn="l"/>
                      <a:r>
                        <a:rPr lang="en-GB" sz="900" b="0"/>
                        <a:t>Medium</a:t>
                      </a:r>
                    </a:p>
                  </a:txBody>
                  <a:tcPr marL="36000" marR="36000" marT="36000" marB="36000" anchor="ctr"/>
                </a:tc>
                <a:tc hMerge="1">
                  <a:txBody>
                    <a:bodyPr/>
                    <a:lstStyle/>
                    <a:p>
                      <a:endParaRPr lang="en-GB"/>
                    </a:p>
                  </a:txBody>
                  <a:tcPr/>
                </a:tc>
                <a:tc gridSpan="2">
                  <a:txBody>
                    <a:bodyPr/>
                    <a:lstStyle/>
                    <a:p>
                      <a:pPr algn="ctr"/>
                      <a:r>
                        <a:rPr lang="en-GB" sz="800" b="0"/>
                        <a:t>5</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4</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3</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3</a:t>
                      </a:r>
                    </a:p>
                  </a:txBody>
                  <a:tcPr anchor="ctr"/>
                </a:tc>
                <a:tc hMerge="1">
                  <a:txBody>
                    <a:bodyPr/>
                    <a:lstStyle/>
                    <a:p>
                      <a:endParaRPr lang="en-GB"/>
                    </a:p>
                  </a:txBody>
                  <a:tcPr/>
                </a:tc>
                <a:extLst>
                  <a:ext uri="{0D108BD9-81ED-4DB2-BD59-A6C34878D82A}">
                    <a16:rowId xmlns:a16="http://schemas.microsoft.com/office/drawing/2014/main" val="1594696900"/>
                  </a:ext>
                </a:extLst>
              </a:tr>
              <a:tr h="189860">
                <a:tc vMerge="1">
                  <a:txBody>
                    <a:bodyPr/>
                    <a:lstStyle/>
                    <a:p>
                      <a:pPr algn="l"/>
                      <a:endParaRPr lang="en-GB" sz="1000" b="0"/>
                    </a:p>
                  </a:txBody>
                  <a:tcPr anchor="ctr"/>
                </a:tc>
                <a:tc gridSpan="2">
                  <a:txBody>
                    <a:bodyPr/>
                    <a:lstStyle/>
                    <a:p>
                      <a:pPr algn="l"/>
                      <a:r>
                        <a:rPr lang="en-GB" sz="900" b="0"/>
                        <a:t>Low</a:t>
                      </a:r>
                    </a:p>
                  </a:txBody>
                  <a:tcPr marL="36000" marR="36000" marT="36000" marB="36000" anchor="ctr"/>
                </a:tc>
                <a:tc hMerge="1">
                  <a:txBody>
                    <a:bodyPr/>
                    <a:lstStyle/>
                    <a:p>
                      <a:endParaRPr lang="en-GB"/>
                    </a:p>
                  </a:txBody>
                  <a:tcPr/>
                </a:tc>
                <a:tc gridSpan="2">
                  <a:txBody>
                    <a:bodyPr/>
                    <a:lstStyle/>
                    <a:p>
                      <a:pPr algn="ctr"/>
                      <a:r>
                        <a:rPr lang="en-GB" sz="800" b="0"/>
                        <a:t>13</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5</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14</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6</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7</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25</a:t>
                      </a:r>
                    </a:p>
                  </a:txBody>
                  <a:tcPr anchor="ctr"/>
                </a:tc>
                <a:tc hMerge="1">
                  <a:txBody>
                    <a:bodyPr/>
                    <a:lstStyle/>
                    <a:p>
                      <a:endParaRPr lang="en-GB"/>
                    </a:p>
                  </a:txBody>
                  <a:tcPr/>
                </a:tc>
                <a:extLst>
                  <a:ext uri="{0D108BD9-81ED-4DB2-BD59-A6C34878D82A}">
                    <a16:rowId xmlns:a16="http://schemas.microsoft.com/office/drawing/2014/main" val="2470932945"/>
                  </a:ext>
                </a:extLst>
              </a:tr>
              <a:tr h="0">
                <a:tc vMerge="1">
                  <a:txBody>
                    <a:bodyPr/>
                    <a:lstStyle/>
                    <a:p>
                      <a:endParaRPr lang="en-GB"/>
                    </a:p>
                  </a:txBody>
                  <a:tcPr/>
                </a:tc>
                <a:tc gridSpan="2">
                  <a:txBody>
                    <a:bodyPr/>
                    <a:lstStyle/>
                    <a:p>
                      <a:pPr algn="l"/>
                      <a:r>
                        <a:rPr lang="en-GB" sz="900" b="0"/>
                        <a:t>To be discussed</a:t>
                      </a:r>
                    </a:p>
                  </a:txBody>
                  <a:tcPr marL="36000" marR="36000" marT="36000" marB="36000" anchor="ctr"/>
                </a:tc>
                <a:tc hMerge="1">
                  <a:txBody>
                    <a:bodyPr/>
                    <a:lstStyle/>
                    <a:p>
                      <a:endParaRPr lang="en-GB"/>
                    </a:p>
                  </a:txBody>
                  <a:tcPr/>
                </a:tc>
                <a:tc gridSpan="2">
                  <a:txBody>
                    <a:bodyPr/>
                    <a:lstStyle/>
                    <a:p>
                      <a:pPr algn="ctr"/>
                      <a:r>
                        <a:rPr lang="en-GB" sz="800" b="0"/>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1</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0</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1</a:t>
                      </a:r>
                    </a:p>
                  </a:txBody>
                  <a:tcPr anchor="ctr"/>
                </a:tc>
                <a:tc hMerge="1">
                  <a:txBody>
                    <a:bodyPr/>
                    <a:lstStyle/>
                    <a:p>
                      <a:endParaRPr lang="en-GB"/>
                    </a:p>
                  </a:txBody>
                  <a:tcPr/>
                </a:tc>
                <a:tc gridSpan="2">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1</a:t>
                      </a:r>
                    </a:p>
                  </a:txBody>
                  <a:tcPr anchor="ctr"/>
                </a:tc>
                <a:tc hMerge="1">
                  <a:txBody>
                    <a:bodyPr/>
                    <a:lstStyle/>
                    <a:p>
                      <a:endParaRPr lang="en-GB"/>
                    </a:p>
                  </a:txBody>
                  <a:tcPr/>
                </a:tc>
                <a:extLst>
                  <a:ext uri="{0D108BD9-81ED-4DB2-BD59-A6C34878D82A}">
                    <a16:rowId xmlns:a16="http://schemas.microsoft.com/office/drawing/2014/main" val="194638851"/>
                  </a:ext>
                </a:extLst>
              </a:tr>
              <a:tr h="530712">
                <a:tc vMerge="1">
                  <a:txBody>
                    <a:bodyPr/>
                    <a:lstStyle/>
                    <a:p>
                      <a:pPr algn="l"/>
                      <a:endParaRPr lang="en-GB" sz="1000" b="0"/>
                    </a:p>
                  </a:txBody>
                  <a:tcPr anchor="ctr"/>
                </a:tc>
                <a:tc gridSpan="2">
                  <a:txBody>
                    <a:bodyPr/>
                    <a:lstStyle/>
                    <a:p>
                      <a:pPr algn="l"/>
                      <a:r>
                        <a:rPr lang="en-GB" sz="900" b="0"/>
                        <a:t># of Personas Impacted </a:t>
                      </a:r>
                      <a:r>
                        <a:rPr lang="en-GB" sz="900" b="0" i="1"/>
                        <a:t>(highest impacted)</a:t>
                      </a:r>
                    </a:p>
                  </a:txBody>
                  <a:tcPr marL="36000" marR="36000" marT="36000" marB="36000" anchor="ctr"/>
                </a:tc>
                <a:tc hMerge="1">
                  <a:txBody>
                    <a:bodyPr/>
                    <a:lstStyle/>
                    <a:p>
                      <a:endParaRPr lang="en-GB"/>
                    </a:p>
                  </a:txBody>
                  <a:tcPr/>
                </a:tc>
                <a:tc>
                  <a:txBody>
                    <a:bodyPr/>
                    <a:lstStyle/>
                    <a:p>
                      <a:pPr marL="0" indent="0" algn="r">
                        <a:spcAft>
                          <a:spcPts val="0"/>
                        </a:spcAft>
                        <a:buFont typeface="Arial" panose="020B0604020202020204" pitchFamily="34" charset="0"/>
                        <a:buNone/>
                      </a:pPr>
                      <a:r>
                        <a:rPr lang="en-GB" sz="800" b="0" i="1"/>
                        <a:t>7</a:t>
                      </a:r>
                    </a:p>
                  </a:txBody>
                  <a:tcPr anchor="ctr"/>
                </a:tc>
                <a:tc>
                  <a:txBody>
                    <a:bodyPr/>
                    <a:lstStyle/>
                    <a:p>
                      <a:pPr marL="171450" indent="-171450" algn="l">
                        <a:spcAft>
                          <a:spcPts val="0"/>
                        </a:spcAft>
                        <a:buFont typeface="Arial" panose="020B0604020202020204" pitchFamily="34" charset="0"/>
                        <a:buChar char="•"/>
                      </a:pPr>
                      <a:r>
                        <a:rPr lang="en-GB" sz="800" b="0" i="1"/>
                        <a:t>Manager</a:t>
                      </a:r>
                    </a:p>
                    <a:p>
                      <a:pPr marL="171450" indent="-171450" algn="l">
                        <a:spcAft>
                          <a:spcPts val="0"/>
                        </a:spcAft>
                        <a:buFont typeface="Arial" panose="020B0604020202020204" pitchFamily="34" charset="0"/>
                        <a:buChar char="•"/>
                      </a:pPr>
                      <a:r>
                        <a:rPr lang="en-GB" sz="800" b="0" i="1"/>
                        <a:t>Process Executor</a:t>
                      </a:r>
                    </a:p>
                    <a:p>
                      <a:pPr marL="171450" indent="-171450" algn="l">
                        <a:spcAft>
                          <a:spcPts val="0"/>
                        </a:spcAft>
                        <a:buFont typeface="Arial" panose="020B0604020202020204" pitchFamily="34" charset="0"/>
                        <a:buChar char="•"/>
                      </a:pPr>
                      <a:r>
                        <a:rPr lang="en-GB" sz="800" b="0" i="1"/>
                        <a:t>Supervisor</a:t>
                      </a:r>
                    </a:p>
                  </a:txBody>
                  <a:tcPr anchor="ctr"/>
                </a:tc>
                <a:tc>
                  <a:txBody>
                    <a:bodyPr/>
                    <a:lstStyle/>
                    <a:p>
                      <a:pPr algn="ctr"/>
                      <a:r>
                        <a:rPr lang="en-GB" sz="800" b="0"/>
                        <a:t>3</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Supervisor</a:t>
                      </a:r>
                    </a:p>
                  </a:txBody>
                  <a:tcPr anchor="ctr"/>
                </a:tc>
                <a:tc>
                  <a:txBody>
                    <a:bodyPr/>
                    <a:lstStyle/>
                    <a:p>
                      <a:pPr algn="ctr"/>
                      <a:r>
                        <a:rPr lang="en-GB" sz="800" b="0"/>
                        <a:t>6</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Individual Contributor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txBody>
                  <a:tcPr anchor="ctr"/>
                </a:tc>
                <a:tc>
                  <a:txBody>
                    <a:bodyPr/>
                    <a:lstStyle/>
                    <a:p>
                      <a:pPr marL="0" indent="0" algn="ctr" rtl="0" eaLnBrk="1" fontAlgn="base" hangingPunct="1">
                        <a:spcBef>
                          <a:spcPct val="0"/>
                        </a:spcBef>
                        <a:spcAft>
                          <a:spcPts val="800"/>
                        </a:spcAft>
                        <a:buClr>
                          <a:schemeClr val="tx1"/>
                        </a:buClr>
                        <a:buFontTx/>
                        <a:buNone/>
                      </a:pPr>
                      <a:r>
                        <a:rPr lang="en-GB" sz="800" b="0">
                          <a:solidFill>
                            <a:schemeClr val="dk1"/>
                          </a:solidFill>
                          <a:latin typeface="+mn-lt"/>
                          <a:ea typeface="+mn-ea"/>
                          <a:cs typeface="+mn-cs"/>
                        </a:rPr>
                        <a:t>4</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Individual Contributor</a:t>
                      </a:r>
                    </a:p>
                  </a:txBody>
                  <a:tcPr anchor="ctr"/>
                </a:tc>
                <a:tc>
                  <a:txBody>
                    <a:bodyPr/>
                    <a:lstStyle/>
                    <a:p>
                      <a:pPr marL="0" indent="0" algn="l" rtl="0" eaLnBrk="1" fontAlgn="base" hangingPunct="1">
                        <a:spcBef>
                          <a:spcPct val="0"/>
                        </a:spcBef>
                        <a:spcAft>
                          <a:spcPts val="0"/>
                        </a:spcAft>
                        <a:buClr>
                          <a:schemeClr val="tx1"/>
                        </a:buClr>
                        <a:buFont typeface="Arial" panose="020B0604020202020204" pitchFamily="34" charset="0"/>
                        <a:buNone/>
                      </a:pPr>
                      <a:r>
                        <a:rPr lang="en-GB" sz="800" b="0">
                          <a:solidFill>
                            <a:schemeClr val="dk1"/>
                          </a:solidFill>
                          <a:latin typeface="+mn-lt"/>
                          <a:ea typeface="+mn-ea"/>
                          <a:cs typeface="+mn-cs"/>
                        </a:rPr>
                        <a:t>4</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Supervisor</a:t>
                      </a:r>
                    </a:p>
                  </a:txBody>
                  <a:tcPr anchor="ctr"/>
                </a:tc>
                <a:tc>
                  <a:txBody>
                    <a:bodyPr/>
                    <a:lstStyle/>
                    <a:p>
                      <a:pPr marL="0" indent="0" algn="l" rtl="0" eaLnBrk="1" fontAlgn="base" hangingPunct="1">
                        <a:spcBef>
                          <a:spcPct val="0"/>
                        </a:spcBef>
                        <a:spcAft>
                          <a:spcPts val="0"/>
                        </a:spcAft>
                        <a:buClr>
                          <a:schemeClr val="tx1"/>
                        </a:buClr>
                        <a:buFont typeface="Arial" panose="020B0604020202020204" pitchFamily="34" charset="0"/>
                        <a:buNone/>
                      </a:pPr>
                      <a:r>
                        <a:rPr lang="en-GB" sz="800" b="0">
                          <a:solidFill>
                            <a:schemeClr val="dk1"/>
                          </a:solidFill>
                          <a:latin typeface="+mn-lt"/>
                          <a:ea typeface="+mn-ea"/>
                          <a:cs typeface="+mn-cs"/>
                        </a:rPr>
                        <a:t>8</a:t>
                      </a: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Process Executor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Manager</a:t>
                      </a:r>
                    </a:p>
                    <a:p>
                      <a:pPr marL="171450" indent="-171450" algn="l" rtl="0" eaLnBrk="1" fontAlgn="base" hangingPunct="1">
                        <a:spcBef>
                          <a:spcPct val="0"/>
                        </a:spcBef>
                        <a:spcAft>
                          <a:spcPts val="0"/>
                        </a:spcAft>
                        <a:buClr>
                          <a:schemeClr val="tx1"/>
                        </a:buClr>
                        <a:buFont typeface="Arial" panose="020B0604020202020204" pitchFamily="34" charset="0"/>
                        <a:buChar char="•"/>
                      </a:pPr>
                      <a:r>
                        <a:rPr lang="en-GB" sz="800" b="0" i="1">
                          <a:solidFill>
                            <a:schemeClr val="dk1"/>
                          </a:solidFill>
                          <a:latin typeface="+mn-lt"/>
                          <a:ea typeface="+mn-ea"/>
                          <a:cs typeface="+mn-cs"/>
                        </a:rPr>
                        <a:t>Supervisor</a:t>
                      </a:r>
                    </a:p>
                  </a:txBody>
                  <a:tcPr anchor="ctr"/>
                </a:tc>
                <a:extLst>
                  <a:ext uri="{0D108BD9-81ED-4DB2-BD59-A6C34878D82A}">
                    <a16:rowId xmlns:a16="http://schemas.microsoft.com/office/drawing/2014/main" val="1392659525"/>
                  </a:ext>
                </a:extLst>
              </a:tr>
              <a:tr h="293387">
                <a:tc vMerge="1">
                  <a:txBody>
                    <a:bodyPr/>
                    <a:lstStyle/>
                    <a:p>
                      <a:pPr algn="l"/>
                      <a:endParaRPr lang="en-GB" sz="1000" b="0"/>
                    </a:p>
                  </a:txBody>
                  <a:tcPr anchor="ctr"/>
                </a:tc>
                <a:tc gridSpan="2">
                  <a:txBody>
                    <a:bodyPr/>
                    <a:lstStyle/>
                    <a:p>
                      <a:pPr algn="l"/>
                      <a:r>
                        <a:rPr lang="en-GB" sz="900" b="0"/>
                        <a:t># of People Impacted</a:t>
                      </a:r>
                    </a:p>
                  </a:txBody>
                  <a:tcPr marL="36000" marR="36000" marT="36000" marB="36000" anchor="ctr"/>
                </a:tc>
                <a:tc hMerge="1">
                  <a:txBody>
                    <a:bodyPr/>
                    <a:lstStyle/>
                    <a:p>
                      <a:endParaRPr lang="en-GB"/>
                    </a:p>
                  </a:txBody>
                  <a:tcPr/>
                </a:tc>
                <a:tc gridSpan="2">
                  <a:txBody>
                    <a:bodyPr/>
                    <a:lstStyle/>
                    <a:p>
                      <a:pPr algn="ctr"/>
                      <a:r>
                        <a:rPr lang="en-GB" sz="1000" b="0"/>
                        <a:t>~9,800</a:t>
                      </a:r>
                    </a:p>
                  </a:txBody>
                  <a:tcPr anchor="ctr"/>
                </a:tc>
                <a:tc hMerge="1">
                  <a:txBody>
                    <a:bodyPr/>
                    <a:lstStyle/>
                    <a:p>
                      <a:endParaRPr lang="en-GB"/>
                    </a:p>
                  </a:txBody>
                  <a:tcPr/>
                </a:tc>
                <a:tc gridSpan="2">
                  <a:txBody>
                    <a:bodyPr/>
                    <a:lstStyle/>
                    <a:p>
                      <a:pPr algn="ctr"/>
                      <a:r>
                        <a:rPr lang="en-GB" sz="1000" b="0"/>
                        <a:t>~3,600</a:t>
                      </a:r>
                    </a:p>
                  </a:txBody>
                  <a:tcPr anchor="ctr"/>
                </a:tc>
                <a:tc hMerge="1">
                  <a:txBody>
                    <a:bodyPr/>
                    <a:lstStyle/>
                    <a:p>
                      <a:endParaRPr lang="en-GB"/>
                    </a:p>
                  </a:txBody>
                  <a:tcPr/>
                </a:tc>
                <a:tc gridSpan="2">
                  <a:txBody>
                    <a:bodyPr/>
                    <a:lstStyle/>
                    <a:p>
                      <a:pPr algn="ctr"/>
                      <a:r>
                        <a:rPr lang="en-GB" sz="1000" b="0"/>
                        <a:t>~9,800</a:t>
                      </a:r>
                    </a:p>
                  </a:txBody>
                  <a:tcPr anchor="ctr"/>
                </a:tc>
                <a:tc hMerge="1">
                  <a:txBody>
                    <a:bodyPr/>
                    <a:lstStyle/>
                    <a:p>
                      <a:endParaRPr lang="en-GB"/>
                    </a:p>
                  </a:txBody>
                  <a:tcPr/>
                </a:tc>
                <a:tc gridSpan="2">
                  <a:txBody>
                    <a:bodyPr/>
                    <a:lstStyle/>
                    <a:p>
                      <a:pPr algn="ctr"/>
                      <a:r>
                        <a:rPr lang="en-GB" sz="1000" b="0"/>
                        <a:t>~9,600</a:t>
                      </a:r>
                    </a:p>
                  </a:txBody>
                  <a:tcPr anchor="ctr"/>
                </a:tc>
                <a:tc hMerge="1">
                  <a:txBody>
                    <a:bodyPr/>
                    <a:lstStyle/>
                    <a:p>
                      <a:endParaRPr lang="en-GB"/>
                    </a:p>
                  </a:txBody>
                  <a:tcPr/>
                </a:tc>
                <a:tc gridSpan="2">
                  <a:txBody>
                    <a:bodyPr/>
                    <a:lstStyle/>
                    <a:p>
                      <a:pPr algn="ctr"/>
                      <a:r>
                        <a:rPr lang="en-GB" sz="1000" b="0"/>
                        <a:t>~4,000</a:t>
                      </a:r>
                    </a:p>
                  </a:txBody>
                  <a:tcPr anchor="ctr"/>
                </a:tc>
                <a:tc hMerge="1">
                  <a:txBody>
                    <a:bodyPr/>
                    <a:lstStyle/>
                    <a:p>
                      <a:endParaRPr lang="en-GB"/>
                    </a:p>
                  </a:txBody>
                  <a:tcPr/>
                </a:tc>
                <a:tc gridSpan="2">
                  <a:txBody>
                    <a:bodyPr/>
                    <a:lstStyle/>
                    <a:p>
                      <a:pPr algn="ctr"/>
                      <a:r>
                        <a:rPr lang="en-GB" sz="1000" b="0" dirty="0"/>
                        <a:t>~4,000</a:t>
                      </a:r>
                    </a:p>
                  </a:txBody>
                  <a:tcPr anchor="ctr"/>
                </a:tc>
                <a:tc hMerge="1">
                  <a:txBody>
                    <a:bodyPr/>
                    <a:lstStyle/>
                    <a:p>
                      <a:endParaRPr lang="en-GB"/>
                    </a:p>
                  </a:txBody>
                  <a:tcPr/>
                </a:tc>
                <a:extLst>
                  <a:ext uri="{0D108BD9-81ED-4DB2-BD59-A6C34878D82A}">
                    <a16:rowId xmlns:a16="http://schemas.microsoft.com/office/drawing/2014/main" val="91363723"/>
                  </a:ext>
                </a:extLst>
              </a:tr>
            </a:tbl>
          </a:graphicData>
        </a:graphic>
      </p:graphicFrame>
      <p:sp>
        <p:nvSpPr>
          <p:cNvPr id="2" name="Rectangle 1">
            <a:extLst>
              <a:ext uri="{FF2B5EF4-FFF2-40B4-BE49-F238E27FC236}">
                <a16:creationId xmlns:a16="http://schemas.microsoft.com/office/drawing/2014/main" id="{C72B04DB-72A9-4E06-AF9E-88CBAA0B1756}"/>
              </a:ext>
            </a:extLst>
          </p:cNvPr>
          <p:cNvSpPr/>
          <p:nvPr/>
        </p:nvSpPr>
        <p:spPr>
          <a:xfrm>
            <a:off x="8917500" y="139167"/>
            <a:ext cx="3158237" cy="400110"/>
          </a:xfrm>
          <a:prstGeom prst="rect">
            <a:avLst/>
          </a:prstGeom>
        </p:spPr>
        <p:txBody>
          <a:bodyPr wrap="none">
            <a:spAutoFit/>
          </a:bodyPr>
          <a:lstStyle/>
          <a:p>
            <a:pPr lvl="0" algn="r">
              <a:defRPr/>
            </a:pPr>
            <a:r>
              <a:rPr lang="en-GB" sz="1000" dirty="0">
                <a:solidFill>
                  <a:srgbClr val="55555A"/>
                </a:solidFill>
              </a:rPr>
              <a:t>Slide only includes EC scope</a:t>
            </a:r>
          </a:p>
          <a:p>
            <a:pPr lvl="0" algn="r">
              <a:defRPr/>
            </a:pPr>
            <a:r>
              <a:rPr lang="en-GB" sz="1000" dirty="0">
                <a:solidFill>
                  <a:srgbClr val="55555A"/>
                </a:solidFill>
              </a:rPr>
              <a:t>Bus Change estimates to be refined for each module</a:t>
            </a:r>
          </a:p>
        </p:txBody>
      </p:sp>
    </p:spTree>
    <p:extLst>
      <p:ext uri="{BB962C8B-B14F-4D97-AF65-F5344CB8AC3E}">
        <p14:creationId xmlns:p14="http://schemas.microsoft.com/office/powerpoint/2010/main" val="21146470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Implementation Phasing</a:t>
            </a:r>
            <a:endParaRPr lang="en-US" b="0" i="1">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nvGraphicFramePr>
        <p:xfrm>
          <a:off x="97277" y="880834"/>
          <a:ext cx="11566189" cy="5859612"/>
        </p:xfrm>
        <a:graphic>
          <a:graphicData uri="http://schemas.openxmlformats.org/drawingml/2006/table">
            <a:tbl>
              <a:tblPr firstRow="1" bandRow="1">
                <a:tableStyleId>{5C22544A-7EE6-4342-B048-85BDC9FD1C3A}</a:tableStyleId>
              </a:tblPr>
              <a:tblGrid>
                <a:gridCol w="684776">
                  <a:extLst>
                    <a:ext uri="{9D8B030D-6E8A-4147-A177-3AD203B41FA5}">
                      <a16:colId xmlns:a16="http://schemas.microsoft.com/office/drawing/2014/main" val="1883811094"/>
                    </a:ext>
                  </a:extLst>
                </a:gridCol>
                <a:gridCol w="661736">
                  <a:extLst>
                    <a:ext uri="{9D8B030D-6E8A-4147-A177-3AD203B41FA5}">
                      <a16:colId xmlns:a16="http://schemas.microsoft.com/office/drawing/2014/main" val="3625493689"/>
                    </a:ext>
                  </a:extLst>
                </a:gridCol>
                <a:gridCol w="793573">
                  <a:extLst>
                    <a:ext uri="{9D8B030D-6E8A-4147-A177-3AD203B41FA5}">
                      <a16:colId xmlns:a16="http://schemas.microsoft.com/office/drawing/2014/main" val="2897028255"/>
                    </a:ext>
                  </a:extLst>
                </a:gridCol>
                <a:gridCol w="2298543">
                  <a:extLst>
                    <a:ext uri="{9D8B030D-6E8A-4147-A177-3AD203B41FA5}">
                      <a16:colId xmlns:a16="http://schemas.microsoft.com/office/drawing/2014/main" val="4070478539"/>
                    </a:ext>
                  </a:extLst>
                </a:gridCol>
                <a:gridCol w="2165684">
                  <a:extLst>
                    <a:ext uri="{9D8B030D-6E8A-4147-A177-3AD203B41FA5}">
                      <a16:colId xmlns:a16="http://schemas.microsoft.com/office/drawing/2014/main" val="1644871149"/>
                    </a:ext>
                  </a:extLst>
                </a:gridCol>
                <a:gridCol w="946987">
                  <a:extLst>
                    <a:ext uri="{9D8B030D-6E8A-4147-A177-3AD203B41FA5}">
                      <a16:colId xmlns:a16="http://schemas.microsoft.com/office/drawing/2014/main" val="2827605531"/>
                    </a:ext>
                  </a:extLst>
                </a:gridCol>
                <a:gridCol w="2478587">
                  <a:extLst>
                    <a:ext uri="{9D8B030D-6E8A-4147-A177-3AD203B41FA5}">
                      <a16:colId xmlns:a16="http://schemas.microsoft.com/office/drawing/2014/main" val="725636631"/>
                    </a:ext>
                  </a:extLst>
                </a:gridCol>
                <a:gridCol w="1536303">
                  <a:extLst>
                    <a:ext uri="{9D8B030D-6E8A-4147-A177-3AD203B41FA5}">
                      <a16:colId xmlns:a16="http://schemas.microsoft.com/office/drawing/2014/main" val="1079560214"/>
                    </a:ext>
                  </a:extLst>
                </a:gridCol>
              </a:tblGrid>
              <a:tr h="246114">
                <a:tc gridSpan="3">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gridSpan="5">
                  <a:txBody>
                    <a:bodyPr/>
                    <a:lstStyle/>
                    <a:p>
                      <a:pPr algn="ctr"/>
                      <a:r>
                        <a:rPr lang="en-GB" sz="1000"/>
                        <a:t>Phase – “Iteration”</a:t>
                      </a:r>
                    </a:p>
                  </a:txBody>
                  <a:tcPr/>
                </a:tc>
                <a:tc hMerge="1">
                  <a:txBody>
                    <a:bodyPr/>
                    <a:lstStyle/>
                    <a:p>
                      <a:pPr algn="ctr"/>
                      <a:endParaRPr lang="en-GB" sz="1000"/>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25621879"/>
                  </a:ext>
                </a:extLst>
              </a:tr>
              <a:tr h="243843">
                <a:tc rowSpan="2" gridSpan="3">
                  <a:txBody>
                    <a:bodyPr/>
                    <a:lstStyle/>
                    <a:p>
                      <a:pPr algn="l"/>
                      <a:r>
                        <a:rPr lang="en-GB" sz="1000"/>
                        <a:t>Title</a:t>
                      </a:r>
                      <a:endParaRPr lang="en-GB" sz="1000" b="0"/>
                    </a:p>
                  </a:txBody>
                  <a:tcPr marL="36000" marR="36000" marT="36000" marB="36000" anchor="ctr"/>
                </a:tc>
                <a:tc rowSpan="2" hMerge="1">
                  <a:txBody>
                    <a:bodyPr/>
                    <a:lstStyle/>
                    <a:p>
                      <a:pPr algn="ctr"/>
                      <a:endParaRPr lang="en-GB" sz="1000"/>
                    </a:p>
                  </a:txBody>
                  <a:tcPr/>
                </a:tc>
                <a:tc rowSpan="2" hMerge="1">
                  <a:txBody>
                    <a:bodyPr/>
                    <a:lstStyle/>
                    <a:p>
                      <a:endParaRPr lang="en-GB"/>
                    </a:p>
                  </a:txBody>
                  <a:tcPr/>
                </a:tc>
                <a:tc gridSpan="5">
                  <a:txBody>
                    <a:bodyPr/>
                    <a:lstStyle/>
                    <a:p>
                      <a:pPr algn="ctr"/>
                      <a:r>
                        <a:rPr lang="en-GB" sz="1000">
                          <a:solidFill>
                            <a:schemeClr val="bg1"/>
                          </a:solidFill>
                        </a:rPr>
                        <a:t>10 (N) – Integration Waterfall</a:t>
                      </a:r>
                    </a:p>
                  </a:txBody>
                  <a:tcPr marL="36000" marR="36000" marT="36000" marB="36000">
                    <a:solidFill>
                      <a:schemeClr val="accent6">
                        <a:lumMod val="75000"/>
                      </a:schemeClr>
                    </a:solidFill>
                  </a:tcPr>
                </a:tc>
                <a:tc hMerge="1">
                  <a:txBody>
                    <a:bodyPr/>
                    <a:lstStyle/>
                    <a:p>
                      <a:pPr algn="ctr"/>
                      <a:endParaRPr lang="en-GB" sz="1000">
                        <a:solidFill>
                          <a:schemeClr val="bg1"/>
                        </a:solidFill>
                      </a:endParaRPr>
                    </a:p>
                  </a:txBody>
                  <a:tcPr marL="36000" marR="36000" marT="36000" marB="36000">
                    <a:solidFill>
                      <a:schemeClr val="accent6">
                        <a:lumMod val="7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60800610"/>
                  </a:ext>
                </a:extLst>
              </a:tr>
              <a:tr h="253140">
                <a:tc gridSpan="3" vMerge="1">
                  <a:txBody>
                    <a:bodyPr/>
                    <a:lstStyle/>
                    <a:p>
                      <a:pPr algn="l"/>
                      <a:endParaRPr lang="en-GB" sz="1000" b="0"/>
                    </a:p>
                  </a:txBody>
                  <a:tcPr anchor="ctr"/>
                </a:tc>
                <a:tc hMerge="1" vMerge="1">
                  <a:txBody>
                    <a:bodyPr/>
                    <a:lstStyle/>
                    <a:p>
                      <a:pPr algn="ctr"/>
                      <a:endParaRPr lang="en-GB" sz="1000" b="0"/>
                    </a:p>
                  </a:txBody>
                  <a:tcPr anchor="ctr"/>
                </a:tc>
                <a:tc hMerge="1" vMerge="1">
                  <a:txBody>
                    <a:bodyPr/>
                    <a:lstStyle/>
                    <a:p>
                      <a:endParaRPr lang="en-GB"/>
                    </a:p>
                  </a:txBody>
                  <a:tcPr/>
                </a:tc>
                <a:tc gridSpan="5">
                  <a:txBody>
                    <a:bodyPr/>
                    <a:lstStyle/>
                    <a:p>
                      <a:pPr algn="ctr"/>
                      <a:r>
                        <a:rPr lang="en-GB" sz="1100" b="0"/>
                        <a:t>“Integration to SAP on Premise”</a:t>
                      </a:r>
                    </a:p>
                  </a:txBody>
                  <a:tcPr anchor="ctr"/>
                </a:tc>
                <a:tc hMerge="1">
                  <a:txBody>
                    <a:bodyPr/>
                    <a:lstStyle/>
                    <a:p>
                      <a:pPr algn="ctr"/>
                      <a:endParaRPr lang="en-GB" sz="1100" b="0"/>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00912278"/>
                  </a:ext>
                </a:extLst>
              </a:tr>
              <a:tr h="245695">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Timeline</a:t>
                      </a:r>
                    </a:p>
                  </a:txBody>
                  <a:tcPr marL="36000" marR="36000" marT="36000" marB="36000" anchor="ctr"/>
                </a:tc>
                <a:tc hMerge="1">
                  <a:txBody>
                    <a:bodyPr/>
                    <a:lstStyle/>
                    <a:p>
                      <a:endParaRPr lang="en-GB"/>
                    </a:p>
                  </a:txBody>
                  <a:tcPr/>
                </a:tc>
                <a:tc hMerge="1">
                  <a:txBody>
                    <a:bodyPr/>
                    <a:lstStyle/>
                    <a:p>
                      <a:endParaRPr lang="en-GB"/>
                    </a:p>
                  </a:txBody>
                  <a:tcPr/>
                </a:tc>
                <a:tc gridSpan="5">
                  <a:txBody>
                    <a:bodyPr/>
                    <a:lstStyle/>
                    <a:p>
                      <a:pPr marL="0" indent="0" algn="ctr">
                        <a:buFont typeface="Arial" panose="020B0604020202020204" pitchFamily="34" charset="0"/>
                        <a:buNone/>
                      </a:pPr>
                      <a:r>
                        <a:rPr lang="en-GB" sz="1050" b="0">
                          <a:solidFill>
                            <a:schemeClr val="dk1"/>
                          </a:solidFill>
                          <a:latin typeface="+mn-lt"/>
                          <a:ea typeface="+mn-ea"/>
                          <a:cs typeface="+mn-cs"/>
                        </a:rPr>
                        <a:t>~6 Months</a:t>
                      </a:r>
                    </a:p>
                  </a:txBody>
                  <a:tcPr/>
                </a:tc>
                <a:tc hMerge="1">
                  <a:txBody>
                    <a:bodyPr/>
                    <a:lstStyle/>
                    <a:p>
                      <a:pPr marL="0" indent="0" algn="ctr">
                        <a:buFont typeface="Arial" panose="020B0604020202020204" pitchFamily="34" charset="0"/>
                        <a:buNone/>
                      </a:pPr>
                      <a:endParaRPr lang="en-GB" sz="1050" b="0">
                        <a:solidFill>
                          <a:schemeClr val="dk1"/>
                        </a:solidFill>
                        <a:latin typeface="+mn-lt"/>
                        <a:ea typeface="+mn-ea"/>
                        <a:cs typeface="+mn-cs"/>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62456083"/>
                  </a:ext>
                </a:extLst>
              </a:tr>
              <a:tr h="248140">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Technical Scope</a:t>
                      </a:r>
                    </a:p>
                  </a:txBody>
                  <a:tcPr marL="36000" marR="36000" marT="36000" marB="36000" anchor="ctr"/>
                </a:tc>
                <a:tc hMerge="1">
                  <a:txBody>
                    <a:bodyPr/>
                    <a:lstStyle/>
                    <a:p>
                      <a:pPr marL="0" indent="0" algn="l">
                        <a:buFont typeface="Arial" panose="020B0604020202020204" pitchFamily="34" charset="0"/>
                        <a:buNone/>
                      </a:pPr>
                      <a:endParaRPr lang="en-GB" sz="1000" b="0">
                        <a:solidFill>
                          <a:srgbClr val="C800A1"/>
                        </a:solidFill>
                        <a:latin typeface="+mn-lt"/>
                        <a:ea typeface="+mn-ea"/>
                        <a:cs typeface="+mn-cs"/>
                      </a:endParaRPr>
                    </a:p>
                  </a:txBody>
                  <a:tcPr/>
                </a:tc>
                <a:tc hMerge="1">
                  <a:txBody>
                    <a:bodyPr/>
                    <a:lstStyle/>
                    <a:p>
                      <a:endParaRPr lang="en-GB"/>
                    </a:p>
                  </a:txBody>
                  <a:tcPr/>
                </a:tc>
                <a:tc gridSpan="5">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r>
                        <a:rPr lang="en-GB" sz="1000" b="0">
                          <a:solidFill>
                            <a:schemeClr val="dk1"/>
                          </a:solidFill>
                          <a:latin typeface="+mn-lt"/>
                          <a:ea typeface="+mn-ea"/>
                          <a:cs typeface="+mn-cs"/>
                        </a:rPr>
                        <a:t>UK HR payroll system streamlined, improved position creation &amp; controls &amp; security. Simplified data model within HR systems</a:t>
                      </a:r>
                    </a:p>
                  </a:txBody>
                  <a:tcPr anchor="ctr"/>
                </a:tc>
                <a:tc hMerge="1">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endParaRPr lang="en-GB" sz="1000" b="0">
                        <a:solidFill>
                          <a:schemeClr val="dk1"/>
                        </a:solidFill>
                        <a:latin typeface="+mn-lt"/>
                        <a:ea typeface="+mn-ea"/>
                        <a:cs typeface="+mn-cs"/>
                      </a:endParaRP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59425416"/>
                  </a:ext>
                </a:extLst>
              </a:tr>
              <a:tr h="238501">
                <a:tc gridSpan="3">
                  <a:txBody>
                    <a:bodyPr/>
                    <a:lstStyle/>
                    <a:p>
                      <a:pPr lvl="0" algn="l">
                        <a:lnSpc>
                          <a:spcPct val="100000"/>
                        </a:lnSpc>
                        <a:spcBef>
                          <a:spcPts val="0"/>
                        </a:spcBef>
                        <a:spcAft>
                          <a:spcPts val="0"/>
                        </a:spcAft>
                        <a:buNone/>
                      </a:pPr>
                      <a:r>
                        <a:rPr lang="en-GB" sz="1000" b="1" noProof="0">
                          <a:solidFill>
                            <a:schemeClr val="dk1"/>
                          </a:solidFill>
                          <a:latin typeface="+mn-lt"/>
                          <a:ea typeface="+mn-ea"/>
                          <a:cs typeface="+mn-cs"/>
                        </a:rPr>
                        <a:t>ROM Bus. Change Cost</a:t>
                      </a:r>
                    </a:p>
                  </a:txBody>
                  <a:tcPr marL="36000" marR="36000" marT="36000" marB="36000" anchor="ctr"/>
                </a:tc>
                <a:tc hMerge="1">
                  <a:txBody>
                    <a:bodyPr/>
                    <a:lstStyle/>
                    <a:p>
                      <a:endParaRPr lang="en-US"/>
                    </a:p>
                  </a:txBody>
                  <a:tcPr/>
                </a:tc>
                <a:tc hMerge="1">
                  <a:txBody>
                    <a:bodyPr/>
                    <a:lstStyle/>
                    <a:p>
                      <a:endParaRPr lang="en-US"/>
                    </a:p>
                  </a:txBody>
                  <a:tcPr/>
                </a:tc>
                <a:tc gridSpan="5">
                  <a:txBody>
                    <a:bodyPr/>
                    <a:lstStyle/>
                    <a:p>
                      <a:pPr lvl="0" algn="ctr">
                        <a:spcAft>
                          <a:spcPts val="0"/>
                        </a:spcAft>
                        <a:buNone/>
                      </a:pPr>
                      <a:r>
                        <a:rPr lang="en-GB" sz="1000" b="0"/>
                        <a:t>~£816k </a:t>
                      </a:r>
                    </a:p>
                  </a:txBody>
                  <a:tcPr anchor="ctr"/>
                </a:tc>
                <a:tc hMerge="1">
                  <a:txBody>
                    <a:bodyPr/>
                    <a:lstStyle/>
                    <a:p>
                      <a:pPr lvl="0" algn="ctr">
                        <a:spcAft>
                          <a:spcPts val="0"/>
                        </a:spcAft>
                        <a:buNone/>
                      </a:pPr>
                      <a:endParaRPr lang="en-GB" sz="1000" b="0"/>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42991863"/>
                  </a:ext>
                </a:extLst>
              </a:tr>
              <a:tr h="327593">
                <a:tc rowSpan="4">
                  <a:txBody>
                    <a:bodyPr/>
                    <a:lstStyle/>
                    <a:p>
                      <a:pPr algn="l"/>
                      <a:r>
                        <a:rPr lang="en-GB" sz="1000" b="1"/>
                        <a:t>Benefit</a:t>
                      </a:r>
                    </a:p>
                  </a:txBody>
                  <a:tcPr marL="36000" marR="36000" marT="36000" marB="36000" anchor="ctr"/>
                </a:tc>
                <a:tc rowSpan="3">
                  <a:txBody>
                    <a:bodyPr/>
                    <a:lstStyle/>
                    <a:p>
                      <a:pPr algn="l"/>
                      <a:r>
                        <a:rPr lang="en-GB" sz="1000" b="0"/>
                        <a:t>Tangible Benefit</a:t>
                      </a:r>
                    </a:p>
                  </a:txBody>
                  <a:tcPr marL="36000" marR="36000" marT="36000" marB="36000" anchor="ctr"/>
                </a:tc>
                <a:tc>
                  <a:txBody>
                    <a:bodyPr/>
                    <a:lstStyle/>
                    <a:p>
                      <a:pPr algn="ctr"/>
                      <a:r>
                        <a:rPr lang="en-GB" sz="1000" b="0"/>
                        <a:t>UK</a:t>
                      </a:r>
                    </a:p>
                  </a:txBody>
                  <a:tcPr marL="36000" marR="36000" marT="36000" marB="36000" anchor="ctr"/>
                </a:tc>
                <a:tc gridSpan="2">
                  <a:txBody>
                    <a:bodyPr/>
                    <a:lstStyle/>
                    <a:p>
                      <a:pPr marL="0" marR="0" lvl="0" indent="0" algn="ctr" defTabSz="914400" rtl="0" eaLnBrk="1" fontAlgn="base" latinLnBrk="0" hangingPunct="1">
                        <a:lnSpc>
                          <a:spcPct val="100000"/>
                        </a:lnSpc>
                        <a:spcBef>
                          <a:spcPct val="0"/>
                        </a:spcBef>
                        <a:spcAft>
                          <a:spcPts val="0"/>
                        </a:spcAft>
                        <a:buClr>
                          <a:schemeClr val="tx1"/>
                        </a:buClr>
                        <a:buSzTx/>
                        <a:buFontTx/>
                        <a:buNone/>
                        <a:tabLst/>
                        <a:defRPr/>
                      </a:pPr>
                      <a:r>
                        <a:rPr lang="en-GB" sz="900" b="0"/>
                        <a:t>$1-1.5k (Company Structure)</a:t>
                      </a:r>
                    </a:p>
                    <a:p>
                      <a:pPr marL="0" marR="0" lvl="0" indent="0" algn="ctr" defTabSz="914400" rtl="0" eaLnBrk="1" fontAlgn="base" latinLnBrk="0" hangingPunct="1">
                        <a:lnSpc>
                          <a:spcPct val="100000"/>
                        </a:lnSpc>
                        <a:spcBef>
                          <a:spcPct val="0"/>
                        </a:spcBef>
                        <a:spcAft>
                          <a:spcPts val="0"/>
                        </a:spcAft>
                        <a:buClr>
                          <a:schemeClr val="tx1"/>
                        </a:buClr>
                        <a:buSzTx/>
                        <a:buFontTx/>
                        <a:buNone/>
                        <a:tabLst/>
                        <a:defRPr/>
                      </a:pPr>
                      <a:endParaRPr lang="en-GB" sz="900" b="0"/>
                    </a:p>
                  </a:txBody>
                  <a:tcPr anchor="ctr"/>
                </a:tc>
                <a:tc hMerge="1">
                  <a:txBody>
                    <a:bodyPr/>
                    <a:lstStyle/>
                    <a:p>
                      <a:pPr algn="ctr">
                        <a:spcAft>
                          <a:spcPts val="0"/>
                        </a:spcAft>
                      </a:pPr>
                      <a:endParaRPr lang="en-GB" sz="800" b="0"/>
                    </a:p>
                  </a:txBody>
                  <a:tcPr anchor="ctr"/>
                </a:tc>
                <a:tc gridSpan="3">
                  <a:txBody>
                    <a:bodyPr/>
                    <a:lstStyle/>
                    <a:p>
                      <a:pPr algn="ctr"/>
                      <a:r>
                        <a:rPr lang="en-GB" sz="900" b="0">
                          <a:solidFill>
                            <a:schemeClr val="dk1"/>
                          </a:solidFill>
                          <a:latin typeface="+mn-lt"/>
                          <a:ea typeface="+mn-ea"/>
                          <a:cs typeface="+mn-cs"/>
                        </a:rPr>
                        <a:t>To be defined then</a:t>
                      </a:r>
                    </a:p>
                  </a:txBody>
                  <a:tcPr anchor="ctr"/>
                </a:tc>
                <a:tc hMerge="1">
                  <a:txBody>
                    <a:bodyPr/>
                    <a:lstStyle/>
                    <a:p>
                      <a:pPr algn="ctr">
                        <a:spcAft>
                          <a:spcPts val="0"/>
                        </a:spcAft>
                      </a:pPr>
                      <a:endParaRPr lang="en-GB" sz="800" b="0"/>
                    </a:p>
                  </a:txBody>
                  <a:tcPr anchor="ctr"/>
                </a:tc>
                <a:tc hMerge="1">
                  <a:txBody>
                    <a:bodyPr/>
                    <a:lstStyle/>
                    <a:p>
                      <a:endParaRPr lang="en-GB"/>
                    </a:p>
                  </a:txBody>
                  <a:tcPr/>
                </a:tc>
                <a:extLst>
                  <a:ext uri="{0D108BD9-81ED-4DB2-BD59-A6C34878D82A}">
                    <a16:rowId xmlns:a16="http://schemas.microsoft.com/office/drawing/2014/main" val="1760999461"/>
                  </a:ext>
                </a:extLst>
              </a:tr>
              <a:tr h="327593">
                <a:tc vMerge="1">
                  <a:txBody>
                    <a:bodyPr/>
                    <a:lstStyle/>
                    <a:p>
                      <a:pPr algn="l"/>
                      <a:endParaRPr lang="en-GB" sz="1000" b="0"/>
                    </a:p>
                  </a:txBody>
                  <a:tcPr anchor="ctr"/>
                </a:tc>
                <a:tc vMerge="1">
                  <a:txBody>
                    <a:bodyPr/>
                    <a:lstStyle/>
                    <a:p>
                      <a:pPr algn="l"/>
                      <a:endParaRPr lang="en-GB" sz="1000" b="0"/>
                    </a:p>
                  </a:txBody>
                  <a:tcPr anchor="ctr"/>
                </a:tc>
                <a:tc>
                  <a:txBody>
                    <a:bodyPr/>
                    <a:lstStyle/>
                    <a:p>
                      <a:pPr algn="ctr"/>
                      <a:r>
                        <a:rPr lang="en-GB" sz="1000" b="0"/>
                        <a:t>US</a:t>
                      </a:r>
                    </a:p>
                  </a:txBody>
                  <a:tcPr marL="36000" marR="36000" marT="36000" marB="36000" anchor="ctr"/>
                </a:tc>
                <a:tc gridSpan="2">
                  <a:txBody>
                    <a:bodyPr/>
                    <a:lstStyle/>
                    <a:p>
                      <a:pPr algn="ctr">
                        <a:spcAft>
                          <a:spcPts val="0"/>
                        </a:spcAft>
                      </a:pPr>
                      <a:r>
                        <a:rPr lang="en-GB" sz="900" b="0"/>
                        <a:t>$136-204k (Company Structure)</a:t>
                      </a:r>
                    </a:p>
                    <a:p>
                      <a:pPr algn="ctr">
                        <a:spcAft>
                          <a:spcPts val="0"/>
                        </a:spcAft>
                      </a:pPr>
                      <a:r>
                        <a:rPr lang="en-GB" sz="900" b="0"/>
                        <a:t>5-7k (Cost Center Standardisation)</a:t>
                      </a:r>
                    </a:p>
                  </a:txBody>
                  <a:tcPr anchor="ctr"/>
                </a:tc>
                <a:tc hMerge="1">
                  <a:txBody>
                    <a:bodyPr/>
                    <a:lstStyle/>
                    <a:p>
                      <a:pPr algn="ctr">
                        <a:spcAft>
                          <a:spcPts val="0"/>
                        </a:spcAft>
                      </a:pPr>
                      <a:endParaRPr lang="en-GB" sz="800" b="0"/>
                    </a:p>
                  </a:txBody>
                  <a:tcPr anchor="ctr"/>
                </a:tc>
                <a:tc gridSpan="3">
                  <a:txBody>
                    <a:bodyPr/>
                    <a:lstStyle/>
                    <a:p>
                      <a:pPr algn="ctr"/>
                      <a:r>
                        <a:rPr lang="en-GB" sz="900" b="0">
                          <a:solidFill>
                            <a:schemeClr val="dk1"/>
                          </a:solidFill>
                          <a:latin typeface="+mn-lt"/>
                          <a:ea typeface="+mn-ea"/>
                          <a:cs typeface="+mn-cs"/>
                        </a:rPr>
                        <a:t>To be defined then</a:t>
                      </a:r>
                    </a:p>
                  </a:txBody>
                  <a:tcPr anchor="ctr"/>
                </a:tc>
                <a:tc hMerge="1">
                  <a:txBody>
                    <a:bodyPr/>
                    <a:lstStyle/>
                    <a:p>
                      <a:pPr algn="ctr">
                        <a:spcAft>
                          <a:spcPts val="0"/>
                        </a:spcAft>
                      </a:pPr>
                      <a:endParaRPr lang="en-GB" sz="800" b="0"/>
                    </a:p>
                  </a:txBody>
                  <a:tcPr anchor="ctr"/>
                </a:tc>
                <a:tc hMerge="1">
                  <a:txBody>
                    <a:bodyPr/>
                    <a:lstStyle/>
                    <a:p>
                      <a:endParaRPr lang="en-GB"/>
                    </a:p>
                  </a:txBody>
                  <a:tcPr/>
                </a:tc>
                <a:extLst>
                  <a:ext uri="{0D108BD9-81ED-4DB2-BD59-A6C34878D82A}">
                    <a16:rowId xmlns:a16="http://schemas.microsoft.com/office/drawing/2014/main" val="4035819530"/>
                  </a:ext>
                </a:extLst>
              </a:tr>
              <a:tr h="327593">
                <a:tc vMerge="1">
                  <a:txBody>
                    <a:bodyPr/>
                    <a:lstStyle/>
                    <a:p>
                      <a:endParaRPr lang="en-GB"/>
                    </a:p>
                  </a:txBody>
                  <a:tcPr/>
                </a:tc>
                <a:tc vMerge="1">
                  <a:txBody>
                    <a:bodyPr/>
                    <a:lstStyle/>
                    <a:p>
                      <a:pPr algn="l"/>
                      <a:endParaRPr lang="en-GB" sz="1000" b="0"/>
                    </a:p>
                  </a:txBody>
                  <a:tcPr anchor="ctr"/>
                </a:tc>
                <a:tc>
                  <a:txBody>
                    <a:bodyPr/>
                    <a:lstStyle/>
                    <a:p>
                      <a:pPr algn="ctr"/>
                      <a:r>
                        <a:rPr lang="en-GB" sz="1000" b="0"/>
                        <a:t>Total</a:t>
                      </a:r>
                    </a:p>
                  </a:txBody>
                  <a:tcPr marL="36000" marR="36000" marT="36000" marB="36000" anchor="ctr"/>
                </a:tc>
                <a:tc gridSpan="2">
                  <a:txBody>
                    <a:bodyPr/>
                    <a:lstStyle/>
                    <a:p>
                      <a:pPr algn="ctr"/>
                      <a:r>
                        <a:rPr lang="en-GB" sz="900" b="0"/>
                        <a:t>$142-212.5k</a:t>
                      </a:r>
                    </a:p>
                  </a:txBody>
                  <a:tcPr anchor="ctr"/>
                </a:tc>
                <a:tc hMerge="1">
                  <a:txBody>
                    <a:bodyPr/>
                    <a:lstStyle/>
                    <a:p>
                      <a:pPr algn="l"/>
                      <a:endParaRPr lang="en-GB" sz="1000" b="0"/>
                    </a:p>
                  </a:txBody>
                  <a:tcPr anchor="ctr"/>
                </a:tc>
                <a:tc gridSpan="3">
                  <a:txBody>
                    <a:bodyPr/>
                    <a:lstStyle/>
                    <a:p>
                      <a:pPr algn="ctr"/>
                      <a:r>
                        <a:rPr lang="en-GB" sz="900" b="0">
                          <a:solidFill>
                            <a:schemeClr val="dk1"/>
                          </a:solidFill>
                          <a:latin typeface="+mn-lt"/>
                          <a:ea typeface="+mn-ea"/>
                          <a:cs typeface="+mn-cs"/>
                        </a:rPr>
                        <a:t>To be defined then</a:t>
                      </a:r>
                    </a:p>
                  </a:txBody>
                  <a:tcPr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49516095"/>
                  </a:ext>
                </a:extLst>
              </a:tr>
              <a:tr h="1384808">
                <a:tc vMerge="1">
                  <a:txBody>
                    <a:bodyPr/>
                    <a:lstStyle/>
                    <a:p>
                      <a:pPr algn="l"/>
                      <a:endParaRPr lang="en-GB" sz="1000" b="0"/>
                    </a:p>
                  </a:txBody>
                  <a:tcPr anchor="ctr"/>
                </a:tc>
                <a:tc gridSpan="2">
                  <a:txBody>
                    <a:bodyPr/>
                    <a:lstStyle/>
                    <a:p>
                      <a:pPr algn="l"/>
                      <a:r>
                        <a:rPr lang="en-GB" sz="1000" b="0"/>
                        <a:t>Intangible Benefit</a:t>
                      </a:r>
                    </a:p>
                  </a:txBody>
                  <a:tcPr marL="36000" marR="36000" marT="36000" marB="36000" anchor="ctr"/>
                </a:tc>
                <a:tc hMerge="1">
                  <a:txBody>
                    <a:bodyPr/>
                    <a:lstStyle/>
                    <a:p>
                      <a:endParaRPr lang="en-GB"/>
                    </a:p>
                  </a:txBody>
                  <a:tcPr/>
                </a:tc>
                <a:tc gridSpan="2">
                  <a:txBody>
                    <a:bodyPr/>
                    <a:lstStyle/>
                    <a:p>
                      <a:pPr marL="0" indent="0" algn="ctr">
                        <a:spcAft>
                          <a:spcPts val="0"/>
                        </a:spcAft>
                        <a:buFont typeface="Wingdings" panose="05000000000000000000" pitchFamily="2" charset="2"/>
                        <a:buNone/>
                      </a:pPr>
                      <a:r>
                        <a:rPr lang="en-GB" sz="1000" b="1"/>
                        <a:t>SuccessFactors Impacts</a:t>
                      </a:r>
                    </a:p>
                    <a:p>
                      <a:pPr marL="171450" indent="-171450" algn="l">
                        <a:spcAft>
                          <a:spcPts val="0"/>
                        </a:spcAft>
                        <a:buFont typeface="Wingdings" panose="05000000000000000000" pitchFamily="2" charset="2"/>
                        <a:buChar char="ü"/>
                      </a:pPr>
                      <a:r>
                        <a:rPr lang="en-GB" sz="900" b="0"/>
                        <a:t>Improved controls and security for global assignees and rehires with alignment across key systems</a:t>
                      </a:r>
                    </a:p>
                    <a:p>
                      <a:pPr marL="171450" indent="-171450" algn="l">
                        <a:spcAft>
                          <a:spcPts val="0"/>
                        </a:spcAft>
                        <a:buFont typeface="Wingdings" panose="05000000000000000000" pitchFamily="2" charset="2"/>
                        <a:buChar char="ü"/>
                      </a:pPr>
                      <a:r>
                        <a:rPr lang="en-GB" sz="900" b="0"/>
                        <a:t>Simplified data model within HR systems</a:t>
                      </a:r>
                    </a:p>
                    <a:p>
                      <a:pPr marL="171450" indent="-171450" algn="l">
                        <a:spcAft>
                          <a:spcPts val="0"/>
                        </a:spcAft>
                        <a:buFont typeface="Wingdings" panose="05000000000000000000" pitchFamily="2" charset="2"/>
                        <a:buChar char="ü"/>
                      </a:pPr>
                      <a:r>
                        <a:rPr lang="en-GB" sz="900" b="0"/>
                        <a:t>Simplified cost distribution process in the UK and removal of redundant fields in US</a:t>
                      </a:r>
                    </a:p>
                    <a:p>
                      <a:pPr marL="171450" indent="-171450" algn="l">
                        <a:spcAft>
                          <a:spcPts val="0"/>
                        </a:spcAft>
                        <a:buFont typeface="Wingdings" panose="05000000000000000000" pitchFamily="2" charset="2"/>
                        <a:buChar char="ü"/>
                      </a:pPr>
                      <a:r>
                        <a:rPr lang="en-GB" sz="900" b="0"/>
                        <a:t>Simplified and standard integrations to downstream systems with reduced replication errors</a:t>
                      </a:r>
                    </a:p>
                    <a:p>
                      <a:pPr marL="171450" indent="-171450" algn="l">
                        <a:spcAft>
                          <a:spcPts val="0"/>
                        </a:spcAft>
                        <a:buFont typeface="Wingdings" panose="05000000000000000000" pitchFamily="2" charset="2"/>
                        <a:buChar char="ü"/>
                      </a:pPr>
                      <a:endParaRPr lang="en-GB" sz="1000" b="0"/>
                    </a:p>
                  </a:txBody>
                  <a:tcPr/>
                </a:tc>
                <a:tc hMerge="1">
                  <a:txBody>
                    <a:bodyPr/>
                    <a:lstStyle/>
                    <a:p>
                      <a:pPr marL="171450" indent="-171450" algn="l">
                        <a:spcAft>
                          <a:spcPts val="0"/>
                        </a:spcAft>
                        <a:buFont typeface="Wingdings" panose="05000000000000000000" pitchFamily="2" charset="2"/>
                        <a:buChar char="ü"/>
                      </a:pPr>
                      <a:endParaRPr lang="en-GB" sz="1000" b="0"/>
                    </a:p>
                  </a:txBody>
                  <a:tcPr/>
                </a:tc>
                <a:tc gridSpan="3">
                  <a:txBody>
                    <a:bodyPr/>
                    <a:lstStyle/>
                    <a:p>
                      <a:pPr marL="0" indent="0" algn="ctr">
                        <a:spcAft>
                          <a:spcPts val="0"/>
                        </a:spcAft>
                        <a:buFont typeface="Wingdings" panose="05000000000000000000" pitchFamily="2" charset="2"/>
                        <a:buNone/>
                      </a:pPr>
                      <a:r>
                        <a:rPr lang="en-GB" sz="1000" b="1" dirty="0"/>
                        <a:t>Downstream Impacts</a:t>
                      </a:r>
                    </a:p>
                    <a:p>
                      <a:pPr marL="171450" indent="-171450" algn="l">
                        <a:spcAft>
                          <a:spcPts val="0"/>
                        </a:spcAft>
                        <a:buFont typeface="Wingdings" panose="05000000000000000000" pitchFamily="2" charset="2"/>
                        <a:buChar char="ü"/>
                      </a:pPr>
                      <a:r>
                        <a:rPr lang="en-GB" sz="900" b="0" dirty="0"/>
                        <a:t>High: UK HR payroll system streamlined to support Legal Entity and payroll area realignment simplification. Improved position creation and systemised approvals in UK GRC.</a:t>
                      </a:r>
                    </a:p>
                    <a:p>
                      <a:pPr marL="171450" indent="-171450" algn="l">
                        <a:spcAft>
                          <a:spcPts val="0"/>
                        </a:spcAft>
                        <a:buFont typeface="Wingdings" panose="05000000000000000000" pitchFamily="2" charset="2"/>
                        <a:buChar char="ü"/>
                      </a:pPr>
                      <a:r>
                        <a:rPr lang="en-GB" sz="900" b="0" dirty="0"/>
                        <a:t>Medium: Significant changes to company structure, as custom structures replaced in MyHub &amp; SAP with standard.</a:t>
                      </a:r>
                    </a:p>
                    <a:p>
                      <a:pPr marL="171450" indent="-171450" algn="l">
                        <a:spcAft>
                          <a:spcPts val="0"/>
                        </a:spcAft>
                        <a:buFont typeface="Wingdings" panose="05000000000000000000" pitchFamily="2" charset="2"/>
                        <a:buChar char="ü"/>
                      </a:pPr>
                      <a:r>
                        <a:rPr lang="en-GB" sz="900" b="0" dirty="0"/>
                        <a:t>Low: Increase in data quality leading to reduction in data alignment and tickets/queries.</a:t>
                      </a:r>
                    </a:p>
                    <a:p>
                      <a:pPr marL="171450" indent="-171450" algn="l">
                        <a:spcAft>
                          <a:spcPts val="0"/>
                        </a:spcAft>
                        <a:buFont typeface="Wingdings" panose="05000000000000000000" pitchFamily="2" charset="2"/>
                        <a:buChar char="ü"/>
                      </a:pPr>
                      <a:r>
                        <a:rPr lang="en-GB" sz="900" b="0" dirty="0"/>
                        <a:t>Note: Low / Medium / High impact = &lt; 25% / &lt; 50% / &gt; 50% change to role of process, respectively.</a:t>
                      </a:r>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27867925"/>
                  </a:ext>
                </a:extLst>
              </a:tr>
              <a:tr h="276463">
                <a:tc rowSpan="8">
                  <a:txBody>
                    <a:bodyPr/>
                    <a:lstStyle/>
                    <a:p>
                      <a:pPr algn="l"/>
                      <a:r>
                        <a:rPr lang="en-GB" sz="1000" b="1"/>
                        <a:t>Change Impact</a:t>
                      </a:r>
                    </a:p>
                  </a:txBody>
                  <a:tcPr marL="36000" marR="36000" marT="36000" marB="36000" anchor="ctr"/>
                </a:tc>
                <a:tc gridSpan="2">
                  <a:txBody>
                    <a:bodyPr/>
                    <a:lstStyle/>
                    <a:p>
                      <a:pPr algn="l"/>
                      <a:r>
                        <a:rPr lang="en-GB" sz="900" b="0"/>
                        <a:t>High</a:t>
                      </a:r>
                    </a:p>
                  </a:txBody>
                  <a:tcPr marL="36000" marR="36000" marT="36000" marB="36000" anchor="ctr"/>
                </a:tc>
                <a:tc hMerge="1">
                  <a:txBody>
                    <a:bodyPr/>
                    <a:lstStyle/>
                    <a:p>
                      <a:endParaRPr lang="en-GB"/>
                    </a:p>
                  </a:txBody>
                  <a:tcPr/>
                </a:tc>
                <a:tc gridSpan="2">
                  <a:txBody>
                    <a:bodyPr/>
                    <a:lstStyle/>
                    <a:p>
                      <a:pPr algn="ctr"/>
                      <a:r>
                        <a:rPr lang="en-GB" sz="900" b="0"/>
                        <a:t>1</a:t>
                      </a:r>
                    </a:p>
                  </a:txBody>
                  <a:tcPr anchor="ctr"/>
                </a:tc>
                <a:tc hMerge="1">
                  <a:txBody>
                    <a:bodyPr/>
                    <a:lstStyle/>
                    <a:p>
                      <a:pPr algn="ctr"/>
                      <a:endParaRPr lang="en-GB" sz="1000" b="0"/>
                    </a:p>
                  </a:txBody>
                  <a:tcPr anchor="ctr"/>
                </a:tc>
                <a:tc rowSpan="7">
                  <a:txBody>
                    <a:bodyPr/>
                    <a:lstStyle/>
                    <a:p>
                      <a:pPr algn="ctr"/>
                      <a:r>
                        <a:rPr lang="en-GB" sz="1000" b="0"/>
                        <a:t>Impacted Systems</a:t>
                      </a:r>
                    </a:p>
                  </a:txBody>
                  <a:tcPr anchor="ctr"/>
                </a:tc>
                <a:tc>
                  <a:txBody>
                    <a:bodyPr/>
                    <a:lstStyle/>
                    <a:p>
                      <a:pPr algn="ctr"/>
                      <a:r>
                        <a:rPr lang="en-GB" sz="900" b="0"/>
                        <a:t>High</a:t>
                      </a:r>
                    </a:p>
                  </a:txBody>
                  <a:tcPr anchor="ctr"/>
                </a:tc>
                <a:tc>
                  <a:txBody>
                    <a:bodyPr/>
                    <a:lstStyle/>
                    <a:p>
                      <a:pPr algn="ctr"/>
                      <a:r>
                        <a:rPr lang="en-GB" sz="900" b="0"/>
                        <a:t>2</a:t>
                      </a:r>
                    </a:p>
                  </a:txBody>
                  <a:tcPr anchor="ctr"/>
                </a:tc>
                <a:extLst>
                  <a:ext uri="{0D108BD9-81ED-4DB2-BD59-A6C34878D82A}">
                    <a16:rowId xmlns:a16="http://schemas.microsoft.com/office/drawing/2014/main" val="1027697149"/>
                  </a:ext>
                </a:extLst>
              </a:tr>
              <a:tr h="223359">
                <a:tc vMerge="1">
                  <a:txBody>
                    <a:bodyPr/>
                    <a:lstStyle/>
                    <a:p>
                      <a:endParaRPr lang="en-GB"/>
                    </a:p>
                  </a:txBody>
                  <a:tcPr/>
                </a:tc>
                <a:tc gridSpan="2">
                  <a:txBody>
                    <a:bodyPr/>
                    <a:lstStyle/>
                    <a:p>
                      <a:pPr algn="l"/>
                      <a:r>
                        <a:rPr lang="en-GB" sz="900" b="0"/>
                        <a:t>Medium</a:t>
                      </a:r>
                    </a:p>
                  </a:txBody>
                  <a:tcPr marL="36000" marR="36000" marT="36000" marB="36000" anchor="ctr">
                    <a:solidFill>
                      <a:srgbClr val="CBCCDB"/>
                    </a:solidFill>
                  </a:tcPr>
                </a:tc>
                <a:tc hMerge="1">
                  <a:txBody>
                    <a:bodyPr/>
                    <a:lstStyle/>
                    <a:p>
                      <a:endParaRPr lang="en-GB"/>
                    </a:p>
                  </a:txBody>
                  <a:tcPr/>
                </a:tc>
                <a:tc gridSpan="2">
                  <a:txBody>
                    <a:bodyPr/>
                    <a:lstStyle/>
                    <a:p>
                      <a:pPr algn="ctr"/>
                      <a:r>
                        <a:rPr lang="en-GB" sz="900" b="0"/>
                        <a:t>4</a:t>
                      </a:r>
                    </a:p>
                  </a:txBody>
                  <a:tcPr anchor="ctr">
                    <a:solidFill>
                      <a:srgbClr val="CBCCDB"/>
                    </a:solidFill>
                  </a:tcPr>
                </a:tc>
                <a:tc hMerge="1">
                  <a:txBody>
                    <a:bodyPr/>
                    <a:lstStyle/>
                    <a:p>
                      <a:endParaRPr lang="en-GB"/>
                    </a:p>
                  </a:txBody>
                  <a:tcPr/>
                </a:tc>
                <a:tc vMerge="1">
                  <a:txBody>
                    <a:bodyPr/>
                    <a:lstStyle/>
                    <a:p>
                      <a:endParaRPr lang="en-GB"/>
                    </a:p>
                  </a:txBody>
                  <a:tcPr/>
                </a:tc>
                <a:tc rowSpan="2">
                  <a:txBody>
                    <a:bodyPr/>
                    <a:lstStyle/>
                    <a:p>
                      <a:pPr algn="ctr"/>
                      <a:r>
                        <a:rPr lang="en-GB" sz="900" b="0"/>
                        <a:t>Medium</a:t>
                      </a:r>
                      <a:endParaRPr lang="en-GB" sz="1000" b="0"/>
                    </a:p>
                  </a:txBody>
                  <a:tcPr anchor="ctr"/>
                </a:tc>
                <a:tc rowSpan="2">
                  <a:txBody>
                    <a:bodyPr/>
                    <a:lstStyle/>
                    <a:p>
                      <a:pPr algn="ctr"/>
                      <a:r>
                        <a:rPr lang="en-GB" sz="900" b="0"/>
                        <a:t>17</a:t>
                      </a:r>
                      <a:endParaRPr lang="en-GB" sz="1000" b="0"/>
                    </a:p>
                  </a:txBody>
                  <a:tcPr anchor="ctr"/>
                </a:tc>
                <a:extLst>
                  <a:ext uri="{0D108BD9-81ED-4DB2-BD59-A6C34878D82A}">
                    <a16:rowId xmlns:a16="http://schemas.microsoft.com/office/drawing/2014/main" val="864818657"/>
                  </a:ext>
                </a:extLst>
              </a:tr>
              <a:tr h="100310">
                <a:tc vMerge="1">
                  <a:txBody>
                    <a:bodyPr/>
                    <a:lstStyle/>
                    <a:p>
                      <a:pPr algn="l"/>
                      <a:endParaRPr lang="en-GB" sz="1000" b="0"/>
                    </a:p>
                  </a:txBody>
                  <a:tcPr anchor="ctr"/>
                </a:tc>
                <a:tc rowSpan="2" gridSpan="2">
                  <a:txBody>
                    <a:bodyPr/>
                    <a:lstStyle/>
                    <a:p>
                      <a:pPr algn="l"/>
                      <a:r>
                        <a:rPr lang="en-GB" sz="900" b="0"/>
                        <a:t>Low</a:t>
                      </a:r>
                    </a:p>
                  </a:txBody>
                  <a:tcPr marL="36000" marR="36000" marT="36000" marB="36000" anchor="ctr"/>
                </a:tc>
                <a:tc rowSpan="2" hMerge="1">
                  <a:txBody>
                    <a:bodyPr/>
                    <a:lstStyle/>
                    <a:p>
                      <a:endParaRPr lang="en-GB"/>
                    </a:p>
                  </a:txBody>
                  <a:tcPr/>
                </a:tc>
                <a:tc rowSpan="2" gridSpan="2">
                  <a:txBody>
                    <a:bodyPr/>
                    <a:lstStyle/>
                    <a:p>
                      <a:pPr algn="ctr"/>
                      <a:r>
                        <a:rPr lang="en-GB" sz="900" b="0"/>
                        <a:t>1</a:t>
                      </a:r>
                    </a:p>
                  </a:txBody>
                  <a:tcPr anchor="ctr"/>
                </a:tc>
                <a:tc rowSpan="2" hMerge="1">
                  <a:txBody>
                    <a:bodyPr/>
                    <a:lstStyle/>
                    <a:p>
                      <a:pPr algn="ctr"/>
                      <a:endParaRPr lang="en-GB" sz="1000" b="0"/>
                    </a:p>
                  </a:txBody>
                  <a:tcPr anchor="ctr"/>
                </a:tc>
                <a:tc vMerge="1">
                  <a:txBody>
                    <a:bodyPr/>
                    <a:lstStyle/>
                    <a:p>
                      <a:pPr algn="ctr"/>
                      <a:endParaRPr lang="en-GB" sz="1000" b="0"/>
                    </a:p>
                  </a:txBody>
                  <a:tcPr anchor="ctr"/>
                </a:tc>
                <a:tc vMerge="1">
                  <a:txBody>
                    <a:bodyPr/>
                    <a:lstStyle/>
                    <a:p>
                      <a:pPr algn="ctr"/>
                      <a:r>
                        <a:rPr lang="en-GB" sz="900" b="0"/>
                        <a:t>Low</a:t>
                      </a:r>
                      <a:endParaRPr lang="en-GB" sz="1000" b="0"/>
                    </a:p>
                  </a:txBody>
                  <a:tcPr anchor="ctr">
                    <a:solidFill>
                      <a:srgbClr val="E7E7EE"/>
                    </a:solidFill>
                  </a:tcPr>
                </a:tc>
                <a:tc vMerge="1">
                  <a:txBody>
                    <a:bodyPr/>
                    <a:lstStyle/>
                    <a:p>
                      <a:pPr algn="ctr"/>
                      <a:r>
                        <a:rPr lang="en-GB" sz="900" b="0"/>
                        <a:t>41</a:t>
                      </a:r>
                      <a:endParaRPr lang="en-GB" sz="1000" b="0"/>
                    </a:p>
                  </a:txBody>
                  <a:tcPr anchor="ctr">
                    <a:solidFill>
                      <a:srgbClr val="E7E7EE"/>
                    </a:solidFill>
                  </a:tcPr>
                </a:tc>
                <a:extLst>
                  <a:ext uri="{0D108BD9-81ED-4DB2-BD59-A6C34878D82A}">
                    <a16:rowId xmlns:a16="http://schemas.microsoft.com/office/drawing/2014/main" val="1594696900"/>
                  </a:ext>
                </a:extLst>
              </a:tr>
              <a:tr h="128290">
                <a:tc vMerge="1">
                  <a:txBody>
                    <a:bodyPr/>
                    <a:lstStyle/>
                    <a:p>
                      <a:endParaRPr lang="en-GB"/>
                    </a:p>
                  </a:txBody>
                  <a:tcPr/>
                </a:tc>
                <a:tc gridSpan="2" vMerge="1">
                  <a:txBody>
                    <a:bodyPr/>
                    <a:lstStyle/>
                    <a:p>
                      <a:pPr algn="l"/>
                      <a:endParaRPr lang="en-GB" sz="900" b="0"/>
                    </a:p>
                  </a:txBody>
                  <a:tcPr marL="36000" marR="36000" marT="36000" marB="36000" anchor="ctr"/>
                </a:tc>
                <a:tc hMerge="1" vMerge="1">
                  <a:txBody>
                    <a:bodyPr/>
                    <a:lstStyle/>
                    <a:p>
                      <a:endParaRPr lang="en-GB"/>
                    </a:p>
                  </a:txBody>
                  <a:tcPr/>
                </a:tc>
                <a:tc gridSpan="2" vMerge="1">
                  <a:txBody>
                    <a:bodyPr/>
                    <a:lstStyle/>
                    <a:p>
                      <a:pPr algn="ctr"/>
                      <a:endParaRPr lang="en-GB" sz="900" b="0"/>
                    </a:p>
                  </a:txBody>
                  <a:tcPr anchor="ctr"/>
                </a:tc>
                <a:tc hMerge="1" vMerge="1">
                  <a:txBody>
                    <a:bodyPr/>
                    <a:lstStyle/>
                    <a:p>
                      <a:endParaRPr lang="en-GB"/>
                    </a:p>
                  </a:txBody>
                  <a:tcPr/>
                </a:tc>
                <a:tc vMerge="1">
                  <a:txBody>
                    <a:bodyPr/>
                    <a:lstStyle/>
                    <a:p>
                      <a:endParaRPr lang="en-GB"/>
                    </a:p>
                  </a:txBody>
                  <a:tcPr/>
                </a:tc>
                <a:tc rowSpan="2">
                  <a:txBody>
                    <a:bodyPr/>
                    <a:lstStyle/>
                    <a:p>
                      <a:pPr algn="ctr"/>
                      <a:r>
                        <a:rPr lang="en-GB" sz="900" b="0"/>
                        <a:t>Low</a:t>
                      </a:r>
                      <a:endParaRPr lang="en-GB"/>
                    </a:p>
                  </a:txBody>
                  <a:tcPr anchor="ctr">
                    <a:solidFill>
                      <a:srgbClr val="E7E7EE"/>
                    </a:solidFill>
                  </a:tcPr>
                </a:tc>
                <a:tc rowSpan="2">
                  <a:txBody>
                    <a:bodyPr/>
                    <a:lstStyle/>
                    <a:p>
                      <a:pPr algn="ctr"/>
                      <a:r>
                        <a:rPr lang="en-GB" sz="900" b="0"/>
                        <a:t>41</a:t>
                      </a:r>
                      <a:endParaRPr lang="en-GB"/>
                    </a:p>
                  </a:txBody>
                  <a:tcPr anchor="ctr">
                    <a:solidFill>
                      <a:srgbClr val="E7E7EE"/>
                    </a:solidFill>
                  </a:tcPr>
                </a:tc>
                <a:extLst>
                  <a:ext uri="{0D108BD9-81ED-4DB2-BD59-A6C34878D82A}">
                    <a16:rowId xmlns:a16="http://schemas.microsoft.com/office/drawing/2014/main" val="1334902009"/>
                  </a:ext>
                </a:extLst>
              </a:tr>
              <a:tr h="0">
                <a:tc vMerge="1">
                  <a:txBody>
                    <a:bodyPr/>
                    <a:lstStyle/>
                    <a:p>
                      <a:endParaRPr lang="en-GB"/>
                    </a:p>
                  </a:txBody>
                  <a:tcPr/>
                </a:tc>
                <a:tc rowSpan="2" gridSpan="2">
                  <a:txBody>
                    <a:bodyPr/>
                    <a:lstStyle/>
                    <a:p>
                      <a:pPr algn="l"/>
                      <a:r>
                        <a:rPr lang="en-GB" sz="900" b="0"/>
                        <a:t>To be discussed</a:t>
                      </a:r>
                    </a:p>
                  </a:txBody>
                  <a:tcPr marL="36000" marR="36000" marT="36000" marB="36000" anchor="ctr">
                    <a:solidFill>
                      <a:srgbClr val="CBCCDB"/>
                    </a:solidFill>
                  </a:tcPr>
                </a:tc>
                <a:tc rowSpan="2" hMerge="1">
                  <a:txBody>
                    <a:bodyPr/>
                    <a:lstStyle/>
                    <a:p>
                      <a:endParaRPr lang="en-GB"/>
                    </a:p>
                  </a:txBody>
                  <a:tcPr/>
                </a:tc>
                <a:tc rowSpan="2" gridSpan="2">
                  <a:txBody>
                    <a:bodyPr/>
                    <a:lstStyle/>
                    <a:p>
                      <a:pPr algn="ctr"/>
                      <a:r>
                        <a:rPr lang="en-GB" sz="900" b="0"/>
                        <a:t>2</a:t>
                      </a:r>
                    </a:p>
                  </a:txBody>
                  <a:tcPr anchor="ctr">
                    <a:solidFill>
                      <a:srgbClr val="CBCCDB"/>
                    </a:solidFill>
                  </a:tcPr>
                </a:tc>
                <a:tc rowSpan="2" hMerge="1">
                  <a:txBody>
                    <a:bodyPr/>
                    <a:lstStyle/>
                    <a:p>
                      <a:pPr algn="ctr"/>
                      <a:endParaRPr lang="en-GB" sz="1000" b="0"/>
                    </a:p>
                  </a:txBody>
                  <a:tcPr anchor="ctr"/>
                </a:tc>
                <a:tc vMerge="1">
                  <a:txBody>
                    <a:bodyPr/>
                    <a:lstStyle/>
                    <a:p>
                      <a:pPr algn="ctr"/>
                      <a:endParaRPr lang="en-GB" sz="1000" b="0"/>
                    </a:p>
                  </a:txBody>
                  <a:tcPr anchor="ctr"/>
                </a:tc>
                <a:tc vMerge="1">
                  <a:txBody>
                    <a:bodyPr/>
                    <a:lstStyle/>
                    <a:p>
                      <a:pPr algn="ctr"/>
                      <a:r>
                        <a:rPr lang="en-GB" sz="900" b="0">
                          <a:solidFill>
                            <a:schemeClr val="dk1"/>
                          </a:solidFill>
                          <a:latin typeface="+mn-lt"/>
                          <a:ea typeface="+mn-ea"/>
                          <a:cs typeface="+mn-cs"/>
                        </a:rPr>
                        <a:t>None</a:t>
                      </a:r>
                      <a:endParaRPr lang="en-GB" sz="1000" b="0"/>
                    </a:p>
                  </a:txBody>
                  <a:tcPr anchor="ctr">
                    <a:solidFill>
                      <a:srgbClr val="E7E7EE"/>
                    </a:solidFill>
                  </a:tcPr>
                </a:tc>
                <a:tc vMerge="1">
                  <a:txBody>
                    <a:bodyPr/>
                    <a:lstStyle/>
                    <a:p>
                      <a:pPr algn="ctr"/>
                      <a:r>
                        <a:rPr lang="en-GB" sz="900" b="0">
                          <a:solidFill>
                            <a:schemeClr val="dk1"/>
                          </a:solidFill>
                          <a:latin typeface="+mn-lt"/>
                          <a:ea typeface="+mn-ea"/>
                          <a:cs typeface="+mn-cs"/>
                        </a:rPr>
                        <a:t>12</a:t>
                      </a:r>
                      <a:endParaRPr lang="en-GB" sz="1000" b="0"/>
                    </a:p>
                  </a:txBody>
                  <a:tcPr anchor="ctr">
                    <a:solidFill>
                      <a:srgbClr val="E7E7EE"/>
                    </a:solidFill>
                  </a:tcPr>
                </a:tc>
                <a:extLst>
                  <a:ext uri="{0D108BD9-81ED-4DB2-BD59-A6C34878D82A}">
                    <a16:rowId xmlns:a16="http://schemas.microsoft.com/office/drawing/2014/main" val="3540599259"/>
                  </a:ext>
                </a:extLst>
              </a:tr>
              <a:tr h="229300">
                <a:tc vMerge="1">
                  <a:txBody>
                    <a:bodyPr/>
                    <a:lstStyle/>
                    <a:p>
                      <a:endParaRPr lang="en-GB"/>
                    </a:p>
                  </a:txBody>
                  <a:tcPr/>
                </a:tc>
                <a:tc gridSpan="2" vMerge="1">
                  <a:txBody>
                    <a:bodyPr/>
                    <a:lstStyle/>
                    <a:p>
                      <a:pPr algn="l"/>
                      <a:endParaRPr lang="en-GB" sz="900" b="0"/>
                    </a:p>
                  </a:txBody>
                  <a:tcPr marL="36000" marR="36000" marT="36000" marB="36000" anchor="ctr">
                    <a:solidFill>
                      <a:srgbClr val="CBCCDB"/>
                    </a:solidFill>
                  </a:tcPr>
                </a:tc>
                <a:tc hMerge="1" vMerge="1">
                  <a:txBody>
                    <a:bodyPr/>
                    <a:lstStyle/>
                    <a:p>
                      <a:endParaRPr lang="en-GB"/>
                    </a:p>
                  </a:txBody>
                  <a:tcPr/>
                </a:tc>
                <a:tc gridSpan="2" vMerge="1">
                  <a:txBody>
                    <a:bodyPr/>
                    <a:lstStyle/>
                    <a:p>
                      <a:pPr algn="ctr"/>
                      <a:endParaRPr lang="en-GB" sz="900" b="0"/>
                    </a:p>
                  </a:txBody>
                  <a:tcPr anchor="ctr">
                    <a:solidFill>
                      <a:srgbClr val="CBCCDB"/>
                    </a:solidFill>
                  </a:tcPr>
                </a:tc>
                <a:tc hMerge="1" vMerge="1">
                  <a:txBody>
                    <a:bodyPr/>
                    <a:lstStyle/>
                    <a:p>
                      <a:endParaRPr lang="en-GB"/>
                    </a:p>
                  </a:txBody>
                  <a:tcPr/>
                </a:tc>
                <a:tc vMerge="1">
                  <a:txBody>
                    <a:bodyPr/>
                    <a:lstStyle/>
                    <a:p>
                      <a:endParaRPr lang="en-GB"/>
                    </a:p>
                  </a:txBody>
                  <a:tcPr/>
                </a:tc>
                <a:tc rowSpan="2">
                  <a:txBody>
                    <a:bodyPr/>
                    <a:lstStyle/>
                    <a:p>
                      <a:pPr algn="ctr"/>
                      <a:r>
                        <a:rPr lang="en-GB" sz="900" b="0">
                          <a:solidFill>
                            <a:schemeClr val="dk1"/>
                          </a:solidFill>
                          <a:latin typeface="+mn-lt"/>
                          <a:ea typeface="+mn-ea"/>
                          <a:cs typeface="+mn-cs"/>
                        </a:rPr>
                        <a:t>None</a:t>
                      </a:r>
                      <a:endParaRPr lang="en-GB" sz="1000" b="0"/>
                    </a:p>
                  </a:txBody>
                  <a:tcPr anchor="ctr">
                    <a:solidFill>
                      <a:srgbClr val="E7E7EE"/>
                    </a:solidFill>
                  </a:tcPr>
                </a:tc>
                <a:tc rowSpan="2">
                  <a:txBody>
                    <a:bodyPr/>
                    <a:lstStyle/>
                    <a:p>
                      <a:pPr algn="ctr"/>
                      <a:r>
                        <a:rPr lang="en-GB" sz="900" b="0">
                          <a:solidFill>
                            <a:schemeClr val="dk1"/>
                          </a:solidFill>
                          <a:latin typeface="+mn-lt"/>
                          <a:ea typeface="+mn-ea"/>
                          <a:cs typeface="+mn-cs"/>
                        </a:rPr>
                        <a:t>12</a:t>
                      </a:r>
                      <a:endParaRPr lang="en-GB" sz="1000" b="0"/>
                    </a:p>
                  </a:txBody>
                  <a:tcPr anchor="ctr">
                    <a:solidFill>
                      <a:srgbClr val="E7E7EE"/>
                    </a:solidFill>
                  </a:tcPr>
                </a:tc>
                <a:extLst>
                  <a:ext uri="{0D108BD9-81ED-4DB2-BD59-A6C34878D82A}">
                    <a16:rowId xmlns:a16="http://schemas.microsoft.com/office/drawing/2014/main" val="604600283"/>
                  </a:ext>
                </a:extLst>
              </a:tr>
              <a:tr h="491390">
                <a:tc vMerge="1">
                  <a:txBody>
                    <a:bodyPr/>
                    <a:lstStyle/>
                    <a:p>
                      <a:pPr algn="l"/>
                      <a:endParaRPr lang="en-GB" sz="1000" b="0"/>
                    </a:p>
                  </a:txBody>
                  <a:tcPr anchor="ctr"/>
                </a:tc>
                <a:tc gridSpan="2">
                  <a:txBody>
                    <a:bodyPr/>
                    <a:lstStyle/>
                    <a:p>
                      <a:pPr algn="l"/>
                      <a:r>
                        <a:rPr lang="en-GB" sz="900" b="0"/>
                        <a:t># of Personas Impacted</a:t>
                      </a:r>
                      <a:endParaRPr lang="en-GB" sz="900" b="0" i="1"/>
                    </a:p>
                  </a:txBody>
                  <a:tcPr marL="36000" marR="36000" marT="36000" marB="36000" anchor="ctr">
                    <a:solidFill>
                      <a:srgbClr val="E7E7EE"/>
                    </a:solidFill>
                  </a:tcPr>
                </a:tc>
                <a:tc hMerge="1">
                  <a:txBody>
                    <a:bodyPr/>
                    <a:lstStyle/>
                    <a:p>
                      <a:endParaRPr lang="en-GB"/>
                    </a:p>
                  </a:txBody>
                  <a:tcPr/>
                </a:tc>
                <a:tc>
                  <a:txBody>
                    <a:bodyPr/>
                    <a:lstStyle/>
                    <a:p>
                      <a:pPr marL="0" marR="0" lvl="0" indent="0" algn="ctr" defTabSz="914400" rtl="0" eaLnBrk="1" fontAlgn="base" latinLnBrk="0" hangingPunct="1">
                        <a:lnSpc>
                          <a:spcPct val="100000"/>
                        </a:lnSpc>
                        <a:spcBef>
                          <a:spcPct val="0"/>
                        </a:spcBef>
                        <a:spcAft>
                          <a:spcPts val="0"/>
                        </a:spcAft>
                        <a:buClr>
                          <a:schemeClr val="tx1"/>
                        </a:buClr>
                        <a:buSzTx/>
                        <a:buFont typeface="Arial" panose="020B0604020202020204" pitchFamily="34" charset="0"/>
                        <a:buNone/>
                        <a:tabLst/>
                        <a:defRPr/>
                      </a:pPr>
                      <a:r>
                        <a:rPr lang="en-GB" sz="1000" b="0" i="0"/>
                        <a:t>3</a:t>
                      </a:r>
                    </a:p>
                  </a:txBody>
                  <a:tcPr anchor="ctr">
                    <a:solidFill>
                      <a:srgbClr val="E7E7EE"/>
                    </a:solidFill>
                  </a:tcPr>
                </a:tc>
                <a:tc>
                  <a:txBody>
                    <a:bodyPr/>
                    <a:lstStyle/>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GB" sz="800" b="0" i="1"/>
                        <a:t>Process Executor</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GB" sz="800" b="0" i="1"/>
                        <a:t>Manager </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GB" sz="800" b="0" i="1"/>
                        <a:t>Reporting Team</a:t>
                      </a:r>
                    </a:p>
                  </a:txBody>
                  <a:tcPr anchor="ctr">
                    <a:solidFill>
                      <a:srgbClr val="E7E7EE"/>
                    </a:solidFill>
                  </a:tcPr>
                </a:tc>
                <a:tc vMerge="1">
                  <a:txBody>
                    <a:bodyPr/>
                    <a:lstStyle/>
                    <a:p>
                      <a:pPr marL="0" indent="0" algn="r">
                        <a:spcAft>
                          <a:spcPts val="0"/>
                        </a:spcAft>
                        <a:buFont typeface="Arial" panose="020B0604020202020204" pitchFamily="34" charset="0"/>
                        <a:buNone/>
                      </a:pPr>
                      <a:endParaRPr lang="en-GB" sz="800" b="0" i="1"/>
                    </a:p>
                  </a:txBody>
                  <a:tcPr anchor="ctr">
                    <a:solidFill>
                      <a:srgbClr val="E7E7EE"/>
                    </a:solidFill>
                  </a:tcPr>
                </a:tc>
                <a:tc vMerge="1">
                  <a:txBody>
                    <a:bodyPr/>
                    <a:lstStyle/>
                    <a:p>
                      <a:pPr algn="ctr"/>
                      <a:r>
                        <a:rPr lang="en-GB" sz="900" b="0">
                          <a:solidFill>
                            <a:schemeClr val="dk1"/>
                          </a:solidFill>
                          <a:latin typeface="+mn-lt"/>
                          <a:ea typeface="+mn-ea"/>
                          <a:cs typeface="+mn-cs"/>
                        </a:rPr>
                        <a:t>None</a:t>
                      </a:r>
                      <a:endParaRPr lang="en-GB"/>
                    </a:p>
                  </a:txBody>
                  <a:tcPr anchor="ctr">
                    <a:solidFill>
                      <a:srgbClr val="E7E7EE"/>
                    </a:solidFill>
                  </a:tcPr>
                </a:tc>
                <a:tc vMerge="1">
                  <a:txBody>
                    <a:bodyPr/>
                    <a:lstStyle/>
                    <a:p>
                      <a:pPr algn="ctr"/>
                      <a:r>
                        <a:rPr lang="en-GB" sz="900" b="0">
                          <a:solidFill>
                            <a:schemeClr val="dk1"/>
                          </a:solidFill>
                          <a:latin typeface="+mn-lt"/>
                          <a:ea typeface="+mn-ea"/>
                          <a:cs typeface="+mn-cs"/>
                        </a:rPr>
                        <a:t>12</a:t>
                      </a:r>
                      <a:endParaRPr lang="en-GB"/>
                    </a:p>
                  </a:txBody>
                  <a:tcPr anchor="ctr">
                    <a:solidFill>
                      <a:srgbClr val="E7E7EE"/>
                    </a:solidFill>
                  </a:tcPr>
                </a:tc>
                <a:extLst>
                  <a:ext uri="{0D108BD9-81ED-4DB2-BD59-A6C34878D82A}">
                    <a16:rowId xmlns:a16="http://schemas.microsoft.com/office/drawing/2014/main" val="1392659525"/>
                  </a:ext>
                </a:extLst>
              </a:tr>
              <a:tr h="368551">
                <a:tc vMerge="1">
                  <a:txBody>
                    <a:bodyPr/>
                    <a:lstStyle/>
                    <a:p>
                      <a:pPr algn="l"/>
                      <a:endParaRPr lang="en-GB" sz="1000" b="0"/>
                    </a:p>
                  </a:txBody>
                  <a:tcPr anchor="ctr"/>
                </a:tc>
                <a:tc gridSpan="2">
                  <a:txBody>
                    <a:bodyPr/>
                    <a:lstStyle/>
                    <a:p>
                      <a:pPr algn="l"/>
                      <a:r>
                        <a:rPr lang="en-GB" sz="900" b="0"/>
                        <a:t># of People Impacted</a:t>
                      </a:r>
                    </a:p>
                  </a:txBody>
                  <a:tcPr marL="36000" marR="36000" marT="36000" marB="36000" anchor="ctr">
                    <a:solidFill>
                      <a:srgbClr val="CBCCDB"/>
                    </a:solidFill>
                  </a:tcPr>
                </a:tc>
                <a:tc hMerge="1">
                  <a:txBody>
                    <a:bodyPr/>
                    <a:lstStyle/>
                    <a:p>
                      <a:endParaRPr lang="en-GB"/>
                    </a:p>
                  </a:txBody>
                  <a:tcPr/>
                </a:tc>
                <a:tc gridSpan="2">
                  <a:txBody>
                    <a:bodyPr/>
                    <a:lstStyle/>
                    <a:p>
                      <a:pPr algn="ctr"/>
                      <a:r>
                        <a:rPr lang="en-GB" sz="900" b="0"/>
                        <a:t>~9,600</a:t>
                      </a:r>
                    </a:p>
                  </a:txBody>
                  <a:tcPr anchor="ctr">
                    <a:solidFill>
                      <a:srgbClr val="CBCCDB"/>
                    </a:solidFill>
                  </a:tcPr>
                </a:tc>
                <a:tc hMerge="1">
                  <a:txBody>
                    <a:bodyPr/>
                    <a:lstStyle/>
                    <a:p>
                      <a:pPr algn="ctr"/>
                      <a:endParaRPr lang="en-GB" sz="1000" b="0"/>
                    </a:p>
                  </a:txBody>
                  <a:tcPr anchor="ctr"/>
                </a:tc>
                <a:tc gridSpan="3">
                  <a:txBody>
                    <a:bodyPr/>
                    <a:lstStyle/>
                    <a:p>
                      <a:endParaRPr lang="en-GB" dirty="0"/>
                    </a:p>
                  </a:txBody>
                  <a:tcPr anchor="ctr">
                    <a:solidFill>
                      <a:srgbClr val="CBCCDB"/>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1363723"/>
                  </a:ext>
                </a:extLst>
              </a:tr>
            </a:tbl>
          </a:graphicData>
        </a:graphic>
      </p:graphicFrame>
      <p:sp>
        <p:nvSpPr>
          <p:cNvPr id="20" name="Rectangle 19">
            <a:extLst>
              <a:ext uri="{FF2B5EF4-FFF2-40B4-BE49-F238E27FC236}">
                <a16:creationId xmlns:a16="http://schemas.microsoft.com/office/drawing/2014/main" id="{8F364A06-6825-4B06-880A-CF3355E061D6}"/>
              </a:ext>
            </a:extLst>
          </p:cNvPr>
          <p:cNvSpPr/>
          <p:nvPr/>
        </p:nvSpPr>
        <p:spPr>
          <a:xfrm>
            <a:off x="9814560" y="165737"/>
            <a:ext cx="1947067" cy="553998"/>
          </a:xfrm>
          <a:prstGeom prst="rect">
            <a:avLst/>
          </a:prstGeom>
        </p:spPr>
        <p:txBody>
          <a:bodyPr wrap="square">
            <a:spAutoFit/>
          </a:bodyPr>
          <a:lstStyle/>
          <a:p>
            <a:pPr algn="r">
              <a:defRPr/>
            </a:pPr>
            <a:r>
              <a:rPr lang="en-GB" sz="1000" dirty="0">
                <a:solidFill>
                  <a:srgbClr val="55555A"/>
                </a:solidFill>
              </a:rPr>
              <a:t>Bus Change estimates to be refined for each module</a:t>
            </a:r>
          </a:p>
          <a:p>
            <a:pPr marL="171450" marR="0" lvl="0" indent="-171450" algn="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srgbClr val="55555A"/>
              </a:solidFill>
              <a:effectLst/>
              <a:uLnTx/>
              <a:uFillTx/>
              <a:latin typeface="Arial"/>
              <a:ea typeface="ＭＳ Ｐゴシック"/>
              <a:cs typeface="+mn-cs"/>
            </a:endParaRPr>
          </a:p>
        </p:txBody>
      </p:sp>
    </p:spTree>
    <p:extLst>
      <p:ext uri="{BB962C8B-B14F-4D97-AF65-F5344CB8AC3E}">
        <p14:creationId xmlns:p14="http://schemas.microsoft.com/office/powerpoint/2010/main" val="2021148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7A9C3B-36E8-4B31-8ABB-ED26B431F512}"/>
              </a:ext>
            </a:extLst>
          </p:cNvPr>
          <p:cNvSpPr/>
          <p:nvPr/>
        </p:nvSpPr>
        <p:spPr bwMode="auto">
          <a:xfrm>
            <a:off x="8982808" y="0"/>
            <a:ext cx="3209192" cy="105039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8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
        <p:nvSpPr>
          <p:cNvPr id="2" name="Title 1"/>
          <p:cNvSpPr>
            <a:spLocks noGrp="1"/>
          </p:cNvSpPr>
          <p:nvPr>
            <p:ph type="title"/>
          </p:nvPr>
        </p:nvSpPr>
        <p:spPr>
          <a:xfrm>
            <a:off x="506923" y="-29618"/>
            <a:ext cx="11685077" cy="1240336"/>
          </a:xfrm>
        </p:spPr>
        <p:txBody>
          <a:bodyPr anchor="ctr"/>
          <a:lstStyle/>
          <a:p>
            <a:r>
              <a:rPr lang="en-GB" sz="3730" spc="-200">
                <a:solidFill>
                  <a:schemeClr val="tx1">
                    <a:lumMod val="65000"/>
                    <a:lumOff val="35000"/>
                  </a:schemeClr>
                </a:solidFill>
              </a:rPr>
              <a:t>my</a:t>
            </a:r>
            <a:r>
              <a:rPr lang="en-GB" sz="3730" b="1" spc="-200">
                <a:solidFill>
                  <a:schemeClr val="accent2">
                    <a:lumMod val="75000"/>
                  </a:schemeClr>
                </a:solidFill>
              </a:rPr>
              <a:t>HR</a:t>
            </a:r>
            <a:r>
              <a:rPr lang="en-GB" sz="3730">
                <a:solidFill>
                  <a:schemeClr val="accent2">
                    <a:lumMod val="75000"/>
                  </a:schemeClr>
                </a:solidFill>
              </a:rPr>
              <a:t> </a:t>
            </a:r>
            <a:r>
              <a:rPr lang="en-GB" sz="3730" spc="-250">
                <a:solidFill>
                  <a:schemeClr val="tx1">
                    <a:lumMod val="65000"/>
                    <a:lumOff val="35000"/>
                  </a:schemeClr>
                </a:solidFill>
              </a:rPr>
              <a:t>2.0</a:t>
            </a:r>
            <a:br>
              <a:rPr lang="en-GB" sz="3730"/>
            </a:br>
            <a:r>
              <a:rPr lang="en-GB" sz="3730"/>
              <a:t>Cost Comparison </a:t>
            </a:r>
            <a:r>
              <a:rPr lang="en-GB" sz="3730">
                <a:solidFill>
                  <a:schemeClr val="bg1">
                    <a:lumMod val="65000"/>
                  </a:schemeClr>
                </a:solidFill>
              </a:rPr>
              <a:t>Cost Breakdowns**</a:t>
            </a:r>
            <a:endParaRPr lang="en-US" sz="3730">
              <a:solidFill>
                <a:schemeClr val="bg1">
                  <a:lumMod val="65000"/>
                </a:schemeClr>
              </a:solidFill>
            </a:endParaRPr>
          </a:p>
        </p:txBody>
      </p:sp>
      <p:graphicFrame>
        <p:nvGraphicFramePr>
          <p:cNvPr id="4" name="Table 3">
            <a:extLst>
              <a:ext uri="{FF2B5EF4-FFF2-40B4-BE49-F238E27FC236}">
                <a16:creationId xmlns:a16="http://schemas.microsoft.com/office/drawing/2014/main" id="{B408A84D-4073-4BDF-AE55-9E47D5D58040}"/>
              </a:ext>
            </a:extLst>
          </p:cNvPr>
          <p:cNvGraphicFramePr>
            <a:graphicFrameLocks noGrp="1"/>
          </p:cNvGraphicFramePr>
          <p:nvPr>
            <p:extLst>
              <p:ext uri="{D42A27DB-BD31-4B8C-83A1-F6EECF244321}">
                <p14:modId xmlns:p14="http://schemas.microsoft.com/office/powerpoint/2010/main" val="2367605293"/>
              </p:ext>
            </p:extLst>
          </p:nvPr>
        </p:nvGraphicFramePr>
        <p:xfrm>
          <a:off x="83860" y="1139598"/>
          <a:ext cx="11262279" cy="2538000"/>
        </p:xfrm>
        <a:graphic>
          <a:graphicData uri="http://schemas.openxmlformats.org/drawingml/2006/table">
            <a:tbl>
              <a:tblPr bandRow="1">
                <a:tableStyleId>{5C22544A-7EE6-4342-B048-85BDC9FD1C3A}</a:tableStyleId>
              </a:tblPr>
              <a:tblGrid>
                <a:gridCol w="177051">
                  <a:extLst>
                    <a:ext uri="{9D8B030D-6E8A-4147-A177-3AD203B41FA5}">
                      <a16:colId xmlns:a16="http://schemas.microsoft.com/office/drawing/2014/main" val="1115808563"/>
                    </a:ext>
                  </a:extLst>
                </a:gridCol>
                <a:gridCol w="851038">
                  <a:extLst>
                    <a:ext uri="{9D8B030D-6E8A-4147-A177-3AD203B41FA5}">
                      <a16:colId xmlns:a16="http://schemas.microsoft.com/office/drawing/2014/main" val="2497214222"/>
                    </a:ext>
                  </a:extLst>
                </a:gridCol>
                <a:gridCol w="2768355">
                  <a:extLst>
                    <a:ext uri="{9D8B030D-6E8A-4147-A177-3AD203B41FA5}">
                      <a16:colId xmlns:a16="http://schemas.microsoft.com/office/drawing/2014/main" val="3155934705"/>
                    </a:ext>
                  </a:extLst>
                </a:gridCol>
                <a:gridCol w="960728">
                  <a:extLst>
                    <a:ext uri="{9D8B030D-6E8A-4147-A177-3AD203B41FA5}">
                      <a16:colId xmlns:a16="http://schemas.microsoft.com/office/drawing/2014/main" val="618119554"/>
                    </a:ext>
                  </a:extLst>
                </a:gridCol>
                <a:gridCol w="960728">
                  <a:extLst>
                    <a:ext uri="{9D8B030D-6E8A-4147-A177-3AD203B41FA5}">
                      <a16:colId xmlns:a16="http://schemas.microsoft.com/office/drawing/2014/main" val="4111402359"/>
                    </a:ext>
                  </a:extLst>
                </a:gridCol>
                <a:gridCol w="960728">
                  <a:extLst>
                    <a:ext uri="{9D8B030D-6E8A-4147-A177-3AD203B41FA5}">
                      <a16:colId xmlns:a16="http://schemas.microsoft.com/office/drawing/2014/main" val="1591094832"/>
                    </a:ext>
                  </a:extLst>
                </a:gridCol>
                <a:gridCol w="773247">
                  <a:extLst>
                    <a:ext uri="{9D8B030D-6E8A-4147-A177-3AD203B41FA5}">
                      <a16:colId xmlns:a16="http://schemas.microsoft.com/office/drawing/2014/main" val="3646949286"/>
                    </a:ext>
                  </a:extLst>
                </a:gridCol>
                <a:gridCol w="3810404">
                  <a:extLst>
                    <a:ext uri="{9D8B030D-6E8A-4147-A177-3AD203B41FA5}">
                      <a16:colId xmlns:a16="http://schemas.microsoft.com/office/drawing/2014/main" val="2304434420"/>
                    </a:ext>
                  </a:extLst>
                </a:gridCol>
              </a:tblGrid>
              <a:tr h="0">
                <a:tc gridSpan="8">
                  <a:txBody>
                    <a:bodyPr/>
                    <a:lstStyle/>
                    <a:p>
                      <a:r>
                        <a:rPr lang="en-GB" sz="1600" b="0">
                          <a:solidFill>
                            <a:schemeClr val="bg1"/>
                          </a:solidFill>
                        </a:rPr>
                        <a:t>Total WIP Cost</a:t>
                      </a:r>
                    </a:p>
                  </a:txBody>
                  <a:tcPr marT="18000" marB="18000">
                    <a:solidFill>
                      <a:schemeClr val="accent2">
                        <a:lumMod val="50000"/>
                      </a:schemeClr>
                    </a:solidFill>
                  </a:tcPr>
                </a:tc>
                <a:tc hMerge="1">
                  <a:txBody>
                    <a:bodyPr/>
                    <a:lstStyle/>
                    <a:p>
                      <a:endParaRPr lang="en-GB" sz="1600" b="0">
                        <a:solidFill>
                          <a:schemeClr val="bg1"/>
                        </a:solidFill>
                      </a:endParaRPr>
                    </a:p>
                  </a:txBody>
                  <a:tcPr>
                    <a:solidFill>
                      <a:schemeClr val="accent2">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130466">
                <a:tc gridSpan="4">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600" kern="0" baseline="0">
                          <a:solidFill>
                            <a:schemeClr val="dk1"/>
                          </a:solidFill>
                          <a:latin typeface="Arial" panose="020B0604020202020204" pitchFamily="34" charset="0"/>
                          <a:ea typeface="+mn-ea"/>
                          <a:cs typeface="Arial" panose="020B0604020202020204" pitchFamily="34" charset="0"/>
                        </a:rPr>
                        <a:t>Previous TOTAL:</a:t>
                      </a:r>
                    </a:p>
                  </a:txBody>
                  <a:tcPr marT="36000" marB="36000" anchor="ctr">
                    <a:solidFill>
                      <a:srgbClr val="E7E7EE"/>
                    </a:solidFill>
                  </a:tcPr>
                </a:tc>
                <a:tc hMerge="1">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600" kern="0" baseline="0">
                        <a:solidFill>
                          <a:schemeClr val="dk1"/>
                        </a:solidFill>
                        <a:latin typeface="Arial" panose="020B0604020202020204" pitchFamily="34" charset="0"/>
                        <a:ea typeface="+mn-ea"/>
                        <a:cs typeface="Arial" panose="020B0604020202020204" pitchFamily="34" charset="0"/>
                      </a:endParaRPr>
                    </a:p>
                  </a:txBody>
                  <a:tcPr marT="36000" marB="36000" anchor="ctr">
                    <a:solidFill>
                      <a:srgbClr val="E7E7EE"/>
                    </a:solidFill>
                  </a:tcPr>
                </a:tc>
                <a:tc hMerge="1">
                  <a:txBody>
                    <a:bodyPr/>
                    <a:lstStyle/>
                    <a:p>
                      <a:endParaRPr lang="en-GB"/>
                    </a:p>
                  </a:txBody>
                  <a:tcPr/>
                </a:tc>
                <a:tc hMerge="1">
                  <a:txBody>
                    <a:bodyPr/>
                    <a:lstStyle/>
                    <a:p>
                      <a:endParaRPr lang="en-GB"/>
                    </a:p>
                  </a:txBody>
                  <a:tcPr/>
                </a:tc>
                <a:tc>
                  <a:txBody>
                    <a:bodyPr/>
                    <a:lstStyle/>
                    <a:p>
                      <a:endParaRPr lang="en-GB"/>
                    </a:p>
                  </a:txBody>
                  <a:tcPr marT="36000" marB="36000" anchor="ctr">
                    <a:solidFill>
                      <a:srgbClr val="E7E7EE"/>
                    </a:solidFill>
                  </a:tcPr>
                </a:tc>
                <a:tc>
                  <a:txBody>
                    <a:bodyPr/>
                    <a:lstStyle/>
                    <a:p>
                      <a:pPr algn="ctr"/>
                      <a:r>
                        <a:rPr lang="en-GB">
                          <a:solidFill>
                            <a:schemeClr val="bg1">
                              <a:lumMod val="50000"/>
                            </a:schemeClr>
                          </a:solidFill>
                        </a:rPr>
                        <a:t>Vs.</a:t>
                      </a:r>
                    </a:p>
                  </a:txBody>
                  <a:tcPr marT="36000" marB="36000" anchor="ctr">
                    <a:solidFill>
                      <a:srgbClr val="E7E7EE"/>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2000" b="1" kern="0">
                          <a:solidFill>
                            <a:srgbClr val="FFC000"/>
                          </a:solidFill>
                          <a:latin typeface="Arial" panose="020B0604020202020204" pitchFamily="34" charset="0"/>
                          <a:ea typeface="+mn-ea"/>
                          <a:cs typeface="Arial" panose="020B0604020202020204" pitchFamily="34" charset="0"/>
                        </a:rPr>
                        <a:t>£24M</a:t>
                      </a:r>
                    </a:p>
                  </a:txBody>
                  <a:tcPr marL="36000" marR="36000" marT="0" marB="0" anchor="ctr">
                    <a:solidFill>
                      <a:srgbClr val="E7E7EE"/>
                    </a:solidFill>
                  </a:tcPr>
                </a:tc>
                <a:tc>
                  <a:txBody>
                    <a:bodyPr/>
                    <a:lstStyle/>
                    <a:p>
                      <a:r>
                        <a:rPr lang="en-GB" sz="1200"/>
                        <a:t>Revised estimate based on Iterative delivery</a:t>
                      </a:r>
                    </a:p>
                  </a:txBody>
                  <a:tcPr/>
                </a:tc>
                <a:extLst>
                  <a:ext uri="{0D108BD9-81ED-4DB2-BD59-A6C34878D82A}">
                    <a16:rowId xmlns:a16="http://schemas.microsoft.com/office/drawing/2014/main" val="10001"/>
                  </a:ext>
                </a:extLst>
              </a:tr>
              <a:tr h="0">
                <a:tc gridSpan="3">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myHR 2.0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gridSpan="2">
                  <a:txBody>
                    <a:bodyPr/>
                    <a:lstStyle/>
                    <a:p>
                      <a:pPr algn="ctr"/>
                      <a:r>
                        <a:rPr lang="en-GB" sz="1050">
                          <a:solidFill>
                            <a:schemeClr val="bg1"/>
                          </a:solidFill>
                        </a:rPr>
                        <a:t>Waterfall</a:t>
                      </a:r>
                    </a:p>
                  </a:txBody>
                  <a:tcPr marL="0" marR="0" marT="0" marB="18000" anchor="ctr">
                    <a:solidFill>
                      <a:schemeClr val="tx2"/>
                    </a:solidFill>
                  </a:tcPr>
                </a:tc>
                <a:tc hMerge="1">
                  <a:txBody>
                    <a:bodyPr/>
                    <a:lstStyle/>
                    <a:p>
                      <a:pPr algn="ctr"/>
                      <a:endParaRPr lang="en-GB" sz="1050">
                        <a:solidFill>
                          <a:schemeClr val="bg1"/>
                        </a:solidFill>
                      </a:endParaRPr>
                    </a:p>
                  </a:txBody>
                  <a:tcPr marL="0" marR="0" marT="0" marB="18000" anchor="ctr">
                    <a:solidFill>
                      <a:schemeClr val="tx2"/>
                    </a:solidFill>
                  </a:tcPr>
                </a:tc>
                <a:tc grid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Iterative</a:t>
                      </a:r>
                    </a:p>
                  </a:txBody>
                  <a:tcPr marL="0" marR="0" marT="0" marB="18000" anchor="ctr">
                    <a:solidFill>
                      <a:schemeClr val="accent2">
                        <a:lumMod val="75000"/>
                      </a:schemeClr>
                    </a:solidFill>
                  </a:tcPr>
                </a:tc>
                <a:tc h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bg1"/>
                        </a:solidFill>
                        <a:latin typeface="Arial" panose="020B0604020202020204" pitchFamily="34" charset="0"/>
                        <a:ea typeface="+mn-ea"/>
                        <a:cs typeface="Arial" panose="020B0604020202020204" pitchFamily="34" charset="0"/>
                      </a:endParaRPr>
                    </a:p>
                  </a:txBody>
                  <a:tcPr marL="0" marR="0" marT="0" marB="18000" anchor="ctr">
                    <a:solidFill>
                      <a:schemeClr val="accent2">
                        <a:lumMod val="75000"/>
                      </a:schemeClr>
                    </a:solidFill>
                  </a:tcPr>
                </a:tc>
                <a:tc>
                  <a:txBody>
                    <a:bodyPr/>
                    <a:lstStyle/>
                    <a:p>
                      <a:r>
                        <a:rPr lang="en-GB" sz="1050">
                          <a:solidFill>
                            <a:schemeClr val="bg1"/>
                          </a:solidFill>
                        </a:rPr>
                        <a:t>Commentary</a:t>
                      </a:r>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7">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solidFill>
                  </a:tcPr>
                </a:tc>
                <a:tc rowSpan="7">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myHR2.0</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NGIT</a:t>
                      </a:r>
                    </a:p>
                  </a:txBody>
                  <a:tcPr marT="0" marB="18000" anchor="ctr"/>
                </a:tc>
                <a:tc>
                  <a:txBody>
                    <a:bodyPr/>
                    <a:lstStyle/>
                    <a:p>
                      <a:pPr algn="ctr"/>
                      <a:r>
                        <a:rPr lang="en-GB" sz="900"/>
                        <a:t>£2.5M</a:t>
                      </a:r>
                    </a:p>
                  </a:txBody>
                  <a:tcPr marT="0" marB="18000" anchor="ctr"/>
                </a:tc>
                <a:tc rowSpan="7">
                  <a:txBody>
                    <a:bodyPr/>
                    <a:lstStyle/>
                    <a:p>
                      <a:pPr marL="0" marR="0" lvl="0" indent="0" algn="ctr"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1400" b="1" i="0" u="none" strike="noStrike" kern="0" cap="none" spc="0" normalizeH="0" baseline="0" noProof="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£17M**</a:t>
                      </a:r>
                    </a:p>
                  </a:txBody>
                  <a:tcPr marT="0" marB="18000" anchor="ctr">
                    <a:solidFill>
                      <a:schemeClr val="tx2">
                        <a:lumMod val="60000"/>
                        <a:lumOff val="40000"/>
                      </a:schemeClr>
                    </a:solidFill>
                  </a:tcPr>
                </a:tc>
                <a:tc>
                  <a:txBody>
                    <a:bodyPr/>
                    <a:lstStyle/>
                    <a:p>
                      <a:pPr algn="ctr"/>
                      <a:endParaRPr lang="en-GB" sz="900"/>
                    </a:p>
                  </a:txBody>
                  <a:tcPr marT="0" marB="18000" anchor="ctr"/>
                </a:tc>
                <a:tc rowSpan="7">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a:solidFill>
                            <a:srgbClr val="FFC000"/>
                          </a:solidFill>
                          <a:latin typeface="Arial" panose="020B0604020202020204" pitchFamily="34" charset="0"/>
                          <a:ea typeface="+mn-ea"/>
                          <a:cs typeface="Arial" panose="020B0604020202020204" pitchFamily="34" charset="0"/>
                        </a:rPr>
                        <a:t>£11.8M**</a:t>
                      </a:r>
                    </a:p>
                  </a:txBody>
                  <a:tcPr marT="0" marB="18000" anchor="ctr">
                    <a:solidFill>
                      <a:schemeClr val="accent2"/>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NGBiz</a:t>
                      </a:r>
                    </a:p>
                  </a:txBody>
                  <a:tcPr marT="0" marB="18000" anchor="ctr"/>
                </a:tc>
                <a:tc>
                  <a:txBody>
                    <a:bodyPr/>
                    <a:lstStyle/>
                    <a:p>
                      <a:pPr algn="ctr"/>
                      <a:r>
                        <a:rPr lang="en-GB" sz="900"/>
                        <a:t>£3.8M</a:t>
                      </a:r>
                    </a:p>
                  </a:txBody>
                  <a:tcPr marT="0" marB="18000" anchor="ctr"/>
                </a:tc>
                <a:tc vMerge="1">
                  <a:txBody>
                    <a:bodyPr/>
                    <a:lstStyle/>
                    <a:p>
                      <a:pPr algn="ctr"/>
                      <a:endParaRPr lang="en-GB" sz="900"/>
                    </a:p>
                  </a:txBody>
                  <a:tcPr marT="0" marB="18000" anchor="ctr"/>
                </a:tc>
                <a:tc>
                  <a:txBody>
                    <a:bodyPr/>
                    <a:lstStyle/>
                    <a:p>
                      <a:pPr algn="ct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TBC - Business Resource costs allocation to project. Current assumption - Leadership &amp; Product owners roles remain BAU</a:t>
                      </a:r>
                    </a:p>
                  </a:txBody>
                  <a:tcPr marR="0" marT="0" marB="18000" anchor="ctr"/>
                </a:tc>
                <a:extLst>
                  <a:ext uri="{0D108BD9-81ED-4DB2-BD59-A6C34878D82A}">
                    <a16:rowId xmlns:a16="http://schemas.microsoft.com/office/drawing/2014/main" val="1000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 Infrastructure</a:t>
                      </a:r>
                    </a:p>
                  </a:txBody>
                  <a:tcPr marT="0" marB="18000" anchor="ctr"/>
                </a:tc>
                <a:tc>
                  <a:txBody>
                    <a:bodyPr/>
                    <a:lstStyle/>
                    <a:p>
                      <a:pPr algn="ctr"/>
                      <a:r>
                        <a:rPr lang="en-GB" sz="900"/>
                        <a:t>£1.9M</a:t>
                      </a:r>
                    </a:p>
                  </a:txBody>
                  <a:tcPr marT="0" marB="18000" anchor="ctr"/>
                </a:tc>
                <a:tc vMerge="1">
                  <a:txBody>
                    <a:bodyPr/>
                    <a:lstStyle/>
                    <a:p>
                      <a:pPr algn="ctr"/>
                      <a:endParaRPr lang="en-GB" sz="900"/>
                    </a:p>
                  </a:txBody>
                  <a:tcPr marT="0" marB="18000" anchor="ctr"/>
                </a:tc>
                <a:tc>
                  <a:txBody>
                    <a:bodyPr/>
                    <a:lstStyle/>
                    <a:p>
                      <a:pPr algn="ct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Significant cost due to current capacity constraints. Opportunity to reduce £ with delay</a:t>
                      </a:r>
                    </a:p>
                  </a:txBody>
                  <a:tcPr marR="0" marT="0" marB="18000" anchor="ctr"/>
                </a:tc>
                <a:extLst>
                  <a:ext uri="{0D108BD9-81ED-4DB2-BD59-A6C34878D82A}">
                    <a16:rowId xmlns:a16="http://schemas.microsoft.com/office/drawing/2014/main" val="2815607071"/>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MSP Business Change</a:t>
                      </a:r>
                    </a:p>
                  </a:txBody>
                  <a:tcPr marT="0" marB="18000" anchor="ctr"/>
                </a:tc>
                <a:tc>
                  <a:txBody>
                    <a:bodyPr/>
                    <a:lstStyle/>
                    <a:p>
                      <a:pPr algn="ctr"/>
                      <a:r>
                        <a:rPr lang="en-GB" sz="900"/>
                        <a:t>£2.5M</a:t>
                      </a:r>
                    </a:p>
                  </a:txBody>
                  <a:tcPr marT="0" marB="18000" anchor="ctr"/>
                </a:tc>
                <a:tc vMerge="1">
                  <a:txBody>
                    <a:bodyPr/>
                    <a:lstStyle/>
                    <a:p>
                      <a:pPr algn="ctr"/>
                      <a:endParaRPr lang="en-GB" sz="900"/>
                    </a:p>
                  </a:txBody>
                  <a:tcPr marT="0" marB="18000" anchor="ctr"/>
                </a:tc>
                <a:tc>
                  <a:txBody>
                    <a:bodyPr/>
                    <a:lstStyle/>
                    <a:p>
                      <a:pPr algn="ct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ROM Cost from Accenture BC Team– Mini Tender to be issued subject to sanction.</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£3.7M</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Technical Delivery SF &amp; Downstream ADAM Framework</a:t>
                      </a:r>
                    </a:p>
                  </a:txBody>
                  <a:tcPr marR="0" marT="0" marB="18000" anchor="ctr"/>
                </a:tc>
                <a:extLst>
                  <a:ext uri="{0D108BD9-81ED-4DB2-BD59-A6C34878D82A}">
                    <a16:rowId xmlns:a16="http://schemas.microsoft.com/office/drawing/2014/main" val="1890218986"/>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Miscellaneous </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£0.2M</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Staff Travel, Plug-In, Walkme, Audit cost allowance etc.</a:t>
                      </a:r>
                    </a:p>
                  </a:txBody>
                  <a:tcPr marR="0" marT="0" marB="18000" anchor="ctr"/>
                </a:tc>
                <a:extLst>
                  <a:ext uri="{0D108BD9-81ED-4DB2-BD59-A6C34878D82A}">
                    <a16:rowId xmlns:a16="http://schemas.microsoft.com/office/drawing/2014/main" val="197066361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a:t>Risk</a:t>
                      </a: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£2.1M</a:t>
                      </a:r>
                    </a:p>
                  </a:txBody>
                  <a:tcPr marT="0" marB="18000" anchor="ctr"/>
                </a:tc>
                <a:tc vMerge="1">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TBC 3</a:t>
                      </a:r>
                      <a:r>
                        <a:rPr lang="en-US" sz="900" kern="0" baseline="30000">
                          <a:solidFill>
                            <a:schemeClr val="dk1"/>
                          </a:solidFill>
                          <a:latin typeface="Arial" panose="020B0604020202020204" pitchFamily="34" charset="0"/>
                          <a:ea typeface="+mn-ea"/>
                          <a:cs typeface="Arial" panose="020B0604020202020204" pitchFamily="34" charset="0"/>
                        </a:rPr>
                        <a:t>rd</a:t>
                      </a:r>
                      <a:r>
                        <a:rPr lang="en-US" sz="900" kern="0" baseline="0">
                          <a:solidFill>
                            <a:schemeClr val="dk1"/>
                          </a:solidFill>
                          <a:latin typeface="Arial" panose="020B0604020202020204" pitchFamily="34" charset="0"/>
                          <a:ea typeface="+mn-ea"/>
                          <a:cs typeface="Arial" panose="020B0604020202020204" pitchFamily="34" charset="0"/>
                        </a:rPr>
                        <a:t> Party Downstream Development Costs + Overrun cost risk.</a:t>
                      </a:r>
                    </a:p>
                  </a:txBody>
                  <a:tcPr marR="0" marT="0" marB="18000" anchor="ctr"/>
                </a:tc>
                <a:extLst>
                  <a:ext uri="{0D108BD9-81ED-4DB2-BD59-A6C34878D82A}">
                    <a16:rowId xmlns:a16="http://schemas.microsoft.com/office/drawing/2014/main" val="3432652890"/>
                  </a:ext>
                </a:extLst>
              </a:tr>
            </a:tbl>
          </a:graphicData>
        </a:graphic>
      </p:graphicFrame>
      <p:graphicFrame>
        <p:nvGraphicFramePr>
          <p:cNvPr id="8" name="Table 7">
            <a:extLst>
              <a:ext uri="{FF2B5EF4-FFF2-40B4-BE49-F238E27FC236}">
                <a16:creationId xmlns:a16="http://schemas.microsoft.com/office/drawing/2014/main" id="{B1E3AF66-C14D-47D0-8CD6-C5A18470F3DD}"/>
              </a:ext>
            </a:extLst>
          </p:cNvPr>
          <p:cNvGraphicFramePr>
            <a:graphicFrameLocks noGrp="1"/>
          </p:cNvGraphicFramePr>
          <p:nvPr>
            <p:extLst>
              <p:ext uri="{D42A27DB-BD31-4B8C-83A1-F6EECF244321}">
                <p14:modId xmlns:p14="http://schemas.microsoft.com/office/powerpoint/2010/main" val="1285742502"/>
              </p:ext>
            </p:extLst>
          </p:nvPr>
        </p:nvGraphicFramePr>
        <p:xfrm>
          <a:off x="83860" y="3709511"/>
          <a:ext cx="11262278" cy="1174800"/>
        </p:xfrm>
        <a:graphic>
          <a:graphicData uri="http://schemas.openxmlformats.org/drawingml/2006/table">
            <a:tbl>
              <a:tblPr bandRow="1">
                <a:tableStyleId>{5C22544A-7EE6-4342-B048-85BDC9FD1C3A}</a:tableStyleId>
              </a:tblPr>
              <a:tblGrid>
                <a:gridCol w="177051">
                  <a:extLst>
                    <a:ext uri="{9D8B030D-6E8A-4147-A177-3AD203B41FA5}">
                      <a16:colId xmlns:a16="http://schemas.microsoft.com/office/drawing/2014/main" val="1115808563"/>
                    </a:ext>
                  </a:extLst>
                </a:gridCol>
                <a:gridCol w="851038">
                  <a:extLst>
                    <a:ext uri="{9D8B030D-6E8A-4147-A177-3AD203B41FA5}">
                      <a16:colId xmlns:a16="http://schemas.microsoft.com/office/drawing/2014/main" val="2497214222"/>
                    </a:ext>
                  </a:extLst>
                </a:gridCol>
                <a:gridCol w="2768354">
                  <a:extLst>
                    <a:ext uri="{9D8B030D-6E8A-4147-A177-3AD203B41FA5}">
                      <a16:colId xmlns:a16="http://schemas.microsoft.com/office/drawing/2014/main" val="3155934705"/>
                    </a:ext>
                  </a:extLst>
                </a:gridCol>
                <a:gridCol w="960728">
                  <a:extLst>
                    <a:ext uri="{9D8B030D-6E8A-4147-A177-3AD203B41FA5}">
                      <a16:colId xmlns:a16="http://schemas.microsoft.com/office/drawing/2014/main" val="618119554"/>
                    </a:ext>
                  </a:extLst>
                </a:gridCol>
                <a:gridCol w="960728">
                  <a:extLst>
                    <a:ext uri="{9D8B030D-6E8A-4147-A177-3AD203B41FA5}">
                      <a16:colId xmlns:a16="http://schemas.microsoft.com/office/drawing/2014/main" val="3130150689"/>
                    </a:ext>
                  </a:extLst>
                </a:gridCol>
                <a:gridCol w="960728">
                  <a:extLst>
                    <a:ext uri="{9D8B030D-6E8A-4147-A177-3AD203B41FA5}">
                      <a16:colId xmlns:a16="http://schemas.microsoft.com/office/drawing/2014/main" val="3180158703"/>
                    </a:ext>
                  </a:extLst>
                </a:gridCol>
                <a:gridCol w="773247">
                  <a:extLst>
                    <a:ext uri="{9D8B030D-6E8A-4147-A177-3AD203B41FA5}">
                      <a16:colId xmlns:a16="http://schemas.microsoft.com/office/drawing/2014/main" val="3646949286"/>
                    </a:ext>
                  </a:extLst>
                </a:gridCol>
                <a:gridCol w="3810404">
                  <a:extLst>
                    <a:ext uri="{9D8B030D-6E8A-4147-A177-3AD203B41FA5}">
                      <a16:colId xmlns:a16="http://schemas.microsoft.com/office/drawing/2014/main" val="2304434420"/>
                    </a:ext>
                  </a:extLst>
                </a:gridCol>
              </a:tblGrid>
              <a:tr h="0">
                <a:tc gridSpan="3">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GWT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a:txBody>
                    <a:bodyPr/>
                    <a:lstStyle/>
                    <a:p>
                      <a:pPr algn="ctr"/>
                      <a:r>
                        <a:rPr lang="en-GB" sz="1050">
                          <a:solidFill>
                            <a:schemeClr val="bg1"/>
                          </a:solidFill>
                        </a:rPr>
                        <a:t>Breakdown</a:t>
                      </a:r>
                    </a:p>
                  </a:txBody>
                  <a:tcPr marL="0" marR="0" marT="0" marB="18000" anchor="ctr">
                    <a:solidFill>
                      <a:schemeClr val="accent2">
                        <a:lumMod val="75000"/>
                      </a:schemeClr>
                    </a:solidFill>
                  </a:tcPr>
                </a:tc>
                <a:tc>
                  <a:txBody>
                    <a:bodyPr/>
                    <a:lstStyle/>
                    <a:p>
                      <a:pPr algn="ctr"/>
                      <a:endParaRPr lang="en-GB" sz="1050">
                        <a:solidFill>
                          <a:schemeClr val="bg1"/>
                        </a:solidFill>
                      </a:endParaRPr>
                    </a:p>
                  </a:txBody>
                  <a:tcPr marL="0" marR="0" marT="0" marB="18000" anchor="ctr">
                    <a:solidFill>
                      <a:schemeClr val="accent2">
                        <a:lumMod val="75000"/>
                      </a:schemeClr>
                    </a:solidFill>
                  </a:tcPr>
                </a:tc>
                <a:tc>
                  <a:txBody>
                    <a:bodyPr/>
                    <a:lstStyle/>
                    <a:p>
                      <a:pPr algn="ctr"/>
                      <a:endParaRPr lang="en-GB" sz="1050">
                        <a:solidFill>
                          <a:schemeClr val="bg1"/>
                        </a:solidFill>
                      </a:endParaRPr>
                    </a:p>
                  </a:txBody>
                  <a:tcPr marL="0" marR="0" marT="0" marB="18000" anchor="ctr">
                    <a:solidFill>
                      <a:schemeClr val="accent2">
                        <a:lumMod val="7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a:txBody>
                    <a:bodyPr/>
                    <a:lstStyle/>
                    <a:p>
                      <a:endParaRPr lang="en-GB" sz="1050"/>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lumMod val="60000"/>
                        <a:lumOff val="40000"/>
                      </a:schemeClr>
                    </a:solidFill>
                  </a:tcP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GWT</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NGIT</a:t>
                      </a:r>
                    </a:p>
                  </a:txBody>
                  <a:tcPr marT="0" marB="18000" anchor="ctr"/>
                </a:tc>
                <a:tc>
                  <a:txBody>
                    <a:bodyPr/>
                    <a:lstStyle/>
                    <a:p>
                      <a:pPr algn="ctr"/>
                      <a:r>
                        <a:rPr lang="en-GB" sz="900"/>
                        <a:t>£0.26M</a:t>
                      </a:r>
                    </a:p>
                  </a:txBody>
                  <a:tcPr marT="0" marB="18000" anchor="ctr"/>
                </a:tc>
                <a:tc rowSpan="5">
                  <a:txBody>
                    <a:bodyPr/>
                    <a:lstStyle/>
                    <a:p>
                      <a:pPr marL="0" marR="0" lvl="0" indent="0" algn="ctr"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1400" b="1" i="0" u="none" strike="noStrike" kern="0" cap="none" spc="0" normalizeH="0" baseline="0" noProof="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£2M</a:t>
                      </a:r>
                    </a:p>
                  </a:txBody>
                  <a:tcPr marT="0" marB="18000" anchor="ctr">
                    <a:solidFill>
                      <a:schemeClr val="tx2">
                        <a:lumMod val="40000"/>
                        <a:lumOff val="60000"/>
                      </a:schemeClr>
                    </a:solidFill>
                  </a:tcPr>
                </a:tc>
                <a:tc>
                  <a:txBody>
                    <a:bodyPr/>
                    <a:lstStyle/>
                    <a:p>
                      <a:pPr algn="ctr"/>
                      <a:r>
                        <a:rPr lang="en-GB" sz="900"/>
                        <a:t>£0.26M</a:t>
                      </a:r>
                    </a:p>
                  </a:txBody>
                  <a:tcPr marT="0" marB="18000" anchor="ct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a:solidFill>
                            <a:srgbClr val="FFC000"/>
                          </a:solidFill>
                          <a:latin typeface="Arial" panose="020B0604020202020204" pitchFamily="34" charset="0"/>
                          <a:ea typeface="+mn-ea"/>
                          <a:cs typeface="Arial" panose="020B0604020202020204" pitchFamily="34" charset="0"/>
                        </a:rPr>
                        <a:t>£2M</a:t>
                      </a:r>
                    </a:p>
                  </a:txBody>
                  <a:tcPr marT="0" marB="18000" anchor="ctr">
                    <a:solidFill>
                      <a:schemeClr val="accent2">
                        <a:lumMod val="40000"/>
                        <a:lumOff val="60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NGBiz</a:t>
                      </a:r>
                    </a:p>
                  </a:txBody>
                  <a:tcPr marT="0" marB="18000" anchor="ctr"/>
                </a:tc>
                <a:tc>
                  <a:txBody>
                    <a:bodyPr/>
                    <a:lstStyle/>
                    <a:p>
                      <a:pPr algn="ctr"/>
                      <a:r>
                        <a:rPr lang="en-GB" sz="900"/>
                        <a:t>£0.14M</a:t>
                      </a:r>
                    </a:p>
                  </a:txBody>
                  <a:tcPr marT="0" marB="18000" anchor="ctr"/>
                </a:tc>
                <a:tc vMerge="1">
                  <a:txBody>
                    <a:bodyPr/>
                    <a:lstStyle/>
                    <a:p>
                      <a:pPr algn="ctr"/>
                      <a:endParaRPr lang="en-GB" sz="900"/>
                    </a:p>
                  </a:txBody>
                  <a:tcPr marT="0" marB="18000" anchor="ctr"/>
                </a:tc>
                <a:tc>
                  <a:txBody>
                    <a:bodyPr/>
                    <a:lstStyle/>
                    <a:p>
                      <a:pPr algn="ctr"/>
                      <a:r>
                        <a:rPr lang="en-GB" sz="900"/>
                        <a:t>£0.14M</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TBC - Business Resource costs allocation to project. </a:t>
                      </a:r>
                    </a:p>
                  </a:txBody>
                  <a:tcPr marR="0" marT="0" marB="18000" anchor="ctr"/>
                </a:tc>
                <a:extLst>
                  <a:ext uri="{0D108BD9-81ED-4DB2-BD59-A6C34878D82A}">
                    <a16:rowId xmlns:a16="http://schemas.microsoft.com/office/drawing/2014/main" val="1000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 Infrastructure</a:t>
                      </a:r>
                    </a:p>
                  </a:txBody>
                  <a:tcPr marT="0" marB="18000" anchor="ctr"/>
                </a:tc>
                <a:tc>
                  <a:txBody>
                    <a:bodyPr/>
                    <a:lstStyle/>
                    <a:p>
                      <a:pPr algn="ctr"/>
                      <a:r>
                        <a:rPr lang="en-GB" sz="900"/>
                        <a:t>£0.1M</a:t>
                      </a:r>
                    </a:p>
                  </a:txBody>
                  <a:tcPr marT="0" marB="18000" anchor="ctr"/>
                </a:tc>
                <a:tc vMerge="1">
                  <a:txBody>
                    <a:bodyPr/>
                    <a:lstStyle/>
                    <a:p>
                      <a:pPr algn="ctr"/>
                      <a:endParaRPr lang="en-GB" sz="900"/>
                    </a:p>
                  </a:txBody>
                  <a:tcPr marT="0" marB="18000" anchor="ctr"/>
                </a:tc>
                <a:tc>
                  <a:txBody>
                    <a:bodyPr/>
                    <a:lstStyle/>
                    <a:p>
                      <a:pPr algn="ctr"/>
                      <a:r>
                        <a:rPr lang="en-GB" sz="900"/>
                        <a:t>£0.1M</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Environment Costs for connected delivery landscape.</a:t>
                      </a:r>
                    </a:p>
                  </a:txBody>
                  <a:tcPr marR="0" marT="0" marB="18000" anchor="ctr"/>
                </a:tc>
                <a:extLst>
                  <a:ext uri="{0D108BD9-81ED-4DB2-BD59-A6C34878D82A}">
                    <a16:rowId xmlns:a16="http://schemas.microsoft.com/office/drawing/2014/main" val="2815607071"/>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£1M</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£1M</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Technical Delivery ADAM Framework</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a:t>Risk</a:t>
                      </a: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£0.2M</a:t>
                      </a:r>
                    </a:p>
                  </a:txBody>
                  <a:tcPr marT="0" marB="18000" anchor="ctr"/>
                </a:tc>
                <a:tc vMerge="1">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£0.2M</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Overrun cost risk + CR risk (E.g. additional integration requirements).</a:t>
                      </a:r>
                    </a:p>
                  </a:txBody>
                  <a:tcPr marR="0" marT="0" marB="18000" anchor="ctr"/>
                </a:tc>
                <a:extLst>
                  <a:ext uri="{0D108BD9-81ED-4DB2-BD59-A6C34878D82A}">
                    <a16:rowId xmlns:a16="http://schemas.microsoft.com/office/drawing/2014/main" val="3432652890"/>
                  </a:ext>
                </a:extLst>
              </a:tr>
            </a:tbl>
          </a:graphicData>
        </a:graphic>
      </p:graphicFrame>
      <p:graphicFrame>
        <p:nvGraphicFramePr>
          <p:cNvPr id="9" name="Table 8">
            <a:extLst>
              <a:ext uri="{FF2B5EF4-FFF2-40B4-BE49-F238E27FC236}">
                <a16:creationId xmlns:a16="http://schemas.microsoft.com/office/drawing/2014/main" id="{485FA188-3C0A-426F-901E-734CF963866D}"/>
              </a:ext>
            </a:extLst>
          </p:cNvPr>
          <p:cNvGraphicFramePr>
            <a:graphicFrameLocks noGrp="1"/>
          </p:cNvGraphicFramePr>
          <p:nvPr>
            <p:extLst>
              <p:ext uri="{D42A27DB-BD31-4B8C-83A1-F6EECF244321}">
                <p14:modId xmlns:p14="http://schemas.microsoft.com/office/powerpoint/2010/main" val="295133557"/>
              </p:ext>
            </p:extLst>
          </p:nvPr>
        </p:nvGraphicFramePr>
        <p:xfrm>
          <a:off x="83860" y="4945018"/>
          <a:ext cx="11262277" cy="1770600"/>
        </p:xfrm>
        <a:graphic>
          <a:graphicData uri="http://schemas.openxmlformats.org/drawingml/2006/table">
            <a:tbl>
              <a:tblPr bandRow="1">
                <a:tableStyleId>{5C22544A-7EE6-4342-B048-85BDC9FD1C3A}</a:tableStyleId>
              </a:tblPr>
              <a:tblGrid>
                <a:gridCol w="177051">
                  <a:extLst>
                    <a:ext uri="{9D8B030D-6E8A-4147-A177-3AD203B41FA5}">
                      <a16:colId xmlns:a16="http://schemas.microsoft.com/office/drawing/2014/main" val="1115808563"/>
                    </a:ext>
                  </a:extLst>
                </a:gridCol>
                <a:gridCol w="851038">
                  <a:extLst>
                    <a:ext uri="{9D8B030D-6E8A-4147-A177-3AD203B41FA5}">
                      <a16:colId xmlns:a16="http://schemas.microsoft.com/office/drawing/2014/main" val="2497214222"/>
                    </a:ext>
                  </a:extLst>
                </a:gridCol>
                <a:gridCol w="549442">
                  <a:extLst>
                    <a:ext uri="{9D8B030D-6E8A-4147-A177-3AD203B41FA5}">
                      <a16:colId xmlns:a16="http://schemas.microsoft.com/office/drawing/2014/main" val="3155934705"/>
                    </a:ext>
                  </a:extLst>
                </a:gridCol>
                <a:gridCol w="2218911">
                  <a:extLst>
                    <a:ext uri="{9D8B030D-6E8A-4147-A177-3AD203B41FA5}">
                      <a16:colId xmlns:a16="http://schemas.microsoft.com/office/drawing/2014/main" val="2719258881"/>
                    </a:ext>
                  </a:extLst>
                </a:gridCol>
                <a:gridCol w="960728">
                  <a:extLst>
                    <a:ext uri="{9D8B030D-6E8A-4147-A177-3AD203B41FA5}">
                      <a16:colId xmlns:a16="http://schemas.microsoft.com/office/drawing/2014/main" val="618119554"/>
                    </a:ext>
                  </a:extLst>
                </a:gridCol>
                <a:gridCol w="960728">
                  <a:extLst>
                    <a:ext uri="{9D8B030D-6E8A-4147-A177-3AD203B41FA5}">
                      <a16:colId xmlns:a16="http://schemas.microsoft.com/office/drawing/2014/main" val="1869827450"/>
                    </a:ext>
                  </a:extLst>
                </a:gridCol>
                <a:gridCol w="960728">
                  <a:extLst>
                    <a:ext uri="{9D8B030D-6E8A-4147-A177-3AD203B41FA5}">
                      <a16:colId xmlns:a16="http://schemas.microsoft.com/office/drawing/2014/main" val="643658944"/>
                    </a:ext>
                  </a:extLst>
                </a:gridCol>
                <a:gridCol w="773247">
                  <a:extLst>
                    <a:ext uri="{9D8B030D-6E8A-4147-A177-3AD203B41FA5}">
                      <a16:colId xmlns:a16="http://schemas.microsoft.com/office/drawing/2014/main" val="3646949286"/>
                    </a:ext>
                  </a:extLst>
                </a:gridCol>
                <a:gridCol w="3810404">
                  <a:extLst>
                    <a:ext uri="{9D8B030D-6E8A-4147-A177-3AD203B41FA5}">
                      <a16:colId xmlns:a16="http://schemas.microsoft.com/office/drawing/2014/main" val="2304434420"/>
                    </a:ext>
                  </a:extLst>
                </a:gridCol>
              </a:tblGrid>
              <a:tr h="0">
                <a:tc gridSpan="4">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Workforce Data Domain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hMerge="1">
                  <a:txBody>
                    <a:bodyPr/>
                    <a:lstStyle/>
                    <a:p>
                      <a:endParaRPr lang="en-GB"/>
                    </a:p>
                  </a:txBody>
                  <a:tcPr/>
                </a:tc>
                <a:tc>
                  <a:txBody>
                    <a:bodyPr/>
                    <a:lstStyle/>
                    <a:p>
                      <a:pPr algn="ctr"/>
                      <a:r>
                        <a:rPr lang="en-GB" sz="1050">
                          <a:solidFill>
                            <a:schemeClr val="bg1"/>
                          </a:solidFill>
                        </a:rPr>
                        <a:t>Breakdown</a:t>
                      </a:r>
                    </a:p>
                  </a:txBody>
                  <a:tcPr marL="0" marR="0" marT="0" marB="18000" anchor="ctr">
                    <a:solidFill>
                      <a:schemeClr val="accent2">
                        <a:lumMod val="75000"/>
                      </a:schemeClr>
                    </a:solidFill>
                  </a:tcPr>
                </a:tc>
                <a:tc>
                  <a:txBody>
                    <a:bodyPr/>
                    <a:lstStyle/>
                    <a:p>
                      <a:pPr algn="ctr"/>
                      <a:endParaRPr lang="en-GB" sz="1050">
                        <a:solidFill>
                          <a:schemeClr val="bg1"/>
                        </a:solidFill>
                      </a:endParaRPr>
                    </a:p>
                  </a:txBody>
                  <a:tcPr marL="0" marR="0" marT="0" marB="18000" anchor="ctr">
                    <a:solidFill>
                      <a:schemeClr val="accent2">
                        <a:lumMod val="75000"/>
                      </a:schemeClr>
                    </a:solidFill>
                  </a:tcPr>
                </a:tc>
                <a:tc>
                  <a:txBody>
                    <a:bodyPr/>
                    <a:lstStyle/>
                    <a:p>
                      <a:pPr algn="ctr"/>
                      <a:endParaRPr lang="en-GB" sz="1050">
                        <a:solidFill>
                          <a:schemeClr val="bg1"/>
                        </a:solidFill>
                      </a:endParaRPr>
                    </a:p>
                  </a:txBody>
                  <a:tcPr marL="0" marR="0" marT="0" marB="18000" anchor="ctr">
                    <a:solidFill>
                      <a:schemeClr val="accent2">
                        <a:lumMod val="7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a:txBody>
                    <a:bodyPr/>
                    <a:lstStyle/>
                    <a:p>
                      <a:endParaRPr lang="en-GB" sz="1050"/>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10">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lumMod val="20000"/>
                        <a:lumOff val="80000"/>
                      </a:schemeClr>
                    </a:solidFill>
                  </a:tcPr>
                </a:tc>
                <a:tc rowSpan="10">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Workforce Data Domain</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rowSpan="5">
                  <a:txBody>
                    <a:bodyPr/>
                    <a:lstStyle/>
                    <a:p>
                      <a:pPr>
                        <a:spcAft>
                          <a:spcPts val="0"/>
                        </a:spcAft>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IT</a:t>
                      </a:r>
                    </a:p>
                  </a:txBody>
                  <a:tcPr marL="68580" marR="68580" marT="0" marB="0" anchor="ctr"/>
                </a:tc>
                <a:tc>
                  <a:txBody>
                    <a:bodyPr/>
                    <a:lstStyle/>
                    <a:p>
                      <a:pPr>
                        <a:spcAft>
                          <a:spcPts val="0"/>
                        </a:spcAft>
                      </a:pPr>
                      <a:r>
                        <a:rPr lang="en-GB" sz="900" b="0">
                          <a:effectLst/>
                        </a:rPr>
                        <a:t>Data Culture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rowSpan="10">
                  <a:txBody>
                    <a:bodyPr/>
                    <a:lstStyle/>
                    <a:p>
                      <a:pPr marL="0" marR="0" lvl="0" indent="0" algn="ctr"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1400" b="1" i="0" u="none" strike="noStrike" kern="0" cap="none" spc="0" normalizeH="0" baseline="0" noProof="0">
                          <a:ln>
                            <a:noFill/>
                          </a:ln>
                          <a:solidFill>
                            <a:schemeClr val="tx1">
                              <a:lumMod val="65000"/>
                              <a:lumOff val="35000"/>
                            </a:schemeClr>
                          </a:solidFill>
                          <a:effectLst/>
                          <a:uLnTx/>
                          <a:uFillTx/>
                          <a:latin typeface="Arial" panose="020B0604020202020204" pitchFamily="34" charset="0"/>
                          <a:ea typeface="+mn-ea"/>
                          <a:cs typeface="Arial" panose="020B0604020202020204" pitchFamily="34" charset="0"/>
                        </a:rPr>
                        <a:t>£4.6M</a:t>
                      </a:r>
                    </a:p>
                  </a:txBody>
                  <a:tcPr marL="0" marR="0" marT="0" marB="0" anchor="c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rowSpan="10">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dirty="0">
                          <a:solidFill>
                            <a:srgbClr val="FFC000"/>
                          </a:solidFill>
                          <a:latin typeface="Arial" panose="020B0604020202020204" pitchFamily="34" charset="0"/>
                          <a:ea typeface="+mn-ea"/>
                          <a:cs typeface="Arial" panose="020B0604020202020204" pitchFamily="34" charset="0"/>
                        </a:rPr>
                        <a:t>£2.6M</a:t>
                      </a:r>
                    </a:p>
                  </a:txBody>
                  <a:tcPr marT="0" marB="18000" anchor="ctr">
                    <a:solidFill>
                      <a:schemeClr val="accent2">
                        <a:lumMod val="20000"/>
                        <a:lumOff val="80000"/>
                      </a:schemeClr>
                    </a:solidFill>
                  </a:tcP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Governance Workstream </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878810710"/>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Integration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GB" sz="900" b="0">
                          <a:solidFill>
                            <a:schemeClr val="dk1"/>
                          </a:solidFill>
                          <a:effectLst/>
                          <a:latin typeface="+mn-lt"/>
                          <a:ea typeface="+mn-ea"/>
                          <a:cs typeface="+mn-cs"/>
                        </a:rPr>
                        <a:t>£0.13M</a:t>
                      </a:r>
                      <a:endParaRPr lang="en-GB" sz="900"/>
                    </a:p>
                  </a:txBody>
                  <a:tcPr marL="0" marR="0" marT="0" marB="0" anchor="ctr"/>
                </a:tc>
                <a:tc vMerge="1">
                  <a:txBody>
                    <a:bodyPr/>
                    <a:lstStyle/>
                    <a:p>
                      <a:pPr algn="ctr"/>
                      <a:endParaRPr lang="en-GB" sz="900"/>
                    </a:p>
                  </a:txBody>
                  <a:tcPr marL="0" marR="0" marT="0" marB="0" anchor="ctr"/>
                </a:tc>
                <a:tc>
                  <a:txBody>
                    <a:bodyPr/>
                    <a:lstStyle/>
                    <a:p>
                      <a:pPr algn="ctr"/>
                      <a:endParaRPr lang="en-GB" sz="900"/>
                    </a:p>
                  </a:txBody>
                  <a:tcPr marL="0" marR="0" marT="0" marB="0" anchor="ct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3575614145"/>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Models &amp; Insight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GB" sz="900" b="0">
                          <a:solidFill>
                            <a:schemeClr val="dk1"/>
                          </a:solidFill>
                          <a:effectLst/>
                          <a:latin typeface="+mn-lt"/>
                          <a:ea typeface="+mn-ea"/>
                          <a:cs typeface="+mn-cs"/>
                        </a:rPr>
                        <a:t>£0.04M</a:t>
                      </a:r>
                      <a:endParaRPr lang="en-GB" sz="900"/>
                    </a:p>
                  </a:txBody>
                  <a:tcPr marL="0" marR="0" marT="0" marB="0" anchor="ctr"/>
                </a:tc>
                <a:tc vMerge="1">
                  <a:txBody>
                    <a:bodyPr/>
                    <a:lstStyle/>
                    <a:p>
                      <a:pPr algn="ctr"/>
                      <a:endParaRPr lang="en-GB" sz="900"/>
                    </a:p>
                  </a:txBody>
                  <a:tcPr marL="0" marR="0" marT="0" marB="0" anchor="ctr"/>
                </a:tc>
                <a:tc>
                  <a:txBody>
                    <a:bodyPr/>
                    <a:lstStyle/>
                    <a:p>
                      <a:pPr algn="ctr"/>
                      <a:endParaRPr lang="en-GB" sz="900"/>
                    </a:p>
                  </a:txBody>
                  <a:tcPr marL="0" marR="0" marT="0" marB="0" anchor="ct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816475344"/>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Operating Model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0004"/>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rowSpan="5">
                  <a:txBody>
                    <a:bodyPr/>
                    <a:lstStyle/>
                    <a:p>
                      <a:pPr>
                        <a:spcAft>
                          <a:spcPts val="0"/>
                        </a:spcAft>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MSP Delivery Partner</a:t>
                      </a:r>
                    </a:p>
                  </a:txBody>
                  <a:tcPr marL="68580" marR="68580" marT="0" marB="0" anchor="ctr"/>
                </a:tc>
                <a:tc>
                  <a:txBody>
                    <a:bodyPr/>
                    <a:lstStyle/>
                    <a:p>
                      <a:pPr>
                        <a:spcAft>
                          <a:spcPts val="0"/>
                        </a:spcAft>
                      </a:pPr>
                      <a:r>
                        <a:rPr lang="en-GB" sz="900" b="0">
                          <a:effectLst/>
                        </a:rPr>
                        <a:t>Data Culture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£1M</a:t>
                      </a:r>
                    </a:p>
                  </a:txBody>
                  <a:tcPr marL="0" marR="0" marT="0" marB="0" anchor="ctr"/>
                </a:tc>
                <a:tc vMerge="1">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Cost proposal from Accenture Workforce Team following current Phase.</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Governance Workstream </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£0.7M</a:t>
                      </a:r>
                    </a:p>
                  </a:txBody>
                  <a:tcPr marL="0" marR="0" marT="0" marB="0" anchor="ctr"/>
                </a:tc>
                <a:tc vMerge="1">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206268745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Integration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£1.2M</a:t>
                      </a:r>
                    </a:p>
                  </a:txBody>
                  <a:tcPr marL="0" marR="0" marT="0" marB="0" anchor="ctr"/>
                </a:tc>
                <a:tc vMerge="1">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143746253"/>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Models &amp; Insight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£1M</a:t>
                      </a:r>
                    </a:p>
                  </a:txBody>
                  <a:tcPr marL="0" marR="0" marT="0" marB="0" anchor="ctr"/>
                </a:tc>
                <a:tc vMerge="1">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345531100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Operating Model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£0.6M</a:t>
                      </a:r>
                    </a:p>
                  </a:txBody>
                  <a:tcPr marL="0" marR="0" marT="0" marB="0" anchor="ctr"/>
                </a:tc>
                <a:tc vMerge="1">
                  <a:txBody>
                    <a:bodyPr/>
                    <a:lstStyle/>
                    <a:p>
                      <a:pPr marL="0" indent="0" algn="ctr" rtl="0" eaLnBrk="1" fontAlgn="base" hangingPunct="1">
                        <a:spcBef>
                          <a:spcPct val="0"/>
                        </a:spcBef>
                        <a:spcAft>
                          <a:spcPts val="0"/>
                        </a:spcAft>
                        <a:buClr>
                          <a:schemeClr val="tx1"/>
                        </a:buClr>
                        <a:buFontTx/>
                        <a:buNone/>
                      </a:pPr>
                      <a:endParaRPr lang="en-GB" sz="900" b="0">
                        <a:solidFill>
                          <a:schemeClr val="dk1"/>
                        </a:solidFill>
                        <a:effectLst/>
                        <a:latin typeface="+mn-lt"/>
                        <a:ea typeface="+mn-ea"/>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endParaRPr lang="en-GB" sz="900" b="0" dirty="0">
                        <a:solidFill>
                          <a:schemeClr val="dk1"/>
                        </a:solidFill>
                        <a:effectLst/>
                        <a:latin typeface="+mn-lt"/>
                        <a:ea typeface="+mn-ea"/>
                        <a:cs typeface="+mn-cs"/>
                      </a:endParaRPr>
                    </a:p>
                  </a:txBody>
                  <a:tcPr marL="0" marR="0" marT="0" marB="0" anchor="ct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2696022590"/>
                  </a:ext>
                </a:extLst>
              </a:tr>
            </a:tbl>
          </a:graphicData>
        </a:graphic>
      </p:graphicFrame>
      <p:sp>
        <p:nvSpPr>
          <p:cNvPr id="10" name="Rectangle 9">
            <a:extLst>
              <a:ext uri="{FF2B5EF4-FFF2-40B4-BE49-F238E27FC236}">
                <a16:creationId xmlns:a16="http://schemas.microsoft.com/office/drawing/2014/main" id="{3C664E1D-ECF8-40CA-BFB5-B557ED31E47F}"/>
              </a:ext>
            </a:extLst>
          </p:cNvPr>
          <p:cNvSpPr/>
          <p:nvPr/>
        </p:nvSpPr>
        <p:spPr>
          <a:xfrm>
            <a:off x="0" y="6771730"/>
            <a:ext cx="11421207"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1" u="none" strike="noStrike" kern="1200" cap="none" spc="0" normalizeH="0" baseline="0" noProof="0">
                <a:ln>
                  <a:noFill/>
                </a:ln>
                <a:solidFill>
                  <a:prstClr val="white">
                    <a:lumMod val="50000"/>
                  </a:prstClr>
                </a:solidFill>
                <a:effectLst/>
                <a:uLnTx/>
                <a:uFillTx/>
                <a:latin typeface="Arial" panose="020B0604020202020204" pitchFamily="34" charset="0"/>
                <a:ea typeface="Arial" panose="020B0604020202020204" pitchFamily="34" charset="0"/>
                <a:cs typeface="Arial" panose="020B0604020202020204" pitchFamily="34" charset="0"/>
              </a:rPr>
              <a:t>*</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 Note: Breakdowns for each project provided in subsequent slides</a:t>
            </a:r>
            <a:endParaRPr kumimoji="0" lang="en-GB" sz="2000" b="1" i="1" u="none" strike="noStrike" kern="1200" cap="none" spc="0" normalizeH="0" baseline="0" noProof="0">
              <a:ln>
                <a:noFill/>
              </a:ln>
              <a:solidFill>
                <a:srgbClr val="FFC000"/>
              </a:solidFill>
              <a:effectLst/>
              <a:uLnTx/>
              <a:uFillTx/>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1" u="none" strike="noStrike" kern="1200" cap="none" spc="0" normalizeH="0" baseline="0" noProof="0">
                <a:ln>
                  <a:noFill/>
                </a:ln>
                <a:solidFill>
                  <a:srgbClr val="FFC000"/>
                </a:solidFill>
                <a:effectLst/>
                <a:uLnTx/>
                <a:uFillTx/>
                <a:latin typeface="Arial" panose="020B0604020202020204" pitchFamily="34" charset="0"/>
                <a:ea typeface="Arial" panose="020B0604020202020204" pitchFamily="34" charset="0"/>
                <a:cs typeface="Arial" panose="020B0604020202020204" pitchFamily="34" charset="0"/>
              </a:rPr>
              <a:t>**</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Estimated 10-20% additional cost forecast to deliver through </a:t>
            </a:r>
            <a:r>
              <a:rPr kumimoji="0" lang="en-GB" sz="1000" b="1" i="0" u="none" strike="noStrike" kern="1200" cap="none" spc="0" normalizeH="0" baseline="0" noProof="0">
                <a:ln>
                  <a:noFill/>
                </a:ln>
                <a:solidFill>
                  <a:srgbClr val="C800A1">
                    <a:lumMod val="75000"/>
                  </a:srgbClr>
                </a:solidFill>
                <a:effectLst/>
                <a:uLnTx/>
                <a:uFillTx/>
                <a:latin typeface="Arial" panose="020B0604020202020204" pitchFamily="34" charset="0"/>
                <a:ea typeface="Arial" panose="020B0604020202020204" pitchFamily="34" charset="0"/>
                <a:cs typeface="Arial" panose="020B0604020202020204" pitchFamily="34" charset="0"/>
              </a:rPr>
              <a:t>Option 3 – Phased Approach </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recommended. Additional scoping, planning &amp; dependency assessment efforts required to refine.</a:t>
            </a:r>
          </a:p>
        </p:txBody>
      </p:sp>
      <p:graphicFrame>
        <p:nvGraphicFramePr>
          <p:cNvPr id="12" name="Table 11">
            <a:extLst>
              <a:ext uri="{FF2B5EF4-FFF2-40B4-BE49-F238E27FC236}">
                <a16:creationId xmlns:a16="http://schemas.microsoft.com/office/drawing/2014/main" id="{F12A5E07-1CC3-4F8B-B092-0361FCBC85FE}"/>
              </a:ext>
            </a:extLst>
          </p:cNvPr>
          <p:cNvGraphicFramePr>
            <a:graphicFrameLocks noGrp="1"/>
          </p:cNvGraphicFramePr>
          <p:nvPr/>
        </p:nvGraphicFramePr>
        <p:xfrm>
          <a:off x="10729545" y="84332"/>
          <a:ext cx="1289540" cy="534060"/>
        </p:xfrm>
        <a:graphic>
          <a:graphicData uri="http://schemas.openxmlformats.org/drawingml/2006/table">
            <a:tbl>
              <a:tblPr bandRow="1">
                <a:tableStyleId>{5C22544A-7EE6-4342-B048-85BDC9FD1C3A}</a:tableStyleId>
              </a:tblPr>
              <a:tblGrid>
                <a:gridCol w="82174">
                  <a:extLst>
                    <a:ext uri="{9D8B030D-6E8A-4147-A177-3AD203B41FA5}">
                      <a16:colId xmlns:a16="http://schemas.microsoft.com/office/drawing/2014/main" val="253378009"/>
                    </a:ext>
                  </a:extLst>
                </a:gridCol>
                <a:gridCol w="1207366">
                  <a:extLst>
                    <a:ext uri="{9D8B030D-6E8A-4147-A177-3AD203B41FA5}">
                      <a16:colId xmlns:a16="http://schemas.microsoft.com/office/drawing/2014/main" val="4168295005"/>
                    </a:ext>
                  </a:extLst>
                </a:gridCol>
              </a:tblGrid>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1">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Internal NG Costs</a:t>
                      </a:r>
                    </a:p>
                  </a:txBody>
                  <a:tcPr marL="36000" marR="36000" marT="0" marB="18000" anchor="ctr">
                    <a:solidFill>
                      <a:schemeClr val="bg1"/>
                    </a:solidFill>
                  </a:tcPr>
                </a:tc>
                <a:extLst>
                  <a:ext uri="{0D108BD9-81ED-4DB2-BD59-A6C34878D82A}">
                    <a16:rowId xmlns:a16="http://schemas.microsoft.com/office/drawing/2014/main" val="804432090"/>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3">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External 3rd Party Costs</a:t>
                      </a:r>
                    </a:p>
                  </a:txBody>
                  <a:tcPr marL="36000" marR="36000" marT="0" marB="18000" anchor="ctr">
                    <a:solidFill>
                      <a:schemeClr val="bg1"/>
                    </a:solidFill>
                  </a:tcPr>
                </a:tc>
                <a:extLst>
                  <a:ext uri="{0D108BD9-81ED-4DB2-BD59-A6C34878D82A}">
                    <a16:rowId xmlns:a16="http://schemas.microsoft.com/office/drawing/2014/main" val="4213231895"/>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Mixed Cost</a:t>
                      </a:r>
                    </a:p>
                  </a:txBody>
                  <a:tcPr marL="36000" marR="36000" marT="0" marB="18000" anchor="ctr">
                    <a:solidFill>
                      <a:schemeClr val="bg1"/>
                    </a:solidFill>
                  </a:tcPr>
                </a:tc>
                <a:extLst>
                  <a:ext uri="{0D108BD9-81ED-4DB2-BD59-A6C34878D82A}">
                    <a16:rowId xmlns:a16="http://schemas.microsoft.com/office/drawing/2014/main" val="1846468596"/>
                  </a:ext>
                </a:extLst>
              </a:tr>
            </a:tbl>
          </a:graphicData>
        </a:graphic>
      </p:graphicFrame>
    </p:spTree>
    <p:extLst>
      <p:ext uri="{BB962C8B-B14F-4D97-AF65-F5344CB8AC3E}">
        <p14:creationId xmlns:p14="http://schemas.microsoft.com/office/powerpoint/2010/main" val="16344182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Implementation Phasing - </a:t>
            </a:r>
            <a:r>
              <a:rPr lang="en-US">
                <a:solidFill>
                  <a:srgbClr val="F53C32"/>
                </a:solidFill>
              </a:rPr>
              <a:t>Justin</a:t>
            </a:r>
            <a:endParaRPr lang="en-US" b="0" i="1">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extLst>
              <p:ext uri="{D42A27DB-BD31-4B8C-83A1-F6EECF244321}">
                <p14:modId xmlns:p14="http://schemas.microsoft.com/office/powerpoint/2010/main" val="2946504243"/>
              </p:ext>
            </p:extLst>
          </p:nvPr>
        </p:nvGraphicFramePr>
        <p:xfrm>
          <a:off x="97277" y="880833"/>
          <a:ext cx="12003932" cy="5141233"/>
        </p:xfrm>
        <a:graphic>
          <a:graphicData uri="http://schemas.openxmlformats.org/drawingml/2006/table">
            <a:tbl>
              <a:tblPr firstRow="1" bandRow="1">
                <a:tableStyleId>{5C22544A-7EE6-4342-B048-85BDC9FD1C3A}</a:tableStyleId>
              </a:tblPr>
              <a:tblGrid>
                <a:gridCol w="657478">
                  <a:extLst>
                    <a:ext uri="{9D8B030D-6E8A-4147-A177-3AD203B41FA5}">
                      <a16:colId xmlns:a16="http://schemas.microsoft.com/office/drawing/2014/main" val="1883811094"/>
                    </a:ext>
                  </a:extLst>
                </a:gridCol>
                <a:gridCol w="568207">
                  <a:extLst>
                    <a:ext uri="{9D8B030D-6E8A-4147-A177-3AD203B41FA5}">
                      <a16:colId xmlns:a16="http://schemas.microsoft.com/office/drawing/2014/main" val="3625493689"/>
                    </a:ext>
                  </a:extLst>
                </a:gridCol>
                <a:gridCol w="408561">
                  <a:extLst>
                    <a:ext uri="{9D8B030D-6E8A-4147-A177-3AD203B41FA5}">
                      <a16:colId xmlns:a16="http://schemas.microsoft.com/office/drawing/2014/main" val="2897028255"/>
                    </a:ext>
                  </a:extLst>
                </a:gridCol>
                <a:gridCol w="1702341">
                  <a:extLst>
                    <a:ext uri="{9D8B030D-6E8A-4147-A177-3AD203B41FA5}">
                      <a16:colId xmlns:a16="http://schemas.microsoft.com/office/drawing/2014/main" val="4070478539"/>
                    </a:ext>
                  </a:extLst>
                </a:gridCol>
                <a:gridCol w="1673157">
                  <a:extLst>
                    <a:ext uri="{9D8B030D-6E8A-4147-A177-3AD203B41FA5}">
                      <a16:colId xmlns:a16="http://schemas.microsoft.com/office/drawing/2014/main" val="889628546"/>
                    </a:ext>
                  </a:extLst>
                </a:gridCol>
                <a:gridCol w="1857983">
                  <a:extLst>
                    <a:ext uri="{9D8B030D-6E8A-4147-A177-3AD203B41FA5}">
                      <a16:colId xmlns:a16="http://schemas.microsoft.com/office/drawing/2014/main" val="4090476950"/>
                    </a:ext>
                  </a:extLst>
                </a:gridCol>
                <a:gridCol w="1673158">
                  <a:extLst>
                    <a:ext uri="{9D8B030D-6E8A-4147-A177-3AD203B41FA5}">
                      <a16:colId xmlns:a16="http://schemas.microsoft.com/office/drawing/2014/main" val="390601646"/>
                    </a:ext>
                  </a:extLst>
                </a:gridCol>
                <a:gridCol w="1750978">
                  <a:extLst>
                    <a:ext uri="{9D8B030D-6E8A-4147-A177-3AD203B41FA5}">
                      <a16:colId xmlns:a16="http://schemas.microsoft.com/office/drawing/2014/main" val="2352385617"/>
                    </a:ext>
                  </a:extLst>
                </a:gridCol>
                <a:gridCol w="1712069">
                  <a:extLst>
                    <a:ext uri="{9D8B030D-6E8A-4147-A177-3AD203B41FA5}">
                      <a16:colId xmlns:a16="http://schemas.microsoft.com/office/drawing/2014/main" val="3585492058"/>
                    </a:ext>
                  </a:extLst>
                </a:gridCol>
              </a:tblGrid>
              <a:tr h="251624">
                <a:tc gridSpan="3">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gridSpan="6">
                  <a:txBody>
                    <a:bodyPr/>
                    <a:lstStyle/>
                    <a:p>
                      <a:pPr algn="ctr"/>
                      <a:r>
                        <a:rPr lang="en-GB" sz="1000"/>
                        <a:t>Phase – “Iteration”</a:t>
                      </a:r>
                    </a:p>
                  </a:txBody>
                  <a:tcPr/>
                </a:tc>
                <a:tc hMerge="1">
                  <a:txBody>
                    <a:bodyPr/>
                    <a:lstStyle/>
                    <a:p>
                      <a:pPr algn="ctr"/>
                      <a:endParaRPr lang="en-GB" sz="1000"/>
                    </a:p>
                  </a:txBody>
                  <a:tcPr/>
                </a:tc>
                <a:tc hMerge="1">
                  <a:txBody>
                    <a:bodyPr/>
                    <a:lstStyle/>
                    <a:p>
                      <a:endParaRPr lang="en-GB"/>
                    </a:p>
                  </a:txBody>
                  <a:tcPr/>
                </a:tc>
                <a:tc hMerge="1">
                  <a:txBody>
                    <a:bodyPr/>
                    <a:lstStyle/>
                    <a:p>
                      <a:pPr algn="ctr"/>
                      <a:endParaRPr lang="en-GB" sz="1000"/>
                    </a:p>
                  </a:txBody>
                  <a:tcPr/>
                </a:tc>
                <a:tc hMerge="1">
                  <a:txBody>
                    <a:bodyPr/>
                    <a:lstStyle/>
                    <a:p>
                      <a:pPr algn="ctr"/>
                      <a:endParaRPr lang="en-GB" sz="1000"/>
                    </a:p>
                  </a:txBody>
                  <a:tcPr/>
                </a:tc>
                <a:tc hMerge="1">
                  <a:txBody>
                    <a:bodyPr/>
                    <a:lstStyle/>
                    <a:p>
                      <a:pPr algn="ctr"/>
                      <a:endParaRPr lang="en-GB" sz="1000"/>
                    </a:p>
                  </a:txBody>
                  <a:tcPr/>
                </a:tc>
                <a:extLst>
                  <a:ext uri="{0D108BD9-81ED-4DB2-BD59-A6C34878D82A}">
                    <a16:rowId xmlns:a16="http://schemas.microsoft.com/office/drawing/2014/main" val="1225621879"/>
                  </a:ext>
                </a:extLst>
              </a:tr>
              <a:tr h="249303">
                <a:tc rowSpan="2" gridSpan="3">
                  <a:txBody>
                    <a:bodyPr/>
                    <a:lstStyle/>
                    <a:p>
                      <a:pPr algn="l"/>
                      <a:r>
                        <a:rPr lang="en-GB" sz="1000"/>
                        <a:t>Title</a:t>
                      </a:r>
                      <a:endParaRPr lang="en-GB" sz="1000" b="0"/>
                    </a:p>
                  </a:txBody>
                  <a:tcPr marL="36000" marR="36000" marT="36000" marB="36000" anchor="ctr"/>
                </a:tc>
                <a:tc rowSpan="2" hMerge="1">
                  <a:txBody>
                    <a:bodyPr/>
                    <a:lstStyle/>
                    <a:p>
                      <a:pPr algn="ctr"/>
                      <a:endParaRPr lang="en-GB" sz="1000"/>
                    </a:p>
                  </a:txBody>
                  <a:tcPr/>
                </a:tc>
                <a:tc rowSpan="2" hMerge="1">
                  <a:txBody>
                    <a:bodyPr/>
                    <a:lstStyle/>
                    <a:p>
                      <a:endParaRPr lang="en-GB"/>
                    </a:p>
                  </a:txBody>
                  <a:tcPr/>
                </a:tc>
                <a:tc>
                  <a:txBody>
                    <a:bodyPr/>
                    <a:lstStyle/>
                    <a:p>
                      <a:pPr algn="ctr"/>
                      <a:r>
                        <a:rPr lang="en-GB" sz="1000">
                          <a:solidFill>
                            <a:schemeClr val="bg1"/>
                          </a:solidFill>
                        </a:rPr>
                        <a:t>4</a:t>
                      </a:r>
                    </a:p>
                  </a:txBody>
                  <a:tcPr marL="36000" marR="36000" marT="36000" marB="36000">
                    <a:solidFill>
                      <a:schemeClr val="bg1">
                        <a:lumMod val="50000"/>
                      </a:schemeClr>
                    </a:solidFill>
                  </a:tcPr>
                </a:tc>
                <a:tc>
                  <a:txBody>
                    <a:bodyPr/>
                    <a:lstStyle/>
                    <a:p>
                      <a:pPr algn="ctr"/>
                      <a:r>
                        <a:rPr lang="en-GB" sz="1000">
                          <a:solidFill>
                            <a:schemeClr val="bg1"/>
                          </a:solidFill>
                        </a:rPr>
                        <a:t>5</a:t>
                      </a:r>
                    </a:p>
                  </a:txBody>
                  <a:tcPr marL="36000" marR="36000" marT="36000" marB="36000">
                    <a:solidFill>
                      <a:schemeClr val="tx1">
                        <a:lumMod val="60000"/>
                        <a:lumOff val="40000"/>
                      </a:schemeClr>
                    </a:solidFill>
                  </a:tcPr>
                </a:tc>
                <a:tc>
                  <a:txBody>
                    <a:bodyPr/>
                    <a:lstStyle/>
                    <a:p>
                      <a:pPr algn="ctr"/>
                      <a:r>
                        <a:rPr lang="en-GB" sz="1000">
                          <a:solidFill>
                            <a:schemeClr val="bg1"/>
                          </a:solidFill>
                        </a:rPr>
                        <a:t>6</a:t>
                      </a:r>
                    </a:p>
                  </a:txBody>
                  <a:tcPr marL="36000" marR="36000" marT="36000" marB="36000">
                    <a:solidFill>
                      <a:schemeClr val="bg1">
                        <a:lumMod val="65000"/>
                      </a:schemeClr>
                    </a:solidFill>
                  </a:tcPr>
                </a:tc>
                <a:tc>
                  <a:txBody>
                    <a:bodyPr/>
                    <a:lstStyle/>
                    <a:p>
                      <a:pPr algn="ctr"/>
                      <a:r>
                        <a:rPr lang="en-GB" sz="1000">
                          <a:solidFill>
                            <a:schemeClr val="bg1"/>
                          </a:solidFill>
                        </a:rPr>
                        <a:t>7</a:t>
                      </a:r>
                    </a:p>
                  </a:txBody>
                  <a:tcPr marL="36000" marR="36000" marT="36000" marB="36000">
                    <a:solidFill>
                      <a:schemeClr val="tx1">
                        <a:lumMod val="40000"/>
                        <a:lumOff val="60000"/>
                      </a:schemeClr>
                    </a:solidFill>
                  </a:tcPr>
                </a:tc>
                <a:tc>
                  <a:txBody>
                    <a:bodyPr/>
                    <a:lstStyle/>
                    <a:p>
                      <a:pPr algn="ctr"/>
                      <a:r>
                        <a:rPr lang="en-GB" sz="1000">
                          <a:solidFill>
                            <a:schemeClr val="bg1"/>
                          </a:solidFill>
                        </a:rPr>
                        <a:t>8</a:t>
                      </a:r>
                    </a:p>
                  </a:txBody>
                  <a:tcPr marL="36000" marR="36000" marT="36000" marB="36000">
                    <a:solidFill>
                      <a:schemeClr val="bg1">
                        <a:lumMod val="75000"/>
                      </a:schemeClr>
                    </a:solidFill>
                  </a:tcPr>
                </a:tc>
                <a:tc>
                  <a:txBody>
                    <a:bodyPr/>
                    <a:lstStyle/>
                    <a:p>
                      <a:pPr algn="ctr"/>
                      <a:r>
                        <a:rPr lang="en-GB" sz="1000">
                          <a:solidFill>
                            <a:schemeClr val="bg1"/>
                          </a:solidFill>
                        </a:rPr>
                        <a:t>9</a:t>
                      </a:r>
                    </a:p>
                  </a:txBody>
                  <a:tcPr marL="36000" marR="36000" marT="36000" marB="36000">
                    <a:solidFill>
                      <a:schemeClr val="bg1">
                        <a:lumMod val="85000"/>
                      </a:schemeClr>
                    </a:solidFill>
                  </a:tcPr>
                </a:tc>
                <a:extLst>
                  <a:ext uri="{0D108BD9-81ED-4DB2-BD59-A6C34878D82A}">
                    <a16:rowId xmlns:a16="http://schemas.microsoft.com/office/drawing/2014/main" val="1760800610"/>
                  </a:ext>
                </a:extLst>
              </a:tr>
              <a:tr h="419971">
                <a:tc gridSpan="3" vMerge="1">
                  <a:txBody>
                    <a:bodyPr/>
                    <a:lstStyle/>
                    <a:p>
                      <a:pPr algn="l"/>
                      <a:endParaRPr lang="en-GB" sz="1000" b="0"/>
                    </a:p>
                  </a:txBody>
                  <a:tcPr anchor="ctr"/>
                </a:tc>
                <a:tc hMerge="1" vMerge="1">
                  <a:txBody>
                    <a:bodyPr/>
                    <a:lstStyle/>
                    <a:p>
                      <a:pPr algn="ctr"/>
                      <a:endParaRPr lang="en-GB" sz="1000" b="0"/>
                    </a:p>
                  </a:txBody>
                  <a:tcPr anchor="ctr"/>
                </a:tc>
                <a:tc hMerge="1" vMerge="1">
                  <a:txBody>
                    <a:bodyPr/>
                    <a:lstStyle/>
                    <a:p>
                      <a:endParaRPr lang="en-GB"/>
                    </a:p>
                  </a:txBody>
                  <a:tcPr/>
                </a:tc>
                <a:tc>
                  <a:txBody>
                    <a:bodyPr/>
                    <a:lstStyle/>
                    <a:p>
                      <a:pPr algn="ctr"/>
                      <a:r>
                        <a:rPr lang="en-GB" sz="1100" b="0"/>
                        <a:t>“Releasing Transition Period Functionality”</a:t>
                      </a:r>
                    </a:p>
                  </a:txBody>
                  <a:tcPr anchor="ctr"/>
                </a:tc>
                <a:tc>
                  <a:txBody>
                    <a:bodyPr/>
                    <a:lstStyle/>
                    <a:p>
                      <a:pPr algn="ctr"/>
                      <a:r>
                        <a:rPr lang="en-GB" sz="1100" b="0">
                          <a:solidFill>
                            <a:schemeClr val="dk1"/>
                          </a:solidFill>
                          <a:latin typeface="+mn-lt"/>
                          <a:ea typeface="+mn-ea"/>
                          <a:cs typeface="+mn-cs"/>
                        </a:rPr>
                        <a:t>“Moving to Standard on Pay Related Info”</a:t>
                      </a:r>
                    </a:p>
                  </a:txBody>
                  <a:tcPr anchor="ctr"/>
                </a:tc>
                <a:tc>
                  <a:txBody>
                    <a:bodyPr/>
                    <a:lstStyle/>
                    <a:p>
                      <a:pPr algn="ctr"/>
                      <a:r>
                        <a:rPr lang="en-GB" sz="1100" b="0"/>
                        <a:t>“Releasing Leave of Absence &amp; Right to Return </a:t>
                      </a:r>
                      <a:r>
                        <a:rPr lang="en-GB" sz="1100" b="0" err="1"/>
                        <a:t>Func</a:t>
                      </a:r>
                      <a:r>
                        <a:rPr lang="en-GB" sz="1100" b="0"/>
                        <a:t>”</a:t>
                      </a:r>
                    </a:p>
                  </a:txBody>
                  <a:tcPr anchor="ctr"/>
                </a:tc>
                <a:tc>
                  <a:txBody>
                    <a:bodyPr/>
                    <a:lstStyle/>
                    <a:p>
                      <a:pPr algn="ctr"/>
                      <a:r>
                        <a:rPr lang="en-GB" sz="1100" b="0"/>
                        <a:t>“Moving to Standard on Contract Type Fields”</a:t>
                      </a:r>
                    </a:p>
                  </a:txBody>
                  <a:tcPr anchor="ctr"/>
                </a:tc>
                <a:tc>
                  <a:txBody>
                    <a:bodyPr/>
                    <a:lstStyle/>
                    <a:p>
                      <a:pPr algn="ctr"/>
                      <a:r>
                        <a:rPr lang="en-GB" sz="1100" b="0"/>
                        <a:t>“Moving to Standard for Contingent Workers”</a:t>
                      </a:r>
                    </a:p>
                  </a:txBody>
                  <a:tcPr anchor="ctr"/>
                </a:tc>
                <a:tc>
                  <a:txBody>
                    <a:bodyPr/>
                    <a:lstStyle/>
                    <a:p>
                      <a:pPr algn="ctr"/>
                      <a:r>
                        <a:rPr lang="en-GB" sz="1100" b="0"/>
                        <a:t>“Improving Role Based Permissions”</a:t>
                      </a:r>
                    </a:p>
                  </a:txBody>
                  <a:tcPr anchor="ctr"/>
                </a:tc>
                <a:extLst>
                  <a:ext uri="{0D108BD9-81ED-4DB2-BD59-A6C34878D82A}">
                    <a16:rowId xmlns:a16="http://schemas.microsoft.com/office/drawing/2014/main" val="600912278"/>
                  </a:ext>
                </a:extLst>
              </a:tr>
              <a:tr h="129918">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Timeline</a:t>
                      </a:r>
                    </a:p>
                  </a:txBody>
                  <a:tcPr marL="36000" marR="36000" marT="36000" marB="36000" anchor="ctr"/>
                </a:tc>
                <a:tc hMerge="1">
                  <a:txBody>
                    <a:bodyPr/>
                    <a:lstStyle/>
                    <a:p>
                      <a:endParaRPr lang="en-GB"/>
                    </a:p>
                  </a:txBody>
                  <a:tcPr/>
                </a:tc>
                <a:tc hMerge="1">
                  <a:txBody>
                    <a:bodyPr/>
                    <a:lstStyle/>
                    <a:p>
                      <a:endParaRPr lang="en-GB"/>
                    </a:p>
                  </a:txBody>
                  <a:tcPr/>
                </a:tc>
                <a:tc>
                  <a:txBody>
                    <a:bodyPr/>
                    <a:lstStyle/>
                    <a:p>
                      <a:pPr marL="171450" indent="-171450" algn="l">
                        <a:buFont typeface="Arial" panose="020B0604020202020204" pitchFamily="34" charset="0"/>
                        <a:buChar char="•"/>
                      </a:pPr>
                      <a:endParaRPr lang="en-GB" sz="1000" b="0">
                        <a:solidFill>
                          <a:srgbClr val="C800A1"/>
                        </a:solidFill>
                        <a:latin typeface="+mn-lt"/>
                        <a:ea typeface="+mn-ea"/>
                        <a:cs typeface="+mn-cs"/>
                      </a:endParaRPr>
                    </a:p>
                  </a:txBody>
                  <a:tcPr/>
                </a:tc>
                <a:tc>
                  <a:txBody>
                    <a:bodyPr/>
                    <a:lstStyle/>
                    <a:p>
                      <a:pPr marL="171450" marR="0" lvl="0" indent="-171450" algn="l" defTabSz="9144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endParaRPr lang="en-GB" sz="1000" b="0">
                        <a:solidFill>
                          <a:schemeClr val="dk1"/>
                        </a:solidFill>
                        <a:highlight>
                          <a:srgbClr val="FFFF00"/>
                        </a:highlight>
                        <a:latin typeface="+mn-lt"/>
                        <a:ea typeface="+mn-ea"/>
                        <a:cs typeface="+mn-cs"/>
                      </a:endParaRPr>
                    </a:p>
                  </a:txBody>
                  <a:tcPr/>
                </a:tc>
                <a:tc>
                  <a:txBody>
                    <a:bodyPr/>
                    <a:lstStyle/>
                    <a:p>
                      <a:pPr marL="0" indent="0" algn="l">
                        <a:buFont typeface="Arial" panose="020B0604020202020204" pitchFamily="34" charset="0"/>
                        <a:buNone/>
                      </a:pPr>
                      <a:endParaRPr lang="en-GB" sz="1000" b="0">
                        <a:highlight>
                          <a:srgbClr val="FFFF00"/>
                        </a:highlight>
                      </a:endParaRPr>
                    </a:p>
                  </a:txBody>
                  <a:tcPr/>
                </a:tc>
                <a:tc>
                  <a:txBody>
                    <a:bodyPr/>
                    <a:lstStyle/>
                    <a:p>
                      <a:pPr marL="0" indent="0" algn="l">
                        <a:buFont typeface="Arial" panose="020B0604020202020204" pitchFamily="34" charset="0"/>
                        <a:buNone/>
                      </a:pPr>
                      <a:endParaRPr lang="en-GB" sz="1000" b="0">
                        <a:highlight>
                          <a:srgbClr val="FFFF00"/>
                        </a:highlight>
                      </a:endParaRPr>
                    </a:p>
                  </a:txBody>
                  <a:tcPr/>
                </a:tc>
                <a:tc>
                  <a:txBody>
                    <a:bodyPr/>
                    <a:lstStyle/>
                    <a:p>
                      <a:pPr marL="0" indent="0" algn="l">
                        <a:buFont typeface="Arial" panose="020B0604020202020204" pitchFamily="34" charset="0"/>
                        <a:buNone/>
                      </a:pPr>
                      <a:endParaRPr lang="en-GB" sz="1000" b="0">
                        <a:highlight>
                          <a:srgbClr val="FFFF00"/>
                        </a:highlight>
                      </a:endParaRPr>
                    </a:p>
                  </a:txBody>
                  <a:tcPr/>
                </a:tc>
                <a:tc>
                  <a:txBody>
                    <a:bodyPr/>
                    <a:lstStyle/>
                    <a:p>
                      <a:pPr marL="0" indent="0" algn="l">
                        <a:buFont typeface="Arial" panose="020B0604020202020204" pitchFamily="34" charset="0"/>
                        <a:buNone/>
                      </a:pPr>
                      <a:endParaRPr lang="en-GB" sz="1000" b="0">
                        <a:highlight>
                          <a:srgbClr val="FFFF00"/>
                        </a:highlight>
                      </a:endParaRPr>
                    </a:p>
                  </a:txBody>
                  <a:tcPr/>
                </a:tc>
                <a:extLst>
                  <a:ext uri="{0D108BD9-81ED-4DB2-BD59-A6C34878D82A}">
                    <a16:rowId xmlns:a16="http://schemas.microsoft.com/office/drawing/2014/main" val="2562456083"/>
                  </a:ext>
                </a:extLst>
              </a:tr>
              <a:tr h="518413">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Technical Scope</a:t>
                      </a:r>
                    </a:p>
                  </a:txBody>
                  <a:tcPr marL="36000" marR="36000" marT="36000" marB="36000" anchor="ctr"/>
                </a:tc>
                <a:tc hMerge="1">
                  <a:txBody>
                    <a:bodyPr/>
                    <a:lstStyle/>
                    <a:p>
                      <a:pPr marL="0" indent="0" algn="l">
                        <a:buFont typeface="Arial" panose="020B0604020202020204" pitchFamily="34" charset="0"/>
                        <a:buNone/>
                      </a:pPr>
                      <a:endParaRPr lang="en-GB" sz="1000" b="0">
                        <a:solidFill>
                          <a:srgbClr val="C800A1"/>
                        </a:solidFill>
                        <a:latin typeface="+mn-lt"/>
                        <a:ea typeface="+mn-ea"/>
                        <a:cs typeface="+mn-cs"/>
                      </a:endParaRPr>
                    </a:p>
                  </a:txBody>
                  <a:tcPr/>
                </a:tc>
                <a:tc hMerge="1">
                  <a:txBody>
                    <a:bodyPr/>
                    <a:lstStyle/>
                    <a:p>
                      <a:endParaRPr lang="en-GB"/>
                    </a:p>
                  </a:txBody>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endParaRPr lang="en-GB" sz="1000" b="0">
                        <a:solidFill>
                          <a:schemeClr val="dk1"/>
                        </a:solidFill>
                        <a:latin typeface="+mn-lt"/>
                        <a:ea typeface="+mn-ea"/>
                        <a:cs typeface="+mn-cs"/>
                      </a:endParaRPr>
                    </a:p>
                  </a:txBody>
                  <a:tcPr anchor="ct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endParaRPr lang="en-GB" sz="1000" b="0">
                        <a:solidFill>
                          <a:schemeClr val="dk1"/>
                        </a:solidFill>
                        <a:latin typeface="+mn-lt"/>
                        <a:ea typeface="+mn-ea"/>
                        <a:cs typeface="+mn-cs"/>
                      </a:endParaRPr>
                    </a:p>
                  </a:txBody>
                  <a:tcPr anchor="ctr"/>
                </a:tc>
                <a:tc>
                  <a:txBody>
                    <a:bodyPr/>
                    <a:lstStyle/>
                    <a:p>
                      <a:pPr marL="0" indent="0" algn="ctr">
                        <a:buFont typeface="Arial" panose="020B0604020202020204" pitchFamily="34" charset="0"/>
                        <a:buNone/>
                      </a:pPr>
                      <a:endParaRPr lang="en-GB" sz="1000" b="0"/>
                    </a:p>
                  </a:txBody>
                  <a:tcPr anchor="ctr"/>
                </a:tc>
                <a:tc>
                  <a:txBody>
                    <a:bodyPr/>
                    <a:lstStyle/>
                    <a:p>
                      <a:pPr marL="0" indent="0" algn="ctr">
                        <a:buFont typeface="Arial" panose="020B0604020202020204" pitchFamily="34" charset="0"/>
                        <a:buNone/>
                      </a:pPr>
                      <a:endParaRPr lang="en-GB" sz="1000" b="0"/>
                    </a:p>
                  </a:txBody>
                  <a:tcPr anchor="ctr"/>
                </a:tc>
                <a:tc>
                  <a:txBody>
                    <a:bodyPr/>
                    <a:lstStyle/>
                    <a:p>
                      <a:pPr marL="0" indent="0" algn="ctr">
                        <a:buFont typeface="Arial" panose="020B0604020202020204" pitchFamily="34" charset="0"/>
                        <a:buNone/>
                      </a:pPr>
                      <a:endParaRPr lang="en-GB" sz="1000" b="0"/>
                    </a:p>
                  </a:txBody>
                  <a:tcPr anchor="ctr"/>
                </a:tc>
                <a:tc>
                  <a:txBody>
                    <a:bodyPr/>
                    <a:lstStyle/>
                    <a:p>
                      <a:pPr marL="0" indent="0" algn="ctr">
                        <a:buFont typeface="Arial" panose="020B0604020202020204" pitchFamily="34" charset="0"/>
                        <a:buNone/>
                      </a:pPr>
                      <a:endParaRPr lang="en-GB" sz="1000" b="0"/>
                    </a:p>
                  </a:txBody>
                  <a:tcPr anchor="ctr"/>
                </a:tc>
                <a:extLst>
                  <a:ext uri="{0D108BD9-81ED-4DB2-BD59-A6C34878D82A}">
                    <a16:rowId xmlns:a16="http://schemas.microsoft.com/office/drawing/2014/main" val="2659425416"/>
                  </a:ext>
                </a:extLst>
              </a:tr>
              <a:tr h="0">
                <a:tc gridSpan="3">
                  <a:txBody>
                    <a:bodyPr/>
                    <a:lstStyle/>
                    <a:p>
                      <a:pPr lvl="0" algn="l">
                        <a:lnSpc>
                          <a:spcPct val="100000"/>
                        </a:lnSpc>
                        <a:spcBef>
                          <a:spcPts val="0"/>
                        </a:spcBef>
                        <a:spcAft>
                          <a:spcPts val="0"/>
                        </a:spcAft>
                        <a:buNone/>
                      </a:pPr>
                      <a:r>
                        <a:rPr lang="en-GB" sz="1000" b="1" noProof="0">
                          <a:solidFill>
                            <a:schemeClr val="dk1"/>
                          </a:solidFill>
                          <a:latin typeface="+mn-lt"/>
                          <a:ea typeface="+mn-ea"/>
                          <a:cs typeface="+mn-cs"/>
                        </a:rPr>
                        <a:t>ROM Cost</a:t>
                      </a:r>
                    </a:p>
                  </a:txBody>
                  <a:tcPr marL="36000" marR="36000" marT="36000" marB="36000" anchor="ctr"/>
                </a:tc>
                <a:tc hMerge="1">
                  <a:txBody>
                    <a:bodyPr/>
                    <a:lstStyle/>
                    <a:p>
                      <a:endParaRPr lang="en-US"/>
                    </a:p>
                  </a:txBody>
                  <a:tcPr/>
                </a:tc>
                <a:tc hMerge="1">
                  <a:txBody>
                    <a:bodyPr/>
                    <a:lstStyle/>
                    <a:p>
                      <a:endParaRPr lang="en-US"/>
                    </a:p>
                  </a:txBody>
                  <a:tcPr/>
                </a:tc>
                <a:tc>
                  <a:txBody>
                    <a:bodyPr/>
                    <a:lstStyle/>
                    <a:p>
                      <a:pPr lvl="0" algn="ctr">
                        <a:spcAft>
                          <a:spcPts val="0"/>
                        </a:spcAft>
                        <a:buNone/>
                      </a:pPr>
                      <a:endParaRPr lang="en-GB" sz="1000" b="0"/>
                    </a:p>
                  </a:txBody>
                  <a:tcPr anchor="ctr"/>
                </a:tc>
                <a:tc>
                  <a:txBody>
                    <a:bodyPr/>
                    <a:lstStyle/>
                    <a:p>
                      <a:pPr lvl="0" algn="ctr">
                        <a:spcAft>
                          <a:spcPts val="0"/>
                        </a:spcAft>
                        <a:buNone/>
                      </a:pPr>
                      <a:endParaRPr lang="en-GB" sz="1000" b="0"/>
                    </a:p>
                  </a:txBody>
                  <a:tcPr anchor="ctr"/>
                </a:tc>
                <a:tc>
                  <a:txBody>
                    <a:bodyPr/>
                    <a:lstStyle/>
                    <a:p>
                      <a:pPr lvl="0" algn="ctr">
                        <a:spcAft>
                          <a:spcPts val="0"/>
                        </a:spcAft>
                        <a:buNone/>
                      </a:pPr>
                      <a:endParaRPr lang="en-GB" sz="1000" b="0"/>
                    </a:p>
                  </a:txBody>
                  <a:tcPr anchor="ctr"/>
                </a:tc>
                <a:tc>
                  <a:txBody>
                    <a:bodyPr/>
                    <a:lstStyle/>
                    <a:p>
                      <a:pPr lvl="0" algn="ctr">
                        <a:spcAft>
                          <a:spcPts val="0"/>
                        </a:spcAft>
                        <a:buNone/>
                      </a:pPr>
                      <a:endParaRPr lang="en-GB" sz="1000" b="0"/>
                    </a:p>
                  </a:txBody>
                  <a:tcPr anchor="ctr"/>
                </a:tc>
                <a:tc>
                  <a:txBody>
                    <a:bodyPr/>
                    <a:lstStyle/>
                    <a:p>
                      <a:pPr lvl="0" algn="ctr">
                        <a:spcAft>
                          <a:spcPts val="0"/>
                        </a:spcAft>
                        <a:buNone/>
                      </a:pPr>
                      <a:endParaRPr lang="en-GB" sz="1000" b="0"/>
                    </a:p>
                  </a:txBody>
                  <a:tcPr anchor="ctr"/>
                </a:tc>
                <a:tc>
                  <a:txBody>
                    <a:bodyPr/>
                    <a:lstStyle/>
                    <a:p>
                      <a:pPr lvl="0" algn="ctr">
                        <a:spcAft>
                          <a:spcPts val="0"/>
                        </a:spcAft>
                        <a:buNone/>
                      </a:pPr>
                      <a:endParaRPr lang="en-GB" sz="1000" b="0"/>
                    </a:p>
                  </a:txBody>
                  <a:tcPr anchor="ctr"/>
                </a:tc>
                <a:extLst>
                  <a:ext uri="{0D108BD9-81ED-4DB2-BD59-A6C34878D82A}">
                    <a16:rowId xmlns:a16="http://schemas.microsoft.com/office/drawing/2014/main" val="1842991863"/>
                  </a:ext>
                </a:extLst>
              </a:tr>
              <a:tr h="0">
                <a:tc rowSpan="4">
                  <a:txBody>
                    <a:bodyPr/>
                    <a:lstStyle/>
                    <a:p>
                      <a:pPr algn="l"/>
                      <a:r>
                        <a:rPr lang="en-GB" sz="1000" b="1"/>
                        <a:t>Benefit</a:t>
                      </a:r>
                    </a:p>
                  </a:txBody>
                  <a:tcPr marL="36000" marR="36000" marT="36000" marB="36000" anchor="ctr"/>
                </a:tc>
                <a:tc rowSpan="3">
                  <a:txBody>
                    <a:bodyPr/>
                    <a:lstStyle/>
                    <a:p>
                      <a:pPr algn="l"/>
                      <a:r>
                        <a:rPr lang="en-GB" sz="1000" b="0"/>
                        <a:t>Tangible Benefit</a:t>
                      </a:r>
                    </a:p>
                  </a:txBody>
                  <a:tcPr marL="36000" marR="36000" marT="36000" marB="36000" anchor="ctr"/>
                </a:tc>
                <a:tc>
                  <a:txBody>
                    <a:bodyPr/>
                    <a:lstStyle/>
                    <a:p>
                      <a:pPr algn="ctr"/>
                      <a:r>
                        <a:rPr lang="en-GB" sz="1000" b="0"/>
                        <a:t>UK</a:t>
                      </a:r>
                    </a:p>
                  </a:txBody>
                  <a:tcPr marL="36000" marR="36000" marT="36000" marB="36000"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extLst>
                  <a:ext uri="{0D108BD9-81ED-4DB2-BD59-A6C34878D82A}">
                    <a16:rowId xmlns:a16="http://schemas.microsoft.com/office/drawing/2014/main" val="1760999461"/>
                  </a:ext>
                </a:extLst>
              </a:tr>
              <a:tr h="227179">
                <a:tc vMerge="1">
                  <a:txBody>
                    <a:bodyPr/>
                    <a:lstStyle/>
                    <a:p>
                      <a:pPr algn="l"/>
                      <a:endParaRPr lang="en-GB" sz="1000" b="0"/>
                    </a:p>
                  </a:txBody>
                  <a:tcPr anchor="ctr"/>
                </a:tc>
                <a:tc vMerge="1">
                  <a:txBody>
                    <a:bodyPr/>
                    <a:lstStyle/>
                    <a:p>
                      <a:pPr algn="l"/>
                      <a:endParaRPr lang="en-GB" sz="1000" b="0"/>
                    </a:p>
                  </a:txBody>
                  <a:tcPr anchor="ctr"/>
                </a:tc>
                <a:tc>
                  <a:txBody>
                    <a:bodyPr/>
                    <a:lstStyle/>
                    <a:p>
                      <a:pPr algn="ctr"/>
                      <a:r>
                        <a:rPr lang="en-GB" sz="1000" b="0"/>
                        <a:t>US</a:t>
                      </a:r>
                    </a:p>
                  </a:txBody>
                  <a:tcPr marL="36000" marR="36000" marT="36000" marB="36000"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tc>
                  <a:txBody>
                    <a:bodyPr/>
                    <a:lstStyle/>
                    <a:p>
                      <a:pPr algn="ctr">
                        <a:spcAft>
                          <a:spcPts val="0"/>
                        </a:spcAft>
                      </a:pPr>
                      <a:endParaRPr lang="en-GB" sz="1000" b="0"/>
                    </a:p>
                  </a:txBody>
                  <a:tcPr anchor="ctr"/>
                </a:tc>
                <a:extLst>
                  <a:ext uri="{0D108BD9-81ED-4DB2-BD59-A6C34878D82A}">
                    <a16:rowId xmlns:a16="http://schemas.microsoft.com/office/drawing/2014/main" val="4035819530"/>
                  </a:ext>
                </a:extLst>
              </a:tr>
              <a:tr h="230452">
                <a:tc vMerge="1">
                  <a:txBody>
                    <a:bodyPr/>
                    <a:lstStyle/>
                    <a:p>
                      <a:endParaRPr lang="en-GB"/>
                    </a:p>
                  </a:txBody>
                  <a:tcPr/>
                </a:tc>
                <a:tc vMerge="1">
                  <a:txBody>
                    <a:bodyPr/>
                    <a:lstStyle/>
                    <a:p>
                      <a:pPr algn="l"/>
                      <a:endParaRPr lang="en-GB" sz="1000" b="0"/>
                    </a:p>
                  </a:txBody>
                  <a:tcPr anchor="ctr"/>
                </a:tc>
                <a:tc>
                  <a:txBody>
                    <a:bodyPr/>
                    <a:lstStyle/>
                    <a:p>
                      <a:pPr algn="ctr"/>
                      <a:r>
                        <a:rPr lang="en-GB" sz="1000" b="0"/>
                        <a:t>Total</a:t>
                      </a:r>
                    </a:p>
                  </a:txBody>
                  <a:tcPr marL="36000" marR="36000" marT="36000" marB="36000" anchor="ctr"/>
                </a:tc>
                <a:tc>
                  <a:txBody>
                    <a:bodyPr/>
                    <a:lstStyle/>
                    <a:p>
                      <a:pPr algn="l"/>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extLst>
                  <a:ext uri="{0D108BD9-81ED-4DB2-BD59-A6C34878D82A}">
                    <a16:rowId xmlns:a16="http://schemas.microsoft.com/office/drawing/2014/main" val="2649516095"/>
                  </a:ext>
                </a:extLst>
              </a:tr>
              <a:tr h="518413">
                <a:tc vMerge="1">
                  <a:txBody>
                    <a:bodyPr/>
                    <a:lstStyle/>
                    <a:p>
                      <a:pPr algn="l"/>
                      <a:endParaRPr lang="en-GB" sz="1000" b="0"/>
                    </a:p>
                  </a:txBody>
                  <a:tcPr anchor="ctr"/>
                </a:tc>
                <a:tc gridSpan="2">
                  <a:txBody>
                    <a:bodyPr/>
                    <a:lstStyle/>
                    <a:p>
                      <a:pPr algn="l"/>
                      <a:r>
                        <a:rPr lang="en-GB" sz="1000" b="0"/>
                        <a:t>Intangible Benefit</a:t>
                      </a:r>
                    </a:p>
                  </a:txBody>
                  <a:tcPr marL="36000" marR="36000" marT="36000" marB="36000" anchor="ctr"/>
                </a:tc>
                <a:tc hMerge="1">
                  <a:txBody>
                    <a:bodyPr/>
                    <a:lstStyle/>
                    <a:p>
                      <a:endParaRPr lang="en-GB"/>
                    </a:p>
                  </a:txBody>
                  <a:tcPr/>
                </a:tc>
                <a:tc>
                  <a:txBody>
                    <a:bodyPr/>
                    <a:lstStyle/>
                    <a:p>
                      <a:pPr marL="171450" indent="-171450" algn="l">
                        <a:spcAft>
                          <a:spcPts val="0"/>
                        </a:spcAft>
                        <a:buFont typeface="Wingdings" panose="05000000000000000000" pitchFamily="2" charset="2"/>
                        <a:buChar char="ü"/>
                      </a:pPr>
                      <a:endParaRPr lang="en-GB" sz="1000" b="0"/>
                    </a:p>
                  </a:txBody>
                  <a:tcPr/>
                </a:tc>
                <a:tc>
                  <a:txBody>
                    <a:bodyPr/>
                    <a:lstStyle/>
                    <a:p>
                      <a:pPr marL="171450" indent="-171450" algn="l">
                        <a:spcAft>
                          <a:spcPts val="0"/>
                        </a:spcAft>
                        <a:buFont typeface="Wingdings" panose="05000000000000000000" pitchFamily="2" charset="2"/>
                        <a:buChar char="ü"/>
                      </a:pPr>
                      <a:endParaRPr lang="en-GB" sz="1000" b="0"/>
                    </a:p>
                  </a:txBody>
                  <a:tcPr/>
                </a:tc>
                <a:tc>
                  <a:txBody>
                    <a:bodyPr/>
                    <a:lstStyle/>
                    <a:p>
                      <a:pPr marL="171450" indent="-171450" algn="l">
                        <a:spcAft>
                          <a:spcPts val="0"/>
                        </a:spcAft>
                        <a:buFont typeface="Wingdings" panose="05000000000000000000" pitchFamily="2" charset="2"/>
                        <a:buChar char="ü"/>
                      </a:pPr>
                      <a:endParaRPr lang="en-GB" sz="1000" b="0"/>
                    </a:p>
                  </a:txBody>
                  <a:tcPr/>
                </a:tc>
                <a:tc>
                  <a:txBody>
                    <a:bodyPr/>
                    <a:lstStyle/>
                    <a:p>
                      <a:pPr marL="171450" indent="-171450" algn="l">
                        <a:spcAft>
                          <a:spcPts val="0"/>
                        </a:spcAft>
                        <a:buFont typeface="Wingdings" panose="05000000000000000000" pitchFamily="2" charset="2"/>
                        <a:buChar char="ü"/>
                      </a:pPr>
                      <a:endParaRPr lang="en-GB" sz="1000" b="0"/>
                    </a:p>
                  </a:txBody>
                  <a:tcPr/>
                </a:tc>
                <a:tc>
                  <a:txBody>
                    <a:bodyPr/>
                    <a:lstStyle/>
                    <a:p>
                      <a:pPr marL="171450" indent="-171450" algn="l">
                        <a:spcAft>
                          <a:spcPts val="0"/>
                        </a:spcAft>
                        <a:buFont typeface="Wingdings" panose="05000000000000000000" pitchFamily="2" charset="2"/>
                        <a:buChar char="ü"/>
                      </a:pPr>
                      <a:endParaRPr lang="en-GB" sz="1000" b="0"/>
                    </a:p>
                  </a:txBody>
                  <a:tcPr/>
                </a:tc>
                <a:tc>
                  <a:txBody>
                    <a:bodyPr/>
                    <a:lstStyle/>
                    <a:p>
                      <a:pPr marL="171450" indent="-171450" algn="l">
                        <a:spcAft>
                          <a:spcPts val="0"/>
                        </a:spcAft>
                        <a:buFont typeface="Wingdings" panose="05000000000000000000" pitchFamily="2" charset="2"/>
                        <a:buChar char="ü"/>
                      </a:pPr>
                      <a:endParaRPr lang="en-GB" sz="1000" b="0"/>
                    </a:p>
                  </a:txBody>
                  <a:tcPr/>
                </a:tc>
                <a:extLst>
                  <a:ext uri="{0D108BD9-81ED-4DB2-BD59-A6C34878D82A}">
                    <a16:rowId xmlns:a16="http://schemas.microsoft.com/office/drawing/2014/main" val="3727867925"/>
                  </a:ext>
                </a:extLst>
              </a:tr>
              <a:tr h="216000">
                <a:tc rowSpan="5">
                  <a:txBody>
                    <a:bodyPr/>
                    <a:lstStyle/>
                    <a:p>
                      <a:pPr algn="l"/>
                      <a:r>
                        <a:rPr lang="en-GB" sz="1000" b="1"/>
                        <a:t>Change Impact</a:t>
                      </a:r>
                    </a:p>
                  </a:txBody>
                  <a:tcPr marL="36000" marR="36000" marT="36000" marB="36000" anchor="ctr"/>
                </a:tc>
                <a:tc gridSpan="2">
                  <a:txBody>
                    <a:bodyPr/>
                    <a:lstStyle/>
                    <a:p>
                      <a:pPr algn="l"/>
                      <a:r>
                        <a:rPr lang="en-GB" sz="1000" b="0"/>
                        <a:t>High</a:t>
                      </a:r>
                    </a:p>
                  </a:txBody>
                  <a:tcPr marL="36000" marR="36000" marT="36000" marB="36000" anchor="ctr"/>
                </a:tc>
                <a:tc hMerge="1">
                  <a:txBody>
                    <a:bodyPr/>
                    <a:lstStyle/>
                    <a:p>
                      <a:endParaRPr lang="en-GB"/>
                    </a:p>
                  </a:txBody>
                  <a:tcP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extLst>
                  <a:ext uri="{0D108BD9-81ED-4DB2-BD59-A6C34878D82A}">
                    <a16:rowId xmlns:a16="http://schemas.microsoft.com/office/drawing/2014/main" val="1027697149"/>
                  </a:ext>
                </a:extLst>
              </a:tr>
              <a:tr h="216000">
                <a:tc vMerge="1">
                  <a:txBody>
                    <a:bodyPr/>
                    <a:lstStyle/>
                    <a:p>
                      <a:pPr algn="l"/>
                      <a:endParaRPr lang="en-GB" sz="1000" b="0"/>
                    </a:p>
                  </a:txBody>
                  <a:tcPr anchor="ctr"/>
                </a:tc>
                <a:tc gridSpan="2">
                  <a:txBody>
                    <a:bodyPr/>
                    <a:lstStyle/>
                    <a:p>
                      <a:pPr algn="l"/>
                      <a:r>
                        <a:rPr lang="en-GB" sz="1000" b="0"/>
                        <a:t>Medium</a:t>
                      </a:r>
                    </a:p>
                  </a:txBody>
                  <a:tcPr marL="36000" marR="36000" marT="36000" marB="36000" anchor="ctr"/>
                </a:tc>
                <a:tc hMerge="1">
                  <a:txBody>
                    <a:bodyPr/>
                    <a:lstStyle/>
                    <a:p>
                      <a:endParaRPr lang="en-GB"/>
                    </a:p>
                  </a:txBody>
                  <a:tcP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extLst>
                  <a:ext uri="{0D108BD9-81ED-4DB2-BD59-A6C34878D82A}">
                    <a16:rowId xmlns:a16="http://schemas.microsoft.com/office/drawing/2014/main" val="1594696900"/>
                  </a:ext>
                </a:extLst>
              </a:tr>
              <a:tr h="216000">
                <a:tc vMerge="1">
                  <a:txBody>
                    <a:bodyPr/>
                    <a:lstStyle/>
                    <a:p>
                      <a:pPr algn="l"/>
                      <a:endParaRPr lang="en-GB" sz="1000" b="0"/>
                    </a:p>
                  </a:txBody>
                  <a:tcPr anchor="ctr"/>
                </a:tc>
                <a:tc gridSpan="2">
                  <a:txBody>
                    <a:bodyPr/>
                    <a:lstStyle/>
                    <a:p>
                      <a:pPr algn="l"/>
                      <a:r>
                        <a:rPr lang="en-GB" sz="1000" b="0"/>
                        <a:t>Low</a:t>
                      </a:r>
                    </a:p>
                  </a:txBody>
                  <a:tcPr marL="36000" marR="36000" marT="36000" marB="36000" anchor="ctr"/>
                </a:tc>
                <a:tc hMerge="1">
                  <a:txBody>
                    <a:bodyPr/>
                    <a:lstStyle/>
                    <a:p>
                      <a:endParaRPr lang="en-GB"/>
                    </a:p>
                  </a:txBody>
                  <a:tcP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extLst>
                  <a:ext uri="{0D108BD9-81ED-4DB2-BD59-A6C34878D82A}">
                    <a16:rowId xmlns:a16="http://schemas.microsoft.com/office/drawing/2014/main" val="2470932945"/>
                  </a:ext>
                </a:extLst>
              </a:tr>
              <a:tr h="457200">
                <a:tc vMerge="1">
                  <a:txBody>
                    <a:bodyPr/>
                    <a:lstStyle/>
                    <a:p>
                      <a:pPr algn="l"/>
                      <a:endParaRPr lang="en-GB" sz="1000" b="0"/>
                    </a:p>
                  </a:txBody>
                  <a:tcPr anchor="ctr"/>
                </a:tc>
                <a:tc gridSpan="2">
                  <a:txBody>
                    <a:bodyPr/>
                    <a:lstStyle/>
                    <a:p>
                      <a:pPr algn="l"/>
                      <a:r>
                        <a:rPr lang="en-GB" sz="1000" b="0"/>
                        <a:t># of Personas Impacted </a:t>
                      </a:r>
                      <a:r>
                        <a:rPr lang="en-GB" sz="1000" b="0" i="1"/>
                        <a:t>(highest impacted)</a:t>
                      </a:r>
                    </a:p>
                  </a:txBody>
                  <a:tcPr marL="36000" marR="36000" marT="36000" marB="36000" anchor="ctr"/>
                </a:tc>
                <a:tc hMerge="1">
                  <a:txBody>
                    <a:bodyPr/>
                    <a:lstStyle/>
                    <a:p>
                      <a:endParaRPr lang="en-GB"/>
                    </a:p>
                  </a:txBody>
                  <a:tcPr/>
                </a:tc>
                <a:tc>
                  <a:txBody>
                    <a:bodyPr/>
                    <a:lstStyle/>
                    <a:p>
                      <a:pPr marL="0" indent="0" algn="r">
                        <a:spcAft>
                          <a:spcPts val="0"/>
                        </a:spcAft>
                        <a:buFont typeface="Arial" panose="020B0604020202020204" pitchFamily="34" charset="0"/>
                        <a:buNone/>
                      </a:pPr>
                      <a:endParaRPr lang="en-GB" sz="800" b="0" i="1"/>
                    </a:p>
                  </a:txBody>
                  <a:tcPr anchor="ctr"/>
                </a:tc>
                <a:tc>
                  <a:txBody>
                    <a:bodyPr/>
                    <a:lstStyle/>
                    <a:p>
                      <a:pPr algn="ctr"/>
                      <a:endParaRPr lang="en-GB" sz="800" b="0" i="1">
                        <a:solidFill>
                          <a:schemeClr val="dk1"/>
                        </a:solidFill>
                        <a:latin typeface="+mn-lt"/>
                        <a:ea typeface="+mn-ea"/>
                        <a:cs typeface="+mn-cs"/>
                      </a:endParaRPr>
                    </a:p>
                  </a:txBody>
                  <a:tcPr anchor="ctr"/>
                </a:tc>
                <a:tc>
                  <a:txBody>
                    <a:bodyPr/>
                    <a:lstStyle/>
                    <a:p>
                      <a:pPr algn="ctr"/>
                      <a:endParaRPr lang="en-GB" sz="800" b="0" i="1">
                        <a:solidFill>
                          <a:schemeClr val="dk1"/>
                        </a:solidFill>
                        <a:latin typeface="+mn-lt"/>
                        <a:ea typeface="+mn-ea"/>
                        <a:cs typeface="+mn-cs"/>
                      </a:endParaRP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endParaRPr lang="en-GB" sz="800" b="0" i="1">
                        <a:solidFill>
                          <a:schemeClr val="dk1"/>
                        </a:solidFill>
                        <a:latin typeface="+mn-lt"/>
                        <a:ea typeface="+mn-ea"/>
                        <a:cs typeface="+mn-cs"/>
                      </a:endParaRP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endParaRPr lang="en-GB" sz="800" b="0" i="1">
                        <a:solidFill>
                          <a:schemeClr val="dk1"/>
                        </a:solidFill>
                        <a:latin typeface="+mn-lt"/>
                        <a:ea typeface="+mn-ea"/>
                        <a:cs typeface="+mn-cs"/>
                      </a:endParaRPr>
                    </a:p>
                  </a:txBody>
                  <a:tcPr anchor="ctr"/>
                </a:tc>
                <a:tc>
                  <a:txBody>
                    <a:bodyPr/>
                    <a:lstStyle/>
                    <a:p>
                      <a:pPr marL="171450" indent="-171450" algn="l" rtl="0" eaLnBrk="1" fontAlgn="base" hangingPunct="1">
                        <a:spcBef>
                          <a:spcPct val="0"/>
                        </a:spcBef>
                        <a:spcAft>
                          <a:spcPts val="0"/>
                        </a:spcAft>
                        <a:buClr>
                          <a:schemeClr val="tx1"/>
                        </a:buClr>
                        <a:buFont typeface="Arial" panose="020B0604020202020204" pitchFamily="34" charset="0"/>
                        <a:buChar char="•"/>
                      </a:pPr>
                      <a:endParaRPr lang="en-GB" sz="800" b="0" i="1">
                        <a:solidFill>
                          <a:schemeClr val="dk1"/>
                        </a:solidFill>
                        <a:latin typeface="+mn-lt"/>
                        <a:ea typeface="+mn-ea"/>
                        <a:cs typeface="+mn-cs"/>
                      </a:endParaRPr>
                    </a:p>
                  </a:txBody>
                  <a:tcPr anchor="ctr"/>
                </a:tc>
                <a:extLst>
                  <a:ext uri="{0D108BD9-81ED-4DB2-BD59-A6C34878D82A}">
                    <a16:rowId xmlns:a16="http://schemas.microsoft.com/office/drawing/2014/main" val="1392659525"/>
                  </a:ext>
                </a:extLst>
              </a:tr>
              <a:tr h="252000">
                <a:tc vMerge="1">
                  <a:txBody>
                    <a:bodyPr/>
                    <a:lstStyle/>
                    <a:p>
                      <a:pPr algn="l"/>
                      <a:endParaRPr lang="en-GB" sz="1000" b="0"/>
                    </a:p>
                  </a:txBody>
                  <a:tcPr anchor="ctr"/>
                </a:tc>
                <a:tc gridSpan="2">
                  <a:txBody>
                    <a:bodyPr/>
                    <a:lstStyle/>
                    <a:p>
                      <a:pPr algn="l"/>
                      <a:r>
                        <a:rPr lang="en-GB" sz="1000" b="0"/>
                        <a:t># of People Impacted</a:t>
                      </a:r>
                    </a:p>
                  </a:txBody>
                  <a:tcPr marL="36000" marR="36000" marT="36000" marB="36000" anchor="ctr"/>
                </a:tc>
                <a:tc hMerge="1">
                  <a:txBody>
                    <a:bodyPr/>
                    <a:lstStyle/>
                    <a:p>
                      <a:endParaRPr lang="en-GB"/>
                    </a:p>
                  </a:txBody>
                  <a:tcP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tc>
                  <a:txBody>
                    <a:bodyPr/>
                    <a:lstStyle/>
                    <a:p>
                      <a:pPr algn="ctr"/>
                      <a:endParaRPr lang="en-GB" sz="1000" b="0"/>
                    </a:p>
                  </a:txBody>
                  <a:tcPr anchor="ctr"/>
                </a:tc>
                <a:extLst>
                  <a:ext uri="{0D108BD9-81ED-4DB2-BD59-A6C34878D82A}">
                    <a16:rowId xmlns:a16="http://schemas.microsoft.com/office/drawing/2014/main" val="91363723"/>
                  </a:ext>
                </a:extLst>
              </a:tr>
            </a:tbl>
          </a:graphicData>
        </a:graphic>
      </p:graphicFrame>
      <p:sp>
        <p:nvSpPr>
          <p:cNvPr id="20" name="Rectangle 19">
            <a:extLst>
              <a:ext uri="{FF2B5EF4-FFF2-40B4-BE49-F238E27FC236}">
                <a16:creationId xmlns:a16="http://schemas.microsoft.com/office/drawing/2014/main" id="{8F364A06-6825-4B06-880A-CF3355E061D6}"/>
              </a:ext>
            </a:extLst>
          </p:cNvPr>
          <p:cNvSpPr/>
          <p:nvPr/>
        </p:nvSpPr>
        <p:spPr>
          <a:xfrm>
            <a:off x="9120851" y="134067"/>
            <a:ext cx="2711896" cy="553998"/>
          </a:xfrm>
          <a:prstGeom prst="rect">
            <a:avLst/>
          </a:prstGeom>
        </p:spPr>
        <p:txBody>
          <a:bodyPr wrap="square">
            <a:spAutoFit/>
          </a:bodyPr>
          <a:lstStyle/>
          <a:p>
            <a:pPr algn="r"/>
            <a:r>
              <a:rPr lang="en-GB" sz="1000"/>
              <a:t>* Slide does not include impacts / tangible benefits relating to Temporary Assignments as final technical proposal is being validated</a:t>
            </a:r>
          </a:p>
        </p:txBody>
      </p:sp>
      <p:sp>
        <p:nvSpPr>
          <p:cNvPr id="5" name="Rectangle 4">
            <a:extLst>
              <a:ext uri="{FF2B5EF4-FFF2-40B4-BE49-F238E27FC236}">
                <a16:creationId xmlns:a16="http://schemas.microsoft.com/office/drawing/2014/main" id="{38ED3559-3D25-4960-9FDC-59E01B72EA5F}"/>
              </a:ext>
            </a:extLst>
          </p:cNvPr>
          <p:cNvSpPr/>
          <p:nvPr/>
        </p:nvSpPr>
        <p:spPr>
          <a:xfrm>
            <a:off x="1910047" y="2018915"/>
            <a:ext cx="10076704" cy="3958252"/>
          </a:xfrm>
          <a:prstGeom prst="rect">
            <a:avLst/>
          </a:prstGeom>
          <a:solidFill>
            <a:srgbClr val="FFFF00"/>
          </a:solidFill>
        </p:spPr>
        <p:txBody>
          <a:bodyPr wrap="square" rtlCol="0" anchor="ctr">
            <a:noAutofit/>
          </a:bodyPr>
          <a:lstStyle/>
          <a:p>
            <a:pPr algn="ctr"/>
            <a:r>
              <a:rPr lang="en-GB" sz="2000">
                <a:solidFill>
                  <a:srgbClr val="FF0000"/>
                </a:solidFill>
              </a:rPr>
              <a:t>JUSTIN &amp; ALAN CONTENT</a:t>
            </a:r>
          </a:p>
        </p:txBody>
      </p:sp>
    </p:spTree>
    <p:extLst>
      <p:ext uri="{BB962C8B-B14F-4D97-AF65-F5344CB8AC3E}">
        <p14:creationId xmlns:p14="http://schemas.microsoft.com/office/powerpoint/2010/main" val="42531155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Implementation Phasing - </a:t>
            </a:r>
            <a:r>
              <a:rPr lang="en-US">
                <a:solidFill>
                  <a:srgbClr val="F53C32"/>
                </a:solidFill>
              </a:rPr>
              <a:t>Justin</a:t>
            </a:r>
            <a:endParaRPr lang="en-US" b="0" i="1">
              <a:solidFill>
                <a:srgbClr val="F53C32"/>
              </a:solidFill>
            </a:endParaRPr>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extLst>
              <p:ext uri="{D42A27DB-BD31-4B8C-83A1-F6EECF244321}">
                <p14:modId xmlns:p14="http://schemas.microsoft.com/office/powerpoint/2010/main" val="2656962688"/>
              </p:ext>
            </p:extLst>
          </p:nvPr>
        </p:nvGraphicFramePr>
        <p:xfrm>
          <a:off x="97277" y="880833"/>
          <a:ext cx="11566187" cy="4966844"/>
        </p:xfrm>
        <a:graphic>
          <a:graphicData uri="http://schemas.openxmlformats.org/drawingml/2006/table">
            <a:tbl>
              <a:tblPr firstRow="1" bandRow="1">
                <a:tableStyleId>{5C22544A-7EE6-4342-B048-85BDC9FD1C3A}</a:tableStyleId>
              </a:tblPr>
              <a:tblGrid>
                <a:gridCol w="657478">
                  <a:extLst>
                    <a:ext uri="{9D8B030D-6E8A-4147-A177-3AD203B41FA5}">
                      <a16:colId xmlns:a16="http://schemas.microsoft.com/office/drawing/2014/main" val="1883811094"/>
                    </a:ext>
                  </a:extLst>
                </a:gridCol>
                <a:gridCol w="568207">
                  <a:extLst>
                    <a:ext uri="{9D8B030D-6E8A-4147-A177-3AD203B41FA5}">
                      <a16:colId xmlns:a16="http://schemas.microsoft.com/office/drawing/2014/main" val="3625493689"/>
                    </a:ext>
                  </a:extLst>
                </a:gridCol>
                <a:gridCol w="408561">
                  <a:extLst>
                    <a:ext uri="{9D8B030D-6E8A-4147-A177-3AD203B41FA5}">
                      <a16:colId xmlns:a16="http://schemas.microsoft.com/office/drawing/2014/main" val="2897028255"/>
                    </a:ext>
                  </a:extLst>
                </a:gridCol>
                <a:gridCol w="9931941">
                  <a:extLst>
                    <a:ext uri="{9D8B030D-6E8A-4147-A177-3AD203B41FA5}">
                      <a16:colId xmlns:a16="http://schemas.microsoft.com/office/drawing/2014/main" val="4070478539"/>
                    </a:ext>
                  </a:extLst>
                </a:gridCol>
              </a:tblGrid>
              <a:tr h="251624">
                <a:tc gridSpan="3">
                  <a:txBody>
                    <a:bodyPr/>
                    <a:lstStyle/>
                    <a:p>
                      <a:pPr algn="ctr"/>
                      <a:endParaRPr lang="en-GB" sz="1000"/>
                    </a:p>
                  </a:txBody>
                  <a:tcPr/>
                </a:tc>
                <a:tc hMerge="1">
                  <a:txBody>
                    <a:bodyPr/>
                    <a:lstStyle/>
                    <a:p>
                      <a:pPr algn="ctr"/>
                      <a:endParaRPr lang="en-GB" sz="1000"/>
                    </a:p>
                  </a:txBody>
                  <a:tcPr/>
                </a:tc>
                <a:tc hMerge="1">
                  <a:txBody>
                    <a:bodyPr/>
                    <a:lstStyle/>
                    <a:p>
                      <a:endParaRPr lang="en-GB"/>
                    </a:p>
                  </a:txBody>
                  <a:tcPr/>
                </a:tc>
                <a:tc>
                  <a:txBody>
                    <a:bodyPr/>
                    <a:lstStyle/>
                    <a:p>
                      <a:pPr algn="ctr"/>
                      <a:r>
                        <a:rPr lang="en-GB" sz="1000"/>
                        <a:t>Phase – “Iteration”</a:t>
                      </a:r>
                    </a:p>
                  </a:txBody>
                  <a:tcPr/>
                </a:tc>
                <a:extLst>
                  <a:ext uri="{0D108BD9-81ED-4DB2-BD59-A6C34878D82A}">
                    <a16:rowId xmlns:a16="http://schemas.microsoft.com/office/drawing/2014/main" val="1225621879"/>
                  </a:ext>
                </a:extLst>
              </a:tr>
              <a:tr h="249303">
                <a:tc rowSpan="2" gridSpan="3">
                  <a:txBody>
                    <a:bodyPr/>
                    <a:lstStyle/>
                    <a:p>
                      <a:pPr algn="l"/>
                      <a:r>
                        <a:rPr lang="en-GB" sz="1000"/>
                        <a:t>Title</a:t>
                      </a:r>
                      <a:endParaRPr lang="en-GB" sz="1000" b="0"/>
                    </a:p>
                  </a:txBody>
                  <a:tcPr marL="36000" marR="36000" marT="36000" marB="36000" anchor="ctr"/>
                </a:tc>
                <a:tc rowSpan="2" hMerge="1">
                  <a:txBody>
                    <a:bodyPr/>
                    <a:lstStyle/>
                    <a:p>
                      <a:pPr algn="ctr"/>
                      <a:endParaRPr lang="en-GB" sz="1000"/>
                    </a:p>
                  </a:txBody>
                  <a:tcPr/>
                </a:tc>
                <a:tc rowSpan="2" hMerge="1">
                  <a:txBody>
                    <a:bodyPr/>
                    <a:lstStyle/>
                    <a:p>
                      <a:endParaRPr lang="en-GB"/>
                    </a:p>
                  </a:txBody>
                  <a:tcPr/>
                </a:tc>
                <a:tc>
                  <a:txBody>
                    <a:bodyPr/>
                    <a:lstStyle/>
                    <a:p>
                      <a:pPr algn="ctr"/>
                      <a:r>
                        <a:rPr lang="en-GB" sz="1000">
                          <a:solidFill>
                            <a:schemeClr val="bg1"/>
                          </a:solidFill>
                        </a:rPr>
                        <a:t>10 (N) – Integration Waterfall</a:t>
                      </a:r>
                    </a:p>
                  </a:txBody>
                  <a:tcPr marL="36000" marR="36000" marT="36000" marB="36000">
                    <a:solidFill>
                      <a:schemeClr val="accent6">
                        <a:lumMod val="75000"/>
                      </a:schemeClr>
                    </a:solidFill>
                  </a:tcPr>
                </a:tc>
                <a:extLst>
                  <a:ext uri="{0D108BD9-81ED-4DB2-BD59-A6C34878D82A}">
                    <a16:rowId xmlns:a16="http://schemas.microsoft.com/office/drawing/2014/main" val="1760800610"/>
                  </a:ext>
                </a:extLst>
              </a:tr>
              <a:tr h="419971">
                <a:tc gridSpan="3" vMerge="1">
                  <a:txBody>
                    <a:bodyPr/>
                    <a:lstStyle/>
                    <a:p>
                      <a:pPr algn="l"/>
                      <a:endParaRPr lang="en-GB" sz="1000" b="0"/>
                    </a:p>
                  </a:txBody>
                  <a:tcPr anchor="ctr"/>
                </a:tc>
                <a:tc hMerge="1" vMerge="1">
                  <a:txBody>
                    <a:bodyPr/>
                    <a:lstStyle/>
                    <a:p>
                      <a:pPr algn="ctr"/>
                      <a:endParaRPr lang="en-GB" sz="1000" b="0"/>
                    </a:p>
                  </a:txBody>
                  <a:tcPr anchor="ctr"/>
                </a:tc>
                <a:tc hMerge="1" vMerge="1">
                  <a:txBody>
                    <a:bodyPr/>
                    <a:lstStyle/>
                    <a:p>
                      <a:endParaRPr lang="en-GB"/>
                    </a:p>
                  </a:txBody>
                  <a:tcPr/>
                </a:tc>
                <a:tc>
                  <a:txBody>
                    <a:bodyPr/>
                    <a:lstStyle/>
                    <a:p>
                      <a:pPr algn="ctr"/>
                      <a:r>
                        <a:rPr lang="en-GB" sz="1100" b="0"/>
                        <a:t>“Integration to SAP on Premise”</a:t>
                      </a:r>
                    </a:p>
                  </a:txBody>
                  <a:tcPr anchor="ctr"/>
                </a:tc>
                <a:extLst>
                  <a:ext uri="{0D108BD9-81ED-4DB2-BD59-A6C34878D82A}">
                    <a16:rowId xmlns:a16="http://schemas.microsoft.com/office/drawing/2014/main" val="600912278"/>
                  </a:ext>
                </a:extLst>
              </a:tr>
              <a:tr h="129918">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Timeline</a:t>
                      </a:r>
                    </a:p>
                  </a:txBody>
                  <a:tcPr marL="36000" marR="36000" marT="36000" marB="36000" anchor="ctr"/>
                </a:tc>
                <a:tc hMerge="1">
                  <a:txBody>
                    <a:bodyPr/>
                    <a:lstStyle/>
                    <a:p>
                      <a:endParaRPr lang="en-GB"/>
                    </a:p>
                  </a:txBody>
                  <a:tcPr/>
                </a:tc>
                <a:tc hMerge="1">
                  <a:txBody>
                    <a:bodyPr/>
                    <a:lstStyle/>
                    <a:p>
                      <a:endParaRPr lang="en-GB"/>
                    </a:p>
                  </a:txBody>
                  <a:tcPr/>
                </a:tc>
                <a:tc>
                  <a:txBody>
                    <a:bodyPr/>
                    <a:lstStyle/>
                    <a:p>
                      <a:pPr marL="171450" indent="-171450" algn="l">
                        <a:buFont typeface="Arial" panose="020B0604020202020204" pitchFamily="34" charset="0"/>
                        <a:buChar char="•"/>
                      </a:pPr>
                      <a:endParaRPr lang="en-GB" sz="1000" b="0">
                        <a:solidFill>
                          <a:srgbClr val="C800A1"/>
                        </a:solidFill>
                        <a:latin typeface="+mn-lt"/>
                        <a:ea typeface="+mn-ea"/>
                        <a:cs typeface="+mn-cs"/>
                      </a:endParaRPr>
                    </a:p>
                  </a:txBody>
                  <a:tcPr/>
                </a:tc>
                <a:extLst>
                  <a:ext uri="{0D108BD9-81ED-4DB2-BD59-A6C34878D82A}">
                    <a16:rowId xmlns:a16="http://schemas.microsoft.com/office/drawing/2014/main" val="2562456083"/>
                  </a:ext>
                </a:extLst>
              </a:tr>
              <a:tr h="518413">
                <a:tc gridSpan="3">
                  <a:txBody>
                    <a:bodyPr/>
                    <a:lstStyle/>
                    <a:p>
                      <a:pPr marL="0" indent="0" algn="l">
                        <a:buFont typeface="Arial" panose="020B0604020202020204" pitchFamily="34" charset="0"/>
                        <a:buNone/>
                      </a:pPr>
                      <a:r>
                        <a:rPr lang="en-GB" sz="1000" b="1">
                          <a:solidFill>
                            <a:schemeClr val="dk1"/>
                          </a:solidFill>
                          <a:latin typeface="+mn-lt"/>
                          <a:ea typeface="+mn-ea"/>
                          <a:cs typeface="+mn-cs"/>
                        </a:rPr>
                        <a:t>Technical Scope</a:t>
                      </a:r>
                    </a:p>
                  </a:txBody>
                  <a:tcPr marL="36000" marR="36000" marT="36000" marB="36000" anchor="ctr"/>
                </a:tc>
                <a:tc hMerge="1">
                  <a:txBody>
                    <a:bodyPr/>
                    <a:lstStyle/>
                    <a:p>
                      <a:pPr marL="0" indent="0" algn="l">
                        <a:buFont typeface="Arial" panose="020B0604020202020204" pitchFamily="34" charset="0"/>
                        <a:buNone/>
                      </a:pPr>
                      <a:endParaRPr lang="en-GB" sz="1000" b="0">
                        <a:solidFill>
                          <a:srgbClr val="C800A1"/>
                        </a:solidFill>
                        <a:latin typeface="+mn-lt"/>
                        <a:ea typeface="+mn-ea"/>
                        <a:cs typeface="+mn-cs"/>
                      </a:endParaRPr>
                    </a:p>
                  </a:txBody>
                  <a:tcPr/>
                </a:tc>
                <a:tc hMerge="1">
                  <a:txBody>
                    <a:bodyPr/>
                    <a:lstStyle/>
                    <a:p>
                      <a:endParaRPr lang="en-GB"/>
                    </a:p>
                  </a:txBody>
                  <a:tcPr/>
                </a:tc>
                <a:tc>
                  <a:txBody>
                    <a:bodyPr/>
                    <a:lstStyle/>
                    <a:p>
                      <a:pPr marL="0" marR="0" lvl="0" indent="0" algn="ctr" defTabSz="914400" rtl="0" eaLnBrk="1" fontAlgn="base" latinLnBrk="0" hangingPunct="1">
                        <a:lnSpc>
                          <a:spcPct val="100000"/>
                        </a:lnSpc>
                        <a:spcBef>
                          <a:spcPct val="0"/>
                        </a:spcBef>
                        <a:spcAft>
                          <a:spcPts val="800"/>
                        </a:spcAft>
                        <a:buClr>
                          <a:schemeClr val="tx1"/>
                        </a:buClr>
                        <a:buSzTx/>
                        <a:buFont typeface="Arial" panose="020B0604020202020204" pitchFamily="34" charset="0"/>
                        <a:buNone/>
                        <a:tabLst/>
                        <a:defRPr/>
                      </a:pPr>
                      <a:endParaRPr lang="en-GB" sz="1000" b="0">
                        <a:solidFill>
                          <a:schemeClr val="dk1"/>
                        </a:solidFill>
                        <a:latin typeface="+mn-lt"/>
                        <a:ea typeface="+mn-ea"/>
                        <a:cs typeface="+mn-cs"/>
                      </a:endParaRPr>
                    </a:p>
                  </a:txBody>
                  <a:tcPr anchor="ctr"/>
                </a:tc>
                <a:extLst>
                  <a:ext uri="{0D108BD9-81ED-4DB2-BD59-A6C34878D82A}">
                    <a16:rowId xmlns:a16="http://schemas.microsoft.com/office/drawing/2014/main" val="2659425416"/>
                  </a:ext>
                </a:extLst>
              </a:tr>
              <a:tr h="0">
                <a:tc gridSpan="3">
                  <a:txBody>
                    <a:bodyPr/>
                    <a:lstStyle/>
                    <a:p>
                      <a:pPr lvl="0" algn="l">
                        <a:lnSpc>
                          <a:spcPct val="100000"/>
                        </a:lnSpc>
                        <a:spcBef>
                          <a:spcPts val="0"/>
                        </a:spcBef>
                        <a:spcAft>
                          <a:spcPts val="0"/>
                        </a:spcAft>
                        <a:buNone/>
                      </a:pPr>
                      <a:r>
                        <a:rPr lang="en-GB" sz="1000" b="1" noProof="0">
                          <a:solidFill>
                            <a:schemeClr val="dk1"/>
                          </a:solidFill>
                          <a:latin typeface="+mn-lt"/>
                          <a:ea typeface="+mn-ea"/>
                          <a:cs typeface="+mn-cs"/>
                        </a:rPr>
                        <a:t>ROM Cost</a:t>
                      </a:r>
                    </a:p>
                  </a:txBody>
                  <a:tcPr marL="36000" marR="36000" marT="36000" marB="36000" anchor="ctr"/>
                </a:tc>
                <a:tc hMerge="1">
                  <a:txBody>
                    <a:bodyPr/>
                    <a:lstStyle/>
                    <a:p>
                      <a:endParaRPr lang="en-US"/>
                    </a:p>
                  </a:txBody>
                  <a:tcPr/>
                </a:tc>
                <a:tc hMerge="1">
                  <a:txBody>
                    <a:bodyPr/>
                    <a:lstStyle/>
                    <a:p>
                      <a:endParaRPr lang="en-US"/>
                    </a:p>
                  </a:txBody>
                  <a:tcPr/>
                </a:tc>
                <a:tc>
                  <a:txBody>
                    <a:bodyPr/>
                    <a:lstStyle/>
                    <a:p>
                      <a:pPr lvl="0" algn="ctr">
                        <a:spcAft>
                          <a:spcPts val="0"/>
                        </a:spcAft>
                        <a:buNone/>
                      </a:pPr>
                      <a:endParaRPr lang="en-GB" sz="1000" b="0"/>
                    </a:p>
                  </a:txBody>
                  <a:tcPr anchor="ctr"/>
                </a:tc>
                <a:extLst>
                  <a:ext uri="{0D108BD9-81ED-4DB2-BD59-A6C34878D82A}">
                    <a16:rowId xmlns:a16="http://schemas.microsoft.com/office/drawing/2014/main" val="1842991863"/>
                  </a:ext>
                </a:extLst>
              </a:tr>
              <a:tr h="0">
                <a:tc rowSpan="4">
                  <a:txBody>
                    <a:bodyPr/>
                    <a:lstStyle/>
                    <a:p>
                      <a:pPr algn="l"/>
                      <a:r>
                        <a:rPr lang="en-GB" sz="1000" b="1"/>
                        <a:t>Benefit</a:t>
                      </a:r>
                    </a:p>
                  </a:txBody>
                  <a:tcPr marL="36000" marR="36000" marT="36000" marB="36000" anchor="ctr"/>
                </a:tc>
                <a:tc rowSpan="3">
                  <a:txBody>
                    <a:bodyPr/>
                    <a:lstStyle/>
                    <a:p>
                      <a:pPr algn="l"/>
                      <a:r>
                        <a:rPr lang="en-GB" sz="1000" b="0"/>
                        <a:t>Tangible Benefit</a:t>
                      </a:r>
                    </a:p>
                  </a:txBody>
                  <a:tcPr marL="36000" marR="36000" marT="36000" marB="36000" anchor="ctr"/>
                </a:tc>
                <a:tc>
                  <a:txBody>
                    <a:bodyPr/>
                    <a:lstStyle/>
                    <a:p>
                      <a:pPr algn="ctr"/>
                      <a:r>
                        <a:rPr lang="en-GB" sz="1000" b="0"/>
                        <a:t>UK</a:t>
                      </a:r>
                    </a:p>
                  </a:txBody>
                  <a:tcPr marL="36000" marR="36000" marT="36000" marB="36000" anchor="ctr"/>
                </a:tc>
                <a:tc>
                  <a:txBody>
                    <a:bodyPr/>
                    <a:lstStyle/>
                    <a:p>
                      <a:pPr algn="ctr">
                        <a:spcAft>
                          <a:spcPts val="0"/>
                        </a:spcAft>
                      </a:pPr>
                      <a:endParaRPr lang="en-GB" sz="1000" b="0"/>
                    </a:p>
                  </a:txBody>
                  <a:tcPr anchor="ctr"/>
                </a:tc>
                <a:extLst>
                  <a:ext uri="{0D108BD9-81ED-4DB2-BD59-A6C34878D82A}">
                    <a16:rowId xmlns:a16="http://schemas.microsoft.com/office/drawing/2014/main" val="1760999461"/>
                  </a:ext>
                </a:extLst>
              </a:tr>
              <a:tr h="227179">
                <a:tc vMerge="1">
                  <a:txBody>
                    <a:bodyPr/>
                    <a:lstStyle/>
                    <a:p>
                      <a:pPr algn="l"/>
                      <a:endParaRPr lang="en-GB" sz="1000" b="0"/>
                    </a:p>
                  </a:txBody>
                  <a:tcPr anchor="ctr"/>
                </a:tc>
                <a:tc vMerge="1">
                  <a:txBody>
                    <a:bodyPr/>
                    <a:lstStyle/>
                    <a:p>
                      <a:pPr algn="l"/>
                      <a:endParaRPr lang="en-GB" sz="1000" b="0"/>
                    </a:p>
                  </a:txBody>
                  <a:tcPr anchor="ctr"/>
                </a:tc>
                <a:tc>
                  <a:txBody>
                    <a:bodyPr/>
                    <a:lstStyle/>
                    <a:p>
                      <a:pPr algn="ctr"/>
                      <a:r>
                        <a:rPr lang="en-GB" sz="1000" b="0"/>
                        <a:t>US</a:t>
                      </a:r>
                    </a:p>
                  </a:txBody>
                  <a:tcPr marL="36000" marR="36000" marT="36000" marB="36000" anchor="ctr"/>
                </a:tc>
                <a:tc>
                  <a:txBody>
                    <a:bodyPr/>
                    <a:lstStyle/>
                    <a:p>
                      <a:pPr algn="ctr">
                        <a:spcAft>
                          <a:spcPts val="0"/>
                        </a:spcAft>
                      </a:pPr>
                      <a:endParaRPr lang="en-GB" sz="1000" b="0"/>
                    </a:p>
                  </a:txBody>
                  <a:tcPr anchor="ctr"/>
                </a:tc>
                <a:extLst>
                  <a:ext uri="{0D108BD9-81ED-4DB2-BD59-A6C34878D82A}">
                    <a16:rowId xmlns:a16="http://schemas.microsoft.com/office/drawing/2014/main" val="4035819530"/>
                  </a:ext>
                </a:extLst>
              </a:tr>
              <a:tr h="230452">
                <a:tc vMerge="1">
                  <a:txBody>
                    <a:bodyPr/>
                    <a:lstStyle/>
                    <a:p>
                      <a:endParaRPr lang="en-GB"/>
                    </a:p>
                  </a:txBody>
                  <a:tcPr/>
                </a:tc>
                <a:tc vMerge="1">
                  <a:txBody>
                    <a:bodyPr/>
                    <a:lstStyle/>
                    <a:p>
                      <a:pPr algn="l"/>
                      <a:endParaRPr lang="en-GB" sz="1000" b="0"/>
                    </a:p>
                  </a:txBody>
                  <a:tcPr anchor="ctr"/>
                </a:tc>
                <a:tc>
                  <a:txBody>
                    <a:bodyPr/>
                    <a:lstStyle/>
                    <a:p>
                      <a:pPr algn="ctr"/>
                      <a:r>
                        <a:rPr lang="en-GB" sz="1000" b="0"/>
                        <a:t>Total</a:t>
                      </a:r>
                    </a:p>
                  </a:txBody>
                  <a:tcPr marL="36000" marR="36000" marT="36000" marB="36000" anchor="ctr"/>
                </a:tc>
                <a:tc>
                  <a:txBody>
                    <a:bodyPr/>
                    <a:lstStyle/>
                    <a:p>
                      <a:pPr algn="l"/>
                      <a:endParaRPr lang="en-GB" sz="1000" b="0"/>
                    </a:p>
                  </a:txBody>
                  <a:tcPr anchor="ctr"/>
                </a:tc>
                <a:extLst>
                  <a:ext uri="{0D108BD9-81ED-4DB2-BD59-A6C34878D82A}">
                    <a16:rowId xmlns:a16="http://schemas.microsoft.com/office/drawing/2014/main" val="2649516095"/>
                  </a:ext>
                </a:extLst>
              </a:tr>
              <a:tr h="518413">
                <a:tc vMerge="1">
                  <a:txBody>
                    <a:bodyPr/>
                    <a:lstStyle/>
                    <a:p>
                      <a:pPr algn="l"/>
                      <a:endParaRPr lang="en-GB" sz="1000" b="0"/>
                    </a:p>
                  </a:txBody>
                  <a:tcPr anchor="ctr"/>
                </a:tc>
                <a:tc gridSpan="2">
                  <a:txBody>
                    <a:bodyPr/>
                    <a:lstStyle/>
                    <a:p>
                      <a:pPr algn="l"/>
                      <a:r>
                        <a:rPr lang="en-GB" sz="1000" b="0"/>
                        <a:t>Intangible Benefit</a:t>
                      </a:r>
                    </a:p>
                  </a:txBody>
                  <a:tcPr marL="36000" marR="36000" marT="36000" marB="36000" anchor="ctr"/>
                </a:tc>
                <a:tc hMerge="1">
                  <a:txBody>
                    <a:bodyPr/>
                    <a:lstStyle/>
                    <a:p>
                      <a:endParaRPr lang="en-GB"/>
                    </a:p>
                  </a:txBody>
                  <a:tcPr/>
                </a:tc>
                <a:tc>
                  <a:txBody>
                    <a:bodyPr/>
                    <a:lstStyle/>
                    <a:p>
                      <a:pPr marL="171450" indent="-171450" algn="l">
                        <a:spcAft>
                          <a:spcPts val="0"/>
                        </a:spcAft>
                        <a:buFont typeface="Wingdings" panose="05000000000000000000" pitchFamily="2" charset="2"/>
                        <a:buChar char="ü"/>
                      </a:pPr>
                      <a:endParaRPr lang="en-GB" sz="1000" b="0"/>
                    </a:p>
                  </a:txBody>
                  <a:tcPr/>
                </a:tc>
                <a:extLst>
                  <a:ext uri="{0D108BD9-81ED-4DB2-BD59-A6C34878D82A}">
                    <a16:rowId xmlns:a16="http://schemas.microsoft.com/office/drawing/2014/main" val="3727867925"/>
                  </a:ext>
                </a:extLst>
              </a:tr>
              <a:tr h="216000">
                <a:tc rowSpan="5">
                  <a:txBody>
                    <a:bodyPr/>
                    <a:lstStyle/>
                    <a:p>
                      <a:pPr algn="l"/>
                      <a:r>
                        <a:rPr lang="en-GB" sz="1000" b="1"/>
                        <a:t>Change Impact</a:t>
                      </a:r>
                    </a:p>
                  </a:txBody>
                  <a:tcPr marL="36000" marR="36000" marT="36000" marB="36000" anchor="ctr"/>
                </a:tc>
                <a:tc gridSpan="2">
                  <a:txBody>
                    <a:bodyPr/>
                    <a:lstStyle/>
                    <a:p>
                      <a:pPr algn="l"/>
                      <a:r>
                        <a:rPr lang="en-GB" sz="1000" b="0"/>
                        <a:t>High</a:t>
                      </a:r>
                    </a:p>
                  </a:txBody>
                  <a:tcPr marL="36000" marR="36000" marT="36000" marB="36000" anchor="ctr"/>
                </a:tc>
                <a:tc hMerge="1">
                  <a:txBody>
                    <a:bodyPr/>
                    <a:lstStyle/>
                    <a:p>
                      <a:endParaRPr lang="en-GB"/>
                    </a:p>
                  </a:txBody>
                  <a:tcPr/>
                </a:tc>
                <a:tc>
                  <a:txBody>
                    <a:bodyPr/>
                    <a:lstStyle/>
                    <a:p>
                      <a:pPr algn="ctr"/>
                      <a:endParaRPr lang="en-GB" sz="1000" b="0"/>
                    </a:p>
                  </a:txBody>
                  <a:tcPr anchor="ctr"/>
                </a:tc>
                <a:extLst>
                  <a:ext uri="{0D108BD9-81ED-4DB2-BD59-A6C34878D82A}">
                    <a16:rowId xmlns:a16="http://schemas.microsoft.com/office/drawing/2014/main" val="1027697149"/>
                  </a:ext>
                </a:extLst>
              </a:tr>
              <a:tr h="216000">
                <a:tc vMerge="1">
                  <a:txBody>
                    <a:bodyPr/>
                    <a:lstStyle/>
                    <a:p>
                      <a:pPr algn="l"/>
                      <a:endParaRPr lang="en-GB" sz="1000" b="0"/>
                    </a:p>
                  </a:txBody>
                  <a:tcPr anchor="ctr"/>
                </a:tc>
                <a:tc gridSpan="2">
                  <a:txBody>
                    <a:bodyPr/>
                    <a:lstStyle/>
                    <a:p>
                      <a:pPr algn="l"/>
                      <a:r>
                        <a:rPr lang="en-GB" sz="1000" b="0"/>
                        <a:t>Medium</a:t>
                      </a:r>
                    </a:p>
                  </a:txBody>
                  <a:tcPr marL="36000" marR="36000" marT="36000" marB="36000" anchor="ctr"/>
                </a:tc>
                <a:tc hMerge="1">
                  <a:txBody>
                    <a:bodyPr/>
                    <a:lstStyle/>
                    <a:p>
                      <a:endParaRPr lang="en-GB"/>
                    </a:p>
                  </a:txBody>
                  <a:tcPr/>
                </a:tc>
                <a:tc>
                  <a:txBody>
                    <a:bodyPr/>
                    <a:lstStyle/>
                    <a:p>
                      <a:pPr algn="ctr"/>
                      <a:endParaRPr lang="en-GB" sz="1000" b="0"/>
                    </a:p>
                  </a:txBody>
                  <a:tcPr anchor="ctr"/>
                </a:tc>
                <a:extLst>
                  <a:ext uri="{0D108BD9-81ED-4DB2-BD59-A6C34878D82A}">
                    <a16:rowId xmlns:a16="http://schemas.microsoft.com/office/drawing/2014/main" val="1594696900"/>
                  </a:ext>
                </a:extLst>
              </a:tr>
              <a:tr h="216000">
                <a:tc vMerge="1">
                  <a:txBody>
                    <a:bodyPr/>
                    <a:lstStyle/>
                    <a:p>
                      <a:pPr algn="l"/>
                      <a:endParaRPr lang="en-GB" sz="1000" b="0"/>
                    </a:p>
                  </a:txBody>
                  <a:tcPr anchor="ctr"/>
                </a:tc>
                <a:tc gridSpan="2">
                  <a:txBody>
                    <a:bodyPr/>
                    <a:lstStyle/>
                    <a:p>
                      <a:pPr algn="l"/>
                      <a:r>
                        <a:rPr lang="en-GB" sz="1000" b="0"/>
                        <a:t>Low</a:t>
                      </a:r>
                    </a:p>
                  </a:txBody>
                  <a:tcPr marL="36000" marR="36000" marT="36000" marB="36000" anchor="ctr"/>
                </a:tc>
                <a:tc hMerge="1">
                  <a:txBody>
                    <a:bodyPr/>
                    <a:lstStyle/>
                    <a:p>
                      <a:endParaRPr lang="en-GB"/>
                    </a:p>
                  </a:txBody>
                  <a:tcPr/>
                </a:tc>
                <a:tc>
                  <a:txBody>
                    <a:bodyPr/>
                    <a:lstStyle/>
                    <a:p>
                      <a:pPr algn="ctr"/>
                      <a:endParaRPr lang="en-GB" sz="1000" b="0"/>
                    </a:p>
                  </a:txBody>
                  <a:tcPr anchor="ctr"/>
                </a:tc>
                <a:extLst>
                  <a:ext uri="{0D108BD9-81ED-4DB2-BD59-A6C34878D82A}">
                    <a16:rowId xmlns:a16="http://schemas.microsoft.com/office/drawing/2014/main" val="2470932945"/>
                  </a:ext>
                </a:extLst>
              </a:tr>
              <a:tr h="457200">
                <a:tc vMerge="1">
                  <a:txBody>
                    <a:bodyPr/>
                    <a:lstStyle/>
                    <a:p>
                      <a:pPr algn="l"/>
                      <a:endParaRPr lang="en-GB" sz="1000" b="0"/>
                    </a:p>
                  </a:txBody>
                  <a:tcPr anchor="ctr"/>
                </a:tc>
                <a:tc gridSpan="2">
                  <a:txBody>
                    <a:bodyPr/>
                    <a:lstStyle/>
                    <a:p>
                      <a:pPr algn="l"/>
                      <a:r>
                        <a:rPr lang="en-GB" sz="1000" b="0"/>
                        <a:t># of Personas Impacted </a:t>
                      </a:r>
                      <a:r>
                        <a:rPr lang="en-GB" sz="1000" b="0" i="1"/>
                        <a:t>(highest impacted)</a:t>
                      </a:r>
                    </a:p>
                  </a:txBody>
                  <a:tcPr marL="36000" marR="36000" marT="36000" marB="36000" anchor="ctr"/>
                </a:tc>
                <a:tc hMerge="1">
                  <a:txBody>
                    <a:bodyPr/>
                    <a:lstStyle/>
                    <a:p>
                      <a:endParaRPr lang="en-GB"/>
                    </a:p>
                  </a:txBody>
                  <a:tcPr/>
                </a:tc>
                <a:tc>
                  <a:txBody>
                    <a:bodyPr/>
                    <a:lstStyle/>
                    <a:p>
                      <a:pPr marL="0" indent="0" algn="r">
                        <a:spcAft>
                          <a:spcPts val="0"/>
                        </a:spcAft>
                        <a:buFont typeface="Arial" panose="020B0604020202020204" pitchFamily="34" charset="0"/>
                        <a:buNone/>
                      </a:pPr>
                      <a:endParaRPr lang="en-GB" sz="800" b="0" i="1"/>
                    </a:p>
                  </a:txBody>
                  <a:tcPr anchor="ctr"/>
                </a:tc>
                <a:extLst>
                  <a:ext uri="{0D108BD9-81ED-4DB2-BD59-A6C34878D82A}">
                    <a16:rowId xmlns:a16="http://schemas.microsoft.com/office/drawing/2014/main" val="1392659525"/>
                  </a:ext>
                </a:extLst>
              </a:tr>
              <a:tr h="252000">
                <a:tc vMerge="1">
                  <a:txBody>
                    <a:bodyPr/>
                    <a:lstStyle/>
                    <a:p>
                      <a:pPr algn="l"/>
                      <a:endParaRPr lang="en-GB" sz="1000" b="0"/>
                    </a:p>
                  </a:txBody>
                  <a:tcPr anchor="ctr"/>
                </a:tc>
                <a:tc gridSpan="2">
                  <a:txBody>
                    <a:bodyPr/>
                    <a:lstStyle/>
                    <a:p>
                      <a:pPr algn="l"/>
                      <a:r>
                        <a:rPr lang="en-GB" sz="1000" b="0"/>
                        <a:t># of People Impacted</a:t>
                      </a:r>
                    </a:p>
                  </a:txBody>
                  <a:tcPr marL="36000" marR="36000" marT="36000" marB="36000" anchor="ctr"/>
                </a:tc>
                <a:tc hMerge="1">
                  <a:txBody>
                    <a:bodyPr/>
                    <a:lstStyle/>
                    <a:p>
                      <a:endParaRPr lang="en-GB"/>
                    </a:p>
                  </a:txBody>
                  <a:tcPr/>
                </a:tc>
                <a:tc>
                  <a:txBody>
                    <a:bodyPr/>
                    <a:lstStyle/>
                    <a:p>
                      <a:pPr algn="ctr"/>
                      <a:endParaRPr lang="en-GB" sz="1000" b="0"/>
                    </a:p>
                  </a:txBody>
                  <a:tcPr anchor="ctr"/>
                </a:tc>
                <a:extLst>
                  <a:ext uri="{0D108BD9-81ED-4DB2-BD59-A6C34878D82A}">
                    <a16:rowId xmlns:a16="http://schemas.microsoft.com/office/drawing/2014/main" val="91363723"/>
                  </a:ext>
                </a:extLst>
              </a:tr>
            </a:tbl>
          </a:graphicData>
        </a:graphic>
      </p:graphicFrame>
      <p:sp>
        <p:nvSpPr>
          <p:cNvPr id="20" name="Rectangle 19">
            <a:extLst>
              <a:ext uri="{FF2B5EF4-FFF2-40B4-BE49-F238E27FC236}">
                <a16:creationId xmlns:a16="http://schemas.microsoft.com/office/drawing/2014/main" id="{8F364A06-6825-4B06-880A-CF3355E061D6}"/>
              </a:ext>
            </a:extLst>
          </p:cNvPr>
          <p:cNvSpPr/>
          <p:nvPr/>
        </p:nvSpPr>
        <p:spPr>
          <a:xfrm>
            <a:off x="9120851" y="134067"/>
            <a:ext cx="2711896" cy="553998"/>
          </a:xfrm>
          <a:prstGeom prst="rect">
            <a:avLst/>
          </a:prstGeom>
        </p:spPr>
        <p:txBody>
          <a:bodyPr wrap="square">
            <a:spAutoFit/>
          </a:bodyPr>
          <a:lstStyle/>
          <a:p>
            <a:pPr algn="r"/>
            <a:r>
              <a:rPr lang="en-GB" sz="1000"/>
              <a:t>* Slide does not include impacts / tangible benefits relating to Temporary Assignments as final technical proposal is being validated</a:t>
            </a:r>
          </a:p>
        </p:txBody>
      </p:sp>
      <p:sp>
        <p:nvSpPr>
          <p:cNvPr id="5" name="Rectangle 4">
            <a:extLst>
              <a:ext uri="{FF2B5EF4-FFF2-40B4-BE49-F238E27FC236}">
                <a16:creationId xmlns:a16="http://schemas.microsoft.com/office/drawing/2014/main" id="{50FE1566-2CCB-4DBA-BA58-9B5881E41B34}"/>
              </a:ext>
            </a:extLst>
          </p:cNvPr>
          <p:cNvSpPr/>
          <p:nvPr/>
        </p:nvSpPr>
        <p:spPr>
          <a:xfrm>
            <a:off x="1824400" y="1889425"/>
            <a:ext cx="10076704" cy="3958252"/>
          </a:xfrm>
          <a:prstGeom prst="rect">
            <a:avLst/>
          </a:prstGeom>
          <a:solidFill>
            <a:srgbClr val="FFFF00"/>
          </a:solidFill>
        </p:spPr>
        <p:txBody>
          <a:bodyPr wrap="square" rtlCol="0" anchor="ctr">
            <a:noAutofit/>
          </a:bodyPr>
          <a:lstStyle/>
          <a:p>
            <a:pPr algn="ctr"/>
            <a:r>
              <a:rPr lang="en-GB" sz="2000">
                <a:solidFill>
                  <a:srgbClr val="FF0000"/>
                </a:solidFill>
              </a:rPr>
              <a:t>JUSTIN &amp; ALAN CONTENT</a:t>
            </a:r>
          </a:p>
        </p:txBody>
      </p:sp>
    </p:spTree>
    <p:extLst>
      <p:ext uri="{BB962C8B-B14F-4D97-AF65-F5344CB8AC3E}">
        <p14:creationId xmlns:p14="http://schemas.microsoft.com/office/powerpoint/2010/main" val="10309581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A1F9ED-6EDC-4E8D-804E-658F08B1343F}"/>
              </a:ext>
            </a:extLst>
          </p:cNvPr>
          <p:cNvSpPr>
            <a:spLocks noGrp="1"/>
          </p:cNvSpPr>
          <p:nvPr>
            <p:ph type="title"/>
          </p:nvPr>
        </p:nvSpPr>
        <p:spPr>
          <a:xfrm>
            <a:off x="430373" y="197109"/>
            <a:ext cx="11329827" cy="574516"/>
          </a:xfrm>
        </p:spPr>
        <p:txBody>
          <a:bodyPr/>
          <a:lstStyle/>
          <a:p>
            <a:r>
              <a:rPr lang="en-GB" sz="3730" b="0" spc="-200" dirty="0" err="1">
                <a:solidFill>
                  <a:srgbClr val="000000">
                    <a:lumMod val="65000"/>
                    <a:lumOff val="35000"/>
                  </a:srgbClr>
                </a:solidFill>
              </a:rPr>
              <a:t>my</a:t>
            </a:r>
            <a:r>
              <a:rPr lang="en-GB" sz="3730" spc="-200" dirty="0" err="1">
                <a:solidFill>
                  <a:srgbClr val="00BEB4">
                    <a:lumMod val="75000"/>
                  </a:srgbClr>
                </a:solidFill>
              </a:rPr>
              <a:t>HR</a:t>
            </a:r>
            <a:r>
              <a:rPr lang="en-GB" sz="3730" b="0" dirty="0">
                <a:solidFill>
                  <a:srgbClr val="00BEB4">
                    <a:lumMod val="75000"/>
                  </a:srgbClr>
                </a:solidFill>
              </a:rPr>
              <a:t> </a:t>
            </a:r>
            <a:r>
              <a:rPr lang="en-GB" sz="3730" b="0" spc="-250" dirty="0">
                <a:solidFill>
                  <a:srgbClr val="000000">
                    <a:lumMod val="65000"/>
                    <a:lumOff val="35000"/>
                  </a:srgbClr>
                </a:solidFill>
              </a:rPr>
              <a:t>2.0</a:t>
            </a:r>
            <a:br>
              <a:rPr lang="en-GB" dirty="0">
                <a:solidFill>
                  <a:srgbClr val="00148C"/>
                </a:solidFill>
              </a:rPr>
            </a:br>
            <a:r>
              <a:rPr lang="en-GB" sz="2400" b="0" dirty="0">
                <a:solidFill>
                  <a:srgbClr val="FFFFFF">
                    <a:lumMod val="50000"/>
                  </a:srgbClr>
                </a:solidFill>
              </a:rPr>
              <a:t>Programme RAID</a:t>
            </a:r>
            <a:br>
              <a:rPr lang="en-US" dirty="0"/>
            </a:br>
            <a:endParaRPr lang="en-US" dirty="0">
              <a:solidFill>
                <a:schemeClr val="bg1">
                  <a:lumMod val="50000"/>
                </a:schemeClr>
              </a:solidFill>
            </a:endParaRPr>
          </a:p>
        </p:txBody>
      </p:sp>
      <p:graphicFrame>
        <p:nvGraphicFramePr>
          <p:cNvPr id="21" name="Table 20">
            <a:extLst>
              <a:ext uri="{FF2B5EF4-FFF2-40B4-BE49-F238E27FC236}">
                <a16:creationId xmlns:a16="http://schemas.microsoft.com/office/drawing/2014/main" id="{670F1256-103B-4155-B2CB-9F0F38DAFACF}"/>
              </a:ext>
            </a:extLst>
          </p:cNvPr>
          <p:cNvGraphicFramePr>
            <a:graphicFrameLocks noGrp="1"/>
          </p:cNvGraphicFramePr>
          <p:nvPr/>
        </p:nvGraphicFramePr>
        <p:xfrm>
          <a:off x="32569" y="1904576"/>
          <a:ext cx="11925655" cy="831775"/>
        </p:xfrm>
        <a:graphic>
          <a:graphicData uri="http://schemas.openxmlformats.org/drawingml/2006/table">
            <a:tbl>
              <a:tblPr firstRow="1" bandRow="1">
                <a:tableStyleId>{00A15C55-8517-42AA-B614-E9B94910E393}</a:tableStyleId>
              </a:tblPr>
              <a:tblGrid>
                <a:gridCol w="387132">
                  <a:extLst>
                    <a:ext uri="{9D8B030D-6E8A-4147-A177-3AD203B41FA5}">
                      <a16:colId xmlns:a16="http://schemas.microsoft.com/office/drawing/2014/main" val="472133257"/>
                    </a:ext>
                  </a:extLst>
                </a:gridCol>
                <a:gridCol w="955316">
                  <a:extLst>
                    <a:ext uri="{9D8B030D-6E8A-4147-A177-3AD203B41FA5}">
                      <a16:colId xmlns:a16="http://schemas.microsoft.com/office/drawing/2014/main" val="2662929827"/>
                    </a:ext>
                  </a:extLst>
                </a:gridCol>
                <a:gridCol w="565391">
                  <a:extLst>
                    <a:ext uri="{9D8B030D-6E8A-4147-A177-3AD203B41FA5}">
                      <a16:colId xmlns:a16="http://schemas.microsoft.com/office/drawing/2014/main" val="1314565940"/>
                    </a:ext>
                  </a:extLst>
                </a:gridCol>
                <a:gridCol w="4133134">
                  <a:extLst>
                    <a:ext uri="{9D8B030D-6E8A-4147-A177-3AD203B41FA5}">
                      <a16:colId xmlns:a16="http://schemas.microsoft.com/office/drawing/2014/main" val="276960621"/>
                    </a:ext>
                  </a:extLst>
                </a:gridCol>
                <a:gridCol w="4150625">
                  <a:extLst>
                    <a:ext uri="{9D8B030D-6E8A-4147-A177-3AD203B41FA5}">
                      <a16:colId xmlns:a16="http://schemas.microsoft.com/office/drawing/2014/main" val="3442502161"/>
                    </a:ext>
                  </a:extLst>
                </a:gridCol>
                <a:gridCol w="762337">
                  <a:extLst>
                    <a:ext uri="{9D8B030D-6E8A-4147-A177-3AD203B41FA5}">
                      <a16:colId xmlns:a16="http://schemas.microsoft.com/office/drawing/2014/main" val="2610624721"/>
                    </a:ext>
                  </a:extLst>
                </a:gridCol>
                <a:gridCol w="971720">
                  <a:extLst>
                    <a:ext uri="{9D8B030D-6E8A-4147-A177-3AD203B41FA5}">
                      <a16:colId xmlns:a16="http://schemas.microsoft.com/office/drawing/2014/main" val="3233646454"/>
                    </a:ext>
                  </a:extLst>
                </a:gridCol>
              </a:tblGrid>
              <a:tr h="0">
                <a:tc>
                  <a:txBody>
                    <a:bodyPr/>
                    <a:lstStyle/>
                    <a:p>
                      <a:pPr marL="0" marR="0" lvl="0" indent="0" algn="l" defTabSz="914400" rtl="0" eaLnBrk="1" fontAlgn="base" latinLnBrk="0" hangingPunct="1">
                        <a:lnSpc>
                          <a:spcPct val="100000"/>
                        </a:lnSpc>
                        <a:spcBef>
                          <a:spcPct val="0"/>
                        </a:spcBef>
                        <a:spcAft>
                          <a:spcPts val="800"/>
                        </a:spcAft>
                        <a:buClr>
                          <a:schemeClr val="tx1"/>
                        </a:buClr>
                        <a:buSzTx/>
                        <a:buFontTx/>
                        <a:buNone/>
                        <a:tabLst/>
                        <a:defRPr/>
                      </a:pPr>
                      <a:r>
                        <a:rPr lang="en-GB" sz="1000" b="1">
                          <a:solidFill>
                            <a:schemeClr val="lt1"/>
                          </a:solidFill>
                          <a:latin typeface="+mn-lt"/>
                          <a:ea typeface="+mn-ea"/>
                          <a:cs typeface="Arial" panose="020B0604020202020204" pitchFamily="34" charset="0"/>
                        </a:rPr>
                        <a:t>#Ref</a:t>
                      </a: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Issue Classification</a:t>
                      </a:r>
                      <a:endParaRPr lang="en-GB" sz="1000">
                        <a:latin typeface="+mj-lt"/>
                        <a:cs typeface="Arial" panose="020B0604020202020204" pitchFamily="34" charset="0"/>
                      </a:endParaRP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ISSUE Status</a:t>
                      </a:r>
                      <a:endParaRPr lang="en-GB" sz="1000">
                        <a:latin typeface="+mj-lt"/>
                        <a:cs typeface="Arial" panose="020B0604020202020204" pitchFamily="34" charset="0"/>
                      </a:endParaRP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Description</a:t>
                      </a:r>
                      <a:endParaRPr lang="en-GB" sz="1000">
                        <a:latin typeface="+mj-lt"/>
                        <a:cs typeface="Arial" panose="020B0604020202020204" pitchFamily="34" charset="0"/>
                      </a:endParaRP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Mitigating Action</a:t>
                      </a:r>
                      <a:endParaRPr lang="en-GB" sz="1000">
                        <a:latin typeface="+mj-lt"/>
                        <a:cs typeface="Arial" panose="020B0604020202020204" pitchFamily="34" charset="0"/>
                      </a:endParaRP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Target Resolution</a:t>
                      </a:r>
                      <a:endParaRPr lang="en-GB" sz="1000">
                        <a:latin typeface="+mj-lt"/>
                        <a:cs typeface="Arial" panose="020B0604020202020204" pitchFamily="34" charset="0"/>
                      </a:endParaRPr>
                    </a:p>
                  </a:txBody>
                  <a:tcPr marL="36000" marR="36000"/>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Owner</a:t>
                      </a:r>
                      <a:endParaRPr lang="en-GB" sz="1000">
                        <a:latin typeface="+mj-lt"/>
                        <a:cs typeface="Arial" panose="020B0604020202020204" pitchFamily="34" charset="0"/>
                      </a:endParaRPr>
                    </a:p>
                  </a:txBody>
                  <a:tcPr marL="36000" marR="36000"/>
                </a:tc>
                <a:extLst>
                  <a:ext uri="{0D108BD9-81ED-4DB2-BD59-A6C34878D82A}">
                    <a16:rowId xmlns:a16="http://schemas.microsoft.com/office/drawing/2014/main" val="2856016466"/>
                  </a:ext>
                </a:extLst>
              </a:tr>
              <a:tr h="435535">
                <a:tc>
                  <a:txBody>
                    <a:bodyPr/>
                    <a:lstStyle/>
                    <a:p>
                      <a:r>
                        <a:rPr lang="en-GB" sz="1000" b="0">
                          <a:latin typeface="+mj-lt"/>
                          <a:cs typeface="Arial" panose="020B0604020202020204" pitchFamily="34" charset="0"/>
                        </a:rPr>
                        <a:t>I-21</a:t>
                      </a:r>
                    </a:p>
                  </a:txBody>
                  <a:tcPr marL="36000" marR="36000" anchor="ctr"/>
                </a:tc>
                <a:tc>
                  <a:txBody>
                    <a:bodyPr/>
                    <a:lstStyle/>
                    <a:p>
                      <a:r>
                        <a:rPr lang="en-GB" sz="1000" b="0">
                          <a:latin typeface="+mj-lt"/>
                          <a:cs typeface="Arial" panose="020B0604020202020204" pitchFamily="34" charset="0"/>
                        </a:rPr>
                        <a:t>Concern</a:t>
                      </a:r>
                    </a:p>
                  </a:txBody>
                  <a:tcPr marL="36000" marR="36000" anchor="ctr"/>
                </a:tc>
                <a:tc>
                  <a:txBody>
                    <a:bodyPr/>
                    <a:lstStyle/>
                    <a:p>
                      <a:pPr algn="ctr"/>
                      <a:r>
                        <a:rPr lang="en-GB" sz="1000" b="0">
                          <a:solidFill>
                            <a:schemeClr val="bg1"/>
                          </a:solidFill>
                          <a:latin typeface="+mj-lt"/>
                          <a:cs typeface="Arial" panose="020B0604020202020204" pitchFamily="34" charset="0"/>
                        </a:rPr>
                        <a:t>Critical</a:t>
                      </a:r>
                    </a:p>
                  </a:txBody>
                  <a:tcPr marL="0" marR="0" anchor="ctr">
                    <a:solidFill>
                      <a:srgbClr val="F53C32"/>
                    </a:solidFill>
                  </a:tcPr>
                </a:tc>
                <a:tc>
                  <a:txBody>
                    <a:bodyPr/>
                    <a:lstStyle/>
                    <a:p>
                      <a:r>
                        <a:rPr lang="en-GB" sz="1000" b="0">
                          <a:solidFill>
                            <a:schemeClr val="dk1"/>
                          </a:solidFill>
                          <a:latin typeface="+mn-lt"/>
                          <a:ea typeface="+mn-ea"/>
                          <a:cs typeface="Arial"/>
                        </a:rPr>
                        <a:t>The overall costs exceeded initial estimate at last sanction</a:t>
                      </a:r>
                    </a:p>
                  </a:txBody>
                  <a:tcPr marL="36000" marR="36000" anchor="ctr"/>
                </a:tc>
                <a:tc>
                  <a:txBody>
                    <a:bodyPr/>
                    <a:lstStyle/>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r>
                        <a:rPr lang="en-GB" sz="1000" b="0" kern="1200">
                          <a:solidFill>
                            <a:schemeClr val="dk1"/>
                          </a:solidFill>
                          <a:effectLst/>
                          <a:latin typeface="+mj-lt"/>
                          <a:ea typeface="+mn-ea"/>
                          <a:cs typeface="Arial" panose="020B0604020202020204" pitchFamily="34" charset="0"/>
                        </a:rPr>
                        <a:t>Scope of what can be delivered and approach being reviewed to help reduce Project costs</a:t>
                      </a:r>
                    </a:p>
                  </a:txBody>
                  <a:tcPr marL="0" marR="0" marT="0" marB="0" anchor="ctr"/>
                </a:tc>
                <a:tc>
                  <a:txBody>
                    <a:bodyPr/>
                    <a:lstStyle/>
                    <a:p>
                      <a:pPr algn="ctr"/>
                      <a:r>
                        <a:rPr lang="en-GB" sz="1000" b="0">
                          <a:latin typeface="+mj-lt"/>
                          <a:cs typeface="Arial" panose="020B0604020202020204" pitchFamily="34" charset="0"/>
                        </a:rPr>
                        <a:t>05/03/21</a:t>
                      </a:r>
                    </a:p>
                  </a:txBody>
                  <a:tcPr marL="36000" marR="36000" anchor="ctr"/>
                </a:tc>
                <a:tc>
                  <a:txBody>
                    <a:bodyPr/>
                    <a:lstStyle/>
                    <a:p>
                      <a:pPr algn="ctr"/>
                      <a:r>
                        <a:rPr lang="en-GB" sz="1000" b="0">
                          <a:latin typeface="+mj-lt"/>
                          <a:cs typeface="Arial" panose="020B0604020202020204" pitchFamily="34" charset="0"/>
                        </a:rPr>
                        <a:t>Andy Noton </a:t>
                      </a:r>
                    </a:p>
                  </a:txBody>
                  <a:tcPr marL="36000" marR="36000" anchor="ctr"/>
                </a:tc>
                <a:extLst>
                  <a:ext uri="{0D108BD9-81ED-4DB2-BD59-A6C34878D82A}">
                    <a16:rowId xmlns:a16="http://schemas.microsoft.com/office/drawing/2014/main" val="2780753486"/>
                  </a:ext>
                </a:extLst>
              </a:tr>
            </a:tbl>
          </a:graphicData>
        </a:graphic>
      </p:graphicFrame>
      <p:graphicFrame>
        <p:nvGraphicFramePr>
          <p:cNvPr id="22" name="Table 21">
            <a:extLst>
              <a:ext uri="{FF2B5EF4-FFF2-40B4-BE49-F238E27FC236}">
                <a16:creationId xmlns:a16="http://schemas.microsoft.com/office/drawing/2014/main" id="{EF14377E-D4FD-4BC4-80F2-B14B75B4E010}"/>
              </a:ext>
            </a:extLst>
          </p:cNvPr>
          <p:cNvGraphicFramePr>
            <a:graphicFrameLocks noGrp="1"/>
          </p:cNvGraphicFramePr>
          <p:nvPr/>
        </p:nvGraphicFramePr>
        <p:xfrm>
          <a:off x="8213807" y="773403"/>
          <a:ext cx="3744416" cy="845040"/>
        </p:xfrm>
        <a:graphic>
          <a:graphicData uri="http://schemas.openxmlformats.org/drawingml/2006/table">
            <a:tbl>
              <a:tblPr firstRow="1" bandRow="1"/>
              <a:tblGrid>
                <a:gridCol w="412799">
                  <a:extLst>
                    <a:ext uri="{9D8B030D-6E8A-4147-A177-3AD203B41FA5}">
                      <a16:colId xmlns:a16="http://schemas.microsoft.com/office/drawing/2014/main" val="20000"/>
                    </a:ext>
                  </a:extLst>
                </a:gridCol>
                <a:gridCol w="412799">
                  <a:extLst>
                    <a:ext uri="{9D8B030D-6E8A-4147-A177-3AD203B41FA5}">
                      <a16:colId xmlns:a16="http://schemas.microsoft.com/office/drawing/2014/main" val="20001"/>
                    </a:ext>
                  </a:extLst>
                </a:gridCol>
                <a:gridCol w="471773">
                  <a:extLst>
                    <a:ext uri="{9D8B030D-6E8A-4147-A177-3AD203B41FA5}">
                      <a16:colId xmlns:a16="http://schemas.microsoft.com/office/drawing/2014/main" val="20002"/>
                    </a:ext>
                  </a:extLst>
                </a:gridCol>
                <a:gridCol w="471773">
                  <a:extLst>
                    <a:ext uri="{9D8B030D-6E8A-4147-A177-3AD203B41FA5}">
                      <a16:colId xmlns:a16="http://schemas.microsoft.com/office/drawing/2014/main" val="20003"/>
                    </a:ext>
                  </a:extLst>
                </a:gridCol>
                <a:gridCol w="412799">
                  <a:extLst>
                    <a:ext uri="{9D8B030D-6E8A-4147-A177-3AD203B41FA5}">
                      <a16:colId xmlns:a16="http://schemas.microsoft.com/office/drawing/2014/main" val="20004"/>
                    </a:ext>
                  </a:extLst>
                </a:gridCol>
                <a:gridCol w="623415">
                  <a:extLst>
                    <a:ext uri="{9D8B030D-6E8A-4147-A177-3AD203B41FA5}">
                      <a16:colId xmlns:a16="http://schemas.microsoft.com/office/drawing/2014/main" val="20005"/>
                    </a:ext>
                  </a:extLst>
                </a:gridCol>
                <a:gridCol w="438072">
                  <a:extLst>
                    <a:ext uri="{9D8B030D-6E8A-4147-A177-3AD203B41FA5}">
                      <a16:colId xmlns:a16="http://schemas.microsoft.com/office/drawing/2014/main" val="20007"/>
                    </a:ext>
                  </a:extLst>
                </a:gridCol>
                <a:gridCol w="500986">
                  <a:extLst>
                    <a:ext uri="{9D8B030D-6E8A-4147-A177-3AD203B41FA5}">
                      <a16:colId xmlns:a16="http://schemas.microsoft.com/office/drawing/2014/main" val="20006"/>
                    </a:ext>
                  </a:extLst>
                </a:gridCol>
              </a:tblGrid>
              <a:tr h="199864">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OPEN</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Critical</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High</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96C07"/>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Med</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Low</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2CD23">
                        <a:lumMod val="75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Negligible</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2CD23"/>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Closed</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1">
                          <a:latin typeface="Arial" panose="020B0604020202020204" pitchFamily="34" charset="0"/>
                          <a:cs typeface="Arial" panose="020B0604020202020204" pitchFamily="34" charset="0"/>
                        </a:rPr>
                        <a:t>TOTAL</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183930">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b="1">
                          <a:latin typeface="Arial" panose="020B0604020202020204" pitchFamily="34" charset="0"/>
                          <a:cs typeface="Arial" panose="020B0604020202020204" pitchFamily="34" charset="0"/>
                        </a:rPr>
                        <a:t>14</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3</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3</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1</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4</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3</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57</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b="1">
                          <a:latin typeface="Arial" panose="020B0604020202020204" pitchFamily="34" charset="0"/>
                          <a:cs typeface="Arial" panose="020B0604020202020204" pitchFamily="34" charset="0"/>
                        </a:rPr>
                        <a:t>71</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E0E6"/>
                    </a:solidFill>
                  </a:tcPr>
                </a:tc>
                <a:extLst>
                  <a:ext uri="{0D108BD9-81ED-4DB2-BD59-A6C34878D82A}">
                    <a16:rowId xmlns:a16="http://schemas.microsoft.com/office/drawing/2014/main" val="10001"/>
                  </a:ext>
                </a:extLst>
              </a:tr>
              <a:tr h="0">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1">
                          <a:latin typeface="Arial" panose="020B0604020202020204" pitchFamily="34" charset="0"/>
                          <a:cs typeface="Arial" panose="020B0604020202020204" pitchFamily="34" charset="0"/>
                          <a:sym typeface="Wingdings"/>
                        </a:rPr>
                        <a:t>1</a:t>
                      </a:r>
                      <a:endParaRPr lang="en-GB" sz="1000" b="1">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-1</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a:latin typeface="Arial" panose="020B0604020202020204" pitchFamily="34" charset="0"/>
                          <a:cs typeface="Arial" panose="020B0604020202020204" pitchFamily="34" charset="0"/>
                          <a:sym typeface="Wingdings"/>
                        </a:rPr>
                        <a:t>1</a:t>
                      </a:r>
                      <a:endParaRPr lang="en-GB" sz="1000" b="1">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0">
                        <a:latin typeface="Arial" panose="020B0604020202020204" pitchFamily="34" charset="0"/>
                        <a:cs typeface="Arial" panose="020B0604020202020204" pitchFamily="34" charset="0"/>
                        <a:sym typeface="Wingdings"/>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a:t>
                      </a:r>
                      <a:endParaRPr lang="en-GB" sz="1000" b="0">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3</a:t>
                      </a:r>
                      <a:endParaRPr lang="en-GB" sz="1000" b="0">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1">
                          <a:latin typeface="Arial" panose="020B0604020202020204" pitchFamily="34" charset="0"/>
                          <a:cs typeface="Arial" panose="020B0604020202020204" pitchFamily="34" charset="0"/>
                          <a:sym typeface="Wingdings"/>
                        </a:rPr>
                        <a:t>4</a:t>
                      </a:r>
                      <a:endParaRPr lang="en-GB" sz="1000" b="1">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extLst>
                  <a:ext uri="{0D108BD9-81ED-4DB2-BD59-A6C34878D82A}">
                    <a16:rowId xmlns:a16="http://schemas.microsoft.com/office/drawing/2014/main" val="10002"/>
                  </a:ext>
                </a:extLst>
              </a:tr>
            </a:tbl>
          </a:graphicData>
        </a:graphic>
      </p:graphicFrame>
      <p:graphicFrame>
        <p:nvGraphicFramePr>
          <p:cNvPr id="25" name="Table 24">
            <a:extLst>
              <a:ext uri="{FF2B5EF4-FFF2-40B4-BE49-F238E27FC236}">
                <a16:creationId xmlns:a16="http://schemas.microsoft.com/office/drawing/2014/main" id="{DD6E70E6-990F-49AE-BF2E-04F9F4B3543C}"/>
              </a:ext>
            </a:extLst>
          </p:cNvPr>
          <p:cNvGraphicFramePr>
            <a:graphicFrameLocks noGrp="1"/>
          </p:cNvGraphicFramePr>
          <p:nvPr/>
        </p:nvGraphicFramePr>
        <p:xfrm>
          <a:off x="4146365" y="773403"/>
          <a:ext cx="3744416" cy="692640"/>
        </p:xfrm>
        <a:graphic>
          <a:graphicData uri="http://schemas.openxmlformats.org/drawingml/2006/table">
            <a:tbl>
              <a:tblPr firstRow="1" bandRow="1"/>
              <a:tblGrid>
                <a:gridCol w="412799">
                  <a:extLst>
                    <a:ext uri="{9D8B030D-6E8A-4147-A177-3AD203B41FA5}">
                      <a16:colId xmlns:a16="http://schemas.microsoft.com/office/drawing/2014/main" val="20000"/>
                    </a:ext>
                  </a:extLst>
                </a:gridCol>
                <a:gridCol w="412799">
                  <a:extLst>
                    <a:ext uri="{9D8B030D-6E8A-4147-A177-3AD203B41FA5}">
                      <a16:colId xmlns:a16="http://schemas.microsoft.com/office/drawing/2014/main" val="20001"/>
                    </a:ext>
                  </a:extLst>
                </a:gridCol>
                <a:gridCol w="471773">
                  <a:extLst>
                    <a:ext uri="{9D8B030D-6E8A-4147-A177-3AD203B41FA5}">
                      <a16:colId xmlns:a16="http://schemas.microsoft.com/office/drawing/2014/main" val="20002"/>
                    </a:ext>
                  </a:extLst>
                </a:gridCol>
                <a:gridCol w="471773">
                  <a:extLst>
                    <a:ext uri="{9D8B030D-6E8A-4147-A177-3AD203B41FA5}">
                      <a16:colId xmlns:a16="http://schemas.microsoft.com/office/drawing/2014/main" val="20003"/>
                    </a:ext>
                  </a:extLst>
                </a:gridCol>
                <a:gridCol w="412799">
                  <a:extLst>
                    <a:ext uri="{9D8B030D-6E8A-4147-A177-3AD203B41FA5}">
                      <a16:colId xmlns:a16="http://schemas.microsoft.com/office/drawing/2014/main" val="20004"/>
                    </a:ext>
                  </a:extLst>
                </a:gridCol>
                <a:gridCol w="623415">
                  <a:extLst>
                    <a:ext uri="{9D8B030D-6E8A-4147-A177-3AD203B41FA5}">
                      <a16:colId xmlns:a16="http://schemas.microsoft.com/office/drawing/2014/main" val="20005"/>
                    </a:ext>
                  </a:extLst>
                </a:gridCol>
                <a:gridCol w="438072">
                  <a:extLst>
                    <a:ext uri="{9D8B030D-6E8A-4147-A177-3AD203B41FA5}">
                      <a16:colId xmlns:a16="http://schemas.microsoft.com/office/drawing/2014/main" val="20007"/>
                    </a:ext>
                  </a:extLst>
                </a:gridCol>
                <a:gridCol w="500986">
                  <a:extLst>
                    <a:ext uri="{9D8B030D-6E8A-4147-A177-3AD203B41FA5}">
                      <a16:colId xmlns:a16="http://schemas.microsoft.com/office/drawing/2014/main" val="20006"/>
                    </a:ext>
                  </a:extLst>
                </a:gridCol>
              </a:tblGrid>
              <a:tr h="224098">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OPEN</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Critical</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High</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78F1E">
                        <a:lumMod val="75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Med</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Low</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2CD23">
                        <a:lumMod val="75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Negligible</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2CD23"/>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0">
                          <a:latin typeface="Arial" panose="020B0604020202020204" pitchFamily="34" charset="0"/>
                          <a:cs typeface="Arial" panose="020B0604020202020204" pitchFamily="34" charset="0"/>
                        </a:rPr>
                        <a:t>Closed</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b="1">
                          <a:latin typeface="Arial" panose="020B0604020202020204" pitchFamily="34" charset="0"/>
                          <a:cs typeface="Arial" panose="020B0604020202020204" pitchFamily="34" charset="0"/>
                        </a:rPr>
                        <a:t>TOTAL</a:t>
                      </a:r>
                    </a:p>
                  </a:txBody>
                  <a:tcPr marL="0" mar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0"/>
                  </a:ext>
                </a:extLst>
              </a:tr>
              <a:tr h="224098">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b="1">
                          <a:latin typeface="Arial" panose="020B0604020202020204" pitchFamily="34" charset="0"/>
                          <a:cs typeface="Arial" panose="020B0604020202020204" pitchFamily="34" charset="0"/>
                        </a:rPr>
                        <a:t>2</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1</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1</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0</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0</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0</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a:latin typeface="Arial" panose="020B0604020202020204" pitchFamily="34" charset="0"/>
                          <a:cs typeface="Arial" panose="020B0604020202020204" pitchFamily="34" charset="0"/>
                        </a:rPr>
                        <a:t>21</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algn="ctr"/>
                      <a:r>
                        <a:rPr lang="en-GB" sz="1000" b="1">
                          <a:latin typeface="Arial" panose="020B0604020202020204" pitchFamily="34" charset="0"/>
                          <a:cs typeface="Arial" panose="020B0604020202020204" pitchFamily="34" charset="0"/>
                        </a:rPr>
                        <a:t>23</a:t>
                      </a:r>
                    </a:p>
                  </a:txBody>
                  <a:tcPr marL="36000" marR="0" marT="36000" marB="3600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CCE8"/>
                    </a:solidFill>
                  </a:tcPr>
                </a:tc>
                <a:extLst>
                  <a:ext uri="{0D108BD9-81ED-4DB2-BD59-A6C34878D82A}">
                    <a16:rowId xmlns:a16="http://schemas.microsoft.com/office/drawing/2014/main" val="10001"/>
                  </a:ext>
                </a:extLst>
              </a:tr>
              <a:tr h="224098">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-1</a:t>
                      </a:r>
                      <a:endParaRPr kumimoji="0" lang="en-GB" sz="1000" b="0" i="0" u="none" strike="noStrike" kern="0" cap="none" spc="0" normalizeH="0" baseline="0" noProof="0">
                        <a:ln>
                          <a:noFill/>
                        </a:ln>
                        <a:solidFill>
                          <a:srgbClr val="55555A"/>
                        </a:solidFill>
                        <a:effectLst/>
                        <a:uLnTx/>
                        <a:uFillTx/>
                        <a:latin typeface="Arial" panose="020B0604020202020204" pitchFamily="34" charset="0"/>
                        <a:ea typeface="+mn-ea"/>
                        <a:cs typeface="Arial" panose="020B0604020202020204" pitchFamily="34" charset="0"/>
                        <a:sym typeface="Wingdings"/>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a:t>
                      </a:r>
                      <a:endParaRPr lang="en-GB" sz="1000" b="0">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55555A"/>
                          </a:solidFill>
                          <a:effectLst/>
                          <a:uLnTx/>
                          <a:uFillTx/>
                          <a:latin typeface="Arial" panose="020B0604020202020204" pitchFamily="34" charset="0"/>
                          <a:ea typeface="+mn-ea"/>
                          <a:cs typeface="Arial" panose="020B0604020202020204" pitchFamily="34" charset="0"/>
                          <a:sym typeface="Wingdings"/>
                        </a:rPr>
                        <a:t>-3</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55555A"/>
                          </a:solidFill>
                          <a:effectLst/>
                          <a:uLnTx/>
                          <a:uFillTx/>
                          <a:latin typeface="Arial" panose="020B0604020202020204" pitchFamily="34" charset="0"/>
                          <a:ea typeface="+mn-ea"/>
                          <a:cs typeface="Arial" panose="020B0604020202020204" pitchFamily="34" charset="0"/>
                          <a:sym typeface="Wingdings"/>
                        </a:rPr>
                        <a:t>-</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55555A"/>
                          </a:solidFill>
                          <a:effectLst/>
                          <a:uLnTx/>
                          <a:uFillTx/>
                          <a:latin typeface="Arial" panose="020B0604020202020204" pitchFamily="34" charset="0"/>
                          <a:ea typeface="ＭＳ Ｐゴシック"/>
                          <a:cs typeface="Arial" panose="020B0604020202020204" pitchFamily="34" charset="0"/>
                          <a:sym typeface="Wingdings"/>
                        </a:rPr>
                        <a:t>-</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55555A"/>
                          </a:solidFill>
                          <a:effectLst/>
                          <a:uLnTx/>
                          <a:uFillTx/>
                          <a:latin typeface="Arial" panose="020B0604020202020204" pitchFamily="34" charset="0"/>
                          <a:ea typeface="ＭＳ Ｐゴシック"/>
                          <a:cs typeface="Arial" panose="020B0604020202020204" pitchFamily="34" charset="0"/>
                          <a:sym typeface="Wingdings"/>
                        </a:rPr>
                        <a:t>-</a:t>
                      </a: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a:latin typeface="Arial" panose="020B0604020202020204" pitchFamily="34" charset="0"/>
                          <a:cs typeface="Arial" panose="020B0604020202020204" pitchFamily="34" charset="0"/>
                          <a:sym typeface="Wingdings"/>
                        </a:rPr>
                        <a:t>-</a:t>
                      </a:r>
                      <a:endParaRPr kumimoji="0" lang="en-GB" sz="1000" b="0" i="0" u="none" strike="noStrike" kern="0" cap="none" spc="0" normalizeH="0" baseline="0" noProof="0">
                        <a:ln>
                          <a:noFill/>
                        </a:ln>
                        <a:solidFill>
                          <a:srgbClr val="55555A"/>
                        </a:solidFill>
                        <a:effectLst/>
                        <a:uLnTx/>
                        <a:uFillTx/>
                        <a:latin typeface="Arial" panose="020B0604020202020204" pitchFamily="34" charset="0"/>
                        <a:ea typeface="+mn-ea"/>
                        <a:cs typeface="Arial" panose="020B0604020202020204" pitchFamily="34" charset="0"/>
                        <a:sym typeface="Wingdings"/>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tc>
                  <a:txBody>
                    <a:bodyPr/>
                    <a:lstStyle>
                      <a:lvl1pPr marL="0" indent="0" algn="l" rtl="0" eaLnBrk="1" fontAlgn="base" hangingPunct="1">
                        <a:spcBef>
                          <a:spcPct val="0"/>
                        </a:spcBef>
                        <a:spcAft>
                          <a:spcPts val="800"/>
                        </a:spcAft>
                        <a:buClr>
                          <a:schemeClr val="tx1"/>
                        </a:buClr>
                        <a:buFontTx/>
                        <a:buNone/>
                        <a:defRPr sz="1600" b="1">
                          <a:solidFill>
                            <a:schemeClr val="dk1"/>
                          </a:solidFill>
                          <a:latin typeface="Calibri"/>
                        </a:defRPr>
                      </a:lvl1pPr>
                      <a:lvl2pPr marL="0" indent="0" algn="l" rtl="0" eaLnBrk="1" fontAlgn="base" hangingPunct="1">
                        <a:spcBef>
                          <a:spcPct val="0"/>
                        </a:spcBef>
                        <a:spcAft>
                          <a:spcPts val="800"/>
                        </a:spcAft>
                        <a:buClr>
                          <a:schemeClr val="tx1"/>
                        </a:buClr>
                        <a:buFontTx/>
                        <a:buNone/>
                        <a:defRPr sz="1600">
                          <a:solidFill>
                            <a:schemeClr val="dk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a:solidFill>
                            <a:schemeClr val="dk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a:solidFill>
                            <a:schemeClr val="dk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a:solidFill>
                            <a:schemeClr val="dk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a:solidFill>
                            <a:schemeClr val="dk1"/>
                          </a:solidFill>
                          <a:latin typeface="Calibri"/>
                        </a:defRPr>
                      </a:lvl8pPr>
                      <a:lvl9pPr marL="0" indent="0" algn="l" rtl="0" eaLnBrk="1" fontAlgn="base" hangingPunct="1">
                        <a:spcBef>
                          <a:spcPct val="0"/>
                        </a:spcBef>
                        <a:spcAft>
                          <a:spcPts val="800"/>
                        </a:spcAft>
                        <a:buClr>
                          <a:schemeClr val="tx1"/>
                        </a:buClr>
                        <a:buFontTx/>
                        <a:buNone/>
                        <a:defRPr sz="1600">
                          <a:solidFill>
                            <a:schemeClr val="dk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1">
                          <a:latin typeface="Arial" panose="020B0604020202020204" pitchFamily="34" charset="0"/>
                          <a:cs typeface="Arial" panose="020B0604020202020204" pitchFamily="34" charset="0"/>
                          <a:sym typeface="Wingdings"/>
                        </a:rPr>
                        <a:t>1</a:t>
                      </a:r>
                      <a:endParaRPr lang="en-GB" sz="1000" b="1">
                        <a:latin typeface="Arial" panose="020B0604020202020204" pitchFamily="34" charset="0"/>
                        <a:cs typeface="Arial" panose="020B0604020202020204" pitchFamily="34" charset="0"/>
                      </a:endParaRPr>
                    </a:p>
                  </a:txBody>
                  <a:tcPr marL="36000" marR="0" marT="36000" marB="36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9C1">
                        <a:tint val="20000"/>
                      </a:srgbClr>
                    </a:solidFill>
                  </a:tcPr>
                </a:tc>
                <a:extLst>
                  <a:ext uri="{0D108BD9-81ED-4DB2-BD59-A6C34878D82A}">
                    <a16:rowId xmlns:a16="http://schemas.microsoft.com/office/drawing/2014/main" val="10002"/>
                  </a:ext>
                </a:extLst>
              </a:tr>
            </a:tbl>
          </a:graphicData>
        </a:graphic>
      </p:graphicFrame>
      <p:sp>
        <p:nvSpPr>
          <p:cNvPr id="26" name="TextBox 9">
            <a:extLst>
              <a:ext uri="{FF2B5EF4-FFF2-40B4-BE49-F238E27FC236}">
                <a16:creationId xmlns:a16="http://schemas.microsoft.com/office/drawing/2014/main" id="{2CD5EDFB-54DD-4256-B5E3-F9B7EF42F662}"/>
              </a:ext>
            </a:extLst>
          </p:cNvPr>
          <p:cNvSpPr txBox="1"/>
          <p:nvPr/>
        </p:nvSpPr>
        <p:spPr bwMode="auto">
          <a:xfrm>
            <a:off x="5478287" y="484367"/>
            <a:ext cx="892258" cy="2215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68"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35"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03"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68"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35" indent="-269968"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03" indent="-269968"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l" defTabSz="914400" rtl="0" eaLnBrk="1" fontAlgn="base" latinLnBrk="0" hangingPunct="1">
              <a:lnSpc>
                <a:spcPct val="80000"/>
              </a:lnSpc>
              <a:spcBef>
                <a:spcPct val="0"/>
              </a:spcBef>
              <a:spcAft>
                <a:spcPts val="0"/>
              </a:spcAft>
              <a:buClr>
                <a:srgbClr val="55555A"/>
              </a:buClr>
              <a:buSzTx/>
              <a:buFontTx/>
              <a:buNone/>
              <a:tabLst/>
              <a:defRPr/>
            </a:pPr>
            <a:r>
              <a:rPr kumimoji="0" lang="en-GB" sz="1800" b="0" i="0" u="none" strike="noStrike" kern="0" cap="none" spc="0" normalizeH="0" baseline="0" noProof="0">
                <a:ln>
                  <a:noFill/>
                </a:ln>
                <a:solidFill>
                  <a:srgbClr val="500A78"/>
                </a:solidFill>
                <a:effectLst/>
                <a:uLnTx/>
                <a:uFillTx/>
                <a:latin typeface="Arial"/>
                <a:ea typeface="ＭＳ Ｐゴシック"/>
                <a:cs typeface="+mn-cs"/>
              </a:rPr>
              <a:t>ISSUES</a:t>
            </a:r>
          </a:p>
        </p:txBody>
      </p:sp>
      <p:sp>
        <p:nvSpPr>
          <p:cNvPr id="28" name="TextBox 9">
            <a:extLst>
              <a:ext uri="{FF2B5EF4-FFF2-40B4-BE49-F238E27FC236}">
                <a16:creationId xmlns:a16="http://schemas.microsoft.com/office/drawing/2014/main" id="{E53F4DDC-7C4A-447B-943E-A5F7F2295862}"/>
              </a:ext>
            </a:extLst>
          </p:cNvPr>
          <p:cNvSpPr txBox="1"/>
          <p:nvPr/>
        </p:nvSpPr>
        <p:spPr bwMode="auto">
          <a:xfrm>
            <a:off x="9859198" y="551804"/>
            <a:ext cx="892258" cy="2215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68"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35"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03"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68"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35" indent="-269968"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03" indent="-269968"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l" defTabSz="914400" rtl="0" eaLnBrk="1" fontAlgn="base" latinLnBrk="0" hangingPunct="1">
              <a:lnSpc>
                <a:spcPct val="80000"/>
              </a:lnSpc>
              <a:spcBef>
                <a:spcPct val="0"/>
              </a:spcBef>
              <a:spcAft>
                <a:spcPts val="0"/>
              </a:spcAft>
              <a:buClr>
                <a:srgbClr val="55555A"/>
              </a:buClr>
              <a:buSzTx/>
              <a:buFontTx/>
              <a:buNone/>
              <a:tabLst/>
              <a:defRPr/>
            </a:pPr>
            <a:r>
              <a:rPr kumimoji="0" lang="en-GB" sz="1800" b="0" i="0" u="none" strike="noStrike" kern="0" cap="none" spc="0" normalizeH="0" baseline="0" noProof="0">
                <a:ln>
                  <a:noFill/>
                </a:ln>
                <a:solidFill>
                  <a:srgbClr val="00BEB4">
                    <a:lumMod val="50000"/>
                  </a:srgbClr>
                </a:solidFill>
                <a:effectLst/>
                <a:uLnTx/>
                <a:uFillTx/>
                <a:latin typeface="Arial"/>
                <a:ea typeface="ＭＳ Ｐゴシック"/>
                <a:cs typeface="+mn-cs"/>
              </a:rPr>
              <a:t>RISKS</a:t>
            </a:r>
          </a:p>
        </p:txBody>
      </p:sp>
      <p:graphicFrame>
        <p:nvGraphicFramePr>
          <p:cNvPr id="29" name="Table 28">
            <a:extLst>
              <a:ext uri="{FF2B5EF4-FFF2-40B4-BE49-F238E27FC236}">
                <a16:creationId xmlns:a16="http://schemas.microsoft.com/office/drawing/2014/main" id="{C5312F1D-73A0-43AF-89B3-3887CF51075C}"/>
              </a:ext>
            </a:extLst>
          </p:cNvPr>
          <p:cNvGraphicFramePr>
            <a:graphicFrameLocks noGrp="1"/>
          </p:cNvGraphicFramePr>
          <p:nvPr/>
        </p:nvGraphicFramePr>
        <p:xfrm>
          <a:off x="32569" y="3328648"/>
          <a:ext cx="11925654" cy="3376712"/>
        </p:xfrm>
        <a:graphic>
          <a:graphicData uri="http://schemas.openxmlformats.org/drawingml/2006/table">
            <a:tbl>
              <a:tblPr firstRow="1" bandRow="1">
                <a:tableStyleId>{21E4AEA4-8DFA-4A89-87EB-49C32662AFE0}</a:tableStyleId>
              </a:tblPr>
              <a:tblGrid>
                <a:gridCol w="416376">
                  <a:extLst>
                    <a:ext uri="{9D8B030D-6E8A-4147-A177-3AD203B41FA5}">
                      <a16:colId xmlns:a16="http://schemas.microsoft.com/office/drawing/2014/main" val="2684850183"/>
                    </a:ext>
                  </a:extLst>
                </a:gridCol>
                <a:gridCol w="935819">
                  <a:extLst>
                    <a:ext uri="{9D8B030D-6E8A-4147-A177-3AD203B41FA5}">
                      <a16:colId xmlns:a16="http://schemas.microsoft.com/office/drawing/2014/main" val="2662929827"/>
                    </a:ext>
                  </a:extLst>
                </a:gridCol>
                <a:gridCol w="555643">
                  <a:extLst>
                    <a:ext uri="{9D8B030D-6E8A-4147-A177-3AD203B41FA5}">
                      <a16:colId xmlns:a16="http://schemas.microsoft.com/office/drawing/2014/main" val="1314565940"/>
                    </a:ext>
                  </a:extLst>
                </a:gridCol>
                <a:gridCol w="4152386">
                  <a:extLst>
                    <a:ext uri="{9D8B030D-6E8A-4147-A177-3AD203B41FA5}">
                      <a16:colId xmlns:a16="http://schemas.microsoft.com/office/drawing/2014/main" val="276960621"/>
                    </a:ext>
                  </a:extLst>
                </a:gridCol>
                <a:gridCol w="4149280">
                  <a:extLst>
                    <a:ext uri="{9D8B030D-6E8A-4147-A177-3AD203B41FA5}">
                      <a16:colId xmlns:a16="http://schemas.microsoft.com/office/drawing/2014/main" val="3442502161"/>
                    </a:ext>
                  </a:extLst>
                </a:gridCol>
                <a:gridCol w="773831">
                  <a:extLst>
                    <a:ext uri="{9D8B030D-6E8A-4147-A177-3AD203B41FA5}">
                      <a16:colId xmlns:a16="http://schemas.microsoft.com/office/drawing/2014/main" val="2610624721"/>
                    </a:ext>
                  </a:extLst>
                </a:gridCol>
                <a:gridCol w="942319">
                  <a:extLst>
                    <a:ext uri="{9D8B030D-6E8A-4147-A177-3AD203B41FA5}">
                      <a16:colId xmlns:a16="http://schemas.microsoft.com/office/drawing/2014/main" val="3233646454"/>
                    </a:ext>
                  </a:extLst>
                </a:gridCol>
              </a:tblGrid>
              <a:tr h="390314">
                <a:tc>
                  <a:txBody>
                    <a:bodyPr/>
                    <a:lstStyle/>
                    <a:p>
                      <a:r>
                        <a:rPr lang="en-GB" sz="1000">
                          <a:latin typeface="+mj-lt"/>
                          <a:cs typeface="Arial"/>
                        </a:rPr>
                        <a:t>#Ref</a:t>
                      </a: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Risk Type</a:t>
                      </a:r>
                      <a:endParaRPr lang="en-GB" sz="1000">
                        <a:latin typeface="+mj-lt"/>
                        <a:cs typeface="Arial" panose="020B0604020202020204" pitchFamily="34" charset="0"/>
                      </a:endParaRP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RISK Status</a:t>
                      </a:r>
                      <a:endParaRPr lang="en-GB" sz="1000">
                        <a:latin typeface="+mj-lt"/>
                        <a:cs typeface="Arial" panose="020B0604020202020204" pitchFamily="34" charset="0"/>
                      </a:endParaRP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Description</a:t>
                      </a:r>
                      <a:endParaRPr lang="en-GB" sz="1000">
                        <a:latin typeface="+mj-lt"/>
                        <a:cs typeface="Arial" panose="020B0604020202020204" pitchFamily="34" charset="0"/>
                      </a:endParaRP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r>
                        <a:rPr lang="en-GB" sz="1000">
                          <a:latin typeface="+mj-lt"/>
                        </a:rPr>
                        <a:t>Mitigating Action</a:t>
                      </a:r>
                      <a:endParaRPr lang="en-GB" sz="1000">
                        <a:latin typeface="+mj-lt"/>
                        <a:cs typeface="Arial" panose="020B0604020202020204" pitchFamily="34" charset="0"/>
                      </a:endParaRP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Target Resolution</a:t>
                      </a:r>
                      <a:endParaRPr lang="en-GB" sz="1000">
                        <a:latin typeface="+mj-lt"/>
                        <a:cs typeface="Arial" panose="020B0604020202020204" pitchFamily="34" charset="0"/>
                      </a:endParaRPr>
                    </a:p>
                  </a:txBody>
                  <a:tcPr marL="36000" marR="36000">
                    <a:solidFill>
                      <a:schemeClr val="accent2">
                        <a:lumMod val="75000"/>
                      </a:schemeClr>
                    </a:solidFill>
                  </a:tcPr>
                </a:tc>
                <a:tc>
                  <a:txBody>
                    <a:bodyPr/>
                    <a:lstStyle>
                      <a:lvl1pPr marL="0" indent="0" algn="l" rtl="0" eaLnBrk="1" fontAlgn="base" hangingPunct="1">
                        <a:spcBef>
                          <a:spcPct val="0"/>
                        </a:spcBef>
                        <a:spcAft>
                          <a:spcPts val="800"/>
                        </a:spcAft>
                        <a:buClr>
                          <a:schemeClr val="tx1"/>
                        </a:buClr>
                        <a:buFontTx/>
                        <a:buNone/>
                        <a:defRPr sz="1600" b="1">
                          <a:solidFill>
                            <a:schemeClr val="lt1"/>
                          </a:solidFill>
                          <a:latin typeface="Calibri"/>
                        </a:defRPr>
                      </a:lvl1pPr>
                      <a:lvl2pPr marL="0" indent="0" algn="l" rtl="0" eaLnBrk="1" fontAlgn="base" hangingPunct="1">
                        <a:spcBef>
                          <a:spcPct val="0"/>
                        </a:spcBef>
                        <a:spcAft>
                          <a:spcPts val="800"/>
                        </a:spcAft>
                        <a:buClr>
                          <a:schemeClr val="tx1"/>
                        </a:buClr>
                        <a:buFontTx/>
                        <a:buNone/>
                        <a:defRPr sz="1600" b="1">
                          <a:solidFill>
                            <a:schemeClr val="lt1"/>
                          </a:solidFill>
                          <a:latin typeface="Calibri"/>
                        </a:defRPr>
                      </a:lvl2pPr>
                      <a:lvl3pPr marL="239989"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3pPr>
                      <a:lvl4pPr marL="479976"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4pPr>
                      <a:lvl5pPr marL="719965" indent="-239989" algn="l" rtl="0" eaLnBrk="1" fontAlgn="base" hangingPunct="1">
                        <a:spcBef>
                          <a:spcPct val="0"/>
                        </a:spcBef>
                        <a:spcAft>
                          <a:spcPts val="800"/>
                        </a:spcAft>
                        <a:buClr>
                          <a:schemeClr val="accent1"/>
                        </a:buClr>
                        <a:buFont typeface="Arial" panose="020B0604020202020204" pitchFamily="34" charset="0"/>
                        <a:buChar char="◦"/>
                        <a:defRPr sz="1600" b="1">
                          <a:solidFill>
                            <a:schemeClr val="lt1"/>
                          </a:solidFill>
                          <a:latin typeface="Calibri"/>
                        </a:defRPr>
                      </a:lvl5pPr>
                      <a:lvl6pPr marL="239989" indent="-239989" algn="l" rtl="0" eaLnBrk="1" fontAlgn="base" hangingPunct="1">
                        <a:spcBef>
                          <a:spcPct val="0"/>
                        </a:spcBef>
                        <a:spcAft>
                          <a:spcPts val="800"/>
                        </a:spcAft>
                        <a:buClr>
                          <a:schemeClr val="accent1"/>
                        </a:buClr>
                        <a:buFont typeface="+mj-lt"/>
                        <a:buAutoNum type="arabicPeriod"/>
                        <a:defRPr sz="1600" b="1">
                          <a:solidFill>
                            <a:schemeClr val="lt1"/>
                          </a:solidFill>
                          <a:latin typeface="Calibri"/>
                        </a:defRPr>
                      </a:lvl6pPr>
                      <a:lvl7pPr marL="479976" indent="-239989" algn="l" rtl="0" eaLnBrk="1" fontAlgn="base" hangingPunct="1">
                        <a:spcBef>
                          <a:spcPct val="0"/>
                        </a:spcBef>
                        <a:spcAft>
                          <a:spcPts val="800"/>
                        </a:spcAft>
                        <a:buClr>
                          <a:schemeClr val="accent1"/>
                        </a:buClr>
                        <a:buFont typeface="+mj-lt"/>
                        <a:buAutoNum type="alphaLcPeriod"/>
                        <a:defRPr sz="1600" b="1">
                          <a:solidFill>
                            <a:schemeClr val="lt1"/>
                          </a:solidFill>
                          <a:latin typeface="Calibri"/>
                        </a:defRPr>
                      </a:lvl7pPr>
                      <a:lvl8pPr marL="719965" indent="-239989" algn="l" rtl="0" eaLnBrk="1" fontAlgn="base" hangingPunct="1">
                        <a:spcBef>
                          <a:spcPct val="0"/>
                        </a:spcBef>
                        <a:spcAft>
                          <a:spcPts val="800"/>
                        </a:spcAft>
                        <a:buClr>
                          <a:schemeClr val="accent1"/>
                        </a:buClr>
                        <a:buFont typeface="+mj-lt"/>
                        <a:buAutoNum type="romanLcPeriod"/>
                        <a:defRPr sz="1600" b="1">
                          <a:solidFill>
                            <a:schemeClr val="lt1"/>
                          </a:solidFill>
                          <a:latin typeface="Calibri"/>
                        </a:defRPr>
                      </a:lvl8pPr>
                      <a:lvl9pPr marL="0" indent="0" algn="l" rtl="0" eaLnBrk="1" fontAlgn="base" hangingPunct="1">
                        <a:spcBef>
                          <a:spcPct val="0"/>
                        </a:spcBef>
                        <a:spcAft>
                          <a:spcPts val="800"/>
                        </a:spcAft>
                        <a:buClr>
                          <a:schemeClr val="tx1"/>
                        </a:buClr>
                        <a:buFontTx/>
                        <a:buNone/>
                        <a:defRPr sz="1600" b="1">
                          <a:solidFill>
                            <a:schemeClr val="lt1"/>
                          </a:solidFill>
                          <a:latin typeface="Calibri"/>
                        </a:defRPr>
                      </a:lvl9pPr>
                    </a:lstStyle>
                    <a:p>
                      <a:pPr algn="ctr"/>
                      <a:r>
                        <a:rPr lang="en-GB" sz="1000">
                          <a:latin typeface="+mj-lt"/>
                        </a:rPr>
                        <a:t>Owner</a:t>
                      </a:r>
                      <a:endParaRPr lang="en-GB" sz="1000">
                        <a:latin typeface="+mj-lt"/>
                        <a:cs typeface="Arial" panose="020B0604020202020204" pitchFamily="34" charset="0"/>
                      </a:endParaRPr>
                    </a:p>
                  </a:txBody>
                  <a:tcPr marL="36000" marR="36000">
                    <a:solidFill>
                      <a:schemeClr val="accent2">
                        <a:lumMod val="75000"/>
                      </a:schemeClr>
                    </a:solidFill>
                  </a:tcPr>
                </a:tc>
                <a:extLst>
                  <a:ext uri="{0D108BD9-81ED-4DB2-BD59-A6C34878D82A}">
                    <a16:rowId xmlns:a16="http://schemas.microsoft.com/office/drawing/2014/main" val="2856016466"/>
                  </a:ext>
                </a:extLst>
              </a:tr>
              <a:tr h="420152">
                <a:tc>
                  <a:txBody>
                    <a:bodyPr/>
                    <a:lstStyle/>
                    <a:p>
                      <a:r>
                        <a:rPr lang="en-GB" sz="1000" b="0">
                          <a:latin typeface="+mj-lt"/>
                          <a:cs typeface="Arial"/>
                        </a:rPr>
                        <a:t>R-59</a:t>
                      </a:r>
                    </a:p>
                  </a:txBody>
                  <a:tcPr marL="36000" marR="36000" anchor="ctr"/>
                </a:tc>
                <a:tc>
                  <a:txBody>
                    <a:bodyPr/>
                    <a:lstStyle/>
                    <a:p>
                      <a:r>
                        <a:rPr lang="en-GB" sz="1000" b="0">
                          <a:latin typeface="+mj-lt"/>
                          <a:cs typeface="Arial" panose="020B0604020202020204" pitchFamily="34" charset="0"/>
                        </a:rPr>
                        <a:t>Resource</a:t>
                      </a:r>
                    </a:p>
                  </a:txBody>
                  <a:tcPr marL="36000" marR="36000" anchor="ctr"/>
                </a:tc>
                <a:tc>
                  <a:txBody>
                    <a:bodyPr/>
                    <a:lstStyle/>
                    <a:p>
                      <a:pPr algn="ctr"/>
                      <a:r>
                        <a:rPr lang="en-GB" sz="1000" b="0">
                          <a:solidFill>
                            <a:schemeClr val="bg1"/>
                          </a:solidFill>
                          <a:latin typeface="+mj-lt"/>
                          <a:cs typeface="Arial" panose="020B0604020202020204" pitchFamily="34" charset="0"/>
                        </a:rPr>
                        <a:t>Critical </a:t>
                      </a:r>
                    </a:p>
                  </a:txBody>
                  <a:tcPr marL="0" marR="0" anchor="ctr">
                    <a:solidFill>
                      <a:srgbClr val="FF0000"/>
                    </a:solidFill>
                  </a:tcPr>
                </a:tc>
                <a:tc>
                  <a:txBody>
                    <a:bodyPr/>
                    <a:lstStyle/>
                    <a:p>
                      <a:r>
                        <a:rPr lang="en-GB" sz="1000" b="0">
                          <a:latin typeface="+mj-lt"/>
                          <a:cs typeface="Arial"/>
                        </a:rPr>
                        <a:t>There is a risk that the combined Change Portfolio for HR &amp; Business Services from Jan 2021 onwards will result in significant capacity constraints &amp; gaps across several key resources and associated teams. </a:t>
                      </a:r>
                    </a:p>
                    <a:p>
                      <a:r>
                        <a:rPr lang="en-GB" sz="1000" b="0">
                          <a:latin typeface="+mj-lt"/>
                          <a:cs typeface="Arial"/>
                        </a:rPr>
                        <a:t>Resulting in schedule, cost and quality impacts to key decisions, activity progress/pace and outputs across several key engagement areas.</a:t>
                      </a:r>
                    </a:p>
                  </a:txBody>
                  <a:tcPr marL="36000" marR="36000"/>
                </a:tc>
                <a:tc>
                  <a:txBody>
                    <a:bodyPr/>
                    <a:lstStyle/>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r>
                        <a:rPr lang="en-GB" sz="1000" b="0">
                          <a:latin typeface="+mj-lt"/>
                          <a:cs typeface="Arial"/>
                        </a:rPr>
                        <a:t>Requires wider alignment through the Change portfolio. Query on current assessments being done across inflight and known demand… e.g. other IT Programmes, Project Evolution, T2 Readiness &amp; BAU operational efforts in an ongoing remote working environment. Once revised Scope work is complete and grouping/bunding exercise will identify what Business Resource will be required and when and any resource constraints</a:t>
                      </a:r>
                      <a:endParaRPr lang="en-US" sz="1000" b="0">
                        <a:latin typeface="+mj-lt"/>
                        <a:cs typeface="Arial"/>
                      </a:endParaRPr>
                    </a:p>
                  </a:txBody>
                  <a:tcPr marL="36000" marR="36000"/>
                </a:tc>
                <a:tc>
                  <a:txBody>
                    <a:bodyPr/>
                    <a:lstStyle/>
                    <a:p>
                      <a:pPr algn="ctr"/>
                      <a:r>
                        <a:rPr lang="en-GB" sz="1000" b="0">
                          <a:latin typeface="+mj-lt"/>
                          <a:cs typeface="Arial" panose="020B0604020202020204" pitchFamily="34" charset="0"/>
                        </a:rPr>
                        <a:t>19/03/2021</a:t>
                      </a:r>
                    </a:p>
                  </a:txBody>
                  <a:tcPr marL="36000" marR="36000" anchor="ctr"/>
                </a:tc>
                <a:tc>
                  <a:txBody>
                    <a:bodyPr/>
                    <a:lstStyle/>
                    <a:p>
                      <a:pPr algn="ctr"/>
                      <a:r>
                        <a:rPr lang="en-GB" sz="1000" b="0">
                          <a:latin typeface="+mj-lt"/>
                          <a:cs typeface="Arial" panose="020B0604020202020204" pitchFamily="34" charset="0"/>
                        </a:rPr>
                        <a:t>Andy/Justin</a:t>
                      </a:r>
                    </a:p>
                  </a:txBody>
                  <a:tcPr marL="36000" marR="36000" anchor="ctr"/>
                </a:tc>
                <a:extLst>
                  <a:ext uri="{0D108BD9-81ED-4DB2-BD59-A6C34878D82A}">
                    <a16:rowId xmlns:a16="http://schemas.microsoft.com/office/drawing/2014/main" val="1340224985"/>
                  </a:ext>
                </a:extLst>
              </a:tr>
              <a:tr h="420152">
                <a:tc>
                  <a:txBody>
                    <a:bodyPr/>
                    <a:lstStyle/>
                    <a:p>
                      <a:r>
                        <a:rPr lang="en-GB" sz="1000" b="0">
                          <a:latin typeface="+mj-lt"/>
                          <a:cs typeface="Arial"/>
                        </a:rPr>
                        <a:t>R-62</a:t>
                      </a:r>
                    </a:p>
                  </a:txBody>
                  <a:tcPr marL="36000" marR="36000" anchor="ctr"/>
                </a:tc>
                <a:tc>
                  <a:txBody>
                    <a:bodyPr/>
                    <a:lstStyle/>
                    <a:p>
                      <a:r>
                        <a:rPr lang="en-GB" sz="1000" b="0">
                          <a:latin typeface="+mj-lt"/>
                          <a:cs typeface="Arial" panose="020B0604020202020204" pitchFamily="34" charset="0"/>
                        </a:rPr>
                        <a:t>Sanction</a:t>
                      </a:r>
                    </a:p>
                  </a:txBody>
                  <a:tcPr marL="36000" marR="36000" anchor="ctr"/>
                </a:tc>
                <a:tc>
                  <a:txBody>
                    <a:bodyPr/>
                    <a:lstStyle/>
                    <a:p>
                      <a:pPr algn="ctr"/>
                      <a:r>
                        <a:rPr lang="en-GB" sz="1000" b="0">
                          <a:solidFill>
                            <a:schemeClr val="bg1"/>
                          </a:solidFill>
                          <a:latin typeface="+mj-lt"/>
                          <a:cs typeface="Arial" panose="020B0604020202020204" pitchFamily="34" charset="0"/>
                        </a:rPr>
                        <a:t>Critical</a:t>
                      </a:r>
                    </a:p>
                  </a:txBody>
                  <a:tcPr marL="0" marR="0" anchor="ctr">
                    <a:solidFill>
                      <a:srgbClr val="FF0000"/>
                    </a:solidFill>
                  </a:tcPr>
                </a:tc>
                <a:tc>
                  <a:txBody>
                    <a:bodyPr/>
                    <a:lstStyle/>
                    <a:p>
                      <a:r>
                        <a:rPr lang="en-GB" sz="1000" b="0">
                          <a:latin typeface="+mj-lt"/>
                          <a:cs typeface="Arial"/>
                        </a:rPr>
                        <a:t>There is a risk that we do not secure funding for Data Domain Phase 2 in FY21</a:t>
                      </a:r>
                    </a:p>
                  </a:txBody>
                  <a:tcPr marL="36000" marR="36000"/>
                </a:tc>
                <a:tc>
                  <a:txBody>
                    <a:bodyPr/>
                    <a:lstStyle/>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r>
                        <a:rPr lang="en-GB" sz="1000" b="0">
                          <a:latin typeface="+mj-lt"/>
                          <a:cs typeface="Arial"/>
                        </a:rPr>
                        <a:t>Project Sponsors raising upwards to Andi K, Andy D. </a:t>
                      </a:r>
                    </a:p>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endParaRPr lang="en-US" sz="1000" b="0">
                        <a:latin typeface="+mj-lt"/>
                        <a:cs typeface="Arial"/>
                      </a:endParaRPr>
                    </a:p>
                  </a:txBody>
                  <a:tcPr marL="36000" marR="36000"/>
                </a:tc>
                <a:tc>
                  <a:txBody>
                    <a:bodyPr/>
                    <a:lstStyle/>
                    <a:p>
                      <a:pPr algn="ctr"/>
                      <a:r>
                        <a:rPr lang="en-GB" sz="1000" b="0">
                          <a:latin typeface="+mj-lt"/>
                          <a:cs typeface="Arial" panose="020B0604020202020204" pitchFamily="34" charset="0"/>
                        </a:rPr>
                        <a:t>12/03/2021</a:t>
                      </a:r>
                    </a:p>
                  </a:txBody>
                  <a:tcPr marL="36000" marR="36000" anchor="ctr"/>
                </a:tc>
                <a:tc>
                  <a:txBody>
                    <a:bodyPr/>
                    <a:lstStyle/>
                    <a:p>
                      <a:pPr algn="ctr"/>
                      <a:r>
                        <a:rPr lang="en-GB" sz="1000" b="0">
                          <a:latin typeface="+mj-lt"/>
                          <a:cs typeface="Arial" panose="020B0604020202020204" pitchFamily="34" charset="0"/>
                        </a:rPr>
                        <a:t>Gary Dione</a:t>
                      </a:r>
                    </a:p>
                  </a:txBody>
                  <a:tcPr marL="36000" marR="36000" anchor="ctr"/>
                </a:tc>
                <a:extLst>
                  <a:ext uri="{0D108BD9-81ED-4DB2-BD59-A6C34878D82A}">
                    <a16:rowId xmlns:a16="http://schemas.microsoft.com/office/drawing/2014/main" val="2539725430"/>
                  </a:ext>
                </a:extLst>
              </a:tr>
              <a:tr h="418834">
                <a:tc>
                  <a:txBody>
                    <a:bodyPr/>
                    <a:lstStyle/>
                    <a:p>
                      <a:r>
                        <a:rPr lang="en-GB" sz="1000" b="0">
                          <a:latin typeface="+mj-lt"/>
                          <a:cs typeface="Arial"/>
                        </a:rPr>
                        <a:t>R-53</a:t>
                      </a:r>
                    </a:p>
                  </a:txBody>
                  <a:tcPr marL="36000" marR="36000" anchor="ctr"/>
                </a:tc>
                <a:tc>
                  <a:txBody>
                    <a:bodyPr/>
                    <a:lstStyle/>
                    <a:p>
                      <a:r>
                        <a:rPr lang="en-GB" sz="1000" b="0">
                          <a:latin typeface="+mj-lt"/>
                          <a:cs typeface="Arial" panose="020B0604020202020204" pitchFamily="34" charset="0"/>
                        </a:rPr>
                        <a:t>Design</a:t>
                      </a:r>
                    </a:p>
                  </a:txBody>
                  <a:tcPr marL="36000" marR="36000" anchor="ctr"/>
                </a:tc>
                <a:tc>
                  <a:txBody>
                    <a:bodyPr/>
                    <a:lstStyle/>
                    <a:p>
                      <a:pPr algn="ctr"/>
                      <a:r>
                        <a:rPr lang="en-GB" sz="1000" b="0">
                          <a:solidFill>
                            <a:schemeClr val="bg1"/>
                          </a:solidFill>
                          <a:latin typeface="+mj-lt"/>
                          <a:cs typeface="Arial" panose="020B0604020202020204" pitchFamily="34" charset="0"/>
                        </a:rPr>
                        <a:t>Critical</a:t>
                      </a:r>
                    </a:p>
                  </a:txBody>
                  <a:tcPr marL="0" marR="0" anchor="ctr">
                    <a:solidFill>
                      <a:srgbClr val="FF0000"/>
                    </a:solidFill>
                  </a:tcPr>
                </a:tc>
                <a:tc>
                  <a:txBody>
                    <a:bodyPr/>
                    <a:lstStyle/>
                    <a:p>
                      <a:r>
                        <a:rPr lang="en-GB" sz="1000" b="0">
                          <a:latin typeface="+mj-lt"/>
                          <a:cs typeface="Arial"/>
                        </a:rPr>
                        <a:t>There is a risk that we will need to proceed planning &amp; delivery with current assumption that Job Grading &amp; Architecture will remain "As Is“ – due to unknowns &amp; potential reworking/impacts of inflight change.</a:t>
                      </a:r>
                    </a:p>
                  </a:txBody>
                  <a:tcPr marL="36000" marR="36000"/>
                </a:tc>
                <a:tc>
                  <a:txBody>
                    <a:bodyPr/>
                    <a:lstStyle/>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r>
                        <a:rPr lang="en-GB" sz="1000" b="0">
                          <a:latin typeface="+mj-lt"/>
                          <a:cs typeface="Arial"/>
                        </a:rPr>
                        <a:t>There is currently activity underway to Impact Assess the Job Grading. </a:t>
                      </a:r>
                      <a:endParaRPr lang="en-US" sz="1000" b="0">
                        <a:latin typeface="+mj-lt"/>
                        <a:cs typeface="Arial"/>
                      </a:endParaRPr>
                    </a:p>
                  </a:txBody>
                  <a:tcPr marL="36000" marR="36000"/>
                </a:tc>
                <a:tc>
                  <a:txBody>
                    <a:bodyPr/>
                    <a:lstStyle/>
                    <a:p>
                      <a:pPr algn="ctr"/>
                      <a:r>
                        <a:rPr lang="en-GB" sz="1000" b="0">
                          <a:latin typeface="+mj-lt"/>
                          <a:cs typeface="Arial" panose="020B0604020202020204" pitchFamily="34" charset="0"/>
                        </a:rPr>
                        <a:t>05/03/2021</a:t>
                      </a:r>
                    </a:p>
                  </a:txBody>
                  <a:tcPr marL="36000" marR="36000" anchor="ctr"/>
                </a:tc>
                <a:tc>
                  <a:txBody>
                    <a:bodyPr/>
                    <a:lstStyle/>
                    <a:p>
                      <a:pPr algn="ctr"/>
                      <a:r>
                        <a:rPr lang="en-GB" sz="1000" b="0">
                          <a:latin typeface="+mj-lt"/>
                          <a:cs typeface="Arial" panose="020B0604020202020204" pitchFamily="34" charset="0"/>
                        </a:rPr>
                        <a:t>Justin </a:t>
                      </a:r>
                    </a:p>
                  </a:txBody>
                  <a:tcPr marL="36000" marR="36000" anchor="ctr"/>
                </a:tc>
                <a:extLst>
                  <a:ext uri="{0D108BD9-81ED-4DB2-BD59-A6C34878D82A}">
                    <a16:rowId xmlns:a16="http://schemas.microsoft.com/office/drawing/2014/main" val="355802731"/>
                  </a:ext>
                </a:extLst>
              </a:tr>
              <a:tr h="630079">
                <a:tc>
                  <a:txBody>
                    <a:bodyPr/>
                    <a:lstStyle/>
                    <a:p>
                      <a:r>
                        <a:rPr lang="en-GB" sz="1000" b="0">
                          <a:latin typeface="+mj-lt"/>
                          <a:cs typeface="Arial"/>
                        </a:rPr>
                        <a:t>R-17</a:t>
                      </a:r>
                    </a:p>
                  </a:txBody>
                  <a:tcPr marL="36000" marR="36000" anchor="ctr"/>
                </a:tc>
                <a:tc>
                  <a:txBody>
                    <a:bodyPr/>
                    <a:lstStyle/>
                    <a:p>
                      <a:r>
                        <a:rPr lang="en-GB" sz="1000" b="0">
                          <a:latin typeface="+mj-lt"/>
                          <a:cs typeface="Arial"/>
                        </a:rPr>
                        <a:t>Design</a:t>
                      </a:r>
                    </a:p>
                  </a:txBody>
                  <a:tcPr marL="36000" marR="3600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000" b="0" i="0" u="none" strike="noStrike" kern="0" cap="none" spc="0" normalizeH="0" baseline="0" noProof="0">
                          <a:ln>
                            <a:noFill/>
                          </a:ln>
                          <a:solidFill>
                            <a:schemeClr val="bg1"/>
                          </a:solidFill>
                          <a:effectLst/>
                          <a:uLnTx/>
                          <a:uFillTx/>
                          <a:latin typeface="Arial"/>
                          <a:ea typeface="ＭＳ Ｐゴシック"/>
                          <a:cs typeface="+mn-cs"/>
                        </a:rPr>
                        <a:t>Med</a:t>
                      </a:r>
                    </a:p>
                  </a:txBody>
                  <a:tcPr marL="0" marR="0" anchor="ctr">
                    <a:solidFill>
                      <a:srgbClr val="FFC000"/>
                    </a:solidFill>
                  </a:tcPr>
                </a:tc>
                <a:tc>
                  <a:txBody>
                    <a:bodyPr/>
                    <a:lstStyle/>
                    <a:p>
                      <a:r>
                        <a:rPr lang="en-GB" sz="1000" b="0">
                          <a:latin typeface="+mj-lt"/>
                          <a:cs typeface="Arial"/>
                        </a:rPr>
                        <a:t>There is a risk that Architectural landscape and data flow mapping is not yet fully complete ahead of the design work </a:t>
                      </a:r>
                    </a:p>
                  </a:txBody>
                  <a:tcPr marL="36000" marR="36000"/>
                </a:tc>
                <a:tc>
                  <a:txBody>
                    <a:bodyPr/>
                    <a:lstStyle/>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r>
                        <a:rPr lang="en-GB" sz="1000" b="0" kern="1200" baseline="0">
                          <a:solidFill>
                            <a:schemeClr val="dk1"/>
                          </a:solidFill>
                          <a:latin typeface="+mj-lt"/>
                          <a:ea typeface="+mn-ea"/>
                          <a:cs typeface="Arial"/>
                        </a:rPr>
                        <a:t>Review and validation of the existing landscape lead by NG Solution Architecture team - This work is not 100% complete due to missing few TS/FS documents. </a:t>
                      </a:r>
                      <a:r>
                        <a:rPr lang="en-GB" sz="1000" b="0" kern="1200" baseline="0">
                          <a:solidFill>
                            <a:schemeClr val="dk1"/>
                          </a:solidFill>
                          <a:latin typeface="+mn-lt"/>
                          <a:ea typeface="+mn-ea"/>
                          <a:cs typeface="Arial"/>
                        </a:rPr>
                        <a:t>Wipro have been asked to help get the final few done and will then be an evolving doc</a:t>
                      </a:r>
                    </a:p>
                    <a:p>
                      <a:pPr marL="0" marR="0" lvl="0" indent="0" algn="l" defTabSz="914400" rtl="0" eaLnBrk="1" fontAlgn="base" latinLnBrk="0" hangingPunct="1">
                        <a:lnSpc>
                          <a:spcPct val="100000"/>
                        </a:lnSpc>
                        <a:spcBef>
                          <a:spcPts val="0"/>
                        </a:spcBef>
                        <a:spcAft>
                          <a:spcPct val="0"/>
                        </a:spcAft>
                        <a:buClr>
                          <a:schemeClr val="tx1">
                            <a:lumMod val="50000"/>
                            <a:lumOff val="50000"/>
                          </a:schemeClr>
                        </a:buClr>
                        <a:buSzPct val="80000"/>
                        <a:buFont typeface="Wingdings 2" panose="05020102010507070707" pitchFamily="18" charset="2"/>
                        <a:buNone/>
                        <a:tabLst/>
                        <a:defRPr/>
                      </a:pPr>
                      <a:endParaRPr lang="en-GB" sz="1000" b="0" kern="1200" baseline="0">
                        <a:solidFill>
                          <a:schemeClr val="dk1"/>
                        </a:solidFill>
                        <a:latin typeface="+mj-lt"/>
                        <a:ea typeface="+mn-ea"/>
                        <a:cs typeface="Arial"/>
                      </a:endParaRPr>
                    </a:p>
                  </a:txBody>
                  <a:tcPr marL="36000" marR="360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00" b="0">
                          <a:latin typeface="+mj-lt"/>
                          <a:cs typeface="Arial" panose="020B0604020202020204" pitchFamily="34" charset="0"/>
                        </a:rPr>
                        <a:t>01/04/2021</a:t>
                      </a:r>
                    </a:p>
                  </a:txBody>
                  <a:tcPr marL="36000" marR="36000" anchor="ctr"/>
                </a:tc>
                <a:tc>
                  <a:txBody>
                    <a:bodyPr/>
                    <a:lstStyle/>
                    <a:p>
                      <a:pPr algn="ctr"/>
                      <a:r>
                        <a:rPr lang="en-GB" sz="1000" b="0">
                          <a:latin typeface="+mj-lt"/>
                          <a:cs typeface="Arial"/>
                        </a:rPr>
                        <a:t>Debbie </a:t>
                      </a:r>
                    </a:p>
                  </a:txBody>
                  <a:tcPr marL="36000" marR="36000" anchor="ctr"/>
                </a:tc>
                <a:extLst>
                  <a:ext uri="{0D108BD9-81ED-4DB2-BD59-A6C34878D82A}">
                    <a16:rowId xmlns:a16="http://schemas.microsoft.com/office/drawing/2014/main" val="1486993552"/>
                  </a:ext>
                </a:extLst>
              </a:tr>
            </a:tbl>
          </a:graphicData>
        </a:graphic>
      </p:graphicFrame>
      <p:sp>
        <p:nvSpPr>
          <p:cNvPr id="30" name="TextBox 9">
            <a:extLst>
              <a:ext uri="{FF2B5EF4-FFF2-40B4-BE49-F238E27FC236}">
                <a16:creationId xmlns:a16="http://schemas.microsoft.com/office/drawing/2014/main" id="{5473A859-5B57-482C-AEA2-82D95DCCFE54}"/>
              </a:ext>
            </a:extLst>
          </p:cNvPr>
          <p:cNvSpPr txBox="1"/>
          <p:nvPr/>
        </p:nvSpPr>
        <p:spPr bwMode="auto">
          <a:xfrm>
            <a:off x="117029" y="1473646"/>
            <a:ext cx="892258" cy="2215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68"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35"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03"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68"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35" indent="-269968"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03" indent="-269968"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l" defTabSz="914400" rtl="0" eaLnBrk="1" fontAlgn="base" latinLnBrk="0" hangingPunct="1">
              <a:lnSpc>
                <a:spcPct val="80000"/>
              </a:lnSpc>
              <a:spcBef>
                <a:spcPct val="0"/>
              </a:spcBef>
              <a:spcAft>
                <a:spcPts val="0"/>
              </a:spcAft>
              <a:buClr>
                <a:srgbClr val="55555A"/>
              </a:buClr>
              <a:buSzTx/>
              <a:buFontTx/>
              <a:buNone/>
              <a:tabLst/>
              <a:defRPr/>
            </a:pPr>
            <a:r>
              <a:rPr kumimoji="0" lang="en-GB" sz="1800" b="1" i="0" u="none" strike="noStrike" kern="0" cap="none" spc="0" normalizeH="0" baseline="0" noProof="0">
                <a:ln>
                  <a:noFill/>
                </a:ln>
                <a:solidFill>
                  <a:srgbClr val="500A78"/>
                </a:solidFill>
                <a:effectLst/>
                <a:uLnTx/>
                <a:uFillTx/>
                <a:latin typeface="Arial"/>
                <a:ea typeface="ＭＳ Ｐゴシック"/>
                <a:cs typeface="+mn-cs"/>
              </a:rPr>
              <a:t>ISSUES</a:t>
            </a:r>
          </a:p>
        </p:txBody>
      </p:sp>
      <p:sp>
        <p:nvSpPr>
          <p:cNvPr id="31" name="TextBox 9">
            <a:extLst>
              <a:ext uri="{FF2B5EF4-FFF2-40B4-BE49-F238E27FC236}">
                <a16:creationId xmlns:a16="http://schemas.microsoft.com/office/drawing/2014/main" id="{FB9BED21-FDA7-4C08-BAE4-F3B954A031DD}"/>
              </a:ext>
            </a:extLst>
          </p:cNvPr>
          <p:cNvSpPr txBox="1"/>
          <p:nvPr/>
        </p:nvSpPr>
        <p:spPr bwMode="auto">
          <a:xfrm>
            <a:off x="117029" y="3044977"/>
            <a:ext cx="892258" cy="2215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69968"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39935"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09903" indent="-269968"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69968"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39935" indent="-269968"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09903" indent="-269968"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a:lstStyle>
          <a:p>
            <a:pPr marL="0" marR="0" lvl="0" indent="0" algn="l" defTabSz="914400" rtl="0" eaLnBrk="1" fontAlgn="base" latinLnBrk="0" hangingPunct="1">
              <a:lnSpc>
                <a:spcPct val="80000"/>
              </a:lnSpc>
              <a:spcBef>
                <a:spcPct val="0"/>
              </a:spcBef>
              <a:spcAft>
                <a:spcPts val="0"/>
              </a:spcAft>
              <a:buClr>
                <a:srgbClr val="55555A"/>
              </a:buClr>
              <a:buSzTx/>
              <a:buFontTx/>
              <a:buNone/>
              <a:tabLst/>
              <a:defRPr/>
            </a:pPr>
            <a:r>
              <a:rPr kumimoji="0" lang="en-GB" sz="1800" b="1" i="0" u="none" strike="noStrike" kern="0" cap="none" spc="0" normalizeH="0" baseline="0" noProof="0">
                <a:ln>
                  <a:noFill/>
                </a:ln>
                <a:solidFill>
                  <a:srgbClr val="00BEB4">
                    <a:lumMod val="50000"/>
                  </a:srgbClr>
                </a:solidFill>
                <a:effectLst/>
                <a:uLnTx/>
                <a:uFillTx/>
                <a:latin typeface="Arial"/>
                <a:ea typeface="ＭＳ Ｐゴシック"/>
                <a:cs typeface="+mn-cs"/>
              </a:rPr>
              <a:t>RISKS</a:t>
            </a:r>
          </a:p>
        </p:txBody>
      </p:sp>
    </p:spTree>
    <p:extLst>
      <p:ext uri="{BB962C8B-B14F-4D97-AF65-F5344CB8AC3E}">
        <p14:creationId xmlns:p14="http://schemas.microsoft.com/office/powerpoint/2010/main" val="7321700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7546D5-E6D8-4DF7-B42E-D8DD0904A3F5}"/>
              </a:ext>
            </a:extLst>
          </p:cNvPr>
          <p:cNvSpPr>
            <a:spLocks noGrp="1"/>
          </p:cNvSpPr>
          <p:nvPr>
            <p:ph type="body" sz="quarter" idx="15"/>
          </p:nvPr>
        </p:nvSpPr>
        <p:spPr>
          <a:xfrm>
            <a:off x="440258" y="3382039"/>
            <a:ext cx="5198541" cy="1969963"/>
          </a:xfrm>
        </p:spPr>
        <p:txBody>
          <a:bodyPr/>
          <a:lstStyle/>
          <a:p>
            <a:r>
              <a:rPr lang="en-GB"/>
              <a:t>Workforce Data Domain Owner (</a:t>
            </a:r>
            <a:r>
              <a:rPr lang="en-GB" dirty="0"/>
              <a:t>WDDO</a:t>
            </a:r>
            <a:r>
              <a:rPr lang="en-GB"/>
              <a:t>)</a:t>
            </a:r>
            <a:endParaRPr lang="en-GB" dirty="0"/>
          </a:p>
        </p:txBody>
      </p:sp>
    </p:spTree>
    <p:extLst>
      <p:ext uri="{BB962C8B-B14F-4D97-AF65-F5344CB8AC3E}">
        <p14:creationId xmlns:p14="http://schemas.microsoft.com/office/powerpoint/2010/main" val="18336625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1AD80D-C695-4AC4-8EBA-4BF5DC322C94}"/>
              </a:ext>
            </a:extLst>
          </p:cNvPr>
          <p:cNvPicPr>
            <a:picLocks noChangeAspect="1"/>
          </p:cNvPicPr>
          <p:nvPr/>
        </p:nvPicPr>
        <p:blipFill rotWithShape="1">
          <a:blip r:embed="rId2">
            <a:alphaModFix/>
          </a:blip>
          <a:srcRect l="18427" r="15313"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21" name="Freeform: Shape 20">
            <a:extLst>
              <a:ext uri="{FF2B5EF4-FFF2-40B4-BE49-F238E27FC236}">
                <a16:creationId xmlns:a16="http://schemas.microsoft.com/office/drawing/2014/main" id="{361974C1-AE40-4CDA-8498-ED55F349FD8B}"/>
              </a:ext>
            </a:extLst>
          </p:cNvPr>
          <p:cNvSpPr/>
          <p:nvPr/>
        </p:nvSpPr>
        <p:spPr>
          <a:xfrm>
            <a:off x="6479243" y="1234518"/>
            <a:ext cx="2952000" cy="260857"/>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1"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lang="en-GB" sz="1000" b="1" kern="0" dirty="0">
                <a:solidFill>
                  <a:srgbClr val="FFFFFF"/>
                </a:solidFill>
                <a:latin typeface="Arial"/>
                <a:ea typeface="ＭＳ Ｐゴシック"/>
              </a:rPr>
              <a:t>Purpose &amp; Ask</a:t>
            </a:r>
            <a:endParaRPr kumimoji="0" lang="en-GB" sz="1000" b="1"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2" name="Oval 21">
            <a:extLst>
              <a:ext uri="{FF2B5EF4-FFF2-40B4-BE49-F238E27FC236}">
                <a16:creationId xmlns:a16="http://schemas.microsoft.com/office/drawing/2014/main" id="{16F62188-195F-4FAC-8697-04DB49AE8203}"/>
              </a:ext>
            </a:extLst>
          </p:cNvPr>
          <p:cNvSpPr/>
          <p:nvPr/>
        </p:nvSpPr>
        <p:spPr>
          <a:xfrm>
            <a:off x="6095999" y="1234519"/>
            <a:ext cx="270000" cy="260857"/>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1</a:t>
            </a:r>
          </a:p>
        </p:txBody>
      </p:sp>
      <p:sp>
        <p:nvSpPr>
          <p:cNvPr id="23" name="Freeform: Shape 22">
            <a:extLst>
              <a:ext uri="{FF2B5EF4-FFF2-40B4-BE49-F238E27FC236}">
                <a16:creationId xmlns:a16="http://schemas.microsoft.com/office/drawing/2014/main" id="{EF3B4D39-8F79-4910-B33B-473ED906546D}"/>
              </a:ext>
            </a:extLst>
          </p:cNvPr>
          <p:cNvSpPr/>
          <p:nvPr/>
        </p:nvSpPr>
        <p:spPr>
          <a:xfrm>
            <a:off x="6479243" y="2146980"/>
            <a:ext cx="2952000" cy="260857"/>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GB" sz="1000" b="1" i="0" u="none" strike="noStrike" kern="0" cap="none" spc="0" normalizeH="0" baseline="0" noProof="0">
                <a:ln>
                  <a:noFill/>
                </a:ln>
                <a:solidFill>
                  <a:srgbClr val="FFFFFF"/>
                </a:solidFill>
                <a:effectLst/>
                <a:uLnTx/>
                <a:uFillTx/>
                <a:latin typeface="Arial"/>
                <a:ea typeface="ＭＳ Ｐゴシック"/>
                <a:cs typeface="+mn-cs"/>
              </a:rPr>
              <a:t>MyHR2.0 Overview</a:t>
            </a:r>
          </a:p>
        </p:txBody>
      </p:sp>
      <p:sp>
        <p:nvSpPr>
          <p:cNvPr id="24" name="Oval 23">
            <a:extLst>
              <a:ext uri="{FF2B5EF4-FFF2-40B4-BE49-F238E27FC236}">
                <a16:creationId xmlns:a16="http://schemas.microsoft.com/office/drawing/2014/main" id="{F84064D3-599A-4058-B022-C3BEB1347E70}"/>
              </a:ext>
            </a:extLst>
          </p:cNvPr>
          <p:cNvSpPr/>
          <p:nvPr/>
        </p:nvSpPr>
        <p:spPr>
          <a:xfrm>
            <a:off x="6095999" y="2146981"/>
            <a:ext cx="270000" cy="260857"/>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3</a:t>
            </a:r>
          </a:p>
        </p:txBody>
      </p:sp>
      <p:sp>
        <p:nvSpPr>
          <p:cNvPr id="25" name="Freeform: Shape 24">
            <a:extLst>
              <a:ext uri="{FF2B5EF4-FFF2-40B4-BE49-F238E27FC236}">
                <a16:creationId xmlns:a16="http://schemas.microsoft.com/office/drawing/2014/main" id="{3BDC2363-A117-43D2-8344-3FD0A4A47B85}"/>
              </a:ext>
            </a:extLst>
          </p:cNvPr>
          <p:cNvSpPr/>
          <p:nvPr/>
        </p:nvSpPr>
        <p:spPr>
          <a:xfrm>
            <a:off x="6479243" y="1690749"/>
            <a:ext cx="2952000" cy="260857"/>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Arial"/>
                <a:ea typeface="ＭＳ Ｐゴシック"/>
                <a:cs typeface="+mn-cs"/>
              </a:rPr>
              <a:t>Progress and Next Steps</a:t>
            </a:r>
          </a:p>
        </p:txBody>
      </p:sp>
      <p:sp>
        <p:nvSpPr>
          <p:cNvPr id="26" name="Oval 25">
            <a:extLst>
              <a:ext uri="{FF2B5EF4-FFF2-40B4-BE49-F238E27FC236}">
                <a16:creationId xmlns:a16="http://schemas.microsoft.com/office/drawing/2014/main" id="{84F27494-2F70-45F8-B2AF-703CD7716185}"/>
              </a:ext>
            </a:extLst>
          </p:cNvPr>
          <p:cNvSpPr/>
          <p:nvPr/>
        </p:nvSpPr>
        <p:spPr>
          <a:xfrm>
            <a:off x="6095999" y="1690750"/>
            <a:ext cx="270000" cy="260857"/>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2</a:t>
            </a:r>
          </a:p>
        </p:txBody>
      </p:sp>
      <p:sp>
        <p:nvSpPr>
          <p:cNvPr id="27" name="Freeform: Shape 26">
            <a:extLst>
              <a:ext uri="{FF2B5EF4-FFF2-40B4-BE49-F238E27FC236}">
                <a16:creationId xmlns:a16="http://schemas.microsoft.com/office/drawing/2014/main" id="{DEA3B15C-F88A-4A37-B98A-35B9A776840A}"/>
              </a:ext>
            </a:extLst>
          </p:cNvPr>
          <p:cNvSpPr/>
          <p:nvPr/>
        </p:nvSpPr>
        <p:spPr>
          <a:xfrm>
            <a:off x="6479243" y="2603211"/>
            <a:ext cx="2952000" cy="270753"/>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GB" sz="1000" b="1" i="0" u="none" strike="noStrike" kern="0" cap="none" spc="0" normalizeH="0" baseline="0" noProof="0">
                <a:ln>
                  <a:noFill/>
                </a:ln>
                <a:solidFill>
                  <a:srgbClr val="FFFFFF"/>
                </a:solidFill>
                <a:effectLst/>
                <a:uLnTx/>
                <a:uFillTx/>
                <a:latin typeface="Arial"/>
                <a:ea typeface="ＭＳ Ｐゴシック"/>
                <a:cs typeface="+mn-cs"/>
              </a:rPr>
              <a:t>Workforce Data Domain Overview</a:t>
            </a:r>
          </a:p>
        </p:txBody>
      </p:sp>
      <p:sp>
        <p:nvSpPr>
          <p:cNvPr id="28" name="Oval 27">
            <a:extLst>
              <a:ext uri="{FF2B5EF4-FFF2-40B4-BE49-F238E27FC236}">
                <a16:creationId xmlns:a16="http://schemas.microsoft.com/office/drawing/2014/main" id="{83711F4C-B259-443D-953D-74E8A854E7B9}"/>
              </a:ext>
            </a:extLst>
          </p:cNvPr>
          <p:cNvSpPr/>
          <p:nvPr/>
        </p:nvSpPr>
        <p:spPr>
          <a:xfrm>
            <a:off x="6095999" y="2603212"/>
            <a:ext cx="270000" cy="270753"/>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4</a:t>
            </a:r>
          </a:p>
        </p:txBody>
      </p:sp>
      <p:sp>
        <p:nvSpPr>
          <p:cNvPr id="31" name="Title 3">
            <a:extLst>
              <a:ext uri="{FF2B5EF4-FFF2-40B4-BE49-F238E27FC236}">
                <a16:creationId xmlns:a16="http://schemas.microsoft.com/office/drawing/2014/main" id="{82B63858-32C8-41B3-A78C-3F06C80D470B}"/>
              </a:ext>
            </a:extLst>
          </p:cNvPr>
          <p:cNvSpPr txBox="1">
            <a:spLocks/>
          </p:cNvSpPr>
          <p:nvPr/>
        </p:nvSpPr>
        <p:spPr bwMode="auto">
          <a:xfrm>
            <a:off x="6096000" y="380715"/>
            <a:ext cx="4296371"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200" b="1" i="0" u="none" strike="noStrike" kern="0" cap="none" spc="0" normalizeH="0" baseline="0" noProof="0">
                <a:ln>
                  <a:noFill/>
                </a:ln>
                <a:solidFill>
                  <a:srgbClr val="00148C"/>
                </a:solidFill>
                <a:effectLst/>
                <a:uLnTx/>
                <a:uFillTx/>
                <a:latin typeface="Arial"/>
                <a:ea typeface="ＭＳ Ｐゴシック"/>
                <a:cs typeface="+mj-cs"/>
              </a:rPr>
              <a:t>Agenda</a:t>
            </a:r>
          </a:p>
        </p:txBody>
      </p:sp>
      <p:sp>
        <p:nvSpPr>
          <p:cNvPr id="44" name="Freeform: Shape 43">
            <a:extLst>
              <a:ext uri="{FF2B5EF4-FFF2-40B4-BE49-F238E27FC236}">
                <a16:creationId xmlns:a16="http://schemas.microsoft.com/office/drawing/2014/main" id="{2F66F4A7-2AC2-4BC5-A0F2-8EC7136975EE}"/>
              </a:ext>
            </a:extLst>
          </p:cNvPr>
          <p:cNvSpPr/>
          <p:nvPr/>
        </p:nvSpPr>
        <p:spPr>
          <a:xfrm>
            <a:off x="6479243" y="3069338"/>
            <a:ext cx="2952000" cy="270753"/>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GB" sz="1000" b="1" i="0" u="none" strike="noStrike" kern="0" cap="none" spc="0" normalizeH="0" baseline="0" noProof="0">
                <a:ln>
                  <a:noFill/>
                </a:ln>
                <a:solidFill>
                  <a:srgbClr val="FFFFFF"/>
                </a:solidFill>
                <a:effectLst/>
                <a:uLnTx/>
                <a:uFillTx/>
                <a:latin typeface="Arial"/>
                <a:ea typeface="ＭＳ Ｐゴシック"/>
                <a:cs typeface="+mn-cs"/>
              </a:rPr>
              <a:t>Global Workforce Tracking  Overview</a:t>
            </a:r>
          </a:p>
        </p:txBody>
      </p:sp>
      <p:sp>
        <p:nvSpPr>
          <p:cNvPr id="45" name="Oval 44">
            <a:extLst>
              <a:ext uri="{FF2B5EF4-FFF2-40B4-BE49-F238E27FC236}">
                <a16:creationId xmlns:a16="http://schemas.microsoft.com/office/drawing/2014/main" id="{D95592F5-8615-4858-A035-C0B188353F02}"/>
              </a:ext>
            </a:extLst>
          </p:cNvPr>
          <p:cNvSpPr/>
          <p:nvPr/>
        </p:nvSpPr>
        <p:spPr>
          <a:xfrm>
            <a:off x="6095999" y="3069339"/>
            <a:ext cx="270000" cy="270753"/>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5</a:t>
            </a:r>
          </a:p>
        </p:txBody>
      </p:sp>
      <p:sp>
        <p:nvSpPr>
          <p:cNvPr id="35" name="Freeform: Shape 34">
            <a:extLst>
              <a:ext uri="{FF2B5EF4-FFF2-40B4-BE49-F238E27FC236}">
                <a16:creationId xmlns:a16="http://schemas.microsoft.com/office/drawing/2014/main" id="{7AB1E3E7-F927-4A1D-AB65-31570E034DB8}"/>
              </a:ext>
            </a:extLst>
          </p:cNvPr>
          <p:cNvSpPr/>
          <p:nvPr/>
        </p:nvSpPr>
        <p:spPr>
          <a:xfrm>
            <a:off x="6479243" y="3535464"/>
            <a:ext cx="2952000" cy="260857"/>
          </a:xfrm>
          <a:custGeom>
            <a:avLst/>
            <a:gdLst>
              <a:gd name="connsiteX0" fmla="*/ 0 w 4606325"/>
              <a:gd name="connsiteY0" fmla="*/ 0 h 645836"/>
              <a:gd name="connsiteX1" fmla="*/ 4283407 w 4606325"/>
              <a:gd name="connsiteY1" fmla="*/ 0 h 645836"/>
              <a:gd name="connsiteX2" fmla="*/ 4606325 w 4606325"/>
              <a:gd name="connsiteY2" fmla="*/ 322918 h 645836"/>
              <a:gd name="connsiteX3" fmla="*/ 4283407 w 4606325"/>
              <a:gd name="connsiteY3" fmla="*/ 645836 h 645836"/>
              <a:gd name="connsiteX4" fmla="*/ 0 w 4606325"/>
              <a:gd name="connsiteY4" fmla="*/ 645836 h 645836"/>
              <a:gd name="connsiteX5" fmla="*/ 0 w 4606325"/>
              <a:gd name="connsiteY5" fmla="*/ 0 h 64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6325" h="645836">
                <a:moveTo>
                  <a:pt x="4606325" y="645835"/>
                </a:moveTo>
                <a:lnTo>
                  <a:pt x="322918" y="645835"/>
                </a:lnTo>
                <a:lnTo>
                  <a:pt x="0" y="322918"/>
                </a:lnTo>
                <a:lnTo>
                  <a:pt x="322918" y="1"/>
                </a:lnTo>
                <a:lnTo>
                  <a:pt x="4606325" y="1"/>
                </a:lnTo>
                <a:lnTo>
                  <a:pt x="4606325" y="645835"/>
                </a:lnTo>
                <a:close/>
              </a:path>
            </a:pathLst>
          </a:custGeom>
          <a:gradFill rotWithShape="1">
            <a:gsLst>
              <a:gs pos="0">
                <a:srgbClr val="00148C">
                  <a:hueOff val="0"/>
                  <a:satOff val="0"/>
                  <a:lumOff val="0"/>
                  <a:alphaOff val="0"/>
                  <a:shade val="51000"/>
                  <a:satMod val="130000"/>
                </a:srgbClr>
              </a:gs>
              <a:gs pos="80000">
                <a:srgbClr val="00148C">
                  <a:hueOff val="0"/>
                  <a:satOff val="0"/>
                  <a:lumOff val="0"/>
                  <a:alphaOff val="0"/>
                  <a:shade val="93000"/>
                  <a:satMod val="130000"/>
                </a:srgbClr>
              </a:gs>
              <a:gs pos="100000">
                <a:srgbClr val="00148C">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p:spPr>
        <p:txBody>
          <a:bodyPr spcFirstLastPara="0" vert="horz" wrap="square" lIns="446255" tIns="76201" rIns="142240" bIns="76200" numCol="1" spcCol="1270" anchor="ctr"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GB" sz="1000" b="1" i="0" u="none" strike="noStrike" kern="0" cap="none" spc="0" normalizeH="0" baseline="0" noProof="0">
                <a:ln>
                  <a:noFill/>
                </a:ln>
                <a:solidFill>
                  <a:srgbClr val="FFFFFF"/>
                </a:solidFill>
                <a:effectLst/>
                <a:uLnTx/>
                <a:uFillTx/>
                <a:latin typeface="Arial"/>
                <a:ea typeface="ＭＳ Ｐゴシック"/>
                <a:cs typeface="+mn-cs"/>
              </a:rPr>
              <a:t>Appendix</a:t>
            </a:r>
          </a:p>
        </p:txBody>
      </p:sp>
      <p:sp>
        <p:nvSpPr>
          <p:cNvPr id="38" name="Oval 37">
            <a:extLst>
              <a:ext uri="{FF2B5EF4-FFF2-40B4-BE49-F238E27FC236}">
                <a16:creationId xmlns:a16="http://schemas.microsoft.com/office/drawing/2014/main" id="{FC9D2F05-163B-4535-BEEC-924E3E680318}"/>
              </a:ext>
            </a:extLst>
          </p:cNvPr>
          <p:cNvSpPr/>
          <p:nvPr/>
        </p:nvSpPr>
        <p:spPr>
          <a:xfrm>
            <a:off x="6095999" y="3535464"/>
            <a:ext cx="270000" cy="270000"/>
          </a:xfrm>
          <a:prstGeom prst="ellipse">
            <a:avLst/>
          </a:prstGeom>
          <a:gradFill rotWithShape="1">
            <a:gsLst>
              <a:gs pos="0">
                <a:srgbClr val="00148C">
                  <a:tint val="50000"/>
                  <a:hueOff val="0"/>
                  <a:satOff val="0"/>
                  <a:lumOff val="0"/>
                  <a:alphaOff val="0"/>
                  <a:shade val="51000"/>
                  <a:satMod val="130000"/>
                </a:srgbClr>
              </a:gs>
              <a:gs pos="80000">
                <a:srgbClr val="00148C">
                  <a:tint val="50000"/>
                  <a:hueOff val="0"/>
                  <a:satOff val="0"/>
                  <a:lumOff val="0"/>
                  <a:alphaOff val="0"/>
                  <a:shade val="93000"/>
                  <a:satMod val="130000"/>
                </a:srgbClr>
              </a:gs>
              <a:gs pos="100000">
                <a:srgbClr val="00148C">
                  <a:tint val="5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hueOff val="0"/>
                    <a:satOff val="0"/>
                    <a:lumOff val="0"/>
                    <a:alphaOff val="0"/>
                  </a:srgbClr>
                </a:solidFill>
                <a:effectLst/>
                <a:uLnTx/>
                <a:uFillTx/>
                <a:latin typeface="Arial"/>
                <a:ea typeface="ＭＳ Ｐゴシック"/>
                <a:cs typeface="+mn-cs"/>
              </a:rPr>
              <a:t>6</a:t>
            </a:r>
          </a:p>
        </p:txBody>
      </p:sp>
      <p:sp>
        <p:nvSpPr>
          <p:cNvPr id="16" name="Rectangle 15">
            <a:extLst>
              <a:ext uri="{FF2B5EF4-FFF2-40B4-BE49-F238E27FC236}">
                <a16:creationId xmlns:a16="http://schemas.microsoft.com/office/drawing/2014/main" id="{91FB2A15-1C08-4EE5-B511-5524DC9A7385}"/>
              </a:ext>
            </a:extLst>
          </p:cNvPr>
          <p:cNvSpPr/>
          <p:nvPr/>
        </p:nvSpPr>
        <p:spPr>
          <a:xfrm rot="2020024">
            <a:off x="9805848" y="-64320"/>
            <a:ext cx="3160789" cy="1004133"/>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GB" sz="2000" b="0" i="0" u="none" strike="noStrike" kern="1200" cap="none" spc="0" normalizeH="0" baseline="0" noProof="0">
                <a:ln>
                  <a:noFill/>
                </a:ln>
                <a:solidFill>
                  <a:srgbClr val="FA4616"/>
                </a:solidFill>
                <a:effectLst/>
                <a:uLnTx/>
                <a:uFillTx/>
                <a:latin typeface="Arial" panose="020B0604020202020204" pitchFamily="34" charset="0"/>
                <a:ea typeface="ＭＳ Ｐゴシック"/>
                <a:cs typeface="Arial" panose="020B0604020202020204" pitchFamily="34" charset="0"/>
              </a:rPr>
              <a:t>To be updated</a:t>
            </a:r>
          </a:p>
        </p:txBody>
      </p:sp>
      <p:sp>
        <p:nvSpPr>
          <p:cNvPr id="2" name="Footer Placeholder 1"/>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95516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F8AB2EB-66E5-40CD-AC76-82889FD9C8BC}"/>
              </a:ext>
            </a:extLst>
          </p:cNvPr>
          <p:cNvSpPr/>
          <p:nvPr/>
        </p:nvSpPr>
        <p:spPr>
          <a:xfrm>
            <a:off x="293347" y="6330443"/>
            <a:ext cx="1376473" cy="215444"/>
          </a:xfrm>
          <a:prstGeom prst="rect">
            <a:avLst/>
          </a:prstGeom>
          <a:solidFill>
            <a:schemeClr val="bg1"/>
          </a:solidFill>
        </p:spPr>
        <p:txBody>
          <a:bodyPr wrap="square">
            <a:spAutoFit/>
          </a:bodyPr>
          <a:lstStyle/>
          <a:p>
            <a:pPr lvl="0" algn="ctr" fontAlgn="base">
              <a:spcBef>
                <a:spcPct val="0"/>
              </a:spcBef>
              <a:spcAft>
                <a:spcPts val="800"/>
              </a:spcAft>
              <a:buClr>
                <a:schemeClr val="tx1"/>
              </a:buClr>
              <a:defRPr/>
            </a:pPr>
            <a:r>
              <a:rPr lang="en-GB" sz="800">
                <a:solidFill>
                  <a:schemeClr val="bg1"/>
                </a:solidFill>
              </a:rPr>
              <a:t>Dependency</a:t>
            </a:r>
          </a:p>
        </p:txBody>
      </p:sp>
      <p:sp>
        <p:nvSpPr>
          <p:cNvPr id="9" name="Rectangle 8">
            <a:extLst>
              <a:ext uri="{FF2B5EF4-FFF2-40B4-BE49-F238E27FC236}">
                <a16:creationId xmlns:a16="http://schemas.microsoft.com/office/drawing/2014/main" id="{31111297-AA68-42F0-A689-8684CFF5ED62}"/>
              </a:ext>
            </a:extLst>
          </p:cNvPr>
          <p:cNvSpPr/>
          <p:nvPr/>
        </p:nvSpPr>
        <p:spPr bwMode="auto">
          <a:xfrm>
            <a:off x="11534775" y="5568607"/>
            <a:ext cx="400050" cy="22152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2" name="Title 1">
            <a:extLst>
              <a:ext uri="{FF2B5EF4-FFF2-40B4-BE49-F238E27FC236}">
                <a16:creationId xmlns:a16="http://schemas.microsoft.com/office/drawing/2014/main" id="{5AD489A1-AE31-4B4E-BB96-860D655A6B2F}"/>
              </a:ext>
            </a:extLst>
          </p:cNvPr>
          <p:cNvSpPr>
            <a:spLocks noGrp="1"/>
          </p:cNvSpPr>
          <p:nvPr>
            <p:ph type="title"/>
          </p:nvPr>
        </p:nvSpPr>
        <p:spPr>
          <a:xfrm>
            <a:off x="365081" y="98868"/>
            <a:ext cx="8571938" cy="574516"/>
          </a:xfrm>
        </p:spPr>
        <p:txBody>
          <a:bodyPr/>
          <a:lstStyle/>
          <a:p>
            <a:r>
              <a:rPr lang="en-GB" sz="2400"/>
              <a:t>Deliverables, value &amp; benefit</a:t>
            </a:r>
          </a:p>
        </p:txBody>
      </p:sp>
      <p:sp>
        <p:nvSpPr>
          <p:cNvPr id="46" name="Rectangle 45">
            <a:extLst>
              <a:ext uri="{FF2B5EF4-FFF2-40B4-BE49-F238E27FC236}">
                <a16:creationId xmlns:a16="http://schemas.microsoft.com/office/drawing/2014/main" id="{ECCDF83E-1657-4C40-B419-B06D90A92B47}"/>
              </a:ext>
            </a:extLst>
          </p:cNvPr>
          <p:cNvSpPr/>
          <p:nvPr/>
        </p:nvSpPr>
        <p:spPr bwMode="auto">
          <a:xfrm>
            <a:off x="3565980" y="2002736"/>
            <a:ext cx="2936931" cy="218675"/>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spcAft>
                <a:spcPts val="450"/>
              </a:spcAft>
            </a:pPr>
            <a:r>
              <a:rPr lang="en-GB" sz="1400" b="1">
                <a:solidFill>
                  <a:srgbClr val="00148C"/>
                </a:solidFill>
                <a:latin typeface="Arial"/>
                <a:ea typeface="ＭＳ Ｐゴシック"/>
                <a:cs typeface="Arial"/>
              </a:rPr>
              <a:t>Key Deliverables</a:t>
            </a:r>
          </a:p>
        </p:txBody>
      </p:sp>
      <p:sp>
        <p:nvSpPr>
          <p:cNvPr id="47" name="Rectangle 46">
            <a:extLst>
              <a:ext uri="{FF2B5EF4-FFF2-40B4-BE49-F238E27FC236}">
                <a16:creationId xmlns:a16="http://schemas.microsoft.com/office/drawing/2014/main" id="{5AEED149-798A-471E-9B7C-A7B0F208BD5F}"/>
              </a:ext>
            </a:extLst>
          </p:cNvPr>
          <p:cNvSpPr/>
          <p:nvPr/>
        </p:nvSpPr>
        <p:spPr bwMode="auto">
          <a:xfrm>
            <a:off x="9072059" y="2000734"/>
            <a:ext cx="2830515" cy="218675"/>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1" i="0" u="none" strike="noStrike" kern="1200" cap="none" spc="0" normalizeH="0" baseline="0" noProof="0">
                <a:ln>
                  <a:noFill/>
                </a:ln>
                <a:solidFill>
                  <a:srgbClr val="00148C"/>
                </a:solidFill>
                <a:effectLst/>
                <a:uLnTx/>
                <a:uFillTx/>
                <a:latin typeface="Arial"/>
                <a:ea typeface="ＭＳ Ｐゴシック"/>
                <a:cs typeface="Arial"/>
              </a:rPr>
              <a:t>Key Value*</a:t>
            </a:r>
          </a:p>
        </p:txBody>
      </p:sp>
      <p:sp>
        <p:nvSpPr>
          <p:cNvPr id="38" name="Rectangle 37">
            <a:extLst>
              <a:ext uri="{FF2B5EF4-FFF2-40B4-BE49-F238E27FC236}">
                <a16:creationId xmlns:a16="http://schemas.microsoft.com/office/drawing/2014/main" id="{784E3338-1B3F-478F-9DCD-CEA163907DE0}"/>
              </a:ext>
            </a:extLst>
          </p:cNvPr>
          <p:cNvSpPr/>
          <p:nvPr/>
        </p:nvSpPr>
        <p:spPr bwMode="auto">
          <a:xfrm>
            <a:off x="98357" y="2321834"/>
            <a:ext cx="1133553" cy="675409"/>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algn="ctr">
              <a:spcAft>
                <a:spcPts val="450"/>
              </a:spcAft>
            </a:pPr>
            <a:r>
              <a:rPr lang="en-GB" sz="1400" b="1">
                <a:solidFill>
                  <a:srgbClr val="FFFFFF"/>
                </a:solidFill>
                <a:latin typeface="Arial"/>
                <a:ea typeface="ＭＳ Ｐゴシック"/>
                <a:cs typeface="Arial"/>
              </a:rPr>
              <a:t>Data Operating Model</a:t>
            </a:r>
          </a:p>
        </p:txBody>
      </p:sp>
      <p:sp>
        <p:nvSpPr>
          <p:cNvPr id="119" name="Rectangle 118">
            <a:extLst>
              <a:ext uri="{FF2B5EF4-FFF2-40B4-BE49-F238E27FC236}">
                <a16:creationId xmlns:a16="http://schemas.microsoft.com/office/drawing/2014/main" id="{30DC5AC2-BB3C-41FC-AC44-8EDD793C1FF4}"/>
              </a:ext>
            </a:extLst>
          </p:cNvPr>
          <p:cNvSpPr/>
          <p:nvPr/>
        </p:nvSpPr>
        <p:spPr bwMode="auto">
          <a:xfrm>
            <a:off x="8743870" y="2188038"/>
            <a:ext cx="3315738" cy="79308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Data Owners will have a target state to work towards and monitor whilst employees will have better clarity on processes and contact points for all data operational processes . This will reduce data re-work, tickets, and use of fire fighter access to fix data.</a:t>
            </a:r>
          </a:p>
        </p:txBody>
      </p:sp>
      <p:sp>
        <p:nvSpPr>
          <p:cNvPr id="120" name="Rectangle 119">
            <a:extLst>
              <a:ext uri="{FF2B5EF4-FFF2-40B4-BE49-F238E27FC236}">
                <a16:creationId xmlns:a16="http://schemas.microsoft.com/office/drawing/2014/main" id="{9606E954-BEA9-4A57-AE9E-7178A7A5C1E2}"/>
              </a:ext>
            </a:extLst>
          </p:cNvPr>
          <p:cNvSpPr/>
          <p:nvPr/>
        </p:nvSpPr>
        <p:spPr bwMode="auto">
          <a:xfrm>
            <a:off x="2684044" y="2320703"/>
            <a:ext cx="3605565" cy="738145"/>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Set the Workforce data vision and strategic roadmap with an approach to measure its implementation</a:t>
            </a:r>
          </a:p>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Communicate &amp; implement the Workforce data operating model to ensure that roles and responsibilities support the data lifecycle (Create, Read, Update, Delete)</a:t>
            </a:r>
          </a:p>
        </p:txBody>
      </p:sp>
      <p:cxnSp>
        <p:nvCxnSpPr>
          <p:cNvPr id="121" name="Straight Connector 120">
            <a:extLst>
              <a:ext uri="{FF2B5EF4-FFF2-40B4-BE49-F238E27FC236}">
                <a16:creationId xmlns:a16="http://schemas.microsoft.com/office/drawing/2014/main" id="{0C5F47B0-E019-4651-9D79-3972E0E49741}"/>
              </a:ext>
            </a:extLst>
          </p:cNvPr>
          <p:cNvCxnSpPr/>
          <p:nvPr/>
        </p:nvCxnSpPr>
        <p:spPr bwMode="auto">
          <a:xfrm>
            <a:off x="11" y="3964881"/>
            <a:ext cx="12192000"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Rectangle 113">
            <a:extLst>
              <a:ext uri="{FF2B5EF4-FFF2-40B4-BE49-F238E27FC236}">
                <a16:creationId xmlns:a16="http://schemas.microsoft.com/office/drawing/2014/main" id="{EEA046EE-3377-4BFD-9D51-D8101A9A4D81}"/>
              </a:ext>
            </a:extLst>
          </p:cNvPr>
          <p:cNvSpPr/>
          <p:nvPr/>
        </p:nvSpPr>
        <p:spPr bwMode="auto">
          <a:xfrm>
            <a:off x="98357" y="3185677"/>
            <a:ext cx="1133553" cy="675409"/>
          </a:xfrm>
          <a:prstGeom prst="rect">
            <a:avLst/>
          </a:prstGeom>
          <a:solidFill>
            <a:srgbClr val="B5C0FF"/>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algn="ctr">
              <a:spcAft>
                <a:spcPts val="450"/>
              </a:spcAft>
            </a:pPr>
            <a:r>
              <a:rPr lang="en-GB" sz="1400" b="1">
                <a:solidFill>
                  <a:srgbClr val="FFFFFF"/>
                </a:solidFill>
                <a:latin typeface="Arial"/>
                <a:ea typeface="ＭＳ Ｐゴシック"/>
                <a:cs typeface="Arial"/>
              </a:rPr>
              <a:t>Data Governance</a:t>
            </a:r>
          </a:p>
        </p:txBody>
      </p:sp>
      <p:sp>
        <p:nvSpPr>
          <p:cNvPr id="26" name="Rectangle 25">
            <a:extLst>
              <a:ext uri="{FF2B5EF4-FFF2-40B4-BE49-F238E27FC236}">
                <a16:creationId xmlns:a16="http://schemas.microsoft.com/office/drawing/2014/main" id="{D88723DB-236E-45F9-8745-0B2C4B1F5E0D}"/>
              </a:ext>
            </a:extLst>
          </p:cNvPr>
          <p:cNvSpPr/>
          <p:nvPr/>
        </p:nvSpPr>
        <p:spPr bwMode="auto">
          <a:xfrm>
            <a:off x="8777905" y="3038901"/>
            <a:ext cx="2830522" cy="675409"/>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Access rights will be correctly managed effectively reducing the risk of data leakage due to unintended access by 10-15% e.g. employees being paid after they have left National Grid</a:t>
            </a:r>
          </a:p>
        </p:txBody>
      </p:sp>
      <p:sp>
        <p:nvSpPr>
          <p:cNvPr id="27" name="Rectangle 26">
            <a:extLst>
              <a:ext uri="{FF2B5EF4-FFF2-40B4-BE49-F238E27FC236}">
                <a16:creationId xmlns:a16="http://schemas.microsoft.com/office/drawing/2014/main" id="{B7569093-B568-44AE-ADA0-86DC112F6876}"/>
              </a:ext>
            </a:extLst>
          </p:cNvPr>
          <p:cNvSpPr/>
          <p:nvPr/>
        </p:nvSpPr>
        <p:spPr bwMode="auto">
          <a:xfrm>
            <a:off x="2693069" y="3175980"/>
            <a:ext cx="3091302" cy="675409"/>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Assign ownership via the newly proposed Data Governance framework and support by forums and interactions</a:t>
            </a:r>
          </a:p>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Embed best practice for BAU processes and change requests to improve </a:t>
            </a:r>
            <a:r>
              <a:rPr lang="en-GB" sz="900">
                <a:solidFill>
                  <a:srgbClr val="55555A"/>
                </a:solidFill>
                <a:latin typeface="Arial"/>
                <a:ea typeface="ＭＳ Ｐゴシック"/>
                <a:cs typeface="Arial"/>
              </a:rPr>
              <a:t>our data integrity</a:t>
            </a:r>
            <a:endParaRPr kumimoji="0" lang="en-GB" sz="90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115" name="Rectangle 114">
            <a:extLst>
              <a:ext uri="{FF2B5EF4-FFF2-40B4-BE49-F238E27FC236}">
                <a16:creationId xmlns:a16="http://schemas.microsoft.com/office/drawing/2014/main" id="{2DB5FD84-D417-41B8-9192-046EEADFFE82}"/>
              </a:ext>
            </a:extLst>
          </p:cNvPr>
          <p:cNvSpPr/>
          <p:nvPr/>
        </p:nvSpPr>
        <p:spPr bwMode="auto">
          <a:xfrm>
            <a:off x="98357" y="4059439"/>
            <a:ext cx="1133553" cy="675409"/>
          </a:xfrm>
          <a:prstGeom prst="rect">
            <a:avLst/>
          </a:prstGeom>
          <a:solidFill>
            <a:srgbClr val="B5C0FF"/>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1" i="0" u="none" strike="noStrike" kern="1200" cap="none" spc="0" normalizeH="0" baseline="0" noProof="0">
                <a:ln>
                  <a:noFill/>
                </a:ln>
                <a:solidFill>
                  <a:srgbClr val="FFFFFF"/>
                </a:solidFill>
                <a:effectLst/>
                <a:uLnTx/>
                <a:uFillTx/>
                <a:latin typeface="Arial"/>
                <a:ea typeface="ＭＳ Ｐゴシック"/>
                <a:cs typeface="Arial"/>
              </a:rPr>
              <a:t>Data Integration</a:t>
            </a:r>
          </a:p>
        </p:txBody>
      </p:sp>
      <p:sp>
        <p:nvSpPr>
          <p:cNvPr id="29" name="Rectangle 28">
            <a:extLst>
              <a:ext uri="{FF2B5EF4-FFF2-40B4-BE49-F238E27FC236}">
                <a16:creationId xmlns:a16="http://schemas.microsoft.com/office/drawing/2014/main" id="{16693BA8-E2E5-4FF7-BB02-0A001D1D2F7F}"/>
              </a:ext>
            </a:extLst>
          </p:cNvPr>
          <p:cNvSpPr/>
          <p:nvPr/>
        </p:nvSpPr>
        <p:spPr bwMode="auto">
          <a:xfrm>
            <a:off x="8777905" y="3868654"/>
            <a:ext cx="3274362" cy="826278"/>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lvl="0">
              <a:spcAft>
                <a:spcPts val="300"/>
              </a:spcAft>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Data will be seamlessly integrated across the HR landscape, there will be no more manual interventions and colleagues can proactively address data gaps, improving resolution times and </a:t>
            </a:r>
            <a:r>
              <a:rPr lang="en-GB" sz="900">
                <a:solidFill>
                  <a:srgbClr val="55555A"/>
                </a:solidFill>
                <a:cs typeface="Arial"/>
              </a:rPr>
              <a:t>This will reduce manual data handling by 20-25%. </a:t>
            </a:r>
            <a:endParaRPr kumimoji="0" lang="en-GB" sz="90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0" name="Rectangle 29">
            <a:extLst>
              <a:ext uri="{FF2B5EF4-FFF2-40B4-BE49-F238E27FC236}">
                <a16:creationId xmlns:a16="http://schemas.microsoft.com/office/drawing/2014/main" id="{57D01DCD-AB6E-4442-8671-D187828AEBA9}"/>
              </a:ext>
            </a:extLst>
          </p:cNvPr>
          <p:cNvSpPr/>
          <p:nvPr/>
        </p:nvSpPr>
        <p:spPr bwMode="auto">
          <a:xfrm>
            <a:off x="2731358" y="4041105"/>
            <a:ext cx="3364641" cy="675409"/>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Identify gaps with data and its integration between systems </a:t>
            </a: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Integration improvements driven from </a:t>
            </a:r>
            <a:r>
              <a:rPr lang="en-GB" sz="900">
                <a:solidFill>
                  <a:srgbClr val="55555A"/>
                </a:solidFill>
                <a:latin typeface="Arial"/>
                <a:ea typeface="ＭＳ Ｐゴシック"/>
                <a:cs typeface="Arial"/>
              </a:rPr>
              <a:t>MDM golden record</a:t>
            </a:r>
            <a:endParaRPr kumimoji="0" lang="en-GB" sz="900" i="0" u="none" strike="noStrike" kern="1200" cap="none" spc="0" normalizeH="0" baseline="0" noProof="0">
              <a:ln>
                <a:noFill/>
              </a:ln>
              <a:solidFill>
                <a:srgbClr val="55555A"/>
              </a:solidFill>
              <a:effectLst/>
              <a:uLnTx/>
              <a:uFillTx/>
              <a:latin typeface="Arial"/>
              <a:ea typeface="ＭＳ Ｐゴシック"/>
              <a:cs typeface="Arial"/>
            </a:endParaRPr>
          </a:p>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Rectify gaps and automate integration where feasible aligning to a MDM/EDP solution </a:t>
            </a:r>
          </a:p>
        </p:txBody>
      </p:sp>
      <p:sp>
        <p:nvSpPr>
          <p:cNvPr id="117" name="Rectangle 116">
            <a:extLst>
              <a:ext uri="{FF2B5EF4-FFF2-40B4-BE49-F238E27FC236}">
                <a16:creationId xmlns:a16="http://schemas.microsoft.com/office/drawing/2014/main" id="{83BD7BCE-6B70-4BFF-B3B8-1FB2B6295A7D}"/>
              </a:ext>
            </a:extLst>
          </p:cNvPr>
          <p:cNvSpPr/>
          <p:nvPr/>
        </p:nvSpPr>
        <p:spPr bwMode="auto">
          <a:xfrm>
            <a:off x="106016" y="4968680"/>
            <a:ext cx="1133553" cy="675409"/>
          </a:xfrm>
          <a:prstGeom prst="rect">
            <a:avLst/>
          </a:prstGeom>
          <a:solidFill>
            <a:srgbClr val="B5C0FF"/>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400" b="1" i="0" u="none" strike="noStrike" kern="1200" cap="none" spc="0" normalizeH="0" baseline="0" noProof="0">
                <a:ln>
                  <a:noFill/>
                </a:ln>
                <a:solidFill>
                  <a:srgbClr val="FFFFFF"/>
                </a:solidFill>
                <a:effectLst/>
                <a:uLnTx/>
                <a:uFillTx/>
                <a:latin typeface="Arial"/>
                <a:ea typeface="ＭＳ Ｐゴシック"/>
                <a:cs typeface="Arial"/>
              </a:rPr>
              <a:t>Data Model &amp; Insight</a:t>
            </a:r>
          </a:p>
        </p:txBody>
      </p:sp>
      <p:sp>
        <p:nvSpPr>
          <p:cNvPr id="33" name="Rectangle 32">
            <a:extLst>
              <a:ext uri="{FF2B5EF4-FFF2-40B4-BE49-F238E27FC236}">
                <a16:creationId xmlns:a16="http://schemas.microsoft.com/office/drawing/2014/main" id="{C3A2D09E-FF8C-4E76-93FC-B1E70F5EAC74}"/>
              </a:ext>
            </a:extLst>
          </p:cNvPr>
          <p:cNvSpPr/>
          <p:nvPr/>
        </p:nvSpPr>
        <p:spPr bwMode="auto">
          <a:xfrm>
            <a:off x="8777905" y="4914045"/>
            <a:ext cx="3274362" cy="675409"/>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This will help towards building a uniform view of all workforce related information and reduce ambiguity in operational reporting by 10-20%</a:t>
            </a:r>
          </a:p>
        </p:txBody>
      </p:sp>
      <p:sp>
        <p:nvSpPr>
          <p:cNvPr id="34" name="Rectangle 33">
            <a:extLst>
              <a:ext uri="{FF2B5EF4-FFF2-40B4-BE49-F238E27FC236}">
                <a16:creationId xmlns:a16="http://schemas.microsoft.com/office/drawing/2014/main" id="{5801B76A-72CD-41BB-B9DB-CEC8A646AB0C}"/>
              </a:ext>
            </a:extLst>
          </p:cNvPr>
          <p:cNvSpPr/>
          <p:nvPr/>
        </p:nvSpPr>
        <p:spPr bwMode="auto">
          <a:xfrm>
            <a:off x="2748691" y="4804097"/>
            <a:ext cx="3035680" cy="100457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Implement a central workforce data model supported by business terminology and build on the key set of attributes identified for different types of workers (employees, contractors, service providers).</a:t>
            </a:r>
          </a:p>
          <a:p>
            <a:pPr marL="144000" marR="0" lvl="0" indent="-1440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sz="900" i="0" u="none" strike="noStrike" kern="1200" cap="none" spc="0" normalizeH="0" baseline="0" noProof="0">
                <a:ln>
                  <a:noFill/>
                </a:ln>
                <a:solidFill>
                  <a:srgbClr val="55555A"/>
                </a:solidFill>
                <a:effectLst/>
                <a:uLnTx/>
                <a:uFillTx/>
                <a:latin typeface="Arial"/>
                <a:ea typeface="ＭＳ Ｐゴシック"/>
                <a:cs typeface="Arial"/>
              </a:rPr>
              <a:t>Create enduring tooling capability via self-serve insights into workforce data</a:t>
            </a:r>
          </a:p>
        </p:txBody>
      </p:sp>
      <p:sp>
        <p:nvSpPr>
          <p:cNvPr id="3" name="Rectangle 2">
            <a:extLst>
              <a:ext uri="{FF2B5EF4-FFF2-40B4-BE49-F238E27FC236}">
                <a16:creationId xmlns:a16="http://schemas.microsoft.com/office/drawing/2014/main" id="{DDB9CDE8-BEE6-44AF-979A-4C6731AE3033}"/>
              </a:ext>
            </a:extLst>
          </p:cNvPr>
          <p:cNvSpPr/>
          <p:nvPr/>
        </p:nvSpPr>
        <p:spPr bwMode="auto">
          <a:xfrm>
            <a:off x="9085473" y="6614779"/>
            <a:ext cx="3250177" cy="168739"/>
          </a:xfrm>
          <a:prstGeom prst="rect">
            <a:avLst/>
          </a:prstGeom>
          <a:no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800" b="1" i="0" u="none" strike="noStrike" kern="1200" cap="none" spc="0" normalizeH="0" baseline="0" noProof="0">
                <a:ln>
                  <a:noFill/>
                </a:ln>
                <a:solidFill>
                  <a:srgbClr val="55555A"/>
                </a:solidFill>
                <a:effectLst/>
                <a:uLnTx/>
                <a:uFillTx/>
                <a:latin typeface="Arial"/>
                <a:ea typeface="ＭＳ Ｐゴシック"/>
                <a:cs typeface="Arial"/>
              </a:rPr>
              <a:t>*All figures provided are based on Accenture 3</a:t>
            </a:r>
            <a:r>
              <a:rPr kumimoji="0" lang="en-GB" sz="800" b="1" i="0" u="none" strike="noStrike" kern="1200" cap="none" spc="0" normalizeH="0" baseline="30000" noProof="0">
                <a:ln>
                  <a:noFill/>
                </a:ln>
                <a:solidFill>
                  <a:srgbClr val="55555A"/>
                </a:solidFill>
                <a:effectLst/>
                <a:uLnTx/>
                <a:uFillTx/>
                <a:latin typeface="Arial"/>
                <a:ea typeface="ＭＳ Ｐゴシック"/>
                <a:cs typeface="Arial"/>
              </a:rPr>
              <a:t>rd</a:t>
            </a:r>
            <a:r>
              <a:rPr kumimoji="0" lang="en-GB" sz="800" b="1" i="0" u="none" strike="noStrike" kern="1200" cap="none" spc="0" normalizeH="0" baseline="0" noProof="0">
                <a:ln>
                  <a:noFill/>
                </a:ln>
                <a:solidFill>
                  <a:srgbClr val="55555A"/>
                </a:solidFill>
                <a:effectLst/>
                <a:uLnTx/>
                <a:uFillTx/>
                <a:latin typeface="Arial"/>
                <a:ea typeface="ＭＳ Ｐゴシック"/>
                <a:cs typeface="Arial"/>
              </a:rPr>
              <a:t> party research</a:t>
            </a:r>
          </a:p>
        </p:txBody>
      </p:sp>
      <p:sp>
        <p:nvSpPr>
          <p:cNvPr id="42" name="Rectangle 41">
            <a:extLst>
              <a:ext uri="{FF2B5EF4-FFF2-40B4-BE49-F238E27FC236}">
                <a16:creationId xmlns:a16="http://schemas.microsoft.com/office/drawing/2014/main" id="{832A31DA-2F9C-4B2A-8FA3-D8EF9DA04556}"/>
              </a:ext>
            </a:extLst>
          </p:cNvPr>
          <p:cNvSpPr/>
          <p:nvPr/>
        </p:nvSpPr>
        <p:spPr bwMode="auto">
          <a:xfrm>
            <a:off x="9503449" y="181609"/>
            <a:ext cx="1133553" cy="165557"/>
          </a:xfrm>
          <a:prstGeom prst="rect">
            <a:avLst/>
          </a:prstGeom>
          <a:solidFill>
            <a:schemeClr val="accent1">
              <a:lumMod val="40000"/>
              <a:lumOff val="60000"/>
            </a:schemeClr>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algn="ctr">
              <a:spcAft>
                <a:spcPts val="450"/>
              </a:spcAft>
            </a:pPr>
            <a:r>
              <a:rPr lang="en-GB" sz="1050" b="1">
                <a:solidFill>
                  <a:srgbClr val="FFFFFF"/>
                </a:solidFill>
                <a:latin typeface="Arial"/>
                <a:ea typeface="ＭＳ Ｐゴシック"/>
                <a:cs typeface="Arial"/>
              </a:rPr>
              <a:t>SPOKE</a:t>
            </a:r>
          </a:p>
        </p:txBody>
      </p:sp>
      <p:sp>
        <p:nvSpPr>
          <p:cNvPr id="43" name="Rectangle 42">
            <a:extLst>
              <a:ext uri="{FF2B5EF4-FFF2-40B4-BE49-F238E27FC236}">
                <a16:creationId xmlns:a16="http://schemas.microsoft.com/office/drawing/2014/main" id="{D116D811-738A-4BA0-8C2A-E5FC14FF2A0C}"/>
              </a:ext>
            </a:extLst>
          </p:cNvPr>
          <p:cNvSpPr/>
          <p:nvPr/>
        </p:nvSpPr>
        <p:spPr bwMode="auto">
          <a:xfrm>
            <a:off x="10693366" y="181608"/>
            <a:ext cx="1133553" cy="165557"/>
          </a:xfrm>
          <a:prstGeom prst="rect">
            <a:avLst/>
          </a:prstGeom>
          <a:solidFill>
            <a:srgbClr val="B5C0FF"/>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algn="ctr">
              <a:spcAft>
                <a:spcPts val="450"/>
              </a:spcAft>
            </a:pPr>
            <a:r>
              <a:rPr lang="en-GB" sz="1050" b="1">
                <a:solidFill>
                  <a:srgbClr val="FFFFFF"/>
                </a:solidFill>
                <a:latin typeface="Arial"/>
                <a:ea typeface="ＭＳ Ｐゴシック"/>
                <a:cs typeface="Arial"/>
              </a:rPr>
              <a:t>HUB</a:t>
            </a:r>
          </a:p>
        </p:txBody>
      </p:sp>
      <p:sp>
        <p:nvSpPr>
          <p:cNvPr id="48" name="Rectangle 47">
            <a:extLst>
              <a:ext uri="{FF2B5EF4-FFF2-40B4-BE49-F238E27FC236}">
                <a16:creationId xmlns:a16="http://schemas.microsoft.com/office/drawing/2014/main" id="{9F670632-2DD6-4709-AB43-39A7B752E8C8}"/>
              </a:ext>
            </a:extLst>
          </p:cNvPr>
          <p:cNvSpPr/>
          <p:nvPr/>
        </p:nvSpPr>
        <p:spPr bwMode="auto">
          <a:xfrm>
            <a:off x="1321530" y="2376128"/>
            <a:ext cx="1504949" cy="573323"/>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Lead - David Smith</a:t>
            </a: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Spend - £130k</a:t>
            </a:r>
          </a:p>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Duration – 117 days</a:t>
            </a: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Man days – 198 days</a:t>
            </a:r>
            <a:endParaRPr kumimoji="0" lang="en-GB" sz="9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60" name="Rectangle 59">
            <a:extLst>
              <a:ext uri="{FF2B5EF4-FFF2-40B4-BE49-F238E27FC236}">
                <a16:creationId xmlns:a16="http://schemas.microsoft.com/office/drawing/2014/main" id="{48E0C619-686E-4CD6-AEF6-2E9661DEFB24}"/>
              </a:ext>
            </a:extLst>
          </p:cNvPr>
          <p:cNvSpPr/>
          <p:nvPr/>
        </p:nvSpPr>
        <p:spPr bwMode="auto">
          <a:xfrm>
            <a:off x="6446394" y="1991213"/>
            <a:ext cx="1641486" cy="218674"/>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spcAft>
                <a:spcPts val="450"/>
              </a:spcAft>
            </a:pPr>
            <a:r>
              <a:rPr lang="en-GB" sz="1400" b="1">
                <a:solidFill>
                  <a:srgbClr val="00148C"/>
                </a:solidFill>
                <a:latin typeface="Arial"/>
                <a:ea typeface="ＭＳ Ｐゴシック"/>
                <a:cs typeface="Arial"/>
              </a:rPr>
              <a:t>Benefits location</a:t>
            </a:r>
          </a:p>
        </p:txBody>
      </p:sp>
      <p:sp>
        <p:nvSpPr>
          <p:cNvPr id="62" name="Rectangle 61">
            <a:extLst>
              <a:ext uri="{FF2B5EF4-FFF2-40B4-BE49-F238E27FC236}">
                <a16:creationId xmlns:a16="http://schemas.microsoft.com/office/drawing/2014/main" id="{6AF06B4B-E545-4AAE-A47F-DE72BBAE3591}"/>
              </a:ext>
            </a:extLst>
          </p:cNvPr>
          <p:cNvSpPr/>
          <p:nvPr/>
        </p:nvSpPr>
        <p:spPr bwMode="auto">
          <a:xfrm>
            <a:off x="6357472" y="2275198"/>
            <a:ext cx="2420433" cy="671042"/>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144000" lvl="0" indent="-144000">
              <a:spcAft>
                <a:spcPts val="300"/>
              </a:spcAft>
              <a:buFont typeface="Arial" panose="020B0604020202020204" pitchFamily="34" charset="0"/>
              <a:buChar char="•"/>
            </a:pPr>
            <a:r>
              <a:rPr lang="en-GB" sz="900">
                <a:solidFill>
                  <a:srgbClr val="55555A"/>
                </a:solidFill>
                <a:cs typeface="Arial"/>
              </a:rPr>
              <a:t>HR Business Services</a:t>
            </a:r>
          </a:p>
          <a:p>
            <a:pPr marL="144000" lvl="0" indent="-144000">
              <a:spcAft>
                <a:spcPts val="300"/>
              </a:spcAft>
              <a:buFont typeface="Arial" panose="020B0604020202020204" pitchFamily="34" charset="0"/>
              <a:buChar char="•"/>
            </a:pPr>
            <a:r>
              <a:rPr lang="en-GB" sz="900">
                <a:solidFill>
                  <a:srgbClr val="55555A"/>
                </a:solidFill>
                <a:cs typeface="Arial"/>
              </a:rPr>
              <a:t>Workforce data stakeholders – integrated systems, workers, managers</a:t>
            </a:r>
          </a:p>
        </p:txBody>
      </p:sp>
      <p:sp>
        <p:nvSpPr>
          <p:cNvPr id="63" name="Rectangle 62">
            <a:extLst>
              <a:ext uri="{FF2B5EF4-FFF2-40B4-BE49-F238E27FC236}">
                <a16:creationId xmlns:a16="http://schemas.microsoft.com/office/drawing/2014/main" id="{283003FA-8028-4444-B5A6-513C5678A70F}"/>
              </a:ext>
            </a:extLst>
          </p:cNvPr>
          <p:cNvSpPr/>
          <p:nvPr/>
        </p:nvSpPr>
        <p:spPr bwMode="auto">
          <a:xfrm>
            <a:off x="6356714" y="3068904"/>
            <a:ext cx="1645454" cy="871961"/>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144000" lvl="0" indent="-144000">
              <a:spcAft>
                <a:spcPts val="300"/>
              </a:spcAft>
              <a:buFont typeface="Arial" panose="020B0604020202020204" pitchFamily="34" charset="0"/>
              <a:buChar char="•"/>
            </a:pPr>
            <a:r>
              <a:rPr lang="en-GB" sz="900">
                <a:solidFill>
                  <a:srgbClr val="55555A"/>
                </a:solidFill>
                <a:cs typeface="Arial"/>
              </a:rPr>
              <a:t>All across National Grid</a:t>
            </a:r>
            <a:br>
              <a:rPr lang="en-GB" sz="900">
                <a:solidFill>
                  <a:srgbClr val="55555A"/>
                </a:solidFill>
                <a:cs typeface="Arial"/>
              </a:rPr>
            </a:br>
            <a:endParaRPr lang="en-GB" sz="900">
              <a:solidFill>
                <a:srgbClr val="55555A"/>
              </a:solidFill>
              <a:cs typeface="Arial"/>
            </a:endParaRPr>
          </a:p>
          <a:p>
            <a:pPr marL="144000" lvl="0" indent="-144000">
              <a:spcAft>
                <a:spcPts val="300"/>
              </a:spcAft>
              <a:buFont typeface="Arial" panose="020B0604020202020204" pitchFamily="34" charset="0"/>
              <a:buChar char="•"/>
            </a:pPr>
            <a:r>
              <a:rPr lang="en-GB" sz="900">
                <a:solidFill>
                  <a:srgbClr val="55555A"/>
                </a:solidFill>
                <a:cs typeface="Arial"/>
              </a:rPr>
              <a:t>Business Areas to manage, adapt &amp; implement via their DDO</a:t>
            </a:r>
          </a:p>
        </p:txBody>
      </p:sp>
      <p:sp>
        <p:nvSpPr>
          <p:cNvPr id="65" name="Rectangle 64">
            <a:extLst>
              <a:ext uri="{FF2B5EF4-FFF2-40B4-BE49-F238E27FC236}">
                <a16:creationId xmlns:a16="http://schemas.microsoft.com/office/drawing/2014/main" id="{98A5EEAC-60F1-4676-B14E-AB3332E53DF5}"/>
              </a:ext>
            </a:extLst>
          </p:cNvPr>
          <p:cNvSpPr/>
          <p:nvPr/>
        </p:nvSpPr>
        <p:spPr bwMode="auto">
          <a:xfrm>
            <a:off x="6342108" y="3938402"/>
            <a:ext cx="2401762" cy="895808"/>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144000" lvl="0" indent="-144000">
              <a:spcAft>
                <a:spcPts val="300"/>
              </a:spcAft>
              <a:buFont typeface="Arial" panose="020B0604020202020204" pitchFamily="34" charset="0"/>
              <a:buChar char="•"/>
            </a:pPr>
            <a:r>
              <a:rPr lang="en-GB" sz="900">
                <a:solidFill>
                  <a:srgbClr val="55555A"/>
                </a:solidFill>
                <a:cs typeface="Arial"/>
              </a:rPr>
              <a:t>Workforce centric-benefit for integrity &amp; use of Workforce data. </a:t>
            </a:r>
          </a:p>
          <a:p>
            <a:pPr marL="144000" lvl="0" indent="-144000">
              <a:spcAft>
                <a:spcPts val="300"/>
              </a:spcAft>
              <a:buFont typeface="Arial" panose="020B0604020202020204" pitchFamily="34" charset="0"/>
              <a:buChar char="•"/>
            </a:pPr>
            <a:r>
              <a:rPr lang="en-GB" sz="900">
                <a:solidFill>
                  <a:srgbClr val="55555A"/>
                </a:solidFill>
                <a:cs typeface="Arial"/>
              </a:rPr>
              <a:t>Entire of National Grid will be enabled delivery of IT target-state architecture</a:t>
            </a:r>
          </a:p>
          <a:p>
            <a:pPr marL="144000" lvl="0" indent="-144000">
              <a:spcAft>
                <a:spcPts val="300"/>
              </a:spcAft>
              <a:buFont typeface="Arial" panose="020B0604020202020204" pitchFamily="34" charset="0"/>
              <a:buChar char="•"/>
            </a:pPr>
            <a:r>
              <a:rPr lang="en-GB" sz="900">
                <a:solidFill>
                  <a:srgbClr val="55555A"/>
                </a:solidFill>
                <a:cs typeface="Arial"/>
              </a:rPr>
              <a:t>IT Domain as we lead on the DQ analysis of key ID platforms </a:t>
            </a:r>
          </a:p>
        </p:txBody>
      </p:sp>
      <p:sp>
        <p:nvSpPr>
          <p:cNvPr id="68" name="Rectangle 67">
            <a:extLst>
              <a:ext uri="{FF2B5EF4-FFF2-40B4-BE49-F238E27FC236}">
                <a16:creationId xmlns:a16="http://schemas.microsoft.com/office/drawing/2014/main" id="{CADD0E9B-2516-460B-8577-AA896313CDD7}"/>
              </a:ext>
            </a:extLst>
          </p:cNvPr>
          <p:cNvSpPr/>
          <p:nvPr/>
        </p:nvSpPr>
        <p:spPr bwMode="auto">
          <a:xfrm>
            <a:off x="6342108" y="4858479"/>
            <a:ext cx="2401762" cy="895808"/>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144000" lvl="0" indent="-144000">
              <a:spcAft>
                <a:spcPts val="300"/>
              </a:spcAft>
              <a:buFont typeface="Arial" panose="020B0604020202020204" pitchFamily="34" charset="0"/>
              <a:buChar char="•"/>
            </a:pPr>
            <a:r>
              <a:rPr lang="en-GB" sz="900">
                <a:solidFill>
                  <a:srgbClr val="55555A"/>
                </a:solidFill>
                <a:cs typeface="Arial"/>
              </a:rPr>
              <a:t>Workforce centric-benefit for integrity &amp; use of Workforce Data. </a:t>
            </a:r>
          </a:p>
          <a:p>
            <a:pPr marL="144000" lvl="0" indent="-144000">
              <a:spcAft>
                <a:spcPts val="300"/>
              </a:spcAft>
              <a:buFont typeface="Arial" panose="020B0604020202020204" pitchFamily="34" charset="0"/>
              <a:buChar char="•"/>
            </a:pPr>
            <a:r>
              <a:rPr lang="en-GB" sz="900">
                <a:solidFill>
                  <a:srgbClr val="55555A"/>
                </a:solidFill>
                <a:cs typeface="Arial"/>
              </a:rPr>
              <a:t>Entire of National Grid will be enabled delivering IT vision of leveraging digitalisation</a:t>
            </a:r>
          </a:p>
        </p:txBody>
      </p:sp>
      <p:sp>
        <p:nvSpPr>
          <p:cNvPr id="53" name="TextBox 52">
            <a:extLst>
              <a:ext uri="{FF2B5EF4-FFF2-40B4-BE49-F238E27FC236}">
                <a16:creationId xmlns:a16="http://schemas.microsoft.com/office/drawing/2014/main" id="{48DA134F-E657-4174-8AA4-3E919DF659FE}"/>
              </a:ext>
            </a:extLst>
          </p:cNvPr>
          <p:cNvSpPr txBox="1"/>
          <p:nvPr/>
        </p:nvSpPr>
        <p:spPr bwMode="auto">
          <a:xfrm>
            <a:off x="365081" y="547002"/>
            <a:ext cx="1172856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spcAft>
                <a:spcPts val="1200"/>
              </a:spcAft>
              <a:buClr>
                <a:schemeClr val="tx1"/>
              </a:buClr>
            </a:pPr>
            <a:r>
              <a:rPr lang="en-US" sz="1600" kern="0">
                <a:solidFill>
                  <a:srgbClr val="00148C"/>
                </a:solidFill>
              </a:rPr>
              <a:t>WDD Program will implement </a:t>
            </a:r>
            <a:r>
              <a:rPr lang="en-US" sz="1600" b="1" kern="0">
                <a:solidFill>
                  <a:srgbClr val="00148C"/>
                </a:solidFill>
              </a:rPr>
              <a:t>new data management and monitoring tools and technology</a:t>
            </a:r>
            <a:r>
              <a:rPr lang="en-US" sz="1600" kern="0">
                <a:solidFill>
                  <a:srgbClr val="00148C"/>
                </a:solidFill>
              </a:rPr>
              <a:t> coupled with a </a:t>
            </a:r>
            <a:r>
              <a:rPr lang="en-US" sz="1600" b="1" kern="0">
                <a:solidFill>
                  <a:srgbClr val="00148C"/>
                </a:solidFill>
              </a:rPr>
              <a:t>strong operating model to drive data ownership and accountability</a:t>
            </a:r>
            <a:r>
              <a:rPr lang="en-US" sz="1600" kern="0">
                <a:solidFill>
                  <a:srgbClr val="00148C"/>
                </a:solidFill>
              </a:rPr>
              <a:t> and </a:t>
            </a:r>
            <a:r>
              <a:rPr lang="en-US" sz="1600" b="1" kern="0">
                <a:solidFill>
                  <a:srgbClr val="00148C"/>
                </a:solidFill>
              </a:rPr>
              <a:t>enduring capability to monitor data quality</a:t>
            </a:r>
            <a:r>
              <a:rPr lang="en-US" sz="1600" kern="0">
                <a:solidFill>
                  <a:srgbClr val="00148C"/>
                </a:solidFill>
              </a:rPr>
              <a:t> which enables Process and Data Owners to sustain the quality of data in their stewardship</a:t>
            </a:r>
          </a:p>
          <a:p>
            <a:pPr>
              <a:spcAft>
                <a:spcPts val="600"/>
              </a:spcAft>
              <a:buClr>
                <a:schemeClr val="tx1"/>
              </a:buClr>
            </a:pPr>
            <a:r>
              <a:rPr lang="en-US" sz="1600" b="0" kern="0">
                <a:solidFill>
                  <a:srgbClr val="00148C"/>
                </a:solidFill>
              </a:rPr>
              <a:t>‘</a:t>
            </a:r>
            <a:r>
              <a:rPr lang="en-US" sz="1600" b="0" kern="0">
                <a:solidFill>
                  <a:schemeClr val="bg1"/>
                </a:solidFill>
                <a:highlight>
                  <a:srgbClr val="B5C0FF"/>
                </a:highlight>
              </a:rPr>
              <a:t>Hub</a:t>
            </a:r>
            <a:r>
              <a:rPr lang="en-US" sz="1600" b="0" kern="0">
                <a:solidFill>
                  <a:srgbClr val="00148C"/>
                </a:solidFill>
              </a:rPr>
              <a:t>’ workstreams will delive</a:t>
            </a:r>
            <a:r>
              <a:rPr lang="en-US" sz="1600" kern="0">
                <a:solidFill>
                  <a:srgbClr val="00148C"/>
                </a:solidFill>
              </a:rPr>
              <a:t>r value and benefit across the entire Group – ‘</a:t>
            </a:r>
            <a:r>
              <a:rPr lang="en-US" sz="1600" kern="0">
                <a:solidFill>
                  <a:schemeClr val="bg1"/>
                </a:solidFill>
                <a:highlight>
                  <a:srgbClr val="6B80FF"/>
                </a:highlight>
              </a:rPr>
              <a:t>Spoke</a:t>
            </a:r>
            <a:r>
              <a:rPr lang="en-US" sz="1600" kern="0">
                <a:solidFill>
                  <a:srgbClr val="00148C"/>
                </a:solidFill>
              </a:rPr>
              <a:t>’ across Workforce Data Domain</a:t>
            </a:r>
            <a:endParaRPr lang="en-US" sz="1600" b="0" kern="0">
              <a:solidFill>
                <a:srgbClr val="00148C"/>
              </a:solidFill>
            </a:endParaRPr>
          </a:p>
        </p:txBody>
      </p:sp>
      <p:sp>
        <p:nvSpPr>
          <p:cNvPr id="44" name="Rectangle 43">
            <a:extLst>
              <a:ext uri="{FF2B5EF4-FFF2-40B4-BE49-F238E27FC236}">
                <a16:creationId xmlns:a16="http://schemas.microsoft.com/office/drawing/2014/main" id="{80571FDE-7205-4607-8F0E-C430467D0ECF}"/>
              </a:ext>
            </a:extLst>
          </p:cNvPr>
          <p:cNvSpPr/>
          <p:nvPr/>
        </p:nvSpPr>
        <p:spPr bwMode="auto">
          <a:xfrm>
            <a:off x="136191" y="5833496"/>
            <a:ext cx="1133553" cy="675409"/>
          </a:xfrm>
          <a:prstGeom prst="rect">
            <a:avLst/>
          </a:prstGeom>
          <a:solidFill>
            <a:srgbClr val="B5C0FF"/>
          </a:solidFill>
          <a:ln w="9525" cap="flat" cmpd="sng" algn="ctr">
            <a:noFill/>
            <a:prstDash val="solid"/>
            <a:round/>
            <a:headEnd type="none" w="med" len="med"/>
            <a:tailEnd type="none" w="med" len="med"/>
          </a:ln>
          <a:effectLst>
            <a:outerShdw blurRad="50800" dist="38100" algn="l" rotWithShape="0">
              <a:prstClr val="black">
                <a:alpha val="40000"/>
              </a:prstClr>
            </a:outerShdw>
          </a:effectLst>
        </p:spPr>
        <p:txBody>
          <a:bodyPr vert="horz" wrap="square" lIns="36000" tIns="36000" rIns="36000" bIns="36000" numCol="1" rtlCol="0" anchor="ctr" anchorCtr="0" compatLnSpc="1">
            <a:prstTxWarp prst="textNoShape">
              <a:avLst/>
            </a:prstTxWarp>
          </a:bodyPr>
          <a:lstStyle/>
          <a:p>
            <a:pPr algn="ctr">
              <a:spcAft>
                <a:spcPts val="450"/>
              </a:spcAft>
            </a:pPr>
            <a:r>
              <a:rPr lang="en-GB" sz="1400" b="1">
                <a:solidFill>
                  <a:srgbClr val="FFFFFF"/>
                </a:solidFill>
                <a:latin typeface="Arial"/>
                <a:ea typeface="ＭＳ Ｐゴシック"/>
                <a:cs typeface="Arial"/>
              </a:rPr>
              <a:t>Data Culture</a:t>
            </a:r>
          </a:p>
        </p:txBody>
      </p:sp>
      <p:sp>
        <p:nvSpPr>
          <p:cNvPr id="4" name="Multiplication Sign 3">
            <a:extLst>
              <a:ext uri="{FF2B5EF4-FFF2-40B4-BE49-F238E27FC236}">
                <a16:creationId xmlns:a16="http://schemas.microsoft.com/office/drawing/2014/main" id="{52C53AFF-6254-4E2D-99A5-26CEF7842C39}"/>
              </a:ext>
            </a:extLst>
          </p:cNvPr>
          <p:cNvSpPr/>
          <p:nvPr/>
        </p:nvSpPr>
        <p:spPr bwMode="auto">
          <a:xfrm>
            <a:off x="-263885" y="5580606"/>
            <a:ext cx="1922436" cy="1249993"/>
          </a:xfrm>
          <a:prstGeom prst="mathMultiply">
            <a:avLst/>
          </a:prstGeom>
          <a:noFill/>
          <a:ln w="19050" cap="flat" cmpd="sng" algn="ctr">
            <a:solidFill>
              <a:srgbClr val="C00000"/>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sp>
        <p:nvSpPr>
          <p:cNvPr id="49" name="Rectangle 48">
            <a:extLst>
              <a:ext uri="{FF2B5EF4-FFF2-40B4-BE49-F238E27FC236}">
                <a16:creationId xmlns:a16="http://schemas.microsoft.com/office/drawing/2014/main" id="{7ECB4B6A-AEC4-424B-8EB7-45937AFE79BD}"/>
              </a:ext>
            </a:extLst>
          </p:cNvPr>
          <p:cNvSpPr/>
          <p:nvPr/>
        </p:nvSpPr>
        <p:spPr bwMode="auto">
          <a:xfrm>
            <a:off x="1215578" y="2020376"/>
            <a:ext cx="2936931" cy="218675"/>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spcAft>
                <a:spcPts val="450"/>
              </a:spcAft>
            </a:pPr>
            <a:r>
              <a:rPr lang="en-GB" sz="1400" b="1">
                <a:solidFill>
                  <a:srgbClr val="00148C"/>
                </a:solidFill>
                <a:latin typeface="Arial"/>
                <a:ea typeface="ＭＳ Ｐゴシック"/>
                <a:cs typeface="Arial"/>
              </a:rPr>
              <a:t>WS data points</a:t>
            </a:r>
          </a:p>
        </p:txBody>
      </p:sp>
      <p:sp>
        <p:nvSpPr>
          <p:cNvPr id="64" name="Rectangle 63">
            <a:extLst>
              <a:ext uri="{FF2B5EF4-FFF2-40B4-BE49-F238E27FC236}">
                <a16:creationId xmlns:a16="http://schemas.microsoft.com/office/drawing/2014/main" id="{4E43A90A-AEBC-4E28-9AB2-2EACA8A54E2C}"/>
              </a:ext>
            </a:extLst>
          </p:cNvPr>
          <p:cNvSpPr/>
          <p:nvPr/>
        </p:nvSpPr>
        <p:spPr bwMode="auto">
          <a:xfrm>
            <a:off x="1321530" y="3229097"/>
            <a:ext cx="1504949" cy="641227"/>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Lead – Dan Senter</a:t>
            </a: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Spend - £700k</a:t>
            </a:r>
          </a:p>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Duration – 120 days</a:t>
            </a: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Man days – 725 days</a:t>
            </a:r>
            <a:endParaRPr kumimoji="0" lang="en-GB" sz="900" b="0" i="0" u="none" strike="noStrike" kern="1200" cap="none" spc="0" normalizeH="0" baseline="0" noProof="0">
              <a:ln>
                <a:noFill/>
              </a:ln>
              <a:solidFill>
                <a:srgbClr val="55555A"/>
              </a:solidFill>
              <a:effectLst/>
              <a:uLnTx/>
              <a:uFillTx/>
              <a:latin typeface="Arial"/>
              <a:ea typeface="ＭＳ Ｐゴシック"/>
              <a:cs typeface="Arial"/>
            </a:endParaRPr>
          </a:p>
        </p:txBody>
      </p:sp>
      <p:cxnSp>
        <p:nvCxnSpPr>
          <p:cNvPr id="66" name="Straight Connector 65">
            <a:extLst>
              <a:ext uri="{FF2B5EF4-FFF2-40B4-BE49-F238E27FC236}">
                <a16:creationId xmlns:a16="http://schemas.microsoft.com/office/drawing/2014/main" id="{DD8258E1-CBA4-4C33-AB50-B845361893FC}"/>
              </a:ext>
            </a:extLst>
          </p:cNvPr>
          <p:cNvCxnSpPr/>
          <p:nvPr/>
        </p:nvCxnSpPr>
        <p:spPr bwMode="auto">
          <a:xfrm>
            <a:off x="0" y="5765170"/>
            <a:ext cx="12192000"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32D56070-40FC-4C8A-AC9E-4F626D68157B}"/>
              </a:ext>
            </a:extLst>
          </p:cNvPr>
          <p:cNvCxnSpPr/>
          <p:nvPr/>
        </p:nvCxnSpPr>
        <p:spPr bwMode="auto">
          <a:xfrm>
            <a:off x="0" y="3074593"/>
            <a:ext cx="12192000"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ectangle 68">
            <a:extLst>
              <a:ext uri="{FF2B5EF4-FFF2-40B4-BE49-F238E27FC236}">
                <a16:creationId xmlns:a16="http://schemas.microsoft.com/office/drawing/2014/main" id="{47DCD6A0-2616-447C-93C5-A555EA733716}"/>
              </a:ext>
            </a:extLst>
          </p:cNvPr>
          <p:cNvSpPr/>
          <p:nvPr/>
        </p:nvSpPr>
        <p:spPr bwMode="auto">
          <a:xfrm>
            <a:off x="1424925" y="4542749"/>
            <a:ext cx="1504949" cy="641227"/>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Lead – Bharat Tripathi</a:t>
            </a: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Spend - £1,750k</a:t>
            </a:r>
          </a:p>
          <a:p>
            <a:pPr marR="0" lvl="0" algn="l" defTabSz="914400" rtl="0" eaLnBrk="1" fontAlgn="auto" latinLnBrk="0" hangingPunct="1">
              <a:lnSpc>
                <a:spcPct val="100000"/>
              </a:lnSpc>
              <a:spcBef>
                <a:spcPts val="0"/>
              </a:spcBef>
              <a:spcAft>
                <a:spcPts val="300"/>
              </a:spcAft>
              <a:buClrTx/>
              <a:buSzTx/>
              <a:tabLst/>
              <a:defRPr/>
            </a:pPr>
            <a:r>
              <a:rPr kumimoji="0" lang="en-GB" sz="900" b="0" i="0" u="none" strike="noStrike" kern="1200" cap="none" spc="0" normalizeH="0" baseline="0" noProof="0">
                <a:ln>
                  <a:noFill/>
                </a:ln>
                <a:solidFill>
                  <a:srgbClr val="55555A"/>
                </a:solidFill>
                <a:effectLst/>
                <a:uLnTx/>
                <a:uFillTx/>
                <a:latin typeface="Arial"/>
                <a:ea typeface="ＭＳ Ｐゴシック"/>
                <a:cs typeface="Arial"/>
              </a:rPr>
              <a:t>Duration – 271 days</a:t>
            </a:r>
            <a:endParaRPr lang="en-GB" sz="900" b="0" i="0" u="none" strike="noStrike" kern="1200" cap="none" spc="0" normalizeH="0" baseline="0" noProof="0">
              <a:ln>
                <a:noFill/>
              </a:ln>
              <a:solidFill>
                <a:srgbClr val="55555A"/>
              </a:solidFill>
              <a:effectLst/>
              <a:uLnTx/>
              <a:uFillTx/>
              <a:latin typeface="Arial"/>
              <a:ea typeface="ＭＳ Ｐゴシック"/>
              <a:cs typeface="Arial"/>
            </a:endParaRPr>
          </a:p>
          <a:p>
            <a:pPr marR="0" lvl="0" algn="l" defTabSz="914400" rtl="0" eaLnBrk="1" fontAlgn="auto" latinLnBrk="0" hangingPunct="1">
              <a:lnSpc>
                <a:spcPct val="100000"/>
              </a:lnSpc>
              <a:spcBef>
                <a:spcPts val="0"/>
              </a:spcBef>
              <a:spcAft>
                <a:spcPts val="300"/>
              </a:spcAft>
              <a:buClrTx/>
              <a:buSzTx/>
              <a:tabLst/>
              <a:defRPr/>
            </a:pPr>
            <a:r>
              <a:rPr lang="en-GB" sz="900">
                <a:solidFill>
                  <a:srgbClr val="55555A"/>
                </a:solidFill>
                <a:latin typeface="Arial"/>
                <a:ea typeface="ＭＳ Ｐゴシック"/>
                <a:cs typeface="Arial"/>
              </a:rPr>
              <a:t>Man days – 4,000 days</a:t>
            </a:r>
            <a:endParaRPr lang="en-GB" sz="9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70" name="Rectangle 69">
            <a:extLst>
              <a:ext uri="{FF2B5EF4-FFF2-40B4-BE49-F238E27FC236}">
                <a16:creationId xmlns:a16="http://schemas.microsoft.com/office/drawing/2014/main" id="{68AC9E73-83B4-4617-B4C3-7D2485F422EE}"/>
              </a:ext>
            </a:extLst>
          </p:cNvPr>
          <p:cNvSpPr/>
          <p:nvPr/>
        </p:nvSpPr>
        <p:spPr bwMode="auto">
          <a:xfrm>
            <a:off x="1915725" y="5883068"/>
            <a:ext cx="8499361" cy="564876"/>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91434" tIns="45718" rIns="91434" bIns="45718" numCol="1" spcCol="0" rtlCol="0" fromWordArt="0" anchor="ctr" anchorCtr="0" forceAA="0" compatLnSpc="1">
            <a:prstTxWarp prst="textNoShape">
              <a:avLst/>
            </a:prstTxWarp>
            <a:noAutofit/>
          </a:bodyPr>
          <a:lstStyle/>
          <a:p>
            <a:pPr>
              <a:spcAft>
                <a:spcPts val="450"/>
              </a:spcAft>
            </a:pPr>
            <a:r>
              <a:rPr lang="en-GB" sz="1400" b="1">
                <a:solidFill>
                  <a:schemeClr val="accent3">
                    <a:lumMod val="75000"/>
                  </a:schemeClr>
                </a:solidFill>
                <a:latin typeface="Arial"/>
                <a:ea typeface="ＭＳ Ｐゴシック"/>
                <a:cs typeface="Arial"/>
              </a:rPr>
              <a:t>Workstream Descoped – Key outputs absorbed by other workstreams where possible</a:t>
            </a:r>
          </a:p>
        </p:txBody>
      </p:sp>
      <p:sp>
        <p:nvSpPr>
          <p:cNvPr id="5" name="Right Brace 4">
            <a:extLst>
              <a:ext uri="{FF2B5EF4-FFF2-40B4-BE49-F238E27FC236}">
                <a16:creationId xmlns:a16="http://schemas.microsoft.com/office/drawing/2014/main" id="{CC898CD3-2E08-4D3E-A402-6E49212D28AB}"/>
              </a:ext>
            </a:extLst>
          </p:cNvPr>
          <p:cNvSpPr/>
          <p:nvPr/>
        </p:nvSpPr>
        <p:spPr bwMode="auto">
          <a:xfrm>
            <a:off x="1270053" y="4033411"/>
            <a:ext cx="162531" cy="1602978"/>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800" b="1" i="0" u="none" strike="noStrike" cap="none" normalizeH="0" baseline="0">
              <a:ln>
                <a:noFill/>
              </a:ln>
              <a:solidFill>
                <a:srgbClr val="0079C1"/>
              </a:solidFill>
              <a:effectLst/>
              <a:latin typeface="Arial" charset="0"/>
              <a:ea typeface="ＭＳ Ｐゴシック" pitchFamily="48" charset="-128"/>
            </a:endParaRPr>
          </a:p>
        </p:txBody>
      </p:sp>
      <p:cxnSp>
        <p:nvCxnSpPr>
          <p:cNvPr id="71" name="Straight Connector 70">
            <a:extLst>
              <a:ext uri="{FF2B5EF4-FFF2-40B4-BE49-F238E27FC236}">
                <a16:creationId xmlns:a16="http://schemas.microsoft.com/office/drawing/2014/main" id="{79D6AFAA-B27A-4B5F-A2AD-74D363516064}"/>
              </a:ext>
            </a:extLst>
          </p:cNvPr>
          <p:cNvCxnSpPr/>
          <p:nvPr/>
        </p:nvCxnSpPr>
        <p:spPr bwMode="auto">
          <a:xfrm flipV="1">
            <a:off x="2738652" y="4857994"/>
            <a:ext cx="9391624" cy="215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95929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7546D5-E6D8-4DF7-B42E-D8DD0904A3F5}"/>
              </a:ext>
            </a:extLst>
          </p:cNvPr>
          <p:cNvSpPr>
            <a:spLocks noGrp="1"/>
          </p:cNvSpPr>
          <p:nvPr>
            <p:ph type="body" sz="quarter" idx="15"/>
          </p:nvPr>
        </p:nvSpPr>
        <p:spPr>
          <a:xfrm>
            <a:off x="440258" y="3382039"/>
            <a:ext cx="5259501" cy="1969963"/>
          </a:xfrm>
        </p:spPr>
        <p:txBody>
          <a:bodyPr/>
          <a:lstStyle/>
          <a:p>
            <a:r>
              <a:rPr lang="en-GB"/>
              <a:t>Global Workforce Tracking</a:t>
            </a:r>
          </a:p>
          <a:p>
            <a:r>
              <a:rPr lang="en-GB"/>
              <a:t>(</a:t>
            </a:r>
            <a:r>
              <a:rPr lang="en-GB" dirty="0"/>
              <a:t>GWT</a:t>
            </a:r>
            <a:r>
              <a:rPr lang="en-GB"/>
              <a:t> - Fieldglass)</a:t>
            </a:r>
            <a:endParaRPr lang="en-GB" dirty="0"/>
          </a:p>
        </p:txBody>
      </p:sp>
    </p:spTree>
    <p:extLst>
      <p:ext uri="{BB962C8B-B14F-4D97-AF65-F5344CB8AC3E}">
        <p14:creationId xmlns:p14="http://schemas.microsoft.com/office/powerpoint/2010/main" val="34323956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34D-5928-4D68-A5BD-8FD5AABCA3E6}"/>
              </a:ext>
            </a:extLst>
          </p:cNvPr>
          <p:cNvSpPr>
            <a:spLocks noGrp="1"/>
          </p:cNvSpPr>
          <p:nvPr>
            <p:ph type="title"/>
          </p:nvPr>
        </p:nvSpPr>
        <p:spPr>
          <a:xfrm>
            <a:off x="431086" y="151757"/>
            <a:ext cx="11329827" cy="574516"/>
          </a:xfrm>
        </p:spPr>
        <p:txBody>
          <a:bodyPr/>
          <a:lstStyle/>
          <a:p>
            <a:r>
              <a:rPr lang="en-GB" dirty="0"/>
              <a:t>GWT Status and Timeline</a:t>
            </a:r>
          </a:p>
        </p:txBody>
      </p:sp>
      <p:sp>
        <p:nvSpPr>
          <p:cNvPr id="50" name="TextBox 49">
            <a:extLst>
              <a:ext uri="{FF2B5EF4-FFF2-40B4-BE49-F238E27FC236}">
                <a16:creationId xmlns:a16="http://schemas.microsoft.com/office/drawing/2014/main" id="{64BF0D73-C8D9-4828-9512-7878D676CD87}"/>
              </a:ext>
            </a:extLst>
          </p:cNvPr>
          <p:cNvSpPr txBox="1"/>
          <p:nvPr/>
        </p:nvSpPr>
        <p:spPr bwMode="auto">
          <a:xfrm>
            <a:off x="431086" y="752979"/>
            <a:ext cx="4218258" cy="3493264"/>
          </a:xfrm>
          <a:prstGeom prst="rect">
            <a:avLst/>
          </a:prstGeom>
          <a:solidFill>
            <a:schemeClr val="accent5">
              <a:lumMod val="50000"/>
            </a:schemeClr>
          </a:solidFill>
          <a:ln>
            <a:solidFill>
              <a:schemeClr val="bg2">
                <a:lumMod val="75000"/>
              </a:schemeClr>
            </a:solidFill>
          </a:ln>
        </p:spPr>
        <p:txBody>
          <a:bodyPr vert="horz" wrap="square" lIns="0" tIns="0" rIns="0" bIns="0" numCol="1" rtlCol="0" anchor="t" anchorCtr="0" compatLnSpc="1">
            <a:prstTxWarp prst="textNoShape">
              <a:avLst/>
            </a:prstTxWarp>
            <a:spAutoFit/>
          </a:bodyPr>
          <a:lstStyle/>
          <a:p>
            <a:pPr marL="162900">
              <a:spcAft>
                <a:spcPts val="600"/>
              </a:spcAft>
              <a:buClr>
                <a:schemeClr val="tx1"/>
              </a:buClr>
            </a:pPr>
            <a:endParaRPr lang="en-US" sz="1100" b="1" u="sng" kern="0" dirty="0">
              <a:solidFill>
                <a:schemeClr val="bg1"/>
              </a:solidFill>
              <a:cs typeface="Calibri" panose="020F0502020204030204" pitchFamily="34" charset="0"/>
            </a:endParaRPr>
          </a:p>
          <a:p>
            <a:pPr marL="162900">
              <a:spcAft>
                <a:spcPts val="600"/>
              </a:spcAft>
              <a:buClr>
                <a:schemeClr val="tx1"/>
              </a:buClr>
            </a:pPr>
            <a:r>
              <a:rPr lang="en-US" sz="1100" b="1" u="sng" kern="0" dirty="0">
                <a:solidFill>
                  <a:schemeClr val="bg1"/>
                </a:solidFill>
                <a:cs typeface="Calibri" panose="020F0502020204030204" pitchFamily="34" charset="0"/>
              </a:rPr>
              <a:t>Background</a:t>
            </a:r>
          </a:p>
          <a:p>
            <a:pPr marL="342900" indent="-180000">
              <a:spcAft>
                <a:spcPts val="600"/>
              </a:spcAft>
              <a:buClr>
                <a:schemeClr val="tx1"/>
              </a:buClr>
              <a:buFont typeface="Wingdings" panose="05000000000000000000" pitchFamily="2" charset="2"/>
              <a:buChar char="q"/>
            </a:pPr>
            <a:r>
              <a:rPr lang="en-GB" sz="1000" kern="0" dirty="0">
                <a:solidFill>
                  <a:schemeClr val="bg1"/>
                </a:solidFill>
                <a:cs typeface="Calibri" panose="020F0502020204030204" pitchFamily="34" charset="0"/>
              </a:rPr>
              <a:t>Our global non-employee workforce consists of approximately 9611 workers</a:t>
            </a:r>
            <a:endParaRPr lang="en-US" sz="1000" kern="0" dirty="0">
              <a:solidFill>
                <a:schemeClr val="bg1"/>
              </a:solidFill>
              <a:cs typeface="Calibri" panose="020F0502020204030204" pitchFamily="34" charset="0"/>
            </a:endParaRPr>
          </a:p>
          <a:p>
            <a:pPr marL="342900" indent="-180000">
              <a:spcAft>
                <a:spcPts val="600"/>
              </a:spcAft>
              <a:buClr>
                <a:schemeClr val="tx1"/>
              </a:buClr>
              <a:buFont typeface="Wingdings" panose="05000000000000000000" pitchFamily="2" charset="2"/>
              <a:buChar char="q"/>
            </a:pPr>
            <a:r>
              <a:rPr lang="en-GB" sz="1000" kern="0" dirty="0">
                <a:solidFill>
                  <a:schemeClr val="bg1"/>
                </a:solidFill>
                <a:cs typeface="Calibri" panose="020F0502020204030204" pitchFamily="34" charset="0"/>
              </a:rPr>
              <a:t>Contingent workers are tracked through SAP Fieldglass, which is currently provided by Pontoon</a:t>
            </a:r>
            <a:endParaRPr lang="en-US" sz="1000" kern="0" dirty="0">
              <a:solidFill>
                <a:schemeClr val="bg1"/>
              </a:solidFill>
              <a:cs typeface="Calibri" panose="020F0502020204030204" pitchFamily="34" charset="0"/>
            </a:endParaRPr>
          </a:p>
          <a:p>
            <a:pPr marL="342900" indent="-180000">
              <a:spcAft>
                <a:spcPts val="600"/>
              </a:spcAft>
              <a:buClr>
                <a:schemeClr val="tx1"/>
              </a:buClr>
              <a:buFont typeface="Wingdings" panose="05000000000000000000" pitchFamily="2" charset="2"/>
              <a:buChar char="q"/>
            </a:pPr>
            <a:r>
              <a:rPr lang="en-US" sz="1000" kern="0" dirty="0">
                <a:solidFill>
                  <a:schemeClr val="bg1"/>
                </a:solidFill>
                <a:cs typeface="Calibri" panose="020F0502020204030204" pitchFamily="34" charset="0"/>
              </a:rPr>
              <a:t>Statement of Work (SoW) workers are somewhat tracked across multiple systems when system or site access is required </a:t>
            </a:r>
          </a:p>
          <a:p>
            <a:pPr marL="342900" indent="-180000">
              <a:spcAft>
                <a:spcPts val="600"/>
              </a:spcAft>
              <a:buClr>
                <a:schemeClr val="tx1"/>
              </a:buClr>
              <a:buFont typeface="Wingdings" panose="05000000000000000000" pitchFamily="2" charset="2"/>
              <a:buChar char="q"/>
            </a:pPr>
            <a:r>
              <a:rPr lang="en-US" sz="1000" kern="0" dirty="0">
                <a:solidFill>
                  <a:schemeClr val="bg1"/>
                </a:solidFill>
                <a:cs typeface="Calibri" panose="020F0502020204030204" pitchFamily="34" charset="0"/>
              </a:rPr>
              <a:t>Two recent audit findings relate to the tracking of our non-employees</a:t>
            </a:r>
          </a:p>
          <a:p>
            <a:pPr marL="800100" lvl="1" indent="-180000">
              <a:spcAft>
                <a:spcPts val="600"/>
              </a:spcAft>
              <a:buClr>
                <a:schemeClr val="tx1"/>
              </a:buClr>
              <a:buFont typeface="Wingdings" panose="05000000000000000000" pitchFamily="2" charset="2"/>
              <a:buChar char="q"/>
            </a:pPr>
            <a:r>
              <a:rPr lang="en-GB" sz="1000" kern="0" dirty="0">
                <a:solidFill>
                  <a:schemeClr val="bg1"/>
                </a:solidFill>
                <a:cs typeface="Calibri" panose="020F0502020204030204" pitchFamily="34" charset="0"/>
              </a:rPr>
              <a:t>Background checking: No single repository with a complete and accurate list of all non-employees, which reduces the effectiveness of monitoring the background check process</a:t>
            </a:r>
          </a:p>
          <a:p>
            <a:pPr marL="800100" lvl="1" indent="-180000">
              <a:spcAft>
                <a:spcPts val="600"/>
              </a:spcAft>
              <a:buClr>
                <a:schemeClr val="tx1"/>
              </a:buClr>
              <a:buFont typeface="Wingdings" panose="05000000000000000000" pitchFamily="2" charset="2"/>
              <a:buChar char="q"/>
            </a:pPr>
            <a:r>
              <a:rPr lang="en-GB" sz="1000" kern="0" dirty="0">
                <a:solidFill>
                  <a:schemeClr val="bg1"/>
                </a:solidFill>
                <a:cs typeface="Calibri" panose="020F0502020204030204" pitchFamily="34" charset="0"/>
              </a:rPr>
              <a:t>Starters, Movers &amp; Leavers: Lack of controls on the starters, movers, leavers process of non-employees</a:t>
            </a:r>
            <a:endParaRPr lang="en-US" sz="1000" kern="0" dirty="0">
              <a:solidFill>
                <a:schemeClr val="bg1"/>
              </a:solidFill>
              <a:cs typeface="Calibri" panose="020F0502020204030204" pitchFamily="34" charset="0"/>
            </a:endParaRPr>
          </a:p>
          <a:p>
            <a:pPr marL="342900" indent="-180000">
              <a:spcAft>
                <a:spcPts val="600"/>
              </a:spcAft>
              <a:buClr>
                <a:schemeClr val="tx1"/>
              </a:buClr>
              <a:buFont typeface="Wingdings" panose="05000000000000000000" pitchFamily="2" charset="2"/>
              <a:buChar char="q"/>
            </a:pPr>
            <a:r>
              <a:rPr lang="en-GB" sz="1000" kern="0" dirty="0">
                <a:solidFill>
                  <a:schemeClr val="bg1"/>
                </a:solidFill>
                <a:cs typeface="Calibri" panose="020F0502020204030204" pitchFamily="34" charset="0"/>
              </a:rPr>
              <a:t>The Identity and Access Management (IAM) programme have also identified concerns and risks with how we track and manage non-employees</a:t>
            </a:r>
          </a:p>
          <a:p>
            <a:pPr marL="342900" indent="-180000">
              <a:spcAft>
                <a:spcPts val="600"/>
              </a:spcAft>
              <a:buClr>
                <a:schemeClr val="tx1"/>
              </a:buClr>
              <a:buFont typeface="Wingdings" panose="05000000000000000000" pitchFamily="2" charset="2"/>
              <a:buChar char="q"/>
            </a:pPr>
            <a:endParaRPr lang="en-GB" sz="1000" kern="0" dirty="0">
              <a:solidFill>
                <a:schemeClr val="bg1"/>
              </a:solidFill>
              <a:cs typeface="Calibri" panose="020F0502020204030204" pitchFamily="34" charset="0"/>
            </a:endParaRPr>
          </a:p>
        </p:txBody>
      </p:sp>
      <p:sp>
        <p:nvSpPr>
          <p:cNvPr id="56" name="Rectangle 55">
            <a:extLst>
              <a:ext uri="{FF2B5EF4-FFF2-40B4-BE49-F238E27FC236}">
                <a16:creationId xmlns:a16="http://schemas.microsoft.com/office/drawing/2014/main" id="{E12F2892-B088-4058-A4E3-51A265CCF70E}"/>
              </a:ext>
            </a:extLst>
          </p:cNvPr>
          <p:cNvSpPr/>
          <p:nvPr/>
        </p:nvSpPr>
        <p:spPr>
          <a:xfrm>
            <a:off x="4731799" y="752979"/>
            <a:ext cx="7395098" cy="2554545"/>
          </a:xfrm>
          <a:prstGeom prst="rect">
            <a:avLst/>
          </a:prstGeom>
          <a:solidFill>
            <a:schemeClr val="accent5">
              <a:lumMod val="75000"/>
            </a:schemeClr>
          </a:solidFill>
        </p:spPr>
        <p:txBody>
          <a:bodyPr wrap="square">
            <a:spAutoFit/>
          </a:bodyPr>
          <a:lstStyle/>
          <a:p>
            <a:pPr marL="162900" lvl="0">
              <a:spcAft>
                <a:spcPts val="600"/>
              </a:spcAft>
              <a:buClr>
                <a:srgbClr val="55555A"/>
              </a:buClr>
            </a:pPr>
            <a:r>
              <a:rPr lang="en-GB" sz="1100" b="1" u="sng" kern="0" dirty="0">
                <a:solidFill>
                  <a:schemeClr val="bg1"/>
                </a:solidFill>
                <a:cs typeface="Calibri" panose="020F0502020204030204" pitchFamily="34" charset="0"/>
              </a:rPr>
              <a:t>Recommendation</a:t>
            </a:r>
          </a:p>
          <a:p>
            <a:pPr marL="334350" lvl="0" indent="-17145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To address the audit and IAM concerns, National Grid require a single source of truth for tracking all non-employees. Such a system should enable:</a:t>
            </a:r>
          </a:p>
          <a:p>
            <a:pPr marL="800100" lvl="1"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Management of non-employees from a joiner to leaver perspective</a:t>
            </a:r>
          </a:p>
          <a:p>
            <a:pPr marL="800100" lvl="1"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Simplified integrations to allow flow of workforce information between applications</a:t>
            </a:r>
          </a:p>
          <a:p>
            <a:pPr marL="800100" lvl="1"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Process automation and self-serve capabilities</a:t>
            </a:r>
          </a:p>
          <a:p>
            <a:pPr marL="342900" lvl="0"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SAP Fieldglass is the recommended software solution as it is a market leader and allows for simpler integrations with National Grid’s existing SAP architecture</a:t>
            </a:r>
          </a:p>
          <a:p>
            <a:pPr marL="342900" lvl="0"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It’s recommended that we bring two SAP Fieldglass modules in-house:</a:t>
            </a:r>
          </a:p>
          <a:p>
            <a:pPr marL="800100" lvl="1"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Contingent Worker Module (CWM): Module currently provided through Pontoon</a:t>
            </a:r>
          </a:p>
          <a:p>
            <a:pPr marL="800100" lvl="1"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Worker Profile Module (WPM): New module to provide basic tracking of non-employees not captured by CWM, i.e. SoW workers</a:t>
            </a:r>
          </a:p>
        </p:txBody>
      </p:sp>
      <p:sp>
        <p:nvSpPr>
          <p:cNvPr id="57" name="Rectangle 56">
            <a:extLst>
              <a:ext uri="{FF2B5EF4-FFF2-40B4-BE49-F238E27FC236}">
                <a16:creationId xmlns:a16="http://schemas.microsoft.com/office/drawing/2014/main" id="{FB54A067-58A6-4A61-8F0B-C5F0B08466BE}"/>
              </a:ext>
            </a:extLst>
          </p:cNvPr>
          <p:cNvSpPr/>
          <p:nvPr/>
        </p:nvSpPr>
        <p:spPr>
          <a:xfrm>
            <a:off x="431085" y="4324641"/>
            <a:ext cx="4218259" cy="2046714"/>
          </a:xfrm>
          <a:prstGeom prst="rect">
            <a:avLst/>
          </a:prstGeom>
          <a:solidFill>
            <a:schemeClr val="accent1">
              <a:lumMod val="75000"/>
            </a:schemeClr>
          </a:solidFill>
        </p:spPr>
        <p:txBody>
          <a:bodyPr wrap="square">
            <a:spAutoFit/>
          </a:bodyPr>
          <a:lstStyle/>
          <a:p>
            <a:pPr marL="162900">
              <a:spcAft>
                <a:spcPts val="600"/>
              </a:spcAft>
              <a:buClr>
                <a:srgbClr val="55555A"/>
              </a:buClr>
            </a:pPr>
            <a:endParaRPr lang="en-GB" sz="1100" b="1" u="sng" kern="0" dirty="0">
              <a:solidFill>
                <a:schemeClr val="bg1"/>
              </a:solidFill>
              <a:cs typeface="Calibri" panose="020F0502020204030204" pitchFamily="34" charset="0"/>
            </a:endParaRPr>
          </a:p>
          <a:p>
            <a:pPr marL="162900">
              <a:spcAft>
                <a:spcPts val="600"/>
              </a:spcAft>
              <a:buClr>
                <a:srgbClr val="55555A"/>
              </a:buClr>
            </a:pPr>
            <a:r>
              <a:rPr lang="en-GB" sz="1100" b="1" u="sng" kern="0" dirty="0">
                <a:solidFill>
                  <a:schemeClr val="bg1"/>
                </a:solidFill>
                <a:cs typeface="Calibri" panose="020F0502020204030204" pitchFamily="34" charset="0"/>
              </a:rPr>
              <a:t>Next Steps</a:t>
            </a:r>
          </a:p>
          <a:p>
            <a:pPr marL="342900" lvl="0"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IT Sanction is required to proceed to the implementation phase</a:t>
            </a:r>
          </a:p>
          <a:p>
            <a:pPr marL="342900" lvl="0"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The ongoing contingent labour tender requires a decision so that the contingent labour software solution can be factored into supplier bids (supplier shortlisting ongoing, contract award due early April ‘21)</a:t>
            </a:r>
          </a:p>
          <a:p>
            <a:pPr marL="342900" lvl="0" indent="-180000">
              <a:spcAft>
                <a:spcPts val="600"/>
              </a:spcAft>
              <a:buClr>
                <a:srgbClr val="55555A"/>
              </a:buClr>
              <a:buFont typeface="Wingdings" panose="05000000000000000000" pitchFamily="2" charset="2"/>
              <a:buChar char="q"/>
            </a:pPr>
            <a:r>
              <a:rPr lang="en-GB" sz="1000" kern="0" dirty="0">
                <a:solidFill>
                  <a:schemeClr val="bg1"/>
                </a:solidFill>
                <a:cs typeface="Calibri" panose="020F0502020204030204" pitchFamily="34" charset="0"/>
              </a:rPr>
              <a:t>Wipro’s suggested implementation timeline is 36 weeks (incl. 6 weeks of post-go live support</a:t>
            </a:r>
          </a:p>
          <a:p>
            <a:pPr marL="342900" lvl="0" indent="-180000">
              <a:spcAft>
                <a:spcPts val="600"/>
              </a:spcAft>
              <a:buClr>
                <a:srgbClr val="55555A"/>
              </a:buClr>
              <a:buFont typeface="Wingdings" panose="05000000000000000000" pitchFamily="2" charset="2"/>
              <a:buChar char="q"/>
            </a:pPr>
            <a:endParaRPr lang="en-US" sz="1000" kern="0" dirty="0">
              <a:solidFill>
                <a:schemeClr val="bg1"/>
              </a:solidFill>
              <a:cs typeface="Calibri" panose="020F0502020204030204" pitchFamily="34" charset="0"/>
            </a:endParaRPr>
          </a:p>
        </p:txBody>
      </p:sp>
      <p:pic>
        <p:nvPicPr>
          <p:cNvPr id="58" name="Picture 57">
            <a:extLst>
              <a:ext uri="{FF2B5EF4-FFF2-40B4-BE49-F238E27FC236}">
                <a16:creationId xmlns:a16="http://schemas.microsoft.com/office/drawing/2014/main" id="{54F44B61-3E07-4C7C-96BC-7D928EDB6CD3}"/>
              </a:ext>
            </a:extLst>
          </p:cNvPr>
          <p:cNvPicPr>
            <a:picLocks noChangeAspect="1"/>
          </p:cNvPicPr>
          <p:nvPr/>
        </p:nvPicPr>
        <p:blipFill>
          <a:blip r:embed="rId2"/>
          <a:stretch>
            <a:fillRect/>
          </a:stretch>
        </p:blipFill>
        <p:spPr>
          <a:xfrm>
            <a:off x="4793946" y="3334230"/>
            <a:ext cx="7636573" cy="3037125"/>
          </a:xfrm>
          <a:prstGeom prst="rect">
            <a:avLst/>
          </a:prstGeom>
        </p:spPr>
      </p:pic>
    </p:spTree>
    <p:extLst>
      <p:ext uri="{BB962C8B-B14F-4D97-AF65-F5344CB8AC3E}">
        <p14:creationId xmlns:p14="http://schemas.microsoft.com/office/powerpoint/2010/main" val="11198020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A6B5A-4899-4F90-A287-41C0CF1F59AF}"/>
              </a:ext>
            </a:extLst>
          </p:cNvPr>
          <p:cNvSpPr>
            <a:spLocks noGrp="1"/>
          </p:cNvSpPr>
          <p:nvPr>
            <p:ph type="title"/>
          </p:nvPr>
        </p:nvSpPr>
        <p:spPr/>
        <p:txBody>
          <a:bodyPr/>
          <a:lstStyle/>
          <a:p>
            <a:r>
              <a:rPr lang="en-GB"/>
              <a:t>Appendix</a:t>
            </a:r>
            <a:r>
              <a:rPr lang="en-GB" b="0"/>
              <a:t> Approach Re-Cap</a:t>
            </a:r>
          </a:p>
        </p:txBody>
      </p:sp>
    </p:spTree>
    <p:extLst>
      <p:ext uri="{BB962C8B-B14F-4D97-AF65-F5344CB8AC3E}">
        <p14:creationId xmlns:p14="http://schemas.microsoft.com/office/powerpoint/2010/main" val="38556415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D59114-0167-491A-AED7-E1FEB47FEA5C}"/>
              </a:ext>
            </a:extLst>
          </p:cNvPr>
          <p:cNvSpPr/>
          <p:nvPr/>
        </p:nvSpPr>
        <p:spPr>
          <a:xfrm>
            <a:off x="181395" y="6239009"/>
            <a:ext cx="1914525" cy="590485"/>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800099" y="59839"/>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0" cap="none" spc="0" normalizeH="0" baseline="0" noProof="0" dirty="0">
                <a:ln>
                  <a:noFill/>
                </a:ln>
                <a:solidFill>
                  <a:srgbClr val="00148C"/>
                </a:solidFill>
                <a:effectLst/>
                <a:uLnTx/>
                <a:uFillTx/>
                <a:latin typeface="Arial"/>
                <a:ea typeface="ＭＳ Ｐゴシック"/>
                <a:cs typeface="+mj-cs"/>
              </a:rPr>
              <a:t>MyHR 2.0 Costs &amp; Benefits Case- Executive Summary </a:t>
            </a:r>
          </a:p>
        </p:txBody>
      </p:sp>
      <p:sp>
        <p:nvSpPr>
          <p:cNvPr id="3" name="Rectangle: Rounded Corners 2">
            <a:extLst>
              <a:ext uri="{FF2B5EF4-FFF2-40B4-BE49-F238E27FC236}">
                <a16:creationId xmlns:a16="http://schemas.microsoft.com/office/drawing/2014/main" id="{8EF705D8-8773-40C0-B0AA-841863D50A8A}"/>
              </a:ext>
            </a:extLst>
          </p:cNvPr>
          <p:cNvSpPr/>
          <p:nvPr/>
        </p:nvSpPr>
        <p:spPr bwMode="auto">
          <a:xfrm>
            <a:off x="2214462" y="908536"/>
            <a:ext cx="9858096" cy="252843"/>
          </a:xfrm>
          <a:prstGeom prst="roundRect">
            <a:avLst/>
          </a:prstGeom>
          <a:solidFill>
            <a:schemeClr val="accent1">
              <a:lumMod val="75000"/>
            </a:schemeClr>
          </a:solidFill>
          <a:ln w="9525" cap="flat" cmpd="sng" algn="ctr">
            <a:solidFill>
              <a:srgbClr val="55555A"/>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MyHR2.0 Benefits</a:t>
            </a:r>
          </a:p>
        </p:txBody>
      </p:sp>
      <p:sp>
        <p:nvSpPr>
          <p:cNvPr id="5" name="Oval 4">
            <a:extLst>
              <a:ext uri="{FF2B5EF4-FFF2-40B4-BE49-F238E27FC236}">
                <a16:creationId xmlns:a16="http://schemas.microsoft.com/office/drawing/2014/main" id="{F8CF70AA-EEB5-4320-B078-D55F502A01CA}"/>
              </a:ext>
            </a:extLst>
          </p:cNvPr>
          <p:cNvSpPr/>
          <p:nvPr/>
        </p:nvSpPr>
        <p:spPr bwMode="auto">
          <a:xfrm>
            <a:off x="3562238" y="1274040"/>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Arial"/>
                <a:ea typeface="ＭＳ Ｐゴシック"/>
                <a:cs typeface="Arial"/>
              </a:rPr>
              <a:t>1</a:t>
            </a:r>
          </a:p>
        </p:txBody>
      </p:sp>
      <p:sp>
        <p:nvSpPr>
          <p:cNvPr id="6" name="TextBox 5">
            <a:extLst>
              <a:ext uri="{FF2B5EF4-FFF2-40B4-BE49-F238E27FC236}">
                <a16:creationId xmlns:a16="http://schemas.microsoft.com/office/drawing/2014/main" id="{D2B9F14D-5907-4EF1-88FB-2BD765361FDE}"/>
              </a:ext>
            </a:extLst>
          </p:cNvPr>
          <p:cNvSpPr txBox="1"/>
          <p:nvPr/>
        </p:nvSpPr>
        <p:spPr bwMode="auto">
          <a:xfrm>
            <a:off x="2756822" y="1570655"/>
            <a:ext cx="19866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a:ln>
                  <a:noFill/>
                </a:ln>
                <a:solidFill>
                  <a:srgbClr val="00148C"/>
                </a:solidFill>
                <a:effectLst/>
                <a:uLnTx/>
                <a:uFillTx/>
                <a:latin typeface="Arial"/>
                <a:ea typeface="ＭＳ Ｐゴシック"/>
                <a:cs typeface="+mn-cs"/>
              </a:rPr>
              <a:t>Direct</a:t>
            </a:r>
            <a:r>
              <a:rPr kumimoji="0" lang="en-GB" sz="900" b="1" i="1" u="none" strike="noStrike" kern="0" cap="none" spc="0" normalizeH="0" baseline="0" noProof="0">
                <a:ln>
                  <a:noFill/>
                </a:ln>
                <a:solidFill>
                  <a:srgbClr val="00BEB4"/>
                </a:solidFill>
                <a:effectLst/>
                <a:uLnTx/>
                <a:uFillTx/>
                <a:latin typeface="Arial"/>
                <a:ea typeface="ＭＳ Ｐゴシック"/>
                <a:cs typeface="+mn-cs"/>
              </a:rPr>
              <a:t> </a:t>
            </a:r>
            <a:r>
              <a:rPr kumimoji="0" lang="en-GB" sz="900" b="0" i="1" u="none" strike="noStrike" kern="0" cap="none" spc="0" normalizeH="0" baseline="0" noProof="0">
                <a:ln>
                  <a:noFill/>
                </a:ln>
                <a:solidFill>
                  <a:srgbClr val="55555A"/>
                </a:solidFill>
                <a:effectLst/>
                <a:uLnTx/>
                <a:uFillTx/>
                <a:latin typeface="Arial"/>
                <a:ea typeface="ＭＳ Ｐゴシック"/>
                <a:cs typeface="+mn-cs"/>
              </a:rPr>
              <a:t>benefits resulting from Process based time savings from</a:t>
            </a:r>
            <a:r>
              <a:rPr kumimoji="0" lang="en-GB" sz="900" b="1" i="1" u="none" strike="noStrike" kern="0" cap="none" spc="0" normalizeH="0" baseline="0" noProof="0">
                <a:ln>
                  <a:noFill/>
                </a:ln>
                <a:solidFill>
                  <a:srgbClr val="55555A"/>
                </a:solidFill>
                <a:effectLst/>
                <a:uLnTx/>
                <a:uFillTx/>
                <a:latin typeface="Arial"/>
                <a:ea typeface="ＭＳ Ｐゴシック"/>
                <a:cs typeface="+mn-cs"/>
              </a:rPr>
              <a:t> </a:t>
            </a:r>
            <a:r>
              <a:rPr kumimoji="0" lang="en-GB" sz="900" b="1" i="1" u="none" strike="noStrike" kern="0" cap="none" spc="0" normalizeH="0" baseline="0" noProof="0">
                <a:ln>
                  <a:noFill/>
                </a:ln>
                <a:solidFill>
                  <a:srgbClr val="00148C"/>
                </a:solidFill>
                <a:effectLst/>
                <a:uLnTx/>
                <a:uFillTx/>
                <a:latin typeface="Arial"/>
                <a:ea typeface="ＭＳ Ｐゴシック"/>
                <a:cs typeface="+mn-cs"/>
              </a:rPr>
              <a:t>EC decisions in MyHR2.0</a:t>
            </a:r>
            <a:endParaRPr kumimoji="0" lang="en-GB" sz="900" b="0" i="1" u="none" strike="noStrike" kern="0" cap="none" spc="0" normalizeH="0" baseline="0" noProof="0">
              <a:ln>
                <a:noFill/>
              </a:ln>
              <a:solidFill>
                <a:srgbClr val="00148C"/>
              </a:solidFill>
              <a:effectLst/>
              <a:uLnTx/>
              <a:uFillTx/>
              <a:latin typeface="Arial"/>
              <a:ea typeface="ＭＳ Ｐゴシック"/>
              <a:cs typeface="+mn-cs"/>
            </a:endParaRPr>
          </a:p>
        </p:txBody>
      </p:sp>
      <p:sp>
        <p:nvSpPr>
          <p:cNvPr id="7" name="TextBox 6">
            <a:extLst>
              <a:ext uri="{FF2B5EF4-FFF2-40B4-BE49-F238E27FC236}">
                <a16:creationId xmlns:a16="http://schemas.microsoft.com/office/drawing/2014/main" id="{B8BBD1F7-1CD2-4560-AE30-A229096681A8}"/>
              </a:ext>
            </a:extLst>
          </p:cNvPr>
          <p:cNvSpPr txBox="1"/>
          <p:nvPr/>
        </p:nvSpPr>
        <p:spPr bwMode="auto">
          <a:xfrm>
            <a:off x="4884591" y="1607190"/>
            <a:ext cx="20046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a:ln>
                  <a:noFill/>
                </a:ln>
                <a:solidFill>
                  <a:srgbClr val="00148C"/>
                </a:solidFill>
                <a:effectLst/>
                <a:uLnTx/>
                <a:uFillTx/>
                <a:latin typeface="Arial"/>
                <a:ea typeface="ＭＳ Ｐゴシック"/>
                <a:cs typeface="+mn-cs"/>
              </a:rPr>
              <a:t>Indirect</a:t>
            </a:r>
            <a:r>
              <a:rPr kumimoji="0" lang="en-GB" sz="900" b="1" i="1" u="none" strike="noStrike" kern="0" cap="none" spc="0" normalizeH="0" baseline="0" noProof="0">
                <a:ln>
                  <a:noFill/>
                </a:ln>
                <a:solidFill>
                  <a:srgbClr val="FFB45A"/>
                </a:solidFill>
                <a:effectLst/>
                <a:uLnTx/>
                <a:uFillTx/>
                <a:latin typeface="Arial"/>
                <a:ea typeface="ＭＳ Ｐゴシック"/>
                <a:cs typeface="+mn-cs"/>
              </a:rPr>
              <a:t> </a:t>
            </a:r>
            <a:r>
              <a:rPr kumimoji="0" lang="en-GB" sz="900" b="0" i="1" u="none" strike="noStrike" kern="0" cap="none" spc="0" normalizeH="0" baseline="0" noProof="0">
                <a:ln>
                  <a:noFill/>
                </a:ln>
                <a:solidFill>
                  <a:srgbClr val="55555A"/>
                </a:solidFill>
                <a:effectLst/>
                <a:uLnTx/>
                <a:uFillTx/>
                <a:latin typeface="Arial"/>
                <a:ea typeface="ＭＳ Ｐゴシック"/>
                <a:cs typeface="+mn-cs"/>
              </a:rPr>
              <a:t>time savings as a result of </a:t>
            </a:r>
            <a:r>
              <a:rPr kumimoji="0" lang="en-GB" sz="900" b="1" i="1" u="none" strike="noStrike" kern="0" cap="none" spc="0" normalizeH="0" baseline="0" noProof="0">
                <a:ln>
                  <a:noFill/>
                </a:ln>
                <a:solidFill>
                  <a:srgbClr val="00148C"/>
                </a:solidFill>
                <a:effectLst/>
                <a:uLnTx/>
                <a:uFillTx/>
                <a:latin typeface="Arial"/>
                <a:ea typeface="ＭＳ Ｐゴシック"/>
                <a:cs typeface="+mn-cs"/>
              </a:rPr>
              <a:t>EC decisions in MyHR2.0. </a:t>
            </a:r>
            <a:endParaRPr kumimoji="0" lang="en-GB" sz="900" b="0" i="1" u="none" strike="noStrike" kern="0" cap="none" spc="0" normalizeH="0" baseline="0" noProof="0">
              <a:ln>
                <a:noFill/>
              </a:ln>
              <a:solidFill>
                <a:srgbClr val="00148C"/>
              </a:solidFill>
              <a:effectLst/>
              <a:uLnTx/>
              <a:uFillTx/>
              <a:latin typeface="Arial"/>
              <a:ea typeface="ＭＳ Ｐゴシック"/>
              <a:cs typeface="+mn-cs"/>
            </a:endParaRPr>
          </a:p>
        </p:txBody>
      </p:sp>
      <p:sp>
        <p:nvSpPr>
          <p:cNvPr id="8" name="TextBox 7">
            <a:extLst>
              <a:ext uri="{FF2B5EF4-FFF2-40B4-BE49-F238E27FC236}">
                <a16:creationId xmlns:a16="http://schemas.microsoft.com/office/drawing/2014/main" id="{580353DB-85F4-4936-9A94-7F9E12456A0A}"/>
              </a:ext>
            </a:extLst>
          </p:cNvPr>
          <p:cNvSpPr txBox="1"/>
          <p:nvPr/>
        </p:nvSpPr>
        <p:spPr bwMode="auto">
          <a:xfrm>
            <a:off x="8509013" y="1587362"/>
            <a:ext cx="20256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a:ln>
                  <a:noFill/>
                </a:ln>
                <a:solidFill>
                  <a:srgbClr val="C800A1"/>
                </a:solidFill>
                <a:effectLst/>
                <a:uLnTx/>
                <a:uFillTx/>
                <a:latin typeface="Arial"/>
                <a:ea typeface="ＭＳ Ｐゴシック"/>
                <a:cs typeface="+mn-cs"/>
              </a:rPr>
              <a:t>Intangible </a:t>
            </a:r>
            <a:r>
              <a:rPr kumimoji="0" lang="en-GB" sz="900" b="0" i="1" u="none" strike="noStrike" kern="0" cap="none" spc="0" normalizeH="0" baseline="0" noProof="0">
                <a:ln>
                  <a:noFill/>
                </a:ln>
                <a:solidFill>
                  <a:srgbClr val="55555A"/>
                </a:solidFill>
                <a:effectLst/>
                <a:uLnTx/>
                <a:uFillTx/>
                <a:latin typeface="Arial"/>
                <a:ea typeface="ＭＳ Ｐゴシック"/>
                <a:cs typeface="+mn-cs"/>
              </a:rPr>
              <a:t>Benefits expected as a result of </a:t>
            </a:r>
            <a:r>
              <a:rPr kumimoji="0" lang="en-GB" sz="900" b="1" i="1" u="none" strike="noStrike" kern="0" cap="none" spc="0" normalizeH="0" baseline="0" noProof="0">
                <a:ln>
                  <a:noFill/>
                </a:ln>
                <a:solidFill>
                  <a:srgbClr val="C800A1"/>
                </a:solidFill>
                <a:effectLst/>
                <a:uLnTx/>
                <a:uFillTx/>
                <a:latin typeface="Arial"/>
                <a:ea typeface="ＭＳ Ｐゴシック"/>
                <a:cs typeface="+mn-cs"/>
              </a:rPr>
              <a:t>wider HR2.0 Programme </a:t>
            </a:r>
            <a:r>
              <a:rPr kumimoji="0" lang="en-GB" sz="900" b="0" i="1" u="none" strike="noStrike" kern="0" cap="none" spc="0" normalizeH="0" baseline="0" noProof="0">
                <a:ln>
                  <a:noFill/>
                </a:ln>
                <a:solidFill>
                  <a:srgbClr val="55555A"/>
                </a:solidFill>
                <a:effectLst/>
                <a:uLnTx/>
                <a:uFillTx/>
                <a:latin typeface="Arial"/>
                <a:ea typeface="ＭＳ Ｐゴシック"/>
                <a:cs typeface="+mn-cs"/>
              </a:rPr>
              <a:t>activity</a:t>
            </a:r>
          </a:p>
        </p:txBody>
      </p:sp>
      <p:sp>
        <p:nvSpPr>
          <p:cNvPr id="10" name="Arrow: Pentagon 9">
            <a:extLst>
              <a:ext uri="{FF2B5EF4-FFF2-40B4-BE49-F238E27FC236}">
                <a16:creationId xmlns:a16="http://schemas.microsoft.com/office/drawing/2014/main" id="{FA2CCF10-1C24-4A85-8235-4F55224A60EA}"/>
              </a:ext>
            </a:extLst>
          </p:cNvPr>
          <p:cNvSpPr/>
          <p:nvPr/>
        </p:nvSpPr>
        <p:spPr bwMode="auto">
          <a:xfrm rot="5400000">
            <a:off x="3302432" y="683002"/>
            <a:ext cx="866985" cy="201515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1" name="Arrow: Pentagon 10">
            <a:extLst>
              <a:ext uri="{FF2B5EF4-FFF2-40B4-BE49-F238E27FC236}">
                <a16:creationId xmlns:a16="http://schemas.microsoft.com/office/drawing/2014/main" id="{4042885F-6627-4E48-9D2B-8F99A509D8BC}"/>
              </a:ext>
            </a:extLst>
          </p:cNvPr>
          <p:cNvSpPr/>
          <p:nvPr/>
        </p:nvSpPr>
        <p:spPr bwMode="auto">
          <a:xfrm rot="5400000">
            <a:off x="5459098" y="682577"/>
            <a:ext cx="866985" cy="201600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2" name="Arrow: Pentagon 11">
            <a:extLst>
              <a:ext uri="{FF2B5EF4-FFF2-40B4-BE49-F238E27FC236}">
                <a16:creationId xmlns:a16="http://schemas.microsoft.com/office/drawing/2014/main" id="{B3FB9FBF-9797-43A7-87CF-4EDC61E2D920}"/>
              </a:ext>
            </a:extLst>
          </p:cNvPr>
          <p:cNvSpPr/>
          <p:nvPr/>
        </p:nvSpPr>
        <p:spPr bwMode="auto">
          <a:xfrm rot="5400000">
            <a:off x="9093125" y="697885"/>
            <a:ext cx="866985" cy="201600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4" name="Oval 13">
            <a:extLst>
              <a:ext uri="{FF2B5EF4-FFF2-40B4-BE49-F238E27FC236}">
                <a16:creationId xmlns:a16="http://schemas.microsoft.com/office/drawing/2014/main" id="{EDBFD56A-A049-4C5E-A84B-3413C3692EFC}"/>
              </a:ext>
            </a:extLst>
          </p:cNvPr>
          <p:cNvSpPr/>
          <p:nvPr/>
        </p:nvSpPr>
        <p:spPr bwMode="auto">
          <a:xfrm>
            <a:off x="5727246" y="1312741"/>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a:ln>
                  <a:noFill/>
                </a:ln>
                <a:solidFill>
                  <a:srgbClr val="FFFFFF"/>
                </a:solidFill>
                <a:effectLst/>
                <a:uLnTx/>
                <a:uFillTx/>
                <a:latin typeface="Arial"/>
                <a:ea typeface="ＭＳ Ｐゴシック"/>
                <a:cs typeface="Arial"/>
              </a:rPr>
              <a:t>2</a:t>
            </a:r>
          </a:p>
        </p:txBody>
      </p:sp>
      <p:sp>
        <p:nvSpPr>
          <p:cNvPr id="15" name="Oval 14">
            <a:extLst>
              <a:ext uri="{FF2B5EF4-FFF2-40B4-BE49-F238E27FC236}">
                <a16:creationId xmlns:a16="http://schemas.microsoft.com/office/drawing/2014/main" id="{43433A26-7938-4628-8423-26D167D46E1F}"/>
              </a:ext>
            </a:extLst>
          </p:cNvPr>
          <p:cNvSpPr/>
          <p:nvPr/>
        </p:nvSpPr>
        <p:spPr bwMode="auto">
          <a:xfrm>
            <a:off x="9385538" y="1284457"/>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a:ln>
                  <a:noFill/>
                </a:ln>
                <a:solidFill>
                  <a:srgbClr val="FFFFFF"/>
                </a:solidFill>
                <a:effectLst/>
                <a:uLnTx/>
                <a:uFillTx/>
                <a:latin typeface="Arial"/>
                <a:ea typeface="ＭＳ Ｐゴシック"/>
                <a:cs typeface="Arial"/>
              </a:rPr>
              <a:t>3</a:t>
            </a:r>
          </a:p>
        </p:txBody>
      </p:sp>
      <p:graphicFrame>
        <p:nvGraphicFramePr>
          <p:cNvPr id="21" name="Table 20">
            <a:extLst>
              <a:ext uri="{FF2B5EF4-FFF2-40B4-BE49-F238E27FC236}">
                <a16:creationId xmlns:a16="http://schemas.microsoft.com/office/drawing/2014/main" id="{4BF9F7E1-82EC-4260-A19E-9BAC43CDBE81}"/>
              </a:ext>
            </a:extLst>
          </p:cNvPr>
          <p:cNvGraphicFramePr>
            <a:graphicFrameLocks noGrp="1"/>
          </p:cNvGraphicFramePr>
          <p:nvPr>
            <p:extLst>
              <p:ext uri="{D42A27DB-BD31-4B8C-83A1-F6EECF244321}">
                <p14:modId xmlns:p14="http://schemas.microsoft.com/office/powerpoint/2010/main" val="430221602"/>
              </p:ext>
            </p:extLst>
          </p:nvPr>
        </p:nvGraphicFramePr>
        <p:xfrm>
          <a:off x="2841602" y="3594283"/>
          <a:ext cx="1863794" cy="2455004"/>
        </p:xfrm>
        <a:graphic>
          <a:graphicData uri="http://schemas.openxmlformats.org/drawingml/2006/table">
            <a:tbl>
              <a:tblPr firstRow="1" bandRow="1">
                <a:tableStyleId>{5940675A-B579-460E-94D1-54222C63F5DA}</a:tableStyleId>
              </a:tblPr>
              <a:tblGrid>
                <a:gridCol w="920865">
                  <a:extLst>
                    <a:ext uri="{9D8B030D-6E8A-4147-A177-3AD203B41FA5}">
                      <a16:colId xmlns:a16="http://schemas.microsoft.com/office/drawing/2014/main" val="2948397878"/>
                    </a:ext>
                  </a:extLst>
                </a:gridCol>
                <a:gridCol w="942929">
                  <a:extLst>
                    <a:ext uri="{9D8B030D-6E8A-4147-A177-3AD203B41FA5}">
                      <a16:colId xmlns:a16="http://schemas.microsoft.com/office/drawing/2014/main" val="2534968340"/>
                    </a:ext>
                  </a:extLst>
                </a:gridCol>
              </a:tblGrid>
              <a:tr h="347924">
                <a:tc>
                  <a:txBody>
                    <a:bodyPr/>
                    <a:lstStyle/>
                    <a:p>
                      <a:pPr algn="ctr"/>
                      <a:r>
                        <a:rPr lang="en-GB" sz="1050" b="1" dirty="0">
                          <a:solidFill>
                            <a:schemeClr val="accent1"/>
                          </a:solidFill>
                        </a:rPr>
                        <a:t>Min</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Stretch</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dirty="0">
                          <a:solidFill>
                            <a:schemeClr val="tx1"/>
                          </a:solidFill>
                        </a:rPr>
                        <a:t>213k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320k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099407"/>
                  </a:ext>
                </a:extLst>
              </a:tr>
              <a:tr h="526770">
                <a:tc>
                  <a:txBody>
                    <a:bodyPr/>
                    <a:lstStyle/>
                    <a:p>
                      <a:pPr algn="ctr"/>
                      <a:r>
                        <a:rPr lang="en-GB" sz="1050" b="0" dirty="0">
                          <a:solidFill>
                            <a:schemeClr val="tx1"/>
                          </a:solidFill>
                        </a:rPr>
                        <a:t>25k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38k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r h="526770">
                <a:tc>
                  <a:txBody>
                    <a:bodyPr/>
                    <a:lstStyle/>
                    <a:p>
                      <a:pPr algn="ctr"/>
                      <a:r>
                        <a:rPr lang="en-GB" sz="1050" b="0" dirty="0">
                          <a:solidFill>
                            <a:schemeClr val="tx1"/>
                          </a:solidFill>
                        </a:rPr>
                        <a:t>47k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70k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016423"/>
                  </a:ext>
                </a:extLst>
              </a:tr>
              <a:tr h="526770">
                <a:tc>
                  <a:txBody>
                    <a:bodyPr/>
                    <a:lstStyle/>
                    <a:p>
                      <a:pPr algn="ctr"/>
                      <a:r>
                        <a:rPr lang="en-GB" sz="1050" b="1" dirty="0">
                          <a:solidFill>
                            <a:schemeClr val="accent1"/>
                          </a:solidFill>
                        </a:rPr>
                        <a:t>284k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427k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99417"/>
                  </a:ext>
                </a:extLst>
              </a:tr>
            </a:tbl>
          </a:graphicData>
        </a:graphic>
      </p:graphicFrame>
      <p:sp>
        <p:nvSpPr>
          <p:cNvPr id="24" name="Rectangle 23">
            <a:extLst>
              <a:ext uri="{FF2B5EF4-FFF2-40B4-BE49-F238E27FC236}">
                <a16:creationId xmlns:a16="http://schemas.microsoft.com/office/drawing/2014/main" id="{69A7D514-DB0F-4C39-8FD0-462DFBED2EEE}"/>
              </a:ext>
            </a:extLst>
          </p:cNvPr>
          <p:cNvSpPr/>
          <p:nvPr/>
        </p:nvSpPr>
        <p:spPr>
          <a:xfrm>
            <a:off x="3276712" y="2189989"/>
            <a:ext cx="936475"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1" dirty="0">
                <a:solidFill>
                  <a:srgbClr val="00148C"/>
                </a:solidFill>
                <a:latin typeface="Arial"/>
                <a:ea typeface="ＭＳ Ｐゴシック"/>
              </a:rPr>
              <a:t>284</a:t>
            </a:r>
            <a:r>
              <a:rPr kumimoji="0" lang="en-GB" sz="1050" b="1" i="0" u="none" strike="noStrike" kern="1200" cap="none" spc="0" normalizeH="0" baseline="0" noProof="0" dirty="0">
                <a:ln>
                  <a:noFill/>
                </a:ln>
                <a:solidFill>
                  <a:srgbClr val="00148C"/>
                </a:solidFill>
                <a:effectLst/>
                <a:uLnTx/>
                <a:uFillTx/>
                <a:latin typeface="Arial"/>
                <a:ea typeface="ＭＳ Ｐゴシック"/>
                <a:cs typeface="+mn-cs"/>
              </a:rPr>
              <a:t>k – </a:t>
            </a:r>
            <a:r>
              <a:rPr lang="en-GB" sz="1050" b="1" dirty="0">
                <a:solidFill>
                  <a:srgbClr val="00148C"/>
                </a:solidFill>
                <a:latin typeface="Arial"/>
                <a:ea typeface="ＭＳ Ｐゴシック"/>
              </a:rPr>
              <a:t>427</a:t>
            </a:r>
            <a:r>
              <a:rPr kumimoji="0" lang="en-GB" sz="1050" b="1" i="0" u="none" strike="noStrike" kern="1200" cap="none" spc="0" normalizeH="0" baseline="0" noProof="0" dirty="0">
                <a:ln>
                  <a:noFill/>
                </a:ln>
                <a:solidFill>
                  <a:srgbClr val="00148C"/>
                </a:solidFill>
                <a:effectLst/>
                <a:uLnTx/>
                <a:uFillTx/>
                <a:latin typeface="Arial"/>
                <a:ea typeface="ＭＳ Ｐゴシック"/>
                <a:cs typeface="+mn-cs"/>
              </a:rPr>
              <a:t>k</a:t>
            </a:r>
          </a:p>
        </p:txBody>
      </p:sp>
      <p:sp>
        <p:nvSpPr>
          <p:cNvPr id="25" name="Rectangle 24">
            <a:extLst>
              <a:ext uri="{FF2B5EF4-FFF2-40B4-BE49-F238E27FC236}">
                <a16:creationId xmlns:a16="http://schemas.microsoft.com/office/drawing/2014/main" id="{2D2610A8-C8F3-4079-B8DD-B18DF320E980}"/>
              </a:ext>
            </a:extLst>
          </p:cNvPr>
          <p:cNvSpPr/>
          <p:nvPr/>
        </p:nvSpPr>
        <p:spPr>
          <a:xfrm>
            <a:off x="5437893" y="2189989"/>
            <a:ext cx="898003"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00148C"/>
                </a:solidFill>
                <a:effectLst/>
                <a:uLnTx/>
                <a:uFillTx/>
                <a:latin typeface="Arial"/>
                <a:ea typeface="ＭＳ Ｐゴシック"/>
                <a:cs typeface="+mn-cs"/>
              </a:rPr>
              <a:t> 94k – </a:t>
            </a:r>
            <a:r>
              <a:rPr lang="en-GB" sz="1050" b="1" dirty="0">
                <a:solidFill>
                  <a:srgbClr val="00148C"/>
                </a:solidFill>
                <a:latin typeface="Arial"/>
                <a:ea typeface="ＭＳ Ｐゴシック"/>
              </a:rPr>
              <a:t>141</a:t>
            </a:r>
            <a:r>
              <a:rPr kumimoji="0" lang="en-GB" sz="1050" b="1" i="0" u="none" strike="noStrike" kern="1200" cap="none" spc="0" normalizeH="0" baseline="0" noProof="0" dirty="0">
                <a:ln>
                  <a:noFill/>
                </a:ln>
                <a:solidFill>
                  <a:srgbClr val="00148C"/>
                </a:solidFill>
                <a:effectLst/>
                <a:uLnTx/>
                <a:uFillTx/>
                <a:latin typeface="Arial"/>
                <a:ea typeface="ＭＳ Ｐゴシック"/>
                <a:cs typeface="+mn-cs"/>
              </a:rPr>
              <a:t>k</a:t>
            </a:r>
          </a:p>
        </p:txBody>
      </p:sp>
      <p:sp>
        <p:nvSpPr>
          <p:cNvPr id="29" name="Arrow: Chevron 28">
            <a:extLst>
              <a:ext uri="{FF2B5EF4-FFF2-40B4-BE49-F238E27FC236}">
                <a16:creationId xmlns:a16="http://schemas.microsoft.com/office/drawing/2014/main" id="{2DA7C0A2-22BD-4FB3-AA4F-10F5D402985D}"/>
              </a:ext>
            </a:extLst>
          </p:cNvPr>
          <p:cNvSpPr/>
          <p:nvPr/>
        </p:nvSpPr>
        <p:spPr bwMode="auto">
          <a:xfrm rot="5400000">
            <a:off x="3512812" y="1292149"/>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0" name="Arrow: Chevron 29">
            <a:extLst>
              <a:ext uri="{FF2B5EF4-FFF2-40B4-BE49-F238E27FC236}">
                <a16:creationId xmlns:a16="http://schemas.microsoft.com/office/drawing/2014/main" id="{C2CE24D6-200F-46DA-AAE4-CB2B984609E3}"/>
              </a:ext>
            </a:extLst>
          </p:cNvPr>
          <p:cNvSpPr/>
          <p:nvPr/>
        </p:nvSpPr>
        <p:spPr bwMode="auto">
          <a:xfrm rot="5400000">
            <a:off x="5645958" y="1292149"/>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7" name="Rectangle 16">
            <a:extLst>
              <a:ext uri="{FF2B5EF4-FFF2-40B4-BE49-F238E27FC236}">
                <a16:creationId xmlns:a16="http://schemas.microsoft.com/office/drawing/2014/main" id="{65F55091-EBB2-4E30-A0E3-438CE016FA94}"/>
              </a:ext>
            </a:extLst>
          </p:cNvPr>
          <p:cNvSpPr/>
          <p:nvPr/>
        </p:nvSpPr>
        <p:spPr>
          <a:xfrm>
            <a:off x="2737372" y="2532201"/>
            <a:ext cx="2015150" cy="58477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Reduced transaction time for business services to action transactions / updates reduced due to enhanced self-service &amp; data sync</a:t>
            </a:r>
          </a:p>
        </p:txBody>
      </p:sp>
      <p:sp>
        <p:nvSpPr>
          <p:cNvPr id="28" name="Rectangle 27">
            <a:extLst>
              <a:ext uri="{FF2B5EF4-FFF2-40B4-BE49-F238E27FC236}">
                <a16:creationId xmlns:a16="http://schemas.microsoft.com/office/drawing/2014/main" id="{80968EEB-C296-4402-9482-CBCC89ED3A4A}"/>
              </a:ext>
            </a:extLst>
          </p:cNvPr>
          <p:cNvSpPr/>
          <p:nvPr/>
        </p:nvSpPr>
        <p:spPr>
          <a:xfrm>
            <a:off x="4885015" y="2527185"/>
            <a:ext cx="2015150"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Reduced maintenance effort required due to reduction in replication errors between MyHub and SAP ECC </a:t>
            </a:r>
          </a:p>
        </p:txBody>
      </p:sp>
      <p:sp>
        <p:nvSpPr>
          <p:cNvPr id="32" name="Arrow: Chevron 31">
            <a:extLst>
              <a:ext uri="{FF2B5EF4-FFF2-40B4-BE49-F238E27FC236}">
                <a16:creationId xmlns:a16="http://schemas.microsoft.com/office/drawing/2014/main" id="{15F69671-75C7-4638-9AF9-695187FC0ABE}"/>
              </a:ext>
            </a:extLst>
          </p:cNvPr>
          <p:cNvSpPr/>
          <p:nvPr/>
        </p:nvSpPr>
        <p:spPr bwMode="auto">
          <a:xfrm rot="5400000">
            <a:off x="9284452" y="1307457"/>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3" name="Rectangle 32">
            <a:extLst>
              <a:ext uri="{FF2B5EF4-FFF2-40B4-BE49-F238E27FC236}">
                <a16:creationId xmlns:a16="http://schemas.microsoft.com/office/drawing/2014/main" id="{05F050AA-0DFC-49A5-B597-013F1D69AD5F}"/>
              </a:ext>
            </a:extLst>
          </p:cNvPr>
          <p:cNvSpPr/>
          <p:nvPr/>
        </p:nvSpPr>
        <p:spPr>
          <a:xfrm>
            <a:off x="9099257" y="2205297"/>
            <a:ext cx="854722"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C800A1"/>
                </a:solidFill>
                <a:effectLst/>
                <a:uLnTx/>
                <a:uFillTx/>
                <a:latin typeface="Arial"/>
                <a:ea typeface="ＭＳ Ｐゴシック"/>
                <a:cs typeface="+mn-cs"/>
              </a:rPr>
              <a:t> Intangible</a:t>
            </a:r>
          </a:p>
        </p:txBody>
      </p:sp>
      <p:sp>
        <p:nvSpPr>
          <p:cNvPr id="55" name="Rectangle 54">
            <a:extLst>
              <a:ext uri="{FF2B5EF4-FFF2-40B4-BE49-F238E27FC236}">
                <a16:creationId xmlns:a16="http://schemas.microsoft.com/office/drawing/2014/main" id="{7DE2EEEF-E99D-45E4-A39D-D6716900255D}"/>
              </a:ext>
            </a:extLst>
          </p:cNvPr>
          <p:cNvSpPr/>
          <p:nvPr/>
        </p:nvSpPr>
        <p:spPr>
          <a:xfrm>
            <a:off x="8359060" y="2519057"/>
            <a:ext cx="2315056" cy="461665"/>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Single source of data, control Issue simplification &amp; efficiency, p</a:t>
            </a:r>
            <a:r>
              <a:rPr lang="en-GB" sz="800" i="1" kern="0" dirty="0">
                <a:solidFill>
                  <a:srgbClr val="55555A"/>
                </a:solidFill>
              </a:rPr>
              <a:t>rocess simplification, reporting &amp; user experience</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cxnSp>
        <p:nvCxnSpPr>
          <p:cNvPr id="22" name="Straight Connector 21">
            <a:extLst>
              <a:ext uri="{FF2B5EF4-FFF2-40B4-BE49-F238E27FC236}">
                <a16:creationId xmlns:a16="http://schemas.microsoft.com/office/drawing/2014/main" id="{6474E44B-3CC5-430C-89D4-1CCFCB468C5F}"/>
              </a:ext>
            </a:extLst>
          </p:cNvPr>
          <p:cNvCxnSpPr/>
          <p:nvPr/>
        </p:nvCxnSpPr>
        <p:spPr bwMode="auto">
          <a:xfrm>
            <a:off x="7042476" y="1236970"/>
            <a:ext cx="0" cy="5285750"/>
          </a:xfrm>
          <a:prstGeom prst="line">
            <a:avLst/>
          </a:prstGeom>
          <a:solidFill>
            <a:schemeClr val="accent1"/>
          </a:solidFill>
          <a:ln w="9525" cap="flat" cmpd="sng" algn="ctr">
            <a:solidFill>
              <a:schemeClr val="accent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25">
            <a:extLst>
              <a:ext uri="{FF2B5EF4-FFF2-40B4-BE49-F238E27FC236}">
                <a16:creationId xmlns:a16="http://schemas.microsoft.com/office/drawing/2014/main" id="{49FE6251-9923-4B62-B198-98A2819C1508}"/>
              </a:ext>
            </a:extLst>
          </p:cNvPr>
          <p:cNvSpPr/>
          <p:nvPr/>
        </p:nvSpPr>
        <p:spPr>
          <a:xfrm>
            <a:off x="2728348" y="3148089"/>
            <a:ext cx="4173105"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1" u="none" strike="noStrike" kern="0" cap="none" spc="0" normalizeH="0" baseline="0" noProof="0" dirty="0">
                <a:ln>
                  <a:noFill/>
                </a:ln>
                <a:solidFill>
                  <a:srgbClr val="00148C"/>
                </a:solidFill>
                <a:effectLst/>
                <a:uLnTx/>
                <a:uFillTx/>
                <a:latin typeface="Arial"/>
                <a:ea typeface="ＭＳ Ｐゴシック"/>
                <a:cs typeface="+mn-cs"/>
              </a:rPr>
              <a:t>Tangible savings achieved through operational headcount &amp; contractor reduction</a:t>
            </a:r>
            <a:endParaRPr kumimoji="0" lang="en-GB" sz="1800" b="0" i="0" u="none" strike="noStrike" kern="1200" cap="none" spc="0" normalizeH="0" baseline="0" noProof="0" dirty="0">
              <a:ln>
                <a:noFill/>
              </a:ln>
              <a:solidFill>
                <a:srgbClr val="55555A"/>
              </a:solidFill>
              <a:effectLst/>
              <a:uLnTx/>
              <a:uFillTx/>
              <a:latin typeface="Arial"/>
              <a:ea typeface="ＭＳ Ｐゴシック"/>
              <a:cs typeface="+mn-cs"/>
            </a:endParaRPr>
          </a:p>
        </p:txBody>
      </p:sp>
      <p:sp>
        <p:nvSpPr>
          <p:cNvPr id="58" name="Rectangle 57">
            <a:extLst>
              <a:ext uri="{FF2B5EF4-FFF2-40B4-BE49-F238E27FC236}">
                <a16:creationId xmlns:a16="http://schemas.microsoft.com/office/drawing/2014/main" id="{8B381424-7628-4D49-8321-8CCFC69F60F4}"/>
              </a:ext>
            </a:extLst>
          </p:cNvPr>
          <p:cNvSpPr/>
          <p:nvPr/>
        </p:nvSpPr>
        <p:spPr>
          <a:xfrm>
            <a:off x="2194360" y="4077910"/>
            <a:ext cx="955699" cy="33855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US Business Services</a:t>
            </a:r>
          </a:p>
        </p:txBody>
      </p:sp>
      <p:sp>
        <p:nvSpPr>
          <p:cNvPr id="59" name="Rectangle 58">
            <a:extLst>
              <a:ext uri="{FF2B5EF4-FFF2-40B4-BE49-F238E27FC236}">
                <a16:creationId xmlns:a16="http://schemas.microsoft.com/office/drawing/2014/main" id="{B31CE53F-5D80-4793-9E14-0F0957EACECF}"/>
              </a:ext>
            </a:extLst>
          </p:cNvPr>
          <p:cNvSpPr/>
          <p:nvPr/>
        </p:nvSpPr>
        <p:spPr>
          <a:xfrm>
            <a:off x="2214462" y="4616783"/>
            <a:ext cx="866428" cy="33855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UK Business Services</a:t>
            </a:r>
          </a:p>
        </p:txBody>
      </p:sp>
      <p:sp>
        <p:nvSpPr>
          <p:cNvPr id="60" name="Rectangle 59">
            <a:extLst>
              <a:ext uri="{FF2B5EF4-FFF2-40B4-BE49-F238E27FC236}">
                <a16:creationId xmlns:a16="http://schemas.microsoft.com/office/drawing/2014/main" id="{895B818E-BEFD-45D4-A831-58EA358C2BF1}"/>
              </a:ext>
            </a:extLst>
          </p:cNvPr>
          <p:cNvSpPr/>
          <p:nvPr/>
        </p:nvSpPr>
        <p:spPr>
          <a:xfrm>
            <a:off x="2214462" y="5074876"/>
            <a:ext cx="86642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a:ln>
                  <a:noFill/>
                </a:ln>
                <a:solidFill>
                  <a:srgbClr val="00148C"/>
                </a:solidFill>
                <a:effectLst/>
                <a:uLnTx/>
                <a:uFillTx/>
                <a:latin typeface="Arial"/>
                <a:ea typeface="ＭＳ Ｐゴシック"/>
                <a:cs typeface="+mn-cs"/>
              </a:rPr>
              <a:t>Global Workforce Analytics</a:t>
            </a:r>
          </a:p>
        </p:txBody>
      </p:sp>
      <p:graphicFrame>
        <p:nvGraphicFramePr>
          <p:cNvPr id="61" name="Table 60">
            <a:extLst>
              <a:ext uri="{FF2B5EF4-FFF2-40B4-BE49-F238E27FC236}">
                <a16:creationId xmlns:a16="http://schemas.microsoft.com/office/drawing/2014/main" id="{78B04724-4917-4AD1-8AE1-11AB0CD28144}"/>
              </a:ext>
            </a:extLst>
          </p:cNvPr>
          <p:cNvGraphicFramePr>
            <a:graphicFrameLocks noGrp="1"/>
          </p:cNvGraphicFramePr>
          <p:nvPr>
            <p:extLst>
              <p:ext uri="{D42A27DB-BD31-4B8C-83A1-F6EECF244321}">
                <p14:modId xmlns:p14="http://schemas.microsoft.com/office/powerpoint/2010/main" val="585276009"/>
              </p:ext>
            </p:extLst>
          </p:nvPr>
        </p:nvGraphicFramePr>
        <p:xfrm>
          <a:off x="4975475" y="3600701"/>
          <a:ext cx="1864800" cy="2448586"/>
        </p:xfrm>
        <a:graphic>
          <a:graphicData uri="http://schemas.openxmlformats.org/drawingml/2006/table">
            <a:tbl>
              <a:tblPr firstRow="1" bandRow="1">
                <a:tableStyleId>{5940675A-B579-460E-94D1-54222C63F5DA}</a:tableStyleId>
              </a:tblPr>
              <a:tblGrid>
                <a:gridCol w="895828">
                  <a:extLst>
                    <a:ext uri="{9D8B030D-6E8A-4147-A177-3AD203B41FA5}">
                      <a16:colId xmlns:a16="http://schemas.microsoft.com/office/drawing/2014/main" val="1496902445"/>
                    </a:ext>
                  </a:extLst>
                </a:gridCol>
                <a:gridCol w="968972">
                  <a:extLst>
                    <a:ext uri="{9D8B030D-6E8A-4147-A177-3AD203B41FA5}">
                      <a16:colId xmlns:a16="http://schemas.microsoft.com/office/drawing/2014/main" val="2165178396"/>
                    </a:ext>
                  </a:extLst>
                </a:gridCol>
              </a:tblGrid>
              <a:tr h="347014">
                <a:tc>
                  <a:txBody>
                    <a:bodyPr/>
                    <a:lstStyle/>
                    <a:p>
                      <a:pPr algn="ctr"/>
                      <a:r>
                        <a:rPr lang="en-GB" sz="1050" b="1">
                          <a:solidFill>
                            <a:schemeClr val="accent1"/>
                          </a:solidFill>
                        </a:rPr>
                        <a:t>Min</a:t>
                      </a:r>
                    </a:p>
                  </a:txBody>
                  <a:tcPr anchor="ctr">
                    <a:lnL w="12700" cap="flat" cmpd="sng" algn="ctr">
                      <a:noFill/>
                      <a:prstDash val="dash"/>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a:solidFill>
                            <a:schemeClr val="accent1"/>
                          </a:solidFill>
                        </a:rPr>
                        <a:t>Stretch</a:t>
                      </a:r>
                    </a:p>
                  </a:txBody>
                  <a:tcPr anchor="ctr">
                    <a:lnL w="12700" cap="flat" cmpd="sng" algn="ctr">
                      <a:solidFill>
                        <a:schemeClr val="accent1"/>
                      </a:solidFill>
                      <a:prstDash val="dash"/>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5690946"/>
                  </a:ext>
                </a:extLst>
              </a:tr>
              <a:tr h="525393">
                <a:tc>
                  <a:txBody>
                    <a:bodyPr/>
                    <a:lstStyle/>
                    <a:p>
                      <a:pPr algn="ctr"/>
                      <a:r>
                        <a:rPr lang="en-GB" sz="1050" b="0" dirty="0">
                          <a:solidFill>
                            <a:schemeClr val="tx1"/>
                          </a:solidFill>
                        </a:rPr>
                        <a:t>71k</a:t>
                      </a:r>
                    </a:p>
                  </a:txBody>
                  <a:tcPr anchor="ctr">
                    <a:lnL w="12700" cap="flat" cmpd="sng" algn="ctr">
                      <a:noFill/>
                      <a:prstDash val="dash"/>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107k</a:t>
                      </a:r>
                    </a:p>
                  </a:txBody>
                  <a:tcPr anchor="ctr">
                    <a:lnL w="12700" cap="flat" cmpd="sng" algn="ctr">
                      <a:solidFill>
                        <a:schemeClr val="accent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337792"/>
                  </a:ext>
                </a:extLst>
              </a:tr>
              <a:tr h="525393">
                <a:tc>
                  <a:txBody>
                    <a:bodyPr/>
                    <a:lstStyle/>
                    <a:p>
                      <a:pPr algn="ctr"/>
                      <a:r>
                        <a:rPr lang="en-GB" sz="1050" b="0" dirty="0">
                          <a:solidFill>
                            <a:schemeClr val="tx1"/>
                          </a:solidFill>
                        </a:rPr>
                        <a:t>23k</a:t>
                      </a:r>
                    </a:p>
                  </a:txBody>
                  <a:tcPr anchor="ctr">
                    <a:lnL w="12700" cap="flat" cmpd="sng" algn="ctr">
                      <a:noFill/>
                      <a:prstDash val="dash"/>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34k</a:t>
                      </a:r>
                    </a:p>
                  </a:txBody>
                  <a:tcPr anchor="ctr">
                    <a:lnL w="12700" cap="flat" cmpd="sng" algn="ctr">
                      <a:solidFill>
                        <a:schemeClr val="accent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978946"/>
                  </a:ext>
                </a:extLst>
              </a:tr>
              <a:tr h="525393">
                <a:tc>
                  <a:txBody>
                    <a:bodyPr/>
                    <a:lstStyle/>
                    <a:p>
                      <a:pPr algn="ctr"/>
                      <a:endParaRPr lang="en-GB" sz="1050" b="0">
                        <a:solidFill>
                          <a:schemeClr val="tx1"/>
                        </a:solidFill>
                      </a:endParaRPr>
                    </a:p>
                  </a:txBody>
                  <a:tcPr anchor="ctr">
                    <a:lnL w="12700" cap="flat" cmpd="sng" algn="ctr">
                      <a:noFill/>
                      <a:prstDash val="dash"/>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GB" sz="1050" b="0">
                        <a:solidFill>
                          <a:schemeClr val="tx1"/>
                        </a:solidFill>
                      </a:endParaRPr>
                    </a:p>
                  </a:txBody>
                  <a:tcPr anchor="ctr">
                    <a:lnL w="12700" cap="flat" cmpd="sng" algn="ctr">
                      <a:solidFill>
                        <a:schemeClr val="accent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1383094"/>
                  </a:ext>
                </a:extLst>
              </a:tr>
              <a:tr h="525393">
                <a:tc>
                  <a:txBody>
                    <a:bodyPr/>
                    <a:lstStyle/>
                    <a:p>
                      <a:pPr algn="ctr"/>
                      <a:r>
                        <a:rPr lang="en-GB" sz="1050" b="1" dirty="0">
                          <a:solidFill>
                            <a:schemeClr val="accent1"/>
                          </a:solidFill>
                        </a:rPr>
                        <a:t>94k</a:t>
                      </a:r>
                    </a:p>
                  </a:txBody>
                  <a:tcPr anchor="ctr">
                    <a:lnL w="12700" cap="flat" cmpd="sng" algn="ctr">
                      <a:noFill/>
                      <a:prstDash val="dash"/>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141k</a:t>
                      </a:r>
                    </a:p>
                  </a:txBody>
                  <a:tcPr anchor="ctr">
                    <a:lnL w="12700" cap="flat" cmpd="sng" algn="ctr">
                      <a:solidFill>
                        <a:schemeClr val="accent1"/>
                      </a:solid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5274014"/>
                  </a:ext>
                </a:extLst>
              </a:tr>
            </a:tbl>
          </a:graphicData>
        </a:graphic>
      </p:graphicFrame>
      <p:sp>
        <p:nvSpPr>
          <p:cNvPr id="62" name="Rectangle 61">
            <a:extLst>
              <a:ext uri="{FF2B5EF4-FFF2-40B4-BE49-F238E27FC236}">
                <a16:creationId xmlns:a16="http://schemas.microsoft.com/office/drawing/2014/main" id="{6927419C-754C-4F39-9DE2-2665F798B6F9}"/>
              </a:ext>
            </a:extLst>
          </p:cNvPr>
          <p:cNvSpPr/>
          <p:nvPr/>
        </p:nvSpPr>
        <p:spPr>
          <a:xfrm>
            <a:off x="2214462" y="570222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a:ln>
                  <a:noFill/>
                </a:ln>
                <a:solidFill>
                  <a:srgbClr val="00148C"/>
                </a:solidFill>
                <a:effectLst/>
                <a:uLnTx/>
                <a:uFillTx/>
                <a:latin typeface="Arial"/>
                <a:ea typeface="ＭＳ Ｐゴシック"/>
                <a:cs typeface="+mn-cs"/>
              </a:rPr>
              <a:t>Total</a:t>
            </a:r>
          </a:p>
        </p:txBody>
      </p:sp>
      <p:sp>
        <p:nvSpPr>
          <p:cNvPr id="117" name="Rectangle: Rounded Corners 116">
            <a:extLst>
              <a:ext uri="{FF2B5EF4-FFF2-40B4-BE49-F238E27FC236}">
                <a16:creationId xmlns:a16="http://schemas.microsoft.com/office/drawing/2014/main" id="{18B9CFB9-9C3D-4A51-898B-2DAFCBEE9187}"/>
              </a:ext>
            </a:extLst>
          </p:cNvPr>
          <p:cNvSpPr/>
          <p:nvPr/>
        </p:nvSpPr>
        <p:spPr bwMode="auto">
          <a:xfrm>
            <a:off x="119441" y="898919"/>
            <a:ext cx="2014311" cy="252843"/>
          </a:xfrm>
          <a:prstGeom prst="round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MyHR2.0 Costs</a:t>
            </a:r>
          </a:p>
        </p:txBody>
      </p:sp>
      <p:graphicFrame>
        <p:nvGraphicFramePr>
          <p:cNvPr id="119" name="Table 118">
            <a:extLst>
              <a:ext uri="{FF2B5EF4-FFF2-40B4-BE49-F238E27FC236}">
                <a16:creationId xmlns:a16="http://schemas.microsoft.com/office/drawing/2014/main" id="{11B275D1-B953-4172-A9F8-FEA280C8F338}"/>
              </a:ext>
            </a:extLst>
          </p:cNvPr>
          <p:cNvGraphicFramePr>
            <a:graphicFrameLocks noGrp="1"/>
          </p:cNvGraphicFramePr>
          <p:nvPr>
            <p:extLst>
              <p:ext uri="{D42A27DB-BD31-4B8C-83A1-F6EECF244321}">
                <p14:modId xmlns:p14="http://schemas.microsoft.com/office/powerpoint/2010/main" val="1818941092"/>
              </p:ext>
            </p:extLst>
          </p:nvPr>
        </p:nvGraphicFramePr>
        <p:xfrm>
          <a:off x="297394" y="3594283"/>
          <a:ext cx="1863794" cy="1928234"/>
        </p:xfrm>
        <a:graphic>
          <a:graphicData uri="http://schemas.openxmlformats.org/drawingml/2006/table">
            <a:tbl>
              <a:tblPr firstRow="1" bandRow="1">
                <a:tableStyleId>{5940675A-B579-460E-94D1-54222C63F5DA}</a:tableStyleId>
              </a:tblPr>
              <a:tblGrid>
                <a:gridCol w="920865">
                  <a:extLst>
                    <a:ext uri="{9D8B030D-6E8A-4147-A177-3AD203B41FA5}">
                      <a16:colId xmlns:a16="http://schemas.microsoft.com/office/drawing/2014/main" val="2948397878"/>
                    </a:ext>
                  </a:extLst>
                </a:gridCol>
                <a:gridCol w="942929">
                  <a:extLst>
                    <a:ext uri="{9D8B030D-6E8A-4147-A177-3AD203B41FA5}">
                      <a16:colId xmlns:a16="http://schemas.microsoft.com/office/drawing/2014/main" val="2534968340"/>
                    </a:ext>
                  </a:extLst>
                </a:gridCol>
              </a:tblGrid>
              <a:tr h="347924">
                <a:tc>
                  <a:txBody>
                    <a:bodyPr/>
                    <a:lstStyle/>
                    <a:p>
                      <a:pPr algn="ctr"/>
                      <a:r>
                        <a:rPr lang="en-GB" sz="1050" b="1" dirty="0">
                          <a:solidFill>
                            <a:schemeClr val="accent1"/>
                          </a:solidFill>
                        </a:rPr>
                        <a:t>Y1</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Y2</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dirty="0">
                          <a:solidFill>
                            <a:schemeClr val="tx1"/>
                          </a:solidFill>
                        </a:rPr>
                        <a:t>7.40 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3.15 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099407"/>
                  </a:ext>
                </a:extLst>
              </a:tr>
              <a:tr h="526770">
                <a:tc>
                  <a:txBody>
                    <a:bodyPr/>
                    <a:lstStyle/>
                    <a:p>
                      <a:pPr algn="ctr"/>
                      <a:r>
                        <a:rPr lang="en-GB" sz="1050" b="0" dirty="0">
                          <a:solidFill>
                            <a:schemeClr val="tx1"/>
                          </a:solidFill>
                        </a:rPr>
                        <a:t>1.00 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0.25 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r h="526770">
                <a:tc>
                  <a:txBody>
                    <a:bodyPr/>
                    <a:lstStyle/>
                    <a:p>
                      <a:pPr algn="ctr"/>
                      <a:r>
                        <a:rPr lang="en-GB" sz="1050" b="1" dirty="0">
                          <a:solidFill>
                            <a:schemeClr val="accent1"/>
                          </a:solidFill>
                          <a:latin typeface="+mn-lt"/>
                          <a:ea typeface="+mn-ea"/>
                          <a:cs typeface="+mn-cs"/>
                        </a:rPr>
                        <a:t>8.40 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latin typeface="+mn-lt"/>
                          <a:ea typeface="+mn-ea"/>
                          <a:cs typeface="+mn-cs"/>
                        </a:rPr>
                        <a:t>3.40 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016423"/>
                  </a:ext>
                </a:extLst>
              </a:tr>
            </a:tbl>
          </a:graphicData>
        </a:graphic>
      </p:graphicFrame>
      <p:sp>
        <p:nvSpPr>
          <p:cNvPr id="122" name="TextBox 121">
            <a:extLst>
              <a:ext uri="{FF2B5EF4-FFF2-40B4-BE49-F238E27FC236}">
                <a16:creationId xmlns:a16="http://schemas.microsoft.com/office/drawing/2014/main" id="{A399EAFF-C252-43B6-AA64-45F314D5BBBF}"/>
              </a:ext>
            </a:extLst>
          </p:cNvPr>
          <p:cNvSpPr txBox="1"/>
          <p:nvPr/>
        </p:nvSpPr>
        <p:spPr bwMode="auto">
          <a:xfrm>
            <a:off x="155700" y="1602730"/>
            <a:ext cx="1948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lang="en-GB" sz="900" b="1" i="1" kern="0" dirty="0">
                <a:solidFill>
                  <a:srgbClr val="00148C"/>
                </a:solidFill>
                <a:latin typeface="Arial"/>
                <a:ea typeface="ＭＳ Ｐゴシック"/>
              </a:rPr>
              <a:t>Cost to deliver proposed </a:t>
            </a:r>
            <a:r>
              <a:rPr lang="en-GB" sz="900" b="1" i="1" kern="0" dirty="0" err="1">
                <a:solidFill>
                  <a:srgbClr val="00148C"/>
                </a:solidFill>
                <a:latin typeface="Arial"/>
                <a:ea typeface="ＭＳ Ｐゴシック"/>
              </a:rPr>
              <a:t>MyHR</a:t>
            </a:r>
            <a:r>
              <a:rPr lang="en-GB" sz="900" b="1" i="1" kern="0" dirty="0">
                <a:solidFill>
                  <a:srgbClr val="00148C"/>
                </a:solidFill>
                <a:latin typeface="Arial"/>
                <a:ea typeface="ＭＳ Ｐゴシック"/>
              </a:rPr>
              <a:t> 2.0 changes</a:t>
            </a:r>
            <a:endParaRPr kumimoji="0" lang="en-GB" sz="900" b="0" i="1"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23" name="Arrow: Pentagon 122">
            <a:extLst>
              <a:ext uri="{FF2B5EF4-FFF2-40B4-BE49-F238E27FC236}">
                <a16:creationId xmlns:a16="http://schemas.microsoft.com/office/drawing/2014/main" id="{D926957D-B01D-496E-B8AF-2513DBCF2A8C}"/>
              </a:ext>
            </a:extLst>
          </p:cNvPr>
          <p:cNvSpPr/>
          <p:nvPr/>
        </p:nvSpPr>
        <p:spPr bwMode="auto">
          <a:xfrm rot="5400000">
            <a:off x="692686" y="699958"/>
            <a:ext cx="866985" cy="201515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24" name="Arrow: Chevron 123">
            <a:extLst>
              <a:ext uri="{FF2B5EF4-FFF2-40B4-BE49-F238E27FC236}">
                <a16:creationId xmlns:a16="http://schemas.microsoft.com/office/drawing/2014/main" id="{62FFEE00-8ECC-461B-9E10-D71EC68456E7}"/>
              </a:ext>
            </a:extLst>
          </p:cNvPr>
          <p:cNvSpPr/>
          <p:nvPr/>
        </p:nvSpPr>
        <p:spPr bwMode="auto">
          <a:xfrm rot="5400000">
            <a:off x="903066" y="1309105"/>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25" name="Rectangle 124">
            <a:extLst>
              <a:ext uri="{FF2B5EF4-FFF2-40B4-BE49-F238E27FC236}">
                <a16:creationId xmlns:a16="http://schemas.microsoft.com/office/drawing/2014/main" id="{A92588AC-EFAA-49C0-8004-9773477D67FC}"/>
              </a:ext>
            </a:extLst>
          </p:cNvPr>
          <p:cNvSpPr/>
          <p:nvPr/>
        </p:nvSpPr>
        <p:spPr>
          <a:xfrm>
            <a:off x="127626" y="2549157"/>
            <a:ext cx="2015150" cy="21544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Cost includes both US and UK</a:t>
            </a:r>
          </a:p>
        </p:txBody>
      </p:sp>
      <p:sp>
        <p:nvSpPr>
          <p:cNvPr id="126" name="Rectangle 125">
            <a:extLst>
              <a:ext uri="{FF2B5EF4-FFF2-40B4-BE49-F238E27FC236}">
                <a16:creationId xmlns:a16="http://schemas.microsoft.com/office/drawing/2014/main" id="{585F3AD5-4E95-442C-86F0-C8744AFEEB64}"/>
              </a:ext>
            </a:extLst>
          </p:cNvPr>
          <p:cNvSpPr/>
          <p:nvPr/>
        </p:nvSpPr>
        <p:spPr>
          <a:xfrm>
            <a:off x="799211" y="2232477"/>
            <a:ext cx="671979"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1" dirty="0">
                <a:solidFill>
                  <a:srgbClr val="00148C"/>
                </a:solidFill>
                <a:latin typeface="Arial"/>
                <a:ea typeface="ＭＳ Ｐゴシック"/>
              </a:rPr>
              <a:t>£11.8 M</a:t>
            </a:r>
            <a:endParaRPr kumimoji="0" lang="en-GB" sz="1050" b="1" i="0" u="none" strike="noStrike" kern="1200" cap="none" spc="0" normalizeH="0" baseline="0" noProof="0" dirty="0">
              <a:ln>
                <a:noFill/>
              </a:ln>
              <a:solidFill>
                <a:srgbClr val="00148C"/>
              </a:solidFill>
              <a:effectLst/>
              <a:uLnTx/>
              <a:uFillTx/>
              <a:latin typeface="Arial"/>
              <a:ea typeface="ＭＳ Ｐゴシック"/>
              <a:cs typeface="+mn-cs"/>
            </a:endParaRPr>
          </a:p>
        </p:txBody>
      </p:sp>
      <p:sp>
        <p:nvSpPr>
          <p:cNvPr id="127" name="Oval 126">
            <a:extLst>
              <a:ext uri="{FF2B5EF4-FFF2-40B4-BE49-F238E27FC236}">
                <a16:creationId xmlns:a16="http://schemas.microsoft.com/office/drawing/2014/main" id="{1A302A5F-69EC-4BF6-9A0D-A24F79F5960B}"/>
              </a:ext>
            </a:extLst>
          </p:cNvPr>
          <p:cNvSpPr/>
          <p:nvPr/>
        </p:nvSpPr>
        <p:spPr bwMode="auto">
          <a:xfrm>
            <a:off x="984351" y="1280666"/>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1200" b="1" dirty="0">
                <a:solidFill>
                  <a:srgbClr val="FFFFFF"/>
                </a:solidFill>
                <a:latin typeface="Arial"/>
                <a:ea typeface="ＭＳ Ｐゴシック"/>
                <a:cs typeface="Arial"/>
              </a:rPr>
              <a:t>$</a:t>
            </a:r>
            <a:endParaRPr kumimoji="0" lang="en-GB" sz="1200" b="1"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28" name="Rectangle 127">
            <a:extLst>
              <a:ext uri="{FF2B5EF4-FFF2-40B4-BE49-F238E27FC236}">
                <a16:creationId xmlns:a16="http://schemas.microsoft.com/office/drawing/2014/main" id="{F367705A-4343-4EB4-B942-9A2C98E96E84}"/>
              </a:ext>
            </a:extLst>
          </p:cNvPr>
          <p:cNvSpPr/>
          <p:nvPr/>
        </p:nvSpPr>
        <p:spPr>
          <a:xfrm>
            <a:off x="-68093" y="4120592"/>
            <a:ext cx="955699"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CAPEX</a:t>
            </a:r>
          </a:p>
        </p:txBody>
      </p:sp>
      <p:sp>
        <p:nvSpPr>
          <p:cNvPr id="129" name="Rectangle 128">
            <a:extLst>
              <a:ext uri="{FF2B5EF4-FFF2-40B4-BE49-F238E27FC236}">
                <a16:creationId xmlns:a16="http://schemas.microsoft.com/office/drawing/2014/main" id="{37FFB907-635A-47B3-A21F-75250296948D}"/>
              </a:ext>
            </a:extLst>
          </p:cNvPr>
          <p:cNvSpPr/>
          <p:nvPr/>
        </p:nvSpPr>
        <p:spPr>
          <a:xfrm>
            <a:off x="-68093" y="467833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lang="en-GB" sz="800" b="1" kern="0" dirty="0">
                <a:solidFill>
                  <a:srgbClr val="00148C"/>
                </a:solidFill>
                <a:latin typeface="Arial"/>
                <a:ea typeface="ＭＳ Ｐゴシック"/>
              </a:rPr>
              <a:t>OPEX</a:t>
            </a:r>
            <a:endParaRPr kumimoji="0" lang="en-GB" sz="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30" name="Rectangle 129">
            <a:extLst>
              <a:ext uri="{FF2B5EF4-FFF2-40B4-BE49-F238E27FC236}">
                <a16:creationId xmlns:a16="http://schemas.microsoft.com/office/drawing/2014/main" id="{9A2CB687-180D-47A4-A311-DD28D040F382}"/>
              </a:ext>
            </a:extLst>
          </p:cNvPr>
          <p:cNvSpPr/>
          <p:nvPr/>
        </p:nvSpPr>
        <p:spPr>
          <a:xfrm>
            <a:off x="-68093" y="514754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TOTEX</a:t>
            </a:r>
          </a:p>
        </p:txBody>
      </p:sp>
      <p:sp>
        <p:nvSpPr>
          <p:cNvPr id="53" name="Callout: Right Arrow 52">
            <a:extLst>
              <a:ext uri="{FF2B5EF4-FFF2-40B4-BE49-F238E27FC236}">
                <a16:creationId xmlns:a16="http://schemas.microsoft.com/office/drawing/2014/main" id="{833D1BD5-960D-483C-AB42-9C737D872C70}"/>
              </a:ext>
            </a:extLst>
          </p:cNvPr>
          <p:cNvSpPr/>
          <p:nvPr/>
        </p:nvSpPr>
        <p:spPr bwMode="auto">
          <a:xfrm>
            <a:off x="7110783" y="3052897"/>
            <a:ext cx="2401516" cy="521356"/>
          </a:xfrm>
          <a:prstGeom prst="rightArrowCallout">
            <a:avLst>
              <a:gd name="adj1" fmla="val 15827"/>
              <a:gd name="adj2" fmla="val 50000"/>
              <a:gd name="adj3" fmla="val 65105"/>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latin typeface="+mn-lt"/>
                <a:cs typeface="Arial"/>
              </a:rPr>
              <a:t>Single Source of Data</a:t>
            </a:r>
          </a:p>
          <a:p>
            <a:pPr>
              <a:spcAft>
                <a:spcPts val="450"/>
              </a:spcAft>
            </a:pPr>
            <a:r>
              <a:rPr lang="en-GB" sz="600" i="1" dirty="0">
                <a:solidFill>
                  <a:schemeClr val="bg1"/>
                </a:solidFill>
                <a:cs typeface="Arial"/>
              </a:rPr>
              <a:t>Working towards MyHub existing as a single source of trusted workforce data</a:t>
            </a:r>
          </a:p>
        </p:txBody>
      </p:sp>
      <p:sp>
        <p:nvSpPr>
          <p:cNvPr id="54" name="TextBox 53">
            <a:extLst>
              <a:ext uri="{FF2B5EF4-FFF2-40B4-BE49-F238E27FC236}">
                <a16:creationId xmlns:a16="http://schemas.microsoft.com/office/drawing/2014/main" id="{9E384FEB-B78D-46DD-949E-96FF78AF1DC7}"/>
              </a:ext>
            </a:extLst>
          </p:cNvPr>
          <p:cNvSpPr txBox="1"/>
          <p:nvPr/>
        </p:nvSpPr>
        <p:spPr bwMode="auto">
          <a:xfrm>
            <a:off x="9582851" y="3105826"/>
            <a:ext cx="2401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indent="0" algn="just">
              <a:spcAft>
                <a:spcPts val="600"/>
              </a:spcAft>
              <a:buClr>
                <a:schemeClr val="tx1"/>
              </a:buClr>
              <a:buFont typeface="Arial" panose="020B0604020202020204" pitchFamily="34" charset="0"/>
              <a:buNone/>
              <a:defRPr sz="600" i="1" kern="0"/>
            </a:lvl1pPr>
          </a:lstStyle>
          <a:p>
            <a:pPr algn="l"/>
            <a:r>
              <a:rPr lang="en-GB" sz="900" dirty="0"/>
              <a:t>Syncing of key data fields (e.g. position, cost </a:t>
            </a:r>
            <a:r>
              <a:rPr lang="en-GB" sz="900" dirty="0" err="1"/>
              <a:t>center</a:t>
            </a:r>
            <a:r>
              <a:rPr lang="en-GB" sz="900" dirty="0"/>
              <a:t>) and removal of custom fields will remove unnecessary data maintenance </a:t>
            </a:r>
          </a:p>
        </p:txBody>
      </p:sp>
      <p:sp>
        <p:nvSpPr>
          <p:cNvPr id="63" name="TextBox 62">
            <a:extLst>
              <a:ext uri="{FF2B5EF4-FFF2-40B4-BE49-F238E27FC236}">
                <a16:creationId xmlns:a16="http://schemas.microsoft.com/office/drawing/2014/main" id="{73226CC6-D874-40F4-B3A9-65E604E139BA}"/>
              </a:ext>
            </a:extLst>
          </p:cNvPr>
          <p:cNvSpPr txBox="1"/>
          <p:nvPr/>
        </p:nvSpPr>
        <p:spPr bwMode="auto">
          <a:xfrm>
            <a:off x="9581954" y="3686804"/>
            <a:ext cx="23150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Centralizing processes (e.g. leave of absence) and removing complexity in the data model will deliver clean and consistent data across the ecosystem </a:t>
            </a:r>
            <a:endParaRPr lang="en-GB" sz="1000" i="1" dirty="0"/>
          </a:p>
        </p:txBody>
      </p:sp>
      <p:sp>
        <p:nvSpPr>
          <p:cNvPr id="64" name="Callout: Right Arrow 63">
            <a:extLst>
              <a:ext uri="{FF2B5EF4-FFF2-40B4-BE49-F238E27FC236}">
                <a16:creationId xmlns:a16="http://schemas.microsoft.com/office/drawing/2014/main" id="{32038250-0ED6-4AF7-9F59-DA4DFCC711A2}"/>
              </a:ext>
            </a:extLst>
          </p:cNvPr>
          <p:cNvSpPr/>
          <p:nvPr/>
        </p:nvSpPr>
        <p:spPr bwMode="auto">
          <a:xfrm>
            <a:off x="7118953" y="3694367"/>
            <a:ext cx="2401516" cy="538873"/>
          </a:xfrm>
          <a:prstGeom prst="rightArrowCallout">
            <a:avLst>
              <a:gd name="adj1" fmla="val 15827"/>
              <a:gd name="adj2" fmla="val 49206"/>
              <a:gd name="adj3" fmla="val 64039"/>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Controls Issues and Simplification of Integrations</a:t>
            </a:r>
          </a:p>
          <a:p>
            <a:pPr>
              <a:spcAft>
                <a:spcPts val="450"/>
              </a:spcAft>
            </a:pPr>
            <a:r>
              <a:rPr lang="en-GB" sz="600" i="1" dirty="0">
                <a:solidFill>
                  <a:schemeClr val="bg1"/>
                </a:solidFill>
                <a:cs typeface="Arial"/>
              </a:rPr>
              <a:t>Address control issues through simplifying integrations and addressing workforce data inconsistencies </a:t>
            </a:r>
          </a:p>
        </p:txBody>
      </p:sp>
      <p:sp>
        <p:nvSpPr>
          <p:cNvPr id="66" name="TextBox 65">
            <a:extLst>
              <a:ext uri="{FF2B5EF4-FFF2-40B4-BE49-F238E27FC236}">
                <a16:creationId xmlns:a16="http://schemas.microsoft.com/office/drawing/2014/main" id="{E4DE1537-8015-4A83-90CC-E9A56991A275}"/>
              </a:ext>
            </a:extLst>
          </p:cNvPr>
          <p:cNvSpPr txBox="1"/>
          <p:nvPr/>
        </p:nvSpPr>
        <p:spPr bwMode="auto">
          <a:xfrm>
            <a:off x="9581954" y="4393460"/>
            <a:ext cx="23928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Offline forms and processes are automated, enabling efficient workflow vs manual intervention</a:t>
            </a:r>
            <a:endParaRPr lang="en-GB" sz="1000" i="1" dirty="0"/>
          </a:p>
        </p:txBody>
      </p:sp>
      <p:sp>
        <p:nvSpPr>
          <p:cNvPr id="67" name="Callout: Right Arrow 66">
            <a:extLst>
              <a:ext uri="{FF2B5EF4-FFF2-40B4-BE49-F238E27FC236}">
                <a16:creationId xmlns:a16="http://schemas.microsoft.com/office/drawing/2014/main" id="{DD97C0AA-C649-465C-AB45-D7AB7525D051}"/>
              </a:ext>
            </a:extLst>
          </p:cNvPr>
          <p:cNvSpPr/>
          <p:nvPr/>
        </p:nvSpPr>
        <p:spPr bwMode="auto">
          <a:xfrm>
            <a:off x="7114020" y="4331773"/>
            <a:ext cx="2401516" cy="538873"/>
          </a:xfrm>
          <a:prstGeom prst="rightArrowCallout">
            <a:avLst>
              <a:gd name="adj1" fmla="val 15827"/>
              <a:gd name="adj2" fmla="val 50000"/>
              <a:gd name="adj3" fmla="val 6065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Support Op Model Efficiency</a:t>
            </a:r>
          </a:p>
          <a:p>
            <a:pPr>
              <a:spcAft>
                <a:spcPts val="450"/>
              </a:spcAft>
            </a:pPr>
            <a:r>
              <a:rPr lang="en-GB" sz="600" i="1" dirty="0">
                <a:solidFill>
                  <a:schemeClr val="bg1"/>
                </a:solidFill>
                <a:cs typeface="Arial"/>
              </a:rPr>
              <a:t>Improve the efficiency in our supporting Operating Model and enable FTE reduction</a:t>
            </a:r>
          </a:p>
        </p:txBody>
      </p:sp>
      <p:sp>
        <p:nvSpPr>
          <p:cNvPr id="69" name="TextBox 68">
            <a:extLst>
              <a:ext uri="{FF2B5EF4-FFF2-40B4-BE49-F238E27FC236}">
                <a16:creationId xmlns:a16="http://schemas.microsoft.com/office/drawing/2014/main" id="{E9E9696B-4C4E-429C-8FD5-322E606E813D}"/>
              </a:ext>
            </a:extLst>
          </p:cNvPr>
          <p:cNvSpPr txBox="1"/>
          <p:nvPr/>
        </p:nvSpPr>
        <p:spPr bwMode="auto">
          <a:xfrm>
            <a:off x="9581954" y="5093101"/>
            <a:ext cx="239281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Greater autonomy and self-service for managers (e.g. position and org hierarchy changes)</a:t>
            </a:r>
            <a:endParaRPr lang="en-GB" sz="1000" i="1" dirty="0"/>
          </a:p>
        </p:txBody>
      </p:sp>
      <p:sp>
        <p:nvSpPr>
          <p:cNvPr id="70" name="Callout: Right Arrow 69">
            <a:extLst>
              <a:ext uri="{FF2B5EF4-FFF2-40B4-BE49-F238E27FC236}">
                <a16:creationId xmlns:a16="http://schemas.microsoft.com/office/drawing/2014/main" id="{C12D5CE6-F99F-4002-8D2B-155B82A89637}"/>
              </a:ext>
            </a:extLst>
          </p:cNvPr>
          <p:cNvSpPr/>
          <p:nvPr/>
        </p:nvSpPr>
        <p:spPr bwMode="auto">
          <a:xfrm>
            <a:off x="7114020" y="4974231"/>
            <a:ext cx="2401516" cy="653239"/>
          </a:xfrm>
          <a:prstGeom prst="rightArrowCallout">
            <a:avLst>
              <a:gd name="adj1" fmla="val 15827"/>
              <a:gd name="adj2" fmla="val 48548"/>
              <a:gd name="adj3" fmla="val 5041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Process Simplification and User Experience</a:t>
            </a:r>
          </a:p>
          <a:p>
            <a:pPr>
              <a:spcAft>
                <a:spcPts val="450"/>
              </a:spcAft>
            </a:pPr>
            <a:r>
              <a:rPr lang="en-GB" sz="600" i="1" dirty="0">
                <a:solidFill>
                  <a:schemeClr val="bg1"/>
                </a:solidFill>
                <a:cs typeface="Arial"/>
              </a:rPr>
              <a:t>Remove Joiners to Leavers complexity, improve user experience, process efficiency and overall employee engagement and enablement</a:t>
            </a:r>
          </a:p>
        </p:txBody>
      </p:sp>
      <p:sp>
        <p:nvSpPr>
          <p:cNvPr id="72" name="TextBox 71">
            <a:extLst>
              <a:ext uri="{FF2B5EF4-FFF2-40B4-BE49-F238E27FC236}">
                <a16:creationId xmlns:a16="http://schemas.microsoft.com/office/drawing/2014/main" id="{66D323C3-EBF0-4EC2-8AA9-19DB7DADFED2}"/>
              </a:ext>
            </a:extLst>
          </p:cNvPr>
          <p:cNvSpPr txBox="1"/>
          <p:nvPr/>
        </p:nvSpPr>
        <p:spPr bwMode="auto">
          <a:xfrm>
            <a:off x="9582850" y="5843812"/>
            <a:ext cx="240151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The business will have valuable real-time reporting and dashboards to drive strategic decision making</a:t>
            </a:r>
            <a:endParaRPr lang="en-GB" sz="1000" i="1" dirty="0"/>
          </a:p>
        </p:txBody>
      </p:sp>
      <p:sp>
        <p:nvSpPr>
          <p:cNvPr id="73" name="Callout: Right Arrow 72">
            <a:extLst>
              <a:ext uri="{FF2B5EF4-FFF2-40B4-BE49-F238E27FC236}">
                <a16:creationId xmlns:a16="http://schemas.microsoft.com/office/drawing/2014/main" id="{2F902C15-651F-4842-8789-5C0F02EBA2EF}"/>
              </a:ext>
            </a:extLst>
          </p:cNvPr>
          <p:cNvSpPr/>
          <p:nvPr/>
        </p:nvSpPr>
        <p:spPr bwMode="auto">
          <a:xfrm>
            <a:off x="7097528" y="5724942"/>
            <a:ext cx="2401516" cy="653239"/>
          </a:xfrm>
          <a:prstGeom prst="rightArrowCallout">
            <a:avLst>
              <a:gd name="adj1" fmla="val 15827"/>
              <a:gd name="adj2" fmla="val 50000"/>
              <a:gd name="adj3" fmla="val 54790"/>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Standard Reporting and WFA Capability</a:t>
            </a:r>
          </a:p>
          <a:p>
            <a:pPr>
              <a:spcAft>
                <a:spcPts val="450"/>
              </a:spcAft>
            </a:pPr>
            <a:r>
              <a:rPr lang="en-GB" sz="600" i="1" dirty="0">
                <a:solidFill>
                  <a:schemeClr val="bg1"/>
                </a:solidFill>
                <a:cs typeface="Arial"/>
              </a:rPr>
              <a:t>Unlock standard reporting and full workforce analytics capability</a:t>
            </a:r>
          </a:p>
        </p:txBody>
      </p:sp>
      <p:sp>
        <p:nvSpPr>
          <p:cNvPr id="74" name="Rectangle 73">
            <a:extLst>
              <a:ext uri="{FF2B5EF4-FFF2-40B4-BE49-F238E27FC236}">
                <a16:creationId xmlns:a16="http://schemas.microsoft.com/office/drawing/2014/main" id="{3EED73C1-9EB1-4022-8503-DF00167F5C47}"/>
              </a:ext>
            </a:extLst>
          </p:cNvPr>
          <p:cNvSpPr/>
          <p:nvPr/>
        </p:nvSpPr>
        <p:spPr>
          <a:xfrm>
            <a:off x="3498737" y="6259310"/>
            <a:ext cx="2315056" cy="338554"/>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Further tangible benefits to be qualified throughout the build phase</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spTree>
    <p:extLst>
      <p:ext uri="{BB962C8B-B14F-4D97-AF65-F5344CB8AC3E}">
        <p14:creationId xmlns:p14="http://schemas.microsoft.com/office/powerpoint/2010/main" val="9667557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D59114-0167-491A-AED7-E1FEB47FEA5C}"/>
              </a:ext>
            </a:extLst>
          </p:cNvPr>
          <p:cNvSpPr/>
          <p:nvPr/>
        </p:nvSpPr>
        <p:spPr>
          <a:xfrm>
            <a:off x="181395" y="6239009"/>
            <a:ext cx="1914525" cy="590485"/>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800099" y="59839"/>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sz="3200" kern="0" dirty="0">
                <a:solidFill>
                  <a:srgbClr val="00148C"/>
                </a:solidFill>
                <a:latin typeface="Arial"/>
                <a:ea typeface="ＭＳ Ｐゴシック"/>
              </a:rPr>
              <a:t>GWT</a:t>
            </a:r>
            <a:r>
              <a:rPr kumimoji="0" lang="en-GB" sz="3200" b="1" i="0" u="none" strike="noStrike" kern="0" cap="none" spc="0" normalizeH="0" baseline="0" noProof="0" dirty="0">
                <a:ln>
                  <a:noFill/>
                </a:ln>
                <a:solidFill>
                  <a:srgbClr val="00148C"/>
                </a:solidFill>
                <a:effectLst/>
                <a:uLnTx/>
                <a:uFillTx/>
                <a:latin typeface="Arial"/>
                <a:ea typeface="ＭＳ Ｐゴシック"/>
                <a:cs typeface="+mj-cs"/>
              </a:rPr>
              <a:t> Costs &amp; Benefits Case- Executive Summary </a:t>
            </a:r>
          </a:p>
        </p:txBody>
      </p:sp>
      <p:sp>
        <p:nvSpPr>
          <p:cNvPr id="3" name="Rectangle: Rounded Corners 2">
            <a:extLst>
              <a:ext uri="{FF2B5EF4-FFF2-40B4-BE49-F238E27FC236}">
                <a16:creationId xmlns:a16="http://schemas.microsoft.com/office/drawing/2014/main" id="{8EF705D8-8773-40C0-B0AA-841863D50A8A}"/>
              </a:ext>
            </a:extLst>
          </p:cNvPr>
          <p:cNvSpPr/>
          <p:nvPr/>
        </p:nvSpPr>
        <p:spPr bwMode="auto">
          <a:xfrm>
            <a:off x="2214462" y="908536"/>
            <a:ext cx="9858096" cy="252843"/>
          </a:xfrm>
          <a:prstGeom prst="roundRect">
            <a:avLst/>
          </a:prstGeom>
          <a:solidFill>
            <a:schemeClr val="accent1">
              <a:lumMod val="75000"/>
            </a:schemeClr>
          </a:solidFill>
          <a:ln w="9525" cap="flat" cmpd="sng" algn="ctr">
            <a:solidFill>
              <a:srgbClr val="55555A"/>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900" b="1" dirty="0">
                <a:solidFill>
                  <a:srgbClr val="FFFFFF"/>
                </a:solidFill>
                <a:latin typeface="Arial"/>
                <a:ea typeface="ＭＳ Ｐゴシック"/>
                <a:cs typeface="Arial"/>
              </a:rPr>
              <a:t>GWT</a:t>
            </a: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 Benefits</a:t>
            </a:r>
          </a:p>
        </p:txBody>
      </p:sp>
      <p:sp>
        <p:nvSpPr>
          <p:cNvPr id="5" name="Oval 4">
            <a:extLst>
              <a:ext uri="{FF2B5EF4-FFF2-40B4-BE49-F238E27FC236}">
                <a16:creationId xmlns:a16="http://schemas.microsoft.com/office/drawing/2014/main" id="{F8CF70AA-EEB5-4320-B078-D55F502A01CA}"/>
              </a:ext>
            </a:extLst>
          </p:cNvPr>
          <p:cNvSpPr/>
          <p:nvPr/>
        </p:nvSpPr>
        <p:spPr bwMode="auto">
          <a:xfrm>
            <a:off x="4601673" y="1280666"/>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Arial"/>
                <a:ea typeface="ＭＳ Ｐゴシック"/>
                <a:cs typeface="Arial"/>
              </a:rPr>
              <a:t>1</a:t>
            </a:r>
          </a:p>
        </p:txBody>
      </p:sp>
      <p:sp>
        <p:nvSpPr>
          <p:cNvPr id="6" name="TextBox 5">
            <a:extLst>
              <a:ext uri="{FF2B5EF4-FFF2-40B4-BE49-F238E27FC236}">
                <a16:creationId xmlns:a16="http://schemas.microsoft.com/office/drawing/2014/main" id="{D2B9F14D-5907-4EF1-88FB-2BD765361FDE}"/>
              </a:ext>
            </a:extLst>
          </p:cNvPr>
          <p:cNvSpPr txBox="1"/>
          <p:nvPr/>
        </p:nvSpPr>
        <p:spPr bwMode="auto">
          <a:xfrm>
            <a:off x="2756822" y="1695700"/>
            <a:ext cx="40269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lang="en-GB" sz="900" b="1" i="1" kern="0" dirty="0">
                <a:solidFill>
                  <a:srgbClr val="00148C"/>
                </a:solidFill>
                <a:latin typeface="Arial"/>
                <a:ea typeface="ＭＳ Ｐゴシック"/>
              </a:rPr>
              <a:t>Tangible</a:t>
            </a:r>
            <a:r>
              <a:rPr kumimoji="0" lang="en-GB" sz="900" b="1" i="1" u="none" strike="noStrike" kern="0" cap="none" spc="0" normalizeH="0" baseline="0" noProof="0" dirty="0">
                <a:ln>
                  <a:noFill/>
                </a:ln>
                <a:solidFill>
                  <a:srgbClr val="00BEB4"/>
                </a:solidFill>
                <a:effectLst/>
                <a:uLnTx/>
                <a:uFillTx/>
                <a:latin typeface="Arial"/>
                <a:ea typeface="ＭＳ Ｐゴシック"/>
                <a:cs typeface="+mn-cs"/>
              </a:rPr>
              <a:t> </a:t>
            </a:r>
            <a:r>
              <a:rPr kumimoji="0" lang="en-GB" sz="900" b="0" i="1" u="none" strike="noStrike" kern="0" cap="none" spc="0" normalizeH="0" baseline="0" noProof="0" dirty="0">
                <a:ln>
                  <a:noFill/>
                </a:ln>
                <a:solidFill>
                  <a:srgbClr val="55555A"/>
                </a:solidFill>
                <a:effectLst/>
                <a:uLnTx/>
                <a:uFillTx/>
                <a:latin typeface="Arial"/>
                <a:ea typeface="ＭＳ Ｐゴシック"/>
                <a:cs typeface="+mn-cs"/>
              </a:rPr>
              <a:t>benefits resulting from implementation of NG owned </a:t>
            </a:r>
            <a:r>
              <a:rPr lang="en-GB" sz="900" b="1" i="1" kern="0" dirty="0">
                <a:solidFill>
                  <a:srgbClr val="00148C"/>
                </a:solidFill>
                <a:latin typeface="Arial"/>
                <a:ea typeface="ＭＳ Ｐゴシック"/>
              </a:rPr>
              <a:t>FG</a:t>
            </a:r>
          </a:p>
        </p:txBody>
      </p:sp>
      <p:sp>
        <p:nvSpPr>
          <p:cNvPr id="8" name="TextBox 7">
            <a:extLst>
              <a:ext uri="{FF2B5EF4-FFF2-40B4-BE49-F238E27FC236}">
                <a16:creationId xmlns:a16="http://schemas.microsoft.com/office/drawing/2014/main" id="{580353DB-85F4-4936-9A94-7F9E12456A0A}"/>
              </a:ext>
            </a:extLst>
          </p:cNvPr>
          <p:cNvSpPr txBox="1"/>
          <p:nvPr/>
        </p:nvSpPr>
        <p:spPr bwMode="auto">
          <a:xfrm>
            <a:off x="8509013" y="1587362"/>
            <a:ext cx="2025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dirty="0">
                <a:ln>
                  <a:noFill/>
                </a:ln>
                <a:solidFill>
                  <a:srgbClr val="C800A1"/>
                </a:solidFill>
                <a:effectLst/>
                <a:uLnTx/>
                <a:uFillTx/>
                <a:latin typeface="Arial"/>
                <a:ea typeface="ＭＳ Ｐゴシック"/>
                <a:cs typeface="+mn-cs"/>
              </a:rPr>
              <a:t>Intangible </a:t>
            </a:r>
            <a:r>
              <a:rPr kumimoji="0" lang="en-GB" sz="900" b="0" i="1" u="none" strike="noStrike" kern="0" cap="none" spc="0" normalizeH="0" baseline="0" noProof="0" dirty="0">
                <a:ln>
                  <a:noFill/>
                </a:ln>
                <a:solidFill>
                  <a:srgbClr val="55555A"/>
                </a:solidFill>
                <a:effectLst/>
                <a:uLnTx/>
                <a:uFillTx/>
                <a:latin typeface="Arial"/>
                <a:ea typeface="ＭＳ Ｐゴシック"/>
                <a:cs typeface="+mn-cs"/>
              </a:rPr>
              <a:t>Benefits expected as a result of </a:t>
            </a:r>
            <a:r>
              <a:rPr lang="en-GB" sz="900" b="1" i="1" kern="0" dirty="0">
                <a:solidFill>
                  <a:srgbClr val="C800A1"/>
                </a:solidFill>
                <a:latin typeface="Arial"/>
                <a:ea typeface="ＭＳ Ｐゴシック"/>
              </a:rPr>
              <a:t>GWT</a:t>
            </a:r>
            <a:r>
              <a:rPr kumimoji="0" lang="en-GB" sz="900" b="1" i="1" u="none" strike="noStrike" kern="0" cap="none" spc="0" normalizeH="0" baseline="0" noProof="0" dirty="0">
                <a:ln>
                  <a:noFill/>
                </a:ln>
                <a:solidFill>
                  <a:srgbClr val="C800A1"/>
                </a:solidFill>
                <a:effectLst/>
                <a:uLnTx/>
                <a:uFillTx/>
                <a:latin typeface="Arial"/>
                <a:ea typeface="ＭＳ Ｐゴシック"/>
                <a:cs typeface="+mn-cs"/>
              </a:rPr>
              <a:t> </a:t>
            </a:r>
            <a:endParaRPr kumimoji="0" lang="en-GB" sz="900" b="0" i="1"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10" name="Arrow: Pentagon 9">
            <a:extLst>
              <a:ext uri="{FF2B5EF4-FFF2-40B4-BE49-F238E27FC236}">
                <a16:creationId xmlns:a16="http://schemas.microsoft.com/office/drawing/2014/main" id="{FA2CCF10-1C24-4A85-8235-4F55224A60EA}"/>
              </a:ext>
            </a:extLst>
          </p:cNvPr>
          <p:cNvSpPr/>
          <p:nvPr/>
        </p:nvSpPr>
        <p:spPr bwMode="auto">
          <a:xfrm rot="5400000">
            <a:off x="4381409" y="-395975"/>
            <a:ext cx="866985" cy="4173105"/>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2" name="Arrow: Pentagon 11">
            <a:extLst>
              <a:ext uri="{FF2B5EF4-FFF2-40B4-BE49-F238E27FC236}">
                <a16:creationId xmlns:a16="http://schemas.microsoft.com/office/drawing/2014/main" id="{B3FB9FBF-9797-43A7-87CF-4EDC61E2D920}"/>
              </a:ext>
            </a:extLst>
          </p:cNvPr>
          <p:cNvSpPr/>
          <p:nvPr/>
        </p:nvSpPr>
        <p:spPr bwMode="auto">
          <a:xfrm rot="5400000">
            <a:off x="9093125" y="697885"/>
            <a:ext cx="866985" cy="201600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5" name="Oval 14">
            <a:extLst>
              <a:ext uri="{FF2B5EF4-FFF2-40B4-BE49-F238E27FC236}">
                <a16:creationId xmlns:a16="http://schemas.microsoft.com/office/drawing/2014/main" id="{43433A26-7938-4628-8423-26D167D46E1F}"/>
              </a:ext>
            </a:extLst>
          </p:cNvPr>
          <p:cNvSpPr/>
          <p:nvPr/>
        </p:nvSpPr>
        <p:spPr bwMode="auto">
          <a:xfrm>
            <a:off x="9385538" y="1284457"/>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1200" b="1" dirty="0">
                <a:solidFill>
                  <a:srgbClr val="FFFFFF"/>
                </a:solidFill>
                <a:latin typeface="Arial"/>
                <a:ea typeface="ＭＳ Ｐゴシック"/>
                <a:cs typeface="Arial"/>
              </a:rPr>
              <a:t>2</a:t>
            </a:r>
            <a:endParaRPr kumimoji="0" lang="en-GB" sz="1200" b="1"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24" name="Rectangle 23">
            <a:extLst>
              <a:ext uri="{FF2B5EF4-FFF2-40B4-BE49-F238E27FC236}">
                <a16:creationId xmlns:a16="http://schemas.microsoft.com/office/drawing/2014/main" id="{69A7D514-DB0F-4C39-8FD0-462DFBED2EEE}"/>
              </a:ext>
            </a:extLst>
          </p:cNvPr>
          <p:cNvSpPr/>
          <p:nvPr/>
        </p:nvSpPr>
        <p:spPr>
          <a:xfrm>
            <a:off x="4422003" y="2246450"/>
            <a:ext cx="785793"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00148C"/>
                </a:solidFill>
                <a:effectLst/>
                <a:uLnTx/>
                <a:uFillTx/>
                <a:latin typeface="Arial"/>
                <a:ea typeface="ＭＳ Ｐゴシック"/>
                <a:cs typeface="+mn-cs"/>
              </a:rPr>
              <a:t>10k – 70k</a:t>
            </a:r>
          </a:p>
        </p:txBody>
      </p:sp>
      <p:sp>
        <p:nvSpPr>
          <p:cNvPr id="29" name="Arrow: Chevron 28">
            <a:extLst>
              <a:ext uri="{FF2B5EF4-FFF2-40B4-BE49-F238E27FC236}">
                <a16:creationId xmlns:a16="http://schemas.microsoft.com/office/drawing/2014/main" id="{2DA7C0A2-22BD-4FB3-AA4F-10F5D402985D}"/>
              </a:ext>
            </a:extLst>
          </p:cNvPr>
          <p:cNvSpPr/>
          <p:nvPr/>
        </p:nvSpPr>
        <p:spPr bwMode="auto">
          <a:xfrm rot="5400000">
            <a:off x="4596976" y="262951"/>
            <a:ext cx="464273" cy="4144581"/>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2" name="Arrow: Chevron 31">
            <a:extLst>
              <a:ext uri="{FF2B5EF4-FFF2-40B4-BE49-F238E27FC236}">
                <a16:creationId xmlns:a16="http://schemas.microsoft.com/office/drawing/2014/main" id="{15F69671-75C7-4638-9AF9-695187FC0ABE}"/>
              </a:ext>
            </a:extLst>
          </p:cNvPr>
          <p:cNvSpPr/>
          <p:nvPr/>
        </p:nvSpPr>
        <p:spPr bwMode="auto">
          <a:xfrm rot="5400000">
            <a:off x="9284452" y="1307457"/>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3" name="Rectangle 32">
            <a:extLst>
              <a:ext uri="{FF2B5EF4-FFF2-40B4-BE49-F238E27FC236}">
                <a16:creationId xmlns:a16="http://schemas.microsoft.com/office/drawing/2014/main" id="{05F050AA-0DFC-49A5-B597-013F1D69AD5F}"/>
              </a:ext>
            </a:extLst>
          </p:cNvPr>
          <p:cNvSpPr/>
          <p:nvPr/>
        </p:nvSpPr>
        <p:spPr>
          <a:xfrm>
            <a:off x="9099257" y="2205297"/>
            <a:ext cx="854722"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C800A1"/>
                </a:solidFill>
                <a:effectLst/>
                <a:uLnTx/>
                <a:uFillTx/>
                <a:latin typeface="Arial"/>
                <a:ea typeface="ＭＳ Ｐゴシック"/>
                <a:cs typeface="+mn-cs"/>
              </a:rPr>
              <a:t> Intangible</a:t>
            </a:r>
          </a:p>
        </p:txBody>
      </p:sp>
      <p:sp>
        <p:nvSpPr>
          <p:cNvPr id="55" name="Rectangle 54">
            <a:extLst>
              <a:ext uri="{FF2B5EF4-FFF2-40B4-BE49-F238E27FC236}">
                <a16:creationId xmlns:a16="http://schemas.microsoft.com/office/drawing/2014/main" id="{7DE2EEEF-E99D-45E4-A39D-D6716900255D}"/>
              </a:ext>
            </a:extLst>
          </p:cNvPr>
          <p:cNvSpPr/>
          <p:nvPr/>
        </p:nvSpPr>
        <p:spPr>
          <a:xfrm>
            <a:off x="8359060" y="2519057"/>
            <a:ext cx="2315056" cy="584775"/>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Single source of truth, Mitigate open audit actions and security risks, enabler to strategic workforce planning, authoritative source to IAM for access management</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cxnSp>
        <p:nvCxnSpPr>
          <p:cNvPr id="22" name="Straight Connector 21">
            <a:extLst>
              <a:ext uri="{FF2B5EF4-FFF2-40B4-BE49-F238E27FC236}">
                <a16:creationId xmlns:a16="http://schemas.microsoft.com/office/drawing/2014/main" id="{6474E44B-3CC5-430C-89D4-1CCFCB468C5F}"/>
              </a:ext>
            </a:extLst>
          </p:cNvPr>
          <p:cNvCxnSpPr/>
          <p:nvPr/>
        </p:nvCxnSpPr>
        <p:spPr bwMode="auto">
          <a:xfrm>
            <a:off x="7042476" y="1236970"/>
            <a:ext cx="0" cy="5285750"/>
          </a:xfrm>
          <a:prstGeom prst="line">
            <a:avLst/>
          </a:prstGeom>
          <a:solidFill>
            <a:schemeClr val="accent1"/>
          </a:solidFill>
          <a:ln w="9525" cap="flat" cmpd="sng" algn="ctr">
            <a:solidFill>
              <a:schemeClr val="accent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a:extLst>
              <a:ext uri="{FF2B5EF4-FFF2-40B4-BE49-F238E27FC236}">
                <a16:creationId xmlns:a16="http://schemas.microsoft.com/office/drawing/2014/main" id="{8B381424-7628-4D49-8321-8CCFC69F60F4}"/>
              </a:ext>
            </a:extLst>
          </p:cNvPr>
          <p:cNvSpPr/>
          <p:nvPr/>
        </p:nvSpPr>
        <p:spPr>
          <a:xfrm>
            <a:off x="2194360" y="4077910"/>
            <a:ext cx="955699" cy="33855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Business Services</a:t>
            </a:r>
          </a:p>
        </p:txBody>
      </p:sp>
      <p:sp>
        <p:nvSpPr>
          <p:cNvPr id="59" name="Rectangle 58">
            <a:extLst>
              <a:ext uri="{FF2B5EF4-FFF2-40B4-BE49-F238E27FC236}">
                <a16:creationId xmlns:a16="http://schemas.microsoft.com/office/drawing/2014/main" id="{B31CE53F-5D80-4793-9E14-0F0957EACECF}"/>
              </a:ext>
            </a:extLst>
          </p:cNvPr>
          <p:cNvSpPr/>
          <p:nvPr/>
        </p:nvSpPr>
        <p:spPr>
          <a:xfrm>
            <a:off x="2214462" y="4616783"/>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ACG</a:t>
            </a:r>
          </a:p>
        </p:txBody>
      </p:sp>
      <p:sp>
        <p:nvSpPr>
          <p:cNvPr id="60" name="Rectangle 59">
            <a:extLst>
              <a:ext uri="{FF2B5EF4-FFF2-40B4-BE49-F238E27FC236}">
                <a16:creationId xmlns:a16="http://schemas.microsoft.com/office/drawing/2014/main" id="{895B818E-BEFD-45D4-A831-58EA358C2BF1}"/>
              </a:ext>
            </a:extLst>
          </p:cNvPr>
          <p:cNvSpPr/>
          <p:nvPr/>
        </p:nvSpPr>
        <p:spPr>
          <a:xfrm>
            <a:off x="2214462" y="5074876"/>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lang="en-GB" sz="800" b="1" kern="0" dirty="0">
                <a:solidFill>
                  <a:srgbClr val="00148C"/>
                </a:solidFill>
                <a:latin typeface="Arial"/>
                <a:ea typeface="ＭＳ Ｐゴシック"/>
              </a:rPr>
              <a:t>SW/HW</a:t>
            </a:r>
            <a:endParaRPr kumimoji="0" lang="en-GB" sz="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62" name="Rectangle 61">
            <a:extLst>
              <a:ext uri="{FF2B5EF4-FFF2-40B4-BE49-F238E27FC236}">
                <a16:creationId xmlns:a16="http://schemas.microsoft.com/office/drawing/2014/main" id="{6927419C-754C-4F39-9DE2-2665F798B6F9}"/>
              </a:ext>
            </a:extLst>
          </p:cNvPr>
          <p:cNvSpPr/>
          <p:nvPr/>
        </p:nvSpPr>
        <p:spPr>
          <a:xfrm>
            <a:off x="2214462" y="570222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a:ln>
                  <a:noFill/>
                </a:ln>
                <a:solidFill>
                  <a:srgbClr val="00148C"/>
                </a:solidFill>
                <a:effectLst/>
                <a:uLnTx/>
                <a:uFillTx/>
                <a:latin typeface="Arial"/>
                <a:ea typeface="ＭＳ Ｐゴシック"/>
                <a:cs typeface="+mn-cs"/>
              </a:rPr>
              <a:t>Total</a:t>
            </a:r>
          </a:p>
        </p:txBody>
      </p:sp>
      <p:sp>
        <p:nvSpPr>
          <p:cNvPr id="117" name="Rectangle: Rounded Corners 116">
            <a:extLst>
              <a:ext uri="{FF2B5EF4-FFF2-40B4-BE49-F238E27FC236}">
                <a16:creationId xmlns:a16="http://schemas.microsoft.com/office/drawing/2014/main" id="{18B9CFB9-9C3D-4A51-898B-2DAFCBEE9187}"/>
              </a:ext>
            </a:extLst>
          </p:cNvPr>
          <p:cNvSpPr/>
          <p:nvPr/>
        </p:nvSpPr>
        <p:spPr bwMode="auto">
          <a:xfrm>
            <a:off x="119441" y="898919"/>
            <a:ext cx="2014311" cy="252843"/>
          </a:xfrm>
          <a:prstGeom prst="round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900" b="1" dirty="0">
                <a:solidFill>
                  <a:srgbClr val="FFFFFF"/>
                </a:solidFill>
                <a:latin typeface="Arial"/>
                <a:ea typeface="ＭＳ Ｐゴシック"/>
                <a:cs typeface="Arial"/>
              </a:rPr>
              <a:t>GWT</a:t>
            </a: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 Costs</a:t>
            </a:r>
          </a:p>
        </p:txBody>
      </p:sp>
      <p:graphicFrame>
        <p:nvGraphicFramePr>
          <p:cNvPr id="119" name="Table 118">
            <a:extLst>
              <a:ext uri="{FF2B5EF4-FFF2-40B4-BE49-F238E27FC236}">
                <a16:creationId xmlns:a16="http://schemas.microsoft.com/office/drawing/2014/main" id="{11B275D1-B953-4172-A9F8-FEA280C8F338}"/>
              </a:ext>
            </a:extLst>
          </p:cNvPr>
          <p:cNvGraphicFramePr>
            <a:graphicFrameLocks noGrp="1"/>
          </p:cNvGraphicFramePr>
          <p:nvPr>
            <p:extLst>
              <p:ext uri="{D42A27DB-BD31-4B8C-83A1-F6EECF244321}">
                <p14:modId xmlns:p14="http://schemas.microsoft.com/office/powerpoint/2010/main" val="1865974703"/>
              </p:ext>
            </p:extLst>
          </p:nvPr>
        </p:nvGraphicFramePr>
        <p:xfrm>
          <a:off x="297394" y="3594283"/>
          <a:ext cx="1863794" cy="1928234"/>
        </p:xfrm>
        <a:graphic>
          <a:graphicData uri="http://schemas.openxmlformats.org/drawingml/2006/table">
            <a:tbl>
              <a:tblPr firstRow="1" bandRow="1">
                <a:tableStyleId>{5940675A-B579-460E-94D1-54222C63F5DA}</a:tableStyleId>
              </a:tblPr>
              <a:tblGrid>
                <a:gridCol w="920865">
                  <a:extLst>
                    <a:ext uri="{9D8B030D-6E8A-4147-A177-3AD203B41FA5}">
                      <a16:colId xmlns:a16="http://schemas.microsoft.com/office/drawing/2014/main" val="2948397878"/>
                    </a:ext>
                  </a:extLst>
                </a:gridCol>
                <a:gridCol w="942929">
                  <a:extLst>
                    <a:ext uri="{9D8B030D-6E8A-4147-A177-3AD203B41FA5}">
                      <a16:colId xmlns:a16="http://schemas.microsoft.com/office/drawing/2014/main" val="2534968340"/>
                    </a:ext>
                  </a:extLst>
                </a:gridCol>
              </a:tblGrid>
              <a:tr h="347924">
                <a:tc>
                  <a:txBody>
                    <a:bodyPr/>
                    <a:lstStyle/>
                    <a:p>
                      <a:pPr algn="ctr"/>
                      <a:r>
                        <a:rPr lang="en-GB" sz="1050" b="1" dirty="0">
                          <a:solidFill>
                            <a:schemeClr val="accent1"/>
                          </a:solidFill>
                        </a:rPr>
                        <a:t>Y1</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Y2</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dirty="0">
                          <a:solidFill>
                            <a:schemeClr val="tx1"/>
                          </a:solidFill>
                        </a:rPr>
                        <a:t>1.70</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00</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099407"/>
                  </a:ext>
                </a:extLst>
              </a:tr>
              <a:tr h="526770">
                <a:tc>
                  <a:txBody>
                    <a:bodyPr/>
                    <a:lstStyle/>
                    <a:p>
                      <a:pPr algn="ctr"/>
                      <a:r>
                        <a:rPr lang="en-GB" sz="1050" b="0" dirty="0">
                          <a:solidFill>
                            <a:schemeClr val="tx1"/>
                          </a:solidFill>
                        </a:rPr>
                        <a:t>0.40</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00</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r h="526770">
                <a:tc>
                  <a:txBody>
                    <a:bodyPr/>
                    <a:lstStyle/>
                    <a:p>
                      <a:pPr algn="ctr"/>
                      <a:r>
                        <a:rPr lang="en-GB" sz="1050" b="1" dirty="0">
                          <a:solidFill>
                            <a:schemeClr val="accent1"/>
                          </a:solidFill>
                        </a:rPr>
                        <a:t>2.10 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00</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016423"/>
                  </a:ext>
                </a:extLst>
              </a:tr>
            </a:tbl>
          </a:graphicData>
        </a:graphic>
      </p:graphicFrame>
      <p:sp>
        <p:nvSpPr>
          <p:cNvPr id="122" name="TextBox 121">
            <a:extLst>
              <a:ext uri="{FF2B5EF4-FFF2-40B4-BE49-F238E27FC236}">
                <a16:creationId xmlns:a16="http://schemas.microsoft.com/office/drawing/2014/main" id="{A399EAFF-C252-43B6-AA64-45F314D5BBBF}"/>
              </a:ext>
            </a:extLst>
          </p:cNvPr>
          <p:cNvSpPr txBox="1"/>
          <p:nvPr/>
        </p:nvSpPr>
        <p:spPr bwMode="auto">
          <a:xfrm>
            <a:off x="155700" y="1602730"/>
            <a:ext cx="1948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lang="en-GB" sz="900" b="1" i="1" kern="0" dirty="0">
                <a:solidFill>
                  <a:srgbClr val="00148C"/>
                </a:solidFill>
                <a:latin typeface="Arial"/>
                <a:ea typeface="ＭＳ Ｐゴシック"/>
              </a:rPr>
              <a:t>Blurb about how costs were calculated </a:t>
            </a:r>
            <a:endParaRPr kumimoji="0" lang="en-GB" sz="900" b="0" i="1"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23" name="Arrow: Pentagon 122">
            <a:extLst>
              <a:ext uri="{FF2B5EF4-FFF2-40B4-BE49-F238E27FC236}">
                <a16:creationId xmlns:a16="http://schemas.microsoft.com/office/drawing/2014/main" id="{D926957D-B01D-496E-B8AF-2513DBCF2A8C}"/>
              </a:ext>
            </a:extLst>
          </p:cNvPr>
          <p:cNvSpPr/>
          <p:nvPr/>
        </p:nvSpPr>
        <p:spPr bwMode="auto">
          <a:xfrm rot="5400000">
            <a:off x="692686" y="699958"/>
            <a:ext cx="866985" cy="201515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24" name="Arrow: Chevron 123">
            <a:extLst>
              <a:ext uri="{FF2B5EF4-FFF2-40B4-BE49-F238E27FC236}">
                <a16:creationId xmlns:a16="http://schemas.microsoft.com/office/drawing/2014/main" id="{62FFEE00-8ECC-461B-9E10-D71EC68456E7}"/>
              </a:ext>
            </a:extLst>
          </p:cNvPr>
          <p:cNvSpPr/>
          <p:nvPr/>
        </p:nvSpPr>
        <p:spPr bwMode="auto">
          <a:xfrm rot="5400000">
            <a:off x="903066" y="1309105"/>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25" name="Rectangle 124">
            <a:extLst>
              <a:ext uri="{FF2B5EF4-FFF2-40B4-BE49-F238E27FC236}">
                <a16:creationId xmlns:a16="http://schemas.microsoft.com/office/drawing/2014/main" id="{A92588AC-EFAA-49C0-8004-9773477D67FC}"/>
              </a:ext>
            </a:extLst>
          </p:cNvPr>
          <p:cNvSpPr/>
          <p:nvPr/>
        </p:nvSpPr>
        <p:spPr>
          <a:xfrm>
            <a:off x="127626" y="2549157"/>
            <a:ext cx="2015150" cy="46166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Total cost </a:t>
            </a:r>
            <a:r>
              <a:rPr lang="en-GB" sz="800" i="1" kern="0" dirty="0">
                <a:solidFill>
                  <a:srgbClr val="55555A"/>
                </a:solidFill>
                <a:latin typeface="Arial"/>
                <a:ea typeface="ＭＳ Ｐゴシック"/>
              </a:rPr>
              <a:t>for design, build for both UK and US. Cost includes 1</a:t>
            </a:r>
            <a:r>
              <a:rPr lang="en-GB" sz="800" i="1" kern="0" baseline="30000" dirty="0">
                <a:solidFill>
                  <a:srgbClr val="55555A"/>
                </a:solidFill>
                <a:latin typeface="Arial"/>
                <a:ea typeface="ＭＳ Ｐゴシック"/>
              </a:rPr>
              <a:t>st</a:t>
            </a:r>
            <a:r>
              <a:rPr lang="en-GB" sz="800" i="1" kern="0" dirty="0">
                <a:solidFill>
                  <a:srgbClr val="55555A"/>
                </a:solidFill>
                <a:latin typeface="Arial"/>
                <a:ea typeface="ＭＳ Ｐゴシック"/>
              </a:rPr>
              <a:t> year license and support cost, which is </a:t>
            </a:r>
            <a:r>
              <a:rPr lang="en-GB" sz="800" b="1" i="1" kern="0" dirty="0">
                <a:solidFill>
                  <a:srgbClr val="55555A"/>
                </a:solidFill>
                <a:latin typeface="Arial"/>
                <a:ea typeface="ＭＳ Ｐゴシック"/>
              </a:rPr>
              <a:t>$0.93 M</a:t>
            </a:r>
            <a:endParaRPr kumimoji="0" lang="en-GB" sz="800" b="1" i="1"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126" name="Rectangle 125">
            <a:extLst>
              <a:ext uri="{FF2B5EF4-FFF2-40B4-BE49-F238E27FC236}">
                <a16:creationId xmlns:a16="http://schemas.microsoft.com/office/drawing/2014/main" id="{585F3AD5-4E95-442C-86F0-C8744AFEEB64}"/>
              </a:ext>
            </a:extLst>
          </p:cNvPr>
          <p:cNvSpPr/>
          <p:nvPr/>
        </p:nvSpPr>
        <p:spPr>
          <a:xfrm>
            <a:off x="799211" y="2232477"/>
            <a:ext cx="671979"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1" dirty="0">
                <a:solidFill>
                  <a:srgbClr val="00148C"/>
                </a:solidFill>
                <a:latin typeface="Arial"/>
                <a:ea typeface="ＭＳ Ｐゴシック"/>
              </a:rPr>
              <a:t>£2.10 M</a:t>
            </a:r>
            <a:endParaRPr kumimoji="0" lang="en-GB" sz="1050" b="1" i="0" u="none" strike="noStrike" kern="1200" cap="none" spc="0" normalizeH="0" baseline="0" noProof="0" dirty="0">
              <a:ln>
                <a:noFill/>
              </a:ln>
              <a:solidFill>
                <a:srgbClr val="00148C"/>
              </a:solidFill>
              <a:effectLst/>
              <a:uLnTx/>
              <a:uFillTx/>
              <a:latin typeface="Arial"/>
              <a:ea typeface="ＭＳ Ｐゴシック"/>
              <a:cs typeface="+mn-cs"/>
            </a:endParaRPr>
          </a:p>
        </p:txBody>
      </p:sp>
      <p:sp>
        <p:nvSpPr>
          <p:cNvPr id="127" name="Oval 126">
            <a:extLst>
              <a:ext uri="{FF2B5EF4-FFF2-40B4-BE49-F238E27FC236}">
                <a16:creationId xmlns:a16="http://schemas.microsoft.com/office/drawing/2014/main" id="{1A302A5F-69EC-4BF6-9A0D-A24F79F5960B}"/>
              </a:ext>
            </a:extLst>
          </p:cNvPr>
          <p:cNvSpPr/>
          <p:nvPr/>
        </p:nvSpPr>
        <p:spPr bwMode="auto">
          <a:xfrm>
            <a:off x="984351" y="1280666"/>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1200" b="1" dirty="0">
                <a:solidFill>
                  <a:srgbClr val="FFFFFF"/>
                </a:solidFill>
                <a:latin typeface="Arial"/>
                <a:ea typeface="ＭＳ Ｐゴシック"/>
                <a:cs typeface="Arial"/>
              </a:rPr>
              <a:t>$</a:t>
            </a:r>
            <a:endParaRPr kumimoji="0" lang="en-GB" sz="1200" b="1"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28" name="Rectangle 127">
            <a:extLst>
              <a:ext uri="{FF2B5EF4-FFF2-40B4-BE49-F238E27FC236}">
                <a16:creationId xmlns:a16="http://schemas.microsoft.com/office/drawing/2014/main" id="{F367705A-4343-4EB4-B942-9A2C98E96E84}"/>
              </a:ext>
            </a:extLst>
          </p:cNvPr>
          <p:cNvSpPr/>
          <p:nvPr/>
        </p:nvSpPr>
        <p:spPr>
          <a:xfrm>
            <a:off x="-68093" y="4120592"/>
            <a:ext cx="955699"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CAPEX</a:t>
            </a:r>
          </a:p>
        </p:txBody>
      </p:sp>
      <p:sp>
        <p:nvSpPr>
          <p:cNvPr id="129" name="Rectangle 128">
            <a:extLst>
              <a:ext uri="{FF2B5EF4-FFF2-40B4-BE49-F238E27FC236}">
                <a16:creationId xmlns:a16="http://schemas.microsoft.com/office/drawing/2014/main" id="{37FFB907-635A-47B3-A21F-75250296948D}"/>
              </a:ext>
            </a:extLst>
          </p:cNvPr>
          <p:cNvSpPr/>
          <p:nvPr/>
        </p:nvSpPr>
        <p:spPr>
          <a:xfrm>
            <a:off x="-68093" y="467833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lang="en-GB" sz="800" b="1" kern="0" dirty="0">
                <a:solidFill>
                  <a:srgbClr val="00148C"/>
                </a:solidFill>
                <a:latin typeface="Arial"/>
                <a:ea typeface="ＭＳ Ｐゴシック"/>
              </a:rPr>
              <a:t>OPEX</a:t>
            </a:r>
            <a:endParaRPr kumimoji="0" lang="en-GB" sz="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30" name="Rectangle 129">
            <a:extLst>
              <a:ext uri="{FF2B5EF4-FFF2-40B4-BE49-F238E27FC236}">
                <a16:creationId xmlns:a16="http://schemas.microsoft.com/office/drawing/2014/main" id="{9A2CB687-180D-47A4-A311-DD28D040F382}"/>
              </a:ext>
            </a:extLst>
          </p:cNvPr>
          <p:cNvSpPr/>
          <p:nvPr/>
        </p:nvSpPr>
        <p:spPr>
          <a:xfrm>
            <a:off x="-68093" y="5147548"/>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TOTEX</a:t>
            </a:r>
          </a:p>
        </p:txBody>
      </p:sp>
      <p:sp>
        <p:nvSpPr>
          <p:cNvPr id="53" name="Callout: Right Arrow 52">
            <a:extLst>
              <a:ext uri="{FF2B5EF4-FFF2-40B4-BE49-F238E27FC236}">
                <a16:creationId xmlns:a16="http://schemas.microsoft.com/office/drawing/2014/main" id="{833D1BD5-960D-483C-AB42-9C737D872C70}"/>
              </a:ext>
            </a:extLst>
          </p:cNvPr>
          <p:cNvSpPr/>
          <p:nvPr/>
        </p:nvSpPr>
        <p:spPr bwMode="auto">
          <a:xfrm>
            <a:off x="7110783" y="3052897"/>
            <a:ext cx="2401516" cy="521356"/>
          </a:xfrm>
          <a:prstGeom prst="rightArrowCallout">
            <a:avLst>
              <a:gd name="adj1" fmla="val 15827"/>
              <a:gd name="adj2" fmla="val 50000"/>
              <a:gd name="adj3" fmla="val 65105"/>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latin typeface="+mn-lt"/>
                <a:cs typeface="Arial"/>
              </a:rPr>
              <a:t>Single Source of Truth</a:t>
            </a:r>
          </a:p>
          <a:p>
            <a:pPr>
              <a:spcAft>
                <a:spcPts val="450"/>
              </a:spcAft>
            </a:pPr>
            <a:r>
              <a:rPr lang="en-GB" sz="600" i="1" dirty="0">
                <a:solidFill>
                  <a:schemeClr val="bg1"/>
                </a:solidFill>
                <a:cs typeface="Arial"/>
              </a:rPr>
              <a:t>Non-Employees mastered in one single system irrespective of  Category or  region.</a:t>
            </a:r>
          </a:p>
        </p:txBody>
      </p:sp>
      <p:sp>
        <p:nvSpPr>
          <p:cNvPr id="54" name="TextBox 53">
            <a:extLst>
              <a:ext uri="{FF2B5EF4-FFF2-40B4-BE49-F238E27FC236}">
                <a16:creationId xmlns:a16="http://schemas.microsoft.com/office/drawing/2014/main" id="{9E384FEB-B78D-46DD-949E-96FF78AF1DC7}"/>
              </a:ext>
            </a:extLst>
          </p:cNvPr>
          <p:cNvSpPr txBox="1"/>
          <p:nvPr/>
        </p:nvSpPr>
        <p:spPr bwMode="auto">
          <a:xfrm>
            <a:off x="9582851" y="3091078"/>
            <a:ext cx="2401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indent="0" algn="just">
              <a:spcAft>
                <a:spcPts val="600"/>
              </a:spcAft>
              <a:buClr>
                <a:schemeClr val="tx1"/>
              </a:buClr>
              <a:buFont typeface="Arial" panose="020B0604020202020204" pitchFamily="34" charset="0"/>
              <a:buNone/>
              <a:defRPr sz="600" i="1" kern="0"/>
            </a:lvl1pPr>
          </a:lstStyle>
          <a:p>
            <a:pPr algn="l"/>
            <a:r>
              <a:rPr lang="en-GB" sz="900" dirty="0"/>
              <a:t>Provisions a National Grid owned single source of truth for tracking and managing all non-employees.</a:t>
            </a:r>
          </a:p>
        </p:txBody>
      </p:sp>
      <p:sp>
        <p:nvSpPr>
          <p:cNvPr id="63" name="TextBox 62">
            <a:extLst>
              <a:ext uri="{FF2B5EF4-FFF2-40B4-BE49-F238E27FC236}">
                <a16:creationId xmlns:a16="http://schemas.microsoft.com/office/drawing/2014/main" id="{73226CC6-D874-40F4-B3A9-65E604E139BA}"/>
              </a:ext>
            </a:extLst>
          </p:cNvPr>
          <p:cNvSpPr txBox="1"/>
          <p:nvPr/>
        </p:nvSpPr>
        <p:spPr bwMode="auto">
          <a:xfrm>
            <a:off x="9581954" y="3672056"/>
            <a:ext cx="23150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Address the open Audit actions by setting up a single system so that non-employee SML process could be better tracked, controlled and reported on including BGV status.</a:t>
            </a:r>
            <a:endParaRPr lang="en-GB" sz="1000" i="1" dirty="0"/>
          </a:p>
        </p:txBody>
      </p:sp>
      <p:sp>
        <p:nvSpPr>
          <p:cNvPr id="64" name="Callout: Right Arrow 63">
            <a:extLst>
              <a:ext uri="{FF2B5EF4-FFF2-40B4-BE49-F238E27FC236}">
                <a16:creationId xmlns:a16="http://schemas.microsoft.com/office/drawing/2014/main" id="{32038250-0ED6-4AF7-9F59-DA4DFCC711A2}"/>
              </a:ext>
            </a:extLst>
          </p:cNvPr>
          <p:cNvSpPr/>
          <p:nvPr/>
        </p:nvSpPr>
        <p:spPr bwMode="auto">
          <a:xfrm>
            <a:off x="7118953" y="3694367"/>
            <a:ext cx="2401516" cy="538873"/>
          </a:xfrm>
          <a:prstGeom prst="rightArrowCallout">
            <a:avLst>
              <a:gd name="adj1" fmla="val 15827"/>
              <a:gd name="adj2" fmla="val 49206"/>
              <a:gd name="adj3" fmla="val 64039"/>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Mitigate Audit  and Security Risks</a:t>
            </a:r>
          </a:p>
          <a:p>
            <a:pPr>
              <a:spcAft>
                <a:spcPts val="450"/>
              </a:spcAft>
            </a:pPr>
            <a:r>
              <a:rPr lang="en-GB" sz="600" i="1" dirty="0">
                <a:solidFill>
                  <a:schemeClr val="bg1"/>
                </a:solidFill>
                <a:cs typeface="Arial"/>
              </a:rPr>
              <a:t>Address Open Audit Actions related to non-employees.</a:t>
            </a:r>
          </a:p>
        </p:txBody>
      </p:sp>
      <p:sp>
        <p:nvSpPr>
          <p:cNvPr id="66" name="TextBox 65">
            <a:extLst>
              <a:ext uri="{FF2B5EF4-FFF2-40B4-BE49-F238E27FC236}">
                <a16:creationId xmlns:a16="http://schemas.microsoft.com/office/drawing/2014/main" id="{E4DE1537-8015-4A83-90CC-E9A56991A275}"/>
              </a:ext>
            </a:extLst>
          </p:cNvPr>
          <p:cNvSpPr txBox="1"/>
          <p:nvPr/>
        </p:nvSpPr>
        <p:spPr bwMode="auto">
          <a:xfrm>
            <a:off x="9581954" y="4341842"/>
            <a:ext cx="23928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Manage workforce Architecture mix to consider internal as well Contingent/ SOW Workers. Provide better Insights to base resourcing decisions on.</a:t>
            </a:r>
            <a:endParaRPr lang="en-GB" sz="1000" i="1" dirty="0"/>
          </a:p>
        </p:txBody>
      </p:sp>
      <p:sp>
        <p:nvSpPr>
          <p:cNvPr id="67" name="Callout: Right Arrow 66">
            <a:extLst>
              <a:ext uri="{FF2B5EF4-FFF2-40B4-BE49-F238E27FC236}">
                <a16:creationId xmlns:a16="http://schemas.microsoft.com/office/drawing/2014/main" id="{DD97C0AA-C649-465C-AB45-D7AB7525D051}"/>
              </a:ext>
            </a:extLst>
          </p:cNvPr>
          <p:cNvSpPr/>
          <p:nvPr/>
        </p:nvSpPr>
        <p:spPr bwMode="auto">
          <a:xfrm>
            <a:off x="7114020" y="4331773"/>
            <a:ext cx="2401516" cy="538873"/>
          </a:xfrm>
          <a:prstGeom prst="rightArrowCallout">
            <a:avLst>
              <a:gd name="adj1" fmla="val 15827"/>
              <a:gd name="adj2" fmla="val 50000"/>
              <a:gd name="adj3" fmla="val 6065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Enabler to strategic workforce planning</a:t>
            </a:r>
          </a:p>
          <a:p>
            <a:pPr>
              <a:spcAft>
                <a:spcPts val="450"/>
              </a:spcAft>
            </a:pPr>
            <a:r>
              <a:rPr lang="en-GB" sz="600" i="1" dirty="0">
                <a:solidFill>
                  <a:schemeClr val="bg1"/>
                </a:solidFill>
                <a:cs typeface="Arial"/>
              </a:rPr>
              <a:t>Group HR doesn’t have complete visibility of non-employee resources and their skillsets </a:t>
            </a:r>
          </a:p>
        </p:txBody>
      </p:sp>
      <p:sp>
        <p:nvSpPr>
          <p:cNvPr id="69" name="TextBox 68">
            <a:extLst>
              <a:ext uri="{FF2B5EF4-FFF2-40B4-BE49-F238E27FC236}">
                <a16:creationId xmlns:a16="http://schemas.microsoft.com/office/drawing/2014/main" id="{E9E9696B-4C4E-429C-8FD5-322E606E813D}"/>
              </a:ext>
            </a:extLst>
          </p:cNvPr>
          <p:cNvSpPr txBox="1"/>
          <p:nvPr/>
        </p:nvSpPr>
        <p:spPr bwMode="auto">
          <a:xfrm>
            <a:off x="9581954" y="5041483"/>
            <a:ext cx="23928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Enable procurement to make the correct buying decisions based on visibility of our non-employee workforce and buy the correct resources</a:t>
            </a:r>
            <a:endParaRPr lang="en-GB" sz="1000" i="1" dirty="0"/>
          </a:p>
        </p:txBody>
      </p:sp>
      <p:sp>
        <p:nvSpPr>
          <p:cNvPr id="70" name="Callout: Right Arrow 69">
            <a:extLst>
              <a:ext uri="{FF2B5EF4-FFF2-40B4-BE49-F238E27FC236}">
                <a16:creationId xmlns:a16="http://schemas.microsoft.com/office/drawing/2014/main" id="{C12D5CE6-F99F-4002-8D2B-155B82A89637}"/>
              </a:ext>
            </a:extLst>
          </p:cNvPr>
          <p:cNvSpPr/>
          <p:nvPr/>
        </p:nvSpPr>
        <p:spPr bwMode="auto">
          <a:xfrm>
            <a:off x="7114020" y="4974231"/>
            <a:ext cx="2401516" cy="653239"/>
          </a:xfrm>
          <a:prstGeom prst="rightArrowCallout">
            <a:avLst>
              <a:gd name="adj1" fmla="val 15827"/>
              <a:gd name="adj2" fmla="val 48548"/>
              <a:gd name="adj3" fmla="val 5041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Make the right buying decisions</a:t>
            </a:r>
          </a:p>
          <a:p>
            <a:pPr>
              <a:spcAft>
                <a:spcPts val="450"/>
              </a:spcAft>
            </a:pPr>
            <a:r>
              <a:rPr lang="en-GB" sz="600" i="1" dirty="0">
                <a:solidFill>
                  <a:schemeClr val="bg1"/>
                </a:solidFill>
                <a:cs typeface="Arial"/>
              </a:rPr>
              <a:t>Make correct buying decisions based on visibility of non-employee workforce.</a:t>
            </a:r>
          </a:p>
        </p:txBody>
      </p:sp>
      <p:sp>
        <p:nvSpPr>
          <p:cNvPr id="72" name="TextBox 71">
            <a:extLst>
              <a:ext uri="{FF2B5EF4-FFF2-40B4-BE49-F238E27FC236}">
                <a16:creationId xmlns:a16="http://schemas.microsoft.com/office/drawing/2014/main" id="{66D323C3-EBF0-4EC2-8AA9-19DB7DADFED2}"/>
              </a:ext>
            </a:extLst>
          </p:cNvPr>
          <p:cNvSpPr txBox="1"/>
          <p:nvPr/>
        </p:nvSpPr>
        <p:spPr bwMode="auto">
          <a:xfrm>
            <a:off x="9582850" y="5843812"/>
            <a:ext cx="240151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Provide non-employee insights to Corporate Property for forward facilities planning and site demand management</a:t>
            </a:r>
            <a:endParaRPr lang="en-GB" sz="1000" i="1" dirty="0"/>
          </a:p>
        </p:txBody>
      </p:sp>
      <p:sp>
        <p:nvSpPr>
          <p:cNvPr id="73" name="Callout: Right Arrow 72">
            <a:extLst>
              <a:ext uri="{FF2B5EF4-FFF2-40B4-BE49-F238E27FC236}">
                <a16:creationId xmlns:a16="http://schemas.microsoft.com/office/drawing/2014/main" id="{2F902C15-651F-4842-8789-5C0F02EBA2EF}"/>
              </a:ext>
            </a:extLst>
          </p:cNvPr>
          <p:cNvSpPr/>
          <p:nvPr/>
        </p:nvSpPr>
        <p:spPr bwMode="auto">
          <a:xfrm>
            <a:off x="7097528" y="5724942"/>
            <a:ext cx="2401516" cy="653239"/>
          </a:xfrm>
          <a:prstGeom prst="rightArrowCallout">
            <a:avLst>
              <a:gd name="adj1" fmla="val 15827"/>
              <a:gd name="adj2" fmla="val 50000"/>
              <a:gd name="adj3" fmla="val 54790"/>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Enable Facilities Planning and site demand management</a:t>
            </a:r>
          </a:p>
          <a:p>
            <a:pPr>
              <a:spcAft>
                <a:spcPts val="450"/>
              </a:spcAft>
            </a:pPr>
            <a:r>
              <a:rPr lang="en-GB" sz="600" i="1" dirty="0">
                <a:solidFill>
                  <a:schemeClr val="bg1"/>
                </a:solidFill>
                <a:cs typeface="Arial"/>
              </a:rPr>
              <a:t>Ensure sites can cope with demand and  sites demand is maintained in accordance with  HSE requirements</a:t>
            </a:r>
            <a:endParaRPr lang="en-GB" sz="800" i="1" dirty="0">
              <a:solidFill>
                <a:schemeClr val="bg1"/>
              </a:solidFill>
              <a:cs typeface="Arial"/>
            </a:endParaRPr>
          </a:p>
        </p:txBody>
      </p:sp>
      <p:sp>
        <p:nvSpPr>
          <p:cNvPr id="74" name="Rectangle 73">
            <a:extLst>
              <a:ext uri="{FF2B5EF4-FFF2-40B4-BE49-F238E27FC236}">
                <a16:creationId xmlns:a16="http://schemas.microsoft.com/office/drawing/2014/main" id="{3EED73C1-9EB1-4022-8503-DF00167F5C47}"/>
              </a:ext>
            </a:extLst>
          </p:cNvPr>
          <p:cNvSpPr/>
          <p:nvPr/>
        </p:nvSpPr>
        <p:spPr>
          <a:xfrm>
            <a:off x="3498737" y="6259310"/>
            <a:ext cx="2315056" cy="338554"/>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Further tangible benefits to be qualified throughout the build phase</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graphicFrame>
        <p:nvGraphicFramePr>
          <p:cNvPr id="51" name="Table 50">
            <a:extLst>
              <a:ext uri="{FF2B5EF4-FFF2-40B4-BE49-F238E27FC236}">
                <a16:creationId xmlns:a16="http://schemas.microsoft.com/office/drawing/2014/main" id="{E1B160E0-429D-4556-8A7D-986AEA21895E}"/>
              </a:ext>
            </a:extLst>
          </p:cNvPr>
          <p:cNvGraphicFramePr>
            <a:graphicFrameLocks noGrp="1"/>
          </p:cNvGraphicFramePr>
          <p:nvPr>
            <p:extLst>
              <p:ext uri="{D42A27DB-BD31-4B8C-83A1-F6EECF244321}">
                <p14:modId xmlns:p14="http://schemas.microsoft.com/office/powerpoint/2010/main" val="2157107512"/>
              </p:ext>
            </p:extLst>
          </p:nvPr>
        </p:nvGraphicFramePr>
        <p:xfrm>
          <a:off x="2841601" y="3594283"/>
          <a:ext cx="4059789" cy="2455004"/>
        </p:xfrm>
        <a:graphic>
          <a:graphicData uri="http://schemas.openxmlformats.org/drawingml/2006/table">
            <a:tbl>
              <a:tblPr firstRow="1" bandRow="1">
                <a:tableStyleId>{5940675A-B579-460E-94D1-54222C63F5DA}</a:tableStyleId>
              </a:tblPr>
              <a:tblGrid>
                <a:gridCol w="2005864">
                  <a:extLst>
                    <a:ext uri="{9D8B030D-6E8A-4147-A177-3AD203B41FA5}">
                      <a16:colId xmlns:a16="http://schemas.microsoft.com/office/drawing/2014/main" val="2948397878"/>
                    </a:ext>
                  </a:extLst>
                </a:gridCol>
                <a:gridCol w="2053925">
                  <a:extLst>
                    <a:ext uri="{9D8B030D-6E8A-4147-A177-3AD203B41FA5}">
                      <a16:colId xmlns:a16="http://schemas.microsoft.com/office/drawing/2014/main" val="2534968340"/>
                    </a:ext>
                  </a:extLst>
                </a:gridCol>
              </a:tblGrid>
              <a:tr h="347924">
                <a:tc>
                  <a:txBody>
                    <a:bodyPr/>
                    <a:lstStyle/>
                    <a:p>
                      <a:pPr algn="ctr"/>
                      <a:r>
                        <a:rPr lang="en-GB" sz="1050" b="1" dirty="0">
                          <a:solidFill>
                            <a:schemeClr val="accent1"/>
                          </a:solidFill>
                        </a:rPr>
                        <a:t>Min</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Stretch</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dirty="0">
                          <a:solidFill>
                            <a:schemeClr val="tx1"/>
                          </a:solidFill>
                        </a:rPr>
                        <a:t>TBC</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TBC</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099407"/>
                  </a:ext>
                </a:extLst>
              </a:tr>
              <a:tr h="526770">
                <a:tc>
                  <a:txBody>
                    <a:bodyPr/>
                    <a:lstStyle/>
                    <a:p>
                      <a:pPr algn="ctr"/>
                      <a:r>
                        <a:rPr lang="en-GB" sz="1050" b="0" dirty="0">
                          <a:solidFill>
                            <a:schemeClr val="tx1"/>
                          </a:solidFill>
                        </a:rPr>
                        <a:t>10k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70k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r h="526770">
                <a:tc>
                  <a:txBody>
                    <a:bodyPr/>
                    <a:lstStyle/>
                    <a:p>
                      <a:pPr algn="ctr"/>
                      <a:r>
                        <a:rPr lang="en-GB" sz="1050" b="0" dirty="0">
                          <a:solidFill>
                            <a:schemeClr val="tx1"/>
                          </a:solidFill>
                        </a:rPr>
                        <a:t>TBC</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TBC</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5016423"/>
                  </a:ext>
                </a:extLst>
              </a:tr>
              <a:tr h="526770">
                <a:tc>
                  <a:txBody>
                    <a:bodyPr/>
                    <a:lstStyle/>
                    <a:p>
                      <a:pPr algn="ctr"/>
                      <a:r>
                        <a:rPr lang="en-GB" sz="1050" b="1" dirty="0">
                          <a:solidFill>
                            <a:schemeClr val="accent1"/>
                          </a:solidFill>
                        </a:rPr>
                        <a:t>10k</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70k</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99417"/>
                  </a:ext>
                </a:extLst>
              </a:tr>
            </a:tbl>
          </a:graphicData>
        </a:graphic>
      </p:graphicFrame>
      <p:sp>
        <p:nvSpPr>
          <p:cNvPr id="52" name="Rectangle 51">
            <a:extLst>
              <a:ext uri="{FF2B5EF4-FFF2-40B4-BE49-F238E27FC236}">
                <a16:creationId xmlns:a16="http://schemas.microsoft.com/office/drawing/2014/main" id="{3EAC2CF1-5C32-4528-8047-65975882195F}"/>
              </a:ext>
            </a:extLst>
          </p:cNvPr>
          <p:cNvSpPr/>
          <p:nvPr/>
        </p:nvSpPr>
        <p:spPr>
          <a:xfrm>
            <a:off x="2627801" y="2650380"/>
            <a:ext cx="4286691" cy="830997"/>
          </a:xfrm>
          <a:prstGeom prst="rect">
            <a:avLst/>
          </a:prstGeom>
          <a:solidFill>
            <a:schemeClr val="bg2">
              <a:lumMod val="40000"/>
              <a:lumOff val="60000"/>
            </a:schemeClr>
          </a:solidFill>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lang="en-GB" sz="800" i="1" kern="0" dirty="0">
                <a:solidFill>
                  <a:srgbClr val="55555A"/>
                </a:solidFill>
                <a:latin typeface="Arial"/>
                <a:ea typeface="ＭＳ Ｐゴシック"/>
              </a:rPr>
              <a:t>With do-nothing option, </a:t>
            </a:r>
            <a:r>
              <a:rPr lang="en-GB" sz="800" b="1" i="1" kern="0" dirty="0">
                <a:solidFill>
                  <a:srgbClr val="55555A"/>
                </a:solidFill>
                <a:latin typeface="Arial"/>
                <a:ea typeface="ＭＳ Ｐゴシック"/>
              </a:rPr>
              <a:t>Total Cost of Ownership (TCO) for NG over 5 years will be $6 M</a:t>
            </a:r>
            <a:r>
              <a:rPr lang="en-GB" sz="800" i="1" kern="0" dirty="0">
                <a:solidFill>
                  <a:srgbClr val="55555A"/>
                </a:solidFill>
                <a:latin typeface="Arial"/>
                <a:ea typeface="ＭＳ Ｐゴシック"/>
              </a:rPr>
              <a:t>, as license and maintenance cost will be paid in-directly via Contingent Provider (currently Pontoon). Going with the recommendation of NG owned platform </a:t>
            </a:r>
            <a:r>
              <a:rPr lang="en-GB" sz="800" b="1" i="1" kern="0" dirty="0">
                <a:solidFill>
                  <a:srgbClr val="55555A"/>
                </a:solidFill>
                <a:latin typeface="Arial"/>
                <a:ea typeface="ＭＳ Ｐゴシック"/>
              </a:rPr>
              <a:t>TCO over 5 years will be $6.4 M. </a:t>
            </a:r>
            <a:r>
              <a:rPr lang="en-GB" sz="800" i="1" kern="0" dirty="0">
                <a:solidFill>
                  <a:srgbClr val="55555A"/>
                </a:solidFill>
                <a:latin typeface="Arial"/>
                <a:ea typeface="ＭＳ Ｐゴシック"/>
              </a:rPr>
              <a:t>Additional $400k spend would allow NG to mitigate outstanding Audit &amp; Security risks and enable seamless management of entire workforce (employee and non-employee)</a:t>
            </a:r>
            <a:endParaRPr kumimoji="0" lang="en-GB" sz="800" b="1" i="1" u="none" strike="noStrike" kern="0" cap="none" spc="0" normalizeH="0" baseline="0" noProof="0" dirty="0">
              <a:ln>
                <a:noFill/>
              </a:ln>
              <a:solidFill>
                <a:srgbClr val="55555A"/>
              </a:solidFill>
              <a:effectLst/>
              <a:uLnTx/>
              <a:uFillTx/>
              <a:latin typeface="Arial"/>
              <a:ea typeface="ＭＳ Ｐゴシック"/>
              <a:cs typeface="+mn-cs"/>
            </a:endParaRPr>
          </a:p>
        </p:txBody>
      </p:sp>
    </p:spTree>
    <p:extLst>
      <p:ext uri="{BB962C8B-B14F-4D97-AF65-F5344CB8AC3E}">
        <p14:creationId xmlns:p14="http://schemas.microsoft.com/office/powerpoint/2010/main" val="77841612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D59114-0167-491A-AED7-E1FEB47FEA5C}"/>
              </a:ext>
            </a:extLst>
          </p:cNvPr>
          <p:cNvSpPr/>
          <p:nvPr/>
        </p:nvSpPr>
        <p:spPr>
          <a:xfrm>
            <a:off x="181395" y="6239009"/>
            <a:ext cx="1914525" cy="590485"/>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1" y="59839"/>
            <a:ext cx="12129926"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0" cap="none" spc="0" normalizeH="0" baseline="0" noProof="0" dirty="0">
                <a:ln>
                  <a:noFill/>
                </a:ln>
                <a:solidFill>
                  <a:srgbClr val="00148C"/>
                </a:solidFill>
                <a:effectLst/>
                <a:uLnTx/>
                <a:uFillTx/>
                <a:latin typeface="Arial"/>
                <a:ea typeface="ＭＳ Ｐゴシック"/>
                <a:cs typeface="+mj-cs"/>
              </a:rPr>
              <a:t>WDDO Phase 2 Costs &amp; Benefits Case- Executive Summary </a:t>
            </a:r>
          </a:p>
        </p:txBody>
      </p:sp>
      <p:sp>
        <p:nvSpPr>
          <p:cNvPr id="3" name="Rectangle: Rounded Corners 2">
            <a:extLst>
              <a:ext uri="{FF2B5EF4-FFF2-40B4-BE49-F238E27FC236}">
                <a16:creationId xmlns:a16="http://schemas.microsoft.com/office/drawing/2014/main" id="{8EF705D8-8773-40C0-B0AA-841863D50A8A}"/>
              </a:ext>
            </a:extLst>
          </p:cNvPr>
          <p:cNvSpPr/>
          <p:nvPr/>
        </p:nvSpPr>
        <p:spPr bwMode="auto">
          <a:xfrm>
            <a:off x="2214462" y="908536"/>
            <a:ext cx="9858096" cy="252843"/>
          </a:xfrm>
          <a:prstGeom prst="roundRect">
            <a:avLst/>
          </a:prstGeom>
          <a:solidFill>
            <a:schemeClr val="accent1">
              <a:lumMod val="75000"/>
            </a:schemeClr>
          </a:solidFill>
          <a:ln w="9525" cap="flat" cmpd="sng" algn="ctr">
            <a:solidFill>
              <a:srgbClr val="55555A"/>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900" b="1" dirty="0">
                <a:solidFill>
                  <a:srgbClr val="FFFFFF"/>
                </a:solidFill>
                <a:latin typeface="Arial"/>
                <a:ea typeface="ＭＳ Ｐゴシック"/>
                <a:cs typeface="Arial"/>
              </a:rPr>
              <a:t>WDDO </a:t>
            </a: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Benefits</a:t>
            </a:r>
          </a:p>
        </p:txBody>
      </p:sp>
      <p:sp>
        <p:nvSpPr>
          <p:cNvPr id="5" name="Oval 4">
            <a:extLst>
              <a:ext uri="{FF2B5EF4-FFF2-40B4-BE49-F238E27FC236}">
                <a16:creationId xmlns:a16="http://schemas.microsoft.com/office/drawing/2014/main" id="{F8CF70AA-EEB5-4320-B078-D55F502A01CA}"/>
              </a:ext>
            </a:extLst>
          </p:cNvPr>
          <p:cNvSpPr/>
          <p:nvPr/>
        </p:nvSpPr>
        <p:spPr bwMode="auto">
          <a:xfrm>
            <a:off x="4562350" y="1314521"/>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dirty="0">
                <a:ln>
                  <a:noFill/>
                </a:ln>
                <a:solidFill>
                  <a:srgbClr val="FFFFFF"/>
                </a:solidFill>
                <a:effectLst/>
                <a:uLnTx/>
                <a:uFillTx/>
                <a:latin typeface="Arial"/>
                <a:ea typeface="ＭＳ Ｐゴシック"/>
                <a:cs typeface="Arial"/>
              </a:rPr>
              <a:t>1</a:t>
            </a:r>
          </a:p>
        </p:txBody>
      </p:sp>
      <p:sp>
        <p:nvSpPr>
          <p:cNvPr id="6" name="TextBox 5">
            <a:extLst>
              <a:ext uri="{FF2B5EF4-FFF2-40B4-BE49-F238E27FC236}">
                <a16:creationId xmlns:a16="http://schemas.microsoft.com/office/drawing/2014/main" id="{D2B9F14D-5907-4EF1-88FB-2BD765361FDE}"/>
              </a:ext>
            </a:extLst>
          </p:cNvPr>
          <p:cNvSpPr txBox="1"/>
          <p:nvPr/>
        </p:nvSpPr>
        <p:spPr bwMode="auto">
          <a:xfrm>
            <a:off x="3756934" y="1611136"/>
            <a:ext cx="19866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dirty="0">
                <a:ln>
                  <a:noFill/>
                </a:ln>
                <a:solidFill>
                  <a:srgbClr val="00148C"/>
                </a:solidFill>
                <a:effectLst/>
                <a:uLnTx/>
                <a:uFillTx/>
                <a:latin typeface="Arial"/>
                <a:ea typeface="ＭＳ Ｐゴシック"/>
                <a:cs typeface="+mn-cs"/>
              </a:rPr>
              <a:t>Direct</a:t>
            </a:r>
            <a:r>
              <a:rPr kumimoji="0" lang="en-GB" sz="900" b="1" i="1" u="none" strike="noStrike" kern="0" cap="none" spc="0" normalizeH="0" baseline="0" noProof="0" dirty="0">
                <a:ln>
                  <a:noFill/>
                </a:ln>
                <a:solidFill>
                  <a:srgbClr val="00BEB4"/>
                </a:solidFill>
                <a:effectLst/>
                <a:uLnTx/>
                <a:uFillTx/>
                <a:latin typeface="Arial"/>
                <a:ea typeface="ＭＳ Ｐゴシック"/>
                <a:cs typeface="+mn-cs"/>
              </a:rPr>
              <a:t> </a:t>
            </a:r>
            <a:r>
              <a:rPr kumimoji="0" lang="en-GB" sz="900" b="0" i="1" u="none" strike="noStrike" kern="0" cap="none" spc="0" normalizeH="0" baseline="0" noProof="0" dirty="0">
                <a:ln>
                  <a:noFill/>
                </a:ln>
                <a:solidFill>
                  <a:srgbClr val="55555A"/>
                </a:solidFill>
                <a:effectLst/>
                <a:uLnTx/>
                <a:uFillTx/>
                <a:latin typeface="Arial"/>
                <a:ea typeface="ＭＳ Ｐゴシック"/>
                <a:cs typeface="+mn-cs"/>
              </a:rPr>
              <a:t>benefits resulting from implementation</a:t>
            </a:r>
            <a:endParaRPr lang="en-GB" sz="900" b="1" i="1" kern="0" dirty="0">
              <a:solidFill>
                <a:srgbClr val="00148C"/>
              </a:solidFill>
              <a:latin typeface="Arial"/>
              <a:ea typeface="ＭＳ Ｐゴシック"/>
            </a:endParaRPr>
          </a:p>
        </p:txBody>
      </p:sp>
      <p:sp>
        <p:nvSpPr>
          <p:cNvPr id="8" name="TextBox 7">
            <a:extLst>
              <a:ext uri="{FF2B5EF4-FFF2-40B4-BE49-F238E27FC236}">
                <a16:creationId xmlns:a16="http://schemas.microsoft.com/office/drawing/2014/main" id="{580353DB-85F4-4936-9A94-7F9E12456A0A}"/>
              </a:ext>
            </a:extLst>
          </p:cNvPr>
          <p:cNvSpPr txBox="1"/>
          <p:nvPr/>
        </p:nvSpPr>
        <p:spPr bwMode="auto">
          <a:xfrm>
            <a:off x="8509013" y="1587362"/>
            <a:ext cx="2025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900" b="1" i="1" u="none" strike="noStrike" kern="0" cap="none" spc="0" normalizeH="0" baseline="0" noProof="0" dirty="0">
                <a:ln>
                  <a:noFill/>
                </a:ln>
                <a:solidFill>
                  <a:srgbClr val="C800A1"/>
                </a:solidFill>
                <a:effectLst/>
                <a:uLnTx/>
                <a:uFillTx/>
                <a:latin typeface="Arial"/>
                <a:ea typeface="ＭＳ Ｐゴシック"/>
                <a:cs typeface="+mn-cs"/>
              </a:rPr>
              <a:t>Intangible </a:t>
            </a:r>
            <a:r>
              <a:rPr kumimoji="0" lang="en-GB" sz="900" b="0" i="1" u="none" strike="noStrike" kern="0" cap="none" spc="0" normalizeH="0" baseline="0" noProof="0" dirty="0">
                <a:ln>
                  <a:noFill/>
                </a:ln>
                <a:solidFill>
                  <a:srgbClr val="55555A"/>
                </a:solidFill>
                <a:effectLst/>
                <a:uLnTx/>
                <a:uFillTx/>
                <a:latin typeface="Arial"/>
                <a:ea typeface="ＭＳ Ｐゴシック"/>
                <a:cs typeface="+mn-cs"/>
              </a:rPr>
              <a:t>Benefits expected as a result of </a:t>
            </a:r>
            <a:r>
              <a:rPr kumimoji="0" lang="en-GB" sz="900" b="1" i="1" u="none" strike="noStrike" kern="0" cap="none" spc="0" normalizeH="0" baseline="0" noProof="0" dirty="0">
                <a:ln>
                  <a:noFill/>
                </a:ln>
                <a:solidFill>
                  <a:srgbClr val="C800A1"/>
                </a:solidFill>
                <a:effectLst/>
                <a:uLnTx/>
                <a:uFillTx/>
                <a:latin typeface="Arial"/>
                <a:ea typeface="ＭＳ Ｐゴシック"/>
                <a:cs typeface="+mn-cs"/>
              </a:rPr>
              <a:t>WDDO </a:t>
            </a:r>
            <a:endParaRPr kumimoji="0" lang="en-GB" sz="900" b="0" i="1"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10" name="Arrow: Pentagon 9">
            <a:extLst>
              <a:ext uri="{FF2B5EF4-FFF2-40B4-BE49-F238E27FC236}">
                <a16:creationId xmlns:a16="http://schemas.microsoft.com/office/drawing/2014/main" id="{FA2CCF10-1C24-4A85-8235-4F55224A60EA}"/>
              </a:ext>
            </a:extLst>
          </p:cNvPr>
          <p:cNvSpPr/>
          <p:nvPr/>
        </p:nvSpPr>
        <p:spPr bwMode="auto">
          <a:xfrm rot="5400000">
            <a:off x="4282080" y="-296645"/>
            <a:ext cx="866985" cy="3974446"/>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2" name="Arrow: Pentagon 11">
            <a:extLst>
              <a:ext uri="{FF2B5EF4-FFF2-40B4-BE49-F238E27FC236}">
                <a16:creationId xmlns:a16="http://schemas.microsoft.com/office/drawing/2014/main" id="{B3FB9FBF-9797-43A7-87CF-4EDC61E2D920}"/>
              </a:ext>
            </a:extLst>
          </p:cNvPr>
          <p:cNvSpPr/>
          <p:nvPr/>
        </p:nvSpPr>
        <p:spPr bwMode="auto">
          <a:xfrm rot="5400000">
            <a:off x="9093125" y="697885"/>
            <a:ext cx="866985" cy="201600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5" name="Oval 14">
            <a:extLst>
              <a:ext uri="{FF2B5EF4-FFF2-40B4-BE49-F238E27FC236}">
                <a16:creationId xmlns:a16="http://schemas.microsoft.com/office/drawing/2014/main" id="{43433A26-7938-4628-8423-26D167D46E1F}"/>
              </a:ext>
            </a:extLst>
          </p:cNvPr>
          <p:cNvSpPr/>
          <p:nvPr/>
        </p:nvSpPr>
        <p:spPr bwMode="auto">
          <a:xfrm>
            <a:off x="9385538" y="1284457"/>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a:ln>
                  <a:noFill/>
                </a:ln>
                <a:solidFill>
                  <a:srgbClr val="FFFFFF"/>
                </a:solidFill>
                <a:effectLst/>
                <a:uLnTx/>
                <a:uFillTx/>
                <a:latin typeface="Arial"/>
                <a:ea typeface="ＭＳ Ｐゴシック"/>
                <a:cs typeface="Arial"/>
              </a:rPr>
              <a:t>3</a:t>
            </a:r>
          </a:p>
        </p:txBody>
      </p:sp>
      <p:sp>
        <p:nvSpPr>
          <p:cNvPr id="24" name="Rectangle 23">
            <a:extLst>
              <a:ext uri="{FF2B5EF4-FFF2-40B4-BE49-F238E27FC236}">
                <a16:creationId xmlns:a16="http://schemas.microsoft.com/office/drawing/2014/main" id="{69A7D514-DB0F-4C39-8FD0-462DFBED2EEE}"/>
              </a:ext>
            </a:extLst>
          </p:cNvPr>
          <p:cNvSpPr/>
          <p:nvPr/>
        </p:nvSpPr>
        <p:spPr>
          <a:xfrm>
            <a:off x="4455935" y="2214231"/>
            <a:ext cx="537327"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1">
                <a:solidFill>
                  <a:srgbClr val="00148C"/>
                </a:solidFill>
                <a:latin typeface="Arial"/>
                <a:ea typeface="ＭＳ Ｐゴシック"/>
              </a:rPr>
              <a:t>£</a:t>
            </a:r>
            <a:r>
              <a:rPr lang="en-GB" sz="1050" b="1" err="1">
                <a:solidFill>
                  <a:srgbClr val="00148C"/>
                </a:solidFill>
                <a:latin typeface="Arial"/>
                <a:ea typeface="ＭＳ Ｐゴシック"/>
              </a:rPr>
              <a:t>tbck</a:t>
            </a:r>
            <a:endParaRPr kumimoji="0" lang="en-GB" sz="1050" b="1" i="0" u="none" strike="noStrike" kern="1200" cap="none" spc="0" normalizeH="0" baseline="0" noProof="0" dirty="0">
              <a:ln>
                <a:noFill/>
              </a:ln>
              <a:solidFill>
                <a:srgbClr val="00148C"/>
              </a:solidFill>
              <a:effectLst/>
              <a:uLnTx/>
              <a:uFillTx/>
              <a:latin typeface="Arial"/>
              <a:ea typeface="ＭＳ Ｐゴシック"/>
              <a:cs typeface="+mn-cs"/>
            </a:endParaRPr>
          </a:p>
        </p:txBody>
      </p:sp>
      <p:sp>
        <p:nvSpPr>
          <p:cNvPr id="29" name="Arrow: Chevron 28">
            <a:extLst>
              <a:ext uri="{FF2B5EF4-FFF2-40B4-BE49-F238E27FC236}">
                <a16:creationId xmlns:a16="http://schemas.microsoft.com/office/drawing/2014/main" id="{2DA7C0A2-22BD-4FB3-AA4F-10F5D402985D}"/>
              </a:ext>
            </a:extLst>
          </p:cNvPr>
          <p:cNvSpPr/>
          <p:nvPr/>
        </p:nvSpPr>
        <p:spPr bwMode="auto">
          <a:xfrm rot="5400000">
            <a:off x="4492461" y="312501"/>
            <a:ext cx="464273" cy="3974448"/>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7" name="Rectangle 16">
            <a:extLst>
              <a:ext uri="{FF2B5EF4-FFF2-40B4-BE49-F238E27FC236}">
                <a16:creationId xmlns:a16="http://schemas.microsoft.com/office/drawing/2014/main" id="{65F55091-EBB2-4E30-A0E3-438CE016FA94}"/>
              </a:ext>
            </a:extLst>
          </p:cNvPr>
          <p:cNvSpPr/>
          <p:nvPr/>
        </p:nvSpPr>
        <p:spPr>
          <a:xfrm>
            <a:off x="2737373" y="2694732"/>
            <a:ext cx="3965415" cy="58477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lang="en-GB" sz="800" i="1" kern="0">
                <a:solidFill>
                  <a:srgbClr val="55555A"/>
                </a:solidFill>
                <a:latin typeface="Arial"/>
                <a:ea typeface="ＭＳ Ｐゴシック"/>
              </a:rPr>
              <a:t>Enterprise </a:t>
            </a:r>
            <a:r>
              <a:rPr lang="en-GB" sz="800" i="1" kern="0" dirty="0">
                <a:solidFill>
                  <a:srgbClr val="55555A"/>
                </a:solidFill>
                <a:latin typeface="Arial"/>
                <a:ea typeface="ＭＳ Ｐゴシック"/>
              </a:rPr>
              <a:t>data platform stood up and sharing data with downstream systems via API layer, </a:t>
            </a:r>
            <a:r>
              <a:rPr kumimoji="0" lang="en-GB" sz="800" b="0" i="1" u="none" strike="noStrike" kern="0" cap="none" spc="0" normalizeH="0" baseline="0" noProof="0">
                <a:ln>
                  <a:noFill/>
                </a:ln>
                <a:solidFill>
                  <a:srgbClr val="55555A"/>
                </a:solidFill>
                <a:effectLst/>
                <a:uLnTx/>
                <a:uFillTx/>
                <a:latin typeface="Arial"/>
                <a:ea typeface="ＭＳ Ｐゴシック"/>
                <a:cs typeface="+mn-cs"/>
              </a:rPr>
              <a:t>we avoid new </a:t>
            </a:r>
            <a:r>
              <a:rPr kumimoji="0" lang="en-GB" sz="800" b="0" i="1" u="none" strike="noStrike" kern="0" cap="none" spc="0" normalizeH="0" baseline="0" noProof="0" err="1">
                <a:ln>
                  <a:noFill/>
                </a:ln>
                <a:solidFill>
                  <a:srgbClr val="55555A"/>
                </a:solidFill>
                <a:effectLst/>
                <a:uLnTx/>
                <a:uFillTx/>
                <a:latin typeface="Arial"/>
                <a:ea typeface="ＭＳ Ｐゴシック"/>
                <a:cs typeface="+mn-cs"/>
              </a:rPr>
              <a:t>poin</a:t>
            </a:r>
            <a:r>
              <a:rPr lang="en-GB" sz="800" i="1" kern="0">
                <a:solidFill>
                  <a:srgbClr val="55555A"/>
                </a:solidFill>
                <a:latin typeface="Arial"/>
                <a:ea typeface="ＭＳ Ｐゴシック"/>
              </a:rPr>
              <a:t>t to point integrations, reduce the cost of maintaining integrations as we migrate away from existing point to point integrations. Also supports future </a:t>
            </a:r>
            <a:r>
              <a:rPr lang="en-GB" sz="800" i="1" kern="0" err="1">
                <a:solidFill>
                  <a:srgbClr val="55555A"/>
                </a:solidFill>
                <a:latin typeface="Arial"/>
                <a:ea typeface="ＭＳ Ｐゴシック"/>
              </a:rPr>
              <a:t>myHub</a:t>
            </a:r>
            <a:r>
              <a:rPr lang="en-GB" sz="800" i="1" kern="0">
                <a:solidFill>
                  <a:srgbClr val="55555A"/>
                </a:solidFill>
                <a:latin typeface="Arial"/>
                <a:ea typeface="ＭＳ Ｐゴシック"/>
              </a:rPr>
              <a:t> changes requiring integration change.</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sp>
        <p:nvSpPr>
          <p:cNvPr id="32" name="Arrow: Chevron 31">
            <a:extLst>
              <a:ext uri="{FF2B5EF4-FFF2-40B4-BE49-F238E27FC236}">
                <a16:creationId xmlns:a16="http://schemas.microsoft.com/office/drawing/2014/main" id="{15F69671-75C7-4638-9AF9-695187FC0ABE}"/>
              </a:ext>
            </a:extLst>
          </p:cNvPr>
          <p:cNvSpPr/>
          <p:nvPr/>
        </p:nvSpPr>
        <p:spPr bwMode="auto">
          <a:xfrm rot="5400000">
            <a:off x="9284452" y="1307457"/>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3" name="Rectangle 32">
            <a:extLst>
              <a:ext uri="{FF2B5EF4-FFF2-40B4-BE49-F238E27FC236}">
                <a16:creationId xmlns:a16="http://schemas.microsoft.com/office/drawing/2014/main" id="{05F050AA-0DFC-49A5-B597-013F1D69AD5F}"/>
              </a:ext>
            </a:extLst>
          </p:cNvPr>
          <p:cNvSpPr/>
          <p:nvPr/>
        </p:nvSpPr>
        <p:spPr>
          <a:xfrm>
            <a:off x="9099257" y="2205297"/>
            <a:ext cx="854722"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C800A1"/>
                </a:solidFill>
                <a:effectLst/>
                <a:uLnTx/>
                <a:uFillTx/>
                <a:latin typeface="Arial"/>
                <a:ea typeface="ＭＳ Ｐゴシック"/>
                <a:cs typeface="+mn-cs"/>
              </a:rPr>
              <a:t> Intangible</a:t>
            </a:r>
          </a:p>
        </p:txBody>
      </p:sp>
      <p:sp>
        <p:nvSpPr>
          <p:cNvPr id="55" name="Rectangle 54">
            <a:extLst>
              <a:ext uri="{FF2B5EF4-FFF2-40B4-BE49-F238E27FC236}">
                <a16:creationId xmlns:a16="http://schemas.microsoft.com/office/drawing/2014/main" id="{7DE2EEEF-E99D-45E4-A39D-D6716900255D}"/>
              </a:ext>
            </a:extLst>
          </p:cNvPr>
          <p:cNvSpPr/>
          <p:nvPr/>
        </p:nvSpPr>
        <p:spPr>
          <a:xfrm>
            <a:off x="8359060" y="2519057"/>
            <a:ext cx="2315056" cy="338554"/>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Worker data accurate, shared, able to support the agile/digital ambition</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cxnSp>
        <p:nvCxnSpPr>
          <p:cNvPr id="22" name="Straight Connector 21">
            <a:extLst>
              <a:ext uri="{FF2B5EF4-FFF2-40B4-BE49-F238E27FC236}">
                <a16:creationId xmlns:a16="http://schemas.microsoft.com/office/drawing/2014/main" id="{6474E44B-3CC5-430C-89D4-1CCFCB468C5F}"/>
              </a:ext>
            </a:extLst>
          </p:cNvPr>
          <p:cNvCxnSpPr/>
          <p:nvPr/>
        </p:nvCxnSpPr>
        <p:spPr bwMode="auto">
          <a:xfrm>
            <a:off x="7042476" y="1236970"/>
            <a:ext cx="0" cy="5285750"/>
          </a:xfrm>
          <a:prstGeom prst="line">
            <a:avLst/>
          </a:prstGeom>
          <a:solidFill>
            <a:schemeClr val="accent1"/>
          </a:solidFill>
          <a:ln w="9525" cap="flat" cmpd="sng" algn="ctr">
            <a:solidFill>
              <a:schemeClr val="accent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25">
            <a:extLst>
              <a:ext uri="{FF2B5EF4-FFF2-40B4-BE49-F238E27FC236}">
                <a16:creationId xmlns:a16="http://schemas.microsoft.com/office/drawing/2014/main" id="{49FE6251-9923-4B62-B198-98A2819C1508}"/>
              </a:ext>
            </a:extLst>
          </p:cNvPr>
          <p:cNvSpPr/>
          <p:nvPr/>
        </p:nvSpPr>
        <p:spPr>
          <a:xfrm>
            <a:off x="2672366" y="3597199"/>
            <a:ext cx="4173105"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1" u="none" strike="noStrike" kern="0" cap="none" spc="0" normalizeH="0" baseline="0" noProof="0" dirty="0">
                <a:ln>
                  <a:noFill/>
                </a:ln>
                <a:solidFill>
                  <a:srgbClr val="00148C"/>
                </a:solidFill>
                <a:effectLst/>
                <a:uLnTx/>
                <a:uFillTx/>
                <a:latin typeface="Arial"/>
                <a:ea typeface="ＭＳ Ｐゴシック"/>
                <a:cs typeface="+mn-cs"/>
              </a:rPr>
              <a:t>Tangible savings achieved through vendor costs reduction</a:t>
            </a:r>
            <a:endParaRPr kumimoji="0" lang="en-GB" sz="1800" b="0" i="0" u="none" strike="noStrike" kern="1200" cap="none" spc="0" normalizeH="0" baseline="0" noProof="0" dirty="0">
              <a:ln>
                <a:noFill/>
              </a:ln>
              <a:solidFill>
                <a:srgbClr val="55555A"/>
              </a:solidFill>
              <a:effectLst/>
              <a:uLnTx/>
              <a:uFillTx/>
              <a:latin typeface="Arial"/>
              <a:ea typeface="ＭＳ Ｐゴシック"/>
              <a:cs typeface="+mn-cs"/>
            </a:endParaRPr>
          </a:p>
        </p:txBody>
      </p:sp>
      <p:sp>
        <p:nvSpPr>
          <p:cNvPr id="59" name="Rectangle 58">
            <a:extLst>
              <a:ext uri="{FF2B5EF4-FFF2-40B4-BE49-F238E27FC236}">
                <a16:creationId xmlns:a16="http://schemas.microsoft.com/office/drawing/2014/main" id="{B31CE53F-5D80-4793-9E14-0F0957EACECF}"/>
              </a:ext>
            </a:extLst>
          </p:cNvPr>
          <p:cNvSpPr/>
          <p:nvPr/>
        </p:nvSpPr>
        <p:spPr>
          <a:xfrm>
            <a:off x="2632309" y="4784257"/>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WIPRO</a:t>
            </a:r>
          </a:p>
        </p:txBody>
      </p:sp>
      <p:sp>
        <p:nvSpPr>
          <p:cNvPr id="117" name="Rectangle: Rounded Corners 116">
            <a:extLst>
              <a:ext uri="{FF2B5EF4-FFF2-40B4-BE49-F238E27FC236}">
                <a16:creationId xmlns:a16="http://schemas.microsoft.com/office/drawing/2014/main" id="{18B9CFB9-9C3D-4A51-898B-2DAFCBEE9187}"/>
              </a:ext>
            </a:extLst>
          </p:cNvPr>
          <p:cNvSpPr/>
          <p:nvPr/>
        </p:nvSpPr>
        <p:spPr bwMode="auto">
          <a:xfrm>
            <a:off x="119441" y="898919"/>
            <a:ext cx="2014311" cy="252843"/>
          </a:xfrm>
          <a:prstGeom prst="round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lang="en-GB" sz="900" b="1" dirty="0">
                <a:solidFill>
                  <a:srgbClr val="FFFFFF"/>
                </a:solidFill>
                <a:latin typeface="Arial"/>
                <a:ea typeface="ＭＳ Ｐゴシック"/>
                <a:cs typeface="Arial"/>
              </a:rPr>
              <a:t>WDDO </a:t>
            </a:r>
            <a:r>
              <a:rPr kumimoji="0" lang="en-GB" sz="900" b="1" i="0" u="none" strike="noStrike" kern="1200" cap="none" spc="0" normalizeH="0" baseline="0" noProof="0" dirty="0">
                <a:ln>
                  <a:noFill/>
                </a:ln>
                <a:solidFill>
                  <a:srgbClr val="FFFFFF"/>
                </a:solidFill>
                <a:effectLst/>
                <a:uLnTx/>
                <a:uFillTx/>
                <a:latin typeface="Arial"/>
                <a:ea typeface="ＭＳ Ｐゴシック"/>
                <a:cs typeface="Arial"/>
              </a:rPr>
              <a:t>Costs</a:t>
            </a:r>
          </a:p>
        </p:txBody>
      </p:sp>
      <p:graphicFrame>
        <p:nvGraphicFramePr>
          <p:cNvPr id="119" name="Table 118">
            <a:extLst>
              <a:ext uri="{FF2B5EF4-FFF2-40B4-BE49-F238E27FC236}">
                <a16:creationId xmlns:a16="http://schemas.microsoft.com/office/drawing/2014/main" id="{11B275D1-B953-4172-A9F8-FEA280C8F338}"/>
              </a:ext>
            </a:extLst>
          </p:cNvPr>
          <p:cNvGraphicFramePr>
            <a:graphicFrameLocks noGrp="1"/>
          </p:cNvGraphicFramePr>
          <p:nvPr>
            <p:extLst>
              <p:ext uri="{D42A27DB-BD31-4B8C-83A1-F6EECF244321}">
                <p14:modId xmlns:p14="http://schemas.microsoft.com/office/powerpoint/2010/main" val="3402812913"/>
              </p:ext>
            </p:extLst>
          </p:nvPr>
        </p:nvGraphicFramePr>
        <p:xfrm>
          <a:off x="481988" y="4173088"/>
          <a:ext cx="1863794" cy="1928234"/>
        </p:xfrm>
        <a:graphic>
          <a:graphicData uri="http://schemas.openxmlformats.org/drawingml/2006/table">
            <a:tbl>
              <a:tblPr firstRow="1" bandRow="1">
                <a:tableStyleId>{5940675A-B579-460E-94D1-54222C63F5DA}</a:tableStyleId>
              </a:tblPr>
              <a:tblGrid>
                <a:gridCol w="920865">
                  <a:extLst>
                    <a:ext uri="{9D8B030D-6E8A-4147-A177-3AD203B41FA5}">
                      <a16:colId xmlns:a16="http://schemas.microsoft.com/office/drawing/2014/main" val="2948397878"/>
                    </a:ext>
                  </a:extLst>
                </a:gridCol>
                <a:gridCol w="942929">
                  <a:extLst>
                    <a:ext uri="{9D8B030D-6E8A-4147-A177-3AD203B41FA5}">
                      <a16:colId xmlns:a16="http://schemas.microsoft.com/office/drawing/2014/main" val="2534968340"/>
                    </a:ext>
                  </a:extLst>
                </a:gridCol>
              </a:tblGrid>
              <a:tr h="347924">
                <a:tc>
                  <a:txBody>
                    <a:bodyPr/>
                    <a:lstStyle/>
                    <a:p>
                      <a:pPr algn="ctr"/>
                      <a:r>
                        <a:rPr lang="en-GB" sz="1050" b="1">
                          <a:solidFill>
                            <a:schemeClr val="accent1"/>
                          </a:solidFill>
                        </a:rPr>
                        <a:t>Y1 £</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a:solidFill>
                            <a:schemeClr val="accent1"/>
                          </a:solidFill>
                        </a:rPr>
                        <a:t>Y2 £</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a:solidFill>
                            <a:schemeClr val="tx1"/>
                          </a:solidFill>
                        </a:rPr>
                        <a:t>1.35m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dirty="0">
                          <a:solidFill>
                            <a:schemeClr val="tx1"/>
                          </a:solidFill>
                        </a:rPr>
                        <a:t>0 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5099407"/>
                  </a:ext>
                </a:extLst>
              </a:tr>
              <a:tr h="526770">
                <a:tc>
                  <a:txBody>
                    <a:bodyPr/>
                    <a:lstStyle/>
                    <a:p>
                      <a:pPr algn="ctr"/>
                      <a:r>
                        <a:rPr lang="en-GB" sz="1050" b="0">
                          <a:solidFill>
                            <a:schemeClr val="tx1"/>
                          </a:solidFill>
                        </a:rPr>
                        <a:t>1.13m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0">
                          <a:solidFill>
                            <a:schemeClr val="tx1"/>
                          </a:solidFill>
                        </a:rPr>
                        <a:t>0.24m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r h="526770">
                <a:tc>
                  <a:txBody>
                    <a:bodyPr/>
                    <a:lstStyle/>
                    <a:p>
                      <a:pPr algn="ctr"/>
                      <a:r>
                        <a:rPr lang="en-GB" sz="1050" b="1">
                          <a:solidFill>
                            <a:schemeClr val="accent1"/>
                          </a:solidFill>
                        </a:rPr>
                        <a:t>2.58m</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a:solidFill>
                            <a:schemeClr val="accent1"/>
                          </a:solidFill>
                        </a:rPr>
                        <a:t>0.24M</a:t>
                      </a:r>
                    </a:p>
                  </a:txBody>
                  <a:tcPr anchor="ctr">
                    <a:lnL w="12700" cap="flat" cmpd="sng" algn="ctr">
                      <a:solidFill>
                        <a:schemeClr val="accent1"/>
                      </a:solidFill>
                      <a:prstDash val="dash"/>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99417"/>
                  </a:ext>
                </a:extLst>
              </a:tr>
            </a:tbl>
          </a:graphicData>
        </a:graphic>
      </p:graphicFrame>
      <p:sp>
        <p:nvSpPr>
          <p:cNvPr id="122" name="TextBox 121">
            <a:extLst>
              <a:ext uri="{FF2B5EF4-FFF2-40B4-BE49-F238E27FC236}">
                <a16:creationId xmlns:a16="http://schemas.microsoft.com/office/drawing/2014/main" id="{A399EAFF-C252-43B6-AA64-45F314D5BBBF}"/>
              </a:ext>
            </a:extLst>
          </p:cNvPr>
          <p:cNvSpPr txBox="1"/>
          <p:nvPr/>
        </p:nvSpPr>
        <p:spPr bwMode="auto">
          <a:xfrm>
            <a:off x="155700" y="1602730"/>
            <a:ext cx="1948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lang="en-GB" sz="900" b="1" i="1" kern="0" dirty="0">
                <a:solidFill>
                  <a:srgbClr val="00148C"/>
                </a:solidFill>
                <a:latin typeface="Arial"/>
                <a:ea typeface="ＭＳ Ｐゴシック"/>
              </a:rPr>
              <a:t>Cost to deliver 3 workstreams, globally</a:t>
            </a:r>
            <a:endParaRPr kumimoji="0" lang="en-GB" sz="900" b="0" i="1"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23" name="Arrow: Pentagon 122">
            <a:extLst>
              <a:ext uri="{FF2B5EF4-FFF2-40B4-BE49-F238E27FC236}">
                <a16:creationId xmlns:a16="http://schemas.microsoft.com/office/drawing/2014/main" id="{D926957D-B01D-496E-B8AF-2513DBCF2A8C}"/>
              </a:ext>
            </a:extLst>
          </p:cNvPr>
          <p:cNvSpPr/>
          <p:nvPr/>
        </p:nvSpPr>
        <p:spPr bwMode="auto">
          <a:xfrm rot="5400000">
            <a:off x="692686" y="699958"/>
            <a:ext cx="866985" cy="2015150"/>
          </a:xfrm>
          <a:prstGeom prst="homePlate">
            <a:avLst>
              <a:gd name="adj" fmla="val 17577"/>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24" name="Arrow: Chevron 123">
            <a:extLst>
              <a:ext uri="{FF2B5EF4-FFF2-40B4-BE49-F238E27FC236}">
                <a16:creationId xmlns:a16="http://schemas.microsoft.com/office/drawing/2014/main" id="{62FFEE00-8ECC-461B-9E10-D71EC68456E7}"/>
              </a:ext>
            </a:extLst>
          </p:cNvPr>
          <p:cNvSpPr/>
          <p:nvPr/>
        </p:nvSpPr>
        <p:spPr bwMode="auto">
          <a:xfrm rot="5400000">
            <a:off x="903066" y="1309105"/>
            <a:ext cx="464273" cy="2015150"/>
          </a:xfrm>
          <a:prstGeom prst="chevron">
            <a:avLst>
              <a:gd name="adj" fmla="val 29752"/>
            </a:avLst>
          </a:prstGeom>
          <a:noFill/>
          <a:ln w="19050" cap="flat" cmpd="sng" algn="ctr">
            <a:solidFill>
              <a:schemeClr val="accent1"/>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1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25" name="Rectangle 124">
            <a:extLst>
              <a:ext uri="{FF2B5EF4-FFF2-40B4-BE49-F238E27FC236}">
                <a16:creationId xmlns:a16="http://schemas.microsoft.com/office/drawing/2014/main" id="{A92588AC-EFAA-49C0-8004-9773477D67FC}"/>
              </a:ext>
            </a:extLst>
          </p:cNvPr>
          <p:cNvSpPr/>
          <p:nvPr/>
        </p:nvSpPr>
        <p:spPr>
          <a:xfrm>
            <a:off x="58065" y="2573403"/>
            <a:ext cx="2136225" cy="1077218"/>
          </a:xfrm>
          <a:prstGeom prst="rect">
            <a:avLst/>
          </a:prstGeom>
        </p:spPr>
        <p:txBody>
          <a:bodyPr wrap="square" lIns="91440" tIns="45720" rIns="91440" bIns="45720" anchor="t">
            <a:spAutoFit/>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Y1 Spend is combination of platform implementation, and business process and governance development and implementation. The project will </a:t>
            </a:r>
            <a:r>
              <a:rPr lang="en-GB" sz="800" i="1" kern="0">
                <a:solidFill>
                  <a:srgbClr val="55555A"/>
                </a:solidFill>
                <a:latin typeface="Arial"/>
                <a:ea typeface="ＭＳ Ｐゴシック"/>
              </a:rPr>
              <a:t>implement</a:t>
            </a:r>
            <a:r>
              <a:rPr kumimoji="0" lang="en-GB" sz="800" b="0" i="1" u="none" strike="noStrike" kern="0" cap="none" spc="0" normalizeH="0" baseline="0" noProof="0" dirty="0">
                <a:ln>
                  <a:noFill/>
                </a:ln>
                <a:solidFill>
                  <a:srgbClr val="55555A"/>
                </a:solidFill>
                <a:effectLst/>
                <a:uLnTx/>
                <a:uFillTx/>
                <a:latin typeface="Arial"/>
                <a:ea typeface="ＭＳ Ｐゴシック"/>
                <a:cs typeface="+mn-cs"/>
              </a:rPr>
              <a:t> a number of high value use cases and provide a foundation for future build out. Y2 is licences and some people resource to support the change in BAU</a:t>
            </a:r>
          </a:p>
        </p:txBody>
      </p:sp>
      <p:sp>
        <p:nvSpPr>
          <p:cNvPr id="126" name="Rectangle 125">
            <a:extLst>
              <a:ext uri="{FF2B5EF4-FFF2-40B4-BE49-F238E27FC236}">
                <a16:creationId xmlns:a16="http://schemas.microsoft.com/office/drawing/2014/main" id="{585F3AD5-4E95-442C-86F0-C8744AFEEB64}"/>
              </a:ext>
            </a:extLst>
          </p:cNvPr>
          <p:cNvSpPr/>
          <p:nvPr/>
        </p:nvSpPr>
        <p:spPr>
          <a:xfrm>
            <a:off x="813639" y="2232477"/>
            <a:ext cx="643125"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srgbClr val="00148C"/>
                </a:solidFill>
                <a:effectLst/>
                <a:uLnTx/>
                <a:uFillTx/>
                <a:latin typeface="Arial"/>
                <a:ea typeface="ＭＳ Ｐゴシック"/>
                <a:cs typeface="+mn-cs"/>
              </a:rPr>
              <a:t>£2.58m</a:t>
            </a:r>
            <a:endParaRPr kumimoji="0" lang="en-GB" sz="1050" b="1" i="0" u="none" strike="noStrike" kern="1200" cap="none" spc="0" normalizeH="0" baseline="0" noProof="0" dirty="0">
              <a:ln>
                <a:noFill/>
              </a:ln>
              <a:solidFill>
                <a:srgbClr val="00148C"/>
              </a:solidFill>
              <a:effectLst/>
              <a:uLnTx/>
              <a:uFillTx/>
              <a:latin typeface="Arial"/>
              <a:ea typeface="ＭＳ Ｐゴシック"/>
              <a:cs typeface="+mn-cs"/>
            </a:endParaRPr>
          </a:p>
        </p:txBody>
      </p:sp>
      <p:sp>
        <p:nvSpPr>
          <p:cNvPr id="127" name="Oval 126">
            <a:extLst>
              <a:ext uri="{FF2B5EF4-FFF2-40B4-BE49-F238E27FC236}">
                <a16:creationId xmlns:a16="http://schemas.microsoft.com/office/drawing/2014/main" id="{1A302A5F-69EC-4BF6-9A0D-A24F79F5960B}"/>
              </a:ext>
            </a:extLst>
          </p:cNvPr>
          <p:cNvSpPr/>
          <p:nvPr/>
        </p:nvSpPr>
        <p:spPr bwMode="auto">
          <a:xfrm>
            <a:off x="984351" y="1280666"/>
            <a:ext cx="301697" cy="289989"/>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GB" sz="1200" b="1" i="0" u="none" strike="noStrike" kern="1200" cap="none" spc="0" normalizeH="0" baseline="0" noProof="0">
                <a:ln>
                  <a:noFill/>
                </a:ln>
                <a:solidFill>
                  <a:srgbClr val="FFFFFF"/>
                </a:solidFill>
                <a:effectLst/>
                <a:uLnTx/>
                <a:uFillTx/>
                <a:latin typeface="Arial"/>
                <a:ea typeface="ＭＳ Ｐゴシック"/>
                <a:cs typeface="Arial"/>
              </a:rPr>
              <a:t>£</a:t>
            </a:r>
            <a:endParaRPr kumimoji="0" lang="en-GB" sz="1200" b="1"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28" name="Rectangle 127">
            <a:extLst>
              <a:ext uri="{FF2B5EF4-FFF2-40B4-BE49-F238E27FC236}">
                <a16:creationId xmlns:a16="http://schemas.microsoft.com/office/drawing/2014/main" id="{F367705A-4343-4EB4-B942-9A2C98E96E84}"/>
              </a:ext>
            </a:extLst>
          </p:cNvPr>
          <p:cNvSpPr/>
          <p:nvPr/>
        </p:nvSpPr>
        <p:spPr>
          <a:xfrm>
            <a:off x="13837" y="4634640"/>
            <a:ext cx="955699"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CAPEX</a:t>
            </a:r>
          </a:p>
        </p:txBody>
      </p:sp>
      <p:sp>
        <p:nvSpPr>
          <p:cNvPr id="129" name="Rectangle 128">
            <a:extLst>
              <a:ext uri="{FF2B5EF4-FFF2-40B4-BE49-F238E27FC236}">
                <a16:creationId xmlns:a16="http://schemas.microsoft.com/office/drawing/2014/main" id="{37FFB907-635A-47B3-A21F-75250296948D}"/>
              </a:ext>
            </a:extLst>
          </p:cNvPr>
          <p:cNvSpPr/>
          <p:nvPr/>
        </p:nvSpPr>
        <p:spPr>
          <a:xfrm>
            <a:off x="13837" y="5192386"/>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lang="en-GB" sz="800" b="1" kern="0" dirty="0">
                <a:solidFill>
                  <a:srgbClr val="00148C"/>
                </a:solidFill>
                <a:latin typeface="Arial"/>
                <a:ea typeface="ＭＳ Ｐゴシック"/>
              </a:rPr>
              <a:t>OPEX</a:t>
            </a:r>
            <a:endParaRPr kumimoji="0" lang="en-GB" sz="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30" name="Rectangle 129">
            <a:extLst>
              <a:ext uri="{FF2B5EF4-FFF2-40B4-BE49-F238E27FC236}">
                <a16:creationId xmlns:a16="http://schemas.microsoft.com/office/drawing/2014/main" id="{9A2CB687-180D-47A4-A311-DD28D040F382}"/>
              </a:ext>
            </a:extLst>
          </p:cNvPr>
          <p:cNvSpPr/>
          <p:nvPr/>
        </p:nvSpPr>
        <p:spPr>
          <a:xfrm>
            <a:off x="13837" y="5661596"/>
            <a:ext cx="866428"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TOTEX</a:t>
            </a:r>
          </a:p>
        </p:txBody>
      </p:sp>
      <p:sp>
        <p:nvSpPr>
          <p:cNvPr id="53" name="Callout: Right Arrow 52">
            <a:extLst>
              <a:ext uri="{FF2B5EF4-FFF2-40B4-BE49-F238E27FC236}">
                <a16:creationId xmlns:a16="http://schemas.microsoft.com/office/drawing/2014/main" id="{833D1BD5-960D-483C-AB42-9C737D872C70}"/>
              </a:ext>
            </a:extLst>
          </p:cNvPr>
          <p:cNvSpPr/>
          <p:nvPr/>
        </p:nvSpPr>
        <p:spPr bwMode="auto">
          <a:xfrm>
            <a:off x="7110783" y="3052897"/>
            <a:ext cx="2401516" cy="521356"/>
          </a:xfrm>
          <a:prstGeom prst="rightArrowCallout">
            <a:avLst>
              <a:gd name="adj1" fmla="val 15827"/>
              <a:gd name="adj2" fmla="val 50000"/>
              <a:gd name="adj3" fmla="val 65105"/>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latin typeface="+mn-lt"/>
                <a:cs typeface="Arial"/>
              </a:rPr>
              <a:t>Data maturity improved</a:t>
            </a:r>
          </a:p>
          <a:p>
            <a:pPr>
              <a:spcAft>
                <a:spcPts val="450"/>
              </a:spcAft>
            </a:pPr>
            <a:r>
              <a:rPr lang="en-GB" sz="600" i="1" dirty="0">
                <a:solidFill>
                  <a:schemeClr val="bg1"/>
                </a:solidFill>
                <a:cs typeface="Arial"/>
              </a:rPr>
              <a:t>Improving our digital capability for the workforce domain</a:t>
            </a:r>
          </a:p>
        </p:txBody>
      </p:sp>
      <p:sp>
        <p:nvSpPr>
          <p:cNvPr id="54" name="TextBox 53">
            <a:extLst>
              <a:ext uri="{FF2B5EF4-FFF2-40B4-BE49-F238E27FC236}">
                <a16:creationId xmlns:a16="http://schemas.microsoft.com/office/drawing/2014/main" id="{9E384FEB-B78D-46DD-949E-96FF78AF1DC7}"/>
              </a:ext>
            </a:extLst>
          </p:cNvPr>
          <p:cNvSpPr txBox="1"/>
          <p:nvPr/>
        </p:nvSpPr>
        <p:spPr bwMode="auto">
          <a:xfrm>
            <a:off x="9582851" y="3091078"/>
            <a:ext cx="24015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indent="0" algn="just">
              <a:spcAft>
                <a:spcPts val="600"/>
              </a:spcAft>
              <a:buClr>
                <a:schemeClr val="tx1"/>
              </a:buClr>
              <a:buFont typeface="Arial" panose="020B0604020202020204" pitchFamily="34" charset="0"/>
              <a:buNone/>
              <a:defRPr sz="600" i="1" kern="0"/>
            </a:lvl1pPr>
          </a:lstStyle>
          <a:p>
            <a:pPr algn="l"/>
            <a:r>
              <a:rPr lang="en-GB" sz="900" dirty="0"/>
              <a:t>We move from a maturity score of 1.45 out of 5 to 3.3 which puts us ‘in the pack’ to ‘ahead of the pack’</a:t>
            </a:r>
          </a:p>
        </p:txBody>
      </p:sp>
      <p:sp>
        <p:nvSpPr>
          <p:cNvPr id="63" name="TextBox 62">
            <a:extLst>
              <a:ext uri="{FF2B5EF4-FFF2-40B4-BE49-F238E27FC236}">
                <a16:creationId xmlns:a16="http://schemas.microsoft.com/office/drawing/2014/main" id="{73226CC6-D874-40F4-B3A9-65E604E139BA}"/>
              </a:ext>
            </a:extLst>
          </p:cNvPr>
          <p:cNvSpPr txBox="1"/>
          <p:nvPr/>
        </p:nvSpPr>
        <p:spPr bwMode="auto">
          <a:xfrm>
            <a:off x="9581954" y="3672056"/>
            <a:ext cx="23150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Platform consumers of worker data use API and fetch data – we reduce expensive custom integrations. Other consumers pull from Snowflake on demand, securely</a:t>
            </a:r>
            <a:endParaRPr lang="en-GB" sz="1000" i="1" dirty="0"/>
          </a:p>
        </p:txBody>
      </p:sp>
      <p:sp>
        <p:nvSpPr>
          <p:cNvPr id="64" name="Callout: Right Arrow 63">
            <a:extLst>
              <a:ext uri="{FF2B5EF4-FFF2-40B4-BE49-F238E27FC236}">
                <a16:creationId xmlns:a16="http://schemas.microsoft.com/office/drawing/2014/main" id="{32038250-0ED6-4AF7-9F59-DA4DFCC711A2}"/>
              </a:ext>
            </a:extLst>
          </p:cNvPr>
          <p:cNvSpPr/>
          <p:nvPr/>
        </p:nvSpPr>
        <p:spPr bwMode="auto">
          <a:xfrm>
            <a:off x="7118953" y="3694367"/>
            <a:ext cx="2401516" cy="538873"/>
          </a:xfrm>
          <a:prstGeom prst="rightArrowCallout">
            <a:avLst>
              <a:gd name="adj1" fmla="val 15827"/>
              <a:gd name="adj2" fmla="val 49206"/>
              <a:gd name="adj3" fmla="val 64039"/>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Strategic architecture built</a:t>
            </a:r>
          </a:p>
          <a:p>
            <a:pPr>
              <a:spcAft>
                <a:spcPts val="450"/>
              </a:spcAft>
            </a:pPr>
            <a:r>
              <a:rPr lang="en-GB" sz="600" i="1" dirty="0">
                <a:solidFill>
                  <a:schemeClr val="bg1"/>
                </a:solidFill>
                <a:cs typeface="Arial"/>
              </a:rPr>
              <a:t>Reduces the TCO of our platforms and processes.</a:t>
            </a:r>
          </a:p>
        </p:txBody>
      </p:sp>
      <p:sp>
        <p:nvSpPr>
          <p:cNvPr id="66" name="TextBox 65">
            <a:extLst>
              <a:ext uri="{FF2B5EF4-FFF2-40B4-BE49-F238E27FC236}">
                <a16:creationId xmlns:a16="http://schemas.microsoft.com/office/drawing/2014/main" id="{E4DE1537-8015-4A83-90CC-E9A56991A275}"/>
              </a:ext>
            </a:extLst>
          </p:cNvPr>
          <p:cNvSpPr txBox="1"/>
          <p:nvPr/>
        </p:nvSpPr>
        <p:spPr bwMode="auto">
          <a:xfrm>
            <a:off x="9581954" y="4316648"/>
            <a:ext cx="2392809"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Accountability for the entire data lifecycle deployed to data owners and stewards. Playbooks deployed to provide one way to master, update and delete data</a:t>
            </a:r>
            <a:r>
              <a:rPr lang="en-GB" sz="900" i="1"/>
              <a:t>. We govern our data better\easier</a:t>
            </a:r>
            <a:endParaRPr lang="en-GB" sz="1000" i="1" dirty="0"/>
          </a:p>
        </p:txBody>
      </p:sp>
      <p:sp>
        <p:nvSpPr>
          <p:cNvPr id="67" name="Callout: Right Arrow 66">
            <a:extLst>
              <a:ext uri="{FF2B5EF4-FFF2-40B4-BE49-F238E27FC236}">
                <a16:creationId xmlns:a16="http://schemas.microsoft.com/office/drawing/2014/main" id="{DD97C0AA-C649-465C-AB45-D7AB7525D051}"/>
              </a:ext>
            </a:extLst>
          </p:cNvPr>
          <p:cNvSpPr/>
          <p:nvPr/>
        </p:nvSpPr>
        <p:spPr bwMode="auto">
          <a:xfrm>
            <a:off x="7114020" y="4331773"/>
            <a:ext cx="2401516" cy="538873"/>
          </a:xfrm>
          <a:prstGeom prst="rightArrowCallout">
            <a:avLst>
              <a:gd name="adj1" fmla="val 15827"/>
              <a:gd name="adj2" fmla="val 50000"/>
              <a:gd name="adj3" fmla="val 6065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Data assurance, standards, procedures and controls built</a:t>
            </a:r>
          </a:p>
          <a:p>
            <a:pPr>
              <a:spcAft>
                <a:spcPts val="450"/>
              </a:spcAft>
            </a:pPr>
            <a:r>
              <a:rPr lang="en-GB" sz="600" i="1" dirty="0">
                <a:solidFill>
                  <a:schemeClr val="bg1"/>
                </a:solidFill>
                <a:cs typeface="Arial"/>
              </a:rPr>
              <a:t>We have one way of managing and governing data</a:t>
            </a:r>
          </a:p>
        </p:txBody>
      </p:sp>
      <p:sp>
        <p:nvSpPr>
          <p:cNvPr id="69" name="TextBox 68">
            <a:extLst>
              <a:ext uri="{FF2B5EF4-FFF2-40B4-BE49-F238E27FC236}">
                <a16:creationId xmlns:a16="http://schemas.microsoft.com/office/drawing/2014/main" id="{E9E9696B-4C4E-429C-8FD5-322E606E813D}"/>
              </a:ext>
            </a:extLst>
          </p:cNvPr>
          <p:cNvSpPr txBox="1"/>
          <p:nvPr/>
        </p:nvSpPr>
        <p:spPr bwMode="auto">
          <a:xfrm>
            <a:off x="9581954" y="5041483"/>
            <a:ext cx="23928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Update the conceptual and logical data models, ensure integration improvements to Downstream systems are driven from a Golden Record</a:t>
            </a:r>
          </a:p>
        </p:txBody>
      </p:sp>
      <p:sp>
        <p:nvSpPr>
          <p:cNvPr id="70" name="Callout: Right Arrow 69">
            <a:extLst>
              <a:ext uri="{FF2B5EF4-FFF2-40B4-BE49-F238E27FC236}">
                <a16:creationId xmlns:a16="http://schemas.microsoft.com/office/drawing/2014/main" id="{C12D5CE6-F99F-4002-8D2B-155B82A89637}"/>
              </a:ext>
            </a:extLst>
          </p:cNvPr>
          <p:cNvSpPr/>
          <p:nvPr/>
        </p:nvSpPr>
        <p:spPr bwMode="auto">
          <a:xfrm>
            <a:off x="7114020" y="4974231"/>
            <a:ext cx="2401516" cy="653239"/>
          </a:xfrm>
          <a:prstGeom prst="rightArrowCallout">
            <a:avLst>
              <a:gd name="adj1" fmla="val 15827"/>
              <a:gd name="adj2" fmla="val 48548"/>
              <a:gd name="adj3" fmla="val 50416"/>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Golden record and data models</a:t>
            </a:r>
          </a:p>
          <a:p>
            <a:pPr>
              <a:spcAft>
                <a:spcPts val="450"/>
              </a:spcAft>
            </a:pPr>
            <a:r>
              <a:rPr lang="en-GB" sz="600" i="1" dirty="0">
                <a:solidFill>
                  <a:schemeClr val="bg1"/>
                </a:solidFill>
                <a:cs typeface="Arial"/>
              </a:rPr>
              <a:t>Core documentation and data facts documented</a:t>
            </a:r>
          </a:p>
        </p:txBody>
      </p:sp>
      <p:sp>
        <p:nvSpPr>
          <p:cNvPr id="72" name="TextBox 71">
            <a:extLst>
              <a:ext uri="{FF2B5EF4-FFF2-40B4-BE49-F238E27FC236}">
                <a16:creationId xmlns:a16="http://schemas.microsoft.com/office/drawing/2014/main" id="{66D323C3-EBF0-4EC2-8AA9-19DB7DADFED2}"/>
              </a:ext>
            </a:extLst>
          </p:cNvPr>
          <p:cNvSpPr txBox="1"/>
          <p:nvPr/>
        </p:nvSpPr>
        <p:spPr bwMode="auto">
          <a:xfrm>
            <a:off x="9582850" y="5724942"/>
            <a:ext cx="2401517"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marL="171450" indent="-171450" algn="just">
              <a:spcAft>
                <a:spcPts val="600"/>
              </a:spcAft>
              <a:buClr>
                <a:schemeClr val="tx1"/>
              </a:buClr>
              <a:buFont typeface="Arial" panose="020B0604020202020204" pitchFamily="34" charset="0"/>
              <a:buChar char="•"/>
              <a:defRPr sz="600" kern="0"/>
            </a:lvl1pPr>
          </a:lstStyle>
          <a:p>
            <a:pPr marL="0" indent="0" algn="l">
              <a:buNone/>
            </a:pPr>
            <a:r>
              <a:rPr lang="en-GB" sz="900" i="1" dirty="0"/>
              <a:t>We make data quality measurement simple by leveraging the strategic architecture, the enterprise data platform and DQ tooling, </a:t>
            </a:r>
            <a:r>
              <a:rPr lang="en-GB" sz="900" i="1"/>
              <a:t>published</a:t>
            </a:r>
            <a:r>
              <a:rPr lang="en-GB" sz="900" i="1" dirty="0"/>
              <a:t> and consumed by data SMEs using </a:t>
            </a:r>
            <a:r>
              <a:rPr lang="en-GB" sz="900" i="1" dirty="0" err="1"/>
              <a:t>PowerBI</a:t>
            </a:r>
            <a:endParaRPr lang="en-GB" sz="1000" i="1" dirty="0"/>
          </a:p>
        </p:txBody>
      </p:sp>
      <p:sp>
        <p:nvSpPr>
          <p:cNvPr id="73" name="Callout: Right Arrow 72">
            <a:extLst>
              <a:ext uri="{FF2B5EF4-FFF2-40B4-BE49-F238E27FC236}">
                <a16:creationId xmlns:a16="http://schemas.microsoft.com/office/drawing/2014/main" id="{2F902C15-651F-4842-8789-5C0F02EBA2EF}"/>
              </a:ext>
            </a:extLst>
          </p:cNvPr>
          <p:cNvSpPr/>
          <p:nvPr/>
        </p:nvSpPr>
        <p:spPr bwMode="auto">
          <a:xfrm>
            <a:off x="7097528" y="5724942"/>
            <a:ext cx="2401516" cy="653239"/>
          </a:xfrm>
          <a:prstGeom prst="rightArrowCallout">
            <a:avLst>
              <a:gd name="adj1" fmla="val 15827"/>
              <a:gd name="adj2" fmla="val 50000"/>
              <a:gd name="adj3" fmla="val 54790"/>
              <a:gd name="adj4" fmla="val 87399"/>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450"/>
              </a:spcAft>
            </a:pPr>
            <a:r>
              <a:rPr lang="en-GB" sz="1000" b="1" dirty="0">
                <a:solidFill>
                  <a:schemeClr val="accent6"/>
                </a:solidFill>
                <a:cs typeface="Arial"/>
              </a:rPr>
              <a:t>Data quality is continuously measured and managed</a:t>
            </a:r>
          </a:p>
          <a:p>
            <a:pPr>
              <a:spcAft>
                <a:spcPts val="450"/>
              </a:spcAft>
            </a:pPr>
            <a:r>
              <a:rPr lang="en-GB" sz="600" i="1" dirty="0">
                <a:solidFill>
                  <a:schemeClr val="bg1"/>
                </a:solidFill>
                <a:cs typeface="Arial"/>
              </a:rPr>
              <a:t>Critical worker identity data is accurate to support consumers</a:t>
            </a:r>
            <a:endParaRPr lang="en-GB" sz="800" i="1" dirty="0">
              <a:solidFill>
                <a:schemeClr val="bg1"/>
              </a:solidFill>
              <a:cs typeface="Arial"/>
            </a:endParaRPr>
          </a:p>
        </p:txBody>
      </p:sp>
      <p:sp>
        <p:nvSpPr>
          <p:cNvPr id="74" name="Rectangle 73">
            <a:extLst>
              <a:ext uri="{FF2B5EF4-FFF2-40B4-BE49-F238E27FC236}">
                <a16:creationId xmlns:a16="http://schemas.microsoft.com/office/drawing/2014/main" id="{3EED73C1-9EB1-4022-8503-DF00167F5C47}"/>
              </a:ext>
            </a:extLst>
          </p:cNvPr>
          <p:cNvSpPr/>
          <p:nvPr/>
        </p:nvSpPr>
        <p:spPr>
          <a:xfrm>
            <a:off x="3592744" y="6039627"/>
            <a:ext cx="2315056" cy="338554"/>
          </a:xfrm>
          <a:prstGeom prst="rect">
            <a:avLst/>
          </a:prstGeom>
        </p:spPr>
        <p:txBody>
          <a:bodyPr wrap="square">
            <a:spAutoFit/>
          </a:bodyPr>
          <a:lstStyle/>
          <a:p>
            <a:pPr algn="ctr" fontAlgn="base">
              <a:spcBef>
                <a:spcPct val="0"/>
              </a:spcBef>
              <a:spcAft>
                <a:spcPts val="800"/>
              </a:spcAft>
              <a:buClr>
                <a:srgbClr val="55555A"/>
              </a:buClr>
              <a:defRPr/>
            </a:pPr>
            <a:r>
              <a:rPr lang="en-GB" sz="800" i="1" kern="0" dirty="0">
                <a:solidFill>
                  <a:srgbClr val="55555A"/>
                </a:solidFill>
                <a:latin typeface="Arial"/>
                <a:ea typeface="ＭＳ Ｐゴシック"/>
              </a:rPr>
              <a:t>Further tangible benefits to be qualified throughout the build phase</a:t>
            </a:r>
            <a:endParaRPr kumimoji="0" lang="en-GB" sz="800" b="0" i="1" u="none" strike="noStrike" kern="0" cap="none" spc="0" normalizeH="0" baseline="0" noProof="0" dirty="0">
              <a:ln>
                <a:noFill/>
              </a:ln>
              <a:solidFill>
                <a:srgbClr val="55555A"/>
              </a:solidFill>
              <a:effectLst/>
              <a:uLnTx/>
              <a:uFillTx/>
              <a:latin typeface="Arial"/>
              <a:ea typeface="ＭＳ Ｐゴシック"/>
              <a:cs typeface="+mn-cs"/>
            </a:endParaRPr>
          </a:p>
        </p:txBody>
      </p:sp>
      <p:graphicFrame>
        <p:nvGraphicFramePr>
          <p:cNvPr id="51" name="Table 50">
            <a:extLst>
              <a:ext uri="{FF2B5EF4-FFF2-40B4-BE49-F238E27FC236}">
                <a16:creationId xmlns:a16="http://schemas.microsoft.com/office/drawing/2014/main" id="{39C67334-781B-4D6D-9FC1-44487FBC5542}"/>
              </a:ext>
            </a:extLst>
          </p:cNvPr>
          <p:cNvGraphicFramePr>
            <a:graphicFrameLocks noGrp="1"/>
          </p:cNvGraphicFramePr>
          <p:nvPr>
            <p:extLst>
              <p:ext uri="{D42A27DB-BD31-4B8C-83A1-F6EECF244321}">
                <p14:modId xmlns:p14="http://schemas.microsoft.com/office/powerpoint/2010/main" val="3840544880"/>
              </p:ext>
            </p:extLst>
          </p:nvPr>
        </p:nvGraphicFramePr>
        <p:xfrm>
          <a:off x="3164330" y="4148874"/>
          <a:ext cx="3538464" cy="1079444"/>
        </p:xfrm>
        <a:graphic>
          <a:graphicData uri="http://schemas.openxmlformats.org/drawingml/2006/table">
            <a:tbl>
              <a:tblPr firstRow="1" bandRow="1">
                <a:tableStyleId>{5940675A-B579-460E-94D1-54222C63F5DA}</a:tableStyleId>
              </a:tblPr>
              <a:tblGrid>
                <a:gridCol w="1063721">
                  <a:extLst>
                    <a:ext uri="{9D8B030D-6E8A-4147-A177-3AD203B41FA5}">
                      <a16:colId xmlns:a16="http://schemas.microsoft.com/office/drawing/2014/main" val="2948397878"/>
                    </a:ext>
                  </a:extLst>
                </a:gridCol>
                <a:gridCol w="2474743">
                  <a:extLst>
                    <a:ext uri="{9D8B030D-6E8A-4147-A177-3AD203B41FA5}">
                      <a16:colId xmlns:a16="http://schemas.microsoft.com/office/drawing/2014/main" val="3941918568"/>
                    </a:ext>
                  </a:extLst>
                </a:gridCol>
              </a:tblGrid>
              <a:tr h="347924">
                <a:tc>
                  <a:txBody>
                    <a:bodyPr/>
                    <a:lstStyle/>
                    <a:p>
                      <a:pPr algn="ctr"/>
                      <a:r>
                        <a:rPr lang="en-GB" sz="1050" b="1">
                          <a:solidFill>
                            <a:schemeClr val="accent1"/>
                          </a:solidFill>
                        </a:rPr>
                        <a:t>£k</a:t>
                      </a:r>
                    </a:p>
                  </a:txBody>
                  <a:tcPr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r>
                        <a:rPr lang="en-GB" sz="1050" b="1" dirty="0">
                          <a:solidFill>
                            <a:schemeClr val="accent1"/>
                          </a:solidFill>
                        </a:rPr>
                        <a:t>Details of saving</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mpd="sng">
                      <a:noFill/>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241954"/>
                  </a:ext>
                </a:extLst>
              </a:tr>
              <a:tr h="526770">
                <a:tc>
                  <a:txBody>
                    <a:bodyPr/>
                    <a:lstStyle/>
                    <a:p>
                      <a:pPr algn="ctr"/>
                      <a:r>
                        <a:rPr lang="en-GB" sz="1050" b="0">
                          <a:solidFill>
                            <a:schemeClr val="tx1"/>
                          </a:solidFill>
                        </a:rPr>
                        <a:t>tbc</a:t>
                      </a:r>
                    </a:p>
                  </a:txBody>
                  <a:tcPr anchor="ctr">
                    <a:lnL w="12700" cap="flat" cmpd="sng" algn="ctr">
                      <a:noFill/>
                      <a:prstDash val="solid"/>
                      <a:round/>
                      <a:headEnd type="none" w="med" len="med"/>
                      <a:tailEnd type="none" w="med" len="med"/>
                    </a:lnL>
                    <a:lnR w="12700" cap="flat" cmpd="sng" algn="ctr">
                      <a:no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tc>
                  <a:txBody>
                    <a:bodyPr/>
                    <a:lstStyle/>
                    <a:p>
                      <a:pPr algn="l"/>
                      <a:r>
                        <a:rPr lang="en-GB" sz="1050" b="0" dirty="0">
                          <a:solidFill>
                            <a:schemeClr val="tx1"/>
                          </a:solidFill>
                        </a:rPr>
                        <a:t>Reduce cost of new integrations, cost of maintaining existing integrations and one off reduce costs incurred by myHR2.0 when it changes integrations</a:t>
                      </a:r>
                    </a:p>
                  </a:txBody>
                  <a:tcPr anchor="ctr">
                    <a:lnL w="12700" cap="flat" cmpd="sng" algn="ctr">
                      <a:noFill/>
                      <a:prstDash val="solid"/>
                      <a:round/>
                      <a:headEnd type="none" w="med" len="med"/>
                      <a:tailEnd type="none" w="med" len="med"/>
                    </a:lnL>
                    <a:lnR w="12700" cap="flat" cmpd="sng" algn="ctr">
                      <a:solidFill>
                        <a:schemeClr val="accent1"/>
                      </a:solidFill>
                      <a:prstDash val="dash"/>
                      <a:round/>
                      <a:headEnd type="none" w="med" len="med"/>
                      <a:tailEnd type="none" w="med" len="med"/>
                    </a:lnR>
                    <a:lnT w="12700" cap="flat" cmpd="sng" algn="ctr">
                      <a:solidFill>
                        <a:schemeClr val="accent1"/>
                      </a:solidFill>
                      <a:prstDash val="dash"/>
                      <a:round/>
                      <a:headEnd type="none" w="med" len="med"/>
                      <a:tailEnd type="none" w="med" len="med"/>
                    </a:lnT>
                    <a:lnB w="12700" cap="flat" cmpd="sng" algn="ctr">
                      <a:solidFill>
                        <a:schemeClr val="accent1"/>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24198394"/>
                  </a:ext>
                </a:extLst>
              </a:tr>
            </a:tbl>
          </a:graphicData>
        </a:graphic>
      </p:graphicFrame>
      <p:sp>
        <p:nvSpPr>
          <p:cNvPr id="4" name="Rectangle: Rounded Corners 3">
            <a:extLst>
              <a:ext uri="{FF2B5EF4-FFF2-40B4-BE49-F238E27FC236}">
                <a16:creationId xmlns:a16="http://schemas.microsoft.com/office/drawing/2014/main" id="{B5DB419C-7B11-4930-90DA-78C90EBCA93E}"/>
              </a:ext>
            </a:extLst>
          </p:cNvPr>
          <p:cNvSpPr/>
          <p:nvPr/>
        </p:nvSpPr>
        <p:spPr>
          <a:xfrm>
            <a:off x="5844678" y="1314782"/>
            <a:ext cx="1926265" cy="1153365"/>
          </a:xfrm>
          <a:prstGeom prst="roundRect">
            <a:avLst/>
          </a:prstGeom>
          <a:solidFill>
            <a:schemeClr val="bg1"/>
          </a:solidFill>
        </p:spPr>
        <p:txBody>
          <a:bodyPr wrap="square" rtlCol="0" anchor="ctr">
            <a:noAutofit/>
          </a:bodyPr>
          <a:lstStyle/>
          <a:p>
            <a:pPr algn="l"/>
            <a:r>
              <a:rPr lang="en-GB" b="1" dirty="0">
                <a:solidFill>
                  <a:srgbClr val="FF0000"/>
                </a:solidFill>
              </a:rPr>
              <a:t>DRAFT NOT AGREED NOT FOR SHARING</a:t>
            </a:r>
          </a:p>
        </p:txBody>
      </p:sp>
    </p:spTree>
    <p:extLst>
      <p:ext uri="{BB962C8B-B14F-4D97-AF65-F5344CB8AC3E}">
        <p14:creationId xmlns:p14="http://schemas.microsoft.com/office/powerpoint/2010/main" val="2651514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9">
            <a:extLst>
              <a:ext uri="{FF2B5EF4-FFF2-40B4-BE49-F238E27FC236}">
                <a16:creationId xmlns:a16="http://schemas.microsoft.com/office/drawing/2014/main" id="{1D57BCF6-9C96-4AC4-B4FA-AE2E27E5C01B}"/>
              </a:ext>
            </a:extLst>
          </p:cNvPr>
          <p:cNvSpPr txBox="1">
            <a:spLocks/>
          </p:cNvSpPr>
          <p:nvPr/>
        </p:nvSpPr>
        <p:spPr>
          <a:xfrm>
            <a:off x="0" y="6314028"/>
            <a:ext cx="1674421" cy="543972"/>
          </a:xfrm>
          <a:prstGeom prst="chevron">
            <a:avLst>
              <a:gd name="adj" fmla="val 0"/>
            </a:avLst>
          </a:prstGeom>
          <a:solidFill>
            <a:schemeClr val="bg1"/>
          </a:solidFill>
        </p:spPr>
        <p:txBody>
          <a:bodyPr vert="horz" lIns="0" tIns="36000" rIns="0" bIns="36000" rtlCol="0" anchor="ctr" anchorCtr="0">
            <a:noAutofit/>
          </a:bodyPr>
          <a:lstStyle>
            <a:lvl1pPr marL="0" indent="0" algn="l" defTabSz="914400" rtl="0" eaLnBrk="1" latinLnBrk="0" hangingPunct="1">
              <a:lnSpc>
                <a:spcPct val="100000"/>
              </a:lnSpc>
              <a:spcBef>
                <a:spcPts val="0"/>
              </a:spcBef>
              <a:spcAft>
                <a:spcPts val="600"/>
              </a:spcAft>
              <a:buFontTx/>
              <a:buNone/>
              <a:defRPr sz="1400" b="1"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400" kern="1200">
                <a:solidFill>
                  <a:schemeClr val="bg1"/>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bg1"/>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a:ln>
                <a:noFill/>
              </a:ln>
              <a:solidFill>
                <a:sysClr val="window" lastClr="FFFFFF"/>
              </a:solidFill>
              <a:effectLst/>
              <a:uLnTx/>
              <a:uFillTx/>
              <a:latin typeface="Arial"/>
              <a:ea typeface="ＭＳ Ｐゴシック"/>
              <a:cs typeface="+mn-cs"/>
            </a:endParaRPr>
          </a:p>
        </p:txBody>
      </p:sp>
      <p:sp>
        <p:nvSpPr>
          <p:cNvPr id="68" name="Rectangle 67">
            <a:extLst>
              <a:ext uri="{FF2B5EF4-FFF2-40B4-BE49-F238E27FC236}">
                <a16:creationId xmlns:a16="http://schemas.microsoft.com/office/drawing/2014/main" id="{0DEAEC8D-C0B2-4569-A64A-9E40EDB8DE35}"/>
              </a:ext>
            </a:extLst>
          </p:cNvPr>
          <p:cNvSpPr/>
          <p:nvPr/>
        </p:nvSpPr>
        <p:spPr bwMode="auto">
          <a:xfrm>
            <a:off x="5367889" y="649152"/>
            <a:ext cx="6763258" cy="61437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23" name="Rectangle 22">
            <a:extLst>
              <a:ext uri="{FF2B5EF4-FFF2-40B4-BE49-F238E27FC236}">
                <a16:creationId xmlns:a16="http://schemas.microsoft.com/office/drawing/2014/main" id="{FDCD04AD-6FB2-4160-9C72-3D219034CB59}"/>
              </a:ext>
            </a:extLst>
          </p:cNvPr>
          <p:cNvSpPr/>
          <p:nvPr/>
        </p:nvSpPr>
        <p:spPr bwMode="auto">
          <a:xfrm>
            <a:off x="46984" y="649150"/>
            <a:ext cx="5198546" cy="61473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 name="Arrow: Right 2">
            <a:extLst>
              <a:ext uri="{FF2B5EF4-FFF2-40B4-BE49-F238E27FC236}">
                <a16:creationId xmlns:a16="http://schemas.microsoft.com/office/drawing/2014/main" id="{30D8D4E8-BDA4-4568-8F42-0E2989AE5AAC}"/>
              </a:ext>
            </a:extLst>
          </p:cNvPr>
          <p:cNvSpPr/>
          <p:nvPr/>
        </p:nvSpPr>
        <p:spPr bwMode="auto">
          <a:xfrm>
            <a:off x="2914650" y="649151"/>
            <a:ext cx="6054051" cy="4099862"/>
          </a:xfrm>
          <a:prstGeom prst="rightArrow">
            <a:avLst>
              <a:gd name="adj1" fmla="val 71800"/>
              <a:gd name="adj2" fmla="val 87500"/>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pic>
        <p:nvPicPr>
          <p:cNvPr id="2" name="Picture 1">
            <a:extLst>
              <a:ext uri="{FF2B5EF4-FFF2-40B4-BE49-F238E27FC236}">
                <a16:creationId xmlns:a16="http://schemas.microsoft.com/office/drawing/2014/main" id="{255DA13C-3489-49EA-9A45-8D96FB9D9B22}"/>
              </a:ext>
            </a:extLst>
          </p:cNvPr>
          <p:cNvPicPr>
            <a:picLocks noChangeAspect="1"/>
          </p:cNvPicPr>
          <p:nvPr/>
        </p:nvPicPr>
        <p:blipFill>
          <a:blip r:embed="rId3"/>
          <a:stretch>
            <a:fillRect/>
          </a:stretch>
        </p:blipFill>
        <p:spPr>
          <a:xfrm>
            <a:off x="5797927" y="1076701"/>
            <a:ext cx="5043288" cy="3637302"/>
          </a:xfrm>
          <a:prstGeom prst="rect">
            <a:avLst/>
          </a:prstGeom>
        </p:spPr>
      </p:pic>
      <p:sp>
        <p:nvSpPr>
          <p:cNvPr id="71" name="TextBox 70">
            <a:extLst>
              <a:ext uri="{FF2B5EF4-FFF2-40B4-BE49-F238E27FC236}">
                <a16:creationId xmlns:a16="http://schemas.microsoft.com/office/drawing/2014/main" id="{134352ED-0C14-425C-8F0B-229810CDF503}"/>
              </a:ext>
            </a:extLst>
          </p:cNvPr>
          <p:cNvSpPr txBox="1"/>
          <p:nvPr/>
        </p:nvSpPr>
        <p:spPr>
          <a:xfrm>
            <a:off x="354859" y="80553"/>
            <a:ext cx="717384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myHR2.0 Transformation Vision</a:t>
            </a:r>
          </a:p>
        </p:txBody>
      </p:sp>
      <p:sp>
        <p:nvSpPr>
          <p:cNvPr id="4" name="Rectangle 3">
            <a:extLst>
              <a:ext uri="{FF2B5EF4-FFF2-40B4-BE49-F238E27FC236}">
                <a16:creationId xmlns:a16="http://schemas.microsoft.com/office/drawing/2014/main" id="{64688F62-72AE-4C9C-A356-8A7FD5488D4C}"/>
              </a:ext>
            </a:extLst>
          </p:cNvPr>
          <p:cNvSpPr/>
          <p:nvPr/>
        </p:nvSpPr>
        <p:spPr>
          <a:xfrm>
            <a:off x="1560618" y="748506"/>
            <a:ext cx="2690384" cy="3385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Current State</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sp>
        <p:nvSpPr>
          <p:cNvPr id="59" name="Rectangle 58">
            <a:extLst>
              <a:ext uri="{FF2B5EF4-FFF2-40B4-BE49-F238E27FC236}">
                <a16:creationId xmlns:a16="http://schemas.microsoft.com/office/drawing/2014/main" id="{E44E4BD8-15EC-45E3-BC2D-1D29BC6A4E5B}"/>
              </a:ext>
            </a:extLst>
          </p:cNvPr>
          <p:cNvSpPr/>
          <p:nvPr/>
        </p:nvSpPr>
        <p:spPr>
          <a:xfrm>
            <a:off x="7413558" y="661608"/>
            <a:ext cx="2690384" cy="4254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MyHR 2.0 Target</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pic>
        <p:nvPicPr>
          <p:cNvPr id="7" name="Graphic 6" descr="Call center">
            <a:extLst>
              <a:ext uri="{FF2B5EF4-FFF2-40B4-BE49-F238E27FC236}">
                <a16:creationId xmlns:a16="http://schemas.microsoft.com/office/drawing/2014/main" id="{2FE4358E-00C1-4C48-BD2C-417A1DD0A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4609" y="4783466"/>
            <a:ext cx="477109" cy="477109"/>
          </a:xfrm>
          <a:prstGeom prst="rect">
            <a:avLst/>
          </a:prstGeom>
        </p:spPr>
      </p:pic>
      <p:pic>
        <p:nvPicPr>
          <p:cNvPr id="10" name="Graphic 9" descr="Male profile">
            <a:extLst>
              <a:ext uri="{FF2B5EF4-FFF2-40B4-BE49-F238E27FC236}">
                <a16:creationId xmlns:a16="http://schemas.microsoft.com/office/drawing/2014/main" id="{5FAD3C38-D475-4BD1-B4E5-65B7985193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2065" y="4783466"/>
            <a:ext cx="477109" cy="477109"/>
          </a:xfrm>
          <a:prstGeom prst="rect">
            <a:avLst/>
          </a:prstGeom>
        </p:spPr>
      </p:pic>
      <p:pic>
        <p:nvPicPr>
          <p:cNvPr id="14" name="Graphic 13" descr="School girl">
            <a:extLst>
              <a:ext uri="{FF2B5EF4-FFF2-40B4-BE49-F238E27FC236}">
                <a16:creationId xmlns:a16="http://schemas.microsoft.com/office/drawing/2014/main" id="{7249999F-2115-4A91-9092-0ACC8CF81F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7115" y="4783466"/>
            <a:ext cx="477109" cy="477109"/>
          </a:xfrm>
          <a:prstGeom prst="rect">
            <a:avLst/>
          </a:prstGeom>
        </p:spPr>
      </p:pic>
      <p:sp>
        <p:nvSpPr>
          <p:cNvPr id="31" name="TextBox 30">
            <a:extLst>
              <a:ext uri="{FF2B5EF4-FFF2-40B4-BE49-F238E27FC236}">
                <a16:creationId xmlns:a16="http://schemas.microsoft.com/office/drawing/2014/main" id="{2FA9E03A-F7C1-44DA-B94C-E35CD1C9CB6E}"/>
              </a:ext>
            </a:extLst>
          </p:cNvPr>
          <p:cNvSpPr txBox="1"/>
          <p:nvPr/>
        </p:nvSpPr>
        <p:spPr bwMode="auto">
          <a:xfrm>
            <a:off x="6186252" y="5268795"/>
            <a:ext cx="6588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Managers</a:t>
            </a:r>
          </a:p>
        </p:txBody>
      </p:sp>
      <p:sp>
        <p:nvSpPr>
          <p:cNvPr id="32" name="TextBox 31">
            <a:extLst>
              <a:ext uri="{FF2B5EF4-FFF2-40B4-BE49-F238E27FC236}">
                <a16:creationId xmlns:a16="http://schemas.microsoft.com/office/drawing/2014/main" id="{7E037107-8152-40FE-89DD-BE4F5FAF0785}"/>
              </a:ext>
            </a:extLst>
          </p:cNvPr>
          <p:cNvSpPr txBox="1"/>
          <p:nvPr/>
        </p:nvSpPr>
        <p:spPr bwMode="auto">
          <a:xfrm>
            <a:off x="8477921" y="5268795"/>
            <a:ext cx="7453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Employees</a:t>
            </a:r>
          </a:p>
        </p:txBody>
      </p:sp>
      <p:sp>
        <p:nvSpPr>
          <p:cNvPr id="33" name="TextBox 32">
            <a:extLst>
              <a:ext uri="{FF2B5EF4-FFF2-40B4-BE49-F238E27FC236}">
                <a16:creationId xmlns:a16="http://schemas.microsoft.com/office/drawing/2014/main" id="{97CFF193-B27C-4391-B208-4E17F1B8CB5C}"/>
              </a:ext>
            </a:extLst>
          </p:cNvPr>
          <p:cNvSpPr txBox="1"/>
          <p:nvPr/>
        </p:nvSpPr>
        <p:spPr bwMode="auto">
          <a:xfrm>
            <a:off x="10565393" y="5268795"/>
            <a:ext cx="10355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HR &amp; Bus Serv.</a:t>
            </a:r>
          </a:p>
        </p:txBody>
      </p:sp>
      <p:sp>
        <p:nvSpPr>
          <p:cNvPr id="34" name="TextBox 33">
            <a:extLst>
              <a:ext uri="{FF2B5EF4-FFF2-40B4-BE49-F238E27FC236}">
                <a16:creationId xmlns:a16="http://schemas.microsoft.com/office/drawing/2014/main" id="{BBC30A7E-5AE5-4C86-B188-80BBF98DB708}"/>
              </a:ext>
            </a:extLst>
          </p:cNvPr>
          <p:cNvSpPr txBox="1"/>
          <p:nvPr/>
        </p:nvSpPr>
        <p:spPr bwMode="auto">
          <a:xfrm>
            <a:off x="5421211" y="5462141"/>
            <a:ext cx="2310082" cy="18236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system for end-to-end recruitment Inc. contractors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Accountability &amp; control over managing headcount &amp; hierarchy</a:t>
            </a:r>
          </a:p>
        </p:txBody>
      </p:sp>
      <p:sp>
        <p:nvSpPr>
          <p:cNvPr id="35" name="TextBox 34">
            <a:extLst>
              <a:ext uri="{FF2B5EF4-FFF2-40B4-BE49-F238E27FC236}">
                <a16:creationId xmlns:a16="http://schemas.microsoft.com/office/drawing/2014/main" id="{FFEE759E-4E9D-4432-AEA5-B54326613D5A}"/>
              </a:ext>
            </a:extLst>
          </p:cNvPr>
          <p:cNvSpPr txBox="1"/>
          <p:nvPr/>
        </p:nvSpPr>
        <p:spPr bwMode="auto">
          <a:xfrm>
            <a:off x="7784615" y="5454750"/>
            <a:ext cx="2102358" cy="18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tool for all HR Requirements, learning, performance etc.</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One-Stop-Shop for system owners req. workforce data</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 unique identifier, which follows them around the company</a:t>
            </a:r>
          </a:p>
        </p:txBody>
      </p:sp>
      <p:sp>
        <p:nvSpPr>
          <p:cNvPr id="36" name="TextBox 35">
            <a:extLst>
              <a:ext uri="{FF2B5EF4-FFF2-40B4-BE49-F238E27FC236}">
                <a16:creationId xmlns:a16="http://schemas.microsoft.com/office/drawing/2014/main" id="{C2EA591A-281C-4A7E-94AE-328D293852D8}"/>
              </a:ext>
            </a:extLst>
          </p:cNvPr>
          <p:cNvSpPr txBox="1"/>
          <p:nvPr/>
        </p:nvSpPr>
        <p:spPr bwMode="auto">
          <a:xfrm>
            <a:off x="9886973" y="5447358"/>
            <a:ext cx="2258043" cy="18383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Efficient global processes &amp; clear accountability across teams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point of entry for workforce data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Increased control over critical data</a:t>
            </a:r>
          </a:p>
        </p:txBody>
      </p:sp>
      <p:sp>
        <p:nvSpPr>
          <p:cNvPr id="11" name="Rectangle 10">
            <a:extLst>
              <a:ext uri="{FF2B5EF4-FFF2-40B4-BE49-F238E27FC236}">
                <a16:creationId xmlns:a16="http://schemas.microsoft.com/office/drawing/2014/main" id="{C62E3521-CEB4-4E38-BCD5-3AFFCEB36BF8}"/>
              </a:ext>
            </a:extLst>
          </p:cNvPr>
          <p:cNvSpPr/>
          <p:nvPr/>
        </p:nvSpPr>
        <p:spPr>
          <a:xfrm>
            <a:off x="60853" y="4305793"/>
            <a:ext cx="4968000" cy="2323713"/>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Self-Service</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Regional ways of working &amp; regional system configuration</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Out of system disjointed manual processes in Business Services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Increased operational costs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Customised integrations between Employee Central and On Premise SAP causing integration errors &amp; reporting compliance challenges.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Poor data quality across critical HR data fields with a lack of clear HR data governance &amp; ownership framework</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Inadequate end to end metrics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visibility into performance challenges &amp; accountability in processes</a:t>
            </a:r>
          </a:p>
        </p:txBody>
      </p:sp>
      <p:grpSp>
        <p:nvGrpSpPr>
          <p:cNvPr id="22" name="Group 21">
            <a:extLst>
              <a:ext uri="{FF2B5EF4-FFF2-40B4-BE49-F238E27FC236}">
                <a16:creationId xmlns:a16="http://schemas.microsoft.com/office/drawing/2014/main" id="{F61A60F6-9561-4142-B355-A6591640068A}"/>
              </a:ext>
            </a:extLst>
          </p:cNvPr>
          <p:cNvGrpSpPr/>
          <p:nvPr/>
        </p:nvGrpSpPr>
        <p:grpSpPr>
          <a:xfrm>
            <a:off x="7770050" y="23837"/>
            <a:ext cx="4667783" cy="667061"/>
            <a:chOff x="5184592" y="9336"/>
            <a:chExt cx="4667783" cy="667061"/>
          </a:xfrm>
        </p:grpSpPr>
        <p:sp>
          <p:nvSpPr>
            <p:cNvPr id="24" name="TextBox 23">
              <a:extLst>
                <a:ext uri="{FF2B5EF4-FFF2-40B4-BE49-F238E27FC236}">
                  <a16:creationId xmlns:a16="http://schemas.microsoft.com/office/drawing/2014/main" id="{BB76988A-64BB-4A7C-B103-5BAA59736727}"/>
                </a:ext>
              </a:extLst>
            </p:cNvPr>
            <p:cNvSpPr txBox="1"/>
            <p:nvPr/>
          </p:nvSpPr>
          <p:spPr bwMode="auto">
            <a:xfrm>
              <a:off x="5332075" y="9488"/>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Functionality operating as expected</a:t>
              </a:r>
            </a:p>
          </p:txBody>
        </p:sp>
        <p:sp>
          <p:nvSpPr>
            <p:cNvPr id="25" name="Oval 24">
              <a:extLst>
                <a:ext uri="{FF2B5EF4-FFF2-40B4-BE49-F238E27FC236}">
                  <a16:creationId xmlns:a16="http://schemas.microsoft.com/office/drawing/2014/main" id="{4BE92345-298B-4860-86D8-51E27DA8EF8B}"/>
                </a:ext>
              </a:extLst>
            </p:cNvPr>
            <p:cNvSpPr/>
            <p:nvPr/>
          </p:nvSpPr>
          <p:spPr>
            <a:xfrm>
              <a:off x="5184913" y="65072"/>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6" name="TextBox 25">
              <a:extLst>
                <a:ext uri="{FF2B5EF4-FFF2-40B4-BE49-F238E27FC236}">
                  <a16:creationId xmlns:a16="http://schemas.microsoft.com/office/drawing/2014/main" id="{692BBEEB-6772-4556-95BB-828B6C0B02B1}"/>
                </a:ext>
              </a:extLst>
            </p:cNvPr>
            <p:cNvSpPr txBox="1"/>
            <p:nvPr/>
          </p:nvSpPr>
          <p:spPr bwMode="auto">
            <a:xfrm>
              <a:off x="5332075" y="159795"/>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Operating with some issues</a:t>
              </a:r>
            </a:p>
          </p:txBody>
        </p:sp>
        <p:sp>
          <p:nvSpPr>
            <p:cNvPr id="27" name="Oval 26">
              <a:extLst>
                <a:ext uri="{FF2B5EF4-FFF2-40B4-BE49-F238E27FC236}">
                  <a16:creationId xmlns:a16="http://schemas.microsoft.com/office/drawing/2014/main" id="{779C2CF2-3A6C-4028-9C85-09C6E1FB31A5}"/>
                </a:ext>
              </a:extLst>
            </p:cNvPr>
            <p:cNvSpPr/>
            <p:nvPr/>
          </p:nvSpPr>
          <p:spPr>
            <a:xfrm>
              <a:off x="5184913" y="215379"/>
              <a:ext cx="108000" cy="108000"/>
            </a:xfrm>
            <a:prstGeom prst="ellipse">
              <a:avLst/>
            </a:prstGeom>
            <a:solidFill>
              <a:srgbClr val="FFB45A"/>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8" name="TextBox 27">
              <a:extLst>
                <a:ext uri="{FF2B5EF4-FFF2-40B4-BE49-F238E27FC236}">
                  <a16:creationId xmlns:a16="http://schemas.microsoft.com/office/drawing/2014/main" id="{5D2EBC7D-3613-4AB9-BE4F-2DF862C2BB2A}"/>
                </a:ext>
              </a:extLst>
            </p:cNvPr>
            <p:cNvSpPr txBox="1"/>
            <p:nvPr/>
          </p:nvSpPr>
          <p:spPr bwMode="auto">
            <a:xfrm>
              <a:off x="5332075" y="320400"/>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Major Issues / Significant functionality not available</a:t>
              </a:r>
            </a:p>
          </p:txBody>
        </p:sp>
        <p:sp>
          <p:nvSpPr>
            <p:cNvPr id="29" name="Oval 28">
              <a:extLst>
                <a:ext uri="{FF2B5EF4-FFF2-40B4-BE49-F238E27FC236}">
                  <a16:creationId xmlns:a16="http://schemas.microsoft.com/office/drawing/2014/main" id="{E3A33473-CCEC-495D-A147-ED99201AAE66}"/>
                </a:ext>
              </a:extLst>
            </p:cNvPr>
            <p:cNvSpPr/>
            <p:nvPr/>
          </p:nvSpPr>
          <p:spPr>
            <a:xfrm>
              <a:off x="5184913" y="375984"/>
              <a:ext cx="108000" cy="108000"/>
            </a:xfrm>
            <a:prstGeom prst="ellipse">
              <a:avLst/>
            </a:prstGeom>
            <a:solidFill>
              <a:srgbClr val="FF0000"/>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0" name="TextBox 29">
              <a:extLst>
                <a:ext uri="{FF2B5EF4-FFF2-40B4-BE49-F238E27FC236}">
                  <a16:creationId xmlns:a16="http://schemas.microsoft.com/office/drawing/2014/main" id="{29EDB30B-83EC-441A-8ACA-C154DC7D88F0}"/>
                </a:ext>
              </a:extLst>
            </p:cNvPr>
            <p:cNvSpPr txBox="1"/>
            <p:nvPr/>
          </p:nvSpPr>
          <p:spPr bwMode="auto">
            <a:xfrm>
              <a:off x="5332075" y="457230"/>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Improvement driven by MyHR 2.0</a:t>
              </a:r>
            </a:p>
          </p:txBody>
        </p:sp>
        <p:grpSp>
          <p:nvGrpSpPr>
            <p:cNvPr id="37" name="Group 36">
              <a:extLst>
                <a:ext uri="{FF2B5EF4-FFF2-40B4-BE49-F238E27FC236}">
                  <a16:creationId xmlns:a16="http://schemas.microsoft.com/office/drawing/2014/main" id="{36B57AF7-C1EC-4109-A3C6-D9D3B16F939F}"/>
                </a:ext>
              </a:extLst>
            </p:cNvPr>
            <p:cNvGrpSpPr/>
            <p:nvPr/>
          </p:nvGrpSpPr>
          <p:grpSpPr>
            <a:xfrm>
              <a:off x="5184592" y="515832"/>
              <a:ext cx="108321" cy="101962"/>
              <a:chOff x="2888921" y="2006045"/>
              <a:chExt cx="163661" cy="163661"/>
            </a:xfrm>
          </p:grpSpPr>
          <p:sp>
            <p:nvSpPr>
              <p:cNvPr id="45" name="Oval 44">
                <a:extLst>
                  <a:ext uri="{FF2B5EF4-FFF2-40B4-BE49-F238E27FC236}">
                    <a16:creationId xmlns:a16="http://schemas.microsoft.com/office/drawing/2014/main" id="{60CC6769-6A7B-4AF9-BBAB-F5A4A8F156DE}"/>
                  </a:ext>
                </a:extLst>
              </p:cNvPr>
              <p:cNvSpPr/>
              <p:nvPr/>
            </p:nvSpPr>
            <p:spPr bwMode="auto">
              <a:xfrm>
                <a:off x="2888921" y="2006045"/>
                <a:ext cx="163661" cy="163661"/>
              </a:xfrm>
              <a:prstGeom prst="ellipse">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46" name="Arrow: Up 45">
                <a:extLst>
                  <a:ext uri="{FF2B5EF4-FFF2-40B4-BE49-F238E27FC236}">
                    <a16:creationId xmlns:a16="http://schemas.microsoft.com/office/drawing/2014/main" id="{0B752D0E-524B-4BDC-AD44-E2ADFC681DFF}"/>
                  </a:ext>
                </a:extLst>
              </p:cNvPr>
              <p:cNvSpPr/>
              <p:nvPr/>
            </p:nvSpPr>
            <p:spPr bwMode="auto">
              <a:xfrm>
                <a:off x="2906686" y="2025393"/>
                <a:ext cx="124497" cy="11430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39" name="TextBox 38">
              <a:extLst>
                <a:ext uri="{FF2B5EF4-FFF2-40B4-BE49-F238E27FC236}">
                  <a16:creationId xmlns:a16="http://schemas.microsoft.com/office/drawing/2014/main" id="{9AD6231C-A799-48A0-B80B-F9826464E79B}"/>
                </a:ext>
              </a:extLst>
            </p:cNvPr>
            <p:cNvSpPr txBox="1"/>
            <p:nvPr/>
          </p:nvSpPr>
          <p:spPr bwMode="auto">
            <a:xfrm>
              <a:off x="7656375" y="9336"/>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MyHub module</a:t>
              </a:r>
            </a:p>
          </p:txBody>
        </p:sp>
        <p:sp>
          <p:nvSpPr>
            <p:cNvPr id="40" name="TextBox 39">
              <a:extLst>
                <a:ext uri="{FF2B5EF4-FFF2-40B4-BE49-F238E27FC236}">
                  <a16:creationId xmlns:a16="http://schemas.microsoft.com/office/drawing/2014/main" id="{186D06D8-3803-4214-8558-FEADD0852153}"/>
                </a:ext>
              </a:extLst>
            </p:cNvPr>
            <p:cNvSpPr txBox="1"/>
            <p:nvPr/>
          </p:nvSpPr>
          <p:spPr bwMode="auto">
            <a:xfrm>
              <a:off x="7656375" y="190261"/>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Addressing existing major issues in MyHR 2.0</a:t>
              </a:r>
            </a:p>
          </p:txBody>
        </p:sp>
        <p:sp>
          <p:nvSpPr>
            <p:cNvPr id="41" name="TextBox 40">
              <a:extLst>
                <a:ext uri="{FF2B5EF4-FFF2-40B4-BE49-F238E27FC236}">
                  <a16:creationId xmlns:a16="http://schemas.microsoft.com/office/drawing/2014/main" id="{225CED93-3848-479D-AEF8-3CBB23890AA0}"/>
                </a:ext>
              </a:extLst>
            </p:cNvPr>
            <p:cNvSpPr txBox="1"/>
            <p:nvPr/>
          </p:nvSpPr>
          <p:spPr bwMode="auto">
            <a:xfrm>
              <a:off x="7656375" y="373824"/>
              <a:ext cx="19213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Making supporting improvements in My HR 2.0</a:t>
              </a:r>
            </a:p>
          </p:txBody>
        </p:sp>
        <p:sp>
          <p:nvSpPr>
            <p:cNvPr id="42" name="Rectangle 41">
              <a:extLst>
                <a:ext uri="{FF2B5EF4-FFF2-40B4-BE49-F238E27FC236}">
                  <a16:creationId xmlns:a16="http://schemas.microsoft.com/office/drawing/2014/main" id="{939C86F6-4AAF-4E0D-A76F-E3E975EC66BB}"/>
                </a:ext>
              </a:extLst>
            </p:cNvPr>
            <p:cNvSpPr/>
            <p:nvPr/>
          </p:nvSpPr>
          <p:spPr>
            <a:xfrm>
              <a:off x="7381675" y="46047"/>
              <a:ext cx="193475" cy="145744"/>
            </a:xfrm>
            <a:prstGeom prst="rect">
              <a:avLst/>
            </a:prstGeom>
            <a:solidFill>
              <a:srgbClr val="00BEB4"/>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3" name="Rectangle 42">
              <a:extLst>
                <a:ext uri="{FF2B5EF4-FFF2-40B4-BE49-F238E27FC236}">
                  <a16:creationId xmlns:a16="http://schemas.microsoft.com/office/drawing/2014/main" id="{F9719E55-323E-421C-9406-35DFED62EFF0}"/>
                </a:ext>
              </a:extLst>
            </p:cNvPr>
            <p:cNvSpPr/>
            <p:nvPr/>
          </p:nvSpPr>
          <p:spPr>
            <a:xfrm>
              <a:off x="7381675" y="226972"/>
              <a:ext cx="193475" cy="145744"/>
            </a:xfrm>
            <a:prstGeom prst="rect">
              <a:avLst/>
            </a:prstGeom>
            <a:solidFill>
              <a:srgbClr val="0014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4" name="Rectangle 43">
              <a:extLst>
                <a:ext uri="{FF2B5EF4-FFF2-40B4-BE49-F238E27FC236}">
                  <a16:creationId xmlns:a16="http://schemas.microsoft.com/office/drawing/2014/main" id="{C807A2F0-CABC-467B-B713-8A4FEE190A34}"/>
                </a:ext>
              </a:extLst>
            </p:cNvPr>
            <p:cNvSpPr/>
            <p:nvPr/>
          </p:nvSpPr>
          <p:spPr>
            <a:xfrm>
              <a:off x="7381675" y="410535"/>
              <a:ext cx="193475" cy="145744"/>
            </a:xfrm>
            <a:prstGeom prst="rect">
              <a:avLst/>
            </a:prstGeom>
            <a:solidFill>
              <a:srgbClr val="AAAAA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grpSp>
      <p:sp>
        <p:nvSpPr>
          <p:cNvPr id="5" name="Footer Placeholder 4"/>
          <p:cNvSpPr>
            <a:spLocks noGrp="1"/>
          </p:cNvSpPr>
          <p:nvPr>
            <p:ph type="ftr" sz="quarter" idx="5"/>
          </p:nvPr>
        </p:nvSpPr>
        <p:spPr>
          <a:xfrm>
            <a:off x="414653" y="6624503"/>
            <a:ext cx="1202788" cy="115416"/>
          </a:xfrm>
        </p:spPr>
        <p:txBody>
          <a:bodyPr/>
          <a:lstStyle/>
          <a:p>
            <a:pPr marL="0" marR="0" lvl="0" indent="0" algn="l" defTabSz="914400" rtl="0" eaLnBrk="1" fontAlgn="auto" latinLnBrk="0" hangingPunct="1">
              <a:lnSpc>
                <a:spcPct val="100000"/>
              </a:lnSpc>
              <a:spcBef>
                <a:spcPts val="705"/>
              </a:spcBef>
              <a:spcAft>
                <a:spcPts val="0"/>
              </a:spcAft>
              <a:buClrTx/>
              <a:buSzTx/>
              <a:buFontTx/>
              <a:buNone/>
              <a:tabLst/>
              <a:defRPr/>
            </a:pPr>
            <a:r>
              <a:rPr kumimoji="0" lang="en-US" sz="750" b="0" i="0" u="none" strike="noStrike" kern="1200" cap="none" spc="-5" normalizeH="0" baseline="0" noProof="0">
                <a:ln>
                  <a:noFill/>
                </a:ln>
                <a:solidFill>
                  <a:srgbClr val="54545A"/>
                </a:solidFill>
                <a:effectLst/>
                <a:uLnTx/>
                <a:uFillTx/>
                <a:latin typeface="Arial"/>
                <a:ea typeface="ＭＳ Ｐゴシック"/>
                <a:cs typeface="Arial"/>
              </a:rPr>
              <a:t>For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Internal Use</a:t>
            </a:r>
            <a:r>
              <a:rPr kumimoji="0" lang="en-US" sz="750" b="0" i="0" u="none" strike="noStrike" kern="1200" cap="none" spc="-15" normalizeH="0" baseline="0" noProof="0">
                <a:ln>
                  <a:noFill/>
                </a:ln>
                <a:solidFill>
                  <a:srgbClr val="54545A"/>
                </a:solidFill>
                <a:effectLst/>
                <a:uLnTx/>
                <a:uFillTx/>
                <a:latin typeface="Arial"/>
                <a:ea typeface="ＭＳ Ｐゴシック"/>
                <a:cs typeface="Arial"/>
              </a:rPr>
              <a:t>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Only</a:t>
            </a:r>
            <a:endParaRPr kumimoji="0" lang="en-US" sz="750" b="1" i="0" u="none" strike="noStrike" kern="1200" cap="none" spc="0" normalizeH="0" baseline="0" noProof="0">
              <a:ln>
                <a:noFill/>
              </a:ln>
              <a:solidFill>
                <a:srgbClr val="00138B"/>
              </a:solidFill>
              <a:effectLst/>
              <a:uLnTx/>
              <a:uFillTx/>
              <a:latin typeface="Arial"/>
              <a:ea typeface="ＭＳ Ｐゴシック"/>
              <a:cs typeface="Arial"/>
            </a:endParaRPr>
          </a:p>
        </p:txBody>
      </p:sp>
      <p:pic>
        <p:nvPicPr>
          <p:cNvPr id="19" name="Picture 18">
            <a:extLst>
              <a:ext uri="{FF2B5EF4-FFF2-40B4-BE49-F238E27FC236}">
                <a16:creationId xmlns:a16="http://schemas.microsoft.com/office/drawing/2014/main" id="{87730DE5-1E2E-4D81-883B-16FE528443AD}"/>
              </a:ext>
            </a:extLst>
          </p:cNvPr>
          <p:cNvPicPr>
            <a:picLocks noChangeAspect="1"/>
          </p:cNvPicPr>
          <p:nvPr/>
        </p:nvPicPr>
        <p:blipFill rotWithShape="1">
          <a:blip r:embed="rId10"/>
          <a:srcRect l="1497" b="2986"/>
          <a:stretch/>
        </p:blipFill>
        <p:spPr>
          <a:xfrm>
            <a:off x="63177" y="1054419"/>
            <a:ext cx="5323176" cy="3216921"/>
          </a:xfrm>
          <a:prstGeom prst="rect">
            <a:avLst/>
          </a:prstGeom>
        </p:spPr>
      </p:pic>
    </p:spTree>
    <p:extLst>
      <p:ext uri="{BB962C8B-B14F-4D97-AF65-F5344CB8AC3E}">
        <p14:creationId xmlns:p14="http://schemas.microsoft.com/office/powerpoint/2010/main" val="39538391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432692" y="6810"/>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r>
              <a:rPr lang="en-GB" sz="3200" kern="0"/>
              <a:t>myHR Implementation Options Intro</a:t>
            </a:r>
          </a:p>
        </p:txBody>
      </p:sp>
      <p:graphicFrame>
        <p:nvGraphicFramePr>
          <p:cNvPr id="49" name="Table 48">
            <a:extLst>
              <a:ext uri="{FF2B5EF4-FFF2-40B4-BE49-F238E27FC236}">
                <a16:creationId xmlns:a16="http://schemas.microsoft.com/office/drawing/2014/main" id="{9211CE94-9957-405F-9E51-8C657750068A}"/>
              </a:ext>
            </a:extLst>
          </p:cNvPr>
          <p:cNvGraphicFramePr>
            <a:graphicFrameLocks noGrp="1"/>
          </p:cNvGraphicFramePr>
          <p:nvPr/>
        </p:nvGraphicFramePr>
        <p:xfrm>
          <a:off x="149469" y="421533"/>
          <a:ext cx="11989116" cy="6450990"/>
        </p:xfrm>
        <a:graphic>
          <a:graphicData uri="http://schemas.openxmlformats.org/drawingml/2006/table">
            <a:tbl>
              <a:tblPr firstRow="1" bandRow="1">
                <a:tableStyleId>{5C22544A-7EE6-4342-B048-85BDC9FD1C3A}</a:tableStyleId>
              </a:tblPr>
              <a:tblGrid>
                <a:gridCol w="483577">
                  <a:extLst>
                    <a:ext uri="{9D8B030D-6E8A-4147-A177-3AD203B41FA5}">
                      <a16:colId xmlns:a16="http://schemas.microsoft.com/office/drawing/2014/main" val="3923394098"/>
                    </a:ext>
                  </a:extLst>
                </a:gridCol>
                <a:gridCol w="4299438">
                  <a:extLst>
                    <a:ext uri="{9D8B030D-6E8A-4147-A177-3AD203B41FA5}">
                      <a16:colId xmlns:a16="http://schemas.microsoft.com/office/drawing/2014/main" val="3938326182"/>
                    </a:ext>
                  </a:extLst>
                </a:gridCol>
                <a:gridCol w="2927839">
                  <a:extLst>
                    <a:ext uri="{9D8B030D-6E8A-4147-A177-3AD203B41FA5}">
                      <a16:colId xmlns:a16="http://schemas.microsoft.com/office/drawing/2014/main" val="4181370164"/>
                    </a:ext>
                  </a:extLst>
                </a:gridCol>
                <a:gridCol w="2479598">
                  <a:extLst>
                    <a:ext uri="{9D8B030D-6E8A-4147-A177-3AD203B41FA5}">
                      <a16:colId xmlns:a16="http://schemas.microsoft.com/office/drawing/2014/main" val="250776817"/>
                    </a:ext>
                  </a:extLst>
                </a:gridCol>
                <a:gridCol w="449666">
                  <a:extLst>
                    <a:ext uri="{9D8B030D-6E8A-4147-A177-3AD203B41FA5}">
                      <a16:colId xmlns:a16="http://schemas.microsoft.com/office/drawing/2014/main" val="4108248282"/>
                    </a:ext>
                  </a:extLst>
                </a:gridCol>
                <a:gridCol w="449666">
                  <a:extLst>
                    <a:ext uri="{9D8B030D-6E8A-4147-A177-3AD203B41FA5}">
                      <a16:colId xmlns:a16="http://schemas.microsoft.com/office/drawing/2014/main" val="2670863736"/>
                    </a:ext>
                  </a:extLst>
                </a:gridCol>
                <a:gridCol w="449666">
                  <a:extLst>
                    <a:ext uri="{9D8B030D-6E8A-4147-A177-3AD203B41FA5}">
                      <a16:colId xmlns:a16="http://schemas.microsoft.com/office/drawing/2014/main" val="3090772725"/>
                    </a:ext>
                  </a:extLst>
                </a:gridCol>
                <a:gridCol w="449666">
                  <a:extLst>
                    <a:ext uri="{9D8B030D-6E8A-4147-A177-3AD203B41FA5}">
                      <a16:colId xmlns:a16="http://schemas.microsoft.com/office/drawing/2014/main" val="283970445"/>
                    </a:ext>
                  </a:extLst>
                </a:gridCol>
              </a:tblGrid>
              <a:tr h="245329">
                <a:tc row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Option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Option Overview</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grid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Exec Summary</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Implementation Analysis</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952296425"/>
                  </a:ext>
                </a:extLst>
              </a:tr>
              <a:tr h="245329">
                <a:tc v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148C"/>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Scope</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Pro’s</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Cons</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Cost</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Time</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Risk</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Ben</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2472104570"/>
                  </a:ext>
                </a:extLst>
              </a:tr>
              <a:tr h="464332">
                <a:tc>
                  <a:txBody>
                    <a:bodyPr/>
                    <a:lstStyle/>
                    <a:p>
                      <a:pPr algn="ctr"/>
                      <a:r>
                        <a:rPr lang="en-GB" sz="1400" b="0">
                          <a:solidFill>
                            <a:schemeClr val="bg1"/>
                          </a:solidFill>
                        </a:rPr>
                        <a:t>Do </a:t>
                      </a:r>
                      <a:r>
                        <a:rPr lang="en-GB" sz="900" b="0">
                          <a:solidFill>
                            <a:schemeClr val="bg1"/>
                          </a:solidFill>
                        </a:rPr>
                        <a:t>Nothing</a:t>
                      </a:r>
                      <a:endParaRPr lang="en-GB" sz="1400" b="0">
                        <a:solidFill>
                          <a:schemeClr val="bg1"/>
                        </a:solidFill>
                      </a:endParaRP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75000"/>
                      </a:schemeClr>
                    </a:solidFill>
                  </a:tcP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None/>
                        <a:tabLst/>
                        <a:defRPr/>
                      </a:pPr>
                      <a:r>
                        <a:rPr lang="en-GB" sz="1000" b="0">
                          <a:solidFill>
                            <a:schemeClr val="tx1">
                              <a:lumMod val="50000"/>
                            </a:schemeClr>
                          </a:solidFill>
                          <a:latin typeface="+mn-lt"/>
                          <a:ea typeface="+mn-ea"/>
                          <a:cs typeface="+mn-cs"/>
                        </a:rPr>
                        <a:t>Stand Down Programme &amp; leave the System in it’s current state – making any improvements through the BAU CR Funding route only.</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No additional Cost or resource efforts</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No complexity/dependency considerations</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Enduring As-Is Architecture &amp; associated pain points </a:t>
                      </a:r>
                      <a:r>
                        <a:rPr lang="en-GB" sz="1000" b="0" i="1">
                          <a:solidFill>
                            <a:schemeClr val="bg1">
                              <a:lumMod val="65000"/>
                            </a:schemeClr>
                          </a:solidFill>
                          <a:latin typeface="+mn-lt"/>
                          <a:ea typeface="+mn-ea"/>
                          <a:cs typeface="+mn-cs"/>
                        </a:rPr>
                        <a:t>(Slide 2)</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7192202"/>
                  </a:ext>
                </a:extLst>
              </a:tr>
              <a:tr h="1569166">
                <a:tc>
                  <a:txBody>
                    <a:bodyPr/>
                    <a:lstStyle/>
                    <a:p>
                      <a:pPr algn="ctr"/>
                      <a:r>
                        <a:rPr lang="en-GB" sz="1400" b="0">
                          <a:solidFill>
                            <a:schemeClr val="bg1"/>
                          </a:solidFill>
                          <a:sym typeface="Wingdings" panose="05000000000000000000" pitchFamily="2" charset="2"/>
                        </a:rPr>
                        <a:t></a:t>
                      </a:r>
                      <a:r>
                        <a:rPr lang="en-GB" sz="1400" b="0">
                          <a:solidFill>
                            <a:schemeClr val="bg1"/>
                          </a:solidFill>
                        </a:rPr>
                        <a:t> “Big Bang”</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indent="0" algn="l" rtl="0" eaLnBrk="1" fontAlgn="base" hangingPunct="1">
                        <a:spcBef>
                          <a:spcPct val="0"/>
                        </a:spcBef>
                        <a:spcAft>
                          <a:spcPts val="600"/>
                        </a:spcAft>
                        <a:buClr>
                          <a:schemeClr val="tx1"/>
                        </a:buClr>
                        <a:buFont typeface="Wingdings" panose="05000000000000000000" pitchFamily="2" charset="2"/>
                        <a:buNone/>
                      </a:pPr>
                      <a:r>
                        <a:rPr lang="en-GB" sz="1000" b="0">
                          <a:solidFill>
                            <a:schemeClr val="tx1">
                              <a:lumMod val="50000"/>
                            </a:schemeClr>
                          </a:solidFill>
                          <a:latin typeface="+mn-lt"/>
                          <a:ea typeface="+mn-ea"/>
                          <a:cs typeface="+mn-cs"/>
                        </a:rPr>
                        <a:t>Full Scope* Inc. Global Workforce Tracking– Delivered through 1 integrated programme starting as soon as possible in line with original aspirations.</a:t>
                      </a:r>
                    </a:p>
                    <a:p>
                      <a:pPr marL="171450" indent="-171450" algn="l" rtl="0" eaLnBrk="1" fontAlgn="base" hangingPunct="1">
                        <a:spcBef>
                          <a:spcPct val="0"/>
                        </a:spcBef>
                        <a:spcAft>
                          <a:spcPts val="600"/>
                        </a:spcAft>
                        <a:buClr>
                          <a:schemeClr val="tx1"/>
                        </a:buClr>
                        <a:buFont typeface="Wingdings" panose="05000000000000000000" pitchFamily="2" charset="2"/>
                        <a:buChar char="§"/>
                      </a:pPr>
                      <a:r>
                        <a:rPr lang="en-GB" sz="1000" b="0">
                          <a:solidFill>
                            <a:schemeClr val="bg1">
                              <a:lumMod val="50000"/>
                            </a:schemeClr>
                          </a:solidFill>
                          <a:latin typeface="+mn-lt"/>
                          <a:ea typeface="+mn-ea"/>
                          <a:cs typeface="+mn-cs"/>
                        </a:rPr>
                        <a:t>Start ~March 2021 with Full delivery across EC &amp; Other modules, “Big-Bang” implementation, Go-live ~May 2022</a:t>
                      </a:r>
                    </a:p>
                    <a:p>
                      <a:pPr marL="171450" indent="-171450" algn="l" rtl="0" eaLnBrk="1" fontAlgn="base" hangingPunct="1">
                        <a:spcBef>
                          <a:spcPct val="0"/>
                        </a:spcBef>
                        <a:spcAft>
                          <a:spcPts val="600"/>
                        </a:spcAft>
                        <a:buClr>
                          <a:schemeClr val="tx1"/>
                        </a:buClr>
                        <a:buFont typeface="Wingdings" panose="05000000000000000000" pitchFamily="2" charset="2"/>
                        <a:buChar char="§"/>
                      </a:pPr>
                      <a:r>
                        <a:rPr lang="en-GB" sz="1000" b="0">
                          <a:solidFill>
                            <a:schemeClr val="bg1">
                              <a:lumMod val="50000"/>
                            </a:schemeClr>
                          </a:solidFill>
                          <a:latin typeface="+mn-lt"/>
                          <a:ea typeface="+mn-ea"/>
                          <a:cs typeface="+mn-cs"/>
                        </a:rPr>
                        <a:t>Workforce Data Domain, full scope of MDM / EDP with supporting culture, operating model and governance</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Delivering the full Scope, overall deliverables &amp; value* as quickly as possible.</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Best case support for strategic dependencies of IAM, MyFinance Etc. </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Economies of scale supporting full delivery – efficient sequencing</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MDM &amp; EDP Foundation Built as quickly as possible</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Workforce Data Domain full maturity reached earliest.</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Congested Change Landscape - Business Capacity Constraints to deliver Evolution etc.</a:t>
                      </a:r>
                    </a:p>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Job Grading &amp; Evolution activities &amp; outputs risk – unknown timelines &amp; impacts to the inflight programme.</a:t>
                      </a:r>
                    </a:p>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Lower cost certainty due to unknowns.</a:t>
                      </a:r>
                    </a:p>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IT Environment Capacity constraints driving increased Costs to mitigate.</a:t>
                      </a:r>
                    </a:p>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Outstanding Detailed Design activities.</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0090691"/>
                  </a:ext>
                </a:extLst>
              </a:tr>
              <a:tr h="1643513">
                <a:tc>
                  <a:txBody>
                    <a:bodyPr/>
                    <a:lstStyle/>
                    <a:p>
                      <a:pPr marL="0" indent="0" algn="ctr" rtl="0" eaLnBrk="1" fontAlgn="base" hangingPunct="1">
                        <a:spcBef>
                          <a:spcPct val="0"/>
                        </a:spcBef>
                        <a:spcAft>
                          <a:spcPts val="800"/>
                        </a:spcAft>
                        <a:buClr>
                          <a:schemeClr val="tx1"/>
                        </a:buClr>
                        <a:buFontTx/>
                        <a:buNone/>
                      </a:pPr>
                      <a:r>
                        <a:rPr lang="en-GB" sz="1400" b="0">
                          <a:solidFill>
                            <a:schemeClr val="bg1"/>
                          </a:solidFill>
                          <a:latin typeface="+mn-lt"/>
                          <a:ea typeface="+mn-ea"/>
                          <a:cs typeface="+mn-cs"/>
                          <a:sym typeface="Wingdings" panose="05000000000000000000" pitchFamily="2" charset="2"/>
                        </a:rPr>
                        <a:t></a:t>
                      </a:r>
                      <a:r>
                        <a:rPr lang="en-GB" sz="1400" b="0">
                          <a:solidFill>
                            <a:schemeClr val="bg1"/>
                          </a:solidFill>
                          <a:latin typeface="+mn-lt"/>
                          <a:ea typeface="+mn-ea"/>
                          <a:cs typeface="+mn-cs"/>
                        </a:rPr>
                        <a:t> “Big Bang-Delay”</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None/>
                        <a:tabLst/>
                        <a:defRPr/>
                      </a:pPr>
                      <a:r>
                        <a:rPr lang="en-GB" sz="1000" b="0">
                          <a:solidFill>
                            <a:schemeClr val="tx1">
                              <a:lumMod val="50000"/>
                            </a:schemeClr>
                          </a:solidFill>
                          <a:latin typeface="+mn-lt"/>
                          <a:ea typeface="+mn-ea"/>
                          <a:cs typeface="+mn-cs"/>
                        </a:rPr>
                        <a:t>Full Scope* – Delivered through 1 integrated programme with a delayed kick for myHR2.0 off to accommodate wider change landscape &amp; capacity concerns/constraints.</a:t>
                      </a:r>
                    </a:p>
                    <a:p>
                      <a:pPr marL="171450" marR="0" lvl="0" indent="-17145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Char char="§"/>
                        <a:tabLst/>
                        <a:defRPr/>
                      </a:pPr>
                      <a:r>
                        <a:rPr lang="en-GB" sz="1000" b="0">
                          <a:solidFill>
                            <a:schemeClr val="bg1">
                              <a:lumMod val="50000"/>
                            </a:schemeClr>
                          </a:solidFill>
                          <a:latin typeface="+mn-lt"/>
                          <a:ea typeface="+mn-ea"/>
                          <a:cs typeface="+mn-cs"/>
                        </a:rPr>
                        <a:t>Global Workforce Tracking kick-started &amp; delivered independently with implementation starting asap ~Feb 2021</a:t>
                      </a:r>
                    </a:p>
                    <a:p>
                      <a:pPr marL="171450" marR="0" lvl="0" indent="-17145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Char char="§"/>
                        <a:tabLst/>
                        <a:defRPr/>
                      </a:pPr>
                      <a:r>
                        <a:rPr lang="en-GB" sz="1000" b="0">
                          <a:solidFill>
                            <a:schemeClr val="bg1">
                              <a:lumMod val="50000"/>
                            </a:schemeClr>
                          </a:solidFill>
                          <a:latin typeface="+mn-lt"/>
                          <a:ea typeface="+mn-ea"/>
                          <a:cs typeface="+mn-cs"/>
                        </a:rPr>
                        <a:t>Start ~Aug 2021 with full delivery across EC &amp; Other modules, “big-bang” implementation, go-live ~October 2022</a:t>
                      </a:r>
                    </a:p>
                    <a:p>
                      <a:pPr marL="171450" indent="-171450" algn="l" rtl="0" eaLnBrk="1" fontAlgn="base" hangingPunct="1">
                        <a:spcBef>
                          <a:spcPct val="0"/>
                        </a:spcBef>
                        <a:spcAft>
                          <a:spcPts val="600"/>
                        </a:spcAft>
                        <a:buClr>
                          <a:schemeClr val="tx1"/>
                        </a:buClr>
                        <a:buFont typeface="Wingdings" panose="05000000000000000000" pitchFamily="2" charset="2"/>
                        <a:buChar char="§"/>
                      </a:pPr>
                      <a:r>
                        <a:rPr lang="en-GB" sz="1000" b="0">
                          <a:solidFill>
                            <a:schemeClr val="bg1">
                              <a:lumMod val="50000"/>
                            </a:schemeClr>
                          </a:solidFill>
                          <a:latin typeface="+mn-lt"/>
                          <a:ea typeface="+mn-ea"/>
                          <a:cs typeface="+mn-cs"/>
                        </a:rPr>
                        <a:t>Workforce Data Domain, full scope of MDM / EDP with supporting culture, operating model and governance spread over a longer period </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Economies of scale supporting full delivery – efficient sequencing. </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Enables wider linkages such as grading / org transition to be delivered ahead of full team mobilisation.</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Accounts for business capacity constraints</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Allows additional dependencies and impacts to be considered. E.g. Lessons learned from IAM &amp; myFinance. &amp; Evolution.</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Delay to tangible business benefits</a:t>
                      </a:r>
                    </a:p>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Desired workforce data domain maturity level is reached at later date</a:t>
                      </a:r>
                    </a:p>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Potential loss of key project resources during stand down period (External)</a:t>
                      </a:r>
                    </a:p>
                    <a:p>
                      <a:pPr marL="171450" marR="0" lvl="0" indent="-171450" algn="l" defTabSz="914400" rtl="0" eaLnBrk="1" fontAlgn="base" latinLnBrk="0" hangingPunct="1">
                        <a:lnSpc>
                          <a:spcPct val="100000"/>
                        </a:lnSpc>
                        <a:spcBef>
                          <a:spcPct val="0"/>
                        </a:spcBef>
                        <a:spcAft>
                          <a:spcPts val="600"/>
                        </a:spcAft>
                        <a:buClr>
                          <a:schemeClr val="accent3">
                            <a:lumMod val="75000"/>
                          </a:schemeClr>
                        </a:buClr>
                        <a:buSzTx/>
                        <a:buFont typeface="Wingdings" panose="05000000000000000000" pitchFamily="2" charset="2"/>
                        <a:buChar char="â"/>
                        <a:tabLst/>
                        <a:defRPr/>
                      </a:pPr>
                      <a:r>
                        <a:rPr lang="en-GB" sz="1000" b="0">
                          <a:solidFill>
                            <a:schemeClr val="tx1">
                              <a:lumMod val="50000"/>
                            </a:schemeClr>
                          </a:solidFill>
                          <a:latin typeface="+mn-lt"/>
                          <a:ea typeface="+mn-ea"/>
                          <a:cs typeface="+mn-cs"/>
                        </a:rPr>
                        <a:t>Potential risk of further delays to programme mobilisation &amp; delivery due to yet unknown risks</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94288807"/>
                  </a:ext>
                </a:extLst>
              </a:tr>
              <a:tr h="1643513">
                <a:tc>
                  <a:txBody>
                    <a:bodyPr/>
                    <a:lstStyle/>
                    <a:p>
                      <a:pPr marL="0" indent="0" algn="ctr" rtl="0" eaLnBrk="1" fontAlgn="base" hangingPunct="1">
                        <a:spcBef>
                          <a:spcPct val="0"/>
                        </a:spcBef>
                        <a:spcAft>
                          <a:spcPts val="800"/>
                        </a:spcAft>
                        <a:buClr>
                          <a:schemeClr val="tx1"/>
                        </a:buClr>
                        <a:buFontTx/>
                        <a:buNone/>
                      </a:pPr>
                      <a:r>
                        <a:rPr lang="en-GB" sz="1400" b="0">
                          <a:solidFill>
                            <a:schemeClr val="bg1"/>
                          </a:solidFill>
                          <a:latin typeface="+mn-lt"/>
                          <a:ea typeface="+mn-ea"/>
                          <a:cs typeface="+mn-cs"/>
                          <a:sym typeface="Wingdings" panose="05000000000000000000" pitchFamily="2" charset="2"/>
                        </a:rPr>
                        <a:t></a:t>
                      </a:r>
                      <a:r>
                        <a:rPr lang="en-GB" sz="1400" b="0">
                          <a:solidFill>
                            <a:schemeClr val="bg1"/>
                          </a:solidFill>
                          <a:latin typeface="+mn-lt"/>
                          <a:ea typeface="+mn-ea"/>
                          <a:cs typeface="+mn-cs"/>
                        </a:rPr>
                        <a:t> “Phased Acceleration”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None/>
                        <a:tabLst/>
                        <a:defRPr/>
                      </a:pPr>
                      <a:r>
                        <a:rPr lang="en-GB" sz="1000" b="0">
                          <a:solidFill>
                            <a:schemeClr val="tx1">
                              <a:lumMod val="50000"/>
                            </a:schemeClr>
                          </a:solidFill>
                          <a:latin typeface="+mn-lt"/>
                          <a:ea typeface="+mn-ea"/>
                          <a:cs typeface="+mn-cs"/>
                        </a:rPr>
                        <a:t>Full Scope* – Delivered through a phased delivery. An iterative “agile” Phase I delivering “resource-light”, “No-Regret”, quick-win improvements before Phase II delivering the ‘big-bang’ large scale improvements’ mobilising later to account for constraints</a:t>
                      </a:r>
                    </a:p>
                    <a:p>
                      <a:pPr marL="171450" marR="0" lvl="0" indent="-17145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Char char="§"/>
                        <a:tabLst/>
                        <a:defRPr/>
                      </a:pPr>
                      <a:r>
                        <a:rPr lang="en-GB" sz="1000" b="0">
                          <a:solidFill>
                            <a:schemeClr val="bg1">
                              <a:lumMod val="50000"/>
                            </a:schemeClr>
                          </a:solidFill>
                          <a:latin typeface="+mn-lt"/>
                          <a:ea typeface="+mn-ea"/>
                          <a:cs typeface="+mn-cs"/>
                        </a:rPr>
                        <a:t>Global Workforce Tracking kick-started &amp; delivered independently with implementation starting asap ~Feb 2021</a:t>
                      </a:r>
                    </a:p>
                    <a:p>
                      <a:pPr marL="171450" marR="0" lvl="0" indent="-17145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Char char="§"/>
                        <a:tabLst/>
                        <a:defRPr/>
                      </a:pPr>
                      <a:r>
                        <a:rPr lang="en-GB" sz="1000" b="0">
                          <a:solidFill>
                            <a:schemeClr val="bg1">
                              <a:lumMod val="50000"/>
                            </a:schemeClr>
                          </a:solidFill>
                          <a:latin typeface="+mn-lt"/>
                          <a:ea typeface="+mn-ea"/>
                          <a:cs typeface="+mn-cs"/>
                        </a:rPr>
                        <a:t>Phase I Start ~Feb 2021</a:t>
                      </a:r>
                    </a:p>
                    <a:p>
                      <a:pPr marL="171450" marR="0" lvl="0" indent="-171450" algn="l" defTabSz="914400" rtl="0" eaLnBrk="1" fontAlgn="base" latinLnBrk="0" hangingPunct="1">
                        <a:lnSpc>
                          <a:spcPct val="100000"/>
                        </a:lnSpc>
                        <a:spcBef>
                          <a:spcPct val="0"/>
                        </a:spcBef>
                        <a:spcAft>
                          <a:spcPts val="600"/>
                        </a:spcAft>
                        <a:buClr>
                          <a:schemeClr val="tx1"/>
                        </a:buClr>
                        <a:buSzTx/>
                        <a:buFont typeface="Wingdings" panose="05000000000000000000" pitchFamily="2" charset="2"/>
                        <a:buChar char="§"/>
                        <a:tabLst/>
                        <a:defRPr/>
                      </a:pPr>
                      <a:r>
                        <a:rPr lang="en-GB" sz="1000" b="0">
                          <a:solidFill>
                            <a:schemeClr val="bg1">
                              <a:lumMod val="50000"/>
                            </a:schemeClr>
                          </a:solidFill>
                          <a:latin typeface="+mn-lt"/>
                          <a:ea typeface="+mn-ea"/>
                          <a:cs typeface="+mn-cs"/>
                        </a:rPr>
                        <a:t>Phase II Start ~Aug 2021 with go-live in October 2022</a:t>
                      </a:r>
                    </a:p>
                    <a:p>
                      <a:pPr marL="171450" indent="-171450" algn="l" rtl="0" eaLnBrk="1" fontAlgn="base" hangingPunct="1">
                        <a:spcBef>
                          <a:spcPct val="0"/>
                        </a:spcBef>
                        <a:spcAft>
                          <a:spcPts val="600"/>
                        </a:spcAft>
                        <a:buClr>
                          <a:schemeClr val="tx1"/>
                        </a:buClr>
                        <a:buFont typeface="Wingdings" panose="05000000000000000000" pitchFamily="2" charset="2"/>
                        <a:buChar char="§"/>
                      </a:pPr>
                      <a:r>
                        <a:rPr lang="en-GB" sz="1000" b="0">
                          <a:solidFill>
                            <a:schemeClr val="bg1">
                              <a:lumMod val="50000"/>
                            </a:schemeClr>
                          </a:solidFill>
                          <a:latin typeface="+mn-lt"/>
                          <a:ea typeface="+mn-ea"/>
                          <a:cs typeface="+mn-cs"/>
                        </a:rPr>
                        <a:t>Workforce Data Domain, full scope of MDM / EDP with supporting culture, operating model and governance</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Accelerated delivery of benefits to the end user</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Enables wider linkages such as grading / org transition to be delivered in advance</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Allows an agile approach to delivery of value, in parallel with organisational change</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Greater cost certainty possible for Phase II.</a:t>
                      </a:r>
                    </a:p>
                    <a:p>
                      <a:pPr marL="171450" indent="-171450" algn="l" rtl="0" eaLnBrk="1" fontAlgn="base" hangingPunct="1">
                        <a:spcBef>
                          <a:spcPct val="0"/>
                        </a:spcBef>
                        <a:spcAft>
                          <a:spcPts val="600"/>
                        </a:spcAft>
                        <a:buClr>
                          <a:srgbClr val="78A22F"/>
                        </a:buClr>
                        <a:buFont typeface="Wingdings" panose="05000000000000000000" pitchFamily="2" charset="2"/>
                        <a:buChar char="ü"/>
                      </a:pPr>
                      <a:r>
                        <a:rPr lang="en-GB" sz="1000" b="0">
                          <a:solidFill>
                            <a:schemeClr val="tx1">
                              <a:lumMod val="50000"/>
                            </a:schemeClr>
                          </a:solidFill>
                          <a:latin typeface="+mn-lt"/>
                          <a:ea typeface="+mn-ea"/>
                          <a:cs typeface="+mn-cs"/>
                        </a:rPr>
                        <a:t>Secures core subset key resources throughout constraint period.</a:t>
                      </a:r>
                    </a:p>
                    <a:p>
                      <a:pPr marL="171450" marR="0" lvl="0" indent="-171450" algn="l" defTabSz="914400" rtl="0" eaLnBrk="1" fontAlgn="base" latinLnBrk="0" hangingPunct="1">
                        <a:lnSpc>
                          <a:spcPct val="100000"/>
                        </a:lnSpc>
                        <a:spcBef>
                          <a:spcPct val="0"/>
                        </a:spcBef>
                        <a:spcAft>
                          <a:spcPts val="600"/>
                        </a:spcAft>
                        <a:buClr>
                          <a:srgbClr val="78A22F"/>
                        </a:buClr>
                        <a:buSzTx/>
                        <a:buFont typeface="Wingdings" panose="05000000000000000000" pitchFamily="2" charset="2"/>
                        <a:buChar char="ü"/>
                        <a:tabLst/>
                        <a:defRPr/>
                      </a:pPr>
                      <a:r>
                        <a:rPr lang="en-GB" sz="1000" b="0">
                          <a:solidFill>
                            <a:schemeClr val="tx1">
                              <a:lumMod val="50000"/>
                            </a:schemeClr>
                          </a:solidFill>
                          <a:latin typeface="+mn-lt"/>
                          <a:ea typeface="+mn-ea"/>
                          <a:cs typeface="+mn-cs"/>
                        </a:rPr>
                        <a:t>MDM &amp; EDP Foundation Built &amp; Workforce Data Domain full maturity reached earliest</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Delay to overall tangible business benefits.</a:t>
                      </a:r>
                    </a:p>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Potential risk rework required in some areas (Low).</a:t>
                      </a:r>
                    </a:p>
                    <a:p>
                      <a:pPr marL="171450" indent="-171450" algn="l" rtl="0" eaLnBrk="1" fontAlgn="base" hangingPunct="1">
                        <a:spcBef>
                          <a:spcPct val="0"/>
                        </a:spcBef>
                        <a:spcAft>
                          <a:spcPts val="600"/>
                        </a:spcAft>
                        <a:buClr>
                          <a:schemeClr val="accent3">
                            <a:lumMod val="75000"/>
                          </a:schemeClr>
                        </a:buClr>
                        <a:buFont typeface="Wingdings" panose="05000000000000000000" pitchFamily="2" charset="2"/>
                        <a:buChar char="â"/>
                      </a:pPr>
                      <a:r>
                        <a:rPr lang="en-GB" sz="1000" b="0">
                          <a:solidFill>
                            <a:schemeClr val="tx1">
                              <a:lumMod val="50000"/>
                            </a:schemeClr>
                          </a:solidFill>
                          <a:latin typeface="+mn-lt"/>
                          <a:ea typeface="+mn-ea"/>
                          <a:cs typeface="+mn-cs"/>
                        </a:rPr>
                        <a:t>Potential additional total cost to deliver elements separately. Loss of shared efficiencies (to be fully costed). Estimated ~10-20%</a:t>
                      </a:r>
                    </a:p>
                  </a:txBody>
                  <a:tcPr marL="27000" marR="27000" marT="27000" marB="27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ctr" rtl="0" eaLnBrk="1" fontAlgn="base" hangingPunct="1">
                        <a:spcBef>
                          <a:spcPct val="0"/>
                        </a:spcBef>
                        <a:spcAft>
                          <a:spcPts val="800"/>
                        </a:spcAft>
                        <a:buClr>
                          <a:schemeClr val="tx1"/>
                        </a:buClr>
                        <a:buFontTx/>
                        <a:buNone/>
                      </a:pPr>
                      <a:endParaRPr lang="en-GB" sz="1000" b="0">
                        <a:solidFill>
                          <a:schemeClr val="bg1">
                            <a:lumMod val="50000"/>
                          </a:schemeClr>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4196831"/>
                  </a:ext>
                </a:extLst>
              </a:tr>
            </a:tbl>
          </a:graphicData>
        </a:graphic>
      </p:graphicFrame>
      <p:sp>
        <p:nvSpPr>
          <p:cNvPr id="220" name="Rectangle: Rounded Corners 219">
            <a:extLst>
              <a:ext uri="{FF2B5EF4-FFF2-40B4-BE49-F238E27FC236}">
                <a16:creationId xmlns:a16="http://schemas.microsoft.com/office/drawing/2014/main" id="{AEBFF7A6-0641-4373-992D-D381CA160033}"/>
              </a:ext>
            </a:extLst>
          </p:cNvPr>
          <p:cNvSpPr/>
          <p:nvPr/>
        </p:nvSpPr>
        <p:spPr>
          <a:xfrm>
            <a:off x="149470" y="4906567"/>
            <a:ext cx="11989116" cy="1936075"/>
          </a:xfrm>
          <a:prstGeom prst="roundRect">
            <a:avLst>
              <a:gd name="adj" fmla="val 7584"/>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1" name="Rectangle: Rounded Corners 220">
            <a:extLst>
              <a:ext uri="{FF2B5EF4-FFF2-40B4-BE49-F238E27FC236}">
                <a16:creationId xmlns:a16="http://schemas.microsoft.com/office/drawing/2014/main" id="{6374098D-D39F-439E-A18B-46B07D37461E}"/>
              </a:ext>
            </a:extLst>
          </p:cNvPr>
          <p:cNvSpPr/>
          <p:nvPr/>
        </p:nvSpPr>
        <p:spPr>
          <a:xfrm>
            <a:off x="10717665" y="5045810"/>
            <a:ext cx="1377617" cy="216000"/>
          </a:xfrm>
          <a:prstGeom prst="roundRect">
            <a:avLst>
              <a:gd name="adj" fmla="val 50000"/>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RECOMMENDATION</a:t>
            </a:r>
          </a:p>
        </p:txBody>
      </p:sp>
      <p:sp>
        <p:nvSpPr>
          <p:cNvPr id="19" name="Partial Circle 18">
            <a:extLst>
              <a:ext uri="{FF2B5EF4-FFF2-40B4-BE49-F238E27FC236}">
                <a16:creationId xmlns:a16="http://schemas.microsoft.com/office/drawing/2014/main" id="{51800522-F5C8-441C-BCF0-7641A393ED02}"/>
              </a:ext>
            </a:extLst>
          </p:cNvPr>
          <p:cNvSpPr/>
          <p:nvPr/>
        </p:nvSpPr>
        <p:spPr>
          <a:xfrm>
            <a:off x="10408134" y="2056979"/>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0" name="Partial Circle 19">
            <a:extLst>
              <a:ext uri="{FF2B5EF4-FFF2-40B4-BE49-F238E27FC236}">
                <a16:creationId xmlns:a16="http://schemas.microsoft.com/office/drawing/2014/main" id="{BEDEE884-9DE5-4461-9483-1B7D36D2E560}"/>
              </a:ext>
            </a:extLst>
          </p:cNvPr>
          <p:cNvSpPr/>
          <p:nvPr/>
        </p:nvSpPr>
        <p:spPr>
          <a:xfrm>
            <a:off x="10835664" y="3903313"/>
            <a:ext cx="294893" cy="248467"/>
          </a:xfrm>
          <a:prstGeom prst="pie">
            <a:avLst>
              <a:gd name="adj1" fmla="val 16136345"/>
              <a:gd name="adj2" fmla="val 5318697"/>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 name="Partial Circle 21">
            <a:extLst>
              <a:ext uri="{FF2B5EF4-FFF2-40B4-BE49-F238E27FC236}">
                <a16:creationId xmlns:a16="http://schemas.microsoft.com/office/drawing/2014/main" id="{DBDE6AFE-E018-4DAD-A557-68CC80DAF107}"/>
              </a:ext>
            </a:extLst>
          </p:cNvPr>
          <p:cNvSpPr/>
          <p:nvPr/>
        </p:nvSpPr>
        <p:spPr>
          <a:xfrm>
            <a:off x="11760364" y="3903313"/>
            <a:ext cx="294893" cy="248467"/>
          </a:xfrm>
          <a:prstGeom prst="pie">
            <a:avLst>
              <a:gd name="adj1" fmla="val 16136345"/>
              <a:gd name="adj2" fmla="val 5363093"/>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 name="Partial Circle 23">
            <a:extLst>
              <a:ext uri="{FF2B5EF4-FFF2-40B4-BE49-F238E27FC236}">
                <a16:creationId xmlns:a16="http://schemas.microsoft.com/office/drawing/2014/main" id="{2B1FA1F0-C37F-4C0E-A460-7A3B0EF7B471}"/>
              </a:ext>
            </a:extLst>
          </p:cNvPr>
          <p:cNvSpPr/>
          <p:nvPr/>
        </p:nvSpPr>
        <p:spPr>
          <a:xfrm>
            <a:off x="10835664" y="5779182"/>
            <a:ext cx="294893" cy="248467"/>
          </a:xfrm>
          <a:prstGeom prst="pie">
            <a:avLst>
              <a:gd name="adj1" fmla="val 16136345"/>
              <a:gd name="adj2" fmla="val 5364833"/>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5" name="Partial Circle 24">
            <a:extLst>
              <a:ext uri="{FF2B5EF4-FFF2-40B4-BE49-F238E27FC236}">
                <a16:creationId xmlns:a16="http://schemas.microsoft.com/office/drawing/2014/main" id="{41BF1E31-A7EC-450A-B3B7-52D42709EC71}"/>
              </a:ext>
            </a:extLst>
          </p:cNvPr>
          <p:cNvSpPr/>
          <p:nvPr/>
        </p:nvSpPr>
        <p:spPr>
          <a:xfrm>
            <a:off x="11259026" y="2056982"/>
            <a:ext cx="294893" cy="248467"/>
          </a:xfrm>
          <a:prstGeom prst="pie">
            <a:avLst>
              <a:gd name="adj1" fmla="val 16136345"/>
              <a:gd name="adj2" fmla="val 18637"/>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8" name="Partial Circle 17">
            <a:extLst>
              <a:ext uri="{FF2B5EF4-FFF2-40B4-BE49-F238E27FC236}">
                <a16:creationId xmlns:a16="http://schemas.microsoft.com/office/drawing/2014/main" id="{E3C6F48C-EF20-4D7B-870F-F5B52D0DC7C0}"/>
              </a:ext>
            </a:extLst>
          </p:cNvPr>
          <p:cNvSpPr/>
          <p:nvPr/>
        </p:nvSpPr>
        <p:spPr>
          <a:xfrm>
            <a:off x="11786858" y="2062110"/>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8" name="Partial Circle 27">
            <a:extLst>
              <a:ext uri="{FF2B5EF4-FFF2-40B4-BE49-F238E27FC236}">
                <a16:creationId xmlns:a16="http://schemas.microsoft.com/office/drawing/2014/main" id="{221F8AD1-7840-4728-9D26-B270D95FBABC}"/>
              </a:ext>
            </a:extLst>
          </p:cNvPr>
          <p:cNvSpPr/>
          <p:nvPr/>
        </p:nvSpPr>
        <p:spPr>
          <a:xfrm>
            <a:off x="10377125" y="3895878"/>
            <a:ext cx="294893" cy="248467"/>
          </a:xfrm>
          <a:prstGeom prst="pie">
            <a:avLst>
              <a:gd name="adj1" fmla="val 16136345"/>
              <a:gd name="adj2" fmla="val 5541922"/>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9" name="Partial Circle 28">
            <a:extLst>
              <a:ext uri="{FF2B5EF4-FFF2-40B4-BE49-F238E27FC236}">
                <a16:creationId xmlns:a16="http://schemas.microsoft.com/office/drawing/2014/main" id="{0DB25630-98C3-49A0-8880-719885267E60}"/>
              </a:ext>
            </a:extLst>
          </p:cNvPr>
          <p:cNvSpPr/>
          <p:nvPr/>
        </p:nvSpPr>
        <p:spPr>
          <a:xfrm>
            <a:off x="11769876" y="5775051"/>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0" name="Partial Circle 29">
            <a:extLst>
              <a:ext uri="{FF2B5EF4-FFF2-40B4-BE49-F238E27FC236}">
                <a16:creationId xmlns:a16="http://schemas.microsoft.com/office/drawing/2014/main" id="{9566CA30-9058-4A67-A2DF-AC18168E391E}"/>
              </a:ext>
            </a:extLst>
          </p:cNvPr>
          <p:cNvSpPr/>
          <p:nvPr/>
        </p:nvSpPr>
        <p:spPr>
          <a:xfrm>
            <a:off x="10845340" y="2056981"/>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1" name="Partial Circle 30">
            <a:extLst>
              <a:ext uri="{FF2B5EF4-FFF2-40B4-BE49-F238E27FC236}">
                <a16:creationId xmlns:a16="http://schemas.microsoft.com/office/drawing/2014/main" id="{429FD171-DA46-42CA-8E2A-38AFE395B1AA}"/>
              </a:ext>
            </a:extLst>
          </p:cNvPr>
          <p:cNvSpPr/>
          <p:nvPr/>
        </p:nvSpPr>
        <p:spPr>
          <a:xfrm>
            <a:off x="11311338" y="5775050"/>
            <a:ext cx="294893" cy="248467"/>
          </a:xfrm>
          <a:prstGeom prst="pie">
            <a:avLst>
              <a:gd name="adj1" fmla="val 16136345"/>
              <a:gd name="adj2" fmla="val 15673411"/>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 name="Rectangle 22">
            <a:extLst>
              <a:ext uri="{FF2B5EF4-FFF2-40B4-BE49-F238E27FC236}">
                <a16:creationId xmlns:a16="http://schemas.microsoft.com/office/drawing/2014/main" id="{DEA48DCB-6967-4659-BCD4-B59BC98C3162}"/>
              </a:ext>
            </a:extLst>
          </p:cNvPr>
          <p:cNvSpPr/>
          <p:nvPr/>
        </p:nvSpPr>
        <p:spPr bwMode="auto">
          <a:xfrm>
            <a:off x="7846142" y="76728"/>
            <a:ext cx="4444179" cy="2487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a:ln>
                  <a:noFill/>
                </a:ln>
                <a:solidFill>
                  <a:prstClr val="white">
                    <a:lumMod val="50000"/>
                  </a:prstClr>
                </a:solidFill>
                <a:effectLst/>
                <a:uLnTx/>
                <a:uFillTx/>
                <a:latin typeface="Arial" charset="0"/>
                <a:ea typeface="ＭＳ Ｐゴシック" pitchFamily="48" charset="-128"/>
                <a:cs typeface="+mn-cs"/>
                <a:sym typeface="Wingdings"/>
              </a:rPr>
              <a:t>Significant Issues –                                                   - Best Case </a:t>
            </a:r>
            <a:endParaRPr kumimoji="0" lang="en-GB" sz="1000" b="0" i="0" u="none" strike="noStrike" kern="1200" cap="none" spc="0" normalizeH="0" baseline="0" noProof="0">
              <a:ln>
                <a:noFill/>
              </a:ln>
              <a:solidFill>
                <a:prstClr val="white">
                  <a:lumMod val="50000"/>
                </a:prstClr>
              </a:solidFill>
              <a:effectLst/>
              <a:uLnTx/>
              <a:uFillTx/>
              <a:latin typeface="Arial" charset="0"/>
              <a:ea typeface="ＭＳ Ｐゴシック" pitchFamily="48" charset="-128"/>
              <a:cs typeface="+mn-cs"/>
            </a:endParaRPr>
          </a:p>
        </p:txBody>
      </p:sp>
      <p:sp>
        <p:nvSpPr>
          <p:cNvPr id="26" name="Partial Circle 25">
            <a:extLst>
              <a:ext uri="{FF2B5EF4-FFF2-40B4-BE49-F238E27FC236}">
                <a16:creationId xmlns:a16="http://schemas.microsoft.com/office/drawing/2014/main" id="{D5BF1647-80AE-4585-B6D0-C8DB8F06CF9A}"/>
              </a:ext>
            </a:extLst>
          </p:cNvPr>
          <p:cNvSpPr/>
          <p:nvPr/>
        </p:nvSpPr>
        <p:spPr>
          <a:xfrm>
            <a:off x="9903220" y="75176"/>
            <a:ext cx="294893" cy="248467"/>
          </a:xfrm>
          <a:prstGeom prst="pie">
            <a:avLst>
              <a:gd name="adj1" fmla="val 16136345"/>
              <a:gd name="adj2" fmla="val 5364833"/>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7" name="Partial Circle 26">
            <a:extLst>
              <a:ext uri="{FF2B5EF4-FFF2-40B4-BE49-F238E27FC236}">
                <a16:creationId xmlns:a16="http://schemas.microsoft.com/office/drawing/2014/main" id="{A41DCB57-E278-412A-8268-836FD47C4086}"/>
              </a:ext>
            </a:extLst>
          </p:cNvPr>
          <p:cNvSpPr/>
          <p:nvPr/>
        </p:nvSpPr>
        <p:spPr>
          <a:xfrm>
            <a:off x="9450234" y="75176"/>
            <a:ext cx="294893" cy="248467"/>
          </a:xfrm>
          <a:prstGeom prst="pie">
            <a:avLst>
              <a:gd name="adj1" fmla="val 16136345"/>
              <a:gd name="adj2" fmla="val 18637"/>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3" name="Partial Circle 32">
            <a:extLst>
              <a:ext uri="{FF2B5EF4-FFF2-40B4-BE49-F238E27FC236}">
                <a16:creationId xmlns:a16="http://schemas.microsoft.com/office/drawing/2014/main" id="{E7AF0192-99B8-4C63-9FAD-F041F80792F9}"/>
              </a:ext>
            </a:extLst>
          </p:cNvPr>
          <p:cNvSpPr/>
          <p:nvPr/>
        </p:nvSpPr>
        <p:spPr>
          <a:xfrm>
            <a:off x="10809192" y="75176"/>
            <a:ext cx="294893" cy="248467"/>
          </a:xfrm>
          <a:prstGeom prst="pie">
            <a:avLst>
              <a:gd name="adj1" fmla="val 16136345"/>
              <a:gd name="adj2" fmla="val 15673411"/>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4" name="Partial Circle 33">
            <a:extLst>
              <a:ext uri="{FF2B5EF4-FFF2-40B4-BE49-F238E27FC236}">
                <a16:creationId xmlns:a16="http://schemas.microsoft.com/office/drawing/2014/main" id="{0588BF16-309E-434C-ADF1-D43842117D3F}"/>
              </a:ext>
            </a:extLst>
          </p:cNvPr>
          <p:cNvSpPr/>
          <p:nvPr/>
        </p:nvSpPr>
        <p:spPr>
          <a:xfrm>
            <a:off x="10356206" y="75176"/>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5" name="Partial Circle 34">
            <a:extLst>
              <a:ext uri="{FF2B5EF4-FFF2-40B4-BE49-F238E27FC236}">
                <a16:creationId xmlns:a16="http://schemas.microsoft.com/office/drawing/2014/main" id="{8D5C8F77-445B-4CA1-AE5E-07EDE2130CAC}"/>
              </a:ext>
            </a:extLst>
          </p:cNvPr>
          <p:cNvSpPr/>
          <p:nvPr/>
        </p:nvSpPr>
        <p:spPr>
          <a:xfrm>
            <a:off x="10374236" y="5775050"/>
            <a:ext cx="294893" cy="248467"/>
          </a:xfrm>
          <a:prstGeom prst="pie">
            <a:avLst>
              <a:gd name="adj1" fmla="val 16136345"/>
              <a:gd name="adj2" fmla="val 5541922"/>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7" name="Partial Circle 36">
            <a:extLst>
              <a:ext uri="{FF2B5EF4-FFF2-40B4-BE49-F238E27FC236}">
                <a16:creationId xmlns:a16="http://schemas.microsoft.com/office/drawing/2014/main" id="{E27245E7-8988-4E5E-8BA2-C40A657E324C}"/>
              </a:ext>
            </a:extLst>
          </p:cNvPr>
          <p:cNvSpPr/>
          <p:nvPr/>
        </p:nvSpPr>
        <p:spPr>
          <a:xfrm>
            <a:off x="11311337" y="3895877"/>
            <a:ext cx="294893" cy="248467"/>
          </a:xfrm>
          <a:prstGeom prst="pie">
            <a:avLst>
              <a:gd name="adj1" fmla="val 16136345"/>
              <a:gd name="adj2" fmla="val 1080904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8" name="Partial Circle 37">
            <a:extLst>
              <a:ext uri="{FF2B5EF4-FFF2-40B4-BE49-F238E27FC236}">
                <a16:creationId xmlns:a16="http://schemas.microsoft.com/office/drawing/2014/main" id="{B9EBA3D8-DC54-43E0-BF32-95A8238A324A}"/>
              </a:ext>
            </a:extLst>
          </p:cNvPr>
          <p:cNvSpPr/>
          <p:nvPr/>
        </p:nvSpPr>
        <p:spPr>
          <a:xfrm>
            <a:off x="10398066" y="1016537"/>
            <a:ext cx="294893" cy="248467"/>
          </a:xfrm>
          <a:prstGeom prst="pie">
            <a:avLst>
              <a:gd name="adj1" fmla="val 16136345"/>
              <a:gd name="adj2" fmla="val 15673411"/>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39" name="Partial Circle 38">
            <a:extLst>
              <a:ext uri="{FF2B5EF4-FFF2-40B4-BE49-F238E27FC236}">
                <a16:creationId xmlns:a16="http://schemas.microsoft.com/office/drawing/2014/main" id="{8EEA10A5-C746-48FF-8D25-ED76E628818E}"/>
              </a:ext>
            </a:extLst>
          </p:cNvPr>
          <p:cNvSpPr/>
          <p:nvPr/>
        </p:nvSpPr>
        <p:spPr>
          <a:xfrm>
            <a:off x="10845340" y="1016537"/>
            <a:ext cx="294893" cy="248467"/>
          </a:xfrm>
          <a:prstGeom prst="pie">
            <a:avLst>
              <a:gd name="adj1" fmla="val 16136345"/>
              <a:gd name="adj2" fmla="val 15673411"/>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40" name="Partial Circle 39">
            <a:extLst>
              <a:ext uri="{FF2B5EF4-FFF2-40B4-BE49-F238E27FC236}">
                <a16:creationId xmlns:a16="http://schemas.microsoft.com/office/drawing/2014/main" id="{29313688-ACE1-40DF-B7FB-B97D00950FB4}"/>
              </a:ext>
            </a:extLst>
          </p:cNvPr>
          <p:cNvSpPr/>
          <p:nvPr/>
        </p:nvSpPr>
        <p:spPr>
          <a:xfrm>
            <a:off x="11696246" y="1016537"/>
            <a:ext cx="294893" cy="248467"/>
          </a:xfrm>
          <a:prstGeom prst="pie">
            <a:avLst>
              <a:gd name="adj1" fmla="val 16136345"/>
              <a:gd name="adj2" fmla="val 18637"/>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42" name="Partial Circle 41">
            <a:extLst>
              <a:ext uri="{FF2B5EF4-FFF2-40B4-BE49-F238E27FC236}">
                <a16:creationId xmlns:a16="http://schemas.microsoft.com/office/drawing/2014/main" id="{40DFF467-B933-4941-BC08-7D60BCE1F26E}"/>
              </a:ext>
            </a:extLst>
          </p:cNvPr>
          <p:cNvSpPr/>
          <p:nvPr/>
        </p:nvSpPr>
        <p:spPr>
          <a:xfrm>
            <a:off x="11253907" y="1016537"/>
            <a:ext cx="294893" cy="248467"/>
          </a:xfrm>
          <a:prstGeom prst="pie">
            <a:avLst>
              <a:gd name="adj1" fmla="val 16136345"/>
              <a:gd name="adj2" fmla="val 18637"/>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Tree>
    <p:extLst>
      <p:ext uri="{BB962C8B-B14F-4D97-AF65-F5344CB8AC3E}">
        <p14:creationId xmlns:p14="http://schemas.microsoft.com/office/powerpoint/2010/main" val="32786464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432692" y="311611"/>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r>
              <a:rPr lang="en-GB" sz="3200" kern="0"/>
              <a:t>Implementation Options POAP Estimates</a:t>
            </a:r>
          </a:p>
        </p:txBody>
      </p:sp>
      <p:graphicFrame>
        <p:nvGraphicFramePr>
          <p:cNvPr id="49" name="Table 48">
            <a:extLst>
              <a:ext uri="{FF2B5EF4-FFF2-40B4-BE49-F238E27FC236}">
                <a16:creationId xmlns:a16="http://schemas.microsoft.com/office/drawing/2014/main" id="{9211CE94-9957-405F-9E51-8C657750068A}"/>
              </a:ext>
            </a:extLst>
          </p:cNvPr>
          <p:cNvGraphicFramePr>
            <a:graphicFrameLocks noGrp="1"/>
          </p:cNvGraphicFramePr>
          <p:nvPr/>
        </p:nvGraphicFramePr>
        <p:xfrm>
          <a:off x="149468" y="834481"/>
          <a:ext cx="11693772" cy="5970179"/>
        </p:xfrm>
        <a:graphic>
          <a:graphicData uri="http://schemas.openxmlformats.org/drawingml/2006/table">
            <a:tbl>
              <a:tblPr firstRow="1" bandRow="1">
                <a:tableStyleId>{5C22544A-7EE6-4342-B048-85BDC9FD1C3A}</a:tableStyleId>
              </a:tblPr>
              <a:tblGrid>
                <a:gridCol w="465494">
                  <a:extLst>
                    <a:ext uri="{9D8B030D-6E8A-4147-A177-3AD203B41FA5}">
                      <a16:colId xmlns:a16="http://schemas.microsoft.com/office/drawing/2014/main" val="3923394098"/>
                    </a:ext>
                  </a:extLst>
                </a:gridCol>
                <a:gridCol w="1496299">
                  <a:extLst>
                    <a:ext uri="{9D8B030D-6E8A-4147-A177-3AD203B41FA5}">
                      <a16:colId xmlns:a16="http://schemas.microsoft.com/office/drawing/2014/main" val="3508589662"/>
                    </a:ext>
                  </a:extLst>
                </a:gridCol>
                <a:gridCol w="1081331">
                  <a:extLst>
                    <a:ext uri="{9D8B030D-6E8A-4147-A177-3AD203B41FA5}">
                      <a16:colId xmlns:a16="http://schemas.microsoft.com/office/drawing/2014/main" val="3938326182"/>
                    </a:ext>
                  </a:extLst>
                </a:gridCol>
                <a:gridCol w="1081331">
                  <a:extLst>
                    <a:ext uri="{9D8B030D-6E8A-4147-A177-3AD203B41FA5}">
                      <a16:colId xmlns:a16="http://schemas.microsoft.com/office/drawing/2014/main" val="1225092330"/>
                    </a:ext>
                  </a:extLst>
                </a:gridCol>
                <a:gridCol w="1081331">
                  <a:extLst>
                    <a:ext uri="{9D8B030D-6E8A-4147-A177-3AD203B41FA5}">
                      <a16:colId xmlns:a16="http://schemas.microsoft.com/office/drawing/2014/main" val="3734344232"/>
                    </a:ext>
                  </a:extLst>
                </a:gridCol>
                <a:gridCol w="1081331">
                  <a:extLst>
                    <a:ext uri="{9D8B030D-6E8A-4147-A177-3AD203B41FA5}">
                      <a16:colId xmlns:a16="http://schemas.microsoft.com/office/drawing/2014/main" val="2805504503"/>
                    </a:ext>
                  </a:extLst>
                </a:gridCol>
                <a:gridCol w="1081331">
                  <a:extLst>
                    <a:ext uri="{9D8B030D-6E8A-4147-A177-3AD203B41FA5}">
                      <a16:colId xmlns:a16="http://schemas.microsoft.com/office/drawing/2014/main" val="4181370164"/>
                    </a:ext>
                  </a:extLst>
                </a:gridCol>
                <a:gridCol w="1081331">
                  <a:extLst>
                    <a:ext uri="{9D8B030D-6E8A-4147-A177-3AD203B41FA5}">
                      <a16:colId xmlns:a16="http://schemas.microsoft.com/office/drawing/2014/main" val="79327471"/>
                    </a:ext>
                  </a:extLst>
                </a:gridCol>
                <a:gridCol w="1081331">
                  <a:extLst>
                    <a:ext uri="{9D8B030D-6E8A-4147-A177-3AD203B41FA5}">
                      <a16:colId xmlns:a16="http://schemas.microsoft.com/office/drawing/2014/main" val="250776817"/>
                    </a:ext>
                  </a:extLst>
                </a:gridCol>
                <a:gridCol w="1081331">
                  <a:extLst>
                    <a:ext uri="{9D8B030D-6E8A-4147-A177-3AD203B41FA5}">
                      <a16:colId xmlns:a16="http://schemas.microsoft.com/office/drawing/2014/main" val="3930614181"/>
                    </a:ext>
                  </a:extLst>
                </a:gridCol>
                <a:gridCol w="1081331">
                  <a:extLst>
                    <a:ext uri="{9D8B030D-6E8A-4147-A177-3AD203B41FA5}">
                      <a16:colId xmlns:a16="http://schemas.microsoft.com/office/drawing/2014/main" val="1181280064"/>
                    </a:ext>
                  </a:extLst>
                </a:gridCol>
              </a:tblGrid>
              <a:tr h="245329">
                <a:tc row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Option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row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Description</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gridSpan="4">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952296425"/>
                  </a:ext>
                </a:extLst>
              </a:tr>
              <a:tr h="245329">
                <a:tc v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148C"/>
                    </a:solidFill>
                  </a:tcPr>
                </a:tc>
                <a:tc v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Q4</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Q4</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2472104570"/>
                  </a:ext>
                </a:extLst>
              </a:tr>
              <a:tr h="447397">
                <a:tc rowSpan="4">
                  <a:txBody>
                    <a:bodyPr/>
                    <a:lstStyle/>
                    <a:p>
                      <a:pPr algn="ctr"/>
                      <a:r>
                        <a:rPr lang="en-GB" sz="1400" b="0">
                          <a:solidFill>
                            <a:schemeClr val="bg1"/>
                          </a:solidFill>
                          <a:sym typeface="Wingdings" panose="05000000000000000000" pitchFamily="2" charset="2"/>
                        </a:rPr>
                        <a:t></a:t>
                      </a:r>
                      <a:r>
                        <a:rPr lang="en-GB" sz="1400" b="0">
                          <a:solidFill>
                            <a:schemeClr val="bg1"/>
                          </a:solidFill>
                        </a:rPr>
                        <a:t> “Big Bang”</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l">
                        <a:spcAft>
                          <a:spcPts val="0"/>
                        </a:spcAft>
                      </a:pPr>
                      <a:r>
                        <a:rPr lang="en-GB" sz="800">
                          <a:solidFill>
                            <a:schemeClr val="accent6"/>
                          </a:solidFill>
                        </a:rPr>
                        <a:t>Global Workforce Tracking </a:t>
                      </a:r>
                      <a:r>
                        <a:rPr lang="en-GB" sz="800" b="0">
                          <a:solidFill>
                            <a:srgbClr val="7F7F7F"/>
                          </a:solidFill>
                        </a:rPr>
                        <a:t>– Global Workforce Tracking (Fieldglass) Implementation</a:t>
                      </a:r>
                      <a:endParaRPr lang="en-GB" sz="800">
                        <a:solidFill>
                          <a:srgbClr val="FFC000"/>
                        </a:solidFill>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0090691"/>
                  </a:ext>
                </a:extLst>
              </a:tr>
              <a:tr h="419393">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chemeClr val="accent5"/>
                          </a:solidFill>
                        </a:rPr>
                        <a:t>Additional Value</a:t>
                      </a:r>
                      <a:endParaRPr lang="en-GB" sz="800" b="0">
                        <a:solidFill>
                          <a:schemeClr val="accent5"/>
                        </a:solidFill>
                      </a:endParaRPr>
                    </a:p>
                    <a:p>
                      <a:pPr algn="l">
                        <a:spcAft>
                          <a:spcPts val="0"/>
                        </a:spcAft>
                      </a:pPr>
                      <a:r>
                        <a:rPr lang="en-GB" sz="800" b="0">
                          <a:solidFill>
                            <a:srgbClr val="7F7F7F"/>
                          </a:solidFill>
                        </a:rPr>
                        <a:t>“Non Core Module Improvements)</a:t>
                      </a:r>
                      <a:endParaRPr lang="en-GB" sz="800">
                        <a:solidFill>
                          <a:srgbClr val="C800A1"/>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1752493029"/>
                  </a:ext>
                </a:extLst>
              </a:tr>
              <a:tr h="391390">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00148C"/>
                          </a:solidFill>
                        </a:rPr>
                        <a:t>Core </a:t>
                      </a:r>
                      <a:endParaRPr lang="en-GB" sz="800" b="0">
                        <a:solidFill>
                          <a:srgbClr val="00148C"/>
                        </a:solidFill>
                      </a:endParaRPr>
                    </a:p>
                    <a:p>
                      <a:pPr algn="l">
                        <a:spcAft>
                          <a:spcPts val="0"/>
                        </a:spcAft>
                      </a:pPr>
                      <a:r>
                        <a:rPr lang="en-GB" sz="800" b="0">
                          <a:solidFill>
                            <a:srgbClr val="7F7F7F"/>
                          </a:solidFill>
                        </a:rPr>
                        <a:t>myHR 2.0 Scope</a:t>
                      </a:r>
                      <a:endParaRPr lang="en-GB" sz="800">
                        <a:solidFill>
                          <a:srgbClr val="7F7F7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1018675786"/>
                  </a:ext>
                </a:extLst>
              </a:tr>
              <a:tr h="626606">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78A22F"/>
                          </a:solidFill>
                        </a:rPr>
                        <a:t>Workforce Data Domain </a:t>
                      </a:r>
                      <a:r>
                        <a:rPr lang="en-GB" sz="800" b="0">
                          <a:solidFill>
                            <a:srgbClr val="7F7F7F"/>
                          </a:solidFill>
                        </a:rPr>
                        <a:t>– Workforce Data Domain Delivery</a:t>
                      </a:r>
                      <a:endParaRPr lang="en-GB" sz="800">
                        <a:solidFill>
                          <a:srgbClr val="78A22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442173805"/>
                  </a:ext>
                </a:extLst>
              </a:tr>
              <a:tr h="454831">
                <a:tc rowSpan="4">
                  <a:txBody>
                    <a:bodyPr/>
                    <a:lstStyle/>
                    <a:p>
                      <a:pPr marL="0" indent="0" algn="ctr" rtl="0" eaLnBrk="1" fontAlgn="base" hangingPunct="1">
                        <a:spcBef>
                          <a:spcPct val="0"/>
                        </a:spcBef>
                        <a:spcAft>
                          <a:spcPts val="800"/>
                        </a:spcAft>
                        <a:buClr>
                          <a:schemeClr val="tx1"/>
                        </a:buClr>
                        <a:buFontTx/>
                        <a:buNone/>
                      </a:pPr>
                      <a:r>
                        <a:rPr lang="en-GB" sz="1400" b="0">
                          <a:solidFill>
                            <a:schemeClr val="bg1"/>
                          </a:solidFill>
                          <a:latin typeface="+mn-lt"/>
                          <a:ea typeface="+mn-ea"/>
                          <a:cs typeface="+mn-cs"/>
                          <a:sym typeface="Wingdings" panose="05000000000000000000" pitchFamily="2" charset="2"/>
                        </a:rPr>
                        <a:t></a:t>
                      </a:r>
                      <a:r>
                        <a:rPr lang="en-GB" sz="1400" b="0">
                          <a:solidFill>
                            <a:schemeClr val="bg1"/>
                          </a:solidFill>
                          <a:latin typeface="+mn-lt"/>
                          <a:ea typeface="+mn-ea"/>
                          <a:cs typeface="+mn-cs"/>
                        </a:rPr>
                        <a:t> “Big Bang-Delay”</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l">
                        <a:spcAft>
                          <a:spcPts val="0"/>
                        </a:spcAft>
                      </a:pPr>
                      <a:r>
                        <a:rPr lang="en-GB" sz="800">
                          <a:solidFill>
                            <a:schemeClr val="accent6"/>
                          </a:solidFill>
                        </a:rPr>
                        <a:t>Global Workforce Tracking </a:t>
                      </a:r>
                      <a:r>
                        <a:rPr lang="en-GB" sz="800" b="0">
                          <a:solidFill>
                            <a:srgbClr val="7F7F7F"/>
                          </a:solidFill>
                        </a:rPr>
                        <a:t>– Global Workforce Tracking (Fieldglass) Implementation</a:t>
                      </a:r>
                      <a:endParaRPr lang="en-GB" sz="800">
                        <a:solidFill>
                          <a:srgbClr val="FFC000"/>
                        </a:solidFill>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endParaRPr lang="en-GB"/>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94288807"/>
                  </a:ext>
                </a:extLst>
              </a:tr>
              <a:tr h="434263">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chemeClr val="accent5"/>
                          </a:solidFill>
                        </a:rPr>
                        <a:t>Additional Value</a:t>
                      </a:r>
                      <a:endParaRPr lang="en-GB" sz="800" b="0">
                        <a:solidFill>
                          <a:schemeClr val="accent5"/>
                        </a:solidFill>
                      </a:endParaRPr>
                    </a:p>
                    <a:p>
                      <a:pPr algn="l">
                        <a:spcAft>
                          <a:spcPts val="0"/>
                        </a:spcAft>
                      </a:pPr>
                      <a:r>
                        <a:rPr lang="en-GB" sz="800" b="0">
                          <a:solidFill>
                            <a:srgbClr val="7F7F7F"/>
                          </a:solidFill>
                        </a:rPr>
                        <a:t>“Non Core Module Improvements)</a:t>
                      </a:r>
                      <a:endParaRPr lang="en-GB" sz="800">
                        <a:solidFill>
                          <a:srgbClr val="C800A1"/>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2760409726"/>
                  </a:ext>
                </a:extLst>
              </a:tr>
              <a:tr h="413694">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00148C"/>
                          </a:solidFill>
                        </a:rPr>
                        <a:t>Core </a:t>
                      </a:r>
                      <a:endParaRPr lang="en-GB" sz="800" b="0">
                        <a:solidFill>
                          <a:srgbClr val="00148C"/>
                        </a:solidFill>
                      </a:endParaRPr>
                    </a:p>
                    <a:p>
                      <a:pPr algn="l">
                        <a:spcAft>
                          <a:spcPts val="0"/>
                        </a:spcAft>
                      </a:pPr>
                      <a:r>
                        <a:rPr lang="en-GB" sz="800" b="0">
                          <a:solidFill>
                            <a:srgbClr val="7F7F7F"/>
                          </a:solidFill>
                        </a:rPr>
                        <a:t>myHR 2.0 Scope</a:t>
                      </a:r>
                      <a:endParaRPr lang="en-GB" sz="800">
                        <a:solidFill>
                          <a:srgbClr val="7F7F7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1693587129"/>
                  </a:ext>
                </a:extLst>
              </a:tr>
              <a:tr h="340725">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78A22F"/>
                          </a:solidFill>
                        </a:rPr>
                        <a:t>Workforce Data Domain </a:t>
                      </a:r>
                      <a:r>
                        <a:rPr lang="en-GB" sz="800" b="0">
                          <a:solidFill>
                            <a:srgbClr val="7F7F7F"/>
                          </a:solidFill>
                        </a:rPr>
                        <a:t>– Workforce Data Domain Delivery</a:t>
                      </a:r>
                      <a:endParaRPr lang="en-GB" sz="800">
                        <a:solidFill>
                          <a:srgbClr val="78A22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2169187642"/>
                  </a:ext>
                </a:extLst>
              </a:tr>
              <a:tr h="454831">
                <a:tc rowSpan="4">
                  <a:txBody>
                    <a:bodyPr/>
                    <a:lstStyle/>
                    <a:p>
                      <a:pPr marL="0" indent="0" algn="ctr" rtl="0" eaLnBrk="1" fontAlgn="base" hangingPunct="1">
                        <a:spcBef>
                          <a:spcPct val="0"/>
                        </a:spcBef>
                        <a:spcAft>
                          <a:spcPts val="800"/>
                        </a:spcAft>
                        <a:buClr>
                          <a:schemeClr val="tx1"/>
                        </a:buClr>
                        <a:buFontTx/>
                        <a:buNone/>
                      </a:pPr>
                      <a:r>
                        <a:rPr lang="en-GB" sz="1400" b="0">
                          <a:solidFill>
                            <a:schemeClr val="bg1"/>
                          </a:solidFill>
                          <a:latin typeface="+mn-lt"/>
                          <a:ea typeface="+mn-ea"/>
                          <a:cs typeface="+mn-cs"/>
                          <a:sym typeface="Wingdings" panose="05000000000000000000" pitchFamily="2" charset="2"/>
                        </a:rPr>
                        <a:t></a:t>
                      </a:r>
                      <a:r>
                        <a:rPr lang="en-GB" sz="1400" b="0">
                          <a:solidFill>
                            <a:schemeClr val="bg1"/>
                          </a:solidFill>
                          <a:latin typeface="+mn-lt"/>
                          <a:ea typeface="+mn-ea"/>
                          <a:cs typeface="+mn-cs"/>
                        </a:rPr>
                        <a:t> “Phased Acceleration”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l">
                        <a:spcAft>
                          <a:spcPts val="0"/>
                        </a:spcAft>
                      </a:pPr>
                      <a:r>
                        <a:rPr lang="en-GB" sz="800">
                          <a:solidFill>
                            <a:schemeClr val="accent6"/>
                          </a:solidFill>
                        </a:rPr>
                        <a:t>Global Workforce Tracking </a:t>
                      </a:r>
                      <a:r>
                        <a:rPr lang="en-GB" sz="800" b="0">
                          <a:solidFill>
                            <a:srgbClr val="7F7F7F"/>
                          </a:solidFill>
                        </a:rPr>
                        <a:t>– Global Workforce Tracking (Fieldglass) Implementation</a:t>
                      </a:r>
                      <a:endParaRPr lang="en-GB" sz="800">
                        <a:solidFill>
                          <a:srgbClr val="FFC000"/>
                        </a:solidFill>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endParaRPr lang="en-GB"/>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4196831"/>
                  </a:ext>
                </a:extLst>
              </a:tr>
              <a:tr h="434263">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chemeClr val="accent5"/>
                          </a:solidFill>
                        </a:rPr>
                        <a:t>Additional Value</a:t>
                      </a:r>
                      <a:endParaRPr lang="en-GB" sz="800" b="0">
                        <a:solidFill>
                          <a:schemeClr val="accent5"/>
                        </a:solidFill>
                      </a:endParaRPr>
                    </a:p>
                    <a:p>
                      <a:pPr algn="l">
                        <a:spcAft>
                          <a:spcPts val="0"/>
                        </a:spcAft>
                      </a:pPr>
                      <a:r>
                        <a:rPr lang="en-GB" sz="800" b="0">
                          <a:solidFill>
                            <a:srgbClr val="7F7F7F"/>
                          </a:solidFill>
                        </a:rPr>
                        <a:t>“Non Core Module Improvements”</a:t>
                      </a:r>
                      <a:endParaRPr lang="en-GB" sz="800">
                        <a:solidFill>
                          <a:srgbClr val="C800A1"/>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3703843834"/>
                  </a:ext>
                </a:extLst>
              </a:tr>
              <a:tr h="413694">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00148C"/>
                          </a:solidFill>
                        </a:rPr>
                        <a:t>Core </a:t>
                      </a:r>
                      <a:endParaRPr lang="en-GB" sz="800" b="0">
                        <a:solidFill>
                          <a:srgbClr val="00148C"/>
                        </a:solidFill>
                      </a:endParaRPr>
                    </a:p>
                    <a:p>
                      <a:pPr algn="l">
                        <a:spcAft>
                          <a:spcPts val="0"/>
                        </a:spcAft>
                      </a:pPr>
                      <a:r>
                        <a:rPr lang="en-GB" sz="800" b="0">
                          <a:solidFill>
                            <a:srgbClr val="7F7F7F"/>
                          </a:solidFill>
                        </a:rPr>
                        <a:t>myHR 2.0 Scope</a:t>
                      </a:r>
                      <a:endParaRPr lang="en-GB" sz="800">
                        <a:solidFill>
                          <a:srgbClr val="7F7F7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2093019340"/>
                  </a:ext>
                </a:extLst>
              </a:tr>
              <a:tr h="623399">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78A22F"/>
                          </a:solidFill>
                        </a:rPr>
                        <a:t>Workforce Data Domain </a:t>
                      </a:r>
                      <a:r>
                        <a:rPr lang="en-GB" sz="800" b="0">
                          <a:solidFill>
                            <a:srgbClr val="7F7F7F"/>
                          </a:solidFill>
                        </a:rPr>
                        <a:t>– Workforce Data Domain Delivery</a:t>
                      </a:r>
                      <a:endParaRPr lang="en-GB" sz="800">
                        <a:solidFill>
                          <a:srgbClr val="78A22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4112533308"/>
                  </a:ext>
                </a:extLst>
              </a:tr>
            </a:tbl>
          </a:graphicData>
        </a:graphic>
      </p:graphicFrame>
      <p:sp>
        <p:nvSpPr>
          <p:cNvPr id="50" name="Arrow: Chevron 49">
            <a:extLst>
              <a:ext uri="{FF2B5EF4-FFF2-40B4-BE49-F238E27FC236}">
                <a16:creationId xmlns:a16="http://schemas.microsoft.com/office/drawing/2014/main" id="{526D7A6D-21C4-49D1-9CC4-9EE3C5799BA1}"/>
              </a:ext>
            </a:extLst>
          </p:cNvPr>
          <p:cNvSpPr/>
          <p:nvPr/>
        </p:nvSpPr>
        <p:spPr>
          <a:xfrm>
            <a:off x="2379742" y="2245898"/>
            <a:ext cx="115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Mobilisation</a:t>
            </a:r>
          </a:p>
        </p:txBody>
      </p:sp>
      <p:sp>
        <p:nvSpPr>
          <p:cNvPr id="54" name="Diamond 53">
            <a:extLst>
              <a:ext uri="{FF2B5EF4-FFF2-40B4-BE49-F238E27FC236}">
                <a16:creationId xmlns:a16="http://schemas.microsoft.com/office/drawing/2014/main" id="{98529EDE-BC21-4E0E-A063-47794D1378C7}"/>
              </a:ext>
            </a:extLst>
          </p:cNvPr>
          <p:cNvSpPr/>
          <p:nvPr/>
        </p:nvSpPr>
        <p:spPr>
          <a:xfrm>
            <a:off x="8057378" y="2418433"/>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55" name="Arrow: Chevron 54">
            <a:extLst>
              <a:ext uri="{FF2B5EF4-FFF2-40B4-BE49-F238E27FC236}">
                <a16:creationId xmlns:a16="http://schemas.microsoft.com/office/drawing/2014/main" id="{0000B785-AFC6-4F90-B8A0-C7545AABD644}"/>
              </a:ext>
            </a:extLst>
          </p:cNvPr>
          <p:cNvSpPr/>
          <p:nvPr/>
        </p:nvSpPr>
        <p:spPr>
          <a:xfrm>
            <a:off x="8208771" y="2400433"/>
            <a:ext cx="1815133"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myHR Full Implementation Go Live </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 </a:t>
            </a:r>
            <a:r>
              <a:rPr kumimoji="0" lang="en-GB" sz="8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Approx</a:t>
            </a:r>
            <a:r>
              <a:rPr kumimoji="0" lang="en-GB" sz="8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May 22</a:t>
            </a:r>
          </a:p>
        </p:txBody>
      </p:sp>
      <p:sp>
        <p:nvSpPr>
          <p:cNvPr id="56" name="Arrow: Chevron 55">
            <a:extLst>
              <a:ext uri="{FF2B5EF4-FFF2-40B4-BE49-F238E27FC236}">
                <a16:creationId xmlns:a16="http://schemas.microsoft.com/office/drawing/2014/main" id="{E86783FF-1A16-4CDC-8C67-AAFE77F7BA53}"/>
              </a:ext>
            </a:extLst>
          </p:cNvPr>
          <p:cNvSpPr/>
          <p:nvPr/>
        </p:nvSpPr>
        <p:spPr>
          <a:xfrm>
            <a:off x="3010016" y="2652815"/>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Workforce Data Domain Phase 1</a:t>
            </a:r>
          </a:p>
        </p:txBody>
      </p:sp>
      <p:sp>
        <p:nvSpPr>
          <p:cNvPr id="62" name="Arrow: Chevron 61">
            <a:extLst>
              <a:ext uri="{FF2B5EF4-FFF2-40B4-BE49-F238E27FC236}">
                <a16:creationId xmlns:a16="http://schemas.microsoft.com/office/drawing/2014/main" id="{AAF5D04F-8136-4279-9E3B-71C4A2DECC51}"/>
              </a:ext>
            </a:extLst>
          </p:cNvPr>
          <p:cNvSpPr/>
          <p:nvPr/>
        </p:nvSpPr>
        <p:spPr>
          <a:xfrm>
            <a:off x="4702016" y="2652815"/>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2</a:t>
            </a:r>
          </a:p>
        </p:txBody>
      </p:sp>
      <p:sp>
        <p:nvSpPr>
          <p:cNvPr id="67" name="Arrow: Chevron 66">
            <a:extLst>
              <a:ext uri="{FF2B5EF4-FFF2-40B4-BE49-F238E27FC236}">
                <a16:creationId xmlns:a16="http://schemas.microsoft.com/office/drawing/2014/main" id="{9DF63852-1BA5-438F-BCA0-0C2446454B3F}"/>
              </a:ext>
            </a:extLst>
          </p:cNvPr>
          <p:cNvSpPr/>
          <p:nvPr/>
        </p:nvSpPr>
        <p:spPr>
          <a:xfrm>
            <a:off x="6394016" y="2652815"/>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3</a:t>
            </a:r>
          </a:p>
        </p:txBody>
      </p:sp>
      <p:sp>
        <p:nvSpPr>
          <p:cNvPr id="71" name="Diamond 70">
            <a:extLst>
              <a:ext uri="{FF2B5EF4-FFF2-40B4-BE49-F238E27FC236}">
                <a16:creationId xmlns:a16="http://schemas.microsoft.com/office/drawing/2014/main" id="{657B9879-E8A0-4302-89EE-38D3FD4E14EA}"/>
              </a:ext>
            </a:extLst>
          </p:cNvPr>
          <p:cNvSpPr/>
          <p:nvPr/>
        </p:nvSpPr>
        <p:spPr>
          <a:xfrm>
            <a:off x="4529235" y="28221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3" name="Arrow: Chevron 72">
            <a:extLst>
              <a:ext uri="{FF2B5EF4-FFF2-40B4-BE49-F238E27FC236}">
                <a16:creationId xmlns:a16="http://schemas.microsoft.com/office/drawing/2014/main" id="{F074494C-58EC-40A8-8936-9E2D989D0327}"/>
              </a:ext>
            </a:extLst>
          </p:cNvPr>
          <p:cNvSpPr/>
          <p:nvPr/>
        </p:nvSpPr>
        <p:spPr>
          <a:xfrm>
            <a:off x="4604428" y="2804171"/>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1</a:t>
            </a:r>
          </a:p>
        </p:txBody>
      </p:sp>
      <p:sp>
        <p:nvSpPr>
          <p:cNvPr id="74" name="Diamond 73">
            <a:extLst>
              <a:ext uri="{FF2B5EF4-FFF2-40B4-BE49-F238E27FC236}">
                <a16:creationId xmlns:a16="http://schemas.microsoft.com/office/drawing/2014/main" id="{E2F760FF-78E2-4EDE-90A2-B30526C14D88}"/>
              </a:ext>
            </a:extLst>
          </p:cNvPr>
          <p:cNvSpPr/>
          <p:nvPr/>
        </p:nvSpPr>
        <p:spPr>
          <a:xfrm>
            <a:off x="6256957" y="28221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6" name="Arrow: Chevron 75">
            <a:extLst>
              <a:ext uri="{FF2B5EF4-FFF2-40B4-BE49-F238E27FC236}">
                <a16:creationId xmlns:a16="http://schemas.microsoft.com/office/drawing/2014/main" id="{31989CFB-4070-4443-AC79-150C45FBAD9E}"/>
              </a:ext>
            </a:extLst>
          </p:cNvPr>
          <p:cNvSpPr/>
          <p:nvPr/>
        </p:nvSpPr>
        <p:spPr>
          <a:xfrm>
            <a:off x="6332150" y="2804171"/>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2</a:t>
            </a:r>
          </a:p>
        </p:txBody>
      </p:sp>
      <p:sp>
        <p:nvSpPr>
          <p:cNvPr id="78" name="Diamond 77">
            <a:extLst>
              <a:ext uri="{FF2B5EF4-FFF2-40B4-BE49-F238E27FC236}">
                <a16:creationId xmlns:a16="http://schemas.microsoft.com/office/drawing/2014/main" id="{FB9541FA-B0B8-4949-BC58-4F1D439738F0}"/>
              </a:ext>
            </a:extLst>
          </p:cNvPr>
          <p:cNvSpPr/>
          <p:nvPr/>
        </p:nvSpPr>
        <p:spPr>
          <a:xfrm>
            <a:off x="7984679" y="28221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9" name="Arrow: Chevron 78">
            <a:extLst>
              <a:ext uri="{FF2B5EF4-FFF2-40B4-BE49-F238E27FC236}">
                <a16:creationId xmlns:a16="http://schemas.microsoft.com/office/drawing/2014/main" id="{AB703A10-9301-46E0-91C0-05D6083765E1}"/>
              </a:ext>
            </a:extLst>
          </p:cNvPr>
          <p:cNvSpPr/>
          <p:nvPr/>
        </p:nvSpPr>
        <p:spPr>
          <a:xfrm>
            <a:off x="8059872" y="2804171"/>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3</a:t>
            </a:r>
          </a:p>
        </p:txBody>
      </p:sp>
      <p:sp>
        <p:nvSpPr>
          <p:cNvPr id="124" name="Diamond 123">
            <a:extLst>
              <a:ext uri="{FF2B5EF4-FFF2-40B4-BE49-F238E27FC236}">
                <a16:creationId xmlns:a16="http://schemas.microsoft.com/office/drawing/2014/main" id="{84AEF8A5-A172-4374-9C11-383ACB81B1F2}"/>
              </a:ext>
            </a:extLst>
          </p:cNvPr>
          <p:cNvSpPr/>
          <p:nvPr/>
        </p:nvSpPr>
        <p:spPr>
          <a:xfrm>
            <a:off x="5987545" y="1785786"/>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25" name="Arrow: Chevron 124">
            <a:extLst>
              <a:ext uri="{FF2B5EF4-FFF2-40B4-BE49-F238E27FC236}">
                <a16:creationId xmlns:a16="http://schemas.microsoft.com/office/drawing/2014/main" id="{EF1F8D0B-0A27-4923-9166-B95BD38FDA27}"/>
              </a:ext>
            </a:extLst>
          </p:cNvPr>
          <p:cNvSpPr/>
          <p:nvPr/>
        </p:nvSpPr>
        <p:spPr>
          <a:xfrm>
            <a:off x="6062738" y="1770510"/>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6">
                    <a:lumMod val="50000"/>
                  </a:schemeClr>
                </a:solidFill>
                <a:latin typeface="Arial" panose="020B0604020202020204" pitchFamily="34" charset="0"/>
                <a:cs typeface="Arial" panose="020B0604020202020204" pitchFamily="34" charset="0"/>
              </a:rPr>
              <a:t>GWT Go Live</a:t>
            </a:r>
          </a:p>
        </p:txBody>
      </p:sp>
      <p:sp>
        <p:nvSpPr>
          <p:cNvPr id="126" name="Diamond 125">
            <a:extLst>
              <a:ext uri="{FF2B5EF4-FFF2-40B4-BE49-F238E27FC236}">
                <a16:creationId xmlns:a16="http://schemas.microsoft.com/office/drawing/2014/main" id="{46518E2F-E134-4FA5-BD8B-42B443AD0F3D}"/>
              </a:ext>
            </a:extLst>
          </p:cNvPr>
          <p:cNvSpPr/>
          <p:nvPr/>
        </p:nvSpPr>
        <p:spPr>
          <a:xfrm>
            <a:off x="3670882" y="28221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27" name="Arrow: Chevron 126">
            <a:extLst>
              <a:ext uri="{FF2B5EF4-FFF2-40B4-BE49-F238E27FC236}">
                <a16:creationId xmlns:a16="http://schemas.microsoft.com/office/drawing/2014/main" id="{1ACED86B-7FF1-4F0F-B868-14EA8B198654}"/>
              </a:ext>
            </a:extLst>
          </p:cNvPr>
          <p:cNvSpPr/>
          <p:nvPr/>
        </p:nvSpPr>
        <p:spPr>
          <a:xfrm>
            <a:off x="3746075" y="282175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/EDP</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Design</a:t>
            </a:r>
          </a:p>
        </p:txBody>
      </p:sp>
      <p:sp>
        <p:nvSpPr>
          <p:cNvPr id="132" name="Arrow: Chevron 131">
            <a:extLst>
              <a:ext uri="{FF2B5EF4-FFF2-40B4-BE49-F238E27FC236}">
                <a16:creationId xmlns:a16="http://schemas.microsoft.com/office/drawing/2014/main" id="{164F6FF7-68BC-445B-B087-B48B5331F10B}"/>
              </a:ext>
            </a:extLst>
          </p:cNvPr>
          <p:cNvSpPr/>
          <p:nvPr/>
        </p:nvSpPr>
        <p:spPr>
          <a:xfrm>
            <a:off x="3830606" y="4088473"/>
            <a:ext cx="115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Mobilisation</a:t>
            </a:r>
          </a:p>
        </p:txBody>
      </p:sp>
      <p:sp>
        <p:nvSpPr>
          <p:cNvPr id="133" name="Arrow: Chevron 132">
            <a:extLst>
              <a:ext uri="{FF2B5EF4-FFF2-40B4-BE49-F238E27FC236}">
                <a16:creationId xmlns:a16="http://schemas.microsoft.com/office/drawing/2014/main" id="{108D6AED-9EC6-404C-91EB-31FDB28CC554}"/>
              </a:ext>
            </a:extLst>
          </p:cNvPr>
          <p:cNvSpPr/>
          <p:nvPr/>
        </p:nvSpPr>
        <p:spPr>
          <a:xfrm>
            <a:off x="4946728" y="4090265"/>
            <a:ext cx="212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Core SuccessFactors &amp; Downstream Build</a:t>
            </a:r>
          </a:p>
        </p:txBody>
      </p:sp>
      <p:sp>
        <p:nvSpPr>
          <p:cNvPr id="137" name="Arrow: Chevron 136">
            <a:extLst>
              <a:ext uri="{FF2B5EF4-FFF2-40B4-BE49-F238E27FC236}">
                <a16:creationId xmlns:a16="http://schemas.microsoft.com/office/drawing/2014/main" id="{8F468200-DF57-478B-934D-D39855C54AC2}"/>
              </a:ext>
            </a:extLst>
          </p:cNvPr>
          <p:cNvSpPr/>
          <p:nvPr/>
        </p:nvSpPr>
        <p:spPr>
          <a:xfrm>
            <a:off x="9520770" y="4254439"/>
            <a:ext cx="1815133"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rgbClr val="00148C"/>
                </a:solidFill>
                <a:latin typeface="Arial" panose="020B0604020202020204" pitchFamily="34" charset="0"/>
                <a:cs typeface="Arial" panose="020B0604020202020204" pitchFamily="34" charset="0"/>
              </a:rPr>
              <a:t>myHR Full Implementation Go Live </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 </a:t>
            </a:r>
            <a:r>
              <a:rPr kumimoji="0" lang="en-GB" sz="8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Approx</a:t>
            </a:r>
            <a:r>
              <a:rPr kumimoji="0" lang="en-GB" sz="8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a:t>
            </a:r>
            <a:r>
              <a:rPr kumimoji="0" lang="en-GB" sz="8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Oc</a:t>
            </a:r>
            <a:r>
              <a:rPr lang="en-GB" sz="800">
                <a:solidFill>
                  <a:srgbClr val="FFFFFF">
                    <a:lumMod val="50000"/>
                  </a:srgbClr>
                </a:solidFill>
                <a:latin typeface="Arial" panose="020B0604020202020204" pitchFamily="34" charset="0"/>
                <a:ea typeface="ＭＳ Ｐゴシック"/>
                <a:cs typeface="Arial" panose="020B0604020202020204" pitchFamily="34" charset="0"/>
              </a:rPr>
              <a:t>t</a:t>
            </a:r>
            <a:r>
              <a:rPr kumimoji="0" lang="en-GB" sz="8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22</a:t>
            </a:r>
          </a:p>
        </p:txBody>
      </p:sp>
      <p:sp>
        <p:nvSpPr>
          <p:cNvPr id="138" name="Arrow: Chevron 137">
            <a:extLst>
              <a:ext uri="{FF2B5EF4-FFF2-40B4-BE49-F238E27FC236}">
                <a16:creationId xmlns:a16="http://schemas.microsoft.com/office/drawing/2014/main" id="{AEDD4325-CCD6-4BAF-AA37-9298C9944D18}"/>
              </a:ext>
            </a:extLst>
          </p:cNvPr>
          <p:cNvSpPr/>
          <p:nvPr/>
        </p:nvSpPr>
        <p:spPr>
          <a:xfrm>
            <a:off x="2984802" y="4485376"/>
            <a:ext cx="2484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Workforce Data Domain Phase 1</a:t>
            </a:r>
          </a:p>
        </p:txBody>
      </p:sp>
      <p:sp>
        <p:nvSpPr>
          <p:cNvPr id="139" name="Arrow: Chevron 138">
            <a:extLst>
              <a:ext uri="{FF2B5EF4-FFF2-40B4-BE49-F238E27FC236}">
                <a16:creationId xmlns:a16="http://schemas.microsoft.com/office/drawing/2014/main" id="{F01A1949-D629-47AF-9101-1A03A8B47B62}"/>
              </a:ext>
            </a:extLst>
          </p:cNvPr>
          <p:cNvSpPr/>
          <p:nvPr/>
        </p:nvSpPr>
        <p:spPr>
          <a:xfrm>
            <a:off x="5541322" y="4485376"/>
            <a:ext cx="2664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2</a:t>
            </a:r>
          </a:p>
        </p:txBody>
      </p:sp>
      <p:sp>
        <p:nvSpPr>
          <p:cNvPr id="140" name="Arrow: Chevron 139">
            <a:extLst>
              <a:ext uri="{FF2B5EF4-FFF2-40B4-BE49-F238E27FC236}">
                <a16:creationId xmlns:a16="http://schemas.microsoft.com/office/drawing/2014/main" id="{08A8B0E4-D394-44A7-B9F3-DA642EE025D5}"/>
              </a:ext>
            </a:extLst>
          </p:cNvPr>
          <p:cNvSpPr/>
          <p:nvPr/>
        </p:nvSpPr>
        <p:spPr>
          <a:xfrm>
            <a:off x="8247474" y="4485376"/>
            <a:ext cx="2664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3</a:t>
            </a:r>
          </a:p>
        </p:txBody>
      </p:sp>
      <p:sp>
        <p:nvSpPr>
          <p:cNvPr id="141" name="Diamond 140">
            <a:extLst>
              <a:ext uri="{FF2B5EF4-FFF2-40B4-BE49-F238E27FC236}">
                <a16:creationId xmlns:a16="http://schemas.microsoft.com/office/drawing/2014/main" id="{7B407A55-B702-49D8-98AE-C9185F1056CE}"/>
              </a:ext>
            </a:extLst>
          </p:cNvPr>
          <p:cNvSpPr/>
          <p:nvPr/>
        </p:nvSpPr>
        <p:spPr>
          <a:xfrm>
            <a:off x="5411860" y="4653440"/>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42" name="Arrow: Chevron 141">
            <a:extLst>
              <a:ext uri="{FF2B5EF4-FFF2-40B4-BE49-F238E27FC236}">
                <a16:creationId xmlns:a16="http://schemas.microsoft.com/office/drawing/2014/main" id="{FBB73E82-DBB5-4A31-83B4-5DCA7882A892}"/>
              </a:ext>
            </a:extLst>
          </p:cNvPr>
          <p:cNvSpPr/>
          <p:nvPr/>
        </p:nvSpPr>
        <p:spPr>
          <a:xfrm>
            <a:off x="5460360" y="4645524"/>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Release 1</a:t>
            </a:r>
          </a:p>
        </p:txBody>
      </p:sp>
      <p:sp>
        <p:nvSpPr>
          <p:cNvPr id="143" name="Diamond 142">
            <a:extLst>
              <a:ext uri="{FF2B5EF4-FFF2-40B4-BE49-F238E27FC236}">
                <a16:creationId xmlns:a16="http://schemas.microsoft.com/office/drawing/2014/main" id="{EECD3D4A-0016-4506-A324-1C95FAE08E28}"/>
              </a:ext>
            </a:extLst>
          </p:cNvPr>
          <p:cNvSpPr/>
          <p:nvPr/>
        </p:nvSpPr>
        <p:spPr>
          <a:xfrm>
            <a:off x="8099708" y="465473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44" name="Arrow: Chevron 143">
            <a:extLst>
              <a:ext uri="{FF2B5EF4-FFF2-40B4-BE49-F238E27FC236}">
                <a16:creationId xmlns:a16="http://schemas.microsoft.com/office/drawing/2014/main" id="{F1562331-28A0-4226-A8FF-46BC76D9050B}"/>
              </a:ext>
            </a:extLst>
          </p:cNvPr>
          <p:cNvSpPr/>
          <p:nvPr/>
        </p:nvSpPr>
        <p:spPr>
          <a:xfrm>
            <a:off x="8174901" y="4645524"/>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Release 2</a:t>
            </a:r>
          </a:p>
        </p:txBody>
      </p:sp>
      <p:sp>
        <p:nvSpPr>
          <p:cNvPr id="145" name="Diamond 144">
            <a:extLst>
              <a:ext uri="{FF2B5EF4-FFF2-40B4-BE49-F238E27FC236}">
                <a16:creationId xmlns:a16="http://schemas.microsoft.com/office/drawing/2014/main" id="{8956AC65-7F82-498A-8AA7-08E655C19503}"/>
              </a:ext>
            </a:extLst>
          </p:cNvPr>
          <p:cNvSpPr/>
          <p:nvPr/>
        </p:nvSpPr>
        <p:spPr>
          <a:xfrm>
            <a:off x="10752541" y="465473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46" name="Arrow: Chevron 145">
            <a:extLst>
              <a:ext uri="{FF2B5EF4-FFF2-40B4-BE49-F238E27FC236}">
                <a16:creationId xmlns:a16="http://schemas.microsoft.com/office/drawing/2014/main" id="{1B791040-9D46-4793-BF5A-3FC0DFBA0292}"/>
              </a:ext>
            </a:extLst>
          </p:cNvPr>
          <p:cNvSpPr/>
          <p:nvPr/>
        </p:nvSpPr>
        <p:spPr>
          <a:xfrm>
            <a:off x="10827734" y="4645524"/>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Release 3</a:t>
            </a:r>
          </a:p>
        </p:txBody>
      </p:sp>
      <p:sp>
        <p:nvSpPr>
          <p:cNvPr id="147" name="Arrow: Chevron 146">
            <a:extLst>
              <a:ext uri="{FF2B5EF4-FFF2-40B4-BE49-F238E27FC236}">
                <a16:creationId xmlns:a16="http://schemas.microsoft.com/office/drawing/2014/main" id="{F245197D-204A-4BE2-A74C-D17A3AB22DC2}"/>
              </a:ext>
            </a:extLst>
          </p:cNvPr>
          <p:cNvSpPr/>
          <p:nvPr/>
        </p:nvSpPr>
        <p:spPr>
          <a:xfrm>
            <a:off x="2722774" y="3677973"/>
            <a:ext cx="3240000" cy="144000"/>
          </a:xfrm>
          <a:prstGeom prst="chevron">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defTabSz="685800">
              <a:lnSpc>
                <a:spcPct val="80000"/>
              </a:lnSpc>
            </a:pPr>
            <a:r>
              <a:rPr lang="en-GB" sz="800">
                <a:solidFill>
                  <a:prstClr val="white"/>
                </a:solidFill>
                <a:latin typeface="Arial" panose="020B0604020202020204" pitchFamily="34" charset="0"/>
                <a:ea typeface="ＭＳ Ｐゴシック"/>
                <a:cs typeface="Arial" panose="020B0604020202020204" pitchFamily="34" charset="0"/>
              </a:rPr>
              <a:t>Global Workforce Tracking Fieldglass Implementation</a:t>
            </a:r>
          </a:p>
        </p:txBody>
      </p:sp>
      <p:sp>
        <p:nvSpPr>
          <p:cNvPr id="158" name="Diamond 157">
            <a:extLst>
              <a:ext uri="{FF2B5EF4-FFF2-40B4-BE49-F238E27FC236}">
                <a16:creationId xmlns:a16="http://schemas.microsoft.com/office/drawing/2014/main" id="{BC77FBD5-E866-47CF-8257-159229AFF59F}"/>
              </a:ext>
            </a:extLst>
          </p:cNvPr>
          <p:cNvSpPr/>
          <p:nvPr/>
        </p:nvSpPr>
        <p:spPr>
          <a:xfrm>
            <a:off x="5987545" y="366486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59" name="Arrow: Chevron 158">
            <a:extLst>
              <a:ext uri="{FF2B5EF4-FFF2-40B4-BE49-F238E27FC236}">
                <a16:creationId xmlns:a16="http://schemas.microsoft.com/office/drawing/2014/main" id="{803A0FCE-9B50-4925-9D7B-986E3BE72ED7}"/>
              </a:ext>
            </a:extLst>
          </p:cNvPr>
          <p:cNvSpPr/>
          <p:nvPr/>
        </p:nvSpPr>
        <p:spPr>
          <a:xfrm>
            <a:off x="6062738" y="364958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6">
                    <a:lumMod val="50000"/>
                  </a:schemeClr>
                </a:solidFill>
                <a:effectLst/>
                <a:uLnTx/>
                <a:uFillTx/>
                <a:latin typeface="Arial" panose="020B0604020202020204" pitchFamily="34" charset="0"/>
                <a:ea typeface="ＭＳ Ｐゴシック"/>
                <a:cs typeface="Arial" panose="020B0604020202020204" pitchFamily="34" charset="0"/>
              </a:rPr>
              <a:t>GWT Go Live</a:t>
            </a:r>
          </a:p>
        </p:txBody>
      </p:sp>
      <p:sp>
        <p:nvSpPr>
          <p:cNvPr id="160" name="Diamond 159">
            <a:extLst>
              <a:ext uri="{FF2B5EF4-FFF2-40B4-BE49-F238E27FC236}">
                <a16:creationId xmlns:a16="http://schemas.microsoft.com/office/drawing/2014/main" id="{469BF403-1D07-44AF-AABC-3F0DDA8637B4}"/>
              </a:ext>
            </a:extLst>
          </p:cNvPr>
          <p:cNvSpPr/>
          <p:nvPr/>
        </p:nvSpPr>
        <p:spPr>
          <a:xfrm>
            <a:off x="4222159" y="465473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61" name="Arrow: Chevron 160">
            <a:extLst>
              <a:ext uri="{FF2B5EF4-FFF2-40B4-BE49-F238E27FC236}">
                <a16:creationId xmlns:a16="http://schemas.microsoft.com/office/drawing/2014/main" id="{C1C75193-614C-4C49-A021-125E21F96BBE}"/>
              </a:ext>
            </a:extLst>
          </p:cNvPr>
          <p:cNvSpPr/>
          <p:nvPr/>
        </p:nvSpPr>
        <p:spPr>
          <a:xfrm>
            <a:off x="4297352" y="4645524"/>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Design</a:t>
            </a:r>
          </a:p>
        </p:txBody>
      </p:sp>
      <p:sp>
        <p:nvSpPr>
          <p:cNvPr id="163" name="Arrow: Chevron 162">
            <a:extLst>
              <a:ext uri="{FF2B5EF4-FFF2-40B4-BE49-F238E27FC236}">
                <a16:creationId xmlns:a16="http://schemas.microsoft.com/office/drawing/2014/main" id="{7FA6EB88-F6C8-4DE1-BA72-F6269EB6718A}"/>
              </a:ext>
            </a:extLst>
          </p:cNvPr>
          <p:cNvSpPr/>
          <p:nvPr/>
        </p:nvSpPr>
        <p:spPr>
          <a:xfrm>
            <a:off x="3697956" y="5780148"/>
            <a:ext cx="205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I – Current Instance &amp; Quick Win</a:t>
            </a:r>
          </a:p>
        </p:txBody>
      </p:sp>
      <p:sp>
        <p:nvSpPr>
          <p:cNvPr id="166" name="Diamond 165">
            <a:extLst>
              <a:ext uri="{FF2B5EF4-FFF2-40B4-BE49-F238E27FC236}">
                <a16:creationId xmlns:a16="http://schemas.microsoft.com/office/drawing/2014/main" id="{DC95BE34-8CD3-4EA3-9430-FFAB7D4D2089}"/>
              </a:ext>
            </a:extLst>
          </p:cNvPr>
          <p:cNvSpPr/>
          <p:nvPr/>
        </p:nvSpPr>
        <p:spPr>
          <a:xfrm>
            <a:off x="9444870" y="611757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68" name="Arrow: Chevron 167">
            <a:extLst>
              <a:ext uri="{FF2B5EF4-FFF2-40B4-BE49-F238E27FC236}">
                <a16:creationId xmlns:a16="http://schemas.microsoft.com/office/drawing/2014/main" id="{0317496D-0D59-4C8B-B834-62CB491C3B33}"/>
              </a:ext>
            </a:extLst>
          </p:cNvPr>
          <p:cNvSpPr/>
          <p:nvPr/>
        </p:nvSpPr>
        <p:spPr>
          <a:xfrm>
            <a:off x="9557005" y="6099572"/>
            <a:ext cx="1815133"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rgbClr val="00148C"/>
                </a:solidFill>
                <a:latin typeface="Arial" panose="020B0604020202020204" pitchFamily="34" charset="0"/>
                <a:cs typeface="Arial" panose="020B0604020202020204" pitchFamily="34" charset="0"/>
              </a:rPr>
              <a:t>myHR Full Implementation Go Live </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 </a:t>
            </a:r>
            <a:r>
              <a:rPr kumimoji="0" lang="en-GB" sz="8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Approx</a:t>
            </a:r>
            <a:r>
              <a:rPr kumimoji="0" lang="en-GB" sz="8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Oct 22</a:t>
            </a:r>
          </a:p>
        </p:txBody>
      </p:sp>
      <p:sp>
        <p:nvSpPr>
          <p:cNvPr id="169" name="Arrow: Chevron 168">
            <a:extLst>
              <a:ext uri="{FF2B5EF4-FFF2-40B4-BE49-F238E27FC236}">
                <a16:creationId xmlns:a16="http://schemas.microsoft.com/office/drawing/2014/main" id="{D71982E1-AB22-4217-9B66-161C48EB39C0}"/>
              </a:ext>
            </a:extLst>
          </p:cNvPr>
          <p:cNvSpPr/>
          <p:nvPr/>
        </p:nvSpPr>
        <p:spPr>
          <a:xfrm>
            <a:off x="3076976" y="6341404"/>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Workforce Data Domain Phase 1</a:t>
            </a:r>
          </a:p>
        </p:txBody>
      </p:sp>
      <p:sp>
        <p:nvSpPr>
          <p:cNvPr id="170" name="Arrow: Chevron 169">
            <a:extLst>
              <a:ext uri="{FF2B5EF4-FFF2-40B4-BE49-F238E27FC236}">
                <a16:creationId xmlns:a16="http://schemas.microsoft.com/office/drawing/2014/main" id="{3E6CE528-1A8B-4564-9094-7B90C314768D}"/>
              </a:ext>
            </a:extLst>
          </p:cNvPr>
          <p:cNvSpPr/>
          <p:nvPr/>
        </p:nvSpPr>
        <p:spPr>
          <a:xfrm>
            <a:off x="4768976" y="6341404"/>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2</a:t>
            </a:r>
          </a:p>
        </p:txBody>
      </p:sp>
      <p:sp>
        <p:nvSpPr>
          <p:cNvPr id="171" name="Arrow: Chevron 170">
            <a:extLst>
              <a:ext uri="{FF2B5EF4-FFF2-40B4-BE49-F238E27FC236}">
                <a16:creationId xmlns:a16="http://schemas.microsoft.com/office/drawing/2014/main" id="{90BDECB7-E98A-4D2C-9AE4-25118C419D07}"/>
              </a:ext>
            </a:extLst>
          </p:cNvPr>
          <p:cNvSpPr/>
          <p:nvPr/>
        </p:nvSpPr>
        <p:spPr>
          <a:xfrm>
            <a:off x="6460976" y="6341404"/>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3</a:t>
            </a:r>
          </a:p>
        </p:txBody>
      </p:sp>
      <p:sp>
        <p:nvSpPr>
          <p:cNvPr id="179" name="Arrow: Chevron 178">
            <a:extLst>
              <a:ext uri="{FF2B5EF4-FFF2-40B4-BE49-F238E27FC236}">
                <a16:creationId xmlns:a16="http://schemas.microsoft.com/office/drawing/2014/main" id="{687F74F5-EBEF-4F0D-A6B3-D9C149BC4E2E}"/>
              </a:ext>
            </a:extLst>
          </p:cNvPr>
          <p:cNvSpPr/>
          <p:nvPr/>
        </p:nvSpPr>
        <p:spPr>
          <a:xfrm>
            <a:off x="3373072" y="5596067"/>
            <a:ext cx="1620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Non Core Module Improvements</a:t>
            </a:r>
          </a:p>
        </p:txBody>
      </p:sp>
      <p:sp>
        <p:nvSpPr>
          <p:cNvPr id="188" name="Arrow: Chevron 187">
            <a:extLst>
              <a:ext uri="{FF2B5EF4-FFF2-40B4-BE49-F238E27FC236}">
                <a16:creationId xmlns:a16="http://schemas.microsoft.com/office/drawing/2014/main" id="{A85427BD-931A-4FB8-B582-A7E137CDEB50}"/>
              </a:ext>
            </a:extLst>
          </p:cNvPr>
          <p:cNvSpPr/>
          <p:nvPr/>
        </p:nvSpPr>
        <p:spPr>
          <a:xfrm>
            <a:off x="5302677" y="6135572"/>
            <a:ext cx="2628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defTabSz="685800">
              <a:lnSpc>
                <a:spcPct val="80000"/>
              </a:lnSpc>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II – </a:t>
            </a:r>
            <a:r>
              <a:rPr lang="en-GB" sz="800">
                <a:solidFill>
                  <a:prstClr val="white"/>
                </a:solidFill>
                <a:latin typeface="Arial" panose="020B0604020202020204" pitchFamily="34" charset="0"/>
                <a:cs typeface="Arial" panose="020B0604020202020204" pitchFamily="34" charset="0"/>
              </a:rPr>
              <a:t>Core SF &amp; Downstream Build &amp; Test</a:t>
            </a:r>
          </a:p>
        </p:txBody>
      </p:sp>
      <p:sp>
        <p:nvSpPr>
          <p:cNvPr id="193" name="Arrow: Chevron 192">
            <a:extLst>
              <a:ext uri="{FF2B5EF4-FFF2-40B4-BE49-F238E27FC236}">
                <a16:creationId xmlns:a16="http://schemas.microsoft.com/office/drawing/2014/main" id="{C50A3EFD-23CB-477E-8566-D18C7FD07990}"/>
              </a:ext>
            </a:extLst>
          </p:cNvPr>
          <p:cNvSpPr/>
          <p:nvPr/>
        </p:nvSpPr>
        <p:spPr>
          <a:xfrm>
            <a:off x="2893613" y="5780148"/>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Mobilisation</a:t>
            </a:r>
          </a:p>
        </p:txBody>
      </p:sp>
      <p:sp>
        <p:nvSpPr>
          <p:cNvPr id="194" name="Diamond 193">
            <a:extLst>
              <a:ext uri="{FF2B5EF4-FFF2-40B4-BE49-F238E27FC236}">
                <a16:creationId xmlns:a16="http://schemas.microsoft.com/office/drawing/2014/main" id="{EE473C52-23C4-4CC9-A872-DE1043FAB02D}"/>
              </a:ext>
            </a:extLst>
          </p:cNvPr>
          <p:cNvSpPr/>
          <p:nvPr/>
        </p:nvSpPr>
        <p:spPr>
          <a:xfrm>
            <a:off x="3576485" y="5762148"/>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22" name="Arrow: Chevron 121">
            <a:extLst>
              <a:ext uri="{FF2B5EF4-FFF2-40B4-BE49-F238E27FC236}">
                <a16:creationId xmlns:a16="http://schemas.microsoft.com/office/drawing/2014/main" id="{70E88679-16A1-4D57-8323-29C938FB8D92}"/>
              </a:ext>
            </a:extLst>
          </p:cNvPr>
          <p:cNvSpPr/>
          <p:nvPr/>
        </p:nvSpPr>
        <p:spPr>
          <a:xfrm>
            <a:off x="2727022" y="1803302"/>
            <a:ext cx="3240000" cy="144000"/>
          </a:xfrm>
          <a:prstGeom prst="chevron">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Global Workforce Tracking Fieldglass Implementation</a:t>
            </a:r>
          </a:p>
        </p:txBody>
      </p:sp>
      <p:sp>
        <p:nvSpPr>
          <p:cNvPr id="123" name="Diamond 122">
            <a:extLst>
              <a:ext uri="{FF2B5EF4-FFF2-40B4-BE49-F238E27FC236}">
                <a16:creationId xmlns:a16="http://schemas.microsoft.com/office/drawing/2014/main" id="{321BD915-1513-4CB2-B489-2199C27F5B34}"/>
              </a:ext>
            </a:extLst>
          </p:cNvPr>
          <p:cNvSpPr/>
          <p:nvPr/>
        </p:nvSpPr>
        <p:spPr>
          <a:xfrm>
            <a:off x="5983297" y="5369360"/>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28" name="Arrow: Chevron 127">
            <a:extLst>
              <a:ext uri="{FF2B5EF4-FFF2-40B4-BE49-F238E27FC236}">
                <a16:creationId xmlns:a16="http://schemas.microsoft.com/office/drawing/2014/main" id="{78423D63-7621-45FC-A508-A0D50342A6EC}"/>
              </a:ext>
            </a:extLst>
          </p:cNvPr>
          <p:cNvSpPr/>
          <p:nvPr/>
        </p:nvSpPr>
        <p:spPr>
          <a:xfrm>
            <a:off x="6058490" y="5354084"/>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6">
                    <a:lumMod val="50000"/>
                  </a:schemeClr>
                </a:solidFill>
                <a:latin typeface="Arial" panose="020B0604020202020204" pitchFamily="34" charset="0"/>
                <a:cs typeface="Arial" panose="020B0604020202020204" pitchFamily="34" charset="0"/>
              </a:rPr>
              <a:t>GWT Go Live</a:t>
            </a:r>
          </a:p>
        </p:txBody>
      </p:sp>
      <p:sp>
        <p:nvSpPr>
          <p:cNvPr id="129" name="Arrow: Chevron 128">
            <a:extLst>
              <a:ext uri="{FF2B5EF4-FFF2-40B4-BE49-F238E27FC236}">
                <a16:creationId xmlns:a16="http://schemas.microsoft.com/office/drawing/2014/main" id="{2A4AAD0F-19CA-48BB-AC50-3B21EB4FEC11}"/>
              </a:ext>
            </a:extLst>
          </p:cNvPr>
          <p:cNvSpPr/>
          <p:nvPr/>
        </p:nvSpPr>
        <p:spPr>
          <a:xfrm>
            <a:off x="2722774" y="5378167"/>
            <a:ext cx="3240000" cy="144000"/>
          </a:xfrm>
          <a:prstGeom prst="chevron">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Global Workforce Tracking Fieldglass Implementation</a:t>
            </a:r>
          </a:p>
        </p:txBody>
      </p:sp>
      <p:sp>
        <p:nvSpPr>
          <p:cNvPr id="130" name="Arrow: Chevron 129">
            <a:extLst>
              <a:ext uri="{FF2B5EF4-FFF2-40B4-BE49-F238E27FC236}">
                <a16:creationId xmlns:a16="http://schemas.microsoft.com/office/drawing/2014/main" id="{5E772CB6-FEF0-4D4C-A3BA-C9960D1138C8}"/>
              </a:ext>
            </a:extLst>
          </p:cNvPr>
          <p:cNvSpPr/>
          <p:nvPr/>
        </p:nvSpPr>
        <p:spPr>
          <a:xfrm>
            <a:off x="3499962" y="2244494"/>
            <a:ext cx="212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Core SuccessFactors &amp; Downstream Build</a:t>
            </a:r>
          </a:p>
        </p:txBody>
      </p:sp>
      <p:sp>
        <p:nvSpPr>
          <p:cNvPr id="131" name="Arrow: Chevron 130">
            <a:extLst>
              <a:ext uri="{FF2B5EF4-FFF2-40B4-BE49-F238E27FC236}">
                <a16:creationId xmlns:a16="http://schemas.microsoft.com/office/drawing/2014/main" id="{BC813612-568E-4B16-8358-A9A085AE3357}"/>
              </a:ext>
            </a:extLst>
          </p:cNvPr>
          <p:cNvSpPr/>
          <p:nvPr/>
        </p:nvSpPr>
        <p:spPr>
          <a:xfrm>
            <a:off x="5258833" y="2432361"/>
            <a:ext cx="133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Testing</a:t>
            </a:r>
          </a:p>
        </p:txBody>
      </p:sp>
      <p:sp>
        <p:nvSpPr>
          <p:cNvPr id="162" name="Arrow: Chevron 161">
            <a:extLst>
              <a:ext uri="{FF2B5EF4-FFF2-40B4-BE49-F238E27FC236}">
                <a16:creationId xmlns:a16="http://schemas.microsoft.com/office/drawing/2014/main" id="{9740DE30-7EDF-4933-8D20-5B0AF940CF88}"/>
              </a:ext>
            </a:extLst>
          </p:cNvPr>
          <p:cNvSpPr/>
          <p:nvPr/>
        </p:nvSpPr>
        <p:spPr>
          <a:xfrm>
            <a:off x="2397433" y="1608106"/>
            <a:ext cx="5112000" cy="144000"/>
          </a:xfrm>
          <a:prstGeom prst="chevron">
            <a:avLst/>
          </a:prstGeom>
          <a:solidFill>
            <a:srgbClr val="C00000">
              <a:alpha val="5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Job Grading – Independent Delivery</a:t>
            </a:r>
          </a:p>
        </p:txBody>
      </p:sp>
      <p:sp>
        <p:nvSpPr>
          <p:cNvPr id="164" name="Arrow: Chevron 163">
            <a:extLst>
              <a:ext uri="{FF2B5EF4-FFF2-40B4-BE49-F238E27FC236}">
                <a16:creationId xmlns:a16="http://schemas.microsoft.com/office/drawing/2014/main" id="{708BC318-216D-449D-A59C-C47A91BF8574}"/>
              </a:ext>
            </a:extLst>
          </p:cNvPr>
          <p:cNvSpPr/>
          <p:nvPr/>
        </p:nvSpPr>
        <p:spPr>
          <a:xfrm>
            <a:off x="4960564" y="5596067"/>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65" name="Diamond 164">
            <a:extLst>
              <a:ext uri="{FF2B5EF4-FFF2-40B4-BE49-F238E27FC236}">
                <a16:creationId xmlns:a16="http://schemas.microsoft.com/office/drawing/2014/main" id="{4FDB7E8C-FE11-446A-AE9C-A613A49894E1}"/>
              </a:ext>
            </a:extLst>
          </p:cNvPr>
          <p:cNvSpPr/>
          <p:nvPr/>
        </p:nvSpPr>
        <p:spPr>
          <a:xfrm>
            <a:off x="5192466" y="5596067"/>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67" name="Arrow: Chevron 166">
            <a:extLst>
              <a:ext uri="{FF2B5EF4-FFF2-40B4-BE49-F238E27FC236}">
                <a16:creationId xmlns:a16="http://schemas.microsoft.com/office/drawing/2014/main" id="{BE1E49B8-BFF3-4A64-B14E-F3825A26E650}"/>
              </a:ext>
            </a:extLst>
          </p:cNvPr>
          <p:cNvSpPr/>
          <p:nvPr/>
        </p:nvSpPr>
        <p:spPr>
          <a:xfrm>
            <a:off x="5349635" y="5589323"/>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96" name="Diamond 195">
            <a:extLst>
              <a:ext uri="{FF2B5EF4-FFF2-40B4-BE49-F238E27FC236}">
                <a16:creationId xmlns:a16="http://schemas.microsoft.com/office/drawing/2014/main" id="{42556D23-4ED5-49D4-B4D1-80C34948E8B6}"/>
              </a:ext>
            </a:extLst>
          </p:cNvPr>
          <p:cNvSpPr/>
          <p:nvPr/>
        </p:nvSpPr>
        <p:spPr>
          <a:xfrm>
            <a:off x="5581537" y="5589323"/>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03" name="Arrow: Chevron 202">
            <a:extLst>
              <a:ext uri="{FF2B5EF4-FFF2-40B4-BE49-F238E27FC236}">
                <a16:creationId xmlns:a16="http://schemas.microsoft.com/office/drawing/2014/main" id="{B7D7994F-C498-4D52-9B35-9DDB7280913C}"/>
              </a:ext>
            </a:extLst>
          </p:cNvPr>
          <p:cNvSpPr/>
          <p:nvPr/>
        </p:nvSpPr>
        <p:spPr>
          <a:xfrm>
            <a:off x="4217157" y="5957657"/>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06" name="Diamond 205">
            <a:extLst>
              <a:ext uri="{FF2B5EF4-FFF2-40B4-BE49-F238E27FC236}">
                <a16:creationId xmlns:a16="http://schemas.microsoft.com/office/drawing/2014/main" id="{EC1F891C-E181-4D4F-8911-89FC1422F370}"/>
              </a:ext>
            </a:extLst>
          </p:cNvPr>
          <p:cNvSpPr/>
          <p:nvPr/>
        </p:nvSpPr>
        <p:spPr>
          <a:xfrm>
            <a:off x="4449059" y="5957657"/>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0" name="Arrow: Chevron 219">
            <a:extLst>
              <a:ext uri="{FF2B5EF4-FFF2-40B4-BE49-F238E27FC236}">
                <a16:creationId xmlns:a16="http://schemas.microsoft.com/office/drawing/2014/main" id="{DFCAB802-C9FB-48EF-939F-8AE018536D95}"/>
              </a:ext>
            </a:extLst>
          </p:cNvPr>
          <p:cNvSpPr/>
          <p:nvPr/>
        </p:nvSpPr>
        <p:spPr>
          <a:xfrm>
            <a:off x="4606228" y="5950913"/>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1" name="Diamond 220">
            <a:extLst>
              <a:ext uri="{FF2B5EF4-FFF2-40B4-BE49-F238E27FC236}">
                <a16:creationId xmlns:a16="http://schemas.microsoft.com/office/drawing/2014/main" id="{F40A9C6D-9101-469A-8B46-D10DB959C5AC}"/>
              </a:ext>
            </a:extLst>
          </p:cNvPr>
          <p:cNvSpPr/>
          <p:nvPr/>
        </p:nvSpPr>
        <p:spPr>
          <a:xfrm>
            <a:off x="4838130" y="5950913"/>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2" name="Arrow: Chevron 221">
            <a:extLst>
              <a:ext uri="{FF2B5EF4-FFF2-40B4-BE49-F238E27FC236}">
                <a16:creationId xmlns:a16="http://schemas.microsoft.com/office/drawing/2014/main" id="{1505458D-2469-4106-9B28-BA919F159CBF}"/>
              </a:ext>
            </a:extLst>
          </p:cNvPr>
          <p:cNvSpPr/>
          <p:nvPr/>
        </p:nvSpPr>
        <p:spPr>
          <a:xfrm>
            <a:off x="4986882" y="5948405"/>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3" name="Diamond 222">
            <a:extLst>
              <a:ext uri="{FF2B5EF4-FFF2-40B4-BE49-F238E27FC236}">
                <a16:creationId xmlns:a16="http://schemas.microsoft.com/office/drawing/2014/main" id="{D8793222-FD7A-46C0-8BBD-4CA0D3982B36}"/>
              </a:ext>
            </a:extLst>
          </p:cNvPr>
          <p:cNvSpPr/>
          <p:nvPr/>
        </p:nvSpPr>
        <p:spPr>
          <a:xfrm>
            <a:off x="5218784" y="5948405"/>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4" name="Arrow: Chevron 223">
            <a:extLst>
              <a:ext uri="{FF2B5EF4-FFF2-40B4-BE49-F238E27FC236}">
                <a16:creationId xmlns:a16="http://schemas.microsoft.com/office/drawing/2014/main" id="{4EFCA18A-830A-47AF-811E-A77623B2CCE0}"/>
              </a:ext>
            </a:extLst>
          </p:cNvPr>
          <p:cNvSpPr/>
          <p:nvPr/>
        </p:nvSpPr>
        <p:spPr>
          <a:xfrm>
            <a:off x="5367536" y="5943558"/>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5" name="Diamond 224">
            <a:extLst>
              <a:ext uri="{FF2B5EF4-FFF2-40B4-BE49-F238E27FC236}">
                <a16:creationId xmlns:a16="http://schemas.microsoft.com/office/drawing/2014/main" id="{48DCE77B-90F7-46D7-8F05-734047384D5F}"/>
              </a:ext>
            </a:extLst>
          </p:cNvPr>
          <p:cNvSpPr/>
          <p:nvPr/>
        </p:nvSpPr>
        <p:spPr>
          <a:xfrm>
            <a:off x="5599438" y="5943558"/>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26" name="Arrow: Chevron 225">
            <a:extLst>
              <a:ext uri="{FF2B5EF4-FFF2-40B4-BE49-F238E27FC236}">
                <a16:creationId xmlns:a16="http://schemas.microsoft.com/office/drawing/2014/main" id="{1D7437F1-D8D7-4272-9CC7-3510C7E1014C}"/>
              </a:ext>
            </a:extLst>
          </p:cNvPr>
          <p:cNvSpPr/>
          <p:nvPr/>
        </p:nvSpPr>
        <p:spPr>
          <a:xfrm>
            <a:off x="4548450" y="6135572"/>
            <a:ext cx="79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defTabSz="685800">
              <a:lnSpc>
                <a:spcPct val="80000"/>
              </a:lnSpc>
            </a:pPr>
            <a:r>
              <a:rPr lang="en-GB" sz="800">
                <a:solidFill>
                  <a:prstClr val="white"/>
                </a:solidFill>
                <a:latin typeface="Arial" panose="020B0604020202020204" pitchFamily="34" charset="0"/>
                <a:ea typeface="ＭＳ Ｐゴシック"/>
                <a:cs typeface="Arial" panose="020B0604020202020204" pitchFamily="34" charset="0"/>
              </a:rPr>
              <a:t>Mobilisation II</a:t>
            </a:r>
          </a:p>
        </p:txBody>
      </p:sp>
      <p:sp>
        <p:nvSpPr>
          <p:cNvPr id="229" name="Arrow: Chevron 228">
            <a:extLst>
              <a:ext uri="{FF2B5EF4-FFF2-40B4-BE49-F238E27FC236}">
                <a16:creationId xmlns:a16="http://schemas.microsoft.com/office/drawing/2014/main" id="{279AAE40-2F59-41E4-A2ED-384DBD8F325A}"/>
              </a:ext>
            </a:extLst>
          </p:cNvPr>
          <p:cNvSpPr/>
          <p:nvPr/>
        </p:nvSpPr>
        <p:spPr>
          <a:xfrm>
            <a:off x="2558728" y="5594923"/>
            <a:ext cx="828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BAU CRs</a:t>
            </a:r>
          </a:p>
        </p:txBody>
      </p:sp>
      <p:sp>
        <p:nvSpPr>
          <p:cNvPr id="230" name="Arrow: Chevron 229">
            <a:extLst>
              <a:ext uri="{FF2B5EF4-FFF2-40B4-BE49-F238E27FC236}">
                <a16:creationId xmlns:a16="http://schemas.microsoft.com/office/drawing/2014/main" id="{0DCC3059-B738-4F5F-AEC6-3A6599263D77}"/>
              </a:ext>
            </a:extLst>
          </p:cNvPr>
          <p:cNvSpPr/>
          <p:nvPr/>
        </p:nvSpPr>
        <p:spPr>
          <a:xfrm>
            <a:off x="4930059" y="3885416"/>
            <a:ext cx="1620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Non Core Module Improvements</a:t>
            </a:r>
          </a:p>
        </p:txBody>
      </p:sp>
      <p:sp>
        <p:nvSpPr>
          <p:cNvPr id="231" name="Arrow: Chevron 230">
            <a:extLst>
              <a:ext uri="{FF2B5EF4-FFF2-40B4-BE49-F238E27FC236}">
                <a16:creationId xmlns:a16="http://schemas.microsoft.com/office/drawing/2014/main" id="{8888971E-4D58-4E46-B870-2508F0B93545}"/>
              </a:ext>
            </a:extLst>
          </p:cNvPr>
          <p:cNvSpPr/>
          <p:nvPr/>
        </p:nvSpPr>
        <p:spPr>
          <a:xfrm>
            <a:off x="6517551" y="3885416"/>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2" name="Diamond 231">
            <a:extLst>
              <a:ext uri="{FF2B5EF4-FFF2-40B4-BE49-F238E27FC236}">
                <a16:creationId xmlns:a16="http://schemas.microsoft.com/office/drawing/2014/main" id="{6C00DD2C-4136-43D2-B50D-39F1030D3A7E}"/>
              </a:ext>
            </a:extLst>
          </p:cNvPr>
          <p:cNvSpPr/>
          <p:nvPr/>
        </p:nvSpPr>
        <p:spPr>
          <a:xfrm>
            <a:off x="6749453" y="3885416"/>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3" name="Arrow: Chevron 232">
            <a:extLst>
              <a:ext uri="{FF2B5EF4-FFF2-40B4-BE49-F238E27FC236}">
                <a16:creationId xmlns:a16="http://schemas.microsoft.com/office/drawing/2014/main" id="{920592B4-F045-4F63-835F-918FFD4A6181}"/>
              </a:ext>
            </a:extLst>
          </p:cNvPr>
          <p:cNvSpPr/>
          <p:nvPr/>
        </p:nvSpPr>
        <p:spPr>
          <a:xfrm>
            <a:off x="6906622" y="3885416"/>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4" name="Diamond 233">
            <a:extLst>
              <a:ext uri="{FF2B5EF4-FFF2-40B4-BE49-F238E27FC236}">
                <a16:creationId xmlns:a16="http://schemas.microsoft.com/office/drawing/2014/main" id="{76FAFE2C-1AA0-4DBE-862E-29FAA744D592}"/>
              </a:ext>
            </a:extLst>
          </p:cNvPr>
          <p:cNvSpPr/>
          <p:nvPr/>
        </p:nvSpPr>
        <p:spPr>
          <a:xfrm>
            <a:off x="7138524" y="3885416"/>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5" name="Arrow: Chevron 234">
            <a:extLst>
              <a:ext uri="{FF2B5EF4-FFF2-40B4-BE49-F238E27FC236}">
                <a16:creationId xmlns:a16="http://schemas.microsoft.com/office/drawing/2014/main" id="{6A09CC75-5E89-41FA-97DF-6F90FB9E3BE9}"/>
              </a:ext>
            </a:extLst>
          </p:cNvPr>
          <p:cNvSpPr/>
          <p:nvPr/>
        </p:nvSpPr>
        <p:spPr>
          <a:xfrm>
            <a:off x="3497880" y="2020341"/>
            <a:ext cx="1620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Non Core Module Improvements</a:t>
            </a:r>
          </a:p>
        </p:txBody>
      </p:sp>
      <p:sp>
        <p:nvSpPr>
          <p:cNvPr id="236" name="Arrow: Chevron 235">
            <a:extLst>
              <a:ext uri="{FF2B5EF4-FFF2-40B4-BE49-F238E27FC236}">
                <a16:creationId xmlns:a16="http://schemas.microsoft.com/office/drawing/2014/main" id="{577281DE-58B1-4C9E-B8A9-F2296992F2EF}"/>
              </a:ext>
            </a:extLst>
          </p:cNvPr>
          <p:cNvSpPr/>
          <p:nvPr/>
        </p:nvSpPr>
        <p:spPr>
          <a:xfrm>
            <a:off x="5085372" y="2020341"/>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7" name="Diamond 236">
            <a:extLst>
              <a:ext uri="{FF2B5EF4-FFF2-40B4-BE49-F238E27FC236}">
                <a16:creationId xmlns:a16="http://schemas.microsoft.com/office/drawing/2014/main" id="{D0C1B422-3003-4ACE-9D5C-58EE599487E7}"/>
              </a:ext>
            </a:extLst>
          </p:cNvPr>
          <p:cNvSpPr/>
          <p:nvPr/>
        </p:nvSpPr>
        <p:spPr>
          <a:xfrm>
            <a:off x="5317274" y="2020341"/>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8" name="Arrow: Chevron 237">
            <a:extLst>
              <a:ext uri="{FF2B5EF4-FFF2-40B4-BE49-F238E27FC236}">
                <a16:creationId xmlns:a16="http://schemas.microsoft.com/office/drawing/2014/main" id="{1BF3A3CD-5305-4DB4-B0B4-A98E38E7C774}"/>
              </a:ext>
            </a:extLst>
          </p:cNvPr>
          <p:cNvSpPr/>
          <p:nvPr/>
        </p:nvSpPr>
        <p:spPr>
          <a:xfrm>
            <a:off x="5474443" y="2020341"/>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39" name="Diamond 238">
            <a:extLst>
              <a:ext uri="{FF2B5EF4-FFF2-40B4-BE49-F238E27FC236}">
                <a16:creationId xmlns:a16="http://schemas.microsoft.com/office/drawing/2014/main" id="{FD1D78A8-AFB5-4A62-ADBF-F482B0228052}"/>
              </a:ext>
            </a:extLst>
          </p:cNvPr>
          <p:cNvSpPr/>
          <p:nvPr/>
        </p:nvSpPr>
        <p:spPr>
          <a:xfrm>
            <a:off x="5706345" y="2020341"/>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0" name="Rectangle 239">
            <a:extLst>
              <a:ext uri="{FF2B5EF4-FFF2-40B4-BE49-F238E27FC236}">
                <a16:creationId xmlns:a16="http://schemas.microsoft.com/office/drawing/2014/main" id="{07EB9685-3C10-43A7-B5A3-3DBF8E1F1221}"/>
              </a:ext>
            </a:extLst>
          </p:cNvPr>
          <p:cNvSpPr/>
          <p:nvPr/>
        </p:nvSpPr>
        <p:spPr>
          <a:xfrm>
            <a:off x="9679645" y="78349"/>
            <a:ext cx="2192427" cy="707886"/>
          </a:xfrm>
          <a:prstGeom prst="rect">
            <a:avLst/>
          </a:prstGeom>
        </p:spPr>
        <p:txBody>
          <a:bodyPr wrap="square">
            <a:spAutoFit/>
          </a:bodyPr>
          <a:lstStyle/>
          <a:p>
            <a:r>
              <a:rPr lang="en-GB" sz="1000">
                <a:solidFill>
                  <a:srgbClr val="C00000"/>
                </a:solidFill>
                <a:latin typeface="Arial" panose="020B0604020202020204" pitchFamily="34" charset="0"/>
                <a:cs typeface="Arial" panose="020B0604020202020204" pitchFamily="34" charset="0"/>
              </a:rPr>
              <a:t>*Job Grading Design Decisions &amp; Implementation will have significant impacts to the current myHR2.0 Plan Estimates</a:t>
            </a:r>
            <a:endParaRPr lang="en-GB" sz="1000">
              <a:solidFill>
                <a:srgbClr val="C00000"/>
              </a:solidFill>
            </a:endParaRPr>
          </a:p>
        </p:txBody>
      </p:sp>
      <p:sp>
        <p:nvSpPr>
          <p:cNvPr id="241" name="Diamond 240">
            <a:extLst>
              <a:ext uri="{FF2B5EF4-FFF2-40B4-BE49-F238E27FC236}">
                <a16:creationId xmlns:a16="http://schemas.microsoft.com/office/drawing/2014/main" id="{85D9D7C3-22AA-4962-96BE-0483F335FFE9}"/>
              </a:ext>
            </a:extLst>
          </p:cNvPr>
          <p:cNvSpPr/>
          <p:nvPr/>
        </p:nvSpPr>
        <p:spPr>
          <a:xfrm>
            <a:off x="4598507" y="651314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2" name="Arrow: Chevron 241">
            <a:extLst>
              <a:ext uri="{FF2B5EF4-FFF2-40B4-BE49-F238E27FC236}">
                <a16:creationId xmlns:a16="http://schemas.microsoft.com/office/drawing/2014/main" id="{E7ACC94E-5FE9-4D48-84B2-D88A7233804E}"/>
              </a:ext>
            </a:extLst>
          </p:cNvPr>
          <p:cNvSpPr/>
          <p:nvPr/>
        </p:nvSpPr>
        <p:spPr>
          <a:xfrm>
            <a:off x="4673700" y="6495142"/>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1</a:t>
            </a:r>
          </a:p>
        </p:txBody>
      </p:sp>
      <p:sp>
        <p:nvSpPr>
          <p:cNvPr id="243" name="Diamond 242">
            <a:extLst>
              <a:ext uri="{FF2B5EF4-FFF2-40B4-BE49-F238E27FC236}">
                <a16:creationId xmlns:a16="http://schemas.microsoft.com/office/drawing/2014/main" id="{C2E8BCA5-79CF-4B32-A10C-7CAA98527176}"/>
              </a:ext>
            </a:extLst>
          </p:cNvPr>
          <p:cNvSpPr/>
          <p:nvPr/>
        </p:nvSpPr>
        <p:spPr>
          <a:xfrm>
            <a:off x="6326229" y="651314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4" name="Arrow: Chevron 243">
            <a:extLst>
              <a:ext uri="{FF2B5EF4-FFF2-40B4-BE49-F238E27FC236}">
                <a16:creationId xmlns:a16="http://schemas.microsoft.com/office/drawing/2014/main" id="{5E6338B9-90E4-4460-9FAE-7B25CA31905E}"/>
              </a:ext>
            </a:extLst>
          </p:cNvPr>
          <p:cNvSpPr/>
          <p:nvPr/>
        </p:nvSpPr>
        <p:spPr>
          <a:xfrm>
            <a:off x="6401422" y="6495142"/>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2</a:t>
            </a:r>
          </a:p>
        </p:txBody>
      </p:sp>
      <p:sp>
        <p:nvSpPr>
          <p:cNvPr id="245" name="Diamond 244">
            <a:extLst>
              <a:ext uri="{FF2B5EF4-FFF2-40B4-BE49-F238E27FC236}">
                <a16:creationId xmlns:a16="http://schemas.microsoft.com/office/drawing/2014/main" id="{A308BE40-F1D9-47E1-823D-F5A34223F87D}"/>
              </a:ext>
            </a:extLst>
          </p:cNvPr>
          <p:cNvSpPr/>
          <p:nvPr/>
        </p:nvSpPr>
        <p:spPr>
          <a:xfrm>
            <a:off x="8053951" y="651314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6" name="Arrow: Chevron 245">
            <a:extLst>
              <a:ext uri="{FF2B5EF4-FFF2-40B4-BE49-F238E27FC236}">
                <a16:creationId xmlns:a16="http://schemas.microsoft.com/office/drawing/2014/main" id="{156A004F-A644-4342-91EE-0FBE86B14EC7}"/>
              </a:ext>
            </a:extLst>
          </p:cNvPr>
          <p:cNvSpPr/>
          <p:nvPr/>
        </p:nvSpPr>
        <p:spPr>
          <a:xfrm>
            <a:off x="8129144" y="6495142"/>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3</a:t>
            </a:r>
          </a:p>
        </p:txBody>
      </p:sp>
      <p:sp>
        <p:nvSpPr>
          <p:cNvPr id="247" name="Diamond 246">
            <a:extLst>
              <a:ext uri="{FF2B5EF4-FFF2-40B4-BE49-F238E27FC236}">
                <a16:creationId xmlns:a16="http://schemas.microsoft.com/office/drawing/2014/main" id="{614F4FFF-CF72-4CD0-88E4-4358DBF38056}"/>
              </a:ext>
            </a:extLst>
          </p:cNvPr>
          <p:cNvSpPr/>
          <p:nvPr/>
        </p:nvSpPr>
        <p:spPr>
          <a:xfrm>
            <a:off x="3740154" y="651314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248" name="Arrow: Chevron 247">
            <a:extLst>
              <a:ext uri="{FF2B5EF4-FFF2-40B4-BE49-F238E27FC236}">
                <a16:creationId xmlns:a16="http://schemas.microsoft.com/office/drawing/2014/main" id="{CFCF292C-7E59-42D3-9A58-3B0F75599BCA}"/>
              </a:ext>
            </a:extLst>
          </p:cNvPr>
          <p:cNvSpPr/>
          <p:nvPr/>
        </p:nvSpPr>
        <p:spPr>
          <a:xfrm>
            <a:off x="3815347" y="6539102"/>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/EDP</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Design</a:t>
            </a:r>
          </a:p>
        </p:txBody>
      </p:sp>
      <p:sp>
        <p:nvSpPr>
          <p:cNvPr id="100" name="Rectangle: Rounded Corners 99">
            <a:extLst>
              <a:ext uri="{FF2B5EF4-FFF2-40B4-BE49-F238E27FC236}">
                <a16:creationId xmlns:a16="http://schemas.microsoft.com/office/drawing/2014/main" id="{8E5F0D4E-4135-4DB2-8A1B-C721BBF82D9D}"/>
              </a:ext>
            </a:extLst>
          </p:cNvPr>
          <p:cNvSpPr/>
          <p:nvPr/>
        </p:nvSpPr>
        <p:spPr>
          <a:xfrm>
            <a:off x="149470" y="4882216"/>
            <a:ext cx="11693770" cy="1911266"/>
          </a:xfrm>
          <a:prstGeom prst="roundRect">
            <a:avLst>
              <a:gd name="adj" fmla="val 7584"/>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indent="0" algn="l" defTabSz="685800" rtl="0" eaLnBrk="1" fontAlgn="auto" latinLnBrk="0" hangingPunct="1">
              <a:lnSpc>
                <a:spcPct val="100000"/>
              </a:lnSpc>
              <a:spcBef>
                <a:spcPts val="0"/>
              </a:spcBef>
              <a:spcAft>
                <a:spcPts val="0"/>
              </a:spcAft>
              <a:buClrTx/>
              <a:buSzTx/>
              <a:buFontTx/>
              <a:buNone/>
              <a:tabLst/>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01" name="Rectangle: Rounded Corners 100">
            <a:extLst>
              <a:ext uri="{FF2B5EF4-FFF2-40B4-BE49-F238E27FC236}">
                <a16:creationId xmlns:a16="http://schemas.microsoft.com/office/drawing/2014/main" id="{8F0EE0E3-F173-4825-8E13-AEF49C106FC8}"/>
              </a:ext>
            </a:extLst>
          </p:cNvPr>
          <p:cNvSpPr/>
          <p:nvPr/>
        </p:nvSpPr>
        <p:spPr>
          <a:xfrm>
            <a:off x="10394394" y="4996650"/>
            <a:ext cx="1377617" cy="216000"/>
          </a:xfrm>
          <a:prstGeom prst="roundRect">
            <a:avLst>
              <a:gd name="adj" fmla="val 50000"/>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RECOMMENDATION</a:t>
            </a:r>
          </a:p>
        </p:txBody>
      </p:sp>
      <p:sp>
        <p:nvSpPr>
          <p:cNvPr id="104" name="Arrow: Chevron 103">
            <a:extLst>
              <a:ext uri="{FF2B5EF4-FFF2-40B4-BE49-F238E27FC236}">
                <a16:creationId xmlns:a16="http://schemas.microsoft.com/office/drawing/2014/main" id="{532A6E5F-AAD3-436A-A5AF-08023CBE5B51}"/>
              </a:ext>
            </a:extLst>
          </p:cNvPr>
          <p:cNvSpPr/>
          <p:nvPr/>
        </p:nvSpPr>
        <p:spPr>
          <a:xfrm>
            <a:off x="2247824" y="5780148"/>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Re-Plan</a:t>
            </a:r>
          </a:p>
        </p:txBody>
      </p:sp>
      <p:sp>
        <p:nvSpPr>
          <p:cNvPr id="105" name="Arrow: Chevron 104">
            <a:extLst>
              <a:ext uri="{FF2B5EF4-FFF2-40B4-BE49-F238E27FC236}">
                <a16:creationId xmlns:a16="http://schemas.microsoft.com/office/drawing/2014/main" id="{3150E096-A7C9-4631-B78A-DA7FE467C3C8}"/>
              </a:ext>
            </a:extLst>
          </p:cNvPr>
          <p:cNvSpPr/>
          <p:nvPr/>
        </p:nvSpPr>
        <p:spPr>
          <a:xfrm>
            <a:off x="6583617" y="2432361"/>
            <a:ext cx="1440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Cutover Simulation &amp; Build</a:t>
            </a:r>
          </a:p>
        </p:txBody>
      </p:sp>
      <p:sp>
        <p:nvSpPr>
          <p:cNvPr id="106" name="Diamond 105">
            <a:extLst>
              <a:ext uri="{FF2B5EF4-FFF2-40B4-BE49-F238E27FC236}">
                <a16:creationId xmlns:a16="http://schemas.microsoft.com/office/drawing/2014/main" id="{9AD185B8-6322-44BA-A533-9CAFB0DA85B8}"/>
              </a:ext>
            </a:extLst>
          </p:cNvPr>
          <p:cNvSpPr/>
          <p:nvPr/>
        </p:nvSpPr>
        <p:spPr>
          <a:xfrm>
            <a:off x="9444870" y="4266744"/>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07" name="Arrow: Chevron 106">
            <a:extLst>
              <a:ext uri="{FF2B5EF4-FFF2-40B4-BE49-F238E27FC236}">
                <a16:creationId xmlns:a16="http://schemas.microsoft.com/office/drawing/2014/main" id="{EFD1FBFE-8051-4BFE-B512-6EB2139D9368}"/>
              </a:ext>
            </a:extLst>
          </p:cNvPr>
          <p:cNvSpPr/>
          <p:nvPr/>
        </p:nvSpPr>
        <p:spPr>
          <a:xfrm>
            <a:off x="6572434" y="4280672"/>
            <a:ext cx="133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Testing</a:t>
            </a:r>
          </a:p>
        </p:txBody>
      </p:sp>
      <p:sp>
        <p:nvSpPr>
          <p:cNvPr id="108" name="Arrow: Chevron 107">
            <a:extLst>
              <a:ext uri="{FF2B5EF4-FFF2-40B4-BE49-F238E27FC236}">
                <a16:creationId xmlns:a16="http://schemas.microsoft.com/office/drawing/2014/main" id="{B91AD6BC-4B27-42A0-9D70-A48D739CE558}"/>
              </a:ext>
            </a:extLst>
          </p:cNvPr>
          <p:cNvSpPr/>
          <p:nvPr/>
        </p:nvSpPr>
        <p:spPr>
          <a:xfrm>
            <a:off x="7897218" y="4280672"/>
            <a:ext cx="151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Cutover Simulation &amp; Build</a:t>
            </a:r>
          </a:p>
        </p:txBody>
      </p:sp>
      <p:sp>
        <p:nvSpPr>
          <p:cNvPr id="99" name="Diamond 98">
            <a:extLst>
              <a:ext uri="{FF2B5EF4-FFF2-40B4-BE49-F238E27FC236}">
                <a16:creationId xmlns:a16="http://schemas.microsoft.com/office/drawing/2014/main" id="{189A2677-1F91-4062-9B75-BB08FDA32310}"/>
              </a:ext>
            </a:extLst>
          </p:cNvPr>
          <p:cNvSpPr/>
          <p:nvPr/>
        </p:nvSpPr>
        <p:spPr>
          <a:xfrm>
            <a:off x="7556777" y="1592942"/>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09" name="Arrow: Chevron 108">
            <a:extLst>
              <a:ext uri="{FF2B5EF4-FFF2-40B4-BE49-F238E27FC236}">
                <a16:creationId xmlns:a16="http://schemas.microsoft.com/office/drawing/2014/main" id="{AAF41F3C-64AB-4EAD-96B5-D2506EAD8E82}"/>
              </a:ext>
            </a:extLst>
          </p:cNvPr>
          <p:cNvSpPr/>
          <p:nvPr/>
        </p:nvSpPr>
        <p:spPr>
          <a:xfrm>
            <a:off x="7631969" y="1572106"/>
            <a:ext cx="1584000"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Implementation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April ‘22</a:t>
            </a:r>
          </a:p>
        </p:txBody>
      </p:sp>
      <p:sp>
        <p:nvSpPr>
          <p:cNvPr id="110" name="Arrow: Chevron 109">
            <a:extLst>
              <a:ext uri="{FF2B5EF4-FFF2-40B4-BE49-F238E27FC236}">
                <a16:creationId xmlns:a16="http://schemas.microsoft.com/office/drawing/2014/main" id="{7B759D29-8D2A-4B82-9BC1-97D876034105}"/>
              </a:ext>
            </a:extLst>
          </p:cNvPr>
          <p:cNvSpPr/>
          <p:nvPr/>
        </p:nvSpPr>
        <p:spPr>
          <a:xfrm>
            <a:off x="2397433" y="3473807"/>
            <a:ext cx="5112000" cy="144000"/>
          </a:xfrm>
          <a:prstGeom prst="chevron">
            <a:avLst/>
          </a:prstGeom>
          <a:solidFill>
            <a:srgbClr val="C00000">
              <a:alpha val="5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Job Grading – Independent Delivery</a:t>
            </a:r>
          </a:p>
        </p:txBody>
      </p:sp>
      <p:sp>
        <p:nvSpPr>
          <p:cNvPr id="111" name="Diamond 110">
            <a:extLst>
              <a:ext uri="{FF2B5EF4-FFF2-40B4-BE49-F238E27FC236}">
                <a16:creationId xmlns:a16="http://schemas.microsoft.com/office/drawing/2014/main" id="{AEC2F841-8812-4F7C-B76A-D4AD79E6A0B9}"/>
              </a:ext>
            </a:extLst>
          </p:cNvPr>
          <p:cNvSpPr/>
          <p:nvPr/>
        </p:nvSpPr>
        <p:spPr>
          <a:xfrm>
            <a:off x="7556777" y="3458643"/>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12" name="Arrow: Chevron 111">
            <a:extLst>
              <a:ext uri="{FF2B5EF4-FFF2-40B4-BE49-F238E27FC236}">
                <a16:creationId xmlns:a16="http://schemas.microsoft.com/office/drawing/2014/main" id="{CB48C0C1-B9F9-42F5-9B01-67BF1841758E}"/>
              </a:ext>
            </a:extLst>
          </p:cNvPr>
          <p:cNvSpPr/>
          <p:nvPr/>
        </p:nvSpPr>
        <p:spPr>
          <a:xfrm>
            <a:off x="7631969" y="3437807"/>
            <a:ext cx="1584000"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Implementation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April ‘22</a:t>
            </a:r>
          </a:p>
        </p:txBody>
      </p:sp>
      <p:sp>
        <p:nvSpPr>
          <p:cNvPr id="113" name="Arrow: Chevron 112">
            <a:extLst>
              <a:ext uri="{FF2B5EF4-FFF2-40B4-BE49-F238E27FC236}">
                <a16:creationId xmlns:a16="http://schemas.microsoft.com/office/drawing/2014/main" id="{57671061-34F3-46C9-B0BF-E1D3C92D5791}"/>
              </a:ext>
            </a:extLst>
          </p:cNvPr>
          <p:cNvSpPr/>
          <p:nvPr/>
        </p:nvSpPr>
        <p:spPr>
          <a:xfrm>
            <a:off x="2397433" y="5172168"/>
            <a:ext cx="5112000" cy="144000"/>
          </a:xfrm>
          <a:prstGeom prst="chevron">
            <a:avLst/>
          </a:prstGeom>
          <a:solidFill>
            <a:srgbClr val="C00000">
              <a:alpha val="5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Job Grading – Independent Delivery</a:t>
            </a:r>
          </a:p>
        </p:txBody>
      </p:sp>
      <p:sp>
        <p:nvSpPr>
          <p:cNvPr id="114" name="Diamond 113">
            <a:extLst>
              <a:ext uri="{FF2B5EF4-FFF2-40B4-BE49-F238E27FC236}">
                <a16:creationId xmlns:a16="http://schemas.microsoft.com/office/drawing/2014/main" id="{03CFFA98-CC63-4735-9D94-BF8D759063FC}"/>
              </a:ext>
            </a:extLst>
          </p:cNvPr>
          <p:cNvSpPr/>
          <p:nvPr/>
        </p:nvSpPr>
        <p:spPr>
          <a:xfrm>
            <a:off x="7556777" y="5157004"/>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15" name="Arrow: Chevron 114">
            <a:extLst>
              <a:ext uri="{FF2B5EF4-FFF2-40B4-BE49-F238E27FC236}">
                <a16:creationId xmlns:a16="http://schemas.microsoft.com/office/drawing/2014/main" id="{EBBA7996-D19B-4685-995F-96FBF00831DE}"/>
              </a:ext>
            </a:extLst>
          </p:cNvPr>
          <p:cNvSpPr/>
          <p:nvPr/>
        </p:nvSpPr>
        <p:spPr>
          <a:xfrm>
            <a:off x="7631969" y="5136168"/>
            <a:ext cx="1584000"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Implementation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April ‘22</a:t>
            </a:r>
          </a:p>
        </p:txBody>
      </p:sp>
      <p:sp>
        <p:nvSpPr>
          <p:cNvPr id="116" name="Arrow: Chevron 115">
            <a:extLst>
              <a:ext uri="{FF2B5EF4-FFF2-40B4-BE49-F238E27FC236}">
                <a16:creationId xmlns:a16="http://schemas.microsoft.com/office/drawing/2014/main" id="{7485D092-C6C5-45FF-85F6-3D4CF631AD12}"/>
              </a:ext>
            </a:extLst>
          </p:cNvPr>
          <p:cNvSpPr/>
          <p:nvPr/>
        </p:nvSpPr>
        <p:spPr>
          <a:xfrm>
            <a:off x="2257597" y="4085144"/>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Re-Plan</a:t>
            </a:r>
          </a:p>
        </p:txBody>
      </p:sp>
      <p:sp>
        <p:nvSpPr>
          <p:cNvPr id="117" name="Arrow: Chevron 116">
            <a:extLst>
              <a:ext uri="{FF2B5EF4-FFF2-40B4-BE49-F238E27FC236}">
                <a16:creationId xmlns:a16="http://schemas.microsoft.com/office/drawing/2014/main" id="{226D80D2-E72B-4D5F-A23C-D8974F8F1F95}"/>
              </a:ext>
            </a:extLst>
          </p:cNvPr>
          <p:cNvSpPr/>
          <p:nvPr/>
        </p:nvSpPr>
        <p:spPr>
          <a:xfrm>
            <a:off x="7897218" y="6135572"/>
            <a:ext cx="151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Cutover Simulation &amp; Build</a:t>
            </a:r>
          </a:p>
        </p:txBody>
      </p:sp>
      <p:sp>
        <p:nvSpPr>
          <p:cNvPr id="118" name="Diamond 117">
            <a:extLst>
              <a:ext uri="{FF2B5EF4-FFF2-40B4-BE49-F238E27FC236}">
                <a16:creationId xmlns:a16="http://schemas.microsoft.com/office/drawing/2014/main" id="{030C674D-E108-48CE-AEFA-5F2310C5BD70}"/>
              </a:ext>
            </a:extLst>
          </p:cNvPr>
          <p:cNvSpPr/>
          <p:nvPr/>
        </p:nvSpPr>
        <p:spPr>
          <a:xfrm>
            <a:off x="2148204" y="4903416"/>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19" name="Arrow: Chevron 118">
            <a:extLst>
              <a:ext uri="{FF2B5EF4-FFF2-40B4-BE49-F238E27FC236}">
                <a16:creationId xmlns:a16="http://schemas.microsoft.com/office/drawing/2014/main" id="{0A08BD0E-0030-428B-B28F-465F46D1FC5A}"/>
              </a:ext>
            </a:extLst>
          </p:cNvPr>
          <p:cNvSpPr/>
          <p:nvPr/>
        </p:nvSpPr>
        <p:spPr>
          <a:xfrm>
            <a:off x="2218015" y="4910959"/>
            <a:ext cx="2154529"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Impact Assessment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Jan ‘21</a:t>
            </a:r>
          </a:p>
        </p:txBody>
      </p:sp>
      <p:sp>
        <p:nvSpPr>
          <p:cNvPr id="120" name="Diamond 119">
            <a:extLst>
              <a:ext uri="{FF2B5EF4-FFF2-40B4-BE49-F238E27FC236}">
                <a16:creationId xmlns:a16="http://schemas.microsoft.com/office/drawing/2014/main" id="{84272AE9-0F83-441D-AB82-3A9C9427FAE4}"/>
              </a:ext>
            </a:extLst>
          </p:cNvPr>
          <p:cNvSpPr/>
          <p:nvPr/>
        </p:nvSpPr>
        <p:spPr>
          <a:xfrm>
            <a:off x="2148204" y="322651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21" name="Arrow: Chevron 120">
            <a:extLst>
              <a:ext uri="{FF2B5EF4-FFF2-40B4-BE49-F238E27FC236}">
                <a16:creationId xmlns:a16="http://schemas.microsoft.com/office/drawing/2014/main" id="{2F06405C-FD39-49A0-A9E5-02D2D7B7A256}"/>
              </a:ext>
            </a:extLst>
          </p:cNvPr>
          <p:cNvSpPr/>
          <p:nvPr/>
        </p:nvSpPr>
        <p:spPr>
          <a:xfrm>
            <a:off x="2218015" y="3234054"/>
            <a:ext cx="2154529"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Impact Assessment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Jan ‘21</a:t>
            </a:r>
          </a:p>
        </p:txBody>
      </p:sp>
      <p:sp>
        <p:nvSpPr>
          <p:cNvPr id="134" name="Diamond 133">
            <a:extLst>
              <a:ext uri="{FF2B5EF4-FFF2-40B4-BE49-F238E27FC236}">
                <a16:creationId xmlns:a16="http://schemas.microsoft.com/office/drawing/2014/main" id="{C739B142-F5E9-4814-9C5E-36062F7EC3F3}"/>
              </a:ext>
            </a:extLst>
          </p:cNvPr>
          <p:cNvSpPr/>
          <p:nvPr/>
        </p:nvSpPr>
        <p:spPr>
          <a:xfrm>
            <a:off x="2148204" y="13550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135" name="Arrow: Chevron 134">
            <a:extLst>
              <a:ext uri="{FF2B5EF4-FFF2-40B4-BE49-F238E27FC236}">
                <a16:creationId xmlns:a16="http://schemas.microsoft.com/office/drawing/2014/main" id="{865FF7AF-9275-4DF5-904D-BA3966E81733}"/>
              </a:ext>
            </a:extLst>
          </p:cNvPr>
          <p:cNvSpPr/>
          <p:nvPr/>
        </p:nvSpPr>
        <p:spPr>
          <a:xfrm>
            <a:off x="2218015" y="1362614"/>
            <a:ext cx="2154529"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Job Grading Impact Assessment </a:t>
            </a:r>
          </a:p>
          <a:p>
            <a:pPr lvl="0" defTabSz="685800">
              <a:lnSpc>
                <a:spcPct val="80000"/>
              </a:lnSpc>
              <a:defRPr/>
            </a:pPr>
            <a:r>
              <a:rPr lang="en-GB" sz="800">
                <a:solidFill>
                  <a:schemeClr val="accent3">
                    <a:lumMod val="75000"/>
                  </a:schemeClr>
                </a:solidFill>
                <a:latin typeface="Arial" panose="020B0604020202020204" pitchFamily="34" charset="0"/>
                <a:cs typeface="Arial" panose="020B0604020202020204" pitchFamily="34" charset="0"/>
              </a:rPr>
              <a:t>Jan ‘21</a:t>
            </a:r>
          </a:p>
        </p:txBody>
      </p:sp>
      <p:cxnSp>
        <p:nvCxnSpPr>
          <p:cNvPr id="3" name="Connector: Elbow 2">
            <a:extLst>
              <a:ext uri="{FF2B5EF4-FFF2-40B4-BE49-F238E27FC236}">
                <a16:creationId xmlns:a16="http://schemas.microsoft.com/office/drawing/2014/main" id="{6E0166B0-D19B-4D4B-B813-F34689432D0C}"/>
              </a:ext>
            </a:extLst>
          </p:cNvPr>
          <p:cNvCxnSpPr>
            <a:stCxn id="134" idx="2"/>
            <a:endCxn id="162" idx="1"/>
          </p:cNvCxnSpPr>
          <p:nvPr/>
        </p:nvCxnSpPr>
        <p:spPr bwMode="auto">
          <a:xfrm rot="16200000" flipH="1">
            <a:off x="2273898" y="1484570"/>
            <a:ext cx="145035" cy="24603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Connector: Elbow 135">
            <a:extLst>
              <a:ext uri="{FF2B5EF4-FFF2-40B4-BE49-F238E27FC236}">
                <a16:creationId xmlns:a16="http://schemas.microsoft.com/office/drawing/2014/main" id="{1B6FA30C-B127-4E2B-937D-7AD046FB56DA}"/>
              </a:ext>
            </a:extLst>
          </p:cNvPr>
          <p:cNvCxnSpPr>
            <a:stCxn id="134" idx="2"/>
            <a:endCxn id="148" idx="1"/>
          </p:cNvCxnSpPr>
          <p:nvPr/>
        </p:nvCxnSpPr>
        <p:spPr bwMode="auto">
          <a:xfrm rot="16200000" flipH="1">
            <a:off x="2059053" y="1699414"/>
            <a:ext cx="558850" cy="230163"/>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Arrow: Chevron 147">
            <a:extLst>
              <a:ext uri="{FF2B5EF4-FFF2-40B4-BE49-F238E27FC236}">
                <a16:creationId xmlns:a16="http://schemas.microsoft.com/office/drawing/2014/main" id="{5BB1817F-D276-46D3-A76C-B6E96FEDCC70}"/>
              </a:ext>
            </a:extLst>
          </p:cNvPr>
          <p:cNvSpPr/>
          <p:nvPr/>
        </p:nvSpPr>
        <p:spPr>
          <a:xfrm>
            <a:off x="2381560" y="2021921"/>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Re-Plan</a:t>
            </a:r>
          </a:p>
        </p:txBody>
      </p:sp>
      <p:cxnSp>
        <p:nvCxnSpPr>
          <p:cNvPr id="149" name="Connector: Elbow 148">
            <a:extLst>
              <a:ext uri="{FF2B5EF4-FFF2-40B4-BE49-F238E27FC236}">
                <a16:creationId xmlns:a16="http://schemas.microsoft.com/office/drawing/2014/main" id="{49902848-A0CB-48BC-85B4-7801CE94D866}"/>
              </a:ext>
            </a:extLst>
          </p:cNvPr>
          <p:cNvCxnSpPr>
            <a:stCxn id="120" idx="2"/>
            <a:endCxn id="116" idx="1"/>
          </p:cNvCxnSpPr>
          <p:nvPr/>
        </p:nvCxnSpPr>
        <p:spPr bwMode="auto">
          <a:xfrm rot="16200000" flipH="1">
            <a:off x="1901181" y="3728727"/>
            <a:ext cx="750633" cy="106200"/>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Connector: Elbow 149">
            <a:extLst>
              <a:ext uri="{FF2B5EF4-FFF2-40B4-BE49-F238E27FC236}">
                <a16:creationId xmlns:a16="http://schemas.microsoft.com/office/drawing/2014/main" id="{A3DCE4EF-CFBB-45AC-9C79-E51A93CC977C}"/>
              </a:ext>
            </a:extLst>
          </p:cNvPr>
          <p:cNvCxnSpPr>
            <a:stCxn id="120" idx="2"/>
            <a:endCxn id="110" idx="1"/>
          </p:cNvCxnSpPr>
          <p:nvPr/>
        </p:nvCxnSpPr>
        <p:spPr bwMode="auto">
          <a:xfrm rot="16200000" flipH="1">
            <a:off x="2276767" y="3353141"/>
            <a:ext cx="139296" cy="24603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Connector: Elbow 150">
            <a:extLst>
              <a:ext uri="{FF2B5EF4-FFF2-40B4-BE49-F238E27FC236}">
                <a16:creationId xmlns:a16="http://schemas.microsoft.com/office/drawing/2014/main" id="{0862DB83-7535-445C-8123-A6025F584AD8}"/>
              </a:ext>
            </a:extLst>
          </p:cNvPr>
          <p:cNvCxnSpPr>
            <a:stCxn id="118" idx="2"/>
            <a:endCxn id="113" idx="1"/>
          </p:cNvCxnSpPr>
          <p:nvPr/>
        </p:nvCxnSpPr>
        <p:spPr bwMode="auto">
          <a:xfrm rot="16200000" flipH="1">
            <a:off x="2266039" y="5040774"/>
            <a:ext cx="160752" cy="24603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Connector: Elbow 151">
            <a:extLst>
              <a:ext uri="{FF2B5EF4-FFF2-40B4-BE49-F238E27FC236}">
                <a16:creationId xmlns:a16="http://schemas.microsoft.com/office/drawing/2014/main" id="{2681CCFB-A465-4050-A89E-36C22A7F2257}"/>
              </a:ext>
            </a:extLst>
          </p:cNvPr>
          <p:cNvCxnSpPr>
            <a:stCxn id="118" idx="2"/>
            <a:endCxn id="104" idx="1"/>
          </p:cNvCxnSpPr>
          <p:nvPr/>
        </p:nvCxnSpPr>
        <p:spPr bwMode="auto">
          <a:xfrm rot="16200000" flipH="1">
            <a:off x="1887244" y="5419568"/>
            <a:ext cx="768732" cy="96427"/>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Arrow: Chevron 152">
            <a:extLst>
              <a:ext uri="{FF2B5EF4-FFF2-40B4-BE49-F238E27FC236}">
                <a16:creationId xmlns:a16="http://schemas.microsoft.com/office/drawing/2014/main" id="{0115A664-536C-409D-963F-3E4B14067914}"/>
              </a:ext>
            </a:extLst>
          </p:cNvPr>
          <p:cNvSpPr/>
          <p:nvPr/>
        </p:nvSpPr>
        <p:spPr>
          <a:xfrm>
            <a:off x="2899683" y="4064672"/>
            <a:ext cx="936000"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lang="en-GB" sz="800">
                <a:solidFill>
                  <a:schemeClr val="accent1">
                    <a:lumMod val="75000"/>
                  </a:schemeClr>
                </a:solidFill>
                <a:latin typeface="Arial" panose="020B0604020202020204" pitchFamily="34" charset="0"/>
                <a:ea typeface="ＭＳ Ｐゴシック"/>
                <a:cs typeface="Arial" panose="020B0604020202020204" pitchFamily="34" charset="0"/>
              </a:rPr>
              <a:t> - Stand Down -</a:t>
            </a:r>
            <a:endParaRPr kumimoji="0" lang="en-GB" sz="8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ＭＳ Ｐゴシック"/>
              <a:cs typeface="Arial" panose="020B0604020202020204" pitchFamily="34" charset="0"/>
            </a:endParaRPr>
          </a:p>
        </p:txBody>
      </p:sp>
    </p:spTree>
    <p:extLst>
      <p:ext uri="{BB962C8B-B14F-4D97-AF65-F5344CB8AC3E}">
        <p14:creationId xmlns:p14="http://schemas.microsoft.com/office/powerpoint/2010/main" val="1589102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2">
            <a:extLst>
              <a:ext uri="{FF2B5EF4-FFF2-40B4-BE49-F238E27FC236}">
                <a16:creationId xmlns:a16="http://schemas.microsoft.com/office/drawing/2014/main" id="{F769845B-D4B8-46D8-B315-4263C29A95AF}"/>
              </a:ext>
            </a:extLst>
          </p:cNvPr>
          <p:cNvSpPr txBox="1">
            <a:spLocks/>
          </p:cNvSpPr>
          <p:nvPr/>
        </p:nvSpPr>
        <p:spPr bwMode="auto">
          <a:xfrm>
            <a:off x="421897" y="311348"/>
            <a:ext cx="8730995"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200" b="1" i="0" u="none" strike="noStrike" kern="0" cap="none" spc="0" normalizeH="0" baseline="0" noProof="0">
                <a:ln>
                  <a:noFill/>
                </a:ln>
                <a:solidFill>
                  <a:srgbClr val="00148C"/>
                </a:solidFill>
                <a:effectLst/>
                <a:uLnTx/>
                <a:uFillTx/>
                <a:latin typeface="Arial"/>
                <a:ea typeface="ＭＳ Ｐゴシック"/>
                <a:cs typeface="+mj-cs"/>
              </a:rPr>
              <a:t>Session Purpose &amp; Ask</a:t>
            </a:r>
          </a:p>
        </p:txBody>
      </p:sp>
      <p:sp>
        <p:nvSpPr>
          <p:cNvPr id="2" name="Rectangle 1">
            <a:extLst>
              <a:ext uri="{FF2B5EF4-FFF2-40B4-BE49-F238E27FC236}">
                <a16:creationId xmlns:a16="http://schemas.microsoft.com/office/drawing/2014/main" id="{388EB273-B256-4482-80F8-68FCCE88971D}"/>
              </a:ext>
            </a:extLst>
          </p:cNvPr>
          <p:cNvSpPr/>
          <p:nvPr/>
        </p:nvSpPr>
        <p:spPr>
          <a:xfrm>
            <a:off x="340855" y="822556"/>
            <a:ext cx="11294086"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A"/>
                </a:solidFill>
                <a:effectLst/>
                <a:uLnTx/>
                <a:uFillTx/>
                <a:latin typeface="Arial"/>
                <a:ea typeface="ＭＳ Ｐゴシック"/>
                <a:cs typeface="+mn-cs"/>
              </a:rPr>
              <a:t>What is the purpose of the session and the ask of the </a:t>
            </a:r>
            <a:r>
              <a:rPr kumimoji="0" lang="en-US" sz="1800" b="0" i="0" u="none" strike="noStrike" kern="0" cap="none" spc="0" normalizeH="0" baseline="0" noProof="0" err="1">
                <a:ln>
                  <a:noFill/>
                </a:ln>
                <a:solidFill>
                  <a:srgbClr val="55555A"/>
                </a:solidFill>
                <a:effectLst/>
                <a:uLnTx/>
                <a:uFillTx/>
                <a:latin typeface="Arial"/>
                <a:ea typeface="ＭＳ Ｐゴシック"/>
                <a:cs typeface="+mn-cs"/>
              </a:rPr>
              <a:t>SteerCo</a:t>
            </a:r>
            <a:r>
              <a:rPr kumimoji="0" lang="en-US" sz="1800" b="0" i="0" u="none" strike="noStrike" kern="0" cap="none" spc="0" normalizeH="0" baseline="0" noProof="0">
                <a:ln>
                  <a:noFill/>
                </a:ln>
                <a:solidFill>
                  <a:srgbClr val="55555A"/>
                </a:solidFill>
                <a:effectLst/>
                <a:uLnTx/>
                <a:uFillTx/>
                <a:latin typeface="Arial"/>
                <a:ea typeface="ＭＳ Ｐゴシック"/>
                <a:cs typeface="+mn-cs"/>
              </a:rPr>
              <a:t>? </a:t>
            </a:r>
            <a:endParaRPr kumimoji="0" lang="en-GB" sz="3200" b="0" i="0" u="none" strike="noStrike" kern="0" cap="none" spc="0" normalizeH="0" baseline="0" noProof="0">
              <a:ln>
                <a:noFill/>
              </a:ln>
              <a:solidFill>
                <a:srgbClr val="55555A"/>
              </a:solidFill>
              <a:effectLst/>
              <a:uLnTx/>
              <a:uFillTx/>
              <a:latin typeface="Arial"/>
              <a:ea typeface="ＭＳ Ｐゴシック"/>
              <a:cs typeface="+mn-cs"/>
            </a:endParaRPr>
          </a:p>
        </p:txBody>
      </p:sp>
      <p:sp>
        <p:nvSpPr>
          <p:cNvPr id="55" name="Rectangle: Rounded Corners 54">
            <a:extLst>
              <a:ext uri="{FF2B5EF4-FFF2-40B4-BE49-F238E27FC236}">
                <a16:creationId xmlns:a16="http://schemas.microsoft.com/office/drawing/2014/main" id="{79B3D65D-B800-40C8-B56B-81405C7FA1F7}"/>
              </a:ext>
            </a:extLst>
          </p:cNvPr>
          <p:cNvSpPr/>
          <p:nvPr/>
        </p:nvSpPr>
        <p:spPr bwMode="auto">
          <a:xfrm>
            <a:off x="6142843" y="1478321"/>
            <a:ext cx="5760000" cy="4479134"/>
          </a:xfrm>
          <a:prstGeom prst="roundRect">
            <a:avLst>
              <a:gd name="adj" fmla="val 4337"/>
            </a:avLst>
          </a:prstGeom>
          <a:solidFill>
            <a:schemeClr val="accent2">
              <a:lumMod val="50000"/>
              <a:alpha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defRPr/>
            </a:pPr>
            <a:r>
              <a:rPr lang="en-GB" sz="2400" dirty="0">
                <a:solidFill>
                  <a:srgbClr val="FFFFFF"/>
                </a:solidFill>
                <a:latin typeface="Arial"/>
                <a:ea typeface="ＭＳ Ｐゴシック"/>
                <a:cs typeface="Arial"/>
              </a:rPr>
              <a:t>The Ask of the Session</a:t>
            </a:r>
          </a:p>
          <a:p>
            <a:pPr marL="228600" indent="-228600">
              <a:spcAft>
                <a:spcPts val="450"/>
              </a:spcAft>
              <a:buFont typeface="+mj-lt"/>
              <a:buAutoNum type="arabicPeriod"/>
              <a:defRPr/>
            </a:pPr>
            <a:endParaRPr kumimoji="0" lang="en-GB" sz="1400" b="0" i="0" u="none" strike="noStrike" kern="1200" cap="none" spc="0" normalizeH="0" baseline="0" noProof="0" dirty="0">
              <a:ln>
                <a:noFill/>
              </a:ln>
              <a:solidFill>
                <a:srgbClr val="FFFFFF"/>
              </a:solidFill>
              <a:effectLst/>
              <a:uLnTx/>
              <a:uFillTx/>
              <a:latin typeface="Arial"/>
              <a:ea typeface="ＭＳ Ｐゴシック"/>
              <a:cs typeface="Arial"/>
            </a:endParaRPr>
          </a:p>
          <a:p>
            <a:pPr marL="228600" indent="-228600">
              <a:spcAft>
                <a:spcPts val="450"/>
              </a:spcAft>
              <a:buFont typeface="+mj-lt"/>
              <a:buAutoNum type="arabicPeriod"/>
              <a:defRPr/>
            </a:pPr>
            <a:r>
              <a:rPr lang="en-GB" sz="1400" dirty="0" err="1">
                <a:solidFill>
                  <a:srgbClr val="FFFFFF"/>
                </a:solidFill>
                <a:latin typeface="Arial"/>
                <a:ea typeface="ＭＳ Ｐゴシック"/>
                <a:cs typeface="Arial"/>
              </a:rPr>
              <a:t>MyHR</a:t>
            </a:r>
            <a:r>
              <a:rPr lang="en-GB" sz="1400" dirty="0">
                <a:solidFill>
                  <a:srgbClr val="FFFFFF"/>
                </a:solidFill>
                <a:latin typeface="Arial"/>
                <a:ea typeface="ＭＳ Ｐゴシック"/>
                <a:cs typeface="Arial"/>
              </a:rPr>
              <a:t> 2.0</a:t>
            </a:r>
          </a:p>
          <a:p>
            <a:pPr marL="742950" lvl="1" indent="-285750">
              <a:spcAft>
                <a:spcPts val="450"/>
              </a:spcAft>
              <a:buFont typeface="Wingdings"/>
              <a:buChar char="§"/>
              <a:defRPr/>
            </a:pPr>
            <a:r>
              <a:rPr lang="en-GB" sz="1400" dirty="0">
                <a:solidFill>
                  <a:srgbClr val="FFFFFF"/>
                </a:solidFill>
                <a:latin typeface="Arial"/>
                <a:ea typeface="ＭＳ Ｐゴシック"/>
                <a:cs typeface="Arial"/>
              </a:rPr>
              <a:t>Approval to move to sanction for recommended scope</a:t>
            </a:r>
          </a:p>
          <a:p>
            <a:pPr marL="742950" lvl="1" indent="-285750">
              <a:spcAft>
                <a:spcPts val="450"/>
              </a:spcAft>
              <a:buFont typeface="Wingdings"/>
              <a:buChar char="§"/>
              <a:defRPr/>
            </a:pPr>
            <a:r>
              <a:rPr lang="en-GB" sz="1400" dirty="0">
                <a:solidFill>
                  <a:srgbClr val="FFFFFF"/>
                </a:solidFill>
                <a:latin typeface="Arial"/>
                <a:ea typeface="ＭＳ Ｐゴシック"/>
                <a:cs typeface="Arial"/>
              </a:rPr>
              <a:t>Approval to start project re-mobilisation in Sep with Oct'21 start date for delivery</a:t>
            </a:r>
          </a:p>
          <a:p>
            <a:pPr>
              <a:spcAft>
                <a:spcPts val="450"/>
              </a:spcAft>
              <a:defRPr/>
            </a:pPr>
            <a:r>
              <a:rPr lang="en-GB" sz="1400" dirty="0">
                <a:solidFill>
                  <a:srgbClr val="FFFFFF"/>
                </a:solidFill>
                <a:latin typeface="Arial"/>
                <a:ea typeface="ＭＳ Ｐゴシック"/>
                <a:cs typeface="Arial"/>
              </a:rPr>
              <a:t>2. Workforce Data Domain</a:t>
            </a:r>
          </a:p>
          <a:p>
            <a:pPr marL="742950" lvl="1" indent="-285750">
              <a:spcAft>
                <a:spcPts val="450"/>
              </a:spcAft>
              <a:buFont typeface="Wingdings"/>
              <a:buChar char="§"/>
              <a:defRPr/>
            </a:pPr>
            <a:r>
              <a:rPr lang="en-GB" sz="1400" dirty="0">
                <a:solidFill>
                  <a:srgbClr val="FFFFFF"/>
                </a:solidFill>
                <a:latin typeface="Arial"/>
                <a:ea typeface="ＭＳ Ｐゴシック"/>
                <a:cs typeface="Arial"/>
              </a:rPr>
              <a:t>Approval to move to sanction for recommended scope</a:t>
            </a:r>
          </a:p>
          <a:p>
            <a:pPr>
              <a:spcAft>
                <a:spcPts val="450"/>
              </a:spcAft>
              <a:defRPr/>
            </a:pPr>
            <a:r>
              <a:rPr lang="en-GB" sz="1400" dirty="0">
                <a:solidFill>
                  <a:srgbClr val="FFFFFF"/>
                </a:solidFill>
                <a:latin typeface="Arial"/>
                <a:ea typeface="ＭＳ Ｐゴシック"/>
                <a:cs typeface="Arial"/>
              </a:rPr>
              <a:t>3. Global Workforce Tracking</a:t>
            </a:r>
          </a:p>
          <a:p>
            <a:pPr marL="742950" lvl="1" indent="-285750">
              <a:spcAft>
                <a:spcPts val="450"/>
              </a:spcAft>
              <a:buFont typeface="Wingdings"/>
              <a:buChar char="§"/>
              <a:defRPr/>
            </a:pPr>
            <a:r>
              <a:rPr lang="en-GB" sz="1400" dirty="0">
                <a:solidFill>
                  <a:srgbClr val="FFFFFF"/>
                </a:solidFill>
                <a:latin typeface="Arial"/>
                <a:ea typeface="ＭＳ Ｐゴシック"/>
                <a:cs typeface="Arial"/>
              </a:rPr>
              <a:t>Approval to move to sanction for recommended scope, subject  to completion of outstanding business actions</a:t>
            </a:r>
          </a:p>
          <a:p>
            <a:pPr>
              <a:spcAft>
                <a:spcPts val="450"/>
              </a:spcAft>
              <a:defRPr/>
            </a:pPr>
            <a:r>
              <a:rPr lang="en-GB" sz="1400" dirty="0">
                <a:solidFill>
                  <a:srgbClr val="FFFFFF"/>
                </a:solidFill>
                <a:latin typeface="Arial"/>
                <a:ea typeface="ＭＳ Ｐゴシック"/>
                <a:cs typeface="Arial"/>
              </a:rPr>
              <a:t>4. Request</a:t>
            </a:r>
            <a:r>
              <a:rPr kumimoji="0" lang="en-GB" sz="1400" b="0" i="0" u="none" strike="noStrike" kern="1200" cap="none" spc="0" normalizeH="0" baseline="0" noProof="0" dirty="0">
                <a:ln>
                  <a:noFill/>
                </a:ln>
                <a:solidFill>
                  <a:srgbClr val="FFFFFF"/>
                </a:solidFill>
                <a:effectLst/>
                <a:uLnTx/>
                <a:uFillTx/>
                <a:latin typeface="Arial"/>
                <a:ea typeface="ＭＳ Ｐゴシック"/>
                <a:cs typeface="Arial"/>
              </a:rPr>
              <a:t> for feedback on </a:t>
            </a:r>
            <a:r>
              <a:rPr lang="en-GB" sz="1400" dirty="0">
                <a:solidFill>
                  <a:srgbClr val="FFFFFF"/>
                </a:solidFill>
                <a:cs typeface="Arial"/>
              </a:rPr>
              <a:t>current activities and direction of travel.</a:t>
            </a:r>
            <a:endParaRPr lang="en-GB" dirty="0">
              <a:cs typeface="Arial"/>
            </a:endParaRPr>
          </a:p>
          <a:p>
            <a:pPr marL="742950" lvl="1" indent="-285750">
              <a:spcAft>
                <a:spcPts val="450"/>
              </a:spcAft>
              <a:buFont typeface="Wingdings" panose="05000000000000000000" pitchFamily="2" charset="2"/>
              <a:buChar char="§"/>
              <a:defRPr/>
            </a:pPr>
            <a:r>
              <a:rPr lang="en-GB" sz="1400" dirty="0">
                <a:solidFill>
                  <a:srgbClr val="FFFFFF"/>
                </a:solidFill>
                <a:latin typeface="Arial"/>
                <a:ea typeface="ＭＳ Ｐゴシック"/>
                <a:cs typeface="Arial"/>
              </a:rPr>
              <a:t>Feedback </a:t>
            </a:r>
          </a:p>
          <a:p>
            <a:pPr marL="742950" lvl="1" indent="-285750">
              <a:spcAft>
                <a:spcPts val="450"/>
              </a:spcAft>
              <a:buFont typeface="Wingdings" panose="05000000000000000000" pitchFamily="2" charset="2"/>
              <a:buChar char="§"/>
              <a:defRPr/>
            </a:pPr>
            <a:r>
              <a:rPr lang="en-GB" sz="1400" dirty="0">
                <a:solidFill>
                  <a:srgbClr val="FFFFFF"/>
                </a:solidFill>
                <a:latin typeface="Arial"/>
                <a:ea typeface="ＭＳ Ｐゴシック"/>
                <a:cs typeface="Arial"/>
              </a:rPr>
              <a:t>Changes Requested</a:t>
            </a:r>
          </a:p>
          <a:p>
            <a:pPr marL="742950" lvl="1" indent="-285750">
              <a:spcAft>
                <a:spcPts val="450"/>
              </a:spcAft>
              <a:buFont typeface="Wingdings" panose="05000000000000000000" pitchFamily="2" charset="2"/>
              <a:buChar char="§"/>
              <a:defRPr/>
            </a:pPr>
            <a:r>
              <a:rPr kumimoji="0" lang="en-GB" sz="1400" b="0" i="0" u="none" strike="noStrike" kern="1200" cap="none" spc="0" normalizeH="0" baseline="0" noProof="0" dirty="0">
                <a:ln>
                  <a:noFill/>
                </a:ln>
                <a:solidFill>
                  <a:srgbClr val="FFFFFF"/>
                </a:solidFill>
                <a:effectLst/>
                <a:uLnTx/>
                <a:uFillTx/>
                <a:latin typeface="Arial"/>
                <a:ea typeface="ＭＳ Ｐゴシック"/>
                <a:cs typeface="Arial"/>
              </a:rPr>
              <a:t>Recommendations/Alterations</a:t>
            </a:r>
            <a:endParaRPr lang="en-GB" sz="1400" b="0" i="0" u="none" strike="noStrike" kern="1200" cap="none" spc="0" normalizeH="0" baseline="0" noProof="0" dirty="0">
              <a:ln>
                <a:noFill/>
              </a:ln>
              <a:solidFill>
                <a:srgbClr val="FFFFFF"/>
              </a:solidFill>
              <a:effectLst/>
              <a:uLnTx/>
              <a:uFillTx/>
              <a:latin typeface="Arial"/>
              <a:ea typeface="ＭＳ Ｐゴシック"/>
              <a:cs typeface="Arial"/>
            </a:endParaRPr>
          </a:p>
          <a:p>
            <a:pPr lvl="1">
              <a:spcAft>
                <a:spcPts val="450"/>
              </a:spcAft>
              <a:defRPr/>
            </a:pPr>
            <a:endParaRPr kumimoji="0" lang="en-GB" sz="1400" b="0" i="0" u="none" strike="noStrike" kern="1200" cap="none" spc="0" normalizeH="0" baseline="0" noProof="0" dirty="0">
              <a:ln>
                <a:noFill/>
              </a:ln>
              <a:solidFill>
                <a:srgbClr val="FFFFFF"/>
              </a:solidFill>
              <a:effectLst/>
              <a:uLnTx/>
              <a:uFillTx/>
              <a:latin typeface="Arial"/>
              <a:ea typeface="ＭＳ Ｐゴシック"/>
              <a:cs typeface="Arial"/>
            </a:endParaRPr>
          </a:p>
        </p:txBody>
      </p:sp>
      <p:sp>
        <p:nvSpPr>
          <p:cNvPr id="107" name="Rectangle: Rounded Corners 106">
            <a:extLst>
              <a:ext uri="{FF2B5EF4-FFF2-40B4-BE49-F238E27FC236}">
                <a16:creationId xmlns:a16="http://schemas.microsoft.com/office/drawing/2014/main" id="{401A748F-ADF1-46C4-ACE8-58727C4EBA50}"/>
              </a:ext>
            </a:extLst>
          </p:cNvPr>
          <p:cNvSpPr/>
          <p:nvPr/>
        </p:nvSpPr>
        <p:spPr bwMode="auto">
          <a:xfrm>
            <a:off x="312179" y="1478321"/>
            <a:ext cx="5760000" cy="4479134"/>
          </a:xfrm>
          <a:prstGeom prst="roundRect">
            <a:avLst>
              <a:gd name="adj" fmla="val 4549"/>
            </a:avLst>
          </a:prstGeom>
          <a:solidFill>
            <a:schemeClr val="accent2">
              <a:lumMod val="75000"/>
              <a:alpha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defRPr/>
            </a:pPr>
            <a:r>
              <a:rPr kumimoji="0" lang="en-GB" sz="2400" i="0" u="none" strike="noStrike" kern="1200" cap="none" spc="0" normalizeH="0" baseline="0" noProof="0" dirty="0">
                <a:ln>
                  <a:noFill/>
                </a:ln>
                <a:solidFill>
                  <a:srgbClr val="FFFFFF"/>
                </a:solidFill>
                <a:effectLst/>
                <a:uLnTx/>
                <a:uFillTx/>
                <a:latin typeface="Arial"/>
                <a:ea typeface="ＭＳ Ｐゴシック"/>
                <a:cs typeface="Arial"/>
              </a:rPr>
              <a:t>Purpose</a:t>
            </a:r>
            <a:endParaRPr lang="en-GB" sz="1400" dirty="0">
              <a:solidFill>
                <a:srgbClr val="FFFFFF"/>
              </a:solidFill>
              <a:latin typeface="Arial"/>
              <a:ea typeface="ＭＳ Ｐゴシック"/>
              <a:cs typeface="Arial"/>
            </a:endParaRPr>
          </a:p>
          <a:p>
            <a:pPr lvl="1">
              <a:spcAft>
                <a:spcPts val="450"/>
              </a:spcAft>
              <a:defRPr/>
            </a:pPr>
            <a:endParaRPr lang="en-GB" sz="1400" dirty="0">
              <a:solidFill>
                <a:srgbClr val="FFFFFF"/>
              </a:solidFill>
              <a:latin typeface="Arial"/>
              <a:ea typeface="ＭＳ Ｐゴシック"/>
              <a:cs typeface="Arial"/>
            </a:endParaRPr>
          </a:p>
          <a:p>
            <a:pPr marL="342900" indent="-342900">
              <a:spcAft>
                <a:spcPts val="450"/>
              </a:spcAft>
              <a:buFont typeface="+mj-lt"/>
              <a:buAutoNum type="arabicPeriod"/>
              <a:defRPr/>
            </a:pPr>
            <a:r>
              <a:rPr lang="en-GB" sz="1400" err="1">
                <a:solidFill>
                  <a:srgbClr val="FFFFFF"/>
                </a:solidFill>
                <a:latin typeface="Arial"/>
                <a:ea typeface="ＭＳ Ｐゴシック"/>
                <a:cs typeface="Arial"/>
              </a:rPr>
              <a:t>MyHR</a:t>
            </a:r>
            <a:r>
              <a:rPr lang="en-GB" sz="1400">
                <a:solidFill>
                  <a:srgbClr val="FFFFFF"/>
                </a:solidFill>
                <a:latin typeface="Arial"/>
                <a:ea typeface="ＭＳ Ｐゴシック"/>
                <a:cs typeface="Arial"/>
              </a:rPr>
              <a:t> 2.0 </a:t>
            </a:r>
            <a:endParaRPr lang="en-GB">
              <a:solidFill>
                <a:srgbClr val="55555A"/>
              </a:solidFill>
              <a:latin typeface="Arial"/>
              <a:ea typeface="ＭＳ Ｐゴシック"/>
              <a:cs typeface="Arial"/>
            </a:endParaRPr>
          </a:p>
          <a:p>
            <a:pPr marL="800100" lvl="1" indent="-342900">
              <a:spcAft>
                <a:spcPts val="450"/>
              </a:spcAft>
              <a:buFont typeface="Wingdings"/>
              <a:buChar char="§"/>
              <a:defRPr/>
            </a:pPr>
            <a:r>
              <a:rPr lang="en-GB" sz="1400">
                <a:solidFill>
                  <a:srgbClr val="FFFFFF"/>
                </a:solidFill>
                <a:latin typeface="Arial"/>
                <a:ea typeface="ＭＳ Ｐゴシック"/>
                <a:cs typeface="Arial"/>
              </a:rPr>
              <a:t>Share </a:t>
            </a:r>
            <a:r>
              <a:rPr lang="en-GB" sz="1400" dirty="0">
                <a:solidFill>
                  <a:srgbClr val="FFFFFF"/>
                </a:solidFill>
                <a:latin typeface="Arial"/>
                <a:ea typeface="ＭＳ Ｐゴシック"/>
                <a:cs typeface="Arial"/>
              </a:rPr>
              <a:t>revised delivery approach, timelines, cost and associated benefits</a:t>
            </a:r>
            <a:endParaRPr lang="en-GB">
              <a:cs typeface="Arial"/>
            </a:endParaRPr>
          </a:p>
          <a:p>
            <a:pPr marL="342900" indent="-342900">
              <a:spcAft>
                <a:spcPts val="450"/>
              </a:spcAft>
              <a:buFont typeface="+mj-lt"/>
              <a:buAutoNum type="arabicPeriod"/>
              <a:defRPr/>
            </a:pPr>
            <a:r>
              <a:rPr lang="en-GB" sz="1400">
                <a:solidFill>
                  <a:srgbClr val="FFFFFF"/>
                </a:solidFill>
                <a:latin typeface="Arial"/>
                <a:ea typeface="ＭＳ Ｐゴシック"/>
                <a:cs typeface="Arial"/>
              </a:rPr>
              <a:t>Workforce Data Domain</a:t>
            </a:r>
          </a:p>
          <a:p>
            <a:pPr marL="800100" lvl="1" indent="-342900">
              <a:spcAft>
                <a:spcPts val="450"/>
              </a:spcAft>
              <a:buFont typeface="Wingdings"/>
              <a:buChar char="§"/>
              <a:defRPr/>
            </a:pPr>
            <a:r>
              <a:rPr lang="en-GB" sz="1400">
                <a:solidFill>
                  <a:srgbClr val="FFFFFF"/>
                </a:solidFill>
                <a:latin typeface="Arial"/>
                <a:ea typeface="ＭＳ Ｐゴシック"/>
                <a:cs typeface="Arial"/>
              </a:rPr>
              <a:t>Share revised scope, timeline and cost</a:t>
            </a:r>
          </a:p>
          <a:p>
            <a:pPr marL="342900" indent="-342900">
              <a:spcAft>
                <a:spcPts val="450"/>
              </a:spcAft>
              <a:buAutoNum type="arabicPeriod"/>
              <a:defRPr/>
            </a:pPr>
            <a:r>
              <a:rPr lang="en-GB" sz="1400">
                <a:solidFill>
                  <a:srgbClr val="FFFFFF"/>
                </a:solidFill>
                <a:latin typeface="Arial"/>
                <a:ea typeface="ＭＳ Ｐゴシック"/>
                <a:cs typeface="Arial"/>
              </a:rPr>
              <a:t>Global Workforce Tracking</a:t>
            </a:r>
          </a:p>
          <a:p>
            <a:pPr marL="342900" indent="-342900">
              <a:spcAft>
                <a:spcPts val="450"/>
              </a:spcAft>
              <a:buAutoNum type="arabicPeriod"/>
              <a:defRPr/>
            </a:pPr>
            <a:r>
              <a:rPr lang="en-GB" sz="1400" dirty="0">
                <a:solidFill>
                  <a:srgbClr val="FFFFFF"/>
                </a:solidFill>
                <a:latin typeface="Arial"/>
                <a:ea typeface="ＭＳ Ｐゴシック"/>
                <a:cs typeface="Arial"/>
              </a:rPr>
              <a:t>Share progress</a:t>
            </a:r>
          </a:p>
          <a:p>
            <a:pPr marL="342900" indent="-342900">
              <a:spcAft>
                <a:spcPts val="450"/>
              </a:spcAft>
              <a:buFont typeface="+mj-lt"/>
              <a:buAutoNum type="arabicPeriod"/>
              <a:defRPr/>
            </a:pPr>
            <a:r>
              <a:rPr lang="en-GB" sz="1400" dirty="0">
                <a:solidFill>
                  <a:srgbClr val="FFFFFF"/>
                </a:solidFill>
                <a:cs typeface="Arial"/>
              </a:rPr>
              <a:t>Programme to escalate/highlight key Steerco Feedback items</a:t>
            </a:r>
          </a:p>
          <a:p>
            <a:pPr marL="857250" lvl="1" indent="-400050">
              <a:spcAft>
                <a:spcPts val="450"/>
              </a:spcAft>
              <a:buFont typeface="+mj-lt"/>
              <a:buAutoNum type="romanLcPeriod"/>
              <a:defRPr/>
            </a:pPr>
            <a:r>
              <a:rPr lang="en-GB" sz="1400" dirty="0">
                <a:solidFill>
                  <a:srgbClr val="FFFFFF"/>
                </a:solidFill>
                <a:cs typeface="Arial"/>
              </a:rPr>
              <a:t>Risks, dependency which directly impact planning &amp; execution scope and achievability.</a:t>
            </a:r>
          </a:p>
          <a:p>
            <a:pPr marL="857250" lvl="1" indent="-400050">
              <a:spcAft>
                <a:spcPts val="450"/>
              </a:spcAft>
              <a:buFont typeface="+mj-lt"/>
              <a:buAutoNum type="romanLcPeriod"/>
              <a:defRPr/>
            </a:pPr>
            <a:r>
              <a:rPr lang="en-GB" sz="1400" dirty="0">
                <a:solidFill>
                  <a:srgbClr val="FFFFFF"/>
                </a:solidFill>
                <a:cs typeface="Arial"/>
              </a:rPr>
              <a:t>Bandwidth &amp; Capacity concerns (Business &amp; IT SMEs)</a:t>
            </a:r>
          </a:p>
          <a:p>
            <a:pPr marL="342900" indent="-342900">
              <a:spcAft>
                <a:spcPts val="450"/>
              </a:spcAft>
              <a:buFont typeface="+mj-lt"/>
              <a:buAutoNum type="arabicPeriod"/>
              <a:defRPr/>
            </a:pPr>
            <a:endParaRPr lang="en-GB" sz="1400" dirty="0">
              <a:solidFill>
                <a:srgbClr val="FFFFFF"/>
              </a:solidFill>
              <a:latin typeface="Arial"/>
              <a:ea typeface="ＭＳ Ｐゴシック"/>
              <a:cs typeface="Arial"/>
            </a:endParaRPr>
          </a:p>
        </p:txBody>
      </p:sp>
    </p:spTree>
    <p:extLst>
      <p:ext uri="{BB962C8B-B14F-4D97-AF65-F5344CB8AC3E}">
        <p14:creationId xmlns:p14="http://schemas.microsoft.com/office/powerpoint/2010/main" val="20389625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able 47">
            <a:extLst>
              <a:ext uri="{FF2B5EF4-FFF2-40B4-BE49-F238E27FC236}">
                <a16:creationId xmlns:a16="http://schemas.microsoft.com/office/drawing/2014/main" id="{56FE4C2B-7069-418F-871A-0E9DD59B799D}"/>
              </a:ext>
            </a:extLst>
          </p:cNvPr>
          <p:cNvGraphicFramePr>
            <a:graphicFrameLocks noGrp="1"/>
          </p:cNvGraphicFramePr>
          <p:nvPr/>
        </p:nvGraphicFramePr>
        <p:xfrm>
          <a:off x="149468" y="834481"/>
          <a:ext cx="11693772" cy="2416845"/>
        </p:xfrm>
        <a:graphic>
          <a:graphicData uri="http://schemas.openxmlformats.org/drawingml/2006/table">
            <a:tbl>
              <a:tblPr firstRow="1" bandRow="1">
                <a:tableStyleId>{5C22544A-7EE6-4342-B048-85BDC9FD1C3A}</a:tableStyleId>
              </a:tblPr>
              <a:tblGrid>
                <a:gridCol w="465494">
                  <a:extLst>
                    <a:ext uri="{9D8B030D-6E8A-4147-A177-3AD203B41FA5}">
                      <a16:colId xmlns:a16="http://schemas.microsoft.com/office/drawing/2014/main" val="3923394098"/>
                    </a:ext>
                  </a:extLst>
                </a:gridCol>
                <a:gridCol w="1496299">
                  <a:extLst>
                    <a:ext uri="{9D8B030D-6E8A-4147-A177-3AD203B41FA5}">
                      <a16:colId xmlns:a16="http://schemas.microsoft.com/office/drawing/2014/main" val="3508589662"/>
                    </a:ext>
                  </a:extLst>
                </a:gridCol>
                <a:gridCol w="1081331">
                  <a:extLst>
                    <a:ext uri="{9D8B030D-6E8A-4147-A177-3AD203B41FA5}">
                      <a16:colId xmlns:a16="http://schemas.microsoft.com/office/drawing/2014/main" val="3938326182"/>
                    </a:ext>
                  </a:extLst>
                </a:gridCol>
                <a:gridCol w="1081331">
                  <a:extLst>
                    <a:ext uri="{9D8B030D-6E8A-4147-A177-3AD203B41FA5}">
                      <a16:colId xmlns:a16="http://schemas.microsoft.com/office/drawing/2014/main" val="1225092330"/>
                    </a:ext>
                  </a:extLst>
                </a:gridCol>
                <a:gridCol w="1081331">
                  <a:extLst>
                    <a:ext uri="{9D8B030D-6E8A-4147-A177-3AD203B41FA5}">
                      <a16:colId xmlns:a16="http://schemas.microsoft.com/office/drawing/2014/main" val="3734344232"/>
                    </a:ext>
                  </a:extLst>
                </a:gridCol>
                <a:gridCol w="1081331">
                  <a:extLst>
                    <a:ext uri="{9D8B030D-6E8A-4147-A177-3AD203B41FA5}">
                      <a16:colId xmlns:a16="http://schemas.microsoft.com/office/drawing/2014/main" val="2805504503"/>
                    </a:ext>
                  </a:extLst>
                </a:gridCol>
                <a:gridCol w="1081331">
                  <a:extLst>
                    <a:ext uri="{9D8B030D-6E8A-4147-A177-3AD203B41FA5}">
                      <a16:colId xmlns:a16="http://schemas.microsoft.com/office/drawing/2014/main" val="4181370164"/>
                    </a:ext>
                  </a:extLst>
                </a:gridCol>
                <a:gridCol w="1081331">
                  <a:extLst>
                    <a:ext uri="{9D8B030D-6E8A-4147-A177-3AD203B41FA5}">
                      <a16:colId xmlns:a16="http://schemas.microsoft.com/office/drawing/2014/main" val="79327471"/>
                    </a:ext>
                  </a:extLst>
                </a:gridCol>
                <a:gridCol w="1081331">
                  <a:extLst>
                    <a:ext uri="{9D8B030D-6E8A-4147-A177-3AD203B41FA5}">
                      <a16:colId xmlns:a16="http://schemas.microsoft.com/office/drawing/2014/main" val="250776817"/>
                    </a:ext>
                  </a:extLst>
                </a:gridCol>
                <a:gridCol w="1081331">
                  <a:extLst>
                    <a:ext uri="{9D8B030D-6E8A-4147-A177-3AD203B41FA5}">
                      <a16:colId xmlns:a16="http://schemas.microsoft.com/office/drawing/2014/main" val="3930614181"/>
                    </a:ext>
                  </a:extLst>
                </a:gridCol>
                <a:gridCol w="1081331">
                  <a:extLst>
                    <a:ext uri="{9D8B030D-6E8A-4147-A177-3AD203B41FA5}">
                      <a16:colId xmlns:a16="http://schemas.microsoft.com/office/drawing/2014/main" val="1181280064"/>
                    </a:ext>
                  </a:extLst>
                </a:gridCol>
              </a:tblGrid>
              <a:tr h="245329">
                <a:tc row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Option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rowSpan="2">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Description</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gridSpan="4">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gridSpan="4">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h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2023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952296425"/>
                  </a:ext>
                </a:extLst>
              </a:tr>
              <a:tr h="245329">
                <a:tc v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148C"/>
                    </a:solidFill>
                  </a:tcPr>
                </a:tc>
                <a:tc vMerge="1">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5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Q4</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Q1</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Q2</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Q3</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r>
                        <a:rPr lang="en-GB" sz="1050" b="0">
                          <a:solidFill>
                            <a:schemeClr val="bg1"/>
                          </a:solidFill>
                          <a:latin typeface="+mn-lt"/>
                          <a:ea typeface="+mn-ea"/>
                          <a:cs typeface="+mn-cs"/>
                        </a:rPr>
                        <a:t>Q4</a:t>
                      </a: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tc>
                  <a:txBody>
                    <a:bodyPr/>
                    <a:lstStyle/>
                    <a:p>
                      <a:pPr marL="0" indent="0" algn="ctr" rtl="0" eaLnBrk="1" fontAlgn="base" hangingPunct="1">
                        <a:spcBef>
                          <a:spcPct val="0"/>
                        </a:spcBef>
                        <a:spcAft>
                          <a:spcPts val="800"/>
                        </a:spcAft>
                        <a:buClr>
                          <a:schemeClr val="tx1"/>
                        </a:buClr>
                        <a:buFontTx/>
                        <a:buNone/>
                      </a:pPr>
                      <a:endParaRPr lang="en-GB" sz="1050" b="0">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2472104570"/>
                  </a:ext>
                </a:extLst>
              </a:tr>
              <a:tr h="454831">
                <a:tc rowSpan="4">
                  <a:txBody>
                    <a:bodyPr/>
                    <a:lstStyle/>
                    <a:p>
                      <a:pPr marL="0" indent="0" algn="ctr" rtl="0" eaLnBrk="1" fontAlgn="base" hangingPunct="1">
                        <a:spcBef>
                          <a:spcPct val="0"/>
                        </a:spcBef>
                        <a:spcAft>
                          <a:spcPts val="800"/>
                        </a:spcAft>
                        <a:buClr>
                          <a:schemeClr val="tx1"/>
                        </a:buClr>
                        <a:buFontTx/>
                        <a:buNone/>
                      </a:pPr>
                      <a:r>
                        <a:rPr lang="en-GB" sz="1400" b="0">
                          <a:solidFill>
                            <a:schemeClr val="bg1"/>
                          </a:solidFill>
                          <a:latin typeface="+mn-lt"/>
                          <a:ea typeface="+mn-ea"/>
                          <a:cs typeface="+mn-cs"/>
                          <a:sym typeface="Wingdings" panose="05000000000000000000" pitchFamily="2" charset="2"/>
                        </a:rPr>
                        <a:t></a:t>
                      </a:r>
                      <a:r>
                        <a:rPr lang="en-GB" sz="1400" b="0">
                          <a:solidFill>
                            <a:schemeClr val="bg1"/>
                          </a:solidFill>
                          <a:latin typeface="+mn-lt"/>
                          <a:ea typeface="+mn-ea"/>
                          <a:cs typeface="+mn-cs"/>
                        </a:rPr>
                        <a:t> “Phased Acceleration”</a:t>
                      </a:r>
                    </a:p>
                  </a:txBody>
                  <a:tcPr marL="27000" marR="27000" marT="27000" marB="27000" vert="vert"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algn="l">
                        <a:spcAft>
                          <a:spcPts val="0"/>
                        </a:spcAft>
                      </a:pPr>
                      <a:r>
                        <a:rPr lang="en-GB" sz="800">
                          <a:solidFill>
                            <a:srgbClr val="00148C"/>
                          </a:solidFill>
                        </a:rPr>
                        <a:t>Core </a:t>
                      </a:r>
                      <a:endParaRPr lang="en-GB" sz="800" b="0">
                        <a:solidFill>
                          <a:srgbClr val="00148C"/>
                        </a:solidFill>
                      </a:endParaRPr>
                    </a:p>
                    <a:p>
                      <a:pPr algn="l">
                        <a:spcAft>
                          <a:spcPts val="0"/>
                        </a:spcAft>
                      </a:pPr>
                      <a:r>
                        <a:rPr lang="en-GB" sz="800" b="0">
                          <a:solidFill>
                            <a:srgbClr val="7F7F7F"/>
                          </a:solidFill>
                        </a:rPr>
                        <a:t>myHR 2.0 Scope</a:t>
                      </a:r>
                      <a:endParaRPr lang="en-GB" sz="800">
                        <a:solidFill>
                          <a:srgbClr val="7F7F7F"/>
                        </a:solidFill>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endParaRPr lang="en-GB"/>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marL="0" indent="0" algn="ctr" rtl="0" eaLnBrk="1" fontAlgn="base" hangingPunct="1">
                        <a:spcBef>
                          <a:spcPct val="0"/>
                        </a:spcBef>
                        <a:spcAft>
                          <a:spcPts val="800"/>
                        </a:spcAft>
                        <a:buClr>
                          <a:schemeClr val="tx1"/>
                        </a:buClr>
                        <a:buFontTx/>
                        <a:buNone/>
                      </a:pPr>
                      <a:endParaRPr lang="en-GB" sz="800" b="1">
                        <a:solidFill>
                          <a:schemeClr val="bg1"/>
                        </a:solidFill>
                        <a:latin typeface="+mn-lt"/>
                        <a:ea typeface="+mn-ea"/>
                        <a:cs typeface="+mn-cs"/>
                      </a:endParaRPr>
                    </a:p>
                  </a:txBody>
                  <a:tcPr marL="27000" marR="27000" marT="27000" marB="27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4196831"/>
                  </a:ext>
                </a:extLst>
              </a:tr>
              <a:tr h="434263">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chemeClr val="accent5"/>
                          </a:solidFill>
                        </a:rPr>
                        <a:t>Additional Value</a:t>
                      </a:r>
                      <a:endParaRPr lang="en-GB" sz="800" b="0">
                        <a:solidFill>
                          <a:schemeClr val="accent5"/>
                        </a:solidFill>
                      </a:endParaRPr>
                    </a:p>
                    <a:p>
                      <a:pPr algn="l">
                        <a:spcAft>
                          <a:spcPts val="0"/>
                        </a:spcAft>
                      </a:pPr>
                      <a:r>
                        <a:rPr lang="en-GB" sz="800" b="0">
                          <a:solidFill>
                            <a:srgbClr val="7F7F7F"/>
                          </a:solidFill>
                        </a:rPr>
                        <a:t>“Non Core Module Improvements)</a:t>
                      </a:r>
                      <a:endParaRPr lang="en-GB" sz="800">
                        <a:solidFill>
                          <a:srgbClr val="C800A1"/>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3703843834"/>
                  </a:ext>
                </a:extLst>
              </a:tr>
              <a:tr h="413694">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chemeClr val="accent6"/>
                          </a:solidFill>
                        </a:rPr>
                        <a:t>Global Workforce Tracking </a:t>
                      </a:r>
                      <a:r>
                        <a:rPr lang="en-GB" sz="800" b="0">
                          <a:solidFill>
                            <a:srgbClr val="7F7F7F"/>
                          </a:solidFill>
                        </a:rPr>
                        <a:t>– Global Workforce Tracking (Fieldglass) Implementation</a:t>
                      </a:r>
                      <a:endParaRPr lang="en-GB" sz="800">
                        <a:solidFill>
                          <a:srgbClr val="FFC000"/>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2093019340"/>
                  </a:ext>
                </a:extLst>
              </a:tr>
              <a:tr h="623399">
                <a:tc vMerge="1">
                  <a:txBody>
                    <a:bodyPr/>
                    <a:lstStyle/>
                    <a:p>
                      <a:endParaRPr lang="en-GB"/>
                    </a:p>
                  </a:txBody>
                  <a:tcPr>
                    <a:lnT w="12700" cap="flat" cmpd="sng" algn="ctr">
                      <a:solidFill>
                        <a:schemeClr val="bg1"/>
                      </a:solidFill>
                      <a:prstDash val="solid"/>
                      <a:round/>
                      <a:headEnd type="none" w="med" len="med"/>
                      <a:tailEnd type="none" w="med" len="med"/>
                    </a:lnT>
                  </a:tcPr>
                </a:tc>
                <a:tc>
                  <a:txBody>
                    <a:bodyPr/>
                    <a:lstStyle/>
                    <a:p>
                      <a:pPr algn="l">
                        <a:spcAft>
                          <a:spcPts val="0"/>
                        </a:spcAft>
                      </a:pPr>
                      <a:r>
                        <a:rPr lang="en-GB" sz="800">
                          <a:solidFill>
                            <a:srgbClr val="78A22F"/>
                          </a:solidFill>
                        </a:rPr>
                        <a:t>Workforce Data Domain </a:t>
                      </a:r>
                      <a:r>
                        <a:rPr lang="en-GB" sz="800" b="0">
                          <a:solidFill>
                            <a:srgbClr val="7F7F7F"/>
                          </a:solidFill>
                        </a:rPr>
                        <a:t>– Workforce Data Domain Delivery</a:t>
                      </a:r>
                      <a:endParaRPr lang="en-GB" sz="800">
                        <a:solidFill>
                          <a:srgbClr val="78A22F"/>
                        </a:solidFill>
                      </a:endParaRPr>
                    </a:p>
                  </a:txBody>
                  <a:tcPr marL="36000" marR="3600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GB"/>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lnT w="12700" cap="flat" cmpd="sng" algn="ctr">
                      <a:solidFill>
                        <a:schemeClr val="bg1"/>
                      </a:solidFill>
                      <a:prstDash val="solid"/>
                      <a:round/>
                      <a:headEnd type="none" w="med" len="med"/>
                      <a:tailEnd type="none" w="med" len="med"/>
                    </a:lnT>
                  </a:tcPr>
                </a:tc>
                <a:tc vMerge="1">
                  <a:txBody>
                    <a:bodyPr/>
                    <a:lstStyle/>
                    <a:p>
                      <a:endParaRPr lang="en-GB"/>
                    </a:p>
                  </a:txBody>
                  <a:tcPr/>
                </a:tc>
                <a:extLst>
                  <a:ext uri="{0D108BD9-81ED-4DB2-BD59-A6C34878D82A}">
                    <a16:rowId xmlns:a16="http://schemas.microsoft.com/office/drawing/2014/main" val="4112533308"/>
                  </a:ext>
                </a:extLst>
              </a:tr>
            </a:tbl>
          </a:graphicData>
        </a:graphic>
      </p:graphicFrame>
      <p:sp>
        <p:nvSpPr>
          <p:cNvPr id="50" name="Arrow: Chevron 49">
            <a:extLst>
              <a:ext uri="{FF2B5EF4-FFF2-40B4-BE49-F238E27FC236}">
                <a16:creationId xmlns:a16="http://schemas.microsoft.com/office/drawing/2014/main" id="{8D4BE50B-BB30-4A2F-8C57-1FFED87742B0}"/>
              </a:ext>
            </a:extLst>
          </p:cNvPr>
          <p:cNvSpPr/>
          <p:nvPr/>
        </p:nvSpPr>
        <p:spPr>
          <a:xfrm>
            <a:off x="3697956" y="2104071"/>
            <a:ext cx="205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I – Current Instance &amp; Quick Win</a:t>
            </a:r>
          </a:p>
        </p:txBody>
      </p:sp>
      <p:sp>
        <p:nvSpPr>
          <p:cNvPr id="51" name="Diamond 50">
            <a:extLst>
              <a:ext uri="{FF2B5EF4-FFF2-40B4-BE49-F238E27FC236}">
                <a16:creationId xmlns:a16="http://schemas.microsoft.com/office/drawing/2014/main" id="{EDA95CA5-BC94-4391-BA6B-904DB2DB1073}"/>
              </a:ext>
            </a:extLst>
          </p:cNvPr>
          <p:cNvSpPr/>
          <p:nvPr/>
        </p:nvSpPr>
        <p:spPr>
          <a:xfrm>
            <a:off x="9481218" y="2431004"/>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52" name="Arrow: Chevron 51">
            <a:extLst>
              <a:ext uri="{FF2B5EF4-FFF2-40B4-BE49-F238E27FC236}">
                <a16:creationId xmlns:a16="http://schemas.microsoft.com/office/drawing/2014/main" id="{6BB070AF-3F71-4700-93AE-D13D14FBD37C}"/>
              </a:ext>
            </a:extLst>
          </p:cNvPr>
          <p:cNvSpPr/>
          <p:nvPr/>
        </p:nvSpPr>
        <p:spPr>
          <a:xfrm>
            <a:off x="9557005" y="2423495"/>
            <a:ext cx="1815133"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myHR Full Implementation Go Live </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 </a:t>
            </a:r>
            <a:r>
              <a:rPr kumimoji="0" lang="en-GB" sz="8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Approx</a:t>
            </a:r>
            <a:r>
              <a:rPr kumimoji="0" lang="en-GB" sz="8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Oct 22</a:t>
            </a:r>
          </a:p>
        </p:txBody>
      </p:sp>
      <p:sp>
        <p:nvSpPr>
          <p:cNvPr id="53" name="Arrow: Chevron 52">
            <a:extLst>
              <a:ext uri="{FF2B5EF4-FFF2-40B4-BE49-F238E27FC236}">
                <a16:creationId xmlns:a16="http://schemas.microsoft.com/office/drawing/2014/main" id="{C3758EF1-13C7-4CA1-A110-9D676CAB404E}"/>
              </a:ext>
            </a:extLst>
          </p:cNvPr>
          <p:cNvSpPr/>
          <p:nvPr/>
        </p:nvSpPr>
        <p:spPr>
          <a:xfrm>
            <a:off x="3076976" y="2665327"/>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Workforce Data Domain Phase 1</a:t>
            </a:r>
          </a:p>
        </p:txBody>
      </p:sp>
      <p:sp>
        <p:nvSpPr>
          <p:cNvPr id="54" name="Arrow: Chevron 53">
            <a:extLst>
              <a:ext uri="{FF2B5EF4-FFF2-40B4-BE49-F238E27FC236}">
                <a16:creationId xmlns:a16="http://schemas.microsoft.com/office/drawing/2014/main" id="{9422768C-2C60-48D5-8B00-71F90E098813}"/>
              </a:ext>
            </a:extLst>
          </p:cNvPr>
          <p:cNvSpPr/>
          <p:nvPr/>
        </p:nvSpPr>
        <p:spPr>
          <a:xfrm>
            <a:off x="4768976" y="2665327"/>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2</a:t>
            </a:r>
          </a:p>
        </p:txBody>
      </p:sp>
      <p:sp>
        <p:nvSpPr>
          <p:cNvPr id="55" name="Arrow: Chevron 54">
            <a:extLst>
              <a:ext uri="{FF2B5EF4-FFF2-40B4-BE49-F238E27FC236}">
                <a16:creationId xmlns:a16="http://schemas.microsoft.com/office/drawing/2014/main" id="{82EC6BDC-3F76-4C6B-957A-0CD262B58E54}"/>
              </a:ext>
            </a:extLst>
          </p:cNvPr>
          <p:cNvSpPr/>
          <p:nvPr/>
        </p:nvSpPr>
        <p:spPr>
          <a:xfrm>
            <a:off x="6460976" y="2665327"/>
            <a:ext cx="1692000" cy="144000"/>
          </a:xfrm>
          <a:prstGeom prst="chevron">
            <a:avLst/>
          </a:prstGeom>
          <a:solidFill>
            <a:srgbClr val="78A2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3</a:t>
            </a:r>
          </a:p>
        </p:txBody>
      </p:sp>
      <p:sp>
        <p:nvSpPr>
          <p:cNvPr id="56" name="Arrow: Chevron 55">
            <a:extLst>
              <a:ext uri="{FF2B5EF4-FFF2-40B4-BE49-F238E27FC236}">
                <a16:creationId xmlns:a16="http://schemas.microsoft.com/office/drawing/2014/main" id="{75B7AF72-4AD5-4627-9292-4E16C03C312A}"/>
              </a:ext>
            </a:extLst>
          </p:cNvPr>
          <p:cNvSpPr/>
          <p:nvPr/>
        </p:nvSpPr>
        <p:spPr>
          <a:xfrm>
            <a:off x="3373072" y="1919990"/>
            <a:ext cx="1620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Non Core Module Improvements</a:t>
            </a:r>
          </a:p>
        </p:txBody>
      </p:sp>
      <p:sp>
        <p:nvSpPr>
          <p:cNvPr id="58" name="Arrow: Chevron 57">
            <a:extLst>
              <a:ext uri="{FF2B5EF4-FFF2-40B4-BE49-F238E27FC236}">
                <a16:creationId xmlns:a16="http://schemas.microsoft.com/office/drawing/2014/main" id="{73F3B332-4FE4-4BEA-A8A7-2F5CEC00AC4E}"/>
              </a:ext>
            </a:extLst>
          </p:cNvPr>
          <p:cNvSpPr/>
          <p:nvPr/>
        </p:nvSpPr>
        <p:spPr>
          <a:xfrm>
            <a:off x="5302677" y="2460176"/>
            <a:ext cx="4140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Phase II – Core SuccessFactors &amp; Downstream Build &amp; Test</a:t>
            </a:r>
          </a:p>
        </p:txBody>
      </p:sp>
      <p:sp>
        <p:nvSpPr>
          <p:cNvPr id="59" name="Arrow: Chevron 58">
            <a:extLst>
              <a:ext uri="{FF2B5EF4-FFF2-40B4-BE49-F238E27FC236}">
                <a16:creationId xmlns:a16="http://schemas.microsoft.com/office/drawing/2014/main" id="{6B83E2FA-3A31-4E3A-AB6B-8B7297ED400C}"/>
              </a:ext>
            </a:extLst>
          </p:cNvPr>
          <p:cNvSpPr/>
          <p:nvPr/>
        </p:nvSpPr>
        <p:spPr>
          <a:xfrm>
            <a:off x="2858445" y="2104071"/>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Mobilisation</a:t>
            </a:r>
          </a:p>
        </p:txBody>
      </p:sp>
      <p:sp>
        <p:nvSpPr>
          <p:cNvPr id="60" name="Diamond 59">
            <a:extLst>
              <a:ext uri="{FF2B5EF4-FFF2-40B4-BE49-F238E27FC236}">
                <a16:creationId xmlns:a16="http://schemas.microsoft.com/office/drawing/2014/main" id="{06C44D60-FB3B-4D63-8E2E-C1BEC5089BA1}"/>
              </a:ext>
            </a:extLst>
          </p:cNvPr>
          <p:cNvSpPr/>
          <p:nvPr/>
        </p:nvSpPr>
        <p:spPr>
          <a:xfrm>
            <a:off x="3576485" y="2086071"/>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1" name="Diamond 60">
            <a:extLst>
              <a:ext uri="{FF2B5EF4-FFF2-40B4-BE49-F238E27FC236}">
                <a16:creationId xmlns:a16="http://schemas.microsoft.com/office/drawing/2014/main" id="{DE26D593-F8A6-44C2-A4D8-F90AE5268E2C}"/>
              </a:ext>
            </a:extLst>
          </p:cNvPr>
          <p:cNvSpPr/>
          <p:nvPr/>
        </p:nvSpPr>
        <p:spPr>
          <a:xfrm>
            <a:off x="5983297" y="1674773"/>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2" name="Arrow: Chevron 61">
            <a:extLst>
              <a:ext uri="{FF2B5EF4-FFF2-40B4-BE49-F238E27FC236}">
                <a16:creationId xmlns:a16="http://schemas.microsoft.com/office/drawing/2014/main" id="{12286D00-79A0-4739-B432-C15E4BFCB18E}"/>
              </a:ext>
            </a:extLst>
          </p:cNvPr>
          <p:cNvSpPr/>
          <p:nvPr/>
        </p:nvSpPr>
        <p:spPr>
          <a:xfrm>
            <a:off x="6058490" y="1659497"/>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FFB45A">
                    <a:lumMod val="50000"/>
                  </a:srgbClr>
                </a:solidFill>
                <a:effectLst/>
                <a:uLnTx/>
                <a:uFillTx/>
                <a:latin typeface="Arial" panose="020B0604020202020204" pitchFamily="34" charset="0"/>
                <a:ea typeface="ＭＳ Ｐゴシック"/>
                <a:cs typeface="Arial" panose="020B0604020202020204" pitchFamily="34" charset="0"/>
              </a:rPr>
              <a:t>GWT Go Live</a:t>
            </a:r>
          </a:p>
        </p:txBody>
      </p:sp>
      <p:sp>
        <p:nvSpPr>
          <p:cNvPr id="63" name="Arrow: Chevron 62">
            <a:extLst>
              <a:ext uri="{FF2B5EF4-FFF2-40B4-BE49-F238E27FC236}">
                <a16:creationId xmlns:a16="http://schemas.microsoft.com/office/drawing/2014/main" id="{0D3EAED8-B893-4D4D-BC98-E56E9D5D57BC}"/>
              </a:ext>
            </a:extLst>
          </p:cNvPr>
          <p:cNvSpPr/>
          <p:nvPr/>
        </p:nvSpPr>
        <p:spPr>
          <a:xfrm>
            <a:off x="2722774" y="1683580"/>
            <a:ext cx="3240000" cy="144000"/>
          </a:xfrm>
          <a:prstGeom prst="chevron">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Global Workforce Tracking Fieldglass Implementation</a:t>
            </a:r>
          </a:p>
        </p:txBody>
      </p:sp>
      <p:sp>
        <p:nvSpPr>
          <p:cNvPr id="64" name="Arrow: Chevron 63">
            <a:extLst>
              <a:ext uri="{FF2B5EF4-FFF2-40B4-BE49-F238E27FC236}">
                <a16:creationId xmlns:a16="http://schemas.microsoft.com/office/drawing/2014/main" id="{1F22803D-842C-4A41-8875-DBB228DFB467}"/>
              </a:ext>
            </a:extLst>
          </p:cNvPr>
          <p:cNvSpPr/>
          <p:nvPr/>
        </p:nvSpPr>
        <p:spPr>
          <a:xfrm>
            <a:off x="4960564" y="1919990"/>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5" name="Diamond 64">
            <a:extLst>
              <a:ext uri="{FF2B5EF4-FFF2-40B4-BE49-F238E27FC236}">
                <a16:creationId xmlns:a16="http://schemas.microsoft.com/office/drawing/2014/main" id="{D760E138-5307-4058-99AC-4AFFE410FCBE}"/>
              </a:ext>
            </a:extLst>
          </p:cNvPr>
          <p:cNvSpPr/>
          <p:nvPr/>
        </p:nvSpPr>
        <p:spPr>
          <a:xfrm>
            <a:off x="5192466" y="1919990"/>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6" name="Arrow: Chevron 65">
            <a:extLst>
              <a:ext uri="{FF2B5EF4-FFF2-40B4-BE49-F238E27FC236}">
                <a16:creationId xmlns:a16="http://schemas.microsoft.com/office/drawing/2014/main" id="{814D2AD9-B70E-42D0-82A3-898E0BDD0269}"/>
              </a:ext>
            </a:extLst>
          </p:cNvPr>
          <p:cNvSpPr/>
          <p:nvPr/>
        </p:nvSpPr>
        <p:spPr>
          <a:xfrm>
            <a:off x="5349635" y="1913246"/>
            <a:ext cx="216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7" name="Diamond 66">
            <a:extLst>
              <a:ext uri="{FF2B5EF4-FFF2-40B4-BE49-F238E27FC236}">
                <a16:creationId xmlns:a16="http://schemas.microsoft.com/office/drawing/2014/main" id="{96C177BC-42BB-4611-B134-45C51D6C8944}"/>
              </a:ext>
            </a:extLst>
          </p:cNvPr>
          <p:cNvSpPr/>
          <p:nvPr/>
        </p:nvSpPr>
        <p:spPr>
          <a:xfrm>
            <a:off x="5581537" y="1913246"/>
            <a:ext cx="150386" cy="144000"/>
          </a:xfrm>
          <a:prstGeom prst="diamond">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8" name="Arrow: Chevron 67">
            <a:extLst>
              <a:ext uri="{FF2B5EF4-FFF2-40B4-BE49-F238E27FC236}">
                <a16:creationId xmlns:a16="http://schemas.microsoft.com/office/drawing/2014/main" id="{8E82B8E2-207E-4940-AE2B-EF935FE66D64}"/>
              </a:ext>
            </a:extLst>
          </p:cNvPr>
          <p:cNvSpPr/>
          <p:nvPr/>
        </p:nvSpPr>
        <p:spPr>
          <a:xfrm>
            <a:off x="4217157" y="2281580"/>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69" name="Diamond 68">
            <a:extLst>
              <a:ext uri="{FF2B5EF4-FFF2-40B4-BE49-F238E27FC236}">
                <a16:creationId xmlns:a16="http://schemas.microsoft.com/office/drawing/2014/main" id="{9E4DF145-FB11-477F-901B-2B54126042F8}"/>
              </a:ext>
            </a:extLst>
          </p:cNvPr>
          <p:cNvSpPr/>
          <p:nvPr/>
        </p:nvSpPr>
        <p:spPr>
          <a:xfrm>
            <a:off x="4449059" y="2281580"/>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0" name="Arrow: Chevron 69">
            <a:extLst>
              <a:ext uri="{FF2B5EF4-FFF2-40B4-BE49-F238E27FC236}">
                <a16:creationId xmlns:a16="http://schemas.microsoft.com/office/drawing/2014/main" id="{69815825-E42B-4BBA-A0F9-2C0339010313}"/>
              </a:ext>
            </a:extLst>
          </p:cNvPr>
          <p:cNvSpPr/>
          <p:nvPr/>
        </p:nvSpPr>
        <p:spPr>
          <a:xfrm>
            <a:off x="4606228" y="2274836"/>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1" name="Diamond 70">
            <a:extLst>
              <a:ext uri="{FF2B5EF4-FFF2-40B4-BE49-F238E27FC236}">
                <a16:creationId xmlns:a16="http://schemas.microsoft.com/office/drawing/2014/main" id="{78749DA1-24D0-4721-A24B-56A64C30CEAC}"/>
              </a:ext>
            </a:extLst>
          </p:cNvPr>
          <p:cNvSpPr/>
          <p:nvPr/>
        </p:nvSpPr>
        <p:spPr>
          <a:xfrm>
            <a:off x="4838130" y="2274836"/>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2" name="Arrow: Chevron 71">
            <a:extLst>
              <a:ext uri="{FF2B5EF4-FFF2-40B4-BE49-F238E27FC236}">
                <a16:creationId xmlns:a16="http://schemas.microsoft.com/office/drawing/2014/main" id="{1194B694-9EA9-4A00-8304-F443FD92D9AF}"/>
              </a:ext>
            </a:extLst>
          </p:cNvPr>
          <p:cNvSpPr/>
          <p:nvPr/>
        </p:nvSpPr>
        <p:spPr>
          <a:xfrm>
            <a:off x="4986882" y="2272328"/>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3" name="Diamond 72">
            <a:extLst>
              <a:ext uri="{FF2B5EF4-FFF2-40B4-BE49-F238E27FC236}">
                <a16:creationId xmlns:a16="http://schemas.microsoft.com/office/drawing/2014/main" id="{BCA0C759-6334-46F8-A772-F12D129A556A}"/>
              </a:ext>
            </a:extLst>
          </p:cNvPr>
          <p:cNvSpPr/>
          <p:nvPr/>
        </p:nvSpPr>
        <p:spPr>
          <a:xfrm>
            <a:off x="5218784" y="2272328"/>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4" name="Arrow: Chevron 73">
            <a:extLst>
              <a:ext uri="{FF2B5EF4-FFF2-40B4-BE49-F238E27FC236}">
                <a16:creationId xmlns:a16="http://schemas.microsoft.com/office/drawing/2014/main" id="{422C8AB7-E5FD-4024-BE3F-70CEFBF681D1}"/>
              </a:ext>
            </a:extLst>
          </p:cNvPr>
          <p:cNvSpPr/>
          <p:nvPr/>
        </p:nvSpPr>
        <p:spPr>
          <a:xfrm>
            <a:off x="5367536" y="2267481"/>
            <a:ext cx="216000" cy="144000"/>
          </a:xfrm>
          <a:prstGeom prst="chevron">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5" name="Diamond 74">
            <a:extLst>
              <a:ext uri="{FF2B5EF4-FFF2-40B4-BE49-F238E27FC236}">
                <a16:creationId xmlns:a16="http://schemas.microsoft.com/office/drawing/2014/main" id="{1C3B5730-AEA2-4410-A63E-B61FC2AE5BE8}"/>
              </a:ext>
            </a:extLst>
          </p:cNvPr>
          <p:cNvSpPr/>
          <p:nvPr/>
        </p:nvSpPr>
        <p:spPr>
          <a:xfrm>
            <a:off x="5599438" y="2267481"/>
            <a:ext cx="150386" cy="144000"/>
          </a:xfrm>
          <a:prstGeom prst="diamond">
            <a:avLst/>
          </a:prstGeom>
          <a:solidFill>
            <a:schemeClr val="accent1">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76" name="Arrow: Chevron 75">
            <a:extLst>
              <a:ext uri="{FF2B5EF4-FFF2-40B4-BE49-F238E27FC236}">
                <a16:creationId xmlns:a16="http://schemas.microsoft.com/office/drawing/2014/main" id="{E399023D-BF51-45E1-A2A4-44034D5853EA}"/>
              </a:ext>
            </a:extLst>
          </p:cNvPr>
          <p:cNvSpPr/>
          <p:nvPr/>
        </p:nvSpPr>
        <p:spPr>
          <a:xfrm>
            <a:off x="4548450" y="2464728"/>
            <a:ext cx="792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Mobilisation II</a:t>
            </a:r>
          </a:p>
        </p:txBody>
      </p:sp>
      <p:sp>
        <p:nvSpPr>
          <p:cNvPr id="77" name="Rectangle 76">
            <a:extLst>
              <a:ext uri="{FF2B5EF4-FFF2-40B4-BE49-F238E27FC236}">
                <a16:creationId xmlns:a16="http://schemas.microsoft.com/office/drawing/2014/main" id="{EAA098EC-175B-4FED-87B3-561F8206EF6C}"/>
              </a:ext>
            </a:extLst>
          </p:cNvPr>
          <p:cNvSpPr/>
          <p:nvPr/>
        </p:nvSpPr>
        <p:spPr>
          <a:xfrm>
            <a:off x="5605637" y="1497184"/>
            <a:ext cx="429926"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C00000"/>
                </a:solidFill>
                <a:effectLst/>
                <a:uLnTx/>
                <a:uFillTx/>
                <a:latin typeface="Arial" panose="020B0604020202020204" pitchFamily="34" charset="0"/>
                <a:ea typeface="ＭＳ Ｐゴシック"/>
                <a:cs typeface="Arial" panose="020B0604020202020204" pitchFamily="34" charset="0"/>
              </a:rPr>
              <a:t>TBC*</a:t>
            </a:r>
            <a:endParaRPr kumimoji="0" lang="en-GB" sz="800" b="0" i="0" u="none" strike="noStrike" kern="1200" cap="none" spc="0" normalizeH="0" baseline="0" noProof="0">
              <a:ln>
                <a:noFill/>
              </a:ln>
              <a:solidFill>
                <a:srgbClr val="C00000"/>
              </a:solidFill>
              <a:effectLst/>
              <a:uLnTx/>
              <a:uFillTx/>
              <a:latin typeface="Arial"/>
              <a:ea typeface="ＭＳ Ｐゴシック"/>
              <a:cs typeface="+mn-cs"/>
            </a:endParaRPr>
          </a:p>
        </p:txBody>
      </p:sp>
      <p:sp>
        <p:nvSpPr>
          <p:cNvPr id="78" name="Arrow: Chevron 77">
            <a:extLst>
              <a:ext uri="{FF2B5EF4-FFF2-40B4-BE49-F238E27FC236}">
                <a16:creationId xmlns:a16="http://schemas.microsoft.com/office/drawing/2014/main" id="{349A7BCD-86EB-44D3-95B6-100259F0F748}"/>
              </a:ext>
            </a:extLst>
          </p:cNvPr>
          <p:cNvSpPr/>
          <p:nvPr/>
        </p:nvSpPr>
        <p:spPr>
          <a:xfrm>
            <a:off x="2558728" y="1918846"/>
            <a:ext cx="828000" cy="144000"/>
          </a:xfrm>
          <a:prstGeom prst="chevron">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BAU CRs</a:t>
            </a:r>
          </a:p>
        </p:txBody>
      </p:sp>
      <p:sp>
        <p:nvSpPr>
          <p:cNvPr id="79" name="Diamond 78">
            <a:extLst>
              <a:ext uri="{FF2B5EF4-FFF2-40B4-BE49-F238E27FC236}">
                <a16:creationId xmlns:a16="http://schemas.microsoft.com/office/drawing/2014/main" id="{1B387656-9CBC-49FB-B5EF-7D6193AF63B2}"/>
              </a:ext>
            </a:extLst>
          </p:cNvPr>
          <p:cNvSpPr/>
          <p:nvPr/>
        </p:nvSpPr>
        <p:spPr>
          <a:xfrm>
            <a:off x="4598507" y="2837065"/>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80" name="Arrow: Chevron 79">
            <a:extLst>
              <a:ext uri="{FF2B5EF4-FFF2-40B4-BE49-F238E27FC236}">
                <a16:creationId xmlns:a16="http://schemas.microsoft.com/office/drawing/2014/main" id="{23F94E82-B181-43DB-8684-85D81836351F}"/>
              </a:ext>
            </a:extLst>
          </p:cNvPr>
          <p:cNvSpPr/>
          <p:nvPr/>
        </p:nvSpPr>
        <p:spPr>
          <a:xfrm>
            <a:off x="4673700" y="281906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1</a:t>
            </a:r>
          </a:p>
        </p:txBody>
      </p:sp>
      <p:sp>
        <p:nvSpPr>
          <p:cNvPr id="81" name="Diamond 80">
            <a:extLst>
              <a:ext uri="{FF2B5EF4-FFF2-40B4-BE49-F238E27FC236}">
                <a16:creationId xmlns:a16="http://schemas.microsoft.com/office/drawing/2014/main" id="{CB935F0D-7A90-4D8A-9D05-E80FA56F33EB}"/>
              </a:ext>
            </a:extLst>
          </p:cNvPr>
          <p:cNvSpPr/>
          <p:nvPr/>
        </p:nvSpPr>
        <p:spPr>
          <a:xfrm>
            <a:off x="6326229" y="2837065"/>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82" name="Arrow: Chevron 81">
            <a:extLst>
              <a:ext uri="{FF2B5EF4-FFF2-40B4-BE49-F238E27FC236}">
                <a16:creationId xmlns:a16="http://schemas.microsoft.com/office/drawing/2014/main" id="{44DD942E-FE79-4A8C-9F3A-4B65E14D3CB8}"/>
              </a:ext>
            </a:extLst>
          </p:cNvPr>
          <p:cNvSpPr/>
          <p:nvPr/>
        </p:nvSpPr>
        <p:spPr>
          <a:xfrm>
            <a:off x="6401422" y="281906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2</a:t>
            </a:r>
          </a:p>
        </p:txBody>
      </p:sp>
      <p:sp>
        <p:nvSpPr>
          <p:cNvPr id="83" name="Diamond 82">
            <a:extLst>
              <a:ext uri="{FF2B5EF4-FFF2-40B4-BE49-F238E27FC236}">
                <a16:creationId xmlns:a16="http://schemas.microsoft.com/office/drawing/2014/main" id="{03158499-5BA4-42A5-BA8D-6BD5CBD201F7}"/>
              </a:ext>
            </a:extLst>
          </p:cNvPr>
          <p:cNvSpPr/>
          <p:nvPr/>
        </p:nvSpPr>
        <p:spPr>
          <a:xfrm>
            <a:off x="8053951" y="2837065"/>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84" name="Arrow: Chevron 83">
            <a:extLst>
              <a:ext uri="{FF2B5EF4-FFF2-40B4-BE49-F238E27FC236}">
                <a16:creationId xmlns:a16="http://schemas.microsoft.com/office/drawing/2014/main" id="{1C5D48A7-B9F9-48B8-8747-CF67FC4B316F}"/>
              </a:ext>
            </a:extLst>
          </p:cNvPr>
          <p:cNvSpPr/>
          <p:nvPr/>
        </p:nvSpPr>
        <p:spPr>
          <a:xfrm>
            <a:off x="8129144" y="281906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Release 3</a:t>
            </a:r>
          </a:p>
        </p:txBody>
      </p:sp>
      <p:sp>
        <p:nvSpPr>
          <p:cNvPr id="85" name="Diamond 84">
            <a:extLst>
              <a:ext uri="{FF2B5EF4-FFF2-40B4-BE49-F238E27FC236}">
                <a16:creationId xmlns:a16="http://schemas.microsoft.com/office/drawing/2014/main" id="{966300E2-65A3-4EF0-899A-1FE37B78CF88}"/>
              </a:ext>
            </a:extLst>
          </p:cNvPr>
          <p:cNvSpPr/>
          <p:nvPr/>
        </p:nvSpPr>
        <p:spPr>
          <a:xfrm>
            <a:off x="3740154" y="2837065"/>
            <a:ext cx="150386" cy="180000"/>
          </a:xfrm>
          <a:prstGeom prst="diamond">
            <a:avLst/>
          </a:prstGeom>
          <a:solidFill>
            <a:srgbClr val="7F7F7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GB" sz="4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86" name="Arrow: Chevron 85">
            <a:extLst>
              <a:ext uri="{FF2B5EF4-FFF2-40B4-BE49-F238E27FC236}">
                <a16:creationId xmlns:a16="http://schemas.microsoft.com/office/drawing/2014/main" id="{D2F58804-C3EE-4F9F-9C3D-83F1509B4EA8}"/>
              </a:ext>
            </a:extLst>
          </p:cNvPr>
          <p:cNvSpPr/>
          <p:nvPr/>
        </p:nvSpPr>
        <p:spPr>
          <a:xfrm>
            <a:off x="3815347" y="2863025"/>
            <a:ext cx="1377617" cy="216000"/>
          </a:xfrm>
          <a:prstGeom prst="chevr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MDM /EDP</a:t>
            </a: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Design</a:t>
            </a:r>
          </a:p>
        </p:txBody>
      </p:sp>
      <p:sp>
        <p:nvSpPr>
          <p:cNvPr id="87" name="Rectangle: Rounded Corners 86">
            <a:extLst>
              <a:ext uri="{FF2B5EF4-FFF2-40B4-BE49-F238E27FC236}">
                <a16:creationId xmlns:a16="http://schemas.microsoft.com/office/drawing/2014/main" id="{548CF144-7124-4A2D-97D9-C2A422E18FD1}"/>
              </a:ext>
            </a:extLst>
          </p:cNvPr>
          <p:cNvSpPr/>
          <p:nvPr/>
        </p:nvSpPr>
        <p:spPr>
          <a:xfrm>
            <a:off x="149470" y="1316973"/>
            <a:ext cx="11722602" cy="1911266"/>
          </a:xfrm>
          <a:prstGeom prst="roundRect">
            <a:avLst>
              <a:gd name="adj" fmla="val 7584"/>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p:txBody>
      </p:sp>
      <p:sp>
        <p:nvSpPr>
          <p:cNvPr id="88" name="Rectangle: Rounded Corners 87">
            <a:extLst>
              <a:ext uri="{FF2B5EF4-FFF2-40B4-BE49-F238E27FC236}">
                <a16:creationId xmlns:a16="http://schemas.microsoft.com/office/drawing/2014/main" id="{B21BBBC0-A4FC-4281-88E1-9E574350630E}"/>
              </a:ext>
            </a:extLst>
          </p:cNvPr>
          <p:cNvSpPr/>
          <p:nvPr/>
        </p:nvSpPr>
        <p:spPr>
          <a:xfrm>
            <a:off x="10431340" y="1431407"/>
            <a:ext cx="1377617" cy="216000"/>
          </a:xfrm>
          <a:prstGeom prst="roundRect">
            <a:avLst>
              <a:gd name="adj" fmla="val 50000"/>
            </a:avLst>
          </a:prstGeom>
          <a:noFill/>
          <a:ln w="19050">
            <a:solidFill>
              <a:srgbClr val="78A22F"/>
            </a:solid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srgbClr val="78A22F"/>
                </a:solidFill>
                <a:effectLst/>
                <a:uLnTx/>
                <a:uFillTx/>
                <a:latin typeface="Arial" panose="020B0604020202020204" pitchFamily="34" charset="0"/>
                <a:ea typeface="ＭＳ Ｐゴシック"/>
                <a:cs typeface="Arial" panose="020B0604020202020204" pitchFamily="34" charset="0"/>
              </a:rPr>
              <a:t>RECOMMENDATION</a:t>
            </a:r>
          </a:p>
        </p:txBody>
      </p:sp>
      <p:sp>
        <p:nvSpPr>
          <p:cNvPr id="89" name="Arrow: Chevron 88">
            <a:extLst>
              <a:ext uri="{FF2B5EF4-FFF2-40B4-BE49-F238E27FC236}">
                <a16:creationId xmlns:a16="http://schemas.microsoft.com/office/drawing/2014/main" id="{2BF8518C-96C4-4C8D-8A41-04FA3A68DC6D}"/>
              </a:ext>
            </a:extLst>
          </p:cNvPr>
          <p:cNvSpPr/>
          <p:nvPr/>
        </p:nvSpPr>
        <p:spPr>
          <a:xfrm>
            <a:off x="2397433" y="1460785"/>
            <a:ext cx="3276000" cy="144000"/>
          </a:xfrm>
          <a:prstGeom prst="chevron">
            <a:avLst/>
          </a:prstGeom>
          <a:solidFill>
            <a:srgbClr val="C00000">
              <a:alpha val="5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Job Grading – Independent Delivery</a:t>
            </a:r>
          </a:p>
        </p:txBody>
      </p:sp>
      <p:sp>
        <p:nvSpPr>
          <p:cNvPr id="90" name="Arrow: Chevron 89">
            <a:extLst>
              <a:ext uri="{FF2B5EF4-FFF2-40B4-BE49-F238E27FC236}">
                <a16:creationId xmlns:a16="http://schemas.microsoft.com/office/drawing/2014/main" id="{886B02B4-75AF-43A2-9527-5BE987B8FE66}"/>
              </a:ext>
            </a:extLst>
          </p:cNvPr>
          <p:cNvSpPr/>
          <p:nvPr/>
        </p:nvSpPr>
        <p:spPr>
          <a:xfrm>
            <a:off x="2177488" y="2104071"/>
            <a:ext cx="684000" cy="144000"/>
          </a:xfrm>
          <a:prstGeom prst="chevron">
            <a:avLst/>
          </a:prstGeom>
          <a:solidFill>
            <a:srgbClr val="00148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800" b="0" i="0" u="none" strike="noStrike" kern="120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Re-Plan</a:t>
            </a:r>
          </a:p>
        </p:txBody>
      </p:sp>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432692" y="311611"/>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200" b="1" i="0" u="none" strike="noStrike" kern="0" cap="none" spc="0" normalizeH="0" baseline="0" noProof="0">
                <a:ln>
                  <a:noFill/>
                </a:ln>
                <a:solidFill>
                  <a:srgbClr val="00148C"/>
                </a:solidFill>
                <a:effectLst/>
                <a:uLnTx/>
                <a:uFillTx/>
                <a:latin typeface="Arial"/>
                <a:ea typeface="ＭＳ Ｐゴシック"/>
                <a:cs typeface="+mj-cs"/>
              </a:rPr>
              <a:t>Recommendation: </a:t>
            </a:r>
            <a:r>
              <a:rPr kumimoji="0" lang="en-GB" sz="3200" b="1" i="0" u="none" strike="noStrike" kern="0" cap="none" spc="0" normalizeH="0" baseline="0" noProof="0">
                <a:ln>
                  <a:noFill/>
                </a:ln>
                <a:solidFill>
                  <a:srgbClr val="C800A1">
                    <a:lumMod val="75000"/>
                  </a:srgbClr>
                </a:solidFill>
                <a:effectLst/>
                <a:uLnTx/>
                <a:uFillTx/>
                <a:latin typeface="Arial"/>
                <a:ea typeface="ＭＳ Ｐゴシック"/>
                <a:cs typeface="+mj-cs"/>
              </a:rPr>
              <a:t>Option 3</a:t>
            </a:r>
            <a:r>
              <a:rPr kumimoji="0" lang="en-GB" sz="3200" b="1" i="0" u="none" strike="noStrike" kern="0" cap="none" spc="0" normalizeH="0" baseline="0" noProof="0">
                <a:ln>
                  <a:noFill/>
                </a:ln>
                <a:solidFill>
                  <a:srgbClr val="00148C"/>
                </a:solidFill>
                <a:effectLst/>
                <a:uLnTx/>
                <a:uFillTx/>
                <a:latin typeface="Arial"/>
                <a:ea typeface="ＭＳ Ｐゴシック"/>
                <a:cs typeface="+mj-cs"/>
              </a:rPr>
              <a:t> </a:t>
            </a:r>
            <a:r>
              <a:rPr kumimoji="0" lang="en-GB" sz="3200" b="1" i="0" u="none" strike="noStrike" kern="0" cap="none" spc="0" normalizeH="0" baseline="0" noProof="0">
                <a:ln>
                  <a:noFill/>
                </a:ln>
                <a:solidFill>
                  <a:srgbClr val="FFFFFF">
                    <a:lumMod val="50000"/>
                  </a:srgbClr>
                </a:solidFill>
                <a:effectLst/>
                <a:uLnTx/>
                <a:uFillTx/>
                <a:latin typeface="Arial"/>
                <a:ea typeface="ＭＳ Ｐゴシック"/>
                <a:cs typeface="+mj-cs"/>
              </a:rPr>
              <a:t>Scope Summary</a:t>
            </a:r>
          </a:p>
        </p:txBody>
      </p:sp>
      <p:graphicFrame>
        <p:nvGraphicFramePr>
          <p:cNvPr id="96" name="Table 95">
            <a:extLst>
              <a:ext uri="{FF2B5EF4-FFF2-40B4-BE49-F238E27FC236}">
                <a16:creationId xmlns:a16="http://schemas.microsoft.com/office/drawing/2014/main" id="{ACD978B8-23D9-4FB1-A0E3-66BE60BFECB4}"/>
              </a:ext>
            </a:extLst>
          </p:cNvPr>
          <p:cNvGraphicFramePr>
            <a:graphicFrameLocks noGrp="1"/>
          </p:cNvGraphicFramePr>
          <p:nvPr/>
        </p:nvGraphicFramePr>
        <p:xfrm>
          <a:off x="4719927" y="3271468"/>
          <a:ext cx="5108028" cy="3431234"/>
        </p:xfrm>
        <a:graphic>
          <a:graphicData uri="http://schemas.openxmlformats.org/drawingml/2006/table">
            <a:tbl>
              <a:tblPr firstRow="1" firstCol="1" bandRow="1">
                <a:tableStyleId>{5C22544A-7EE6-4342-B048-85BDC9FD1C3A}</a:tableStyleId>
              </a:tblPr>
              <a:tblGrid>
                <a:gridCol w="2124218">
                  <a:extLst>
                    <a:ext uri="{9D8B030D-6E8A-4147-A177-3AD203B41FA5}">
                      <a16:colId xmlns:a16="http://schemas.microsoft.com/office/drawing/2014/main" val="1255231207"/>
                    </a:ext>
                  </a:extLst>
                </a:gridCol>
                <a:gridCol w="2983810">
                  <a:extLst>
                    <a:ext uri="{9D8B030D-6E8A-4147-A177-3AD203B41FA5}">
                      <a16:colId xmlns:a16="http://schemas.microsoft.com/office/drawing/2014/main" val="524810339"/>
                    </a:ext>
                  </a:extLst>
                </a:gridCol>
              </a:tblGrid>
              <a:tr h="187122">
                <a:tc>
                  <a:txBody>
                    <a:bodyPr/>
                    <a:lstStyle/>
                    <a:p>
                      <a:pPr marL="0" indent="0" algn="l" rtl="0" eaLnBrk="1" fontAlgn="base" hangingPunct="1">
                        <a:spcBef>
                          <a:spcPct val="0"/>
                        </a:spcBef>
                        <a:spcAft>
                          <a:spcPts val="0"/>
                        </a:spcAft>
                        <a:buClr>
                          <a:schemeClr val="tx1"/>
                        </a:buClr>
                        <a:buFontTx/>
                        <a:buNone/>
                      </a:pPr>
                      <a:r>
                        <a:rPr lang="en-GB" sz="900" b="0">
                          <a:solidFill>
                            <a:schemeClr val="bg1"/>
                          </a:solidFill>
                          <a:effectLst/>
                          <a:latin typeface="+mj-lt"/>
                          <a:cs typeface="+mn-cs"/>
                        </a:rPr>
                        <a:t> Phase II – New Instance &amp; Big Bang</a:t>
                      </a:r>
                      <a:endParaRPr lang="en-GB" sz="900" b="0">
                        <a:solidFill>
                          <a:schemeClr val="bg1"/>
                        </a:solidFill>
                        <a:effectLst/>
                        <a:latin typeface="+mj-lt"/>
                        <a:ea typeface="Calibri" panose="020F0502020204030204" pitchFamily="34" charset="0"/>
                        <a:cs typeface="+mn-cs"/>
                      </a:endParaRPr>
                    </a:p>
                  </a:txBody>
                  <a:tcPr marL="52836" marR="52836" marT="0" marB="0" anchor="ctr">
                    <a:solidFill>
                      <a:schemeClr val="accent1">
                        <a:lumMod val="75000"/>
                      </a:schemeClr>
                    </a:solidFill>
                  </a:tcPr>
                </a:tc>
                <a:tc>
                  <a:txBody>
                    <a:bodyPr/>
                    <a:lstStyle/>
                    <a:p>
                      <a:pPr marL="0" indent="0" algn="l" rtl="0" eaLnBrk="1" fontAlgn="base" hangingPunct="1">
                        <a:spcBef>
                          <a:spcPct val="0"/>
                        </a:spcBef>
                        <a:spcAft>
                          <a:spcPts val="0"/>
                        </a:spcAft>
                        <a:buClr>
                          <a:schemeClr val="tx1"/>
                        </a:buClr>
                        <a:buFontTx/>
                        <a:buNone/>
                      </a:pPr>
                      <a:r>
                        <a:rPr lang="en-GB" sz="900" b="0">
                          <a:solidFill>
                            <a:schemeClr val="bg1"/>
                          </a:solidFill>
                          <a:effectLst/>
                          <a:latin typeface="+mj-lt"/>
                          <a:ea typeface="Calibri" panose="020F0502020204030204" pitchFamily="34" charset="0"/>
                          <a:cs typeface="+mn-cs"/>
                        </a:rPr>
                        <a:t>Value / Benefit</a:t>
                      </a:r>
                    </a:p>
                  </a:txBody>
                  <a:tcPr marL="52836" marR="52836" marT="0" marB="0" anchor="ctr">
                    <a:solidFill>
                      <a:schemeClr val="accent1">
                        <a:lumMod val="75000"/>
                      </a:schemeClr>
                    </a:solidFill>
                  </a:tcPr>
                </a:tc>
                <a:extLst>
                  <a:ext uri="{0D108BD9-81ED-4DB2-BD59-A6C34878D82A}">
                    <a16:rowId xmlns:a16="http://schemas.microsoft.com/office/drawing/2014/main" val="3950690315"/>
                  </a:ext>
                </a:extLst>
              </a:tr>
              <a:tr h="254255">
                <a:tc>
                  <a:txBody>
                    <a:bodyPr/>
                    <a:lstStyle/>
                    <a:p>
                      <a:pPr>
                        <a:spcAft>
                          <a:spcPts val="0"/>
                        </a:spcAft>
                      </a:pPr>
                      <a:r>
                        <a:rPr lang="en-GB" sz="900" b="0">
                          <a:solidFill>
                            <a:schemeClr val="tx1"/>
                          </a:solidFill>
                          <a:effectLst/>
                          <a:latin typeface="+mn-lt"/>
                        </a:rPr>
                        <a:t>Organization Structure </a:t>
                      </a:r>
                      <a:r>
                        <a:rPr lang="en-GB" sz="900" b="0">
                          <a:solidFill>
                            <a:schemeClr val="tx1"/>
                          </a:solidFill>
                          <a:effectLst/>
                          <a:latin typeface="+mn-lt"/>
                          <a:ea typeface="+mn-ea"/>
                          <a:cs typeface="+mn-cs"/>
                        </a:rPr>
                        <a:t>(II)</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Enable standard structure in MyHub and hierarchy integrations to SAP ECC</a:t>
                      </a:r>
                    </a:p>
                  </a:txBody>
                  <a:tcPr marL="52836" marR="52836" marT="0" marB="0" anchor="ctr">
                    <a:solidFill>
                      <a:schemeClr val="bg1">
                        <a:lumMod val="85000"/>
                      </a:schemeClr>
                    </a:solidFill>
                  </a:tcPr>
                </a:tc>
                <a:extLst>
                  <a:ext uri="{0D108BD9-81ED-4DB2-BD59-A6C34878D82A}">
                    <a16:rowId xmlns:a16="http://schemas.microsoft.com/office/drawing/2014/main" val="239184139"/>
                  </a:ext>
                </a:extLst>
              </a:tr>
              <a:tr h="508510">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Position Management (II) </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Implementation of transition periods, temp assignments, mass positions and right to return</a:t>
                      </a:r>
                      <a:r>
                        <a:rPr lang="en-GB" sz="900" b="0" baseline="0">
                          <a:solidFill>
                            <a:schemeClr val="tx1"/>
                          </a:solidFill>
                          <a:effectLst/>
                          <a:latin typeface="+mn-lt"/>
                          <a:ea typeface="Calibri" panose="020F0502020204030204" pitchFamily="34" charset="0"/>
                        </a:rPr>
                        <a:t> removes shadow positions, simplifies and standardizes config</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extLst>
                  <a:ext uri="{0D108BD9-81ED-4DB2-BD59-A6C34878D82A}">
                    <a16:rowId xmlns:a16="http://schemas.microsoft.com/office/drawing/2014/main" val="10002"/>
                  </a:ext>
                </a:extLst>
              </a:tr>
              <a:tr h="254255">
                <a:tc>
                  <a:txBody>
                    <a:bodyPr/>
                    <a:lstStyle/>
                    <a:p>
                      <a:pPr>
                        <a:spcAft>
                          <a:spcPts val="0"/>
                        </a:spcAft>
                      </a:pPr>
                      <a:r>
                        <a:rPr lang="en-GB" sz="900" b="0">
                          <a:solidFill>
                            <a:schemeClr val="tx1"/>
                          </a:solidFill>
                          <a:effectLst/>
                          <a:latin typeface="+mn-lt"/>
                          <a:ea typeface="+mn-ea"/>
                          <a:cs typeface="+mn-cs"/>
                        </a:rPr>
                        <a:t>Foundation Data (II) – employee data,</a:t>
                      </a:r>
                      <a:r>
                        <a:rPr lang="en-GB" sz="900" b="0" baseline="0">
                          <a:solidFill>
                            <a:schemeClr val="tx1"/>
                          </a:solidFill>
                          <a:effectLst/>
                          <a:latin typeface="+mn-lt"/>
                          <a:ea typeface="+mn-ea"/>
                          <a:cs typeface="+mn-cs"/>
                        </a:rPr>
                        <a:t> contract data, location</a:t>
                      </a:r>
                      <a:endParaRPr lang="en-GB" sz="900" b="0">
                        <a:solidFill>
                          <a:schemeClr val="tx1"/>
                        </a:solidFill>
                        <a:effectLst/>
                        <a:latin typeface="+mn-lt"/>
                        <a:ea typeface="+mn-ea"/>
                        <a:cs typeface="+mn-cs"/>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Removal of custom fields across position and employee records with enhanced data sync</a:t>
                      </a:r>
                    </a:p>
                  </a:txBody>
                  <a:tcPr marL="52836" marR="52836" marT="0" marB="0" anchor="ctr">
                    <a:solidFill>
                      <a:schemeClr val="bg1">
                        <a:lumMod val="85000"/>
                      </a:schemeClr>
                    </a:solidFill>
                  </a:tcPr>
                </a:tc>
                <a:extLst>
                  <a:ext uri="{0D108BD9-81ED-4DB2-BD59-A6C34878D82A}">
                    <a16:rowId xmlns:a16="http://schemas.microsoft.com/office/drawing/2014/main" val="10003"/>
                  </a:ext>
                </a:extLst>
              </a:tr>
              <a:tr h="245540">
                <a:tc>
                  <a:txBody>
                    <a:bodyPr/>
                    <a:lstStyle/>
                    <a:p>
                      <a:pPr>
                        <a:spcAft>
                          <a:spcPts val="0"/>
                        </a:spcAft>
                      </a:pPr>
                      <a:r>
                        <a:rPr lang="en-GB" sz="900" b="0">
                          <a:solidFill>
                            <a:schemeClr val="tx1"/>
                          </a:solidFill>
                          <a:effectLst/>
                          <a:latin typeface="+mn-lt"/>
                          <a:ea typeface="+mn-ea"/>
                          <a:cs typeface="+mn-cs"/>
                        </a:rPr>
                        <a:t>Job Structure</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Simplifying job architecture</a:t>
                      </a:r>
                    </a:p>
                  </a:txBody>
                  <a:tcPr marL="52836" marR="52836" marT="0" marB="0" anchor="ctr">
                    <a:solidFill>
                      <a:schemeClr val="bg1">
                        <a:lumMod val="85000"/>
                      </a:schemeClr>
                    </a:solidFill>
                  </a:tcPr>
                </a:tc>
                <a:extLst>
                  <a:ext uri="{0D108BD9-81ED-4DB2-BD59-A6C34878D82A}">
                    <a16:rowId xmlns:a16="http://schemas.microsoft.com/office/drawing/2014/main" val="10004"/>
                  </a:ext>
                </a:extLst>
              </a:tr>
              <a:tr h="245540">
                <a:tc>
                  <a:txBody>
                    <a:bodyPr/>
                    <a:lstStyle/>
                    <a:p>
                      <a:pPr>
                        <a:spcAft>
                          <a:spcPts val="0"/>
                        </a:spcAft>
                      </a:pPr>
                      <a:r>
                        <a:rPr lang="en-GB" sz="900" b="0">
                          <a:solidFill>
                            <a:schemeClr val="tx1"/>
                          </a:solidFill>
                          <a:effectLst/>
                          <a:latin typeface="+mn-lt"/>
                          <a:ea typeface="+mn-ea"/>
                          <a:cs typeface="+mn-cs"/>
                        </a:rPr>
                        <a:t>Grading Structure</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Simplifying grading structure globally</a:t>
                      </a:r>
                    </a:p>
                  </a:txBody>
                  <a:tcPr marL="52836" marR="52836" marT="0" marB="0" anchor="ctr">
                    <a:solidFill>
                      <a:schemeClr val="bg1">
                        <a:lumMod val="85000"/>
                      </a:schemeClr>
                    </a:solidFill>
                  </a:tcPr>
                </a:tc>
                <a:extLst>
                  <a:ext uri="{0D108BD9-81ED-4DB2-BD59-A6C34878D82A}">
                    <a16:rowId xmlns:a16="http://schemas.microsoft.com/office/drawing/2014/main" val="10005"/>
                  </a:ext>
                </a:extLst>
              </a:tr>
              <a:tr h="254255">
                <a:tc>
                  <a:txBody>
                    <a:bodyPr/>
                    <a:lstStyle/>
                    <a:p>
                      <a:pPr>
                        <a:spcAft>
                          <a:spcPts val="0"/>
                        </a:spcAft>
                      </a:pPr>
                      <a:r>
                        <a:rPr lang="en-GB" sz="900" b="0">
                          <a:solidFill>
                            <a:schemeClr val="tx1"/>
                          </a:solidFill>
                          <a:effectLst/>
                          <a:latin typeface="+mn-lt"/>
                          <a:ea typeface="+mn-ea"/>
                          <a:cs typeface="+mn-cs"/>
                        </a:rPr>
                        <a:t>Legal Entity and Cost Center Alignment</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Reduce the reliance on cost distribution within MyHub in the UK</a:t>
                      </a:r>
                    </a:p>
                  </a:txBody>
                  <a:tcPr marL="52836" marR="52836" marT="0" marB="0" anchor="ctr">
                    <a:solidFill>
                      <a:schemeClr val="bg1">
                        <a:lumMod val="85000"/>
                      </a:schemeClr>
                    </a:solidFill>
                  </a:tcPr>
                </a:tc>
                <a:extLst>
                  <a:ext uri="{0D108BD9-81ED-4DB2-BD59-A6C34878D82A}">
                    <a16:rowId xmlns:a16="http://schemas.microsoft.com/office/drawing/2014/main" val="10006"/>
                  </a:ext>
                </a:extLst>
              </a:tr>
              <a:tr h="254255">
                <a:tc>
                  <a:txBody>
                    <a:bodyPr/>
                    <a:lstStyle/>
                    <a:p>
                      <a:pPr>
                        <a:spcAft>
                          <a:spcPts val="0"/>
                        </a:spcAft>
                      </a:pPr>
                      <a:r>
                        <a:rPr lang="en-GB" sz="900" b="0">
                          <a:solidFill>
                            <a:schemeClr val="tx1"/>
                          </a:solidFill>
                          <a:effectLst/>
                          <a:latin typeface="+mn-lt"/>
                        </a:rPr>
                        <a:t>Platform - RBP Rebuild &amp; Home</a:t>
                      </a:r>
                      <a:r>
                        <a:rPr lang="en-GB" sz="900" b="0" baseline="0">
                          <a:solidFill>
                            <a:schemeClr val="tx1"/>
                          </a:solidFill>
                          <a:effectLst/>
                          <a:latin typeface="+mn-lt"/>
                        </a:rPr>
                        <a:t> Page Redesign</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Dynamic access management with MyHub</a:t>
                      </a:r>
                      <a:r>
                        <a:rPr lang="en-GB" sz="900" b="0" baseline="0">
                          <a:solidFill>
                            <a:schemeClr val="tx1"/>
                          </a:solidFill>
                          <a:effectLst/>
                          <a:latin typeface="+mn-lt"/>
                          <a:ea typeface="Calibri" panose="020F0502020204030204" pitchFamily="34" charset="0"/>
                        </a:rPr>
                        <a:t> and rebrand to Grid People</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extLst>
                  <a:ext uri="{0D108BD9-81ED-4DB2-BD59-A6C34878D82A}">
                    <a16:rowId xmlns:a16="http://schemas.microsoft.com/office/drawing/2014/main" val="10007"/>
                  </a:ext>
                </a:extLst>
              </a:tr>
              <a:tr h="254255">
                <a:tc>
                  <a:txBody>
                    <a:bodyPr/>
                    <a:lstStyle/>
                    <a:p>
                      <a:pPr>
                        <a:spcAft>
                          <a:spcPts val="0"/>
                        </a:spcAft>
                      </a:pPr>
                      <a:r>
                        <a:rPr lang="en-GB" sz="900" b="0">
                          <a:solidFill>
                            <a:schemeClr val="tx1"/>
                          </a:solidFill>
                          <a:effectLst/>
                          <a:latin typeface="+mn-lt"/>
                          <a:ea typeface="+mn-ea"/>
                          <a:cs typeface="+mn-cs"/>
                        </a:rPr>
                        <a:t>Rebuild</a:t>
                      </a:r>
                      <a:r>
                        <a:rPr lang="en-GB" sz="900" b="0" baseline="0">
                          <a:solidFill>
                            <a:schemeClr val="tx1"/>
                          </a:solidFill>
                          <a:effectLst/>
                          <a:latin typeface="+mn-lt"/>
                          <a:ea typeface="+mn-ea"/>
                          <a:cs typeface="+mn-cs"/>
                        </a:rPr>
                        <a:t> </a:t>
                      </a:r>
                      <a:r>
                        <a:rPr lang="en-GB" sz="900" b="0">
                          <a:solidFill>
                            <a:schemeClr val="tx1"/>
                          </a:solidFill>
                          <a:effectLst/>
                          <a:latin typeface="+mn-lt"/>
                          <a:ea typeface="+mn-ea"/>
                          <a:cs typeface="+mn-cs"/>
                        </a:rPr>
                        <a:t>Integrations</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Improved accuracy of hierarchy and critical data points do downstream systems</a:t>
                      </a:r>
                    </a:p>
                  </a:txBody>
                  <a:tcPr marL="52836" marR="52836" marT="0" marB="0" anchor="ctr">
                    <a:solidFill>
                      <a:schemeClr val="bg1">
                        <a:lumMod val="85000"/>
                      </a:schemeClr>
                    </a:solidFill>
                  </a:tcPr>
                </a:tc>
                <a:extLst>
                  <a:ext uri="{0D108BD9-81ED-4DB2-BD59-A6C34878D82A}">
                    <a16:rowId xmlns:a16="http://schemas.microsoft.com/office/drawing/2014/main" val="3309789792"/>
                  </a:ext>
                </a:extLst>
              </a:tr>
              <a:tr h="254255">
                <a:tc>
                  <a:txBody>
                    <a:bodyPr/>
                    <a:lstStyle/>
                    <a:p>
                      <a:pPr>
                        <a:spcAft>
                          <a:spcPts val="0"/>
                        </a:spcAft>
                      </a:pPr>
                      <a:r>
                        <a:rPr lang="en-GB" sz="900" b="0">
                          <a:solidFill>
                            <a:schemeClr val="tx1"/>
                          </a:solidFill>
                          <a:effectLst/>
                          <a:latin typeface="+mn-lt"/>
                        </a:rPr>
                        <a:t>Leave of Absence (UK)</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Remove offline process to request LoA, building visibility of leave in MyHub</a:t>
                      </a:r>
                    </a:p>
                  </a:txBody>
                  <a:tcPr marL="52836" marR="52836" marT="0" marB="0" anchor="ctr">
                    <a:solidFill>
                      <a:schemeClr val="bg1">
                        <a:lumMod val="85000"/>
                      </a:schemeClr>
                    </a:solidFill>
                  </a:tcPr>
                </a:tc>
                <a:extLst>
                  <a:ext uri="{0D108BD9-81ED-4DB2-BD59-A6C34878D82A}">
                    <a16:rowId xmlns:a16="http://schemas.microsoft.com/office/drawing/2014/main" val="4018517830"/>
                  </a:ext>
                </a:extLst>
              </a:tr>
              <a:tr h="187122">
                <a:tc>
                  <a:txBody>
                    <a:bodyPr/>
                    <a:lstStyle/>
                    <a:p>
                      <a:pPr>
                        <a:spcAft>
                          <a:spcPts val="0"/>
                        </a:spcAft>
                      </a:pPr>
                      <a:r>
                        <a:rPr lang="en-GB" sz="900" b="0">
                          <a:solidFill>
                            <a:schemeClr val="tx1"/>
                          </a:solidFill>
                          <a:effectLst/>
                          <a:latin typeface="+mn-lt"/>
                        </a:rPr>
                        <a:t>DOA Decommission</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Removal of non-HR data out of MyHub </a:t>
                      </a:r>
                    </a:p>
                  </a:txBody>
                  <a:tcPr marL="52836" marR="52836" marT="0" marB="0" anchor="ctr">
                    <a:solidFill>
                      <a:schemeClr val="bg1">
                        <a:lumMod val="85000"/>
                      </a:schemeClr>
                    </a:solidFill>
                  </a:tcPr>
                </a:tc>
                <a:extLst>
                  <a:ext uri="{0D108BD9-81ED-4DB2-BD59-A6C34878D82A}">
                    <a16:rowId xmlns:a16="http://schemas.microsoft.com/office/drawing/2014/main" val="3828336322"/>
                  </a:ext>
                </a:extLst>
              </a:tr>
              <a:tr h="187122">
                <a:tc>
                  <a:txBody>
                    <a:bodyPr/>
                    <a:lstStyle/>
                    <a:p>
                      <a:pPr>
                        <a:spcAft>
                          <a:spcPts val="0"/>
                        </a:spcAft>
                      </a:pPr>
                      <a:r>
                        <a:rPr lang="en-GB" sz="900" b="0">
                          <a:solidFill>
                            <a:schemeClr val="tx1"/>
                          </a:solidFill>
                          <a:effectLst/>
                          <a:latin typeface="+mn-lt"/>
                          <a:ea typeface="Calibri" panose="020F0502020204030204" pitchFamily="34" charset="0"/>
                        </a:rPr>
                        <a:t>Non</a:t>
                      </a:r>
                      <a:r>
                        <a:rPr lang="en-GB" sz="900" b="0" baseline="0">
                          <a:solidFill>
                            <a:schemeClr val="tx1"/>
                          </a:solidFill>
                          <a:effectLst/>
                          <a:latin typeface="+mn-lt"/>
                          <a:ea typeface="Calibri" panose="020F0502020204030204" pitchFamily="34" charset="0"/>
                        </a:rPr>
                        <a:t> Employee Central Modules (e.g. Learning, Compensation, Recruitment Onboarding)</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Implement remaining SAP SF recommendations outstanding from phase I</a:t>
                      </a:r>
                    </a:p>
                  </a:txBody>
                  <a:tcPr marL="52836" marR="52836" marT="0" marB="0" anchor="ctr">
                    <a:solidFill>
                      <a:schemeClr val="bg1">
                        <a:lumMod val="85000"/>
                      </a:schemeClr>
                    </a:solidFill>
                  </a:tcPr>
                </a:tc>
                <a:extLst>
                  <a:ext uri="{0D108BD9-81ED-4DB2-BD59-A6C34878D82A}">
                    <a16:rowId xmlns:a16="http://schemas.microsoft.com/office/drawing/2014/main" val="10011"/>
                  </a:ext>
                </a:extLst>
              </a:tr>
            </a:tbl>
          </a:graphicData>
        </a:graphic>
      </p:graphicFrame>
      <p:graphicFrame>
        <p:nvGraphicFramePr>
          <p:cNvPr id="97" name="Table 96">
            <a:extLst>
              <a:ext uri="{FF2B5EF4-FFF2-40B4-BE49-F238E27FC236}">
                <a16:creationId xmlns:a16="http://schemas.microsoft.com/office/drawing/2014/main" id="{2FE7A857-341F-4F69-9B81-08ECB3BEA52C}"/>
              </a:ext>
            </a:extLst>
          </p:cNvPr>
          <p:cNvGraphicFramePr>
            <a:graphicFrameLocks noGrp="1"/>
          </p:cNvGraphicFramePr>
          <p:nvPr/>
        </p:nvGraphicFramePr>
        <p:xfrm>
          <a:off x="159263" y="3271468"/>
          <a:ext cx="4379951" cy="3490818"/>
        </p:xfrm>
        <a:graphic>
          <a:graphicData uri="http://schemas.openxmlformats.org/drawingml/2006/table">
            <a:tbl>
              <a:tblPr firstRow="1" firstCol="1" bandRow="1">
                <a:tableStyleId>{5C22544A-7EE6-4342-B048-85BDC9FD1C3A}</a:tableStyleId>
              </a:tblPr>
              <a:tblGrid>
                <a:gridCol w="1484810">
                  <a:extLst>
                    <a:ext uri="{9D8B030D-6E8A-4147-A177-3AD203B41FA5}">
                      <a16:colId xmlns:a16="http://schemas.microsoft.com/office/drawing/2014/main" val="3430438602"/>
                    </a:ext>
                  </a:extLst>
                </a:gridCol>
                <a:gridCol w="2895141">
                  <a:extLst>
                    <a:ext uri="{9D8B030D-6E8A-4147-A177-3AD203B41FA5}">
                      <a16:colId xmlns:a16="http://schemas.microsoft.com/office/drawing/2014/main" val="3920364521"/>
                    </a:ext>
                  </a:extLst>
                </a:gridCol>
              </a:tblGrid>
              <a:tr h="180000">
                <a:tc>
                  <a:txBody>
                    <a:bodyPr/>
                    <a:lstStyle/>
                    <a:p>
                      <a:pPr>
                        <a:spcAft>
                          <a:spcPts val="0"/>
                        </a:spcAft>
                      </a:pPr>
                      <a:r>
                        <a:rPr lang="en-GB" sz="900" b="0">
                          <a:solidFill>
                            <a:schemeClr val="bg1"/>
                          </a:solidFill>
                          <a:effectLst/>
                          <a:latin typeface="+mj-lt"/>
                          <a:ea typeface="Calibri" panose="020F0502020204030204" pitchFamily="34" charset="0"/>
                        </a:rPr>
                        <a:t>Phase I – Iterative Delivery</a:t>
                      </a:r>
                    </a:p>
                  </a:txBody>
                  <a:tcPr marL="52836" marR="52836" marT="0" marB="0" anchor="ctr">
                    <a:solidFill>
                      <a:srgbClr val="00148C"/>
                    </a:solidFill>
                  </a:tcPr>
                </a:tc>
                <a:tc>
                  <a:txBody>
                    <a:bodyPr/>
                    <a:lstStyle/>
                    <a:p>
                      <a:pPr>
                        <a:spcAft>
                          <a:spcPts val="0"/>
                        </a:spcAft>
                      </a:pPr>
                      <a:r>
                        <a:rPr lang="en-GB" sz="900" b="0">
                          <a:solidFill>
                            <a:schemeClr val="bg1"/>
                          </a:solidFill>
                          <a:effectLst/>
                          <a:latin typeface="+mj-lt"/>
                          <a:ea typeface="Calibri" panose="020F0502020204030204" pitchFamily="34" charset="0"/>
                        </a:rPr>
                        <a:t>Value / Benefit</a:t>
                      </a:r>
                    </a:p>
                  </a:txBody>
                  <a:tcPr marL="52836" marR="52836" marT="0" marB="0" anchor="ctr">
                    <a:solidFill>
                      <a:srgbClr val="00148C"/>
                    </a:solidFill>
                  </a:tcPr>
                </a:tc>
                <a:extLst>
                  <a:ext uri="{0D108BD9-81ED-4DB2-BD59-A6C34878D82A}">
                    <a16:rowId xmlns:a16="http://schemas.microsoft.com/office/drawing/2014/main" val="1738363281"/>
                  </a:ext>
                </a:extLst>
              </a:tr>
              <a:tr h="180000">
                <a:tc>
                  <a:txBody>
                    <a:bodyPr/>
                    <a:lstStyle/>
                    <a:p>
                      <a:pPr>
                        <a:spcAft>
                          <a:spcPts val="0"/>
                        </a:spcAft>
                      </a:pPr>
                      <a:r>
                        <a:rPr lang="en-GB" sz="900" b="0">
                          <a:solidFill>
                            <a:schemeClr val="tx1"/>
                          </a:solidFill>
                          <a:effectLst/>
                          <a:latin typeface="+mn-lt"/>
                        </a:rPr>
                        <a:t>Organization Structure</a:t>
                      </a:r>
                      <a:r>
                        <a:rPr lang="en-GB" sz="900" b="0" baseline="0">
                          <a:solidFill>
                            <a:schemeClr val="tx1"/>
                          </a:solidFill>
                          <a:effectLst/>
                          <a:latin typeface="+mn-lt"/>
                        </a:rPr>
                        <a:t> - </a:t>
                      </a:r>
                      <a:r>
                        <a:rPr lang="en-GB" sz="900" b="0">
                          <a:solidFill>
                            <a:schemeClr val="tx1"/>
                          </a:solidFill>
                          <a:effectLst/>
                          <a:latin typeface="+mn-lt"/>
                        </a:rPr>
                        <a:t>BU (I)</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Implementing</a:t>
                      </a:r>
                      <a:r>
                        <a:rPr lang="en-GB" sz="900" b="0" baseline="0">
                          <a:solidFill>
                            <a:schemeClr val="tx1"/>
                          </a:solidFill>
                          <a:effectLst/>
                          <a:latin typeface="+mn-lt"/>
                          <a:ea typeface="Calibri" panose="020F0502020204030204" pitchFamily="34" charset="0"/>
                        </a:rPr>
                        <a:t> </a:t>
                      </a:r>
                      <a:r>
                        <a:rPr lang="en-GB" sz="900" b="0">
                          <a:solidFill>
                            <a:schemeClr val="tx1"/>
                          </a:solidFill>
                          <a:effectLst/>
                          <a:latin typeface="+mn-lt"/>
                          <a:ea typeface="Calibri" panose="020F0502020204030204" pitchFamily="34" charset="0"/>
                        </a:rPr>
                        <a:t>BU will</a:t>
                      </a:r>
                      <a:r>
                        <a:rPr lang="en-GB" sz="900" b="0" baseline="0">
                          <a:solidFill>
                            <a:schemeClr val="tx1"/>
                          </a:solidFill>
                          <a:effectLst/>
                          <a:latin typeface="+mn-lt"/>
                          <a:ea typeface="Calibri" panose="020F0502020204030204" pitchFamily="34" charset="0"/>
                        </a:rPr>
                        <a:t> allow BU </a:t>
                      </a:r>
                      <a:r>
                        <a:rPr lang="en-US" sz="900" b="0" baseline="0">
                          <a:solidFill>
                            <a:schemeClr val="tx1"/>
                          </a:solidFill>
                          <a:effectLst/>
                          <a:latin typeface="+mn-lt"/>
                          <a:ea typeface="Calibri" panose="020F0502020204030204" pitchFamily="34" charset="0"/>
                        </a:rPr>
                        <a:t>data in dashboarding, search functionality &amp; recruitment</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extLst>
                  <a:ext uri="{0D108BD9-81ED-4DB2-BD59-A6C34878D82A}">
                    <a16:rowId xmlns:a16="http://schemas.microsoft.com/office/drawing/2014/main" val="2939852722"/>
                  </a:ext>
                </a:extLst>
              </a:tr>
              <a:tr h="164778">
                <a:tc>
                  <a:txBody>
                    <a:bodyPr/>
                    <a:lstStyle/>
                    <a:p>
                      <a:pPr>
                        <a:spcAft>
                          <a:spcPts val="0"/>
                        </a:spcAft>
                      </a:pPr>
                      <a:r>
                        <a:rPr lang="en-GB" sz="900" b="0">
                          <a:solidFill>
                            <a:schemeClr val="tx1"/>
                          </a:solidFill>
                          <a:effectLst/>
                          <a:latin typeface="+mn-lt"/>
                        </a:rPr>
                        <a:t>Position Management (I)</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Allow managers to create / remove positions in their hierarchies</a:t>
                      </a:r>
                    </a:p>
                  </a:txBody>
                  <a:tcPr marL="52836" marR="52836" marT="0" marB="0" anchor="ctr">
                    <a:solidFill>
                      <a:schemeClr val="bg1">
                        <a:lumMod val="85000"/>
                      </a:schemeClr>
                    </a:solidFill>
                  </a:tcPr>
                </a:tc>
                <a:extLst>
                  <a:ext uri="{0D108BD9-81ED-4DB2-BD59-A6C34878D82A}">
                    <a16:rowId xmlns:a16="http://schemas.microsoft.com/office/drawing/2014/main" val="2494914004"/>
                  </a:ext>
                </a:extLst>
              </a:tr>
              <a:tr h="164778">
                <a:tc>
                  <a:txBody>
                    <a:bodyPr/>
                    <a:lstStyle/>
                    <a:p>
                      <a:pPr>
                        <a:spcAft>
                          <a:spcPts val="0"/>
                        </a:spcAft>
                      </a:pPr>
                      <a:r>
                        <a:rPr lang="en-GB" sz="900" b="0">
                          <a:solidFill>
                            <a:schemeClr val="tx1"/>
                          </a:solidFill>
                          <a:effectLst/>
                          <a:latin typeface="+mn-lt"/>
                          <a:ea typeface="+mn-ea"/>
                          <a:cs typeface="+mn-cs"/>
                        </a:rPr>
                        <a:t>Foundation Data (I) – job classification, person ID, employee data</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Removes  custom</a:t>
                      </a:r>
                      <a:r>
                        <a:rPr lang="en-GB" sz="900" b="0" baseline="0">
                          <a:solidFill>
                            <a:schemeClr val="tx1"/>
                          </a:solidFill>
                          <a:effectLst/>
                          <a:latin typeface="+mn-lt"/>
                          <a:ea typeface="Calibri" panose="020F0502020204030204" pitchFamily="34" charset="0"/>
                        </a:rPr>
                        <a:t> config and a</a:t>
                      </a:r>
                      <a:r>
                        <a:rPr lang="en-GB" sz="900" b="0">
                          <a:solidFill>
                            <a:schemeClr val="tx1"/>
                          </a:solidFill>
                          <a:effectLst/>
                          <a:latin typeface="+mn-lt"/>
                          <a:ea typeface="Calibri" panose="020F0502020204030204" pitchFamily="34" charset="0"/>
                        </a:rPr>
                        <a:t>voids</a:t>
                      </a:r>
                      <a:r>
                        <a:rPr lang="en-GB" sz="900" b="0" baseline="0">
                          <a:solidFill>
                            <a:schemeClr val="tx1"/>
                          </a:solidFill>
                          <a:effectLst/>
                          <a:latin typeface="+mn-lt"/>
                          <a:ea typeface="Calibri" panose="020F0502020204030204" pitchFamily="34" charset="0"/>
                        </a:rPr>
                        <a:t> extra maintenance </a:t>
                      </a:r>
                      <a:endParaRPr lang="en-GB" sz="900" b="0">
                        <a:solidFill>
                          <a:schemeClr val="tx1"/>
                        </a:solidFill>
                        <a:effectLst/>
                        <a:latin typeface="+mn-lt"/>
                        <a:ea typeface="Calibri" panose="020F0502020204030204" pitchFamily="34" charset="0"/>
                      </a:endParaRPr>
                    </a:p>
                  </a:txBody>
                  <a:tcPr marL="52836" marR="52836" marT="0" marB="0" anchor="ctr">
                    <a:solidFill>
                      <a:schemeClr val="bg1">
                        <a:lumMod val="85000"/>
                      </a:schemeClr>
                    </a:solidFill>
                  </a:tcPr>
                </a:tc>
                <a:extLst>
                  <a:ext uri="{0D108BD9-81ED-4DB2-BD59-A6C34878D82A}">
                    <a16:rowId xmlns:a16="http://schemas.microsoft.com/office/drawing/2014/main" val="10003"/>
                  </a:ext>
                </a:extLst>
              </a:tr>
              <a:tr h="164778">
                <a:tc>
                  <a:txBody>
                    <a:bodyPr/>
                    <a:lstStyle/>
                    <a:p>
                      <a:pPr>
                        <a:spcAft>
                          <a:spcPts val="0"/>
                        </a:spcAft>
                      </a:pPr>
                      <a:r>
                        <a:rPr lang="en-GB" sz="900" b="0">
                          <a:solidFill>
                            <a:schemeClr val="tx1"/>
                          </a:solidFill>
                          <a:effectLst/>
                          <a:latin typeface="+mn-lt"/>
                          <a:ea typeface="+mn-ea"/>
                          <a:cs typeface="+mn-cs"/>
                        </a:rPr>
                        <a:t>Contingent Workforce</a:t>
                      </a:r>
                    </a:p>
                  </a:txBody>
                  <a:tcPr marL="52836" marR="52836" marT="0" marB="0" anchor="ctr">
                    <a:solidFill>
                      <a:schemeClr val="bg1">
                        <a:lumMod val="85000"/>
                      </a:schemeClr>
                    </a:solidFill>
                  </a:tcPr>
                </a:tc>
                <a:tc>
                  <a:txBody>
                    <a:bodyPr/>
                    <a:lstStyle/>
                    <a:p>
                      <a:pPr>
                        <a:spcAft>
                          <a:spcPts val="0"/>
                        </a:spcAft>
                      </a:pPr>
                      <a:r>
                        <a:rPr lang="en-GB" sz="900" b="0">
                          <a:solidFill>
                            <a:schemeClr val="tx1"/>
                          </a:solidFill>
                          <a:effectLst/>
                          <a:latin typeface="+mn-lt"/>
                          <a:ea typeface="Calibri" panose="020F0502020204030204" pitchFamily="34" charset="0"/>
                        </a:rPr>
                        <a:t>Contingent</a:t>
                      </a:r>
                      <a:r>
                        <a:rPr lang="en-GB" sz="900" b="0" baseline="0">
                          <a:solidFill>
                            <a:schemeClr val="tx1"/>
                          </a:solidFill>
                          <a:effectLst/>
                          <a:latin typeface="+mn-lt"/>
                          <a:ea typeface="Calibri" panose="020F0502020204030204" pitchFamily="34" charset="0"/>
                        </a:rPr>
                        <a:t> </a:t>
                      </a:r>
                      <a:r>
                        <a:rPr lang="en-GB" sz="900" b="0">
                          <a:solidFill>
                            <a:schemeClr val="tx1"/>
                          </a:solidFill>
                          <a:effectLst/>
                          <a:latin typeface="+mn-lt"/>
                          <a:ea typeface="Calibri" panose="020F0502020204030204" pitchFamily="34" charset="0"/>
                        </a:rPr>
                        <a:t>Worker UI</a:t>
                      </a:r>
                      <a:r>
                        <a:rPr lang="en-GB" sz="900" b="0" baseline="0">
                          <a:solidFill>
                            <a:schemeClr val="tx1"/>
                          </a:solidFill>
                          <a:effectLst/>
                          <a:latin typeface="+mn-lt"/>
                          <a:ea typeface="Calibri" panose="020F0502020204030204" pitchFamily="34" charset="0"/>
                        </a:rPr>
                        <a:t> will h</a:t>
                      </a:r>
                      <a:r>
                        <a:rPr lang="en-GB" sz="900" b="0">
                          <a:solidFill>
                            <a:schemeClr val="tx1"/>
                          </a:solidFill>
                          <a:effectLst/>
                          <a:latin typeface="+mn-lt"/>
                          <a:ea typeface="Calibri" panose="020F0502020204030204" pitchFamily="34" charset="0"/>
                        </a:rPr>
                        <a:t>ide data points not tracked</a:t>
                      </a:r>
                    </a:p>
                  </a:txBody>
                  <a:tcPr marL="52836" marR="52836" marT="0" marB="0" anchor="ctr">
                    <a:solidFill>
                      <a:schemeClr val="bg1">
                        <a:lumMod val="85000"/>
                      </a:schemeClr>
                    </a:solidFill>
                  </a:tcPr>
                </a:tc>
                <a:extLst>
                  <a:ext uri="{0D108BD9-81ED-4DB2-BD59-A6C34878D82A}">
                    <a16:rowId xmlns:a16="http://schemas.microsoft.com/office/drawing/2014/main" val="1458096425"/>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Leave of Absence (US)</a:t>
                      </a:r>
                    </a:p>
                  </a:txBody>
                  <a:tcPr marL="52836" marR="52836" marT="0" marB="0" anchor="ctr">
                    <a:solidFill>
                      <a:schemeClr val="bg1">
                        <a:lumMod val="85000"/>
                      </a:schemeClr>
                    </a:solidFill>
                  </a:tcPr>
                </a:tc>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Avoids manual entry directly on job data and non standard</a:t>
                      </a:r>
                    </a:p>
                  </a:txBody>
                  <a:tcPr marL="52836" marR="52836" marT="0" marB="0" anchor="ctr">
                    <a:solidFill>
                      <a:schemeClr val="bg1">
                        <a:lumMod val="85000"/>
                      </a:schemeClr>
                    </a:solidFill>
                  </a:tcPr>
                </a:tc>
                <a:extLst>
                  <a:ext uri="{0D108BD9-81ED-4DB2-BD59-A6C34878D82A}">
                    <a16:rowId xmlns:a16="http://schemas.microsoft.com/office/drawing/2014/main" val="429389214"/>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Compensation</a:t>
                      </a:r>
                    </a:p>
                  </a:txBody>
                  <a:tcPr marL="52836" marR="52836" marT="0" marB="0" anchor="ctr">
                    <a:solidFill>
                      <a:schemeClr val="bg1">
                        <a:lumMod val="85000"/>
                      </a:schemeClr>
                    </a:solidFill>
                  </a:tcPr>
                </a:tc>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20 SAP recommendations built into early CRs (e.g. comp forms)</a:t>
                      </a:r>
                    </a:p>
                  </a:txBody>
                  <a:tcPr marL="52836" marR="52836" marT="0" marB="0" anchor="ctr">
                    <a:solidFill>
                      <a:schemeClr val="bg1">
                        <a:lumMod val="85000"/>
                      </a:schemeClr>
                    </a:solidFill>
                  </a:tcPr>
                </a:tc>
                <a:extLst>
                  <a:ext uri="{0D108BD9-81ED-4DB2-BD59-A6C34878D82A}">
                    <a16:rowId xmlns:a16="http://schemas.microsoft.com/office/drawing/2014/main" val="10006"/>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Learning</a:t>
                      </a:r>
                    </a:p>
                  </a:txBody>
                  <a:tcPr marL="52836" marR="52836" marT="0" marB="0" anchor="ctr">
                    <a:solidFill>
                      <a:schemeClr val="bg1">
                        <a:lumMod val="85000"/>
                      </a:schemeClr>
                    </a:solidFill>
                  </a:tcPr>
                </a:tc>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3</a:t>
                      </a:r>
                      <a:r>
                        <a:rPr lang="en-GB" sz="900" b="0" baseline="0">
                          <a:solidFill>
                            <a:schemeClr val="tx1"/>
                          </a:solidFill>
                          <a:effectLst/>
                          <a:latin typeface="+mn-lt"/>
                          <a:ea typeface="+mn-ea"/>
                          <a:cs typeface="+mn-cs"/>
                        </a:rPr>
                        <a:t> </a:t>
                      </a:r>
                      <a:r>
                        <a:rPr lang="en-GB" sz="900" b="0">
                          <a:solidFill>
                            <a:schemeClr val="tx1"/>
                          </a:solidFill>
                          <a:effectLst/>
                          <a:latin typeface="+mn-lt"/>
                          <a:ea typeface="+mn-ea"/>
                          <a:cs typeface="+mn-cs"/>
                        </a:rPr>
                        <a:t>SAP recommendations built into early CRs (e.g. data services) </a:t>
                      </a:r>
                    </a:p>
                  </a:txBody>
                  <a:tcPr marL="52836" marR="52836" marT="0" marB="0" anchor="ctr">
                    <a:solidFill>
                      <a:schemeClr val="bg1">
                        <a:lumMod val="85000"/>
                      </a:schemeClr>
                    </a:solidFill>
                  </a:tcPr>
                </a:tc>
                <a:extLst>
                  <a:ext uri="{0D108BD9-81ED-4DB2-BD59-A6C34878D82A}">
                    <a16:rowId xmlns:a16="http://schemas.microsoft.com/office/drawing/2014/main" val="10007"/>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Recruitment</a:t>
                      </a:r>
                    </a:p>
                  </a:txBody>
                  <a:tcPr marL="52836" marR="52836" marT="0" marB="0" anchor="ctr">
                    <a:solidFill>
                      <a:schemeClr val="bg1">
                        <a:lumMod val="85000"/>
                      </a:schemeClr>
                    </a:solidFill>
                  </a:tcPr>
                </a:tc>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9 SAP recommendations built into early CRs (e.g. employee referral)</a:t>
                      </a:r>
                    </a:p>
                  </a:txBody>
                  <a:tcPr marL="52836" marR="52836" marT="0" marB="0" anchor="ctr">
                    <a:solidFill>
                      <a:schemeClr val="bg1">
                        <a:lumMod val="85000"/>
                      </a:schemeClr>
                    </a:solidFill>
                  </a:tcPr>
                </a:tc>
                <a:extLst>
                  <a:ext uri="{0D108BD9-81ED-4DB2-BD59-A6C34878D82A}">
                    <a16:rowId xmlns:a16="http://schemas.microsoft.com/office/drawing/2014/main" val="10008"/>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Onboarding</a:t>
                      </a:r>
                    </a:p>
                  </a:txBody>
                  <a:tcPr marL="52836" marR="52836" marT="0" marB="0" anchor="ctr">
                    <a:solidFill>
                      <a:schemeClr val="bg1">
                        <a:lumMod val="85000"/>
                      </a:schemeClr>
                    </a:solidFill>
                  </a:tcPr>
                </a:tc>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9 SAP recommendations built into early CRs  (e.g. audit trail)</a:t>
                      </a:r>
                    </a:p>
                  </a:txBody>
                  <a:tcPr marL="52836" marR="52836" marT="0" marB="0" anchor="ctr">
                    <a:solidFill>
                      <a:schemeClr val="bg1">
                        <a:lumMod val="85000"/>
                      </a:schemeClr>
                    </a:solidFill>
                  </a:tcPr>
                </a:tc>
                <a:extLst>
                  <a:ext uri="{0D108BD9-81ED-4DB2-BD59-A6C34878D82A}">
                    <a16:rowId xmlns:a16="http://schemas.microsoft.com/office/drawing/2014/main" val="10009"/>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Performance</a:t>
                      </a:r>
                    </a:p>
                  </a:txBody>
                  <a:tcPr marL="52836" marR="52836" marT="0" marB="0" anchor="ctr">
                    <a:solidFill>
                      <a:schemeClr val="bg1">
                        <a:lumMod val="85000"/>
                      </a:schemeClr>
                    </a:solidFill>
                  </a:tcPr>
                </a:tc>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5 SAP recommendations built into early CRs  </a:t>
                      </a:r>
                    </a:p>
                  </a:txBody>
                  <a:tcPr marL="52836" marR="52836" marT="0" marB="0" anchor="ctr">
                    <a:solidFill>
                      <a:schemeClr val="bg1">
                        <a:lumMod val="85000"/>
                      </a:schemeClr>
                    </a:solidFill>
                  </a:tcPr>
                </a:tc>
                <a:extLst>
                  <a:ext uri="{0D108BD9-81ED-4DB2-BD59-A6C34878D82A}">
                    <a16:rowId xmlns:a16="http://schemas.microsoft.com/office/drawing/2014/main" val="10010"/>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Succession &amp; Career Development Planning</a:t>
                      </a:r>
                    </a:p>
                  </a:txBody>
                  <a:tcPr marL="52836" marR="52836" marT="0" marB="0" anchor="ctr">
                    <a:solidFill>
                      <a:schemeClr val="bg1">
                        <a:lumMod val="85000"/>
                      </a:schemeClr>
                    </a:solidFill>
                  </a:tcPr>
                </a:tc>
                <a:tc>
                  <a:txBody>
                    <a:bodyPr/>
                    <a:lstStyle/>
                    <a:p>
                      <a:pPr marL="0" marR="0" indent="0" algn="l" defTabSz="914400" rtl="0" eaLnBrk="1" fontAlgn="base" latinLnBrk="0" hangingPunct="1">
                        <a:lnSpc>
                          <a:spcPct val="100000"/>
                        </a:lnSpc>
                        <a:spcBef>
                          <a:spcPct val="0"/>
                        </a:spcBef>
                        <a:spcAft>
                          <a:spcPts val="0"/>
                        </a:spcAft>
                        <a:buClr>
                          <a:schemeClr val="tx1"/>
                        </a:buClr>
                        <a:buSzTx/>
                        <a:buFontTx/>
                        <a:buNone/>
                        <a:tabLst/>
                        <a:defRPr/>
                      </a:pPr>
                      <a:r>
                        <a:rPr lang="en-GB" sz="900" b="0">
                          <a:solidFill>
                            <a:schemeClr val="tx1"/>
                          </a:solidFill>
                          <a:effectLst/>
                          <a:latin typeface="+mn-lt"/>
                          <a:ea typeface="+mn-ea"/>
                          <a:cs typeface="+mn-cs"/>
                        </a:rPr>
                        <a:t>13 SAP recommendations built into early CRs  (e.g. employee profile redesign)</a:t>
                      </a:r>
                    </a:p>
                  </a:txBody>
                  <a:tcPr marL="52836" marR="52836" marT="0" marB="0" anchor="ctr">
                    <a:solidFill>
                      <a:schemeClr val="bg1">
                        <a:lumMod val="85000"/>
                      </a:schemeClr>
                    </a:solidFill>
                  </a:tcPr>
                </a:tc>
                <a:extLst>
                  <a:ext uri="{0D108BD9-81ED-4DB2-BD59-A6C34878D82A}">
                    <a16:rowId xmlns:a16="http://schemas.microsoft.com/office/drawing/2014/main" val="10011"/>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Reporting  &amp; Analytics</a:t>
                      </a:r>
                    </a:p>
                  </a:txBody>
                  <a:tcPr marL="52836" marR="52836" marT="0" marB="0" anchor="ctr">
                    <a:solidFill>
                      <a:schemeClr val="bg1">
                        <a:lumMod val="85000"/>
                      </a:schemeClr>
                    </a:solidFill>
                  </a:tcPr>
                </a:tc>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Enable report center for all leaders</a:t>
                      </a:r>
                    </a:p>
                  </a:txBody>
                  <a:tcPr marL="52836" marR="52836" marT="0" marB="0" anchor="ctr">
                    <a:solidFill>
                      <a:schemeClr val="bg1">
                        <a:lumMod val="85000"/>
                      </a:schemeClr>
                    </a:solidFill>
                  </a:tcPr>
                </a:tc>
                <a:extLst>
                  <a:ext uri="{0D108BD9-81ED-4DB2-BD59-A6C34878D82A}">
                    <a16:rowId xmlns:a16="http://schemas.microsoft.com/office/drawing/2014/main" val="3273714268"/>
                  </a:ext>
                </a:extLst>
              </a:tr>
              <a:tr h="180000">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Platform</a:t>
                      </a:r>
                    </a:p>
                  </a:txBody>
                  <a:tcPr marL="52836" marR="52836" marT="0" marB="0" anchor="ctr">
                    <a:solidFill>
                      <a:schemeClr val="bg1">
                        <a:lumMod val="85000"/>
                      </a:schemeClr>
                    </a:solidFill>
                  </a:tcPr>
                </a:tc>
                <a:tc>
                  <a:txBody>
                    <a:bodyPr/>
                    <a:lstStyle/>
                    <a:p>
                      <a:pPr marL="0" indent="0" algn="l" rtl="0" eaLnBrk="1" fontAlgn="base" hangingPunct="1">
                        <a:spcBef>
                          <a:spcPct val="0"/>
                        </a:spcBef>
                        <a:spcAft>
                          <a:spcPts val="0"/>
                        </a:spcAft>
                        <a:buClr>
                          <a:schemeClr val="tx1"/>
                        </a:buClr>
                        <a:buFontTx/>
                        <a:buNone/>
                      </a:pPr>
                      <a:r>
                        <a:rPr lang="en-GB" sz="900" b="0">
                          <a:solidFill>
                            <a:schemeClr val="tx1"/>
                          </a:solidFill>
                          <a:effectLst/>
                          <a:latin typeface="+mn-lt"/>
                          <a:ea typeface="+mn-ea"/>
                          <a:cs typeface="+mn-cs"/>
                        </a:rPr>
                        <a:t>Improving home page and RBPs</a:t>
                      </a:r>
                    </a:p>
                  </a:txBody>
                  <a:tcPr marL="52836" marR="52836" marT="0" marB="0" anchor="ctr">
                    <a:solidFill>
                      <a:schemeClr val="bg1">
                        <a:lumMod val="85000"/>
                      </a:schemeClr>
                    </a:solidFill>
                  </a:tcPr>
                </a:tc>
                <a:extLst>
                  <a:ext uri="{0D108BD9-81ED-4DB2-BD59-A6C34878D82A}">
                    <a16:rowId xmlns:a16="http://schemas.microsoft.com/office/drawing/2014/main" val="10013"/>
                  </a:ext>
                </a:extLst>
              </a:tr>
            </a:tbl>
          </a:graphicData>
        </a:graphic>
      </p:graphicFrame>
      <p:sp>
        <p:nvSpPr>
          <p:cNvPr id="98" name="Rectangle: Rounded Corners 97">
            <a:extLst>
              <a:ext uri="{FF2B5EF4-FFF2-40B4-BE49-F238E27FC236}">
                <a16:creationId xmlns:a16="http://schemas.microsoft.com/office/drawing/2014/main" id="{0C3D3E58-C9B3-4B16-A21E-D8F2DE6D8DE7}"/>
              </a:ext>
            </a:extLst>
          </p:cNvPr>
          <p:cNvSpPr/>
          <p:nvPr/>
        </p:nvSpPr>
        <p:spPr>
          <a:xfrm>
            <a:off x="10095749" y="3787452"/>
            <a:ext cx="1815133" cy="968646"/>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GB" sz="1000" b="0" i="0" u="none" strike="noStrike" kern="1200" cap="none" spc="0" normalizeH="0" baseline="0" noProof="0">
                <a:ln>
                  <a:noFill/>
                </a:ln>
                <a:solidFill>
                  <a:srgbClr val="C800A1">
                    <a:lumMod val="50000"/>
                  </a:srgbClr>
                </a:solidFill>
                <a:effectLst/>
                <a:uLnTx/>
                <a:uFillTx/>
                <a:latin typeface="Arial" panose="020B0604020202020204" pitchFamily="34" charset="0"/>
                <a:ea typeface="ＭＳ Ｐゴシック"/>
                <a:cs typeface="Arial" panose="020B0604020202020204" pitchFamily="34" charset="0"/>
              </a:rPr>
              <a:t>Option 3 </a:t>
            </a:r>
            <a:r>
              <a:rPr kumimoji="0" lang="en-GB"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offers a more agile approach, with a smaller portion of value delivered early within our current instance, with the larger items requiring a new instance being pushed out in line with Resource Constraints highlighted by </a:t>
            </a:r>
            <a:r>
              <a:rPr kumimoji="0" lang="en-GB" sz="1000" b="0" i="0" u="none" strike="noStrike" kern="1200" cap="none" spc="0" normalizeH="0" baseline="0" noProof="0" err="1">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SteerCo</a:t>
            </a:r>
            <a:r>
              <a:rPr kumimoji="0" lang="en-GB"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leaders</a:t>
            </a:r>
          </a:p>
        </p:txBody>
      </p:sp>
      <p:sp>
        <p:nvSpPr>
          <p:cNvPr id="99" name="TextBox 5">
            <a:extLst>
              <a:ext uri="{FF2B5EF4-FFF2-40B4-BE49-F238E27FC236}">
                <a16:creationId xmlns:a16="http://schemas.microsoft.com/office/drawing/2014/main" id="{EBE84FC3-3378-415B-AE3A-5326885768A7}"/>
              </a:ext>
            </a:extLst>
          </p:cNvPr>
          <p:cNvSpPr txBox="1"/>
          <p:nvPr/>
        </p:nvSpPr>
        <p:spPr bwMode="auto">
          <a:xfrm>
            <a:off x="10113402" y="5018390"/>
            <a:ext cx="188700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74 of 155 total recommendations </a:t>
            </a:r>
            <a:r>
              <a:rPr kumimoji="0" lang="en-US"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are</a:t>
            </a:r>
            <a:r>
              <a:rPr kumimoji="0" lang="en-US" sz="1000" b="1"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a:t>
            </a:r>
            <a:r>
              <a:rPr kumimoji="0" lang="en-US"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being</a:t>
            </a:r>
            <a:r>
              <a:rPr kumimoji="0" lang="en-US" sz="1000" b="1"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a:t>
            </a:r>
            <a:r>
              <a:rPr kumimoji="0" lang="en-US"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considered for implementation in Phase 1. </a:t>
            </a:r>
          </a:p>
          <a:p>
            <a:pPr marL="0" marR="0" lvl="0" indent="0" algn="l" defTabSz="685800" rtl="0" eaLnBrk="1" fontAlgn="auto" latinLnBrk="0" hangingPunct="1">
              <a:lnSpc>
                <a:spcPct val="8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endParaRPr>
          </a:p>
          <a:p>
            <a:pPr marL="0" marR="0" lvl="0" indent="0" algn="l" defTabSz="685800" rtl="0" eaLnBrk="1" fontAlgn="auto" latinLnBrk="0" hangingPunct="1">
              <a:lnSpc>
                <a:spcPct val="8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In addition, some have already been implemented as part of BAU and some rejected due to conflict with strategy. </a:t>
            </a:r>
          </a:p>
        </p:txBody>
      </p:sp>
      <p:sp>
        <p:nvSpPr>
          <p:cNvPr id="3" name="Arrow: Curved Right 2">
            <a:extLst>
              <a:ext uri="{FF2B5EF4-FFF2-40B4-BE49-F238E27FC236}">
                <a16:creationId xmlns:a16="http://schemas.microsoft.com/office/drawing/2014/main" id="{6354FB11-4AAC-4DE6-BCAC-29DA4F4647C4}"/>
              </a:ext>
            </a:extLst>
          </p:cNvPr>
          <p:cNvSpPr/>
          <p:nvPr/>
        </p:nvSpPr>
        <p:spPr>
          <a:xfrm rot="635537" flipH="1">
            <a:off x="4385664" y="2213283"/>
            <a:ext cx="432000" cy="1260000"/>
          </a:xfrm>
          <a:prstGeom prst="curvedRightArrow">
            <a:avLst/>
          </a:prstGeom>
          <a:solidFill>
            <a:schemeClr val="accent1"/>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101" name="Arrow: Curved Right 100">
            <a:extLst>
              <a:ext uri="{FF2B5EF4-FFF2-40B4-BE49-F238E27FC236}">
                <a16:creationId xmlns:a16="http://schemas.microsoft.com/office/drawing/2014/main" id="{71183329-AF00-4B46-8738-F300692E6B1E}"/>
              </a:ext>
            </a:extLst>
          </p:cNvPr>
          <p:cNvSpPr/>
          <p:nvPr/>
        </p:nvSpPr>
        <p:spPr>
          <a:xfrm rot="635537" flipH="1">
            <a:off x="9090128" y="2515273"/>
            <a:ext cx="432000" cy="1152000"/>
          </a:xfrm>
          <a:prstGeom prst="curvedRightArrow">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pic>
        <p:nvPicPr>
          <p:cNvPr id="6" name="Graphic 5" descr="Circle with right arrow">
            <a:extLst>
              <a:ext uri="{FF2B5EF4-FFF2-40B4-BE49-F238E27FC236}">
                <a16:creationId xmlns:a16="http://schemas.microsoft.com/office/drawing/2014/main" id="{7FC92685-5C82-4BC3-B7C6-347933D871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357883" y="3481564"/>
            <a:ext cx="180000" cy="180000"/>
          </a:xfrm>
          <a:prstGeom prst="rect">
            <a:avLst/>
          </a:prstGeom>
        </p:spPr>
      </p:pic>
      <p:grpSp>
        <p:nvGrpSpPr>
          <p:cNvPr id="8" name="Group 7">
            <a:extLst>
              <a:ext uri="{FF2B5EF4-FFF2-40B4-BE49-F238E27FC236}">
                <a16:creationId xmlns:a16="http://schemas.microsoft.com/office/drawing/2014/main" id="{582732E7-C225-4C9D-A3BC-4DCA46ECE2D0}"/>
              </a:ext>
            </a:extLst>
          </p:cNvPr>
          <p:cNvGrpSpPr/>
          <p:nvPr/>
        </p:nvGrpSpPr>
        <p:grpSpPr>
          <a:xfrm>
            <a:off x="10085046" y="6330945"/>
            <a:ext cx="1649327" cy="215444"/>
            <a:chOff x="10052164" y="6506875"/>
            <a:chExt cx="1649327" cy="215444"/>
          </a:xfrm>
        </p:grpSpPr>
        <p:pic>
          <p:nvPicPr>
            <p:cNvPr id="91" name="Graphic 90" descr="Circle with right arrow">
              <a:extLst>
                <a:ext uri="{FF2B5EF4-FFF2-40B4-BE49-F238E27FC236}">
                  <a16:creationId xmlns:a16="http://schemas.microsoft.com/office/drawing/2014/main" id="{B451731B-440F-4153-99C7-2A44ACBBE0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0052164" y="6523824"/>
              <a:ext cx="180000" cy="180000"/>
            </a:xfrm>
            <a:prstGeom prst="rect">
              <a:avLst/>
            </a:prstGeom>
          </p:spPr>
        </p:pic>
        <p:sp>
          <p:nvSpPr>
            <p:cNvPr id="7" name="Rectangle 6">
              <a:extLst>
                <a:ext uri="{FF2B5EF4-FFF2-40B4-BE49-F238E27FC236}">
                  <a16:creationId xmlns:a16="http://schemas.microsoft.com/office/drawing/2014/main" id="{FBB755E6-C64E-4B2A-80EC-F6F028913650}"/>
                </a:ext>
              </a:extLst>
            </p:cNvPr>
            <p:cNvSpPr/>
            <p:nvPr/>
          </p:nvSpPr>
          <p:spPr>
            <a:xfrm>
              <a:off x="10192745" y="6506875"/>
              <a:ext cx="1508746" cy="21544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Arial" panose="020B0604020202020204" pitchFamily="34" charset="0"/>
                </a:rPr>
                <a:t>- Final phasing under review </a:t>
              </a:r>
              <a:endParaRPr kumimoji="0" lang="en-GB" sz="1400" b="0" i="1" u="none" strike="noStrike" kern="1200" cap="none" spc="0" normalizeH="0" baseline="0" noProof="0">
                <a:ln>
                  <a:noFill/>
                </a:ln>
                <a:solidFill>
                  <a:srgbClr val="55555A"/>
                </a:solidFill>
                <a:effectLst/>
                <a:uLnTx/>
                <a:uFillTx/>
                <a:latin typeface="Arial"/>
                <a:ea typeface="ＭＳ Ｐゴシック"/>
                <a:cs typeface="+mn-cs"/>
              </a:endParaRPr>
            </a:p>
          </p:txBody>
        </p:sp>
      </p:grpSp>
      <p:pic>
        <p:nvPicPr>
          <p:cNvPr id="92" name="Graphic 91" descr="Circle with right arrow">
            <a:extLst>
              <a:ext uri="{FF2B5EF4-FFF2-40B4-BE49-F238E27FC236}">
                <a16:creationId xmlns:a16="http://schemas.microsoft.com/office/drawing/2014/main" id="{EEE09638-89E1-4EC3-825A-BEE15B90CE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357884" y="4105555"/>
            <a:ext cx="180000" cy="180000"/>
          </a:xfrm>
          <a:prstGeom prst="rect">
            <a:avLst/>
          </a:prstGeom>
        </p:spPr>
      </p:pic>
      <p:pic>
        <p:nvPicPr>
          <p:cNvPr id="93" name="Graphic 92" descr="Circle with right arrow">
            <a:extLst>
              <a:ext uri="{FF2B5EF4-FFF2-40B4-BE49-F238E27FC236}">
                <a16:creationId xmlns:a16="http://schemas.microsoft.com/office/drawing/2014/main" id="{87A1A974-8EF9-4652-9E05-0476D2CAC5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357884" y="4598599"/>
            <a:ext cx="180000" cy="180000"/>
          </a:xfrm>
          <a:prstGeom prst="rect">
            <a:avLst/>
          </a:prstGeom>
        </p:spPr>
      </p:pic>
      <p:pic>
        <p:nvPicPr>
          <p:cNvPr id="94" name="Graphic 93" descr="Circle with right arrow">
            <a:extLst>
              <a:ext uri="{FF2B5EF4-FFF2-40B4-BE49-F238E27FC236}">
                <a16:creationId xmlns:a16="http://schemas.microsoft.com/office/drawing/2014/main" id="{0C6AE596-B2A4-4610-9E2A-01CC331A79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357884" y="6395082"/>
            <a:ext cx="180000" cy="180000"/>
          </a:xfrm>
          <a:prstGeom prst="rect">
            <a:avLst/>
          </a:prstGeom>
        </p:spPr>
      </p:pic>
      <p:pic>
        <p:nvPicPr>
          <p:cNvPr id="95" name="Graphic 94" descr="Circle with right arrow">
            <a:extLst>
              <a:ext uri="{FF2B5EF4-FFF2-40B4-BE49-F238E27FC236}">
                <a16:creationId xmlns:a16="http://schemas.microsoft.com/office/drawing/2014/main" id="{2856B618-2ED4-4E4F-8A3B-5C2C0F6BB3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357884" y="6582286"/>
            <a:ext cx="180000" cy="180000"/>
          </a:xfrm>
          <a:prstGeom prst="rect">
            <a:avLst/>
          </a:prstGeom>
        </p:spPr>
      </p:pic>
    </p:spTree>
    <p:extLst>
      <p:ext uri="{BB962C8B-B14F-4D97-AF65-F5344CB8AC3E}">
        <p14:creationId xmlns:p14="http://schemas.microsoft.com/office/powerpoint/2010/main" val="38560980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0E7184-A74D-45F1-8E05-63312DEDE824}"/>
              </a:ext>
            </a:extLst>
          </p:cNvPr>
          <p:cNvSpPr/>
          <p:nvPr/>
        </p:nvSpPr>
        <p:spPr>
          <a:xfrm>
            <a:off x="293347" y="6293867"/>
            <a:ext cx="507417" cy="338554"/>
          </a:xfrm>
          <a:prstGeom prst="rect">
            <a:avLst/>
          </a:prstGeom>
          <a:solidFill>
            <a:schemeClr val="bg1"/>
          </a:solidFill>
        </p:spPr>
        <p:txBody>
          <a:bodyPr wrap="square">
            <a:spAutoFit/>
          </a:bodyPr>
          <a:lstStyle/>
          <a:p>
            <a:pPr lvl="0" algn="ctr" fontAlgn="base">
              <a:spcBef>
                <a:spcPct val="0"/>
              </a:spcBef>
              <a:spcAft>
                <a:spcPts val="800"/>
              </a:spcAft>
              <a:buClr>
                <a:schemeClr val="tx1"/>
              </a:buClr>
              <a:defRPr/>
            </a:pPr>
            <a:r>
              <a:rPr lang="en-GB" sz="800">
                <a:solidFill>
                  <a:schemeClr val="bg1"/>
                </a:solidFill>
              </a:rPr>
              <a:t>Dependency</a:t>
            </a:r>
          </a:p>
        </p:txBody>
      </p:sp>
      <p:sp>
        <p:nvSpPr>
          <p:cNvPr id="7" name="Title 6">
            <a:extLst>
              <a:ext uri="{FF2B5EF4-FFF2-40B4-BE49-F238E27FC236}">
                <a16:creationId xmlns:a16="http://schemas.microsoft.com/office/drawing/2014/main" id="{8DDA7CC3-E69D-DE41-91A5-11D60CA9D527}"/>
              </a:ext>
            </a:extLst>
          </p:cNvPr>
          <p:cNvSpPr>
            <a:spLocks noGrp="1"/>
          </p:cNvSpPr>
          <p:nvPr>
            <p:ph type="title"/>
          </p:nvPr>
        </p:nvSpPr>
        <p:spPr>
          <a:xfrm>
            <a:off x="430373" y="356765"/>
            <a:ext cx="9755349" cy="574516"/>
          </a:xfrm>
        </p:spPr>
        <p:txBody>
          <a:bodyPr/>
          <a:lstStyle/>
          <a:p>
            <a:r>
              <a:rPr lang="en-US"/>
              <a:t>MyHR2.0 Implementation Phasing – Full SOW</a:t>
            </a:r>
            <a:endParaRPr lang="en-US" b="0" i="1"/>
          </a:p>
        </p:txBody>
      </p:sp>
      <p:graphicFrame>
        <p:nvGraphicFramePr>
          <p:cNvPr id="8" name="Table 8">
            <a:extLst>
              <a:ext uri="{FF2B5EF4-FFF2-40B4-BE49-F238E27FC236}">
                <a16:creationId xmlns:a16="http://schemas.microsoft.com/office/drawing/2014/main" id="{A2650237-B5A8-4653-BF8A-3FC780DB6AC4}"/>
              </a:ext>
            </a:extLst>
          </p:cNvPr>
          <p:cNvGraphicFramePr>
            <a:graphicFrameLocks noGrp="1"/>
          </p:cNvGraphicFramePr>
          <p:nvPr/>
        </p:nvGraphicFramePr>
        <p:xfrm>
          <a:off x="634792" y="932165"/>
          <a:ext cx="11321855" cy="6041179"/>
        </p:xfrm>
        <a:graphic>
          <a:graphicData uri="http://schemas.openxmlformats.org/drawingml/2006/table">
            <a:tbl>
              <a:tblPr firstRow="1" bandRow="1">
                <a:tableStyleId>{5C22544A-7EE6-4342-B048-85BDC9FD1C3A}</a:tableStyleId>
              </a:tblPr>
              <a:tblGrid>
                <a:gridCol w="1066290">
                  <a:extLst>
                    <a:ext uri="{9D8B030D-6E8A-4147-A177-3AD203B41FA5}">
                      <a16:colId xmlns:a16="http://schemas.microsoft.com/office/drawing/2014/main" val="4070478539"/>
                    </a:ext>
                  </a:extLst>
                </a:gridCol>
                <a:gridCol w="1066290">
                  <a:extLst>
                    <a:ext uri="{9D8B030D-6E8A-4147-A177-3AD203B41FA5}">
                      <a16:colId xmlns:a16="http://schemas.microsoft.com/office/drawing/2014/main" val="889628546"/>
                    </a:ext>
                  </a:extLst>
                </a:gridCol>
                <a:gridCol w="1066290">
                  <a:extLst>
                    <a:ext uri="{9D8B030D-6E8A-4147-A177-3AD203B41FA5}">
                      <a16:colId xmlns:a16="http://schemas.microsoft.com/office/drawing/2014/main" val="4090476950"/>
                    </a:ext>
                  </a:extLst>
                </a:gridCol>
                <a:gridCol w="1066290">
                  <a:extLst>
                    <a:ext uri="{9D8B030D-6E8A-4147-A177-3AD203B41FA5}">
                      <a16:colId xmlns:a16="http://schemas.microsoft.com/office/drawing/2014/main" val="379341082"/>
                    </a:ext>
                  </a:extLst>
                </a:gridCol>
                <a:gridCol w="1066290">
                  <a:extLst>
                    <a:ext uri="{9D8B030D-6E8A-4147-A177-3AD203B41FA5}">
                      <a16:colId xmlns:a16="http://schemas.microsoft.com/office/drawing/2014/main" val="1967394299"/>
                    </a:ext>
                  </a:extLst>
                </a:gridCol>
                <a:gridCol w="1066291">
                  <a:extLst>
                    <a:ext uri="{9D8B030D-6E8A-4147-A177-3AD203B41FA5}">
                      <a16:colId xmlns:a16="http://schemas.microsoft.com/office/drawing/2014/main" val="3464808789"/>
                    </a:ext>
                  </a:extLst>
                </a:gridCol>
                <a:gridCol w="1066290">
                  <a:extLst>
                    <a:ext uri="{9D8B030D-6E8A-4147-A177-3AD203B41FA5}">
                      <a16:colId xmlns:a16="http://schemas.microsoft.com/office/drawing/2014/main" val="4051430975"/>
                    </a:ext>
                  </a:extLst>
                </a:gridCol>
                <a:gridCol w="1066290">
                  <a:extLst>
                    <a:ext uri="{9D8B030D-6E8A-4147-A177-3AD203B41FA5}">
                      <a16:colId xmlns:a16="http://schemas.microsoft.com/office/drawing/2014/main" val="1465237205"/>
                    </a:ext>
                  </a:extLst>
                </a:gridCol>
                <a:gridCol w="1066290">
                  <a:extLst>
                    <a:ext uri="{9D8B030D-6E8A-4147-A177-3AD203B41FA5}">
                      <a16:colId xmlns:a16="http://schemas.microsoft.com/office/drawing/2014/main" val="1482525990"/>
                    </a:ext>
                  </a:extLst>
                </a:gridCol>
                <a:gridCol w="1725244">
                  <a:extLst>
                    <a:ext uri="{9D8B030D-6E8A-4147-A177-3AD203B41FA5}">
                      <a16:colId xmlns:a16="http://schemas.microsoft.com/office/drawing/2014/main" val="2043797079"/>
                    </a:ext>
                  </a:extLst>
                </a:gridCol>
              </a:tblGrid>
              <a:tr h="150101">
                <a:tc gridSpan="3">
                  <a:txBody>
                    <a:bodyPr/>
                    <a:lstStyle/>
                    <a:p>
                      <a:pPr algn="ctr"/>
                      <a:r>
                        <a:rPr lang="en-GB" sz="1000"/>
                        <a:t>Phases for Sanctioning</a:t>
                      </a:r>
                    </a:p>
                  </a:txBody>
                  <a:tcPr/>
                </a:tc>
                <a:tc hMerge="1">
                  <a:txBody>
                    <a:bodyPr/>
                    <a:lstStyle/>
                    <a:p>
                      <a:pPr algn="ctr"/>
                      <a:endParaRPr lang="en-GB" sz="1000"/>
                    </a:p>
                  </a:txBody>
                  <a:tcPr/>
                </a:tc>
                <a:tc hMerge="1">
                  <a:txBody>
                    <a:bodyPr/>
                    <a:lstStyle/>
                    <a:p>
                      <a:endParaRPr lang="en-GB"/>
                    </a:p>
                  </a:txBody>
                  <a:tcPr/>
                </a:tc>
                <a:tc gridSpan="7">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1000" b="1" i="0" u="none" strike="noStrike" kern="0" cap="none" spc="0" normalizeH="0" baseline="0" noProof="0">
                          <a:ln>
                            <a:noFill/>
                          </a:ln>
                          <a:solidFill>
                            <a:srgbClr val="FFFFFF"/>
                          </a:solidFill>
                          <a:effectLst/>
                          <a:uLnTx/>
                          <a:uFillTx/>
                          <a:latin typeface="+mn-lt"/>
                          <a:ea typeface="+mn-ea"/>
                          <a:cs typeface="+mn-cs"/>
                        </a:rPr>
                        <a:t>Phases for Future Sanctioning</a:t>
                      </a: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en-GB"/>
                    </a:p>
                  </a:txBody>
                  <a:tcPr/>
                </a:tc>
                <a:extLst>
                  <a:ext uri="{0D108BD9-81ED-4DB2-BD59-A6C34878D82A}">
                    <a16:rowId xmlns:a16="http://schemas.microsoft.com/office/drawing/2014/main" val="1225621879"/>
                  </a:ext>
                </a:extLst>
              </a:tr>
              <a:tr h="216000">
                <a:tc>
                  <a:txBody>
                    <a:bodyPr/>
                    <a:lstStyle/>
                    <a:p>
                      <a:pPr algn="ctr"/>
                      <a:r>
                        <a:rPr lang="en-GB" sz="1000">
                          <a:solidFill>
                            <a:schemeClr val="bg1"/>
                          </a:solidFill>
                        </a:rPr>
                        <a:t>1</a:t>
                      </a:r>
                    </a:p>
                  </a:txBody>
                  <a:tcPr>
                    <a:solidFill>
                      <a:schemeClr val="accent2">
                        <a:lumMod val="50000"/>
                      </a:schemeClr>
                    </a:solidFill>
                  </a:tcPr>
                </a:tc>
                <a:tc>
                  <a:txBody>
                    <a:bodyPr/>
                    <a:lstStyle/>
                    <a:p>
                      <a:pPr algn="ctr"/>
                      <a:r>
                        <a:rPr lang="en-GB" sz="1000">
                          <a:solidFill>
                            <a:schemeClr val="bg1"/>
                          </a:solidFill>
                        </a:rPr>
                        <a:t>2</a:t>
                      </a:r>
                    </a:p>
                  </a:txBody>
                  <a:tcPr>
                    <a:solidFill>
                      <a:schemeClr val="accent2">
                        <a:lumMod val="75000"/>
                      </a:schemeClr>
                    </a:solidFill>
                  </a:tcPr>
                </a:tc>
                <a:tc>
                  <a:txBody>
                    <a:bodyPr/>
                    <a:lstStyle/>
                    <a:p>
                      <a:pPr algn="ctr"/>
                      <a:r>
                        <a:rPr lang="en-GB" sz="1000">
                          <a:solidFill>
                            <a:schemeClr val="bg1"/>
                          </a:solidFill>
                        </a:rPr>
                        <a:t>3</a:t>
                      </a:r>
                    </a:p>
                  </a:txBody>
                  <a:tcPr>
                    <a:solidFill>
                      <a:schemeClr val="accent2"/>
                    </a:solidFill>
                  </a:tcPr>
                </a:tc>
                <a:tc>
                  <a:txBody>
                    <a:bodyPr/>
                    <a:lstStyle/>
                    <a:p>
                      <a:pPr algn="ctr"/>
                      <a:r>
                        <a:rPr lang="en-GB" sz="1000">
                          <a:solidFill>
                            <a:schemeClr val="bg1"/>
                          </a:solidFill>
                        </a:rPr>
                        <a:t>4</a:t>
                      </a:r>
                    </a:p>
                  </a:txBody>
                  <a:tcPr>
                    <a:solidFill>
                      <a:schemeClr val="bg1">
                        <a:lumMod val="50000"/>
                      </a:schemeClr>
                    </a:solidFill>
                  </a:tcPr>
                </a:tc>
                <a:tc>
                  <a:txBody>
                    <a:bodyPr/>
                    <a:lstStyle/>
                    <a:p>
                      <a:pPr algn="ctr"/>
                      <a:r>
                        <a:rPr lang="en-GB" sz="1000">
                          <a:solidFill>
                            <a:schemeClr val="bg1"/>
                          </a:solidFill>
                        </a:rPr>
                        <a:t>5</a:t>
                      </a:r>
                    </a:p>
                  </a:txBody>
                  <a:tcPr>
                    <a:solidFill>
                      <a:schemeClr val="bg1">
                        <a:lumMod val="50000"/>
                      </a:schemeClr>
                    </a:solidFill>
                  </a:tcPr>
                </a:tc>
                <a:tc>
                  <a:txBody>
                    <a:bodyPr/>
                    <a:lstStyle/>
                    <a:p>
                      <a:pPr algn="ctr"/>
                      <a:r>
                        <a:rPr lang="en-GB" sz="1000">
                          <a:solidFill>
                            <a:schemeClr val="bg1"/>
                          </a:solidFill>
                        </a:rPr>
                        <a:t>6</a:t>
                      </a:r>
                    </a:p>
                  </a:txBody>
                  <a:tcPr>
                    <a:solidFill>
                      <a:schemeClr val="bg1">
                        <a:lumMod val="50000"/>
                      </a:schemeClr>
                    </a:solidFill>
                  </a:tcPr>
                </a:tc>
                <a:tc>
                  <a:txBody>
                    <a:bodyPr/>
                    <a:lstStyle/>
                    <a:p>
                      <a:pPr algn="ctr"/>
                      <a:r>
                        <a:rPr lang="en-GB" sz="1000">
                          <a:solidFill>
                            <a:schemeClr val="bg1"/>
                          </a:solidFill>
                        </a:rPr>
                        <a:t>7</a:t>
                      </a:r>
                    </a:p>
                  </a:txBody>
                  <a:tcPr>
                    <a:solidFill>
                      <a:schemeClr val="bg1">
                        <a:lumMod val="50000"/>
                      </a:schemeClr>
                    </a:solidFill>
                  </a:tcPr>
                </a:tc>
                <a:tc>
                  <a:txBody>
                    <a:bodyPr/>
                    <a:lstStyle/>
                    <a:p>
                      <a:pPr algn="ctr"/>
                      <a:r>
                        <a:rPr lang="en-GB" sz="1000">
                          <a:solidFill>
                            <a:schemeClr val="bg1"/>
                          </a:solidFill>
                        </a:rPr>
                        <a:t>8</a:t>
                      </a:r>
                    </a:p>
                  </a:txBody>
                  <a:tcPr>
                    <a:solidFill>
                      <a:schemeClr val="bg1">
                        <a:lumMod val="50000"/>
                      </a:schemeClr>
                    </a:solidFill>
                  </a:tcPr>
                </a:tc>
                <a:tc>
                  <a:txBody>
                    <a:bodyPr/>
                    <a:lstStyle/>
                    <a:p>
                      <a:pPr algn="ctr"/>
                      <a:r>
                        <a:rPr lang="en-GB" sz="1000">
                          <a:solidFill>
                            <a:schemeClr val="bg1"/>
                          </a:solidFill>
                        </a:rPr>
                        <a:t>9</a:t>
                      </a:r>
                    </a:p>
                  </a:txBody>
                  <a:tcPr>
                    <a:solidFill>
                      <a:schemeClr val="bg1">
                        <a:lumMod val="50000"/>
                      </a:schemeClr>
                    </a:solidFill>
                  </a:tcPr>
                </a:tc>
                <a:tc>
                  <a:txBody>
                    <a:bodyPr/>
                    <a:lstStyle/>
                    <a:p>
                      <a:pPr algn="ctr"/>
                      <a:r>
                        <a:rPr lang="en-GB" sz="1000">
                          <a:solidFill>
                            <a:schemeClr val="bg1"/>
                          </a:solidFill>
                        </a:rPr>
                        <a:t>10</a:t>
                      </a:r>
                    </a:p>
                  </a:txBody>
                  <a:tcPr>
                    <a:solidFill>
                      <a:schemeClr val="bg1">
                        <a:lumMod val="50000"/>
                      </a:schemeClr>
                    </a:solidFill>
                  </a:tcPr>
                </a:tc>
                <a:extLst>
                  <a:ext uri="{0D108BD9-81ED-4DB2-BD59-A6C34878D82A}">
                    <a16:rowId xmlns:a16="http://schemas.microsoft.com/office/drawing/2014/main" val="1760800610"/>
                  </a:ext>
                </a:extLst>
              </a:tr>
              <a:tr h="289348">
                <a:tc>
                  <a:txBody>
                    <a:bodyPr/>
                    <a:lstStyle/>
                    <a:p>
                      <a:pPr algn="ctr"/>
                      <a:r>
                        <a:rPr lang="en-GB" sz="1000" b="0"/>
                        <a:t>“Quick Wins &amp; Moving to Standard”</a:t>
                      </a:r>
                    </a:p>
                  </a:txBody>
                  <a:tcPr anchor="ctr"/>
                </a:tc>
                <a:tc>
                  <a:txBody>
                    <a:bodyPr/>
                    <a:lstStyle/>
                    <a:p>
                      <a:pPr algn="ctr"/>
                      <a:r>
                        <a:rPr lang="en-GB" sz="1000" b="0"/>
                        <a:t>“Introducing Self Serve Hierarchy Functionality &amp; Removing Custom Fields”</a:t>
                      </a:r>
                    </a:p>
                  </a:txBody>
                  <a:tcPr anchor="ctr"/>
                </a:tc>
                <a:tc>
                  <a:txBody>
                    <a:bodyPr/>
                    <a:lstStyle/>
                    <a:p>
                      <a:pPr algn="ctr"/>
                      <a:r>
                        <a:rPr lang="en-GB" sz="1000" b="0"/>
                        <a:t>“Introducing Business Hierarchy and Temporary Assignment’’</a:t>
                      </a:r>
                    </a:p>
                  </a:txBody>
                  <a:tcPr anchor="ctr"/>
                </a:tc>
                <a:tc>
                  <a:txBody>
                    <a:bodyPr/>
                    <a:lstStyle/>
                    <a:p>
                      <a:pPr algn="ctr"/>
                      <a:r>
                        <a:rPr lang="en-GB" sz="1000" b="0"/>
                        <a:t>“Releasing Transition Period Functionality”</a:t>
                      </a:r>
                    </a:p>
                  </a:txBody>
                  <a:tcPr anchor="ctr"/>
                </a:tc>
                <a:tc>
                  <a:txBody>
                    <a:bodyPr/>
                    <a:lstStyle/>
                    <a:p>
                      <a:pPr algn="ctr"/>
                      <a:r>
                        <a:rPr lang="en-GB" sz="1000" b="0">
                          <a:solidFill>
                            <a:schemeClr val="dk1"/>
                          </a:solidFill>
                          <a:latin typeface="+mn-lt"/>
                          <a:ea typeface="+mn-ea"/>
                          <a:cs typeface="+mn-cs"/>
                        </a:rPr>
                        <a:t>“Moving to Standard on Pay Related Information”</a:t>
                      </a:r>
                    </a:p>
                  </a:txBody>
                  <a:tcPr anchor="ctr"/>
                </a:tc>
                <a:tc>
                  <a:txBody>
                    <a:bodyPr/>
                    <a:lstStyle/>
                    <a:p>
                      <a:pPr algn="ctr"/>
                      <a:r>
                        <a:rPr lang="en-GB" sz="1000" b="0"/>
                        <a:t>“Releasing Leave of Absence &amp; Right to Return Functionality”</a:t>
                      </a:r>
                    </a:p>
                  </a:txBody>
                  <a:tcPr anchor="ctr"/>
                </a:tc>
                <a:tc>
                  <a:txBody>
                    <a:bodyPr/>
                    <a:lstStyle/>
                    <a:p>
                      <a:pPr algn="ctr"/>
                      <a:r>
                        <a:rPr lang="en-GB" sz="1000" b="0"/>
                        <a:t>“Moving to Standard on Contract Type Fields”</a:t>
                      </a:r>
                    </a:p>
                  </a:txBody>
                  <a:tcPr anchor="ctr"/>
                </a:tc>
                <a:tc>
                  <a:txBody>
                    <a:bodyPr/>
                    <a:lstStyle/>
                    <a:p>
                      <a:pPr algn="ctr"/>
                      <a:r>
                        <a:rPr lang="en-GB" sz="1000" b="0"/>
                        <a:t>“Moving to Standard for Contingent Workers”</a:t>
                      </a:r>
                    </a:p>
                  </a:txBody>
                  <a:tcPr anchor="ctr"/>
                </a:tc>
                <a:tc>
                  <a:txBody>
                    <a:bodyPr/>
                    <a:lstStyle/>
                    <a:p>
                      <a:pPr algn="ctr"/>
                      <a:r>
                        <a:rPr lang="en-GB" sz="1000" b="0"/>
                        <a:t>“Improving Role Based Permissions”</a:t>
                      </a:r>
                    </a:p>
                  </a:txBody>
                  <a:tcPr anchor="ctr"/>
                </a:tc>
                <a:tc>
                  <a:txBody>
                    <a:bodyPr/>
                    <a:lstStyle/>
                    <a:p>
                      <a:pPr algn="ctr"/>
                      <a:r>
                        <a:rPr lang="en-GB" sz="1000" b="0"/>
                        <a:t>“Integration to SAP on Premise”</a:t>
                      </a:r>
                    </a:p>
                  </a:txBody>
                  <a:tcPr anchor="ctr"/>
                </a:tc>
                <a:extLst>
                  <a:ext uri="{0D108BD9-81ED-4DB2-BD59-A6C34878D82A}">
                    <a16:rowId xmlns:a16="http://schemas.microsoft.com/office/drawing/2014/main" val="600912278"/>
                  </a:ext>
                </a:extLst>
              </a:tr>
              <a:tr h="2407663">
                <a:tc>
                  <a:txBody>
                    <a:bodyPr/>
                    <a:lstStyle/>
                    <a:p>
                      <a:pPr marL="171450" indent="-171450" algn="l">
                        <a:spcAft>
                          <a:spcPts val="400"/>
                        </a:spcAft>
                        <a:buFont typeface="Wingdings" panose="05000000000000000000" pitchFamily="2" charset="2"/>
                        <a:buChar char="ü"/>
                      </a:pPr>
                      <a:r>
                        <a:rPr lang="en-GB" sz="900" b="0"/>
                        <a:t>Removal of link between JC &amp; JPB</a:t>
                      </a:r>
                    </a:p>
                    <a:p>
                      <a:pPr marL="171450" indent="-171450" algn="l">
                        <a:spcAft>
                          <a:spcPts val="400"/>
                        </a:spcAft>
                        <a:buFont typeface="Wingdings" panose="05000000000000000000" pitchFamily="2" charset="2"/>
                        <a:buChar char="ü"/>
                      </a:pPr>
                      <a:r>
                        <a:rPr lang="en-GB" sz="900" b="0"/>
                        <a:t>HR Manager Matrix Relationship </a:t>
                      </a:r>
                    </a:p>
                    <a:p>
                      <a:pPr marL="171450" indent="-171450" algn="l">
                        <a:spcAft>
                          <a:spcPts val="400"/>
                        </a:spcAft>
                        <a:buFont typeface="Wingdings" panose="05000000000000000000" pitchFamily="2" charset="2"/>
                        <a:buChar char="ü"/>
                      </a:pPr>
                      <a:r>
                        <a:rPr lang="en-GB" sz="900" b="0"/>
                        <a:t>Hide user name when adding new employee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5"/>
                          </a:solidFill>
                        </a:rPr>
                        <a:t>Proof of concept for transition periods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LMS Data Services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Onboarding Admin Reports &amp; Reporting</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Use Bus X Audit </a:t>
                      </a:r>
                      <a:r>
                        <a:rPr lang="en-GB" sz="900" b="0" err="1">
                          <a:solidFill>
                            <a:schemeClr val="accent1">
                              <a:lumMod val="75000"/>
                            </a:schemeClr>
                          </a:solidFill>
                          <a:latin typeface="+mn-lt"/>
                          <a:ea typeface="+mn-ea"/>
                          <a:cs typeface="+mn-cs"/>
                        </a:rPr>
                        <a:t>Func</a:t>
                      </a:r>
                      <a:r>
                        <a:rPr lang="en-GB" sz="900" b="0">
                          <a:solidFill>
                            <a:schemeClr val="accent1">
                              <a:lumMod val="75000"/>
                            </a:schemeClr>
                          </a:solidFill>
                          <a:latin typeface="+mn-lt"/>
                          <a:ea typeface="+mn-ea"/>
                          <a:cs typeface="+mn-cs"/>
                        </a:rPr>
                        <a:t>.</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5"/>
                        </a:solidFill>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Position to Job Information Sync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Removal of Custom Fields </a:t>
                      </a:r>
                    </a:p>
                    <a:p>
                      <a:pPr marL="171450" indent="-171450" algn="l">
                        <a:spcAft>
                          <a:spcPts val="400"/>
                        </a:spcAft>
                        <a:buFont typeface="Wingdings" panose="05000000000000000000" pitchFamily="2" charset="2"/>
                        <a:buChar char="ü"/>
                      </a:pPr>
                      <a:r>
                        <a:rPr lang="en-GB" sz="900" b="0"/>
                        <a:t>Position Creation &amp; Delimiting</a:t>
                      </a: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Temporary Assignment</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Data aspect of Temporary Assignments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i="1">
                          <a:solidFill>
                            <a:schemeClr val="accent3"/>
                          </a:solidFill>
                        </a:rPr>
                        <a:t>Enable Job Info Pay Group </a:t>
                      </a:r>
                      <a:endParaRPr lang="en-GB" sz="900" b="0">
                        <a:solidFill>
                          <a:schemeClr val="accent3"/>
                        </a:solidFill>
                      </a:endParaRPr>
                    </a:p>
                    <a:p>
                      <a:pPr marL="171450" indent="-171450" algn="l">
                        <a:spcAft>
                          <a:spcPts val="400"/>
                        </a:spcAft>
                        <a:buFont typeface="Wingdings" panose="05000000000000000000" pitchFamily="2" charset="2"/>
                        <a:buChar char="ü"/>
                      </a:pPr>
                      <a:r>
                        <a:rPr lang="en-GB" sz="900" b="0">
                          <a:solidFill>
                            <a:schemeClr val="accent5"/>
                          </a:solidFill>
                        </a:rPr>
                        <a:t>Enabling of Business Unit, Division, Department</a:t>
                      </a:r>
                      <a:endParaRPr lang="en-GB" sz="900" b="0">
                        <a:solidFill>
                          <a:schemeClr val="accent5"/>
                        </a:solidFill>
                        <a:highlight>
                          <a:srgbClr val="FFFF00"/>
                        </a:highlight>
                      </a:endParaRPr>
                    </a:p>
                  </a:txBody>
                  <a:tcPr marL="36000" marR="36000"/>
                </a:tc>
                <a:tc>
                  <a:txBody>
                    <a:bodyPr/>
                    <a:lstStyle/>
                    <a:p>
                      <a:pPr marL="171450" indent="-171450" algn="l">
                        <a:spcAft>
                          <a:spcPts val="400"/>
                        </a:spcAft>
                        <a:buFont typeface="Wingdings" panose="05000000000000000000" pitchFamily="2" charset="2"/>
                        <a:buChar char="ü"/>
                      </a:pPr>
                      <a:r>
                        <a:rPr lang="en-GB" sz="900" b="0"/>
                        <a:t>Transition Periods integration for Employees </a:t>
                      </a:r>
                    </a:p>
                    <a:p>
                      <a:pPr marL="171450" indent="-171450" algn="l">
                        <a:spcAft>
                          <a:spcPts val="400"/>
                        </a:spcAft>
                        <a:buFont typeface="Wingdings" panose="05000000000000000000" pitchFamily="2" charset="2"/>
                        <a:buChar char="ü"/>
                      </a:pPr>
                      <a:r>
                        <a:rPr lang="en-GB" sz="900" b="0">
                          <a:solidFill>
                            <a:schemeClr val="accent5"/>
                          </a:solidFill>
                        </a:rPr>
                        <a:t>Transition Periods for Managers</a:t>
                      </a:r>
                    </a:p>
                  </a:txBody>
                  <a:tcPr marL="36000" marR="36000"/>
                </a:tc>
                <a:tc>
                  <a:txBody>
                    <a:bodyPr/>
                    <a:lstStyle/>
                    <a:p>
                      <a:pPr marL="171450" indent="-171450" algn="l">
                        <a:spcAft>
                          <a:spcPts val="400"/>
                        </a:spcAft>
                        <a:buFont typeface="Wingdings" panose="05000000000000000000" pitchFamily="2" charset="2"/>
                        <a:buChar char="ü"/>
                      </a:pPr>
                      <a:r>
                        <a:rPr lang="en-GB" sz="900" b="0"/>
                        <a:t>Replacing Location Group with Geozone</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3"/>
                          </a:solidFill>
                          <a:latin typeface="+mn-lt"/>
                          <a:ea typeface="+mn-ea"/>
                          <a:cs typeface="+mn-cs"/>
                        </a:rPr>
                        <a:t>Enable Job Info Pay Group </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Removal of country specific fields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Reverting to standard pay ranges and Job Classification</a:t>
                      </a:r>
                    </a:p>
                  </a:txBody>
                  <a:tcPr marL="36000" marR="36000"/>
                </a:tc>
                <a:tc>
                  <a:txBody>
                    <a:bodyPr/>
                    <a:lstStyle/>
                    <a:p>
                      <a:pPr marL="171450" indent="-171450" algn="l">
                        <a:spcAft>
                          <a:spcPts val="400"/>
                        </a:spcAft>
                        <a:buFont typeface="Wingdings" panose="05000000000000000000" pitchFamily="2" charset="2"/>
                        <a:buChar char="ü"/>
                      </a:pPr>
                      <a:r>
                        <a:rPr lang="en-GB" sz="900" b="0"/>
                        <a:t>Introduce the leave of absence and right to return functionality</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Improving performance of compensation module</a:t>
                      </a:r>
                    </a:p>
                    <a:p>
                      <a:pPr marL="171450" indent="-171450" algn="l">
                        <a:spcAft>
                          <a:spcPts val="400"/>
                        </a:spcAft>
                        <a:buFont typeface="Wingdings" panose="05000000000000000000" pitchFamily="2" charset="2"/>
                        <a:buChar char="ü"/>
                      </a:pPr>
                      <a:endParaRPr lang="en-GB" sz="900" b="0"/>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t>Removing Custom Field Person ID </a:t>
                      </a:r>
                      <a:endParaRPr lang="en-GB" sz="900" b="0">
                        <a:solidFill>
                          <a:srgbClr val="FF0000"/>
                        </a:solidFill>
                      </a:endParaRP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Job information Contract Type</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Introducing role based learning</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r>
                        <a:rPr lang="en-GB" sz="900" b="0"/>
                        <a:t>Mandatory fields for contingent workers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Mass Positions</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Using LMS for Contingent workers </a:t>
                      </a:r>
                    </a:p>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Making objects mandatory</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Role Based Permissions (RBP)</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accent1">
                              <a:lumMod val="75000"/>
                            </a:schemeClr>
                          </a:solidFill>
                          <a:latin typeface="+mn-lt"/>
                          <a:ea typeface="+mn-ea"/>
                          <a:cs typeface="+mn-cs"/>
                        </a:rPr>
                        <a:t>Learning Improvements (Reduce Admin Access Roles)</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dk1"/>
                        </a:solidFill>
                        <a:latin typeface="+mn-lt"/>
                        <a:ea typeface="+mn-ea"/>
                        <a:cs typeface="+mn-cs"/>
                      </a:endParaRPr>
                    </a:p>
                  </a:txBody>
                  <a:tcPr marL="36000" marR="36000"/>
                </a:tc>
                <a:tc>
                  <a:txBody>
                    <a:bodyPr/>
                    <a:lstStyle/>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Downstream Config</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Integration to SAP for BU, Division Department</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Chief Position</a:t>
                      </a:r>
                    </a:p>
                    <a:p>
                      <a:pPr marL="171450" marR="0" lvl="1"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r>
                        <a:rPr lang="en-GB" sz="900" b="0">
                          <a:solidFill>
                            <a:schemeClr val="dk1"/>
                          </a:solidFill>
                          <a:latin typeface="+mn-lt"/>
                          <a:ea typeface="+mn-ea"/>
                          <a:cs typeface="+mn-cs"/>
                        </a:rPr>
                        <a:t>Automation of transition periods for managers (integration to SAP)</a:t>
                      </a:r>
                    </a:p>
                    <a:p>
                      <a:pPr marL="171450" lvl="1" indent="-171450" algn="l">
                        <a:spcAft>
                          <a:spcPts val="400"/>
                        </a:spcAft>
                        <a:buFont typeface="Wingdings" panose="05000000000000000000" pitchFamily="2" charset="2"/>
                        <a:buChar char="ü"/>
                      </a:pPr>
                      <a:r>
                        <a:rPr lang="en-GB" sz="900" b="0" i="1"/>
                        <a:t>Introduce System Identifier to SAP ECC</a:t>
                      </a:r>
                    </a:p>
                    <a:p>
                      <a:pPr marL="171450" lvl="1" indent="-171450" algn="l">
                        <a:spcAft>
                          <a:spcPts val="400"/>
                        </a:spcAft>
                        <a:buFont typeface="Wingdings" panose="05000000000000000000" pitchFamily="2" charset="2"/>
                        <a:buChar char="ü"/>
                      </a:pPr>
                      <a:r>
                        <a:rPr lang="en-GB" sz="900" b="0" i="1">
                          <a:solidFill>
                            <a:schemeClr val="accent3"/>
                          </a:solidFill>
                        </a:rPr>
                        <a:t>Redesign field values for Employee Class &amp; Employment Type</a:t>
                      </a:r>
                    </a:p>
                    <a:p>
                      <a:pPr marL="171450" lvl="1" indent="-171450" algn="l">
                        <a:spcAft>
                          <a:spcPts val="400"/>
                        </a:spcAft>
                        <a:buFont typeface="Wingdings" panose="05000000000000000000" pitchFamily="2" charset="2"/>
                        <a:buChar char="ü"/>
                      </a:pPr>
                      <a:r>
                        <a:rPr lang="en-GB" sz="900" b="0" i="1"/>
                        <a:t>Integration for ‘Managers’ Transition Periods etc…</a:t>
                      </a:r>
                    </a:p>
                    <a:p>
                      <a:pPr marL="171450" lvl="1" indent="-171450" algn="l">
                        <a:spcAft>
                          <a:spcPts val="400"/>
                        </a:spcAft>
                        <a:buFont typeface="Wingdings" panose="05000000000000000000" pitchFamily="2" charset="2"/>
                        <a:buChar char="ü"/>
                      </a:pPr>
                      <a:r>
                        <a:rPr lang="en-GB" sz="900" b="0" i="1"/>
                        <a:t>Person ID External</a:t>
                      </a:r>
                    </a:p>
                    <a:p>
                      <a:pPr marL="171450" lvl="1" indent="-171450" algn="l">
                        <a:spcAft>
                          <a:spcPts val="400"/>
                        </a:spcAft>
                        <a:buFont typeface="Wingdings" panose="05000000000000000000" pitchFamily="2" charset="2"/>
                        <a:buChar char="ü"/>
                      </a:pPr>
                      <a:r>
                        <a:rPr lang="en-GB" sz="900" b="0" i="1"/>
                        <a:t>DOA</a:t>
                      </a:r>
                    </a:p>
                  </a:txBody>
                  <a:tcPr marL="36000" marR="36000"/>
                </a:tc>
                <a:extLst>
                  <a:ext uri="{0D108BD9-81ED-4DB2-BD59-A6C34878D82A}">
                    <a16:rowId xmlns:a16="http://schemas.microsoft.com/office/drawing/2014/main" val="2659425416"/>
                  </a:ext>
                </a:extLst>
              </a:tr>
              <a:tr h="478579">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ü"/>
                        <a:tabLst/>
                        <a:defRPr/>
                      </a:pPr>
                      <a:endParaRPr lang="en-GB" sz="900" b="0">
                        <a:solidFill>
                          <a:schemeClr val="accent1">
                            <a:lumMod val="75000"/>
                          </a:schemeClr>
                        </a:solidFill>
                        <a:latin typeface="+mn-lt"/>
                        <a:ea typeface="+mn-ea"/>
                        <a:cs typeface="+mn-cs"/>
                      </a:endParaRPr>
                    </a:p>
                  </a:txBody>
                  <a:tcPr marL="36000" marR="36000"/>
                </a:tc>
                <a:tc>
                  <a:txBody>
                    <a:bodyPr/>
                    <a:lstStyle/>
                    <a:p>
                      <a:pPr marL="171450" indent="-171450" algn="l">
                        <a:spcAft>
                          <a:spcPts val="400"/>
                        </a:spcAft>
                        <a:buFont typeface="Wingdings" panose="05000000000000000000" pitchFamily="2" charset="2"/>
                        <a:buChar char="ü"/>
                      </a:pPr>
                      <a:endParaRPr lang="en-GB" sz="900" b="0">
                        <a:solidFill>
                          <a:schemeClr val="accent1">
                            <a:lumMod val="75000"/>
                          </a:schemeClr>
                        </a:solidFill>
                      </a:endParaRPr>
                    </a:p>
                  </a:txBody>
                  <a:tcPr marL="36000" marR="36000"/>
                </a:tc>
                <a:extLst>
                  <a:ext uri="{0D108BD9-81ED-4DB2-BD59-A6C34878D82A}">
                    <a16:rowId xmlns:a16="http://schemas.microsoft.com/office/drawing/2014/main" val="4035819530"/>
                  </a:ext>
                </a:extLst>
              </a:tr>
              <a:tr h="370840">
                <a:tc>
                  <a:txBody>
                    <a:bodyPr/>
                    <a:lstStyle/>
                    <a:p>
                      <a:pPr algn="l">
                        <a:spcAft>
                          <a:spcPts val="400"/>
                        </a:spcAft>
                      </a:pPr>
                      <a:endParaRPr lang="en-GB" sz="1000" b="0"/>
                    </a:p>
                  </a:txBody>
                  <a:tcPr marL="36000" marR="36000"/>
                </a:tc>
                <a:tc>
                  <a:txBody>
                    <a:bodyPr/>
                    <a:lstStyle/>
                    <a:p>
                      <a:pPr algn="l">
                        <a:spcAft>
                          <a:spcPts val="400"/>
                        </a:spcAft>
                      </a:pPr>
                      <a:endParaRPr lang="en-GB" sz="1000" b="0"/>
                    </a:p>
                  </a:txBody>
                  <a:tcPr marL="36000" marR="36000"/>
                </a:tc>
                <a:tc>
                  <a:txBody>
                    <a:bodyPr/>
                    <a:lstStyle/>
                    <a:p>
                      <a:pPr algn="l">
                        <a:spcAft>
                          <a:spcPts val="400"/>
                        </a:spcAft>
                      </a:pPr>
                      <a:endParaRPr lang="en-GB" sz="1000" b="0"/>
                    </a:p>
                  </a:txBody>
                  <a:tcPr marL="36000" marR="36000"/>
                </a:tc>
                <a:tc>
                  <a:txBody>
                    <a:bodyPr/>
                    <a:lstStyle/>
                    <a:p>
                      <a:pPr algn="l">
                        <a:spcAft>
                          <a:spcPts val="400"/>
                        </a:spcAft>
                      </a:pPr>
                      <a:endParaRPr lang="en-GB" sz="1000" b="0"/>
                    </a:p>
                  </a:txBody>
                  <a:tcPr marL="36000" marR="36000"/>
                </a:tc>
                <a:tc>
                  <a:txBody>
                    <a:bodyPr/>
                    <a:lstStyle/>
                    <a:p>
                      <a:pPr marL="171450" indent="-171450" algn="l">
                        <a:spcAft>
                          <a:spcPts val="400"/>
                        </a:spcAft>
                        <a:buFont typeface="Wingdings" panose="05000000000000000000" pitchFamily="2" charset="2"/>
                        <a:buChar char="v"/>
                      </a:pPr>
                      <a:r>
                        <a:rPr lang="en-GB" sz="900" b="0"/>
                        <a:t>Evolution</a:t>
                      </a:r>
                    </a:p>
                  </a:txBody>
                  <a:tcPr marL="36000" marR="36000"/>
                </a:tc>
                <a:tc>
                  <a:txBody>
                    <a:bodyPr/>
                    <a:lstStyle/>
                    <a:p>
                      <a:pPr marL="171450" indent="-171450" algn="l">
                        <a:spcAft>
                          <a:spcPts val="400"/>
                        </a:spcAft>
                        <a:buFont typeface="Wingdings" panose="05000000000000000000" pitchFamily="2" charset="2"/>
                        <a:buChar char="v"/>
                      </a:pPr>
                      <a:r>
                        <a:rPr lang="en-GB" sz="900" b="0"/>
                        <a:t>IAM</a:t>
                      </a:r>
                    </a:p>
                  </a:txBody>
                  <a:tcPr marL="36000" marR="36000"/>
                </a:tc>
                <a:tc>
                  <a:txBody>
                    <a:bodyPr/>
                    <a:lstStyle/>
                    <a:p>
                      <a:pPr marL="171450" indent="-171450" algn="l">
                        <a:spcAft>
                          <a:spcPts val="400"/>
                        </a:spcAft>
                        <a:buFont typeface="Wingdings" panose="05000000000000000000" pitchFamily="2" charset="2"/>
                        <a:buChar char="v"/>
                      </a:pPr>
                      <a:endParaRPr lang="en-GB" sz="900" b="0"/>
                    </a:p>
                  </a:txBody>
                  <a:tcPr marL="36000" marR="36000"/>
                </a:tc>
                <a:tc>
                  <a:txBody>
                    <a:bodyPr/>
                    <a:lstStyle/>
                    <a:p>
                      <a:pPr marL="171450" marR="0" lvl="0" indent="-171450" algn="l" defTabSz="914400" rtl="0" eaLnBrk="1" fontAlgn="base" latinLnBrk="0" hangingPunct="1">
                        <a:lnSpc>
                          <a:spcPct val="100000"/>
                        </a:lnSpc>
                        <a:spcBef>
                          <a:spcPct val="0"/>
                        </a:spcBef>
                        <a:spcAft>
                          <a:spcPts val="400"/>
                        </a:spcAft>
                        <a:buClr>
                          <a:schemeClr val="tx1"/>
                        </a:buClr>
                        <a:buSzTx/>
                        <a:buFont typeface="Wingdings" panose="05000000000000000000" pitchFamily="2" charset="2"/>
                        <a:buChar char="v"/>
                        <a:tabLst/>
                        <a:defRPr/>
                      </a:pPr>
                      <a:r>
                        <a:rPr lang="en-GB" sz="900" b="0"/>
                        <a:t>Global Workforce Tracking</a:t>
                      </a:r>
                    </a:p>
                  </a:txBody>
                  <a:tcPr marL="36000" marR="36000"/>
                </a:tc>
                <a:tc>
                  <a:txBody>
                    <a:bodyPr/>
                    <a:lstStyle/>
                    <a:p>
                      <a:pPr marL="171450" indent="-171450" algn="l">
                        <a:spcAft>
                          <a:spcPts val="400"/>
                        </a:spcAft>
                        <a:buFont typeface="Wingdings" panose="05000000000000000000" pitchFamily="2" charset="2"/>
                        <a:buChar char="v"/>
                      </a:pPr>
                      <a:r>
                        <a:rPr lang="en-GB" sz="900" b="0"/>
                        <a:t>IAM, GRC</a:t>
                      </a:r>
                    </a:p>
                  </a:txBody>
                  <a:tcPr marL="36000" marR="36000"/>
                </a:tc>
                <a:tc>
                  <a:txBody>
                    <a:bodyPr/>
                    <a:lstStyle/>
                    <a:p>
                      <a:pPr marL="171450" indent="-171450" algn="l">
                        <a:spcAft>
                          <a:spcPts val="400"/>
                        </a:spcAft>
                        <a:buFont typeface="Wingdings" panose="05000000000000000000" pitchFamily="2" charset="2"/>
                        <a:buChar char="v"/>
                      </a:pPr>
                      <a:r>
                        <a:rPr lang="en-GB" sz="900" b="0"/>
                        <a:t>IAM, </a:t>
                      </a:r>
                    </a:p>
                    <a:p>
                      <a:pPr marL="171450" indent="-171450" algn="l">
                        <a:spcAft>
                          <a:spcPts val="400"/>
                        </a:spcAft>
                        <a:buFont typeface="Wingdings" panose="05000000000000000000" pitchFamily="2" charset="2"/>
                        <a:buChar char="v"/>
                      </a:pPr>
                      <a:r>
                        <a:rPr lang="en-GB" sz="900" b="0"/>
                        <a:t>New Instance &amp; supporting env, </a:t>
                      </a:r>
                      <a:r>
                        <a:rPr lang="en-GB" sz="900" b="0" err="1"/>
                        <a:t>myFinance</a:t>
                      </a:r>
                      <a:r>
                        <a:rPr lang="en-GB" sz="900" b="0"/>
                        <a:t> release 2, </a:t>
                      </a:r>
                    </a:p>
                    <a:p>
                      <a:pPr marL="171450" indent="-171450" algn="l">
                        <a:spcAft>
                          <a:spcPts val="400"/>
                        </a:spcAft>
                        <a:buFont typeface="Wingdings" panose="05000000000000000000" pitchFamily="2" charset="2"/>
                        <a:buChar char="v"/>
                      </a:pPr>
                      <a:r>
                        <a:rPr lang="en-GB" sz="900" b="0"/>
                        <a:t>SAP release pack alignment</a:t>
                      </a:r>
                    </a:p>
                  </a:txBody>
                  <a:tcPr marL="36000" marR="36000"/>
                </a:tc>
                <a:extLst>
                  <a:ext uri="{0D108BD9-81ED-4DB2-BD59-A6C34878D82A}">
                    <a16:rowId xmlns:a16="http://schemas.microsoft.com/office/drawing/2014/main" val="1027697149"/>
                  </a:ext>
                </a:extLst>
              </a:tr>
            </a:tbl>
          </a:graphicData>
        </a:graphic>
      </p:graphicFrame>
      <p:sp>
        <p:nvSpPr>
          <p:cNvPr id="9" name="Rectangle 8">
            <a:extLst>
              <a:ext uri="{FF2B5EF4-FFF2-40B4-BE49-F238E27FC236}">
                <a16:creationId xmlns:a16="http://schemas.microsoft.com/office/drawing/2014/main" id="{9EC0B56F-DD67-4B8E-9246-E2DA0916CB48}"/>
              </a:ext>
            </a:extLst>
          </p:cNvPr>
          <p:cNvSpPr/>
          <p:nvPr/>
        </p:nvSpPr>
        <p:spPr>
          <a:xfrm>
            <a:off x="10194699" y="460305"/>
            <a:ext cx="1050288" cy="230832"/>
          </a:xfrm>
          <a:prstGeom prst="rect">
            <a:avLst/>
          </a:prstGeom>
        </p:spPr>
        <p:txBody>
          <a:bodyPr wrap="none">
            <a:spAutoFit/>
          </a:bodyPr>
          <a:lstStyle/>
          <a:p>
            <a:r>
              <a:rPr lang="en-GB" sz="900">
                <a:solidFill>
                  <a:schemeClr val="accent3"/>
                </a:solidFill>
              </a:rPr>
              <a:t>*To Be Validated</a:t>
            </a:r>
          </a:p>
        </p:txBody>
      </p:sp>
      <p:sp>
        <p:nvSpPr>
          <p:cNvPr id="11" name="Rectangle 10">
            <a:extLst>
              <a:ext uri="{FF2B5EF4-FFF2-40B4-BE49-F238E27FC236}">
                <a16:creationId xmlns:a16="http://schemas.microsoft.com/office/drawing/2014/main" id="{CB4379BD-FB66-41AB-8C42-6BAC9439FEA1}"/>
              </a:ext>
            </a:extLst>
          </p:cNvPr>
          <p:cNvSpPr/>
          <p:nvPr/>
        </p:nvSpPr>
        <p:spPr>
          <a:xfrm>
            <a:off x="106870" y="1813462"/>
            <a:ext cx="469103" cy="276999"/>
          </a:xfrm>
          <a:prstGeom prst="rect">
            <a:avLst/>
          </a:prstGeom>
        </p:spPr>
        <p:txBody>
          <a:bodyPr wrap="none">
            <a:spAutoFit/>
          </a:bodyPr>
          <a:lstStyle/>
          <a:p>
            <a:pPr lvl="0" fontAlgn="base">
              <a:spcBef>
                <a:spcPct val="0"/>
              </a:spcBef>
              <a:spcAft>
                <a:spcPts val="800"/>
              </a:spcAft>
              <a:buClr>
                <a:schemeClr val="tx1"/>
              </a:buClr>
              <a:defRPr/>
            </a:pPr>
            <a:r>
              <a:rPr lang="en-GB" sz="1200">
                <a:solidFill>
                  <a:schemeClr val="tx1">
                    <a:lumMod val="75000"/>
                  </a:schemeClr>
                </a:solidFill>
              </a:rPr>
              <a:t>Title</a:t>
            </a:r>
          </a:p>
        </p:txBody>
      </p:sp>
      <p:sp>
        <p:nvSpPr>
          <p:cNvPr id="12" name="Rectangle 11">
            <a:extLst>
              <a:ext uri="{FF2B5EF4-FFF2-40B4-BE49-F238E27FC236}">
                <a16:creationId xmlns:a16="http://schemas.microsoft.com/office/drawing/2014/main" id="{95419EBE-5EB2-4FF1-B4CA-AFF6A0A313B3}"/>
              </a:ext>
            </a:extLst>
          </p:cNvPr>
          <p:cNvSpPr/>
          <p:nvPr/>
        </p:nvSpPr>
        <p:spPr>
          <a:xfrm rot="16200000">
            <a:off x="-859680" y="3569509"/>
            <a:ext cx="2255746" cy="276999"/>
          </a:xfrm>
          <a:prstGeom prst="rect">
            <a:avLst/>
          </a:prstGeom>
        </p:spPr>
        <p:txBody>
          <a:bodyPr wrap="none">
            <a:spAutoFit/>
          </a:bodyPr>
          <a:lstStyle/>
          <a:p>
            <a:pPr lvl="0" fontAlgn="base">
              <a:spcBef>
                <a:spcPct val="0"/>
              </a:spcBef>
              <a:spcAft>
                <a:spcPts val="800"/>
              </a:spcAft>
              <a:buClr>
                <a:schemeClr val="tx1"/>
              </a:buClr>
              <a:defRPr/>
            </a:pPr>
            <a:r>
              <a:rPr lang="en-GB" sz="1200">
                <a:solidFill>
                  <a:schemeClr val="tx1">
                    <a:lumMod val="75000"/>
                  </a:schemeClr>
                </a:solidFill>
              </a:rPr>
              <a:t>Core Employee Central Scope</a:t>
            </a:r>
          </a:p>
        </p:txBody>
      </p:sp>
      <p:sp>
        <p:nvSpPr>
          <p:cNvPr id="2" name="Rectangle 1">
            <a:extLst>
              <a:ext uri="{FF2B5EF4-FFF2-40B4-BE49-F238E27FC236}">
                <a16:creationId xmlns:a16="http://schemas.microsoft.com/office/drawing/2014/main" id="{60ADD2A1-F8B6-4EAB-B75A-72D372618814}"/>
              </a:ext>
            </a:extLst>
          </p:cNvPr>
          <p:cNvSpPr/>
          <p:nvPr/>
        </p:nvSpPr>
        <p:spPr>
          <a:xfrm>
            <a:off x="10194699" y="95428"/>
            <a:ext cx="1598466" cy="369332"/>
          </a:xfrm>
          <a:prstGeom prst="rect">
            <a:avLst/>
          </a:prstGeom>
        </p:spPr>
        <p:txBody>
          <a:bodyPr wrap="square">
            <a:spAutoFit/>
          </a:bodyPr>
          <a:lstStyle/>
          <a:p>
            <a:r>
              <a:rPr lang="en-GB" sz="900">
                <a:solidFill>
                  <a:schemeClr val="accent5"/>
                </a:solidFill>
              </a:rPr>
              <a:t>*Foundational work,  Value delivered in later phase</a:t>
            </a:r>
          </a:p>
        </p:txBody>
      </p:sp>
      <p:sp>
        <p:nvSpPr>
          <p:cNvPr id="14" name="Rectangle 13">
            <a:extLst>
              <a:ext uri="{FF2B5EF4-FFF2-40B4-BE49-F238E27FC236}">
                <a16:creationId xmlns:a16="http://schemas.microsoft.com/office/drawing/2014/main" id="{9755E828-ED27-4404-960A-4E5A8A6F3E7F}"/>
              </a:ext>
            </a:extLst>
          </p:cNvPr>
          <p:cNvSpPr/>
          <p:nvPr/>
        </p:nvSpPr>
        <p:spPr>
          <a:xfrm>
            <a:off x="-68792" y="5424260"/>
            <a:ext cx="767269" cy="276999"/>
          </a:xfrm>
          <a:prstGeom prst="rect">
            <a:avLst/>
          </a:prstGeom>
        </p:spPr>
        <p:txBody>
          <a:bodyPr wrap="square">
            <a:spAutoFit/>
          </a:bodyPr>
          <a:lstStyle/>
          <a:p>
            <a:pPr lvl="0" algn="ctr" fontAlgn="base">
              <a:spcBef>
                <a:spcPct val="0"/>
              </a:spcBef>
              <a:spcAft>
                <a:spcPts val="800"/>
              </a:spcAft>
              <a:buClr>
                <a:schemeClr val="tx1"/>
              </a:buClr>
              <a:defRPr/>
            </a:pPr>
            <a:r>
              <a:rPr lang="en-GB" sz="1200">
                <a:solidFill>
                  <a:schemeClr val="tx1">
                    <a:lumMod val="75000"/>
                  </a:schemeClr>
                </a:solidFill>
              </a:rPr>
              <a:t>Value</a:t>
            </a:r>
          </a:p>
        </p:txBody>
      </p:sp>
      <p:sp>
        <p:nvSpPr>
          <p:cNvPr id="16" name="Rectangle 15">
            <a:extLst>
              <a:ext uri="{FF2B5EF4-FFF2-40B4-BE49-F238E27FC236}">
                <a16:creationId xmlns:a16="http://schemas.microsoft.com/office/drawing/2014/main" id="{85452F9D-52D9-4B9D-8F96-0A46A18ACAF9}"/>
              </a:ext>
            </a:extLst>
          </p:cNvPr>
          <p:cNvSpPr/>
          <p:nvPr/>
        </p:nvSpPr>
        <p:spPr>
          <a:xfrm>
            <a:off x="-64555" y="6375955"/>
            <a:ext cx="767269" cy="461665"/>
          </a:xfrm>
          <a:prstGeom prst="rect">
            <a:avLst/>
          </a:prstGeom>
        </p:spPr>
        <p:txBody>
          <a:bodyPr wrap="square">
            <a:spAutoFit/>
          </a:bodyPr>
          <a:lstStyle/>
          <a:p>
            <a:pPr lvl="0" algn="ctr" fontAlgn="base">
              <a:spcBef>
                <a:spcPct val="0"/>
              </a:spcBef>
              <a:spcAft>
                <a:spcPts val="800"/>
              </a:spcAft>
              <a:buClr>
                <a:schemeClr val="tx1"/>
              </a:buClr>
              <a:defRPr/>
            </a:pPr>
            <a:r>
              <a:rPr lang="en-GB" sz="1200">
                <a:solidFill>
                  <a:schemeClr val="tx1">
                    <a:lumMod val="75000"/>
                  </a:schemeClr>
                </a:solidFill>
              </a:rPr>
              <a:t>Dependency</a:t>
            </a:r>
          </a:p>
        </p:txBody>
      </p:sp>
      <p:sp>
        <p:nvSpPr>
          <p:cNvPr id="15" name="Rectangle 14">
            <a:extLst>
              <a:ext uri="{FF2B5EF4-FFF2-40B4-BE49-F238E27FC236}">
                <a16:creationId xmlns:a16="http://schemas.microsoft.com/office/drawing/2014/main" id="{87FDA695-40AD-4C7A-986B-0109A318E144}"/>
              </a:ext>
            </a:extLst>
          </p:cNvPr>
          <p:cNvSpPr/>
          <p:nvPr/>
        </p:nvSpPr>
        <p:spPr>
          <a:xfrm>
            <a:off x="10194699" y="691137"/>
            <a:ext cx="1832553" cy="230832"/>
          </a:xfrm>
          <a:prstGeom prst="rect">
            <a:avLst/>
          </a:prstGeom>
        </p:spPr>
        <p:txBody>
          <a:bodyPr wrap="none">
            <a:spAutoFit/>
          </a:bodyPr>
          <a:lstStyle/>
          <a:p>
            <a:r>
              <a:rPr lang="en-GB" sz="900">
                <a:solidFill>
                  <a:schemeClr val="accent1"/>
                </a:solidFill>
              </a:rPr>
              <a:t>*SuccessFactors Non-EC scope</a:t>
            </a:r>
          </a:p>
        </p:txBody>
      </p:sp>
    </p:spTree>
    <p:extLst>
      <p:ext uri="{BB962C8B-B14F-4D97-AF65-F5344CB8AC3E}">
        <p14:creationId xmlns:p14="http://schemas.microsoft.com/office/powerpoint/2010/main" val="8599348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A7A9C3B-36E8-4B31-8ABB-ED26B431F512}"/>
              </a:ext>
            </a:extLst>
          </p:cNvPr>
          <p:cNvSpPr/>
          <p:nvPr/>
        </p:nvSpPr>
        <p:spPr bwMode="auto">
          <a:xfrm>
            <a:off x="8982808" y="0"/>
            <a:ext cx="3209192" cy="105039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8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
        <p:nvSpPr>
          <p:cNvPr id="2" name="Title 1"/>
          <p:cNvSpPr>
            <a:spLocks noGrp="1"/>
          </p:cNvSpPr>
          <p:nvPr>
            <p:ph type="title"/>
          </p:nvPr>
        </p:nvSpPr>
        <p:spPr>
          <a:xfrm>
            <a:off x="506923" y="-29618"/>
            <a:ext cx="11685077" cy="1240336"/>
          </a:xfrm>
        </p:spPr>
        <p:txBody>
          <a:bodyPr anchor="ctr"/>
          <a:lstStyle/>
          <a:p>
            <a:r>
              <a:rPr lang="en-GB" sz="3730" spc="-200">
                <a:solidFill>
                  <a:schemeClr val="tx1">
                    <a:lumMod val="65000"/>
                    <a:lumOff val="35000"/>
                  </a:schemeClr>
                </a:solidFill>
              </a:rPr>
              <a:t>my</a:t>
            </a:r>
            <a:r>
              <a:rPr lang="en-GB" sz="3730" b="1" spc="-200">
                <a:solidFill>
                  <a:schemeClr val="accent2">
                    <a:lumMod val="75000"/>
                  </a:schemeClr>
                </a:solidFill>
              </a:rPr>
              <a:t>HR</a:t>
            </a:r>
            <a:r>
              <a:rPr lang="en-GB" sz="3730">
                <a:solidFill>
                  <a:schemeClr val="accent2">
                    <a:lumMod val="75000"/>
                  </a:schemeClr>
                </a:solidFill>
              </a:rPr>
              <a:t> </a:t>
            </a:r>
            <a:r>
              <a:rPr lang="en-GB" sz="3730" spc="-250">
                <a:solidFill>
                  <a:schemeClr val="tx1">
                    <a:lumMod val="65000"/>
                    <a:lumOff val="35000"/>
                  </a:schemeClr>
                </a:solidFill>
              </a:rPr>
              <a:t>2.0</a:t>
            </a:r>
            <a:br>
              <a:rPr lang="en-GB" sz="3730"/>
            </a:br>
            <a:r>
              <a:rPr lang="en-GB" sz="3730"/>
              <a:t>Original Approach </a:t>
            </a:r>
            <a:r>
              <a:rPr lang="en-GB" sz="3730">
                <a:solidFill>
                  <a:schemeClr val="bg1">
                    <a:lumMod val="65000"/>
                  </a:schemeClr>
                </a:solidFill>
              </a:rPr>
              <a:t>Build Phase Cost Breakdowns**</a:t>
            </a:r>
            <a:endParaRPr lang="en-US" sz="3730">
              <a:solidFill>
                <a:schemeClr val="bg1">
                  <a:lumMod val="65000"/>
                </a:schemeClr>
              </a:solidFill>
            </a:endParaRPr>
          </a:p>
        </p:txBody>
      </p:sp>
      <p:graphicFrame>
        <p:nvGraphicFramePr>
          <p:cNvPr id="4" name="Table 3">
            <a:extLst>
              <a:ext uri="{FF2B5EF4-FFF2-40B4-BE49-F238E27FC236}">
                <a16:creationId xmlns:a16="http://schemas.microsoft.com/office/drawing/2014/main" id="{B408A84D-4073-4BDF-AE55-9E47D5D58040}"/>
              </a:ext>
            </a:extLst>
          </p:cNvPr>
          <p:cNvGraphicFramePr>
            <a:graphicFrameLocks noGrp="1"/>
          </p:cNvGraphicFramePr>
          <p:nvPr/>
        </p:nvGraphicFramePr>
        <p:xfrm>
          <a:off x="83860" y="1210718"/>
          <a:ext cx="12049146" cy="2080800"/>
        </p:xfrm>
        <a:graphic>
          <a:graphicData uri="http://schemas.openxmlformats.org/drawingml/2006/table">
            <a:tbl>
              <a:tblPr bandRow="1">
                <a:tableStyleId>{5C22544A-7EE6-4342-B048-85BDC9FD1C3A}</a:tableStyleId>
              </a:tblPr>
              <a:tblGrid>
                <a:gridCol w="210642">
                  <a:extLst>
                    <a:ext uri="{9D8B030D-6E8A-4147-A177-3AD203B41FA5}">
                      <a16:colId xmlns:a16="http://schemas.microsoft.com/office/drawing/2014/main" val="1115808563"/>
                    </a:ext>
                  </a:extLst>
                </a:gridCol>
                <a:gridCol w="1012499">
                  <a:extLst>
                    <a:ext uri="{9D8B030D-6E8A-4147-A177-3AD203B41FA5}">
                      <a16:colId xmlns:a16="http://schemas.microsoft.com/office/drawing/2014/main" val="2497214222"/>
                    </a:ext>
                  </a:extLst>
                </a:gridCol>
                <a:gridCol w="3293574">
                  <a:extLst>
                    <a:ext uri="{9D8B030D-6E8A-4147-A177-3AD203B41FA5}">
                      <a16:colId xmlns:a16="http://schemas.microsoft.com/office/drawing/2014/main" val="3155934705"/>
                    </a:ext>
                  </a:extLst>
                </a:gridCol>
                <a:gridCol w="1143000">
                  <a:extLst>
                    <a:ext uri="{9D8B030D-6E8A-4147-A177-3AD203B41FA5}">
                      <a16:colId xmlns:a16="http://schemas.microsoft.com/office/drawing/2014/main" val="618119554"/>
                    </a:ext>
                  </a:extLst>
                </a:gridCol>
                <a:gridCol w="936155">
                  <a:extLst>
                    <a:ext uri="{9D8B030D-6E8A-4147-A177-3AD203B41FA5}">
                      <a16:colId xmlns:a16="http://schemas.microsoft.com/office/drawing/2014/main" val="3393450343"/>
                    </a:ext>
                  </a:extLst>
                </a:gridCol>
                <a:gridCol w="919950">
                  <a:extLst>
                    <a:ext uri="{9D8B030D-6E8A-4147-A177-3AD203B41FA5}">
                      <a16:colId xmlns:a16="http://schemas.microsoft.com/office/drawing/2014/main" val="3646949286"/>
                    </a:ext>
                  </a:extLst>
                </a:gridCol>
                <a:gridCol w="4533326">
                  <a:extLst>
                    <a:ext uri="{9D8B030D-6E8A-4147-A177-3AD203B41FA5}">
                      <a16:colId xmlns:a16="http://schemas.microsoft.com/office/drawing/2014/main" val="2304434420"/>
                    </a:ext>
                  </a:extLst>
                </a:gridCol>
              </a:tblGrid>
              <a:tr h="0">
                <a:tc gridSpan="7">
                  <a:txBody>
                    <a:bodyPr/>
                    <a:lstStyle/>
                    <a:p>
                      <a:r>
                        <a:rPr lang="en-GB" sz="1600" b="0">
                          <a:solidFill>
                            <a:schemeClr val="bg1"/>
                          </a:solidFill>
                        </a:rPr>
                        <a:t>Total WIP Cost</a:t>
                      </a:r>
                    </a:p>
                  </a:txBody>
                  <a:tcPr marT="18000" marB="18000">
                    <a:solidFill>
                      <a:schemeClr val="accent2">
                        <a:lumMod val="50000"/>
                      </a:schemeClr>
                    </a:solidFill>
                  </a:tcPr>
                </a:tc>
                <a:tc hMerge="1">
                  <a:txBody>
                    <a:bodyPr/>
                    <a:lstStyle/>
                    <a:p>
                      <a:endParaRPr lang="en-GB" sz="1600" b="0">
                        <a:solidFill>
                          <a:schemeClr val="bg1"/>
                        </a:solidFill>
                      </a:endParaRPr>
                    </a:p>
                  </a:txBody>
                  <a:tcPr>
                    <a:solidFill>
                      <a:schemeClr val="accent2">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130466">
                <a:tc gridSpan="5">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600" kern="0" baseline="0">
                          <a:solidFill>
                            <a:schemeClr val="dk1"/>
                          </a:solidFill>
                          <a:latin typeface="Arial" panose="020B0604020202020204" pitchFamily="34" charset="0"/>
                          <a:ea typeface="+mn-ea"/>
                          <a:cs typeface="Arial" panose="020B0604020202020204" pitchFamily="34" charset="0"/>
                        </a:rPr>
                        <a:t>Next Phase TOTAL:</a:t>
                      </a:r>
                    </a:p>
                  </a:txBody>
                  <a:tcPr marT="36000" marB="36000" anchor="ctr">
                    <a:solidFill>
                      <a:srgbClr val="E7E7EE"/>
                    </a:solidFill>
                  </a:tcPr>
                </a:tc>
                <a:tc hMerge="1">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600" kern="0" baseline="0">
                        <a:solidFill>
                          <a:schemeClr val="dk1"/>
                        </a:solidFill>
                        <a:latin typeface="Arial" panose="020B0604020202020204" pitchFamily="34" charset="0"/>
                        <a:ea typeface="+mn-ea"/>
                        <a:cs typeface="Arial" panose="020B0604020202020204" pitchFamily="34" charset="0"/>
                      </a:endParaRPr>
                    </a:p>
                  </a:txBody>
                  <a:tcPr marT="36000" marB="36000" anchor="ctr">
                    <a:solidFill>
                      <a:srgbClr val="E7E7EE"/>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2000" b="1" kern="0">
                          <a:solidFill>
                            <a:srgbClr val="FFC000"/>
                          </a:solidFill>
                          <a:latin typeface="Arial" panose="020B0604020202020204" pitchFamily="34" charset="0"/>
                          <a:ea typeface="+mn-ea"/>
                          <a:cs typeface="Arial" panose="020B0604020202020204" pitchFamily="34" charset="0"/>
                        </a:rPr>
                        <a:t>£24M</a:t>
                      </a:r>
                    </a:p>
                  </a:txBody>
                  <a:tcPr marL="36000" marR="36000" marT="0" marB="0" anchor="ctr">
                    <a:solidFill>
                      <a:srgbClr val="E7E7EE"/>
                    </a:solidFill>
                  </a:tcPr>
                </a:tc>
                <a:tc>
                  <a:txBody>
                    <a:bodyPr/>
                    <a:lstStyle/>
                    <a:p>
                      <a:r>
                        <a:rPr lang="en-GB" sz="1200"/>
                        <a:t>Combined total of all 3x initiatives.</a:t>
                      </a:r>
                    </a:p>
                  </a:txBody>
                  <a:tcPr/>
                </a:tc>
                <a:extLst>
                  <a:ext uri="{0D108BD9-81ED-4DB2-BD59-A6C34878D82A}">
                    <a16:rowId xmlns:a16="http://schemas.microsoft.com/office/drawing/2014/main" val="10001"/>
                  </a:ext>
                </a:extLst>
              </a:tr>
              <a:tr h="0">
                <a:tc gridSpan="3">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myHR 2.0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a:txBody>
                    <a:bodyPr/>
                    <a:lstStyle/>
                    <a:p>
                      <a:pPr algn="ctr"/>
                      <a:r>
                        <a:rPr lang="en-GB" sz="1050">
                          <a:solidFill>
                            <a:schemeClr val="bg1"/>
                          </a:solidFill>
                        </a:rPr>
                        <a:t>Breakdown</a:t>
                      </a:r>
                    </a:p>
                  </a:txBody>
                  <a:tcPr marL="0" marR="0" marT="0" marB="18000" anchor="ctr">
                    <a:solidFill>
                      <a:schemeClr val="accent2">
                        <a:lumMod val="75000"/>
                      </a:schemeClr>
                    </a:solidFill>
                  </a:tcPr>
                </a:tc>
                <a:tc>
                  <a:txBody>
                    <a:bodyPr/>
                    <a:lstStyle/>
                    <a:p>
                      <a:pPr algn="ctr"/>
                      <a:r>
                        <a:rPr lang="en-GB" sz="1050" kern="1200">
                          <a:solidFill>
                            <a:schemeClr val="bg1"/>
                          </a:solidFill>
                          <a:latin typeface="+mn-lt"/>
                          <a:ea typeface="+mn-ea"/>
                          <a:cs typeface="+mn-cs"/>
                        </a:rPr>
                        <a:t>Sub-Total</a:t>
                      </a:r>
                    </a:p>
                  </a:txBody>
                  <a:tcPr marL="0" marR="0" marT="0" marB="18000" anchor="ctr">
                    <a:solidFill>
                      <a:schemeClr val="accent2">
                        <a:lumMod val="7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a:txBody>
                    <a:bodyPr/>
                    <a:lstStyle/>
                    <a:p>
                      <a:r>
                        <a:rPr lang="en-GB" sz="1050">
                          <a:solidFill>
                            <a:schemeClr val="bg1"/>
                          </a:solidFill>
                        </a:rPr>
                        <a:t>Commentary</a:t>
                      </a:r>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7">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solidFill>
                  </a:tcPr>
                </a:tc>
                <a:tc rowSpan="7">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myHR2.0</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NGIT</a:t>
                      </a:r>
                    </a:p>
                  </a:txBody>
                  <a:tcPr marT="0" marB="18000" anchor="ctr"/>
                </a:tc>
                <a:tc>
                  <a:txBody>
                    <a:bodyPr/>
                    <a:lstStyle/>
                    <a:p>
                      <a:pPr algn="ctr"/>
                      <a:r>
                        <a:rPr lang="en-GB" sz="900"/>
                        <a:t>£2.5M</a:t>
                      </a:r>
                    </a:p>
                  </a:txBody>
                  <a:tcPr marT="0" marB="18000" anchor="ctr"/>
                </a:tc>
                <a:tc row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£6.3M</a:t>
                      </a:r>
                    </a:p>
                  </a:txBody>
                  <a:tcPr marT="0" marB="18000" anchor="ctr">
                    <a:solidFill>
                      <a:schemeClr val="accent1">
                        <a:lumMod val="75000"/>
                      </a:schemeClr>
                    </a:solidFill>
                  </a:tcPr>
                </a:tc>
                <a:tc rowSpan="7">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a:solidFill>
                            <a:srgbClr val="FFC000"/>
                          </a:solidFill>
                          <a:latin typeface="Arial" panose="020B0604020202020204" pitchFamily="34" charset="0"/>
                          <a:ea typeface="+mn-ea"/>
                          <a:cs typeface="Arial" panose="020B0604020202020204" pitchFamily="34" charset="0"/>
                        </a:rPr>
                        <a:t>£17M**</a:t>
                      </a:r>
                    </a:p>
                  </a:txBody>
                  <a:tcPr marT="0" marB="18000" anchor="ctr">
                    <a:solidFill>
                      <a:schemeClr val="accent2"/>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NGBiz</a:t>
                      </a:r>
                    </a:p>
                  </a:txBody>
                  <a:tcPr marT="0" marB="18000" anchor="ctr"/>
                </a:tc>
                <a:tc>
                  <a:txBody>
                    <a:bodyPr/>
                    <a:lstStyle/>
                    <a:p>
                      <a:pPr algn="ctr"/>
                      <a:r>
                        <a:rPr lang="en-GB" sz="900"/>
                        <a:t>£3.8M</a:t>
                      </a:r>
                    </a:p>
                  </a:txBody>
                  <a:tcPr marT="0" marB="18000" anchor="ctr"/>
                </a:tc>
                <a:tc vMerge="1">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a:p>
                  </a:txBody>
                  <a:tcPr marT="0" marB="18000" anchor="ctr">
                    <a:solidFill>
                      <a:schemeClr val="accent1">
                        <a:lumMod val="7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TBC - Business Resource costs allocation to project. Current assumption - Leadership &amp; Product owners roles remain BAU</a:t>
                      </a:r>
                    </a:p>
                  </a:txBody>
                  <a:tcPr marR="0" marT="0" marB="18000" anchor="ctr"/>
                </a:tc>
                <a:extLst>
                  <a:ext uri="{0D108BD9-81ED-4DB2-BD59-A6C34878D82A}">
                    <a16:rowId xmlns:a16="http://schemas.microsoft.com/office/drawing/2014/main" val="1000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 Infrastructure</a:t>
                      </a:r>
                    </a:p>
                  </a:txBody>
                  <a:tcPr marT="0" marB="18000" anchor="ctr"/>
                </a:tc>
                <a:tc>
                  <a:txBody>
                    <a:bodyPr/>
                    <a:lstStyle/>
                    <a:p>
                      <a:pPr algn="ctr"/>
                      <a:r>
                        <a:rPr lang="en-GB" sz="900"/>
                        <a:t>£1.9M</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£1.9M</a:t>
                      </a:r>
                    </a:p>
                  </a:txBody>
                  <a:tcPr marT="0" marB="18000" anchor="ctr">
                    <a:gradFill flip="none" rotWithShape="1">
                      <a:gsLst>
                        <a:gs pos="0">
                          <a:schemeClr val="accent1">
                            <a:lumMod val="75000"/>
                          </a:schemeClr>
                        </a:gs>
                        <a:gs pos="100000">
                          <a:schemeClr val="accent3"/>
                        </a:gs>
                        <a:gs pos="35000">
                          <a:schemeClr val="accent1">
                            <a:lumMod val="75000"/>
                          </a:schemeClr>
                        </a:gs>
                      </a:gsLst>
                      <a:lin ang="2700000" scaled="1"/>
                      <a:tileRect/>
                    </a:gra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Significant cost due to current capacity constraints. Opportunity to reduce £ with delay</a:t>
                      </a:r>
                    </a:p>
                  </a:txBody>
                  <a:tcPr marR="0" marT="0" marB="18000" anchor="ctr"/>
                </a:tc>
                <a:extLst>
                  <a:ext uri="{0D108BD9-81ED-4DB2-BD59-A6C34878D82A}">
                    <a16:rowId xmlns:a16="http://schemas.microsoft.com/office/drawing/2014/main" val="2815607071"/>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MSP Business Change</a:t>
                      </a:r>
                    </a:p>
                  </a:txBody>
                  <a:tcPr marT="0" marB="18000" anchor="ctr"/>
                </a:tc>
                <a:tc>
                  <a:txBody>
                    <a:bodyPr/>
                    <a:lstStyle/>
                    <a:p>
                      <a:pPr algn="ctr"/>
                      <a:r>
                        <a:rPr lang="en-GB" sz="900"/>
                        <a:t>£2.5M</a:t>
                      </a:r>
                    </a:p>
                  </a:txBody>
                  <a:tcPr marT="0" marB="18000" anchor="ctr"/>
                </a:tc>
                <a:tc row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£6.2M</a:t>
                      </a:r>
                    </a:p>
                  </a:txBody>
                  <a:tcPr marT="0" marB="18000" anchor="ctr">
                    <a:solidFill>
                      <a:schemeClr val="accent3"/>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ROM Cost from Accenture BC Team– Mini Tender to be issued subject to sanction.</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£3.7M</a:t>
                      </a:r>
                    </a:p>
                  </a:txBody>
                  <a:tcPr marT="0" marB="18000" anchor="ctr"/>
                </a:tc>
                <a:tc vMerge="1">
                  <a:txBody>
                    <a:bodyPr/>
                    <a:lstStyle/>
                    <a:p>
                      <a:pPr marL="0" algn="ctr" defTabSz="914286" rtl="0" eaLnBrk="1" latinLnBrk="0" hangingPunct="1"/>
                      <a:endParaRPr lang="en-GB" sz="900" kern="0" baseline="0">
                        <a:solidFill>
                          <a:schemeClr val="bg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Technical Delivery SF &amp; Downstream ADAM Framework</a:t>
                      </a:r>
                    </a:p>
                  </a:txBody>
                  <a:tcPr marR="0" marT="0" marB="18000" anchor="ctr"/>
                </a:tc>
                <a:extLst>
                  <a:ext uri="{0D108BD9-81ED-4DB2-BD59-A6C34878D82A}">
                    <a16:rowId xmlns:a16="http://schemas.microsoft.com/office/drawing/2014/main" val="1890218986"/>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Miscellaneous </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£0.2M</a:t>
                      </a:r>
                    </a:p>
                  </a:txBody>
                  <a:tcPr marT="0" marB="18000" anchor="ctr"/>
                </a:tc>
                <a:tc rowSpan="2">
                  <a:txBody>
                    <a:bodyPr/>
                    <a:lstStyle/>
                    <a:p>
                      <a:pPr marL="0" algn="ctr" defTabSz="914286" rtl="0" eaLnBrk="1" latinLnBrk="0" hangingPunct="1"/>
                      <a:r>
                        <a:rPr lang="en-GB" sz="900" kern="0" baseline="0">
                          <a:solidFill>
                            <a:schemeClr val="bg1"/>
                          </a:solidFill>
                          <a:latin typeface="Arial" panose="020B0604020202020204" pitchFamily="34" charset="0"/>
                          <a:ea typeface="+mn-ea"/>
                          <a:cs typeface="Arial" panose="020B0604020202020204" pitchFamily="34" charset="0"/>
                        </a:rPr>
                        <a:t>£2.2M</a:t>
                      </a:r>
                    </a:p>
                  </a:txBody>
                  <a:tcPr marT="0" marB="18000" anchor="ctr">
                    <a:solidFill>
                      <a:schemeClr val="tx1">
                        <a:lumMod val="75000"/>
                        <a:lumOff val="2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Staff Travel, Plug-In, Walkme, Audit cost allowance etc.</a:t>
                      </a:r>
                    </a:p>
                  </a:txBody>
                  <a:tcPr marR="0" marT="0" marB="18000" anchor="ctr"/>
                </a:tc>
                <a:extLst>
                  <a:ext uri="{0D108BD9-81ED-4DB2-BD59-A6C34878D82A}">
                    <a16:rowId xmlns:a16="http://schemas.microsoft.com/office/drawing/2014/main" val="197066361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a:t>Risk</a:t>
                      </a: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£2.1M</a:t>
                      </a:r>
                    </a:p>
                  </a:txBody>
                  <a:tcPr marT="0" marB="18000" anchor="ctr"/>
                </a:tc>
                <a:tc vMerge="1">
                  <a:txBody>
                    <a:bodyPr/>
                    <a:lstStyle/>
                    <a:p>
                      <a:pPr marL="0" algn="ctr" defTabSz="914286" rtl="0" eaLnBrk="1" latinLnBrk="0" hangingPunct="1"/>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tx1">
                        <a:lumMod val="75000"/>
                        <a:lumOff val="2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TBC 3</a:t>
                      </a:r>
                      <a:r>
                        <a:rPr lang="en-US" sz="900" kern="0" baseline="30000">
                          <a:solidFill>
                            <a:schemeClr val="dk1"/>
                          </a:solidFill>
                          <a:latin typeface="Arial" panose="020B0604020202020204" pitchFamily="34" charset="0"/>
                          <a:ea typeface="+mn-ea"/>
                          <a:cs typeface="Arial" panose="020B0604020202020204" pitchFamily="34" charset="0"/>
                        </a:rPr>
                        <a:t>rd</a:t>
                      </a:r>
                      <a:r>
                        <a:rPr lang="en-US" sz="900" kern="0" baseline="0">
                          <a:solidFill>
                            <a:schemeClr val="dk1"/>
                          </a:solidFill>
                          <a:latin typeface="Arial" panose="020B0604020202020204" pitchFamily="34" charset="0"/>
                          <a:ea typeface="+mn-ea"/>
                          <a:cs typeface="Arial" panose="020B0604020202020204" pitchFamily="34" charset="0"/>
                        </a:rPr>
                        <a:t> Party Downstream Development Costs + Overrun cost risk.</a:t>
                      </a:r>
                    </a:p>
                  </a:txBody>
                  <a:tcPr marR="0" marT="0" marB="18000" anchor="ctr"/>
                </a:tc>
                <a:extLst>
                  <a:ext uri="{0D108BD9-81ED-4DB2-BD59-A6C34878D82A}">
                    <a16:rowId xmlns:a16="http://schemas.microsoft.com/office/drawing/2014/main" val="3432652890"/>
                  </a:ext>
                </a:extLst>
              </a:tr>
            </a:tbl>
          </a:graphicData>
        </a:graphic>
      </p:graphicFrame>
      <p:graphicFrame>
        <p:nvGraphicFramePr>
          <p:cNvPr id="8" name="Table 7">
            <a:extLst>
              <a:ext uri="{FF2B5EF4-FFF2-40B4-BE49-F238E27FC236}">
                <a16:creationId xmlns:a16="http://schemas.microsoft.com/office/drawing/2014/main" id="{B1E3AF66-C14D-47D0-8CD6-C5A18470F3DD}"/>
              </a:ext>
            </a:extLst>
          </p:cNvPr>
          <p:cNvGraphicFramePr>
            <a:graphicFrameLocks noGrp="1"/>
          </p:cNvGraphicFramePr>
          <p:nvPr/>
        </p:nvGraphicFramePr>
        <p:xfrm>
          <a:off x="83860" y="3404711"/>
          <a:ext cx="12049146" cy="1037640"/>
        </p:xfrm>
        <a:graphic>
          <a:graphicData uri="http://schemas.openxmlformats.org/drawingml/2006/table">
            <a:tbl>
              <a:tblPr bandRow="1">
                <a:tableStyleId>{5C22544A-7EE6-4342-B048-85BDC9FD1C3A}</a:tableStyleId>
              </a:tblPr>
              <a:tblGrid>
                <a:gridCol w="210642">
                  <a:extLst>
                    <a:ext uri="{9D8B030D-6E8A-4147-A177-3AD203B41FA5}">
                      <a16:colId xmlns:a16="http://schemas.microsoft.com/office/drawing/2014/main" val="1115808563"/>
                    </a:ext>
                  </a:extLst>
                </a:gridCol>
                <a:gridCol w="1012499">
                  <a:extLst>
                    <a:ext uri="{9D8B030D-6E8A-4147-A177-3AD203B41FA5}">
                      <a16:colId xmlns:a16="http://schemas.microsoft.com/office/drawing/2014/main" val="2497214222"/>
                    </a:ext>
                  </a:extLst>
                </a:gridCol>
                <a:gridCol w="3293574">
                  <a:extLst>
                    <a:ext uri="{9D8B030D-6E8A-4147-A177-3AD203B41FA5}">
                      <a16:colId xmlns:a16="http://schemas.microsoft.com/office/drawing/2014/main" val="3155934705"/>
                    </a:ext>
                  </a:extLst>
                </a:gridCol>
                <a:gridCol w="1143000">
                  <a:extLst>
                    <a:ext uri="{9D8B030D-6E8A-4147-A177-3AD203B41FA5}">
                      <a16:colId xmlns:a16="http://schemas.microsoft.com/office/drawing/2014/main" val="618119554"/>
                    </a:ext>
                  </a:extLst>
                </a:gridCol>
                <a:gridCol w="936155">
                  <a:extLst>
                    <a:ext uri="{9D8B030D-6E8A-4147-A177-3AD203B41FA5}">
                      <a16:colId xmlns:a16="http://schemas.microsoft.com/office/drawing/2014/main" val="3393450343"/>
                    </a:ext>
                  </a:extLst>
                </a:gridCol>
                <a:gridCol w="919950">
                  <a:extLst>
                    <a:ext uri="{9D8B030D-6E8A-4147-A177-3AD203B41FA5}">
                      <a16:colId xmlns:a16="http://schemas.microsoft.com/office/drawing/2014/main" val="3646949286"/>
                    </a:ext>
                  </a:extLst>
                </a:gridCol>
                <a:gridCol w="4533326">
                  <a:extLst>
                    <a:ext uri="{9D8B030D-6E8A-4147-A177-3AD203B41FA5}">
                      <a16:colId xmlns:a16="http://schemas.microsoft.com/office/drawing/2014/main" val="2304434420"/>
                    </a:ext>
                  </a:extLst>
                </a:gridCol>
              </a:tblGrid>
              <a:tr h="0">
                <a:tc gridSpan="3">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GWT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a:txBody>
                    <a:bodyPr/>
                    <a:lstStyle/>
                    <a:p>
                      <a:pPr algn="ctr"/>
                      <a:r>
                        <a:rPr lang="en-GB" sz="1050">
                          <a:solidFill>
                            <a:schemeClr val="bg1"/>
                          </a:solidFill>
                        </a:rPr>
                        <a:t>Breakdown</a:t>
                      </a:r>
                    </a:p>
                  </a:txBody>
                  <a:tcPr marL="0" marR="0" marT="0" marB="18000" anchor="ctr">
                    <a:solidFill>
                      <a:schemeClr val="accent2">
                        <a:lumMod val="75000"/>
                      </a:schemeClr>
                    </a:solidFill>
                  </a:tcPr>
                </a:tc>
                <a:tc>
                  <a:txBody>
                    <a:bodyPr/>
                    <a:lstStyle/>
                    <a:p>
                      <a:pPr algn="ctr"/>
                      <a:r>
                        <a:rPr lang="en-GB" sz="1050" kern="1200">
                          <a:solidFill>
                            <a:schemeClr val="bg1"/>
                          </a:solidFill>
                          <a:latin typeface="+mn-lt"/>
                          <a:ea typeface="+mn-ea"/>
                          <a:cs typeface="+mn-cs"/>
                        </a:rPr>
                        <a:t>Sub-Total</a:t>
                      </a:r>
                    </a:p>
                  </a:txBody>
                  <a:tcPr marL="0" marR="0" marT="0" marB="18000" anchor="ctr">
                    <a:solidFill>
                      <a:schemeClr val="accent2">
                        <a:lumMod val="7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a:txBody>
                    <a:bodyPr/>
                    <a:lstStyle/>
                    <a:p>
                      <a:endParaRPr lang="en-GB" sz="1050"/>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lumMod val="60000"/>
                        <a:lumOff val="40000"/>
                      </a:schemeClr>
                    </a:solidFill>
                  </a:tcP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GWT</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NGIT</a:t>
                      </a:r>
                    </a:p>
                  </a:txBody>
                  <a:tcPr marT="0" marB="18000" anchor="ctr"/>
                </a:tc>
                <a:tc>
                  <a:txBody>
                    <a:bodyPr/>
                    <a:lstStyle/>
                    <a:p>
                      <a:pPr algn="ctr"/>
                      <a:r>
                        <a:rPr lang="en-GB" sz="900"/>
                        <a:t>£0.26M</a:t>
                      </a:r>
                    </a:p>
                  </a:txBody>
                  <a:tcPr marT="0" marB="18000" anchor="ctr"/>
                </a:tc>
                <a:tc row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£0.4M</a:t>
                      </a:r>
                    </a:p>
                  </a:txBody>
                  <a:tcPr marT="0" marB="18000" anchor="ctr">
                    <a:solidFill>
                      <a:schemeClr val="accent1">
                        <a:lumMod val="75000"/>
                      </a:schemeClr>
                    </a:solidFill>
                  </a:tcP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a:solidFill>
                            <a:srgbClr val="FFC000"/>
                          </a:solidFill>
                          <a:latin typeface="Arial" panose="020B0604020202020204" pitchFamily="34" charset="0"/>
                          <a:ea typeface="+mn-ea"/>
                          <a:cs typeface="Arial" panose="020B0604020202020204" pitchFamily="34" charset="0"/>
                        </a:rPr>
                        <a:t>£2M</a:t>
                      </a:r>
                    </a:p>
                  </a:txBody>
                  <a:tcPr marT="0" marB="18000" anchor="ctr">
                    <a:solidFill>
                      <a:schemeClr val="accent2">
                        <a:lumMod val="60000"/>
                        <a:lumOff val="40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NGBiz</a:t>
                      </a:r>
                    </a:p>
                  </a:txBody>
                  <a:tcPr marT="0" marB="18000" anchor="ctr"/>
                </a:tc>
                <a:tc>
                  <a:txBody>
                    <a:bodyPr/>
                    <a:lstStyle/>
                    <a:p>
                      <a:pPr algn="ctr"/>
                      <a:r>
                        <a:rPr lang="en-GB" sz="900"/>
                        <a:t>£0.14M</a:t>
                      </a:r>
                    </a:p>
                  </a:txBody>
                  <a:tcPr marT="0" marB="18000" anchor="ctr"/>
                </a:tc>
                <a:tc vMerge="1">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a:p>
                  </a:txBody>
                  <a:tcPr marT="0" marB="18000" anchor="ctr">
                    <a:solidFill>
                      <a:schemeClr val="accent1">
                        <a:lumMod val="7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TBC - Business Resource costs allocation to project. </a:t>
                      </a:r>
                    </a:p>
                  </a:txBody>
                  <a:tcPr marR="0" marT="0" marB="18000" anchor="ctr"/>
                </a:tc>
                <a:extLst>
                  <a:ext uri="{0D108BD9-81ED-4DB2-BD59-A6C34878D82A}">
                    <a16:rowId xmlns:a16="http://schemas.microsoft.com/office/drawing/2014/main" val="1000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NG Infrastructure</a:t>
                      </a:r>
                    </a:p>
                  </a:txBody>
                  <a:tcPr marT="0" marB="18000" anchor="ctr"/>
                </a:tc>
                <a:tc>
                  <a:txBody>
                    <a:bodyPr/>
                    <a:lstStyle/>
                    <a:p>
                      <a:pPr algn="ctr"/>
                      <a:r>
                        <a:rPr lang="en-GB" sz="900"/>
                        <a:t>£0.1M</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£0.1M</a:t>
                      </a:r>
                    </a:p>
                  </a:txBody>
                  <a:tcPr marT="0" marB="18000" anchor="ctr">
                    <a:solidFill>
                      <a:schemeClr val="accent1">
                        <a:lumMod val="7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Environment Costs for connected delivery landscape.</a:t>
                      </a:r>
                    </a:p>
                  </a:txBody>
                  <a:tcPr marR="0" marT="0" marB="18000" anchor="ctr"/>
                </a:tc>
                <a:extLst>
                  <a:ext uri="{0D108BD9-81ED-4DB2-BD59-A6C34878D82A}">
                    <a16:rowId xmlns:a16="http://schemas.microsoft.com/office/drawing/2014/main" val="2815607071"/>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£1M</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£1.0M</a:t>
                      </a:r>
                    </a:p>
                  </a:txBody>
                  <a:tcPr marT="0" marB="18000" anchor="ctr">
                    <a:solidFill>
                      <a:schemeClr val="accent3"/>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Technical Delivery ADAM Framework</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a:t>Risk</a:t>
                      </a: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£0.2M</a:t>
                      </a:r>
                    </a:p>
                  </a:txBody>
                  <a:tcPr marT="0" marB="18000" anchor="ctr"/>
                </a:tc>
                <a:tc>
                  <a:txBody>
                    <a:bodyPr/>
                    <a:lstStyle/>
                    <a:p>
                      <a:pPr marL="0" algn="ctr" defTabSz="914286" rtl="0" eaLnBrk="1" latinLnBrk="0" hangingPunct="1"/>
                      <a:r>
                        <a:rPr lang="en-GB" sz="900" kern="0" baseline="0">
                          <a:solidFill>
                            <a:schemeClr val="bg1"/>
                          </a:solidFill>
                          <a:latin typeface="Arial" panose="020B0604020202020204" pitchFamily="34" charset="0"/>
                          <a:ea typeface="+mn-ea"/>
                          <a:cs typeface="Arial" panose="020B0604020202020204" pitchFamily="34" charset="0"/>
                        </a:rPr>
                        <a:t>£0.2M</a:t>
                      </a:r>
                    </a:p>
                  </a:txBody>
                  <a:tcPr marT="0" marB="18000" anchor="ctr">
                    <a:solidFill>
                      <a:schemeClr val="tx1">
                        <a:lumMod val="75000"/>
                        <a:lumOff val="2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Overrun cost risk + CR risk (E.g. additional integration requirements).</a:t>
                      </a:r>
                    </a:p>
                  </a:txBody>
                  <a:tcPr marR="0" marT="0" marB="18000" anchor="ctr"/>
                </a:tc>
                <a:extLst>
                  <a:ext uri="{0D108BD9-81ED-4DB2-BD59-A6C34878D82A}">
                    <a16:rowId xmlns:a16="http://schemas.microsoft.com/office/drawing/2014/main" val="3432652890"/>
                  </a:ext>
                </a:extLst>
              </a:tr>
            </a:tbl>
          </a:graphicData>
        </a:graphic>
      </p:graphicFrame>
      <p:graphicFrame>
        <p:nvGraphicFramePr>
          <p:cNvPr id="9" name="Table 8">
            <a:extLst>
              <a:ext uri="{FF2B5EF4-FFF2-40B4-BE49-F238E27FC236}">
                <a16:creationId xmlns:a16="http://schemas.microsoft.com/office/drawing/2014/main" id="{485FA188-3C0A-426F-901E-734CF963866D}"/>
              </a:ext>
            </a:extLst>
          </p:cNvPr>
          <p:cNvGraphicFramePr>
            <a:graphicFrameLocks noGrp="1"/>
          </p:cNvGraphicFramePr>
          <p:nvPr/>
        </p:nvGraphicFramePr>
        <p:xfrm>
          <a:off x="83860" y="4497978"/>
          <a:ext cx="12049146" cy="1633440"/>
        </p:xfrm>
        <a:graphic>
          <a:graphicData uri="http://schemas.openxmlformats.org/drawingml/2006/table">
            <a:tbl>
              <a:tblPr bandRow="1">
                <a:tableStyleId>{5C22544A-7EE6-4342-B048-85BDC9FD1C3A}</a:tableStyleId>
              </a:tblPr>
              <a:tblGrid>
                <a:gridCol w="210642">
                  <a:extLst>
                    <a:ext uri="{9D8B030D-6E8A-4147-A177-3AD203B41FA5}">
                      <a16:colId xmlns:a16="http://schemas.microsoft.com/office/drawing/2014/main" val="1115808563"/>
                    </a:ext>
                  </a:extLst>
                </a:gridCol>
                <a:gridCol w="1012499">
                  <a:extLst>
                    <a:ext uri="{9D8B030D-6E8A-4147-A177-3AD203B41FA5}">
                      <a16:colId xmlns:a16="http://schemas.microsoft.com/office/drawing/2014/main" val="2497214222"/>
                    </a:ext>
                  </a:extLst>
                </a:gridCol>
                <a:gridCol w="653684">
                  <a:extLst>
                    <a:ext uri="{9D8B030D-6E8A-4147-A177-3AD203B41FA5}">
                      <a16:colId xmlns:a16="http://schemas.microsoft.com/office/drawing/2014/main" val="3155934705"/>
                    </a:ext>
                  </a:extLst>
                </a:gridCol>
                <a:gridCol w="2639890">
                  <a:extLst>
                    <a:ext uri="{9D8B030D-6E8A-4147-A177-3AD203B41FA5}">
                      <a16:colId xmlns:a16="http://schemas.microsoft.com/office/drawing/2014/main" val="2719258881"/>
                    </a:ext>
                  </a:extLst>
                </a:gridCol>
                <a:gridCol w="1143000">
                  <a:extLst>
                    <a:ext uri="{9D8B030D-6E8A-4147-A177-3AD203B41FA5}">
                      <a16:colId xmlns:a16="http://schemas.microsoft.com/office/drawing/2014/main" val="618119554"/>
                    </a:ext>
                  </a:extLst>
                </a:gridCol>
                <a:gridCol w="936155">
                  <a:extLst>
                    <a:ext uri="{9D8B030D-6E8A-4147-A177-3AD203B41FA5}">
                      <a16:colId xmlns:a16="http://schemas.microsoft.com/office/drawing/2014/main" val="3393450343"/>
                    </a:ext>
                  </a:extLst>
                </a:gridCol>
                <a:gridCol w="919950">
                  <a:extLst>
                    <a:ext uri="{9D8B030D-6E8A-4147-A177-3AD203B41FA5}">
                      <a16:colId xmlns:a16="http://schemas.microsoft.com/office/drawing/2014/main" val="3646949286"/>
                    </a:ext>
                  </a:extLst>
                </a:gridCol>
                <a:gridCol w="4533326">
                  <a:extLst>
                    <a:ext uri="{9D8B030D-6E8A-4147-A177-3AD203B41FA5}">
                      <a16:colId xmlns:a16="http://schemas.microsoft.com/office/drawing/2014/main" val="2304434420"/>
                    </a:ext>
                  </a:extLst>
                </a:gridCol>
              </a:tblGrid>
              <a:tr h="0">
                <a:tc gridSpan="4">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Workforce Data Domain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hMerge="1">
                  <a:txBody>
                    <a:bodyPr/>
                    <a:lstStyle/>
                    <a:p>
                      <a:endParaRPr lang="en-GB"/>
                    </a:p>
                  </a:txBody>
                  <a:tcPr/>
                </a:tc>
                <a:tc>
                  <a:txBody>
                    <a:bodyPr/>
                    <a:lstStyle/>
                    <a:p>
                      <a:pPr algn="ctr"/>
                      <a:r>
                        <a:rPr lang="en-GB" sz="1050">
                          <a:solidFill>
                            <a:schemeClr val="bg1"/>
                          </a:solidFill>
                        </a:rPr>
                        <a:t>Breakdown</a:t>
                      </a:r>
                    </a:p>
                  </a:txBody>
                  <a:tcPr marL="0" marR="0" marT="0" marB="18000" anchor="ctr">
                    <a:solidFill>
                      <a:schemeClr val="accent2">
                        <a:lumMod val="75000"/>
                      </a:schemeClr>
                    </a:solidFill>
                  </a:tcPr>
                </a:tc>
                <a:tc>
                  <a:txBody>
                    <a:bodyPr/>
                    <a:lstStyle/>
                    <a:p>
                      <a:pPr algn="ctr"/>
                      <a:r>
                        <a:rPr lang="en-GB" sz="1050" kern="1200">
                          <a:solidFill>
                            <a:schemeClr val="bg1"/>
                          </a:solidFill>
                          <a:latin typeface="+mn-lt"/>
                          <a:ea typeface="+mn-ea"/>
                          <a:cs typeface="+mn-cs"/>
                        </a:rPr>
                        <a:t>Sub-Total</a:t>
                      </a:r>
                    </a:p>
                  </a:txBody>
                  <a:tcPr marL="0" marR="0" marT="0" marB="18000" anchor="ctr">
                    <a:solidFill>
                      <a:schemeClr val="accent2">
                        <a:lumMod val="7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a:txBody>
                    <a:bodyPr/>
                    <a:lstStyle/>
                    <a:p>
                      <a:endParaRPr lang="en-GB" sz="1050"/>
                    </a:p>
                  </a:txBody>
                  <a:tcPr marT="0" marB="18000" anchor="ctr">
                    <a:solidFill>
                      <a:schemeClr val="accent2">
                        <a:lumMod val="75000"/>
                      </a:schemeClr>
                    </a:solidFill>
                  </a:tcPr>
                </a:tc>
                <a:extLst>
                  <a:ext uri="{0D108BD9-81ED-4DB2-BD59-A6C34878D82A}">
                    <a16:rowId xmlns:a16="http://schemas.microsoft.com/office/drawing/2014/main" val="2594378623"/>
                  </a:ext>
                </a:extLst>
              </a:tr>
              <a:tr h="130466">
                <a:tc rowSpan="10">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lumMod val="20000"/>
                        <a:lumOff val="80000"/>
                      </a:schemeClr>
                    </a:solidFill>
                  </a:tcPr>
                </a:tc>
                <a:tc rowSpan="10">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Workforce Data Domain</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rowSpan="5">
                  <a:txBody>
                    <a:bodyPr/>
                    <a:lstStyle/>
                    <a:p>
                      <a:pPr>
                        <a:spcAft>
                          <a:spcPts val="0"/>
                        </a:spcAft>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IT</a:t>
                      </a:r>
                    </a:p>
                  </a:txBody>
                  <a:tcPr marL="68580" marR="68580" marT="0" marB="0" anchor="ctr"/>
                </a:tc>
                <a:tc>
                  <a:txBody>
                    <a:bodyPr/>
                    <a:lstStyle/>
                    <a:p>
                      <a:pPr>
                        <a:spcAft>
                          <a:spcPts val="0"/>
                        </a:spcAft>
                      </a:pPr>
                      <a:r>
                        <a:rPr lang="en-GB" sz="900" b="0">
                          <a:effectLst/>
                        </a:rPr>
                        <a:t>Data Culture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£0.17M</a:t>
                      </a:r>
                    </a:p>
                  </a:txBody>
                  <a:tcPr marT="0" marB="18000" anchor="ctr">
                    <a:solidFill>
                      <a:schemeClr val="accent1">
                        <a:lumMod val="75000"/>
                      </a:schemeClr>
                    </a:solidFill>
                  </a:tcPr>
                </a:tc>
                <a:tc rowSpan="10">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400" b="1" kern="0" baseline="0">
                          <a:solidFill>
                            <a:srgbClr val="FFC000"/>
                          </a:solidFill>
                          <a:latin typeface="Arial" panose="020B0604020202020204" pitchFamily="34" charset="0"/>
                          <a:ea typeface="+mn-ea"/>
                          <a:cs typeface="Arial" panose="020B0604020202020204" pitchFamily="34" charset="0"/>
                        </a:rPr>
                        <a:t>£4.6M</a:t>
                      </a:r>
                    </a:p>
                  </a:txBody>
                  <a:tcPr marT="0" marB="18000" anchor="ctr">
                    <a:solidFill>
                      <a:schemeClr val="accent2">
                        <a:lumMod val="20000"/>
                        <a:lumOff val="80000"/>
                      </a:schemeClr>
                    </a:solidFill>
                  </a:tcP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Inc. Leadership, Solution Engineering, Architecture, Assurance (Security, Controls etc.)</a:t>
                      </a:r>
                    </a:p>
                  </a:txBody>
                  <a:tcPr marR="0"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Governance Workstream </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878810710"/>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Integration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GB" sz="900" b="0">
                          <a:solidFill>
                            <a:schemeClr val="dk1"/>
                          </a:solidFill>
                          <a:effectLst/>
                          <a:latin typeface="+mn-lt"/>
                          <a:ea typeface="+mn-ea"/>
                          <a:cs typeface="+mn-cs"/>
                        </a:rPr>
                        <a:t>£0.13M</a:t>
                      </a:r>
                      <a:endParaRPr lang="en-GB" sz="900"/>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3575614145"/>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Models &amp; Insight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r>
                        <a:rPr lang="en-GB" sz="900" b="0">
                          <a:solidFill>
                            <a:schemeClr val="dk1"/>
                          </a:solidFill>
                          <a:effectLst/>
                          <a:latin typeface="+mn-lt"/>
                          <a:ea typeface="+mn-ea"/>
                          <a:cs typeface="+mn-cs"/>
                        </a:rPr>
                        <a:t>£0.04M</a:t>
                      </a:r>
                      <a:endParaRPr lang="en-GB" sz="900"/>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816475344"/>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Operating Model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vMerge="1">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a:p>
                  </a:txBody>
                  <a:tcPr marT="0" marB="18000" anchor="ctr">
                    <a:solidFill>
                      <a:schemeClr val="accent1">
                        <a:lumMod val="75000"/>
                      </a:schemeClr>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0004"/>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rowSpan="5">
                  <a:txBody>
                    <a:bodyPr/>
                    <a:lstStyle/>
                    <a:p>
                      <a:pPr>
                        <a:spcAft>
                          <a:spcPts val="0"/>
                        </a:spcAft>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MSP Delivery Partner</a:t>
                      </a:r>
                    </a:p>
                  </a:txBody>
                  <a:tcPr marL="68580" marR="68580" marT="0" marB="0" anchor="ctr"/>
                </a:tc>
                <a:tc>
                  <a:txBody>
                    <a:bodyPr/>
                    <a:lstStyle/>
                    <a:p>
                      <a:pPr>
                        <a:spcAft>
                          <a:spcPts val="0"/>
                        </a:spcAft>
                      </a:pPr>
                      <a:r>
                        <a:rPr lang="en-GB" sz="900" b="0">
                          <a:effectLst/>
                        </a:rPr>
                        <a:t>Data Culture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£1M</a:t>
                      </a:r>
                    </a:p>
                  </a:txBody>
                  <a:tcPr marL="0" marR="0" marT="0" marB="0" anchor="ct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bg1"/>
                          </a:solidFill>
                          <a:latin typeface="Arial" panose="020B0604020202020204" pitchFamily="34" charset="0"/>
                          <a:ea typeface="+mn-ea"/>
                          <a:cs typeface="Arial" panose="020B0604020202020204" pitchFamily="34" charset="0"/>
                        </a:rPr>
                        <a:t>£4.45M</a:t>
                      </a:r>
                    </a:p>
                  </a:txBody>
                  <a:tcPr marT="0" marB="18000" anchor="ctr">
                    <a:solidFill>
                      <a:schemeClr val="accent3"/>
                    </a:solidFill>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rowSpan="5">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Cost proposal from Accenture Workforce Team following current Phase.</a:t>
                      </a:r>
                    </a:p>
                  </a:txBody>
                  <a:tcPr marR="0" marT="0" marB="18000" anchor="ctr"/>
                </a:tc>
                <a:extLst>
                  <a:ext uri="{0D108BD9-81ED-4DB2-BD59-A6C34878D82A}">
                    <a16:rowId xmlns:a16="http://schemas.microsoft.com/office/drawing/2014/main" val="25199407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Governance Workstream </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£0.7M</a:t>
                      </a:r>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206268745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Integration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£1.2M</a:t>
                      </a:r>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1143746253"/>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Models &amp; Insight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£1M</a:t>
                      </a:r>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3455311001"/>
                  </a:ext>
                </a:extLst>
              </a:tr>
              <a:tr h="0">
                <a:tc vMerge="1">
                  <a:txBody>
                    <a:bodyPr/>
                    <a:lstStyle/>
                    <a:p>
                      <a:endParaRPr lang="en-GB"/>
                    </a:p>
                  </a:txBody>
                  <a:tcPr/>
                </a:tc>
                <a:tc vMerge="1">
                  <a:txBody>
                    <a:bodyPr/>
                    <a:lstStyle/>
                    <a:p>
                      <a:endParaRPr lang="en-GB"/>
                    </a:p>
                  </a:txBody>
                  <a:tcPr/>
                </a:tc>
                <a:tc vMerge="1">
                  <a:txBody>
                    <a:bodyPr/>
                    <a:lstStyle/>
                    <a:p>
                      <a:pPr>
                        <a:spcAft>
                          <a:spcPts val="0"/>
                        </a:spcAft>
                      </a:pP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900" b="0">
                          <a:effectLst/>
                        </a:rPr>
                        <a:t>Data Operating Model Workstream</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£0.6M</a:t>
                      </a:r>
                    </a:p>
                  </a:txBody>
                  <a:tcPr marL="0" marR="0" marT="0" marB="0" anchor="ctr"/>
                </a:tc>
                <a:tc vMerge="1">
                  <a:txBody>
                    <a:bodyPr/>
                    <a:lstStyle/>
                    <a:p>
                      <a:endParaRPr lang="en-GB"/>
                    </a:p>
                  </a:txBody>
                  <a:tcP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R="0" marT="0" marB="18000" anchor="ctr"/>
                </a:tc>
                <a:extLst>
                  <a:ext uri="{0D108BD9-81ED-4DB2-BD59-A6C34878D82A}">
                    <a16:rowId xmlns:a16="http://schemas.microsoft.com/office/drawing/2014/main" val="2696022590"/>
                  </a:ext>
                </a:extLst>
              </a:tr>
            </a:tbl>
          </a:graphicData>
        </a:graphic>
      </p:graphicFrame>
      <p:sp>
        <p:nvSpPr>
          <p:cNvPr id="10" name="Rectangle 9">
            <a:extLst>
              <a:ext uri="{FF2B5EF4-FFF2-40B4-BE49-F238E27FC236}">
                <a16:creationId xmlns:a16="http://schemas.microsoft.com/office/drawing/2014/main" id="{3C664E1D-ECF8-40CA-BFB5-B557ED31E47F}"/>
              </a:ext>
            </a:extLst>
          </p:cNvPr>
          <p:cNvSpPr/>
          <p:nvPr/>
        </p:nvSpPr>
        <p:spPr>
          <a:xfrm>
            <a:off x="0" y="6091010"/>
            <a:ext cx="11421207"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1" u="none" strike="noStrike" kern="1200" cap="none" spc="0" normalizeH="0" baseline="0" noProof="0">
                <a:ln>
                  <a:noFill/>
                </a:ln>
                <a:solidFill>
                  <a:prstClr val="white">
                    <a:lumMod val="50000"/>
                  </a:prstClr>
                </a:solidFill>
                <a:effectLst/>
                <a:uLnTx/>
                <a:uFillTx/>
                <a:latin typeface="Arial" panose="020B0604020202020204" pitchFamily="34" charset="0"/>
                <a:ea typeface="Arial" panose="020B0604020202020204" pitchFamily="34" charset="0"/>
                <a:cs typeface="Arial" panose="020B0604020202020204" pitchFamily="34" charset="0"/>
              </a:rPr>
              <a:t>*</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 Note: Breakdowns for each project provided in subsequent slides</a:t>
            </a:r>
            <a:endParaRPr kumimoji="0" lang="en-GB" sz="2000" b="1" i="1" u="none" strike="noStrike" kern="1200" cap="none" spc="0" normalizeH="0" baseline="0" noProof="0">
              <a:ln>
                <a:noFill/>
              </a:ln>
              <a:solidFill>
                <a:srgbClr val="FFC000"/>
              </a:solidFill>
              <a:effectLst/>
              <a:uLnTx/>
              <a:uFillTx/>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1" u="none" strike="noStrike" kern="1200" cap="none" spc="0" normalizeH="0" baseline="0" noProof="0">
                <a:ln>
                  <a:noFill/>
                </a:ln>
                <a:solidFill>
                  <a:srgbClr val="FFC000"/>
                </a:solidFill>
                <a:effectLst/>
                <a:uLnTx/>
                <a:uFillTx/>
                <a:latin typeface="Arial" panose="020B0604020202020204" pitchFamily="34" charset="0"/>
                <a:ea typeface="Arial" panose="020B0604020202020204" pitchFamily="34" charset="0"/>
                <a:cs typeface="Arial" panose="020B0604020202020204" pitchFamily="34" charset="0"/>
              </a:rPr>
              <a:t>**</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Estimated 10-20% additional cost forecast to deliver through </a:t>
            </a:r>
            <a:r>
              <a:rPr kumimoji="0" lang="en-GB" sz="1000" b="1" i="0" u="none" strike="noStrike" kern="1200" cap="none" spc="0" normalizeH="0" baseline="0" noProof="0">
                <a:ln>
                  <a:noFill/>
                </a:ln>
                <a:solidFill>
                  <a:srgbClr val="C800A1">
                    <a:lumMod val="75000"/>
                  </a:srgbClr>
                </a:solidFill>
                <a:effectLst/>
                <a:uLnTx/>
                <a:uFillTx/>
                <a:latin typeface="Arial" panose="020B0604020202020204" pitchFamily="34" charset="0"/>
                <a:ea typeface="Arial" panose="020B0604020202020204" pitchFamily="34" charset="0"/>
                <a:cs typeface="Arial" panose="020B0604020202020204" pitchFamily="34" charset="0"/>
              </a:rPr>
              <a:t>Option 3 – Phased Approach </a:t>
            </a:r>
            <a:r>
              <a:rPr kumimoji="0" lang="en-GB" sz="1000" b="0" i="0"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recommended. Additional scoping, planning &amp; dependency assessment efforts required to refine.</a:t>
            </a:r>
          </a:p>
        </p:txBody>
      </p:sp>
      <p:graphicFrame>
        <p:nvGraphicFramePr>
          <p:cNvPr id="12" name="Table 11">
            <a:extLst>
              <a:ext uri="{FF2B5EF4-FFF2-40B4-BE49-F238E27FC236}">
                <a16:creationId xmlns:a16="http://schemas.microsoft.com/office/drawing/2014/main" id="{F12A5E07-1CC3-4F8B-B092-0361FCBC85FE}"/>
              </a:ext>
            </a:extLst>
          </p:cNvPr>
          <p:cNvGraphicFramePr>
            <a:graphicFrameLocks noGrp="1"/>
          </p:cNvGraphicFramePr>
          <p:nvPr/>
        </p:nvGraphicFramePr>
        <p:xfrm>
          <a:off x="10729545" y="84332"/>
          <a:ext cx="1289540" cy="534060"/>
        </p:xfrm>
        <a:graphic>
          <a:graphicData uri="http://schemas.openxmlformats.org/drawingml/2006/table">
            <a:tbl>
              <a:tblPr bandRow="1">
                <a:tableStyleId>{5C22544A-7EE6-4342-B048-85BDC9FD1C3A}</a:tableStyleId>
              </a:tblPr>
              <a:tblGrid>
                <a:gridCol w="82174">
                  <a:extLst>
                    <a:ext uri="{9D8B030D-6E8A-4147-A177-3AD203B41FA5}">
                      <a16:colId xmlns:a16="http://schemas.microsoft.com/office/drawing/2014/main" val="253378009"/>
                    </a:ext>
                  </a:extLst>
                </a:gridCol>
                <a:gridCol w="1207366">
                  <a:extLst>
                    <a:ext uri="{9D8B030D-6E8A-4147-A177-3AD203B41FA5}">
                      <a16:colId xmlns:a16="http://schemas.microsoft.com/office/drawing/2014/main" val="4168295005"/>
                    </a:ext>
                  </a:extLst>
                </a:gridCol>
              </a:tblGrid>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1">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Internal NG Costs</a:t>
                      </a:r>
                    </a:p>
                  </a:txBody>
                  <a:tcPr marL="36000" marR="36000" marT="0" marB="18000" anchor="ctr">
                    <a:solidFill>
                      <a:schemeClr val="bg1"/>
                    </a:solidFill>
                  </a:tcPr>
                </a:tc>
                <a:extLst>
                  <a:ext uri="{0D108BD9-81ED-4DB2-BD59-A6C34878D82A}">
                    <a16:rowId xmlns:a16="http://schemas.microsoft.com/office/drawing/2014/main" val="804432090"/>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3">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External 3rd Party Costs</a:t>
                      </a:r>
                    </a:p>
                  </a:txBody>
                  <a:tcPr marL="36000" marR="36000" marT="0" marB="18000" anchor="ctr">
                    <a:solidFill>
                      <a:schemeClr val="bg1"/>
                    </a:solidFill>
                  </a:tcPr>
                </a:tc>
                <a:extLst>
                  <a:ext uri="{0D108BD9-81ED-4DB2-BD59-A6C34878D82A}">
                    <a16:rowId xmlns:a16="http://schemas.microsoft.com/office/drawing/2014/main" val="4213231895"/>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Mixed Cost</a:t>
                      </a:r>
                    </a:p>
                  </a:txBody>
                  <a:tcPr marL="36000" marR="36000" marT="0" marB="18000" anchor="ctr">
                    <a:solidFill>
                      <a:schemeClr val="bg1"/>
                    </a:solidFill>
                  </a:tcPr>
                </a:tc>
                <a:extLst>
                  <a:ext uri="{0D108BD9-81ED-4DB2-BD59-A6C34878D82A}">
                    <a16:rowId xmlns:a16="http://schemas.microsoft.com/office/drawing/2014/main" val="1846468596"/>
                  </a:ext>
                </a:extLst>
              </a:tr>
            </a:tbl>
          </a:graphicData>
        </a:graphic>
      </p:graphicFrame>
    </p:spTree>
    <p:extLst>
      <p:ext uri="{BB962C8B-B14F-4D97-AF65-F5344CB8AC3E}">
        <p14:creationId xmlns:p14="http://schemas.microsoft.com/office/powerpoint/2010/main" val="30888250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B2CF7D-7687-4949-9323-2622696AF57D}"/>
              </a:ext>
            </a:extLst>
          </p:cNvPr>
          <p:cNvSpPr/>
          <p:nvPr/>
        </p:nvSpPr>
        <p:spPr bwMode="auto">
          <a:xfrm>
            <a:off x="8982808" y="-1"/>
            <a:ext cx="3209192" cy="11856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8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
        <p:nvSpPr>
          <p:cNvPr id="2" name="Title 1"/>
          <p:cNvSpPr>
            <a:spLocks noGrp="1"/>
          </p:cNvSpPr>
          <p:nvPr>
            <p:ph type="title"/>
          </p:nvPr>
        </p:nvSpPr>
        <p:spPr>
          <a:xfrm>
            <a:off x="506923" y="-29618"/>
            <a:ext cx="11685077" cy="1240336"/>
          </a:xfrm>
        </p:spPr>
        <p:txBody>
          <a:bodyPr anchor="ctr"/>
          <a:lstStyle/>
          <a:p>
            <a:r>
              <a:rPr lang="en-GB" sz="3730" spc="-200">
                <a:solidFill>
                  <a:schemeClr val="tx1">
                    <a:lumMod val="65000"/>
                    <a:lumOff val="35000"/>
                  </a:schemeClr>
                </a:solidFill>
              </a:rPr>
              <a:t>my</a:t>
            </a:r>
            <a:r>
              <a:rPr lang="en-GB" sz="3730" b="1" spc="-200">
                <a:solidFill>
                  <a:schemeClr val="accent2">
                    <a:lumMod val="75000"/>
                  </a:schemeClr>
                </a:solidFill>
              </a:rPr>
              <a:t>HR</a:t>
            </a:r>
            <a:r>
              <a:rPr lang="en-GB" sz="3730">
                <a:solidFill>
                  <a:schemeClr val="accent2">
                    <a:lumMod val="75000"/>
                  </a:schemeClr>
                </a:solidFill>
              </a:rPr>
              <a:t> </a:t>
            </a:r>
            <a:r>
              <a:rPr lang="en-GB" sz="3730" spc="-250">
                <a:solidFill>
                  <a:schemeClr val="tx1">
                    <a:lumMod val="65000"/>
                    <a:lumOff val="35000"/>
                  </a:schemeClr>
                </a:solidFill>
              </a:rPr>
              <a:t>2.0 + </a:t>
            </a:r>
            <a:r>
              <a:rPr lang="en-GB" sz="3730" spc="-250">
                <a:solidFill>
                  <a:schemeClr val="accent2"/>
                </a:solidFill>
              </a:rPr>
              <a:t>Global Workforce Tracking</a:t>
            </a:r>
            <a:br>
              <a:rPr lang="en-GB" sz="3730"/>
            </a:br>
            <a:r>
              <a:rPr lang="en-GB" sz="3730"/>
              <a:t>Original Approach </a:t>
            </a:r>
            <a:r>
              <a:rPr lang="en-GB" sz="3730">
                <a:solidFill>
                  <a:schemeClr val="bg1">
                    <a:lumMod val="65000"/>
                  </a:schemeClr>
                </a:solidFill>
              </a:rPr>
              <a:t>Build Phase Cost Breakdowns</a:t>
            </a:r>
            <a:endParaRPr lang="en-US" sz="3730">
              <a:solidFill>
                <a:schemeClr val="bg1">
                  <a:lumMod val="65000"/>
                </a:schemeClr>
              </a:solidFill>
            </a:endParaRPr>
          </a:p>
        </p:txBody>
      </p:sp>
      <p:graphicFrame>
        <p:nvGraphicFramePr>
          <p:cNvPr id="4" name="Table 3">
            <a:extLst>
              <a:ext uri="{FF2B5EF4-FFF2-40B4-BE49-F238E27FC236}">
                <a16:creationId xmlns:a16="http://schemas.microsoft.com/office/drawing/2014/main" id="{B408A84D-4073-4BDF-AE55-9E47D5D58040}"/>
              </a:ext>
            </a:extLst>
          </p:cNvPr>
          <p:cNvGraphicFramePr>
            <a:graphicFrameLocks noGrp="1"/>
          </p:cNvGraphicFramePr>
          <p:nvPr/>
        </p:nvGraphicFramePr>
        <p:xfrm>
          <a:off x="83860" y="1210718"/>
          <a:ext cx="12077660" cy="5417959"/>
        </p:xfrm>
        <a:graphic>
          <a:graphicData uri="http://schemas.openxmlformats.org/drawingml/2006/table">
            <a:tbl>
              <a:tblPr bandRow="1">
                <a:tableStyleId>{5C22544A-7EE6-4342-B048-85BDC9FD1C3A}</a:tableStyleId>
              </a:tblPr>
              <a:tblGrid>
                <a:gridCol w="210642">
                  <a:extLst>
                    <a:ext uri="{9D8B030D-6E8A-4147-A177-3AD203B41FA5}">
                      <a16:colId xmlns:a16="http://schemas.microsoft.com/office/drawing/2014/main" val="1115808563"/>
                    </a:ext>
                  </a:extLst>
                </a:gridCol>
                <a:gridCol w="1012499">
                  <a:extLst>
                    <a:ext uri="{9D8B030D-6E8A-4147-A177-3AD203B41FA5}">
                      <a16:colId xmlns:a16="http://schemas.microsoft.com/office/drawing/2014/main" val="2497214222"/>
                    </a:ext>
                  </a:extLst>
                </a:gridCol>
                <a:gridCol w="3293574">
                  <a:extLst>
                    <a:ext uri="{9D8B030D-6E8A-4147-A177-3AD203B41FA5}">
                      <a16:colId xmlns:a16="http://schemas.microsoft.com/office/drawing/2014/main" val="3155934705"/>
                    </a:ext>
                  </a:extLst>
                </a:gridCol>
                <a:gridCol w="1143000">
                  <a:extLst>
                    <a:ext uri="{9D8B030D-6E8A-4147-A177-3AD203B41FA5}">
                      <a16:colId xmlns:a16="http://schemas.microsoft.com/office/drawing/2014/main" val="618119554"/>
                    </a:ext>
                  </a:extLst>
                </a:gridCol>
                <a:gridCol w="936155">
                  <a:extLst>
                    <a:ext uri="{9D8B030D-6E8A-4147-A177-3AD203B41FA5}">
                      <a16:colId xmlns:a16="http://schemas.microsoft.com/office/drawing/2014/main" val="3393450343"/>
                    </a:ext>
                  </a:extLst>
                </a:gridCol>
                <a:gridCol w="919950">
                  <a:extLst>
                    <a:ext uri="{9D8B030D-6E8A-4147-A177-3AD203B41FA5}">
                      <a16:colId xmlns:a16="http://schemas.microsoft.com/office/drawing/2014/main" val="3646949286"/>
                    </a:ext>
                  </a:extLst>
                </a:gridCol>
                <a:gridCol w="762000">
                  <a:extLst>
                    <a:ext uri="{9D8B030D-6E8A-4147-A177-3AD203B41FA5}">
                      <a16:colId xmlns:a16="http://schemas.microsoft.com/office/drawing/2014/main" val="276381528"/>
                    </a:ext>
                  </a:extLst>
                </a:gridCol>
                <a:gridCol w="3799840">
                  <a:extLst>
                    <a:ext uri="{9D8B030D-6E8A-4147-A177-3AD203B41FA5}">
                      <a16:colId xmlns:a16="http://schemas.microsoft.com/office/drawing/2014/main" val="2304434420"/>
                    </a:ext>
                  </a:extLst>
                </a:gridCol>
              </a:tblGrid>
              <a:tr h="0">
                <a:tc gridSpan="8">
                  <a:txBody>
                    <a:bodyPr/>
                    <a:lstStyle/>
                    <a:p>
                      <a:r>
                        <a:rPr lang="en-GB" sz="1600" b="0">
                          <a:solidFill>
                            <a:schemeClr val="bg1"/>
                          </a:solidFill>
                        </a:rPr>
                        <a:t>Total WIP Cost</a:t>
                      </a:r>
                    </a:p>
                  </a:txBody>
                  <a:tcPr marT="18000" marB="18000">
                    <a:solidFill>
                      <a:schemeClr val="accent2">
                        <a:lumMod val="50000"/>
                      </a:schemeClr>
                    </a:solidFill>
                  </a:tcPr>
                </a:tc>
                <a:tc hMerge="1">
                  <a:txBody>
                    <a:bodyPr/>
                    <a:lstStyle/>
                    <a:p>
                      <a:endParaRPr lang="en-GB" sz="1600" b="0">
                        <a:solidFill>
                          <a:schemeClr val="bg1"/>
                        </a:solidFill>
                      </a:endParaRPr>
                    </a:p>
                  </a:txBody>
                  <a:tcPr>
                    <a:solidFill>
                      <a:schemeClr val="accent2">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130466">
                <a:tc gridSpan="5">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600" kern="0" baseline="0">
                          <a:solidFill>
                            <a:schemeClr val="dk1"/>
                          </a:solidFill>
                          <a:latin typeface="Arial" panose="020B0604020202020204" pitchFamily="34" charset="0"/>
                          <a:ea typeface="+mn-ea"/>
                          <a:cs typeface="Arial" panose="020B0604020202020204" pitchFamily="34" charset="0"/>
                        </a:rPr>
                        <a:t>Next Phase TOTAL:</a:t>
                      </a:r>
                    </a:p>
                  </a:txBody>
                  <a:tcPr marT="36000" marB="36000" anchor="ctr">
                    <a:solidFill>
                      <a:srgbClr val="E7E7EE"/>
                    </a:solidFill>
                  </a:tcPr>
                </a:tc>
                <a:tc hMerge="1">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600" kern="0" baseline="0">
                        <a:solidFill>
                          <a:schemeClr val="dk1"/>
                        </a:solidFill>
                        <a:latin typeface="Arial" panose="020B0604020202020204" pitchFamily="34" charset="0"/>
                        <a:ea typeface="+mn-ea"/>
                        <a:cs typeface="Arial" panose="020B0604020202020204" pitchFamily="34" charset="0"/>
                      </a:endParaRPr>
                    </a:p>
                  </a:txBody>
                  <a:tcPr marT="36000" marB="36000" anchor="ctr">
                    <a:solidFill>
                      <a:srgbClr val="E7E7EE"/>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2000" b="1" kern="0">
                          <a:solidFill>
                            <a:srgbClr val="FFC000"/>
                          </a:solidFill>
                          <a:latin typeface="Arial" panose="020B0604020202020204" pitchFamily="34" charset="0"/>
                          <a:ea typeface="+mn-ea"/>
                          <a:cs typeface="Arial" panose="020B0604020202020204" pitchFamily="34" charset="0"/>
                        </a:rPr>
                        <a:t>£19M</a:t>
                      </a:r>
                    </a:p>
                  </a:txBody>
                  <a:tcPr marL="36000" marR="36000" marT="0" marB="0" anchor="ctr">
                    <a:solidFill>
                      <a:srgbClr val="E7E7EE"/>
                    </a:solidFill>
                  </a:tcPr>
                </a:tc>
                <a:tc gridSpan="2">
                  <a:txBody>
                    <a:bodyPr/>
                    <a:lstStyle/>
                    <a:p>
                      <a:r>
                        <a:rPr lang="en-GB" sz="1050"/>
                        <a:t>Delivery of myHR with Global Workforce Tracking</a:t>
                      </a:r>
                    </a:p>
                  </a:txBody>
                  <a:tcPr marT="36000" marB="36000" anchor="ctr">
                    <a:solidFill>
                      <a:srgbClr val="E7E7EE"/>
                    </a:solidFill>
                  </a:tcPr>
                </a:tc>
                <a:tc hMerge="1">
                  <a:txBody>
                    <a:bodyPr/>
                    <a:lstStyle/>
                    <a:p>
                      <a:endParaRPr lang="en-GB"/>
                    </a:p>
                  </a:txBody>
                  <a:tcPr/>
                </a:tc>
                <a:extLst>
                  <a:ext uri="{0D108BD9-81ED-4DB2-BD59-A6C34878D82A}">
                    <a16:rowId xmlns:a16="http://schemas.microsoft.com/office/drawing/2014/main" val="10001"/>
                  </a:ext>
                </a:extLst>
              </a:tr>
              <a:tr h="0">
                <a:tc rowSpan="2" gridSpan="3">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600" b="0" kern="1200" noProof="0">
                          <a:solidFill>
                            <a:schemeClr val="bg1"/>
                          </a:solidFill>
                          <a:latin typeface="+mn-lt"/>
                          <a:ea typeface="+mn-ea"/>
                          <a:cs typeface="+mn-cs"/>
                        </a:rPr>
                        <a:t>myHR 2.0  </a:t>
                      </a:r>
                      <a:r>
                        <a:rPr lang="en-GB" sz="900" b="0" kern="1200" noProof="0">
                          <a:solidFill>
                            <a:schemeClr val="bg1"/>
                          </a:solidFill>
                          <a:latin typeface="+mn-lt"/>
                          <a:ea typeface="+mn-ea"/>
                          <a:cs typeface="+mn-cs"/>
                        </a:rPr>
                        <a:t>Based on Original Plan Estimates</a:t>
                      </a:r>
                    </a:p>
                  </a:txBody>
                  <a:tcPr marL="72000" marR="72000" marT="0" marB="18000">
                    <a:solidFill>
                      <a:schemeClr val="accent2">
                        <a:lumMod val="75000"/>
                      </a:schemeClr>
                    </a:solidFill>
                  </a:tcPr>
                </a:tc>
                <a:tc rowSpan="2"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solidFill>
                      <a:schemeClr val="accent2">
                        <a:lumMod val="75000"/>
                      </a:schemeClr>
                    </a:solidFill>
                  </a:tcPr>
                </a:tc>
                <a:tc rowSpan="2" h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solidFill>
                      <a:schemeClr val="accent2">
                        <a:lumMod val="75000"/>
                      </a:schemeClr>
                    </a:solidFill>
                  </a:tcPr>
                </a:tc>
                <a:tc>
                  <a:txBody>
                    <a:bodyPr/>
                    <a:lstStyle/>
                    <a:p>
                      <a:pPr algn="ctr"/>
                      <a:r>
                        <a:rPr lang="en-GB" sz="1050">
                          <a:solidFill>
                            <a:schemeClr val="bg1"/>
                          </a:solidFill>
                        </a:rPr>
                        <a:t>SuccessFactors</a:t>
                      </a:r>
                    </a:p>
                  </a:txBody>
                  <a:tcPr marL="0" marR="0" marT="0" marB="18000" anchor="ctr">
                    <a:solidFill>
                      <a:schemeClr val="accent2">
                        <a:lumMod val="75000"/>
                      </a:schemeClr>
                    </a:solidFill>
                  </a:tcPr>
                </a:tc>
                <a:tc>
                  <a:txBody>
                    <a:bodyPr/>
                    <a:lstStyle/>
                    <a:p>
                      <a:pPr algn="ctr"/>
                      <a:r>
                        <a:rPr lang="en-GB" sz="1050" kern="1200">
                          <a:solidFill>
                            <a:schemeClr val="bg1"/>
                          </a:solidFill>
                          <a:latin typeface="+mn-lt"/>
                          <a:ea typeface="+mn-ea"/>
                          <a:cs typeface="+mn-cs"/>
                        </a:rPr>
                        <a:t>Downstream</a:t>
                      </a:r>
                    </a:p>
                  </a:txBody>
                  <a:tcPr marL="0" marR="0" marT="0" marB="18000" anchor="ctr">
                    <a:solidFill>
                      <a:schemeClr val="accent2">
                        <a:lumMod val="75000"/>
                      </a:schemeClr>
                    </a:solidFill>
                  </a:tcPr>
                </a:tc>
                <a:tc grid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TOTAL</a:t>
                      </a:r>
                    </a:p>
                  </a:txBody>
                  <a:tcPr marL="0" marR="0" marT="0" marB="18000" anchor="ctr">
                    <a:solidFill>
                      <a:schemeClr val="accent2">
                        <a:lumMod val="75000"/>
                      </a:schemeClr>
                    </a:solidFill>
                  </a:tcPr>
                </a:tc>
                <a:tc h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bg1"/>
                        </a:solidFill>
                        <a:latin typeface="Arial" panose="020B0604020202020204" pitchFamily="34" charset="0"/>
                        <a:ea typeface="+mn-ea"/>
                        <a:cs typeface="Arial" panose="020B0604020202020204" pitchFamily="34" charset="0"/>
                      </a:endParaRPr>
                    </a:p>
                  </a:txBody>
                  <a:tcPr marL="0" marR="0" marT="0" marB="18000" anchor="ctr">
                    <a:solidFill>
                      <a:schemeClr val="accent2">
                        <a:lumMod val="75000"/>
                      </a:schemeClr>
                    </a:solidFill>
                  </a:tcPr>
                </a:tc>
                <a:tc>
                  <a:txBody>
                    <a:bodyPr/>
                    <a:lstStyle/>
                    <a:p>
                      <a:r>
                        <a:rPr lang="en-GB" sz="1050">
                          <a:solidFill>
                            <a:schemeClr val="bg1"/>
                          </a:solidFill>
                        </a:rPr>
                        <a:t>Comments</a:t>
                      </a:r>
                    </a:p>
                  </a:txBody>
                  <a:tcPr marT="0" marB="18000" anchor="ctr">
                    <a:solidFill>
                      <a:schemeClr val="accent2">
                        <a:lumMod val="75000"/>
                      </a:schemeClr>
                    </a:solidFill>
                  </a:tcPr>
                </a:tc>
                <a:extLst>
                  <a:ext uri="{0D108BD9-81ED-4DB2-BD59-A6C34878D82A}">
                    <a16:rowId xmlns:a16="http://schemas.microsoft.com/office/drawing/2014/main" val="2594378623"/>
                  </a:ext>
                </a:extLst>
              </a:tr>
              <a:tr h="0">
                <a:tc gridSpan="3"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2">
                        <a:lumMod val="75000"/>
                      </a:schemeClr>
                    </a:solidFill>
                  </a:tcPr>
                </a:tc>
                <a:tc hMerge="1" vMerge="1">
                  <a:txBody>
                    <a:bodyPr/>
                    <a:lstStyle/>
                    <a:p>
                      <a:endParaRPr lang="en-GB"/>
                    </a:p>
                  </a:txBody>
                  <a:tcPr/>
                </a:tc>
                <a:tc hMerge="1" vMerge="1">
                  <a:txBody>
                    <a:bodyPr/>
                    <a:lstStyle/>
                    <a:p>
                      <a:endParaRPr lang="en-GB"/>
                    </a:p>
                  </a:txBody>
                  <a:tcPr/>
                </a:tc>
                <a:tc>
                  <a:txBody>
                    <a:bodyPr/>
                    <a:lstStyle/>
                    <a:p>
                      <a:pPr algn="ctr"/>
                      <a:r>
                        <a:rPr lang="en-GB" sz="1050">
                          <a:solidFill>
                            <a:srgbClr val="FFC000"/>
                          </a:solidFill>
                        </a:rPr>
                        <a:t>£8.0M</a:t>
                      </a:r>
                    </a:p>
                  </a:txBody>
                  <a:tcPr marL="0" marR="0" marT="0" marB="18000" anchor="ctr">
                    <a:solidFill>
                      <a:schemeClr val="accent2">
                        <a:lumMod val="75000"/>
                      </a:schemeClr>
                    </a:solidFill>
                  </a:tcPr>
                </a:tc>
                <a:tc>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FFC000"/>
                          </a:solidFill>
                          <a:effectLst/>
                          <a:uLnTx/>
                          <a:uFillTx/>
                          <a:latin typeface="Arial"/>
                          <a:ea typeface="ＭＳ Ｐゴシック"/>
                          <a:cs typeface="+mn-cs"/>
                        </a:rPr>
                        <a:t>£8.7M</a:t>
                      </a:r>
                    </a:p>
                  </a:txBody>
                  <a:tcPr marL="0" marR="0" marT="0" marB="18000" anchor="ctr">
                    <a:solidFill>
                      <a:schemeClr val="accent2">
                        <a:lumMod val="75000"/>
                      </a:schemeClr>
                    </a:solidFill>
                  </a:tcPr>
                </a:tc>
                <a:tc gridSpan="2">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FFC000"/>
                          </a:solidFill>
                          <a:effectLst/>
                          <a:uLnTx/>
                          <a:uFillTx/>
                          <a:latin typeface="Arial"/>
                          <a:ea typeface="ＭＳ Ｐゴシック"/>
                          <a:cs typeface="+mn-cs"/>
                        </a:rPr>
                        <a:t>£17M</a:t>
                      </a:r>
                    </a:p>
                  </a:txBody>
                  <a:tcPr marL="0" marR="0" marT="0" marB="18000" anchor="ctr">
                    <a:solidFill>
                      <a:schemeClr val="accent2">
                        <a:lumMod val="75000"/>
                      </a:schemeClr>
                    </a:solidFill>
                  </a:tcPr>
                </a:tc>
                <a:tc hMerge="1">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prstClr val="white"/>
                        </a:solidFill>
                        <a:effectLst/>
                        <a:uLnTx/>
                        <a:uFillTx/>
                        <a:latin typeface="Arial"/>
                        <a:ea typeface="ＭＳ Ｐゴシック"/>
                        <a:cs typeface="+mn-cs"/>
                      </a:endParaRPr>
                    </a:p>
                  </a:txBody>
                  <a:tcPr marL="0" marR="0" marT="0" marB="18000" anchor="ctr">
                    <a:solidFill>
                      <a:schemeClr val="accent2">
                        <a:lumMod val="75000"/>
                      </a:schemeClr>
                    </a:solidFill>
                  </a:tcPr>
                </a:tc>
                <a:tc>
                  <a:txBody>
                    <a:bodyPr/>
                    <a:lstStyle/>
                    <a:p>
                      <a:r>
                        <a:rPr lang="en-GB" sz="1050">
                          <a:solidFill>
                            <a:schemeClr val="bg1"/>
                          </a:solidFill>
                        </a:rPr>
                        <a:t>Source/split estimates</a:t>
                      </a:r>
                    </a:p>
                  </a:txBody>
                  <a:tcPr marT="0" marB="18000" anchor="ctr">
                    <a:solidFill>
                      <a:schemeClr val="accent2">
                        <a:lumMod val="75000"/>
                      </a:schemeClr>
                    </a:solidFill>
                  </a:tcPr>
                </a:tc>
                <a:extLst>
                  <a:ext uri="{0D108BD9-81ED-4DB2-BD59-A6C34878D82A}">
                    <a16:rowId xmlns:a16="http://schemas.microsoft.com/office/drawing/2014/main" val="3954681344"/>
                  </a:ext>
                </a:extLst>
              </a:tr>
              <a:tr h="130466">
                <a:tc rowSpan="9">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1">
                        <a:lumMod val="75000"/>
                      </a:schemeClr>
                    </a:solidFill>
                  </a:tcPr>
                </a:tc>
                <a:tc rowSpan="9">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NG IT</a:t>
                      </a:r>
                    </a:p>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Leadership, Governance, PMO</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£380K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£380K</a:t>
                      </a:r>
                    </a:p>
                  </a:txBody>
                  <a:tcPr marT="0" marB="18000" anchor="ctr"/>
                </a:tc>
                <a:tc rowSpan="4">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£2.5M</a:t>
                      </a:r>
                    </a:p>
                  </a:txBody>
                  <a:tcPr marT="0" marB="18000" anchor="ctr">
                    <a:solidFill>
                      <a:schemeClr val="accent1">
                        <a:lumMod val="75000"/>
                      </a:schemeClr>
                    </a:solidFill>
                  </a:tcPr>
                </a:tc>
                <a:tc rowSpan="1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£8.2M</a:t>
                      </a:r>
                    </a:p>
                  </a:txBody>
                  <a:tcPr marT="0" marB="18000" anchor="ctr">
                    <a:solidFill>
                      <a:schemeClr val="accent1">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50/50 – End to end</a:t>
                      </a:r>
                    </a:p>
                  </a:txBody>
                  <a:tcPr marT="0" marB="18000" anchor="ctr"/>
                </a:tc>
                <a:extLst>
                  <a:ext uri="{0D108BD9-81ED-4DB2-BD59-A6C34878D82A}">
                    <a16:rowId xmlns:a16="http://schemas.microsoft.com/office/drawing/2014/main" val="10003"/>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Solution Engineering &amp; Architecture</a:t>
                      </a:r>
                    </a:p>
                  </a:txBody>
                  <a:tcPr marT="0" marB="18000" anchor="ctr"/>
                </a:tc>
                <a:tc>
                  <a:txBody>
                    <a:bodyPr/>
                    <a:lstStyle/>
                    <a:p>
                      <a:pPr algn="ctr"/>
                      <a:r>
                        <a:rPr lang="en-GB" sz="900" kern="0" baseline="0">
                          <a:solidFill>
                            <a:schemeClr val="dk1"/>
                          </a:solidFill>
                          <a:latin typeface="Arial" panose="020B0604020202020204" pitchFamily="34" charset="0"/>
                          <a:ea typeface="+mn-ea"/>
                          <a:cs typeface="Arial" panose="020B0604020202020204" pitchFamily="34" charset="0"/>
                        </a:rPr>
                        <a:t>£500K</a:t>
                      </a:r>
                      <a:endParaRPr lang="en-GB" sz="900"/>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£690K</a:t>
                      </a: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40/60 – SAP Downstream drives additional complexities &amp; efforts</a:t>
                      </a:r>
                    </a:p>
                  </a:txBody>
                  <a:tcPr marT="0" marB="18000" anchor="ctr"/>
                </a:tc>
                <a:extLst>
                  <a:ext uri="{0D108BD9-81ED-4DB2-BD59-A6C34878D82A}">
                    <a16:rowId xmlns:a16="http://schemas.microsoft.com/office/drawing/2014/main" val="1000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Testing (QES)</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£76K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£110K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30/70 -  SAP Downstream drives additional complexities &amp; efforts</a:t>
                      </a:r>
                    </a:p>
                  </a:txBody>
                  <a:tcPr marT="0" marB="18000" anchor="ctr"/>
                </a:tc>
                <a:extLst>
                  <a:ext uri="{0D108BD9-81ED-4DB2-BD59-A6C34878D82A}">
                    <a16:rowId xmlns:a16="http://schemas.microsoft.com/office/drawing/2014/main" val="2815607071"/>
                  </a:ext>
                </a:extLst>
              </a:tr>
              <a:tr h="0">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Assurance – Security, Tech Risk, Controls, Assurance)</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£150K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£211K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rowSpan="2">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40/60 – SAP Downstream drives additional complexities &amp; efforts</a:t>
                      </a:r>
                    </a:p>
                  </a:txBody>
                  <a:tcPr marT="0" marB="18000" anchor="ctr"/>
                </a:tc>
                <a:extLst>
                  <a:ext uri="{0D108BD9-81ED-4DB2-BD59-A6C34878D82A}">
                    <a16:rowId xmlns:a16="http://schemas.microsoft.com/office/drawing/2014/main" val="251994071"/>
                  </a:ext>
                </a:extLst>
              </a:tr>
              <a:tr h="51562">
                <a:tc vMerge="1">
                  <a:txBody>
                    <a:bodyPr/>
                    <a:lstStyle/>
                    <a:p>
                      <a:endParaRPr lang="en-GB"/>
                    </a:p>
                  </a:txBody>
                  <a:tcPr/>
                </a:tc>
                <a:tc vMerge="1">
                  <a:txBody>
                    <a:bodyPr/>
                    <a:lstStyle/>
                    <a:p>
                      <a:endParaRPr lang="en-GB"/>
                    </a:p>
                  </a:txBody>
                  <a:tcPr/>
                </a:tc>
                <a:tc rowSpan="2">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UK Environments Resources</a:t>
                      </a:r>
                    </a:p>
                  </a:txBody>
                  <a:tcPr marT="0" marB="18000" anchor="ctr"/>
                </a:tc>
                <a:tc row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£10K</a:t>
                      </a:r>
                    </a:p>
                  </a:txBody>
                  <a:tcPr marT="0" marB="18000" anchor="ctr"/>
                </a:tc>
                <a:tc rowSpan="2">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£285K</a:t>
                      </a:r>
                    </a:p>
                  </a:txBody>
                  <a:tcPr marT="0" marB="18000" anchor="ct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£1.9M*</a:t>
                      </a:r>
                    </a:p>
                  </a:txBody>
                  <a:tcPr marT="0" marB="18000" anchor="ctr">
                    <a:gradFill flip="none" rotWithShape="1">
                      <a:gsLst>
                        <a:gs pos="0">
                          <a:schemeClr val="accent1">
                            <a:lumMod val="75000"/>
                          </a:schemeClr>
                        </a:gs>
                        <a:gs pos="21000">
                          <a:schemeClr val="accent1">
                            <a:lumMod val="75000"/>
                          </a:schemeClr>
                        </a:gs>
                        <a:gs pos="100000">
                          <a:schemeClr val="accent3">
                            <a:lumMod val="75000"/>
                          </a:schemeClr>
                        </a:gs>
                      </a:gsLst>
                      <a:path path="circle">
                        <a:fillToRect r="100000" b="100000"/>
                      </a:path>
                      <a:tileRect l="-100000" t="-100000"/>
                    </a:gradFill>
                  </a:tcPr>
                </a:tc>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UK &amp; US costs broken down per environment.</a:t>
                      </a:r>
                    </a:p>
                  </a:txBody>
                  <a:tcPr marT="0" marB="18000" anchor="ctr"/>
                </a:tc>
                <a:extLst>
                  <a:ext uri="{0D108BD9-81ED-4DB2-BD59-A6C34878D82A}">
                    <a16:rowId xmlns:a16="http://schemas.microsoft.com/office/drawing/2014/main" val="1190602002"/>
                  </a:ext>
                </a:extLst>
              </a:tr>
              <a:tr h="103598">
                <a:tc vMerge="1">
                  <a:txBody>
                    <a:bodyPr/>
                    <a:lstStyle/>
                    <a:p>
                      <a:endParaRPr lang="en-GB"/>
                    </a:p>
                  </a:txBody>
                  <a:tcPr/>
                </a:tc>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pPr algn="ct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UK &amp; US Environment estimates broken down per application instance</a:t>
                      </a:r>
                    </a:p>
                  </a:txBody>
                  <a:tcPr marT="0" marB="18000" anchor="ctr"/>
                </a:tc>
                <a:extLst>
                  <a:ext uri="{0D108BD9-81ED-4DB2-BD59-A6C34878D82A}">
                    <a16:rowId xmlns:a16="http://schemas.microsoft.com/office/drawing/2014/main" val="156546767"/>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UK Environment &amp; Infrastructure (Azure, DXC etc.)</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£30K</a:t>
                      </a:r>
                    </a:p>
                  </a:txBody>
                  <a:tcPr marT="0" marB="18000" anchor="ctr"/>
                </a:tc>
                <a:tc>
                  <a:txBody>
                    <a:bodyPr/>
                    <a:lstStyle/>
                    <a:p>
                      <a:pPr marL="0" algn="ctr" defTabSz="914286" rtl="0" eaLnBrk="1" latinLnBrk="0" hangingPunct="1"/>
                      <a:r>
                        <a:rPr lang="en-GB" sz="900" kern="0" baseline="0">
                          <a:solidFill>
                            <a:schemeClr val="dk1"/>
                          </a:solidFill>
                          <a:latin typeface="Arial" panose="020B0604020202020204" pitchFamily="34" charset="0"/>
                          <a:ea typeface="+mn-ea"/>
                          <a:cs typeface="Arial" panose="020B0604020202020204" pitchFamily="34" charset="0"/>
                        </a:rPr>
                        <a:t>£208K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UK &amp; US Environment estimates broken down per application instance</a:t>
                      </a:r>
                    </a:p>
                  </a:txBody>
                  <a:tcPr marT="0" marB="18000" anchor="ctr"/>
                </a:tc>
                <a:extLst>
                  <a:ext uri="{0D108BD9-81ED-4DB2-BD59-A6C34878D82A}">
                    <a16:rowId xmlns:a16="http://schemas.microsoft.com/office/drawing/2014/main" val="1890218986"/>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US Environments Resources (Syntax etc.)</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£10K</a:t>
                      </a:r>
                    </a:p>
                  </a:txBody>
                  <a:tcPr marT="0" marB="18000" anchor="ctr"/>
                </a:tc>
                <a:tc>
                  <a:txBody>
                    <a:bodyPr/>
                    <a:lstStyle/>
                    <a:p>
                      <a:pPr marL="0" algn="ctr" defTabSz="914286" rtl="0" eaLnBrk="1" latinLnBrk="0" hangingPunct="1"/>
                      <a:r>
                        <a:rPr lang="en-GB" sz="900" kern="0" baseline="0">
                          <a:solidFill>
                            <a:schemeClr val="dk1"/>
                          </a:solidFill>
                          <a:latin typeface="Arial" panose="020B0604020202020204" pitchFamily="34" charset="0"/>
                          <a:ea typeface="+mn-ea"/>
                          <a:cs typeface="Arial" panose="020B0604020202020204" pitchFamily="34" charset="0"/>
                        </a:rPr>
                        <a:t>£1,067K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Significant cost due to considerable capacity constraints.</a:t>
                      </a:r>
                    </a:p>
                  </a:txBody>
                  <a:tcPr marT="0" marB="18000" anchor="ctr"/>
                </a:tc>
                <a:extLst>
                  <a:ext uri="{0D108BD9-81ED-4DB2-BD59-A6C34878D82A}">
                    <a16:rowId xmlns:a16="http://schemas.microsoft.com/office/drawing/2014/main" val="1970663611"/>
                  </a:ext>
                </a:extLst>
              </a:tr>
              <a:tr h="0">
                <a:tc vMerge="1">
                  <a:txBody>
                    <a:bodyPr/>
                    <a:lstStyle/>
                    <a:p>
                      <a:endParaRPr lang="en-GB"/>
                    </a:p>
                  </a:txBody>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US Environment &amp; Infrastructure </a:t>
                      </a:r>
                      <a:endParaRPr lang="en-GB" sz="900"/>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£30K</a:t>
                      </a:r>
                    </a:p>
                  </a:txBody>
                  <a:tcPr marT="0" marB="18000" anchor="ctr"/>
                </a:tc>
                <a:tc>
                  <a:txBody>
                    <a:bodyPr/>
                    <a:lstStyle/>
                    <a:p>
                      <a:pPr marL="0" algn="ctr" defTabSz="914286" rtl="0" eaLnBrk="1" latinLnBrk="0" hangingPunct="1"/>
                      <a:r>
                        <a:rPr lang="en-GB" sz="900" kern="0" baseline="0">
                          <a:solidFill>
                            <a:schemeClr val="dk1"/>
                          </a:solidFill>
                          <a:latin typeface="Arial" panose="020B0604020202020204" pitchFamily="34" charset="0"/>
                          <a:ea typeface="+mn-ea"/>
                          <a:cs typeface="Arial" panose="020B0604020202020204" pitchFamily="34" charset="0"/>
                        </a:rPr>
                        <a:t>£264K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Significant cost due to considerable capacity constraints.</a:t>
                      </a:r>
                    </a:p>
                  </a:txBody>
                  <a:tcPr marT="0" marB="18000" anchor="ctr"/>
                </a:tc>
                <a:extLst>
                  <a:ext uri="{0D108BD9-81ED-4DB2-BD59-A6C34878D82A}">
                    <a16:rowId xmlns:a16="http://schemas.microsoft.com/office/drawing/2014/main" val="3432652890"/>
                  </a:ext>
                </a:extLst>
              </a:tr>
              <a:tr h="130466">
                <a:tc rowSpan="6">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1">
                        <a:lumMod val="75000"/>
                      </a:schemeClr>
                    </a:solidFill>
                  </a:tcPr>
                </a:tc>
                <a:tc rowSpan="6">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NG Biz:</a:t>
                      </a:r>
                    </a:p>
                  </a:txBody>
                  <a:tcPr marL="36000" marR="36000" marT="0" marB="18000" anchor="ctr">
                    <a:solidFill>
                      <a:srgbClr val="CBCCDB"/>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Leadership &amp; Programme</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£100K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£100K</a:t>
                      </a:r>
                    </a:p>
                  </a:txBody>
                  <a:tcPr marT="0" marB="18000" anchor="ctr"/>
                </a:tc>
                <a:tc rowSpan="5">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£3.8M</a:t>
                      </a:r>
                    </a:p>
                  </a:txBody>
                  <a:tcPr marT="0" marB="18000" anchor="ctr">
                    <a:solidFill>
                      <a:schemeClr val="accent1">
                        <a:lumMod val="75000"/>
                      </a:schemeClr>
                    </a:solidFill>
                  </a:tcP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50/50 – End to end</a:t>
                      </a:r>
                    </a:p>
                  </a:txBody>
                  <a:tcPr marT="0" marB="18000" anchor="ctr"/>
                </a:tc>
                <a:extLst>
                  <a:ext uri="{0D108BD9-81ED-4DB2-BD59-A6C34878D82A}">
                    <a16:rowId xmlns:a16="http://schemas.microsoft.com/office/drawing/2014/main" val="452434368"/>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Solution Design (SME Backfill)</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£547K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£400K</a:t>
                      </a:r>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60/40 – Greater redesign efforts in SF – Downstream Technical Focus</a:t>
                      </a:r>
                    </a:p>
                  </a:txBody>
                  <a:tcPr marT="0" marB="18000" anchor="ctr"/>
                </a:tc>
                <a:extLst>
                  <a:ext uri="{0D108BD9-81ED-4DB2-BD59-A6C34878D82A}">
                    <a16:rowId xmlns:a16="http://schemas.microsoft.com/office/drawing/2014/main" val="1100532968"/>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Data Workstream (Extract, Transform, Load etc)</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£1,686K</a:t>
                      </a:r>
                      <a:endParaRPr lang="en-GB" sz="900"/>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£40 K</a:t>
                      </a: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80/20 – Considerable focus on SuccessFactors (SF)</a:t>
                      </a:r>
                    </a:p>
                  </a:txBody>
                  <a:tcPr marT="0" marB="18000" anchor="ctr"/>
                </a:tc>
                <a:extLst>
                  <a:ext uri="{0D108BD9-81ED-4DB2-BD59-A6C34878D82A}">
                    <a16:rowId xmlns:a16="http://schemas.microsoft.com/office/drawing/2014/main" val="3561756043"/>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Testing (UAT, Payroll etc.)</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£145K</a:t>
                      </a:r>
                      <a:endParaRPr lang="en-GB" sz="900"/>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£145K</a:t>
                      </a: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50/50 – End to end</a:t>
                      </a:r>
                    </a:p>
                  </a:txBody>
                  <a:tcPr marT="0" marB="18000" anchor="ctr"/>
                </a:tc>
                <a:extLst>
                  <a:ext uri="{0D108BD9-81ED-4DB2-BD59-A6C34878D82A}">
                    <a16:rowId xmlns:a16="http://schemas.microsoft.com/office/drawing/2014/main" val="971299565"/>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Reporting</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£104K</a:t>
                      </a:r>
                      <a:endParaRPr lang="en-GB" sz="900"/>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£104K</a:t>
                      </a:r>
                      <a:endParaRPr lang="en-GB" sz="900"/>
                    </a:p>
                  </a:txBody>
                  <a:tcPr marT="0" marB="18000" anchor="ct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50/50 – End to end</a:t>
                      </a:r>
                    </a:p>
                  </a:txBody>
                  <a:tcPr marT="0" marB="18000" anchor="ctr"/>
                </a:tc>
                <a:extLst>
                  <a:ext uri="{0D108BD9-81ED-4DB2-BD59-A6C34878D82A}">
                    <a16:rowId xmlns:a16="http://schemas.microsoft.com/office/drawing/2014/main" val="3769221642"/>
                  </a:ext>
                </a:extLst>
              </a:tr>
              <a:tr h="0">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solidFill>
                      <a:srgbClr val="CBCCDB"/>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Reporting Strategy (WFA, Tiles etc.)</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TBC</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TBC</a:t>
                      </a:r>
                    </a:p>
                  </a:txBody>
                  <a:tcPr marT="0" marB="18000" anchor="ctr">
                    <a:solidFill>
                      <a:schemeClr val="accent1">
                        <a:lumMod val="75000"/>
                      </a:schemeClr>
                    </a:solidFill>
                  </a:tcP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Gary D assessing revised Reporting Strategy. SteerCo Decision TBC</a:t>
                      </a:r>
                    </a:p>
                  </a:txBody>
                  <a:tcPr marT="0" marB="18000" anchor="ctr"/>
                </a:tc>
                <a:extLst>
                  <a:ext uri="{0D108BD9-81ED-4DB2-BD59-A6C34878D82A}">
                    <a16:rowId xmlns:a16="http://schemas.microsoft.com/office/drawing/2014/main" val="3088086149"/>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3">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MSP Business Change Support</a:t>
                      </a:r>
                    </a:p>
                  </a:txBody>
                  <a:tcPr marL="36000" marR="36000" marT="0" marB="18000" anchor="ct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Change, Process &amp; Training Augmentation</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£1,250K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£1,250K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£2.5M</a:t>
                      </a:r>
                    </a:p>
                  </a:txBody>
                  <a:tcPr marT="0" marB="18000" anchor="ctr">
                    <a:solidFill>
                      <a:schemeClr val="accent3"/>
                    </a:solidFill>
                  </a:tcPr>
                </a:tc>
                <a:tc rowSpan="7">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£6.2M</a:t>
                      </a:r>
                    </a:p>
                  </a:txBody>
                  <a:tcPr marT="0" marB="18000" anchor="ctr">
                    <a:solidFill>
                      <a:schemeClr val="accent3"/>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This cost cannot really be split as the work focuses on E2E Processes. 50/50 used to reflect this and the reduction in effort if SF only.</a:t>
                      </a:r>
                    </a:p>
                  </a:txBody>
                  <a:tcPr marT="0" marB="18000" anchor="ctr"/>
                </a:tc>
                <a:extLst>
                  <a:ext uri="{0D108BD9-81ED-4DB2-BD59-A6C34878D82A}">
                    <a16:rowId xmlns:a16="http://schemas.microsoft.com/office/drawing/2014/main" val="645531682"/>
                  </a:ext>
                </a:extLst>
              </a:tr>
              <a:tr h="130466">
                <a:tc rowSpan="6">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3">
                        <a:lumMod val="75000"/>
                      </a:schemeClr>
                    </a:solidFill>
                  </a:tcPr>
                </a:tc>
                <a:tc rowSpan="6">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Wipro</a:t>
                      </a:r>
                    </a:p>
                  </a:txBody>
                  <a:tcPr marL="36000" marR="36000" marT="0" marB="18000" anchor="ctr">
                    <a:solidFill>
                      <a:srgbClr val="CBCCDB"/>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myHR Core Build – SuccessFactors</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£774K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a:t>
                      </a:r>
                    </a:p>
                  </a:txBody>
                  <a:tcPr marT="0" marB="18000" anchor="ctr"/>
                </a:tc>
                <a:tc rowSpan="6">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£3.7M</a:t>
                      </a:r>
                    </a:p>
                  </a:txBody>
                  <a:tcPr marT="0" marB="18000" anchor="ctr">
                    <a:solidFill>
                      <a:schemeClr val="accent3"/>
                    </a:solidFill>
                  </a:tcP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3028494834"/>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myHR Core Build – Downstream</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£970K</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3926788089"/>
                  </a:ext>
                </a:extLst>
              </a:tr>
              <a:tr h="192777">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myHR Core Build – Data </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£405K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£45K</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512511833"/>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myHR Wider Scope Build (Non-EC, RBP etc.)</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£332K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£89K</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471552856"/>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Testing &amp; Cutover</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£247K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£247K</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2267559836"/>
                  </a:ext>
                </a:extLst>
              </a:tr>
              <a:tr h="130466">
                <a:tc vMerge="1">
                  <a:txBody>
                    <a:bodyPr/>
                    <a:lstStyle/>
                    <a:p>
                      <a:endParaRPr lang="en-GB"/>
                    </a:p>
                  </a:txBody>
                  <a:tcPr/>
                </a:tc>
                <a:tc vMerge="1">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Wipro Delivery &amp; Leadership UK &amp; US Coordination.</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£260K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£260K</a:t>
                      </a:r>
                    </a:p>
                  </a:txBody>
                  <a:tcPr marT="0" marB="18000" anchor="ctr"/>
                </a:tc>
                <a:tc v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a:solidFill>
                          <a:schemeClr val="dk1"/>
                        </a:solidFill>
                        <a:latin typeface="Arial" panose="020B0604020202020204" pitchFamily="34" charset="0"/>
                        <a:ea typeface="+mn-ea"/>
                        <a:cs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Wipro provided Specific Tech Breakdown efforts on current scope.</a:t>
                      </a:r>
                    </a:p>
                  </a:txBody>
                  <a:tcPr marT="0" marB="18000" anchor="ctr"/>
                </a:tc>
                <a:extLst>
                  <a:ext uri="{0D108BD9-81ED-4DB2-BD59-A6C34878D82A}">
                    <a16:rowId xmlns:a16="http://schemas.microsoft.com/office/drawing/2014/main" val="3379094963"/>
                  </a:ext>
                </a:extLst>
              </a:tr>
              <a:tr h="130466">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a:solidFill>
                            <a:schemeClr val="dk1"/>
                          </a:solidFill>
                          <a:latin typeface="Arial" panose="020B0604020202020204" pitchFamily="34" charset="0"/>
                          <a:ea typeface="+mn-ea"/>
                          <a:cs typeface="Arial" panose="020B0604020202020204" pitchFamily="34" charset="0"/>
                        </a:rPr>
                        <a:t>Miscellaneous </a:t>
                      </a:r>
                    </a:p>
                  </a:txBody>
                  <a:tcPr marL="36000" marR="36000"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Travel, Plug-In, Walkme, Audit etc.</a:t>
                      </a:r>
                    </a:p>
                  </a:txBody>
                  <a:tcPr marT="0" marB="18000" anchor="ctr"/>
                </a:tc>
                <a:tc>
                  <a:txBody>
                    <a:bodyPr/>
                    <a:lstStyle/>
                    <a:p>
                      <a:pPr algn="ctr"/>
                      <a:r>
                        <a:rPr lang="en-US" sz="900" kern="0" baseline="0">
                          <a:solidFill>
                            <a:schemeClr val="dk1"/>
                          </a:solidFill>
                          <a:latin typeface="Arial" panose="020B0604020202020204" pitchFamily="34" charset="0"/>
                          <a:ea typeface="+mn-ea"/>
                          <a:cs typeface="Arial" panose="020B0604020202020204" pitchFamily="34" charset="0"/>
                        </a:rPr>
                        <a:t>£115K</a:t>
                      </a:r>
                      <a:endParaRPr lang="en-GB" sz="900"/>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£115K</a:t>
                      </a:r>
                    </a:p>
                  </a:txBody>
                  <a:tcPr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£0.23M</a:t>
                      </a:r>
                    </a:p>
                  </a:txBody>
                  <a:tcPr marT="0" marB="18000" anchor="ctr">
                    <a:solidFill>
                      <a:schemeClr val="tx1">
                        <a:lumMod val="75000"/>
                        <a:lumOff val="25000"/>
                      </a:schemeClr>
                    </a:solidFill>
                  </a:tcPr>
                </a:tc>
                <a:tc rowSpan="3">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£2.3M</a:t>
                      </a:r>
                    </a:p>
                  </a:txBody>
                  <a:tcPr marT="0" marB="18000" anchor="ctr">
                    <a:solidFill>
                      <a:schemeClr val="tx1">
                        <a:lumMod val="75000"/>
                        <a:lumOff val="25000"/>
                      </a:schemeClr>
                    </a:solidFill>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50/50 – End to end – Applies evenly</a:t>
                      </a:r>
                    </a:p>
                  </a:txBody>
                  <a:tcPr marT="0" marB="18000" anchor="ctr"/>
                </a:tc>
                <a:extLst>
                  <a:ext uri="{0D108BD9-81ED-4DB2-BD59-A6C34878D82A}">
                    <a16:rowId xmlns:a16="http://schemas.microsoft.com/office/drawing/2014/main" val="1516108552"/>
                  </a:ext>
                </a:extLst>
              </a:tr>
              <a:tr h="130466">
                <a:tc rowSpan="2">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noProof="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rowSpan="2">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noProof="0">
                          <a:solidFill>
                            <a:schemeClr val="dk1"/>
                          </a:solidFill>
                          <a:latin typeface="Arial" panose="020B0604020202020204" pitchFamily="34" charset="0"/>
                          <a:ea typeface="+mn-ea"/>
                          <a:cs typeface="Arial" panose="020B0604020202020204" pitchFamily="34" charset="0"/>
                        </a:rPr>
                        <a:t>Risk</a:t>
                      </a:r>
                    </a:p>
                  </a:txBody>
                  <a:tcPr marL="36000" marR="36000" marT="0" marB="18000" anchor="ct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noProof="0">
                          <a:solidFill>
                            <a:schemeClr val="dk1"/>
                          </a:solidFill>
                          <a:latin typeface="Arial" panose="020B0604020202020204" pitchFamily="34" charset="0"/>
                          <a:ea typeface="+mn-ea"/>
                          <a:cs typeface="Arial" panose="020B0604020202020204" pitchFamily="34" charset="0"/>
                        </a:rPr>
                        <a:t>3</a:t>
                      </a:r>
                      <a:r>
                        <a:rPr lang="en-US" sz="900" kern="0" baseline="30000" noProof="0">
                          <a:solidFill>
                            <a:schemeClr val="dk1"/>
                          </a:solidFill>
                          <a:latin typeface="Arial" panose="020B0604020202020204" pitchFamily="34" charset="0"/>
                          <a:ea typeface="+mn-ea"/>
                          <a:cs typeface="Arial" panose="020B0604020202020204" pitchFamily="34" charset="0"/>
                        </a:rPr>
                        <a:t>rd</a:t>
                      </a:r>
                      <a:r>
                        <a:rPr lang="en-US" sz="900" kern="0" baseline="0" noProof="0">
                          <a:solidFill>
                            <a:schemeClr val="dk1"/>
                          </a:solidFill>
                          <a:latin typeface="Arial" panose="020B0604020202020204" pitchFamily="34" charset="0"/>
                          <a:ea typeface="+mn-ea"/>
                          <a:cs typeface="Arial" panose="020B0604020202020204" pitchFamily="34" charset="0"/>
                        </a:rPr>
                        <a:t> Party Downstream Development Costs ROM</a:t>
                      </a:r>
                    </a:p>
                  </a:txBody>
                  <a:tcPr marT="0" marB="18000" anchor="ctr"/>
                </a:tc>
                <a:tc>
                  <a:txBody>
                    <a:bodyPr/>
                    <a:lstStyle/>
                    <a:p>
                      <a:pPr algn="ctr"/>
                      <a:r>
                        <a:rPr lang="en-GB" sz="900" b="0" i="0" u="none" strike="noStrike">
                          <a:solidFill>
                            <a:srgbClr val="000000"/>
                          </a:solidFill>
                          <a:effectLst/>
                          <a:latin typeface="Arial" panose="020B0604020202020204" pitchFamily="34" charset="0"/>
                        </a:rPr>
                        <a:t>£100K</a:t>
                      </a:r>
                      <a:endParaRPr lang="en-GB" sz="900"/>
                    </a:p>
                  </a:txBody>
                  <a:tcPr marL="7620" marR="7620"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£400K</a:t>
                      </a:r>
                    </a:p>
                  </a:txBody>
                  <a:tcPr marL="7620" marR="7620" marT="0" marB="18000" anchor="ctr"/>
                </a:tc>
                <a:tc rowSpan="2">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1050" kern="0" baseline="0">
                          <a:solidFill>
                            <a:schemeClr val="bg1"/>
                          </a:solidFill>
                          <a:latin typeface="Arial" panose="020B0604020202020204" pitchFamily="34" charset="0"/>
                          <a:ea typeface="+mn-ea"/>
                          <a:cs typeface="Arial" panose="020B0604020202020204" pitchFamily="34" charset="0"/>
                        </a:rPr>
                        <a:t>£2.1M</a:t>
                      </a:r>
                    </a:p>
                  </a:txBody>
                  <a:tcPr marT="0" marB="18000" anchor="ctr">
                    <a:solidFill>
                      <a:schemeClr val="tx1">
                        <a:lumMod val="75000"/>
                        <a:lumOff val="25000"/>
                      </a:schemeClr>
                    </a:solidFill>
                  </a:tcPr>
                </a:tc>
                <a:tc vMerge="1">
                  <a:txBody>
                    <a:bodyPr/>
                    <a:lstStyle/>
                    <a:p>
                      <a:endParaRPr lang="en-GB"/>
                    </a:p>
                  </a:txBody>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20/80 Split on potential Downstream Development costs</a:t>
                      </a:r>
                    </a:p>
                  </a:txBody>
                  <a:tcPr marT="0" marB="18000" anchor="ctr"/>
                </a:tc>
                <a:extLst>
                  <a:ext uri="{0D108BD9-81ED-4DB2-BD59-A6C34878D82A}">
                    <a16:rowId xmlns:a16="http://schemas.microsoft.com/office/drawing/2014/main" val="1837641807"/>
                  </a:ext>
                </a:extLst>
              </a:tr>
              <a:tr h="130466">
                <a:tc vMerge="1">
                  <a:txBody>
                    <a:bodyPr/>
                    <a:lstStyle/>
                    <a:p>
                      <a:endParaRPr lang="en-GB"/>
                    </a:p>
                  </a:txBody>
                  <a:tcPr/>
                </a:tc>
                <a:tc v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noProof="0">
                        <a:solidFill>
                          <a:schemeClr val="dk1"/>
                        </a:solidFill>
                        <a:latin typeface="Arial" panose="020B0604020202020204" pitchFamily="34" charset="0"/>
                        <a:ea typeface="+mn-ea"/>
                        <a:cs typeface="Arial" panose="020B0604020202020204" pitchFamily="34" charset="0"/>
                      </a:endParaRPr>
                    </a:p>
                  </a:txBody>
                  <a:tcPr marT="0" marB="18000"/>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noProof="0">
                          <a:solidFill>
                            <a:schemeClr val="dk1"/>
                          </a:solidFill>
                          <a:latin typeface="Arial" panose="020B0604020202020204" pitchFamily="34" charset="0"/>
                          <a:ea typeface="+mn-ea"/>
                          <a:cs typeface="Arial" panose="020B0604020202020204" pitchFamily="34" charset="0"/>
                        </a:rPr>
                        <a:t>Risk (Overruns + Additional Resource Concerns)</a:t>
                      </a:r>
                    </a:p>
                  </a:txBody>
                  <a:tcPr marT="0" marB="18000" anchor="ctr"/>
                </a:tc>
                <a:tc>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Arial" panose="020B0604020202020204" pitchFamily="34" charset="0"/>
                          <a:ea typeface="+mn-ea"/>
                          <a:cs typeface="+mn-cs"/>
                        </a:rPr>
                        <a:t>£800K</a:t>
                      </a:r>
                      <a:endParaRPr kumimoji="0" lang="en-GB" sz="900" b="0" i="0" u="none" strike="noStrike" kern="1200" cap="none" spc="0" normalizeH="0" baseline="0" noProof="0">
                        <a:ln>
                          <a:noFill/>
                        </a:ln>
                        <a:solidFill>
                          <a:srgbClr val="000000"/>
                        </a:solidFill>
                        <a:effectLst/>
                        <a:uLnTx/>
                        <a:uFillTx/>
                        <a:latin typeface="+mn-lt"/>
                        <a:ea typeface="+mn-ea"/>
                        <a:cs typeface="+mn-cs"/>
                      </a:endParaRPr>
                    </a:p>
                  </a:txBody>
                  <a:tcPr marL="7620" marR="7620"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kern="0" baseline="0">
                          <a:solidFill>
                            <a:schemeClr val="dk1"/>
                          </a:solidFill>
                          <a:latin typeface="Arial" panose="020B0604020202020204" pitchFamily="34" charset="0"/>
                          <a:ea typeface="+mn-ea"/>
                          <a:cs typeface="Arial" panose="020B0604020202020204" pitchFamily="34" charset="0"/>
                        </a:rPr>
                        <a:t>£1,313K</a:t>
                      </a:r>
                    </a:p>
                  </a:txBody>
                  <a:tcPr marL="7620" marR="7620" marT="0" marB="18000" anchor="ctr"/>
                </a:tc>
                <a:tc vMerge="1">
                  <a:txBody>
                    <a:bodyPr/>
                    <a:lstStyle/>
                    <a:p>
                      <a:pPr algn="ctr" fontAlgn="ctr"/>
                      <a:endParaRPr lang="en-GB" sz="900" b="0" i="0" u="none" strike="noStrike">
                        <a:solidFill>
                          <a:srgbClr val="000000"/>
                        </a:solidFill>
                        <a:effectLst/>
                        <a:latin typeface="Arial" panose="020B0604020202020204" pitchFamily="34" charset="0"/>
                      </a:endParaRPr>
                    </a:p>
                  </a:txBody>
                  <a:tcPr marT="0" marB="18000" anchor="ctr"/>
                </a:tc>
                <a:tc vMerge="1">
                  <a:txBody>
                    <a:bodyPr/>
                    <a:lstStyle/>
                    <a:p>
                      <a:endParaRPr lang="en-GB"/>
                    </a:p>
                  </a:txBody>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40/60 – SAP Downstream drives additional Risk</a:t>
                      </a:r>
                    </a:p>
                  </a:txBody>
                  <a:tcPr marT="0" marB="18000" anchor="ctr"/>
                </a:tc>
                <a:extLst>
                  <a:ext uri="{0D108BD9-81ED-4DB2-BD59-A6C34878D82A}">
                    <a16:rowId xmlns:a16="http://schemas.microsoft.com/office/drawing/2014/main" val="847204059"/>
                  </a:ext>
                </a:extLst>
              </a:tr>
              <a:tr h="0">
                <a:tc gridSpan="5">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prstClr val="white"/>
                          </a:solidFill>
                          <a:effectLst/>
                          <a:uLnTx/>
                          <a:uFillTx/>
                          <a:latin typeface="+mn-lt"/>
                          <a:ea typeface="+mn-ea"/>
                          <a:cs typeface="+mn-cs"/>
                        </a:rPr>
                        <a:t>GWT </a:t>
                      </a:r>
                      <a:r>
                        <a:rPr kumimoji="0" lang="en-GB" sz="900" b="0" i="0" u="none" strike="noStrike" kern="1200" cap="none" spc="0" normalizeH="0" baseline="0" noProof="0">
                          <a:ln>
                            <a:noFill/>
                          </a:ln>
                          <a:solidFill>
                            <a:prstClr val="white"/>
                          </a:solidFill>
                          <a:effectLst/>
                          <a:uLnTx/>
                          <a:uFillTx/>
                          <a:latin typeface="+mn-lt"/>
                          <a:ea typeface="+mn-ea"/>
                          <a:cs typeface="+mn-cs"/>
                        </a:rPr>
                        <a:t>Based on Original Plan Estimates</a:t>
                      </a:r>
                    </a:p>
                  </a:txBody>
                  <a:tcPr marL="0" marR="0" marT="0" marB="18000">
                    <a:solidFill>
                      <a:schemeClr val="accent2"/>
                    </a:solidFill>
                  </a:tcPr>
                </a:tc>
                <a:tc h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00" kern="0" baseline="0" noProof="0">
                        <a:solidFill>
                          <a:schemeClr val="dk1"/>
                        </a:solidFill>
                        <a:latin typeface="Arial" panose="020B0604020202020204" pitchFamily="34" charset="0"/>
                        <a:ea typeface="+mn-ea"/>
                        <a:cs typeface="Arial" panose="020B0604020202020204" pitchFamily="34" charset="0"/>
                      </a:endParaRPr>
                    </a:p>
                  </a:txBody>
                  <a:tcPr marL="36000" marR="36000" marT="0" marB="18000" anchor="ctr"/>
                </a:tc>
                <a:tc hMerge="1">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900" kern="0" baseline="0" noProof="0">
                        <a:solidFill>
                          <a:schemeClr val="dk1"/>
                        </a:solidFill>
                        <a:latin typeface="Arial" panose="020B0604020202020204" pitchFamily="34" charset="0"/>
                        <a:ea typeface="+mn-ea"/>
                        <a:cs typeface="Arial" panose="020B0604020202020204" pitchFamily="34" charset="0"/>
                      </a:endParaRPr>
                    </a:p>
                  </a:txBody>
                  <a:tcPr marT="0" marB="18000" anchor="ctr"/>
                </a:tc>
                <a:tc hMerge="1">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mn-lt"/>
                        <a:ea typeface="+mn-ea"/>
                        <a:cs typeface="+mn-cs"/>
                      </a:endParaRPr>
                    </a:p>
                  </a:txBody>
                  <a:tcPr marL="7620" marR="7620" marT="0" marB="18000" anchor="ctr"/>
                </a:tc>
                <a:tc h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L="7620" marR="7620" marT="0" marB="18000" anchor="ctr"/>
                </a:tc>
                <a:tc gridSpan="2">
                  <a:txBody>
                    <a:bodyPr/>
                    <a:lstStyle/>
                    <a:p>
                      <a:pPr marL="0" marR="0" lvl="0" indent="0" algn="ctr"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r>
                        <a:rPr kumimoji="0" lang="en-US" sz="1050" b="0" i="0" u="none" strike="noStrike" kern="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rPr>
                        <a:t>TOTAL: </a:t>
                      </a:r>
                      <a:r>
                        <a:rPr kumimoji="0" lang="en-US" sz="1050" b="0" i="0" u="none" strike="noStrike" kern="0" cap="none" spc="0" normalizeH="0" baseline="0" noProof="0">
                          <a:ln>
                            <a:noFill/>
                          </a:ln>
                          <a:solidFill>
                            <a:srgbClr val="FFB45A"/>
                          </a:solidFill>
                          <a:effectLst/>
                          <a:uLnTx/>
                          <a:uFillTx/>
                          <a:latin typeface="Arial" panose="020B0604020202020204" pitchFamily="34" charset="0"/>
                          <a:ea typeface="ＭＳ Ｐゴシック"/>
                          <a:cs typeface="Arial" panose="020B0604020202020204" pitchFamily="34" charset="0"/>
                        </a:rPr>
                        <a:t>£2M</a:t>
                      </a:r>
                    </a:p>
                  </a:txBody>
                  <a:tcPr marT="0" marB="18000" anchor="ctr">
                    <a:solidFill>
                      <a:schemeClr val="accent2"/>
                    </a:solidFill>
                  </a:tcPr>
                </a:tc>
                <a:tc hMerge="1">
                  <a:txBody>
                    <a:bodyPr/>
                    <a:lstStyle/>
                    <a:p>
                      <a:pPr marL="0" marR="0" lvl="0" indent="0" algn="ctr" defTabSz="914286" rtl="0" eaLnBrk="1" fontAlgn="auto" latinLnBrk="0" hangingPunct="1">
                        <a:lnSpc>
                          <a:spcPct val="100000"/>
                        </a:lnSpc>
                        <a:spcBef>
                          <a:spcPts val="0"/>
                        </a:spcBef>
                        <a:spcAft>
                          <a:spcPts val="0"/>
                        </a:spcAft>
                        <a:buClr>
                          <a:prstClr val="white">
                            <a:lumMod val="50000"/>
                          </a:prstClr>
                        </a:buClr>
                        <a:buSzTx/>
                        <a:buFont typeface="Wingdings" panose="05000000000000000000" pitchFamily="2" charset="2"/>
                        <a:buNone/>
                        <a:tabLst/>
                        <a:defRPr/>
                      </a:pPr>
                      <a:endParaRPr kumimoji="0" lang="en-US" sz="1050" b="0" i="0" u="none" strike="noStrike" kern="0" cap="none" spc="0" normalizeH="0" baseline="0" noProof="0">
                        <a:ln>
                          <a:noFill/>
                        </a:ln>
                        <a:solidFill>
                          <a:prstClr val="white"/>
                        </a:solidFill>
                        <a:effectLst/>
                        <a:uLnTx/>
                        <a:uFillTx/>
                        <a:latin typeface="Arial" panose="020B0604020202020204" pitchFamily="34" charset="0"/>
                        <a:ea typeface="ＭＳ Ｐゴシック"/>
                        <a:cs typeface="Arial" panose="020B0604020202020204" pitchFamily="34" charset="0"/>
                      </a:endParaRPr>
                    </a:p>
                  </a:txBody>
                  <a:tcPr marT="0" marB="18000" anchor="ctr">
                    <a:solidFill>
                      <a:schemeClr val="accent2"/>
                    </a:solidFill>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900">
                          <a:solidFill>
                            <a:schemeClr val="bg1"/>
                          </a:solidFill>
                        </a:rPr>
                        <a:t>Comments</a:t>
                      </a:r>
                    </a:p>
                  </a:txBody>
                  <a:tcPr marT="0" marB="18000" anchor="ctr">
                    <a:solidFill>
                      <a:schemeClr val="accent2"/>
                    </a:solidFill>
                  </a:tcPr>
                </a:tc>
                <a:extLst>
                  <a:ext uri="{0D108BD9-81ED-4DB2-BD59-A6C34878D82A}">
                    <a16:rowId xmlns:a16="http://schemas.microsoft.com/office/drawing/2014/main" val="2053892828"/>
                  </a:ext>
                </a:extLst>
              </a:tr>
              <a:tr h="130466">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noProof="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00" kern="0" baseline="0" noProof="0">
                          <a:solidFill>
                            <a:schemeClr val="dk1"/>
                          </a:solidFill>
                          <a:latin typeface="Arial" panose="020B0604020202020204" pitchFamily="34" charset="0"/>
                          <a:ea typeface="+mn-ea"/>
                          <a:cs typeface="Arial" panose="020B0604020202020204" pitchFamily="34" charset="0"/>
                        </a:rPr>
                        <a:t>GWT</a:t>
                      </a:r>
                    </a:p>
                  </a:txBody>
                  <a:tcPr marL="36000" marR="36000" marT="0" marB="18000" anchor="ctr"/>
                </a:tc>
                <a:tc gridSpan="3">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noProof="0">
                          <a:solidFill>
                            <a:schemeClr val="dk1"/>
                          </a:solidFill>
                          <a:latin typeface="Arial" panose="020B0604020202020204" pitchFamily="34" charset="0"/>
                          <a:ea typeface="+mn-ea"/>
                          <a:cs typeface="Arial" panose="020B0604020202020204" pitchFamily="34" charset="0"/>
                        </a:rPr>
                        <a:t>GWT Project Workstream</a:t>
                      </a:r>
                    </a:p>
                  </a:txBody>
                  <a:tcPr marT="0" marB="18000" anchor="ctr"/>
                </a:tc>
                <a:tc hMerge="1">
                  <a:txBody>
                    <a:bodyPr/>
                    <a:lstStyle/>
                    <a:p>
                      <a:pPr marL="0" marR="0" lvl="0" indent="0" algn="ctr" defTabSz="914286"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mn-lt"/>
                        <a:ea typeface="+mn-ea"/>
                        <a:cs typeface="+mn-cs"/>
                      </a:endParaRPr>
                    </a:p>
                  </a:txBody>
                  <a:tcPr marL="7620" marR="7620" marT="0" marB="18000" anchor="ctr"/>
                </a:tc>
                <a:tc hMerge="1">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GB" sz="900" kern="0" baseline="0">
                        <a:solidFill>
                          <a:schemeClr val="dk1"/>
                        </a:solidFill>
                        <a:latin typeface="Arial" panose="020B0604020202020204" pitchFamily="34" charset="0"/>
                        <a:ea typeface="+mn-ea"/>
                        <a:cs typeface="Arial" panose="020B0604020202020204" pitchFamily="34" charset="0"/>
                      </a:endParaRPr>
                    </a:p>
                  </a:txBody>
                  <a:tcPr marL="7620" marR="7620" marT="0" marB="18000" anchor="ct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1050" kern="0" baseline="0">
                          <a:solidFill>
                            <a:schemeClr val="bg1"/>
                          </a:solidFill>
                          <a:latin typeface="Arial" panose="020B0604020202020204" pitchFamily="34" charset="0"/>
                          <a:ea typeface="+mn-ea"/>
                          <a:cs typeface="Arial" panose="020B0604020202020204" pitchFamily="34" charset="0"/>
                        </a:rPr>
                        <a:t>£2.0M</a:t>
                      </a:r>
                    </a:p>
                  </a:txBody>
                  <a:tcPr marT="0" marB="18000" anchor="ctr">
                    <a:solidFill>
                      <a:schemeClr val="tx1">
                        <a:lumMod val="75000"/>
                        <a:lumOff val="25000"/>
                      </a:schemeClr>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050" kern="0" baseline="0">
                          <a:solidFill>
                            <a:schemeClr val="bg1"/>
                          </a:solidFill>
                          <a:latin typeface="Arial" panose="020B0604020202020204" pitchFamily="34" charset="0"/>
                          <a:ea typeface="+mn-ea"/>
                          <a:cs typeface="Arial" panose="020B0604020202020204" pitchFamily="34" charset="0"/>
                        </a:rPr>
                        <a:t>£2.0M</a:t>
                      </a:r>
                    </a:p>
                  </a:txBody>
                  <a:tcPr marT="0" marB="18000" anchor="ctr">
                    <a:solidFill>
                      <a:schemeClr val="tx1">
                        <a:lumMod val="75000"/>
                        <a:lumOff val="25000"/>
                      </a:schemeClr>
                    </a:solidFill>
                  </a:tcPr>
                </a:tc>
                <a:tc>
                  <a:txBody>
                    <a:bodyPr/>
                    <a:lstStyle/>
                    <a:p>
                      <a:pPr marL="0" marR="0" lvl="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900" kern="0" baseline="0">
                          <a:solidFill>
                            <a:schemeClr val="dk1"/>
                          </a:solidFill>
                          <a:latin typeface="Arial" panose="020B0604020202020204" pitchFamily="34" charset="0"/>
                          <a:ea typeface="+mn-ea"/>
                          <a:cs typeface="Arial" panose="020B0604020202020204" pitchFamily="34" charset="0"/>
                        </a:rPr>
                        <a:t>Combined cost of IT, Business &amp; Wipro.</a:t>
                      </a:r>
                    </a:p>
                  </a:txBody>
                  <a:tcPr marT="0" marB="18000" anchor="ctr"/>
                </a:tc>
                <a:extLst>
                  <a:ext uri="{0D108BD9-81ED-4DB2-BD59-A6C34878D82A}">
                    <a16:rowId xmlns:a16="http://schemas.microsoft.com/office/drawing/2014/main" val="2634001088"/>
                  </a:ext>
                </a:extLst>
              </a:tr>
            </a:tbl>
          </a:graphicData>
        </a:graphic>
      </p:graphicFrame>
      <p:graphicFrame>
        <p:nvGraphicFramePr>
          <p:cNvPr id="3" name="Table 2">
            <a:extLst>
              <a:ext uri="{FF2B5EF4-FFF2-40B4-BE49-F238E27FC236}">
                <a16:creationId xmlns:a16="http://schemas.microsoft.com/office/drawing/2014/main" id="{3B1207E2-DC6C-47C8-BF00-781DCE515CB7}"/>
              </a:ext>
            </a:extLst>
          </p:cNvPr>
          <p:cNvGraphicFramePr>
            <a:graphicFrameLocks noGrp="1"/>
          </p:cNvGraphicFramePr>
          <p:nvPr/>
        </p:nvGraphicFramePr>
        <p:xfrm>
          <a:off x="9164514" y="56490"/>
          <a:ext cx="1289540" cy="534060"/>
        </p:xfrm>
        <a:graphic>
          <a:graphicData uri="http://schemas.openxmlformats.org/drawingml/2006/table">
            <a:tbl>
              <a:tblPr bandRow="1">
                <a:tableStyleId>{5C22544A-7EE6-4342-B048-85BDC9FD1C3A}</a:tableStyleId>
              </a:tblPr>
              <a:tblGrid>
                <a:gridCol w="82174">
                  <a:extLst>
                    <a:ext uri="{9D8B030D-6E8A-4147-A177-3AD203B41FA5}">
                      <a16:colId xmlns:a16="http://schemas.microsoft.com/office/drawing/2014/main" val="253378009"/>
                    </a:ext>
                  </a:extLst>
                </a:gridCol>
                <a:gridCol w="1207366">
                  <a:extLst>
                    <a:ext uri="{9D8B030D-6E8A-4147-A177-3AD203B41FA5}">
                      <a16:colId xmlns:a16="http://schemas.microsoft.com/office/drawing/2014/main" val="4168295005"/>
                    </a:ext>
                  </a:extLst>
                </a:gridCol>
              </a:tblGrid>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1">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Internal NG Costs</a:t>
                      </a:r>
                    </a:p>
                  </a:txBody>
                  <a:tcPr marL="36000" marR="36000" marT="0" marB="18000" anchor="ctr">
                    <a:solidFill>
                      <a:schemeClr val="bg1"/>
                    </a:solidFill>
                  </a:tcPr>
                </a:tc>
                <a:extLst>
                  <a:ext uri="{0D108BD9-81ED-4DB2-BD59-A6C34878D82A}">
                    <a16:rowId xmlns:a16="http://schemas.microsoft.com/office/drawing/2014/main" val="804432090"/>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accent3">
                        <a:lumMod val="7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External 3rd Party Costs</a:t>
                      </a:r>
                    </a:p>
                  </a:txBody>
                  <a:tcPr marL="36000" marR="36000" marT="0" marB="18000" anchor="ctr">
                    <a:solidFill>
                      <a:schemeClr val="bg1"/>
                    </a:solidFill>
                  </a:tcPr>
                </a:tc>
                <a:extLst>
                  <a:ext uri="{0D108BD9-81ED-4DB2-BD59-A6C34878D82A}">
                    <a16:rowId xmlns:a16="http://schemas.microsoft.com/office/drawing/2014/main" val="4213231895"/>
                  </a:ext>
                </a:extLst>
              </a:tr>
              <a:tr h="0">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endParaRPr lang="en-US" sz="1050" kern="0" baseline="0">
                        <a:solidFill>
                          <a:schemeClr val="dk1"/>
                        </a:solidFill>
                        <a:latin typeface="Arial" panose="020B0604020202020204" pitchFamily="34" charset="0"/>
                        <a:ea typeface="+mn-ea"/>
                        <a:cs typeface="Arial" panose="020B0604020202020204" pitchFamily="34" charset="0"/>
                      </a:endParaRPr>
                    </a:p>
                  </a:txBody>
                  <a:tcPr marL="0" marR="0" marT="0" marB="18000">
                    <a:solidFill>
                      <a:schemeClr val="tx1">
                        <a:lumMod val="75000"/>
                        <a:lumOff val="25000"/>
                      </a:schemeClr>
                    </a:solidFill>
                  </a:tcPr>
                </a:tc>
                <a:tc>
                  <a:txBody>
                    <a:bodyPr/>
                    <a:lstStyle/>
                    <a:p>
                      <a:pPr marL="0" marR="0" indent="0" algn="l"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800" kern="0" baseline="0">
                          <a:solidFill>
                            <a:schemeClr val="dk1"/>
                          </a:solidFill>
                          <a:latin typeface="Arial" panose="020B0604020202020204" pitchFamily="34" charset="0"/>
                          <a:ea typeface="+mn-ea"/>
                          <a:cs typeface="Arial" panose="020B0604020202020204" pitchFamily="34" charset="0"/>
                        </a:rPr>
                        <a:t>Mixed Cost</a:t>
                      </a:r>
                    </a:p>
                  </a:txBody>
                  <a:tcPr marL="36000" marR="36000" marT="0" marB="18000" anchor="ctr">
                    <a:solidFill>
                      <a:schemeClr val="bg1"/>
                    </a:solidFill>
                  </a:tcPr>
                </a:tc>
                <a:extLst>
                  <a:ext uri="{0D108BD9-81ED-4DB2-BD59-A6C34878D82A}">
                    <a16:rowId xmlns:a16="http://schemas.microsoft.com/office/drawing/2014/main" val="1846468596"/>
                  </a:ext>
                </a:extLst>
              </a:tr>
            </a:tbl>
          </a:graphicData>
        </a:graphic>
      </p:graphicFrame>
      <p:sp>
        <p:nvSpPr>
          <p:cNvPr id="7" name="Rectangle 6">
            <a:extLst>
              <a:ext uri="{FF2B5EF4-FFF2-40B4-BE49-F238E27FC236}">
                <a16:creationId xmlns:a16="http://schemas.microsoft.com/office/drawing/2014/main" id="{1A54E053-E50C-4E42-9202-C115E67FBD01}"/>
              </a:ext>
            </a:extLst>
          </p:cNvPr>
          <p:cNvSpPr/>
          <p:nvPr/>
        </p:nvSpPr>
        <p:spPr>
          <a:xfrm>
            <a:off x="144779" y="6653712"/>
            <a:ext cx="1066022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000" b="0" i="1"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*Majority of US Environment costs are with outsourced partner Syntax.</a:t>
            </a:r>
            <a:endParaRPr kumimoji="0" lang="en-GB" sz="10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14" name="Rectangle 13">
            <a:extLst>
              <a:ext uri="{FF2B5EF4-FFF2-40B4-BE49-F238E27FC236}">
                <a16:creationId xmlns:a16="http://schemas.microsoft.com/office/drawing/2014/main" id="{8EF57844-1B75-44E8-A756-1FF58069465C}"/>
              </a:ext>
            </a:extLst>
          </p:cNvPr>
          <p:cNvSpPr/>
          <p:nvPr/>
        </p:nvSpPr>
        <p:spPr>
          <a:xfrm>
            <a:off x="10506808" y="-10306"/>
            <a:ext cx="1686572" cy="431839"/>
          </a:xfrm>
          <a:prstGeom prst="rect">
            <a:avLst/>
          </a:prstGeom>
          <a:solidFill>
            <a:srgbClr val="C800A1"/>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FFFF"/>
                </a:solidFill>
                <a:effectLst/>
                <a:uLnTx/>
                <a:uFillTx/>
                <a:latin typeface="Arial"/>
                <a:ea typeface="ＭＳ Ｐゴシック"/>
                <a:cs typeface="+mn-cs"/>
              </a:rPr>
              <a:t>Recommended Pre-Read Context</a:t>
            </a:r>
          </a:p>
        </p:txBody>
      </p:sp>
    </p:spTree>
    <p:extLst>
      <p:ext uri="{BB962C8B-B14F-4D97-AF65-F5344CB8AC3E}">
        <p14:creationId xmlns:p14="http://schemas.microsoft.com/office/powerpoint/2010/main" val="27014199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B4FF9C3-B2CF-4B0B-BE48-B327A1993842}"/>
              </a:ext>
            </a:extLst>
          </p:cNvPr>
          <p:cNvSpPr/>
          <p:nvPr/>
        </p:nvSpPr>
        <p:spPr bwMode="auto">
          <a:xfrm>
            <a:off x="8982808" y="-1"/>
            <a:ext cx="3209192" cy="11856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2800" b="1" i="0" u="none" strike="noStrike" kern="1200" cap="none" spc="0" normalizeH="0" baseline="0" noProof="0">
              <a:ln>
                <a:noFill/>
              </a:ln>
              <a:solidFill>
                <a:srgbClr val="0079C1"/>
              </a:solidFill>
              <a:effectLst/>
              <a:uLnTx/>
              <a:uFillTx/>
              <a:latin typeface="Arial" charset="0"/>
              <a:ea typeface="ＭＳ Ｐゴシック" pitchFamily="48" charset="-128"/>
              <a:cs typeface="+mn-cs"/>
            </a:endParaRPr>
          </a:p>
        </p:txBody>
      </p:sp>
      <p:sp>
        <p:nvSpPr>
          <p:cNvPr id="2" name="Title 1"/>
          <p:cNvSpPr>
            <a:spLocks noGrp="1"/>
          </p:cNvSpPr>
          <p:nvPr>
            <p:ph type="title"/>
          </p:nvPr>
        </p:nvSpPr>
        <p:spPr>
          <a:xfrm>
            <a:off x="506923" y="-29618"/>
            <a:ext cx="11685077" cy="1240336"/>
          </a:xfrm>
        </p:spPr>
        <p:txBody>
          <a:bodyPr anchor="ctr"/>
          <a:lstStyle/>
          <a:p>
            <a:r>
              <a:rPr lang="en-GB" sz="3730" spc="-200">
                <a:solidFill>
                  <a:schemeClr val="accent5"/>
                </a:solidFill>
              </a:rPr>
              <a:t>DATA DOMAIN</a:t>
            </a:r>
            <a:br>
              <a:rPr lang="en-GB" sz="3730"/>
            </a:br>
            <a:r>
              <a:rPr lang="en-GB" sz="3730"/>
              <a:t>Original Approach </a:t>
            </a:r>
            <a:r>
              <a:rPr lang="en-GB" sz="3730">
                <a:solidFill>
                  <a:schemeClr val="bg1">
                    <a:lumMod val="65000"/>
                  </a:schemeClr>
                </a:solidFill>
              </a:rPr>
              <a:t>Build Phase Cost Breakdowns</a:t>
            </a:r>
            <a:endParaRPr lang="en-US" sz="3730">
              <a:solidFill>
                <a:schemeClr val="bg1">
                  <a:lumMod val="65000"/>
                </a:schemeClr>
              </a:solidFill>
            </a:endParaRPr>
          </a:p>
        </p:txBody>
      </p:sp>
      <p:graphicFrame>
        <p:nvGraphicFramePr>
          <p:cNvPr id="4" name="Table 3">
            <a:extLst>
              <a:ext uri="{FF2B5EF4-FFF2-40B4-BE49-F238E27FC236}">
                <a16:creationId xmlns:a16="http://schemas.microsoft.com/office/drawing/2014/main" id="{1D914766-0D7F-4B5D-B541-7C63ED50707A}"/>
              </a:ext>
            </a:extLst>
          </p:cNvPr>
          <p:cNvGraphicFramePr>
            <a:graphicFrameLocks noGrp="1"/>
          </p:cNvGraphicFramePr>
          <p:nvPr/>
        </p:nvGraphicFramePr>
        <p:xfrm>
          <a:off x="83860" y="2005832"/>
          <a:ext cx="12010074" cy="4321221"/>
        </p:xfrm>
        <a:graphic>
          <a:graphicData uri="http://schemas.openxmlformats.org/drawingml/2006/table">
            <a:tbl>
              <a:tblPr firstRow="1" firstCol="1" bandRow="1">
                <a:tableStyleId>{5C22544A-7EE6-4342-B048-85BDC9FD1C3A}</a:tableStyleId>
              </a:tblPr>
              <a:tblGrid>
                <a:gridCol w="921855">
                  <a:extLst>
                    <a:ext uri="{9D8B030D-6E8A-4147-A177-3AD203B41FA5}">
                      <a16:colId xmlns:a16="http://schemas.microsoft.com/office/drawing/2014/main" val="3367361887"/>
                    </a:ext>
                  </a:extLst>
                </a:gridCol>
                <a:gridCol w="1512598">
                  <a:extLst>
                    <a:ext uri="{9D8B030D-6E8A-4147-A177-3AD203B41FA5}">
                      <a16:colId xmlns:a16="http://schemas.microsoft.com/office/drawing/2014/main" val="2389858497"/>
                    </a:ext>
                  </a:extLst>
                </a:gridCol>
                <a:gridCol w="5839609">
                  <a:extLst>
                    <a:ext uri="{9D8B030D-6E8A-4147-A177-3AD203B41FA5}">
                      <a16:colId xmlns:a16="http://schemas.microsoft.com/office/drawing/2014/main" val="1222792492"/>
                    </a:ext>
                  </a:extLst>
                </a:gridCol>
                <a:gridCol w="821213">
                  <a:extLst>
                    <a:ext uri="{9D8B030D-6E8A-4147-A177-3AD203B41FA5}">
                      <a16:colId xmlns:a16="http://schemas.microsoft.com/office/drawing/2014/main" val="2932546271"/>
                    </a:ext>
                  </a:extLst>
                </a:gridCol>
                <a:gridCol w="955839">
                  <a:extLst>
                    <a:ext uri="{9D8B030D-6E8A-4147-A177-3AD203B41FA5}">
                      <a16:colId xmlns:a16="http://schemas.microsoft.com/office/drawing/2014/main" val="393520345"/>
                    </a:ext>
                  </a:extLst>
                </a:gridCol>
                <a:gridCol w="662521">
                  <a:extLst>
                    <a:ext uri="{9D8B030D-6E8A-4147-A177-3AD203B41FA5}">
                      <a16:colId xmlns:a16="http://schemas.microsoft.com/office/drawing/2014/main" val="1071429821"/>
                    </a:ext>
                  </a:extLst>
                </a:gridCol>
                <a:gridCol w="1296439">
                  <a:extLst>
                    <a:ext uri="{9D8B030D-6E8A-4147-A177-3AD203B41FA5}">
                      <a16:colId xmlns:a16="http://schemas.microsoft.com/office/drawing/2014/main" val="3797696508"/>
                    </a:ext>
                  </a:extLst>
                </a:gridCol>
              </a:tblGrid>
              <a:tr h="149146">
                <a:tc rowSpan="2" gridSpan="2">
                  <a:txBody>
                    <a:bodyPr/>
                    <a:lstStyle/>
                    <a:p>
                      <a:pPr marL="0" indent="0" algn="l" rtl="0" eaLnBrk="1" fontAlgn="base" hangingPunct="1">
                        <a:spcBef>
                          <a:spcPct val="0"/>
                        </a:spcBef>
                        <a:spcAft>
                          <a:spcPts val="0"/>
                        </a:spcAft>
                        <a:buClr>
                          <a:schemeClr val="tx1"/>
                        </a:buClr>
                        <a:buFontTx/>
                        <a:buNone/>
                      </a:pPr>
                      <a:r>
                        <a:rPr lang="en-GB" sz="1600" b="0" kern="1200">
                          <a:solidFill>
                            <a:schemeClr val="bg1"/>
                          </a:solidFill>
                          <a:latin typeface="+mn-lt"/>
                          <a:ea typeface="+mn-ea"/>
                          <a:cs typeface="+mn-cs"/>
                        </a:rPr>
                        <a:t>Data Domain</a:t>
                      </a:r>
                    </a:p>
                  </a:txBody>
                  <a:tcPr marL="68580" marR="68580" marT="0" marB="0" anchor="ctr">
                    <a:lnB w="28575" cap="flat" cmpd="sng" algn="ctr">
                      <a:solidFill>
                        <a:schemeClr val="bg1"/>
                      </a:solidFill>
                      <a:prstDash val="solid"/>
                      <a:round/>
                      <a:headEnd type="none" w="med" len="med"/>
                      <a:tailEnd type="none" w="med" len="med"/>
                    </a:lnB>
                    <a:solidFill>
                      <a:schemeClr val="accent5">
                        <a:lumMod val="75000"/>
                      </a:schemeClr>
                    </a:solidFill>
                  </a:tcPr>
                </a:tc>
                <a:tc rowSpan="2" hMerge="1">
                  <a:txBody>
                    <a:bodyPr/>
                    <a:lstStyle/>
                    <a:p>
                      <a:pPr marL="0" indent="0" algn="l" rtl="0" eaLnBrk="1" fontAlgn="base" hangingPunct="1">
                        <a:spcBef>
                          <a:spcPct val="0"/>
                        </a:spcBef>
                        <a:spcAft>
                          <a:spcPts val="0"/>
                        </a:spcAft>
                        <a:buClr>
                          <a:schemeClr val="tx1"/>
                        </a:buClr>
                        <a:buFontTx/>
                        <a:buNone/>
                      </a:pPr>
                      <a:endParaRPr lang="en-GB" sz="1100" b="0">
                        <a:solidFill>
                          <a:schemeClr val="lt1"/>
                        </a:solidFill>
                        <a:effectLst/>
                        <a:latin typeface="+mn-lt"/>
                        <a:ea typeface="+mn-ea"/>
                        <a:cs typeface="+mn-cs"/>
                      </a:endParaRPr>
                    </a:p>
                  </a:txBody>
                  <a:tcPr marL="68580" marR="68580" marT="0" marB="0" anchor="ctr">
                    <a:solidFill>
                      <a:schemeClr val="accent5"/>
                    </a:solidFill>
                  </a:tcPr>
                </a:tc>
                <a:tc rowSpan="2">
                  <a:txBody>
                    <a:bodyPr/>
                    <a:lstStyle/>
                    <a:p>
                      <a:pPr marL="0" indent="0" algn="ctr" rtl="0" eaLnBrk="1" fontAlgn="base" hangingPunct="1">
                        <a:spcBef>
                          <a:spcPct val="0"/>
                        </a:spcBef>
                        <a:spcAft>
                          <a:spcPts val="0"/>
                        </a:spcAft>
                        <a:buClr>
                          <a:schemeClr val="tx1"/>
                        </a:buClr>
                        <a:buFontTx/>
                        <a:buNone/>
                      </a:pPr>
                      <a:r>
                        <a:rPr lang="en-GB" sz="1100" b="0">
                          <a:solidFill>
                            <a:schemeClr val="lt1"/>
                          </a:solidFill>
                          <a:effectLst/>
                          <a:latin typeface="+mn-lt"/>
                          <a:ea typeface="+mn-ea"/>
                          <a:cs typeface="+mn-cs"/>
                        </a:rPr>
                        <a:t>High-level Deliverables Across all Phases</a:t>
                      </a:r>
                    </a:p>
                  </a:txBody>
                  <a:tcPr marL="68580" marR="68580" marT="0" marB="0" anchor="ctr">
                    <a:lnB w="28575" cap="flat" cmpd="sng" algn="ctr">
                      <a:solidFill>
                        <a:schemeClr val="bg1"/>
                      </a:solidFill>
                      <a:prstDash val="solid"/>
                      <a:round/>
                      <a:headEnd type="none" w="med" len="med"/>
                      <a:tailEnd type="none" w="med" len="med"/>
                    </a:lnB>
                    <a:solidFill>
                      <a:schemeClr val="accent5">
                        <a:lumMod val="75000"/>
                      </a:schemeClr>
                    </a:solidFill>
                  </a:tcPr>
                </a:tc>
                <a:tc gridSpan="4">
                  <a:txBody>
                    <a:bodyPr/>
                    <a:lstStyle/>
                    <a:p>
                      <a:pPr algn="ctr">
                        <a:spcAft>
                          <a:spcPts val="0"/>
                        </a:spcAft>
                      </a:pPr>
                      <a:r>
                        <a:rPr lang="en-GB" sz="1100" b="0">
                          <a:effectLst/>
                        </a:rPr>
                        <a:t>Totals*</a:t>
                      </a:r>
                      <a:endParaRPr lang="en-GB" sz="11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36000" marB="36000" anchor="ctr">
                    <a:lnB w="12700" cap="flat" cmpd="sng" algn="ctr">
                      <a:solidFill>
                        <a:schemeClr val="bg1"/>
                      </a:solidFill>
                      <a:prstDash val="solid"/>
                      <a:round/>
                      <a:headEnd type="none" w="med" len="med"/>
                      <a:tailEnd type="none" w="med" len="med"/>
                    </a:lnB>
                    <a:solidFill>
                      <a:schemeClr val="accent5">
                        <a:lumMod val="75000"/>
                      </a:schemeClr>
                    </a:solidFill>
                  </a:tcPr>
                </a:tc>
                <a:tc hMerge="1">
                  <a:txBody>
                    <a:bodyPr/>
                    <a:lstStyle/>
                    <a:p>
                      <a:endParaRPr lang="en-GB"/>
                    </a:p>
                  </a:txBody>
                  <a:tcPr/>
                </a:tc>
                <a:tc hMerge="1">
                  <a:txBody>
                    <a:bodyPr/>
                    <a:lstStyle/>
                    <a:p>
                      <a:endParaRPr lang="en-GB"/>
                    </a:p>
                  </a:txBody>
                  <a:tcPr/>
                </a:tc>
                <a:tc hMerge="1">
                  <a:txBody>
                    <a:bodyPr/>
                    <a:lstStyle/>
                    <a:p>
                      <a:pPr algn="ctr">
                        <a:spcAft>
                          <a:spcPts val="0"/>
                        </a:spcAft>
                      </a:pPr>
                      <a:endParaRPr lang="en-GB" sz="100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94830257"/>
                  </a:ext>
                </a:extLst>
              </a:tr>
              <a:tr h="149146">
                <a:tc gridSpan="2" vMerge="1">
                  <a:txBody>
                    <a:bodyPr/>
                    <a:lstStyle/>
                    <a:p>
                      <a:endParaRPr lang="en-GB"/>
                    </a:p>
                  </a:txBody>
                  <a:tcPr/>
                </a:tc>
                <a:tc hMerge="1" vMerge="1">
                  <a:txBody>
                    <a:bodyPr/>
                    <a:lstStyle/>
                    <a:p>
                      <a:endParaRPr lang="en-GB"/>
                    </a:p>
                  </a:txBody>
                  <a:tcPr/>
                </a:tc>
                <a:tc vMerge="1">
                  <a:txBody>
                    <a:bodyPr/>
                    <a:lstStyle/>
                    <a:p>
                      <a:pPr>
                        <a:spcAft>
                          <a:spcPts val="0"/>
                        </a:spcAft>
                      </a:pPr>
                      <a:endParaRPr lang="en-GB" sz="8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n-GB" sz="1100" b="0">
                          <a:solidFill>
                            <a:schemeClr val="bg1"/>
                          </a:solidFill>
                          <a:effectLst/>
                        </a:rPr>
                        <a:t>Team Size</a:t>
                      </a:r>
                      <a:endParaRPr lang="en-GB" sz="1100" b="0">
                        <a:solidFill>
                          <a:schemeClr val="bg1"/>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36000" marB="36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spcAft>
                          <a:spcPts val="0"/>
                        </a:spcAft>
                      </a:pPr>
                      <a:r>
                        <a:rPr lang="en-GB" sz="1100" b="0">
                          <a:solidFill>
                            <a:schemeClr val="bg1"/>
                          </a:solidFill>
                          <a:effectLst/>
                          <a:latin typeface="Arial" panose="020B0604020202020204" pitchFamily="34" charset="0"/>
                          <a:ea typeface="Arial" panose="020B0604020202020204" pitchFamily="34" charset="0"/>
                          <a:cs typeface="Arial" panose="020B0604020202020204" pitchFamily="34" charset="0"/>
                        </a:rPr>
                        <a:t>MSP</a:t>
                      </a:r>
                    </a:p>
                  </a:txBody>
                  <a:tcPr marL="68580" marR="68580" marT="36000" marB="36000" anchor="ct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GB" sz="1100" b="0">
                          <a:solidFill>
                            <a:schemeClr val="bg1"/>
                          </a:solidFill>
                          <a:effectLst/>
                          <a:latin typeface="Arial" panose="020B0604020202020204" pitchFamily="34" charset="0"/>
                          <a:ea typeface="Arial" panose="020B0604020202020204" pitchFamily="34" charset="0"/>
                          <a:cs typeface="Arial" panose="020B0604020202020204" pitchFamily="34" charset="0"/>
                        </a:rPr>
                        <a:t>IT</a:t>
                      </a:r>
                      <a:endParaRPr lang="en-GB" sz="1100" b="0">
                        <a:solidFill>
                          <a:schemeClr val="bg1"/>
                        </a:solidFill>
                      </a:endParaRPr>
                    </a:p>
                  </a:txBody>
                  <a:tcPr marL="68580" marR="68580" marT="36000" marB="36000" anchor="ct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spcAft>
                          <a:spcPts val="0"/>
                        </a:spcAft>
                      </a:pPr>
                      <a:r>
                        <a:rPr lang="en-GB" sz="1100" b="0">
                          <a:solidFill>
                            <a:schemeClr val="bg1"/>
                          </a:solidFill>
                          <a:effectLst/>
                          <a:latin typeface="Arial" panose="020B0604020202020204" pitchFamily="34" charset="0"/>
                          <a:ea typeface="Arial" panose="020B0604020202020204" pitchFamily="34" charset="0"/>
                          <a:cs typeface="Arial" panose="020B0604020202020204" pitchFamily="34" charset="0"/>
                        </a:rPr>
                        <a:t>Totals per WS*</a:t>
                      </a:r>
                    </a:p>
                  </a:txBody>
                  <a:tcPr marL="68580" marR="68580" marT="36000" marB="36000" anchor="ct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52997174"/>
                  </a:ext>
                </a:extLst>
              </a:tr>
              <a:tr h="596583">
                <a:tc rowSpan="4">
                  <a:txBody>
                    <a:bodyPr/>
                    <a:lstStyle/>
                    <a:p>
                      <a:pPr marL="0" indent="0" algn="ctr" rtl="0" eaLnBrk="1" fontAlgn="base" hangingPunct="1">
                        <a:spcBef>
                          <a:spcPct val="0"/>
                        </a:spcBef>
                        <a:spcAft>
                          <a:spcPts val="0"/>
                        </a:spcAft>
                        <a:buClr>
                          <a:schemeClr val="tx1"/>
                        </a:buClr>
                        <a:buFontTx/>
                        <a:buNone/>
                      </a:pPr>
                      <a:r>
                        <a:rPr lang="en-GB" sz="1200" b="0">
                          <a:solidFill>
                            <a:schemeClr val="lt1"/>
                          </a:solidFill>
                          <a:effectLst/>
                          <a:latin typeface="+mn-lt"/>
                          <a:ea typeface="+mn-ea"/>
                          <a:cs typeface="+mn-cs"/>
                        </a:rPr>
                        <a:t>HUB</a:t>
                      </a:r>
                    </a:p>
                  </a:txBody>
                  <a:tcPr marL="68580" marR="68580" marT="0" marB="0" anchor="ctr">
                    <a:lnT w="28575" cap="flat" cmpd="sng" algn="ctr">
                      <a:solidFill>
                        <a:schemeClr val="bg1"/>
                      </a:solidFill>
                      <a:prstDash val="solid"/>
                      <a:round/>
                      <a:headEnd type="none" w="med" len="med"/>
                      <a:tailEnd type="none" w="med" len="med"/>
                    </a:lnT>
                    <a:solidFill>
                      <a:schemeClr val="accent5"/>
                    </a:solidFill>
                  </a:tcPr>
                </a:tc>
                <a:tc>
                  <a:txBody>
                    <a:bodyPr/>
                    <a:lstStyle/>
                    <a:p>
                      <a:pPr>
                        <a:spcAft>
                          <a:spcPts val="0"/>
                        </a:spcAft>
                      </a:pPr>
                      <a:r>
                        <a:rPr lang="en-GB" sz="1050" b="0">
                          <a:effectLst/>
                        </a:rPr>
                        <a:t>Data Culture</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Data comms + signposting delivered – owners assigned. Data mgmt. library for Workforce domain created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Data Culture behaviour defined and strategy created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Creation of training for high-value use cases with new tooling &amp; processes</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Training delivered and tracked across workforce domain</a:t>
                      </a:r>
                    </a:p>
                  </a:txBody>
                  <a:tcPr marL="68580" marR="68580" marT="0" marB="0" anchor="ctr">
                    <a:lnT w="28575" cap="flat" cmpd="sng" algn="ctr">
                      <a:solidFill>
                        <a:schemeClr val="bg1"/>
                      </a:solidFill>
                      <a:prstDash val="solid"/>
                      <a:round/>
                      <a:headEnd type="none" w="med" len="med"/>
                      <a:tailEnd type="none" w="med" len="med"/>
                    </a:lnT>
                  </a:tcPr>
                </a:tc>
                <a:tc>
                  <a:txBody>
                    <a:bodyPr/>
                    <a:lstStyle/>
                    <a:p>
                      <a:pPr algn="ctr">
                        <a:spcAft>
                          <a:spcPts val="0"/>
                        </a:spcAft>
                      </a:pPr>
                      <a:r>
                        <a:rPr lang="en-GB" sz="900" b="0">
                          <a:effectLst/>
                        </a:rPr>
                        <a:t> 4-6</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lnT w="28575" cap="flat" cmpd="sng" algn="ctr">
                      <a:solidFill>
                        <a:schemeClr val="bg1"/>
                      </a:solidFill>
                      <a:prstDash val="solid"/>
                      <a:round/>
                      <a:headEnd type="none" w="med" len="med"/>
                      <a:tailEnd type="none" w="med" len="med"/>
                    </a:lnT>
                  </a:tcP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£966K</a:t>
                      </a:r>
                    </a:p>
                  </a:txBody>
                  <a:tcPr marL="0" marR="0" marT="0" marB="0"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lnT w="28575" cap="flat" cmpd="sng" algn="ctr">
                      <a:solidFill>
                        <a:schemeClr val="bg1"/>
                      </a:solidFill>
                      <a:prstDash val="solid"/>
                      <a:round/>
                      <a:headEnd type="none" w="med" len="med"/>
                      <a:tailEnd type="none" w="med" len="med"/>
                    </a:lnT>
                  </a:tcP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£966K</a:t>
                      </a:r>
                    </a:p>
                  </a:txBody>
                  <a:tcPr marL="0" marR="0" marT="0" marB="0"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723175334"/>
                  </a:ext>
                </a:extLst>
              </a:tr>
              <a:tr h="715899">
                <a:tc vMerge="1">
                  <a:txBody>
                    <a:bodyPr/>
                    <a:lstStyle/>
                    <a:p>
                      <a:pPr>
                        <a:spcAft>
                          <a:spcPts val="0"/>
                        </a:spcAft>
                      </a:pPr>
                      <a:endParaRPr lang="en-GB" sz="80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1050" b="0">
                          <a:effectLst/>
                        </a:rPr>
                        <a:t>Data Governance</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Increased data governance use-case adoption of Workforce Data Domain Governance Model</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Data management best practises defined. Process &amp; control gaps documented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Improve data management best practice &amp; preventative data assurance and controls implemented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Cross-domain governance interaction model in place and running alongside Op Model</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Data mgmt. best practises &amp; Data assurance &amp; controls reconfigured for MyHub 2.0 configuration changes</a:t>
                      </a:r>
                    </a:p>
                  </a:txBody>
                  <a:tcPr marL="68580" marR="68580" marT="0" marB="0" anchor="ctr"/>
                </a:tc>
                <a:tc>
                  <a:txBody>
                    <a:bodyPr/>
                    <a:lstStyle/>
                    <a:p>
                      <a:pPr algn="ctr">
                        <a:spcAft>
                          <a:spcPts val="0"/>
                        </a:spcAft>
                      </a:pPr>
                      <a:r>
                        <a:rPr lang="en-GB" sz="900" b="0">
                          <a:effectLst/>
                        </a:rPr>
                        <a:t> 4-6</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£725K</a:t>
                      </a:r>
                    </a:p>
                  </a:txBody>
                  <a:tcPr marL="0" marR="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£725K</a:t>
                      </a:r>
                    </a:p>
                  </a:txBody>
                  <a:tcPr marL="0" marR="0" marT="0" marB="0" anchor="ctr"/>
                </a:tc>
                <a:extLst>
                  <a:ext uri="{0D108BD9-81ED-4DB2-BD59-A6C34878D82A}">
                    <a16:rowId xmlns:a16="http://schemas.microsoft.com/office/drawing/2014/main" val="3144736664"/>
                  </a:ext>
                </a:extLst>
              </a:tr>
              <a:tr h="596583">
                <a:tc vMerge="1">
                  <a:txBody>
                    <a:bodyPr/>
                    <a:lstStyle/>
                    <a:p>
                      <a:pPr>
                        <a:spcAft>
                          <a:spcPts val="0"/>
                        </a:spcAft>
                      </a:pPr>
                      <a:endParaRPr lang="en-GB" sz="80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1050" b="0">
                          <a:effectLst/>
                        </a:rPr>
                        <a:t>Data Integration</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Analysis of Workforce data landscape documented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Forecasted Data Catalogue is complete &amp; MDM/EDP roadmap is finalised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DQ dashboards built and implemented</a:t>
                      </a:r>
                    </a:p>
                    <a:p>
                      <a:pPr marL="171450" lvl="0" indent="-171450" algn="l" rtl="0" eaLnBrk="1" fontAlgn="base" hangingPunct="1">
                        <a:spcBef>
                          <a:spcPct val="0"/>
                        </a:spcBef>
                        <a:spcAft>
                          <a:spcPts val="0"/>
                        </a:spcAft>
                        <a:buClr>
                          <a:schemeClr val="tx1"/>
                        </a:buClr>
                        <a:buFont typeface="Arial" panose="020B0604020202020204" pitchFamily="34" charset="0"/>
                        <a:buChar char="•"/>
                      </a:pPr>
                      <a:r>
                        <a:rPr lang="en-GB" sz="900" b="0">
                          <a:solidFill>
                            <a:srgbClr val="55555A"/>
                          </a:solidFill>
                          <a:effectLst/>
                          <a:latin typeface="Arial" panose="020B0604020202020204" pitchFamily="34" charset="0"/>
                          <a:ea typeface="+mn-ea"/>
                          <a:cs typeface="Arial" panose="020B0604020202020204" pitchFamily="34" charset="0"/>
                        </a:rPr>
                        <a:t>Systems Exchanging Workforce Data from SAP ECC/UK &amp; US, MyHub, Inc. Fieldglass, integrated into MDM / EDP</a:t>
                      </a:r>
                    </a:p>
                  </a:txBody>
                  <a:tcPr marL="68580" marR="68580" marT="0" marB="0" anchor="ctr"/>
                </a:tc>
                <a:tc>
                  <a:txBody>
                    <a:bodyPr/>
                    <a:lstStyle/>
                    <a:p>
                      <a:pPr algn="ctr">
                        <a:spcAft>
                          <a:spcPts val="0"/>
                        </a:spcAft>
                      </a:pPr>
                      <a:r>
                        <a:rPr lang="en-GB" sz="900" b="0">
                          <a:effectLst/>
                        </a:rPr>
                        <a:t> 6-8</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£1,153K</a:t>
                      </a:r>
                    </a:p>
                  </a:txBody>
                  <a:tcPr marL="0" marR="0" marT="0" marB="0" anchor="ctr"/>
                </a:tc>
                <a:tc>
                  <a:txBody>
                    <a:bodyPr/>
                    <a:lstStyle/>
                    <a:p>
                      <a:pPr algn="ctr"/>
                      <a:r>
                        <a:rPr lang="en-GB" sz="900" b="0">
                          <a:solidFill>
                            <a:schemeClr val="dk1"/>
                          </a:solidFill>
                          <a:effectLst/>
                          <a:latin typeface="+mn-lt"/>
                          <a:ea typeface="+mn-ea"/>
                          <a:cs typeface="+mn-cs"/>
                        </a:rPr>
                        <a:t>£129K</a:t>
                      </a:r>
                      <a:endParaRPr lang="en-GB" sz="900"/>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£1.28M</a:t>
                      </a:r>
                    </a:p>
                  </a:txBody>
                  <a:tcPr marL="0" marR="0" marT="0" marB="0" anchor="ctr"/>
                </a:tc>
                <a:extLst>
                  <a:ext uri="{0D108BD9-81ED-4DB2-BD59-A6C34878D82A}">
                    <a16:rowId xmlns:a16="http://schemas.microsoft.com/office/drawing/2014/main" val="726753400"/>
                  </a:ext>
                </a:extLst>
              </a:tr>
              <a:tr h="715899">
                <a:tc vMerge="1">
                  <a:txBody>
                    <a:bodyPr/>
                    <a:lstStyle/>
                    <a:p>
                      <a:pPr>
                        <a:spcAft>
                          <a:spcPts val="0"/>
                        </a:spcAft>
                      </a:pPr>
                      <a:endParaRPr lang="en-GB" sz="80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spcAft>
                          <a:spcPts val="0"/>
                        </a:spcAft>
                      </a:pPr>
                      <a:r>
                        <a:rPr lang="en-GB" sz="1050" b="0">
                          <a:effectLst/>
                        </a:rPr>
                        <a:t>Data Models &amp; Insight</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Logical Business Glossary created &amp; workforce physical data model defined</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GB" sz="900" b="0">
                          <a:solidFill>
                            <a:srgbClr val="55555A"/>
                          </a:solidFill>
                          <a:effectLst/>
                          <a:latin typeface="Arial" panose="020B0604020202020204" pitchFamily="34" charset="0"/>
                          <a:ea typeface="+mn-ea"/>
                          <a:cs typeface="Arial" panose="020B0604020202020204" pitchFamily="34" charset="0"/>
                        </a:rPr>
                        <a:t>Single enterprise definitions published for data entities via Business Glossary</a:t>
                      </a:r>
                    </a:p>
                    <a:p>
                      <a:pPr marL="171450" marR="0" lvl="0" indent="-171450" algn="l" defTabSz="914400" rtl="0" eaLnBrk="1" fontAlgn="base" latinLnBrk="0" hangingPunct="1">
                        <a:lnSpc>
                          <a:spcPct val="100000"/>
                        </a:lnSpc>
                        <a:spcBef>
                          <a:spcPct val="0"/>
                        </a:spcBef>
                        <a:spcAft>
                          <a:spcPts val="0"/>
                        </a:spcAft>
                        <a:buClr>
                          <a:schemeClr val="tx1"/>
                        </a:buClr>
                        <a:buSzTx/>
                        <a:buFont typeface="Arial" panose="020B0604020202020204" pitchFamily="34" charset="0"/>
                        <a:buChar char="•"/>
                        <a:tabLst/>
                        <a:defRPr/>
                      </a:pPr>
                      <a:r>
                        <a:rPr lang="en-GB" sz="900" b="0">
                          <a:solidFill>
                            <a:srgbClr val="55555A"/>
                          </a:solidFill>
                          <a:effectLst/>
                          <a:latin typeface="Arial" panose="020B0604020202020204" pitchFamily="34" charset="0"/>
                          <a:ea typeface="+mn-ea"/>
                          <a:cs typeface="Arial" panose="020B0604020202020204" pitchFamily="34" charset="0"/>
                        </a:rPr>
                        <a:t>Physical data model implemented </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Self-service Business reports are created &amp; published aligned to data defined in the Data Integration workstream</a:t>
                      </a:r>
                    </a:p>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Business glossary &amp; data dictionary reconfigured for MyHub 2.0 </a:t>
                      </a:r>
                      <a:r>
                        <a:rPr lang="en-GB" sz="900" b="0">
                          <a:solidFill>
                            <a:srgbClr val="55555A"/>
                          </a:solidFill>
                          <a:effectLst/>
                          <a:latin typeface="Arial" panose="020B0604020202020204" pitchFamily="34" charset="0"/>
                          <a:ea typeface="+mn-ea"/>
                          <a:cs typeface="Arial" panose="020B0604020202020204" pitchFamily="34" charset="0"/>
                        </a:rPr>
                        <a:t>configuration changes</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algn="ctr">
                        <a:spcAft>
                          <a:spcPts val="0"/>
                        </a:spcAft>
                      </a:pPr>
                      <a:r>
                        <a:rPr lang="en-GB" sz="900" b="0">
                          <a:effectLst/>
                        </a:rPr>
                        <a:t> 6-8</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£1,008K</a:t>
                      </a:r>
                    </a:p>
                  </a:txBody>
                  <a:tcPr marL="0" marR="0" marT="0" marB="0" anchor="ctr"/>
                </a:tc>
                <a:tc>
                  <a:txBody>
                    <a:bodyPr/>
                    <a:lstStyle/>
                    <a:p>
                      <a:pPr algn="ctr"/>
                      <a:r>
                        <a:rPr lang="en-GB" sz="900" b="0">
                          <a:solidFill>
                            <a:schemeClr val="dk1"/>
                          </a:solidFill>
                          <a:effectLst/>
                          <a:latin typeface="+mn-lt"/>
                          <a:ea typeface="+mn-ea"/>
                          <a:cs typeface="+mn-cs"/>
                        </a:rPr>
                        <a:t>£39K</a:t>
                      </a:r>
                      <a:endParaRPr lang="en-GB" sz="900"/>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£1M</a:t>
                      </a:r>
                    </a:p>
                  </a:txBody>
                  <a:tcPr marL="0" marR="0" marT="0" marB="0" anchor="ctr"/>
                </a:tc>
                <a:extLst>
                  <a:ext uri="{0D108BD9-81ED-4DB2-BD59-A6C34878D82A}">
                    <a16:rowId xmlns:a16="http://schemas.microsoft.com/office/drawing/2014/main" val="3540720548"/>
                  </a:ext>
                </a:extLst>
              </a:tr>
              <a:tr h="715899">
                <a:tc>
                  <a:txBody>
                    <a:bodyPr/>
                    <a:lstStyle/>
                    <a:p>
                      <a:pPr algn="ctr">
                        <a:spcAft>
                          <a:spcPts val="0"/>
                        </a:spcAft>
                      </a:pPr>
                      <a:r>
                        <a:rPr lang="en-GB" sz="1200" b="0">
                          <a:solidFill>
                            <a:schemeClr val="lt1"/>
                          </a:solidFill>
                          <a:effectLst/>
                          <a:latin typeface="+mn-lt"/>
                          <a:ea typeface="+mn-ea"/>
                          <a:cs typeface="+mn-cs"/>
                        </a:rPr>
                        <a:t>SPOKE</a:t>
                      </a:r>
                    </a:p>
                  </a:txBody>
                  <a:tcPr marL="68580" marR="68580" marT="0" marB="0" anchor="ctr">
                    <a:solidFill>
                      <a:schemeClr val="accent5"/>
                    </a:solidFill>
                  </a:tcPr>
                </a:tc>
                <a:tc>
                  <a:txBody>
                    <a:bodyPr/>
                    <a:lstStyle/>
                    <a:p>
                      <a:pPr>
                        <a:spcAft>
                          <a:spcPts val="0"/>
                        </a:spcAft>
                      </a:pPr>
                      <a:r>
                        <a:rPr lang="en-GB" sz="1050" b="0">
                          <a:effectLst/>
                        </a:rPr>
                        <a:t>Data Operating Model</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Workforce Domain Data Strategy, Roadmap &amp; Vision</a:t>
                      </a:r>
                    </a:p>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As-Is </a:t>
                      </a:r>
                      <a:r>
                        <a:rPr lang="en-GB" sz="900" b="0" i="0">
                          <a:solidFill>
                            <a:srgbClr val="55555A"/>
                          </a:solidFill>
                          <a:effectLst/>
                          <a:latin typeface="Arial" panose="020B0604020202020204" pitchFamily="34" charset="0"/>
                          <a:ea typeface="Arial" panose="020B0604020202020204" pitchFamily="34" charset="0"/>
                          <a:cs typeface="Arial" panose="020B0604020202020204" pitchFamily="34" charset="0"/>
                        </a:rPr>
                        <a:t>assessment</a:t>
                      </a: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 &amp; To-Be creation of Data Domain Operating Model</a:t>
                      </a:r>
                    </a:p>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Operational roles,  responsibilities, processes set up &amp; communicated</a:t>
                      </a:r>
                    </a:p>
                    <a:p>
                      <a:pPr marL="171450" indent="-171450">
                        <a:spcAft>
                          <a:spcPts val="0"/>
                        </a:spcAft>
                        <a:buFont typeface="Arial" panose="020B0604020202020204" pitchFamily="34" charset="0"/>
                        <a:buChar char="•"/>
                      </a:pPr>
                      <a:r>
                        <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rPr>
                        <a:t>Operating model fully implemented, aligned with automated data management processes &amp; tooling</a:t>
                      </a:r>
                    </a:p>
                  </a:txBody>
                  <a:tcPr marL="68580" marR="68580" marT="0" marB="0" anchor="ctr"/>
                </a:tc>
                <a:tc>
                  <a:txBody>
                    <a:bodyPr/>
                    <a:lstStyle/>
                    <a:p>
                      <a:pPr algn="ctr">
                        <a:spcAft>
                          <a:spcPts val="0"/>
                        </a:spcAft>
                      </a:pPr>
                      <a:r>
                        <a:rPr lang="en-GB" sz="900" b="0">
                          <a:effectLst/>
                        </a:rPr>
                        <a:t> 4-6</a:t>
                      </a:r>
                      <a:endParaRPr lang="en-GB" sz="9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900" b="0">
                          <a:solidFill>
                            <a:schemeClr val="dk1"/>
                          </a:solidFill>
                          <a:effectLst/>
                          <a:latin typeface="+mn-lt"/>
                          <a:ea typeface="+mn-ea"/>
                          <a:cs typeface="+mn-cs"/>
                        </a:rPr>
                        <a:t>£598K</a:t>
                      </a:r>
                    </a:p>
                  </a:txBody>
                  <a:tcPr marL="0" marR="0" marT="0" marB="0" anchor="ctr"/>
                </a:tc>
                <a:tc>
                  <a:txBody>
                    <a:bodyPr/>
                    <a:lstStyle/>
                    <a:p>
                      <a:pPr marL="0" marR="0" lvl="0" indent="0" algn="ctr" defTabSz="914400" rtl="0" eaLnBrk="1" fontAlgn="base" latinLnBrk="0" hangingPunct="1">
                        <a:lnSpc>
                          <a:spcPct val="100000"/>
                        </a:lnSpc>
                        <a:spcBef>
                          <a:spcPct val="0"/>
                        </a:spcBef>
                        <a:spcAft>
                          <a:spcPts val="800"/>
                        </a:spcAft>
                        <a:buClr>
                          <a:srgbClr val="55555A"/>
                        </a:buClr>
                        <a:buSzTx/>
                        <a:buFontTx/>
                        <a:buNone/>
                        <a:tabLst/>
                        <a:defRPr/>
                      </a:pPr>
                      <a:r>
                        <a:rPr kumimoji="0" lang="en-GB" sz="900" b="0" i="0" u="none" strike="noStrike" kern="0" cap="none" spc="0" normalizeH="0" baseline="0" noProof="0">
                          <a:ln>
                            <a:noFill/>
                          </a:ln>
                          <a:solidFill>
                            <a:srgbClr val="55555A"/>
                          </a:solidFill>
                          <a:effectLst/>
                          <a:uLnTx/>
                          <a:uFillTx/>
                          <a:latin typeface="Arial"/>
                          <a:ea typeface="ＭＳ Ｐゴシック"/>
                          <a:cs typeface="+mn-cs"/>
                        </a:rPr>
                        <a:t>£0</a:t>
                      </a:r>
                      <a:endParaRPr kumimoji="0" lang="en-GB" sz="900" b="1" i="0" u="none" strike="noStrike" kern="0" cap="none" spc="0" normalizeH="0" baseline="0" noProof="0">
                        <a:ln>
                          <a:noFill/>
                        </a:ln>
                        <a:solidFill>
                          <a:srgbClr val="55555A"/>
                        </a:solidFill>
                        <a:effectLst/>
                        <a:uLnTx/>
                        <a:uFillTx/>
                        <a:latin typeface="Arial"/>
                        <a:ea typeface="ＭＳ Ｐゴシック"/>
                        <a:cs typeface="+mn-cs"/>
                      </a:endParaRPr>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£598K</a:t>
                      </a:r>
                    </a:p>
                  </a:txBody>
                  <a:tcPr marL="0" marR="0" marT="0" marB="0" anchor="ctr"/>
                </a:tc>
                <a:extLst>
                  <a:ext uri="{0D108BD9-81ED-4DB2-BD59-A6C34878D82A}">
                    <a16:rowId xmlns:a16="http://schemas.microsoft.com/office/drawing/2014/main" val="149347409"/>
                  </a:ext>
                </a:extLst>
              </a:tr>
              <a:tr h="298291">
                <a:tc>
                  <a:txBody>
                    <a:bodyPr/>
                    <a:lstStyle/>
                    <a:p>
                      <a:pPr algn="ctr">
                        <a:spcAft>
                          <a:spcPts val="0"/>
                        </a:spcAft>
                      </a:pPr>
                      <a:endParaRPr lang="en-GB" sz="80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noFill/>
                  </a:tcPr>
                </a:tc>
                <a:tc>
                  <a:txBody>
                    <a:bodyPr/>
                    <a:lstStyle/>
                    <a:p>
                      <a:pPr algn="ctr">
                        <a:spcAft>
                          <a:spcPts val="0"/>
                        </a:spcAft>
                      </a:pPr>
                      <a:endParaRPr lang="en-GB" sz="8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noFill/>
                  </a:tcPr>
                </a:tc>
                <a:tc>
                  <a:txBody>
                    <a:bodyPr/>
                    <a:lstStyle/>
                    <a:p>
                      <a:pPr algn="ctr">
                        <a:spcAft>
                          <a:spcPts val="0"/>
                        </a:spcAft>
                      </a:pPr>
                      <a:endParaRPr lang="en-GB" sz="80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noFill/>
                  </a:tcPr>
                </a:tc>
                <a:tc>
                  <a:txBody>
                    <a:bodyPr/>
                    <a:lstStyle/>
                    <a:p>
                      <a:pPr algn="r">
                        <a:spcAft>
                          <a:spcPts val="0"/>
                        </a:spcAft>
                      </a:pPr>
                      <a:r>
                        <a:rPr lang="en-GB" sz="1050" b="0">
                          <a:effectLst/>
                        </a:rPr>
                        <a:t>Total</a:t>
                      </a:r>
                      <a:endParaRPr lang="en-GB" sz="1050" b="0">
                        <a:solidFill>
                          <a:srgbClr val="55555A"/>
                        </a:solidFill>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£4.45M</a:t>
                      </a:r>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1050" b="0">
                          <a:solidFill>
                            <a:schemeClr val="dk1"/>
                          </a:solidFill>
                          <a:effectLst/>
                          <a:latin typeface="+mn-lt"/>
                          <a:ea typeface="+mn-ea"/>
                          <a:cs typeface="+mn-cs"/>
                        </a:rPr>
                        <a:t>£168K</a:t>
                      </a:r>
                    </a:p>
                  </a:txBody>
                  <a:tcPr marL="0" marR="0" marT="0" marB="0" anchor="ctr"/>
                </a:tc>
                <a:tc>
                  <a:txBody>
                    <a:bodyPr/>
                    <a:lstStyle/>
                    <a:p>
                      <a:pPr marL="0" indent="0" algn="ctr" rtl="0" eaLnBrk="1" fontAlgn="base" hangingPunct="1">
                        <a:spcBef>
                          <a:spcPct val="0"/>
                        </a:spcBef>
                        <a:spcAft>
                          <a:spcPts val="0"/>
                        </a:spcAft>
                        <a:buClr>
                          <a:schemeClr val="tx1"/>
                        </a:buClr>
                        <a:buFontTx/>
                        <a:buNone/>
                      </a:pPr>
                      <a:r>
                        <a:rPr lang="en-GB" sz="2000" b="1">
                          <a:solidFill>
                            <a:srgbClr val="FFC000"/>
                          </a:solidFill>
                          <a:effectLst/>
                          <a:latin typeface="+mn-lt"/>
                          <a:ea typeface="+mn-ea"/>
                          <a:cs typeface="+mn-cs"/>
                        </a:rPr>
                        <a:t>£4.6M</a:t>
                      </a:r>
                    </a:p>
                  </a:txBody>
                  <a:tcPr marL="0" marR="0" marT="0" marB="0" anchor="ctr"/>
                </a:tc>
                <a:extLst>
                  <a:ext uri="{0D108BD9-81ED-4DB2-BD59-A6C34878D82A}">
                    <a16:rowId xmlns:a16="http://schemas.microsoft.com/office/drawing/2014/main" val="645457016"/>
                  </a:ext>
                </a:extLst>
              </a:tr>
            </a:tbl>
          </a:graphicData>
        </a:graphic>
      </p:graphicFrame>
      <p:sp>
        <p:nvSpPr>
          <p:cNvPr id="5" name="Rectangle 4">
            <a:extLst>
              <a:ext uri="{FF2B5EF4-FFF2-40B4-BE49-F238E27FC236}">
                <a16:creationId xmlns:a16="http://schemas.microsoft.com/office/drawing/2014/main" id="{8C851E15-003C-471C-A3CB-F5BB9CE9BB6E}"/>
              </a:ext>
            </a:extLst>
          </p:cNvPr>
          <p:cNvSpPr/>
          <p:nvPr/>
        </p:nvSpPr>
        <p:spPr>
          <a:xfrm>
            <a:off x="144779" y="6398735"/>
            <a:ext cx="106602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800" b="0" i="1"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t>*The programme has PMO, BAU and NG support incorporated as well as a transitional cost to retain part of project team to upskill new/existing colleagues. Business costs that do not require a backfill have been discounted.  </a:t>
            </a:r>
            <a:r>
              <a:rPr kumimoji="0" lang="en-GB" sz="800" b="0" i="1"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mn-cs"/>
              </a:rPr>
              <a:t>Middle values of cost mitigation displayed, however -/+20% for Data Operating Mode, Culture and Governance included with -/+50% mitigation included for Integration, Models &amp; Insight in the financials section</a:t>
            </a:r>
            <a:br>
              <a:rPr kumimoji="0" lang="en-GB" sz="800" b="0" i="1" u="none" strike="noStrike" kern="1200" cap="none" spc="0" normalizeH="0" baseline="0" noProof="0">
                <a:ln>
                  <a:noFill/>
                </a:ln>
                <a:solidFill>
                  <a:srgbClr val="55555A"/>
                </a:solidFill>
                <a:effectLst/>
                <a:uLnTx/>
                <a:uFillTx/>
                <a:latin typeface="Arial" panose="020B0604020202020204" pitchFamily="34" charset="0"/>
                <a:ea typeface="Arial" panose="020B0604020202020204" pitchFamily="34" charset="0"/>
                <a:cs typeface="Arial" panose="020B0604020202020204" pitchFamily="34" charset="0"/>
              </a:rPr>
            </a:br>
            <a:endParaRPr kumimoji="0" lang="en-GB" sz="800" b="0" i="0" u="none" strike="noStrike" kern="1200" cap="none" spc="0" normalizeH="0" baseline="0" noProof="0">
              <a:ln>
                <a:noFill/>
              </a:ln>
              <a:solidFill>
                <a:srgbClr val="55555A"/>
              </a:solidFill>
              <a:effectLst/>
              <a:uLnTx/>
              <a:uFillTx/>
              <a:latin typeface="Arial"/>
              <a:ea typeface="ＭＳ Ｐゴシック"/>
              <a:cs typeface="+mn-cs"/>
            </a:endParaRPr>
          </a:p>
        </p:txBody>
      </p:sp>
      <p:graphicFrame>
        <p:nvGraphicFramePr>
          <p:cNvPr id="3" name="Table 2">
            <a:extLst>
              <a:ext uri="{FF2B5EF4-FFF2-40B4-BE49-F238E27FC236}">
                <a16:creationId xmlns:a16="http://schemas.microsoft.com/office/drawing/2014/main" id="{D58DFF44-9662-4F20-B41F-7663917D0900}"/>
              </a:ext>
            </a:extLst>
          </p:cNvPr>
          <p:cNvGraphicFramePr>
            <a:graphicFrameLocks noGrp="1"/>
          </p:cNvGraphicFramePr>
          <p:nvPr/>
        </p:nvGraphicFramePr>
        <p:xfrm>
          <a:off x="83860" y="1210718"/>
          <a:ext cx="12010074" cy="769002"/>
        </p:xfrm>
        <a:graphic>
          <a:graphicData uri="http://schemas.openxmlformats.org/drawingml/2006/table">
            <a:tbl>
              <a:tblPr bandRow="1">
                <a:tableStyleId>{5C22544A-7EE6-4342-B048-85BDC9FD1C3A}</a:tableStyleId>
              </a:tblPr>
              <a:tblGrid>
                <a:gridCol w="6240803">
                  <a:extLst>
                    <a:ext uri="{9D8B030D-6E8A-4147-A177-3AD203B41FA5}">
                      <a16:colId xmlns:a16="http://schemas.microsoft.com/office/drawing/2014/main" val="4172654577"/>
                    </a:ext>
                  </a:extLst>
                </a:gridCol>
                <a:gridCol w="947012">
                  <a:extLst>
                    <a:ext uri="{9D8B030D-6E8A-4147-A177-3AD203B41FA5}">
                      <a16:colId xmlns:a16="http://schemas.microsoft.com/office/drawing/2014/main" val="2501771290"/>
                    </a:ext>
                  </a:extLst>
                </a:gridCol>
                <a:gridCol w="4822259">
                  <a:extLst>
                    <a:ext uri="{9D8B030D-6E8A-4147-A177-3AD203B41FA5}">
                      <a16:colId xmlns:a16="http://schemas.microsoft.com/office/drawing/2014/main" val="168747579"/>
                    </a:ext>
                  </a:extLst>
                </a:gridCol>
              </a:tblGrid>
              <a:tr h="0">
                <a:tc gridSpan="3">
                  <a:txBody>
                    <a:bodyPr/>
                    <a:lstStyle/>
                    <a:p>
                      <a:r>
                        <a:rPr lang="en-GB" sz="1600" b="0">
                          <a:solidFill>
                            <a:schemeClr val="bg1"/>
                          </a:solidFill>
                        </a:rPr>
                        <a:t>Total WIP Cost</a:t>
                      </a:r>
                    </a:p>
                  </a:txBody>
                  <a:tcPr marT="18000" marB="18000">
                    <a:solidFill>
                      <a:schemeClr val="accent5">
                        <a:lumMod val="75000"/>
                      </a:schemeClr>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20802686"/>
                  </a:ext>
                </a:extLst>
              </a:tr>
              <a:tr h="489162">
                <a:tc>
                  <a:txBody>
                    <a:bodyPr/>
                    <a:lstStyle/>
                    <a:p>
                      <a:pPr marL="0" marR="0" indent="0" algn="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US" sz="1600" kern="0" baseline="0">
                          <a:solidFill>
                            <a:schemeClr val="dk1"/>
                          </a:solidFill>
                          <a:latin typeface="Arial" panose="020B0604020202020204" pitchFamily="34" charset="0"/>
                          <a:ea typeface="+mn-ea"/>
                          <a:cs typeface="Arial" panose="020B0604020202020204" pitchFamily="34" charset="0"/>
                        </a:rPr>
                        <a:t>Next Phase TOTAL:</a:t>
                      </a:r>
                    </a:p>
                  </a:txBody>
                  <a:tcPr marT="36000" marB="36000" anchor="ctr">
                    <a:solidFill>
                      <a:srgbClr val="E7E7EE"/>
                    </a:solidFill>
                  </a:tcPr>
                </a:tc>
                <a:tc>
                  <a:txBody>
                    <a:bodyPr/>
                    <a:lstStyle/>
                    <a:p>
                      <a:pPr marL="0" marR="0" indent="0" algn="ctr" defTabSz="914286"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None/>
                        <a:tabLst/>
                        <a:defRPr/>
                      </a:pPr>
                      <a:r>
                        <a:rPr lang="en-GB" sz="2000" b="1" kern="0">
                          <a:solidFill>
                            <a:srgbClr val="FFC000"/>
                          </a:solidFill>
                          <a:latin typeface="Arial" panose="020B0604020202020204" pitchFamily="34" charset="0"/>
                          <a:ea typeface="+mn-ea"/>
                          <a:cs typeface="Arial" panose="020B0604020202020204" pitchFamily="34" charset="0"/>
                        </a:rPr>
                        <a:t>£4.6M</a:t>
                      </a:r>
                    </a:p>
                  </a:txBody>
                  <a:tcPr marL="0" marR="0" marT="0" marB="0" anchor="ctr">
                    <a:solidFill>
                      <a:srgbClr val="E7E7EE"/>
                    </a:solidFill>
                  </a:tcPr>
                </a:tc>
                <a:tc>
                  <a:txBody>
                    <a:bodyPr/>
                    <a:lstStyle/>
                    <a:p>
                      <a:pPr marL="0" marR="0" lvl="0" indent="0" algn="l" defTabSz="914286" rtl="0" eaLnBrk="1" fontAlgn="auto" latinLnBrk="0" hangingPunct="1">
                        <a:lnSpc>
                          <a:spcPct val="100000"/>
                        </a:lnSpc>
                        <a:spcBef>
                          <a:spcPts val="0"/>
                        </a:spcBef>
                        <a:spcAft>
                          <a:spcPts val="0"/>
                        </a:spcAft>
                        <a:buClrTx/>
                        <a:buSzTx/>
                        <a:buFontTx/>
                        <a:buNone/>
                        <a:tabLst/>
                        <a:defRPr/>
                      </a:pPr>
                      <a:r>
                        <a:rPr lang="en-GB" sz="1000" kern="0">
                          <a:solidFill>
                            <a:schemeClr val="dk1"/>
                          </a:solidFill>
                          <a:latin typeface="Arial" panose="020B0604020202020204" pitchFamily="34" charset="0"/>
                          <a:ea typeface="+mn-ea"/>
                          <a:cs typeface="Arial" panose="020B0604020202020204" pitchFamily="34" charset="0"/>
                        </a:rPr>
                        <a:t>Full scope delivered as quickly as possible to drive value ASAP.</a:t>
                      </a:r>
                    </a:p>
                  </a:txBody>
                  <a:tcPr marT="36000" marB="36000" anchor="ctr">
                    <a:solidFill>
                      <a:srgbClr val="E7E7EE"/>
                    </a:solidFill>
                  </a:tcPr>
                </a:tc>
                <a:extLst>
                  <a:ext uri="{0D108BD9-81ED-4DB2-BD59-A6C34878D82A}">
                    <a16:rowId xmlns:a16="http://schemas.microsoft.com/office/drawing/2014/main" val="2857348331"/>
                  </a:ext>
                </a:extLst>
              </a:tr>
            </a:tbl>
          </a:graphicData>
        </a:graphic>
      </p:graphicFrame>
      <p:sp>
        <p:nvSpPr>
          <p:cNvPr id="11" name="Rectangle 10">
            <a:extLst>
              <a:ext uri="{FF2B5EF4-FFF2-40B4-BE49-F238E27FC236}">
                <a16:creationId xmlns:a16="http://schemas.microsoft.com/office/drawing/2014/main" id="{8AB32A68-34F3-472A-A7D3-BFE72F71D02B}"/>
              </a:ext>
            </a:extLst>
          </p:cNvPr>
          <p:cNvSpPr/>
          <p:nvPr/>
        </p:nvSpPr>
        <p:spPr>
          <a:xfrm>
            <a:off x="10506808" y="-10306"/>
            <a:ext cx="1686572" cy="431839"/>
          </a:xfrm>
          <a:prstGeom prst="rect">
            <a:avLst/>
          </a:prstGeom>
          <a:solidFill>
            <a:srgbClr val="C800A1"/>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FFFF"/>
                </a:solidFill>
                <a:effectLst/>
                <a:uLnTx/>
                <a:uFillTx/>
                <a:latin typeface="Arial"/>
                <a:ea typeface="ＭＳ Ｐゴシック"/>
                <a:cs typeface="+mn-cs"/>
              </a:rPr>
              <a:t>Recommended Pre-Read Context</a:t>
            </a:r>
          </a:p>
        </p:txBody>
      </p:sp>
    </p:spTree>
    <p:extLst>
      <p:ext uri="{BB962C8B-B14F-4D97-AF65-F5344CB8AC3E}">
        <p14:creationId xmlns:p14="http://schemas.microsoft.com/office/powerpoint/2010/main" val="5704826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9134D1F8-FFAA-47C5-952D-A5AE9747276A}"/>
              </a:ext>
            </a:extLst>
          </p:cNvPr>
          <p:cNvSpPr txBox="1">
            <a:spLocks/>
          </p:cNvSpPr>
          <p:nvPr/>
        </p:nvSpPr>
        <p:spPr bwMode="auto">
          <a:xfrm>
            <a:off x="430373" y="356765"/>
            <a:ext cx="9755349"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r>
              <a:rPr lang="en-US" kern="0" dirty="0"/>
              <a:t>MyHR2.0 Iteration 1-3 Cost Estimates* </a:t>
            </a:r>
            <a:r>
              <a:rPr lang="en-US" kern="0">
                <a:solidFill>
                  <a:srgbClr val="F53C32"/>
                </a:solidFill>
              </a:rPr>
              <a:t>- Andy N </a:t>
            </a:r>
            <a:endParaRPr lang="en-US" b="0" i="1" kern="0">
              <a:solidFill>
                <a:srgbClr val="F53C32"/>
              </a:solidFill>
            </a:endParaRPr>
          </a:p>
        </p:txBody>
      </p:sp>
      <p:graphicFrame>
        <p:nvGraphicFramePr>
          <p:cNvPr id="5" name="Table 4">
            <a:extLst>
              <a:ext uri="{FF2B5EF4-FFF2-40B4-BE49-F238E27FC236}">
                <a16:creationId xmlns:a16="http://schemas.microsoft.com/office/drawing/2014/main" id="{D4DC3607-B90D-460F-AB90-7390BAC5CCA9}"/>
              </a:ext>
            </a:extLst>
          </p:cNvPr>
          <p:cNvGraphicFramePr>
            <a:graphicFrameLocks noGrp="1"/>
          </p:cNvGraphicFramePr>
          <p:nvPr/>
        </p:nvGraphicFramePr>
        <p:xfrm>
          <a:off x="89459" y="1323964"/>
          <a:ext cx="12036553" cy="4116318"/>
        </p:xfrm>
        <a:graphic>
          <a:graphicData uri="http://schemas.openxmlformats.org/drawingml/2006/table">
            <a:tbl>
              <a:tblPr firstRow="1" bandRow="1">
                <a:tableStyleId>{5C22544A-7EE6-4342-B048-85BDC9FD1C3A}</a:tableStyleId>
              </a:tblPr>
              <a:tblGrid>
                <a:gridCol w="1057725">
                  <a:extLst>
                    <a:ext uri="{9D8B030D-6E8A-4147-A177-3AD203B41FA5}">
                      <a16:colId xmlns:a16="http://schemas.microsoft.com/office/drawing/2014/main" val="2805747891"/>
                    </a:ext>
                  </a:extLst>
                </a:gridCol>
                <a:gridCol w="2744707">
                  <a:extLst>
                    <a:ext uri="{9D8B030D-6E8A-4147-A177-3AD203B41FA5}">
                      <a16:colId xmlns:a16="http://schemas.microsoft.com/office/drawing/2014/main" val="3665958245"/>
                    </a:ext>
                  </a:extLst>
                </a:gridCol>
                <a:gridCol w="2744707">
                  <a:extLst>
                    <a:ext uri="{9D8B030D-6E8A-4147-A177-3AD203B41FA5}">
                      <a16:colId xmlns:a16="http://schemas.microsoft.com/office/drawing/2014/main" val="471307065"/>
                    </a:ext>
                  </a:extLst>
                </a:gridCol>
                <a:gridCol w="2744707">
                  <a:extLst>
                    <a:ext uri="{9D8B030D-6E8A-4147-A177-3AD203B41FA5}">
                      <a16:colId xmlns:a16="http://schemas.microsoft.com/office/drawing/2014/main" val="1128510294"/>
                    </a:ext>
                  </a:extLst>
                </a:gridCol>
                <a:gridCol w="2744707">
                  <a:extLst>
                    <a:ext uri="{9D8B030D-6E8A-4147-A177-3AD203B41FA5}">
                      <a16:colId xmlns:a16="http://schemas.microsoft.com/office/drawing/2014/main" val="1706209937"/>
                    </a:ext>
                  </a:extLst>
                </a:gridCol>
              </a:tblGrid>
              <a:tr h="251624">
                <a:tc>
                  <a:txBody>
                    <a:bodyPr/>
                    <a:lstStyle/>
                    <a:p>
                      <a:pPr algn="ctr"/>
                      <a:endParaRPr lang="en-GB" sz="1000"/>
                    </a:p>
                  </a:txBody>
                  <a:tcPr/>
                </a:tc>
                <a:tc gridSpan="3">
                  <a:txBody>
                    <a:bodyPr/>
                    <a:lstStyle/>
                    <a:p>
                      <a:pPr algn="ctr"/>
                      <a:r>
                        <a:rPr lang="en-GB" sz="1200"/>
                        <a:t> Iteration ROMs</a:t>
                      </a:r>
                    </a:p>
                  </a:txBody>
                  <a:tcPr/>
                </a:tc>
                <a:tc hMerge="1">
                  <a:txBody>
                    <a:bodyPr/>
                    <a:lstStyle/>
                    <a:p>
                      <a:pPr algn="ctr"/>
                      <a:endParaRPr lang="en-GB" sz="1000"/>
                    </a:p>
                  </a:txBody>
                  <a:tcPr/>
                </a:tc>
                <a:tc hMerge="1">
                  <a:txBody>
                    <a:bodyPr/>
                    <a:lstStyle/>
                    <a:p>
                      <a:endParaRPr lang="en-GB"/>
                    </a:p>
                  </a:txBody>
                  <a:tcPr/>
                </a:tc>
                <a:tc>
                  <a:txBody>
                    <a:bodyPr/>
                    <a:lstStyle/>
                    <a:p>
                      <a:pPr algn="ctr"/>
                      <a:r>
                        <a:rPr lang="en-GB" sz="1200"/>
                        <a:t>Extrapolated ROMS***</a:t>
                      </a:r>
                    </a:p>
                  </a:txBody>
                  <a:tcPr/>
                </a:tc>
                <a:extLst>
                  <a:ext uri="{0D108BD9-81ED-4DB2-BD59-A6C34878D82A}">
                    <a16:rowId xmlns:a16="http://schemas.microsoft.com/office/drawing/2014/main" val="3628682052"/>
                  </a:ext>
                </a:extLst>
              </a:tr>
              <a:tr h="249303">
                <a:tc rowSpan="2">
                  <a:txBody>
                    <a:bodyPr/>
                    <a:lstStyle/>
                    <a:p>
                      <a:pPr algn="r"/>
                      <a:r>
                        <a:rPr lang="en-GB" sz="1200" b="0"/>
                        <a:t>Title</a:t>
                      </a:r>
                    </a:p>
                  </a:txBody>
                  <a:tcPr marL="36000" marR="36000" anchor="ctr"/>
                </a:tc>
                <a:tc>
                  <a:txBody>
                    <a:bodyPr/>
                    <a:lstStyle/>
                    <a:p>
                      <a:pPr algn="ctr"/>
                      <a:r>
                        <a:rPr lang="en-GB" sz="1200">
                          <a:solidFill>
                            <a:schemeClr val="bg1"/>
                          </a:solidFill>
                        </a:rPr>
                        <a:t>1</a:t>
                      </a:r>
                    </a:p>
                  </a:txBody>
                  <a:tcPr>
                    <a:solidFill>
                      <a:schemeClr val="accent2">
                        <a:lumMod val="50000"/>
                      </a:schemeClr>
                    </a:solidFill>
                  </a:tcPr>
                </a:tc>
                <a:tc>
                  <a:txBody>
                    <a:bodyPr/>
                    <a:lstStyle/>
                    <a:p>
                      <a:pPr algn="ctr"/>
                      <a:r>
                        <a:rPr lang="en-GB" sz="1200">
                          <a:solidFill>
                            <a:schemeClr val="bg1"/>
                          </a:solidFill>
                        </a:rPr>
                        <a:t>2</a:t>
                      </a:r>
                    </a:p>
                  </a:txBody>
                  <a:tcPr>
                    <a:solidFill>
                      <a:schemeClr val="accent2">
                        <a:lumMod val="75000"/>
                      </a:schemeClr>
                    </a:solidFill>
                  </a:tcPr>
                </a:tc>
                <a:tc>
                  <a:txBody>
                    <a:bodyPr/>
                    <a:lstStyle/>
                    <a:p>
                      <a:pPr algn="ctr"/>
                      <a:r>
                        <a:rPr lang="en-GB" sz="1200">
                          <a:solidFill>
                            <a:schemeClr val="bg1"/>
                          </a:solidFill>
                        </a:rPr>
                        <a:t>3</a:t>
                      </a:r>
                    </a:p>
                  </a:txBody>
                  <a:tcPr>
                    <a:solidFill>
                      <a:schemeClr val="accent2"/>
                    </a:solidFill>
                  </a:tcPr>
                </a:tc>
                <a:tc>
                  <a:txBody>
                    <a:bodyPr/>
                    <a:lstStyle/>
                    <a:p>
                      <a:pPr algn="ctr"/>
                      <a:r>
                        <a:rPr lang="en-GB" sz="1200">
                          <a:solidFill>
                            <a:schemeClr val="bg1"/>
                          </a:solidFill>
                        </a:rPr>
                        <a:t>4-9</a:t>
                      </a:r>
                    </a:p>
                  </a:txBody>
                  <a:tcPr>
                    <a:solidFill>
                      <a:schemeClr val="accent4">
                        <a:lumMod val="75000"/>
                      </a:schemeClr>
                    </a:solidFill>
                  </a:tcPr>
                </a:tc>
                <a:extLst>
                  <a:ext uri="{0D108BD9-81ED-4DB2-BD59-A6C34878D82A}">
                    <a16:rowId xmlns:a16="http://schemas.microsoft.com/office/drawing/2014/main" val="2539691791"/>
                  </a:ext>
                </a:extLst>
              </a:tr>
              <a:tr h="419971">
                <a:tc vMerge="1">
                  <a:txBody>
                    <a:bodyPr/>
                    <a:lstStyle/>
                    <a:p>
                      <a:pPr algn="l"/>
                      <a:endParaRPr lang="en-GB" sz="1000" b="0"/>
                    </a:p>
                  </a:txBody>
                  <a:tcPr anchor="ctr"/>
                </a:tc>
                <a:tc>
                  <a:txBody>
                    <a:bodyPr/>
                    <a:lstStyle/>
                    <a:p>
                      <a:pPr algn="ctr"/>
                      <a:r>
                        <a:rPr lang="en-GB" sz="1200" b="0"/>
                        <a:t>“Quick Wins &amp; Moving to Standard”</a:t>
                      </a:r>
                    </a:p>
                  </a:txBody>
                  <a:tcPr anchor="ctr"/>
                </a:tc>
                <a:tc>
                  <a:txBody>
                    <a:bodyPr/>
                    <a:lstStyle/>
                    <a:p>
                      <a:pPr algn="ctr"/>
                      <a:r>
                        <a:rPr lang="en-GB" sz="1200" b="0"/>
                        <a:t>“Introducing New Functionality &amp; Removing Custom Fields”</a:t>
                      </a:r>
                    </a:p>
                  </a:txBody>
                  <a:tcPr anchor="ctr"/>
                </a:tc>
                <a:tc>
                  <a:txBody>
                    <a:bodyPr/>
                    <a:lstStyle/>
                    <a:p>
                      <a:pPr algn="ctr"/>
                      <a:r>
                        <a:rPr lang="en-GB" sz="1200" b="0"/>
                        <a:t>“Introducing Business Hierarchy and Temporary Assignment”</a:t>
                      </a:r>
                    </a:p>
                  </a:txBody>
                  <a:tcPr anchor="ctr"/>
                </a:tc>
                <a:tc>
                  <a:txBody>
                    <a:bodyPr/>
                    <a:lstStyle/>
                    <a:p>
                      <a:pPr algn="ctr"/>
                      <a:r>
                        <a:rPr lang="en-GB" sz="1200" b="0" dirty="0"/>
                        <a:t>Extrapolated Sprints 4-9</a:t>
                      </a:r>
                    </a:p>
                  </a:txBody>
                  <a:tcPr anchor="ctr">
                    <a:solidFill>
                      <a:schemeClr val="accent4">
                        <a:lumMod val="20000"/>
                        <a:lumOff val="80000"/>
                      </a:schemeClr>
                    </a:solidFill>
                  </a:tcPr>
                </a:tc>
                <a:extLst>
                  <a:ext uri="{0D108BD9-81ED-4DB2-BD59-A6C34878D82A}">
                    <a16:rowId xmlns:a16="http://schemas.microsoft.com/office/drawing/2014/main" val="121034603"/>
                  </a:ext>
                </a:extLst>
              </a:tr>
              <a:tr h="518413">
                <a:tc>
                  <a:txBody>
                    <a:bodyPr/>
                    <a:lstStyle/>
                    <a:p>
                      <a:pPr marL="0" indent="0" algn="r">
                        <a:buFont typeface="Arial" panose="020B0604020202020204" pitchFamily="34" charset="0"/>
                        <a:buNone/>
                      </a:pPr>
                      <a:r>
                        <a:rPr lang="en-GB" sz="1200" b="0">
                          <a:solidFill>
                            <a:schemeClr val="dk1"/>
                          </a:solidFill>
                          <a:latin typeface="+mn-lt"/>
                          <a:ea typeface="+mn-ea"/>
                          <a:cs typeface="+mn-cs"/>
                        </a:rPr>
                        <a:t>Timeline</a:t>
                      </a:r>
                    </a:p>
                  </a:txBody>
                  <a:tcPr marL="36000" marR="36000" anchor="ctr"/>
                </a:tc>
                <a:tc>
                  <a:txBody>
                    <a:bodyPr/>
                    <a:lstStyle/>
                    <a:p>
                      <a:pPr marL="171450" indent="-171450" algn="l">
                        <a:buFont typeface="Arial" panose="020B0604020202020204" pitchFamily="34" charset="0"/>
                        <a:buChar char="•"/>
                      </a:pPr>
                      <a:endParaRPr lang="en-GB" sz="1000" b="0">
                        <a:solidFill>
                          <a:srgbClr val="C800A1"/>
                        </a:solidFill>
                        <a:latin typeface="+mn-lt"/>
                        <a:ea typeface="+mn-ea"/>
                        <a:cs typeface="+mn-cs"/>
                      </a:endParaRPr>
                    </a:p>
                  </a:txBody>
                  <a:tcPr/>
                </a:tc>
                <a:tc>
                  <a:txBody>
                    <a:bodyPr/>
                    <a:lstStyle/>
                    <a:p>
                      <a:pPr marL="171450" marR="0" lvl="0" indent="-171450" algn="l" defTabSz="914400" rtl="0" eaLnBrk="1" fontAlgn="base" latinLnBrk="0" hangingPunct="1">
                        <a:lnSpc>
                          <a:spcPct val="100000"/>
                        </a:lnSpc>
                        <a:spcBef>
                          <a:spcPct val="0"/>
                        </a:spcBef>
                        <a:spcAft>
                          <a:spcPts val="800"/>
                        </a:spcAft>
                        <a:buClr>
                          <a:schemeClr val="tx1"/>
                        </a:buClr>
                        <a:buSzTx/>
                        <a:buFont typeface="Arial" panose="020B0604020202020204" pitchFamily="34" charset="0"/>
                        <a:buChar char="•"/>
                        <a:tabLst/>
                        <a:defRPr/>
                      </a:pPr>
                      <a:endParaRPr lang="en-GB" sz="1000" b="0">
                        <a:solidFill>
                          <a:schemeClr val="dk1"/>
                        </a:solidFill>
                        <a:highlight>
                          <a:srgbClr val="FFFF00"/>
                        </a:highlight>
                        <a:latin typeface="+mn-lt"/>
                        <a:ea typeface="+mn-ea"/>
                        <a:cs typeface="+mn-cs"/>
                      </a:endParaRPr>
                    </a:p>
                  </a:txBody>
                  <a:tcPr/>
                </a:tc>
                <a:tc>
                  <a:txBody>
                    <a:bodyPr/>
                    <a:lstStyle/>
                    <a:p>
                      <a:pPr marL="0" indent="0" algn="l">
                        <a:buFont typeface="Arial" panose="020B0604020202020204" pitchFamily="34" charset="0"/>
                        <a:buNone/>
                      </a:pPr>
                      <a:endParaRPr lang="en-GB" sz="1000" b="0">
                        <a:highlight>
                          <a:srgbClr val="FFFF00"/>
                        </a:highlight>
                      </a:endParaRPr>
                    </a:p>
                  </a:txBody>
                  <a:tcPr/>
                </a:tc>
                <a:tc>
                  <a:txBody>
                    <a:bodyPr/>
                    <a:lstStyle/>
                    <a:p>
                      <a:pPr marL="0" indent="0" algn="l">
                        <a:buFont typeface="Arial" panose="020B0604020202020204" pitchFamily="34" charset="0"/>
                        <a:buNone/>
                      </a:pPr>
                      <a:endParaRPr lang="en-GB" sz="1000" b="0" dirty="0">
                        <a:highlight>
                          <a:srgbClr val="FFFF00"/>
                        </a:highlight>
                      </a:endParaRPr>
                    </a:p>
                  </a:txBody>
                  <a:tcPr>
                    <a:solidFill>
                      <a:schemeClr val="accent4">
                        <a:lumMod val="40000"/>
                        <a:lumOff val="60000"/>
                      </a:schemeClr>
                    </a:solidFill>
                  </a:tcPr>
                </a:tc>
                <a:extLst>
                  <a:ext uri="{0D108BD9-81ED-4DB2-BD59-A6C34878D82A}">
                    <a16:rowId xmlns:a16="http://schemas.microsoft.com/office/drawing/2014/main" val="3845809932"/>
                  </a:ext>
                </a:extLst>
              </a:tr>
              <a:tr h="518413">
                <a:tc>
                  <a:txBody>
                    <a:bodyPr/>
                    <a:lstStyle/>
                    <a:p>
                      <a:pPr marL="0" indent="0" algn="r">
                        <a:buFont typeface="Arial" panose="020B0604020202020204" pitchFamily="34" charset="0"/>
                        <a:buNone/>
                      </a:pPr>
                      <a:r>
                        <a:rPr lang="en-GB" sz="1200" b="0">
                          <a:solidFill>
                            <a:schemeClr val="dk1"/>
                          </a:solidFill>
                          <a:latin typeface="+mn-lt"/>
                          <a:ea typeface="+mn-ea"/>
                          <a:cs typeface="+mn-cs"/>
                        </a:rPr>
                        <a:t>NG IT Cost</a:t>
                      </a:r>
                    </a:p>
                  </a:txBody>
                  <a:tcPr marL="36000" marR="36000" anchor="ctr"/>
                </a:tc>
                <a:tc>
                  <a:txBody>
                    <a:bodyPr/>
                    <a:lstStyle/>
                    <a:p>
                      <a:pPr algn="ctr"/>
                      <a:r>
                        <a:rPr lang="en-GB" sz="1200" b="0" i="1">
                          <a:solidFill>
                            <a:schemeClr val="tx1">
                              <a:lumMod val="75000"/>
                            </a:schemeClr>
                          </a:solidFill>
                        </a:rPr>
                        <a:t>£56K</a:t>
                      </a:r>
                    </a:p>
                  </a:txBody>
                  <a:tcPr anchor="ctr"/>
                </a:tc>
                <a:tc>
                  <a:txBody>
                    <a:bodyPr/>
                    <a:lstStyle/>
                    <a:p>
                      <a:pPr algn="ctr"/>
                      <a:r>
                        <a:rPr lang="en-GB" sz="1200" b="0" i="1">
                          <a:solidFill>
                            <a:schemeClr val="tx1">
                              <a:lumMod val="75000"/>
                            </a:schemeClr>
                          </a:solidFill>
                        </a:rPr>
                        <a:t>£90K</a:t>
                      </a:r>
                    </a:p>
                  </a:txBody>
                  <a:tcPr anchor="ctr"/>
                </a:tc>
                <a:tc>
                  <a:txBody>
                    <a:bodyPr/>
                    <a:lstStyle/>
                    <a:p>
                      <a:pPr algn="ctr"/>
                      <a:r>
                        <a:rPr lang="en-GB" sz="1200" b="0" i="1">
                          <a:solidFill>
                            <a:schemeClr val="tx1">
                              <a:lumMod val="75000"/>
                            </a:schemeClr>
                          </a:solidFill>
                        </a:rPr>
                        <a:t>£81K</a:t>
                      </a:r>
                    </a:p>
                  </a:txBody>
                  <a:tcPr anchor="ctr"/>
                </a:tc>
                <a:tc>
                  <a:txBody>
                    <a:bodyPr/>
                    <a:lstStyle/>
                    <a:p>
                      <a:pPr algn="ctr"/>
                      <a:r>
                        <a:rPr lang="en-GB" sz="1200" b="0" i="1" dirty="0">
                          <a:solidFill>
                            <a:schemeClr val="tx1">
                              <a:lumMod val="75000"/>
                            </a:schemeClr>
                          </a:solidFill>
                        </a:rPr>
                        <a:t>~75K pi x 6 = £450K</a:t>
                      </a:r>
                    </a:p>
                  </a:txBody>
                  <a:tcPr anchor="ctr">
                    <a:solidFill>
                      <a:schemeClr val="accent4">
                        <a:lumMod val="20000"/>
                        <a:lumOff val="80000"/>
                      </a:schemeClr>
                    </a:solidFill>
                  </a:tcPr>
                </a:tc>
                <a:extLst>
                  <a:ext uri="{0D108BD9-81ED-4DB2-BD59-A6C34878D82A}">
                    <a16:rowId xmlns:a16="http://schemas.microsoft.com/office/drawing/2014/main" val="1540552041"/>
                  </a:ext>
                </a:extLst>
              </a:tr>
              <a:tr h="518413">
                <a:tc>
                  <a:txBody>
                    <a:bodyPr/>
                    <a:lstStyle/>
                    <a:p>
                      <a:pPr marL="0" indent="0" algn="r">
                        <a:buFont typeface="Arial" panose="020B0604020202020204" pitchFamily="34" charset="0"/>
                        <a:buNone/>
                      </a:pPr>
                      <a:r>
                        <a:rPr lang="en-GB" sz="1200" b="0">
                          <a:solidFill>
                            <a:schemeClr val="dk1"/>
                          </a:solidFill>
                          <a:latin typeface="+mn-lt"/>
                          <a:ea typeface="+mn-ea"/>
                          <a:cs typeface="+mn-cs"/>
                        </a:rPr>
                        <a:t>Wipro Cost</a:t>
                      </a:r>
                    </a:p>
                  </a:txBody>
                  <a:tcPr marL="36000" marR="36000" anchor="ctr"/>
                </a:tc>
                <a:tc>
                  <a:txBody>
                    <a:bodyPr/>
                    <a:lstStyle/>
                    <a:p>
                      <a:pPr algn="ctr"/>
                      <a:r>
                        <a:rPr lang="en-GB" sz="1200" b="0">
                          <a:solidFill>
                            <a:schemeClr val="tx1">
                              <a:lumMod val="75000"/>
                            </a:schemeClr>
                          </a:solidFill>
                          <a:latin typeface="+mn-lt"/>
                          <a:ea typeface="+mn-ea"/>
                          <a:cs typeface="+mn-cs"/>
                        </a:rPr>
                        <a:t>£247K</a:t>
                      </a:r>
                    </a:p>
                  </a:txBody>
                  <a:tcPr anchor="ctr"/>
                </a:tc>
                <a:tc>
                  <a:txBody>
                    <a:bodyPr/>
                    <a:lstStyle/>
                    <a:p>
                      <a:pPr algn="ctr"/>
                      <a:r>
                        <a:rPr lang="en-GB" sz="1200" b="0">
                          <a:solidFill>
                            <a:schemeClr val="tx1">
                              <a:lumMod val="75000"/>
                            </a:schemeClr>
                          </a:solidFill>
                          <a:latin typeface="+mn-lt"/>
                          <a:ea typeface="+mn-ea"/>
                          <a:cs typeface="+mn-cs"/>
                        </a:rPr>
                        <a:t>£424K</a:t>
                      </a:r>
                    </a:p>
                  </a:txBody>
                  <a:tcPr anchor="ctr"/>
                </a:tc>
                <a:tc>
                  <a:txBody>
                    <a:bodyPr/>
                    <a:lstStyle/>
                    <a:p>
                      <a:pPr algn="ctr"/>
                      <a:r>
                        <a:rPr lang="en-GB" sz="1200" b="0">
                          <a:solidFill>
                            <a:schemeClr val="tx1">
                              <a:lumMod val="75000"/>
                            </a:schemeClr>
                          </a:solidFill>
                          <a:latin typeface="+mn-lt"/>
                          <a:ea typeface="+mn-ea"/>
                          <a:cs typeface="+mn-cs"/>
                        </a:rPr>
                        <a:t>£339K</a:t>
                      </a:r>
                    </a:p>
                  </a:txBody>
                  <a:tcPr anchor="ctr"/>
                </a:tc>
                <a:tc>
                  <a:txBody>
                    <a:bodyPr/>
                    <a:lstStyle/>
                    <a:p>
                      <a:pPr algn="ctr"/>
                      <a:r>
                        <a:rPr lang="en-GB" sz="1200" b="0" dirty="0">
                          <a:solidFill>
                            <a:schemeClr val="tx1">
                              <a:lumMod val="75000"/>
                            </a:schemeClr>
                          </a:solidFill>
                          <a:latin typeface="+mn-lt"/>
                          <a:ea typeface="+mn-ea"/>
                          <a:cs typeface="+mn-cs"/>
                        </a:rPr>
                        <a:t>~£350K pi x 6 = £2.1M</a:t>
                      </a:r>
                    </a:p>
                  </a:txBody>
                  <a:tcPr anchor="ctr">
                    <a:solidFill>
                      <a:schemeClr val="accent4">
                        <a:lumMod val="40000"/>
                        <a:lumOff val="60000"/>
                      </a:schemeClr>
                    </a:solidFill>
                  </a:tcPr>
                </a:tc>
                <a:extLst>
                  <a:ext uri="{0D108BD9-81ED-4DB2-BD59-A6C34878D82A}">
                    <a16:rowId xmlns:a16="http://schemas.microsoft.com/office/drawing/2014/main" val="1676191536"/>
                  </a:ext>
                </a:extLst>
              </a:tr>
              <a:tr h="518413">
                <a:tc>
                  <a:txBody>
                    <a:bodyPr/>
                    <a:lstStyle/>
                    <a:p>
                      <a:pPr marL="0" indent="0" algn="r">
                        <a:buFont typeface="Arial" panose="020B0604020202020204" pitchFamily="34" charset="0"/>
                        <a:buNone/>
                      </a:pPr>
                      <a:r>
                        <a:rPr lang="en-GB" sz="1200" b="0">
                          <a:solidFill>
                            <a:schemeClr val="dk1"/>
                          </a:solidFill>
                          <a:latin typeface="+mn-lt"/>
                          <a:ea typeface="+mn-ea"/>
                          <a:cs typeface="+mn-cs"/>
                        </a:rPr>
                        <a:t>Business Change Cost</a:t>
                      </a:r>
                    </a:p>
                  </a:txBody>
                  <a:tcPr marL="36000" marR="36000" anchor="ctr"/>
                </a:tc>
                <a:tc>
                  <a:txBody>
                    <a:bodyPr/>
                    <a:lstStyle/>
                    <a:p>
                      <a:pPr algn="ctr"/>
                      <a:r>
                        <a:rPr lang="en-GB" sz="1200" b="0" i="1">
                          <a:solidFill>
                            <a:schemeClr val="accent3">
                              <a:lumMod val="75000"/>
                            </a:schemeClr>
                          </a:solidFill>
                          <a:latin typeface="+mn-lt"/>
                          <a:ea typeface="+mn-ea"/>
                          <a:cs typeface="+mn-cs"/>
                        </a:rPr>
                        <a:t>£145K</a:t>
                      </a:r>
                    </a:p>
                  </a:txBody>
                  <a:tcPr anchor="ctr"/>
                </a:tc>
                <a:tc>
                  <a:txBody>
                    <a:bodyPr/>
                    <a:lstStyle/>
                    <a:p>
                      <a:pPr algn="ctr"/>
                      <a:r>
                        <a:rPr lang="en-GB" sz="1200" b="0" i="1">
                          <a:solidFill>
                            <a:schemeClr val="accent3">
                              <a:lumMod val="75000"/>
                            </a:schemeClr>
                          </a:solidFill>
                          <a:latin typeface="+mn-lt"/>
                          <a:ea typeface="+mn-ea"/>
                          <a:cs typeface="+mn-cs"/>
                        </a:rPr>
                        <a:t>£250K</a:t>
                      </a:r>
                    </a:p>
                  </a:txBody>
                  <a:tcPr anchor="ctr"/>
                </a:tc>
                <a:tc>
                  <a:txBody>
                    <a:bodyPr/>
                    <a:lstStyle/>
                    <a:p>
                      <a:pPr algn="ctr"/>
                      <a:r>
                        <a:rPr lang="en-GB" sz="1200" b="0" i="1">
                          <a:solidFill>
                            <a:schemeClr val="accent3">
                              <a:lumMod val="75000"/>
                            </a:schemeClr>
                          </a:solidFill>
                          <a:latin typeface="+mn-lt"/>
                          <a:ea typeface="+mn-ea"/>
                          <a:cs typeface="+mn-cs"/>
                        </a:rPr>
                        <a:t>£229K</a:t>
                      </a:r>
                    </a:p>
                  </a:txBody>
                  <a:tcPr anchor="ctr"/>
                </a:tc>
                <a:tc>
                  <a:txBody>
                    <a:bodyPr/>
                    <a:lstStyle/>
                    <a:p>
                      <a:pPr algn="ctr"/>
                      <a:r>
                        <a:rPr lang="en-GB" sz="1200" b="0" i="1" dirty="0">
                          <a:solidFill>
                            <a:schemeClr val="accent3">
                              <a:lumMod val="75000"/>
                            </a:schemeClr>
                          </a:solidFill>
                          <a:latin typeface="+mn-lt"/>
                          <a:ea typeface="+mn-ea"/>
                          <a:cs typeface="+mn-cs"/>
                        </a:rPr>
                        <a:t>~£230K x 6 = £1.4M</a:t>
                      </a:r>
                    </a:p>
                  </a:txBody>
                  <a:tcPr anchor="ctr">
                    <a:solidFill>
                      <a:schemeClr val="accent4">
                        <a:lumMod val="20000"/>
                        <a:lumOff val="80000"/>
                      </a:schemeClr>
                    </a:solidFill>
                  </a:tcPr>
                </a:tc>
                <a:extLst>
                  <a:ext uri="{0D108BD9-81ED-4DB2-BD59-A6C34878D82A}">
                    <a16:rowId xmlns:a16="http://schemas.microsoft.com/office/drawing/2014/main" val="2920867261"/>
                  </a:ext>
                </a:extLst>
              </a:tr>
              <a:tr h="518413">
                <a:tc>
                  <a:txBody>
                    <a:bodyPr/>
                    <a:lstStyle/>
                    <a:p>
                      <a:pPr marL="0" indent="0" algn="r">
                        <a:buFont typeface="Arial" panose="020B0604020202020204" pitchFamily="34" charset="0"/>
                        <a:buNone/>
                      </a:pPr>
                      <a:r>
                        <a:rPr lang="en-GB" sz="1200" b="1">
                          <a:solidFill>
                            <a:schemeClr val="dk1"/>
                          </a:solidFill>
                          <a:latin typeface="+mn-lt"/>
                          <a:ea typeface="+mn-ea"/>
                          <a:cs typeface="+mn-cs"/>
                        </a:rPr>
                        <a:t>Total Cost</a:t>
                      </a:r>
                    </a:p>
                  </a:txBody>
                  <a:tcPr marL="36000" marR="36000" anchor="ctr"/>
                </a:tc>
                <a:tc>
                  <a:txBody>
                    <a:bodyPr/>
                    <a:lstStyle/>
                    <a:p>
                      <a:pPr algn="ctr"/>
                      <a:r>
                        <a:rPr lang="en-GB" sz="1200" b="1" i="1">
                          <a:solidFill>
                            <a:srgbClr val="00148C"/>
                          </a:solidFill>
                          <a:latin typeface="+mn-lt"/>
                          <a:ea typeface="+mn-ea"/>
                          <a:cs typeface="+mn-cs"/>
                        </a:rPr>
                        <a:t>£448K*</a:t>
                      </a:r>
                    </a:p>
                  </a:txBody>
                  <a:tcPr anchor="ctr"/>
                </a:tc>
                <a:tc>
                  <a:txBody>
                    <a:bodyPr/>
                    <a:lstStyle/>
                    <a:p>
                      <a:pPr algn="ctr"/>
                      <a:r>
                        <a:rPr lang="en-GB" sz="1200" b="1" i="1">
                          <a:solidFill>
                            <a:srgbClr val="00148C"/>
                          </a:solidFill>
                          <a:latin typeface="+mn-lt"/>
                          <a:ea typeface="+mn-ea"/>
                          <a:cs typeface="+mn-cs"/>
                        </a:rPr>
                        <a:t>£764K*</a:t>
                      </a:r>
                    </a:p>
                  </a:txBody>
                  <a:tcPr anchor="ctr"/>
                </a:tc>
                <a:tc>
                  <a:txBody>
                    <a:bodyPr/>
                    <a:lstStyle/>
                    <a:p>
                      <a:pPr algn="ctr"/>
                      <a:r>
                        <a:rPr lang="en-GB" sz="1200" b="1" i="1">
                          <a:solidFill>
                            <a:srgbClr val="00148C"/>
                          </a:solidFill>
                          <a:latin typeface="+mn-lt"/>
                          <a:ea typeface="+mn-ea"/>
                          <a:cs typeface="+mn-cs"/>
                        </a:rPr>
                        <a:t>£649K*</a:t>
                      </a:r>
                    </a:p>
                  </a:txBody>
                  <a:tcPr anchor="ctr"/>
                </a:tc>
                <a:tc>
                  <a:txBody>
                    <a:bodyPr/>
                    <a:lstStyle/>
                    <a:p>
                      <a:pPr algn="ctr"/>
                      <a:r>
                        <a:rPr lang="en-GB" sz="1200" b="1" i="1" dirty="0">
                          <a:solidFill>
                            <a:srgbClr val="00148C"/>
                          </a:solidFill>
                          <a:latin typeface="+mn-lt"/>
                          <a:ea typeface="+mn-ea"/>
                          <a:cs typeface="+mn-cs"/>
                        </a:rPr>
                        <a:t>£4M*</a:t>
                      </a:r>
                    </a:p>
                  </a:txBody>
                  <a:tcPr anchor="ctr">
                    <a:solidFill>
                      <a:schemeClr val="accent4">
                        <a:lumMod val="40000"/>
                        <a:lumOff val="60000"/>
                      </a:schemeClr>
                    </a:solidFill>
                  </a:tcPr>
                </a:tc>
                <a:extLst>
                  <a:ext uri="{0D108BD9-81ED-4DB2-BD59-A6C34878D82A}">
                    <a16:rowId xmlns:a16="http://schemas.microsoft.com/office/drawing/2014/main" val="2683635582"/>
                  </a:ext>
                </a:extLst>
              </a:tr>
              <a:tr h="518413">
                <a:tc>
                  <a:txBody>
                    <a:bodyPr/>
                    <a:lstStyle/>
                    <a:p>
                      <a:pPr marL="0" indent="0" algn="r">
                        <a:buFont typeface="Arial" panose="020B0604020202020204" pitchFamily="34" charset="0"/>
                        <a:buNone/>
                      </a:pPr>
                      <a:r>
                        <a:rPr lang="en-GB" sz="1200" b="1">
                          <a:solidFill>
                            <a:schemeClr val="dk1"/>
                          </a:solidFill>
                          <a:latin typeface="+mn-lt"/>
                          <a:ea typeface="+mn-ea"/>
                          <a:cs typeface="+mn-cs"/>
                        </a:rPr>
                        <a:t>Cumulative Total</a:t>
                      </a:r>
                    </a:p>
                  </a:txBody>
                  <a:tcPr marL="36000" marR="36000" anchor="ctr"/>
                </a:tc>
                <a:tc>
                  <a:txBody>
                    <a:bodyPr/>
                    <a:lstStyle/>
                    <a:p>
                      <a:pPr algn="ctr"/>
                      <a:endParaRPr lang="en-GB" sz="1200" b="1" i="1">
                        <a:solidFill>
                          <a:srgbClr val="00148C"/>
                        </a:solidFill>
                        <a:latin typeface="+mn-lt"/>
                        <a:ea typeface="+mn-ea"/>
                        <a:cs typeface="+mn-cs"/>
                      </a:endParaRPr>
                    </a:p>
                  </a:txBody>
                  <a:tcPr anchor="ctr"/>
                </a:tc>
                <a:tc>
                  <a:txBody>
                    <a:bodyPr/>
                    <a:lstStyle/>
                    <a:p>
                      <a:pPr algn="ctr"/>
                      <a:r>
                        <a:rPr lang="en-GB" sz="1200" b="1" i="1">
                          <a:solidFill>
                            <a:srgbClr val="00148C"/>
                          </a:solidFill>
                          <a:latin typeface="+mn-lt"/>
                          <a:ea typeface="+mn-ea"/>
                          <a:cs typeface="+mn-cs"/>
                        </a:rPr>
                        <a:t>£1.2M</a:t>
                      </a:r>
                    </a:p>
                  </a:txBody>
                  <a:tcPr anchor="ctr"/>
                </a:tc>
                <a:tc>
                  <a:txBody>
                    <a:bodyPr/>
                    <a:lstStyle/>
                    <a:p>
                      <a:pPr algn="ctr"/>
                      <a:r>
                        <a:rPr lang="en-GB" sz="1200" b="1" i="1">
                          <a:solidFill>
                            <a:srgbClr val="00148C"/>
                          </a:solidFill>
                          <a:latin typeface="+mn-lt"/>
                          <a:ea typeface="+mn-ea"/>
                          <a:cs typeface="+mn-cs"/>
                        </a:rPr>
                        <a:t>£1.9M</a:t>
                      </a:r>
                    </a:p>
                  </a:txBody>
                  <a:tcPr anchor="ctr"/>
                </a:tc>
                <a:tc>
                  <a:txBody>
                    <a:bodyPr/>
                    <a:lstStyle/>
                    <a:p>
                      <a:pPr algn="ctr"/>
                      <a:r>
                        <a:rPr lang="en-GB" sz="1200" b="1" i="1" dirty="0">
                          <a:solidFill>
                            <a:srgbClr val="00148C"/>
                          </a:solidFill>
                          <a:latin typeface="+mn-lt"/>
                          <a:ea typeface="+mn-ea"/>
                          <a:cs typeface="+mn-cs"/>
                        </a:rPr>
                        <a:t>£5.9M</a:t>
                      </a:r>
                    </a:p>
                  </a:txBody>
                  <a:tcPr anchor="ctr">
                    <a:solidFill>
                      <a:schemeClr val="accent4">
                        <a:lumMod val="20000"/>
                        <a:lumOff val="80000"/>
                      </a:schemeClr>
                    </a:solidFill>
                  </a:tcPr>
                </a:tc>
                <a:extLst>
                  <a:ext uri="{0D108BD9-81ED-4DB2-BD59-A6C34878D82A}">
                    <a16:rowId xmlns:a16="http://schemas.microsoft.com/office/drawing/2014/main" val="1683293597"/>
                  </a:ext>
                </a:extLst>
              </a:tr>
            </a:tbl>
          </a:graphicData>
        </a:graphic>
      </p:graphicFrame>
      <p:graphicFrame>
        <p:nvGraphicFramePr>
          <p:cNvPr id="6" name="Table 5">
            <a:extLst>
              <a:ext uri="{FF2B5EF4-FFF2-40B4-BE49-F238E27FC236}">
                <a16:creationId xmlns:a16="http://schemas.microsoft.com/office/drawing/2014/main" id="{DAC7C50A-4B0F-49C1-903B-F59AFA995EDA}"/>
              </a:ext>
            </a:extLst>
          </p:cNvPr>
          <p:cNvGraphicFramePr>
            <a:graphicFrameLocks noGrp="1"/>
          </p:cNvGraphicFramePr>
          <p:nvPr/>
        </p:nvGraphicFramePr>
        <p:xfrm>
          <a:off x="1175228" y="2413804"/>
          <a:ext cx="2680335" cy="365581"/>
        </p:xfrm>
        <a:graphic>
          <a:graphicData uri="http://schemas.openxmlformats.org/drawingml/2006/table">
            <a:tbl>
              <a:tblPr firstRow="1" firstCol="1" bandRow="1"/>
              <a:tblGrid>
                <a:gridCol w="345850">
                  <a:extLst>
                    <a:ext uri="{9D8B030D-6E8A-4147-A177-3AD203B41FA5}">
                      <a16:colId xmlns:a16="http://schemas.microsoft.com/office/drawing/2014/main" val="2576682594"/>
                    </a:ext>
                  </a:extLst>
                </a:gridCol>
                <a:gridCol w="345850">
                  <a:extLst>
                    <a:ext uri="{9D8B030D-6E8A-4147-A177-3AD203B41FA5}">
                      <a16:colId xmlns:a16="http://schemas.microsoft.com/office/drawing/2014/main" val="433439209"/>
                    </a:ext>
                  </a:extLst>
                </a:gridCol>
                <a:gridCol w="345850">
                  <a:extLst>
                    <a:ext uri="{9D8B030D-6E8A-4147-A177-3AD203B41FA5}">
                      <a16:colId xmlns:a16="http://schemas.microsoft.com/office/drawing/2014/main" val="1582460416"/>
                    </a:ext>
                  </a:extLst>
                </a:gridCol>
                <a:gridCol w="449604">
                  <a:extLst>
                    <a:ext uri="{9D8B030D-6E8A-4147-A177-3AD203B41FA5}">
                      <a16:colId xmlns:a16="http://schemas.microsoft.com/office/drawing/2014/main" val="2597098236"/>
                    </a:ext>
                  </a:extLst>
                </a:gridCol>
                <a:gridCol w="432312">
                  <a:extLst>
                    <a:ext uri="{9D8B030D-6E8A-4147-A177-3AD203B41FA5}">
                      <a16:colId xmlns:a16="http://schemas.microsoft.com/office/drawing/2014/main" val="3730408425"/>
                    </a:ext>
                  </a:extLst>
                </a:gridCol>
                <a:gridCol w="415019">
                  <a:extLst>
                    <a:ext uri="{9D8B030D-6E8A-4147-A177-3AD203B41FA5}">
                      <a16:colId xmlns:a16="http://schemas.microsoft.com/office/drawing/2014/main" val="1458989739"/>
                    </a:ext>
                  </a:extLst>
                </a:gridCol>
                <a:gridCol w="345850">
                  <a:extLst>
                    <a:ext uri="{9D8B030D-6E8A-4147-A177-3AD203B41FA5}">
                      <a16:colId xmlns:a16="http://schemas.microsoft.com/office/drawing/2014/main" val="2828947245"/>
                    </a:ext>
                  </a:extLst>
                </a:gridCol>
              </a:tblGrid>
              <a:tr h="27370">
                <a:tc>
                  <a:txBody>
                    <a:bodyPr/>
                    <a:lstStyle/>
                    <a:p>
                      <a:pPr algn="ctr"/>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019993256"/>
                  </a:ext>
                </a:extLst>
              </a:tr>
              <a:tr h="197941">
                <a:tc>
                  <a:txBody>
                    <a:bodyPr/>
                    <a:lstStyle/>
                    <a:p>
                      <a:pPr algn="ctr"/>
                      <a:r>
                        <a:rPr lang="en-GB" sz="1000" b="1">
                          <a:solidFill>
                            <a:srgbClr val="FFFFFF"/>
                          </a:solidFill>
                          <a:effectLst/>
                          <a:latin typeface="Calibri" panose="020F0502020204030204" pitchFamily="34" charset="0"/>
                          <a:ea typeface="Calibri" panose="020F0502020204030204" pitchFamily="34" charset="0"/>
                        </a:rPr>
                        <a:t>CL</a:t>
                      </a:r>
                      <a:endParaRPr lang="en-GB" sz="10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3">
                  <a:txBody>
                    <a:bodyPr/>
                    <a:lstStyle/>
                    <a:p>
                      <a:pPr algn="ctr"/>
                      <a:r>
                        <a:rPr lang="en-GB" sz="1000" b="1">
                          <a:solidFill>
                            <a:srgbClr val="000000"/>
                          </a:solidFill>
                          <a:effectLst/>
                          <a:latin typeface="Calibri" panose="020F0502020204030204" pitchFamily="34" charset="0"/>
                          <a:ea typeface="Calibri" panose="020F0502020204030204" pitchFamily="34" charset="0"/>
                        </a:rPr>
                        <a:t>B&amp;UT</a:t>
                      </a:r>
                      <a:endParaRPr lang="en-GB" sz="10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QAB</a:t>
                      </a:r>
                      <a:endParaRPr lang="en-GB" sz="10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UAT</a:t>
                      </a:r>
                      <a:endParaRPr lang="en-GB" sz="10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r>
                        <a:rPr lang="en-GB" sz="1000" b="1">
                          <a:solidFill>
                            <a:srgbClr val="000000"/>
                          </a:solidFill>
                          <a:effectLst/>
                          <a:latin typeface="Calibri" panose="020F0502020204030204" pitchFamily="34" charset="0"/>
                          <a:ea typeface="Calibri" panose="020F0502020204030204" pitchFamily="34" charset="0"/>
                        </a:rPr>
                        <a:t>Dep</a:t>
                      </a:r>
                      <a:endParaRPr lang="en-GB" sz="10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163005339"/>
                  </a:ext>
                </a:extLst>
              </a:tr>
            </a:tbl>
          </a:graphicData>
        </a:graphic>
      </p:graphicFrame>
      <p:graphicFrame>
        <p:nvGraphicFramePr>
          <p:cNvPr id="7" name="Table 6">
            <a:extLst>
              <a:ext uri="{FF2B5EF4-FFF2-40B4-BE49-F238E27FC236}">
                <a16:creationId xmlns:a16="http://schemas.microsoft.com/office/drawing/2014/main" id="{F8D23277-0567-4D0D-84F2-3AD2E93E6A0A}"/>
              </a:ext>
            </a:extLst>
          </p:cNvPr>
          <p:cNvGraphicFramePr>
            <a:graphicFrameLocks noGrp="1"/>
          </p:cNvGraphicFramePr>
          <p:nvPr/>
        </p:nvGraphicFramePr>
        <p:xfrm>
          <a:off x="3920744" y="2413804"/>
          <a:ext cx="2680335" cy="367103"/>
        </p:xfrm>
        <a:graphic>
          <a:graphicData uri="http://schemas.openxmlformats.org/drawingml/2006/table">
            <a:tbl>
              <a:tblPr firstRow="1" firstCol="1" bandRow="1"/>
              <a:tblGrid>
                <a:gridCol w="207778">
                  <a:extLst>
                    <a:ext uri="{9D8B030D-6E8A-4147-A177-3AD203B41FA5}">
                      <a16:colId xmlns:a16="http://schemas.microsoft.com/office/drawing/2014/main" val="360706557"/>
                    </a:ext>
                  </a:extLst>
                </a:gridCol>
                <a:gridCol w="207778">
                  <a:extLst>
                    <a:ext uri="{9D8B030D-6E8A-4147-A177-3AD203B41FA5}">
                      <a16:colId xmlns:a16="http://schemas.microsoft.com/office/drawing/2014/main" val="166356481"/>
                    </a:ext>
                  </a:extLst>
                </a:gridCol>
                <a:gridCol w="207778">
                  <a:extLst>
                    <a:ext uri="{9D8B030D-6E8A-4147-A177-3AD203B41FA5}">
                      <a16:colId xmlns:a16="http://schemas.microsoft.com/office/drawing/2014/main" val="2328513314"/>
                    </a:ext>
                  </a:extLst>
                </a:gridCol>
                <a:gridCol w="207778">
                  <a:extLst>
                    <a:ext uri="{9D8B030D-6E8A-4147-A177-3AD203B41FA5}">
                      <a16:colId xmlns:a16="http://schemas.microsoft.com/office/drawing/2014/main" val="283601066"/>
                    </a:ext>
                  </a:extLst>
                </a:gridCol>
                <a:gridCol w="207778">
                  <a:extLst>
                    <a:ext uri="{9D8B030D-6E8A-4147-A177-3AD203B41FA5}">
                      <a16:colId xmlns:a16="http://schemas.microsoft.com/office/drawing/2014/main" val="1500170660"/>
                    </a:ext>
                  </a:extLst>
                </a:gridCol>
                <a:gridCol w="207778">
                  <a:extLst>
                    <a:ext uri="{9D8B030D-6E8A-4147-A177-3AD203B41FA5}">
                      <a16:colId xmlns:a16="http://schemas.microsoft.com/office/drawing/2014/main" val="419608046"/>
                    </a:ext>
                  </a:extLst>
                </a:gridCol>
                <a:gridCol w="207778">
                  <a:extLst>
                    <a:ext uri="{9D8B030D-6E8A-4147-A177-3AD203B41FA5}">
                      <a16:colId xmlns:a16="http://schemas.microsoft.com/office/drawing/2014/main" val="737525612"/>
                    </a:ext>
                  </a:extLst>
                </a:gridCol>
                <a:gridCol w="207778">
                  <a:extLst>
                    <a:ext uri="{9D8B030D-6E8A-4147-A177-3AD203B41FA5}">
                      <a16:colId xmlns:a16="http://schemas.microsoft.com/office/drawing/2014/main" val="1503390089"/>
                    </a:ext>
                  </a:extLst>
                </a:gridCol>
                <a:gridCol w="207778">
                  <a:extLst>
                    <a:ext uri="{9D8B030D-6E8A-4147-A177-3AD203B41FA5}">
                      <a16:colId xmlns:a16="http://schemas.microsoft.com/office/drawing/2014/main" val="923547303"/>
                    </a:ext>
                  </a:extLst>
                </a:gridCol>
                <a:gridCol w="270111">
                  <a:extLst>
                    <a:ext uri="{9D8B030D-6E8A-4147-A177-3AD203B41FA5}">
                      <a16:colId xmlns:a16="http://schemas.microsoft.com/office/drawing/2014/main" val="2629104624"/>
                    </a:ext>
                  </a:extLst>
                </a:gridCol>
                <a:gridCol w="270111">
                  <a:extLst>
                    <a:ext uri="{9D8B030D-6E8A-4147-A177-3AD203B41FA5}">
                      <a16:colId xmlns:a16="http://schemas.microsoft.com/office/drawing/2014/main" val="2053248519"/>
                    </a:ext>
                  </a:extLst>
                </a:gridCol>
                <a:gridCol w="270111">
                  <a:extLst>
                    <a:ext uri="{9D8B030D-6E8A-4147-A177-3AD203B41FA5}">
                      <a16:colId xmlns:a16="http://schemas.microsoft.com/office/drawing/2014/main" val="3528053089"/>
                    </a:ext>
                  </a:extLst>
                </a:gridCol>
              </a:tblGrid>
              <a:tr h="74872">
                <a:tc>
                  <a:txBody>
                    <a:bodyPr/>
                    <a:lstStyle/>
                    <a:p>
                      <a:pPr algn="ctr"/>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8</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9</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10</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11</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a:r>
                        <a:rPr lang="en-GB" sz="1100" b="1">
                          <a:solidFill>
                            <a:srgbClr val="000000"/>
                          </a:solidFill>
                          <a:effectLst/>
                          <a:latin typeface="Calibri" panose="020F0502020204030204" pitchFamily="34" charset="0"/>
                          <a:ea typeface="Calibri" panose="020F0502020204030204" pitchFamily="34" charset="0"/>
                        </a:rPr>
                        <a:t>12</a:t>
                      </a:r>
                      <a:endParaRPr lang="en-GB" sz="1100">
                        <a:effectLst/>
                        <a:latin typeface="Calibri" panose="020F0502020204030204" pitchFamily="34" charset="0"/>
                        <a:ea typeface="Calibri" panose="020F0502020204030204" pitchFamily="34"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78146400"/>
                  </a:ext>
                </a:extLst>
              </a:tr>
              <a:tr h="199463">
                <a:tc>
                  <a:txBody>
                    <a:bodyPr/>
                    <a:lstStyle/>
                    <a:p>
                      <a:pPr algn="ctr"/>
                      <a:r>
                        <a:rPr lang="en-GB" sz="700" b="1">
                          <a:solidFill>
                            <a:srgbClr val="FFFFFF"/>
                          </a:solidFill>
                          <a:effectLst/>
                          <a:latin typeface="Calibri" panose="020F0502020204030204" pitchFamily="34" charset="0"/>
                          <a:ea typeface="Calibri" panose="020F0502020204030204" pitchFamily="34" charset="0"/>
                        </a:rPr>
                        <a:t>CL</a:t>
                      </a:r>
                      <a:endParaRPr lang="en-GB" sz="700">
                        <a:effectLst/>
                        <a:latin typeface="Calibri" panose="020F0502020204030204" pitchFamily="34" charset="0"/>
                        <a:ea typeface="Calibri" panose="020F0502020204030204" pitchFamily="34"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5">
                  <a:txBody>
                    <a:bodyPr/>
                    <a:lstStyle/>
                    <a:p>
                      <a:pPr algn="ctr"/>
                      <a:r>
                        <a:rPr lang="en-GB" sz="700" b="1">
                          <a:solidFill>
                            <a:srgbClr val="000000"/>
                          </a:solidFill>
                          <a:effectLst/>
                          <a:latin typeface="Calibri" panose="020F0502020204030204" pitchFamily="34" charset="0"/>
                          <a:ea typeface="Calibri" panose="020F0502020204030204" pitchFamily="34" charset="0"/>
                        </a:rPr>
                        <a:t>B&amp;UT</a:t>
                      </a:r>
                      <a:endParaRPr lang="en-GB" sz="7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QAB</a:t>
                      </a:r>
                      <a:endParaRPr lang="en-GB" sz="7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UAT</a:t>
                      </a:r>
                      <a:endParaRPr lang="en-GB" sz="7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Dep</a:t>
                      </a:r>
                      <a:endParaRPr lang="en-GB" sz="7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ELS</a:t>
                      </a:r>
                      <a:endParaRPr lang="en-GB" sz="7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2309634"/>
                  </a:ext>
                </a:extLst>
              </a:tr>
            </a:tbl>
          </a:graphicData>
        </a:graphic>
      </p:graphicFrame>
      <p:graphicFrame>
        <p:nvGraphicFramePr>
          <p:cNvPr id="8" name="Table 7">
            <a:extLst>
              <a:ext uri="{FF2B5EF4-FFF2-40B4-BE49-F238E27FC236}">
                <a16:creationId xmlns:a16="http://schemas.microsoft.com/office/drawing/2014/main" id="{79DFF744-115B-4354-98E5-8B893C93BA74}"/>
              </a:ext>
            </a:extLst>
          </p:cNvPr>
          <p:cNvGraphicFramePr>
            <a:graphicFrameLocks noGrp="1"/>
          </p:cNvGraphicFramePr>
          <p:nvPr/>
        </p:nvGraphicFramePr>
        <p:xfrm>
          <a:off x="6666260" y="2413804"/>
          <a:ext cx="2719889" cy="374650"/>
        </p:xfrm>
        <a:graphic>
          <a:graphicData uri="http://schemas.openxmlformats.org/drawingml/2006/table">
            <a:tbl>
              <a:tblPr firstRow="1" firstCol="1" bandRow="1"/>
              <a:tblGrid>
                <a:gridCol w="234473">
                  <a:extLst>
                    <a:ext uri="{9D8B030D-6E8A-4147-A177-3AD203B41FA5}">
                      <a16:colId xmlns:a16="http://schemas.microsoft.com/office/drawing/2014/main" val="1639423293"/>
                    </a:ext>
                  </a:extLst>
                </a:gridCol>
                <a:gridCol w="234473">
                  <a:extLst>
                    <a:ext uri="{9D8B030D-6E8A-4147-A177-3AD203B41FA5}">
                      <a16:colId xmlns:a16="http://schemas.microsoft.com/office/drawing/2014/main" val="285115269"/>
                    </a:ext>
                  </a:extLst>
                </a:gridCol>
                <a:gridCol w="234473">
                  <a:extLst>
                    <a:ext uri="{9D8B030D-6E8A-4147-A177-3AD203B41FA5}">
                      <a16:colId xmlns:a16="http://schemas.microsoft.com/office/drawing/2014/main" val="2670027353"/>
                    </a:ext>
                  </a:extLst>
                </a:gridCol>
                <a:gridCol w="234473">
                  <a:extLst>
                    <a:ext uri="{9D8B030D-6E8A-4147-A177-3AD203B41FA5}">
                      <a16:colId xmlns:a16="http://schemas.microsoft.com/office/drawing/2014/main" val="293877312"/>
                    </a:ext>
                  </a:extLst>
                </a:gridCol>
                <a:gridCol w="234473">
                  <a:extLst>
                    <a:ext uri="{9D8B030D-6E8A-4147-A177-3AD203B41FA5}">
                      <a16:colId xmlns:a16="http://schemas.microsoft.com/office/drawing/2014/main" val="86712744"/>
                    </a:ext>
                  </a:extLst>
                </a:gridCol>
                <a:gridCol w="234473">
                  <a:extLst>
                    <a:ext uri="{9D8B030D-6E8A-4147-A177-3AD203B41FA5}">
                      <a16:colId xmlns:a16="http://schemas.microsoft.com/office/drawing/2014/main" val="2773720679"/>
                    </a:ext>
                  </a:extLst>
                </a:gridCol>
                <a:gridCol w="234473">
                  <a:extLst>
                    <a:ext uri="{9D8B030D-6E8A-4147-A177-3AD203B41FA5}">
                      <a16:colId xmlns:a16="http://schemas.microsoft.com/office/drawing/2014/main" val="1083422334"/>
                    </a:ext>
                  </a:extLst>
                </a:gridCol>
                <a:gridCol w="234473">
                  <a:extLst>
                    <a:ext uri="{9D8B030D-6E8A-4147-A177-3AD203B41FA5}">
                      <a16:colId xmlns:a16="http://schemas.microsoft.com/office/drawing/2014/main" val="1258674382"/>
                    </a:ext>
                  </a:extLst>
                </a:gridCol>
                <a:gridCol w="234473">
                  <a:extLst>
                    <a:ext uri="{9D8B030D-6E8A-4147-A177-3AD203B41FA5}">
                      <a16:colId xmlns:a16="http://schemas.microsoft.com/office/drawing/2014/main" val="2207648031"/>
                    </a:ext>
                  </a:extLst>
                </a:gridCol>
                <a:gridCol w="304816">
                  <a:extLst>
                    <a:ext uri="{9D8B030D-6E8A-4147-A177-3AD203B41FA5}">
                      <a16:colId xmlns:a16="http://schemas.microsoft.com/office/drawing/2014/main" val="2198736390"/>
                    </a:ext>
                  </a:extLst>
                </a:gridCol>
                <a:gridCol w="304816">
                  <a:extLst>
                    <a:ext uri="{9D8B030D-6E8A-4147-A177-3AD203B41FA5}">
                      <a16:colId xmlns:a16="http://schemas.microsoft.com/office/drawing/2014/main" val="1056430347"/>
                    </a:ext>
                  </a:extLst>
                </a:gridCol>
              </a:tblGrid>
              <a:tr h="190500">
                <a:tc>
                  <a:txBody>
                    <a:bodyPr/>
                    <a:lstStyle/>
                    <a:p>
                      <a:r>
                        <a:rPr lang="en-GB" sz="1100" b="1">
                          <a:solidFill>
                            <a:srgbClr val="000000"/>
                          </a:solidFill>
                          <a:effectLst/>
                          <a:latin typeface="Calibri" panose="020F0502020204030204" pitchFamily="34" charset="0"/>
                          <a:ea typeface="Calibri" panose="020F0502020204030204" pitchFamily="34" charset="0"/>
                        </a:rPr>
                        <a:t>1</a:t>
                      </a:r>
                      <a:endParaRPr lang="en-GB" sz="1100">
                        <a:effectLst/>
                        <a:latin typeface="Calibri" panose="020F0502020204030204" pitchFamily="34" charset="0"/>
                        <a:ea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2</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3</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4</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5</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6</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7</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8</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9</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10</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r>
                        <a:rPr lang="en-GB" sz="1100" b="1">
                          <a:solidFill>
                            <a:srgbClr val="000000"/>
                          </a:solidFill>
                          <a:effectLst/>
                          <a:latin typeface="Calibri" panose="020F0502020204030204" pitchFamily="34" charset="0"/>
                          <a:ea typeface="Calibri" panose="020F0502020204030204" pitchFamily="34" charset="0"/>
                        </a:rPr>
                        <a:t>11</a:t>
                      </a:r>
                      <a:endParaRPr lang="en-GB" sz="1100">
                        <a:effectLst/>
                        <a:latin typeface="Calibri" panose="020F0502020204030204" pitchFamily="3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864587986"/>
                  </a:ext>
                </a:extLst>
              </a:tr>
              <a:tr h="184150">
                <a:tc>
                  <a:txBody>
                    <a:bodyPr/>
                    <a:lstStyle/>
                    <a:p>
                      <a:pPr algn="ctr"/>
                      <a:r>
                        <a:rPr lang="en-GB" sz="700" b="1">
                          <a:solidFill>
                            <a:srgbClr val="FFFFFF"/>
                          </a:solidFill>
                          <a:effectLst/>
                          <a:latin typeface="Calibri" panose="020F0502020204030204" pitchFamily="34" charset="0"/>
                          <a:ea typeface="Calibri" panose="020F0502020204030204" pitchFamily="34" charset="0"/>
                        </a:rPr>
                        <a:t>CL</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gridSpan="4">
                  <a:txBody>
                    <a:bodyPr/>
                    <a:lstStyle/>
                    <a:p>
                      <a:pPr algn="ctr"/>
                      <a:r>
                        <a:rPr lang="en-GB" sz="700" b="1">
                          <a:solidFill>
                            <a:srgbClr val="000000"/>
                          </a:solidFill>
                          <a:effectLst/>
                          <a:latin typeface="Calibri" panose="020F0502020204030204" pitchFamily="34" charset="0"/>
                          <a:ea typeface="Calibri" panose="020F0502020204030204" pitchFamily="34" charset="0"/>
                        </a:rPr>
                        <a:t>B&amp;UT</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QAB</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GB"/>
                    </a:p>
                  </a:txBody>
                  <a:tcPr/>
                </a:tc>
                <a:tc gridSpan="2">
                  <a:txBody>
                    <a:bodyPr/>
                    <a:lstStyle/>
                    <a:p>
                      <a:pPr algn="ctr"/>
                      <a:r>
                        <a:rPr lang="en-GB" sz="700" b="1">
                          <a:solidFill>
                            <a:srgbClr val="000000"/>
                          </a:solidFill>
                          <a:effectLst/>
                          <a:latin typeface="Calibri" panose="020F0502020204030204" pitchFamily="34" charset="0"/>
                          <a:ea typeface="Calibri" panose="020F0502020204030204" pitchFamily="34" charset="0"/>
                        </a:rPr>
                        <a:t>UAT</a:t>
                      </a:r>
                      <a:endParaRPr lang="en-GB" sz="700">
                        <a:effectLst/>
                        <a:latin typeface="Calibri" panose="020F0502020204030204" pitchFamily="34" charset="0"/>
                        <a:ea typeface="Calibri" panose="020F050202020403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GB"/>
                    </a:p>
                  </a:txBody>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Dep</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r>
                        <a:rPr lang="en-GB" sz="700" b="1">
                          <a:solidFill>
                            <a:srgbClr val="000000"/>
                          </a:solidFill>
                          <a:effectLst/>
                          <a:latin typeface="Calibri" panose="020F0502020204030204" pitchFamily="34" charset="0"/>
                          <a:ea typeface="Calibri" panose="020F0502020204030204" pitchFamily="34" charset="0"/>
                        </a:rPr>
                        <a:t>ELS</a:t>
                      </a:r>
                      <a:endParaRPr lang="en-GB" sz="700">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815083752"/>
                  </a:ext>
                </a:extLst>
              </a:tr>
            </a:tbl>
          </a:graphicData>
        </a:graphic>
      </p:graphicFrame>
      <p:sp>
        <p:nvSpPr>
          <p:cNvPr id="10" name="TextBox 9">
            <a:extLst>
              <a:ext uri="{FF2B5EF4-FFF2-40B4-BE49-F238E27FC236}">
                <a16:creationId xmlns:a16="http://schemas.microsoft.com/office/drawing/2014/main" id="{AB9B3F61-FF49-4BE5-A37E-F9EF2C346A1B}"/>
              </a:ext>
            </a:extLst>
          </p:cNvPr>
          <p:cNvSpPr txBox="1"/>
          <p:nvPr/>
        </p:nvSpPr>
        <p:spPr bwMode="auto">
          <a:xfrm>
            <a:off x="506839" y="6371182"/>
            <a:ext cx="84836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b="0" kern="0">
                <a:solidFill>
                  <a:schemeClr val="tx1"/>
                </a:solidFill>
                <a:latin typeface="+mn-lt"/>
                <a:ea typeface="+mn-ea"/>
              </a:rPr>
              <a:t>*Based on initial ROM’s and draft proposals, further discussion required, if the approach is agreed.</a:t>
            </a:r>
          </a:p>
        </p:txBody>
      </p:sp>
      <p:graphicFrame>
        <p:nvGraphicFramePr>
          <p:cNvPr id="2" name="Table 1">
            <a:extLst>
              <a:ext uri="{FF2B5EF4-FFF2-40B4-BE49-F238E27FC236}">
                <a16:creationId xmlns:a16="http://schemas.microsoft.com/office/drawing/2014/main" id="{83D51EC6-C830-44B8-AD68-44CDB86A01A8}"/>
              </a:ext>
            </a:extLst>
          </p:cNvPr>
          <p:cNvGraphicFramePr>
            <a:graphicFrameLocks noGrp="1"/>
          </p:cNvGraphicFramePr>
          <p:nvPr/>
        </p:nvGraphicFramePr>
        <p:xfrm>
          <a:off x="8324931" y="5471100"/>
          <a:ext cx="3801081" cy="999091"/>
        </p:xfrm>
        <a:graphic>
          <a:graphicData uri="http://schemas.openxmlformats.org/drawingml/2006/table">
            <a:tbl>
              <a:tblPr firstRow="1" bandRow="1">
                <a:tableStyleId>{5C22544A-7EE6-4342-B048-85BDC9FD1C3A}</a:tableStyleId>
              </a:tblPr>
              <a:tblGrid>
                <a:gridCol w="1057349">
                  <a:extLst>
                    <a:ext uri="{9D8B030D-6E8A-4147-A177-3AD203B41FA5}">
                      <a16:colId xmlns:a16="http://schemas.microsoft.com/office/drawing/2014/main" val="812416441"/>
                    </a:ext>
                  </a:extLst>
                </a:gridCol>
                <a:gridCol w="2743732">
                  <a:extLst>
                    <a:ext uri="{9D8B030D-6E8A-4147-A177-3AD203B41FA5}">
                      <a16:colId xmlns:a16="http://schemas.microsoft.com/office/drawing/2014/main" val="1740768219"/>
                    </a:ext>
                  </a:extLst>
                </a:gridCol>
              </a:tblGrid>
              <a:tr h="251624">
                <a:tc>
                  <a:txBody>
                    <a:bodyPr/>
                    <a:lstStyle/>
                    <a:p>
                      <a:pPr algn="ctr"/>
                      <a:endParaRPr lang="en-GB" sz="1400"/>
                    </a:p>
                  </a:txBody>
                  <a:tcPr>
                    <a:solidFill>
                      <a:schemeClr val="accent6">
                        <a:lumMod val="75000"/>
                      </a:schemeClr>
                    </a:solidFill>
                  </a:tcPr>
                </a:tc>
                <a:tc>
                  <a:txBody>
                    <a:bodyPr/>
                    <a:lstStyle/>
                    <a:p>
                      <a:pPr algn="ctr"/>
                      <a:r>
                        <a:rPr lang="en-GB" sz="1400" b="0"/>
                        <a:t>Iteration 10 (N)</a:t>
                      </a:r>
                    </a:p>
                  </a:txBody>
                  <a:tcPr anchor="ctr">
                    <a:solidFill>
                      <a:schemeClr val="accent6">
                        <a:lumMod val="75000"/>
                      </a:schemeClr>
                    </a:solidFill>
                  </a:tcPr>
                </a:tc>
                <a:extLst>
                  <a:ext uri="{0D108BD9-81ED-4DB2-BD59-A6C34878D82A}">
                    <a16:rowId xmlns:a16="http://schemas.microsoft.com/office/drawing/2014/main" val="2535627307"/>
                  </a:ext>
                </a:extLst>
              </a:tr>
              <a:tr h="249303">
                <a:tc rowSpan="2">
                  <a:txBody>
                    <a:bodyPr/>
                    <a:lstStyle/>
                    <a:p>
                      <a:pPr algn="r"/>
                      <a:r>
                        <a:rPr lang="en-GB" sz="1200" b="0"/>
                        <a:t>Waterfall Integration Iteration</a:t>
                      </a:r>
                    </a:p>
                  </a:txBody>
                  <a:tcPr marL="36000" marR="36000" anchor="ctr"/>
                </a:tc>
                <a:tc>
                  <a:txBody>
                    <a:bodyPr/>
                    <a:lstStyle/>
                    <a:p>
                      <a:pPr algn="ctr"/>
                      <a:r>
                        <a:rPr lang="en-GB" sz="1200" b="1" i="1">
                          <a:solidFill>
                            <a:srgbClr val="00148C"/>
                          </a:solidFill>
                          <a:latin typeface="+mn-lt"/>
                          <a:ea typeface="+mn-ea"/>
                          <a:cs typeface="+mn-cs"/>
                        </a:rPr>
                        <a:t>£6M**</a:t>
                      </a:r>
                    </a:p>
                  </a:txBody>
                  <a:tcPr>
                    <a:solidFill>
                      <a:schemeClr val="accent4">
                        <a:lumMod val="40000"/>
                        <a:lumOff val="60000"/>
                      </a:schemeClr>
                    </a:solidFill>
                  </a:tcPr>
                </a:tc>
                <a:extLst>
                  <a:ext uri="{0D108BD9-81ED-4DB2-BD59-A6C34878D82A}">
                    <a16:rowId xmlns:a16="http://schemas.microsoft.com/office/drawing/2014/main" val="1060446316"/>
                  </a:ext>
                </a:extLst>
              </a:tr>
              <a:tr h="419971">
                <a:tc vMerge="1">
                  <a:txBody>
                    <a:bodyPr/>
                    <a:lstStyle/>
                    <a:p>
                      <a:pPr algn="l"/>
                      <a:endParaRPr lang="en-GB" sz="1000" b="0"/>
                    </a:p>
                  </a:txBody>
                  <a:tcPr anchor="ctr"/>
                </a:tc>
                <a:tc>
                  <a:txBody>
                    <a:bodyPr/>
                    <a:lstStyle/>
                    <a:p>
                      <a:pPr marL="0" algn="ctr" defTabSz="914286" rtl="0" eaLnBrk="1" latinLnBrk="0" hangingPunct="1"/>
                      <a:r>
                        <a:rPr lang="en-GB" sz="2000" b="0" i="1" kern="1200">
                          <a:solidFill>
                            <a:srgbClr val="00148C"/>
                          </a:solidFill>
                          <a:latin typeface="+mn-lt"/>
                          <a:ea typeface="+mn-ea"/>
                          <a:cs typeface="+mn-cs"/>
                        </a:rPr>
                        <a:t>£11.9M</a:t>
                      </a:r>
                    </a:p>
                  </a:txBody>
                  <a:tcPr anchor="ctr">
                    <a:solidFill>
                      <a:schemeClr val="accent4">
                        <a:lumMod val="20000"/>
                        <a:lumOff val="80000"/>
                      </a:schemeClr>
                    </a:solidFill>
                  </a:tcPr>
                </a:tc>
                <a:extLst>
                  <a:ext uri="{0D108BD9-81ED-4DB2-BD59-A6C34878D82A}">
                    <a16:rowId xmlns:a16="http://schemas.microsoft.com/office/drawing/2014/main" val="2347047293"/>
                  </a:ext>
                </a:extLst>
              </a:tr>
            </a:tbl>
          </a:graphicData>
        </a:graphic>
      </p:graphicFrame>
      <p:sp>
        <p:nvSpPr>
          <p:cNvPr id="9" name="TextBox 8">
            <a:extLst>
              <a:ext uri="{FF2B5EF4-FFF2-40B4-BE49-F238E27FC236}">
                <a16:creationId xmlns:a16="http://schemas.microsoft.com/office/drawing/2014/main" id="{5C89F8B4-000B-46C5-9A3F-FE27CF2510F6}"/>
              </a:ext>
            </a:extLst>
          </p:cNvPr>
          <p:cNvSpPr txBox="1"/>
          <p:nvPr/>
        </p:nvSpPr>
        <p:spPr bwMode="auto">
          <a:xfrm>
            <a:off x="506839" y="6591218"/>
            <a:ext cx="848368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200" b="0" kern="0">
                <a:solidFill>
                  <a:schemeClr val="tx1"/>
                </a:solidFill>
                <a:latin typeface="+mn-lt"/>
                <a:ea typeface="+mn-ea"/>
              </a:rPr>
              <a:t>**Ball Park figure – significant dependencies on timing and other inflight initiatives.</a:t>
            </a:r>
          </a:p>
        </p:txBody>
      </p:sp>
    </p:spTree>
    <p:extLst>
      <p:ext uri="{BB962C8B-B14F-4D97-AF65-F5344CB8AC3E}">
        <p14:creationId xmlns:p14="http://schemas.microsoft.com/office/powerpoint/2010/main" val="36380760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2">
            <a:extLst>
              <a:ext uri="{FF2B5EF4-FFF2-40B4-BE49-F238E27FC236}">
                <a16:creationId xmlns:a16="http://schemas.microsoft.com/office/drawing/2014/main" id="{F769845B-D4B8-46D8-B315-4263C29A95AF}"/>
              </a:ext>
            </a:extLst>
          </p:cNvPr>
          <p:cNvSpPr txBox="1">
            <a:spLocks/>
          </p:cNvSpPr>
          <p:nvPr/>
        </p:nvSpPr>
        <p:spPr bwMode="auto">
          <a:xfrm>
            <a:off x="421897" y="311348"/>
            <a:ext cx="8730995"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31"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64"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396"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28" algn="l" rtl="0" eaLnBrk="1" fontAlgn="base" hangingPunct="1">
              <a:spcBef>
                <a:spcPct val="0"/>
              </a:spcBef>
              <a:spcAft>
                <a:spcPct val="0"/>
              </a:spcAft>
              <a:defRPr sz="2800" b="1">
                <a:solidFill>
                  <a:srgbClr val="0079C1"/>
                </a:solidFill>
                <a:latin typeface="Arial" charset="0"/>
                <a:ea typeface="ＭＳ Ｐゴシック" pitchFamily="48"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kern="0" dirty="0">
                <a:solidFill>
                  <a:srgbClr val="00148C"/>
                </a:solidFill>
                <a:latin typeface="Arial"/>
                <a:ea typeface="ＭＳ Ｐゴシック"/>
              </a:rPr>
              <a:t>GWT: Current Activity - </a:t>
            </a:r>
            <a:r>
              <a:rPr lang="en-GB" kern="0" dirty="0">
                <a:solidFill>
                  <a:schemeClr val="accent3"/>
                </a:solidFill>
                <a:latin typeface="Arial"/>
                <a:ea typeface="ＭＳ Ｐゴシック"/>
              </a:rPr>
              <a:t>Rohan</a:t>
            </a:r>
            <a:endParaRPr kumimoji="0" lang="en-GB" sz="3200" b="1" i="0" u="none" strike="noStrike" kern="0" cap="none" spc="0" normalizeH="0" baseline="0" noProof="0" dirty="0">
              <a:ln>
                <a:noFill/>
              </a:ln>
              <a:solidFill>
                <a:schemeClr val="accent3"/>
              </a:solidFill>
              <a:effectLst/>
              <a:uLnTx/>
              <a:uFillTx/>
              <a:latin typeface="Arial"/>
              <a:ea typeface="ＭＳ Ｐゴシック"/>
            </a:endParaRPr>
          </a:p>
        </p:txBody>
      </p:sp>
      <p:sp>
        <p:nvSpPr>
          <p:cNvPr id="2" name="Rectangle 1">
            <a:extLst>
              <a:ext uri="{FF2B5EF4-FFF2-40B4-BE49-F238E27FC236}">
                <a16:creationId xmlns:a16="http://schemas.microsoft.com/office/drawing/2014/main" id="{388EB273-B256-4482-80F8-68FCCE88971D}"/>
              </a:ext>
            </a:extLst>
          </p:cNvPr>
          <p:cNvSpPr/>
          <p:nvPr/>
        </p:nvSpPr>
        <p:spPr>
          <a:xfrm>
            <a:off x="340855" y="822556"/>
            <a:ext cx="11294086"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A"/>
                </a:solidFill>
                <a:effectLst/>
                <a:uLnTx/>
                <a:uFillTx/>
                <a:latin typeface="Arial"/>
                <a:ea typeface="ＭＳ Ｐゴシック"/>
                <a:cs typeface="+mn-cs"/>
              </a:rPr>
              <a:t>Overview of the </a:t>
            </a:r>
            <a:r>
              <a:rPr lang="en-US" kern="0">
                <a:solidFill>
                  <a:srgbClr val="55555A"/>
                </a:solidFill>
                <a:latin typeface="Arial"/>
                <a:ea typeface="ＭＳ Ｐゴシック"/>
              </a:rPr>
              <a:t>GWT</a:t>
            </a:r>
            <a:r>
              <a:rPr kumimoji="0" lang="en-US" sz="1800" b="0" i="0" u="none" strike="noStrike" kern="0" cap="none" spc="0" normalizeH="0" baseline="0" noProof="0">
                <a:ln>
                  <a:noFill/>
                </a:ln>
                <a:solidFill>
                  <a:srgbClr val="55555A"/>
                </a:solidFill>
                <a:effectLst/>
                <a:uLnTx/>
                <a:uFillTx/>
                <a:latin typeface="Arial"/>
                <a:ea typeface="ＭＳ Ｐゴシック"/>
                <a:cs typeface="+mn-cs"/>
              </a:rPr>
              <a:t> teams current efforts </a:t>
            </a:r>
            <a:endParaRPr kumimoji="0" lang="en-GB" sz="3200" b="0" i="0" u="none" strike="noStrike" kern="0" cap="none" spc="0" normalizeH="0" baseline="0" noProof="0">
              <a:ln>
                <a:noFill/>
              </a:ln>
              <a:solidFill>
                <a:srgbClr val="55555A"/>
              </a:solidFill>
              <a:effectLst/>
              <a:uLnTx/>
              <a:uFillTx/>
              <a:latin typeface="Arial"/>
              <a:ea typeface="ＭＳ Ｐゴシック"/>
              <a:cs typeface="+mn-cs"/>
            </a:endParaRPr>
          </a:p>
        </p:txBody>
      </p:sp>
      <p:sp>
        <p:nvSpPr>
          <p:cNvPr id="3" name="Arrow: Pentagon 2">
            <a:extLst>
              <a:ext uri="{FF2B5EF4-FFF2-40B4-BE49-F238E27FC236}">
                <a16:creationId xmlns:a16="http://schemas.microsoft.com/office/drawing/2014/main" id="{18A4C8CC-95A8-4E9B-A702-62F24A190C6D}"/>
              </a:ext>
            </a:extLst>
          </p:cNvPr>
          <p:cNvSpPr/>
          <p:nvPr/>
        </p:nvSpPr>
        <p:spPr bwMode="auto">
          <a:xfrm>
            <a:off x="519631" y="1332804"/>
            <a:ext cx="3774539" cy="844062"/>
          </a:xfrm>
          <a:prstGeom prst="homePlate">
            <a:avLst>
              <a:gd name="adj" fmla="val 9947"/>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R="5080" algn="ctr" eaLnBrk="0" fontAlgn="base" hangingPunct="0">
              <a:spcAft>
                <a:spcPts val="600"/>
              </a:spcAft>
              <a:buSzPct val="110000"/>
              <a:tabLst>
                <a:tab pos="88900" algn="l"/>
              </a:tabLst>
            </a:pPr>
            <a:r>
              <a:rPr lang="en-GB" sz="1400" dirty="0">
                <a:solidFill>
                  <a:srgbClr val="FFFFFF"/>
                </a:solidFill>
                <a:latin typeface="+mj-lt"/>
                <a:cs typeface="Arial"/>
              </a:rPr>
              <a:t>Challenge</a:t>
            </a:r>
          </a:p>
        </p:txBody>
      </p:sp>
      <p:sp>
        <p:nvSpPr>
          <p:cNvPr id="7" name="Arrow: Chevron 6">
            <a:extLst>
              <a:ext uri="{FF2B5EF4-FFF2-40B4-BE49-F238E27FC236}">
                <a16:creationId xmlns:a16="http://schemas.microsoft.com/office/drawing/2014/main" id="{4569C1DE-405A-4DA7-871A-F8421B7CCB1F}"/>
              </a:ext>
            </a:extLst>
          </p:cNvPr>
          <p:cNvSpPr/>
          <p:nvPr/>
        </p:nvSpPr>
        <p:spPr bwMode="auto">
          <a:xfrm>
            <a:off x="4347896" y="1332804"/>
            <a:ext cx="3774539" cy="844062"/>
          </a:xfrm>
          <a:prstGeom prst="chevron">
            <a:avLst>
              <a:gd name="adj" fmla="val 9151"/>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eaLnBrk="0" fontAlgn="base" hangingPunct="0">
              <a:spcBef>
                <a:spcPct val="0"/>
              </a:spcBef>
              <a:spcAft>
                <a:spcPts val="450"/>
              </a:spcAft>
            </a:pPr>
            <a:r>
              <a:rPr lang="en-GB" sz="1400">
                <a:solidFill>
                  <a:srgbClr val="FFFFFF"/>
                </a:solidFill>
                <a:latin typeface="Arial"/>
                <a:ea typeface="ＭＳ Ｐゴシック" panose="020B0600070205080204" pitchFamily="34" charset="-128"/>
                <a:cs typeface="Arial"/>
              </a:rPr>
              <a:t>Activity</a:t>
            </a:r>
          </a:p>
        </p:txBody>
      </p:sp>
      <p:sp>
        <p:nvSpPr>
          <p:cNvPr id="8" name="Arrow: Chevron 7">
            <a:extLst>
              <a:ext uri="{FF2B5EF4-FFF2-40B4-BE49-F238E27FC236}">
                <a16:creationId xmlns:a16="http://schemas.microsoft.com/office/drawing/2014/main" id="{03264018-F7DC-4D6C-93D7-6C53D0CF0996}"/>
              </a:ext>
            </a:extLst>
          </p:cNvPr>
          <p:cNvSpPr/>
          <p:nvPr/>
        </p:nvSpPr>
        <p:spPr bwMode="auto">
          <a:xfrm>
            <a:off x="8176160" y="1332804"/>
            <a:ext cx="3774539" cy="844062"/>
          </a:xfrm>
          <a:prstGeom prst="chevron">
            <a:avLst>
              <a:gd name="adj" fmla="val 9151"/>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lgn="ctr" eaLnBrk="0" fontAlgn="base" hangingPunct="0">
              <a:spcBef>
                <a:spcPct val="0"/>
              </a:spcBef>
              <a:spcAft>
                <a:spcPts val="450"/>
              </a:spcAft>
            </a:pPr>
            <a:r>
              <a:rPr lang="en-GB" sz="1400" dirty="0">
                <a:solidFill>
                  <a:srgbClr val="FFFFFF"/>
                </a:solidFill>
                <a:latin typeface="Arial"/>
                <a:ea typeface="ＭＳ Ｐゴシック" panose="020B0600070205080204" pitchFamily="34" charset="-128"/>
                <a:cs typeface="Arial"/>
              </a:rPr>
              <a:t>Next Steps, Goals &amp; Considerations</a:t>
            </a:r>
          </a:p>
        </p:txBody>
      </p:sp>
      <p:sp>
        <p:nvSpPr>
          <p:cNvPr id="9" name="TextBox 8">
            <a:extLst>
              <a:ext uri="{FF2B5EF4-FFF2-40B4-BE49-F238E27FC236}">
                <a16:creationId xmlns:a16="http://schemas.microsoft.com/office/drawing/2014/main" id="{62A8E232-2735-4EE0-90BD-8CA4E7424290}"/>
              </a:ext>
            </a:extLst>
          </p:cNvPr>
          <p:cNvSpPr txBox="1"/>
          <p:nvPr/>
        </p:nvSpPr>
        <p:spPr bwMode="auto">
          <a:xfrm>
            <a:off x="519631" y="2555987"/>
            <a:ext cx="3774539" cy="3296993"/>
          </a:xfrm>
          <a:prstGeom prst="rect">
            <a:avLst/>
          </a:prstGeom>
          <a:solidFill>
            <a:schemeClr val="bg2">
              <a:lumMod val="60000"/>
              <a:lumOff val="40000"/>
            </a:schemeClr>
          </a:solid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sz="1000" kern="0">
                <a:solidFill>
                  <a:srgbClr val="55555A">
                    <a:lumMod val="50000"/>
                  </a:srgbClr>
                </a:solidFill>
                <a:ea typeface="ＭＳ Ｐゴシック"/>
              </a:defRPr>
            </a:lvl1pPr>
            <a:lvl2pPr marL="628650" lvl="1" indent="-171450" eaLnBrk="0" fontAlgn="base" hangingPunct="0">
              <a:spcBef>
                <a:spcPct val="0"/>
              </a:spcBef>
              <a:spcAft>
                <a:spcPts val="1200"/>
              </a:spcAft>
              <a:buClr>
                <a:schemeClr val="tx1">
                  <a:lumMod val="75000"/>
                </a:schemeClr>
              </a:buClr>
              <a:buFont typeface="Wingdings" panose="05000000000000000000" pitchFamily="2" charset="2"/>
              <a:buChar char="§"/>
              <a:defRPr sz="1000" kern="0">
                <a:solidFill>
                  <a:srgbClr val="55555A">
                    <a:lumMod val="50000"/>
                  </a:srgbClr>
                </a:solidFill>
              </a:defRPr>
            </a:lvl2pPr>
          </a:lstStyle>
          <a:p>
            <a:endParaRPr lang="en-GB" dirty="0"/>
          </a:p>
          <a:p>
            <a:r>
              <a:rPr lang="en-GB" dirty="0"/>
              <a:t>Business Lead – Challenge in confirming the business lead for the delivery phase</a:t>
            </a:r>
          </a:p>
          <a:p>
            <a:r>
              <a:rPr lang="en-GB" dirty="0"/>
              <a:t>Product Owner – Decision pending on product owner</a:t>
            </a:r>
            <a:r>
              <a:rPr lang="en-GB"/>
              <a:t>, who will support during the delivery and maintain the platform going forward.</a:t>
            </a:r>
          </a:p>
          <a:p>
            <a:pPr>
              <a:buClr>
                <a:srgbClr val="404044"/>
              </a:buClr>
            </a:pPr>
            <a:r>
              <a:rPr lang="en-GB">
                <a:cs typeface="Arial"/>
              </a:rPr>
              <a:t>Timelines - There is a dependency on ongoing Pontoon Replacement RFP, this means NG owned allication has to be implemented before end-sep'21</a:t>
            </a:r>
          </a:p>
          <a:p>
            <a:endParaRPr lang="en-GB" dirty="0"/>
          </a:p>
        </p:txBody>
      </p:sp>
      <p:sp>
        <p:nvSpPr>
          <p:cNvPr id="10" name="TextBox 9">
            <a:extLst>
              <a:ext uri="{FF2B5EF4-FFF2-40B4-BE49-F238E27FC236}">
                <a16:creationId xmlns:a16="http://schemas.microsoft.com/office/drawing/2014/main" id="{4B053477-7690-4779-A09D-BF3B31F60DA5}"/>
              </a:ext>
            </a:extLst>
          </p:cNvPr>
          <p:cNvSpPr txBox="1"/>
          <p:nvPr/>
        </p:nvSpPr>
        <p:spPr bwMode="auto">
          <a:xfrm>
            <a:off x="4347896" y="2501937"/>
            <a:ext cx="3774539" cy="3355937"/>
          </a:xfrm>
          <a:prstGeom prst="rect">
            <a:avLst/>
          </a:prstGeom>
          <a:solidFill>
            <a:schemeClr val="bg2">
              <a:lumMod val="60000"/>
              <a:lumOff val="40000"/>
            </a:schemeClr>
          </a:solidFill>
          <a:ln w="9525">
            <a:noFill/>
            <a:miter lim="800000"/>
            <a:headEnd/>
            <a:tailEnd/>
          </a:ln>
        </p:spPr>
        <p:txBody>
          <a:bodyPr vert="horz" wrap="square" lIns="0" tIns="0" rIns="0" bIns="0" numCol="1" rtlCol="0" anchor="t" anchorCtr="0" compatLnSpc="1">
            <a:prstTxWarp prst="textNoShape">
              <a:avLst/>
            </a:prstTxWarp>
            <a:noAutofit/>
          </a:bodyPr>
          <a:lstStyle/>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endParaRPr lang="en-GB" sz="1000" kern="0" dirty="0">
              <a:solidFill>
                <a:srgbClr val="55555A">
                  <a:lumMod val="50000"/>
                </a:srgbClr>
              </a:solidFill>
              <a:ea typeface="ＭＳ Ｐゴシック"/>
            </a:endParaRP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ea typeface="ＭＳ Ｐゴシック"/>
              </a:rPr>
              <a:t>Project team working on Investment paper documentation</a:t>
            </a: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rPr>
              <a:t>Refining the business benefits case focusing on:</a:t>
            </a: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rPr>
              <a:t>Platform Savings:</a:t>
            </a:r>
          </a:p>
          <a:p>
            <a:pPr marL="628650" lvl="1"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rPr>
              <a:t>Efficiency Savings at ACG</a:t>
            </a:r>
          </a:p>
          <a:p>
            <a:pPr marL="628650" lvl="1"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rPr>
              <a:t>Cost Avoidance - ACG DB Running costs.</a:t>
            </a:r>
          </a:p>
          <a:p>
            <a:pPr marL="628650" lvl="1"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rPr>
              <a:t>Cost Avoidance - Hanging Assets/ Licenses.</a:t>
            </a:r>
            <a:endParaRPr lang="en-GB" sz="1000" kern="0" dirty="0">
              <a:solidFill>
                <a:srgbClr val="55555A">
                  <a:lumMod val="50000"/>
                </a:srgbClr>
              </a:solidFill>
              <a:ea typeface="ＭＳ Ｐゴシック"/>
            </a:endParaRP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r>
              <a:rPr lang="en-GB" sz="1000" kern="0" dirty="0">
                <a:solidFill>
                  <a:srgbClr val="55555A">
                    <a:lumMod val="50000"/>
                  </a:srgbClr>
                </a:solidFill>
                <a:ea typeface="ＭＳ Ｐゴシック"/>
              </a:rPr>
              <a:t>Completed:</a:t>
            </a:r>
          </a:p>
          <a:p>
            <a:pPr marL="360000" marR="0" lvl="0" indent="-108000" eaLnBrk="0" fontAlgn="base" hangingPunct="0">
              <a:lnSpc>
                <a:spcPct val="100000"/>
              </a:lnSpc>
              <a:spcBef>
                <a:spcPct val="0"/>
              </a:spcBef>
              <a:spcAft>
                <a:spcPts val="600"/>
              </a:spcAft>
              <a:buClr>
                <a:schemeClr val="tx1">
                  <a:lumMod val="75000"/>
                </a:schemeClr>
              </a:buClr>
              <a:buSzTx/>
              <a:buFont typeface="Wingdings" panose="05000000000000000000" pitchFamily="2" charset="2"/>
              <a:buChar char="§"/>
              <a:tabLst/>
              <a:defRPr/>
            </a:pPr>
            <a:r>
              <a:rPr lang="en-GB" sz="1000" kern="0" dirty="0">
                <a:solidFill>
                  <a:srgbClr val="55555A">
                    <a:lumMod val="50000"/>
                  </a:srgbClr>
                </a:solidFill>
                <a:ea typeface="ＭＳ Ｐゴシック"/>
              </a:rPr>
              <a:t>Partner Delivery Approach &amp; Timelines</a:t>
            </a:r>
          </a:p>
          <a:p>
            <a:pPr marL="360000" marR="0" lvl="0" indent="-108000" eaLnBrk="0" fontAlgn="base" hangingPunct="0">
              <a:lnSpc>
                <a:spcPct val="100000"/>
              </a:lnSpc>
              <a:spcBef>
                <a:spcPct val="0"/>
              </a:spcBef>
              <a:spcAft>
                <a:spcPts val="600"/>
              </a:spcAft>
              <a:buClr>
                <a:schemeClr val="tx1">
                  <a:lumMod val="75000"/>
                </a:schemeClr>
              </a:buClr>
              <a:buSzTx/>
              <a:buFont typeface="Wingdings" panose="05000000000000000000" pitchFamily="2" charset="2"/>
              <a:buChar char="§"/>
              <a:tabLst/>
              <a:defRPr/>
            </a:pPr>
            <a:r>
              <a:rPr lang="en-GB" sz="1000" kern="0" dirty="0">
                <a:solidFill>
                  <a:srgbClr val="55555A">
                    <a:lumMod val="50000"/>
                  </a:srgbClr>
                </a:solidFill>
                <a:ea typeface="ＭＳ Ｐゴシック"/>
              </a:rPr>
              <a:t>Business Resource Effort &amp; Costing</a:t>
            </a:r>
          </a:p>
          <a:p>
            <a:pPr marL="360000" marR="0" lvl="0" indent="-108000" eaLnBrk="0" fontAlgn="base" hangingPunct="0">
              <a:lnSpc>
                <a:spcPct val="100000"/>
              </a:lnSpc>
              <a:spcBef>
                <a:spcPct val="0"/>
              </a:spcBef>
              <a:spcAft>
                <a:spcPts val="600"/>
              </a:spcAft>
              <a:buClr>
                <a:schemeClr val="tx1">
                  <a:lumMod val="75000"/>
                </a:schemeClr>
              </a:buClr>
              <a:buSzTx/>
              <a:buFont typeface="Wingdings" panose="05000000000000000000" pitchFamily="2" charset="2"/>
              <a:buChar char="§"/>
              <a:tabLst/>
              <a:defRPr/>
            </a:pPr>
            <a:r>
              <a:rPr lang="en-GB" sz="1000" kern="0" dirty="0">
                <a:solidFill>
                  <a:srgbClr val="55555A">
                    <a:lumMod val="50000"/>
                  </a:srgbClr>
                </a:solidFill>
                <a:ea typeface="ＭＳ Ｐゴシック"/>
              </a:rPr>
              <a:t>Testing Strategy Sign-Off with QES team</a:t>
            </a: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endParaRPr lang="en-GB" sz="1000" kern="0" dirty="0">
              <a:solidFill>
                <a:srgbClr val="55555A">
                  <a:lumMod val="50000"/>
                </a:srgbClr>
              </a:solidFill>
              <a:ea typeface="ＭＳ Ｐゴシック"/>
            </a:endParaRP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endParaRPr lang="en-GB" sz="1000" kern="0" dirty="0">
              <a:solidFill>
                <a:srgbClr val="55555A">
                  <a:lumMod val="50000"/>
                </a:srgbClr>
              </a:solidFill>
              <a:ea typeface="ＭＳ Ｐゴシック"/>
            </a:endParaRP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endParaRPr lang="en-GB" sz="1000" kern="0" dirty="0">
              <a:solidFill>
                <a:srgbClr val="55555A">
                  <a:lumMod val="50000"/>
                </a:srgbClr>
              </a:solidFill>
              <a:ea typeface="ＭＳ Ｐゴシック"/>
            </a:endParaRPr>
          </a:p>
          <a:p>
            <a: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a:pPr>
            <a:endParaRPr lang="en-GB" sz="1000" kern="0" dirty="0">
              <a:solidFill>
                <a:srgbClr val="55555A">
                  <a:lumMod val="50000"/>
                </a:srgbClr>
              </a:solidFill>
              <a:ea typeface="ＭＳ Ｐゴシック"/>
            </a:endParaRPr>
          </a:p>
        </p:txBody>
      </p:sp>
      <p:sp>
        <p:nvSpPr>
          <p:cNvPr id="11" name="TextBox 10">
            <a:extLst>
              <a:ext uri="{FF2B5EF4-FFF2-40B4-BE49-F238E27FC236}">
                <a16:creationId xmlns:a16="http://schemas.microsoft.com/office/drawing/2014/main" id="{D74F7E37-7F7F-425E-8625-846B6B6982B7}"/>
              </a:ext>
            </a:extLst>
          </p:cNvPr>
          <p:cNvSpPr txBox="1"/>
          <p:nvPr/>
        </p:nvSpPr>
        <p:spPr bwMode="auto">
          <a:xfrm>
            <a:off x="8176160" y="2501937"/>
            <a:ext cx="3774539" cy="3355937"/>
          </a:xfrm>
          <a:prstGeom prst="rect">
            <a:avLst/>
          </a:prstGeom>
          <a:solidFill>
            <a:schemeClr val="bg2">
              <a:lumMod val="60000"/>
              <a:lumOff val="40000"/>
            </a:schemeClr>
          </a:solidFill>
          <a:ln w="9525">
            <a:noFill/>
            <a:miter lim="800000"/>
            <a:headEnd/>
            <a:tailEnd/>
          </a:ln>
        </p:spPr>
        <p:txBody>
          <a:bodyPr vert="horz" wrap="square" lIns="0" tIns="0" rIns="0" bIns="0" numCol="1" rtlCol="0" anchor="t" anchorCtr="0" compatLnSpc="1">
            <a:prstTxWarp prst="textNoShape">
              <a:avLst/>
            </a:prstTxWarp>
            <a:noAutofit/>
          </a:bodyPr>
          <a:lstStyle>
            <a:defPPr>
              <a:defRPr lang="en-US"/>
            </a:defPPr>
            <a:lvl1pPr marL="171450" indent="-171450" eaLnBrk="0" fontAlgn="base" hangingPunct="0">
              <a:spcBef>
                <a:spcPct val="0"/>
              </a:spcBef>
              <a:spcAft>
                <a:spcPts val="1200"/>
              </a:spcAft>
              <a:buClr>
                <a:schemeClr val="tx1">
                  <a:lumMod val="75000"/>
                </a:schemeClr>
              </a:buClr>
              <a:buFont typeface="Wingdings" panose="05000000000000000000" pitchFamily="2" charset="2"/>
              <a:buChar char="§"/>
              <a:defRPr sz="1000" kern="0">
                <a:solidFill>
                  <a:srgbClr val="55555A">
                    <a:lumMod val="50000"/>
                  </a:srgbClr>
                </a:solidFill>
                <a:ea typeface="ＭＳ Ｐゴシック"/>
              </a:defRPr>
            </a:lvl1pPr>
            <a:lvl2pPr marL="628650" lvl="1" indent="-171450" eaLnBrk="0" fontAlgn="base" hangingPunct="0">
              <a:spcBef>
                <a:spcPct val="0"/>
              </a:spcBef>
              <a:spcAft>
                <a:spcPts val="1200"/>
              </a:spcAft>
              <a:buClr>
                <a:schemeClr val="tx1">
                  <a:lumMod val="75000"/>
                </a:schemeClr>
              </a:buClr>
              <a:buFont typeface="Wingdings" panose="05000000000000000000" pitchFamily="2" charset="2"/>
              <a:buChar char="§"/>
              <a:defRPr sz="1000" kern="0">
                <a:solidFill>
                  <a:srgbClr val="55555A">
                    <a:lumMod val="50000"/>
                  </a:srgbClr>
                </a:solidFill>
              </a:defRPr>
            </a:lvl2pPr>
          </a:lstStyle>
          <a:p>
            <a:endParaRPr lang="en-GB" dirty="0"/>
          </a:p>
          <a:p>
            <a:r>
              <a:rPr lang="en-GB" dirty="0"/>
              <a:t>Update the Sanction paper with revised costs &amp; Business owner.</a:t>
            </a:r>
          </a:p>
          <a:p>
            <a:r>
              <a:rPr lang="en-GB" dirty="0"/>
              <a:t>Sanction submission – both US/UK (weekly)</a:t>
            </a:r>
          </a:p>
          <a:p>
            <a:r>
              <a:rPr lang="en-GB" dirty="0"/>
              <a:t>Delivering the Fieldglass solution in line with current RFP Timelines. Reducing dependencies on </a:t>
            </a:r>
            <a:r>
              <a:rPr lang="en-GB" dirty="0" err="1"/>
              <a:t>myHR</a:t>
            </a:r>
            <a:r>
              <a:rPr lang="en-GB" dirty="0"/>
              <a:t>. </a:t>
            </a:r>
          </a:p>
          <a:p>
            <a:pPr marL="0" indent="0">
              <a:buNone/>
            </a:pPr>
            <a:endParaRPr lang="en-GB" dirty="0"/>
          </a:p>
        </p:txBody>
      </p:sp>
    </p:spTree>
    <p:extLst>
      <p:ext uri="{BB962C8B-B14F-4D97-AF65-F5344CB8AC3E}">
        <p14:creationId xmlns:p14="http://schemas.microsoft.com/office/powerpoint/2010/main" val="27540623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9">
            <a:extLst>
              <a:ext uri="{FF2B5EF4-FFF2-40B4-BE49-F238E27FC236}">
                <a16:creationId xmlns:a16="http://schemas.microsoft.com/office/drawing/2014/main" id="{1D57BCF6-9C96-4AC4-B4FA-AE2E27E5C01B}"/>
              </a:ext>
            </a:extLst>
          </p:cNvPr>
          <p:cNvSpPr txBox="1">
            <a:spLocks/>
          </p:cNvSpPr>
          <p:nvPr/>
        </p:nvSpPr>
        <p:spPr>
          <a:xfrm>
            <a:off x="0" y="6314028"/>
            <a:ext cx="1674421" cy="543972"/>
          </a:xfrm>
          <a:prstGeom prst="chevron">
            <a:avLst>
              <a:gd name="adj" fmla="val 0"/>
            </a:avLst>
          </a:prstGeom>
          <a:solidFill>
            <a:schemeClr val="bg1"/>
          </a:solidFill>
        </p:spPr>
        <p:txBody>
          <a:bodyPr vert="horz" lIns="0" tIns="36000" rIns="0" bIns="36000" rtlCol="0" anchor="ctr" anchorCtr="0">
            <a:noAutofit/>
          </a:bodyPr>
          <a:lstStyle>
            <a:lvl1pPr marL="0" indent="0" algn="l" defTabSz="914400" rtl="0" eaLnBrk="1" latinLnBrk="0" hangingPunct="1">
              <a:lnSpc>
                <a:spcPct val="100000"/>
              </a:lnSpc>
              <a:spcBef>
                <a:spcPts val="0"/>
              </a:spcBef>
              <a:spcAft>
                <a:spcPts val="600"/>
              </a:spcAft>
              <a:buFontTx/>
              <a:buNone/>
              <a:defRPr sz="1400" b="1"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400" kern="1200">
                <a:solidFill>
                  <a:schemeClr val="bg1"/>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bg1"/>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a:ln>
                <a:noFill/>
              </a:ln>
              <a:solidFill>
                <a:sysClr val="window" lastClr="FFFFFF"/>
              </a:solidFill>
              <a:effectLst/>
              <a:uLnTx/>
              <a:uFillTx/>
              <a:latin typeface="Arial"/>
              <a:ea typeface="ＭＳ Ｐゴシック"/>
              <a:cs typeface="+mn-cs"/>
            </a:endParaRPr>
          </a:p>
        </p:txBody>
      </p:sp>
      <p:sp>
        <p:nvSpPr>
          <p:cNvPr id="68" name="Rectangle 67">
            <a:extLst>
              <a:ext uri="{FF2B5EF4-FFF2-40B4-BE49-F238E27FC236}">
                <a16:creationId xmlns:a16="http://schemas.microsoft.com/office/drawing/2014/main" id="{0DEAEC8D-C0B2-4569-A64A-9E40EDB8DE35}"/>
              </a:ext>
            </a:extLst>
          </p:cNvPr>
          <p:cNvSpPr/>
          <p:nvPr/>
        </p:nvSpPr>
        <p:spPr bwMode="auto">
          <a:xfrm>
            <a:off x="5367889" y="649152"/>
            <a:ext cx="6763258" cy="61437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23" name="Rectangle 22">
            <a:extLst>
              <a:ext uri="{FF2B5EF4-FFF2-40B4-BE49-F238E27FC236}">
                <a16:creationId xmlns:a16="http://schemas.microsoft.com/office/drawing/2014/main" id="{FDCD04AD-6FB2-4160-9C72-3D219034CB59}"/>
              </a:ext>
            </a:extLst>
          </p:cNvPr>
          <p:cNvSpPr/>
          <p:nvPr/>
        </p:nvSpPr>
        <p:spPr bwMode="auto">
          <a:xfrm>
            <a:off x="46984" y="649150"/>
            <a:ext cx="5198546" cy="61473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3" name="Arrow: Right 2">
            <a:extLst>
              <a:ext uri="{FF2B5EF4-FFF2-40B4-BE49-F238E27FC236}">
                <a16:creationId xmlns:a16="http://schemas.microsoft.com/office/drawing/2014/main" id="{30D8D4E8-BDA4-4568-8F42-0E2989AE5AAC}"/>
              </a:ext>
            </a:extLst>
          </p:cNvPr>
          <p:cNvSpPr/>
          <p:nvPr/>
        </p:nvSpPr>
        <p:spPr bwMode="auto">
          <a:xfrm>
            <a:off x="2914650" y="649151"/>
            <a:ext cx="6054051" cy="4099862"/>
          </a:xfrm>
          <a:prstGeom prst="rightArrow">
            <a:avLst>
              <a:gd name="adj1" fmla="val 71800"/>
              <a:gd name="adj2" fmla="val 87500"/>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pic>
        <p:nvPicPr>
          <p:cNvPr id="2" name="Picture 1">
            <a:extLst>
              <a:ext uri="{FF2B5EF4-FFF2-40B4-BE49-F238E27FC236}">
                <a16:creationId xmlns:a16="http://schemas.microsoft.com/office/drawing/2014/main" id="{255DA13C-3489-49EA-9A45-8D96FB9D9B22}"/>
              </a:ext>
            </a:extLst>
          </p:cNvPr>
          <p:cNvPicPr>
            <a:picLocks noChangeAspect="1"/>
          </p:cNvPicPr>
          <p:nvPr/>
        </p:nvPicPr>
        <p:blipFill>
          <a:blip r:embed="rId3"/>
          <a:stretch>
            <a:fillRect/>
          </a:stretch>
        </p:blipFill>
        <p:spPr>
          <a:xfrm>
            <a:off x="5797927" y="1076701"/>
            <a:ext cx="5043288" cy="3637302"/>
          </a:xfrm>
          <a:prstGeom prst="rect">
            <a:avLst/>
          </a:prstGeom>
        </p:spPr>
      </p:pic>
      <p:sp>
        <p:nvSpPr>
          <p:cNvPr id="71" name="TextBox 70">
            <a:extLst>
              <a:ext uri="{FF2B5EF4-FFF2-40B4-BE49-F238E27FC236}">
                <a16:creationId xmlns:a16="http://schemas.microsoft.com/office/drawing/2014/main" id="{134352ED-0C14-425C-8F0B-229810CDF503}"/>
              </a:ext>
            </a:extLst>
          </p:cNvPr>
          <p:cNvSpPr txBox="1"/>
          <p:nvPr/>
        </p:nvSpPr>
        <p:spPr>
          <a:xfrm>
            <a:off x="354859" y="80553"/>
            <a:ext cx="717384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1">
                <a:solidFill>
                  <a:srgbClr val="00148C"/>
                </a:solidFill>
                <a:latin typeface="Arial" panose="020B0604020202020204" pitchFamily="34" charset="0"/>
                <a:ea typeface="ＭＳ Ｐゴシック"/>
                <a:cs typeface="Arial" panose="020B0604020202020204" pitchFamily="34" charset="0"/>
              </a:rPr>
              <a:t>M</a:t>
            </a:r>
            <a:r>
              <a:rPr kumimoji="0" lang="en-GB" sz="32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panose="020B0604020202020204" pitchFamily="34" charset="0"/>
              </a:rPr>
              <a:t>yHR2.0 Transformation Vision</a:t>
            </a:r>
          </a:p>
        </p:txBody>
      </p:sp>
      <p:sp>
        <p:nvSpPr>
          <p:cNvPr id="4" name="Rectangle 3">
            <a:extLst>
              <a:ext uri="{FF2B5EF4-FFF2-40B4-BE49-F238E27FC236}">
                <a16:creationId xmlns:a16="http://schemas.microsoft.com/office/drawing/2014/main" id="{64688F62-72AE-4C9C-A356-8A7FD5488D4C}"/>
              </a:ext>
            </a:extLst>
          </p:cNvPr>
          <p:cNvSpPr/>
          <p:nvPr/>
        </p:nvSpPr>
        <p:spPr>
          <a:xfrm>
            <a:off x="1560618" y="748506"/>
            <a:ext cx="2690384" cy="3385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Current State</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sp>
        <p:nvSpPr>
          <p:cNvPr id="59" name="Rectangle 58">
            <a:extLst>
              <a:ext uri="{FF2B5EF4-FFF2-40B4-BE49-F238E27FC236}">
                <a16:creationId xmlns:a16="http://schemas.microsoft.com/office/drawing/2014/main" id="{E44E4BD8-15EC-45E3-BC2D-1D29BC6A4E5B}"/>
              </a:ext>
            </a:extLst>
          </p:cNvPr>
          <p:cNvSpPr/>
          <p:nvPr/>
        </p:nvSpPr>
        <p:spPr>
          <a:xfrm>
            <a:off x="7413558" y="661608"/>
            <a:ext cx="2690384" cy="4254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MyHR 2.0 Target</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pic>
        <p:nvPicPr>
          <p:cNvPr id="7" name="Graphic 6" descr="Call center">
            <a:extLst>
              <a:ext uri="{FF2B5EF4-FFF2-40B4-BE49-F238E27FC236}">
                <a16:creationId xmlns:a16="http://schemas.microsoft.com/office/drawing/2014/main" id="{2FE4358E-00C1-4C48-BD2C-417A1DD0A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4609" y="4783466"/>
            <a:ext cx="477109" cy="477109"/>
          </a:xfrm>
          <a:prstGeom prst="rect">
            <a:avLst/>
          </a:prstGeom>
        </p:spPr>
      </p:pic>
      <p:pic>
        <p:nvPicPr>
          <p:cNvPr id="10" name="Graphic 9" descr="Male profile">
            <a:extLst>
              <a:ext uri="{FF2B5EF4-FFF2-40B4-BE49-F238E27FC236}">
                <a16:creationId xmlns:a16="http://schemas.microsoft.com/office/drawing/2014/main" id="{5FAD3C38-D475-4BD1-B4E5-65B7985193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2065" y="4783466"/>
            <a:ext cx="477109" cy="477109"/>
          </a:xfrm>
          <a:prstGeom prst="rect">
            <a:avLst/>
          </a:prstGeom>
        </p:spPr>
      </p:pic>
      <p:pic>
        <p:nvPicPr>
          <p:cNvPr id="14" name="Graphic 13" descr="School girl">
            <a:extLst>
              <a:ext uri="{FF2B5EF4-FFF2-40B4-BE49-F238E27FC236}">
                <a16:creationId xmlns:a16="http://schemas.microsoft.com/office/drawing/2014/main" id="{7249999F-2115-4A91-9092-0ACC8CF81F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7115" y="4783466"/>
            <a:ext cx="477109" cy="477109"/>
          </a:xfrm>
          <a:prstGeom prst="rect">
            <a:avLst/>
          </a:prstGeom>
        </p:spPr>
      </p:pic>
      <p:sp>
        <p:nvSpPr>
          <p:cNvPr id="31" name="TextBox 30">
            <a:extLst>
              <a:ext uri="{FF2B5EF4-FFF2-40B4-BE49-F238E27FC236}">
                <a16:creationId xmlns:a16="http://schemas.microsoft.com/office/drawing/2014/main" id="{2FA9E03A-F7C1-44DA-B94C-E35CD1C9CB6E}"/>
              </a:ext>
            </a:extLst>
          </p:cNvPr>
          <p:cNvSpPr txBox="1"/>
          <p:nvPr/>
        </p:nvSpPr>
        <p:spPr bwMode="auto">
          <a:xfrm>
            <a:off x="6186252" y="5268795"/>
            <a:ext cx="6588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Managers</a:t>
            </a:r>
          </a:p>
        </p:txBody>
      </p:sp>
      <p:sp>
        <p:nvSpPr>
          <p:cNvPr id="32" name="TextBox 31">
            <a:extLst>
              <a:ext uri="{FF2B5EF4-FFF2-40B4-BE49-F238E27FC236}">
                <a16:creationId xmlns:a16="http://schemas.microsoft.com/office/drawing/2014/main" id="{7E037107-8152-40FE-89DD-BE4F5FAF0785}"/>
              </a:ext>
            </a:extLst>
          </p:cNvPr>
          <p:cNvSpPr txBox="1"/>
          <p:nvPr/>
        </p:nvSpPr>
        <p:spPr bwMode="auto">
          <a:xfrm>
            <a:off x="8477921" y="5268795"/>
            <a:ext cx="7453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Employees</a:t>
            </a:r>
          </a:p>
        </p:txBody>
      </p:sp>
      <p:sp>
        <p:nvSpPr>
          <p:cNvPr id="33" name="TextBox 32">
            <a:extLst>
              <a:ext uri="{FF2B5EF4-FFF2-40B4-BE49-F238E27FC236}">
                <a16:creationId xmlns:a16="http://schemas.microsoft.com/office/drawing/2014/main" id="{97CFF193-B27C-4391-B208-4E17F1B8CB5C}"/>
              </a:ext>
            </a:extLst>
          </p:cNvPr>
          <p:cNvSpPr txBox="1"/>
          <p:nvPr/>
        </p:nvSpPr>
        <p:spPr bwMode="auto">
          <a:xfrm>
            <a:off x="10565393" y="5268795"/>
            <a:ext cx="10355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HR &amp; Bus Serv.</a:t>
            </a:r>
          </a:p>
        </p:txBody>
      </p:sp>
      <p:sp>
        <p:nvSpPr>
          <p:cNvPr id="34" name="TextBox 33">
            <a:extLst>
              <a:ext uri="{FF2B5EF4-FFF2-40B4-BE49-F238E27FC236}">
                <a16:creationId xmlns:a16="http://schemas.microsoft.com/office/drawing/2014/main" id="{BBC30A7E-5AE5-4C86-B188-80BBF98DB708}"/>
              </a:ext>
            </a:extLst>
          </p:cNvPr>
          <p:cNvSpPr txBox="1"/>
          <p:nvPr/>
        </p:nvSpPr>
        <p:spPr bwMode="auto">
          <a:xfrm>
            <a:off x="5421211" y="5462141"/>
            <a:ext cx="2310082" cy="18236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system for end-to-end recruitment Inc. contractors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Accountability &amp; control over managing headcount &amp; hierarchy</a:t>
            </a:r>
          </a:p>
        </p:txBody>
      </p:sp>
      <p:sp>
        <p:nvSpPr>
          <p:cNvPr id="35" name="TextBox 34">
            <a:extLst>
              <a:ext uri="{FF2B5EF4-FFF2-40B4-BE49-F238E27FC236}">
                <a16:creationId xmlns:a16="http://schemas.microsoft.com/office/drawing/2014/main" id="{FFEE759E-4E9D-4432-AEA5-B54326613D5A}"/>
              </a:ext>
            </a:extLst>
          </p:cNvPr>
          <p:cNvSpPr txBox="1"/>
          <p:nvPr/>
        </p:nvSpPr>
        <p:spPr bwMode="auto">
          <a:xfrm>
            <a:off x="7784615" y="5454750"/>
            <a:ext cx="2102358" cy="18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tool for all HR Requirements, learning, performance etc.</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One-Stop-Shop for system owners req. workforce data</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 unique identifier, which follows them around the company</a:t>
            </a:r>
          </a:p>
        </p:txBody>
      </p:sp>
      <p:sp>
        <p:nvSpPr>
          <p:cNvPr id="36" name="TextBox 35">
            <a:extLst>
              <a:ext uri="{FF2B5EF4-FFF2-40B4-BE49-F238E27FC236}">
                <a16:creationId xmlns:a16="http://schemas.microsoft.com/office/drawing/2014/main" id="{C2EA591A-281C-4A7E-94AE-328D293852D8}"/>
              </a:ext>
            </a:extLst>
          </p:cNvPr>
          <p:cNvSpPr txBox="1"/>
          <p:nvPr/>
        </p:nvSpPr>
        <p:spPr bwMode="auto">
          <a:xfrm>
            <a:off x="9886973" y="5447358"/>
            <a:ext cx="2258043" cy="18383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Efficient global processes &amp; clear accountability across teams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point of entry for workforce data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Increased control over critical data</a:t>
            </a:r>
          </a:p>
        </p:txBody>
      </p:sp>
      <p:sp>
        <p:nvSpPr>
          <p:cNvPr id="11" name="Rectangle 10">
            <a:extLst>
              <a:ext uri="{FF2B5EF4-FFF2-40B4-BE49-F238E27FC236}">
                <a16:creationId xmlns:a16="http://schemas.microsoft.com/office/drawing/2014/main" id="{C62E3521-CEB4-4E38-BCD5-3AFFCEB36BF8}"/>
              </a:ext>
            </a:extLst>
          </p:cNvPr>
          <p:cNvSpPr/>
          <p:nvPr/>
        </p:nvSpPr>
        <p:spPr>
          <a:xfrm>
            <a:off x="60853" y="4305793"/>
            <a:ext cx="4968000" cy="2323713"/>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Self-Service</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Regional ways of working &amp; regional system configuration</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Out of system disjointed manual processes in Business Services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Increased operational costs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Customised integrations between Employee Central and On Premise SAP causing integration errors &amp; reporting compliance challenges.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Poor data quality across critical HR data fields with a lack of clear HR data governance &amp; ownership framework</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Inadequate end to end metrics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visibility into performance challenges &amp; accountability in processes</a:t>
            </a:r>
          </a:p>
        </p:txBody>
      </p:sp>
      <p:grpSp>
        <p:nvGrpSpPr>
          <p:cNvPr id="22" name="Group 21">
            <a:extLst>
              <a:ext uri="{FF2B5EF4-FFF2-40B4-BE49-F238E27FC236}">
                <a16:creationId xmlns:a16="http://schemas.microsoft.com/office/drawing/2014/main" id="{F61A60F6-9561-4142-B355-A6591640068A}"/>
              </a:ext>
            </a:extLst>
          </p:cNvPr>
          <p:cNvGrpSpPr/>
          <p:nvPr/>
        </p:nvGrpSpPr>
        <p:grpSpPr>
          <a:xfrm>
            <a:off x="7770050" y="10713"/>
            <a:ext cx="4621489" cy="680185"/>
            <a:chOff x="5184592" y="-3788"/>
            <a:chExt cx="4621489" cy="680185"/>
          </a:xfrm>
        </p:grpSpPr>
        <p:sp>
          <p:nvSpPr>
            <p:cNvPr id="24" name="TextBox 23">
              <a:extLst>
                <a:ext uri="{FF2B5EF4-FFF2-40B4-BE49-F238E27FC236}">
                  <a16:creationId xmlns:a16="http://schemas.microsoft.com/office/drawing/2014/main" id="{BB76988A-64BB-4A7C-B103-5BAA59736727}"/>
                </a:ext>
              </a:extLst>
            </p:cNvPr>
            <p:cNvSpPr txBox="1"/>
            <p:nvPr/>
          </p:nvSpPr>
          <p:spPr bwMode="auto">
            <a:xfrm>
              <a:off x="5332075" y="9488"/>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Functionality operating as expected</a:t>
              </a:r>
            </a:p>
          </p:txBody>
        </p:sp>
        <p:sp>
          <p:nvSpPr>
            <p:cNvPr id="25" name="Oval 24">
              <a:extLst>
                <a:ext uri="{FF2B5EF4-FFF2-40B4-BE49-F238E27FC236}">
                  <a16:creationId xmlns:a16="http://schemas.microsoft.com/office/drawing/2014/main" id="{4BE92345-298B-4860-86D8-51E27DA8EF8B}"/>
                </a:ext>
              </a:extLst>
            </p:cNvPr>
            <p:cNvSpPr/>
            <p:nvPr/>
          </p:nvSpPr>
          <p:spPr>
            <a:xfrm>
              <a:off x="5184913" y="65072"/>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6" name="TextBox 25">
              <a:extLst>
                <a:ext uri="{FF2B5EF4-FFF2-40B4-BE49-F238E27FC236}">
                  <a16:creationId xmlns:a16="http://schemas.microsoft.com/office/drawing/2014/main" id="{692BBEEB-6772-4556-95BB-828B6C0B02B1}"/>
                </a:ext>
              </a:extLst>
            </p:cNvPr>
            <p:cNvSpPr txBox="1"/>
            <p:nvPr/>
          </p:nvSpPr>
          <p:spPr bwMode="auto">
            <a:xfrm>
              <a:off x="5332075" y="159795"/>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Operating with some issues</a:t>
              </a:r>
            </a:p>
          </p:txBody>
        </p:sp>
        <p:sp>
          <p:nvSpPr>
            <p:cNvPr id="27" name="Oval 26">
              <a:extLst>
                <a:ext uri="{FF2B5EF4-FFF2-40B4-BE49-F238E27FC236}">
                  <a16:creationId xmlns:a16="http://schemas.microsoft.com/office/drawing/2014/main" id="{779C2CF2-3A6C-4028-9C85-09C6E1FB31A5}"/>
                </a:ext>
              </a:extLst>
            </p:cNvPr>
            <p:cNvSpPr/>
            <p:nvPr/>
          </p:nvSpPr>
          <p:spPr>
            <a:xfrm>
              <a:off x="5184913" y="215379"/>
              <a:ext cx="108000" cy="108000"/>
            </a:xfrm>
            <a:prstGeom prst="ellipse">
              <a:avLst/>
            </a:prstGeom>
            <a:solidFill>
              <a:srgbClr val="FFB45A"/>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8" name="TextBox 27">
              <a:extLst>
                <a:ext uri="{FF2B5EF4-FFF2-40B4-BE49-F238E27FC236}">
                  <a16:creationId xmlns:a16="http://schemas.microsoft.com/office/drawing/2014/main" id="{5D2EBC7D-3613-4AB9-BE4F-2DF862C2BB2A}"/>
                </a:ext>
              </a:extLst>
            </p:cNvPr>
            <p:cNvSpPr txBox="1"/>
            <p:nvPr/>
          </p:nvSpPr>
          <p:spPr bwMode="auto">
            <a:xfrm>
              <a:off x="5332075" y="320400"/>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Major Issues / Significant functionality not available</a:t>
              </a:r>
            </a:p>
          </p:txBody>
        </p:sp>
        <p:sp>
          <p:nvSpPr>
            <p:cNvPr id="29" name="Oval 28">
              <a:extLst>
                <a:ext uri="{FF2B5EF4-FFF2-40B4-BE49-F238E27FC236}">
                  <a16:creationId xmlns:a16="http://schemas.microsoft.com/office/drawing/2014/main" id="{E3A33473-CCEC-495D-A147-ED99201AAE66}"/>
                </a:ext>
              </a:extLst>
            </p:cNvPr>
            <p:cNvSpPr/>
            <p:nvPr/>
          </p:nvSpPr>
          <p:spPr>
            <a:xfrm>
              <a:off x="5184913" y="375984"/>
              <a:ext cx="108000" cy="108000"/>
            </a:xfrm>
            <a:prstGeom prst="ellipse">
              <a:avLst/>
            </a:prstGeom>
            <a:solidFill>
              <a:srgbClr val="FF0000"/>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0" name="TextBox 29">
              <a:extLst>
                <a:ext uri="{FF2B5EF4-FFF2-40B4-BE49-F238E27FC236}">
                  <a16:creationId xmlns:a16="http://schemas.microsoft.com/office/drawing/2014/main" id="{29EDB30B-83EC-441A-8ACA-C154DC7D88F0}"/>
                </a:ext>
              </a:extLst>
            </p:cNvPr>
            <p:cNvSpPr txBox="1"/>
            <p:nvPr/>
          </p:nvSpPr>
          <p:spPr bwMode="auto">
            <a:xfrm>
              <a:off x="5332075" y="457230"/>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Improvement driven by MyHR 2.0</a:t>
              </a:r>
            </a:p>
          </p:txBody>
        </p:sp>
        <p:grpSp>
          <p:nvGrpSpPr>
            <p:cNvPr id="37" name="Group 36">
              <a:extLst>
                <a:ext uri="{FF2B5EF4-FFF2-40B4-BE49-F238E27FC236}">
                  <a16:creationId xmlns:a16="http://schemas.microsoft.com/office/drawing/2014/main" id="{36B57AF7-C1EC-4109-A3C6-D9D3B16F939F}"/>
                </a:ext>
              </a:extLst>
            </p:cNvPr>
            <p:cNvGrpSpPr/>
            <p:nvPr/>
          </p:nvGrpSpPr>
          <p:grpSpPr>
            <a:xfrm>
              <a:off x="5184592" y="515832"/>
              <a:ext cx="108321" cy="101962"/>
              <a:chOff x="2888921" y="2006045"/>
              <a:chExt cx="163661" cy="163661"/>
            </a:xfrm>
          </p:grpSpPr>
          <p:sp>
            <p:nvSpPr>
              <p:cNvPr id="45" name="Oval 44">
                <a:extLst>
                  <a:ext uri="{FF2B5EF4-FFF2-40B4-BE49-F238E27FC236}">
                    <a16:creationId xmlns:a16="http://schemas.microsoft.com/office/drawing/2014/main" id="{60CC6769-6A7B-4AF9-BBAB-F5A4A8F156DE}"/>
                  </a:ext>
                </a:extLst>
              </p:cNvPr>
              <p:cNvSpPr/>
              <p:nvPr/>
            </p:nvSpPr>
            <p:spPr bwMode="auto">
              <a:xfrm>
                <a:off x="2888921" y="2006045"/>
                <a:ext cx="163661" cy="163661"/>
              </a:xfrm>
              <a:prstGeom prst="ellipse">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46" name="Arrow: Up 45">
                <a:extLst>
                  <a:ext uri="{FF2B5EF4-FFF2-40B4-BE49-F238E27FC236}">
                    <a16:creationId xmlns:a16="http://schemas.microsoft.com/office/drawing/2014/main" id="{0B752D0E-524B-4BDC-AD44-E2ADFC681DFF}"/>
                  </a:ext>
                </a:extLst>
              </p:cNvPr>
              <p:cNvSpPr/>
              <p:nvPr/>
            </p:nvSpPr>
            <p:spPr bwMode="auto">
              <a:xfrm>
                <a:off x="2906686" y="2025393"/>
                <a:ext cx="124497" cy="11430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39" name="TextBox 38">
              <a:extLst>
                <a:ext uri="{FF2B5EF4-FFF2-40B4-BE49-F238E27FC236}">
                  <a16:creationId xmlns:a16="http://schemas.microsoft.com/office/drawing/2014/main" id="{9AD6231C-A799-48A0-B80B-F9826464E79B}"/>
                </a:ext>
              </a:extLst>
            </p:cNvPr>
            <p:cNvSpPr txBox="1"/>
            <p:nvPr/>
          </p:nvSpPr>
          <p:spPr bwMode="auto">
            <a:xfrm>
              <a:off x="7610655" y="-3788"/>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err="1">
                  <a:ln>
                    <a:noFill/>
                  </a:ln>
                  <a:solidFill>
                    <a:srgbClr val="55555A">
                      <a:lumMod val="50000"/>
                    </a:srgbClr>
                  </a:solidFill>
                  <a:effectLst/>
                  <a:uLnTx/>
                  <a:uFillTx/>
                  <a:latin typeface="Arial"/>
                  <a:ea typeface="ＭＳ Ｐゴシック"/>
                  <a:cs typeface="+mn-cs"/>
                </a:rPr>
                <a:t>MyHub</a:t>
              </a: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 module</a:t>
              </a:r>
            </a:p>
          </p:txBody>
        </p:sp>
        <p:sp>
          <p:nvSpPr>
            <p:cNvPr id="40" name="TextBox 39">
              <a:extLst>
                <a:ext uri="{FF2B5EF4-FFF2-40B4-BE49-F238E27FC236}">
                  <a16:creationId xmlns:a16="http://schemas.microsoft.com/office/drawing/2014/main" id="{186D06D8-3803-4214-8558-FEADD0852153}"/>
                </a:ext>
              </a:extLst>
            </p:cNvPr>
            <p:cNvSpPr txBox="1"/>
            <p:nvPr/>
          </p:nvSpPr>
          <p:spPr bwMode="auto">
            <a:xfrm>
              <a:off x="7610081" y="149307"/>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Addressing existing major issues in </a:t>
              </a:r>
              <a:r>
                <a:rPr kumimoji="0" lang="en-GB" sz="700" b="0" i="0" u="none" strike="noStrike" kern="0" cap="none" spc="0" normalizeH="0" baseline="0" noProof="0" err="1">
                  <a:ln>
                    <a:noFill/>
                  </a:ln>
                  <a:solidFill>
                    <a:srgbClr val="55555A">
                      <a:lumMod val="50000"/>
                    </a:srgbClr>
                  </a:solidFill>
                  <a:effectLst/>
                  <a:uLnTx/>
                  <a:uFillTx/>
                  <a:latin typeface="Arial"/>
                  <a:ea typeface="ＭＳ Ｐゴシック"/>
                  <a:cs typeface="+mn-cs"/>
                </a:rPr>
                <a:t>MyHR</a:t>
              </a: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 2.0</a:t>
              </a:r>
            </a:p>
          </p:txBody>
        </p:sp>
        <p:sp>
          <p:nvSpPr>
            <p:cNvPr id="41" name="TextBox 40">
              <a:extLst>
                <a:ext uri="{FF2B5EF4-FFF2-40B4-BE49-F238E27FC236}">
                  <a16:creationId xmlns:a16="http://schemas.microsoft.com/office/drawing/2014/main" id="{225CED93-3848-479D-AEF8-3CBB23890AA0}"/>
                </a:ext>
              </a:extLst>
            </p:cNvPr>
            <p:cNvSpPr txBox="1"/>
            <p:nvPr/>
          </p:nvSpPr>
          <p:spPr bwMode="auto">
            <a:xfrm>
              <a:off x="7610081" y="306432"/>
              <a:ext cx="19213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Making supporting improvements in My HR 2.0</a:t>
              </a:r>
            </a:p>
          </p:txBody>
        </p:sp>
        <p:sp>
          <p:nvSpPr>
            <p:cNvPr id="43" name="Rectangle 42">
              <a:extLst>
                <a:ext uri="{FF2B5EF4-FFF2-40B4-BE49-F238E27FC236}">
                  <a16:creationId xmlns:a16="http://schemas.microsoft.com/office/drawing/2014/main" id="{F9719E55-323E-421C-9406-35DFED62EFF0}"/>
                </a:ext>
              </a:extLst>
            </p:cNvPr>
            <p:cNvSpPr/>
            <p:nvPr/>
          </p:nvSpPr>
          <p:spPr>
            <a:xfrm>
              <a:off x="7408226" y="208816"/>
              <a:ext cx="146400" cy="109405"/>
            </a:xfrm>
            <a:prstGeom prst="rect">
              <a:avLst/>
            </a:prstGeom>
            <a:solidFill>
              <a:srgbClr val="0014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4" name="Rectangle 43">
              <a:extLst>
                <a:ext uri="{FF2B5EF4-FFF2-40B4-BE49-F238E27FC236}">
                  <a16:creationId xmlns:a16="http://schemas.microsoft.com/office/drawing/2014/main" id="{C807A2F0-CABC-467B-B713-8A4FEE190A34}"/>
                </a:ext>
              </a:extLst>
            </p:cNvPr>
            <p:cNvSpPr/>
            <p:nvPr/>
          </p:nvSpPr>
          <p:spPr>
            <a:xfrm>
              <a:off x="7411808" y="363615"/>
              <a:ext cx="146400" cy="96873"/>
            </a:xfrm>
            <a:prstGeom prst="rect">
              <a:avLst/>
            </a:prstGeom>
            <a:solidFill>
              <a:srgbClr val="AAAAA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80" name="Rectangle 279">
              <a:extLst>
                <a:ext uri="{FF2B5EF4-FFF2-40B4-BE49-F238E27FC236}">
                  <a16:creationId xmlns:a16="http://schemas.microsoft.com/office/drawing/2014/main" id="{BD4E0B9F-F1C1-43E1-A3FD-6E8B30FF9731}"/>
                </a:ext>
              </a:extLst>
            </p:cNvPr>
            <p:cNvSpPr/>
            <p:nvPr/>
          </p:nvSpPr>
          <p:spPr>
            <a:xfrm>
              <a:off x="7407482" y="54016"/>
              <a:ext cx="146400" cy="109405"/>
            </a:xfrm>
            <a:prstGeom prst="rect">
              <a:avLst/>
            </a:prstGeom>
            <a:solidFill>
              <a:srgbClr val="00BEB4"/>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grpSp>
      <p:sp>
        <p:nvSpPr>
          <p:cNvPr id="5" name="Footer Placeholder 4"/>
          <p:cNvSpPr>
            <a:spLocks noGrp="1"/>
          </p:cNvSpPr>
          <p:nvPr>
            <p:ph type="ftr" sz="quarter" idx="5"/>
          </p:nvPr>
        </p:nvSpPr>
        <p:spPr>
          <a:xfrm>
            <a:off x="414653" y="6624503"/>
            <a:ext cx="1202788" cy="115416"/>
          </a:xfrm>
        </p:spPr>
        <p:txBody>
          <a:bodyPr/>
          <a:lstStyle/>
          <a:p>
            <a:pPr marL="0" marR="0" lvl="0" indent="0" algn="l" defTabSz="914400" rtl="0" eaLnBrk="1" fontAlgn="auto" latinLnBrk="0" hangingPunct="1">
              <a:lnSpc>
                <a:spcPct val="100000"/>
              </a:lnSpc>
              <a:spcBef>
                <a:spcPts val="705"/>
              </a:spcBef>
              <a:spcAft>
                <a:spcPts val="0"/>
              </a:spcAft>
              <a:buClrTx/>
              <a:buSzTx/>
              <a:buFontTx/>
              <a:buNone/>
              <a:tabLst/>
              <a:defRPr/>
            </a:pPr>
            <a:r>
              <a:rPr kumimoji="0" lang="en-US" sz="750" b="0" i="0" u="none" strike="noStrike" kern="1200" cap="none" spc="-5" normalizeH="0" baseline="0" noProof="0">
                <a:ln>
                  <a:noFill/>
                </a:ln>
                <a:solidFill>
                  <a:srgbClr val="54545A"/>
                </a:solidFill>
                <a:effectLst/>
                <a:uLnTx/>
                <a:uFillTx/>
                <a:latin typeface="Arial"/>
                <a:ea typeface="ＭＳ Ｐゴシック"/>
                <a:cs typeface="Arial"/>
              </a:rPr>
              <a:t>For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Internal Use</a:t>
            </a:r>
            <a:r>
              <a:rPr kumimoji="0" lang="en-US" sz="750" b="0" i="0" u="none" strike="noStrike" kern="1200" cap="none" spc="-15" normalizeH="0" baseline="0" noProof="0">
                <a:ln>
                  <a:noFill/>
                </a:ln>
                <a:solidFill>
                  <a:srgbClr val="54545A"/>
                </a:solidFill>
                <a:effectLst/>
                <a:uLnTx/>
                <a:uFillTx/>
                <a:latin typeface="Arial"/>
                <a:ea typeface="ＭＳ Ｐゴシック"/>
                <a:cs typeface="Arial"/>
              </a:rPr>
              <a:t>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Only</a:t>
            </a:r>
            <a:endParaRPr kumimoji="0" lang="en-US" sz="750" b="1" i="0" u="none" strike="noStrike" kern="1200" cap="none" spc="0" normalizeH="0" baseline="0" noProof="0">
              <a:ln>
                <a:noFill/>
              </a:ln>
              <a:solidFill>
                <a:srgbClr val="00138B"/>
              </a:solidFill>
              <a:effectLst/>
              <a:uLnTx/>
              <a:uFillTx/>
              <a:latin typeface="Arial"/>
              <a:ea typeface="ＭＳ Ｐゴシック"/>
              <a:cs typeface="Arial"/>
            </a:endParaRPr>
          </a:p>
        </p:txBody>
      </p:sp>
      <p:pic>
        <p:nvPicPr>
          <p:cNvPr id="19" name="Picture 18">
            <a:extLst>
              <a:ext uri="{FF2B5EF4-FFF2-40B4-BE49-F238E27FC236}">
                <a16:creationId xmlns:a16="http://schemas.microsoft.com/office/drawing/2014/main" id="{87730DE5-1E2E-4D81-883B-16FE528443AD}"/>
              </a:ext>
            </a:extLst>
          </p:cNvPr>
          <p:cNvPicPr>
            <a:picLocks noChangeAspect="1"/>
          </p:cNvPicPr>
          <p:nvPr/>
        </p:nvPicPr>
        <p:blipFill rotWithShape="1">
          <a:blip r:embed="rId10"/>
          <a:srcRect l="1497" b="2986"/>
          <a:stretch/>
        </p:blipFill>
        <p:spPr>
          <a:xfrm>
            <a:off x="63177" y="1054419"/>
            <a:ext cx="5323176" cy="3216921"/>
          </a:xfrm>
          <a:prstGeom prst="rect">
            <a:avLst/>
          </a:prstGeom>
        </p:spPr>
      </p:pic>
      <p:sp>
        <p:nvSpPr>
          <p:cNvPr id="6" name="Oval 5">
            <a:extLst>
              <a:ext uri="{FF2B5EF4-FFF2-40B4-BE49-F238E27FC236}">
                <a16:creationId xmlns:a16="http://schemas.microsoft.com/office/drawing/2014/main" id="{A7174FAE-7AB2-49BF-9C19-2DE7F84F6841}"/>
              </a:ext>
            </a:extLst>
          </p:cNvPr>
          <p:cNvSpPr/>
          <p:nvPr/>
        </p:nvSpPr>
        <p:spPr>
          <a:xfrm>
            <a:off x="7550612" y="1311527"/>
            <a:ext cx="2530532" cy="2555339"/>
          </a:xfrm>
          <a:prstGeom prst="ellipse">
            <a:avLst/>
          </a:prstGeom>
          <a:solidFill>
            <a:schemeClr val="bg1"/>
          </a:solidFill>
        </p:spPr>
        <p:txBody>
          <a:bodyPr wrap="square" rtlCol="0" anchor="ctr">
            <a:noAutofit/>
          </a:bodyPr>
          <a:lstStyle/>
          <a:p>
            <a:pPr algn="l"/>
            <a:endParaRPr lang="en-GB" sz="1000">
              <a:solidFill>
                <a:srgbClr val="55555A"/>
              </a:solidFill>
            </a:endParaRPr>
          </a:p>
        </p:txBody>
      </p:sp>
      <p:graphicFrame>
        <p:nvGraphicFramePr>
          <p:cNvPr id="47" name="Chart 46">
            <a:extLst>
              <a:ext uri="{FF2B5EF4-FFF2-40B4-BE49-F238E27FC236}">
                <a16:creationId xmlns:a16="http://schemas.microsoft.com/office/drawing/2014/main" id="{D82583E1-DB6D-4C1D-A548-74FA63D2BDA7}"/>
              </a:ext>
            </a:extLst>
          </p:cNvPr>
          <p:cNvGraphicFramePr/>
          <p:nvPr/>
        </p:nvGraphicFramePr>
        <p:xfrm>
          <a:off x="5532920" y="883432"/>
          <a:ext cx="4887813" cy="2997518"/>
        </p:xfrm>
        <a:graphic>
          <a:graphicData uri="http://schemas.openxmlformats.org/drawingml/2006/chart">
            <c:chart xmlns:c="http://schemas.openxmlformats.org/drawingml/2006/chart" xmlns:r="http://schemas.openxmlformats.org/officeDocument/2006/relationships" r:id="rId11"/>
          </a:graphicData>
        </a:graphic>
      </p:graphicFrame>
      <p:grpSp>
        <p:nvGrpSpPr>
          <p:cNvPr id="135" name="Group 77">
            <a:extLst>
              <a:ext uri="{FF2B5EF4-FFF2-40B4-BE49-F238E27FC236}">
                <a16:creationId xmlns:a16="http://schemas.microsoft.com/office/drawing/2014/main" id="{95D39957-93E5-47CD-BEEF-2A561F180F74}"/>
              </a:ext>
            </a:extLst>
          </p:cNvPr>
          <p:cNvGrpSpPr>
            <a:grpSpLocks noChangeAspect="1"/>
          </p:cNvGrpSpPr>
          <p:nvPr/>
        </p:nvGrpSpPr>
        <p:grpSpPr bwMode="auto">
          <a:xfrm>
            <a:off x="8086897" y="1592947"/>
            <a:ext cx="117798" cy="107113"/>
            <a:chOff x="3458" y="1789"/>
            <a:chExt cx="392" cy="361"/>
          </a:xfrm>
          <a:solidFill>
            <a:schemeClr val="bg1"/>
          </a:solidFill>
        </p:grpSpPr>
        <p:sp>
          <p:nvSpPr>
            <p:cNvPr id="215" name="Freeform 78">
              <a:extLst>
                <a:ext uri="{FF2B5EF4-FFF2-40B4-BE49-F238E27FC236}">
                  <a16:creationId xmlns:a16="http://schemas.microsoft.com/office/drawing/2014/main" id="{EBA4C270-845B-4817-9E87-CB9D6755C462}"/>
                </a:ext>
              </a:extLst>
            </p:cNvPr>
            <p:cNvSpPr>
              <a:spLocks/>
            </p:cNvSpPr>
            <p:nvPr/>
          </p:nvSpPr>
          <p:spPr bwMode="auto">
            <a:xfrm>
              <a:off x="3458" y="1789"/>
              <a:ext cx="238" cy="361"/>
            </a:xfrm>
            <a:custGeom>
              <a:avLst/>
              <a:gdLst>
                <a:gd name="T0" fmla="*/ 162 w 168"/>
                <a:gd name="T1" fmla="*/ 264 h 264"/>
                <a:gd name="T2" fmla="*/ 6 w 168"/>
                <a:gd name="T3" fmla="*/ 264 h 264"/>
                <a:gd name="T4" fmla="*/ 0 w 168"/>
                <a:gd name="T5" fmla="*/ 258 h 264"/>
                <a:gd name="T6" fmla="*/ 0 w 168"/>
                <a:gd name="T7" fmla="*/ 6 h 264"/>
                <a:gd name="T8" fmla="*/ 6 w 168"/>
                <a:gd name="T9" fmla="*/ 0 h 264"/>
                <a:gd name="T10" fmla="*/ 162 w 168"/>
                <a:gd name="T11" fmla="*/ 0 h 264"/>
                <a:gd name="T12" fmla="*/ 168 w 168"/>
                <a:gd name="T13" fmla="*/ 6 h 264"/>
                <a:gd name="T14" fmla="*/ 168 w 168"/>
                <a:gd name="T15" fmla="*/ 54 h 264"/>
                <a:gd name="T16" fmla="*/ 162 w 168"/>
                <a:gd name="T17" fmla="*/ 60 h 264"/>
                <a:gd name="T18" fmla="*/ 156 w 168"/>
                <a:gd name="T19" fmla="*/ 54 h 264"/>
                <a:gd name="T20" fmla="*/ 156 w 168"/>
                <a:gd name="T21" fmla="*/ 12 h 264"/>
                <a:gd name="T22" fmla="*/ 12 w 168"/>
                <a:gd name="T23" fmla="*/ 12 h 264"/>
                <a:gd name="T24" fmla="*/ 12 w 168"/>
                <a:gd name="T25" fmla="*/ 252 h 264"/>
                <a:gd name="T26" fmla="*/ 156 w 168"/>
                <a:gd name="T27" fmla="*/ 252 h 264"/>
                <a:gd name="T28" fmla="*/ 156 w 168"/>
                <a:gd name="T29" fmla="*/ 223 h 264"/>
                <a:gd name="T30" fmla="*/ 162 w 168"/>
                <a:gd name="T31" fmla="*/ 217 h 264"/>
                <a:gd name="T32" fmla="*/ 168 w 168"/>
                <a:gd name="T33" fmla="*/ 223 h 264"/>
                <a:gd name="T34" fmla="*/ 168 w 168"/>
                <a:gd name="T35" fmla="*/ 258 h 264"/>
                <a:gd name="T36" fmla="*/ 162 w 16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264">
                  <a:moveTo>
                    <a:pt x="162" y="264"/>
                  </a:moveTo>
                  <a:cubicBezTo>
                    <a:pt x="6" y="264"/>
                    <a:pt x="6" y="264"/>
                    <a:pt x="6" y="264"/>
                  </a:cubicBezTo>
                  <a:cubicBezTo>
                    <a:pt x="3" y="264"/>
                    <a:pt x="0" y="262"/>
                    <a:pt x="0" y="258"/>
                  </a:cubicBezTo>
                  <a:cubicBezTo>
                    <a:pt x="0" y="6"/>
                    <a:pt x="0" y="6"/>
                    <a:pt x="0" y="6"/>
                  </a:cubicBezTo>
                  <a:cubicBezTo>
                    <a:pt x="0" y="3"/>
                    <a:pt x="3" y="0"/>
                    <a:pt x="6" y="0"/>
                  </a:cubicBezTo>
                  <a:cubicBezTo>
                    <a:pt x="162" y="0"/>
                    <a:pt x="162" y="0"/>
                    <a:pt x="162" y="0"/>
                  </a:cubicBezTo>
                  <a:cubicBezTo>
                    <a:pt x="166" y="0"/>
                    <a:pt x="168" y="3"/>
                    <a:pt x="168" y="6"/>
                  </a:cubicBezTo>
                  <a:cubicBezTo>
                    <a:pt x="168" y="54"/>
                    <a:pt x="168" y="54"/>
                    <a:pt x="168" y="54"/>
                  </a:cubicBezTo>
                  <a:cubicBezTo>
                    <a:pt x="168" y="58"/>
                    <a:pt x="166" y="60"/>
                    <a:pt x="162" y="60"/>
                  </a:cubicBezTo>
                  <a:cubicBezTo>
                    <a:pt x="159" y="60"/>
                    <a:pt x="156" y="58"/>
                    <a:pt x="156" y="54"/>
                  </a:cubicBezTo>
                  <a:cubicBezTo>
                    <a:pt x="156" y="12"/>
                    <a:pt x="156" y="12"/>
                    <a:pt x="156" y="12"/>
                  </a:cubicBezTo>
                  <a:cubicBezTo>
                    <a:pt x="12" y="12"/>
                    <a:pt x="12" y="12"/>
                    <a:pt x="12" y="12"/>
                  </a:cubicBezTo>
                  <a:cubicBezTo>
                    <a:pt x="12" y="252"/>
                    <a:pt x="12" y="252"/>
                    <a:pt x="12" y="252"/>
                  </a:cubicBezTo>
                  <a:cubicBezTo>
                    <a:pt x="156" y="252"/>
                    <a:pt x="156" y="252"/>
                    <a:pt x="156" y="252"/>
                  </a:cubicBezTo>
                  <a:cubicBezTo>
                    <a:pt x="156" y="223"/>
                    <a:pt x="156" y="223"/>
                    <a:pt x="156" y="223"/>
                  </a:cubicBezTo>
                  <a:cubicBezTo>
                    <a:pt x="156" y="219"/>
                    <a:pt x="159" y="217"/>
                    <a:pt x="162" y="217"/>
                  </a:cubicBezTo>
                  <a:cubicBezTo>
                    <a:pt x="166" y="217"/>
                    <a:pt x="168" y="219"/>
                    <a:pt x="168" y="223"/>
                  </a:cubicBezTo>
                  <a:cubicBezTo>
                    <a:pt x="168" y="258"/>
                    <a:pt x="168" y="258"/>
                    <a:pt x="168" y="258"/>
                  </a:cubicBezTo>
                  <a:cubicBezTo>
                    <a:pt x="168" y="262"/>
                    <a:pt x="166" y="264"/>
                    <a:pt x="16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6" name="Freeform 79">
              <a:extLst>
                <a:ext uri="{FF2B5EF4-FFF2-40B4-BE49-F238E27FC236}">
                  <a16:creationId xmlns:a16="http://schemas.microsoft.com/office/drawing/2014/main" id="{8C4245B4-443A-49DB-A416-7C53AE5867C6}"/>
                </a:ext>
              </a:extLst>
            </p:cNvPr>
            <p:cNvSpPr>
              <a:spLocks/>
            </p:cNvSpPr>
            <p:nvPr/>
          </p:nvSpPr>
          <p:spPr bwMode="auto">
            <a:xfrm>
              <a:off x="3528" y="1948"/>
              <a:ext cx="306" cy="43"/>
            </a:xfrm>
            <a:custGeom>
              <a:avLst/>
              <a:gdLst>
                <a:gd name="T0" fmla="*/ 210 w 216"/>
                <a:gd name="T1" fmla="*/ 12 h 12"/>
                <a:gd name="T2" fmla="*/ 6 w 216"/>
                <a:gd name="T3" fmla="*/ 12 h 12"/>
                <a:gd name="T4" fmla="*/ 0 w 216"/>
                <a:gd name="T5" fmla="*/ 6 h 12"/>
                <a:gd name="T6" fmla="*/ 6 w 216"/>
                <a:gd name="T7" fmla="*/ 0 h 12"/>
                <a:gd name="T8" fmla="*/ 210 w 216"/>
                <a:gd name="T9" fmla="*/ 0 h 12"/>
                <a:gd name="T10" fmla="*/ 216 w 216"/>
                <a:gd name="T11" fmla="*/ 6 h 12"/>
                <a:gd name="T12" fmla="*/ 210 w 21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16" h="12">
                  <a:moveTo>
                    <a:pt x="210" y="12"/>
                  </a:moveTo>
                  <a:cubicBezTo>
                    <a:pt x="6" y="12"/>
                    <a:pt x="6" y="12"/>
                    <a:pt x="6" y="12"/>
                  </a:cubicBezTo>
                  <a:cubicBezTo>
                    <a:pt x="3" y="12"/>
                    <a:pt x="0" y="10"/>
                    <a:pt x="0" y="6"/>
                  </a:cubicBezTo>
                  <a:cubicBezTo>
                    <a:pt x="0" y="3"/>
                    <a:pt x="3" y="0"/>
                    <a:pt x="6" y="0"/>
                  </a:cubicBezTo>
                  <a:cubicBezTo>
                    <a:pt x="210" y="0"/>
                    <a:pt x="210" y="0"/>
                    <a:pt x="210" y="0"/>
                  </a:cubicBezTo>
                  <a:cubicBezTo>
                    <a:pt x="214" y="0"/>
                    <a:pt x="216" y="3"/>
                    <a:pt x="216" y="6"/>
                  </a:cubicBezTo>
                  <a:cubicBezTo>
                    <a:pt x="216" y="10"/>
                    <a:pt x="214" y="12"/>
                    <a:pt x="2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7" name="Freeform 80">
              <a:extLst>
                <a:ext uri="{FF2B5EF4-FFF2-40B4-BE49-F238E27FC236}">
                  <a16:creationId xmlns:a16="http://schemas.microsoft.com/office/drawing/2014/main" id="{CB856E43-CE4F-44A3-B5C6-3725079D87F3}"/>
                </a:ext>
              </a:extLst>
            </p:cNvPr>
            <p:cNvSpPr>
              <a:spLocks/>
            </p:cNvSpPr>
            <p:nvPr/>
          </p:nvSpPr>
          <p:spPr bwMode="auto">
            <a:xfrm>
              <a:off x="3742" y="1866"/>
              <a:ext cx="108" cy="195"/>
            </a:xfrm>
            <a:custGeom>
              <a:avLst/>
              <a:gdLst>
                <a:gd name="T0" fmla="*/ 6 w 73"/>
                <a:gd name="T1" fmla="*/ 132 h 132"/>
                <a:gd name="T2" fmla="*/ 2 w 73"/>
                <a:gd name="T3" fmla="*/ 131 h 132"/>
                <a:gd name="T4" fmla="*/ 2 w 73"/>
                <a:gd name="T5" fmla="*/ 122 h 132"/>
                <a:gd name="T6" fmla="*/ 58 w 73"/>
                <a:gd name="T7" fmla="*/ 66 h 132"/>
                <a:gd name="T8" fmla="*/ 2 w 73"/>
                <a:gd name="T9" fmla="*/ 11 h 132"/>
                <a:gd name="T10" fmla="*/ 2 w 73"/>
                <a:gd name="T11" fmla="*/ 2 h 132"/>
                <a:gd name="T12" fmla="*/ 10 w 73"/>
                <a:gd name="T13" fmla="*/ 2 h 132"/>
                <a:gd name="T14" fmla="*/ 70 w 73"/>
                <a:gd name="T15" fmla="*/ 62 h 132"/>
                <a:gd name="T16" fmla="*/ 70 w 73"/>
                <a:gd name="T17" fmla="*/ 71 h 132"/>
                <a:gd name="T18" fmla="*/ 10 w 73"/>
                <a:gd name="T19" fmla="*/ 131 h 132"/>
                <a:gd name="T20" fmla="*/ 6 w 73"/>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32">
                  <a:moveTo>
                    <a:pt x="6" y="132"/>
                  </a:moveTo>
                  <a:cubicBezTo>
                    <a:pt x="5" y="132"/>
                    <a:pt x="3" y="132"/>
                    <a:pt x="2" y="131"/>
                  </a:cubicBezTo>
                  <a:cubicBezTo>
                    <a:pt x="0" y="128"/>
                    <a:pt x="0" y="124"/>
                    <a:pt x="2" y="122"/>
                  </a:cubicBezTo>
                  <a:cubicBezTo>
                    <a:pt x="58" y="66"/>
                    <a:pt x="58" y="66"/>
                    <a:pt x="58" y="66"/>
                  </a:cubicBezTo>
                  <a:cubicBezTo>
                    <a:pt x="2" y="11"/>
                    <a:pt x="2" y="11"/>
                    <a:pt x="2" y="11"/>
                  </a:cubicBezTo>
                  <a:cubicBezTo>
                    <a:pt x="0" y="8"/>
                    <a:pt x="0" y="4"/>
                    <a:pt x="2" y="2"/>
                  </a:cubicBezTo>
                  <a:cubicBezTo>
                    <a:pt x="4" y="0"/>
                    <a:pt x="8" y="0"/>
                    <a:pt x="10" y="2"/>
                  </a:cubicBezTo>
                  <a:cubicBezTo>
                    <a:pt x="70" y="62"/>
                    <a:pt x="70" y="62"/>
                    <a:pt x="70" y="62"/>
                  </a:cubicBezTo>
                  <a:cubicBezTo>
                    <a:pt x="73" y="64"/>
                    <a:pt x="73" y="68"/>
                    <a:pt x="70" y="71"/>
                  </a:cubicBezTo>
                  <a:cubicBezTo>
                    <a:pt x="10" y="131"/>
                    <a:pt x="10" y="131"/>
                    <a:pt x="10" y="131"/>
                  </a:cubicBezTo>
                  <a:cubicBezTo>
                    <a:pt x="9" y="132"/>
                    <a:pt x="8" y="132"/>
                    <a:pt x="6"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0">
            <a:extLst>
              <a:ext uri="{FF2B5EF4-FFF2-40B4-BE49-F238E27FC236}">
                <a16:creationId xmlns:a16="http://schemas.microsoft.com/office/drawing/2014/main" id="{C3768DE0-2DDA-4BCA-ACA6-9BDB208B8BF8}"/>
              </a:ext>
            </a:extLst>
          </p:cNvPr>
          <p:cNvGrpSpPr>
            <a:grpSpLocks noChangeAspect="1"/>
          </p:cNvGrpSpPr>
          <p:nvPr/>
        </p:nvGrpSpPr>
        <p:grpSpPr bwMode="auto">
          <a:xfrm>
            <a:off x="8641746" y="1369349"/>
            <a:ext cx="119926" cy="109538"/>
            <a:chOff x="3438" y="454"/>
            <a:chExt cx="427" cy="395"/>
          </a:xfrm>
          <a:solidFill>
            <a:schemeClr val="bg1"/>
          </a:solidFill>
        </p:grpSpPr>
        <p:sp>
          <p:nvSpPr>
            <p:cNvPr id="206" name="Freeform 41">
              <a:extLst>
                <a:ext uri="{FF2B5EF4-FFF2-40B4-BE49-F238E27FC236}">
                  <a16:creationId xmlns:a16="http://schemas.microsoft.com/office/drawing/2014/main" id="{53A48D8D-BEC4-4201-BDE2-7E86627520DB}"/>
                </a:ext>
              </a:extLst>
            </p:cNvPr>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7" name="Freeform 42">
              <a:extLst>
                <a:ext uri="{FF2B5EF4-FFF2-40B4-BE49-F238E27FC236}">
                  <a16:creationId xmlns:a16="http://schemas.microsoft.com/office/drawing/2014/main" id="{90B313BD-A7EA-4B24-B67B-84DE73A07811}"/>
                </a:ext>
              </a:extLst>
            </p:cNvPr>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8" name="Freeform 43">
              <a:extLst>
                <a:ext uri="{FF2B5EF4-FFF2-40B4-BE49-F238E27FC236}">
                  <a16:creationId xmlns:a16="http://schemas.microsoft.com/office/drawing/2014/main" id="{F6F55900-2B84-448E-8371-83E6D45EA49B}"/>
                </a:ext>
              </a:extLst>
            </p:cNvPr>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09" name="Freeform 44">
              <a:extLst>
                <a:ext uri="{FF2B5EF4-FFF2-40B4-BE49-F238E27FC236}">
                  <a16:creationId xmlns:a16="http://schemas.microsoft.com/office/drawing/2014/main" id="{780254D1-C29A-43C7-A2AE-9AFF1FDC3D5D}"/>
                </a:ext>
              </a:extLst>
            </p:cNvPr>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0" name="Freeform 45">
              <a:extLst>
                <a:ext uri="{FF2B5EF4-FFF2-40B4-BE49-F238E27FC236}">
                  <a16:creationId xmlns:a16="http://schemas.microsoft.com/office/drawing/2014/main" id="{853D36D2-040E-4EDC-84BE-658F80820DDD}"/>
                </a:ext>
              </a:extLst>
            </p:cNvPr>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1" name="Freeform 46">
              <a:extLst>
                <a:ext uri="{FF2B5EF4-FFF2-40B4-BE49-F238E27FC236}">
                  <a16:creationId xmlns:a16="http://schemas.microsoft.com/office/drawing/2014/main" id="{9B0DB0A9-FFBC-49CD-8139-50202C02088E}"/>
                </a:ext>
              </a:extLst>
            </p:cNvPr>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2" name="Freeform 47">
              <a:extLst>
                <a:ext uri="{FF2B5EF4-FFF2-40B4-BE49-F238E27FC236}">
                  <a16:creationId xmlns:a16="http://schemas.microsoft.com/office/drawing/2014/main" id="{075B0A8A-B50B-4FC4-BBCA-47591B3CE7AC}"/>
                </a:ext>
              </a:extLst>
            </p:cNvPr>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3" name="Freeform 48">
              <a:extLst>
                <a:ext uri="{FF2B5EF4-FFF2-40B4-BE49-F238E27FC236}">
                  <a16:creationId xmlns:a16="http://schemas.microsoft.com/office/drawing/2014/main" id="{ED555267-2DB4-4142-B9BC-CE124400A1F6}"/>
                </a:ext>
              </a:extLst>
            </p:cNvPr>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14" name="Freeform 49">
              <a:extLst>
                <a:ext uri="{FF2B5EF4-FFF2-40B4-BE49-F238E27FC236}">
                  <a16:creationId xmlns:a16="http://schemas.microsoft.com/office/drawing/2014/main" id="{E8055DF9-7EA1-406E-B575-E411CF3EC5C8}"/>
                </a:ext>
              </a:extLst>
            </p:cNvPr>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7" name="Group 38">
            <a:extLst>
              <a:ext uri="{FF2B5EF4-FFF2-40B4-BE49-F238E27FC236}">
                <a16:creationId xmlns:a16="http://schemas.microsoft.com/office/drawing/2014/main" id="{9FACED9A-CAAE-4C3D-A14A-EB5C786D2370}"/>
              </a:ext>
            </a:extLst>
          </p:cNvPr>
          <p:cNvGrpSpPr>
            <a:grpSpLocks noChangeAspect="1"/>
          </p:cNvGrpSpPr>
          <p:nvPr/>
        </p:nvGrpSpPr>
        <p:grpSpPr bwMode="auto">
          <a:xfrm>
            <a:off x="9260892" y="1466713"/>
            <a:ext cx="110201" cy="106343"/>
            <a:chOff x="4653" y="660"/>
            <a:chExt cx="441" cy="431"/>
          </a:xfrm>
          <a:solidFill>
            <a:schemeClr val="bg1"/>
          </a:solidFill>
        </p:grpSpPr>
        <p:sp>
          <p:nvSpPr>
            <p:cNvPr id="200" name="Freeform 39">
              <a:extLst>
                <a:ext uri="{FF2B5EF4-FFF2-40B4-BE49-F238E27FC236}">
                  <a16:creationId xmlns:a16="http://schemas.microsoft.com/office/drawing/2014/main" id="{302DBA41-E0FC-4CB3-9E3F-F722CE780D0A}"/>
                </a:ext>
              </a:extLst>
            </p:cNvPr>
            <p:cNvSpPr>
              <a:spLocks/>
            </p:cNvSpPr>
            <p:nvPr/>
          </p:nvSpPr>
          <p:spPr bwMode="auto">
            <a:xfrm>
              <a:off x="4936" y="955"/>
              <a:ext cx="114" cy="74"/>
            </a:xfrm>
            <a:custGeom>
              <a:avLst/>
              <a:gdLst>
                <a:gd name="T0" fmla="*/ 31 w 74"/>
                <a:gd name="T1" fmla="*/ 49 h 49"/>
                <a:gd name="T2" fmla="*/ 31 w 74"/>
                <a:gd name="T3" fmla="*/ 49 h 49"/>
                <a:gd name="T4" fmla="*/ 26 w 74"/>
                <a:gd name="T5" fmla="*/ 47 h 49"/>
                <a:gd name="T6" fmla="*/ 3 w 74"/>
                <a:gd name="T7" fmla="*/ 23 h 49"/>
                <a:gd name="T8" fmla="*/ 3 w 74"/>
                <a:gd name="T9" fmla="*/ 15 h 49"/>
                <a:gd name="T10" fmla="*/ 11 w 74"/>
                <a:gd name="T11" fmla="*/ 15 h 49"/>
                <a:gd name="T12" fmla="*/ 31 w 74"/>
                <a:gd name="T13" fmla="*/ 35 h 49"/>
                <a:gd name="T14" fmla="*/ 63 w 74"/>
                <a:gd name="T15" fmla="*/ 3 h 49"/>
                <a:gd name="T16" fmla="*/ 71 w 74"/>
                <a:gd name="T17" fmla="*/ 3 h 49"/>
                <a:gd name="T18" fmla="*/ 71 w 74"/>
                <a:gd name="T19" fmla="*/ 11 h 49"/>
                <a:gd name="T20" fmla="*/ 35 w 74"/>
                <a:gd name="T21" fmla="*/ 47 h 49"/>
                <a:gd name="T22" fmla="*/ 31 w 74"/>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9">
                  <a:moveTo>
                    <a:pt x="31" y="49"/>
                  </a:moveTo>
                  <a:cubicBezTo>
                    <a:pt x="31" y="49"/>
                    <a:pt x="31" y="49"/>
                    <a:pt x="31" y="49"/>
                  </a:cubicBezTo>
                  <a:cubicBezTo>
                    <a:pt x="29" y="49"/>
                    <a:pt x="28" y="48"/>
                    <a:pt x="26" y="47"/>
                  </a:cubicBezTo>
                  <a:cubicBezTo>
                    <a:pt x="3" y="23"/>
                    <a:pt x="3" y="23"/>
                    <a:pt x="3" y="23"/>
                  </a:cubicBezTo>
                  <a:cubicBezTo>
                    <a:pt x="0" y="21"/>
                    <a:pt x="0" y="17"/>
                    <a:pt x="3" y="15"/>
                  </a:cubicBezTo>
                  <a:cubicBezTo>
                    <a:pt x="5" y="12"/>
                    <a:pt x="9" y="12"/>
                    <a:pt x="11" y="15"/>
                  </a:cubicBezTo>
                  <a:cubicBezTo>
                    <a:pt x="31" y="35"/>
                    <a:pt x="31" y="35"/>
                    <a:pt x="31" y="35"/>
                  </a:cubicBezTo>
                  <a:cubicBezTo>
                    <a:pt x="63" y="3"/>
                    <a:pt x="63" y="3"/>
                    <a:pt x="63" y="3"/>
                  </a:cubicBezTo>
                  <a:cubicBezTo>
                    <a:pt x="65" y="0"/>
                    <a:pt x="69" y="0"/>
                    <a:pt x="71" y="3"/>
                  </a:cubicBezTo>
                  <a:cubicBezTo>
                    <a:pt x="74" y="5"/>
                    <a:pt x="74" y="9"/>
                    <a:pt x="71" y="11"/>
                  </a:cubicBezTo>
                  <a:cubicBezTo>
                    <a:pt x="35" y="47"/>
                    <a:pt x="35" y="47"/>
                    <a:pt x="35" y="47"/>
                  </a:cubicBezTo>
                  <a:cubicBezTo>
                    <a:pt x="34" y="48"/>
                    <a:pt x="32" y="49"/>
                    <a:pt x="3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40">
              <a:extLst>
                <a:ext uri="{FF2B5EF4-FFF2-40B4-BE49-F238E27FC236}">
                  <a16:creationId xmlns:a16="http://schemas.microsoft.com/office/drawing/2014/main" id="{F6439163-DFB4-4FBE-BAD6-8A4CDEF96085}"/>
                </a:ext>
              </a:extLst>
            </p:cNvPr>
            <p:cNvSpPr>
              <a:spLocks noChangeArrowheads="1"/>
            </p:cNvSpPr>
            <p:nvPr/>
          </p:nvSpPr>
          <p:spPr bwMode="auto">
            <a:xfrm>
              <a:off x="4873" y="870"/>
              <a:ext cx="19"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1">
              <a:extLst>
                <a:ext uri="{FF2B5EF4-FFF2-40B4-BE49-F238E27FC236}">
                  <a16:creationId xmlns:a16="http://schemas.microsoft.com/office/drawing/2014/main" id="{3AEFC1F8-2367-4C2E-BE15-149AB75FA78D}"/>
                </a:ext>
              </a:extLst>
            </p:cNvPr>
            <p:cNvSpPr>
              <a:spLocks/>
            </p:cNvSpPr>
            <p:nvPr/>
          </p:nvSpPr>
          <p:spPr bwMode="auto">
            <a:xfrm>
              <a:off x="4653" y="870"/>
              <a:ext cx="211" cy="186"/>
            </a:xfrm>
            <a:custGeom>
              <a:avLst/>
              <a:gdLst>
                <a:gd name="T0" fmla="*/ 138 w 138"/>
                <a:gd name="T1" fmla="*/ 124 h 124"/>
                <a:gd name="T2" fmla="*/ 6 w 138"/>
                <a:gd name="T3" fmla="*/ 124 h 124"/>
                <a:gd name="T4" fmla="*/ 0 w 138"/>
                <a:gd name="T5" fmla="*/ 118 h 124"/>
                <a:gd name="T6" fmla="*/ 0 w 138"/>
                <a:gd name="T7" fmla="*/ 89 h 124"/>
                <a:gd name="T8" fmla="*/ 28 w 138"/>
                <a:gd name="T9" fmla="*/ 50 h 124"/>
                <a:gd name="T10" fmla="*/ 84 w 138"/>
                <a:gd name="T11" fmla="*/ 30 h 124"/>
                <a:gd name="T12" fmla="*/ 84 w 138"/>
                <a:gd name="T13" fmla="*/ 0 h 124"/>
                <a:gd name="T14" fmla="*/ 96 w 138"/>
                <a:gd name="T15" fmla="*/ 0 h 124"/>
                <a:gd name="T16" fmla="*/ 96 w 138"/>
                <a:gd name="T17" fmla="*/ 34 h 124"/>
                <a:gd name="T18" fmla="*/ 92 w 138"/>
                <a:gd name="T19" fmla="*/ 40 h 124"/>
                <a:gd name="T20" fmla="*/ 32 w 138"/>
                <a:gd name="T21" fmla="*/ 61 h 124"/>
                <a:gd name="T22" fmla="*/ 12 w 138"/>
                <a:gd name="T23" fmla="*/ 89 h 124"/>
                <a:gd name="T24" fmla="*/ 12 w 138"/>
                <a:gd name="T25" fmla="*/ 112 h 124"/>
                <a:gd name="T26" fmla="*/ 138 w 138"/>
                <a:gd name="T27" fmla="*/ 112 h 124"/>
                <a:gd name="T28" fmla="*/ 138 w 138"/>
                <a:gd name="T2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24">
                  <a:moveTo>
                    <a:pt x="138" y="124"/>
                  </a:moveTo>
                  <a:cubicBezTo>
                    <a:pt x="6" y="124"/>
                    <a:pt x="6" y="124"/>
                    <a:pt x="6" y="124"/>
                  </a:cubicBezTo>
                  <a:cubicBezTo>
                    <a:pt x="3" y="124"/>
                    <a:pt x="0" y="121"/>
                    <a:pt x="0" y="118"/>
                  </a:cubicBezTo>
                  <a:cubicBezTo>
                    <a:pt x="0" y="89"/>
                    <a:pt x="0" y="89"/>
                    <a:pt x="0" y="89"/>
                  </a:cubicBezTo>
                  <a:cubicBezTo>
                    <a:pt x="0" y="72"/>
                    <a:pt x="11" y="56"/>
                    <a:pt x="28" y="50"/>
                  </a:cubicBezTo>
                  <a:cubicBezTo>
                    <a:pt x="84" y="30"/>
                    <a:pt x="84" y="30"/>
                    <a:pt x="84" y="30"/>
                  </a:cubicBezTo>
                  <a:cubicBezTo>
                    <a:pt x="84" y="0"/>
                    <a:pt x="84" y="0"/>
                    <a:pt x="84" y="0"/>
                  </a:cubicBezTo>
                  <a:cubicBezTo>
                    <a:pt x="96" y="0"/>
                    <a:pt x="96" y="0"/>
                    <a:pt x="96" y="0"/>
                  </a:cubicBezTo>
                  <a:cubicBezTo>
                    <a:pt x="96" y="34"/>
                    <a:pt x="96" y="34"/>
                    <a:pt x="96" y="34"/>
                  </a:cubicBezTo>
                  <a:cubicBezTo>
                    <a:pt x="96" y="37"/>
                    <a:pt x="94" y="39"/>
                    <a:pt x="92" y="40"/>
                  </a:cubicBezTo>
                  <a:cubicBezTo>
                    <a:pt x="32" y="61"/>
                    <a:pt x="32" y="61"/>
                    <a:pt x="32" y="61"/>
                  </a:cubicBezTo>
                  <a:cubicBezTo>
                    <a:pt x="20" y="65"/>
                    <a:pt x="12" y="77"/>
                    <a:pt x="12" y="89"/>
                  </a:cubicBezTo>
                  <a:cubicBezTo>
                    <a:pt x="12" y="112"/>
                    <a:pt x="12" y="112"/>
                    <a:pt x="12" y="112"/>
                  </a:cubicBezTo>
                  <a:cubicBezTo>
                    <a:pt x="138" y="112"/>
                    <a:pt x="138" y="112"/>
                    <a:pt x="138" y="112"/>
                  </a:cubicBezTo>
                  <a:lnTo>
                    <a:pt x="138"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2">
              <a:extLst>
                <a:ext uri="{FF2B5EF4-FFF2-40B4-BE49-F238E27FC236}">
                  <a16:creationId xmlns:a16="http://schemas.microsoft.com/office/drawing/2014/main" id="{E6D55306-668B-431F-918C-ACC59387EEF4}"/>
                </a:ext>
              </a:extLst>
            </p:cNvPr>
            <p:cNvSpPr>
              <a:spLocks noEditPoints="1"/>
            </p:cNvSpPr>
            <p:nvPr/>
          </p:nvSpPr>
          <p:spPr bwMode="auto">
            <a:xfrm>
              <a:off x="4735" y="660"/>
              <a:ext cx="203" cy="234"/>
            </a:xfrm>
            <a:custGeom>
              <a:avLst/>
              <a:gdLst>
                <a:gd name="T0" fmla="*/ 66 w 132"/>
                <a:gd name="T1" fmla="*/ 156 h 156"/>
                <a:gd name="T2" fmla="*/ 0 w 132"/>
                <a:gd name="T3" fmla="*/ 78 h 156"/>
                <a:gd name="T4" fmla="*/ 66 w 132"/>
                <a:gd name="T5" fmla="*/ 0 h 156"/>
                <a:gd name="T6" fmla="*/ 132 w 132"/>
                <a:gd name="T7" fmla="*/ 78 h 156"/>
                <a:gd name="T8" fmla="*/ 66 w 132"/>
                <a:gd name="T9" fmla="*/ 156 h 156"/>
                <a:gd name="T10" fmla="*/ 66 w 132"/>
                <a:gd name="T11" fmla="*/ 12 h 156"/>
                <a:gd name="T12" fmla="*/ 12 w 132"/>
                <a:gd name="T13" fmla="*/ 78 h 156"/>
                <a:gd name="T14" fmla="*/ 66 w 132"/>
                <a:gd name="T15" fmla="*/ 144 h 156"/>
                <a:gd name="T16" fmla="*/ 120 w 132"/>
                <a:gd name="T17" fmla="*/ 78 h 156"/>
                <a:gd name="T18" fmla="*/ 66 w 132"/>
                <a:gd name="T19"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56">
                  <a:moveTo>
                    <a:pt x="66" y="156"/>
                  </a:moveTo>
                  <a:cubicBezTo>
                    <a:pt x="30" y="156"/>
                    <a:pt x="0" y="121"/>
                    <a:pt x="0" y="78"/>
                  </a:cubicBezTo>
                  <a:cubicBezTo>
                    <a:pt x="0" y="35"/>
                    <a:pt x="30" y="0"/>
                    <a:pt x="66" y="0"/>
                  </a:cubicBezTo>
                  <a:cubicBezTo>
                    <a:pt x="102" y="0"/>
                    <a:pt x="132" y="35"/>
                    <a:pt x="132" y="78"/>
                  </a:cubicBezTo>
                  <a:cubicBezTo>
                    <a:pt x="132" y="121"/>
                    <a:pt x="102" y="156"/>
                    <a:pt x="66" y="156"/>
                  </a:cubicBezTo>
                  <a:close/>
                  <a:moveTo>
                    <a:pt x="66" y="12"/>
                  </a:moveTo>
                  <a:cubicBezTo>
                    <a:pt x="36" y="12"/>
                    <a:pt x="12" y="42"/>
                    <a:pt x="12" y="78"/>
                  </a:cubicBezTo>
                  <a:cubicBezTo>
                    <a:pt x="12" y="114"/>
                    <a:pt x="36" y="144"/>
                    <a:pt x="66" y="144"/>
                  </a:cubicBezTo>
                  <a:cubicBezTo>
                    <a:pt x="96" y="144"/>
                    <a:pt x="120" y="114"/>
                    <a:pt x="120" y="78"/>
                  </a:cubicBezTo>
                  <a:cubicBezTo>
                    <a:pt x="120" y="42"/>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3">
              <a:extLst>
                <a:ext uri="{FF2B5EF4-FFF2-40B4-BE49-F238E27FC236}">
                  <a16:creationId xmlns:a16="http://schemas.microsoft.com/office/drawing/2014/main" id="{955A6FF3-455D-43C8-9613-86CC3B80A077}"/>
                </a:ext>
              </a:extLst>
            </p:cNvPr>
            <p:cNvSpPr>
              <a:spLocks/>
            </p:cNvSpPr>
            <p:nvPr/>
          </p:nvSpPr>
          <p:spPr bwMode="auto">
            <a:xfrm>
              <a:off x="4742" y="725"/>
              <a:ext cx="187" cy="54"/>
            </a:xfrm>
            <a:custGeom>
              <a:avLst/>
              <a:gdLst>
                <a:gd name="T0" fmla="*/ 106 w 122"/>
                <a:gd name="T1" fmla="*/ 36 h 36"/>
                <a:gd name="T2" fmla="*/ 71 w 122"/>
                <a:gd name="T3" fmla="*/ 16 h 36"/>
                <a:gd name="T4" fmla="*/ 26 w 122"/>
                <a:gd name="T5" fmla="*/ 35 h 36"/>
                <a:gd name="T6" fmla="*/ 0 w 122"/>
                <a:gd name="T7" fmla="*/ 29 h 36"/>
                <a:gd name="T8" fmla="*/ 5 w 122"/>
                <a:gd name="T9" fmla="*/ 18 h 36"/>
                <a:gd name="T10" fmla="*/ 26 w 122"/>
                <a:gd name="T11" fmla="*/ 23 h 36"/>
                <a:gd name="T12" fmla="*/ 66 w 122"/>
                <a:gd name="T13" fmla="*/ 3 h 36"/>
                <a:gd name="T14" fmla="*/ 71 w 122"/>
                <a:gd name="T15" fmla="*/ 0 h 36"/>
                <a:gd name="T16" fmla="*/ 71 w 122"/>
                <a:gd name="T17" fmla="*/ 0 h 36"/>
                <a:gd name="T18" fmla="*/ 76 w 122"/>
                <a:gd name="T19" fmla="*/ 3 h 36"/>
                <a:gd name="T20" fmla="*/ 115 w 122"/>
                <a:gd name="T21" fmla="*/ 23 h 36"/>
                <a:gd name="T22" fmla="*/ 119 w 122"/>
                <a:gd name="T23" fmla="*/ 23 h 36"/>
                <a:gd name="T24" fmla="*/ 121 w 122"/>
                <a:gd name="T25" fmla="*/ 23 h 36"/>
                <a:gd name="T26" fmla="*/ 122 w 122"/>
                <a:gd name="T27" fmla="*/ 35 h 36"/>
                <a:gd name="T28" fmla="*/ 119 w 122"/>
                <a:gd name="T29" fmla="*/ 35 h 36"/>
                <a:gd name="T30" fmla="*/ 117 w 122"/>
                <a:gd name="T31" fmla="*/ 35 h 36"/>
                <a:gd name="T32" fmla="*/ 106 w 122"/>
                <a:gd name="T3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36">
                  <a:moveTo>
                    <a:pt x="106" y="36"/>
                  </a:moveTo>
                  <a:cubicBezTo>
                    <a:pt x="92" y="36"/>
                    <a:pt x="80" y="30"/>
                    <a:pt x="71" y="16"/>
                  </a:cubicBezTo>
                  <a:cubicBezTo>
                    <a:pt x="60" y="27"/>
                    <a:pt x="42" y="35"/>
                    <a:pt x="26" y="35"/>
                  </a:cubicBezTo>
                  <a:cubicBezTo>
                    <a:pt x="17" y="35"/>
                    <a:pt x="8" y="33"/>
                    <a:pt x="0" y="29"/>
                  </a:cubicBezTo>
                  <a:cubicBezTo>
                    <a:pt x="5" y="18"/>
                    <a:pt x="5" y="18"/>
                    <a:pt x="5" y="18"/>
                  </a:cubicBezTo>
                  <a:cubicBezTo>
                    <a:pt x="12" y="21"/>
                    <a:pt x="19" y="23"/>
                    <a:pt x="26" y="23"/>
                  </a:cubicBezTo>
                  <a:cubicBezTo>
                    <a:pt x="42" y="23"/>
                    <a:pt x="60" y="14"/>
                    <a:pt x="66" y="3"/>
                  </a:cubicBezTo>
                  <a:cubicBezTo>
                    <a:pt x="67" y="1"/>
                    <a:pt x="69" y="0"/>
                    <a:pt x="71" y="0"/>
                  </a:cubicBezTo>
                  <a:cubicBezTo>
                    <a:pt x="71" y="0"/>
                    <a:pt x="71" y="0"/>
                    <a:pt x="71" y="0"/>
                  </a:cubicBezTo>
                  <a:cubicBezTo>
                    <a:pt x="73" y="0"/>
                    <a:pt x="75" y="1"/>
                    <a:pt x="76" y="3"/>
                  </a:cubicBezTo>
                  <a:cubicBezTo>
                    <a:pt x="87" y="21"/>
                    <a:pt x="97" y="27"/>
                    <a:pt x="115" y="23"/>
                  </a:cubicBezTo>
                  <a:cubicBezTo>
                    <a:pt x="116" y="23"/>
                    <a:pt x="118" y="23"/>
                    <a:pt x="119" y="23"/>
                  </a:cubicBezTo>
                  <a:cubicBezTo>
                    <a:pt x="120" y="23"/>
                    <a:pt x="120" y="23"/>
                    <a:pt x="121" y="23"/>
                  </a:cubicBezTo>
                  <a:cubicBezTo>
                    <a:pt x="122" y="35"/>
                    <a:pt x="122" y="35"/>
                    <a:pt x="122" y="35"/>
                  </a:cubicBezTo>
                  <a:cubicBezTo>
                    <a:pt x="121" y="35"/>
                    <a:pt x="120" y="35"/>
                    <a:pt x="119" y="35"/>
                  </a:cubicBezTo>
                  <a:cubicBezTo>
                    <a:pt x="118" y="35"/>
                    <a:pt x="118" y="35"/>
                    <a:pt x="117" y="35"/>
                  </a:cubicBezTo>
                  <a:cubicBezTo>
                    <a:pt x="113" y="36"/>
                    <a:pt x="109" y="36"/>
                    <a:pt x="10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4">
              <a:extLst>
                <a:ext uri="{FF2B5EF4-FFF2-40B4-BE49-F238E27FC236}">
                  <a16:creationId xmlns:a16="http://schemas.microsoft.com/office/drawing/2014/main" id="{4365F1D7-F4ED-4992-8C30-50414DAAB771}"/>
                </a:ext>
              </a:extLst>
            </p:cNvPr>
            <p:cNvSpPr>
              <a:spLocks noEditPoints="1"/>
            </p:cNvSpPr>
            <p:nvPr/>
          </p:nvSpPr>
          <p:spPr bwMode="auto">
            <a:xfrm>
              <a:off x="4892" y="894"/>
              <a:ext cx="202" cy="197"/>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30" y="132"/>
                    <a:pt x="0" y="102"/>
                    <a:pt x="0" y="66"/>
                  </a:cubicBezTo>
                  <a:cubicBezTo>
                    <a:pt x="0" y="30"/>
                    <a:pt x="30" y="0"/>
                    <a:pt x="66" y="0"/>
                  </a:cubicBezTo>
                  <a:cubicBezTo>
                    <a:pt x="102" y="0"/>
                    <a:pt x="132" y="30"/>
                    <a:pt x="132" y="66"/>
                  </a:cubicBezTo>
                  <a:cubicBezTo>
                    <a:pt x="132" y="102"/>
                    <a:pt x="102" y="132"/>
                    <a:pt x="66" y="132"/>
                  </a:cubicBezTo>
                  <a:close/>
                  <a:moveTo>
                    <a:pt x="66" y="12"/>
                  </a:moveTo>
                  <a:cubicBezTo>
                    <a:pt x="36" y="12"/>
                    <a:pt x="12" y="36"/>
                    <a:pt x="12" y="66"/>
                  </a:cubicBezTo>
                  <a:cubicBezTo>
                    <a:pt x="12" y="96"/>
                    <a:pt x="36" y="120"/>
                    <a:pt x="66" y="120"/>
                  </a:cubicBezTo>
                  <a:cubicBezTo>
                    <a:pt x="96" y="120"/>
                    <a:pt x="120" y="96"/>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8" name="Freeform 127">
            <a:extLst>
              <a:ext uri="{FF2B5EF4-FFF2-40B4-BE49-F238E27FC236}">
                <a16:creationId xmlns:a16="http://schemas.microsoft.com/office/drawing/2014/main" id="{6A8367B1-055F-4D81-A988-C8B99CEA2AF3}"/>
              </a:ext>
            </a:extLst>
          </p:cNvPr>
          <p:cNvSpPr>
            <a:spLocks noEditPoints="1"/>
          </p:cNvSpPr>
          <p:nvPr/>
        </p:nvSpPr>
        <p:spPr bwMode="auto">
          <a:xfrm>
            <a:off x="9686036" y="1877633"/>
            <a:ext cx="141245" cy="101245"/>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9" name="Group 138">
            <a:extLst>
              <a:ext uri="{FF2B5EF4-FFF2-40B4-BE49-F238E27FC236}">
                <a16:creationId xmlns:a16="http://schemas.microsoft.com/office/drawing/2014/main" id="{BF0D71C1-04DF-4D9F-ACFB-3AD96D0218C9}"/>
              </a:ext>
            </a:extLst>
          </p:cNvPr>
          <p:cNvGrpSpPr/>
          <p:nvPr/>
        </p:nvGrpSpPr>
        <p:grpSpPr>
          <a:xfrm>
            <a:off x="9940500" y="2429526"/>
            <a:ext cx="132039" cy="115303"/>
            <a:chOff x="8862577" y="2597798"/>
            <a:chExt cx="492992" cy="509009"/>
          </a:xfrm>
        </p:grpSpPr>
        <p:grpSp>
          <p:nvGrpSpPr>
            <p:cNvPr id="193" name="Group 20">
              <a:extLst>
                <a:ext uri="{FF2B5EF4-FFF2-40B4-BE49-F238E27FC236}">
                  <a16:creationId xmlns:a16="http://schemas.microsoft.com/office/drawing/2014/main" id="{79A90DA4-70C3-4FCF-A16B-AE80120E9FD4}"/>
                </a:ext>
              </a:extLst>
            </p:cNvPr>
            <p:cNvGrpSpPr>
              <a:grpSpLocks noChangeAspect="1"/>
            </p:cNvGrpSpPr>
            <p:nvPr/>
          </p:nvGrpSpPr>
          <p:grpSpPr bwMode="auto">
            <a:xfrm>
              <a:off x="8934655" y="2749742"/>
              <a:ext cx="318856" cy="207602"/>
              <a:chOff x="2593" y="669"/>
              <a:chExt cx="427" cy="278"/>
            </a:xfrm>
            <a:solidFill>
              <a:schemeClr val="bg1"/>
            </a:solidFill>
          </p:grpSpPr>
          <p:sp>
            <p:nvSpPr>
              <p:cNvPr id="195" name="Freeform 21">
                <a:extLst>
                  <a:ext uri="{FF2B5EF4-FFF2-40B4-BE49-F238E27FC236}">
                    <a16:creationId xmlns:a16="http://schemas.microsoft.com/office/drawing/2014/main" id="{02056A7C-BE41-4752-B70E-D418D30BAA3F}"/>
                  </a:ext>
                </a:extLst>
              </p:cNvPr>
              <p:cNvSpPr>
                <a:spLocks/>
              </p:cNvSpPr>
              <p:nvPr/>
            </p:nvSpPr>
            <p:spPr bwMode="auto">
              <a:xfrm>
                <a:off x="2593" y="930"/>
                <a:ext cx="427"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4DC22FF2-79CE-40AA-B154-3B14ED367BBB}"/>
                  </a:ext>
                </a:extLst>
              </p:cNvPr>
              <p:cNvSpPr>
                <a:spLocks noEditPoints="1"/>
              </p:cNvSpPr>
              <p:nvPr/>
            </p:nvSpPr>
            <p:spPr bwMode="auto">
              <a:xfrm>
                <a:off x="2611" y="843"/>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3A709F3F-8347-409C-96B5-5541654A1DC0}"/>
                  </a:ext>
                </a:extLst>
              </p:cNvPr>
              <p:cNvSpPr>
                <a:spLocks noEditPoints="1"/>
              </p:cNvSpPr>
              <p:nvPr/>
            </p:nvSpPr>
            <p:spPr bwMode="auto">
              <a:xfrm>
                <a:off x="2718" y="756"/>
                <a:ext cx="71" cy="191"/>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3" y="132"/>
                      <a:pt x="0" y="130"/>
                      <a:pt x="0" y="126"/>
                    </a:cubicBezTo>
                    <a:cubicBezTo>
                      <a:pt x="0" y="6"/>
                      <a:pt x="0" y="6"/>
                      <a:pt x="0" y="6"/>
                    </a:cubicBezTo>
                    <a:cubicBezTo>
                      <a:pt x="0" y="3"/>
                      <a:pt x="3"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4">
                <a:extLst>
                  <a:ext uri="{FF2B5EF4-FFF2-40B4-BE49-F238E27FC236}">
                    <a16:creationId xmlns:a16="http://schemas.microsoft.com/office/drawing/2014/main" id="{5FD54686-0B30-488F-8B69-64C14EE0B7BF}"/>
                  </a:ext>
                </a:extLst>
              </p:cNvPr>
              <p:cNvSpPr>
                <a:spLocks noEditPoints="1"/>
              </p:cNvSpPr>
              <p:nvPr/>
            </p:nvSpPr>
            <p:spPr bwMode="auto">
              <a:xfrm>
                <a:off x="2824" y="791"/>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3" y="108"/>
                      <a:pt x="0" y="106"/>
                      <a:pt x="0" y="102"/>
                    </a:cubicBezTo>
                    <a:cubicBezTo>
                      <a:pt x="0" y="6"/>
                      <a:pt x="0" y="6"/>
                      <a:pt x="0" y="6"/>
                    </a:cubicBezTo>
                    <a:cubicBezTo>
                      <a:pt x="0" y="3"/>
                      <a:pt x="3"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
                <a:extLst>
                  <a:ext uri="{FF2B5EF4-FFF2-40B4-BE49-F238E27FC236}">
                    <a16:creationId xmlns:a16="http://schemas.microsoft.com/office/drawing/2014/main" id="{32740830-2B4E-46A1-8208-36E22EDE1D2D}"/>
                  </a:ext>
                </a:extLst>
              </p:cNvPr>
              <p:cNvSpPr>
                <a:spLocks noEditPoints="1"/>
              </p:cNvSpPr>
              <p:nvPr/>
            </p:nvSpPr>
            <p:spPr bwMode="auto">
              <a:xfrm>
                <a:off x="2931" y="669"/>
                <a:ext cx="71" cy="278"/>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3" y="192"/>
                      <a:pt x="0" y="190"/>
                      <a:pt x="0" y="186"/>
                    </a:cubicBezTo>
                    <a:cubicBezTo>
                      <a:pt x="0" y="6"/>
                      <a:pt x="0" y="6"/>
                      <a:pt x="0" y="6"/>
                    </a:cubicBezTo>
                    <a:cubicBezTo>
                      <a:pt x="0" y="3"/>
                      <a:pt x="3"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4" name="Oval 193">
              <a:extLst>
                <a:ext uri="{FF2B5EF4-FFF2-40B4-BE49-F238E27FC236}">
                  <a16:creationId xmlns:a16="http://schemas.microsoft.com/office/drawing/2014/main" id="{CA4A0E0F-154F-430B-A254-6EAF4433B07B}"/>
                </a:ext>
              </a:extLst>
            </p:cNvPr>
            <p:cNvSpPr/>
            <p:nvPr/>
          </p:nvSpPr>
          <p:spPr bwMode="auto">
            <a:xfrm>
              <a:off x="8862577" y="2597798"/>
              <a:ext cx="492992" cy="509009"/>
            </a:xfrm>
            <a:prstGeom prst="ellipse">
              <a:avLst/>
            </a:prstGeom>
            <a:noFill/>
            <a:ln w="9525" cap="flat" cmpd="sng" algn="ctr">
              <a:solidFill>
                <a:schemeClr val="bg1"/>
              </a:solidFill>
              <a:prstDash val="dash"/>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GB" sz="1800" err="1">
                <a:solidFill>
                  <a:schemeClr val="bg1"/>
                </a:solidFill>
                <a:latin typeface="+mn-lt"/>
                <a:cs typeface="Arial"/>
              </a:endParaRPr>
            </a:p>
          </p:txBody>
        </p:sp>
      </p:grpSp>
      <p:grpSp>
        <p:nvGrpSpPr>
          <p:cNvPr id="140" name="Group 4">
            <a:extLst>
              <a:ext uri="{FF2B5EF4-FFF2-40B4-BE49-F238E27FC236}">
                <a16:creationId xmlns:a16="http://schemas.microsoft.com/office/drawing/2014/main" id="{A1014088-30C6-4C11-A389-85A5237D7713}"/>
              </a:ext>
            </a:extLst>
          </p:cNvPr>
          <p:cNvGrpSpPr>
            <a:grpSpLocks noChangeAspect="1"/>
          </p:cNvGrpSpPr>
          <p:nvPr/>
        </p:nvGrpSpPr>
        <p:grpSpPr bwMode="auto">
          <a:xfrm>
            <a:off x="9436003" y="3490359"/>
            <a:ext cx="109847" cy="108160"/>
            <a:chOff x="380" y="473"/>
            <a:chExt cx="362" cy="361"/>
          </a:xfrm>
          <a:solidFill>
            <a:schemeClr val="bg1"/>
          </a:solidFill>
        </p:grpSpPr>
        <p:sp>
          <p:nvSpPr>
            <p:cNvPr id="189" name="Freeform 5">
              <a:extLst>
                <a:ext uri="{FF2B5EF4-FFF2-40B4-BE49-F238E27FC236}">
                  <a16:creationId xmlns:a16="http://schemas.microsoft.com/office/drawing/2014/main" id="{93C38FE1-9E3E-4182-A54B-0D91E4E30392}"/>
                </a:ext>
              </a:extLst>
            </p:cNvPr>
            <p:cNvSpPr>
              <a:spLocks noEditPoints="1"/>
            </p:cNvSpPr>
            <p:nvPr/>
          </p:nvSpPr>
          <p:spPr bwMode="auto">
            <a:xfrm>
              <a:off x="545" y="473"/>
              <a:ext cx="197" cy="197"/>
            </a:xfrm>
            <a:custGeom>
              <a:avLst/>
              <a:gdLst>
                <a:gd name="T0" fmla="*/ 11 w 133"/>
                <a:gd name="T1" fmla="*/ 111 h 133"/>
                <a:gd name="T2" fmla="*/ 0 w 133"/>
                <a:gd name="T3" fmla="*/ 122 h 133"/>
                <a:gd name="T4" fmla="*/ 11 w 133"/>
                <a:gd name="T5" fmla="*/ 133 h 133"/>
                <a:gd name="T6" fmla="*/ 22 w 133"/>
                <a:gd name="T7" fmla="*/ 122 h 133"/>
                <a:gd name="T8" fmla="*/ 21 w 133"/>
                <a:gd name="T9" fmla="*/ 120 h 133"/>
                <a:gd name="T10" fmla="*/ 73 w 133"/>
                <a:gd name="T11" fmla="*/ 68 h 133"/>
                <a:gd name="T12" fmla="*/ 99 w 133"/>
                <a:gd name="T13" fmla="*/ 68 h 133"/>
                <a:gd name="T14" fmla="*/ 103 w 133"/>
                <a:gd name="T15" fmla="*/ 67 h 133"/>
                <a:gd name="T16" fmla="*/ 131 w 133"/>
                <a:gd name="T17" fmla="*/ 39 h 133"/>
                <a:gd name="T18" fmla="*/ 132 w 133"/>
                <a:gd name="T19" fmla="*/ 32 h 133"/>
                <a:gd name="T20" fmla="*/ 126 w 133"/>
                <a:gd name="T21" fmla="*/ 28 h 133"/>
                <a:gd name="T22" fmla="*/ 105 w 133"/>
                <a:gd name="T23" fmla="*/ 28 h 133"/>
                <a:gd name="T24" fmla="*/ 105 w 133"/>
                <a:gd name="T25" fmla="*/ 7 h 133"/>
                <a:gd name="T26" fmla="*/ 101 w 133"/>
                <a:gd name="T27" fmla="*/ 1 h 133"/>
                <a:gd name="T28" fmla="*/ 94 w 133"/>
                <a:gd name="T29" fmla="*/ 2 h 133"/>
                <a:gd name="T30" fmla="*/ 66 w 133"/>
                <a:gd name="T31" fmla="*/ 30 h 133"/>
                <a:gd name="T32" fmla="*/ 64 w 133"/>
                <a:gd name="T33" fmla="*/ 34 h 133"/>
                <a:gd name="T34" fmla="*/ 64 w 133"/>
                <a:gd name="T35" fmla="*/ 59 h 133"/>
                <a:gd name="T36" fmla="*/ 12 w 133"/>
                <a:gd name="T37" fmla="*/ 111 h 133"/>
                <a:gd name="T38" fmla="*/ 11 w 133"/>
                <a:gd name="T39" fmla="*/ 111 h 133"/>
                <a:gd name="T40" fmla="*/ 94 w 133"/>
                <a:gd name="T41" fmla="*/ 39 h 133"/>
                <a:gd name="T42" fmla="*/ 99 w 133"/>
                <a:gd name="T43" fmla="*/ 41 h 133"/>
                <a:gd name="T44" fmla="*/ 111 w 133"/>
                <a:gd name="T45" fmla="*/ 41 h 133"/>
                <a:gd name="T46" fmla="*/ 96 w 133"/>
                <a:gd name="T47" fmla="*/ 56 h 133"/>
                <a:gd name="T48" fmla="*/ 77 w 133"/>
                <a:gd name="T49" fmla="*/ 56 h 133"/>
                <a:gd name="T50" fmla="*/ 77 w 133"/>
                <a:gd name="T51" fmla="*/ 37 h 133"/>
                <a:gd name="T52" fmla="*/ 92 w 133"/>
                <a:gd name="T53" fmla="*/ 22 h 133"/>
                <a:gd name="T54" fmla="*/ 92 w 133"/>
                <a:gd name="T55" fmla="*/ 34 h 133"/>
                <a:gd name="T56" fmla="*/ 94 w 133"/>
                <a:gd name="T57" fmla="*/ 3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3">
                  <a:moveTo>
                    <a:pt x="11" y="111"/>
                  </a:moveTo>
                  <a:cubicBezTo>
                    <a:pt x="5" y="111"/>
                    <a:pt x="0" y="116"/>
                    <a:pt x="0" y="122"/>
                  </a:cubicBezTo>
                  <a:cubicBezTo>
                    <a:pt x="0" y="128"/>
                    <a:pt x="5" y="133"/>
                    <a:pt x="11" y="133"/>
                  </a:cubicBezTo>
                  <a:cubicBezTo>
                    <a:pt x="17" y="133"/>
                    <a:pt x="22" y="128"/>
                    <a:pt x="22" y="122"/>
                  </a:cubicBezTo>
                  <a:cubicBezTo>
                    <a:pt x="22" y="122"/>
                    <a:pt x="22" y="121"/>
                    <a:pt x="21" y="120"/>
                  </a:cubicBezTo>
                  <a:cubicBezTo>
                    <a:pt x="73" y="68"/>
                    <a:pt x="73" y="68"/>
                    <a:pt x="73" y="68"/>
                  </a:cubicBezTo>
                  <a:cubicBezTo>
                    <a:pt x="99" y="68"/>
                    <a:pt x="99" y="68"/>
                    <a:pt x="99" y="68"/>
                  </a:cubicBezTo>
                  <a:cubicBezTo>
                    <a:pt x="100" y="68"/>
                    <a:pt x="102" y="68"/>
                    <a:pt x="103" y="67"/>
                  </a:cubicBezTo>
                  <a:cubicBezTo>
                    <a:pt x="131" y="39"/>
                    <a:pt x="131" y="39"/>
                    <a:pt x="131" y="39"/>
                  </a:cubicBezTo>
                  <a:cubicBezTo>
                    <a:pt x="133" y="37"/>
                    <a:pt x="133" y="34"/>
                    <a:pt x="132" y="32"/>
                  </a:cubicBezTo>
                  <a:cubicBezTo>
                    <a:pt x="131" y="30"/>
                    <a:pt x="129" y="28"/>
                    <a:pt x="126" y="28"/>
                  </a:cubicBezTo>
                  <a:cubicBezTo>
                    <a:pt x="105" y="28"/>
                    <a:pt x="105" y="28"/>
                    <a:pt x="105" y="28"/>
                  </a:cubicBezTo>
                  <a:cubicBezTo>
                    <a:pt x="105" y="7"/>
                    <a:pt x="105" y="7"/>
                    <a:pt x="105" y="7"/>
                  </a:cubicBezTo>
                  <a:cubicBezTo>
                    <a:pt x="105" y="4"/>
                    <a:pt x="103" y="2"/>
                    <a:pt x="101" y="1"/>
                  </a:cubicBezTo>
                  <a:cubicBezTo>
                    <a:pt x="99" y="0"/>
                    <a:pt x="96" y="0"/>
                    <a:pt x="94" y="2"/>
                  </a:cubicBezTo>
                  <a:cubicBezTo>
                    <a:pt x="66" y="30"/>
                    <a:pt x="66" y="30"/>
                    <a:pt x="66" y="30"/>
                  </a:cubicBezTo>
                  <a:cubicBezTo>
                    <a:pt x="65" y="31"/>
                    <a:pt x="64" y="33"/>
                    <a:pt x="64" y="34"/>
                  </a:cubicBezTo>
                  <a:cubicBezTo>
                    <a:pt x="64" y="59"/>
                    <a:pt x="64" y="59"/>
                    <a:pt x="64" y="59"/>
                  </a:cubicBezTo>
                  <a:cubicBezTo>
                    <a:pt x="12" y="111"/>
                    <a:pt x="12" y="111"/>
                    <a:pt x="12" y="111"/>
                  </a:cubicBezTo>
                  <a:cubicBezTo>
                    <a:pt x="12" y="111"/>
                    <a:pt x="11" y="111"/>
                    <a:pt x="11" y="111"/>
                  </a:cubicBezTo>
                  <a:close/>
                  <a:moveTo>
                    <a:pt x="94" y="39"/>
                  </a:moveTo>
                  <a:cubicBezTo>
                    <a:pt x="95" y="40"/>
                    <a:pt x="97" y="41"/>
                    <a:pt x="99" y="41"/>
                  </a:cubicBezTo>
                  <a:cubicBezTo>
                    <a:pt x="111" y="41"/>
                    <a:pt x="111" y="41"/>
                    <a:pt x="111" y="41"/>
                  </a:cubicBezTo>
                  <a:cubicBezTo>
                    <a:pt x="96" y="56"/>
                    <a:pt x="96" y="56"/>
                    <a:pt x="96" y="56"/>
                  </a:cubicBezTo>
                  <a:cubicBezTo>
                    <a:pt x="77" y="56"/>
                    <a:pt x="77" y="56"/>
                    <a:pt x="77" y="56"/>
                  </a:cubicBezTo>
                  <a:cubicBezTo>
                    <a:pt x="77" y="37"/>
                    <a:pt x="77" y="37"/>
                    <a:pt x="77" y="37"/>
                  </a:cubicBezTo>
                  <a:cubicBezTo>
                    <a:pt x="92" y="22"/>
                    <a:pt x="92" y="22"/>
                    <a:pt x="92" y="22"/>
                  </a:cubicBezTo>
                  <a:cubicBezTo>
                    <a:pt x="92" y="34"/>
                    <a:pt x="92" y="34"/>
                    <a:pt x="92" y="34"/>
                  </a:cubicBezTo>
                  <a:cubicBezTo>
                    <a:pt x="92" y="36"/>
                    <a:pt x="93" y="38"/>
                    <a:pt x="94"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0" name="Freeform 6">
              <a:extLst>
                <a:ext uri="{FF2B5EF4-FFF2-40B4-BE49-F238E27FC236}">
                  <a16:creationId xmlns:a16="http://schemas.microsoft.com/office/drawing/2014/main" id="{7F51EA3F-19FF-4803-976F-56B4AA438DE7}"/>
                </a:ext>
              </a:extLst>
            </p:cNvPr>
            <p:cNvSpPr>
              <a:spLocks/>
            </p:cNvSpPr>
            <p:nvPr/>
          </p:nvSpPr>
          <p:spPr bwMode="auto">
            <a:xfrm>
              <a:off x="435" y="528"/>
              <a:ext cx="252" cy="251"/>
            </a:xfrm>
            <a:custGeom>
              <a:avLst/>
              <a:gdLst>
                <a:gd name="T0" fmla="*/ 123 w 170"/>
                <a:gd name="T1" fmla="*/ 16 h 170"/>
                <a:gd name="T2" fmla="*/ 120 w 170"/>
                <a:gd name="T3" fmla="*/ 8 h 170"/>
                <a:gd name="T4" fmla="*/ 119 w 170"/>
                <a:gd name="T5" fmla="*/ 8 h 170"/>
                <a:gd name="T6" fmla="*/ 85 w 170"/>
                <a:gd name="T7" fmla="*/ 0 h 170"/>
                <a:gd name="T8" fmla="*/ 0 w 170"/>
                <a:gd name="T9" fmla="*/ 85 h 170"/>
                <a:gd name="T10" fmla="*/ 85 w 170"/>
                <a:gd name="T11" fmla="*/ 170 h 170"/>
                <a:gd name="T12" fmla="*/ 170 w 170"/>
                <a:gd name="T13" fmla="*/ 85 h 170"/>
                <a:gd name="T14" fmla="*/ 162 w 170"/>
                <a:gd name="T15" fmla="*/ 50 h 170"/>
                <a:gd name="T16" fmla="*/ 158 w 170"/>
                <a:gd name="T17" fmla="*/ 47 h 170"/>
                <a:gd name="T18" fmla="*/ 154 w 170"/>
                <a:gd name="T19" fmla="*/ 47 h 170"/>
                <a:gd name="T20" fmla="*/ 150 w 170"/>
                <a:gd name="T21" fmla="*/ 51 h 170"/>
                <a:gd name="T22" fmla="*/ 151 w 170"/>
                <a:gd name="T23" fmla="*/ 55 h 170"/>
                <a:gd name="T24" fmla="*/ 157 w 170"/>
                <a:gd name="T25" fmla="*/ 85 h 170"/>
                <a:gd name="T26" fmla="*/ 85 w 170"/>
                <a:gd name="T27" fmla="*/ 158 h 170"/>
                <a:gd name="T28" fmla="*/ 12 w 170"/>
                <a:gd name="T29" fmla="*/ 85 h 170"/>
                <a:gd name="T30" fmla="*/ 85 w 170"/>
                <a:gd name="T31" fmla="*/ 13 h 170"/>
                <a:gd name="T32" fmla="*/ 114 w 170"/>
                <a:gd name="T33" fmla="*/ 19 h 170"/>
                <a:gd name="T34" fmla="*/ 123 w 170"/>
                <a:gd name="T35" fmla="*/ 1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170">
                  <a:moveTo>
                    <a:pt x="123" y="16"/>
                  </a:moveTo>
                  <a:cubicBezTo>
                    <a:pt x="124" y="13"/>
                    <a:pt x="123" y="9"/>
                    <a:pt x="120" y="8"/>
                  </a:cubicBezTo>
                  <a:cubicBezTo>
                    <a:pt x="119" y="8"/>
                    <a:pt x="119" y="8"/>
                    <a:pt x="119" y="8"/>
                  </a:cubicBezTo>
                  <a:cubicBezTo>
                    <a:pt x="108" y="3"/>
                    <a:pt x="97" y="0"/>
                    <a:pt x="85" y="0"/>
                  </a:cubicBezTo>
                  <a:cubicBezTo>
                    <a:pt x="38" y="0"/>
                    <a:pt x="0" y="38"/>
                    <a:pt x="0" y="85"/>
                  </a:cubicBezTo>
                  <a:cubicBezTo>
                    <a:pt x="0" y="132"/>
                    <a:pt x="38" y="170"/>
                    <a:pt x="85" y="170"/>
                  </a:cubicBezTo>
                  <a:cubicBezTo>
                    <a:pt x="131" y="170"/>
                    <a:pt x="170" y="132"/>
                    <a:pt x="170" y="85"/>
                  </a:cubicBezTo>
                  <a:cubicBezTo>
                    <a:pt x="170" y="73"/>
                    <a:pt x="167" y="61"/>
                    <a:pt x="162" y="50"/>
                  </a:cubicBezTo>
                  <a:cubicBezTo>
                    <a:pt x="161" y="49"/>
                    <a:pt x="160" y="48"/>
                    <a:pt x="158" y="47"/>
                  </a:cubicBezTo>
                  <a:cubicBezTo>
                    <a:pt x="157" y="46"/>
                    <a:pt x="155" y="46"/>
                    <a:pt x="154" y="47"/>
                  </a:cubicBezTo>
                  <a:cubicBezTo>
                    <a:pt x="152" y="48"/>
                    <a:pt x="151" y="49"/>
                    <a:pt x="150" y="51"/>
                  </a:cubicBezTo>
                  <a:cubicBezTo>
                    <a:pt x="150" y="52"/>
                    <a:pt x="150" y="54"/>
                    <a:pt x="151" y="55"/>
                  </a:cubicBezTo>
                  <a:cubicBezTo>
                    <a:pt x="155" y="65"/>
                    <a:pt x="157" y="75"/>
                    <a:pt x="157" y="85"/>
                  </a:cubicBezTo>
                  <a:cubicBezTo>
                    <a:pt x="157" y="125"/>
                    <a:pt x="124" y="158"/>
                    <a:pt x="85" y="158"/>
                  </a:cubicBezTo>
                  <a:cubicBezTo>
                    <a:pt x="45" y="158"/>
                    <a:pt x="12" y="125"/>
                    <a:pt x="12" y="85"/>
                  </a:cubicBezTo>
                  <a:cubicBezTo>
                    <a:pt x="12" y="45"/>
                    <a:pt x="45" y="13"/>
                    <a:pt x="85" y="13"/>
                  </a:cubicBezTo>
                  <a:cubicBezTo>
                    <a:pt x="95" y="13"/>
                    <a:pt x="105" y="15"/>
                    <a:pt x="114" y="19"/>
                  </a:cubicBezTo>
                  <a:cubicBezTo>
                    <a:pt x="118" y="21"/>
                    <a:pt x="121" y="19"/>
                    <a:pt x="12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1" name="Freeform 7">
              <a:extLst>
                <a:ext uri="{FF2B5EF4-FFF2-40B4-BE49-F238E27FC236}">
                  <a16:creationId xmlns:a16="http://schemas.microsoft.com/office/drawing/2014/main" id="{73DAAFB0-2121-405D-9203-3DC2673FDCDD}"/>
                </a:ext>
              </a:extLst>
            </p:cNvPr>
            <p:cNvSpPr>
              <a:spLocks/>
            </p:cNvSpPr>
            <p:nvPr/>
          </p:nvSpPr>
          <p:spPr bwMode="auto">
            <a:xfrm>
              <a:off x="490" y="583"/>
              <a:ext cx="142" cy="141"/>
            </a:xfrm>
            <a:custGeom>
              <a:avLst/>
              <a:gdLst>
                <a:gd name="T0" fmla="*/ 48 w 96"/>
                <a:gd name="T1" fmla="*/ 13 h 96"/>
                <a:gd name="T2" fmla="*/ 55 w 96"/>
                <a:gd name="T3" fmla="*/ 14 h 96"/>
                <a:gd name="T4" fmla="*/ 63 w 96"/>
                <a:gd name="T5" fmla="*/ 9 h 96"/>
                <a:gd name="T6" fmla="*/ 58 w 96"/>
                <a:gd name="T7" fmla="*/ 2 h 96"/>
                <a:gd name="T8" fmla="*/ 48 w 96"/>
                <a:gd name="T9" fmla="*/ 0 h 96"/>
                <a:gd name="T10" fmla="*/ 0 w 96"/>
                <a:gd name="T11" fmla="*/ 48 h 96"/>
                <a:gd name="T12" fmla="*/ 48 w 96"/>
                <a:gd name="T13" fmla="*/ 96 h 96"/>
                <a:gd name="T14" fmla="*/ 96 w 96"/>
                <a:gd name="T15" fmla="*/ 48 h 96"/>
                <a:gd name="T16" fmla="*/ 94 w 96"/>
                <a:gd name="T17" fmla="*/ 38 h 96"/>
                <a:gd name="T18" fmla="*/ 92 w 96"/>
                <a:gd name="T19" fmla="*/ 34 h 96"/>
                <a:gd name="T20" fmla="*/ 87 w 96"/>
                <a:gd name="T21" fmla="*/ 33 h 96"/>
                <a:gd name="T22" fmla="*/ 83 w 96"/>
                <a:gd name="T23" fmla="*/ 36 h 96"/>
                <a:gd name="T24" fmla="*/ 82 w 96"/>
                <a:gd name="T25" fmla="*/ 40 h 96"/>
                <a:gd name="T26" fmla="*/ 83 w 96"/>
                <a:gd name="T27" fmla="*/ 48 h 96"/>
                <a:gd name="T28" fmla="*/ 48 w 96"/>
                <a:gd name="T29" fmla="*/ 84 h 96"/>
                <a:gd name="T30" fmla="*/ 12 w 96"/>
                <a:gd name="T31" fmla="*/ 48 h 96"/>
                <a:gd name="T32" fmla="*/ 48 w 96"/>
                <a:gd name="T33" fmla="*/ 1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6">
                  <a:moveTo>
                    <a:pt x="48" y="13"/>
                  </a:moveTo>
                  <a:cubicBezTo>
                    <a:pt x="50" y="13"/>
                    <a:pt x="53" y="13"/>
                    <a:pt x="55" y="14"/>
                  </a:cubicBezTo>
                  <a:cubicBezTo>
                    <a:pt x="59" y="15"/>
                    <a:pt x="62" y="12"/>
                    <a:pt x="63" y="9"/>
                  </a:cubicBezTo>
                  <a:cubicBezTo>
                    <a:pt x="64" y="6"/>
                    <a:pt x="62" y="2"/>
                    <a:pt x="58" y="2"/>
                  </a:cubicBezTo>
                  <a:cubicBezTo>
                    <a:pt x="55" y="1"/>
                    <a:pt x="51" y="0"/>
                    <a:pt x="48" y="0"/>
                  </a:cubicBezTo>
                  <a:cubicBezTo>
                    <a:pt x="21" y="0"/>
                    <a:pt x="0" y="22"/>
                    <a:pt x="0" y="48"/>
                  </a:cubicBezTo>
                  <a:cubicBezTo>
                    <a:pt x="0" y="75"/>
                    <a:pt x="21" y="96"/>
                    <a:pt x="48" y="96"/>
                  </a:cubicBezTo>
                  <a:cubicBezTo>
                    <a:pt x="74" y="96"/>
                    <a:pt x="96" y="75"/>
                    <a:pt x="96" y="48"/>
                  </a:cubicBezTo>
                  <a:cubicBezTo>
                    <a:pt x="96" y="45"/>
                    <a:pt x="95" y="41"/>
                    <a:pt x="94" y="38"/>
                  </a:cubicBezTo>
                  <a:cubicBezTo>
                    <a:pt x="94" y="36"/>
                    <a:pt x="93" y="35"/>
                    <a:pt x="92" y="34"/>
                  </a:cubicBezTo>
                  <a:cubicBezTo>
                    <a:pt x="90" y="33"/>
                    <a:pt x="88" y="32"/>
                    <a:pt x="87" y="33"/>
                  </a:cubicBezTo>
                  <a:cubicBezTo>
                    <a:pt x="85" y="33"/>
                    <a:pt x="84" y="34"/>
                    <a:pt x="83" y="36"/>
                  </a:cubicBezTo>
                  <a:cubicBezTo>
                    <a:pt x="82" y="37"/>
                    <a:pt x="82" y="39"/>
                    <a:pt x="82" y="40"/>
                  </a:cubicBezTo>
                  <a:cubicBezTo>
                    <a:pt x="83" y="43"/>
                    <a:pt x="83" y="46"/>
                    <a:pt x="83" y="48"/>
                  </a:cubicBezTo>
                  <a:cubicBezTo>
                    <a:pt x="83" y="68"/>
                    <a:pt x="67" y="84"/>
                    <a:pt x="48" y="84"/>
                  </a:cubicBezTo>
                  <a:cubicBezTo>
                    <a:pt x="28" y="84"/>
                    <a:pt x="12" y="68"/>
                    <a:pt x="12" y="48"/>
                  </a:cubicBezTo>
                  <a:cubicBezTo>
                    <a:pt x="12" y="29"/>
                    <a:pt x="28" y="13"/>
                    <a:pt x="48"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92" name="Freeform 8">
              <a:extLst>
                <a:ext uri="{FF2B5EF4-FFF2-40B4-BE49-F238E27FC236}">
                  <a16:creationId xmlns:a16="http://schemas.microsoft.com/office/drawing/2014/main" id="{7951986F-A8CF-4E5A-91FE-6442006985E5}"/>
                </a:ext>
              </a:extLst>
            </p:cNvPr>
            <p:cNvSpPr>
              <a:spLocks/>
            </p:cNvSpPr>
            <p:nvPr/>
          </p:nvSpPr>
          <p:spPr bwMode="auto">
            <a:xfrm>
              <a:off x="380" y="473"/>
              <a:ext cx="362" cy="361"/>
            </a:xfrm>
            <a:custGeom>
              <a:avLst/>
              <a:gdLst>
                <a:gd name="T0" fmla="*/ 234 w 244"/>
                <a:gd name="T1" fmla="*/ 74 h 244"/>
                <a:gd name="T2" fmla="*/ 230 w 244"/>
                <a:gd name="T3" fmla="*/ 70 h 244"/>
                <a:gd name="T4" fmla="*/ 225 w 244"/>
                <a:gd name="T5" fmla="*/ 70 h 244"/>
                <a:gd name="T6" fmla="*/ 222 w 244"/>
                <a:gd name="T7" fmla="*/ 79 h 244"/>
                <a:gd name="T8" fmla="*/ 231 w 244"/>
                <a:gd name="T9" fmla="*/ 122 h 244"/>
                <a:gd name="T10" fmla="*/ 122 w 244"/>
                <a:gd name="T11" fmla="*/ 232 h 244"/>
                <a:gd name="T12" fmla="*/ 12 w 244"/>
                <a:gd name="T13" fmla="*/ 122 h 244"/>
                <a:gd name="T14" fmla="*/ 122 w 244"/>
                <a:gd name="T15" fmla="*/ 13 h 244"/>
                <a:gd name="T16" fmla="*/ 165 w 244"/>
                <a:gd name="T17" fmla="*/ 22 h 244"/>
                <a:gd name="T18" fmla="*/ 170 w 244"/>
                <a:gd name="T19" fmla="*/ 22 h 244"/>
                <a:gd name="T20" fmla="*/ 173 w 244"/>
                <a:gd name="T21" fmla="*/ 19 h 244"/>
                <a:gd name="T22" fmla="*/ 174 w 244"/>
                <a:gd name="T23" fmla="*/ 14 h 244"/>
                <a:gd name="T24" fmla="*/ 170 w 244"/>
                <a:gd name="T25" fmla="*/ 10 h 244"/>
                <a:gd name="T26" fmla="*/ 122 w 244"/>
                <a:gd name="T27" fmla="*/ 0 h 244"/>
                <a:gd name="T28" fmla="*/ 0 w 244"/>
                <a:gd name="T29" fmla="*/ 122 h 244"/>
                <a:gd name="T30" fmla="*/ 122 w 244"/>
                <a:gd name="T31" fmla="*/ 244 h 244"/>
                <a:gd name="T32" fmla="*/ 244 w 244"/>
                <a:gd name="T33" fmla="*/ 122 h 244"/>
                <a:gd name="T34" fmla="*/ 234 w 244"/>
                <a:gd name="T35" fmla="*/ 7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244">
                  <a:moveTo>
                    <a:pt x="234" y="74"/>
                  </a:moveTo>
                  <a:cubicBezTo>
                    <a:pt x="233" y="72"/>
                    <a:pt x="232" y="71"/>
                    <a:pt x="230" y="70"/>
                  </a:cubicBezTo>
                  <a:cubicBezTo>
                    <a:pt x="229" y="70"/>
                    <a:pt x="227" y="70"/>
                    <a:pt x="225" y="70"/>
                  </a:cubicBezTo>
                  <a:cubicBezTo>
                    <a:pt x="222" y="72"/>
                    <a:pt x="221" y="76"/>
                    <a:pt x="222" y="79"/>
                  </a:cubicBezTo>
                  <a:cubicBezTo>
                    <a:pt x="228" y="93"/>
                    <a:pt x="231" y="107"/>
                    <a:pt x="231" y="122"/>
                  </a:cubicBezTo>
                  <a:cubicBezTo>
                    <a:pt x="231" y="182"/>
                    <a:pt x="182" y="232"/>
                    <a:pt x="122" y="232"/>
                  </a:cubicBezTo>
                  <a:cubicBezTo>
                    <a:pt x="61" y="232"/>
                    <a:pt x="12" y="182"/>
                    <a:pt x="12" y="122"/>
                  </a:cubicBezTo>
                  <a:cubicBezTo>
                    <a:pt x="12" y="62"/>
                    <a:pt x="61" y="13"/>
                    <a:pt x="122" y="13"/>
                  </a:cubicBezTo>
                  <a:cubicBezTo>
                    <a:pt x="137" y="13"/>
                    <a:pt x="151" y="16"/>
                    <a:pt x="165" y="22"/>
                  </a:cubicBezTo>
                  <a:cubicBezTo>
                    <a:pt x="167" y="23"/>
                    <a:pt x="168" y="23"/>
                    <a:pt x="170" y="22"/>
                  </a:cubicBezTo>
                  <a:cubicBezTo>
                    <a:pt x="172" y="21"/>
                    <a:pt x="173" y="20"/>
                    <a:pt x="173" y="19"/>
                  </a:cubicBezTo>
                  <a:cubicBezTo>
                    <a:pt x="174" y="17"/>
                    <a:pt x="174" y="15"/>
                    <a:pt x="174" y="14"/>
                  </a:cubicBezTo>
                  <a:cubicBezTo>
                    <a:pt x="173" y="12"/>
                    <a:pt x="172" y="11"/>
                    <a:pt x="170" y="10"/>
                  </a:cubicBezTo>
                  <a:cubicBezTo>
                    <a:pt x="155" y="4"/>
                    <a:pt x="138" y="0"/>
                    <a:pt x="122" y="0"/>
                  </a:cubicBezTo>
                  <a:cubicBezTo>
                    <a:pt x="54" y="0"/>
                    <a:pt x="0" y="55"/>
                    <a:pt x="0" y="122"/>
                  </a:cubicBezTo>
                  <a:cubicBezTo>
                    <a:pt x="0" y="189"/>
                    <a:pt x="54" y="244"/>
                    <a:pt x="122" y="244"/>
                  </a:cubicBezTo>
                  <a:cubicBezTo>
                    <a:pt x="189" y="244"/>
                    <a:pt x="244" y="189"/>
                    <a:pt x="244" y="122"/>
                  </a:cubicBezTo>
                  <a:cubicBezTo>
                    <a:pt x="244" y="105"/>
                    <a:pt x="240" y="89"/>
                    <a:pt x="23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141" name="Freeform 132">
            <a:extLst>
              <a:ext uri="{FF2B5EF4-FFF2-40B4-BE49-F238E27FC236}">
                <a16:creationId xmlns:a16="http://schemas.microsoft.com/office/drawing/2014/main" id="{FC0B3BB7-5D0C-42E8-8CAB-B7B89D4DF341}"/>
              </a:ext>
            </a:extLst>
          </p:cNvPr>
          <p:cNvSpPr>
            <a:spLocks noEditPoints="1"/>
          </p:cNvSpPr>
          <p:nvPr/>
        </p:nvSpPr>
        <p:spPr bwMode="auto">
          <a:xfrm>
            <a:off x="7566562" y="2627496"/>
            <a:ext cx="126171" cy="97402"/>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142" name="Group 108">
            <a:extLst>
              <a:ext uri="{FF2B5EF4-FFF2-40B4-BE49-F238E27FC236}">
                <a16:creationId xmlns:a16="http://schemas.microsoft.com/office/drawing/2014/main" id="{56512D70-D1B5-4234-BB12-49E28DE7213F}"/>
              </a:ext>
            </a:extLst>
          </p:cNvPr>
          <p:cNvGrpSpPr>
            <a:grpSpLocks noChangeAspect="1"/>
          </p:cNvGrpSpPr>
          <p:nvPr/>
        </p:nvGrpSpPr>
        <p:grpSpPr bwMode="auto">
          <a:xfrm>
            <a:off x="7675399" y="2041482"/>
            <a:ext cx="98607" cy="90752"/>
            <a:chOff x="517" y="1935"/>
            <a:chExt cx="442" cy="412"/>
          </a:xfrm>
          <a:solidFill>
            <a:schemeClr val="bg1"/>
          </a:solidFill>
        </p:grpSpPr>
        <p:sp>
          <p:nvSpPr>
            <p:cNvPr id="183" name="Rectangle 109">
              <a:extLst>
                <a:ext uri="{FF2B5EF4-FFF2-40B4-BE49-F238E27FC236}">
                  <a16:creationId xmlns:a16="http://schemas.microsoft.com/office/drawing/2014/main" id="{4AD678B8-DAD6-4B29-96B0-6FD291BC9CAB}"/>
                </a:ext>
              </a:extLst>
            </p:cNvPr>
            <p:cNvSpPr>
              <a:spLocks noChangeArrowheads="1"/>
            </p:cNvSpPr>
            <p:nvPr/>
          </p:nvSpPr>
          <p:spPr bwMode="auto">
            <a:xfrm>
              <a:off x="720" y="2007"/>
              <a:ext cx="18"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10">
              <a:extLst>
                <a:ext uri="{FF2B5EF4-FFF2-40B4-BE49-F238E27FC236}">
                  <a16:creationId xmlns:a16="http://schemas.microsoft.com/office/drawing/2014/main" id="{FB7C6CF8-D2E4-4269-960A-EC4AAD53BA44}"/>
                </a:ext>
              </a:extLst>
            </p:cNvPr>
            <p:cNvSpPr>
              <a:spLocks noEditPoints="1"/>
            </p:cNvSpPr>
            <p:nvPr/>
          </p:nvSpPr>
          <p:spPr bwMode="auto">
            <a:xfrm>
              <a:off x="591" y="1935"/>
              <a:ext cx="294" cy="90"/>
            </a:xfrm>
            <a:custGeom>
              <a:avLst/>
              <a:gdLst>
                <a:gd name="T0" fmla="*/ 186 w 192"/>
                <a:gd name="T1" fmla="*/ 60 h 60"/>
                <a:gd name="T2" fmla="*/ 6 w 192"/>
                <a:gd name="T3" fmla="*/ 60 h 60"/>
                <a:gd name="T4" fmla="*/ 0 w 192"/>
                <a:gd name="T5" fmla="*/ 54 h 60"/>
                <a:gd name="T6" fmla="*/ 0 w 192"/>
                <a:gd name="T7" fmla="*/ 6 h 60"/>
                <a:gd name="T8" fmla="*/ 6 w 192"/>
                <a:gd name="T9" fmla="*/ 0 h 60"/>
                <a:gd name="T10" fmla="*/ 186 w 192"/>
                <a:gd name="T11" fmla="*/ 0 h 60"/>
                <a:gd name="T12" fmla="*/ 192 w 192"/>
                <a:gd name="T13" fmla="*/ 6 h 60"/>
                <a:gd name="T14" fmla="*/ 192 w 192"/>
                <a:gd name="T15" fmla="*/ 54 h 60"/>
                <a:gd name="T16" fmla="*/ 186 w 192"/>
                <a:gd name="T17" fmla="*/ 60 h 60"/>
                <a:gd name="T18" fmla="*/ 12 w 192"/>
                <a:gd name="T19" fmla="*/ 48 h 60"/>
                <a:gd name="T20" fmla="*/ 180 w 192"/>
                <a:gd name="T21" fmla="*/ 48 h 60"/>
                <a:gd name="T22" fmla="*/ 180 w 192"/>
                <a:gd name="T23" fmla="*/ 12 h 60"/>
                <a:gd name="T24" fmla="*/ 12 w 192"/>
                <a:gd name="T25" fmla="*/ 12 h 60"/>
                <a:gd name="T26" fmla="*/ 12 w 192"/>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60">
                  <a:moveTo>
                    <a:pt x="186" y="60"/>
                  </a:moveTo>
                  <a:cubicBezTo>
                    <a:pt x="6" y="60"/>
                    <a:pt x="6" y="60"/>
                    <a:pt x="6" y="60"/>
                  </a:cubicBezTo>
                  <a:cubicBezTo>
                    <a:pt x="2" y="60"/>
                    <a:pt x="0" y="58"/>
                    <a:pt x="0" y="54"/>
                  </a:cubicBezTo>
                  <a:cubicBezTo>
                    <a:pt x="0" y="6"/>
                    <a:pt x="0" y="6"/>
                    <a:pt x="0" y="6"/>
                  </a:cubicBezTo>
                  <a:cubicBezTo>
                    <a:pt x="0" y="3"/>
                    <a:pt x="2" y="0"/>
                    <a:pt x="6" y="0"/>
                  </a:cubicBezTo>
                  <a:cubicBezTo>
                    <a:pt x="186" y="0"/>
                    <a:pt x="186" y="0"/>
                    <a:pt x="186" y="0"/>
                  </a:cubicBezTo>
                  <a:cubicBezTo>
                    <a:pt x="189" y="0"/>
                    <a:pt x="192" y="3"/>
                    <a:pt x="192" y="6"/>
                  </a:cubicBezTo>
                  <a:cubicBezTo>
                    <a:pt x="192" y="54"/>
                    <a:pt x="192" y="54"/>
                    <a:pt x="192" y="54"/>
                  </a:cubicBezTo>
                  <a:cubicBezTo>
                    <a:pt x="192" y="58"/>
                    <a:pt x="189" y="60"/>
                    <a:pt x="186" y="60"/>
                  </a:cubicBezTo>
                  <a:close/>
                  <a:moveTo>
                    <a:pt x="12" y="48"/>
                  </a:moveTo>
                  <a:cubicBezTo>
                    <a:pt x="180" y="48"/>
                    <a:pt x="180" y="48"/>
                    <a:pt x="180" y="48"/>
                  </a:cubicBezTo>
                  <a:cubicBezTo>
                    <a:pt x="180" y="12"/>
                    <a:pt x="180" y="12"/>
                    <a:pt x="180"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11">
              <a:extLst>
                <a:ext uri="{FF2B5EF4-FFF2-40B4-BE49-F238E27FC236}">
                  <a16:creationId xmlns:a16="http://schemas.microsoft.com/office/drawing/2014/main" id="{A150E92C-DD59-4BDB-A194-D39D0EA6E426}"/>
                </a:ext>
              </a:extLst>
            </p:cNvPr>
            <p:cNvSpPr>
              <a:spLocks noEditPoints="1"/>
            </p:cNvSpPr>
            <p:nvPr/>
          </p:nvSpPr>
          <p:spPr bwMode="auto">
            <a:xfrm>
              <a:off x="683" y="2240"/>
              <a:ext cx="110" cy="107"/>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2" y="72"/>
                    <a:pt x="0" y="70"/>
                    <a:pt x="0" y="66"/>
                  </a:cubicBezTo>
                  <a:cubicBezTo>
                    <a:pt x="0" y="6"/>
                    <a:pt x="0" y="6"/>
                    <a:pt x="0" y="6"/>
                  </a:cubicBezTo>
                  <a:cubicBezTo>
                    <a:pt x="0" y="3"/>
                    <a:pt x="2" y="0"/>
                    <a:pt x="6" y="0"/>
                  </a:cubicBezTo>
                  <a:cubicBezTo>
                    <a:pt x="66" y="0"/>
                    <a:pt x="66" y="0"/>
                    <a:pt x="66" y="0"/>
                  </a:cubicBezTo>
                  <a:cubicBezTo>
                    <a:pt x="69" y="0"/>
                    <a:pt x="72" y="3"/>
                    <a:pt x="72" y="6"/>
                  </a:cubicBezTo>
                  <a:cubicBezTo>
                    <a:pt x="72" y="66"/>
                    <a:pt x="72" y="66"/>
                    <a:pt x="72" y="66"/>
                  </a:cubicBezTo>
                  <a:cubicBezTo>
                    <a:pt x="72" y="70"/>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12">
              <a:extLst>
                <a:ext uri="{FF2B5EF4-FFF2-40B4-BE49-F238E27FC236}">
                  <a16:creationId xmlns:a16="http://schemas.microsoft.com/office/drawing/2014/main" id="{64313248-1B4C-4BB4-8C58-C87F955D213A}"/>
                </a:ext>
              </a:extLst>
            </p:cNvPr>
            <p:cNvSpPr>
              <a:spLocks noEditPoints="1"/>
            </p:cNvSpPr>
            <p:nvPr/>
          </p:nvSpPr>
          <p:spPr bwMode="auto">
            <a:xfrm>
              <a:off x="517" y="2240"/>
              <a:ext cx="111" cy="107"/>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2" y="72"/>
                    <a:pt x="0" y="70"/>
                    <a:pt x="0" y="66"/>
                  </a:cubicBezTo>
                  <a:cubicBezTo>
                    <a:pt x="0" y="6"/>
                    <a:pt x="0" y="6"/>
                    <a:pt x="0" y="6"/>
                  </a:cubicBezTo>
                  <a:cubicBezTo>
                    <a:pt x="0" y="3"/>
                    <a:pt x="2" y="0"/>
                    <a:pt x="6" y="0"/>
                  </a:cubicBezTo>
                  <a:cubicBezTo>
                    <a:pt x="66" y="0"/>
                    <a:pt x="66" y="0"/>
                    <a:pt x="66" y="0"/>
                  </a:cubicBezTo>
                  <a:cubicBezTo>
                    <a:pt x="69" y="0"/>
                    <a:pt x="72" y="3"/>
                    <a:pt x="72" y="6"/>
                  </a:cubicBezTo>
                  <a:cubicBezTo>
                    <a:pt x="72" y="66"/>
                    <a:pt x="72" y="66"/>
                    <a:pt x="72" y="66"/>
                  </a:cubicBezTo>
                  <a:cubicBezTo>
                    <a:pt x="72" y="70"/>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13">
              <a:extLst>
                <a:ext uri="{FF2B5EF4-FFF2-40B4-BE49-F238E27FC236}">
                  <a16:creationId xmlns:a16="http://schemas.microsoft.com/office/drawing/2014/main" id="{25682357-3252-48DC-8EFF-244575C6109E}"/>
                </a:ext>
              </a:extLst>
            </p:cNvPr>
            <p:cNvSpPr>
              <a:spLocks noEditPoints="1"/>
            </p:cNvSpPr>
            <p:nvPr/>
          </p:nvSpPr>
          <p:spPr bwMode="auto">
            <a:xfrm>
              <a:off x="848" y="2240"/>
              <a:ext cx="111" cy="107"/>
            </a:xfrm>
            <a:custGeom>
              <a:avLst/>
              <a:gdLst>
                <a:gd name="T0" fmla="*/ 66 w 72"/>
                <a:gd name="T1" fmla="*/ 72 h 72"/>
                <a:gd name="T2" fmla="*/ 6 w 72"/>
                <a:gd name="T3" fmla="*/ 72 h 72"/>
                <a:gd name="T4" fmla="*/ 0 w 72"/>
                <a:gd name="T5" fmla="*/ 66 h 72"/>
                <a:gd name="T6" fmla="*/ 0 w 72"/>
                <a:gd name="T7" fmla="*/ 6 h 72"/>
                <a:gd name="T8" fmla="*/ 6 w 72"/>
                <a:gd name="T9" fmla="*/ 0 h 72"/>
                <a:gd name="T10" fmla="*/ 66 w 72"/>
                <a:gd name="T11" fmla="*/ 0 h 72"/>
                <a:gd name="T12" fmla="*/ 72 w 72"/>
                <a:gd name="T13" fmla="*/ 6 h 72"/>
                <a:gd name="T14" fmla="*/ 72 w 72"/>
                <a:gd name="T15" fmla="*/ 66 h 72"/>
                <a:gd name="T16" fmla="*/ 66 w 72"/>
                <a:gd name="T17" fmla="*/ 72 h 72"/>
                <a:gd name="T18" fmla="*/ 12 w 72"/>
                <a:gd name="T19" fmla="*/ 60 h 72"/>
                <a:gd name="T20" fmla="*/ 60 w 72"/>
                <a:gd name="T21" fmla="*/ 60 h 72"/>
                <a:gd name="T22" fmla="*/ 60 w 72"/>
                <a:gd name="T23" fmla="*/ 12 h 72"/>
                <a:gd name="T24" fmla="*/ 12 w 72"/>
                <a:gd name="T25" fmla="*/ 12 h 72"/>
                <a:gd name="T26" fmla="*/ 12 w 72"/>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72">
                  <a:moveTo>
                    <a:pt x="66" y="72"/>
                  </a:moveTo>
                  <a:cubicBezTo>
                    <a:pt x="6" y="72"/>
                    <a:pt x="6" y="72"/>
                    <a:pt x="6" y="72"/>
                  </a:cubicBezTo>
                  <a:cubicBezTo>
                    <a:pt x="2" y="72"/>
                    <a:pt x="0" y="70"/>
                    <a:pt x="0" y="66"/>
                  </a:cubicBezTo>
                  <a:cubicBezTo>
                    <a:pt x="0" y="6"/>
                    <a:pt x="0" y="6"/>
                    <a:pt x="0" y="6"/>
                  </a:cubicBezTo>
                  <a:cubicBezTo>
                    <a:pt x="0" y="3"/>
                    <a:pt x="2" y="0"/>
                    <a:pt x="6" y="0"/>
                  </a:cubicBezTo>
                  <a:cubicBezTo>
                    <a:pt x="66" y="0"/>
                    <a:pt x="66" y="0"/>
                    <a:pt x="66" y="0"/>
                  </a:cubicBezTo>
                  <a:cubicBezTo>
                    <a:pt x="69" y="0"/>
                    <a:pt x="72" y="3"/>
                    <a:pt x="72" y="6"/>
                  </a:cubicBezTo>
                  <a:cubicBezTo>
                    <a:pt x="72" y="66"/>
                    <a:pt x="72" y="66"/>
                    <a:pt x="72" y="66"/>
                  </a:cubicBezTo>
                  <a:cubicBezTo>
                    <a:pt x="72" y="70"/>
                    <a:pt x="69" y="72"/>
                    <a:pt x="66" y="72"/>
                  </a:cubicBezTo>
                  <a:close/>
                  <a:moveTo>
                    <a:pt x="12" y="60"/>
                  </a:moveTo>
                  <a:cubicBezTo>
                    <a:pt x="60" y="60"/>
                    <a:pt x="60" y="60"/>
                    <a:pt x="60" y="60"/>
                  </a:cubicBezTo>
                  <a:cubicBezTo>
                    <a:pt x="60" y="12"/>
                    <a:pt x="60" y="12"/>
                    <a:pt x="60"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14">
              <a:extLst>
                <a:ext uri="{FF2B5EF4-FFF2-40B4-BE49-F238E27FC236}">
                  <a16:creationId xmlns:a16="http://schemas.microsoft.com/office/drawing/2014/main" id="{5A28CA08-4A66-4E3F-9768-5F2225205FE0}"/>
                </a:ext>
              </a:extLst>
            </p:cNvPr>
            <p:cNvSpPr>
              <a:spLocks/>
            </p:cNvSpPr>
            <p:nvPr/>
          </p:nvSpPr>
          <p:spPr bwMode="auto">
            <a:xfrm>
              <a:off x="572" y="2132"/>
              <a:ext cx="332" cy="125"/>
            </a:xfrm>
            <a:custGeom>
              <a:avLst/>
              <a:gdLst>
                <a:gd name="T0" fmla="*/ 216 w 216"/>
                <a:gd name="T1" fmla="*/ 84 h 84"/>
                <a:gd name="T2" fmla="*/ 204 w 216"/>
                <a:gd name="T3" fmla="*/ 84 h 84"/>
                <a:gd name="T4" fmla="*/ 204 w 216"/>
                <a:gd name="T5" fmla="*/ 12 h 84"/>
                <a:gd name="T6" fmla="*/ 12 w 216"/>
                <a:gd name="T7" fmla="*/ 12 h 84"/>
                <a:gd name="T8" fmla="*/ 12 w 216"/>
                <a:gd name="T9" fmla="*/ 84 h 84"/>
                <a:gd name="T10" fmla="*/ 0 w 216"/>
                <a:gd name="T11" fmla="*/ 84 h 84"/>
                <a:gd name="T12" fmla="*/ 0 w 216"/>
                <a:gd name="T13" fmla="*/ 6 h 84"/>
                <a:gd name="T14" fmla="*/ 6 w 216"/>
                <a:gd name="T15" fmla="*/ 0 h 84"/>
                <a:gd name="T16" fmla="*/ 210 w 216"/>
                <a:gd name="T17" fmla="*/ 0 h 84"/>
                <a:gd name="T18" fmla="*/ 216 w 216"/>
                <a:gd name="T19" fmla="*/ 6 h 84"/>
                <a:gd name="T20" fmla="*/ 216 w 216"/>
                <a:gd name="T21"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84">
                  <a:moveTo>
                    <a:pt x="216" y="84"/>
                  </a:moveTo>
                  <a:cubicBezTo>
                    <a:pt x="204" y="84"/>
                    <a:pt x="204" y="84"/>
                    <a:pt x="204" y="84"/>
                  </a:cubicBezTo>
                  <a:cubicBezTo>
                    <a:pt x="204" y="12"/>
                    <a:pt x="204" y="12"/>
                    <a:pt x="204" y="12"/>
                  </a:cubicBezTo>
                  <a:cubicBezTo>
                    <a:pt x="12" y="12"/>
                    <a:pt x="12" y="12"/>
                    <a:pt x="12" y="12"/>
                  </a:cubicBezTo>
                  <a:cubicBezTo>
                    <a:pt x="12" y="84"/>
                    <a:pt x="12" y="84"/>
                    <a:pt x="12" y="84"/>
                  </a:cubicBezTo>
                  <a:cubicBezTo>
                    <a:pt x="0" y="84"/>
                    <a:pt x="0" y="84"/>
                    <a:pt x="0" y="84"/>
                  </a:cubicBezTo>
                  <a:cubicBezTo>
                    <a:pt x="0" y="6"/>
                    <a:pt x="0" y="6"/>
                    <a:pt x="0" y="6"/>
                  </a:cubicBezTo>
                  <a:cubicBezTo>
                    <a:pt x="0" y="3"/>
                    <a:pt x="2" y="0"/>
                    <a:pt x="6" y="0"/>
                  </a:cubicBezTo>
                  <a:cubicBezTo>
                    <a:pt x="210" y="0"/>
                    <a:pt x="210" y="0"/>
                    <a:pt x="210" y="0"/>
                  </a:cubicBezTo>
                  <a:cubicBezTo>
                    <a:pt x="213" y="0"/>
                    <a:pt x="216" y="3"/>
                    <a:pt x="216" y="6"/>
                  </a:cubicBezTo>
                  <a:lnTo>
                    <a:pt x="21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3" name="Group 82">
            <a:extLst>
              <a:ext uri="{FF2B5EF4-FFF2-40B4-BE49-F238E27FC236}">
                <a16:creationId xmlns:a16="http://schemas.microsoft.com/office/drawing/2014/main" id="{F5D9F37F-5DB8-4678-A576-9E3EF11C1921}"/>
              </a:ext>
            </a:extLst>
          </p:cNvPr>
          <p:cNvGrpSpPr>
            <a:grpSpLocks noChangeAspect="1"/>
          </p:cNvGrpSpPr>
          <p:nvPr/>
        </p:nvGrpSpPr>
        <p:grpSpPr bwMode="auto">
          <a:xfrm>
            <a:off x="7801911" y="3207715"/>
            <a:ext cx="113522" cy="108160"/>
            <a:chOff x="1557" y="1881"/>
            <a:chExt cx="428" cy="413"/>
          </a:xfrm>
          <a:solidFill>
            <a:schemeClr val="bg1"/>
          </a:solidFill>
        </p:grpSpPr>
        <p:sp>
          <p:nvSpPr>
            <p:cNvPr id="170" name="Freeform 83">
              <a:extLst>
                <a:ext uri="{FF2B5EF4-FFF2-40B4-BE49-F238E27FC236}">
                  <a16:creationId xmlns:a16="http://schemas.microsoft.com/office/drawing/2014/main" id="{FBF02AB3-775F-4249-930C-0629D01044F1}"/>
                </a:ext>
              </a:extLst>
            </p:cNvPr>
            <p:cNvSpPr>
              <a:spLocks/>
            </p:cNvSpPr>
            <p:nvPr/>
          </p:nvSpPr>
          <p:spPr bwMode="auto">
            <a:xfrm>
              <a:off x="1558" y="1885"/>
              <a:ext cx="418" cy="409"/>
            </a:xfrm>
            <a:custGeom>
              <a:avLst/>
              <a:gdLst>
                <a:gd name="T0" fmla="*/ 276 w 282"/>
                <a:gd name="T1" fmla="*/ 282 h 282"/>
                <a:gd name="T2" fmla="*/ 6 w 282"/>
                <a:gd name="T3" fmla="*/ 282 h 282"/>
                <a:gd name="T4" fmla="*/ 0 w 282"/>
                <a:gd name="T5" fmla="*/ 276 h 282"/>
                <a:gd name="T6" fmla="*/ 0 w 282"/>
                <a:gd name="T7" fmla="*/ 6 h 282"/>
                <a:gd name="T8" fmla="*/ 6 w 282"/>
                <a:gd name="T9" fmla="*/ 0 h 282"/>
                <a:gd name="T10" fmla="*/ 12 w 282"/>
                <a:gd name="T11" fmla="*/ 6 h 282"/>
                <a:gd name="T12" fmla="*/ 12 w 282"/>
                <a:gd name="T13" fmla="*/ 270 h 282"/>
                <a:gd name="T14" fmla="*/ 276 w 282"/>
                <a:gd name="T15" fmla="*/ 270 h 282"/>
                <a:gd name="T16" fmla="*/ 282 w 282"/>
                <a:gd name="T17" fmla="*/ 276 h 282"/>
                <a:gd name="T18" fmla="*/ 276 w 282"/>
                <a:gd name="T19"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82">
                  <a:moveTo>
                    <a:pt x="276" y="282"/>
                  </a:moveTo>
                  <a:cubicBezTo>
                    <a:pt x="6" y="282"/>
                    <a:pt x="6" y="282"/>
                    <a:pt x="6" y="282"/>
                  </a:cubicBezTo>
                  <a:cubicBezTo>
                    <a:pt x="3" y="282"/>
                    <a:pt x="0" y="280"/>
                    <a:pt x="0" y="276"/>
                  </a:cubicBezTo>
                  <a:cubicBezTo>
                    <a:pt x="0" y="6"/>
                    <a:pt x="0" y="6"/>
                    <a:pt x="0" y="6"/>
                  </a:cubicBezTo>
                  <a:cubicBezTo>
                    <a:pt x="0" y="3"/>
                    <a:pt x="3" y="0"/>
                    <a:pt x="6" y="0"/>
                  </a:cubicBezTo>
                  <a:cubicBezTo>
                    <a:pt x="9" y="0"/>
                    <a:pt x="12" y="3"/>
                    <a:pt x="12" y="6"/>
                  </a:cubicBezTo>
                  <a:cubicBezTo>
                    <a:pt x="12" y="270"/>
                    <a:pt x="12" y="270"/>
                    <a:pt x="12" y="270"/>
                  </a:cubicBezTo>
                  <a:cubicBezTo>
                    <a:pt x="276" y="270"/>
                    <a:pt x="276" y="270"/>
                    <a:pt x="276" y="270"/>
                  </a:cubicBezTo>
                  <a:cubicBezTo>
                    <a:pt x="279" y="270"/>
                    <a:pt x="282" y="273"/>
                    <a:pt x="282" y="276"/>
                  </a:cubicBezTo>
                  <a:cubicBezTo>
                    <a:pt x="282" y="280"/>
                    <a:pt x="279" y="282"/>
                    <a:pt x="276"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84">
              <a:extLst>
                <a:ext uri="{FF2B5EF4-FFF2-40B4-BE49-F238E27FC236}">
                  <a16:creationId xmlns:a16="http://schemas.microsoft.com/office/drawing/2014/main" id="{F7A4CFA4-41F3-44D2-99D1-DC813454600E}"/>
                </a:ext>
              </a:extLst>
            </p:cNvPr>
            <p:cNvSpPr>
              <a:spLocks noEditPoints="1"/>
            </p:cNvSpPr>
            <p:nvPr/>
          </p:nvSpPr>
          <p:spPr bwMode="auto">
            <a:xfrm>
              <a:off x="1674" y="1966"/>
              <a:ext cx="71"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5">
              <a:extLst>
                <a:ext uri="{FF2B5EF4-FFF2-40B4-BE49-F238E27FC236}">
                  <a16:creationId xmlns:a16="http://schemas.microsoft.com/office/drawing/2014/main" id="{B1B2782E-0CF5-4C55-9B48-58A9B3BD01D6}"/>
                </a:ext>
              </a:extLst>
            </p:cNvPr>
            <p:cNvSpPr>
              <a:spLocks noEditPoints="1"/>
            </p:cNvSpPr>
            <p:nvPr/>
          </p:nvSpPr>
          <p:spPr bwMode="auto">
            <a:xfrm>
              <a:off x="1660" y="2129"/>
              <a:ext cx="71" cy="69"/>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0" y="48"/>
                    <a:pt x="0" y="38"/>
                    <a:pt x="0" y="24"/>
                  </a:cubicBezTo>
                  <a:cubicBezTo>
                    <a:pt x="0" y="11"/>
                    <a:pt x="10" y="0"/>
                    <a:pt x="24" y="0"/>
                  </a:cubicBezTo>
                  <a:cubicBezTo>
                    <a:pt x="37" y="0"/>
                    <a:pt x="48" y="11"/>
                    <a:pt x="48" y="24"/>
                  </a:cubicBezTo>
                  <a:cubicBezTo>
                    <a:pt x="48" y="38"/>
                    <a:pt x="37" y="48"/>
                    <a:pt x="24" y="48"/>
                  </a:cubicBezTo>
                  <a:close/>
                  <a:moveTo>
                    <a:pt x="24" y="12"/>
                  </a:moveTo>
                  <a:cubicBezTo>
                    <a:pt x="17" y="12"/>
                    <a:pt x="12" y="18"/>
                    <a:pt x="12" y="24"/>
                  </a:cubicBezTo>
                  <a:cubicBezTo>
                    <a:pt x="12" y="31"/>
                    <a:pt x="17" y="36"/>
                    <a:pt x="24" y="36"/>
                  </a:cubicBezTo>
                  <a:cubicBezTo>
                    <a:pt x="30" y="36"/>
                    <a:pt x="36" y="31"/>
                    <a:pt x="36" y="24"/>
                  </a:cubicBezTo>
                  <a:cubicBezTo>
                    <a:pt x="36" y="18"/>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6">
              <a:extLst>
                <a:ext uri="{FF2B5EF4-FFF2-40B4-BE49-F238E27FC236}">
                  <a16:creationId xmlns:a16="http://schemas.microsoft.com/office/drawing/2014/main" id="{448C19BD-B3C1-4509-8C53-CBD14DAB922D}"/>
                </a:ext>
              </a:extLst>
            </p:cNvPr>
            <p:cNvSpPr>
              <a:spLocks noEditPoints="1"/>
            </p:cNvSpPr>
            <p:nvPr/>
          </p:nvSpPr>
          <p:spPr bwMode="auto">
            <a:xfrm>
              <a:off x="1810" y="2007"/>
              <a:ext cx="71"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0" y="48"/>
                    <a:pt x="0" y="38"/>
                    <a:pt x="0" y="24"/>
                  </a:cubicBezTo>
                  <a:cubicBezTo>
                    <a:pt x="0" y="11"/>
                    <a:pt x="10" y="0"/>
                    <a:pt x="24" y="0"/>
                  </a:cubicBezTo>
                  <a:cubicBezTo>
                    <a:pt x="37" y="0"/>
                    <a:pt x="48" y="11"/>
                    <a:pt x="48" y="24"/>
                  </a:cubicBezTo>
                  <a:cubicBezTo>
                    <a:pt x="48" y="38"/>
                    <a:pt x="37" y="48"/>
                    <a:pt x="24" y="48"/>
                  </a:cubicBezTo>
                  <a:close/>
                  <a:moveTo>
                    <a:pt x="24" y="12"/>
                  </a:moveTo>
                  <a:cubicBezTo>
                    <a:pt x="17" y="12"/>
                    <a:pt x="12" y="18"/>
                    <a:pt x="12" y="24"/>
                  </a:cubicBezTo>
                  <a:cubicBezTo>
                    <a:pt x="12" y="31"/>
                    <a:pt x="17" y="36"/>
                    <a:pt x="24" y="36"/>
                  </a:cubicBezTo>
                  <a:cubicBezTo>
                    <a:pt x="30" y="36"/>
                    <a:pt x="36" y="31"/>
                    <a:pt x="36" y="24"/>
                  </a:cubicBezTo>
                  <a:cubicBezTo>
                    <a:pt x="36" y="18"/>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87">
              <a:extLst>
                <a:ext uri="{FF2B5EF4-FFF2-40B4-BE49-F238E27FC236}">
                  <a16:creationId xmlns:a16="http://schemas.microsoft.com/office/drawing/2014/main" id="{423C4456-1C30-488F-8ADE-EBDCBC24E715}"/>
                </a:ext>
              </a:extLst>
            </p:cNvPr>
            <p:cNvSpPr>
              <a:spLocks noEditPoints="1"/>
            </p:cNvSpPr>
            <p:nvPr/>
          </p:nvSpPr>
          <p:spPr bwMode="auto">
            <a:xfrm>
              <a:off x="1792" y="2129"/>
              <a:ext cx="71" cy="69"/>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0" y="48"/>
                    <a:pt x="0" y="38"/>
                    <a:pt x="0" y="24"/>
                  </a:cubicBezTo>
                  <a:cubicBezTo>
                    <a:pt x="0" y="11"/>
                    <a:pt x="10" y="0"/>
                    <a:pt x="24" y="0"/>
                  </a:cubicBezTo>
                  <a:cubicBezTo>
                    <a:pt x="37" y="0"/>
                    <a:pt x="48" y="11"/>
                    <a:pt x="48" y="24"/>
                  </a:cubicBezTo>
                  <a:cubicBezTo>
                    <a:pt x="48" y="38"/>
                    <a:pt x="37" y="48"/>
                    <a:pt x="24" y="48"/>
                  </a:cubicBezTo>
                  <a:close/>
                  <a:moveTo>
                    <a:pt x="24" y="12"/>
                  </a:moveTo>
                  <a:cubicBezTo>
                    <a:pt x="17" y="12"/>
                    <a:pt x="12" y="18"/>
                    <a:pt x="12" y="24"/>
                  </a:cubicBezTo>
                  <a:cubicBezTo>
                    <a:pt x="12" y="31"/>
                    <a:pt x="17" y="36"/>
                    <a:pt x="24" y="36"/>
                  </a:cubicBezTo>
                  <a:cubicBezTo>
                    <a:pt x="30" y="36"/>
                    <a:pt x="36" y="31"/>
                    <a:pt x="36" y="24"/>
                  </a:cubicBezTo>
                  <a:cubicBezTo>
                    <a:pt x="36" y="18"/>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88">
              <a:extLst>
                <a:ext uri="{FF2B5EF4-FFF2-40B4-BE49-F238E27FC236}">
                  <a16:creationId xmlns:a16="http://schemas.microsoft.com/office/drawing/2014/main" id="{0F0B1EFB-2B77-4C60-8807-151B7E9A3F52}"/>
                </a:ext>
              </a:extLst>
            </p:cNvPr>
            <p:cNvSpPr>
              <a:spLocks noEditPoints="1"/>
            </p:cNvSpPr>
            <p:nvPr/>
          </p:nvSpPr>
          <p:spPr bwMode="auto">
            <a:xfrm>
              <a:off x="1914" y="2059"/>
              <a:ext cx="71"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8"/>
                    <a:pt x="0" y="24"/>
                  </a:cubicBezTo>
                  <a:cubicBezTo>
                    <a:pt x="0" y="11"/>
                    <a:pt x="11" y="0"/>
                    <a:pt x="24" y="0"/>
                  </a:cubicBezTo>
                  <a:cubicBezTo>
                    <a:pt x="37" y="0"/>
                    <a:pt x="48" y="11"/>
                    <a:pt x="48" y="24"/>
                  </a:cubicBezTo>
                  <a:cubicBezTo>
                    <a:pt x="48" y="38"/>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89">
              <a:extLst>
                <a:ext uri="{FF2B5EF4-FFF2-40B4-BE49-F238E27FC236}">
                  <a16:creationId xmlns:a16="http://schemas.microsoft.com/office/drawing/2014/main" id="{73CD1899-5174-42A8-8AAC-AAC8C3C99F5A}"/>
                </a:ext>
              </a:extLst>
            </p:cNvPr>
            <p:cNvSpPr>
              <a:spLocks noEditPoints="1"/>
            </p:cNvSpPr>
            <p:nvPr/>
          </p:nvSpPr>
          <p:spPr bwMode="auto">
            <a:xfrm>
              <a:off x="1914" y="1881"/>
              <a:ext cx="71"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0">
              <a:extLst>
                <a:ext uri="{FF2B5EF4-FFF2-40B4-BE49-F238E27FC236}">
                  <a16:creationId xmlns:a16="http://schemas.microsoft.com/office/drawing/2014/main" id="{B5AAEA2B-97D3-4235-9F19-F623A6F3C6C0}"/>
                </a:ext>
              </a:extLst>
            </p:cNvPr>
            <p:cNvSpPr>
              <a:spLocks/>
            </p:cNvSpPr>
            <p:nvPr/>
          </p:nvSpPr>
          <p:spPr bwMode="auto">
            <a:xfrm>
              <a:off x="1851" y="1924"/>
              <a:ext cx="91" cy="106"/>
            </a:xfrm>
            <a:custGeom>
              <a:avLst/>
              <a:gdLst>
                <a:gd name="T0" fmla="*/ 7 w 61"/>
                <a:gd name="T1" fmla="*/ 73 h 73"/>
                <a:gd name="T2" fmla="*/ 3 w 61"/>
                <a:gd name="T3" fmla="*/ 72 h 73"/>
                <a:gd name="T4" fmla="*/ 2 w 61"/>
                <a:gd name="T5" fmla="*/ 63 h 73"/>
                <a:gd name="T6" fmla="*/ 49 w 61"/>
                <a:gd name="T7" fmla="*/ 3 h 73"/>
                <a:gd name="T8" fmla="*/ 58 w 61"/>
                <a:gd name="T9" fmla="*/ 2 h 73"/>
                <a:gd name="T10" fmla="*/ 59 w 61"/>
                <a:gd name="T11" fmla="*/ 11 h 73"/>
                <a:gd name="T12" fmla="*/ 11 w 61"/>
                <a:gd name="T13" fmla="*/ 71 h 73"/>
                <a:gd name="T14" fmla="*/ 7 w 61"/>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73">
                  <a:moveTo>
                    <a:pt x="7" y="73"/>
                  </a:moveTo>
                  <a:cubicBezTo>
                    <a:pt x="5" y="73"/>
                    <a:pt x="4" y="73"/>
                    <a:pt x="3" y="72"/>
                  </a:cubicBezTo>
                  <a:cubicBezTo>
                    <a:pt x="0" y="70"/>
                    <a:pt x="0" y="66"/>
                    <a:pt x="2" y="63"/>
                  </a:cubicBezTo>
                  <a:cubicBezTo>
                    <a:pt x="49" y="3"/>
                    <a:pt x="49" y="3"/>
                    <a:pt x="49" y="3"/>
                  </a:cubicBezTo>
                  <a:cubicBezTo>
                    <a:pt x="51" y="1"/>
                    <a:pt x="55" y="0"/>
                    <a:pt x="58" y="2"/>
                  </a:cubicBezTo>
                  <a:cubicBezTo>
                    <a:pt x="60" y="4"/>
                    <a:pt x="61" y="8"/>
                    <a:pt x="59" y="11"/>
                  </a:cubicBezTo>
                  <a:cubicBezTo>
                    <a:pt x="11" y="71"/>
                    <a:pt x="11" y="71"/>
                    <a:pt x="11" y="71"/>
                  </a:cubicBezTo>
                  <a:cubicBezTo>
                    <a:pt x="10" y="72"/>
                    <a:pt x="8" y="73"/>
                    <a:pt x="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1">
              <a:extLst>
                <a:ext uri="{FF2B5EF4-FFF2-40B4-BE49-F238E27FC236}">
                  <a16:creationId xmlns:a16="http://schemas.microsoft.com/office/drawing/2014/main" id="{1DC956B1-BCA5-4A0A-A6DA-76D536DA49B4}"/>
                </a:ext>
              </a:extLst>
            </p:cNvPr>
            <p:cNvSpPr>
              <a:spLocks/>
            </p:cNvSpPr>
            <p:nvPr/>
          </p:nvSpPr>
          <p:spPr bwMode="auto">
            <a:xfrm>
              <a:off x="1726" y="2000"/>
              <a:ext cx="103" cy="45"/>
            </a:xfrm>
            <a:custGeom>
              <a:avLst/>
              <a:gdLst>
                <a:gd name="T0" fmla="*/ 63 w 70"/>
                <a:gd name="T1" fmla="*/ 31 h 31"/>
                <a:gd name="T2" fmla="*/ 61 w 70"/>
                <a:gd name="T3" fmla="*/ 30 h 31"/>
                <a:gd name="T4" fmla="*/ 4 w 70"/>
                <a:gd name="T5" fmla="*/ 12 h 31"/>
                <a:gd name="T6" fmla="*/ 1 w 70"/>
                <a:gd name="T7" fmla="*/ 4 h 31"/>
                <a:gd name="T8" fmla="*/ 8 w 70"/>
                <a:gd name="T9" fmla="*/ 1 h 31"/>
                <a:gd name="T10" fmla="*/ 65 w 70"/>
                <a:gd name="T11" fmla="*/ 19 h 31"/>
                <a:gd name="T12" fmla="*/ 69 w 70"/>
                <a:gd name="T13" fmla="*/ 26 h 31"/>
                <a:gd name="T14" fmla="*/ 63 w 7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1">
                  <a:moveTo>
                    <a:pt x="63" y="31"/>
                  </a:moveTo>
                  <a:cubicBezTo>
                    <a:pt x="63" y="31"/>
                    <a:pt x="62" y="31"/>
                    <a:pt x="61" y="30"/>
                  </a:cubicBezTo>
                  <a:cubicBezTo>
                    <a:pt x="4" y="12"/>
                    <a:pt x="4" y="12"/>
                    <a:pt x="4" y="12"/>
                  </a:cubicBezTo>
                  <a:cubicBezTo>
                    <a:pt x="1" y="11"/>
                    <a:pt x="0" y="8"/>
                    <a:pt x="1" y="4"/>
                  </a:cubicBezTo>
                  <a:cubicBezTo>
                    <a:pt x="2" y="1"/>
                    <a:pt x="5" y="0"/>
                    <a:pt x="8" y="1"/>
                  </a:cubicBezTo>
                  <a:cubicBezTo>
                    <a:pt x="65" y="19"/>
                    <a:pt x="65" y="19"/>
                    <a:pt x="65" y="19"/>
                  </a:cubicBezTo>
                  <a:cubicBezTo>
                    <a:pt x="68" y="20"/>
                    <a:pt x="70" y="23"/>
                    <a:pt x="69" y="26"/>
                  </a:cubicBezTo>
                  <a:cubicBezTo>
                    <a:pt x="68" y="29"/>
                    <a:pt x="66" y="31"/>
                    <a:pt x="63"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2">
              <a:extLst>
                <a:ext uri="{FF2B5EF4-FFF2-40B4-BE49-F238E27FC236}">
                  <a16:creationId xmlns:a16="http://schemas.microsoft.com/office/drawing/2014/main" id="{78644840-4F2F-4AA4-BEAD-F0F4A71D85C0}"/>
                </a:ext>
              </a:extLst>
            </p:cNvPr>
            <p:cNvSpPr>
              <a:spLocks/>
            </p:cNvSpPr>
            <p:nvPr/>
          </p:nvSpPr>
          <p:spPr bwMode="auto">
            <a:xfrm>
              <a:off x="1557" y="2004"/>
              <a:ext cx="140" cy="90"/>
            </a:xfrm>
            <a:custGeom>
              <a:avLst/>
              <a:gdLst>
                <a:gd name="T0" fmla="*/ 7 w 95"/>
                <a:gd name="T1" fmla="*/ 62 h 62"/>
                <a:gd name="T2" fmla="*/ 2 w 95"/>
                <a:gd name="T3" fmla="*/ 59 h 62"/>
                <a:gd name="T4" fmla="*/ 4 w 95"/>
                <a:gd name="T5" fmla="*/ 51 h 62"/>
                <a:gd name="T6" fmla="*/ 85 w 95"/>
                <a:gd name="T7" fmla="*/ 2 h 62"/>
                <a:gd name="T8" fmla="*/ 93 w 95"/>
                <a:gd name="T9" fmla="*/ 4 h 62"/>
                <a:gd name="T10" fmla="*/ 91 w 95"/>
                <a:gd name="T11" fmla="*/ 12 h 62"/>
                <a:gd name="T12" fmla="*/ 10 w 95"/>
                <a:gd name="T13" fmla="*/ 61 h 62"/>
                <a:gd name="T14" fmla="*/ 7 w 95"/>
                <a:gd name="T15" fmla="*/ 62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62">
                  <a:moveTo>
                    <a:pt x="7" y="62"/>
                  </a:moveTo>
                  <a:cubicBezTo>
                    <a:pt x="5" y="62"/>
                    <a:pt x="3" y="61"/>
                    <a:pt x="2" y="59"/>
                  </a:cubicBezTo>
                  <a:cubicBezTo>
                    <a:pt x="0" y="56"/>
                    <a:pt x="1" y="53"/>
                    <a:pt x="4" y="51"/>
                  </a:cubicBezTo>
                  <a:cubicBezTo>
                    <a:pt x="85" y="2"/>
                    <a:pt x="85" y="2"/>
                    <a:pt x="85" y="2"/>
                  </a:cubicBezTo>
                  <a:cubicBezTo>
                    <a:pt x="87" y="0"/>
                    <a:pt x="91" y="1"/>
                    <a:pt x="93" y="4"/>
                  </a:cubicBezTo>
                  <a:cubicBezTo>
                    <a:pt x="95" y="7"/>
                    <a:pt x="94" y="10"/>
                    <a:pt x="91" y="12"/>
                  </a:cubicBezTo>
                  <a:cubicBezTo>
                    <a:pt x="10" y="61"/>
                    <a:pt x="10" y="61"/>
                    <a:pt x="10" y="61"/>
                  </a:cubicBezTo>
                  <a:cubicBezTo>
                    <a:pt x="9" y="62"/>
                    <a:pt x="8" y="62"/>
                    <a:pt x="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3">
              <a:extLst>
                <a:ext uri="{FF2B5EF4-FFF2-40B4-BE49-F238E27FC236}">
                  <a16:creationId xmlns:a16="http://schemas.microsoft.com/office/drawing/2014/main" id="{825E93E3-C576-41AB-9938-6680021870E0}"/>
                </a:ext>
              </a:extLst>
            </p:cNvPr>
            <p:cNvSpPr>
              <a:spLocks/>
            </p:cNvSpPr>
            <p:nvPr/>
          </p:nvSpPr>
          <p:spPr bwMode="auto">
            <a:xfrm>
              <a:off x="1840" y="2098"/>
              <a:ext cx="96" cy="61"/>
            </a:xfrm>
            <a:custGeom>
              <a:avLst/>
              <a:gdLst>
                <a:gd name="T0" fmla="*/ 7 w 65"/>
                <a:gd name="T1" fmla="*/ 42 h 42"/>
                <a:gd name="T2" fmla="*/ 2 w 65"/>
                <a:gd name="T3" fmla="*/ 39 h 42"/>
                <a:gd name="T4" fmla="*/ 4 w 65"/>
                <a:gd name="T5" fmla="*/ 31 h 42"/>
                <a:gd name="T6" fmla="*/ 55 w 65"/>
                <a:gd name="T7" fmla="*/ 1 h 42"/>
                <a:gd name="T8" fmla="*/ 64 w 65"/>
                <a:gd name="T9" fmla="*/ 3 h 42"/>
                <a:gd name="T10" fmla="*/ 62 w 65"/>
                <a:gd name="T11" fmla="*/ 12 h 42"/>
                <a:gd name="T12" fmla="*/ 10 w 65"/>
                <a:gd name="T13" fmla="*/ 42 h 42"/>
                <a:gd name="T14" fmla="*/ 7 w 65"/>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2">
                  <a:moveTo>
                    <a:pt x="7" y="42"/>
                  </a:moveTo>
                  <a:cubicBezTo>
                    <a:pt x="5" y="42"/>
                    <a:pt x="3" y="41"/>
                    <a:pt x="2" y="39"/>
                  </a:cubicBezTo>
                  <a:cubicBezTo>
                    <a:pt x="0" y="36"/>
                    <a:pt x="1" y="33"/>
                    <a:pt x="4" y="31"/>
                  </a:cubicBezTo>
                  <a:cubicBezTo>
                    <a:pt x="55" y="1"/>
                    <a:pt x="55" y="1"/>
                    <a:pt x="55" y="1"/>
                  </a:cubicBezTo>
                  <a:cubicBezTo>
                    <a:pt x="58" y="0"/>
                    <a:pt x="62" y="1"/>
                    <a:pt x="64" y="3"/>
                  </a:cubicBezTo>
                  <a:cubicBezTo>
                    <a:pt x="65" y="6"/>
                    <a:pt x="64" y="10"/>
                    <a:pt x="62" y="12"/>
                  </a:cubicBezTo>
                  <a:cubicBezTo>
                    <a:pt x="10" y="42"/>
                    <a:pt x="10" y="42"/>
                    <a:pt x="10" y="42"/>
                  </a:cubicBezTo>
                  <a:cubicBezTo>
                    <a:pt x="9" y="42"/>
                    <a:pt x="8" y="42"/>
                    <a:pt x="7"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4">
              <a:extLst>
                <a:ext uri="{FF2B5EF4-FFF2-40B4-BE49-F238E27FC236}">
                  <a16:creationId xmlns:a16="http://schemas.microsoft.com/office/drawing/2014/main" id="{0383C3B0-9B93-4F7C-9E51-544284E921DE}"/>
                </a:ext>
              </a:extLst>
            </p:cNvPr>
            <p:cNvSpPr>
              <a:spLocks/>
            </p:cNvSpPr>
            <p:nvPr/>
          </p:nvSpPr>
          <p:spPr bwMode="auto">
            <a:xfrm>
              <a:off x="1714" y="2155"/>
              <a:ext cx="96" cy="17"/>
            </a:xfrm>
            <a:custGeom>
              <a:avLst/>
              <a:gdLst>
                <a:gd name="T0" fmla="*/ 59 w 65"/>
                <a:gd name="T1" fmla="*/ 12 h 12"/>
                <a:gd name="T2" fmla="*/ 6 w 65"/>
                <a:gd name="T3" fmla="*/ 12 h 12"/>
                <a:gd name="T4" fmla="*/ 0 w 65"/>
                <a:gd name="T5" fmla="*/ 6 h 12"/>
                <a:gd name="T6" fmla="*/ 6 w 65"/>
                <a:gd name="T7" fmla="*/ 0 h 12"/>
                <a:gd name="T8" fmla="*/ 59 w 65"/>
                <a:gd name="T9" fmla="*/ 0 h 12"/>
                <a:gd name="T10" fmla="*/ 65 w 65"/>
                <a:gd name="T11" fmla="*/ 6 h 12"/>
                <a:gd name="T12" fmla="*/ 59 w 6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5" h="12">
                  <a:moveTo>
                    <a:pt x="59" y="12"/>
                  </a:moveTo>
                  <a:cubicBezTo>
                    <a:pt x="6" y="12"/>
                    <a:pt x="6" y="12"/>
                    <a:pt x="6" y="12"/>
                  </a:cubicBezTo>
                  <a:cubicBezTo>
                    <a:pt x="2" y="12"/>
                    <a:pt x="0" y="10"/>
                    <a:pt x="0" y="6"/>
                  </a:cubicBezTo>
                  <a:cubicBezTo>
                    <a:pt x="0" y="3"/>
                    <a:pt x="2" y="0"/>
                    <a:pt x="6" y="0"/>
                  </a:cubicBezTo>
                  <a:cubicBezTo>
                    <a:pt x="59" y="0"/>
                    <a:pt x="59" y="0"/>
                    <a:pt x="59" y="0"/>
                  </a:cubicBezTo>
                  <a:cubicBezTo>
                    <a:pt x="62" y="0"/>
                    <a:pt x="65" y="3"/>
                    <a:pt x="65" y="6"/>
                  </a:cubicBezTo>
                  <a:cubicBezTo>
                    <a:pt x="65" y="10"/>
                    <a:pt x="62" y="12"/>
                    <a:pt x="5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95">
              <a:extLst>
                <a:ext uri="{FF2B5EF4-FFF2-40B4-BE49-F238E27FC236}">
                  <a16:creationId xmlns:a16="http://schemas.microsoft.com/office/drawing/2014/main" id="{C82F04CB-2F01-435A-8321-5EAAC33872F6}"/>
                </a:ext>
              </a:extLst>
            </p:cNvPr>
            <p:cNvSpPr>
              <a:spLocks/>
            </p:cNvSpPr>
            <p:nvPr/>
          </p:nvSpPr>
          <p:spPr bwMode="auto">
            <a:xfrm>
              <a:off x="1560" y="2168"/>
              <a:ext cx="123" cy="84"/>
            </a:xfrm>
            <a:custGeom>
              <a:avLst/>
              <a:gdLst>
                <a:gd name="T0" fmla="*/ 7 w 83"/>
                <a:gd name="T1" fmla="*/ 58 h 58"/>
                <a:gd name="T2" fmla="*/ 2 w 83"/>
                <a:gd name="T3" fmla="*/ 55 h 58"/>
                <a:gd name="T4" fmla="*/ 4 w 83"/>
                <a:gd name="T5" fmla="*/ 47 h 58"/>
                <a:gd name="T6" fmla="*/ 73 w 83"/>
                <a:gd name="T7" fmla="*/ 1 h 58"/>
                <a:gd name="T8" fmla="*/ 81 w 83"/>
                <a:gd name="T9" fmla="*/ 3 h 58"/>
                <a:gd name="T10" fmla="*/ 80 w 83"/>
                <a:gd name="T11" fmla="*/ 12 h 58"/>
                <a:gd name="T12" fmla="*/ 11 w 83"/>
                <a:gd name="T13" fmla="*/ 57 h 58"/>
                <a:gd name="T14" fmla="*/ 7 w 8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58">
                  <a:moveTo>
                    <a:pt x="7" y="58"/>
                  </a:moveTo>
                  <a:cubicBezTo>
                    <a:pt x="5" y="58"/>
                    <a:pt x="3" y="57"/>
                    <a:pt x="2" y="55"/>
                  </a:cubicBezTo>
                  <a:cubicBezTo>
                    <a:pt x="0" y="52"/>
                    <a:pt x="1" y="49"/>
                    <a:pt x="4" y="47"/>
                  </a:cubicBezTo>
                  <a:cubicBezTo>
                    <a:pt x="73" y="1"/>
                    <a:pt x="73" y="1"/>
                    <a:pt x="73" y="1"/>
                  </a:cubicBezTo>
                  <a:cubicBezTo>
                    <a:pt x="76" y="0"/>
                    <a:pt x="79" y="0"/>
                    <a:pt x="81" y="3"/>
                  </a:cubicBezTo>
                  <a:cubicBezTo>
                    <a:pt x="83" y="6"/>
                    <a:pt x="82" y="10"/>
                    <a:pt x="80" y="12"/>
                  </a:cubicBezTo>
                  <a:cubicBezTo>
                    <a:pt x="11" y="57"/>
                    <a:pt x="11" y="57"/>
                    <a:pt x="11" y="57"/>
                  </a:cubicBezTo>
                  <a:cubicBezTo>
                    <a:pt x="10" y="58"/>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FAD22CC8-90F9-4F16-B7F9-B39698657F32}"/>
              </a:ext>
            </a:extLst>
          </p:cNvPr>
          <p:cNvGrpSpPr/>
          <p:nvPr/>
        </p:nvGrpSpPr>
        <p:grpSpPr>
          <a:xfrm>
            <a:off x="9823271" y="3022589"/>
            <a:ext cx="116611" cy="115303"/>
            <a:chOff x="10216769" y="3185669"/>
            <a:chExt cx="570884" cy="396354"/>
          </a:xfrm>
          <a:solidFill>
            <a:schemeClr val="bg1"/>
          </a:solidFill>
        </p:grpSpPr>
        <p:grpSp>
          <p:nvGrpSpPr>
            <p:cNvPr id="158" name="Group 175">
              <a:extLst>
                <a:ext uri="{FF2B5EF4-FFF2-40B4-BE49-F238E27FC236}">
                  <a16:creationId xmlns:a16="http://schemas.microsoft.com/office/drawing/2014/main" id="{D4521197-BAD8-4446-B796-0DA92D8B3598}"/>
                </a:ext>
              </a:extLst>
            </p:cNvPr>
            <p:cNvGrpSpPr>
              <a:grpSpLocks noChangeAspect="1"/>
            </p:cNvGrpSpPr>
            <p:nvPr/>
          </p:nvGrpSpPr>
          <p:grpSpPr bwMode="auto">
            <a:xfrm>
              <a:off x="10216769" y="3185669"/>
              <a:ext cx="570884" cy="396354"/>
              <a:chOff x="4647" y="3322"/>
              <a:chExt cx="507" cy="352"/>
            </a:xfrm>
            <a:grpFill/>
          </p:grpSpPr>
          <p:sp>
            <p:nvSpPr>
              <p:cNvPr id="164" name="Freeform 176">
                <a:extLst>
                  <a:ext uri="{FF2B5EF4-FFF2-40B4-BE49-F238E27FC236}">
                    <a16:creationId xmlns:a16="http://schemas.microsoft.com/office/drawing/2014/main" id="{CD533DBB-725E-4A13-8E96-95D9E4419880}"/>
                  </a:ext>
                </a:extLst>
              </p:cNvPr>
              <p:cNvSpPr>
                <a:spLocks/>
              </p:cNvSpPr>
              <p:nvPr/>
            </p:nvSpPr>
            <p:spPr bwMode="auto">
              <a:xfrm>
                <a:off x="4647" y="3322"/>
                <a:ext cx="406" cy="283"/>
              </a:xfrm>
              <a:custGeom>
                <a:avLst/>
                <a:gdLst>
                  <a:gd name="T0" fmla="*/ 282 w 288"/>
                  <a:gd name="T1" fmla="*/ 204 h 204"/>
                  <a:gd name="T2" fmla="*/ 6 w 288"/>
                  <a:gd name="T3" fmla="*/ 204 h 204"/>
                  <a:gd name="T4" fmla="*/ 0 w 288"/>
                  <a:gd name="T5" fmla="*/ 198 h 204"/>
                  <a:gd name="T6" fmla="*/ 0 w 288"/>
                  <a:gd name="T7" fmla="*/ 6 h 204"/>
                  <a:gd name="T8" fmla="*/ 6 w 288"/>
                  <a:gd name="T9" fmla="*/ 0 h 204"/>
                  <a:gd name="T10" fmla="*/ 90 w 288"/>
                  <a:gd name="T11" fmla="*/ 0 h 204"/>
                  <a:gd name="T12" fmla="*/ 96 w 288"/>
                  <a:gd name="T13" fmla="*/ 6 h 204"/>
                  <a:gd name="T14" fmla="*/ 90 w 288"/>
                  <a:gd name="T15" fmla="*/ 12 h 204"/>
                  <a:gd name="T16" fmla="*/ 12 w 288"/>
                  <a:gd name="T17" fmla="*/ 12 h 204"/>
                  <a:gd name="T18" fmla="*/ 12 w 288"/>
                  <a:gd name="T19" fmla="*/ 192 h 204"/>
                  <a:gd name="T20" fmla="*/ 276 w 288"/>
                  <a:gd name="T21" fmla="*/ 192 h 204"/>
                  <a:gd name="T22" fmla="*/ 276 w 288"/>
                  <a:gd name="T23" fmla="*/ 12 h 204"/>
                  <a:gd name="T24" fmla="*/ 198 w 288"/>
                  <a:gd name="T25" fmla="*/ 12 h 204"/>
                  <a:gd name="T26" fmla="*/ 192 w 288"/>
                  <a:gd name="T27" fmla="*/ 6 h 204"/>
                  <a:gd name="T28" fmla="*/ 198 w 288"/>
                  <a:gd name="T29" fmla="*/ 0 h 204"/>
                  <a:gd name="T30" fmla="*/ 282 w 288"/>
                  <a:gd name="T31" fmla="*/ 0 h 204"/>
                  <a:gd name="T32" fmla="*/ 288 w 288"/>
                  <a:gd name="T33" fmla="*/ 6 h 204"/>
                  <a:gd name="T34" fmla="*/ 288 w 288"/>
                  <a:gd name="T35" fmla="*/ 198 h 204"/>
                  <a:gd name="T36" fmla="*/ 282 w 288"/>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04">
                    <a:moveTo>
                      <a:pt x="282" y="204"/>
                    </a:moveTo>
                    <a:cubicBezTo>
                      <a:pt x="6" y="204"/>
                      <a:pt x="6" y="204"/>
                      <a:pt x="6" y="204"/>
                    </a:cubicBezTo>
                    <a:cubicBezTo>
                      <a:pt x="3" y="204"/>
                      <a:pt x="0" y="202"/>
                      <a:pt x="0" y="198"/>
                    </a:cubicBezTo>
                    <a:cubicBezTo>
                      <a:pt x="0" y="6"/>
                      <a:pt x="0" y="6"/>
                      <a:pt x="0" y="6"/>
                    </a:cubicBezTo>
                    <a:cubicBezTo>
                      <a:pt x="0" y="3"/>
                      <a:pt x="3" y="0"/>
                      <a:pt x="6" y="0"/>
                    </a:cubicBezTo>
                    <a:cubicBezTo>
                      <a:pt x="90" y="0"/>
                      <a:pt x="90" y="0"/>
                      <a:pt x="90" y="0"/>
                    </a:cubicBezTo>
                    <a:cubicBezTo>
                      <a:pt x="93" y="0"/>
                      <a:pt x="96" y="3"/>
                      <a:pt x="96" y="6"/>
                    </a:cubicBezTo>
                    <a:cubicBezTo>
                      <a:pt x="96" y="10"/>
                      <a:pt x="93" y="12"/>
                      <a:pt x="90" y="12"/>
                    </a:cubicBezTo>
                    <a:cubicBezTo>
                      <a:pt x="12" y="12"/>
                      <a:pt x="12" y="12"/>
                      <a:pt x="12" y="12"/>
                    </a:cubicBezTo>
                    <a:cubicBezTo>
                      <a:pt x="12" y="192"/>
                      <a:pt x="12" y="192"/>
                      <a:pt x="12" y="192"/>
                    </a:cubicBezTo>
                    <a:cubicBezTo>
                      <a:pt x="276" y="192"/>
                      <a:pt x="276" y="192"/>
                      <a:pt x="276" y="192"/>
                    </a:cubicBezTo>
                    <a:cubicBezTo>
                      <a:pt x="276" y="12"/>
                      <a:pt x="276" y="12"/>
                      <a:pt x="276" y="12"/>
                    </a:cubicBezTo>
                    <a:cubicBezTo>
                      <a:pt x="198" y="12"/>
                      <a:pt x="198" y="12"/>
                      <a:pt x="198" y="12"/>
                    </a:cubicBezTo>
                    <a:cubicBezTo>
                      <a:pt x="195" y="12"/>
                      <a:pt x="192" y="10"/>
                      <a:pt x="192" y="6"/>
                    </a:cubicBezTo>
                    <a:cubicBezTo>
                      <a:pt x="192" y="3"/>
                      <a:pt x="195" y="0"/>
                      <a:pt x="198" y="0"/>
                    </a:cubicBezTo>
                    <a:cubicBezTo>
                      <a:pt x="282" y="0"/>
                      <a:pt x="282" y="0"/>
                      <a:pt x="282" y="0"/>
                    </a:cubicBezTo>
                    <a:cubicBezTo>
                      <a:pt x="285" y="0"/>
                      <a:pt x="288" y="3"/>
                      <a:pt x="288" y="6"/>
                    </a:cubicBezTo>
                    <a:cubicBezTo>
                      <a:pt x="288" y="198"/>
                      <a:pt x="288" y="198"/>
                      <a:pt x="288" y="198"/>
                    </a:cubicBezTo>
                    <a:cubicBezTo>
                      <a:pt x="288" y="202"/>
                      <a:pt x="285" y="204"/>
                      <a:pt x="28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7">
                <a:extLst>
                  <a:ext uri="{FF2B5EF4-FFF2-40B4-BE49-F238E27FC236}">
                    <a16:creationId xmlns:a16="http://schemas.microsoft.com/office/drawing/2014/main" id="{4A1113C8-6F0D-4A1A-BB10-515CB44DB72F}"/>
                  </a:ext>
                </a:extLst>
              </p:cNvPr>
              <p:cNvSpPr>
                <a:spLocks/>
              </p:cNvSpPr>
              <p:nvPr/>
            </p:nvSpPr>
            <p:spPr bwMode="auto">
              <a:xfrm>
                <a:off x="4672" y="3390"/>
                <a:ext cx="360"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9">
                <a:extLst>
                  <a:ext uri="{FF2B5EF4-FFF2-40B4-BE49-F238E27FC236}">
                    <a16:creationId xmlns:a16="http://schemas.microsoft.com/office/drawing/2014/main" id="{4FDB4F32-920A-4BFB-BAE6-209668C971B5}"/>
                  </a:ext>
                </a:extLst>
              </p:cNvPr>
              <p:cNvSpPr>
                <a:spLocks/>
              </p:cNvSpPr>
              <p:nvPr/>
            </p:nvSpPr>
            <p:spPr bwMode="auto">
              <a:xfrm>
                <a:off x="4666" y="3428"/>
                <a:ext cx="377"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10"/>
                      <a:pt x="0" y="6"/>
                    </a:cubicBezTo>
                    <a:cubicBezTo>
                      <a:pt x="0" y="3"/>
                      <a:pt x="3" y="0"/>
                      <a:pt x="6" y="0"/>
                    </a:cubicBezTo>
                    <a:cubicBezTo>
                      <a:pt x="78" y="0"/>
                      <a:pt x="78" y="0"/>
                      <a:pt x="78" y="0"/>
                    </a:cubicBezTo>
                    <a:cubicBezTo>
                      <a:pt x="81" y="0"/>
                      <a:pt x="84" y="3"/>
                      <a:pt x="84" y="6"/>
                    </a:cubicBezTo>
                    <a:cubicBezTo>
                      <a:pt x="84" y="10"/>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80">
                <a:extLst>
                  <a:ext uri="{FF2B5EF4-FFF2-40B4-BE49-F238E27FC236}">
                    <a16:creationId xmlns:a16="http://schemas.microsoft.com/office/drawing/2014/main" id="{242DA750-F782-445C-8305-8C6980006491}"/>
                  </a:ext>
                </a:extLst>
              </p:cNvPr>
              <p:cNvSpPr>
                <a:spLocks/>
              </p:cNvSpPr>
              <p:nvPr/>
            </p:nvSpPr>
            <p:spPr bwMode="auto">
              <a:xfrm>
                <a:off x="4685" y="3464"/>
                <a:ext cx="161"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69" y="0"/>
                      <a:pt x="72" y="3"/>
                      <a:pt x="72" y="6"/>
                    </a:cubicBezTo>
                    <a:cubicBezTo>
                      <a:pt x="72" y="10"/>
                      <a:pt x="69"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82">
                <a:extLst>
                  <a:ext uri="{FF2B5EF4-FFF2-40B4-BE49-F238E27FC236}">
                    <a16:creationId xmlns:a16="http://schemas.microsoft.com/office/drawing/2014/main" id="{48CD7176-F82F-4EE4-A422-3925DE93E902}"/>
                  </a:ext>
                </a:extLst>
              </p:cNvPr>
              <p:cNvSpPr>
                <a:spLocks noEditPoints="1"/>
              </p:cNvSpPr>
              <p:nvPr/>
            </p:nvSpPr>
            <p:spPr bwMode="auto">
              <a:xfrm>
                <a:off x="5022" y="3486"/>
                <a:ext cx="105" cy="11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83">
                <a:extLst>
                  <a:ext uri="{FF2B5EF4-FFF2-40B4-BE49-F238E27FC236}">
                    <a16:creationId xmlns:a16="http://schemas.microsoft.com/office/drawing/2014/main" id="{0DB95525-510F-457B-ADD5-09B9253C8334}"/>
                  </a:ext>
                </a:extLst>
              </p:cNvPr>
              <p:cNvSpPr>
                <a:spLocks noEditPoints="1"/>
              </p:cNvSpPr>
              <p:nvPr/>
            </p:nvSpPr>
            <p:spPr bwMode="auto">
              <a:xfrm>
                <a:off x="4999" y="3565"/>
                <a:ext cx="155" cy="109"/>
              </a:xfrm>
              <a:custGeom>
                <a:avLst/>
                <a:gdLst>
                  <a:gd name="T0" fmla="*/ 66 w 72"/>
                  <a:gd name="T1" fmla="*/ 48 h 48"/>
                  <a:gd name="T2" fmla="*/ 6 w 72"/>
                  <a:gd name="T3" fmla="*/ 48 h 48"/>
                  <a:gd name="T4" fmla="*/ 0 w 72"/>
                  <a:gd name="T5" fmla="*/ 42 h 48"/>
                  <a:gd name="T6" fmla="*/ 36 w 72"/>
                  <a:gd name="T7" fmla="*/ 0 h 48"/>
                  <a:gd name="T8" fmla="*/ 72 w 72"/>
                  <a:gd name="T9" fmla="*/ 42 h 48"/>
                  <a:gd name="T10" fmla="*/ 66 w 72"/>
                  <a:gd name="T11" fmla="*/ 48 h 48"/>
                  <a:gd name="T12" fmla="*/ 13 w 72"/>
                  <a:gd name="T13" fmla="*/ 36 h 48"/>
                  <a:gd name="T14" fmla="*/ 60 w 72"/>
                  <a:gd name="T15" fmla="*/ 36 h 48"/>
                  <a:gd name="T16" fmla="*/ 36 w 72"/>
                  <a:gd name="T17" fmla="*/ 12 h 48"/>
                  <a:gd name="T18" fmla="*/ 13 w 72"/>
                  <a:gd name="T1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48">
                    <a:moveTo>
                      <a:pt x="66" y="48"/>
                    </a:moveTo>
                    <a:cubicBezTo>
                      <a:pt x="6" y="48"/>
                      <a:pt x="6" y="48"/>
                      <a:pt x="6" y="48"/>
                    </a:cubicBezTo>
                    <a:cubicBezTo>
                      <a:pt x="3" y="48"/>
                      <a:pt x="0" y="46"/>
                      <a:pt x="0" y="42"/>
                    </a:cubicBezTo>
                    <a:cubicBezTo>
                      <a:pt x="0" y="19"/>
                      <a:pt x="16" y="0"/>
                      <a:pt x="36" y="0"/>
                    </a:cubicBezTo>
                    <a:cubicBezTo>
                      <a:pt x="56" y="0"/>
                      <a:pt x="72" y="19"/>
                      <a:pt x="72" y="42"/>
                    </a:cubicBezTo>
                    <a:cubicBezTo>
                      <a:pt x="72" y="46"/>
                      <a:pt x="69" y="48"/>
                      <a:pt x="66" y="48"/>
                    </a:cubicBezTo>
                    <a:close/>
                    <a:moveTo>
                      <a:pt x="13" y="36"/>
                    </a:moveTo>
                    <a:cubicBezTo>
                      <a:pt x="60" y="36"/>
                      <a:pt x="60" y="36"/>
                      <a:pt x="60" y="36"/>
                    </a:cubicBezTo>
                    <a:cubicBezTo>
                      <a:pt x="57" y="23"/>
                      <a:pt x="48" y="12"/>
                      <a:pt x="36" y="12"/>
                    </a:cubicBezTo>
                    <a:cubicBezTo>
                      <a:pt x="24" y="12"/>
                      <a:pt x="15" y="23"/>
                      <a:pt x="1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9" name="Freeform 177">
              <a:extLst>
                <a:ext uri="{FF2B5EF4-FFF2-40B4-BE49-F238E27FC236}">
                  <a16:creationId xmlns:a16="http://schemas.microsoft.com/office/drawing/2014/main" id="{EB5E1C14-0E92-4D80-88AF-20D1ACD551D0}"/>
                </a:ext>
              </a:extLst>
            </p:cNvPr>
            <p:cNvSpPr>
              <a:spLocks/>
            </p:cNvSpPr>
            <p:nvPr/>
          </p:nvSpPr>
          <p:spPr bwMode="auto">
            <a:xfrm>
              <a:off x="10220382" y="3188138"/>
              <a:ext cx="442284" cy="45719"/>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80">
              <a:extLst>
                <a:ext uri="{FF2B5EF4-FFF2-40B4-BE49-F238E27FC236}">
                  <a16:creationId xmlns:a16="http://schemas.microsoft.com/office/drawing/2014/main" id="{F5A98F97-F6F9-4EEB-9F2C-A38F0140B251}"/>
                </a:ext>
              </a:extLst>
            </p:cNvPr>
            <p:cNvSpPr>
              <a:spLocks/>
            </p:cNvSpPr>
            <p:nvPr/>
          </p:nvSpPr>
          <p:spPr bwMode="auto">
            <a:xfrm>
              <a:off x="10259557" y="3392083"/>
              <a:ext cx="181287" cy="19142"/>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69" y="0"/>
                    <a:pt x="72" y="3"/>
                    <a:pt x="72" y="6"/>
                  </a:cubicBezTo>
                  <a:cubicBezTo>
                    <a:pt x="72" y="10"/>
                    <a:pt x="69"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80">
              <a:extLst>
                <a:ext uri="{FF2B5EF4-FFF2-40B4-BE49-F238E27FC236}">
                  <a16:creationId xmlns:a16="http://schemas.microsoft.com/office/drawing/2014/main" id="{23A66930-62EC-475D-A098-F17DBA5F38C3}"/>
                </a:ext>
              </a:extLst>
            </p:cNvPr>
            <p:cNvSpPr>
              <a:spLocks/>
            </p:cNvSpPr>
            <p:nvPr/>
          </p:nvSpPr>
          <p:spPr bwMode="auto">
            <a:xfrm>
              <a:off x="10257149" y="3437205"/>
              <a:ext cx="181287" cy="19142"/>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69" y="0"/>
                    <a:pt x="72" y="3"/>
                    <a:pt x="72" y="6"/>
                  </a:cubicBezTo>
                  <a:cubicBezTo>
                    <a:pt x="72" y="10"/>
                    <a:pt x="69"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80">
              <a:extLst>
                <a:ext uri="{FF2B5EF4-FFF2-40B4-BE49-F238E27FC236}">
                  <a16:creationId xmlns:a16="http://schemas.microsoft.com/office/drawing/2014/main" id="{F82F364E-C9FB-4879-8D31-E724EFE90656}"/>
                </a:ext>
              </a:extLst>
            </p:cNvPr>
            <p:cNvSpPr>
              <a:spLocks/>
            </p:cNvSpPr>
            <p:nvPr/>
          </p:nvSpPr>
          <p:spPr bwMode="auto">
            <a:xfrm>
              <a:off x="10457733" y="3348709"/>
              <a:ext cx="181287" cy="19142"/>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69" y="0"/>
                    <a:pt x="72" y="3"/>
                    <a:pt x="72" y="6"/>
                  </a:cubicBezTo>
                  <a:cubicBezTo>
                    <a:pt x="72" y="10"/>
                    <a:pt x="69"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80">
              <a:extLst>
                <a:ext uri="{FF2B5EF4-FFF2-40B4-BE49-F238E27FC236}">
                  <a16:creationId xmlns:a16="http://schemas.microsoft.com/office/drawing/2014/main" id="{571FA0AE-8426-48B8-8FF7-C487FE8C8F6A}"/>
                </a:ext>
              </a:extLst>
            </p:cNvPr>
            <p:cNvSpPr>
              <a:spLocks/>
            </p:cNvSpPr>
            <p:nvPr/>
          </p:nvSpPr>
          <p:spPr bwMode="auto">
            <a:xfrm>
              <a:off x="10457733" y="3391266"/>
              <a:ext cx="181287" cy="19142"/>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69" y="0"/>
                    <a:pt x="72" y="3"/>
                    <a:pt x="72" y="6"/>
                  </a:cubicBezTo>
                  <a:cubicBezTo>
                    <a:pt x="72" y="10"/>
                    <a:pt x="69"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96">
            <a:extLst>
              <a:ext uri="{FF2B5EF4-FFF2-40B4-BE49-F238E27FC236}">
                <a16:creationId xmlns:a16="http://schemas.microsoft.com/office/drawing/2014/main" id="{CC5B5962-7903-4855-B4FB-EB861DC5C4E9}"/>
              </a:ext>
            </a:extLst>
          </p:cNvPr>
          <p:cNvGrpSpPr>
            <a:grpSpLocks noChangeAspect="1"/>
          </p:cNvGrpSpPr>
          <p:nvPr/>
        </p:nvGrpSpPr>
        <p:grpSpPr bwMode="auto">
          <a:xfrm>
            <a:off x="8843727" y="3628315"/>
            <a:ext cx="112746" cy="185686"/>
            <a:chOff x="2491" y="2999"/>
            <a:chExt cx="250" cy="417"/>
          </a:xfrm>
          <a:solidFill>
            <a:schemeClr val="bg1"/>
          </a:solidFill>
        </p:grpSpPr>
        <p:sp>
          <p:nvSpPr>
            <p:cNvPr id="154" name="Freeform 97">
              <a:extLst>
                <a:ext uri="{FF2B5EF4-FFF2-40B4-BE49-F238E27FC236}">
                  <a16:creationId xmlns:a16="http://schemas.microsoft.com/office/drawing/2014/main" id="{4B2BEFE4-9CA5-41D1-92CE-6713AB0D4EF9}"/>
                </a:ext>
              </a:extLst>
            </p:cNvPr>
            <p:cNvSpPr>
              <a:spLocks noEditPoints="1"/>
            </p:cNvSpPr>
            <p:nvPr/>
          </p:nvSpPr>
          <p:spPr bwMode="auto">
            <a:xfrm>
              <a:off x="2491" y="2999"/>
              <a:ext cx="250" cy="248"/>
            </a:xfrm>
            <a:custGeom>
              <a:avLst/>
              <a:gdLst>
                <a:gd name="T0" fmla="*/ 139 w 169"/>
                <a:gd name="T1" fmla="*/ 168 h 168"/>
                <a:gd name="T2" fmla="*/ 136 w 169"/>
                <a:gd name="T3" fmla="*/ 167 h 168"/>
                <a:gd name="T4" fmla="*/ 85 w 169"/>
                <a:gd name="T5" fmla="*/ 130 h 168"/>
                <a:gd name="T6" fmla="*/ 34 w 169"/>
                <a:gd name="T7" fmla="*/ 166 h 168"/>
                <a:gd name="T8" fmla="*/ 27 w 169"/>
                <a:gd name="T9" fmla="*/ 166 h 168"/>
                <a:gd name="T10" fmla="*/ 25 w 169"/>
                <a:gd name="T11" fmla="*/ 160 h 168"/>
                <a:gd name="T12" fmla="*/ 47 w 169"/>
                <a:gd name="T13" fmla="*/ 101 h 168"/>
                <a:gd name="T14" fmla="*/ 3 w 169"/>
                <a:gd name="T15" fmla="*/ 65 h 168"/>
                <a:gd name="T16" fmla="*/ 1 w 169"/>
                <a:gd name="T17" fmla="*/ 58 h 168"/>
                <a:gd name="T18" fmla="*/ 7 w 169"/>
                <a:gd name="T19" fmla="*/ 54 h 168"/>
                <a:gd name="T20" fmla="*/ 57 w 169"/>
                <a:gd name="T21" fmla="*/ 54 h 168"/>
                <a:gd name="T22" fmla="*/ 79 w 169"/>
                <a:gd name="T23" fmla="*/ 3 h 168"/>
                <a:gd name="T24" fmla="*/ 85 w 169"/>
                <a:gd name="T25" fmla="*/ 0 h 168"/>
                <a:gd name="T26" fmla="*/ 85 w 169"/>
                <a:gd name="T27" fmla="*/ 0 h 168"/>
                <a:gd name="T28" fmla="*/ 90 w 169"/>
                <a:gd name="T29" fmla="*/ 3 h 168"/>
                <a:gd name="T30" fmla="*/ 112 w 169"/>
                <a:gd name="T31" fmla="*/ 54 h 168"/>
                <a:gd name="T32" fmla="*/ 163 w 169"/>
                <a:gd name="T33" fmla="*/ 54 h 168"/>
                <a:gd name="T34" fmla="*/ 168 w 169"/>
                <a:gd name="T35" fmla="*/ 58 h 168"/>
                <a:gd name="T36" fmla="*/ 167 w 169"/>
                <a:gd name="T37" fmla="*/ 65 h 168"/>
                <a:gd name="T38" fmla="*/ 123 w 169"/>
                <a:gd name="T39" fmla="*/ 101 h 168"/>
                <a:gd name="T40" fmla="*/ 145 w 169"/>
                <a:gd name="T41" fmla="*/ 160 h 168"/>
                <a:gd name="T42" fmla="*/ 143 w 169"/>
                <a:gd name="T43" fmla="*/ 166 h 168"/>
                <a:gd name="T44" fmla="*/ 139 w 169"/>
                <a:gd name="T45" fmla="*/ 168 h 168"/>
                <a:gd name="T46" fmla="*/ 85 w 169"/>
                <a:gd name="T47" fmla="*/ 117 h 168"/>
                <a:gd name="T48" fmla="*/ 88 w 169"/>
                <a:gd name="T49" fmla="*/ 118 h 168"/>
                <a:gd name="T50" fmla="*/ 127 w 169"/>
                <a:gd name="T51" fmla="*/ 145 h 168"/>
                <a:gd name="T52" fmla="*/ 110 w 169"/>
                <a:gd name="T53" fmla="*/ 101 h 168"/>
                <a:gd name="T54" fmla="*/ 112 w 169"/>
                <a:gd name="T55" fmla="*/ 95 h 168"/>
                <a:gd name="T56" fmla="*/ 146 w 169"/>
                <a:gd name="T57" fmla="*/ 66 h 168"/>
                <a:gd name="T58" fmla="*/ 108 w 169"/>
                <a:gd name="T59" fmla="*/ 66 h 168"/>
                <a:gd name="T60" fmla="*/ 103 w 169"/>
                <a:gd name="T61" fmla="*/ 63 h 168"/>
                <a:gd name="T62" fmla="*/ 85 w 169"/>
                <a:gd name="T63" fmla="*/ 21 h 168"/>
                <a:gd name="T64" fmla="*/ 67 w 169"/>
                <a:gd name="T65" fmla="*/ 63 h 168"/>
                <a:gd name="T66" fmla="*/ 61 w 169"/>
                <a:gd name="T67" fmla="*/ 66 h 168"/>
                <a:gd name="T68" fmla="*/ 23 w 169"/>
                <a:gd name="T69" fmla="*/ 66 h 168"/>
                <a:gd name="T70" fmla="*/ 57 w 169"/>
                <a:gd name="T71" fmla="*/ 95 h 168"/>
                <a:gd name="T72" fmla="*/ 59 w 169"/>
                <a:gd name="T73" fmla="*/ 101 h 168"/>
                <a:gd name="T74" fmla="*/ 43 w 169"/>
                <a:gd name="T75" fmla="*/ 145 h 168"/>
                <a:gd name="T76" fmla="*/ 81 w 169"/>
                <a:gd name="T77" fmla="*/ 118 h 168"/>
                <a:gd name="T78" fmla="*/ 85 w 169"/>
                <a:gd name="T79" fmla="*/ 11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9" h="168">
                  <a:moveTo>
                    <a:pt x="139" y="168"/>
                  </a:moveTo>
                  <a:cubicBezTo>
                    <a:pt x="138" y="168"/>
                    <a:pt x="137" y="167"/>
                    <a:pt x="136" y="167"/>
                  </a:cubicBezTo>
                  <a:cubicBezTo>
                    <a:pt x="85" y="130"/>
                    <a:pt x="85" y="130"/>
                    <a:pt x="85" y="130"/>
                  </a:cubicBezTo>
                  <a:cubicBezTo>
                    <a:pt x="34" y="166"/>
                    <a:pt x="34" y="166"/>
                    <a:pt x="34" y="166"/>
                  </a:cubicBezTo>
                  <a:cubicBezTo>
                    <a:pt x="32" y="168"/>
                    <a:pt x="29" y="168"/>
                    <a:pt x="27" y="166"/>
                  </a:cubicBezTo>
                  <a:cubicBezTo>
                    <a:pt x="24" y="165"/>
                    <a:pt x="24" y="162"/>
                    <a:pt x="25" y="160"/>
                  </a:cubicBezTo>
                  <a:cubicBezTo>
                    <a:pt x="47" y="101"/>
                    <a:pt x="47" y="101"/>
                    <a:pt x="47" y="101"/>
                  </a:cubicBezTo>
                  <a:cubicBezTo>
                    <a:pt x="3" y="65"/>
                    <a:pt x="3" y="65"/>
                    <a:pt x="3" y="65"/>
                  </a:cubicBezTo>
                  <a:cubicBezTo>
                    <a:pt x="1" y="63"/>
                    <a:pt x="0" y="61"/>
                    <a:pt x="1" y="58"/>
                  </a:cubicBezTo>
                  <a:cubicBezTo>
                    <a:pt x="2" y="56"/>
                    <a:pt x="4" y="54"/>
                    <a:pt x="7" y="54"/>
                  </a:cubicBezTo>
                  <a:cubicBezTo>
                    <a:pt x="57" y="54"/>
                    <a:pt x="57" y="54"/>
                    <a:pt x="57" y="54"/>
                  </a:cubicBezTo>
                  <a:cubicBezTo>
                    <a:pt x="79" y="3"/>
                    <a:pt x="79" y="3"/>
                    <a:pt x="79" y="3"/>
                  </a:cubicBezTo>
                  <a:cubicBezTo>
                    <a:pt x="80" y="1"/>
                    <a:pt x="83" y="0"/>
                    <a:pt x="85" y="0"/>
                  </a:cubicBezTo>
                  <a:cubicBezTo>
                    <a:pt x="85" y="0"/>
                    <a:pt x="85" y="0"/>
                    <a:pt x="85" y="0"/>
                  </a:cubicBezTo>
                  <a:cubicBezTo>
                    <a:pt x="87" y="0"/>
                    <a:pt x="90" y="1"/>
                    <a:pt x="90" y="3"/>
                  </a:cubicBezTo>
                  <a:cubicBezTo>
                    <a:pt x="112" y="54"/>
                    <a:pt x="112" y="54"/>
                    <a:pt x="112" y="54"/>
                  </a:cubicBezTo>
                  <a:cubicBezTo>
                    <a:pt x="163" y="54"/>
                    <a:pt x="163" y="54"/>
                    <a:pt x="163" y="54"/>
                  </a:cubicBezTo>
                  <a:cubicBezTo>
                    <a:pt x="165" y="54"/>
                    <a:pt x="168" y="56"/>
                    <a:pt x="168" y="58"/>
                  </a:cubicBezTo>
                  <a:cubicBezTo>
                    <a:pt x="169" y="61"/>
                    <a:pt x="169" y="63"/>
                    <a:pt x="167" y="65"/>
                  </a:cubicBezTo>
                  <a:cubicBezTo>
                    <a:pt x="123" y="101"/>
                    <a:pt x="123" y="101"/>
                    <a:pt x="123" y="101"/>
                  </a:cubicBezTo>
                  <a:cubicBezTo>
                    <a:pt x="145" y="160"/>
                    <a:pt x="145" y="160"/>
                    <a:pt x="145" y="160"/>
                  </a:cubicBezTo>
                  <a:cubicBezTo>
                    <a:pt x="146" y="162"/>
                    <a:pt x="145" y="165"/>
                    <a:pt x="143" y="166"/>
                  </a:cubicBezTo>
                  <a:cubicBezTo>
                    <a:pt x="142" y="167"/>
                    <a:pt x="141" y="168"/>
                    <a:pt x="139" y="168"/>
                  </a:cubicBezTo>
                  <a:close/>
                  <a:moveTo>
                    <a:pt x="85" y="117"/>
                  </a:moveTo>
                  <a:cubicBezTo>
                    <a:pt x="86" y="117"/>
                    <a:pt x="87" y="117"/>
                    <a:pt x="88" y="118"/>
                  </a:cubicBezTo>
                  <a:cubicBezTo>
                    <a:pt x="127" y="145"/>
                    <a:pt x="127" y="145"/>
                    <a:pt x="127" y="145"/>
                  </a:cubicBezTo>
                  <a:cubicBezTo>
                    <a:pt x="110" y="101"/>
                    <a:pt x="110" y="101"/>
                    <a:pt x="110" y="101"/>
                  </a:cubicBezTo>
                  <a:cubicBezTo>
                    <a:pt x="110" y="99"/>
                    <a:pt x="110" y="96"/>
                    <a:pt x="112" y="95"/>
                  </a:cubicBezTo>
                  <a:cubicBezTo>
                    <a:pt x="146" y="66"/>
                    <a:pt x="146" y="66"/>
                    <a:pt x="146" y="66"/>
                  </a:cubicBezTo>
                  <a:cubicBezTo>
                    <a:pt x="108" y="66"/>
                    <a:pt x="108" y="66"/>
                    <a:pt x="108" y="66"/>
                  </a:cubicBezTo>
                  <a:cubicBezTo>
                    <a:pt x="106" y="66"/>
                    <a:pt x="104" y="65"/>
                    <a:pt x="103" y="63"/>
                  </a:cubicBezTo>
                  <a:cubicBezTo>
                    <a:pt x="85" y="21"/>
                    <a:pt x="85" y="21"/>
                    <a:pt x="85" y="21"/>
                  </a:cubicBezTo>
                  <a:cubicBezTo>
                    <a:pt x="67" y="63"/>
                    <a:pt x="67" y="63"/>
                    <a:pt x="67" y="63"/>
                  </a:cubicBezTo>
                  <a:cubicBezTo>
                    <a:pt x="66" y="65"/>
                    <a:pt x="64" y="66"/>
                    <a:pt x="61" y="66"/>
                  </a:cubicBezTo>
                  <a:cubicBezTo>
                    <a:pt x="23" y="66"/>
                    <a:pt x="23" y="66"/>
                    <a:pt x="23" y="66"/>
                  </a:cubicBezTo>
                  <a:cubicBezTo>
                    <a:pt x="57" y="95"/>
                    <a:pt x="57" y="95"/>
                    <a:pt x="57" y="95"/>
                  </a:cubicBezTo>
                  <a:cubicBezTo>
                    <a:pt x="59" y="96"/>
                    <a:pt x="60" y="99"/>
                    <a:pt x="59" y="101"/>
                  </a:cubicBezTo>
                  <a:cubicBezTo>
                    <a:pt x="43" y="145"/>
                    <a:pt x="43" y="145"/>
                    <a:pt x="43" y="145"/>
                  </a:cubicBezTo>
                  <a:cubicBezTo>
                    <a:pt x="81" y="118"/>
                    <a:pt x="81" y="118"/>
                    <a:pt x="81" y="118"/>
                  </a:cubicBezTo>
                  <a:cubicBezTo>
                    <a:pt x="82" y="117"/>
                    <a:pt x="84" y="117"/>
                    <a:pt x="85" y="1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5" name="Freeform 98">
              <a:extLst>
                <a:ext uri="{FF2B5EF4-FFF2-40B4-BE49-F238E27FC236}">
                  <a16:creationId xmlns:a16="http://schemas.microsoft.com/office/drawing/2014/main" id="{3BA76928-2F8E-4542-9E4F-19E5C9816878}"/>
                </a:ext>
              </a:extLst>
            </p:cNvPr>
            <p:cNvSpPr>
              <a:spLocks noEditPoints="1"/>
            </p:cNvSpPr>
            <p:nvPr/>
          </p:nvSpPr>
          <p:spPr bwMode="auto">
            <a:xfrm>
              <a:off x="2501" y="3363"/>
              <a:ext cx="231" cy="53"/>
            </a:xfrm>
            <a:custGeom>
              <a:avLst/>
              <a:gdLst>
                <a:gd name="T0" fmla="*/ 150 w 156"/>
                <a:gd name="T1" fmla="*/ 36 h 36"/>
                <a:gd name="T2" fmla="*/ 6 w 156"/>
                <a:gd name="T3" fmla="*/ 36 h 36"/>
                <a:gd name="T4" fmla="*/ 0 w 156"/>
                <a:gd name="T5" fmla="*/ 30 h 36"/>
                <a:gd name="T6" fmla="*/ 0 w 156"/>
                <a:gd name="T7" fmla="*/ 6 h 36"/>
                <a:gd name="T8" fmla="*/ 6 w 156"/>
                <a:gd name="T9" fmla="*/ 0 h 36"/>
                <a:gd name="T10" fmla="*/ 150 w 156"/>
                <a:gd name="T11" fmla="*/ 0 h 36"/>
                <a:gd name="T12" fmla="*/ 156 w 156"/>
                <a:gd name="T13" fmla="*/ 6 h 36"/>
                <a:gd name="T14" fmla="*/ 156 w 156"/>
                <a:gd name="T15" fmla="*/ 30 h 36"/>
                <a:gd name="T16" fmla="*/ 150 w 156"/>
                <a:gd name="T17" fmla="*/ 36 h 36"/>
                <a:gd name="T18" fmla="*/ 12 w 156"/>
                <a:gd name="T19" fmla="*/ 24 h 36"/>
                <a:gd name="T20" fmla="*/ 144 w 156"/>
                <a:gd name="T21" fmla="*/ 24 h 36"/>
                <a:gd name="T22" fmla="*/ 144 w 156"/>
                <a:gd name="T23" fmla="*/ 12 h 36"/>
                <a:gd name="T24" fmla="*/ 12 w 156"/>
                <a:gd name="T25" fmla="*/ 12 h 36"/>
                <a:gd name="T26" fmla="*/ 12 w 156"/>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36">
                  <a:moveTo>
                    <a:pt x="150" y="36"/>
                  </a:moveTo>
                  <a:cubicBezTo>
                    <a:pt x="6" y="36"/>
                    <a:pt x="6" y="36"/>
                    <a:pt x="6" y="36"/>
                  </a:cubicBezTo>
                  <a:cubicBezTo>
                    <a:pt x="3" y="36"/>
                    <a:pt x="0" y="34"/>
                    <a:pt x="0" y="30"/>
                  </a:cubicBezTo>
                  <a:cubicBezTo>
                    <a:pt x="0" y="6"/>
                    <a:pt x="0" y="6"/>
                    <a:pt x="0" y="6"/>
                  </a:cubicBezTo>
                  <a:cubicBezTo>
                    <a:pt x="0" y="3"/>
                    <a:pt x="3" y="0"/>
                    <a:pt x="6" y="0"/>
                  </a:cubicBezTo>
                  <a:cubicBezTo>
                    <a:pt x="150" y="0"/>
                    <a:pt x="150" y="0"/>
                    <a:pt x="150" y="0"/>
                  </a:cubicBezTo>
                  <a:cubicBezTo>
                    <a:pt x="153" y="0"/>
                    <a:pt x="156" y="3"/>
                    <a:pt x="156" y="6"/>
                  </a:cubicBezTo>
                  <a:cubicBezTo>
                    <a:pt x="156" y="30"/>
                    <a:pt x="156" y="30"/>
                    <a:pt x="156" y="30"/>
                  </a:cubicBezTo>
                  <a:cubicBezTo>
                    <a:pt x="156" y="34"/>
                    <a:pt x="153" y="36"/>
                    <a:pt x="150" y="36"/>
                  </a:cubicBezTo>
                  <a:close/>
                  <a:moveTo>
                    <a:pt x="12" y="24"/>
                  </a:moveTo>
                  <a:cubicBezTo>
                    <a:pt x="144" y="24"/>
                    <a:pt x="144" y="24"/>
                    <a:pt x="144" y="24"/>
                  </a:cubicBezTo>
                  <a:cubicBezTo>
                    <a:pt x="144" y="12"/>
                    <a:pt x="144" y="12"/>
                    <a:pt x="144"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6" name="Freeform 99">
              <a:extLst>
                <a:ext uri="{FF2B5EF4-FFF2-40B4-BE49-F238E27FC236}">
                  <a16:creationId xmlns:a16="http://schemas.microsoft.com/office/drawing/2014/main" id="{D7D938AF-DEA3-47D9-82D1-AB107EC733C9}"/>
                </a:ext>
              </a:extLst>
            </p:cNvPr>
            <p:cNvSpPr>
              <a:spLocks noEditPoints="1"/>
            </p:cNvSpPr>
            <p:nvPr/>
          </p:nvSpPr>
          <p:spPr bwMode="auto">
            <a:xfrm>
              <a:off x="2537" y="3274"/>
              <a:ext cx="159" cy="107"/>
            </a:xfrm>
            <a:custGeom>
              <a:avLst/>
              <a:gdLst>
                <a:gd name="T0" fmla="*/ 102 w 108"/>
                <a:gd name="T1" fmla="*/ 72 h 72"/>
                <a:gd name="T2" fmla="*/ 6 w 108"/>
                <a:gd name="T3" fmla="*/ 72 h 72"/>
                <a:gd name="T4" fmla="*/ 0 w 108"/>
                <a:gd name="T5" fmla="*/ 66 h 72"/>
                <a:gd name="T6" fmla="*/ 0 w 108"/>
                <a:gd name="T7" fmla="*/ 6 h 72"/>
                <a:gd name="T8" fmla="*/ 6 w 108"/>
                <a:gd name="T9" fmla="*/ 0 h 72"/>
                <a:gd name="T10" fmla="*/ 102 w 108"/>
                <a:gd name="T11" fmla="*/ 0 h 72"/>
                <a:gd name="T12" fmla="*/ 108 w 108"/>
                <a:gd name="T13" fmla="*/ 6 h 72"/>
                <a:gd name="T14" fmla="*/ 108 w 108"/>
                <a:gd name="T15" fmla="*/ 66 h 72"/>
                <a:gd name="T16" fmla="*/ 102 w 108"/>
                <a:gd name="T17" fmla="*/ 72 h 72"/>
                <a:gd name="T18" fmla="*/ 12 w 108"/>
                <a:gd name="T19" fmla="*/ 60 h 72"/>
                <a:gd name="T20" fmla="*/ 96 w 108"/>
                <a:gd name="T21" fmla="*/ 60 h 72"/>
                <a:gd name="T22" fmla="*/ 96 w 108"/>
                <a:gd name="T23" fmla="*/ 12 h 72"/>
                <a:gd name="T24" fmla="*/ 12 w 108"/>
                <a:gd name="T25" fmla="*/ 12 h 72"/>
                <a:gd name="T26" fmla="*/ 12 w 10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2">
                  <a:moveTo>
                    <a:pt x="102" y="72"/>
                  </a:moveTo>
                  <a:cubicBezTo>
                    <a:pt x="6" y="72"/>
                    <a:pt x="6" y="72"/>
                    <a:pt x="6" y="72"/>
                  </a:cubicBezTo>
                  <a:cubicBezTo>
                    <a:pt x="3" y="72"/>
                    <a:pt x="0" y="70"/>
                    <a:pt x="0" y="66"/>
                  </a:cubicBezTo>
                  <a:cubicBezTo>
                    <a:pt x="0" y="6"/>
                    <a:pt x="0" y="6"/>
                    <a:pt x="0" y="6"/>
                  </a:cubicBezTo>
                  <a:cubicBezTo>
                    <a:pt x="0" y="3"/>
                    <a:pt x="3" y="0"/>
                    <a:pt x="6" y="0"/>
                  </a:cubicBezTo>
                  <a:cubicBezTo>
                    <a:pt x="102" y="0"/>
                    <a:pt x="102" y="0"/>
                    <a:pt x="102" y="0"/>
                  </a:cubicBezTo>
                  <a:cubicBezTo>
                    <a:pt x="105" y="0"/>
                    <a:pt x="108" y="3"/>
                    <a:pt x="108" y="6"/>
                  </a:cubicBezTo>
                  <a:cubicBezTo>
                    <a:pt x="108" y="66"/>
                    <a:pt x="108" y="66"/>
                    <a:pt x="108" y="66"/>
                  </a:cubicBezTo>
                  <a:cubicBezTo>
                    <a:pt x="108" y="70"/>
                    <a:pt x="105" y="72"/>
                    <a:pt x="102" y="72"/>
                  </a:cubicBezTo>
                  <a:close/>
                  <a:moveTo>
                    <a:pt x="12" y="60"/>
                  </a:moveTo>
                  <a:cubicBezTo>
                    <a:pt x="96" y="60"/>
                    <a:pt x="96" y="60"/>
                    <a:pt x="96" y="60"/>
                  </a:cubicBezTo>
                  <a:cubicBezTo>
                    <a:pt x="96" y="12"/>
                    <a:pt x="96" y="12"/>
                    <a:pt x="9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57" name="Rectangle 100">
              <a:extLst>
                <a:ext uri="{FF2B5EF4-FFF2-40B4-BE49-F238E27FC236}">
                  <a16:creationId xmlns:a16="http://schemas.microsoft.com/office/drawing/2014/main" id="{A32B40C1-AE96-4940-9D82-59A6A01BBC10}"/>
                </a:ext>
              </a:extLst>
            </p:cNvPr>
            <p:cNvSpPr>
              <a:spLocks noChangeArrowheads="1"/>
            </p:cNvSpPr>
            <p:nvPr/>
          </p:nvSpPr>
          <p:spPr bwMode="auto">
            <a:xfrm>
              <a:off x="2608" y="3221"/>
              <a:ext cx="17" cy="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6" name="Group 104">
            <a:extLst>
              <a:ext uri="{FF2B5EF4-FFF2-40B4-BE49-F238E27FC236}">
                <a16:creationId xmlns:a16="http://schemas.microsoft.com/office/drawing/2014/main" id="{E78D7F48-F0E9-4C45-821C-51CDE15F2C9E}"/>
              </a:ext>
            </a:extLst>
          </p:cNvPr>
          <p:cNvGrpSpPr>
            <a:grpSpLocks noChangeAspect="1"/>
          </p:cNvGrpSpPr>
          <p:nvPr/>
        </p:nvGrpSpPr>
        <p:grpSpPr bwMode="auto">
          <a:xfrm>
            <a:off x="8261411" y="3569394"/>
            <a:ext cx="176038" cy="139052"/>
            <a:chOff x="3616" y="1978"/>
            <a:chExt cx="440" cy="352"/>
          </a:xfrm>
          <a:solidFill>
            <a:schemeClr val="bg1"/>
          </a:solidFill>
        </p:grpSpPr>
        <p:sp>
          <p:nvSpPr>
            <p:cNvPr id="147" name="Freeform 105">
              <a:extLst>
                <a:ext uri="{FF2B5EF4-FFF2-40B4-BE49-F238E27FC236}">
                  <a16:creationId xmlns:a16="http://schemas.microsoft.com/office/drawing/2014/main" id="{7ACCC032-BD0E-48AE-B5C6-123C80F68480}"/>
                </a:ext>
              </a:extLst>
            </p:cNvPr>
            <p:cNvSpPr>
              <a:spLocks noEditPoints="1"/>
            </p:cNvSpPr>
            <p:nvPr/>
          </p:nvSpPr>
          <p:spPr bwMode="auto">
            <a:xfrm>
              <a:off x="3652" y="1978"/>
              <a:ext cx="277" cy="271"/>
            </a:xfrm>
            <a:custGeom>
              <a:avLst/>
              <a:gdLst>
                <a:gd name="T0" fmla="*/ 6 w 181"/>
                <a:gd name="T1" fmla="*/ 181 h 181"/>
                <a:gd name="T2" fmla="*/ 2 w 181"/>
                <a:gd name="T3" fmla="*/ 179 h 181"/>
                <a:gd name="T4" fmla="*/ 0 w 181"/>
                <a:gd name="T5" fmla="*/ 173 h 181"/>
                <a:gd name="T6" fmla="*/ 12 w 181"/>
                <a:gd name="T7" fmla="*/ 137 h 181"/>
                <a:gd name="T8" fmla="*/ 14 w 181"/>
                <a:gd name="T9" fmla="*/ 135 h 181"/>
                <a:gd name="T10" fmla="*/ 146 w 181"/>
                <a:gd name="T11" fmla="*/ 3 h 181"/>
                <a:gd name="T12" fmla="*/ 154 w 181"/>
                <a:gd name="T13" fmla="*/ 3 h 181"/>
                <a:gd name="T14" fmla="*/ 178 w 181"/>
                <a:gd name="T15" fmla="*/ 27 h 181"/>
                <a:gd name="T16" fmla="*/ 178 w 181"/>
                <a:gd name="T17" fmla="*/ 35 h 181"/>
                <a:gd name="T18" fmla="*/ 46 w 181"/>
                <a:gd name="T19" fmla="*/ 167 h 181"/>
                <a:gd name="T20" fmla="*/ 44 w 181"/>
                <a:gd name="T21" fmla="*/ 169 h 181"/>
                <a:gd name="T22" fmla="*/ 8 w 181"/>
                <a:gd name="T23" fmla="*/ 181 h 181"/>
                <a:gd name="T24" fmla="*/ 6 w 181"/>
                <a:gd name="T25" fmla="*/ 181 h 181"/>
                <a:gd name="T26" fmla="*/ 23 w 181"/>
                <a:gd name="T27" fmla="*/ 142 h 181"/>
                <a:gd name="T28" fmla="*/ 16 w 181"/>
                <a:gd name="T29" fmla="*/ 166 h 181"/>
                <a:gd name="T30" fmla="*/ 39 w 181"/>
                <a:gd name="T31" fmla="*/ 158 h 181"/>
                <a:gd name="T32" fmla="*/ 166 w 181"/>
                <a:gd name="T33" fmla="*/ 31 h 181"/>
                <a:gd name="T34" fmla="*/ 150 w 181"/>
                <a:gd name="T35" fmla="*/ 16 h 181"/>
                <a:gd name="T36" fmla="*/ 23 w 181"/>
                <a:gd name="T37" fmla="*/ 142 h 181"/>
                <a:gd name="T38" fmla="*/ 42 w 181"/>
                <a:gd name="T39" fmla="*/ 163 h 181"/>
                <a:gd name="T40" fmla="*/ 42 w 181"/>
                <a:gd name="T41" fmla="*/ 16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1" h="181">
                  <a:moveTo>
                    <a:pt x="6" y="181"/>
                  </a:moveTo>
                  <a:cubicBezTo>
                    <a:pt x="4" y="181"/>
                    <a:pt x="3" y="180"/>
                    <a:pt x="2" y="179"/>
                  </a:cubicBezTo>
                  <a:cubicBezTo>
                    <a:pt x="0" y="178"/>
                    <a:pt x="0" y="175"/>
                    <a:pt x="0" y="173"/>
                  </a:cubicBezTo>
                  <a:cubicBezTo>
                    <a:pt x="12" y="137"/>
                    <a:pt x="12" y="137"/>
                    <a:pt x="12" y="137"/>
                  </a:cubicBezTo>
                  <a:cubicBezTo>
                    <a:pt x="13" y="136"/>
                    <a:pt x="13" y="135"/>
                    <a:pt x="14" y="135"/>
                  </a:cubicBezTo>
                  <a:cubicBezTo>
                    <a:pt x="146" y="3"/>
                    <a:pt x="146" y="3"/>
                    <a:pt x="146" y="3"/>
                  </a:cubicBezTo>
                  <a:cubicBezTo>
                    <a:pt x="148" y="0"/>
                    <a:pt x="152" y="0"/>
                    <a:pt x="154" y="3"/>
                  </a:cubicBezTo>
                  <a:cubicBezTo>
                    <a:pt x="178" y="27"/>
                    <a:pt x="178" y="27"/>
                    <a:pt x="178" y="27"/>
                  </a:cubicBezTo>
                  <a:cubicBezTo>
                    <a:pt x="181" y="29"/>
                    <a:pt x="181" y="33"/>
                    <a:pt x="178" y="35"/>
                  </a:cubicBezTo>
                  <a:cubicBezTo>
                    <a:pt x="46" y="167"/>
                    <a:pt x="46" y="167"/>
                    <a:pt x="46" y="167"/>
                  </a:cubicBezTo>
                  <a:cubicBezTo>
                    <a:pt x="46" y="168"/>
                    <a:pt x="45" y="168"/>
                    <a:pt x="44" y="169"/>
                  </a:cubicBezTo>
                  <a:cubicBezTo>
                    <a:pt x="8" y="181"/>
                    <a:pt x="8" y="181"/>
                    <a:pt x="8" y="181"/>
                  </a:cubicBezTo>
                  <a:cubicBezTo>
                    <a:pt x="7" y="181"/>
                    <a:pt x="7" y="181"/>
                    <a:pt x="6" y="181"/>
                  </a:cubicBezTo>
                  <a:close/>
                  <a:moveTo>
                    <a:pt x="23" y="142"/>
                  </a:moveTo>
                  <a:cubicBezTo>
                    <a:pt x="16" y="166"/>
                    <a:pt x="16" y="166"/>
                    <a:pt x="16" y="166"/>
                  </a:cubicBezTo>
                  <a:cubicBezTo>
                    <a:pt x="39" y="158"/>
                    <a:pt x="39" y="158"/>
                    <a:pt x="39" y="158"/>
                  </a:cubicBezTo>
                  <a:cubicBezTo>
                    <a:pt x="166" y="31"/>
                    <a:pt x="166" y="31"/>
                    <a:pt x="166" y="31"/>
                  </a:cubicBezTo>
                  <a:cubicBezTo>
                    <a:pt x="150" y="16"/>
                    <a:pt x="150" y="16"/>
                    <a:pt x="150" y="16"/>
                  </a:cubicBezTo>
                  <a:lnTo>
                    <a:pt x="23" y="142"/>
                  </a:lnTo>
                  <a:close/>
                  <a:moveTo>
                    <a:pt x="42" y="163"/>
                  </a:moveTo>
                  <a:cubicBezTo>
                    <a:pt x="42" y="163"/>
                    <a:pt x="42" y="163"/>
                    <a:pt x="42"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06">
              <a:extLst>
                <a:ext uri="{FF2B5EF4-FFF2-40B4-BE49-F238E27FC236}">
                  <a16:creationId xmlns:a16="http://schemas.microsoft.com/office/drawing/2014/main" id="{671CFB74-67A7-4609-9428-5BC42CFDC7CD}"/>
                </a:ext>
              </a:extLst>
            </p:cNvPr>
            <p:cNvSpPr>
              <a:spLocks/>
            </p:cNvSpPr>
            <p:nvPr/>
          </p:nvSpPr>
          <p:spPr bwMode="auto">
            <a:xfrm>
              <a:off x="3669" y="2176"/>
              <a:ext cx="58" cy="55"/>
            </a:xfrm>
            <a:custGeom>
              <a:avLst/>
              <a:gdLst>
                <a:gd name="T0" fmla="*/ 31 w 38"/>
                <a:gd name="T1" fmla="*/ 37 h 37"/>
                <a:gd name="T2" fmla="*/ 27 w 38"/>
                <a:gd name="T3" fmla="*/ 35 h 37"/>
                <a:gd name="T4" fmla="*/ 3 w 38"/>
                <a:gd name="T5" fmla="*/ 11 h 37"/>
                <a:gd name="T6" fmla="*/ 3 w 38"/>
                <a:gd name="T7" fmla="*/ 3 h 37"/>
                <a:gd name="T8" fmla="*/ 11 w 38"/>
                <a:gd name="T9" fmla="*/ 3 h 37"/>
                <a:gd name="T10" fmla="*/ 35 w 38"/>
                <a:gd name="T11" fmla="*/ 27 h 37"/>
                <a:gd name="T12" fmla="*/ 35 w 38"/>
                <a:gd name="T13" fmla="*/ 35 h 37"/>
                <a:gd name="T14" fmla="*/ 31 w 3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7">
                  <a:moveTo>
                    <a:pt x="31" y="37"/>
                  </a:moveTo>
                  <a:cubicBezTo>
                    <a:pt x="30" y="37"/>
                    <a:pt x="28" y="36"/>
                    <a:pt x="27" y="35"/>
                  </a:cubicBezTo>
                  <a:cubicBezTo>
                    <a:pt x="3" y="11"/>
                    <a:pt x="3" y="11"/>
                    <a:pt x="3" y="11"/>
                  </a:cubicBezTo>
                  <a:cubicBezTo>
                    <a:pt x="0" y="9"/>
                    <a:pt x="0" y="5"/>
                    <a:pt x="3" y="3"/>
                  </a:cubicBezTo>
                  <a:cubicBezTo>
                    <a:pt x="5" y="0"/>
                    <a:pt x="9" y="0"/>
                    <a:pt x="11" y="3"/>
                  </a:cubicBezTo>
                  <a:cubicBezTo>
                    <a:pt x="35" y="27"/>
                    <a:pt x="35" y="27"/>
                    <a:pt x="35" y="27"/>
                  </a:cubicBezTo>
                  <a:cubicBezTo>
                    <a:pt x="38" y="29"/>
                    <a:pt x="38" y="33"/>
                    <a:pt x="35" y="35"/>
                  </a:cubicBezTo>
                  <a:cubicBezTo>
                    <a:pt x="34" y="36"/>
                    <a:pt x="33"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07">
              <a:extLst>
                <a:ext uri="{FF2B5EF4-FFF2-40B4-BE49-F238E27FC236}">
                  <a16:creationId xmlns:a16="http://schemas.microsoft.com/office/drawing/2014/main" id="{3B086C9D-8F42-4AD5-8FDA-287D24061AD3}"/>
                </a:ext>
              </a:extLst>
            </p:cNvPr>
            <p:cNvSpPr>
              <a:spLocks/>
            </p:cNvSpPr>
            <p:nvPr/>
          </p:nvSpPr>
          <p:spPr bwMode="auto">
            <a:xfrm>
              <a:off x="3762" y="2240"/>
              <a:ext cx="239" cy="18"/>
            </a:xfrm>
            <a:custGeom>
              <a:avLst/>
              <a:gdLst>
                <a:gd name="T0" fmla="*/ 150 w 156"/>
                <a:gd name="T1" fmla="*/ 12 h 12"/>
                <a:gd name="T2" fmla="*/ 6 w 156"/>
                <a:gd name="T3" fmla="*/ 12 h 12"/>
                <a:gd name="T4" fmla="*/ 0 w 156"/>
                <a:gd name="T5" fmla="*/ 6 h 12"/>
                <a:gd name="T6" fmla="*/ 6 w 156"/>
                <a:gd name="T7" fmla="*/ 0 h 12"/>
                <a:gd name="T8" fmla="*/ 150 w 156"/>
                <a:gd name="T9" fmla="*/ 0 h 12"/>
                <a:gd name="T10" fmla="*/ 156 w 156"/>
                <a:gd name="T11" fmla="*/ 6 h 12"/>
                <a:gd name="T12" fmla="*/ 150 w 15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56" h="12">
                  <a:moveTo>
                    <a:pt x="150" y="12"/>
                  </a:moveTo>
                  <a:cubicBezTo>
                    <a:pt x="6" y="12"/>
                    <a:pt x="6" y="12"/>
                    <a:pt x="6" y="12"/>
                  </a:cubicBezTo>
                  <a:cubicBezTo>
                    <a:pt x="3" y="12"/>
                    <a:pt x="0" y="9"/>
                    <a:pt x="0" y="6"/>
                  </a:cubicBezTo>
                  <a:cubicBezTo>
                    <a:pt x="0" y="3"/>
                    <a:pt x="3" y="0"/>
                    <a:pt x="6" y="0"/>
                  </a:cubicBezTo>
                  <a:cubicBezTo>
                    <a:pt x="150" y="0"/>
                    <a:pt x="150" y="0"/>
                    <a:pt x="150" y="0"/>
                  </a:cubicBezTo>
                  <a:cubicBezTo>
                    <a:pt x="153" y="0"/>
                    <a:pt x="156" y="3"/>
                    <a:pt x="156" y="6"/>
                  </a:cubicBezTo>
                  <a:cubicBezTo>
                    <a:pt x="156" y="9"/>
                    <a:pt x="153" y="12"/>
                    <a:pt x="15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8">
              <a:extLst>
                <a:ext uri="{FF2B5EF4-FFF2-40B4-BE49-F238E27FC236}">
                  <a16:creationId xmlns:a16="http://schemas.microsoft.com/office/drawing/2014/main" id="{11AC54AE-5346-4E75-AB7E-E420EE15F245}"/>
                </a:ext>
              </a:extLst>
            </p:cNvPr>
            <p:cNvSpPr>
              <a:spLocks/>
            </p:cNvSpPr>
            <p:nvPr/>
          </p:nvSpPr>
          <p:spPr bwMode="auto">
            <a:xfrm>
              <a:off x="3836" y="2186"/>
              <a:ext cx="165" cy="18"/>
            </a:xfrm>
            <a:custGeom>
              <a:avLst/>
              <a:gdLst>
                <a:gd name="T0" fmla="*/ 102 w 108"/>
                <a:gd name="T1" fmla="*/ 12 h 12"/>
                <a:gd name="T2" fmla="*/ 6 w 108"/>
                <a:gd name="T3" fmla="*/ 12 h 12"/>
                <a:gd name="T4" fmla="*/ 0 w 108"/>
                <a:gd name="T5" fmla="*/ 6 h 12"/>
                <a:gd name="T6" fmla="*/ 6 w 108"/>
                <a:gd name="T7" fmla="*/ 0 h 12"/>
                <a:gd name="T8" fmla="*/ 102 w 108"/>
                <a:gd name="T9" fmla="*/ 0 h 12"/>
                <a:gd name="T10" fmla="*/ 108 w 108"/>
                <a:gd name="T11" fmla="*/ 6 h 12"/>
                <a:gd name="T12" fmla="*/ 102 w 10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8" h="12">
                  <a:moveTo>
                    <a:pt x="102" y="12"/>
                  </a:moveTo>
                  <a:cubicBezTo>
                    <a:pt x="6" y="12"/>
                    <a:pt x="6" y="12"/>
                    <a:pt x="6" y="12"/>
                  </a:cubicBezTo>
                  <a:cubicBezTo>
                    <a:pt x="3" y="12"/>
                    <a:pt x="0" y="9"/>
                    <a:pt x="0" y="6"/>
                  </a:cubicBezTo>
                  <a:cubicBezTo>
                    <a:pt x="0" y="3"/>
                    <a:pt x="3" y="0"/>
                    <a:pt x="6" y="0"/>
                  </a:cubicBezTo>
                  <a:cubicBezTo>
                    <a:pt x="102" y="0"/>
                    <a:pt x="102" y="0"/>
                    <a:pt x="102" y="0"/>
                  </a:cubicBezTo>
                  <a:cubicBezTo>
                    <a:pt x="105" y="0"/>
                    <a:pt x="108" y="3"/>
                    <a:pt x="108" y="6"/>
                  </a:cubicBezTo>
                  <a:cubicBezTo>
                    <a:pt x="108" y="9"/>
                    <a:pt x="105" y="12"/>
                    <a:pt x="10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09">
              <a:extLst>
                <a:ext uri="{FF2B5EF4-FFF2-40B4-BE49-F238E27FC236}">
                  <a16:creationId xmlns:a16="http://schemas.microsoft.com/office/drawing/2014/main" id="{FA7FF8BD-9FF3-4179-A3A8-4EDE8D757FF6}"/>
                </a:ext>
              </a:extLst>
            </p:cNvPr>
            <p:cNvSpPr>
              <a:spLocks/>
            </p:cNvSpPr>
            <p:nvPr/>
          </p:nvSpPr>
          <p:spPr bwMode="auto">
            <a:xfrm>
              <a:off x="3616" y="2079"/>
              <a:ext cx="440" cy="251"/>
            </a:xfrm>
            <a:custGeom>
              <a:avLst/>
              <a:gdLst>
                <a:gd name="T0" fmla="*/ 282 w 288"/>
                <a:gd name="T1" fmla="*/ 168 h 168"/>
                <a:gd name="T2" fmla="*/ 6 w 288"/>
                <a:gd name="T3" fmla="*/ 168 h 168"/>
                <a:gd name="T4" fmla="*/ 0 w 288"/>
                <a:gd name="T5" fmla="*/ 162 h 168"/>
                <a:gd name="T6" fmla="*/ 0 w 288"/>
                <a:gd name="T7" fmla="*/ 6 h 168"/>
                <a:gd name="T8" fmla="*/ 6 w 288"/>
                <a:gd name="T9" fmla="*/ 0 h 168"/>
                <a:gd name="T10" fmla="*/ 108 w 288"/>
                <a:gd name="T11" fmla="*/ 0 h 168"/>
                <a:gd name="T12" fmla="*/ 114 w 288"/>
                <a:gd name="T13" fmla="*/ 6 h 168"/>
                <a:gd name="T14" fmla="*/ 108 w 288"/>
                <a:gd name="T15" fmla="*/ 12 h 168"/>
                <a:gd name="T16" fmla="*/ 12 w 288"/>
                <a:gd name="T17" fmla="*/ 12 h 168"/>
                <a:gd name="T18" fmla="*/ 12 w 288"/>
                <a:gd name="T19" fmla="*/ 156 h 168"/>
                <a:gd name="T20" fmla="*/ 276 w 288"/>
                <a:gd name="T21" fmla="*/ 156 h 168"/>
                <a:gd name="T22" fmla="*/ 276 w 288"/>
                <a:gd name="T23" fmla="*/ 12 h 168"/>
                <a:gd name="T24" fmla="*/ 156 w 288"/>
                <a:gd name="T25" fmla="*/ 12 h 168"/>
                <a:gd name="T26" fmla="*/ 150 w 288"/>
                <a:gd name="T27" fmla="*/ 6 h 168"/>
                <a:gd name="T28" fmla="*/ 156 w 288"/>
                <a:gd name="T29" fmla="*/ 0 h 168"/>
                <a:gd name="T30" fmla="*/ 282 w 288"/>
                <a:gd name="T31" fmla="*/ 0 h 168"/>
                <a:gd name="T32" fmla="*/ 288 w 288"/>
                <a:gd name="T33" fmla="*/ 6 h 168"/>
                <a:gd name="T34" fmla="*/ 288 w 288"/>
                <a:gd name="T35" fmla="*/ 162 h 168"/>
                <a:gd name="T36" fmla="*/ 282 w 288"/>
                <a:gd name="T3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168">
                  <a:moveTo>
                    <a:pt x="282" y="168"/>
                  </a:moveTo>
                  <a:cubicBezTo>
                    <a:pt x="6" y="168"/>
                    <a:pt x="6" y="168"/>
                    <a:pt x="6" y="168"/>
                  </a:cubicBezTo>
                  <a:cubicBezTo>
                    <a:pt x="3" y="168"/>
                    <a:pt x="0" y="165"/>
                    <a:pt x="0" y="162"/>
                  </a:cubicBezTo>
                  <a:cubicBezTo>
                    <a:pt x="0" y="6"/>
                    <a:pt x="0" y="6"/>
                    <a:pt x="0" y="6"/>
                  </a:cubicBezTo>
                  <a:cubicBezTo>
                    <a:pt x="0" y="3"/>
                    <a:pt x="3" y="0"/>
                    <a:pt x="6" y="0"/>
                  </a:cubicBezTo>
                  <a:cubicBezTo>
                    <a:pt x="108" y="0"/>
                    <a:pt x="108" y="0"/>
                    <a:pt x="108" y="0"/>
                  </a:cubicBezTo>
                  <a:cubicBezTo>
                    <a:pt x="111" y="0"/>
                    <a:pt x="114" y="3"/>
                    <a:pt x="114" y="6"/>
                  </a:cubicBezTo>
                  <a:cubicBezTo>
                    <a:pt x="114" y="9"/>
                    <a:pt x="111" y="12"/>
                    <a:pt x="108" y="12"/>
                  </a:cubicBezTo>
                  <a:cubicBezTo>
                    <a:pt x="12" y="12"/>
                    <a:pt x="12" y="12"/>
                    <a:pt x="12" y="12"/>
                  </a:cubicBezTo>
                  <a:cubicBezTo>
                    <a:pt x="12" y="156"/>
                    <a:pt x="12" y="156"/>
                    <a:pt x="12" y="156"/>
                  </a:cubicBezTo>
                  <a:cubicBezTo>
                    <a:pt x="276" y="156"/>
                    <a:pt x="276" y="156"/>
                    <a:pt x="276" y="156"/>
                  </a:cubicBezTo>
                  <a:cubicBezTo>
                    <a:pt x="276" y="12"/>
                    <a:pt x="276" y="12"/>
                    <a:pt x="276" y="12"/>
                  </a:cubicBezTo>
                  <a:cubicBezTo>
                    <a:pt x="156" y="12"/>
                    <a:pt x="156" y="12"/>
                    <a:pt x="156" y="12"/>
                  </a:cubicBezTo>
                  <a:cubicBezTo>
                    <a:pt x="153" y="12"/>
                    <a:pt x="150" y="9"/>
                    <a:pt x="150" y="6"/>
                  </a:cubicBezTo>
                  <a:cubicBezTo>
                    <a:pt x="150" y="3"/>
                    <a:pt x="153" y="0"/>
                    <a:pt x="156" y="0"/>
                  </a:cubicBezTo>
                  <a:cubicBezTo>
                    <a:pt x="282" y="0"/>
                    <a:pt x="282" y="0"/>
                    <a:pt x="282" y="0"/>
                  </a:cubicBezTo>
                  <a:cubicBezTo>
                    <a:pt x="285" y="0"/>
                    <a:pt x="288" y="3"/>
                    <a:pt x="288" y="6"/>
                  </a:cubicBezTo>
                  <a:cubicBezTo>
                    <a:pt x="288" y="162"/>
                    <a:pt x="288" y="162"/>
                    <a:pt x="288" y="162"/>
                  </a:cubicBezTo>
                  <a:cubicBezTo>
                    <a:pt x="288" y="165"/>
                    <a:pt x="285" y="168"/>
                    <a:pt x="282"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0">
              <a:extLst>
                <a:ext uri="{FF2B5EF4-FFF2-40B4-BE49-F238E27FC236}">
                  <a16:creationId xmlns:a16="http://schemas.microsoft.com/office/drawing/2014/main" id="{15C9F7C2-56E1-4524-8466-F6086E62EC91}"/>
                </a:ext>
              </a:extLst>
            </p:cNvPr>
            <p:cNvSpPr>
              <a:spLocks/>
            </p:cNvSpPr>
            <p:nvPr/>
          </p:nvSpPr>
          <p:spPr bwMode="auto">
            <a:xfrm>
              <a:off x="3807" y="2041"/>
              <a:ext cx="58" cy="56"/>
            </a:xfrm>
            <a:custGeom>
              <a:avLst/>
              <a:gdLst>
                <a:gd name="T0" fmla="*/ 31 w 38"/>
                <a:gd name="T1" fmla="*/ 37 h 37"/>
                <a:gd name="T2" fmla="*/ 27 w 38"/>
                <a:gd name="T3" fmla="*/ 35 h 37"/>
                <a:gd name="T4" fmla="*/ 3 w 38"/>
                <a:gd name="T5" fmla="*/ 11 h 37"/>
                <a:gd name="T6" fmla="*/ 3 w 38"/>
                <a:gd name="T7" fmla="*/ 3 h 37"/>
                <a:gd name="T8" fmla="*/ 11 w 38"/>
                <a:gd name="T9" fmla="*/ 3 h 37"/>
                <a:gd name="T10" fmla="*/ 35 w 38"/>
                <a:gd name="T11" fmla="*/ 27 h 37"/>
                <a:gd name="T12" fmla="*/ 35 w 38"/>
                <a:gd name="T13" fmla="*/ 35 h 37"/>
                <a:gd name="T14" fmla="*/ 31 w 3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7">
                  <a:moveTo>
                    <a:pt x="31" y="37"/>
                  </a:moveTo>
                  <a:cubicBezTo>
                    <a:pt x="30" y="37"/>
                    <a:pt x="28" y="36"/>
                    <a:pt x="27" y="35"/>
                  </a:cubicBezTo>
                  <a:cubicBezTo>
                    <a:pt x="3" y="11"/>
                    <a:pt x="3" y="11"/>
                    <a:pt x="3" y="11"/>
                  </a:cubicBezTo>
                  <a:cubicBezTo>
                    <a:pt x="0" y="9"/>
                    <a:pt x="0" y="5"/>
                    <a:pt x="3" y="3"/>
                  </a:cubicBezTo>
                  <a:cubicBezTo>
                    <a:pt x="5" y="0"/>
                    <a:pt x="9" y="0"/>
                    <a:pt x="11" y="3"/>
                  </a:cubicBezTo>
                  <a:cubicBezTo>
                    <a:pt x="35" y="27"/>
                    <a:pt x="35" y="27"/>
                    <a:pt x="35" y="27"/>
                  </a:cubicBezTo>
                  <a:cubicBezTo>
                    <a:pt x="38" y="29"/>
                    <a:pt x="38" y="33"/>
                    <a:pt x="35" y="35"/>
                  </a:cubicBezTo>
                  <a:cubicBezTo>
                    <a:pt x="34" y="36"/>
                    <a:pt x="33" y="37"/>
                    <a:pt x="3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1">
              <a:extLst>
                <a:ext uri="{FF2B5EF4-FFF2-40B4-BE49-F238E27FC236}">
                  <a16:creationId xmlns:a16="http://schemas.microsoft.com/office/drawing/2014/main" id="{AE6472A6-6FE9-4E6F-9264-AFE7D2195633}"/>
                </a:ext>
              </a:extLst>
            </p:cNvPr>
            <p:cNvSpPr>
              <a:spLocks/>
            </p:cNvSpPr>
            <p:nvPr/>
          </p:nvSpPr>
          <p:spPr bwMode="auto">
            <a:xfrm>
              <a:off x="3761" y="1987"/>
              <a:ext cx="99" cy="74"/>
            </a:xfrm>
            <a:custGeom>
              <a:avLst/>
              <a:gdLst>
                <a:gd name="T0" fmla="*/ 7 w 65"/>
                <a:gd name="T1" fmla="*/ 49 h 49"/>
                <a:gd name="T2" fmla="*/ 3 w 65"/>
                <a:gd name="T3" fmla="*/ 47 h 49"/>
                <a:gd name="T4" fmla="*/ 3 w 65"/>
                <a:gd name="T5" fmla="*/ 39 h 49"/>
                <a:gd name="T6" fmla="*/ 39 w 65"/>
                <a:gd name="T7" fmla="*/ 3 h 49"/>
                <a:gd name="T8" fmla="*/ 47 w 65"/>
                <a:gd name="T9" fmla="*/ 3 h 49"/>
                <a:gd name="T10" fmla="*/ 62 w 65"/>
                <a:gd name="T11" fmla="*/ 18 h 49"/>
                <a:gd name="T12" fmla="*/ 62 w 65"/>
                <a:gd name="T13" fmla="*/ 26 h 49"/>
                <a:gd name="T14" fmla="*/ 54 w 65"/>
                <a:gd name="T15" fmla="*/ 26 h 49"/>
                <a:gd name="T16" fmla="*/ 43 w 65"/>
                <a:gd name="T17" fmla="*/ 16 h 49"/>
                <a:gd name="T18" fmla="*/ 11 w 65"/>
                <a:gd name="T19" fmla="*/ 47 h 49"/>
                <a:gd name="T20" fmla="*/ 7 w 6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49">
                  <a:moveTo>
                    <a:pt x="7" y="49"/>
                  </a:moveTo>
                  <a:cubicBezTo>
                    <a:pt x="6" y="49"/>
                    <a:pt x="4" y="48"/>
                    <a:pt x="3" y="47"/>
                  </a:cubicBezTo>
                  <a:cubicBezTo>
                    <a:pt x="0" y="45"/>
                    <a:pt x="0" y="41"/>
                    <a:pt x="3" y="39"/>
                  </a:cubicBezTo>
                  <a:cubicBezTo>
                    <a:pt x="39" y="3"/>
                    <a:pt x="39" y="3"/>
                    <a:pt x="39" y="3"/>
                  </a:cubicBezTo>
                  <a:cubicBezTo>
                    <a:pt x="41" y="0"/>
                    <a:pt x="45" y="0"/>
                    <a:pt x="47" y="3"/>
                  </a:cubicBezTo>
                  <a:cubicBezTo>
                    <a:pt x="62" y="18"/>
                    <a:pt x="62" y="18"/>
                    <a:pt x="62" y="18"/>
                  </a:cubicBezTo>
                  <a:cubicBezTo>
                    <a:pt x="65" y="20"/>
                    <a:pt x="65" y="24"/>
                    <a:pt x="62" y="26"/>
                  </a:cubicBezTo>
                  <a:cubicBezTo>
                    <a:pt x="60" y="29"/>
                    <a:pt x="56" y="29"/>
                    <a:pt x="54" y="26"/>
                  </a:cubicBezTo>
                  <a:cubicBezTo>
                    <a:pt x="43" y="16"/>
                    <a:pt x="43" y="16"/>
                    <a:pt x="43" y="16"/>
                  </a:cubicBezTo>
                  <a:cubicBezTo>
                    <a:pt x="11" y="47"/>
                    <a:pt x="11" y="47"/>
                    <a:pt x="11" y="47"/>
                  </a:cubicBezTo>
                  <a:cubicBezTo>
                    <a:pt x="10" y="48"/>
                    <a:pt x="9" y="49"/>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7">
            <a:extLst>
              <a:ext uri="{FF2B5EF4-FFF2-40B4-BE49-F238E27FC236}">
                <a16:creationId xmlns:a16="http://schemas.microsoft.com/office/drawing/2014/main" id="{DA2BE01E-76EF-40C6-839C-4FFD4DF6E637}"/>
              </a:ext>
            </a:extLst>
          </p:cNvPr>
          <p:cNvSpPr txBox="1"/>
          <p:nvPr/>
        </p:nvSpPr>
        <p:spPr bwMode="auto">
          <a:xfrm rot="875280">
            <a:off x="9046044" y="1529898"/>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bg1"/>
                </a:solidFill>
                <a:latin typeface="+mn-lt"/>
                <a:ea typeface="+mn-ea"/>
              </a:rPr>
              <a:t>2</a:t>
            </a:r>
          </a:p>
        </p:txBody>
      </p:sp>
      <p:sp>
        <p:nvSpPr>
          <p:cNvPr id="218" name="TextBox 217">
            <a:extLst>
              <a:ext uri="{FF2B5EF4-FFF2-40B4-BE49-F238E27FC236}">
                <a16:creationId xmlns:a16="http://schemas.microsoft.com/office/drawing/2014/main" id="{8969F5C0-078D-4704-82DC-75E5D09A0E82}"/>
              </a:ext>
            </a:extLst>
          </p:cNvPr>
          <p:cNvSpPr txBox="1"/>
          <p:nvPr/>
        </p:nvSpPr>
        <p:spPr bwMode="auto">
          <a:xfrm rot="2594980">
            <a:off x="9458708" y="1814142"/>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kern="0" dirty="0">
                <a:solidFill>
                  <a:schemeClr val="bg1"/>
                </a:solidFill>
              </a:rPr>
              <a:t>1</a:t>
            </a:r>
            <a:endParaRPr lang="en-GB" sz="1000" b="0" kern="0" dirty="0">
              <a:solidFill>
                <a:schemeClr val="bg1"/>
              </a:solidFill>
              <a:latin typeface="+mn-lt"/>
              <a:ea typeface="+mn-ea"/>
            </a:endParaRPr>
          </a:p>
        </p:txBody>
      </p:sp>
      <p:sp>
        <p:nvSpPr>
          <p:cNvPr id="219" name="TextBox 218">
            <a:extLst>
              <a:ext uri="{FF2B5EF4-FFF2-40B4-BE49-F238E27FC236}">
                <a16:creationId xmlns:a16="http://schemas.microsoft.com/office/drawing/2014/main" id="{545A99A7-4B00-4C79-ACA2-2D9623933409}"/>
              </a:ext>
            </a:extLst>
          </p:cNvPr>
          <p:cNvSpPr txBox="1"/>
          <p:nvPr/>
        </p:nvSpPr>
        <p:spPr bwMode="auto">
          <a:xfrm rot="16898677">
            <a:off x="9615849" y="2609020"/>
            <a:ext cx="46627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kern="0">
                <a:solidFill>
                  <a:schemeClr val="bg1"/>
                </a:solidFill>
              </a:rPr>
              <a:t>1, 2, 3 </a:t>
            </a:r>
          </a:p>
          <a:p>
            <a:pPr algn="l">
              <a:spcAft>
                <a:spcPts val="600"/>
              </a:spcAft>
              <a:buClr>
                <a:schemeClr val="tx1"/>
              </a:buClr>
            </a:pPr>
            <a:r>
              <a:rPr lang="en-GB" sz="1000" kern="0">
                <a:solidFill>
                  <a:schemeClr val="bg1"/>
                </a:solidFill>
              </a:rPr>
              <a:t>   &amp; 6</a:t>
            </a:r>
            <a:endParaRPr lang="en-GB" sz="1000" b="0" kern="0">
              <a:solidFill>
                <a:schemeClr val="bg1"/>
              </a:solidFill>
              <a:latin typeface="+mn-lt"/>
              <a:ea typeface="+mn-ea"/>
            </a:endParaRPr>
          </a:p>
        </p:txBody>
      </p:sp>
      <p:sp>
        <p:nvSpPr>
          <p:cNvPr id="220" name="TextBox 219">
            <a:extLst>
              <a:ext uri="{FF2B5EF4-FFF2-40B4-BE49-F238E27FC236}">
                <a16:creationId xmlns:a16="http://schemas.microsoft.com/office/drawing/2014/main" id="{03EC15A5-A9AE-4FC8-9D9D-00474498D4FF}"/>
              </a:ext>
            </a:extLst>
          </p:cNvPr>
          <p:cNvSpPr txBox="1"/>
          <p:nvPr/>
        </p:nvSpPr>
        <p:spPr bwMode="auto">
          <a:xfrm rot="19560936">
            <a:off x="9498639" y="3220259"/>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bg1"/>
                </a:solidFill>
                <a:latin typeface="+mn-lt"/>
                <a:ea typeface="+mn-ea"/>
              </a:rPr>
              <a:t>1</a:t>
            </a:r>
          </a:p>
        </p:txBody>
      </p:sp>
      <p:sp>
        <p:nvSpPr>
          <p:cNvPr id="221" name="TextBox 220">
            <a:extLst>
              <a:ext uri="{FF2B5EF4-FFF2-40B4-BE49-F238E27FC236}">
                <a16:creationId xmlns:a16="http://schemas.microsoft.com/office/drawing/2014/main" id="{9F328AC0-06F5-4110-BCAA-2EA7B836097A}"/>
              </a:ext>
            </a:extLst>
          </p:cNvPr>
          <p:cNvSpPr txBox="1"/>
          <p:nvPr/>
        </p:nvSpPr>
        <p:spPr bwMode="auto">
          <a:xfrm rot="20522133">
            <a:off x="8973753" y="3499198"/>
            <a:ext cx="40519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kern="0">
                <a:solidFill>
                  <a:schemeClr val="bg1"/>
                </a:solidFill>
              </a:rPr>
              <a:t>1 &amp;</a:t>
            </a:r>
            <a:r>
              <a:rPr lang="en-GB" sz="1000" b="0" kern="0">
                <a:solidFill>
                  <a:schemeClr val="bg1"/>
                </a:solidFill>
                <a:latin typeface="+mn-lt"/>
                <a:ea typeface="+mn-ea"/>
              </a:rPr>
              <a:t> 3</a:t>
            </a:r>
          </a:p>
        </p:txBody>
      </p:sp>
      <p:sp>
        <p:nvSpPr>
          <p:cNvPr id="222" name="TextBox 221">
            <a:extLst>
              <a:ext uri="{FF2B5EF4-FFF2-40B4-BE49-F238E27FC236}">
                <a16:creationId xmlns:a16="http://schemas.microsoft.com/office/drawing/2014/main" id="{400880E7-3FDA-448C-B429-7031BE349DA6}"/>
              </a:ext>
            </a:extLst>
          </p:cNvPr>
          <p:cNvSpPr txBox="1"/>
          <p:nvPr/>
        </p:nvSpPr>
        <p:spPr bwMode="auto">
          <a:xfrm rot="1023293">
            <a:off x="8502114" y="3532348"/>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bg1"/>
                </a:solidFill>
                <a:latin typeface="+mn-lt"/>
                <a:ea typeface="+mn-ea"/>
              </a:rPr>
              <a:t>3</a:t>
            </a:r>
          </a:p>
        </p:txBody>
      </p:sp>
      <p:sp>
        <p:nvSpPr>
          <p:cNvPr id="223" name="TextBox 222">
            <a:extLst>
              <a:ext uri="{FF2B5EF4-FFF2-40B4-BE49-F238E27FC236}">
                <a16:creationId xmlns:a16="http://schemas.microsoft.com/office/drawing/2014/main" id="{7FFB8762-E6CF-48A8-B4B9-C7B1FD8CD75C}"/>
              </a:ext>
            </a:extLst>
          </p:cNvPr>
          <p:cNvSpPr txBox="1"/>
          <p:nvPr/>
        </p:nvSpPr>
        <p:spPr bwMode="auto">
          <a:xfrm rot="2481255">
            <a:off x="8027000" y="3302728"/>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b="0" kern="0">
                <a:solidFill>
                  <a:schemeClr val="bg1"/>
                </a:solidFill>
                <a:latin typeface="+mn-lt"/>
                <a:ea typeface="+mn-ea"/>
              </a:rPr>
              <a:t>2</a:t>
            </a:r>
          </a:p>
        </p:txBody>
      </p:sp>
      <p:sp>
        <p:nvSpPr>
          <p:cNvPr id="12" name="TextBox 11">
            <a:extLst>
              <a:ext uri="{FF2B5EF4-FFF2-40B4-BE49-F238E27FC236}">
                <a16:creationId xmlns:a16="http://schemas.microsoft.com/office/drawing/2014/main" id="{5BBC447E-E605-42BE-B320-046525D91648}"/>
              </a:ext>
            </a:extLst>
          </p:cNvPr>
          <p:cNvSpPr txBox="1"/>
          <p:nvPr/>
        </p:nvSpPr>
        <p:spPr bwMode="auto">
          <a:xfrm rot="16654993">
            <a:off x="7820621" y="2067413"/>
            <a:ext cx="12710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ArchUp">
              <a:avLst/>
            </a:prstTxWarp>
            <a:spAutoFit/>
          </a:bodyPr>
          <a:lstStyle/>
          <a:p>
            <a:pPr algn="ctr">
              <a:spcAft>
                <a:spcPts val="600"/>
              </a:spcAft>
              <a:buClr>
                <a:schemeClr val="tx1"/>
              </a:buClr>
            </a:pPr>
            <a:r>
              <a:rPr lang="en-GB" sz="700" b="0" kern="0">
                <a:solidFill>
                  <a:schemeClr val="bg1"/>
                </a:solidFill>
                <a:latin typeface="+mn-lt"/>
                <a:ea typeface="+mn-ea"/>
              </a:rPr>
              <a:t>        Core scope for each iteration</a:t>
            </a:r>
          </a:p>
        </p:txBody>
      </p:sp>
      <p:sp>
        <p:nvSpPr>
          <p:cNvPr id="225" name="Arrow: Up 224">
            <a:extLst>
              <a:ext uri="{FF2B5EF4-FFF2-40B4-BE49-F238E27FC236}">
                <a16:creationId xmlns:a16="http://schemas.microsoft.com/office/drawing/2014/main" id="{A86C9823-8A43-49F0-8A4C-E97A6AFE4C51}"/>
              </a:ext>
            </a:extLst>
          </p:cNvPr>
          <p:cNvSpPr/>
          <p:nvPr/>
        </p:nvSpPr>
        <p:spPr bwMode="auto">
          <a:xfrm>
            <a:off x="7351783" y="221377"/>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nvGrpSpPr>
          <p:cNvPr id="228" name="Group 227">
            <a:extLst>
              <a:ext uri="{FF2B5EF4-FFF2-40B4-BE49-F238E27FC236}">
                <a16:creationId xmlns:a16="http://schemas.microsoft.com/office/drawing/2014/main" id="{B0F703DB-9AF1-4FB8-A942-42FA5EC1DAA7}"/>
              </a:ext>
            </a:extLst>
          </p:cNvPr>
          <p:cNvGrpSpPr/>
          <p:nvPr/>
        </p:nvGrpSpPr>
        <p:grpSpPr>
          <a:xfrm>
            <a:off x="7567399" y="2409945"/>
            <a:ext cx="108000" cy="108000"/>
            <a:chOff x="7367383" y="75624"/>
            <a:chExt cx="108000" cy="108000"/>
          </a:xfrm>
        </p:grpSpPr>
        <p:sp>
          <p:nvSpPr>
            <p:cNvPr id="229" name="Oval 228">
              <a:extLst>
                <a:ext uri="{FF2B5EF4-FFF2-40B4-BE49-F238E27FC236}">
                  <a16:creationId xmlns:a16="http://schemas.microsoft.com/office/drawing/2014/main" id="{34779EE2-CE2E-4B39-8607-2D19EBB355C3}"/>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30" name="Arrow: Up 229">
              <a:extLst>
                <a:ext uri="{FF2B5EF4-FFF2-40B4-BE49-F238E27FC236}">
                  <a16:creationId xmlns:a16="http://schemas.microsoft.com/office/drawing/2014/main" id="{41EDEC40-6B9F-4361-95B9-862A5323721E}"/>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31" name="Group 230">
            <a:extLst>
              <a:ext uri="{FF2B5EF4-FFF2-40B4-BE49-F238E27FC236}">
                <a16:creationId xmlns:a16="http://schemas.microsoft.com/office/drawing/2014/main" id="{189DE219-A112-476F-A886-10EFDCEDE2A5}"/>
              </a:ext>
            </a:extLst>
          </p:cNvPr>
          <p:cNvGrpSpPr/>
          <p:nvPr/>
        </p:nvGrpSpPr>
        <p:grpSpPr>
          <a:xfrm>
            <a:off x="7822973" y="1832510"/>
            <a:ext cx="108000" cy="108000"/>
            <a:chOff x="7367383" y="75624"/>
            <a:chExt cx="108000" cy="108000"/>
          </a:xfrm>
        </p:grpSpPr>
        <p:sp>
          <p:nvSpPr>
            <p:cNvPr id="232" name="Oval 231">
              <a:extLst>
                <a:ext uri="{FF2B5EF4-FFF2-40B4-BE49-F238E27FC236}">
                  <a16:creationId xmlns:a16="http://schemas.microsoft.com/office/drawing/2014/main" id="{DD103D10-7FD9-4AB4-9C02-E0254D5E1C71}"/>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33" name="Arrow: Up 232">
              <a:extLst>
                <a:ext uri="{FF2B5EF4-FFF2-40B4-BE49-F238E27FC236}">
                  <a16:creationId xmlns:a16="http://schemas.microsoft.com/office/drawing/2014/main" id="{35F4CCA0-F11F-4BAA-9319-27882A179AF0}"/>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34" name="Group 233">
            <a:extLst>
              <a:ext uri="{FF2B5EF4-FFF2-40B4-BE49-F238E27FC236}">
                <a16:creationId xmlns:a16="http://schemas.microsoft.com/office/drawing/2014/main" id="{DA2891E6-9879-4D0F-A7F8-3798D9091468}"/>
              </a:ext>
            </a:extLst>
          </p:cNvPr>
          <p:cNvGrpSpPr/>
          <p:nvPr/>
        </p:nvGrpSpPr>
        <p:grpSpPr>
          <a:xfrm>
            <a:off x="8311078" y="1470616"/>
            <a:ext cx="108000" cy="108000"/>
            <a:chOff x="7367383" y="75624"/>
            <a:chExt cx="108000" cy="108000"/>
          </a:xfrm>
        </p:grpSpPr>
        <p:sp>
          <p:nvSpPr>
            <p:cNvPr id="235" name="Oval 234">
              <a:extLst>
                <a:ext uri="{FF2B5EF4-FFF2-40B4-BE49-F238E27FC236}">
                  <a16:creationId xmlns:a16="http://schemas.microsoft.com/office/drawing/2014/main" id="{15BA9040-6BE1-4C06-854F-1B68C0B6200F}"/>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36" name="Arrow: Up 235">
              <a:extLst>
                <a:ext uri="{FF2B5EF4-FFF2-40B4-BE49-F238E27FC236}">
                  <a16:creationId xmlns:a16="http://schemas.microsoft.com/office/drawing/2014/main" id="{9B6289C9-F12C-4DB2-911A-BA76C32DCED2}"/>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37" name="Group 236">
            <a:extLst>
              <a:ext uri="{FF2B5EF4-FFF2-40B4-BE49-F238E27FC236}">
                <a16:creationId xmlns:a16="http://schemas.microsoft.com/office/drawing/2014/main" id="{5D39E8B2-2A1A-4286-887F-F1DFB9A4DE85}"/>
              </a:ext>
            </a:extLst>
          </p:cNvPr>
          <p:cNvGrpSpPr/>
          <p:nvPr/>
        </p:nvGrpSpPr>
        <p:grpSpPr>
          <a:xfrm>
            <a:off x="8895173" y="1355524"/>
            <a:ext cx="108000" cy="108000"/>
            <a:chOff x="7367383" y="75624"/>
            <a:chExt cx="108000" cy="108000"/>
          </a:xfrm>
        </p:grpSpPr>
        <p:sp>
          <p:nvSpPr>
            <p:cNvPr id="238" name="Oval 237">
              <a:extLst>
                <a:ext uri="{FF2B5EF4-FFF2-40B4-BE49-F238E27FC236}">
                  <a16:creationId xmlns:a16="http://schemas.microsoft.com/office/drawing/2014/main" id="{6C0E6AF3-B0DC-4054-9158-A0670A1998D3}"/>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39" name="Arrow: Up 238">
              <a:extLst>
                <a:ext uri="{FF2B5EF4-FFF2-40B4-BE49-F238E27FC236}">
                  <a16:creationId xmlns:a16="http://schemas.microsoft.com/office/drawing/2014/main" id="{6CBE9709-1478-4C62-BC54-DF491C127E54}"/>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40" name="Group 239">
            <a:extLst>
              <a:ext uri="{FF2B5EF4-FFF2-40B4-BE49-F238E27FC236}">
                <a16:creationId xmlns:a16="http://schemas.microsoft.com/office/drawing/2014/main" id="{E1172F57-028B-4C5D-9E2F-1E18DBBFE4F5}"/>
              </a:ext>
            </a:extLst>
          </p:cNvPr>
          <p:cNvGrpSpPr/>
          <p:nvPr/>
        </p:nvGrpSpPr>
        <p:grpSpPr>
          <a:xfrm>
            <a:off x="9458471" y="1565247"/>
            <a:ext cx="108000" cy="108000"/>
            <a:chOff x="7367383" y="75624"/>
            <a:chExt cx="108000" cy="108000"/>
          </a:xfrm>
        </p:grpSpPr>
        <p:sp>
          <p:nvSpPr>
            <p:cNvPr id="241" name="Oval 240">
              <a:extLst>
                <a:ext uri="{FF2B5EF4-FFF2-40B4-BE49-F238E27FC236}">
                  <a16:creationId xmlns:a16="http://schemas.microsoft.com/office/drawing/2014/main" id="{33F89B00-60C3-4243-8055-2FED60138E9F}"/>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42" name="Arrow: Up 241">
              <a:extLst>
                <a:ext uri="{FF2B5EF4-FFF2-40B4-BE49-F238E27FC236}">
                  <a16:creationId xmlns:a16="http://schemas.microsoft.com/office/drawing/2014/main" id="{579957F4-4079-4362-8068-5282C0BE6FD7}"/>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43" name="Group 242">
            <a:extLst>
              <a:ext uri="{FF2B5EF4-FFF2-40B4-BE49-F238E27FC236}">
                <a16:creationId xmlns:a16="http://schemas.microsoft.com/office/drawing/2014/main" id="{0521330C-D12D-4584-B956-9605B30464CC}"/>
              </a:ext>
            </a:extLst>
          </p:cNvPr>
          <p:cNvGrpSpPr/>
          <p:nvPr/>
        </p:nvGrpSpPr>
        <p:grpSpPr>
          <a:xfrm>
            <a:off x="9848935" y="2062496"/>
            <a:ext cx="108000" cy="108000"/>
            <a:chOff x="7367383" y="75624"/>
            <a:chExt cx="108000" cy="108000"/>
          </a:xfrm>
        </p:grpSpPr>
        <p:sp>
          <p:nvSpPr>
            <p:cNvPr id="244" name="Oval 243">
              <a:extLst>
                <a:ext uri="{FF2B5EF4-FFF2-40B4-BE49-F238E27FC236}">
                  <a16:creationId xmlns:a16="http://schemas.microsoft.com/office/drawing/2014/main" id="{684F7707-DE6C-4EC1-81F2-C44E655CEC46}"/>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45" name="Arrow: Up 244">
              <a:extLst>
                <a:ext uri="{FF2B5EF4-FFF2-40B4-BE49-F238E27FC236}">
                  <a16:creationId xmlns:a16="http://schemas.microsoft.com/office/drawing/2014/main" id="{686EC707-997B-4FDF-A034-A54C9F079395}"/>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46" name="Group 245">
            <a:extLst>
              <a:ext uri="{FF2B5EF4-FFF2-40B4-BE49-F238E27FC236}">
                <a16:creationId xmlns:a16="http://schemas.microsoft.com/office/drawing/2014/main" id="{D923BEB5-F226-4987-9F5B-22DAFD84A8A1}"/>
              </a:ext>
            </a:extLst>
          </p:cNvPr>
          <p:cNvGrpSpPr/>
          <p:nvPr/>
        </p:nvGrpSpPr>
        <p:grpSpPr>
          <a:xfrm>
            <a:off x="9964539" y="2618987"/>
            <a:ext cx="108000" cy="108000"/>
            <a:chOff x="7367383" y="75624"/>
            <a:chExt cx="108000" cy="108000"/>
          </a:xfrm>
        </p:grpSpPr>
        <p:sp>
          <p:nvSpPr>
            <p:cNvPr id="247" name="Oval 246">
              <a:extLst>
                <a:ext uri="{FF2B5EF4-FFF2-40B4-BE49-F238E27FC236}">
                  <a16:creationId xmlns:a16="http://schemas.microsoft.com/office/drawing/2014/main" id="{7260A12E-B0B3-43D0-8AD4-1004C5306F64}"/>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48" name="Arrow: Up 247">
              <a:extLst>
                <a:ext uri="{FF2B5EF4-FFF2-40B4-BE49-F238E27FC236}">
                  <a16:creationId xmlns:a16="http://schemas.microsoft.com/office/drawing/2014/main" id="{AD429B5E-8D26-47E8-AA31-D07080F081F4}"/>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49" name="Group 248">
            <a:extLst>
              <a:ext uri="{FF2B5EF4-FFF2-40B4-BE49-F238E27FC236}">
                <a16:creationId xmlns:a16="http://schemas.microsoft.com/office/drawing/2014/main" id="{B687D379-D33C-4F80-B5E2-6B440AF072B1}"/>
              </a:ext>
            </a:extLst>
          </p:cNvPr>
          <p:cNvGrpSpPr/>
          <p:nvPr/>
        </p:nvGrpSpPr>
        <p:grpSpPr>
          <a:xfrm>
            <a:off x="9723519" y="3225394"/>
            <a:ext cx="108000" cy="108000"/>
            <a:chOff x="7367383" y="75624"/>
            <a:chExt cx="108000" cy="108000"/>
          </a:xfrm>
        </p:grpSpPr>
        <p:sp>
          <p:nvSpPr>
            <p:cNvPr id="250" name="Oval 249">
              <a:extLst>
                <a:ext uri="{FF2B5EF4-FFF2-40B4-BE49-F238E27FC236}">
                  <a16:creationId xmlns:a16="http://schemas.microsoft.com/office/drawing/2014/main" id="{4EBD4426-B492-4B7E-8009-90C213CED1A7}"/>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51" name="Arrow: Up 250">
              <a:extLst>
                <a:ext uri="{FF2B5EF4-FFF2-40B4-BE49-F238E27FC236}">
                  <a16:creationId xmlns:a16="http://schemas.microsoft.com/office/drawing/2014/main" id="{CF646707-74AB-4336-B630-0A26026B436C}"/>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52" name="Group 251">
            <a:extLst>
              <a:ext uri="{FF2B5EF4-FFF2-40B4-BE49-F238E27FC236}">
                <a16:creationId xmlns:a16="http://schemas.microsoft.com/office/drawing/2014/main" id="{D832CB63-9A32-4B09-AFCA-3EAF367FA4CF}"/>
              </a:ext>
            </a:extLst>
          </p:cNvPr>
          <p:cNvGrpSpPr/>
          <p:nvPr/>
        </p:nvGrpSpPr>
        <p:grpSpPr>
          <a:xfrm>
            <a:off x="9247861" y="3625357"/>
            <a:ext cx="108000" cy="108000"/>
            <a:chOff x="7367383" y="75624"/>
            <a:chExt cx="108000" cy="108000"/>
          </a:xfrm>
        </p:grpSpPr>
        <p:sp>
          <p:nvSpPr>
            <p:cNvPr id="253" name="Oval 252">
              <a:extLst>
                <a:ext uri="{FF2B5EF4-FFF2-40B4-BE49-F238E27FC236}">
                  <a16:creationId xmlns:a16="http://schemas.microsoft.com/office/drawing/2014/main" id="{49AC9064-8E83-41A6-A075-0A82C1CB022B}"/>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54" name="Arrow: Up 253">
              <a:extLst>
                <a:ext uri="{FF2B5EF4-FFF2-40B4-BE49-F238E27FC236}">
                  <a16:creationId xmlns:a16="http://schemas.microsoft.com/office/drawing/2014/main" id="{B95252FC-BA26-43B5-883B-CA1F491B757E}"/>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55" name="Group 254">
            <a:extLst>
              <a:ext uri="{FF2B5EF4-FFF2-40B4-BE49-F238E27FC236}">
                <a16:creationId xmlns:a16="http://schemas.microsoft.com/office/drawing/2014/main" id="{47B628E8-20AA-49E2-A62B-11BC2DD4FB14}"/>
              </a:ext>
            </a:extLst>
          </p:cNvPr>
          <p:cNvGrpSpPr/>
          <p:nvPr/>
        </p:nvGrpSpPr>
        <p:grpSpPr>
          <a:xfrm>
            <a:off x="8646521" y="3715594"/>
            <a:ext cx="108000" cy="108000"/>
            <a:chOff x="7367383" y="75624"/>
            <a:chExt cx="108000" cy="108000"/>
          </a:xfrm>
        </p:grpSpPr>
        <p:sp>
          <p:nvSpPr>
            <p:cNvPr id="256" name="Oval 255">
              <a:extLst>
                <a:ext uri="{FF2B5EF4-FFF2-40B4-BE49-F238E27FC236}">
                  <a16:creationId xmlns:a16="http://schemas.microsoft.com/office/drawing/2014/main" id="{71F6B54D-564C-473A-985E-FFC8C179B71A}"/>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57" name="Arrow: Up 256">
              <a:extLst>
                <a:ext uri="{FF2B5EF4-FFF2-40B4-BE49-F238E27FC236}">
                  <a16:creationId xmlns:a16="http://schemas.microsoft.com/office/drawing/2014/main" id="{9F78B65D-9943-4D0D-9BD2-9E9264034DBA}"/>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58" name="Group 257">
            <a:extLst>
              <a:ext uri="{FF2B5EF4-FFF2-40B4-BE49-F238E27FC236}">
                <a16:creationId xmlns:a16="http://schemas.microsoft.com/office/drawing/2014/main" id="{A4037AA5-1307-4A57-9AA9-1697CA96678A}"/>
              </a:ext>
            </a:extLst>
          </p:cNvPr>
          <p:cNvGrpSpPr/>
          <p:nvPr/>
        </p:nvGrpSpPr>
        <p:grpSpPr>
          <a:xfrm>
            <a:off x="8067349" y="3490438"/>
            <a:ext cx="108000" cy="108000"/>
            <a:chOff x="7367383" y="75624"/>
            <a:chExt cx="108000" cy="108000"/>
          </a:xfrm>
        </p:grpSpPr>
        <p:sp>
          <p:nvSpPr>
            <p:cNvPr id="259" name="Oval 258">
              <a:extLst>
                <a:ext uri="{FF2B5EF4-FFF2-40B4-BE49-F238E27FC236}">
                  <a16:creationId xmlns:a16="http://schemas.microsoft.com/office/drawing/2014/main" id="{9D0C15CC-BA93-4F4D-B801-5930DC7A4749}"/>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60" name="Arrow: Up 259">
              <a:extLst>
                <a:ext uri="{FF2B5EF4-FFF2-40B4-BE49-F238E27FC236}">
                  <a16:creationId xmlns:a16="http://schemas.microsoft.com/office/drawing/2014/main" id="{C31CBCDB-43D1-4456-BB3C-8207BEED550F}"/>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261" name="Group 260">
            <a:extLst>
              <a:ext uri="{FF2B5EF4-FFF2-40B4-BE49-F238E27FC236}">
                <a16:creationId xmlns:a16="http://schemas.microsoft.com/office/drawing/2014/main" id="{E0A6B864-5F99-45B9-A023-EF26A35747EE}"/>
              </a:ext>
            </a:extLst>
          </p:cNvPr>
          <p:cNvGrpSpPr/>
          <p:nvPr/>
        </p:nvGrpSpPr>
        <p:grpSpPr>
          <a:xfrm>
            <a:off x="7660858" y="3022589"/>
            <a:ext cx="108000" cy="108000"/>
            <a:chOff x="7367383" y="75624"/>
            <a:chExt cx="108000" cy="108000"/>
          </a:xfrm>
        </p:grpSpPr>
        <p:sp>
          <p:nvSpPr>
            <p:cNvPr id="262" name="Oval 261">
              <a:extLst>
                <a:ext uri="{FF2B5EF4-FFF2-40B4-BE49-F238E27FC236}">
                  <a16:creationId xmlns:a16="http://schemas.microsoft.com/office/drawing/2014/main" id="{BEE2EADD-7899-4E86-A120-BE9523404566}"/>
                </a:ext>
              </a:extLst>
            </p:cNvPr>
            <p:cNvSpPr/>
            <p:nvPr/>
          </p:nvSpPr>
          <p:spPr>
            <a:xfrm>
              <a:off x="7367383" y="75624"/>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63" name="Arrow: Up 262">
              <a:extLst>
                <a:ext uri="{FF2B5EF4-FFF2-40B4-BE49-F238E27FC236}">
                  <a16:creationId xmlns:a16="http://schemas.microsoft.com/office/drawing/2014/main" id="{B8CB4795-FFC5-416D-BFB9-25396738AC74}"/>
                </a:ext>
              </a:extLst>
            </p:cNvPr>
            <p:cNvSpPr/>
            <p:nvPr/>
          </p:nvSpPr>
          <p:spPr bwMode="auto">
            <a:xfrm>
              <a:off x="7378442" y="93764"/>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281" name="TextBox 280">
            <a:extLst>
              <a:ext uri="{FF2B5EF4-FFF2-40B4-BE49-F238E27FC236}">
                <a16:creationId xmlns:a16="http://schemas.microsoft.com/office/drawing/2014/main" id="{36F610F5-5FED-4303-9829-5E4D3C4E71D8}"/>
              </a:ext>
            </a:extLst>
          </p:cNvPr>
          <p:cNvSpPr txBox="1"/>
          <p:nvPr/>
        </p:nvSpPr>
        <p:spPr bwMode="auto">
          <a:xfrm>
            <a:off x="10200425" y="473680"/>
            <a:ext cx="19213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dirty="0">
                <a:ln>
                  <a:noFill/>
                </a:ln>
                <a:solidFill>
                  <a:srgbClr val="55555A">
                    <a:lumMod val="50000"/>
                  </a:srgbClr>
                </a:solidFill>
                <a:effectLst/>
                <a:uLnTx/>
                <a:uFillTx/>
                <a:latin typeface="Arial"/>
                <a:ea typeface="ＭＳ Ｐゴシック"/>
                <a:cs typeface="+mn-cs"/>
              </a:rPr>
              <a:t>Number indicates iteration where impacts occur</a:t>
            </a:r>
          </a:p>
        </p:txBody>
      </p:sp>
      <p:sp>
        <p:nvSpPr>
          <p:cNvPr id="224" name="TextBox 223">
            <a:extLst>
              <a:ext uri="{FF2B5EF4-FFF2-40B4-BE49-F238E27FC236}">
                <a16:creationId xmlns:a16="http://schemas.microsoft.com/office/drawing/2014/main" id="{CED08FA2-7475-42A9-930C-43C1BA5A3103}"/>
              </a:ext>
            </a:extLst>
          </p:cNvPr>
          <p:cNvSpPr txBox="1"/>
          <p:nvPr/>
        </p:nvSpPr>
        <p:spPr bwMode="auto">
          <a:xfrm>
            <a:off x="10048354" y="502734"/>
            <a:ext cx="27423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800" kern="0" dirty="0">
                <a:solidFill>
                  <a:srgbClr val="00148C"/>
                </a:solidFill>
              </a:rPr>
              <a:t>1</a:t>
            </a:r>
            <a:endParaRPr lang="en-GB" sz="800" b="0" kern="0" dirty="0">
              <a:solidFill>
                <a:srgbClr val="00148C"/>
              </a:solidFill>
            </a:endParaRPr>
          </a:p>
        </p:txBody>
      </p:sp>
      <p:sp>
        <p:nvSpPr>
          <p:cNvPr id="282" name="TextBox 281">
            <a:extLst>
              <a:ext uri="{FF2B5EF4-FFF2-40B4-BE49-F238E27FC236}">
                <a16:creationId xmlns:a16="http://schemas.microsoft.com/office/drawing/2014/main" id="{99528608-2CA5-43E9-B655-9E98F284EAE6}"/>
              </a:ext>
            </a:extLst>
          </p:cNvPr>
          <p:cNvSpPr txBox="1"/>
          <p:nvPr/>
        </p:nvSpPr>
        <p:spPr bwMode="auto">
          <a:xfrm rot="21119368">
            <a:off x="8523038" y="1508333"/>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kern="0">
                <a:solidFill>
                  <a:schemeClr val="bg1"/>
                </a:solidFill>
              </a:rPr>
              <a:t>9</a:t>
            </a:r>
            <a:endParaRPr lang="en-GB" sz="1000" b="0" kern="0">
              <a:solidFill>
                <a:schemeClr val="bg1"/>
              </a:solidFill>
              <a:latin typeface="+mn-lt"/>
              <a:ea typeface="+mn-ea"/>
            </a:endParaRPr>
          </a:p>
        </p:txBody>
      </p:sp>
      <p:sp>
        <p:nvSpPr>
          <p:cNvPr id="283" name="TextBox 282">
            <a:extLst>
              <a:ext uri="{FF2B5EF4-FFF2-40B4-BE49-F238E27FC236}">
                <a16:creationId xmlns:a16="http://schemas.microsoft.com/office/drawing/2014/main" id="{8DC3D0D4-A9C5-4A1B-8C15-AE71028AB2A9}"/>
              </a:ext>
            </a:extLst>
          </p:cNvPr>
          <p:cNvSpPr txBox="1"/>
          <p:nvPr/>
        </p:nvSpPr>
        <p:spPr bwMode="auto">
          <a:xfrm rot="4243388">
            <a:off x="9720136" y="2348738"/>
            <a:ext cx="27423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000" kern="0">
                <a:solidFill>
                  <a:schemeClr val="bg1"/>
                </a:solidFill>
              </a:rPr>
              <a:t>9</a:t>
            </a:r>
            <a:endParaRPr lang="en-GB" sz="1000" b="0" kern="0">
              <a:solidFill>
                <a:schemeClr val="bg1"/>
              </a:solidFill>
              <a:latin typeface="+mn-lt"/>
              <a:ea typeface="+mn-ea"/>
            </a:endParaRPr>
          </a:p>
        </p:txBody>
      </p:sp>
    </p:spTree>
    <p:extLst>
      <p:ext uri="{BB962C8B-B14F-4D97-AF65-F5344CB8AC3E}">
        <p14:creationId xmlns:p14="http://schemas.microsoft.com/office/powerpoint/2010/main" val="13563917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9">
            <a:extLst>
              <a:ext uri="{FF2B5EF4-FFF2-40B4-BE49-F238E27FC236}">
                <a16:creationId xmlns:a16="http://schemas.microsoft.com/office/drawing/2014/main" id="{1D57BCF6-9C96-4AC4-B4FA-AE2E27E5C01B}"/>
              </a:ext>
            </a:extLst>
          </p:cNvPr>
          <p:cNvSpPr txBox="1">
            <a:spLocks/>
          </p:cNvSpPr>
          <p:nvPr/>
        </p:nvSpPr>
        <p:spPr>
          <a:xfrm>
            <a:off x="0" y="6314028"/>
            <a:ext cx="1674421" cy="543972"/>
          </a:xfrm>
          <a:prstGeom prst="chevron">
            <a:avLst>
              <a:gd name="adj" fmla="val 0"/>
            </a:avLst>
          </a:prstGeom>
          <a:solidFill>
            <a:schemeClr val="bg1"/>
          </a:solidFill>
        </p:spPr>
        <p:txBody>
          <a:bodyPr vert="horz" lIns="0" tIns="36000" rIns="0" bIns="36000" rtlCol="0" anchor="ctr" anchorCtr="0">
            <a:noAutofit/>
          </a:bodyPr>
          <a:lstStyle>
            <a:lvl1pPr marL="0" indent="0" algn="l" defTabSz="914400" rtl="0" eaLnBrk="1" latinLnBrk="0" hangingPunct="1">
              <a:lnSpc>
                <a:spcPct val="100000"/>
              </a:lnSpc>
              <a:spcBef>
                <a:spcPts val="0"/>
              </a:spcBef>
              <a:spcAft>
                <a:spcPts val="600"/>
              </a:spcAft>
              <a:buFontTx/>
              <a:buNone/>
              <a:defRPr sz="1400" b="1"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400" kern="1200">
                <a:solidFill>
                  <a:schemeClr val="bg1"/>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a:solidFill>
                  <a:schemeClr val="bg1"/>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400" kern="1200" baseline="0">
                <a:solidFill>
                  <a:schemeClr val="bg1"/>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a:ln>
                <a:noFill/>
              </a:ln>
              <a:solidFill>
                <a:sysClr val="window" lastClr="FFFFFF"/>
              </a:solidFill>
              <a:effectLst/>
              <a:uLnTx/>
              <a:uFillTx/>
              <a:latin typeface="Arial"/>
              <a:ea typeface="ＭＳ Ｐゴシック"/>
              <a:cs typeface="+mn-cs"/>
            </a:endParaRPr>
          </a:p>
        </p:txBody>
      </p:sp>
      <p:sp>
        <p:nvSpPr>
          <p:cNvPr id="68" name="Rectangle 67">
            <a:extLst>
              <a:ext uri="{FF2B5EF4-FFF2-40B4-BE49-F238E27FC236}">
                <a16:creationId xmlns:a16="http://schemas.microsoft.com/office/drawing/2014/main" id="{0DEAEC8D-C0B2-4569-A64A-9E40EDB8DE35}"/>
              </a:ext>
            </a:extLst>
          </p:cNvPr>
          <p:cNvSpPr/>
          <p:nvPr/>
        </p:nvSpPr>
        <p:spPr bwMode="auto">
          <a:xfrm>
            <a:off x="5367889" y="649152"/>
            <a:ext cx="6763258" cy="61437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23" name="Rectangle 22">
            <a:extLst>
              <a:ext uri="{FF2B5EF4-FFF2-40B4-BE49-F238E27FC236}">
                <a16:creationId xmlns:a16="http://schemas.microsoft.com/office/drawing/2014/main" id="{FDCD04AD-6FB2-4160-9C72-3D219034CB59}"/>
              </a:ext>
            </a:extLst>
          </p:cNvPr>
          <p:cNvSpPr/>
          <p:nvPr/>
        </p:nvSpPr>
        <p:spPr bwMode="auto">
          <a:xfrm>
            <a:off x="46984" y="649150"/>
            <a:ext cx="5198546" cy="61473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3" name="Arrow: Right 2">
            <a:extLst>
              <a:ext uri="{FF2B5EF4-FFF2-40B4-BE49-F238E27FC236}">
                <a16:creationId xmlns:a16="http://schemas.microsoft.com/office/drawing/2014/main" id="{30D8D4E8-BDA4-4568-8F42-0E2989AE5AAC}"/>
              </a:ext>
            </a:extLst>
          </p:cNvPr>
          <p:cNvSpPr/>
          <p:nvPr/>
        </p:nvSpPr>
        <p:spPr bwMode="auto">
          <a:xfrm>
            <a:off x="2914650" y="649151"/>
            <a:ext cx="6054051" cy="4099862"/>
          </a:xfrm>
          <a:prstGeom prst="rightArrow">
            <a:avLst>
              <a:gd name="adj1" fmla="val 71800"/>
              <a:gd name="adj2" fmla="val 87500"/>
            </a:avLst>
          </a:prstGeom>
          <a:solidFill>
            <a:schemeClr val="bg1">
              <a:lumMod val="8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pic>
        <p:nvPicPr>
          <p:cNvPr id="2" name="Picture 1">
            <a:extLst>
              <a:ext uri="{FF2B5EF4-FFF2-40B4-BE49-F238E27FC236}">
                <a16:creationId xmlns:a16="http://schemas.microsoft.com/office/drawing/2014/main" id="{255DA13C-3489-49EA-9A45-8D96FB9D9B22}"/>
              </a:ext>
            </a:extLst>
          </p:cNvPr>
          <p:cNvPicPr>
            <a:picLocks noChangeAspect="1"/>
          </p:cNvPicPr>
          <p:nvPr/>
        </p:nvPicPr>
        <p:blipFill>
          <a:blip r:embed="rId3"/>
          <a:stretch>
            <a:fillRect/>
          </a:stretch>
        </p:blipFill>
        <p:spPr>
          <a:xfrm>
            <a:off x="5797927" y="1135693"/>
            <a:ext cx="5043288" cy="3637302"/>
          </a:xfrm>
          <a:prstGeom prst="rect">
            <a:avLst/>
          </a:prstGeom>
        </p:spPr>
      </p:pic>
      <p:sp>
        <p:nvSpPr>
          <p:cNvPr id="71" name="TextBox 70">
            <a:extLst>
              <a:ext uri="{FF2B5EF4-FFF2-40B4-BE49-F238E27FC236}">
                <a16:creationId xmlns:a16="http://schemas.microsoft.com/office/drawing/2014/main" id="{134352ED-0C14-425C-8F0B-229810CDF503}"/>
              </a:ext>
            </a:extLst>
          </p:cNvPr>
          <p:cNvSpPr txBox="1"/>
          <p:nvPr/>
        </p:nvSpPr>
        <p:spPr>
          <a:xfrm>
            <a:off x="354859" y="80553"/>
            <a:ext cx="717384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1" dirty="0">
                <a:solidFill>
                  <a:srgbClr val="00148C"/>
                </a:solidFill>
                <a:latin typeface="Arial" panose="020B0604020202020204" pitchFamily="34" charset="0"/>
                <a:ea typeface="ＭＳ Ｐゴシック"/>
                <a:cs typeface="Arial" panose="020B0604020202020204" pitchFamily="34" charset="0"/>
              </a:rPr>
              <a:t>M</a:t>
            </a:r>
            <a:r>
              <a:rPr kumimoji="0" lang="en-GB" sz="3200" b="1" i="0" u="none" strike="noStrike" kern="1200" cap="none" spc="0" normalizeH="0" baseline="0" noProof="0" dirty="0">
                <a:ln>
                  <a:noFill/>
                </a:ln>
                <a:solidFill>
                  <a:srgbClr val="00148C"/>
                </a:solidFill>
                <a:effectLst/>
                <a:uLnTx/>
                <a:uFillTx/>
                <a:latin typeface="Arial" panose="020B0604020202020204" pitchFamily="34" charset="0"/>
                <a:ea typeface="ＭＳ Ｐゴシック"/>
                <a:cs typeface="Arial" panose="020B0604020202020204" pitchFamily="34" charset="0"/>
              </a:rPr>
              <a:t>yHR2.0 Transformation Vision</a:t>
            </a:r>
          </a:p>
        </p:txBody>
      </p:sp>
      <p:sp>
        <p:nvSpPr>
          <p:cNvPr id="59" name="Rectangle 58">
            <a:extLst>
              <a:ext uri="{FF2B5EF4-FFF2-40B4-BE49-F238E27FC236}">
                <a16:creationId xmlns:a16="http://schemas.microsoft.com/office/drawing/2014/main" id="{E44E4BD8-15EC-45E3-BC2D-1D29BC6A4E5B}"/>
              </a:ext>
            </a:extLst>
          </p:cNvPr>
          <p:cNvSpPr/>
          <p:nvPr/>
        </p:nvSpPr>
        <p:spPr>
          <a:xfrm>
            <a:off x="7413558" y="661608"/>
            <a:ext cx="2690384" cy="4254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MyHR 2.0 Target</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pic>
        <p:nvPicPr>
          <p:cNvPr id="7" name="Graphic 6" descr="Call center">
            <a:extLst>
              <a:ext uri="{FF2B5EF4-FFF2-40B4-BE49-F238E27FC236}">
                <a16:creationId xmlns:a16="http://schemas.microsoft.com/office/drawing/2014/main" id="{2FE4358E-00C1-4C48-BD2C-417A1DD0A6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44609" y="4783466"/>
            <a:ext cx="477109" cy="477109"/>
          </a:xfrm>
          <a:prstGeom prst="rect">
            <a:avLst/>
          </a:prstGeom>
        </p:spPr>
      </p:pic>
      <p:pic>
        <p:nvPicPr>
          <p:cNvPr id="10" name="Graphic 9" descr="Male profile">
            <a:extLst>
              <a:ext uri="{FF2B5EF4-FFF2-40B4-BE49-F238E27FC236}">
                <a16:creationId xmlns:a16="http://schemas.microsoft.com/office/drawing/2014/main" id="{5FAD3C38-D475-4BD1-B4E5-65B7985193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2065" y="4783466"/>
            <a:ext cx="477109" cy="477109"/>
          </a:xfrm>
          <a:prstGeom prst="rect">
            <a:avLst/>
          </a:prstGeom>
        </p:spPr>
      </p:pic>
      <p:pic>
        <p:nvPicPr>
          <p:cNvPr id="14" name="Graphic 13" descr="School girl">
            <a:extLst>
              <a:ext uri="{FF2B5EF4-FFF2-40B4-BE49-F238E27FC236}">
                <a16:creationId xmlns:a16="http://schemas.microsoft.com/office/drawing/2014/main" id="{7249999F-2115-4A91-9092-0ACC8CF81F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77115" y="4783466"/>
            <a:ext cx="477109" cy="477109"/>
          </a:xfrm>
          <a:prstGeom prst="rect">
            <a:avLst/>
          </a:prstGeom>
        </p:spPr>
      </p:pic>
      <p:sp>
        <p:nvSpPr>
          <p:cNvPr id="31" name="TextBox 30">
            <a:extLst>
              <a:ext uri="{FF2B5EF4-FFF2-40B4-BE49-F238E27FC236}">
                <a16:creationId xmlns:a16="http://schemas.microsoft.com/office/drawing/2014/main" id="{2FA9E03A-F7C1-44DA-B94C-E35CD1C9CB6E}"/>
              </a:ext>
            </a:extLst>
          </p:cNvPr>
          <p:cNvSpPr txBox="1"/>
          <p:nvPr/>
        </p:nvSpPr>
        <p:spPr bwMode="auto">
          <a:xfrm>
            <a:off x="6186252" y="5268795"/>
            <a:ext cx="6588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Managers</a:t>
            </a:r>
          </a:p>
        </p:txBody>
      </p:sp>
      <p:sp>
        <p:nvSpPr>
          <p:cNvPr id="32" name="TextBox 31">
            <a:extLst>
              <a:ext uri="{FF2B5EF4-FFF2-40B4-BE49-F238E27FC236}">
                <a16:creationId xmlns:a16="http://schemas.microsoft.com/office/drawing/2014/main" id="{7E037107-8152-40FE-89DD-BE4F5FAF0785}"/>
              </a:ext>
            </a:extLst>
          </p:cNvPr>
          <p:cNvSpPr txBox="1"/>
          <p:nvPr/>
        </p:nvSpPr>
        <p:spPr bwMode="auto">
          <a:xfrm>
            <a:off x="8477921" y="5268795"/>
            <a:ext cx="74539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Employees</a:t>
            </a:r>
          </a:p>
        </p:txBody>
      </p:sp>
      <p:sp>
        <p:nvSpPr>
          <p:cNvPr id="33" name="TextBox 32">
            <a:extLst>
              <a:ext uri="{FF2B5EF4-FFF2-40B4-BE49-F238E27FC236}">
                <a16:creationId xmlns:a16="http://schemas.microsoft.com/office/drawing/2014/main" id="{97CFF193-B27C-4391-B208-4E17F1B8CB5C}"/>
              </a:ext>
            </a:extLst>
          </p:cNvPr>
          <p:cNvSpPr txBox="1"/>
          <p:nvPr/>
        </p:nvSpPr>
        <p:spPr bwMode="auto">
          <a:xfrm>
            <a:off x="10565393" y="5268795"/>
            <a:ext cx="103554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
                <a:srgbClr val="55555A"/>
              </a:buClr>
              <a:buSzTx/>
              <a:buFontTx/>
              <a:buNone/>
              <a:tabLst/>
              <a:defRPr/>
            </a:pPr>
            <a:r>
              <a:rPr kumimoji="0" lang="en-GB" sz="1100" b="1" i="0" u="none" strike="noStrike" kern="0" cap="none" spc="0" normalizeH="0" baseline="0" noProof="0">
                <a:ln>
                  <a:noFill/>
                </a:ln>
                <a:solidFill>
                  <a:srgbClr val="C800A1">
                    <a:lumMod val="50000"/>
                  </a:srgbClr>
                </a:solidFill>
                <a:effectLst/>
                <a:uLnTx/>
                <a:uFillTx/>
                <a:latin typeface="Arial"/>
                <a:ea typeface="ＭＳ Ｐゴシック"/>
                <a:cs typeface="+mn-cs"/>
              </a:rPr>
              <a:t>HR &amp; Bus Serv.</a:t>
            </a:r>
          </a:p>
        </p:txBody>
      </p:sp>
      <p:sp>
        <p:nvSpPr>
          <p:cNvPr id="34" name="TextBox 33">
            <a:extLst>
              <a:ext uri="{FF2B5EF4-FFF2-40B4-BE49-F238E27FC236}">
                <a16:creationId xmlns:a16="http://schemas.microsoft.com/office/drawing/2014/main" id="{BBC30A7E-5AE5-4C86-B188-80BBF98DB708}"/>
              </a:ext>
            </a:extLst>
          </p:cNvPr>
          <p:cNvSpPr txBox="1"/>
          <p:nvPr/>
        </p:nvSpPr>
        <p:spPr bwMode="auto">
          <a:xfrm>
            <a:off x="5421211" y="5462141"/>
            <a:ext cx="2310082" cy="182361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system for end-to-end recruitment Inc. contractors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Accountability &amp; control over managing headcount &amp; hierarchy</a:t>
            </a:r>
          </a:p>
        </p:txBody>
      </p:sp>
      <p:sp>
        <p:nvSpPr>
          <p:cNvPr id="35" name="TextBox 34">
            <a:extLst>
              <a:ext uri="{FF2B5EF4-FFF2-40B4-BE49-F238E27FC236}">
                <a16:creationId xmlns:a16="http://schemas.microsoft.com/office/drawing/2014/main" id="{FFEE759E-4E9D-4432-AEA5-B54326613D5A}"/>
              </a:ext>
            </a:extLst>
          </p:cNvPr>
          <p:cNvSpPr txBox="1"/>
          <p:nvPr/>
        </p:nvSpPr>
        <p:spPr bwMode="auto">
          <a:xfrm>
            <a:off x="7784615" y="5454750"/>
            <a:ext cx="2102358" cy="18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Self-service tool for all HR Requirements, learning, performance etc.</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One-Stop-Shop for system owners req. workforce data</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A unique identifier, which follows them around the company</a:t>
            </a:r>
          </a:p>
        </p:txBody>
      </p:sp>
      <p:sp>
        <p:nvSpPr>
          <p:cNvPr id="36" name="TextBox 35">
            <a:extLst>
              <a:ext uri="{FF2B5EF4-FFF2-40B4-BE49-F238E27FC236}">
                <a16:creationId xmlns:a16="http://schemas.microsoft.com/office/drawing/2014/main" id="{C2EA591A-281C-4A7E-94AE-328D293852D8}"/>
              </a:ext>
            </a:extLst>
          </p:cNvPr>
          <p:cNvSpPr txBox="1"/>
          <p:nvPr/>
        </p:nvSpPr>
        <p:spPr bwMode="auto">
          <a:xfrm>
            <a:off x="9886973" y="5447358"/>
            <a:ext cx="2258043" cy="18383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source of truth on workforce, including MSPs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Efficient global processes &amp; clear accountability across teams</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Single point of entry for workforce data </a:t>
            </a:r>
          </a:p>
          <a:p>
            <a:pPr marL="171450" marR="0" lvl="0" indent="-17145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Char char="ü"/>
              <a:tabLst/>
              <a:defRPr/>
            </a:pPr>
            <a:r>
              <a:rPr kumimoji="0" lang="en-GB" sz="1000" b="0" i="0" u="none" strike="noStrike" kern="0" cap="none" spc="0" normalizeH="0" baseline="0" noProof="0">
                <a:ln>
                  <a:noFill/>
                </a:ln>
                <a:solidFill>
                  <a:srgbClr val="55555A">
                    <a:lumMod val="50000"/>
                  </a:srgbClr>
                </a:solidFill>
                <a:effectLst/>
                <a:uLnTx/>
                <a:uFillTx/>
                <a:latin typeface="Arial"/>
                <a:ea typeface="ＭＳ Ｐゴシック"/>
                <a:cs typeface="+mn-cs"/>
              </a:rPr>
              <a:t>Increased control over critical data</a:t>
            </a:r>
          </a:p>
        </p:txBody>
      </p:sp>
      <p:sp>
        <p:nvSpPr>
          <p:cNvPr id="11" name="Rectangle 10">
            <a:extLst>
              <a:ext uri="{FF2B5EF4-FFF2-40B4-BE49-F238E27FC236}">
                <a16:creationId xmlns:a16="http://schemas.microsoft.com/office/drawing/2014/main" id="{C62E3521-CEB4-4E38-BCD5-3AFFCEB36BF8}"/>
              </a:ext>
            </a:extLst>
          </p:cNvPr>
          <p:cNvSpPr/>
          <p:nvPr/>
        </p:nvSpPr>
        <p:spPr>
          <a:xfrm>
            <a:off x="60853" y="4305793"/>
            <a:ext cx="4968000" cy="2323713"/>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Self-Service</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Regional ways of working &amp; regional system configuration</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Out of system disjointed manual processes in Business Services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Increased operational costs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Customised integrations between Employee Central and On Premise SAP causing integration errors &amp; reporting compliance challenges.</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Poor data quality across critical HR data fields with a lack of clear HR data governance &amp; ownership framework</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Inadequate end to end metrics </a:t>
            </a:r>
          </a:p>
          <a:p>
            <a:pPr marL="171450" marR="0" lvl="0" indent="-171450" algn="l" defTabSz="914400" rtl="0" eaLnBrk="1" fontAlgn="base" latinLnBrk="0" hangingPunct="1">
              <a:lnSpc>
                <a:spcPct val="100000"/>
              </a:lnSpc>
              <a:spcBef>
                <a:spcPts val="0"/>
              </a:spcBef>
              <a:spcAft>
                <a:spcPts val="600"/>
              </a:spcAft>
              <a:buClr>
                <a:srgbClr val="F53C32"/>
              </a:buClr>
              <a:buSzPct val="150000"/>
              <a:buFont typeface="Wingdings" panose="05000000000000000000" pitchFamily="2" charset="2"/>
              <a:buChar char="û"/>
              <a:tabLst/>
              <a:defRPr/>
            </a:pPr>
            <a:r>
              <a:rPr kumimoji="0" lang="en-GB" sz="1100" b="0" i="0" u="none" strike="noStrike" kern="1200" cap="none" spc="0" normalizeH="0" baseline="0" noProof="0">
                <a:ln>
                  <a:noFill/>
                </a:ln>
                <a:solidFill>
                  <a:srgbClr val="FFFFFF">
                    <a:lumMod val="50000"/>
                  </a:srgbClr>
                </a:solidFill>
                <a:effectLst/>
                <a:uLnTx/>
                <a:uFillTx/>
                <a:latin typeface="Arial" panose="020B0604020202020204" pitchFamily="34" charset="0"/>
                <a:ea typeface="ＭＳ Ｐゴシック"/>
                <a:cs typeface="+mn-cs"/>
              </a:rPr>
              <a:t>Lack of visibility into performance challenges &amp; accountability in processes</a:t>
            </a:r>
          </a:p>
        </p:txBody>
      </p:sp>
      <p:sp>
        <p:nvSpPr>
          <p:cNvPr id="24" name="TextBox 23">
            <a:extLst>
              <a:ext uri="{FF2B5EF4-FFF2-40B4-BE49-F238E27FC236}">
                <a16:creationId xmlns:a16="http://schemas.microsoft.com/office/drawing/2014/main" id="{BB76988A-64BB-4A7C-B103-5BAA59736727}"/>
              </a:ext>
            </a:extLst>
          </p:cNvPr>
          <p:cNvSpPr txBox="1"/>
          <p:nvPr/>
        </p:nvSpPr>
        <p:spPr bwMode="auto">
          <a:xfrm>
            <a:off x="7297475" y="23989"/>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Functionality operating as expected</a:t>
            </a:r>
          </a:p>
        </p:txBody>
      </p:sp>
      <p:sp>
        <p:nvSpPr>
          <p:cNvPr id="25" name="Oval 24">
            <a:extLst>
              <a:ext uri="{FF2B5EF4-FFF2-40B4-BE49-F238E27FC236}">
                <a16:creationId xmlns:a16="http://schemas.microsoft.com/office/drawing/2014/main" id="{4BE92345-298B-4860-86D8-51E27DA8EF8B}"/>
              </a:ext>
            </a:extLst>
          </p:cNvPr>
          <p:cNvSpPr/>
          <p:nvPr/>
        </p:nvSpPr>
        <p:spPr>
          <a:xfrm>
            <a:off x="7150313" y="79573"/>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6" name="TextBox 25">
            <a:extLst>
              <a:ext uri="{FF2B5EF4-FFF2-40B4-BE49-F238E27FC236}">
                <a16:creationId xmlns:a16="http://schemas.microsoft.com/office/drawing/2014/main" id="{692BBEEB-6772-4556-95BB-828B6C0B02B1}"/>
              </a:ext>
            </a:extLst>
          </p:cNvPr>
          <p:cNvSpPr txBox="1"/>
          <p:nvPr/>
        </p:nvSpPr>
        <p:spPr bwMode="auto">
          <a:xfrm>
            <a:off x="7297475" y="174296"/>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Operating with some issues</a:t>
            </a:r>
          </a:p>
        </p:txBody>
      </p:sp>
      <p:sp>
        <p:nvSpPr>
          <p:cNvPr id="27" name="Oval 26">
            <a:extLst>
              <a:ext uri="{FF2B5EF4-FFF2-40B4-BE49-F238E27FC236}">
                <a16:creationId xmlns:a16="http://schemas.microsoft.com/office/drawing/2014/main" id="{779C2CF2-3A6C-4028-9C85-09C6E1FB31A5}"/>
              </a:ext>
            </a:extLst>
          </p:cNvPr>
          <p:cNvSpPr/>
          <p:nvPr/>
        </p:nvSpPr>
        <p:spPr>
          <a:xfrm>
            <a:off x="7150313" y="229880"/>
            <a:ext cx="108000" cy="108000"/>
          </a:xfrm>
          <a:prstGeom prst="ellipse">
            <a:avLst/>
          </a:prstGeom>
          <a:solidFill>
            <a:srgbClr val="FFB45A"/>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28" name="TextBox 27">
            <a:extLst>
              <a:ext uri="{FF2B5EF4-FFF2-40B4-BE49-F238E27FC236}">
                <a16:creationId xmlns:a16="http://schemas.microsoft.com/office/drawing/2014/main" id="{5D2EBC7D-3613-4AB9-BE4F-2DF862C2BB2A}"/>
              </a:ext>
            </a:extLst>
          </p:cNvPr>
          <p:cNvSpPr txBox="1"/>
          <p:nvPr/>
        </p:nvSpPr>
        <p:spPr bwMode="auto">
          <a:xfrm>
            <a:off x="7297475" y="334901"/>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dirty="0">
                <a:ln>
                  <a:noFill/>
                </a:ln>
                <a:solidFill>
                  <a:srgbClr val="55555A">
                    <a:lumMod val="50000"/>
                  </a:srgbClr>
                </a:solidFill>
                <a:effectLst/>
                <a:uLnTx/>
                <a:uFillTx/>
                <a:latin typeface="Arial"/>
                <a:ea typeface="ＭＳ Ｐゴシック"/>
                <a:cs typeface="+mn-cs"/>
              </a:rPr>
              <a:t>Major Issues / Significant functionality not available</a:t>
            </a:r>
          </a:p>
        </p:txBody>
      </p:sp>
      <p:sp>
        <p:nvSpPr>
          <p:cNvPr id="29" name="Oval 28">
            <a:extLst>
              <a:ext uri="{FF2B5EF4-FFF2-40B4-BE49-F238E27FC236}">
                <a16:creationId xmlns:a16="http://schemas.microsoft.com/office/drawing/2014/main" id="{E3A33473-CCEC-495D-A147-ED99201AAE66}"/>
              </a:ext>
            </a:extLst>
          </p:cNvPr>
          <p:cNvSpPr/>
          <p:nvPr/>
        </p:nvSpPr>
        <p:spPr>
          <a:xfrm>
            <a:off x="7150313" y="390485"/>
            <a:ext cx="108000" cy="108000"/>
          </a:xfrm>
          <a:prstGeom prst="ellipse">
            <a:avLst/>
          </a:prstGeom>
          <a:solidFill>
            <a:srgbClr val="FF0000"/>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30" name="TextBox 29">
            <a:extLst>
              <a:ext uri="{FF2B5EF4-FFF2-40B4-BE49-F238E27FC236}">
                <a16:creationId xmlns:a16="http://schemas.microsoft.com/office/drawing/2014/main" id="{29EDB30B-83EC-441A-8ACA-C154DC7D88F0}"/>
              </a:ext>
            </a:extLst>
          </p:cNvPr>
          <p:cNvSpPr txBox="1"/>
          <p:nvPr/>
        </p:nvSpPr>
        <p:spPr bwMode="auto">
          <a:xfrm>
            <a:off x="7297475" y="471731"/>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Improvement driven by MyHR 2.0</a:t>
            </a:r>
          </a:p>
        </p:txBody>
      </p:sp>
      <p:sp>
        <p:nvSpPr>
          <p:cNvPr id="45" name="Oval 44">
            <a:extLst>
              <a:ext uri="{FF2B5EF4-FFF2-40B4-BE49-F238E27FC236}">
                <a16:creationId xmlns:a16="http://schemas.microsoft.com/office/drawing/2014/main" id="{60CC6769-6A7B-4AF9-BBAB-F5A4A8F156DE}"/>
              </a:ext>
            </a:extLst>
          </p:cNvPr>
          <p:cNvSpPr/>
          <p:nvPr/>
        </p:nvSpPr>
        <p:spPr bwMode="auto">
          <a:xfrm>
            <a:off x="7149992" y="530333"/>
            <a:ext cx="108321" cy="101962"/>
          </a:xfrm>
          <a:prstGeom prst="ellipse">
            <a:avLst/>
          </a:prstGeom>
          <a:solidFill>
            <a:srgbClr val="78A22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46" name="Arrow: Up 45">
            <a:extLst>
              <a:ext uri="{FF2B5EF4-FFF2-40B4-BE49-F238E27FC236}">
                <a16:creationId xmlns:a16="http://schemas.microsoft.com/office/drawing/2014/main" id="{0B752D0E-524B-4BDC-AD44-E2ADFC681DFF}"/>
              </a:ext>
            </a:extLst>
          </p:cNvPr>
          <p:cNvSpPr/>
          <p:nvPr/>
        </p:nvSpPr>
        <p:spPr bwMode="auto">
          <a:xfrm>
            <a:off x="7161750" y="542387"/>
            <a:ext cx="82400" cy="71210"/>
          </a:xfrm>
          <a:prstGeom prst="upArrow">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39" name="TextBox 38">
            <a:extLst>
              <a:ext uri="{FF2B5EF4-FFF2-40B4-BE49-F238E27FC236}">
                <a16:creationId xmlns:a16="http://schemas.microsoft.com/office/drawing/2014/main" id="{9AD6231C-A799-48A0-B80B-F9826464E79B}"/>
              </a:ext>
            </a:extLst>
          </p:cNvPr>
          <p:cNvSpPr txBox="1"/>
          <p:nvPr/>
        </p:nvSpPr>
        <p:spPr bwMode="auto">
          <a:xfrm>
            <a:off x="9621775" y="23837"/>
            <a:ext cx="1440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MyHub module</a:t>
            </a:r>
          </a:p>
        </p:txBody>
      </p:sp>
      <p:sp>
        <p:nvSpPr>
          <p:cNvPr id="40" name="TextBox 39">
            <a:extLst>
              <a:ext uri="{FF2B5EF4-FFF2-40B4-BE49-F238E27FC236}">
                <a16:creationId xmlns:a16="http://schemas.microsoft.com/office/drawing/2014/main" id="{186D06D8-3803-4214-8558-FEADD0852153}"/>
              </a:ext>
            </a:extLst>
          </p:cNvPr>
          <p:cNvSpPr txBox="1"/>
          <p:nvPr/>
        </p:nvSpPr>
        <p:spPr bwMode="auto">
          <a:xfrm>
            <a:off x="9614304" y="204762"/>
            <a:ext cx="21960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Addressing existing major issues in MyHR 2.0</a:t>
            </a:r>
          </a:p>
        </p:txBody>
      </p:sp>
      <p:sp>
        <p:nvSpPr>
          <p:cNvPr id="41" name="TextBox 40">
            <a:extLst>
              <a:ext uri="{FF2B5EF4-FFF2-40B4-BE49-F238E27FC236}">
                <a16:creationId xmlns:a16="http://schemas.microsoft.com/office/drawing/2014/main" id="{225CED93-3848-479D-AEF8-3CBB23890AA0}"/>
              </a:ext>
            </a:extLst>
          </p:cNvPr>
          <p:cNvSpPr txBox="1"/>
          <p:nvPr/>
        </p:nvSpPr>
        <p:spPr bwMode="auto">
          <a:xfrm>
            <a:off x="9621775" y="388325"/>
            <a:ext cx="1921300" cy="2191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ctr" anchorCtr="0" compatLnSpc="1">
            <a:prstTxWarp prst="textNoShape">
              <a:avLst/>
            </a:prstTxWarp>
            <a:noAutofit/>
          </a:bodyPr>
          <a:lstStyle>
            <a:defPPr>
              <a:defRPr lang="en-US"/>
            </a:defPPr>
            <a:lvl1pPr marL="171450" marR="0" lvl="0" indent="-171450" eaLnBrk="0" fontAlgn="base" hangingPunct="0">
              <a:lnSpc>
                <a:spcPct val="100000"/>
              </a:lnSpc>
              <a:spcBef>
                <a:spcPct val="0"/>
              </a:spcBef>
              <a:spcAft>
                <a:spcPts val="600"/>
              </a:spcAft>
              <a:buClr>
                <a:srgbClr val="92D050"/>
              </a:buClr>
              <a:buSzTx/>
              <a:buFont typeface="Wingdings" panose="05000000000000000000" pitchFamily="2" charset="2"/>
              <a:buChar char="ü"/>
              <a:tabLst/>
              <a:defRPr kumimoji="0" sz="1100" i="0" u="none" strike="noStrike" kern="0" cap="none" spc="0" normalizeH="0" baseline="0">
                <a:ln>
                  <a:noFill/>
                </a:ln>
                <a:solidFill>
                  <a:schemeClr val="tx1">
                    <a:lumMod val="50000"/>
                  </a:schemeClr>
                </a:solidFill>
                <a:effectLst/>
                <a:uLnTx/>
                <a:uFillTx/>
                <a:latin typeface="+mj-lt"/>
                <a:ea typeface="ＭＳ Ｐゴシック"/>
              </a:defRPr>
            </a:lvl1pPr>
          </a:lstStyle>
          <a:p>
            <a:pPr marL="0" marR="0" lvl="0" indent="0" algn="l" defTabSz="914400" rtl="0" eaLnBrk="0" fontAlgn="base" latinLnBrk="0" hangingPunct="0">
              <a:lnSpc>
                <a:spcPct val="100000"/>
              </a:lnSpc>
              <a:spcBef>
                <a:spcPct val="0"/>
              </a:spcBef>
              <a:spcAft>
                <a:spcPts val="600"/>
              </a:spcAft>
              <a:buClr>
                <a:srgbClr val="92D050"/>
              </a:buClr>
              <a:buSzTx/>
              <a:buFont typeface="Wingdings" panose="05000000000000000000" pitchFamily="2" charset="2"/>
              <a:buNone/>
              <a:tabLst/>
              <a:defRPr/>
            </a:pPr>
            <a:r>
              <a:rPr kumimoji="0" lang="en-GB" sz="700" b="0" i="0" u="none" strike="noStrike" kern="0" cap="none" spc="0" normalizeH="0" baseline="0" noProof="0">
                <a:ln>
                  <a:noFill/>
                </a:ln>
                <a:solidFill>
                  <a:srgbClr val="55555A">
                    <a:lumMod val="50000"/>
                  </a:srgbClr>
                </a:solidFill>
                <a:effectLst/>
                <a:uLnTx/>
                <a:uFillTx/>
                <a:latin typeface="Arial"/>
                <a:ea typeface="ＭＳ Ｐゴシック"/>
                <a:cs typeface="+mn-cs"/>
              </a:rPr>
              <a:t>Making supporting improvements in My HR 2.0</a:t>
            </a:r>
          </a:p>
        </p:txBody>
      </p:sp>
      <p:sp>
        <p:nvSpPr>
          <p:cNvPr id="42" name="Rectangle 41">
            <a:extLst>
              <a:ext uri="{FF2B5EF4-FFF2-40B4-BE49-F238E27FC236}">
                <a16:creationId xmlns:a16="http://schemas.microsoft.com/office/drawing/2014/main" id="{939C86F6-4AAF-4E0D-A76F-E3E975EC66BB}"/>
              </a:ext>
            </a:extLst>
          </p:cNvPr>
          <p:cNvSpPr/>
          <p:nvPr/>
        </p:nvSpPr>
        <p:spPr>
          <a:xfrm>
            <a:off x="9347075" y="60548"/>
            <a:ext cx="193475" cy="145744"/>
          </a:xfrm>
          <a:prstGeom prst="rect">
            <a:avLst/>
          </a:prstGeom>
          <a:solidFill>
            <a:srgbClr val="00BEB4"/>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3" name="Rectangle 42">
            <a:extLst>
              <a:ext uri="{FF2B5EF4-FFF2-40B4-BE49-F238E27FC236}">
                <a16:creationId xmlns:a16="http://schemas.microsoft.com/office/drawing/2014/main" id="{F9719E55-323E-421C-9406-35DFED62EFF0}"/>
              </a:ext>
            </a:extLst>
          </p:cNvPr>
          <p:cNvSpPr/>
          <p:nvPr/>
        </p:nvSpPr>
        <p:spPr>
          <a:xfrm>
            <a:off x="9347075" y="241473"/>
            <a:ext cx="193475" cy="145744"/>
          </a:xfrm>
          <a:prstGeom prst="rect">
            <a:avLst/>
          </a:prstGeom>
          <a:solidFill>
            <a:srgbClr val="0014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4" name="Rectangle 43">
            <a:extLst>
              <a:ext uri="{FF2B5EF4-FFF2-40B4-BE49-F238E27FC236}">
                <a16:creationId xmlns:a16="http://schemas.microsoft.com/office/drawing/2014/main" id="{C807A2F0-CABC-467B-B713-8A4FEE190A34}"/>
              </a:ext>
            </a:extLst>
          </p:cNvPr>
          <p:cNvSpPr/>
          <p:nvPr/>
        </p:nvSpPr>
        <p:spPr>
          <a:xfrm>
            <a:off x="9347075" y="425036"/>
            <a:ext cx="193475" cy="145744"/>
          </a:xfrm>
          <a:prstGeom prst="rect">
            <a:avLst/>
          </a:prstGeom>
          <a:solidFill>
            <a:srgbClr val="AAAAA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5" name="Footer Placeholder 4"/>
          <p:cNvSpPr>
            <a:spLocks noGrp="1"/>
          </p:cNvSpPr>
          <p:nvPr>
            <p:ph type="ftr" sz="quarter" idx="5"/>
          </p:nvPr>
        </p:nvSpPr>
        <p:spPr>
          <a:xfrm>
            <a:off x="414653" y="6624503"/>
            <a:ext cx="1202788" cy="115416"/>
          </a:xfrm>
        </p:spPr>
        <p:txBody>
          <a:bodyPr/>
          <a:lstStyle/>
          <a:p>
            <a:pPr marL="0" marR="0" lvl="0" indent="0" algn="l" defTabSz="914400" rtl="0" eaLnBrk="1" fontAlgn="auto" latinLnBrk="0" hangingPunct="1">
              <a:lnSpc>
                <a:spcPct val="100000"/>
              </a:lnSpc>
              <a:spcBef>
                <a:spcPts val="705"/>
              </a:spcBef>
              <a:spcAft>
                <a:spcPts val="0"/>
              </a:spcAft>
              <a:buClrTx/>
              <a:buSzTx/>
              <a:buFontTx/>
              <a:buNone/>
              <a:tabLst/>
              <a:defRPr/>
            </a:pPr>
            <a:r>
              <a:rPr kumimoji="0" lang="en-US" sz="750" b="0" i="0" u="none" strike="noStrike" kern="1200" cap="none" spc="-5" normalizeH="0" baseline="0" noProof="0">
                <a:ln>
                  <a:noFill/>
                </a:ln>
                <a:solidFill>
                  <a:srgbClr val="54545A"/>
                </a:solidFill>
                <a:effectLst/>
                <a:uLnTx/>
                <a:uFillTx/>
                <a:latin typeface="Arial"/>
                <a:ea typeface="ＭＳ Ｐゴシック"/>
                <a:cs typeface="Arial"/>
              </a:rPr>
              <a:t>For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Internal Use</a:t>
            </a:r>
            <a:r>
              <a:rPr kumimoji="0" lang="en-US" sz="750" b="0" i="0" u="none" strike="noStrike" kern="1200" cap="none" spc="-15" normalizeH="0" baseline="0" noProof="0">
                <a:ln>
                  <a:noFill/>
                </a:ln>
                <a:solidFill>
                  <a:srgbClr val="54545A"/>
                </a:solidFill>
                <a:effectLst/>
                <a:uLnTx/>
                <a:uFillTx/>
                <a:latin typeface="Arial"/>
                <a:ea typeface="ＭＳ Ｐゴシック"/>
                <a:cs typeface="Arial"/>
              </a:rPr>
              <a:t> </a:t>
            </a:r>
            <a:r>
              <a:rPr kumimoji="0" lang="en-US" sz="750" b="0" i="0" u="none" strike="noStrike" kern="1200" cap="none" spc="0" normalizeH="0" baseline="0" noProof="0">
                <a:ln>
                  <a:noFill/>
                </a:ln>
                <a:solidFill>
                  <a:srgbClr val="54545A"/>
                </a:solidFill>
                <a:effectLst/>
                <a:uLnTx/>
                <a:uFillTx/>
                <a:latin typeface="Arial"/>
                <a:ea typeface="ＭＳ Ｐゴシック"/>
                <a:cs typeface="Arial"/>
              </a:rPr>
              <a:t>Only</a:t>
            </a:r>
            <a:endParaRPr kumimoji="0" lang="en-US" sz="750" b="1" i="0" u="none" strike="noStrike" kern="1200" cap="none" spc="0" normalizeH="0" baseline="0" noProof="0">
              <a:ln>
                <a:noFill/>
              </a:ln>
              <a:solidFill>
                <a:srgbClr val="00138B"/>
              </a:solidFill>
              <a:effectLst/>
              <a:uLnTx/>
              <a:uFillTx/>
              <a:latin typeface="Arial"/>
              <a:ea typeface="ＭＳ Ｐゴシック"/>
              <a:cs typeface="Arial"/>
            </a:endParaRPr>
          </a:p>
        </p:txBody>
      </p:sp>
      <p:pic>
        <p:nvPicPr>
          <p:cNvPr id="18" name="Picture 17">
            <a:extLst>
              <a:ext uri="{FF2B5EF4-FFF2-40B4-BE49-F238E27FC236}">
                <a16:creationId xmlns:a16="http://schemas.microsoft.com/office/drawing/2014/main" id="{ABC675D8-AF48-4CBE-89FC-C3643EDFECD1}"/>
              </a:ext>
            </a:extLst>
          </p:cNvPr>
          <p:cNvPicPr>
            <a:picLocks noChangeAspect="1"/>
          </p:cNvPicPr>
          <p:nvPr/>
        </p:nvPicPr>
        <p:blipFill>
          <a:blip r:embed="rId10"/>
          <a:stretch>
            <a:fillRect/>
          </a:stretch>
        </p:blipFill>
        <p:spPr>
          <a:xfrm>
            <a:off x="88922" y="1070446"/>
            <a:ext cx="5156608" cy="3189788"/>
          </a:xfrm>
          <a:prstGeom prst="rect">
            <a:avLst/>
          </a:prstGeom>
        </p:spPr>
      </p:pic>
      <p:sp>
        <p:nvSpPr>
          <p:cNvPr id="47" name="Oval 46">
            <a:extLst>
              <a:ext uri="{FF2B5EF4-FFF2-40B4-BE49-F238E27FC236}">
                <a16:creationId xmlns:a16="http://schemas.microsoft.com/office/drawing/2014/main" id="{17586E30-C928-44EC-BD96-1B9EC61E16A7}"/>
              </a:ext>
            </a:extLst>
          </p:cNvPr>
          <p:cNvSpPr/>
          <p:nvPr/>
        </p:nvSpPr>
        <p:spPr>
          <a:xfrm>
            <a:off x="2806650" y="1525285"/>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8" name="Oval 47">
            <a:extLst>
              <a:ext uri="{FF2B5EF4-FFF2-40B4-BE49-F238E27FC236}">
                <a16:creationId xmlns:a16="http://schemas.microsoft.com/office/drawing/2014/main" id="{35FA55C4-2D5E-4392-B6F6-9A3AD6CA97C4}"/>
              </a:ext>
            </a:extLst>
          </p:cNvPr>
          <p:cNvSpPr/>
          <p:nvPr/>
        </p:nvSpPr>
        <p:spPr>
          <a:xfrm>
            <a:off x="3998557" y="2683842"/>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9" name="Oval 48">
            <a:extLst>
              <a:ext uri="{FF2B5EF4-FFF2-40B4-BE49-F238E27FC236}">
                <a16:creationId xmlns:a16="http://schemas.microsoft.com/office/drawing/2014/main" id="{17F21E6C-CC85-485D-A150-3AC676A5685B}"/>
              </a:ext>
            </a:extLst>
          </p:cNvPr>
          <p:cNvSpPr/>
          <p:nvPr/>
        </p:nvSpPr>
        <p:spPr>
          <a:xfrm>
            <a:off x="3813583" y="3207399"/>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50" name="Oval 49">
            <a:extLst>
              <a:ext uri="{FF2B5EF4-FFF2-40B4-BE49-F238E27FC236}">
                <a16:creationId xmlns:a16="http://schemas.microsoft.com/office/drawing/2014/main" id="{00C3E770-5FE9-4300-AC99-5BB31879386F}"/>
              </a:ext>
            </a:extLst>
          </p:cNvPr>
          <p:cNvSpPr/>
          <p:nvPr/>
        </p:nvSpPr>
        <p:spPr>
          <a:xfrm>
            <a:off x="3344129" y="3592665"/>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51" name="Oval 50">
            <a:extLst>
              <a:ext uri="{FF2B5EF4-FFF2-40B4-BE49-F238E27FC236}">
                <a16:creationId xmlns:a16="http://schemas.microsoft.com/office/drawing/2014/main" id="{A7A1516C-15C2-4E36-99EA-B96EE0BBEEB7}"/>
              </a:ext>
            </a:extLst>
          </p:cNvPr>
          <p:cNvSpPr/>
          <p:nvPr/>
        </p:nvSpPr>
        <p:spPr>
          <a:xfrm>
            <a:off x="2806650" y="3667040"/>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52" name="Oval 51">
            <a:extLst>
              <a:ext uri="{FF2B5EF4-FFF2-40B4-BE49-F238E27FC236}">
                <a16:creationId xmlns:a16="http://schemas.microsoft.com/office/drawing/2014/main" id="{4D2D019B-A6AF-4A15-8B55-04E7673F8BC7}"/>
              </a:ext>
            </a:extLst>
          </p:cNvPr>
          <p:cNvSpPr/>
          <p:nvPr/>
        </p:nvSpPr>
        <p:spPr>
          <a:xfrm>
            <a:off x="2279331" y="3484665"/>
            <a:ext cx="108000" cy="108000"/>
          </a:xfrm>
          <a:prstGeom prst="ellipse">
            <a:avLst/>
          </a:prstGeom>
          <a:solidFill>
            <a:srgbClr val="78A22F"/>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53" name="Oval 52">
            <a:extLst>
              <a:ext uri="{FF2B5EF4-FFF2-40B4-BE49-F238E27FC236}">
                <a16:creationId xmlns:a16="http://schemas.microsoft.com/office/drawing/2014/main" id="{83630143-6EC8-4BFD-8532-A12C032835B7}"/>
              </a:ext>
            </a:extLst>
          </p:cNvPr>
          <p:cNvSpPr/>
          <p:nvPr/>
        </p:nvSpPr>
        <p:spPr>
          <a:xfrm>
            <a:off x="3793025" y="1972890"/>
            <a:ext cx="108000" cy="108000"/>
          </a:xfrm>
          <a:prstGeom prst="ellipse">
            <a:avLst/>
          </a:prstGeom>
          <a:solidFill>
            <a:srgbClr val="FFB45A"/>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55555A"/>
              </a:solidFill>
              <a:effectLst/>
              <a:uLnTx/>
              <a:uFillTx/>
              <a:latin typeface="Arial"/>
              <a:ea typeface="ＭＳ Ｐゴシック"/>
              <a:cs typeface="+mn-cs"/>
            </a:endParaRPr>
          </a:p>
        </p:txBody>
      </p:sp>
      <p:sp>
        <p:nvSpPr>
          <p:cNvPr id="4" name="Rectangle 3">
            <a:extLst>
              <a:ext uri="{FF2B5EF4-FFF2-40B4-BE49-F238E27FC236}">
                <a16:creationId xmlns:a16="http://schemas.microsoft.com/office/drawing/2014/main" id="{64688F62-72AE-4C9C-A356-8A7FD5488D4C}"/>
              </a:ext>
            </a:extLst>
          </p:cNvPr>
          <p:cNvSpPr/>
          <p:nvPr/>
        </p:nvSpPr>
        <p:spPr>
          <a:xfrm>
            <a:off x="1560618" y="748506"/>
            <a:ext cx="2690384" cy="33855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27000" rIns="0" bIns="2700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2400" b="0" i="1"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rPr>
              <a:t>Current State</a:t>
            </a:r>
            <a:endParaRPr kumimoji="0" lang="en-GB" sz="2400" b="0" i="0" u="none" strike="noStrike" kern="1200" cap="none" spc="0" normalizeH="0" baseline="0" noProof="0">
              <a:ln>
                <a:noFill/>
              </a:ln>
              <a:solidFill>
                <a:srgbClr val="C800A1">
                  <a:lumMod val="75000"/>
                </a:srgbClr>
              </a:solidFill>
              <a:effectLst/>
              <a:uLnTx/>
              <a:uFillTx/>
              <a:latin typeface="Arial" panose="020B0604020202020204" pitchFamily="34" charset="0"/>
              <a:ea typeface="ＭＳ Ｐゴシック"/>
              <a:cs typeface="Arial" panose="020B0604020202020204" pitchFamily="34" charset="0"/>
            </a:endParaRPr>
          </a:p>
        </p:txBody>
      </p:sp>
      <p:sp>
        <p:nvSpPr>
          <p:cNvPr id="6" name="TextBox 5">
            <a:extLst>
              <a:ext uri="{FF2B5EF4-FFF2-40B4-BE49-F238E27FC236}">
                <a16:creationId xmlns:a16="http://schemas.microsoft.com/office/drawing/2014/main" id="{96DB8611-1EC1-42E0-BCF6-266B08407514}"/>
              </a:ext>
            </a:extLst>
          </p:cNvPr>
          <p:cNvSpPr txBox="1"/>
          <p:nvPr/>
        </p:nvSpPr>
        <p:spPr bwMode="auto">
          <a:xfrm>
            <a:off x="10718092" y="21547"/>
            <a:ext cx="1299410" cy="215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bg1"/>
                </a:solidFill>
                <a:latin typeface="+mn-lt"/>
                <a:ea typeface="+mn-ea"/>
              </a:rPr>
              <a:t>Pre-Read</a:t>
            </a:r>
          </a:p>
        </p:txBody>
      </p:sp>
    </p:spTree>
    <p:extLst>
      <p:ext uri="{BB962C8B-B14F-4D97-AF65-F5344CB8AC3E}">
        <p14:creationId xmlns:p14="http://schemas.microsoft.com/office/powerpoint/2010/main" val="15649269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entagon 99">
            <a:extLst>
              <a:ext uri="{FF2B5EF4-FFF2-40B4-BE49-F238E27FC236}">
                <a16:creationId xmlns:a16="http://schemas.microsoft.com/office/drawing/2014/main" id="{903516D0-F8C4-46C7-8C9B-EF4F14509719}"/>
              </a:ext>
            </a:extLst>
          </p:cNvPr>
          <p:cNvSpPr/>
          <p:nvPr/>
        </p:nvSpPr>
        <p:spPr bwMode="auto">
          <a:xfrm>
            <a:off x="537866" y="2549173"/>
            <a:ext cx="11004178" cy="394573"/>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5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a:ea typeface="ＭＳ Ｐゴシック" panose="020B0600070205080204" pitchFamily="34" charset="-128"/>
              <a:cs typeface="Arial"/>
            </a:endParaRPr>
          </a:p>
        </p:txBody>
      </p:sp>
      <p:sp>
        <p:nvSpPr>
          <p:cNvPr id="56" name="Pentagon 99">
            <a:extLst>
              <a:ext uri="{FF2B5EF4-FFF2-40B4-BE49-F238E27FC236}">
                <a16:creationId xmlns:a16="http://schemas.microsoft.com/office/drawing/2014/main" id="{E73F50CE-4ACD-4807-B624-B87862A58730}"/>
              </a:ext>
            </a:extLst>
          </p:cNvPr>
          <p:cNvSpPr/>
          <p:nvPr/>
        </p:nvSpPr>
        <p:spPr bwMode="auto">
          <a:xfrm>
            <a:off x="4226092" y="2996754"/>
            <a:ext cx="7590446" cy="1794082"/>
          </a:xfrm>
          <a:prstGeom prst="homePlate">
            <a:avLst>
              <a:gd name="adj" fmla="val 13632"/>
            </a:avLst>
          </a:prstGeom>
          <a:solidFill>
            <a:schemeClr val="accent5">
              <a:lumMod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5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ＭＳ Ｐゴシック" panose="020B0600070205080204" pitchFamily="34" charset="-128"/>
              <a:cs typeface="Arial"/>
            </a:endParaRPr>
          </a:p>
        </p:txBody>
      </p:sp>
      <p:sp>
        <p:nvSpPr>
          <p:cNvPr id="53" name="Pentagon 99">
            <a:extLst>
              <a:ext uri="{FF2B5EF4-FFF2-40B4-BE49-F238E27FC236}">
                <a16:creationId xmlns:a16="http://schemas.microsoft.com/office/drawing/2014/main" id="{F5AF41E9-BB44-43C7-8D94-381C4833A4EE}"/>
              </a:ext>
            </a:extLst>
          </p:cNvPr>
          <p:cNvSpPr/>
          <p:nvPr/>
        </p:nvSpPr>
        <p:spPr bwMode="auto">
          <a:xfrm>
            <a:off x="4226092" y="576735"/>
            <a:ext cx="7590446" cy="1916378"/>
          </a:xfrm>
          <a:prstGeom prst="homePlate">
            <a:avLst>
              <a:gd name="adj" fmla="val 13632"/>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5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Arial"/>
              <a:ea typeface="ＭＳ Ｐゴシック" panose="020B0600070205080204" pitchFamily="34" charset="-128"/>
              <a:cs typeface="Arial"/>
            </a:endParaRPr>
          </a:p>
        </p:txBody>
      </p:sp>
      <p:sp>
        <p:nvSpPr>
          <p:cNvPr id="54" name="Pentagon 99">
            <a:extLst>
              <a:ext uri="{FF2B5EF4-FFF2-40B4-BE49-F238E27FC236}">
                <a16:creationId xmlns:a16="http://schemas.microsoft.com/office/drawing/2014/main" id="{F17E1E25-A691-4E1A-BBF9-394738E2D427}"/>
              </a:ext>
            </a:extLst>
          </p:cNvPr>
          <p:cNvSpPr/>
          <p:nvPr/>
        </p:nvSpPr>
        <p:spPr bwMode="auto">
          <a:xfrm>
            <a:off x="537865" y="576735"/>
            <a:ext cx="3600000" cy="1916378"/>
          </a:xfrm>
          <a:prstGeom prst="homePlate">
            <a:avLst>
              <a:gd name="adj" fmla="val 0"/>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To-Be Business Process Maps</a:t>
            </a:r>
          </a:p>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SAP “Recommendation Report” for all SuccessFactors modules</a:t>
            </a:r>
          </a:p>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Completed Technical, Integration &amp; Business Change Impact Assessments</a:t>
            </a:r>
          </a:p>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To-Be requirements for Global Workforce Mgmt. &amp; Tracking (All worker types permanent + non-perm) </a:t>
            </a:r>
          </a:p>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To-Be Employee Central Configuration Workbooks</a:t>
            </a:r>
          </a:p>
          <a:p>
            <a:pPr marL="171450" marR="5080" lvl="0" indent="-171450" eaLnBrk="0" fontAlgn="base" hangingPunct="0">
              <a:spcAft>
                <a:spcPts val="600"/>
              </a:spcAft>
              <a:buSzPct val="110000"/>
              <a:buFont typeface="Wingdings" panose="05000000000000000000" pitchFamily="2" charset="2"/>
              <a:buChar char="ü"/>
              <a:tabLst>
                <a:tab pos="88900" algn="l"/>
              </a:tabLst>
              <a:defRPr/>
            </a:pPr>
            <a:r>
              <a:rPr lang="en-GB" sz="1000">
                <a:solidFill>
                  <a:srgbClr val="FFFFFF"/>
                </a:solidFill>
              </a:rPr>
              <a:t>Updated &amp; Validated Business Case</a:t>
            </a:r>
          </a:p>
        </p:txBody>
      </p:sp>
      <p:sp>
        <p:nvSpPr>
          <p:cNvPr id="52" name="Pentagon 99">
            <a:extLst>
              <a:ext uri="{FF2B5EF4-FFF2-40B4-BE49-F238E27FC236}">
                <a16:creationId xmlns:a16="http://schemas.microsoft.com/office/drawing/2014/main" id="{D4E494BC-F6F0-4FD5-A933-ACE849F12FD8}"/>
              </a:ext>
            </a:extLst>
          </p:cNvPr>
          <p:cNvSpPr/>
          <p:nvPr/>
        </p:nvSpPr>
        <p:spPr bwMode="auto">
          <a:xfrm>
            <a:off x="537865" y="2975420"/>
            <a:ext cx="3600000" cy="1794082"/>
          </a:xfrm>
          <a:prstGeom prst="homePlate">
            <a:avLst>
              <a:gd name="adj" fmla="val 0"/>
            </a:avLst>
          </a:prstGeom>
          <a:solidFill>
            <a:schemeClr val="accent5">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rPr>
              <a:t>Defined Logical Workforce Data Domain Model &amp; Golden Record</a:t>
            </a:r>
          </a:p>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rPr>
              <a:t>As-Is Workforce Data Maturity Assessment</a:t>
            </a:r>
          </a:p>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rPr>
              <a:t>To-Be workforce Data Governance Model defined</a:t>
            </a:r>
          </a:p>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rPr>
              <a:t>Proposed remediation plan with associated Investment Paper</a:t>
            </a:r>
            <a:endParaRPr lang="en-GB" sz="800" dirty="0">
              <a:solidFill>
                <a:srgbClr val="FFFFFF"/>
              </a:solidFill>
              <a:cs typeface="Arial"/>
            </a:endParaRPr>
          </a:p>
        </p:txBody>
      </p:sp>
      <p:sp>
        <p:nvSpPr>
          <p:cNvPr id="45" name="Rectangle 44"/>
          <p:cNvSpPr/>
          <p:nvPr/>
        </p:nvSpPr>
        <p:spPr>
          <a:xfrm rot="16200000">
            <a:off x="-618134" y="1451236"/>
            <a:ext cx="2034237" cy="264688"/>
          </a:xfrm>
          <a:prstGeom prst="rect">
            <a:avLst/>
          </a:prstGeom>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GB" sz="1400" i="0" u="none" strike="noStrike" kern="1200" cap="none" spc="0" normalizeH="0" baseline="0" noProof="0" dirty="0">
                <a:ln>
                  <a:noFill/>
                </a:ln>
                <a:solidFill>
                  <a:schemeClr val="accent2">
                    <a:lumMod val="50000"/>
                  </a:schemeClr>
                </a:solidFill>
                <a:effectLst/>
                <a:uLnTx/>
                <a:uFillTx/>
                <a:latin typeface="Arial" panose="020B0604020202020204" pitchFamily="34" charset="0"/>
                <a:ea typeface="ＭＳ Ｐゴシック" panose="020B0600070205080204" pitchFamily="34" charset="-128"/>
                <a:cs typeface="+mn-cs"/>
              </a:rPr>
              <a:t>MyHR2.0</a:t>
            </a:r>
            <a:endParaRPr kumimoji="0" lang="en-GB" sz="1400" b="1" i="0" u="none" strike="noStrike" kern="1200" cap="none" spc="0" normalizeH="0" baseline="0" noProof="0" dirty="0">
              <a:ln>
                <a:noFill/>
              </a:ln>
              <a:solidFill>
                <a:schemeClr val="accent2">
                  <a:lumMod val="50000"/>
                </a:schemeClr>
              </a:solidFill>
              <a:effectLst/>
              <a:uLnTx/>
              <a:uFillTx/>
              <a:latin typeface="Arial" panose="020B0604020202020204" pitchFamily="34" charset="0"/>
              <a:ea typeface="ＭＳ Ｐゴシック" panose="020B0600070205080204" pitchFamily="34" charset="-128"/>
              <a:cs typeface="+mn-cs"/>
            </a:endParaRPr>
          </a:p>
        </p:txBody>
      </p:sp>
      <p:sp>
        <p:nvSpPr>
          <p:cNvPr id="9" name="TextBox 8"/>
          <p:cNvSpPr txBox="1"/>
          <p:nvPr/>
        </p:nvSpPr>
        <p:spPr bwMode="auto">
          <a:xfrm>
            <a:off x="537865" y="345878"/>
            <a:ext cx="36202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R="0" lvl="0" indent="0" algn="ctr" eaLnBrk="0" fontAlgn="base" hangingPunct="0">
              <a:lnSpc>
                <a:spcPct val="100000"/>
              </a:lnSpc>
              <a:spcBef>
                <a:spcPct val="0"/>
              </a:spcBef>
              <a:spcAft>
                <a:spcPts val="600"/>
              </a:spcAft>
              <a:buClr>
                <a:srgbClr val="55555A"/>
              </a:buClr>
              <a:buSzTx/>
              <a:buFontTx/>
              <a:buNone/>
              <a:tabLst/>
              <a:defRPr kumimoji="0" sz="1400" i="0" u="none" strike="noStrike" kern="0" cap="none" spc="0" normalizeH="0" baseline="0">
                <a:ln>
                  <a:noFill/>
                </a:ln>
                <a:solidFill>
                  <a:schemeClr val="tx1">
                    <a:lumMod val="75000"/>
                  </a:schemeClr>
                </a:solidFill>
                <a:effectLst/>
                <a:uLnTx/>
                <a:uFillTx/>
                <a:latin typeface="Arial"/>
                <a:ea typeface="ＭＳ Ｐゴシック"/>
              </a:defRPr>
            </a:lvl1pPr>
          </a:lstStyle>
          <a:p>
            <a:pPr algn="l"/>
            <a:r>
              <a:rPr lang="en-GB" dirty="0"/>
              <a:t>Design Outputs</a:t>
            </a:r>
          </a:p>
        </p:txBody>
      </p:sp>
      <p:sp>
        <p:nvSpPr>
          <p:cNvPr id="57" name="Title 2">
            <a:extLst>
              <a:ext uri="{FF2B5EF4-FFF2-40B4-BE49-F238E27FC236}">
                <a16:creationId xmlns:a16="http://schemas.microsoft.com/office/drawing/2014/main" id="{C7CD0D6C-EAF2-4FF0-AF19-35610CAE1576}"/>
              </a:ext>
            </a:extLst>
          </p:cNvPr>
          <p:cNvSpPr txBox="1">
            <a:spLocks/>
          </p:cNvSpPr>
          <p:nvPr/>
        </p:nvSpPr>
        <p:spPr bwMode="auto">
          <a:xfrm>
            <a:off x="432692" y="-48895"/>
            <a:ext cx="11329827" cy="4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a:solidFill>
                  <a:schemeClr val="accent1"/>
                </a:solidFill>
                <a:latin typeface="+mj-lt"/>
                <a:ea typeface="+mj-ea"/>
                <a:cs typeface="+mj-cs"/>
              </a:defRPr>
            </a:lvl1pPr>
            <a:lvl2pPr algn="l" rtl="0" eaLnBrk="0" fontAlgn="base" hangingPunct="0">
              <a:spcBef>
                <a:spcPct val="0"/>
              </a:spcBef>
              <a:spcAft>
                <a:spcPct val="0"/>
              </a:spcAft>
              <a:defRPr sz="2400" b="1">
                <a:solidFill>
                  <a:schemeClr val="accent1"/>
                </a:solidFill>
                <a:latin typeface="Arial" charset="0"/>
                <a:ea typeface="ＭＳ Ｐゴシック" pitchFamily="48" charset="-128"/>
              </a:defRPr>
            </a:lvl2pPr>
            <a:lvl3pPr algn="l" rtl="0" eaLnBrk="0" fontAlgn="base" hangingPunct="0">
              <a:spcBef>
                <a:spcPct val="0"/>
              </a:spcBef>
              <a:spcAft>
                <a:spcPct val="0"/>
              </a:spcAft>
              <a:defRPr sz="2400" b="1">
                <a:solidFill>
                  <a:schemeClr val="accent1"/>
                </a:solidFill>
                <a:latin typeface="Arial" charset="0"/>
                <a:ea typeface="ＭＳ Ｐゴシック" pitchFamily="48" charset="-128"/>
              </a:defRPr>
            </a:lvl3pPr>
            <a:lvl4pPr algn="l" rtl="0" eaLnBrk="0" fontAlgn="base" hangingPunct="0">
              <a:spcBef>
                <a:spcPct val="0"/>
              </a:spcBef>
              <a:spcAft>
                <a:spcPct val="0"/>
              </a:spcAft>
              <a:defRPr sz="2400" b="1">
                <a:solidFill>
                  <a:schemeClr val="accent1"/>
                </a:solidFill>
                <a:latin typeface="Arial" charset="0"/>
                <a:ea typeface="ＭＳ Ｐゴシック" pitchFamily="48" charset="-128"/>
              </a:defRPr>
            </a:lvl4pPr>
            <a:lvl5pPr algn="l" rtl="0" eaLnBrk="0" fontAlgn="base" hangingPunct="0">
              <a:spcBef>
                <a:spcPct val="0"/>
              </a:spcBef>
              <a:spcAft>
                <a:spcPct val="0"/>
              </a:spcAft>
              <a:defRPr sz="2400" b="1">
                <a:solidFill>
                  <a:schemeClr val="accent1"/>
                </a:solidFill>
                <a:latin typeface="Arial" charset="0"/>
                <a:ea typeface="ＭＳ Ｐゴシック" pitchFamily="48" charset="-128"/>
              </a:defRPr>
            </a:lvl5pPr>
            <a:lvl6pPr marL="342849"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r>
              <a:rPr lang="en-GB" kern="0" dirty="0"/>
              <a:t>What have we achieved and what is next?</a:t>
            </a:r>
          </a:p>
        </p:txBody>
      </p:sp>
      <p:sp>
        <p:nvSpPr>
          <p:cNvPr id="128" name="TextBox 127">
            <a:extLst>
              <a:ext uri="{FF2B5EF4-FFF2-40B4-BE49-F238E27FC236}">
                <a16:creationId xmlns:a16="http://schemas.microsoft.com/office/drawing/2014/main" id="{E40126A2-612B-45E4-B36F-990B91FA4FFA}"/>
              </a:ext>
            </a:extLst>
          </p:cNvPr>
          <p:cNvSpPr txBox="1"/>
          <p:nvPr/>
        </p:nvSpPr>
        <p:spPr bwMode="auto">
          <a:xfrm>
            <a:off x="7569904" y="345878"/>
            <a:ext cx="2628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R="0" lvl="0" indent="0" algn="ctr" eaLnBrk="0" fontAlgn="base" hangingPunct="0">
              <a:lnSpc>
                <a:spcPct val="100000"/>
              </a:lnSpc>
              <a:spcBef>
                <a:spcPct val="0"/>
              </a:spcBef>
              <a:spcAft>
                <a:spcPts val="600"/>
              </a:spcAft>
              <a:buClr>
                <a:srgbClr val="55555A"/>
              </a:buClr>
              <a:buSzTx/>
              <a:buFontTx/>
              <a:buNone/>
              <a:tabLst/>
              <a:defRPr kumimoji="0" sz="1400" i="0" u="none" strike="noStrike" kern="0" cap="none" spc="0" normalizeH="0" baseline="0">
                <a:ln>
                  <a:noFill/>
                </a:ln>
                <a:solidFill>
                  <a:schemeClr val="tx1">
                    <a:lumMod val="75000"/>
                  </a:schemeClr>
                </a:solidFill>
                <a:effectLst/>
                <a:uLnTx/>
                <a:uFillTx/>
                <a:latin typeface="Arial"/>
                <a:ea typeface="ＭＳ Ｐゴシック"/>
              </a:defRPr>
            </a:lvl1pPr>
          </a:lstStyle>
          <a:p>
            <a:pPr algn="l"/>
            <a:r>
              <a:rPr lang="en-GB" dirty="0"/>
              <a:t>Overall Programme Outcomes</a:t>
            </a:r>
          </a:p>
        </p:txBody>
      </p:sp>
      <p:sp>
        <p:nvSpPr>
          <p:cNvPr id="222" name="Rectangle 221">
            <a:extLst>
              <a:ext uri="{FF2B5EF4-FFF2-40B4-BE49-F238E27FC236}">
                <a16:creationId xmlns:a16="http://schemas.microsoft.com/office/drawing/2014/main" id="{37E92473-7FBA-4E98-AA6B-CBAF3F49F1B8}"/>
              </a:ext>
            </a:extLst>
          </p:cNvPr>
          <p:cNvSpPr/>
          <p:nvPr/>
        </p:nvSpPr>
        <p:spPr>
          <a:xfrm>
            <a:off x="7571186" y="566460"/>
            <a:ext cx="3970857" cy="204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5080" indent="-171450" eaLnBrk="0" fontAlgn="base" hangingPunct="0">
              <a:spcAft>
                <a:spcPts val="600"/>
              </a:spcAft>
              <a:buSzPct val="110000"/>
              <a:buFont typeface="Wingdings" panose="05000000000000000000" pitchFamily="2" charset="2"/>
              <a:buChar char="±"/>
              <a:tabLst>
                <a:tab pos="88900" algn="l"/>
              </a:tabLst>
            </a:pPr>
            <a:endParaRPr lang="en-US" sz="1000">
              <a:solidFill>
                <a:srgbClr val="FFFFFF"/>
              </a:solidFill>
            </a:endParaRPr>
          </a:p>
        </p:txBody>
      </p:sp>
      <p:sp>
        <p:nvSpPr>
          <p:cNvPr id="75" name="Rectangle 74">
            <a:extLst>
              <a:ext uri="{FF2B5EF4-FFF2-40B4-BE49-F238E27FC236}">
                <a16:creationId xmlns:a16="http://schemas.microsoft.com/office/drawing/2014/main" id="{888DD169-EDFA-4B15-9CEE-0A0CA45D8C0E}"/>
              </a:ext>
            </a:extLst>
          </p:cNvPr>
          <p:cNvSpPr/>
          <p:nvPr/>
        </p:nvSpPr>
        <p:spPr>
          <a:xfrm rot="16200000">
            <a:off x="-784094" y="3799875"/>
            <a:ext cx="2366156" cy="264688"/>
          </a:xfrm>
          <a:prstGeom prst="rect">
            <a:avLst/>
          </a:prstGeom>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GB" sz="1400" i="0" u="none" strike="noStrike" kern="1200" cap="none" spc="0" normalizeH="0" baseline="0" noProof="0">
                <a:ln>
                  <a:noFill/>
                </a:ln>
                <a:solidFill>
                  <a:schemeClr val="accent5">
                    <a:lumMod val="50000"/>
                  </a:schemeClr>
                </a:solidFill>
                <a:effectLst/>
                <a:uLnTx/>
                <a:uFillTx/>
                <a:latin typeface="Arial" panose="020B0604020202020204" pitchFamily="34" charset="0"/>
                <a:ea typeface="ＭＳ Ｐゴシック" panose="020B0600070205080204" pitchFamily="34" charset="-128"/>
                <a:cs typeface="+mn-cs"/>
              </a:rPr>
              <a:t>Workforce Data Domain</a:t>
            </a:r>
          </a:p>
        </p:txBody>
      </p:sp>
      <p:sp>
        <p:nvSpPr>
          <p:cNvPr id="82" name="Rectangle 81">
            <a:extLst>
              <a:ext uri="{FF2B5EF4-FFF2-40B4-BE49-F238E27FC236}">
                <a16:creationId xmlns:a16="http://schemas.microsoft.com/office/drawing/2014/main" id="{110FC622-A277-4E76-8BBC-F68EFA28108E}"/>
              </a:ext>
            </a:extLst>
          </p:cNvPr>
          <p:cNvSpPr/>
          <p:nvPr/>
        </p:nvSpPr>
        <p:spPr>
          <a:xfrm>
            <a:off x="4158145" y="573368"/>
            <a:ext cx="3172900" cy="2034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Build SuccessFactors updated Configuration in multiple iterations</a:t>
            </a: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Fix Integrations into on premise UK&amp;US SAP Downstream systems.</a:t>
            </a: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Build </a:t>
            </a:r>
            <a:r>
              <a:rPr lang="en-GB" sz="1000" dirty="0" err="1">
                <a:solidFill>
                  <a:srgbClr val="FFFFFF"/>
                </a:solidFill>
              </a:rPr>
              <a:t>FieldGlass</a:t>
            </a:r>
            <a:r>
              <a:rPr lang="en-GB" sz="1000" dirty="0">
                <a:solidFill>
                  <a:srgbClr val="FFFFFF"/>
                </a:solidFill>
              </a:rPr>
              <a:t> integration for global workforce tracking </a:t>
            </a:r>
            <a:endParaRPr lang="en-GB" sz="800" dirty="0">
              <a:solidFill>
                <a:srgbClr val="FFFFFF"/>
              </a:solidFill>
              <a:cs typeface="Arial"/>
            </a:endParaRP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Comprehensive Testing throughout iterations</a:t>
            </a: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Comprehensive Business Change &amp; Process Engineering &amp; Training</a:t>
            </a:r>
          </a:p>
        </p:txBody>
      </p:sp>
      <p:sp>
        <p:nvSpPr>
          <p:cNvPr id="87" name="TextBox 86">
            <a:extLst>
              <a:ext uri="{FF2B5EF4-FFF2-40B4-BE49-F238E27FC236}">
                <a16:creationId xmlns:a16="http://schemas.microsoft.com/office/drawing/2014/main" id="{A1320FF5-58FD-4583-9749-95735F3B3C21}"/>
              </a:ext>
            </a:extLst>
          </p:cNvPr>
          <p:cNvSpPr txBox="1"/>
          <p:nvPr/>
        </p:nvSpPr>
        <p:spPr bwMode="auto">
          <a:xfrm>
            <a:off x="4226092" y="345878"/>
            <a:ext cx="341583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R="0" lvl="0" indent="0" algn="ctr" eaLnBrk="0" fontAlgn="base" hangingPunct="0">
              <a:lnSpc>
                <a:spcPct val="100000"/>
              </a:lnSpc>
              <a:spcBef>
                <a:spcPct val="0"/>
              </a:spcBef>
              <a:spcAft>
                <a:spcPts val="600"/>
              </a:spcAft>
              <a:buClr>
                <a:srgbClr val="55555A"/>
              </a:buClr>
              <a:buSzTx/>
              <a:buFontTx/>
              <a:buNone/>
              <a:tabLst/>
              <a:defRPr kumimoji="0" sz="1400" i="0" u="none" strike="noStrike" kern="0" cap="none" spc="0" normalizeH="0" baseline="0">
                <a:ln>
                  <a:noFill/>
                </a:ln>
                <a:solidFill>
                  <a:schemeClr val="tx1">
                    <a:lumMod val="75000"/>
                  </a:schemeClr>
                </a:solidFill>
                <a:effectLst/>
                <a:uLnTx/>
                <a:uFillTx/>
                <a:latin typeface="Arial"/>
                <a:ea typeface="ＭＳ Ｐゴシック"/>
              </a:defRPr>
            </a:lvl1pPr>
          </a:lstStyle>
          <a:p>
            <a:pPr algn="l"/>
            <a:r>
              <a:rPr lang="en-GB" dirty="0"/>
              <a:t>Build Activities</a:t>
            </a:r>
          </a:p>
        </p:txBody>
      </p:sp>
      <p:sp>
        <p:nvSpPr>
          <p:cNvPr id="93" name="Rectangle 92">
            <a:extLst>
              <a:ext uri="{FF2B5EF4-FFF2-40B4-BE49-F238E27FC236}">
                <a16:creationId xmlns:a16="http://schemas.microsoft.com/office/drawing/2014/main" id="{B6B186E2-E87C-40B5-AE9E-428D91243198}"/>
              </a:ext>
            </a:extLst>
          </p:cNvPr>
          <p:cNvSpPr/>
          <p:nvPr/>
        </p:nvSpPr>
        <p:spPr>
          <a:xfrm>
            <a:off x="7352882" y="2882883"/>
            <a:ext cx="4275509" cy="204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Leaders will have clarity on processes and contact points</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Improved resolution times and operational efficiency by 1.5x</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Access rights will be correctly managed effectively reducing the risk of data leakage due to unintended access by 10-15%</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Data will be seamlessly integrated across the HR landscape, allowing colleagues to proactively address data gaps via Data Quality dashboards. </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Improved resolution times &amp; 20-25% reduction in manual data handling. </a:t>
            </a:r>
          </a:p>
        </p:txBody>
      </p:sp>
      <p:sp>
        <p:nvSpPr>
          <p:cNvPr id="50" name="TextBox 49">
            <a:extLst>
              <a:ext uri="{FF2B5EF4-FFF2-40B4-BE49-F238E27FC236}">
                <a16:creationId xmlns:a16="http://schemas.microsoft.com/office/drawing/2014/main" id="{3C2CB650-0281-4E07-A268-04C0A2A18C7A}"/>
              </a:ext>
            </a:extLst>
          </p:cNvPr>
          <p:cNvSpPr txBox="1"/>
          <p:nvPr/>
        </p:nvSpPr>
        <p:spPr bwMode="auto">
          <a:xfrm>
            <a:off x="537865" y="2482204"/>
            <a:ext cx="1281410" cy="52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0"/>
              </a:spcBef>
              <a:spcAft>
                <a:spcPts val="600"/>
              </a:spcAft>
              <a:buClr>
                <a:srgbClr val="55555A"/>
              </a:buClr>
              <a:buSzTx/>
              <a:buFontTx/>
              <a:buNone/>
              <a:tabLst/>
              <a:defRPr/>
            </a:pPr>
            <a:r>
              <a:rPr kumimoji="0" lang="en-GB" sz="1100" i="0" u="none" strike="noStrike" kern="0" cap="none" spc="0" normalizeH="0" baseline="0" noProof="0" dirty="0">
                <a:ln>
                  <a:noFill/>
                </a:ln>
                <a:solidFill>
                  <a:schemeClr val="bg1"/>
                </a:solidFill>
                <a:effectLst/>
                <a:uLnTx/>
                <a:uFillTx/>
                <a:latin typeface="Arial"/>
                <a:ea typeface="ＭＳ Ｐゴシック"/>
                <a:cs typeface="+mn-cs"/>
              </a:rPr>
              <a:t>Linkage</a:t>
            </a:r>
          </a:p>
        </p:txBody>
      </p:sp>
      <p:sp>
        <p:nvSpPr>
          <p:cNvPr id="51" name="TextBox 50">
            <a:extLst>
              <a:ext uri="{FF2B5EF4-FFF2-40B4-BE49-F238E27FC236}">
                <a16:creationId xmlns:a16="http://schemas.microsoft.com/office/drawing/2014/main" id="{1A263883-2FFC-499B-BC7E-8B8EBA1A2378}"/>
              </a:ext>
            </a:extLst>
          </p:cNvPr>
          <p:cNvSpPr txBox="1"/>
          <p:nvPr/>
        </p:nvSpPr>
        <p:spPr bwMode="auto">
          <a:xfrm>
            <a:off x="1604550" y="2478453"/>
            <a:ext cx="9997262" cy="53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171450" marR="5080" indent="-171450" eaLnBrk="0" fontAlgn="base" hangingPunct="0">
              <a:spcBef>
                <a:spcPct val="0"/>
              </a:spcBef>
              <a:spcAft>
                <a:spcPts val="600"/>
              </a:spcAft>
              <a:buClr>
                <a:schemeClr val="bg1"/>
              </a:buClr>
              <a:buSzPct val="110000"/>
              <a:buFont typeface="Wingdings" panose="05000000000000000000" pitchFamily="2" charset="2"/>
              <a:buChar char="±"/>
              <a:tabLst>
                <a:tab pos="88900" algn="l"/>
              </a:tabLst>
              <a:defRPr/>
            </a:pPr>
            <a:r>
              <a:rPr lang="en-GB" sz="900" dirty="0">
                <a:solidFill>
                  <a:srgbClr val="FFFFFF"/>
                </a:solidFill>
              </a:rPr>
              <a:t>Workforce Data Domain will build a foundational platform and single source of truth for all consumers of workforce data</a:t>
            </a:r>
          </a:p>
          <a:p>
            <a:pPr marL="171450" marR="5080" lvl="0" indent="-171450" eaLnBrk="0" fontAlgn="base" hangingPunct="0">
              <a:lnSpc>
                <a:spcPct val="100000"/>
              </a:lnSpc>
              <a:spcBef>
                <a:spcPct val="0"/>
              </a:spcBef>
              <a:spcAft>
                <a:spcPts val="600"/>
              </a:spcAft>
              <a:buClr>
                <a:schemeClr val="bg1"/>
              </a:buClr>
              <a:buSzPct val="110000"/>
              <a:buFont typeface="Wingdings" panose="05000000000000000000" pitchFamily="2" charset="2"/>
              <a:buChar char="±"/>
              <a:tabLst>
                <a:tab pos="88900" algn="l"/>
              </a:tabLst>
              <a:defRPr/>
            </a:pPr>
            <a:r>
              <a:rPr lang="en-GB" sz="900" dirty="0" err="1">
                <a:solidFill>
                  <a:srgbClr val="FFFFFF"/>
                </a:solidFill>
              </a:rPr>
              <a:t>MyHR</a:t>
            </a:r>
            <a:r>
              <a:rPr lang="en-GB" sz="900" dirty="0">
                <a:solidFill>
                  <a:srgbClr val="FFFFFF"/>
                </a:solidFill>
              </a:rPr>
              <a:t> 2.0 will ensure this platform is as standard &amp; simple as possible. Reducing complexity &amp; associated cost of downstream consumers, such as </a:t>
            </a:r>
            <a:r>
              <a:rPr lang="en-GB" sz="900" dirty="0" err="1">
                <a:solidFill>
                  <a:srgbClr val="FFFFFF"/>
                </a:solidFill>
              </a:rPr>
              <a:t>MyFinance</a:t>
            </a:r>
            <a:r>
              <a:rPr lang="en-GB" sz="900" dirty="0">
                <a:solidFill>
                  <a:srgbClr val="FFFFFF"/>
                </a:solidFill>
              </a:rPr>
              <a:t>, IAM”</a:t>
            </a:r>
          </a:p>
        </p:txBody>
      </p:sp>
      <p:sp>
        <p:nvSpPr>
          <p:cNvPr id="3" name="Rectangle 2">
            <a:extLst>
              <a:ext uri="{FF2B5EF4-FFF2-40B4-BE49-F238E27FC236}">
                <a16:creationId xmlns:a16="http://schemas.microsoft.com/office/drawing/2014/main" id="{127BC4A1-469F-4251-96A6-33E469B9A671}"/>
              </a:ext>
            </a:extLst>
          </p:cNvPr>
          <p:cNvSpPr/>
          <p:nvPr/>
        </p:nvSpPr>
        <p:spPr>
          <a:xfrm>
            <a:off x="7352882" y="583887"/>
            <a:ext cx="4301253" cy="1785104"/>
          </a:xfrm>
          <a:prstGeom prst="rect">
            <a:avLst/>
          </a:prstGeom>
        </p:spPr>
        <p:txBody>
          <a:bodyPr wrap="square">
            <a:spAutoFit/>
          </a:bodyPr>
          <a:lstStyle/>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Increased SAP Standardisation in our system config </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FTE reduction</a:t>
            </a:r>
            <a:r>
              <a:rPr lang="en-US" sz="1000" dirty="0">
                <a:solidFill>
                  <a:srgbClr val="FFFFFF"/>
                </a:solidFill>
              </a:rPr>
              <a:t>​ through </a:t>
            </a:r>
            <a:r>
              <a:rPr lang="en-GB" sz="1000" dirty="0">
                <a:solidFill>
                  <a:srgbClr val="FFFFFF"/>
                </a:solidFill>
              </a:rPr>
              <a:t>improved efficiency in our supporting Op Model</a:t>
            </a:r>
            <a:endParaRPr lang="en-US" sz="1000" dirty="0">
              <a:solidFill>
                <a:srgbClr val="FFFFFF"/>
              </a:solidFill>
            </a:endParaRP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Addressed control issues through simplifying integrations</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Increased Automation</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Simplified End-to-End HR processes</a:t>
            </a:r>
            <a:endParaRPr lang="en-US" sz="1000" dirty="0">
              <a:solidFill>
                <a:srgbClr val="FFFFFF"/>
              </a:solidFill>
            </a:endParaRP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Enabled Global Workforce Tracking (All worker types permanent + non-permanent) </a:t>
            </a:r>
          </a:p>
          <a:p>
            <a:pPr marL="171450" marR="5080" indent="-171450" eaLnBrk="0" fontAlgn="base" hangingPunct="0">
              <a:spcAft>
                <a:spcPts val="600"/>
              </a:spcAft>
              <a:buSzPct val="110000"/>
              <a:buFont typeface="Wingdings" panose="05000000000000000000" pitchFamily="2" charset="2"/>
              <a:buChar char="±"/>
              <a:tabLst>
                <a:tab pos="88900" algn="l"/>
              </a:tabLst>
            </a:pPr>
            <a:r>
              <a:rPr lang="en-GB" sz="1000" dirty="0">
                <a:solidFill>
                  <a:srgbClr val="FFFFFF"/>
                </a:solidFill>
              </a:rPr>
              <a:t>Addressed workforce data inconsistencies between systems</a:t>
            </a:r>
            <a:r>
              <a:rPr lang="en-US" sz="1000" dirty="0">
                <a:solidFill>
                  <a:srgbClr val="FFFFFF"/>
                </a:solidFill>
              </a:rPr>
              <a:t>​</a:t>
            </a:r>
          </a:p>
        </p:txBody>
      </p:sp>
      <p:sp>
        <p:nvSpPr>
          <p:cNvPr id="69" name="Rectangle 68">
            <a:extLst>
              <a:ext uri="{FF2B5EF4-FFF2-40B4-BE49-F238E27FC236}">
                <a16:creationId xmlns:a16="http://schemas.microsoft.com/office/drawing/2014/main" id="{C0B0F0CC-5FD7-484C-B95A-2E6C805B4B66}"/>
              </a:ext>
            </a:extLst>
          </p:cNvPr>
          <p:cNvSpPr/>
          <p:nvPr/>
        </p:nvSpPr>
        <p:spPr>
          <a:xfrm>
            <a:off x="4233689" y="2856216"/>
            <a:ext cx="3097355" cy="2034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Define enduring WDD Operating Model</a:t>
            </a: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a:solidFill>
                  <a:srgbClr val="FFFFFF"/>
                </a:solidFill>
              </a:rPr>
              <a:t>Mobilise</a:t>
            </a:r>
            <a:r>
              <a:rPr lang="en-GB" sz="1000" dirty="0">
                <a:solidFill>
                  <a:srgbClr val="FFFFFF"/>
                </a:solidFill>
              </a:rPr>
              <a:t> &amp; Embed Governance Model</a:t>
            </a:r>
            <a:endParaRPr lang="en-GB" sz="1000" dirty="0">
              <a:solidFill>
                <a:srgbClr val="FFFFFF"/>
              </a:solidFill>
              <a:cs typeface="Arial"/>
            </a:endParaRP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Culture &amp; Training Activities</a:t>
            </a:r>
            <a:endParaRPr lang="en-GB" sz="1000" dirty="0">
              <a:solidFill>
                <a:srgbClr val="FFFFFF"/>
              </a:solidFill>
              <a:cs typeface="Arial"/>
            </a:endParaRP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Implement Workforce Data Model Platform</a:t>
            </a:r>
            <a:endParaRPr lang="en-GB" sz="1000" dirty="0">
              <a:solidFill>
                <a:srgbClr val="FFFFFF"/>
              </a:solidFill>
              <a:cs typeface="Arial"/>
            </a:endParaRPr>
          </a:p>
          <a:p>
            <a:pPr marL="171450" marR="508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Drive downstream connectivity to new EDP, enable iPaaS, deploy new MDM platform and deploy new DQ platform</a:t>
            </a:r>
            <a:endParaRPr lang="en-GB" sz="1000" dirty="0">
              <a:solidFill>
                <a:srgbClr val="FFFFFF"/>
              </a:solidFill>
              <a:cs typeface="Arial"/>
            </a:endParaRPr>
          </a:p>
        </p:txBody>
      </p:sp>
      <p:sp>
        <p:nvSpPr>
          <p:cNvPr id="21" name="Rectangle 20">
            <a:extLst>
              <a:ext uri="{FF2B5EF4-FFF2-40B4-BE49-F238E27FC236}">
                <a16:creationId xmlns:a16="http://schemas.microsoft.com/office/drawing/2014/main" id="{D52D3568-42DF-40E2-8EDA-AABF938DF94B}"/>
              </a:ext>
            </a:extLst>
          </p:cNvPr>
          <p:cNvSpPr/>
          <p:nvPr/>
        </p:nvSpPr>
        <p:spPr>
          <a:xfrm>
            <a:off x="4214897" y="5893586"/>
            <a:ext cx="7955816" cy="877163"/>
          </a:xfrm>
          <a:prstGeom prst="rect">
            <a:avLst/>
          </a:prstGeom>
        </p:spPr>
        <p:txBody>
          <a:bodyPr wrap="square">
            <a:spAutoFit/>
          </a:bodyPr>
          <a:lstStyle/>
          <a:p>
            <a:pPr marL="171450" indent="-171450" fontAlgn="base">
              <a:spcAft>
                <a:spcPts val="600"/>
              </a:spcAft>
              <a:buClr>
                <a:srgbClr val="F53C32"/>
              </a:buClr>
              <a:buSzPct val="150000"/>
              <a:buFont typeface="Wingdings" panose="05000000000000000000" pitchFamily="2" charset="2"/>
              <a:buChar char="û"/>
              <a:defRPr/>
            </a:pPr>
            <a:r>
              <a:rPr lang="en-GB" sz="900" dirty="0">
                <a:solidFill>
                  <a:schemeClr val="bg1">
                    <a:lumMod val="50000"/>
                  </a:schemeClr>
                </a:solidFill>
                <a:latin typeface="Arial" panose="020B0604020202020204" pitchFamily="34" charset="0"/>
              </a:rPr>
              <a:t>We will maintain our operationally expensive custom configuration, increasing costs for downstream consumers.</a:t>
            </a:r>
          </a:p>
          <a:p>
            <a:pPr marL="171450" indent="-171450" fontAlgn="base">
              <a:spcAft>
                <a:spcPts val="600"/>
              </a:spcAft>
              <a:buClr>
                <a:srgbClr val="F53C32"/>
              </a:buClr>
              <a:buSzPct val="150000"/>
              <a:buFont typeface="Wingdings" panose="05000000000000000000" pitchFamily="2" charset="2"/>
              <a:buChar char="û"/>
              <a:defRPr/>
            </a:pPr>
            <a:r>
              <a:rPr lang="en-GB" sz="900" dirty="0">
                <a:solidFill>
                  <a:schemeClr val="bg1">
                    <a:lumMod val="50000"/>
                  </a:schemeClr>
                </a:solidFill>
                <a:latin typeface="Arial" panose="020B0604020202020204" pitchFamily="34" charset="0"/>
              </a:rPr>
              <a:t>We will maintain regional and disjointed operational processes with greater headcount</a:t>
            </a:r>
          </a:p>
          <a:p>
            <a:pPr marL="171450" indent="-171450" fontAlgn="base">
              <a:spcAft>
                <a:spcPts val="600"/>
              </a:spcAft>
              <a:buClr>
                <a:srgbClr val="F53C32"/>
              </a:buClr>
              <a:buSzPct val="150000"/>
              <a:buFont typeface="Wingdings" panose="05000000000000000000" pitchFamily="2" charset="2"/>
              <a:buChar char="û"/>
              <a:defRPr/>
            </a:pPr>
            <a:r>
              <a:rPr lang="en-GB" sz="900" dirty="0">
                <a:solidFill>
                  <a:schemeClr val="bg1">
                    <a:lumMod val="50000"/>
                  </a:schemeClr>
                </a:solidFill>
                <a:latin typeface="Arial" panose="020B0604020202020204" pitchFamily="34" charset="0"/>
              </a:rPr>
              <a:t>We will not be able to offer self-service HR processes and improved employee experience</a:t>
            </a:r>
          </a:p>
          <a:p>
            <a:pPr marL="171450" indent="-171450" fontAlgn="base">
              <a:spcAft>
                <a:spcPts val="600"/>
              </a:spcAft>
              <a:buClr>
                <a:srgbClr val="F53C32"/>
              </a:buClr>
              <a:buSzPct val="150000"/>
              <a:buFont typeface="Wingdings" panose="05000000000000000000" pitchFamily="2" charset="2"/>
              <a:buChar char="û"/>
              <a:defRPr/>
            </a:pPr>
            <a:r>
              <a:rPr lang="en-GB" sz="900" dirty="0">
                <a:solidFill>
                  <a:schemeClr val="bg1">
                    <a:lumMod val="50000"/>
                  </a:schemeClr>
                </a:solidFill>
                <a:latin typeface="Arial" panose="020B0604020202020204" pitchFamily="34" charset="0"/>
              </a:rPr>
              <a:t>We will maintain our poor data quality, control over workforce analytics, governance and maturity score</a:t>
            </a:r>
          </a:p>
        </p:txBody>
      </p:sp>
      <p:sp>
        <p:nvSpPr>
          <p:cNvPr id="20" name="TextBox 19">
            <a:extLst>
              <a:ext uri="{FF2B5EF4-FFF2-40B4-BE49-F238E27FC236}">
                <a16:creationId xmlns:a16="http://schemas.microsoft.com/office/drawing/2014/main" id="{8EE7B120-EEF9-4ECA-BAEE-02303DDEEFA5}"/>
              </a:ext>
            </a:extLst>
          </p:cNvPr>
          <p:cNvSpPr txBox="1"/>
          <p:nvPr/>
        </p:nvSpPr>
        <p:spPr bwMode="auto">
          <a:xfrm>
            <a:off x="1970512" y="5908803"/>
            <a:ext cx="2076011" cy="53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Autofit/>
          </a:bodyPr>
          <a:lstStyle/>
          <a:p>
            <a:pPr marL="171450" marR="5080" indent="-171450" algn="r" eaLnBrk="0" fontAlgn="base" hangingPunct="0">
              <a:spcBef>
                <a:spcPct val="0"/>
              </a:spcBef>
              <a:spcAft>
                <a:spcPts val="600"/>
              </a:spcAft>
              <a:buClr>
                <a:schemeClr val="bg1"/>
              </a:buClr>
              <a:buSzPct val="110000"/>
              <a:buFont typeface="Wingdings" panose="05000000000000000000" pitchFamily="2" charset="2"/>
              <a:buChar char="±"/>
              <a:tabLst>
                <a:tab pos="88900" algn="l"/>
              </a:tabLst>
              <a:defRPr/>
            </a:pPr>
            <a:r>
              <a:rPr lang="en-GB" sz="1050" b="1"/>
              <a:t>What if</a:t>
            </a:r>
          </a:p>
          <a:p>
            <a:pPr marL="171450" marR="5080" indent="-171450" algn="r" eaLnBrk="0" fontAlgn="base" hangingPunct="0">
              <a:spcBef>
                <a:spcPct val="0"/>
              </a:spcBef>
              <a:spcAft>
                <a:spcPts val="600"/>
              </a:spcAft>
              <a:buClr>
                <a:schemeClr val="bg1"/>
              </a:buClr>
              <a:buSzPct val="110000"/>
              <a:buFont typeface="Wingdings" panose="05000000000000000000" pitchFamily="2" charset="2"/>
              <a:buChar char="±"/>
              <a:tabLst>
                <a:tab pos="88900" algn="l"/>
              </a:tabLst>
              <a:defRPr/>
            </a:pPr>
            <a:r>
              <a:rPr lang="en-GB" sz="1050" b="1"/>
              <a:t>we don’t invest?</a:t>
            </a:r>
          </a:p>
        </p:txBody>
      </p:sp>
      <p:pic>
        <p:nvPicPr>
          <p:cNvPr id="7" name="Graphic 6" descr="Arrow Rotate left">
            <a:extLst>
              <a:ext uri="{FF2B5EF4-FFF2-40B4-BE49-F238E27FC236}">
                <a16:creationId xmlns:a16="http://schemas.microsoft.com/office/drawing/2014/main" id="{008CE8BA-0242-421E-8C0F-2E4D669D66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790923">
            <a:off x="2432699" y="5896023"/>
            <a:ext cx="534077" cy="534077"/>
          </a:xfrm>
          <a:prstGeom prst="rect">
            <a:avLst/>
          </a:prstGeom>
        </p:spPr>
      </p:pic>
      <p:cxnSp>
        <p:nvCxnSpPr>
          <p:cNvPr id="10" name="Straight Connector 9">
            <a:extLst>
              <a:ext uri="{FF2B5EF4-FFF2-40B4-BE49-F238E27FC236}">
                <a16:creationId xmlns:a16="http://schemas.microsoft.com/office/drawing/2014/main" id="{9728BCF2-24A4-48BA-94B9-23FA6E14DC44}"/>
              </a:ext>
            </a:extLst>
          </p:cNvPr>
          <p:cNvCxnSpPr/>
          <p:nvPr/>
        </p:nvCxnSpPr>
        <p:spPr bwMode="auto">
          <a:xfrm>
            <a:off x="4193631" y="5964424"/>
            <a:ext cx="0" cy="6397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Pentagon 99">
            <a:extLst>
              <a:ext uri="{FF2B5EF4-FFF2-40B4-BE49-F238E27FC236}">
                <a16:creationId xmlns:a16="http://schemas.microsoft.com/office/drawing/2014/main" id="{21C237F9-299D-4B90-AA31-BA63D9B0E12B}"/>
              </a:ext>
            </a:extLst>
          </p:cNvPr>
          <p:cNvSpPr/>
          <p:nvPr/>
        </p:nvSpPr>
        <p:spPr bwMode="auto">
          <a:xfrm>
            <a:off x="546249" y="4824255"/>
            <a:ext cx="3600000" cy="1021802"/>
          </a:xfrm>
          <a:prstGeom prst="homePlate">
            <a:avLst>
              <a:gd name="adj" fmla="val 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cs typeface="Arial"/>
              </a:rPr>
              <a:t>Feasibility analysis complete to assess technology and process to manage non-employee workforce</a:t>
            </a:r>
          </a:p>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cs typeface="Arial"/>
              </a:rPr>
              <a:t>As-is process documented and pain points identified</a:t>
            </a:r>
          </a:p>
          <a:p>
            <a:pPr marL="171450" marR="5080" indent="-171450" eaLnBrk="0" fontAlgn="base" hangingPunct="0">
              <a:spcAft>
                <a:spcPts val="600"/>
              </a:spcAft>
              <a:buSzPct val="110000"/>
              <a:buFont typeface="Wingdings" panose="05000000000000000000" pitchFamily="2" charset="2"/>
              <a:buChar char="ü"/>
              <a:tabLst>
                <a:tab pos="88900" algn="l"/>
              </a:tabLst>
              <a:defRPr/>
            </a:pPr>
            <a:r>
              <a:rPr lang="en-GB" sz="1000" dirty="0">
                <a:solidFill>
                  <a:srgbClr val="FFFFFF"/>
                </a:solidFill>
                <a:cs typeface="Arial"/>
              </a:rPr>
              <a:t>Proposed solution to manage non-emp workforce</a:t>
            </a:r>
          </a:p>
          <a:p>
            <a:pPr marL="171450" marR="5080" indent="-171450" eaLnBrk="0" fontAlgn="base" hangingPunct="0">
              <a:spcAft>
                <a:spcPts val="600"/>
              </a:spcAft>
              <a:buSzPct val="110000"/>
              <a:buFont typeface="Wingdings" panose="05000000000000000000" pitchFamily="2" charset="2"/>
              <a:buChar char="ü"/>
              <a:tabLst>
                <a:tab pos="88900" algn="l"/>
              </a:tabLst>
              <a:defRPr/>
            </a:pPr>
            <a:endParaRPr lang="en-GB" sz="800" dirty="0">
              <a:solidFill>
                <a:schemeClr val="bg1"/>
              </a:solidFill>
              <a:cs typeface="Arial"/>
            </a:endParaRPr>
          </a:p>
        </p:txBody>
      </p:sp>
      <p:sp>
        <p:nvSpPr>
          <p:cNvPr id="26" name="Pentagon 99">
            <a:extLst>
              <a:ext uri="{FF2B5EF4-FFF2-40B4-BE49-F238E27FC236}">
                <a16:creationId xmlns:a16="http://schemas.microsoft.com/office/drawing/2014/main" id="{8208560A-A693-4A26-84DC-38225B13B42C}"/>
              </a:ext>
            </a:extLst>
          </p:cNvPr>
          <p:cNvSpPr/>
          <p:nvPr/>
        </p:nvSpPr>
        <p:spPr bwMode="auto">
          <a:xfrm>
            <a:off x="4173797" y="4824255"/>
            <a:ext cx="7530682" cy="1032926"/>
          </a:xfrm>
          <a:prstGeom prst="homePlate">
            <a:avLst>
              <a:gd name="adj" fmla="val 13632"/>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50"/>
              </a:spcAft>
              <a:buClrTx/>
              <a:buSzTx/>
              <a:buFontTx/>
              <a:buNone/>
              <a:tabLst/>
              <a:defRPr/>
            </a:pPr>
            <a:endParaRPr kumimoji="0" lang="en-GB" sz="1400" b="0" i="0" u="none" strike="noStrike" kern="1200" cap="none" spc="0" normalizeH="0" baseline="0" noProof="0">
              <a:ln>
                <a:noFill/>
              </a:ln>
              <a:solidFill>
                <a:srgbClr val="FFFFFF"/>
              </a:solidFill>
              <a:effectLst/>
              <a:uLnTx/>
              <a:uFillTx/>
              <a:latin typeface="Arial"/>
              <a:ea typeface="ＭＳ Ｐゴシック" panose="020B0600070205080204" pitchFamily="34" charset="-128"/>
              <a:cs typeface="Arial"/>
            </a:endParaRPr>
          </a:p>
        </p:txBody>
      </p:sp>
      <p:sp>
        <p:nvSpPr>
          <p:cNvPr id="27" name="Rectangle 26">
            <a:extLst>
              <a:ext uri="{FF2B5EF4-FFF2-40B4-BE49-F238E27FC236}">
                <a16:creationId xmlns:a16="http://schemas.microsoft.com/office/drawing/2014/main" id="{1578839C-3BAC-4F4C-8921-F1067A81B8C9}"/>
              </a:ext>
            </a:extLst>
          </p:cNvPr>
          <p:cNvSpPr/>
          <p:nvPr/>
        </p:nvSpPr>
        <p:spPr>
          <a:xfrm>
            <a:off x="4201527" y="4826351"/>
            <a:ext cx="3097355" cy="648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Detailed requirements and design</a:t>
            </a:r>
          </a:p>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To-be process mapping and documentation</a:t>
            </a:r>
          </a:p>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Configuration of CWP and WPM aligned to business requirements</a:t>
            </a:r>
          </a:p>
          <a:p>
            <a:pPr marL="171450" marR="5080" lvl="0" indent="-171450" eaLnBrk="0" fontAlgn="base" hangingPunct="0">
              <a:spcAft>
                <a:spcPts val="600"/>
              </a:spcAft>
              <a:buSzPct val="110000"/>
              <a:buFont typeface="Wingdings" panose="05000000000000000000" pitchFamily="2" charset="2"/>
              <a:buChar char="q"/>
              <a:tabLst>
                <a:tab pos="88900" algn="l"/>
              </a:tabLst>
              <a:defRPr/>
            </a:pPr>
            <a:r>
              <a:rPr lang="en-GB" sz="1000" dirty="0">
                <a:solidFill>
                  <a:srgbClr val="FFFFFF"/>
                </a:solidFill>
              </a:rPr>
              <a:t>Build Fieldglass integration to downstream apps</a:t>
            </a:r>
          </a:p>
          <a:p>
            <a:pPr marL="171450" marR="5080" lvl="0" indent="-171450" eaLnBrk="0" fontAlgn="base" hangingPunct="0">
              <a:spcAft>
                <a:spcPts val="600"/>
              </a:spcAft>
              <a:buSzPct val="110000"/>
              <a:buFont typeface="Wingdings" panose="05000000000000000000" pitchFamily="2" charset="2"/>
              <a:buChar char="q"/>
              <a:tabLst>
                <a:tab pos="88900" algn="l"/>
              </a:tabLst>
              <a:defRPr/>
            </a:pPr>
            <a:endParaRPr lang="en-GB" sz="1000" dirty="0">
              <a:solidFill>
                <a:srgbClr val="FFFFFF"/>
              </a:solidFill>
            </a:endParaRPr>
          </a:p>
        </p:txBody>
      </p:sp>
      <p:sp>
        <p:nvSpPr>
          <p:cNvPr id="28" name="Rectangle 27">
            <a:extLst>
              <a:ext uri="{FF2B5EF4-FFF2-40B4-BE49-F238E27FC236}">
                <a16:creationId xmlns:a16="http://schemas.microsoft.com/office/drawing/2014/main" id="{C6507377-141A-468F-A5D7-47DDE6A14BD9}"/>
              </a:ext>
            </a:extLst>
          </p:cNvPr>
          <p:cNvSpPr/>
          <p:nvPr/>
        </p:nvSpPr>
        <p:spPr>
          <a:xfrm>
            <a:off x="7351122" y="4800576"/>
            <a:ext cx="4297347" cy="648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marR="5080" lvl="0" indent="-171450" eaLnBrk="0" fontAlgn="base" hangingPunct="0">
              <a:spcAft>
                <a:spcPts val="600"/>
              </a:spcAft>
              <a:buSzPct val="110000"/>
              <a:buFont typeface="Wingdings" panose="05000000000000000000" pitchFamily="2" charset="2"/>
              <a:buChar char="v"/>
              <a:tabLst>
                <a:tab pos="88900" algn="l"/>
              </a:tabLst>
              <a:defRPr/>
            </a:pPr>
            <a:r>
              <a:rPr lang="en-GB" sz="1000" dirty="0">
                <a:solidFill>
                  <a:srgbClr val="FFFFFF"/>
                </a:solidFill>
              </a:rPr>
              <a:t>Single source of truth, Non-Employees mastered in one single system irrespective of  Category or  region </a:t>
            </a:r>
          </a:p>
          <a:p>
            <a:pPr marL="171450" marR="5080" lvl="0" indent="-171450" eaLnBrk="0" fontAlgn="base" hangingPunct="0">
              <a:spcAft>
                <a:spcPts val="600"/>
              </a:spcAft>
              <a:buSzPct val="110000"/>
              <a:buFont typeface="Wingdings" panose="05000000000000000000" pitchFamily="2" charset="2"/>
              <a:buChar char="v"/>
              <a:tabLst>
                <a:tab pos="88900" algn="l"/>
              </a:tabLst>
              <a:defRPr/>
            </a:pPr>
            <a:r>
              <a:rPr lang="en-GB" sz="1000" dirty="0">
                <a:solidFill>
                  <a:srgbClr val="FFFFFF"/>
                </a:solidFill>
              </a:rPr>
              <a:t>Mitigate Audit  and Security Risks related to non-employees</a:t>
            </a:r>
          </a:p>
          <a:p>
            <a:pPr marL="171450" marR="5080" indent="-171450" eaLnBrk="0" fontAlgn="base" hangingPunct="0">
              <a:spcAft>
                <a:spcPts val="600"/>
              </a:spcAft>
              <a:buSzPct val="110000"/>
              <a:buFont typeface="Wingdings" panose="05000000000000000000" pitchFamily="2" charset="2"/>
              <a:buChar char="v"/>
              <a:tabLst>
                <a:tab pos="88900" algn="l"/>
              </a:tabLst>
              <a:defRPr/>
            </a:pPr>
            <a:r>
              <a:rPr lang="en-GB" sz="1000" dirty="0">
                <a:solidFill>
                  <a:srgbClr val="FFFFFF"/>
                </a:solidFill>
              </a:rPr>
              <a:t>Addressed workforce data inconsistencies between systems</a:t>
            </a:r>
            <a:r>
              <a:rPr lang="en-US" sz="1000" dirty="0">
                <a:solidFill>
                  <a:srgbClr val="FFFFFF"/>
                </a:solidFill>
              </a:rPr>
              <a:t>​</a:t>
            </a:r>
          </a:p>
          <a:p>
            <a:pPr marL="171450" marR="5080" lvl="0" indent="-171450" eaLnBrk="0" fontAlgn="base" hangingPunct="0">
              <a:spcAft>
                <a:spcPts val="600"/>
              </a:spcAft>
              <a:buSzPct val="110000"/>
              <a:buFont typeface="Wingdings" panose="05000000000000000000" pitchFamily="2" charset="2"/>
              <a:buChar char="v"/>
              <a:tabLst>
                <a:tab pos="88900" algn="l"/>
              </a:tabLst>
              <a:defRPr/>
            </a:pPr>
            <a:r>
              <a:rPr lang="en-GB" sz="1000" dirty="0">
                <a:solidFill>
                  <a:srgbClr val="FFFFFF"/>
                </a:solidFill>
              </a:rPr>
              <a:t>Increased automation</a:t>
            </a:r>
          </a:p>
          <a:p>
            <a:pPr marL="171450" marR="5080" lvl="0" indent="-171450" eaLnBrk="0" fontAlgn="base" hangingPunct="0">
              <a:spcAft>
                <a:spcPts val="600"/>
              </a:spcAft>
              <a:buSzPct val="110000"/>
              <a:buFont typeface="Wingdings" panose="05000000000000000000" pitchFamily="2" charset="2"/>
              <a:buChar char="v"/>
              <a:tabLst>
                <a:tab pos="88900" algn="l"/>
              </a:tabLst>
              <a:defRPr/>
            </a:pPr>
            <a:endParaRPr lang="en-GB" sz="1000" dirty="0">
              <a:solidFill>
                <a:srgbClr val="FFFFFF"/>
              </a:solidFill>
            </a:endParaRPr>
          </a:p>
          <a:p>
            <a:pPr marL="171450" marR="5080" lvl="0" indent="-171450" eaLnBrk="0" fontAlgn="base" hangingPunct="0">
              <a:spcAft>
                <a:spcPts val="600"/>
              </a:spcAft>
              <a:buSzPct val="110000"/>
              <a:buFont typeface="Wingdings" panose="05000000000000000000" pitchFamily="2" charset="2"/>
              <a:buChar char="q"/>
              <a:tabLst>
                <a:tab pos="88900" algn="l"/>
              </a:tabLst>
              <a:defRPr/>
            </a:pPr>
            <a:endParaRPr lang="en-GB" sz="1000" dirty="0">
              <a:solidFill>
                <a:srgbClr val="FFFFFF"/>
              </a:solidFill>
            </a:endParaRPr>
          </a:p>
        </p:txBody>
      </p:sp>
      <p:sp>
        <p:nvSpPr>
          <p:cNvPr id="29" name="Rectangle 28">
            <a:extLst>
              <a:ext uri="{FF2B5EF4-FFF2-40B4-BE49-F238E27FC236}">
                <a16:creationId xmlns:a16="http://schemas.microsoft.com/office/drawing/2014/main" id="{80580443-34D1-4C61-A3C9-DEA714E62530}"/>
              </a:ext>
            </a:extLst>
          </p:cNvPr>
          <p:cNvSpPr/>
          <p:nvPr/>
        </p:nvSpPr>
        <p:spPr>
          <a:xfrm rot="16200000">
            <a:off x="-39794" y="5243369"/>
            <a:ext cx="948987" cy="264688"/>
          </a:xfrm>
          <a:prstGeom prst="rect">
            <a:avLst/>
          </a:prstGeom>
        </p:spPr>
        <p:txBody>
          <a:bodyPr wrap="square">
            <a:spAutoFit/>
          </a:bodyPr>
          <a:lstStyle/>
          <a:p>
            <a:pPr marL="0" marR="0" lvl="0" indent="0" algn="ctr" defTabSz="914400" rtl="0" eaLnBrk="0" fontAlgn="base" latinLnBrk="0" hangingPunct="0">
              <a:lnSpc>
                <a:spcPct val="80000"/>
              </a:lnSpc>
              <a:spcBef>
                <a:spcPct val="0"/>
              </a:spcBef>
              <a:spcAft>
                <a:spcPct val="0"/>
              </a:spcAft>
              <a:buClrTx/>
              <a:buSzTx/>
              <a:buFontTx/>
              <a:buNone/>
              <a:tabLst/>
              <a:defRPr/>
            </a:pPr>
            <a:r>
              <a:rPr lang="en-GB" sz="1400" dirty="0">
                <a:solidFill>
                  <a:schemeClr val="accent1">
                    <a:lumMod val="75000"/>
                  </a:schemeClr>
                </a:solidFill>
                <a:latin typeface="Arial" panose="020B0604020202020204" pitchFamily="34" charset="0"/>
                <a:ea typeface="ＭＳ Ｐゴシック" panose="020B0600070205080204" pitchFamily="34" charset="-128"/>
              </a:rPr>
              <a:t>GWT</a:t>
            </a:r>
            <a:endParaRPr kumimoji="0" lang="en-GB" sz="140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ＭＳ Ｐゴシック" panose="020B0600070205080204" pitchFamily="34" charset="-128"/>
              <a:cs typeface="+mn-cs"/>
            </a:endParaRPr>
          </a:p>
        </p:txBody>
      </p:sp>
      <p:sp>
        <p:nvSpPr>
          <p:cNvPr id="2" name="TextBox 1">
            <a:extLst>
              <a:ext uri="{FF2B5EF4-FFF2-40B4-BE49-F238E27FC236}">
                <a16:creationId xmlns:a16="http://schemas.microsoft.com/office/drawing/2014/main" id="{3CE38166-4619-4491-AF40-64BC523B57F2}"/>
              </a:ext>
            </a:extLst>
          </p:cNvPr>
          <p:cNvSpPr txBox="1"/>
          <p:nvPr/>
        </p:nvSpPr>
        <p:spPr bwMode="auto">
          <a:xfrm>
            <a:off x="10635916" y="96253"/>
            <a:ext cx="1299410" cy="215444"/>
          </a:xfrm>
          <a:prstGeom prst="rect">
            <a:avLst/>
          </a:prstGeom>
          <a:solidFill>
            <a:schemeClr val="accent1"/>
          </a:solidFill>
          <a:ln>
            <a:noFill/>
          </a:ln>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1400" b="0" kern="0">
                <a:solidFill>
                  <a:schemeClr val="bg1"/>
                </a:solidFill>
                <a:latin typeface="+mn-lt"/>
                <a:ea typeface="+mn-ea"/>
              </a:rPr>
              <a:t>Pre-Read</a:t>
            </a:r>
          </a:p>
        </p:txBody>
      </p:sp>
    </p:spTree>
    <p:extLst>
      <p:ext uri="{BB962C8B-B14F-4D97-AF65-F5344CB8AC3E}">
        <p14:creationId xmlns:p14="http://schemas.microsoft.com/office/powerpoint/2010/main" val="3027026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5" name="think-cell Slide" r:id="rId6" imgW="383" imgH="384" progId="TCLayout.ActiveDocument.1">
                  <p:embed/>
                </p:oleObj>
              </mc:Choice>
              <mc:Fallback>
                <p:oleObj name="think-cell Slide" r:id="rId6" imgW="383" imgH="384"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46" name="Rectangle 745" hidden="1"/>
          <p:cNvSpPr/>
          <p:nvPr>
            <p:custDataLst>
              <p:tags r:id="rId3"/>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b="1" dirty="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Title 2"/>
          <p:cNvSpPr>
            <a:spLocks noGrp="1"/>
          </p:cNvSpPr>
          <p:nvPr>
            <p:ph type="title"/>
          </p:nvPr>
        </p:nvSpPr>
        <p:spPr>
          <a:xfrm>
            <a:off x="321571" y="266333"/>
            <a:ext cx="10933350" cy="387798"/>
          </a:xfrm>
        </p:spPr>
        <p:txBody>
          <a:bodyPr/>
          <a:lstStyle/>
          <a:p>
            <a:pPr algn="r"/>
            <a:r>
              <a:rPr lang="en-US" dirty="0"/>
              <a:t>~£4.5M of proposed J2L value reliant on </a:t>
            </a:r>
            <a:r>
              <a:rPr lang="en-US"/>
              <a:t>MyHR2.0</a:t>
            </a:r>
            <a:r>
              <a:rPr lang="en-US" dirty="0"/>
              <a:t>, WDD, &amp; </a:t>
            </a:r>
            <a:r>
              <a:rPr lang="en-US" dirty="0" err="1"/>
              <a:t>GWT</a:t>
            </a:r>
            <a:r>
              <a:rPr lang="en-US"/>
              <a:t> </a:t>
            </a:r>
            <a:endParaRPr lang="en-US">
              <a:cs typeface="Arial"/>
            </a:endParaRPr>
          </a:p>
        </p:txBody>
      </p:sp>
      <p:sp>
        <p:nvSpPr>
          <p:cNvPr id="4" name="Rectangle: Rounded Corners 3">
            <a:extLst>
              <a:ext uri="{FF2B5EF4-FFF2-40B4-BE49-F238E27FC236}">
                <a16:creationId xmlns:a16="http://schemas.microsoft.com/office/drawing/2014/main" id="{30FC404A-6BF8-4413-8441-81523AFEDE04}"/>
              </a:ext>
            </a:extLst>
          </p:cNvPr>
          <p:cNvSpPr/>
          <p:nvPr/>
        </p:nvSpPr>
        <p:spPr>
          <a:xfrm>
            <a:off x="630000" y="5056987"/>
            <a:ext cx="10933350" cy="660329"/>
          </a:xfrm>
          <a:prstGeom prst="roundRect">
            <a:avLst/>
          </a:prstGeom>
          <a:solidFill>
            <a:schemeClr val="accent1"/>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FFFF"/>
                </a:solidFill>
              </a:rPr>
              <a:t>MyHR2.0, </a:t>
            </a:r>
            <a:r>
              <a:rPr lang="en-US" sz="2000" dirty="0" err="1">
                <a:solidFill>
                  <a:srgbClr val="FFFFFF"/>
                </a:solidFill>
              </a:rPr>
              <a:t>WDD</a:t>
            </a:r>
            <a:r>
              <a:rPr lang="en-US" sz="2000" dirty="0">
                <a:solidFill>
                  <a:srgbClr val="FFFFFF"/>
                </a:solidFill>
              </a:rPr>
              <a:t>, </a:t>
            </a:r>
            <a:r>
              <a:rPr lang="en-US" sz="2000" dirty="0" err="1">
                <a:solidFill>
                  <a:srgbClr val="FFFFFF"/>
                </a:solidFill>
              </a:rPr>
              <a:t>GWT</a:t>
            </a:r>
            <a:endParaRPr lang="en-US" sz="2000" dirty="0">
              <a:solidFill>
                <a:srgbClr val="FFFFFF"/>
              </a:solidFill>
            </a:endParaRPr>
          </a:p>
        </p:txBody>
      </p:sp>
      <p:grpSp>
        <p:nvGrpSpPr>
          <p:cNvPr id="12" name="Group 11">
            <a:extLst>
              <a:ext uri="{FF2B5EF4-FFF2-40B4-BE49-F238E27FC236}">
                <a16:creationId xmlns:a16="http://schemas.microsoft.com/office/drawing/2014/main" id="{48D31D39-5031-4133-84D7-60396FA1832F}"/>
              </a:ext>
            </a:extLst>
          </p:cNvPr>
          <p:cNvGrpSpPr/>
          <p:nvPr/>
        </p:nvGrpSpPr>
        <p:grpSpPr>
          <a:xfrm>
            <a:off x="692147" y="4721424"/>
            <a:ext cx="10804528" cy="306171"/>
            <a:chOff x="692147" y="5159941"/>
            <a:chExt cx="10804528" cy="306171"/>
          </a:xfrm>
        </p:grpSpPr>
        <p:cxnSp>
          <p:nvCxnSpPr>
            <p:cNvPr id="20" name="Straight Connector 19">
              <a:extLst>
                <a:ext uri="{FF2B5EF4-FFF2-40B4-BE49-F238E27FC236}">
                  <a16:creationId xmlns:a16="http://schemas.microsoft.com/office/drawing/2014/main" id="{6A4F72BB-29A0-4197-8CA0-517C34DB6568}"/>
                </a:ext>
              </a:extLst>
            </p:cNvPr>
            <p:cNvCxnSpPr>
              <a:cxnSpLocks/>
            </p:cNvCxnSpPr>
            <p:nvPr/>
          </p:nvCxnSpPr>
          <p:spPr>
            <a:xfrm>
              <a:off x="692147" y="5313026"/>
              <a:ext cx="10804528" cy="0"/>
            </a:xfrm>
            <a:prstGeom prst="line">
              <a:avLst/>
            </a:prstGeom>
            <a:ln w="9525" cap="rnd">
              <a:solidFill>
                <a:srgbClr val="A6A6A6"/>
              </a:solidFill>
              <a:prstDash val="soli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957BB44B-E642-495C-A913-AAC8E1F6B177}"/>
                </a:ext>
              </a:extLst>
            </p:cNvPr>
            <p:cNvGrpSpPr/>
            <p:nvPr/>
          </p:nvGrpSpPr>
          <p:grpSpPr>
            <a:xfrm rot="16200000">
              <a:off x="5941326" y="5159572"/>
              <a:ext cx="306171" cy="306910"/>
              <a:chOff x="5937564" y="3833745"/>
              <a:chExt cx="306171" cy="306910"/>
            </a:xfrm>
          </p:grpSpPr>
          <p:sp>
            <p:nvSpPr>
              <p:cNvPr id="22" name="Freeform 94">
                <a:extLst>
                  <a:ext uri="{FF2B5EF4-FFF2-40B4-BE49-F238E27FC236}">
                    <a16:creationId xmlns:a16="http://schemas.microsoft.com/office/drawing/2014/main" id="{B2E3D213-ACC9-429D-BC67-80FBA5809784}"/>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000A46"/>
              </a:solidFill>
              <a:ln>
                <a:solidFill>
                  <a:srgbClr val="00148C"/>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23" name="Freeform 95">
                <a:extLst>
                  <a:ext uri="{FF2B5EF4-FFF2-40B4-BE49-F238E27FC236}">
                    <a16:creationId xmlns:a16="http://schemas.microsoft.com/office/drawing/2014/main" id="{6C3B1B9E-BAB4-426C-8702-B64CDF871C6F}"/>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737" name="TextBox 736">
            <a:extLst>
              <a:ext uri="{FF2B5EF4-FFF2-40B4-BE49-F238E27FC236}">
                <a16:creationId xmlns:a16="http://schemas.microsoft.com/office/drawing/2014/main" id="{9EE52EAD-11DB-4075-95A1-9AD89A119EBA}"/>
              </a:ext>
            </a:extLst>
          </p:cNvPr>
          <p:cNvSpPr txBox="1"/>
          <p:nvPr/>
        </p:nvSpPr>
        <p:spPr>
          <a:xfrm>
            <a:off x="701672" y="908880"/>
            <a:ext cx="10795003" cy="553998"/>
          </a:xfrm>
          <a:prstGeom prst="rect">
            <a:avLst/>
          </a:prstGeom>
          <a:solidFill>
            <a:schemeClr val="bg2">
              <a:lumMod val="60000"/>
              <a:lumOff val="4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b="1" dirty="0">
                <a:solidFill>
                  <a:srgbClr val="00148C"/>
                </a:solidFill>
              </a:rPr>
              <a:t>~£4.5M </a:t>
            </a:r>
            <a:r>
              <a:rPr lang="en-US" dirty="0">
                <a:solidFill>
                  <a:srgbClr val="000000"/>
                </a:solidFill>
              </a:rPr>
              <a:t>value dependent on foundational IT </a:t>
            </a:r>
            <a:r>
              <a:rPr lang="en-US" dirty="0" err="1">
                <a:solidFill>
                  <a:srgbClr val="000000"/>
                </a:solidFill>
              </a:rPr>
              <a:t>programmes</a:t>
            </a:r>
            <a:r>
              <a:rPr lang="en-US" dirty="0">
                <a:solidFill>
                  <a:srgbClr val="000000"/>
                </a:solidFill>
              </a:rPr>
              <a:t> due to automation opportunities, process changes, and data quality improvements</a:t>
            </a:r>
          </a:p>
        </p:txBody>
      </p:sp>
      <p:sp>
        <p:nvSpPr>
          <p:cNvPr id="63" name="Oval 62">
            <a:extLst>
              <a:ext uri="{FF2B5EF4-FFF2-40B4-BE49-F238E27FC236}">
                <a16:creationId xmlns:a16="http://schemas.microsoft.com/office/drawing/2014/main" id="{EF689917-6691-4F72-97AA-27DF2C4D3F3F}"/>
              </a:ext>
            </a:extLst>
          </p:cNvPr>
          <p:cNvSpPr>
            <a:spLocks noChangeAspect="1"/>
          </p:cNvSpPr>
          <p:nvPr/>
        </p:nvSpPr>
        <p:spPr>
          <a:xfrm>
            <a:off x="3997039" y="3355490"/>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0.3</a:t>
            </a:r>
            <a:br>
              <a:rPr lang="en-US" sz="1530" kern="0" dirty="0">
                <a:solidFill>
                  <a:srgbClr val="00148C"/>
                </a:solidFill>
                <a:latin typeface="Arial" panose="020B0604020202020204"/>
              </a:rPr>
            </a:br>
            <a:r>
              <a:rPr lang="en-US" sz="1530" kern="0" dirty="0" err="1">
                <a:solidFill>
                  <a:srgbClr val="000000"/>
                </a:solidFill>
                <a:latin typeface="Arial" panose="020B0604020202020204" pitchFamily="34" charset="0"/>
              </a:rPr>
              <a:t>L&amp;D</a:t>
            </a:r>
            <a:r>
              <a:rPr lang="en-US" sz="1530" kern="0" dirty="0">
                <a:solidFill>
                  <a:srgbClr val="000000"/>
                </a:solidFill>
                <a:latin typeface="Arial" panose="020B0604020202020204" pitchFamily="34" charset="0"/>
              </a:rPr>
              <a:t> sprint</a:t>
            </a:r>
          </a:p>
        </p:txBody>
      </p:sp>
      <p:sp>
        <p:nvSpPr>
          <p:cNvPr id="64" name="Oval 63">
            <a:extLst>
              <a:ext uri="{FF2B5EF4-FFF2-40B4-BE49-F238E27FC236}">
                <a16:creationId xmlns:a16="http://schemas.microsoft.com/office/drawing/2014/main" id="{D03D18B5-8814-423B-804B-25C93FF8C018}"/>
              </a:ext>
            </a:extLst>
          </p:cNvPr>
          <p:cNvSpPr>
            <a:spLocks noChangeAspect="1"/>
          </p:cNvSpPr>
          <p:nvPr/>
        </p:nvSpPr>
        <p:spPr>
          <a:xfrm>
            <a:off x="9588116" y="3367458"/>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0.9</a:t>
            </a:r>
            <a:br>
              <a:rPr lang="en-US" sz="1530" kern="0" dirty="0">
                <a:solidFill>
                  <a:srgbClr val="00148C"/>
                </a:solidFill>
                <a:latin typeface="Arial" panose="020B0604020202020204"/>
              </a:rPr>
            </a:br>
            <a:r>
              <a:rPr lang="en-US" sz="1530" kern="0" dirty="0" err="1">
                <a:solidFill>
                  <a:srgbClr val="000000"/>
                </a:solidFill>
                <a:latin typeface="Arial" panose="020B0604020202020204" pitchFamily="34" charset="0"/>
              </a:rPr>
              <a:t>Mng</a:t>
            </a:r>
            <a:r>
              <a:rPr lang="en-US" sz="1530" kern="0" dirty="0">
                <a:solidFill>
                  <a:srgbClr val="000000"/>
                </a:solidFill>
                <a:latin typeface="Arial" panose="020B0604020202020204" pitchFamily="34" charset="0"/>
              </a:rPr>
              <a:t>. data &amp; trans. sprint</a:t>
            </a:r>
          </a:p>
        </p:txBody>
      </p:sp>
      <p:sp>
        <p:nvSpPr>
          <p:cNvPr id="65" name="Oval 64">
            <a:extLst>
              <a:ext uri="{FF2B5EF4-FFF2-40B4-BE49-F238E27FC236}">
                <a16:creationId xmlns:a16="http://schemas.microsoft.com/office/drawing/2014/main" id="{2CA40F0F-04C1-4552-921C-978CD709921D}"/>
              </a:ext>
            </a:extLst>
          </p:cNvPr>
          <p:cNvSpPr>
            <a:spLocks noChangeAspect="1"/>
          </p:cNvSpPr>
          <p:nvPr/>
        </p:nvSpPr>
        <p:spPr>
          <a:xfrm>
            <a:off x="8190347" y="1927142"/>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0.1</a:t>
            </a:r>
            <a:br>
              <a:rPr lang="en-US" sz="1530" kern="0" dirty="0">
                <a:solidFill>
                  <a:srgbClr val="00148C"/>
                </a:solidFill>
                <a:latin typeface="Arial" panose="020B0604020202020204"/>
              </a:rPr>
            </a:br>
            <a:r>
              <a:rPr lang="en-US" sz="1530" kern="0" dirty="0">
                <a:solidFill>
                  <a:srgbClr val="000000"/>
                </a:solidFill>
                <a:latin typeface="Arial" panose="020B0604020202020204"/>
              </a:rPr>
              <a:t>ARO </a:t>
            </a:r>
            <a:r>
              <a:rPr lang="en-US" sz="1530" kern="0" dirty="0">
                <a:solidFill>
                  <a:srgbClr val="000000"/>
                </a:solidFill>
                <a:latin typeface="Arial" panose="020B0604020202020204" pitchFamily="34" charset="0"/>
              </a:rPr>
              <a:t>dashboard</a:t>
            </a:r>
          </a:p>
        </p:txBody>
      </p:sp>
      <p:sp>
        <p:nvSpPr>
          <p:cNvPr id="66" name="ee4pFootnotes">
            <a:extLst>
              <a:ext uri="{FF2B5EF4-FFF2-40B4-BE49-F238E27FC236}">
                <a16:creationId xmlns:a16="http://schemas.microsoft.com/office/drawing/2014/main" id="{07C34FB1-E813-4201-BFAE-E85999AA5136}"/>
              </a:ext>
            </a:extLst>
          </p:cNvPr>
          <p:cNvSpPr>
            <a:spLocks noChangeArrowheads="1"/>
          </p:cNvSpPr>
          <p:nvPr/>
        </p:nvSpPr>
        <p:spPr bwMode="auto">
          <a:xfrm>
            <a:off x="1980648" y="5842787"/>
            <a:ext cx="9030914" cy="415498"/>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Arial" panose="020B0604020202020204" pitchFamily="34" charset="0"/>
                <a:sym typeface="+mn-lt"/>
              </a:rPr>
              <a:t>1. Apply, recruit, onboard</a:t>
            </a:r>
          </a:p>
          <a:p>
            <a:pPr>
              <a:lnSpc>
                <a:spcPct val="90000"/>
              </a:lnSpc>
            </a:pPr>
            <a:r>
              <a:rPr lang="en-US" sz="1000" dirty="0">
                <a:solidFill>
                  <a:schemeClr val="bg1">
                    <a:lumMod val="50000"/>
                  </a:schemeClr>
                </a:solidFill>
                <a:latin typeface="Arial" panose="020B0604020202020204" pitchFamily="34" charset="0"/>
                <a:sym typeface="+mn-lt"/>
              </a:rPr>
              <a:t>Note: Values represent midpoint targets and are approximate; numbers may not foot due to rounding </a:t>
            </a:r>
          </a:p>
          <a:p>
            <a:pPr>
              <a:lnSpc>
                <a:spcPct val="90000"/>
              </a:lnSpc>
            </a:pPr>
            <a:r>
              <a:rPr lang="en-US" sz="1000" dirty="0">
                <a:solidFill>
                  <a:schemeClr val="bg1">
                    <a:lumMod val="50000"/>
                  </a:schemeClr>
                </a:solidFill>
                <a:latin typeface="Arial" panose="020B0604020202020204" pitchFamily="34" charset="0"/>
                <a:sym typeface="+mn-lt"/>
              </a:rPr>
              <a:t>Source: BCG analysis</a:t>
            </a:r>
          </a:p>
        </p:txBody>
      </p:sp>
      <p:sp>
        <p:nvSpPr>
          <p:cNvPr id="67" name="Oval 66">
            <a:extLst>
              <a:ext uri="{FF2B5EF4-FFF2-40B4-BE49-F238E27FC236}">
                <a16:creationId xmlns:a16="http://schemas.microsoft.com/office/drawing/2014/main" id="{3EE61E70-1C8A-4082-AAEA-FFC8DB94C9E6}"/>
              </a:ext>
            </a:extLst>
          </p:cNvPr>
          <p:cNvSpPr>
            <a:spLocks noChangeAspect="1"/>
          </p:cNvSpPr>
          <p:nvPr/>
        </p:nvSpPr>
        <p:spPr>
          <a:xfrm>
            <a:off x="5394809" y="1927142"/>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2.1</a:t>
            </a:r>
            <a:br>
              <a:rPr lang="en-US" sz="1530" kern="0" dirty="0">
                <a:solidFill>
                  <a:srgbClr val="00148C"/>
                </a:solidFill>
                <a:latin typeface="Arial" panose="020B0604020202020204"/>
              </a:rPr>
            </a:br>
            <a:r>
              <a:rPr lang="en-US" sz="1530" kern="0" dirty="0">
                <a:solidFill>
                  <a:srgbClr val="000000"/>
                </a:solidFill>
                <a:latin typeface="Arial" panose="020B0604020202020204" pitchFamily="34" charset="0"/>
              </a:rPr>
              <a:t>ARO</a:t>
            </a:r>
            <a:r>
              <a:rPr lang="en-US" sz="1530" kern="0" baseline="30000" dirty="0">
                <a:solidFill>
                  <a:srgbClr val="000000"/>
                </a:solidFill>
                <a:latin typeface="Arial" panose="020B0604020202020204" pitchFamily="34" charset="0"/>
              </a:rPr>
              <a:t>1</a:t>
            </a:r>
            <a:r>
              <a:rPr lang="en-US" sz="1530" kern="0" dirty="0">
                <a:solidFill>
                  <a:srgbClr val="000000"/>
                </a:solidFill>
                <a:latin typeface="Arial" panose="020B0604020202020204" pitchFamily="34" charset="0"/>
              </a:rPr>
              <a:t> sprint</a:t>
            </a:r>
          </a:p>
        </p:txBody>
      </p:sp>
      <p:sp>
        <p:nvSpPr>
          <p:cNvPr id="68" name="Oval 67">
            <a:extLst>
              <a:ext uri="{FF2B5EF4-FFF2-40B4-BE49-F238E27FC236}">
                <a16:creationId xmlns:a16="http://schemas.microsoft.com/office/drawing/2014/main" id="{C33107B2-E6EC-4CB3-A318-49FB1F2D3078}"/>
              </a:ext>
            </a:extLst>
          </p:cNvPr>
          <p:cNvSpPr>
            <a:spLocks noChangeAspect="1"/>
          </p:cNvSpPr>
          <p:nvPr/>
        </p:nvSpPr>
        <p:spPr>
          <a:xfrm>
            <a:off x="1201500" y="3355490"/>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0.7</a:t>
            </a:r>
            <a:br>
              <a:rPr lang="en-US" sz="1530" kern="0" dirty="0">
                <a:solidFill>
                  <a:srgbClr val="00148C"/>
                </a:solidFill>
                <a:latin typeface="Arial" panose="020B0604020202020204"/>
              </a:rPr>
            </a:br>
            <a:r>
              <a:rPr lang="en-US" sz="1530" kern="0" dirty="0">
                <a:solidFill>
                  <a:srgbClr val="000000"/>
                </a:solidFill>
                <a:latin typeface="Arial" panose="020B0604020202020204" pitchFamily="34" charset="0"/>
              </a:rPr>
              <a:t>Strategy sprint</a:t>
            </a:r>
          </a:p>
        </p:txBody>
      </p:sp>
      <p:sp>
        <p:nvSpPr>
          <p:cNvPr id="69" name="Oval 68">
            <a:extLst>
              <a:ext uri="{FF2B5EF4-FFF2-40B4-BE49-F238E27FC236}">
                <a16:creationId xmlns:a16="http://schemas.microsoft.com/office/drawing/2014/main" id="{534C7D0B-E426-4B5D-A47F-EB00A55177E8}"/>
              </a:ext>
            </a:extLst>
          </p:cNvPr>
          <p:cNvSpPr>
            <a:spLocks noChangeAspect="1"/>
          </p:cNvSpPr>
          <p:nvPr/>
        </p:nvSpPr>
        <p:spPr>
          <a:xfrm>
            <a:off x="2599270" y="1927142"/>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0.2</a:t>
            </a:r>
            <a:br>
              <a:rPr lang="en-US" sz="1530" kern="0" dirty="0">
                <a:solidFill>
                  <a:srgbClr val="00148C"/>
                </a:solidFill>
                <a:latin typeface="Arial" panose="020B0604020202020204"/>
              </a:rPr>
            </a:br>
            <a:r>
              <a:rPr lang="en-US" sz="1530" kern="0" dirty="0">
                <a:solidFill>
                  <a:srgbClr val="000000"/>
                </a:solidFill>
                <a:latin typeface="Arial" panose="020B0604020202020204" pitchFamily="34" charset="0"/>
              </a:rPr>
              <a:t>Union back-end </a:t>
            </a:r>
            <a:r>
              <a:rPr lang="en-US" sz="1530" kern="0" dirty="0" err="1">
                <a:solidFill>
                  <a:srgbClr val="000000"/>
                </a:solidFill>
                <a:latin typeface="Arial" panose="020B0604020202020204" pitchFamily="34" charset="0"/>
              </a:rPr>
              <a:t>simplif</a:t>
            </a:r>
            <a:r>
              <a:rPr lang="en-US" sz="1530" kern="0" dirty="0">
                <a:solidFill>
                  <a:srgbClr val="000000"/>
                </a:solidFill>
                <a:latin typeface="Arial" panose="020B0604020202020204" pitchFamily="34" charset="0"/>
              </a:rPr>
              <a:t>.</a:t>
            </a:r>
          </a:p>
        </p:txBody>
      </p:sp>
      <p:sp>
        <p:nvSpPr>
          <p:cNvPr id="70" name="Oval 69">
            <a:extLst>
              <a:ext uri="{FF2B5EF4-FFF2-40B4-BE49-F238E27FC236}">
                <a16:creationId xmlns:a16="http://schemas.microsoft.com/office/drawing/2014/main" id="{F26C82A9-F609-4B87-89D1-8DA91D5590AD}"/>
              </a:ext>
            </a:extLst>
          </p:cNvPr>
          <p:cNvSpPr>
            <a:spLocks noChangeAspect="1"/>
          </p:cNvSpPr>
          <p:nvPr/>
        </p:nvSpPr>
        <p:spPr>
          <a:xfrm>
            <a:off x="6792578" y="3355490"/>
            <a:ext cx="1394560" cy="1394560"/>
          </a:xfrm>
          <a:prstGeom prst="ellipse">
            <a:avLst/>
          </a:prstGeom>
          <a:grpFill/>
          <a:ln w="32385" cap="flat" cmpd="sng" algn="ctr">
            <a:gradFill flip="none" rotWithShape="1">
              <a:gsLst>
                <a:gs pos="0">
                  <a:srgbClr val="000F69"/>
                </a:gs>
                <a:gs pos="100000">
                  <a:srgbClr val="00148C"/>
                </a:gs>
              </a:gsLst>
              <a:lin ang="2700000" scaled="1"/>
              <a:tileRect/>
            </a:gradFill>
            <a:prstDash val="solid"/>
          </a:ln>
          <a:effectLst/>
        </p:spPr>
        <p:txBody>
          <a:bodyPr lIns="0" tIns="0" rIns="0" bIns="0" rtlCol="0" anchor="ctr"/>
          <a:lstStyle/>
          <a:p>
            <a:pPr algn="ctr">
              <a:lnSpc>
                <a:spcPct val="95000"/>
              </a:lnSpc>
            </a:pPr>
            <a:r>
              <a:rPr lang="en-US" sz="3060" b="1" kern="0" dirty="0">
                <a:solidFill>
                  <a:srgbClr val="00148C"/>
                </a:solidFill>
                <a:latin typeface="Arial" panose="020B0604020202020204" pitchFamily="34" charset="0"/>
              </a:rPr>
              <a:t>0.2</a:t>
            </a:r>
            <a:br>
              <a:rPr lang="en-US" sz="1530" kern="0" dirty="0">
                <a:solidFill>
                  <a:srgbClr val="00148C"/>
                </a:solidFill>
                <a:latin typeface="Arial" panose="020B0604020202020204"/>
              </a:rPr>
            </a:br>
            <a:r>
              <a:rPr lang="en-US" sz="1530" kern="0" dirty="0">
                <a:solidFill>
                  <a:srgbClr val="000000"/>
                </a:solidFill>
                <a:latin typeface="Arial" panose="020B0604020202020204" pitchFamily="34" charset="0"/>
              </a:rPr>
              <a:t>Reporting sprint</a:t>
            </a:r>
          </a:p>
        </p:txBody>
      </p:sp>
      <p:grpSp>
        <p:nvGrpSpPr>
          <p:cNvPr id="39" name="Group 38">
            <a:extLst>
              <a:ext uri="{FF2B5EF4-FFF2-40B4-BE49-F238E27FC236}">
                <a16:creationId xmlns:a16="http://schemas.microsoft.com/office/drawing/2014/main" id="{FBC40FAA-46B6-4323-89E9-F2A47FB2E943}"/>
              </a:ext>
            </a:extLst>
          </p:cNvPr>
          <p:cNvGrpSpPr/>
          <p:nvPr/>
        </p:nvGrpSpPr>
        <p:grpSpPr>
          <a:xfrm>
            <a:off x="701672" y="1552339"/>
            <a:ext cx="10804528" cy="306171"/>
            <a:chOff x="692147" y="5159941"/>
            <a:chExt cx="10804528" cy="306171"/>
          </a:xfrm>
        </p:grpSpPr>
        <p:cxnSp>
          <p:nvCxnSpPr>
            <p:cNvPr id="40" name="Straight Connector 39">
              <a:extLst>
                <a:ext uri="{FF2B5EF4-FFF2-40B4-BE49-F238E27FC236}">
                  <a16:creationId xmlns:a16="http://schemas.microsoft.com/office/drawing/2014/main" id="{B8C24C12-3F7F-4C7A-9252-414B59C63347}"/>
                </a:ext>
              </a:extLst>
            </p:cNvPr>
            <p:cNvCxnSpPr>
              <a:cxnSpLocks/>
            </p:cNvCxnSpPr>
            <p:nvPr/>
          </p:nvCxnSpPr>
          <p:spPr>
            <a:xfrm>
              <a:off x="692147" y="5313026"/>
              <a:ext cx="10804528" cy="0"/>
            </a:xfrm>
            <a:prstGeom prst="line">
              <a:avLst/>
            </a:prstGeom>
            <a:ln w="9525" cap="rnd">
              <a:solidFill>
                <a:srgbClr val="A6A6A6"/>
              </a:solidFill>
              <a:prstDash val="solid"/>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4B225FF-DD42-46F4-A9A6-D41311F6E501}"/>
                </a:ext>
              </a:extLst>
            </p:cNvPr>
            <p:cNvGrpSpPr/>
            <p:nvPr/>
          </p:nvGrpSpPr>
          <p:grpSpPr>
            <a:xfrm rot="16200000">
              <a:off x="5941326" y="5159572"/>
              <a:ext cx="306171" cy="306910"/>
              <a:chOff x="5937564" y="3833745"/>
              <a:chExt cx="306171" cy="306910"/>
            </a:xfrm>
          </p:grpSpPr>
          <p:sp>
            <p:nvSpPr>
              <p:cNvPr id="42" name="Freeform 94">
                <a:extLst>
                  <a:ext uri="{FF2B5EF4-FFF2-40B4-BE49-F238E27FC236}">
                    <a16:creationId xmlns:a16="http://schemas.microsoft.com/office/drawing/2014/main" id="{748E637F-74E8-48E2-A611-97D81E1D4438}"/>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rgbClr val="000A46"/>
              </a:solidFill>
              <a:ln>
                <a:solidFill>
                  <a:srgbClr val="00148C"/>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43" name="Freeform 95">
                <a:extLst>
                  <a:ext uri="{FF2B5EF4-FFF2-40B4-BE49-F238E27FC236}">
                    <a16:creationId xmlns:a16="http://schemas.microsoft.com/office/drawing/2014/main" id="{FD3689AF-9034-4C8F-93DD-2C3795A6F8AC}"/>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44" name="TextBox 43">
            <a:extLst>
              <a:ext uri="{FF2B5EF4-FFF2-40B4-BE49-F238E27FC236}">
                <a16:creationId xmlns:a16="http://schemas.microsoft.com/office/drawing/2014/main" id="{5284EAE7-93A0-4B0A-BE40-FDD3B55F1A6E}"/>
              </a:ext>
            </a:extLst>
          </p:cNvPr>
          <p:cNvSpPr txBox="1"/>
          <p:nvPr/>
        </p:nvSpPr>
        <p:spPr>
          <a:xfrm>
            <a:off x="701672" y="1710058"/>
            <a:ext cx="1464411" cy="29690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100">
                <a:solidFill>
                  <a:srgbClr val="000000"/>
                </a:solidFill>
              </a:rPr>
              <a:t>(Values shown in £M)</a:t>
            </a:r>
            <a:endParaRPr lang="en-US" sz="1100" dirty="0">
              <a:solidFill>
                <a:srgbClr val="000000"/>
              </a:solidFill>
            </a:endParaRPr>
          </a:p>
        </p:txBody>
      </p:sp>
      <p:cxnSp>
        <p:nvCxnSpPr>
          <p:cNvPr id="6" name="Connector: Elbow 5">
            <a:extLst>
              <a:ext uri="{FF2B5EF4-FFF2-40B4-BE49-F238E27FC236}">
                <a16:creationId xmlns:a16="http://schemas.microsoft.com/office/drawing/2014/main" id="{58F93762-8492-4BE6-80C5-B2F3707527C4}"/>
              </a:ext>
            </a:extLst>
          </p:cNvPr>
          <p:cNvCxnSpPr>
            <a:cxnSpLocks/>
            <a:stCxn id="68" idx="5"/>
            <a:endCxn id="5" idx="1"/>
          </p:cNvCxnSpPr>
          <p:nvPr/>
        </p:nvCxnSpPr>
        <p:spPr>
          <a:xfrm rot="5400000" flipH="1" flipV="1">
            <a:off x="2303573" y="4141028"/>
            <a:ext cx="493051" cy="316536"/>
          </a:xfrm>
          <a:prstGeom prst="bentConnector4">
            <a:avLst>
              <a:gd name="adj1" fmla="val -46364"/>
              <a:gd name="adj2" fmla="val 82260"/>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70E24EE-E9A4-46D0-8545-9B94A4A8CAE9}"/>
              </a:ext>
            </a:extLst>
          </p:cNvPr>
          <p:cNvSpPr/>
          <p:nvPr/>
        </p:nvSpPr>
        <p:spPr>
          <a:xfrm>
            <a:off x="2708367" y="3498772"/>
            <a:ext cx="1234882" cy="11079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Self-service improvements (e.g., role-based permissions) allow for reduction in resourcing </a:t>
            </a:r>
          </a:p>
        </p:txBody>
      </p:sp>
      <p:sp>
        <p:nvSpPr>
          <p:cNvPr id="14" name="Rectangle 13">
            <a:extLst>
              <a:ext uri="{FF2B5EF4-FFF2-40B4-BE49-F238E27FC236}">
                <a16:creationId xmlns:a16="http://schemas.microsoft.com/office/drawing/2014/main" id="{E774165D-84EF-47DE-99E6-A53AC27F8083}"/>
              </a:ext>
            </a:extLst>
          </p:cNvPr>
          <p:cNvSpPr/>
          <p:nvPr/>
        </p:nvSpPr>
        <p:spPr>
          <a:xfrm>
            <a:off x="8444120" y="3498772"/>
            <a:ext cx="1036429" cy="11079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Self-service for routine reports allows for consolidation of reporting resources</a:t>
            </a:r>
          </a:p>
        </p:txBody>
      </p:sp>
      <p:cxnSp>
        <p:nvCxnSpPr>
          <p:cNvPr id="36" name="Connector: Elbow 35">
            <a:extLst>
              <a:ext uri="{FF2B5EF4-FFF2-40B4-BE49-F238E27FC236}">
                <a16:creationId xmlns:a16="http://schemas.microsoft.com/office/drawing/2014/main" id="{24A7206F-0DB8-4356-A0FE-DD8B85FBD3D7}"/>
              </a:ext>
            </a:extLst>
          </p:cNvPr>
          <p:cNvCxnSpPr>
            <a:cxnSpLocks/>
            <a:stCxn id="70" idx="5"/>
            <a:endCxn id="14" idx="1"/>
          </p:cNvCxnSpPr>
          <p:nvPr/>
        </p:nvCxnSpPr>
        <p:spPr>
          <a:xfrm rot="5400000" flipH="1" flipV="1">
            <a:off x="7966988" y="4068690"/>
            <a:ext cx="493051" cy="461211"/>
          </a:xfrm>
          <a:prstGeom prst="bentConnector4">
            <a:avLst>
              <a:gd name="adj1" fmla="val -46364"/>
              <a:gd name="adj2" fmla="val 72141"/>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A50AF2-9AED-4C7A-919D-000583196D80}"/>
              </a:ext>
            </a:extLst>
          </p:cNvPr>
          <p:cNvSpPr/>
          <p:nvPr/>
        </p:nvSpPr>
        <p:spPr>
          <a:xfrm>
            <a:off x="5477140" y="3683438"/>
            <a:ext cx="1271371"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MSP / contractor data provide insight into optimal outsourcing model</a:t>
            </a:r>
          </a:p>
        </p:txBody>
      </p:sp>
      <p:cxnSp>
        <p:nvCxnSpPr>
          <p:cNvPr id="45" name="Connector: Elbow 44">
            <a:extLst>
              <a:ext uri="{FF2B5EF4-FFF2-40B4-BE49-F238E27FC236}">
                <a16:creationId xmlns:a16="http://schemas.microsoft.com/office/drawing/2014/main" id="{66BA8727-E700-404D-8A3B-3D9E0EE884A0}"/>
              </a:ext>
            </a:extLst>
          </p:cNvPr>
          <p:cNvCxnSpPr>
            <a:cxnSpLocks/>
            <a:stCxn id="63" idx="5"/>
            <a:endCxn id="18" idx="1"/>
          </p:cNvCxnSpPr>
          <p:nvPr/>
        </p:nvCxnSpPr>
        <p:spPr>
          <a:xfrm rot="5400000" flipH="1" flipV="1">
            <a:off x="5085729" y="4154411"/>
            <a:ext cx="493051" cy="289770"/>
          </a:xfrm>
          <a:prstGeom prst="bentConnector4">
            <a:avLst>
              <a:gd name="adj1" fmla="val -46364"/>
              <a:gd name="adj2" fmla="val 85240"/>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9562CE0-B685-465A-AF89-1D87302FCD4B}"/>
              </a:ext>
            </a:extLst>
          </p:cNvPr>
          <p:cNvSpPr/>
          <p:nvPr/>
        </p:nvSpPr>
        <p:spPr>
          <a:xfrm>
            <a:off x="9742504" y="2566059"/>
            <a:ext cx="2036746"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Data quality and self-service improvements (e.g., role-based permissions) reduce volume of manual data entries</a:t>
            </a:r>
          </a:p>
        </p:txBody>
      </p:sp>
      <p:cxnSp>
        <p:nvCxnSpPr>
          <p:cNvPr id="46" name="Connector: Elbow 45">
            <a:extLst>
              <a:ext uri="{FF2B5EF4-FFF2-40B4-BE49-F238E27FC236}">
                <a16:creationId xmlns:a16="http://schemas.microsoft.com/office/drawing/2014/main" id="{6C8DEF37-6EE3-45E4-8CD4-2ACDA85D85FD}"/>
              </a:ext>
            </a:extLst>
          </p:cNvPr>
          <p:cNvCxnSpPr>
            <a:cxnSpLocks/>
            <a:stCxn id="64" idx="6"/>
            <a:endCxn id="25" idx="2"/>
          </p:cNvCxnSpPr>
          <p:nvPr/>
        </p:nvCxnSpPr>
        <p:spPr>
          <a:xfrm flipH="1" flipV="1">
            <a:off x="10760877" y="3304723"/>
            <a:ext cx="221799" cy="760015"/>
          </a:xfrm>
          <a:prstGeom prst="bentConnector4">
            <a:avLst>
              <a:gd name="adj1" fmla="val -103066"/>
              <a:gd name="adj2" fmla="val 95873"/>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6B65420-4E82-4943-B498-A23A08E6B237}"/>
              </a:ext>
            </a:extLst>
          </p:cNvPr>
          <p:cNvSpPr/>
          <p:nvPr/>
        </p:nvSpPr>
        <p:spPr>
          <a:xfrm>
            <a:off x="869949" y="2255090"/>
            <a:ext cx="1456589"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Reduction in manual activities (e.g., faxes) drives productivity improvements </a:t>
            </a:r>
          </a:p>
        </p:txBody>
      </p:sp>
      <p:cxnSp>
        <p:nvCxnSpPr>
          <p:cNvPr id="57" name="Connector: Elbow 56">
            <a:extLst>
              <a:ext uri="{FF2B5EF4-FFF2-40B4-BE49-F238E27FC236}">
                <a16:creationId xmlns:a16="http://schemas.microsoft.com/office/drawing/2014/main" id="{F75E7813-AFE8-45EF-8AD3-2E598929AE82}"/>
              </a:ext>
            </a:extLst>
          </p:cNvPr>
          <p:cNvCxnSpPr>
            <a:cxnSpLocks/>
            <a:stCxn id="69" idx="3"/>
            <a:endCxn id="38" idx="3"/>
          </p:cNvCxnSpPr>
          <p:nvPr/>
        </p:nvCxnSpPr>
        <p:spPr>
          <a:xfrm rot="5400000" flipH="1">
            <a:off x="2318493" y="2632468"/>
            <a:ext cx="493051" cy="476961"/>
          </a:xfrm>
          <a:prstGeom prst="bentConnector4">
            <a:avLst>
              <a:gd name="adj1" fmla="val -46364"/>
              <a:gd name="adj2" fmla="val 71409"/>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31ADBA5-2642-4349-AC06-C3EEC4AF039D}"/>
              </a:ext>
            </a:extLst>
          </p:cNvPr>
          <p:cNvSpPr/>
          <p:nvPr/>
        </p:nvSpPr>
        <p:spPr>
          <a:xfrm>
            <a:off x="4151426" y="1978091"/>
            <a:ext cx="1149285" cy="129266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Automation of admin. and manual activities (e.g., offer letter creation, etc.) drives consolidation</a:t>
            </a:r>
          </a:p>
        </p:txBody>
      </p:sp>
      <p:cxnSp>
        <p:nvCxnSpPr>
          <p:cNvPr id="72" name="Connector: Elbow 71">
            <a:extLst>
              <a:ext uri="{FF2B5EF4-FFF2-40B4-BE49-F238E27FC236}">
                <a16:creationId xmlns:a16="http://schemas.microsoft.com/office/drawing/2014/main" id="{33E18D1A-B5D7-4244-9B91-967AE972EB23}"/>
              </a:ext>
            </a:extLst>
          </p:cNvPr>
          <p:cNvCxnSpPr>
            <a:cxnSpLocks/>
            <a:stCxn id="67" idx="3"/>
            <a:endCxn id="71" idx="3"/>
          </p:cNvCxnSpPr>
          <p:nvPr/>
        </p:nvCxnSpPr>
        <p:spPr>
          <a:xfrm rot="5400000" flipH="1">
            <a:off x="5203349" y="2721785"/>
            <a:ext cx="493051" cy="298327"/>
          </a:xfrm>
          <a:prstGeom prst="bentConnector4">
            <a:avLst>
              <a:gd name="adj1" fmla="val -46364"/>
              <a:gd name="adj2" fmla="val 84229"/>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2445B5-F2B5-4F2E-8AAA-090B9F1200EE}"/>
              </a:ext>
            </a:extLst>
          </p:cNvPr>
          <p:cNvSpPr/>
          <p:nvPr/>
        </p:nvSpPr>
        <p:spPr>
          <a:xfrm>
            <a:off x="6915215" y="2070424"/>
            <a:ext cx="1149285" cy="110799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200" dirty="0">
                <a:solidFill>
                  <a:srgbClr val="000000"/>
                </a:solidFill>
              </a:rPr>
              <a:t>Automation of nudges (e.g., follow-ups) and improved planning enables consolidation</a:t>
            </a:r>
          </a:p>
        </p:txBody>
      </p:sp>
      <p:cxnSp>
        <p:nvCxnSpPr>
          <p:cNvPr id="74" name="Connector: Elbow 73">
            <a:extLst>
              <a:ext uri="{FF2B5EF4-FFF2-40B4-BE49-F238E27FC236}">
                <a16:creationId xmlns:a16="http://schemas.microsoft.com/office/drawing/2014/main" id="{51CA9F13-A9F4-469E-B560-33C792072315}"/>
              </a:ext>
            </a:extLst>
          </p:cNvPr>
          <p:cNvCxnSpPr>
            <a:cxnSpLocks/>
            <a:stCxn id="65" idx="3"/>
            <a:endCxn id="73" idx="3"/>
          </p:cNvCxnSpPr>
          <p:nvPr/>
        </p:nvCxnSpPr>
        <p:spPr>
          <a:xfrm rot="5400000" flipH="1">
            <a:off x="7983012" y="2705910"/>
            <a:ext cx="493051" cy="330076"/>
          </a:xfrm>
          <a:prstGeom prst="bentConnector4">
            <a:avLst>
              <a:gd name="adj1" fmla="val -46364"/>
              <a:gd name="adj2" fmla="val 80937"/>
            </a:avLst>
          </a:prstGeom>
          <a:ln w="9525" cap="rnd" cmpd="sng" algn="ctr">
            <a:solidFill>
              <a:srgbClr val="00148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352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2A7FC-3E8C-436C-A9E6-10519E545AA4}"/>
              </a:ext>
            </a:extLst>
          </p:cNvPr>
          <p:cNvSpPr>
            <a:spLocks noGrp="1"/>
          </p:cNvSpPr>
          <p:nvPr>
            <p:ph type="title"/>
          </p:nvPr>
        </p:nvSpPr>
        <p:spPr>
          <a:xfrm>
            <a:off x="430373" y="123497"/>
            <a:ext cx="11329827" cy="574516"/>
          </a:xfrm>
        </p:spPr>
        <p:txBody>
          <a:bodyPr/>
          <a:lstStyle/>
          <a:p>
            <a:r>
              <a:rPr lang="en-GB" dirty="0"/>
              <a:t>Overall Cost &amp; Benefit Case – Executive Summary</a:t>
            </a:r>
            <a:endParaRPr lang="en-GB">
              <a:solidFill>
                <a:srgbClr val="F53C32"/>
              </a:solidFill>
              <a:cs typeface="Arial"/>
            </a:endParaRPr>
          </a:p>
        </p:txBody>
      </p:sp>
      <p:sp>
        <p:nvSpPr>
          <p:cNvPr id="4" name="Rectangle: Rounded Corners 3">
            <a:extLst>
              <a:ext uri="{FF2B5EF4-FFF2-40B4-BE49-F238E27FC236}">
                <a16:creationId xmlns:a16="http://schemas.microsoft.com/office/drawing/2014/main" id="{67531B0C-304E-4FB9-9D71-20557DC470AB}"/>
              </a:ext>
            </a:extLst>
          </p:cNvPr>
          <p:cNvSpPr/>
          <p:nvPr/>
        </p:nvSpPr>
        <p:spPr>
          <a:xfrm>
            <a:off x="663119" y="1104362"/>
            <a:ext cx="1669172" cy="281354"/>
          </a:xfrm>
          <a:prstGeom prst="roundRect">
            <a:avLst/>
          </a:prstGeom>
          <a:solidFill>
            <a:schemeClr val="accent2">
              <a:lumMod val="75000"/>
            </a:schemeClr>
          </a:solidFill>
        </p:spPr>
        <p:txBody>
          <a:bodyPr wrap="square" rtlCol="0" anchor="ctr">
            <a:noAutofit/>
          </a:bodyPr>
          <a:lstStyle/>
          <a:p>
            <a:pPr algn="ctr"/>
            <a:r>
              <a:rPr lang="en-GB" sz="1000" b="1" dirty="0" err="1">
                <a:solidFill>
                  <a:schemeClr val="bg1"/>
                </a:solidFill>
              </a:rPr>
              <a:t>MyHR</a:t>
            </a:r>
            <a:r>
              <a:rPr lang="en-GB" sz="1000" b="1" dirty="0">
                <a:solidFill>
                  <a:schemeClr val="bg1"/>
                </a:solidFill>
              </a:rPr>
              <a:t> 2.0</a:t>
            </a:r>
          </a:p>
        </p:txBody>
      </p:sp>
      <p:sp>
        <p:nvSpPr>
          <p:cNvPr id="5" name="Rectangle: Rounded Corners 4">
            <a:extLst>
              <a:ext uri="{FF2B5EF4-FFF2-40B4-BE49-F238E27FC236}">
                <a16:creationId xmlns:a16="http://schemas.microsoft.com/office/drawing/2014/main" id="{75334F99-5AB9-41AA-88F0-79FF6C7B2CBF}"/>
              </a:ext>
            </a:extLst>
          </p:cNvPr>
          <p:cNvSpPr/>
          <p:nvPr/>
        </p:nvSpPr>
        <p:spPr>
          <a:xfrm>
            <a:off x="2651608" y="1116085"/>
            <a:ext cx="1669172" cy="281354"/>
          </a:xfrm>
          <a:prstGeom prst="roundRect">
            <a:avLst/>
          </a:prstGeom>
          <a:solidFill>
            <a:schemeClr val="accent5">
              <a:lumMod val="75000"/>
            </a:schemeClr>
          </a:solidFill>
        </p:spPr>
        <p:txBody>
          <a:bodyPr wrap="square" rtlCol="0" anchor="ctr">
            <a:noAutofit/>
          </a:bodyPr>
          <a:lstStyle/>
          <a:p>
            <a:pPr algn="ctr"/>
            <a:r>
              <a:rPr lang="en-GB" sz="1000" b="1" dirty="0">
                <a:solidFill>
                  <a:schemeClr val="bg1"/>
                </a:solidFill>
              </a:rPr>
              <a:t>WDDO</a:t>
            </a:r>
          </a:p>
        </p:txBody>
      </p:sp>
      <p:sp>
        <p:nvSpPr>
          <p:cNvPr id="6" name="Rectangle: Rounded Corners 5">
            <a:extLst>
              <a:ext uri="{FF2B5EF4-FFF2-40B4-BE49-F238E27FC236}">
                <a16:creationId xmlns:a16="http://schemas.microsoft.com/office/drawing/2014/main" id="{DF8F963A-E282-4D6E-963B-9B3D20E9BB14}"/>
              </a:ext>
            </a:extLst>
          </p:cNvPr>
          <p:cNvSpPr/>
          <p:nvPr/>
        </p:nvSpPr>
        <p:spPr>
          <a:xfrm>
            <a:off x="4640097" y="1104362"/>
            <a:ext cx="1669172" cy="281354"/>
          </a:xfrm>
          <a:prstGeom prst="roundRect">
            <a:avLst/>
          </a:prstGeom>
          <a:solidFill>
            <a:schemeClr val="accent1">
              <a:lumMod val="75000"/>
            </a:schemeClr>
          </a:solidFill>
        </p:spPr>
        <p:txBody>
          <a:bodyPr wrap="square" rtlCol="0" anchor="ctr">
            <a:noAutofit/>
          </a:bodyPr>
          <a:lstStyle/>
          <a:p>
            <a:pPr algn="ctr"/>
            <a:r>
              <a:rPr lang="en-GB" sz="1000" b="1" dirty="0">
                <a:solidFill>
                  <a:schemeClr val="bg1"/>
                </a:solidFill>
              </a:rPr>
              <a:t>GWT</a:t>
            </a:r>
          </a:p>
        </p:txBody>
      </p:sp>
      <p:cxnSp>
        <p:nvCxnSpPr>
          <p:cNvPr id="9" name="Straight Connector 8">
            <a:extLst>
              <a:ext uri="{FF2B5EF4-FFF2-40B4-BE49-F238E27FC236}">
                <a16:creationId xmlns:a16="http://schemas.microsoft.com/office/drawing/2014/main" id="{00F076C6-2F2A-40CE-992B-2894EC3A7A8C}"/>
              </a:ext>
            </a:extLst>
          </p:cNvPr>
          <p:cNvCxnSpPr/>
          <p:nvPr/>
        </p:nvCxnSpPr>
        <p:spPr bwMode="auto">
          <a:xfrm>
            <a:off x="2462643" y="1279784"/>
            <a:ext cx="0" cy="161464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06C7B621-2FCB-4D9D-8075-285537CB1C1F}"/>
              </a:ext>
            </a:extLst>
          </p:cNvPr>
          <p:cNvCxnSpPr/>
          <p:nvPr/>
        </p:nvCxnSpPr>
        <p:spPr bwMode="auto">
          <a:xfrm>
            <a:off x="4490499" y="1279784"/>
            <a:ext cx="0" cy="161464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C8A92CEB-57B0-4824-B990-1C2D57A5D97F}"/>
              </a:ext>
            </a:extLst>
          </p:cNvPr>
          <p:cNvCxnSpPr/>
          <p:nvPr/>
        </p:nvCxnSpPr>
        <p:spPr bwMode="auto">
          <a:xfrm>
            <a:off x="6392728" y="1227231"/>
            <a:ext cx="0" cy="161464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E1ADA51E-19E6-4D94-B712-C4B9AB412B65}"/>
              </a:ext>
            </a:extLst>
          </p:cNvPr>
          <p:cNvCxnSpPr/>
          <p:nvPr/>
        </p:nvCxnSpPr>
        <p:spPr bwMode="auto">
          <a:xfrm>
            <a:off x="574753" y="1292545"/>
            <a:ext cx="0" cy="1614640"/>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0D344788-C904-4D2C-8B4C-E90A1829B793}"/>
              </a:ext>
            </a:extLst>
          </p:cNvPr>
          <p:cNvSpPr/>
          <p:nvPr/>
        </p:nvSpPr>
        <p:spPr>
          <a:xfrm>
            <a:off x="31331" y="1536016"/>
            <a:ext cx="868817"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CAPEX</a:t>
            </a:r>
          </a:p>
        </p:txBody>
      </p:sp>
      <p:sp>
        <p:nvSpPr>
          <p:cNvPr id="14" name="Rectangle 13">
            <a:extLst>
              <a:ext uri="{FF2B5EF4-FFF2-40B4-BE49-F238E27FC236}">
                <a16:creationId xmlns:a16="http://schemas.microsoft.com/office/drawing/2014/main" id="{D61D165A-C79A-4ED2-A699-93587020160F}"/>
              </a:ext>
            </a:extLst>
          </p:cNvPr>
          <p:cNvSpPr/>
          <p:nvPr/>
        </p:nvSpPr>
        <p:spPr>
          <a:xfrm>
            <a:off x="27273" y="2093762"/>
            <a:ext cx="787662"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lang="en-GB" sz="800" b="1" kern="0" dirty="0">
                <a:solidFill>
                  <a:srgbClr val="00148C"/>
                </a:solidFill>
                <a:latin typeface="Arial"/>
                <a:ea typeface="ＭＳ Ｐゴシック"/>
              </a:rPr>
              <a:t>OPEX</a:t>
            </a:r>
            <a:endParaRPr kumimoji="0" lang="en-GB" sz="800" b="1" i="0" u="none" strike="noStrike" kern="0" cap="none" spc="0" normalizeH="0" baseline="0" noProof="0" dirty="0">
              <a:ln>
                <a:noFill/>
              </a:ln>
              <a:solidFill>
                <a:srgbClr val="00148C"/>
              </a:solidFill>
              <a:effectLst/>
              <a:uLnTx/>
              <a:uFillTx/>
              <a:latin typeface="Arial"/>
              <a:ea typeface="ＭＳ Ｐゴシック"/>
              <a:cs typeface="+mn-cs"/>
            </a:endParaRPr>
          </a:p>
        </p:txBody>
      </p:sp>
      <p:sp>
        <p:nvSpPr>
          <p:cNvPr id="15" name="Rectangle 14">
            <a:extLst>
              <a:ext uri="{FF2B5EF4-FFF2-40B4-BE49-F238E27FC236}">
                <a16:creationId xmlns:a16="http://schemas.microsoft.com/office/drawing/2014/main" id="{8F531D8F-834B-42E4-880F-3E47D0DBC4A9}"/>
              </a:ext>
            </a:extLst>
          </p:cNvPr>
          <p:cNvSpPr/>
          <p:nvPr/>
        </p:nvSpPr>
        <p:spPr>
          <a:xfrm>
            <a:off x="27273" y="2562972"/>
            <a:ext cx="787662" cy="2154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ts val="800"/>
              </a:spcAft>
              <a:buClr>
                <a:srgbClr val="55555A"/>
              </a:buClr>
              <a:buSzTx/>
              <a:buFontTx/>
              <a:buNone/>
              <a:tabLst/>
              <a:defRPr/>
            </a:pPr>
            <a:r>
              <a:rPr kumimoji="0" lang="en-GB" sz="800" b="1" i="0" u="none" strike="noStrike" kern="0" cap="none" spc="0" normalizeH="0" baseline="0" noProof="0" dirty="0">
                <a:ln>
                  <a:noFill/>
                </a:ln>
                <a:solidFill>
                  <a:srgbClr val="00148C"/>
                </a:solidFill>
                <a:effectLst/>
                <a:uLnTx/>
                <a:uFillTx/>
                <a:latin typeface="Arial"/>
                <a:ea typeface="ＭＳ Ｐゴシック"/>
                <a:cs typeface="+mn-cs"/>
              </a:rPr>
              <a:t>TOTEX</a:t>
            </a:r>
          </a:p>
        </p:txBody>
      </p:sp>
      <p:cxnSp>
        <p:nvCxnSpPr>
          <p:cNvPr id="17" name="Straight Connector 16">
            <a:extLst>
              <a:ext uri="{FF2B5EF4-FFF2-40B4-BE49-F238E27FC236}">
                <a16:creationId xmlns:a16="http://schemas.microsoft.com/office/drawing/2014/main" id="{8347FD7E-7CA7-4AC2-B252-5A1DB09F7BBE}"/>
              </a:ext>
            </a:extLst>
          </p:cNvPr>
          <p:cNvCxnSpPr/>
          <p:nvPr/>
        </p:nvCxnSpPr>
        <p:spPr bwMode="auto">
          <a:xfrm>
            <a:off x="767953" y="1903445"/>
            <a:ext cx="5356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EC0DE6C0-6906-4A1C-8CF8-B6B83DD9A6E5}"/>
              </a:ext>
            </a:extLst>
          </p:cNvPr>
          <p:cNvCxnSpPr/>
          <p:nvPr/>
        </p:nvCxnSpPr>
        <p:spPr bwMode="auto">
          <a:xfrm>
            <a:off x="771060" y="2382418"/>
            <a:ext cx="5356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a:extLst>
              <a:ext uri="{FF2B5EF4-FFF2-40B4-BE49-F238E27FC236}">
                <a16:creationId xmlns:a16="http://schemas.microsoft.com/office/drawing/2014/main" id="{D5444A54-2A37-4006-944E-E63C5EE3F6BE}"/>
              </a:ext>
            </a:extLst>
          </p:cNvPr>
          <p:cNvCxnSpPr/>
          <p:nvPr/>
        </p:nvCxnSpPr>
        <p:spPr bwMode="auto">
          <a:xfrm>
            <a:off x="792828" y="2880049"/>
            <a:ext cx="53569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22B9717E-7DF9-457C-AFAD-D2D183AF345F}"/>
              </a:ext>
            </a:extLst>
          </p:cNvPr>
          <p:cNvSpPr txBox="1"/>
          <p:nvPr/>
        </p:nvSpPr>
        <p:spPr bwMode="auto">
          <a:xfrm>
            <a:off x="1238480" y="1582499"/>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£10.5 M</a:t>
            </a:r>
          </a:p>
        </p:txBody>
      </p:sp>
      <p:sp>
        <p:nvSpPr>
          <p:cNvPr id="21" name="TextBox 20">
            <a:extLst>
              <a:ext uri="{FF2B5EF4-FFF2-40B4-BE49-F238E27FC236}">
                <a16:creationId xmlns:a16="http://schemas.microsoft.com/office/drawing/2014/main" id="{3AB4FC52-B331-4C47-A208-8F481F14A7C0}"/>
              </a:ext>
            </a:extLst>
          </p:cNvPr>
          <p:cNvSpPr txBox="1"/>
          <p:nvPr/>
        </p:nvSpPr>
        <p:spPr bwMode="auto">
          <a:xfrm>
            <a:off x="3266335" y="1582499"/>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a:t>
            </a:r>
            <a:r>
              <a:rPr lang="en-GB"/>
              <a:t>1.35</a:t>
            </a:r>
            <a:r>
              <a:rPr lang="en-GB" dirty="0"/>
              <a:t> M</a:t>
            </a:r>
          </a:p>
        </p:txBody>
      </p:sp>
      <p:sp>
        <p:nvSpPr>
          <p:cNvPr id="22" name="TextBox 21">
            <a:extLst>
              <a:ext uri="{FF2B5EF4-FFF2-40B4-BE49-F238E27FC236}">
                <a16:creationId xmlns:a16="http://schemas.microsoft.com/office/drawing/2014/main" id="{56511545-8871-4B54-A98A-E3A3E0CA2CF5}"/>
              </a:ext>
            </a:extLst>
          </p:cNvPr>
          <p:cNvSpPr txBox="1"/>
          <p:nvPr/>
        </p:nvSpPr>
        <p:spPr bwMode="auto">
          <a:xfrm>
            <a:off x="5329892" y="1582499"/>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£1.70 M</a:t>
            </a:r>
          </a:p>
        </p:txBody>
      </p:sp>
      <p:sp>
        <p:nvSpPr>
          <p:cNvPr id="23" name="TextBox 22">
            <a:extLst>
              <a:ext uri="{FF2B5EF4-FFF2-40B4-BE49-F238E27FC236}">
                <a16:creationId xmlns:a16="http://schemas.microsoft.com/office/drawing/2014/main" id="{F049F02F-C09B-4DBF-8EC6-24457512472A}"/>
              </a:ext>
            </a:extLst>
          </p:cNvPr>
          <p:cNvSpPr txBox="1"/>
          <p:nvPr/>
        </p:nvSpPr>
        <p:spPr bwMode="auto">
          <a:xfrm>
            <a:off x="1238480" y="2023565"/>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£1.20 M</a:t>
            </a:r>
          </a:p>
        </p:txBody>
      </p:sp>
      <p:sp>
        <p:nvSpPr>
          <p:cNvPr id="24" name="TextBox 23">
            <a:extLst>
              <a:ext uri="{FF2B5EF4-FFF2-40B4-BE49-F238E27FC236}">
                <a16:creationId xmlns:a16="http://schemas.microsoft.com/office/drawing/2014/main" id="{F7C7642D-1F98-41E9-BCC9-E1D27D3018D3}"/>
              </a:ext>
            </a:extLst>
          </p:cNvPr>
          <p:cNvSpPr txBox="1"/>
          <p:nvPr/>
        </p:nvSpPr>
        <p:spPr bwMode="auto">
          <a:xfrm>
            <a:off x="3266335" y="2023565"/>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a:t>
            </a:r>
            <a:r>
              <a:rPr lang="en-GB"/>
              <a:t>1.23</a:t>
            </a:r>
            <a:r>
              <a:rPr lang="en-GB" dirty="0"/>
              <a:t> M</a:t>
            </a:r>
          </a:p>
        </p:txBody>
      </p:sp>
      <p:sp>
        <p:nvSpPr>
          <p:cNvPr id="25" name="TextBox 24">
            <a:extLst>
              <a:ext uri="{FF2B5EF4-FFF2-40B4-BE49-F238E27FC236}">
                <a16:creationId xmlns:a16="http://schemas.microsoft.com/office/drawing/2014/main" id="{20A1EC81-3055-47BB-8CF0-435E24CFC49C}"/>
              </a:ext>
            </a:extLst>
          </p:cNvPr>
          <p:cNvSpPr txBox="1"/>
          <p:nvPr/>
        </p:nvSpPr>
        <p:spPr bwMode="auto">
          <a:xfrm>
            <a:off x="5329892" y="2023565"/>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£0.40 M</a:t>
            </a:r>
          </a:p>
        </p:txBody>
      </p:sp>
      <p:sp>
        <p:nvSpPr>
          <p:cNvPr id="26" name="TextBox 25">
            <a:extLst>
              <a:ext uri="{FF2B5EF4-FFF2-40B4-BE49-F238E27FC236}">
                <a16:creationId xmlns:a16="http://schemas.microsoft.com/office/drawing/2014/main" id="{3BD57ACB-B190-414C-A5F9-5F40C986674D}"/>
              </a:ext>
            </a:extLst>
          </p:cNvPr>
          <p:cNvSpPr txBox="1"/>
          <p:nvPr/>
        </p:nvSpPr>
        <p:spPr bwMode="auto">
          <a:xfrm>
            <a:off x="1238480" y="2493598"/>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100" b="1" kern="0" dirty="0"/>
              <a:t>£11.8</a:t>
            </a:r>
            <a:r>
              <a:rPr lang="en-GB" sz="1100" b="1" kern="0" dirty="0">
                <a:solidFill>
                  <a:schemeClr val="tx1"/>
                </a:solidFill>
              </a:rPr>
              <a:t> M</a:t>
            </a:r>
          </a:p>
        </p:txBody>
      </p:sp>
      <p:sp>
        <p:nvSpPr>
          <p:cNvPr id="27" name="TextBox 26">
            <a:extLst>
              <a:ext uri="{FF2B5EF4-FFF2-40B4-BE49-F238E27FC236}">
                <a16:creationId xmlns:a16="http://schemas.microsoft.com/office/drawing/2014/main" id="{DDF14FC1-0397-4121-BAB1-6963840729B5}"/>
              </a:ext>
            </a:extLst>
          </p:cNvPr>
          <p:cNvSpPr txBox="1"/>
          <p:nvPr/>
        </p:nvSpPr>
        <p:spPr bwMode="auto">
          <a:xfrm>
            <a:off x="3266335" y="2493598"/>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a:t>
            </a:r>
            <a:r>
              <a:rPr lang="en-GB"/>
              <a:t>2.58M</a:t>
            </a:r>
            <a:endParaRPr lang="en-GB" dirty="0"/>
          </a:p>
        </p:txBody>
      </p:sp>
      <p:sp>
        <p:nvSpPr>
          <p:cNvPr id="28" name="TextBox 27">
            <a:extLst>
              <a:ext uri="{FF2B5EF4-FFF2-40B4-BE49-F238E27FC236}">
                <a16:creationId xmlns:a16="http://schemas.microsoft.com/office/drawing/2014/main" id="{90D5F663-7FCD-4E7F-AB4A-3EB099F771C3}"/>
              </a:ext>
            </a:extLst>
          </p:cNvPr>
          <p:cNvSpPr txBox="1"/>
          <p:nvPr/>
        </p:nvSpPr>
        <p:spPr bwMode="auto">
          <a:xfrm>
            <a:off x="5329892" y="2493598"/>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dirty="0"/>
              <a:t>£2.10 M</a:t>
            </a:r>
          </a:p>
        </p:txBody>
      </p:sp>
      <p:sp>
        <p:nvSpPr>
          <p:cNvPr id="30" name="Rectangle: Rounded Corners 29">
            <a:extLst>
              <a:ext uri="{FF2B5EF4-FFF2-40B4-BE49-F238E27FC236}">
                <a16:creationId xmlns:a16="http://schemas.microsoft.com/office/drawing/2014/main" id="{450964F4-3E0B-4EF1-B8A3-26AE142EDE21}"/>
              </a:ext>
            </a:extLst>
          </p:cNvPr>
          <p:cNvSpPr/>
          <p:nvPr/>
        </p:nvSpPr>
        <p:spPr>
          <a:xfrm>
            <a:off x="6501061" y="1096636"/>
            <a:ext cx="1669172" cy="281354"/>
          </a:xfrm>
          <a:prstGeom prst="roundRect">
            <a:avLst/>
          </a:prstGeom>
          <a:solidFill>
            <a:schemeClr val="accent2">
              <a:lumMod val="75000"/>
            </a:schemeClr>
          </a:solidFill>
        </p:spPr>
        <p:txBody>
          <a:bodyPr wrap="square" rtlCol="0" anchor="ctr">
            <a:noAutofit/>
          </a:bodyPr>
          <a:lstStyle/>
          <a:p>
            <a:pPr algn="ctr"/>
            <a:r>
              <a:rPr lang="en-GB" sz="1000" b="1" dirty="0" err="1">
                <a:solidFill>
                  <a:schemeClr val="bg1"/>
                </a:solidFill>
              </a:rPr>
              <a:t>MyHR</a:t>
            </a:r>
            <a:r>
              <a:rPr lang="en-GB" sz="1000" b="1" dirty="0">
                <a:solidFill>
                  <a:schemeClr val="bg1"/>
                </a:solidFill>
              </a:rPr>
              <a:t> 2.0</a:t>
            </a:r>
          </a:p>
        </p:txBody>
      </p:sp>
      <p:sp>
        <p:nvSpPr>
          <p:cNvPr id="31" name="Rectangle: Rounded Corners 30">
            <a:extLst>
              <a:ext uri="{FF2B5EF4-FFF2-40B4-BE49-F238E27FC236}">
                <a16:creationId xmlns:a16="http://schemas.microsoft.com/office/drawing/2014/main" id="{7CE60CEA-86DD-4FAA-83F1-3D8DF082151E}"/>
              </a:ext>
            </a:extLst>
          </p:cNvPr>
          <p:cNvSpPr/>
          <p:nvPr/>
        </p:nvSpPr>
        <p:spPr>
          <a:xfrm>
            <a:off x="8489550" y="1108359"/>
            <a:ext cx="1669172" cy="281354"/>
          </a:xfrm>
          <a:prstGeom prst="roundRect">
            <a:avLst/>
          </a:prstGeom>
          <a:solidFill>
            <a:schemeClr val="accent5">
              <a:lumMod val="75000"/>
            </a:schemeClr>
          </a:solidFill>
        </p:spPr>
        <p:txBody>
          <a:bodyPr wrap="square" rtlCol="0" anchor="ctr">
            <a:noAutofit/>
          </a:bodyPr>
          <a:lstStyle/>
          <a:p>
            <a:pPr algn="ctr"/>
            <a:r>
              <a:rPr lang="en-GB" sz="1000" b="1" dirty="0">
                <a:solidFill>
                  <a:schemeClr val="bg1"/>
                </a:solidFill>
              </a:rPr>
              <a:t>WDDO</a:t>
            </a:r>
          </a:p>
        </p:txBody>
      </p:sp>
      <p:sp>
        <p:nvSpPr>
          <p:cNvPr id="32" name="Rectangle: Rounded Corners 31">
            <a:extLst>
              <a:ext uri="{FF2B5EF4-FFF2-40B4-BE49-F238E27FC236}">
                <a16:creationId xmlns:a16="http://schemas.microsoft.com/office/drawing/2014/main" id="{150CE11F-C9C7-4719-8F37-3DC2497DB9C8}"/>
              </a:ext>
            </a:extLst>
          </p:cNvPr>
          <p:cNvSpPr/>
          <p:nvPr/>
        </p:nvSpPr>
        <p:spPr>
          <a:xfrm>
            <a:off x="10478039" y="1096636"/>
            <a:ext cx="1669172" cy="281354"/>
          </a:xfrm>
          <a:prstGeom prst="roundRect">
            <a:avLst/>
          </a:prstGeom>
          <a:solidFill>
            <a:schemeClr val="accent1">
              <a:lumMod val="75000"/>
            </a:schemeClr>
          </a:solidFill>
        </p:spPr>
        <p:txBody>
          <a:bodyPr wrap="square" rtlCol="0" anchor="ctr">
            <a:noAutofit/>
          </a:bodyPr>
          <a:lstStyle/>
          <a:p>
            <a:pPr algn="ctr"/>
            <a:r>
              <a:rPr lang="en-GB" sz="1000" b="1" dirty="0">
                <a:solidFill>
                  <a:schemeClr val="bg1"/>
                </a:solidFill>
              </a:rPr>
              <a:t>GWT</a:t>
            </a:r>
          </a:p>
        </p:txBody>
      </p:sp>
      <p:sp>
        <p:nvSpPr>
          <p:cNvPr id="38" name="Rectangle: Rounded Corners 37">
            <a:extLst>
              <a:ext uri="{FF2B5EF4-FFF2-40B4-BE49-F238E27FC236}">
                <a16:creationId xmlns:a16="http://schemas.microsoft.com/office/drawing/2014/main" id="{457B8EA4-5C56-4E79-AED3-2687DEE7C985}"/>
              </a:ext>
            </a:extLst>
          </p:cNvPr>
          <p:cNvSpPr/>
          <p:nvPr/>
        </p:nvSpPr>
        <p:spPr>
          <a:xfrm>
            <a:off x="6515672" y="1536016"/>
            <a:ext cx="1654560" cy="653238"/>
          </a:xfrm>
          <a:prstGeom prst="round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Single Source of Data</a:t>
            </a:r>
          </a:p>
        </p:txBody>
      </p:sp>
      <p:sp>
        <p:nvSpPr>
          <p:cNvPr id="39" name="Rectangle: Rounded Corners 38">
            <a:extLst>
              <a:ext uri="{FF2B5EF4-FFF2-40B4-BE49-F238E27FC236}">
                <a16:creationId xmlns:a16="http://schemas.microsoft.com/office/drawing/2014/main" id="{6B29414A-8487-4C8D-B8ED-3490B2DD8F38}"/>
              </a:ext>
            </a:extLst>
          </p:cNvPr>
          <p:cNvSpPr/>
          <p:nvPr/>
        </p:nvSpPr>
        <p:spPr>
          <a:xfrm>
            <a:off x="6540546" y="2321394"/>
            <a:ext cx="1654560" cy="653238"/>
          </a:xfrm>
          <a:prstGeom prst="round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Controls Issues and Simplification of Integrations</a:t>
            </a:r>
          </a:p>
        </p:txBody>
      </p:sp>
      <p:sp>
        <p:nvSpPr>
          <p:cNvPr id="40" name="Rectangle: Rounded Corners 39">
            <a:extLst>
              <a:ext uri="{FF2B5EF4-FFF2-40B4-BE49-F238E27FC236}">
                <a16:creationId xmlns:a16="http://schemas.microsoft.com/office/drawing/2014/main" id="{8F407D34-FDF2-4273-A7FF-B2ABB0A38DD7}"/>
              </a:ext>
            </a:extLst>
          </p:cNvPr>
          <p:cNvSpPr/>
          <p:nvPr/>
        </p:nvSpPr>
        <p:spPr>
          <a:xfrm>
            <a:off x="6540546" y="3136154"/>
            <a:ext cx="1654560" cy="653238"/>
          </a:xfrm>
          <a:prstGeom prst="round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Support Op Model Efficiency</a:t>
            </a:r>
          </a:p>
        </p:txBody>
      </p:sp>
      <p:sp>
        <p:nvSpPr>
          <p:cNvPr id="41" name="Rectangle: Rounded Corners 40">
            <a:extLst>
              <a:ext uri="{FF2B5EF4-FFF2-40B4-BE49-F238E27FC236}">
                <a16:creationId xmlns:a16="http://schemas.microsoft.com/office/drawing/2014/main" id="{84A7633A-1A7B-48EE-AC9B-50BFB10636A9}"/>
              </a:ext>
            </a:extLst>
          </p:cNvPr>
          <p:cNvSpPr/>
          <p:nvPr/>
        </p:nvSpPr>
        <p:spPr>
          <a:xfrm>
            <a:off x="6540546" y="3922101"/>
            <a:ext cx="1654560" cy="653238"/>
          </a:xfrm>
          <a:prstGeom prst="round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Process Simplification and User Experience</a:t>
            </a:r>
          </a:p>
        </p:txBody>
      </p:sp>
      <p:sp>
        <p:nvSpPr>
          <p:cNvPr id="42" name="Rectangle: Rounded Corners 41">
            <a:extLst>
              <a:ext uri="{FF2B5EF4-FFF2-40B4-BE49-F238E27FC236}">
                <a16:creationId xmlns:a16="http://schemas.microsoft.com/office/drawing/2014/main" id="{C1E7EE34-F57D-4D00-9A3F-C27E39CFEBEA}"/>
              </a:ext>
            </a:extLst>
          </p:cNvPr>
          <p:cNvSpPr/>
          <p:nvPr/>
        </p:nvSpPr>
        <p:spPr>
          <a:xfrm>
            <a:off x="6565697" y="4728329"/>
            <a:ext cx="1654560" cy="653238"/>
          </a:xfrm>
          <a:prstGeom prst="round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Standard Reporting and WFA Capability</a:t>
            </a:r>
          </a:p>
        </p:txBody>
      </p:sp>
      <p:sp>
        <p:nvSpPr>
          <p:cNvPr id="43" name="Rectangle: Rounded Corners 42">
            <a:extLst>
              <a:ext uri="{FF2B5EF4-FFF2-40B4-BE49-F238E27FC236}">
                <a16:creationId xmlns:a16="http://schemas.microsoft.com/office/drawing/2014/main" id="{216E6BF1-195B-4595-9E42-DDF91D928C16}"/>
              </a:ext>
            </a:extLst>
          </p:cNvPr>
          <p:cNvSpPr/>
          <p:nvPr/>
        </p:nvSpPr>
        <p:spPr>
          <a:xfrm>
            <a:off x="8568402" y="1536016"/>
            <a:ext cx="1654560" cy="653238"/>
          </a:xfrm>
          <a:prstGeom prst="round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a:solidFill>
                  <a:schemeClr val="bg1"/>
                </a:solidFill>
              </a:rPr>
              <a:t>Cost of integration reduced</a:t>
            </a:r>
          </a:p>
          <a:p>
            <a:pPr algn="ctr"/>
            <a:r>
              <a:rPr lang="en-GB" sz="1000">
                <a:solidFill>
                  <a:schemeClr val="bg1"/>
                </a:solidFill>
                <a:cs typeface="Arial"/>
              </a:rPr>
              <a:t>IAM enabler</a:t>
            </a:r>
          </a:p>
        </p:txBody>
      </p:sp>
      <p:sp>
        <p:nvSpPr>
          <p:cNvPr id="44" name="Rectangle: Rounded Corners 43">
            <a:extLst>
              <a:ext uri="{FF2B5EF4-FFF2-40B4-BE49-F238E27FC236}">
                <a16:creationId xmlns:a16="http://schemas.microsoft.com/office/drawing/2014/main" id="{910782B3-738E-4F3D-ADA7-5E131D2A02C1}"/>
              </a:ext>
            </a:extLst>
          </p:cNvPr>
          <p:cNvSpPr/>
          <p:nvPr/>
        </p:nvSpPr>
        <p:spPr>
          <a:xfrm>
            <a:off x="8593276" y="2321394"/>
            <a:ext cx="1654560" cy="653238"/>
          </a:xfrm>
          <a:prstGeom prst="round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Strategic architecture built</a:t>
            </a:r>
            <a:r>
              <a:rPr lang="en-GB" sz="1000">
                <a:solidFill>
                  <a:schemeClr val="bg1"/>
                </a:solidFill>
              </a:rPr>
              <a:t> (EDP,MDM,DQ,APIs)</a:t>
            </a:r>
            <a:endParaRPr lang="en-GB" sz="1000" dirty="0">
              <a:solidFill>
                <a:schemeClr val="bg1"/>
              </a:solidFill>
            </a:endParaRPr>
          </a:p>
        </p:txBody>
      </p:sp>
      <p:sp>
        <p:nvSpPr>
          <p:cNvPr id="45" name="Rectangle: Rounded Corners 44">
            <a:extLst>
              <a:ext uri="{FF2B5EF4-FFF2-40B4-BE49-F238E27FC236}">
                <a16:creationId xmlns:a16="http://schemas.microsoft.com/office/drawing/2014/main" id="{3897F1F8-70F8-4DA0-BB7D-DF0673298F76}"/>
              </a:ext>
            </a:extLst>
          </p:cNvPr>
          <p:cNvSpPr/>
          <p:nvPr/>
        </p:nvSpPr>
        <p:spPr>
          <a:xfrm>
            <a:off x="8593276" y="3136154"/>
            <a:ext cx="1654560" cy="653238"/>
          </a:xfrm>
          <a:prstGeom prst="round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Data assurance, standards, procedures and controls built</a:t>
            </a:r>
          </a:p>
        </p:txBody>
      </p:sp>
      <p:sp>
        <p:nvSpPr>
          <p:cNvPr id="46" name="Rectangle: Rounded Corners 45">
            <a:extLst>
              <a:ext uri="{FF2B5EF4-FFF2-40B4-BE49-F238E27FC236}">
                <a16:creationId xmlns:a16="http://schemas.microsoft.com/office/drawing/2014/main" id="{86F19C23-D783-4DB5-BE42-4944DD6A91E4}"/>
              </a:ext>
            </a:extLst>
          </p:cNvPr>
          <p:cNvSpPr/>
          <p:nvPr/>
        </p:nvSpPr>
        <p:spPr>
          <a:xfrm>
            <a:off x="8593276" y="3922101"/>
            <a:ext cx="1654560" cy="653238"/>
          </a:xfrm>
          <a:prstGeom prst="round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Golden record and data models</a:t>
            </a:r>
            <a:r>
              <a:rPr lang="en-GB" sz="1000">
                <a:solidFill>
                  <a:schemeClr val="bg1"/>
                </a:solidFill>
              </a:rPr>
              <a:t>, data capability matured</a:t>
            </a:r>
            <a:endParaRPr lang="en-GB" sz="1000" dirty="0">
              <a:solidFill>
                <a:schemeClr val="bg1"/>
              </a:solidFill>
            </a:endParaRPr>
          </a:p>
        </p:txBody>
      </p:sp>
      <p:sp>
        <p:nvSpPr>
          <p:cNvPr id="47" name="Rectangle: Rounded Corners 46">
            <a:extLst>
              <a:ext uri="{FF2B5EF4-FFF2-40B4-BE49-F238E27FC236}">
                <a16:creationId xmlns:a16="http://schemas.microsoft.com/office/drawing/2014/main" id="{3CE1B4CA-0779-4E6E-8A23-B8677CA0D150}"/>
              </a:ext>
            </a:extLst>
          </p:cNvPr>
          <p:cNvSpPr/>
          <p:nvPr/>
        </p:nvSpPr>
        <p:spPr>
          <a:xfrm>
            <a:off x="8618427" y="4728329"/>
            <a:ext cx="1654560" cy="653238"/>
          </a:xfrm>
          <a:prstGeom prst="round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Data quality is continuously measured and managed</a:t>
            </a:r>
            <a:r>
              <a:rPr lang="en-GB" sz="1000">
                <a:solidFill>
                  <a:schemeClr val="bg1"/>
                </a:solidFill>
              </a:rPr>
              <a:t> for 33k workers</a:t>
            </a:r>
            <a:endParaRPr lang="en-GB" sz="1000" dirty="0">
              <a:solidFill>
                <a:schemeClr val="bg1"/>
              </a:solidFill>
            </a:endParaRPr>
          </a:p>
        </p:txBody>
      </p:sp>
      <p:sp>
        <p:nvSpPr>
          <p:cNvPr id="48" name="Rectangle: Rounded Corners 47">
            <a:extLst>
              <a:ext uri="{FF2B5EF4-FFF2-40B4-BE49-F238E27FC236}">
                <a16:creationId xmlns:a16="http://schemas.microsoft.com/office/drawing/2014/main" id="{ECCEFF5A-9A22-44F7-B1C7-B45D7FD79FFE}"/>
              </a:ext>
            </a:extLst>
          </p:cNvPr>
          <p:cNvSpPr/>
          <p:nvPr/>
        </p:nvSpPr>
        <p:spPr>
          <a:xfrm>
            <a:off x="10442626" y="1539355"/>
            <a:ext cx="1654560" cy="653238"/>
          </a:xfrm>
          <a:prstGeom prst="round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a:solidFill>
                  <a:schemeClr val="bg1"/>
                </a:solidFill>
              </a:rPr>
              <a:t>Single Source of Data</a:t>
            </a:r>
            <a:endParaRPr lang="en-GB" sz="1000" dirty="0">
              <a:solidFill>
                <a:schemeClr val="bg1"/>
              </a:solidFill>
            </a:endParaRPr>
          </a:p>
        </p:txBody>
      </p:sp>
      <p:sp>
        <p:nvSpPr>
          <p:cNvPr id="49" name="Rectangle: Rounded Corners 48">
            <a:extLst>
              <a:ext uri="{FF2B5EF4-FFF2-40B4-BE49-F238E27FC236}">
                <a16:creationId xmlns:a16="http://schemas.microsoft.com/office/drawing/2014/main" id="{5C5A555A-F0CF-4071-AAB0-550C61EB5045}"/>
              </a:ext>
            </a:extLst>
          </p:cNvPr>
          <p:cNvSpPr/>
          <p:nvPr/>
        </p:nvSpPr>
        <p:spPr>
          <a:xfrm>
            <a:off x="10467500" y="2324733"/>
            <a:ext cx="1654560" cy="653238"/>
          </a:xfrm>
          <a:prstGeom prst="round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Mitigate Audit  and Security Risks</a:t>
            </a:r>
          </a:p>
        </p:txBody>
      </p:sp>
      <p:sp>
        <p:nvSpPr>
          <p:cNvPr id="50" name="Rectangle: Rounded Corners 49">
            <a:extLst>
              <a:ext uri="{FF2B5EF4-FFF2-40B4-BE49-F238E27FC236}">
                <a16:creationId xmlns:a16="http://schemas.microsoft.com/office/drawing/2014/main" id="{6DCCE03E-6120-45B0-B27F-7CABE250C133}"/>
              </a:ext>
            </a:extLst>
          </p:cNvPr>
          <p:cNvSpPr/>
          <p:nvPr/>
        </p:nvSpPr>
        <p:spPr>
          <a:xfrm>
            <a:off x="10467500" y="3139493"/>
            <a:ext cx="1654560" cy="653238"/>
          </a:xfrm>
          <a:prstGeom prst="round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Enabler to strategic workforce planning</a:t>
            </a:r>
          </a:p>
        </p:txBody>
      </p:sp>
      <p:sp>
        <p:nvSpPr>
          <p:cNvPr id="51" name="Rectangle: Rounded Corners 50">
            <a:extLst>
              <a:ext uri="{FF2B5EF4-FFF2-40B4-BE49-F238E27FC236}">
                <a16:creationId xmlns:a16="http://schemas.microsoft.com/office/drawing/2014/main" id="{A8473ED4-A6B5-40EE-865D-D63E7F0FE877}"/>
              </a:ext>
            </a:extLst>
          </p:cNvPr>
          <p:cNvSpPr/>
          <p:nvPr/>
        </p:nvSpPr>
        <p:spPr>
          <a:xfrm>
            <a:off x="10467500" y="3925440"/>
            <a:ext cx="1654560" cy="653238"/>
          </a:xfrm>
          <a:prstGeom prst="round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Make the right buying decisions</a:t>
            </a:r>
          </a:p>
        </p:txBody>
      </p:sp>
      <p:sp>
        <p:nvSpPr>
          <p:cNvPr id="52" name="Rectangle: Rounded Corners 51">
            <a:extLst>
              <a:ext uri="{FF2B5EF4-FFF2-40B4-BE49-F238E27FC236}">
                <a16:creationId xmlns:a16="http://schemas.microsoft.com/office/drawing/2014/main" id="{13C067B4-317C-454B-BA9B-112B7D142E81}"/>
              </a:ext>
            </a:extLst>
          </p:cNvPr>
          <p:cNvSpPr/>
          <p:nvPr/>
        </p:nvSpPr>
        <p:spPr>
          <a:xfrm>
            <a:off x="10492651" y="4731668"/>
            <a:ext cx="1654560" cy="653238"/>
          </a:xfrm>
          <a:prstGeom prst="round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000" dirty="0">
                <a:solidFill>
                  <a:schemeClr val="bg1"/>
                </a:solidFill>
              </a:rPr>
              <a:t>Enable Facilities Planning and site demand management</a:t>
            </a:r>
          </a:p>
        </p:txBody>
      </p:sp>
      <p:sp>
        <p:nvSpPr>
          <p:cNvPr id="72" name="Rectangle: Rounded Corners 71">
            <a:extLst>
              <a:ext uri="{FF2B5EF4-FFF2-40B4-BE49-F238E27FC236}">
                <a16:creationId xmlns:a16="http://schemas.microsoft.com/office/drawing/2014/main" id="{F5C168AC-4498-445F-A8BC-164A71D9F20E}"/>
              </a:ext>
            </a:extLst>
          </p:cNvPr>
          <p:cNvSpPr/>
          <p:nvPr/>
        </p:nvSpPr>
        <p:spPr>
          <a:xfrm>
            <a:off x="663119" y="3355533"/>
            <a:ext cx="1669172" cy="281354"/>
          </a:xfrm>
          <a:prstGeom prst="roundRect">
            <a:avLst/>
          </a:prstGeom>
          <a:solidFill>
            <a:schemeClr val="accent2">
              <a:lumMod val="75000"/>
            </a:schemeClr>
          </a:solidFill>
        </p:spPr>
        <p:txBody>
          <a:bodyPr wrap="square" rtlCol="0" anchor="ctr">
            <a:noAutofit/>
          </a:bodyPr>
          <a:lstStyle/>
          <a:p>
            <a:pPr algn="ctr"/>
            <a:r>
              <a:rPr lang="en-GB" sz="1000" b="1" dirty="0" err="1">
                <a:solidFill>
                  <a:schemeClr val="bg1"/>
                </a:solidFill>
              </a:rPr>
              <a:t>MyHR</a:t>
            </a:r>
            <a:r>
              <a:rPr lang="en-GB" sz="1000" b="1" dirty="0">
                <a:solidFill>
                  <a:schemeClr val="bg1"/>
                </a:solidFill>
              </a:rPr>
              <a:t> 2.0</a:t>
            </a:r>
          </a:p>
        </p:txBody>
      </p:sp>
      <p:sp>
        <p:nvSpPr>
          <p:cNvPr id="73" name="Rectangle: Rounded Corners 72">
            <a:extLst>
              <a:ext uri="{FF2B5EF4-FFF2-40B4-BE49-F238E27FC236}">
                <a16:creationId xmlns:a16="http://schemas.microsoft.com/office/drawing/2014/main" id="{5FA4C2EB-DCED-4B1E-B49B-CE6E41D6DEFE}"/>
              </a:ext>
            </a:extLst>
          </p:cNvPr>
          <p:cNvSpPr/>
          <p:nvPr/>
        </p:nvSpPr>
        <p:spPr>
          <a:xfrm>
            <a:off x="2651608" y="3367256"/>
            <a:ext cx="1669172" cy="281354"/>
          </a:xfrm>
          <a:prstGeom prst="roundRect">
            <a:avLst/>
          </a:prstGeom>
          <a:solidFill>
            <a:schemeClr val="accent5">
              <a:lumMod val="75000"/>
            </a:schemeClr>
          </a:solidFill>
        </p:spPr>
        <p:txBody>
          <a:bodyPr wrap="square" rtlCol="0" anchor="ctr">
            <a:noAutofit/>
          </a:bodyPr>
          <a:lstStyle/>
          <a:p>
            <a:pPr algn="ctr"/>
            <a:r>
              <a:rPr lang="en-GB" sz="1000" b="1" dirty="0">
                <a:solidFill>
                  <a:schemeClr val="bg1"/>
                </a:solidFill>
              </a:rPr>
              <a:t>WDDO</a:t>
            </a:r>
          </a:p>
        </p:txBody>
      </p:sp>
      <p:sp>
        <p:nvSpPr>
          <p:cNvPr id="74" name="Rectangle: Rounded Corners 73">
            <a:extLst>
              <a:ext uri="{FF2B5EF4-FFF2-40B4-BE49-F238E27FC236}">
                <a16:creationId xmlns:a16="http://schemas.microsoft.com/office/drawing/2014/main" id="{016B73B9-FFEF-49E0-AF3C-E52A9D16DC95}"/>
              </a:ext>
            </a:extLst>
          </p:cNvPr>
          <p:cNvSpPr/>
          <p:nvPr/>
        </p:nvSpPr>
        <p:spPr>
          <a:xfrm>
            <a:off x="4640097" y="3355533"/>
            <a:ext cx="1669172" cy="281354"/>
          </a:xfrm>
          <a:prstGeom prst="roundRect">
            <a:avLst/>
          </a:prstGeom>
          <a:solidFill>
            <a:schemeClr val="accent1">
              <a:lumMod val="75000"/>
            </a:schemeClr>
          </a:solidFill>
        </p:spPr>
        <p:txBody>
          <a:bodyPr wrap="square" rtlCol="0" anchor="ctr">
            <a:noAutofit/>
          </a:bodyPr>
          <a:lstStyle/>
          <a:p>
            <a:pPr algn="ctr"/>
            <a:r>
              <a:rPr lang="en-GB" sz="1000" b="1" dirty="0">
                <a:solidFill>
                  <a:schemeClr val="bg1"/>
                </a:solidFill>
              </a:rPr>
              <a:t>GWT</a:t>
            </a:r>
          </a:p>
        </p:txBody>
      </p:sp>
      <p:sp>
        <p:nvSpPr>
          <p:cNvPr id="75" name="Rectangle: Rounded Corners 74">
            <a:extLst>
              <a:ext uri="{FF2B5EF4-FFF2-40B4-BE49-F238E27FC236}">
                <a16:creationId xmlns:a16="http://schemas.microsoft.com/office/drawing/2014/main" id="{0DFEE02B-55F9-4AA2-80D0-7E3031E4C3C7}"/>
              </a:ext>
            </a:extLst>
          </p:cNvPr>
          <p:cNvSpPr/>
          <p:nvPr/>
        </p:nvSpPr>
        <p:spPr>
          <a:xfrm>
            <a:off x="653787" y="3044552"/>
            <a:ext cx="5729601" cy="237870"/>
          </a:xfrm>
          <a:prstGeom prst="roundRect">
            <a:avLst/>
          </a:prstGeom>
          <a:solidFill>
            <a:srgbClr val="78A22F"/>
          </a:solidFill>
        </p:spPr>
        <p:txBody>
          <a:bodyPr wrap="square" rtlCol="0" anchor="ctr">
            <a:noAutofit/>
          </a:bodyPr>
          <a:lstStyle/>
          <a:p>
            <a:pPr algn="ctr"/>
            <a:r>
              <a:rPr lang="en-GB" sz="1000" b="1" dirty="0">
                <a:solidFill>
                  <a:schemeClr val="bg1"/>
                </a:solidFill>
              </a:rPr>
              <a:t>Tangible Benefit</a:t>
            </a:r>
          </a:p>
        </p:txBody>
      </p:sp>
      <p:sp>
        <p:nvSpPr>
          <p:cNvPr id="76" name="TextBox 75">
            <a:extLst>
              <a:ext uri="{FF2B5EF4-FFF2-40B4-BE49-F238E27FC236}">
                <a16:creationId xmlns:a16="http://schemas.microsoft.com/office/drawing/2014/main" id="{5F63DC64-F676-4BE6-BD3E-4D14D47671B5}"/>
              </a:ext>
            </a:extLst>
          </p:cNvPr>
          <p:cNvSpPr txBox="1"/>
          <p:nvPr/>
        </p:nvSpPr>
        <p:spPr bwMode="auto">
          <a:xfrm>
            <a:off x="1224020" y="3719713"/>
            <a:ext cx="67204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100" b="1" kern="0" dirty="0"/>
              <a:t>£568 K</a:t>
            </a:r>
            <a:endParaRPr lang="en-GB" sz="1100" b="1" kern="0" dirty="0">
              <a:solidFill>
                <a:schemeClr val="tx1"/>
              </a:solidFill>
            </a:endParaRPr>
          </a:p>
        </p:txBody>
      </p:sp>
      <p:sp>
        <p:nvSpPr>
          <p:cNvPr id="77" name="TextBox 76">
            <a:extLst>
              <a:ext uri="{FF2B5EF4-FFF2-40B4-BE49-F238E27FC236}">
                <a16:creationId xmlns:a16="http://schemas.microsoft.com/office/drawing/2014/main" id="{112125A7-3591-4203-BCAF-70B7EC883B5A}"/>
              </a:ext>
            </a:extLst>
          </p:cNvPr>
          <p:cNvSpPr txBox="1"/>
          <p:nvPr/>
        </p:nvSpPr>
        <p:spPr bwMode="auto">
          <a:xfrm>
            <a:off x="2929029" y="3731220"/>
            <a:ext cx="12929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i="1"/>
              <a:t>Building capability</a:t>
            </a:r>
          </a:p>
        </p:txBody>
      </p:sp>
      <p:sp>
        <p:nvSpPr>
          <p:cNvPr id="78" name="TextBox 77">
            <a:extLst>
              <a:ext uri="{FF2B5EF4-FFF2-40B4-BE49-F238E27FC236}">
                <a16:creationId xmlns:a16="http://schemas.microsoft.com/office/drawing/2014/main" id="{1E581ED4-E75C-44C1-878E-DED37EB1D496}"/>
              </a:ext>
            </a:extLst>
          </p:cNvPr>
          <p:cNvSpPr txBox="1"/>
          <p:nvPr/>
        </p:nvSpPr>
        <p:spPr bwMode="auto">
          <a:xfrm>
            <a:off x="4698575" y="3719713"/>
            <a:ext cx="160640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a:spcAft>
                <a:spcPts val="600"/>
              </a:spcAft>
              <a:buClr>
                <a:schemeClr val="tx1"/>
              </a:buClr>
              <a:defRPr sz="1100" b="1" kern="0"/>
            </a:lvl1pPr>
          </a:lstStyle>
          <a:p>
            <a:r>
              <a:rPr lang="en-GB" i="1"/>
              <a:t> Insourcing Capability </a:t>
            </a:r>
          </a:p>
        </p:txBody>
      </p:sp>
      <p:sp>
        <p:nvSpPr>
          <p:cNvPr id="79" name="Rectangle: Rounded Corners 78">
            <a:extLst>
              <a:ext uri="{FF2B5EF4-FFF2-40B4-BE49-F238E27FC236}">
                <a16:creationId xmlns:a16="http://schemas.microsoft.com/office/drawing/2014/main" id="{7D746D69-0645-4BC0-B432-0242E95786A7}"/>
              </a:ext>
            </a:extLst>
          </p:cNvPr>
          <p:cNvSpPr/>
          <p:nvPr/>
        </p:nvSpPr>
        <p:spPr>
          <a:xfrm>
            <a:off x="6443395" y="763824"/>
            <a:ext cx="5729601" cy="237870"/>
          </a:xfrm>
          <a:prstGeom prst="roundRect">
            <a:avLst/>
          </a:prstGeom>
          <a:solidFill>
            <a:srgbClr val="78A22F"/>
          </a:solidFill>
        </p:spPr>
        <p:txBody>
          <a:bodyPr wrap="square" rtlCol="0" anchor="ctr">
            <a:noAutofit/>
          </a:bodyPr>
          <a:lstStyle/>
          <a:p>
            <a:pPr algn="ctr"/>
            <a:r>
              <a:rPr lang="en-GB" sz="1000" b="1" dirty="0">
                <a:solidFill>
                  <a:schemeClr val="bg1"/>
                </a:solidFill>
              </a:rPr>
              <a:t>Intangible Benefit</a:t>
            </a:r>
          </a:p>
        </p:txBody>
      </p:sp>
      <p:cxnSp>
        <p:nvCxnSpPr>
          <p:cNvPr id="80" name="Straight Connector 79">
            <a:extLst>
              <a:ext uri="{FF2B5EF4-FFF2-40B4-BE49-F238E27FC236}">
                <a16:creationId xmlns:a16="http://schemas.microsoft.com/office/drawing/2014/main" id="{3D4F1D8B-9980-4BAE-B31D-1AD1B0C9BAAB}"/>
              </a:ext>
            </a:extLst>
          </p:cNvPr>
          <p:cNvCxnSpPr/>
          <p:nvPr/>
        </p:nvCxnSpPr>
        <p:spPr bwMode="auto">
          <a:xfrm>
            <a:off x="2462643" y="3572106"/>
            <a:ext cx="0" cy="23639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a:extLst>
              <a:ext uri="{FF2B5EF4-FFF2-40B4-BE49-F238E27FC236}">
                <a16:creationId xmlns:a16="http://schemas.microsoft.com/office/drawing/2014/main" id="{F87F40E4-0DF1-4443-8A69-2EDB34983A8E}"/>
              </a:ext>
            </a:extLst>
          </p:cNvPr>
          <p:cNvCxnSpPr/>
          <p:nvPr/>
        </p:nvCxnSpPr>
        <p:spPr bwMode="auto">
          <a:xfrm>
            <a:off x="4490499" y="3572106"/>
            <a:ext cx="0" cy="23639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a:extLst>
              <a:ext uri="{FF2B5EF4-FFF2-40B4-BE49-F238E27FC236}">
                <a16:creationId xmlns:a16="http://schemas.microsoft.com/office/drawing/2014/main" id="{71B2B7B9-3B84-4F02-AA03-10BC9C982497}"/>
              </a:ext>
            </a:extLst>
          </p:cNvPr>
          <p:cNvCxnSpPr/>
          <p:nvPr/>
        </p:nvCxnSpPr>
        <p:spPr bwMode="auto">
          <a:xfrm>
            <a:off x="6392728" y="3519553"/>
            <a:ext cx="0" cy="23639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a:extLst>
              <a:ext uri="{FF2B5EF4-FFF2-40B4-BE49-F238E27FC236}">
                <a16:creationId xmlns:a16="http://schemas.microsoft.com/office/drawing/2014/main" id="{B4CD62C8-C8C6-4D1C-847F-8742B65F9083}"/>
              </a:ext>
            </a:extLst>
          </p:cNvPr>
          <p:cNvCxnSpPr/>
          <p:nvPr/>
        </p:nvCxnSpPr>
        <p:spPr bwMode="auto">
          <a:xfrm>
            <a:off x="574753" y="3584867"/>
            <a:ext cx="0" cy="236399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Rounded Corners 55">
            <a:extLst>
              <a:ext uri="{FF2B5EF4-FFF2-40B4-BE49-F238E27FC236}">
                <a16:creationId xmlns:a16="http://schemas.microsoft.com/office/drawing/2014/main" id="{06DD1577-D685-439E-B5EE-0EF8AC3E719B}"/>
              </a:ext>
            </a:extLst>
          </p:cNvPr>
          <p:cNvSpPr/>
          <p:nvPr/>
        </p:nvSpPr>
        <p:spPr>
          <a:xfrm>
            <a:off x="653786" y="757409"/>
            <a:ext cx="5729601" cy="237870"/>
          </a:xfrm>
          <a:prstGeom prst="roundRect">
            <a:avLst/>
          </a:prstGeom>
          <a:solidFill>
            <a:schemeClr val="tx2">
              <a:lumMod val="75000"/>
            </a:schemeClr>
          </a:solidFill>
        </p:spPr>
        <p:txBody>
          <a:bodyPr wrap="square" rtlCol="0" anchor="ctr">
            <a:noAutofit/>
          </a:bodyPr>
          <a:lstStyle/>
          <a:p>
            <a:pPr algn="ctr"/>
            <a:r>
              <a:rPr lang="en-GB" sz="1000" b="1">
                <a:solidFill>
                  <a:schemeClr val="bg1"/>
                </a:solidFill>
              </a:rPr>
              <a:t>Forecast Costs</a:t>
            </a:r>
          </a:p>
        </p:txBody>
      </p:sp>
      <p:sp>
        <p:nvSpPr>
          <p:cNvPr id="84" name="TextBox 83">
            <a:extLst>
              <a:ext uri="{FF2B5EF4-FFF2-40B4-BE49-F238E27FC236}">
                <a16:creationId xmlns:a16="http://schemas.microsoft.com/office/drawing/2014/main" id="{1827D9B6-7032-404C-8340-C27DC7FA0858}"/>
              </a:ext>
            </a:extLst>
          </p:cNvPr>
          <p:cNvSpPr txBox="1"/>
          <p:nvPr/>
        </p:nvSpPr>
        <p:spPr bwMode="auto">
          <a:xfrm>
            <a:off x="739511" y="3972716"/>
            <a:ext cx="1589179" cy="2364708"/>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000">
                <a:solidFill>
                  <a:schemeClr val="bg1"/>
                </a:solidFill>
              </a:defRPr>
            </a:lvl1pPr>
          </a:lstStyle>
          <a:p>
            <a:r>
              <a:rPr lang="en-GB" sz="900" dirty="0"/>
              <a:t>At this stage project is asking for approval of first 3 iterations which will be delivered over a period of 30 weeks. The cost to deliver this scope is £xx M and tangible value that will be delivered is xx£ M</a:t>
            </a:r>
          </a:p>
        </p:txBody>
      </p:sp>
      <p:sp>
        <p:nvSpPr>
          <p:cNvPr id="85" name="TextBox 84">
            <a:extLst>
              <a:ext uri="{FF2B5EF4-FFF2-40B4-BE49-F238E27FC236}">
                <a16:creationId xmlns:a16="http://schemas.microsoft.com/office/drawing/2014/main" id="{E11CF759-14C8-4D21-9AD6-66732CD9761D}"/>
              </a:ext>
            </a:extLst>
          </p:cNvPr>
          <p:cNvSpPr txBox="1"/>
          <p:nvPr/>
        </p:nvSpPr>
        <p:spPr bwMode="auto">
          <a:xfrm>
            <a:off x="2741578" y="3973870"/>
            <a:ext cx="1589179" cy="2364708"/>
          </a:xfrm>
          <a:prstGeom prst="rect">
            <a:avLst/>
          </a:prstGeom>
          <a:solidFill>
            <a:schemeClr val="accent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000">
                <a:solidFill>
                  <a:schemeClr val="bg1"/>
                </a:solidFill>
              </a:defRPr>
            </a:lvl1pPr>
          </a:lstStyle>
          <a:p>
            <a:r>
              <a:rPr lang="en-GB" sz="900">
                <a:cs typeface="Arial"/>
              </a:rPr>
              <a:t>The project contains 3 workstreams – 1) Governance £700k, 2) Operating Model £130k are enablers for the key workstream 3) Data Models, Insights and Integration £1750k. The entire project runs for 9 months with 1 and 3 agile, and 2 waterfall.</a:t>
            </a:r>
          </a:p>
        </p:txBody>
      </p:sp>
      <p:sp>
        <p:nvSpPr>
          <p:cNvPr id="86" name="TextBox 85">
            <a:extLst>
              <a:ext uri="{FF2B5EF4-FFF2-40B4-BE49-F238E27FC236}">
                <a16:creationId xmlns:a16="http://schemas.microsoft.com/office/drawing/2014/main" id="{76F6870E-7387-4023-9DE1-0EF669A84C09}"/>
              </a:ext>
            </a:extLst>
          </p:cNvPr>
          <p:cNvSpPr txBox="1"/>
          <p:nvPr/>
        </p:nvSpPr>
        <p:spPr bwMode="auto">
          <a:xfrm>
            <a:off x="4601084" y="3974580"/>
            <a:ext cx="1744946" cy="2363998"/>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000">
                <a:solidFill>
                  <a:schemeClr val="bg1"/>
                </a:solidFill>
              </a:defRPr>
            </a:lvl1pPr>
          </a:lstStyle>
          <a:p>
            <a:r>
              <a:rPr lang="en-GB" sz="900" dirty="0"/>
              <a:t>With do-nothing option, Total Cost of Ownership (TCO) for NG over 5 years will be </a:t>
            </a:r>
            <a:r>
              <a:rPr lang="en-GB" sz="900"/>
              <a:t>£4.6 </a:t>
            </a:r>
            <a:r>
              <a:rPr lang="en-GB" sz="900" dirty="0"/>
              <a:t>M, as license and maintenance cost will be paid in-directly via Contingent Provider (currently Pontoon). Going with the recommendation of NG owned platform TCO over 5 years will be </a:t>
            </a:r>
            <a:r>
              <a:rPr lang="en-GB" sz="900"/>
              <a:t>£4.9 </a:t>
            </a:r>
            <a:r>
              <a:rPr lang="en-GB" sz="900" dirty="0"/>
              <a:t>M. Additional </a:t>
            </a:r>
            <a:r>
              <a:rPr lang="en-GB" sz="900"/>
              <a:t>£300k </a:t>
            </a:r>
            <a:r>
              <a:rPr lang="en-GB" sz="900" dirty="0"/>
              <a:t>spend </a:t>
            </a:r>
            <a:r>
              <a:rPr lang="en-GB" sz="900"/>
              <a:t>over 5 years </a:t>
            </a:r>
            <a:r>
              <a:rPr lang="en-GB" sz="900" dirty="0"/>
              <a:t>would</a:t>
            </a:r>
            <a:r>
              <a:rPr lang="en-GB" sz="900"/>
              <a:t> </a:t>
            </a:r>
            <a:r>
              <a:rPr lang="en-GB" sz="900" dirty="0"/>
              <a:t>mitigate outstanding Audit &amp; Security risks and enable seamless management of entire workforce (employee and non-employee)</a:t>
            </a:r>
          </a:p>
        </p:txBody>
      </p:sp>
      <p:graphicFrame>
        <p:nvGraphicFramePr>
          <p:cNvPr id="87" name="Table 86">
            <a:extLst>
              <a:ext uri="{FF2B5EF4-FFF2-40B4-BE49-F238E27FC236}">
                <a16:creationId xmlns:a16="http://schemas.microsoft.com/office/drawing/2014/main" id="{17387FA9-B5BA-4E51-83D0-6E4C51A29541}"/>
              </a:ext>
            </a:extLst>
          </p:cNvPr>
          <p:cNvGraphicFramePr>
            <a:graphicFrameLocks noGrp="1"/>
          </p:cNvGraphicFramePr>
          <p:nvPr>
            <p:extLst>
              <p:ext uri="{D42A27DB-BD31-4B8C-83A1-F6EECF244321}">
                <p14:modId xmlns:p14="http://schemas.microsoft.com/office/powerpoint/2010/main" val="489569821"/>
              </p:ext>
            </p:extLst>
          </p:nvPr>
        </p:nvGraphicFramePr>
        <p:xfrm>
          <a:off x="7555727" y="5443275"/>
          <a:ext cx="3864736" cy="1112520"/>
        </p:xfrm>
        <a:graphic>
          <a:graphicData uri="http://schemas.openxmlformats.org/drawingml/2006/table">
            <a:tbl>
              <a:tblPr firstRow="1" bandRow="1">
                <a:tableStyleId>{5C22544A-7EE6-4342-B048-85BDC9FD1C3A}</a:tableStyleId>
              </a:tblPr>
              <a:tblGrid>
                <a:gridCol w="966184">
                  <a:extLst>
                    <a:ext uri="{9D8B030D-6E8A-4147-A177-3AD203B41FA5}">
                      <a16:colId xmlns:a16="http://schemas.microsoft.com/office/drawing/2014/main" val="3952283953"/>
                    </a:ext>
                  </a:extLst>
                </a:gridCol>
                <a:gridCol w="966184">
                  <a:extLst>
                    <a:ext uri="{9D8B030D-6E8A-4147-A177-3AD203B41FA5}">
                      <a16:colId xmlns:a16="http://schemas.microsoft.com/office/drawing/2014/main" val="3882161195"/>
                    </a:ext>
                  </a:extLst>
                </a:gridCol>
                <a:gridCol w="966184">
                  <a:extLst>
                    <a:ext uri="{9D8B030D-6E8A-4147-A177-3AD203B41FA5}">
                      <a16:colId xmlns:a16="http://schemas.microsoft.com/office/drawing/2014/main" val="1597254696"/>
                    </a:ext>
                  </a:extLst>
                </a:gridCol>
                <a:gridCol w="966184">
                  <a:extLst>
                    <a:ext uri="{9D8B030D-6E8A-4147-A177-3AD203B41FA5}">
                      <a16:colId xmlns:a16="http://schemas.microsoft.com/office/drawing/2014/main" val="552385701"/>
                    </a:ext>
                  </a:extLst>
                </a:gridCol>
              </a:tblGrid>
              <a:tr h="370840">
                <a:tc gridSpan="4">
                  <a:txBody>
                    <a:bodyPr/>
                    <a:lstStyle/>
                    <a:p>
                      <a:pPr algn="ctr"/>
                      <a:r>
                        <a:rPr lang="en-GB" sz="1400" dirty="0"/>
                        <a:t>Ask – Approval to progress</a:t>
                      </a:r>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37954096"/>
                  </a:ext>
                </a:extLst>
              </a:tr>
              <a:tr h="370840">
                <a:tc>
                  <a:txBody>
                    <a:bodyPr/>
                    <a:lstStyle/>
                    <a:p>
                      <a:pPr algn="ctr"/>
                      <a:r>
                        <a:rPr lang="en-GB" sz="1050">
                          <a:solidFill>
                            <a:schemeClr val="bg1"/>
                          </a:solidFill>
                        </a:rPr>
                        <a:t>myHR</a:t>
                      </a:r>
                      <a:endParaRPr lang="en-GB" sz="1050" err="1">
                        <a:solidFill>
                          <a:schemeClr val="bg1"/>
                        </a:solidFill>
                      </a:endParaRPr>
                    </a:p>
                  </a:txBody>
                  <a:tcPr anchor="ctr">
                    <a:solidFill>
                      <a:schemeClr val="accent2">
                        <a:lumMod val="75000"/>
                      </a:schemeClr>
                    </a:solidFill>
                  </a:tcPr>
                </a:tc>
                <a:tc>
                  <a:txBody>
                    <a:bodyPr/>
                    <a:lstStyle/>
                    <a:p>
                      <a:pPr algn="ctr"/>
                      <a:r>
                        <a:rPr lang="en-GB" sz="1050" dirty="0">
                          <a:solidFill>
                            <a:schemeClr val="bg1"/>
                          </a:solidFill>
                        </a:rPr>
                        <a:t>WDDO</a:t>
                      </a:r>
                    </a:p>
                  </a:txBody>
                  <a:tcPr anchor="ctr">
                    <a:solidFill>
                      <a:schemeClr val="accent5">
                        <a:lumMod val="75000"/>
                      </a:schemeClr>
                    </a:solidFill>
                  </a:tcPr>
                </a:tc>
                <a:tc>
                  <a:txBody>
                    <a:bodyPr/>
                    <a:lstStyle/>
                    <a:p>
                      <a:pPr algn="ctr"/>
                      <a:r>
                        <a:rPr lang="en-GB" sz="1050" dirty="0">
                          <a:solidFill>
                            <a:schemeClr val="bg1"/>
                          </a:solidFill>
                        </a:rPr>
                        <a:t>GWT</a:t>
                      </a:r>
                    </a:p>
                  </a:txBody>
                  <a:tcPr anchor="ctr">
                    <a:solidFill>
                      <a:schemeClr val="accent1">
                        <a:lumMod val="75000"/>
                      </a:schemeClr>
                    </a:solidFill>
                  </a:tcPr>
                </a:tc>
                <a:tc>
                  <a:txBody>
                    <a:bodyPr/>
                    <a:lstStyle/>
                    <a:p>
                      <a:pPr algn="ctr"/>
                      <a:r>
                        <a:rPr lang="en-GB" sz="1050" dirty="0">
                          <a:solidFill>
                            <a:schemeClr val="bg1"/>
                          </a:solidFill>
                        </a:rPr>
                        <a:t>Total Cost</a:t>
                      </a:r>
                    </a:p>
                  </a:txBody>
                  <a:tcPr anchor="ctr">
                    <a:solidFill>
                      <a:srgbClr val="00B0F0"/>
                    </a:solidFill>
                  </a:tcPr>
                </a:tc>
                <a:extLst>
                  <a:ext uri="{0D108BD9-81ED-4DB2-BD59-A6C34878D82A}">
                    <a16:rowId xmlns:a16="http://schemas.microsoft.com/office/drawing/2014/main" val="3088062172"/>
                  </a:ext>
                </a:extLst>
              </a:tr>
              <a:tr h="370840">
                <a:tc>
                  <a:txBody>
                    <a:bodyPr/>
                    <a:lstStyle/>
                    <a:p>
                      <a:pPr algn="ctr"/>
                      <a:r>
                        <a:rPr lang="en-GB" sz="1200" dirty="0"/>
                        <a:t>*£2.10 M</a:t>
                      </a:r>
                    </a:p>
                  </a:txBody>
                  <a:tcPr anchor="ctr"/>
                </a:tc>
                <a:tc>
                  <a:txBody>
                    <a:bodyPr/>
                    <a:lstStyle/>
                    <a:p>
                      <a:pPr algn="ctr"/>
                      <a:r>
                        <a:rPr lang="en-GB" sz="1200"/>
                        <a:t>£2.58 M</a:t>
                      </a:r>
                    </a:p>
                  </a:txBody>
                  <a:tcPr anchor="ctr"/>
                </a:tc>
                <a:tc>
                  <a:txBody>
                    <a:bodyPr/>
                    <a:lstStyle/>
                    <a:p>
                      <a:pPr algn="ctr"/>
                      <a:r>
                        <a:rPr lang="en-GB" sz="1200" dirty="0"/>
                        <a:t>£2.10 M</a:t>
                      </a:r>
                    </a:p>
                  </a:txBody>
                  <a:tcPr anchor="ctr"/>
                </a:tc>
                <a:tc>
                  <a:txBody>
                    <a:bodyPr/>
                    <a:lstStyle/>
                    <a:p>
                      <a:pPr algn="ctr"/>
                      <a:r>
                        <a:rPr lang="en-GB" sz="1200"/>
                        <a:t>£6.78 M</a:t>
                      </a:r>
                    </a:p>
                  </a:txBody>
                  <a:tcPr anchor="ctr"/>
                </a:tc>
                <a:extLst>
                  <a:ext uri="{0D108BD9-81ED-4DB2-BD59-A6C34878D82A}">
                    <a16:rowId xmlns:a16="http://schemas.microsoft.com/office/drawing/2014/main" val="210188843"/>
                  </a:ext>
                </a:extLst>
              </a:tr>
            </a:tbl>
          </a:graphicData>
        </a:graphic>
      </p:graphicFrame>
      <p:sp>
        <p:nvSpPr>
          <p:cNvPr id="88" name="TextBox 87">
            <a:extLst>
              <a:ext uri="{FF2B5EF4-FFF2-40B4-BE49-F238E27FC236}">
                <a16:creationId xmlns:a16="http://schemas.microsoft.com/office/drawing/2014/main" id="{FEC80EE7-DC57-44F4-90DD-20A48F626F2B}"/>
              </a:ext>
            </a:extLst>
          </p:cNvPr>
          <p:cNvSpPr txBox="1"/>
          <p:nvPr/>
        </p:nvSpPr>
        <p:spPr bwMode="auto">
          <a:xfrm>
            <a:off x="7639050" y="6604507"/>
            <a:ext cx="247654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1100" b="0" kern="0" dirty="0">
                <a:solidFill>
                  <a:schemeClr val="tx1"/>
                </a:solidFill>
                <a:latin typeface="+mn-lt"/>
                <a:ea typeface="+mn-ea"/>
              </a:rPr>
              <a:t>*</a:t>
            </a:r>
            <a:r>
              <a:rPr lang="en-GB" sz="1100" b="0" kern="0" dirty="0" err="1">
                <a:solidFill>
                  <a:schemeClr val="tx1"/>
                </a:solidFill>
                <a:latin typeface="+mn-lt"/>
                <a:ea typeface="+mn-ea"/>
              </a:rPr>
              <a:t>MyHR</a:t>
            </a:r>
            <a:r>
              <a:rPr lang="en-GB" sz="1100" b="0" kern="0" dirty="0">
                <a:solidFill>
                  <a:schemeClr val="tx1"/>
                </a:solidFill>
                <a:latin typeface="+mn-lt"/>
                <a:ea typeface="+mn-ea"/>
              </a:rPr>
              <a:t> cost for first 3 iterations</a:t>
            </a:r>
          </a:p>
        </p:txBody>
      </p:sp>
    </p:spTree>
    <p:extLst>
      <p:ext uri="{BB962C8B-B14F-4D97-AF65-F5344CB8AC3E}">
        <p14:creationId xmlns:p14="http://schemas.microsoft.com/office/powerpoint/2010/main" val="42932915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EC8D1-C6F6-401F-BC5D-5EA145E1767F}"/>
              </a:ext>
            </a:extLst>
          </p:cNvPr>
          <p:cNvSpPr>
            <a:spLocks noGrp="1"/>
          </p:cNvSpPr>
          <p:nvPr>
            <p:ph type="body" sz="quarter" idx="15"/>
          </p:nvPr>
        </p:nvSpPr>
        <p:spPr>
          <a:xfrm>
            <a:off x="440259" y="3382039"/>
            <a:ext cx="3365500" cy="656655"/>
          </a:xfrm>
        </p:spPr>
        <p:txBody>
          <a:bodyPr/>
          <a:lstStyle/>
          <a:p>
            <a:r>
              <a:rPr lang="en-GB" dirty="0" err="1"/>
              <a:t>MyHR</a:t>
            </a:r>
            <a:r>
              <a:rPr lang="en-GB" dirty="0"/>
              <a:t> 2.0</a:t>
            </a:r>
          </a:p>
        </p:txBody>
      </p:sp>
    </p:spTree>
    <p:extLst>
      <p:ext uri="{BB962C8B-B14F-4D97-AF65-F5344CB8AC3E}">
        <p14:creationId xmlns:p14="http://schemas.microsoft.com/office/powerpoint/2010/main" val="41491686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jucAABAlTdzUAhm.pqfRw"/>
</p:tagLst>
</file>

<file path=ppt/theme/theme1.xml><?xml version="1.0" encoding="utf-8"?>
<a:theme xmlns:a="http://schemas.openxmlformats.org/drawingml/2006/main" name="22_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pPr>
      <a:bodyPr wrap="square" rtlCol="0" anchor="ctr">
        <a:noAutofit/>
      </a:bodyPr>
      <a:lstStyle>
        <a:defPPr algn="l">
          <a:defRPr sz="1000" dirty="0">
            <a:solidFill>
              <a:srgbClr val="55555A"/>
            </a:solid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NG_2018 PPT_Energy Lines Template 16x9 [Read-Only]" id="{4657108C-CAD3-44AC-B13C-CD074A2E51E8}" vid="{35BB5C37-5BE8-43BF-9925-D45D04A5B4D7}"/>
    </a:ext>
  </a:extLst>
</a:theme>
</file>

<file path=ppt/theme/theme2.xml><?xml version="1.0" encoding="utf-8"?>
<a:theme xmlns:a="http://schemas.openxmlformats.org/drawingml/2006/main" name="6_NG_ProjectOne_ppt template">
  <a:themeElements>
    <a:clrScheme name="Rebrand Theme">
      <a:dk1>
        <a:srgbClr val="000000"/>
      </a:dk1>
      <a:lt1>
        <a:sysClr val="window" lastClr="FFFFFF"/>
      </a:lt1>
      <a:dk2>
        <a:srgbClr val="55555A"/>
      </a:dk2>
      <a:lt2>
        <a:srgbClr val="EEECE1"/>
      </a:lt2>
      <a:accent1>
        <a:srgbClr val="00148C"/>
      </a:accent1>
      <a:accent2>
        <a:srgbClr val="00BEB4"/>
      </a:accent2>
      <a:accent3>
        <a:srgbClr val="C800A1"/>
      </a:accent3>
      <a:accent4>
        <a:srgbClr val="FFB45A"/>
      </a:accent4>
      <a:accent5>
        <a:srgbClr val="500A78"/>
      </a:accent5>
      <a:accent6>
        <a:srgbClr val="FA4616"/>
      </a:accent6>
      <a:hlink>
        <a:srgbClr val="0000FF"/>
      </a:hlink>
      <a:folHlink>
        <a:srgbClr val="009DD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 id="{919B9085-1056-4CC1-9AC2-AC4C9A5A30FD}" vid="{10F36973-1C21-4D11-96C6-EBE1C3089E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4139732C40B745B55C0888151638BA" ma:contentTypeVersion="11" ma:contentTypeDescription="Create a new document." ma:contentTypeScope="" ma:versionID="2b50b49d5735a7ab88c5ce265e5ee239">
  <xsd:schema xmlns:xsd="http://www.w3.org/2001/XMLSchema" xmlns:xs="http://www.w3.org/2001/XMLSchema" xmlns:p="http://schemas.microsoft.com/office/2006/metadata/properties" xmlns:ns2="fa065e2f-5981-4882-ab0a-ee517c056da5" xmlns:ns3="a764fa42-a49a-46fb-9867-a6f386c1654d" targetNamespace="http://schemas.microsoft.com/office/2006/metadata/properties" ma:root="true" ma:fieldsID="15161335335c18380a90e91f5109f8f8" ns2:_="" ns3:_="">
    <xsd:import namespace="fa065e2f-5981-4882-ab0a-ee517c056da5"/>
    <xsd:import namespace="a764fa42-a49a-46fb-9867-a6f386c1654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065e2f-5981-4882-ab0a-ee517c056d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64fa42-a49a-46fb-9867-a6f386c1654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1E391-242D-44B4-B40A-C503CC9CFBA5}">
  <ds:schemaRefs>
    <ds:schemaRef ds:uri="http://schemas.microsoft.com/sharepoint/v3/contenttype/forms"/>
  </ds:schemaRefs>
</ds:datastoreItem>
</file>

<file path=customXml/itemProps2.xml><?xml version="1.0" encoding="utf-8"?>
<ds:datastoreItem xmlns:ds="http://schemas.openxmlformats.org/officeDocument/2006/customXml" ds:itemID="{40343EB4-67A3-4ADB-B38F-437CD8D92F77}">
  <ds:schemaRefs>
    <ds:schemaRef ds:uri="fa065e2f-5981-4882-ab0a-ee517c056da5"/>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a764fa42-a49a-46fb-9867-a6f386c1654d"/>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36ABBE3-E6DD-4E48-804F-2C1919380F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065e2f-5981-4882-ab0a-ee517c056da5"/>
    <ds:schemaRef ds:uri="a764fa42-a49a-46fb-9867-a6f386c165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3164</TotalTime>
  <Words>10442</Words>
  <Application>Microsoft Office PowerPoint</Application>
  <PresentationFormat>Widescreen</PresentationFormat>
  <Paragraphs>2058</Paragraphs>
  <Slides>36</Slides>
  <Notes>20</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22_US NG_2018 PPT__EnergyLines Template 16x9</vt:lpstr>
      <vt:lpstr>6_NG_ProjectOne_ppt template</vt:lpstr>
      <vt:lpstr> Executive Steering Group </vt:lpstr>
      <vt:lpstr>PowerPoint Presentation</vt:lpstr>
      <vt:lpstr>PowerPoint Presentation</vt:lpstr>
      <vt:lpstr>PowerPoint Presentation</vt:lpstr>
      <vt:lpstr>PowerPoint Presentation</vt:lpstr>
      <vt:lpstr>PowerPoint Presentation</vt:lpstr>
      <vt:lpstr>~£4.5M of proposed J2L value reliant on MyHR2.0, WDD, &amp; GWT </vt:lpstr>
      <vt:lpstr>Overall Cost &amp; Benefit Case – Executive Summary</vt:lpstr>
      <vt:lpstr>PowerPoint Presentation</vt:lpstr>
      <vt:lpstr>MyHR2.0 Implementation Phasing – Justin</vt:lpstr>
      <vt:lpstr>MyHR2.0 Iteration Cost Forecasts - Andy</vt:lpstr>
      <vt:lpstr>MyHR2.0 Implementation Phasing</vt:lpstr>
      <vt:lpstr>MyHR2.0 Implementation Phasing</vt:lpstr>
      <vt:lpstr>MyHR2.0 Implementation Phasing</vt:lpstr>
      <vt:lpstr>myHR 2.0 Cost Comparison Cost Breakdowns**</vt:lpstr>
      <vt:lpstr>MyHR2.0 Implementation Phasing - Justin</vt:lpstr>
      <vt:lpstr>MyHR2.0 Implementation Phasing - Justin</vt:lpstr>
      <vt:lpstr>myHR 2.0 Programme RAID </vt:lpstr>
      <vt:lpstr>PowerPoint Presentation</vt:lpstr>
      <vt:lpstr>Deliverables, value &amp; benefit</vt:lpstr>
      <vt:lpstr>PowerPoint Presentation</vt:lpstr>
      <vt:lpstr>GWT Status and Timeline</vt:lpstr>
      <vt:lpstr>Appendix Approach 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MyHR2.0 Implementation Phasing – Full SOW</vt:lpstr>
      <vt:lpstr>myHR 2.0 Original Approach Build Phase Cost Breakdowns**</vt:lpstr>
      <vt:lpstr>myHR 2.0 + Global Workforce Tracking Original Approach Build Phase Cost Breakdowns</vt:lpstr>
      <vt:lpstr>DATA DOMAIN Original Approach Build Phase Cost Breakdowns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Tim</dc:creator>
  <cp:lastModifiedBy>Kapoor, Rohan</cp:lastModifiedBy>
  <cp:revision>14</cp:revision>
  <dcterms:created xsi:type="dcterms:W3CDTF">2021-02-16T17:46:04Z</dcterms:created>
  <dcterms:modified xsi:type="dcterms:W3CDTF">2021-03-04T13:59:00Z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1942713516</vt:i4>
  </property>
  <property fmtid="{D5CDD505-2E9C-101B-9397-08002B2CF9AE}" pid="3" name="_NewReviewCycle">
    <vt:lpwstr/>
  </property>
  <property fmtid="{D5CDD505-2E9C-101B-9397-08002B2CF9AE}" pid="4" name="_EmailSubject">
    <vt:lpwstr>MyHR 2.0 Exec Summary - Cost and Benefits </vt:lpwstr>
  </property>
  <property fmtid="{D5CDD505-2E9C-101B-9397-08002B2CF9AE}" pid="5" name="_AuthorEmail">
    <vt:lpwstr>Justin.Kozlowski@nationalgrid.com</vt:lpwstr>
  </property>
  <property fmtid="{D5CDD505-2E9C-101B-9397-08002B2CF9AE}" pid="6" name="_AuthorEmailDisplayName">
    <vt:lpwstr>Kozlowski, Justin</vt:lpwstr>
  </property>
  <property fmtid="{D5CDD505-2E9C-101B-9397-08002B2CF9AE}" pid="7" name="ContentTypeId">
    <vt:lpwstr>0x0101009B4139732C40B745B55C0888151638BA</vt:lpwstr>
  </property>
</Properties>
</file>