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48"/>
  </p:notesMasterIdLst>
  <p:handoutMasterIdLst>
    <p:handoutMasterId r:id="rId49"/>
  </p:handoutMasterIdLst>
  <p:sldIdLst>
    <p:sldId id="547" r:id="rId5"/>
    <p:sldId id="484" r:id="rId6"/>
    <p:sldId id="492" r:id="rId7"/>
    <p:sldId id="546" r:id="rId8"/>
    <p:sldId id="426" r:id="rId9"/>
    <p:sldId id="549" r:id="rId10"/>
    <p:sldId id="550" r:id="rId11"/>
    <p:sldId id="551" r:id="rId12"/>
    <p:sldId id="552" r:id="rId13"/>
    <p:sldId id="553" r:id="rId14"/>
    <p:sldId id="554" r:id="rId15"/>
    <p:sldId id="574" r:id="rId16"/>
    <p:sldId id="556" r:id="rId17"/>
    <p:sldId id="557" r:id="rId18"/>
    <p:sldId id="558" r:id="rId19"/>
    <p:sldId id="559" r:id="rId20"/>
    <p:sldId id="560" r:id="rId21"/>
    <p:sldId id="561" r:id="rId22"/>
    <p:sldId id="573" r:id="rId23"/>
    <p:sldId id="562" r:id="rId24"/>
    <p:sldId id="563" r:id="rId25"/>
    <p:sldId id="564" r:id="rId26"/>
    <p:sldId id="565" r:id="rId27"/>
    <p:sldId id="566" r:id="rId28"/>
    <p:sldId id="567" r:id="rId29"/>
    <p:sldId id="568" r:id="rId30"/>
    <p:sldId id="575" r:id="rId31"/>
    <p:sldId id="576" r:id="rId32"/>
    <p:sldId id="577" r:id="rId33"/>
    <p:sldId id="578" r:id="rId34"/>
    <p:sldId id="579" r:id="rId35"/>
    <p:sldId id="580" r:id="rId36"/>
    <p:sldId id="581" r:id="rId37"/>
    <p:sldId id="582" r:id="rId38"/>
    <p:sldId id="583" r:id="rId39"/>
    <p:sldId id="584" r:id="rId40"/>
    <p:sldId id="569" r:id="rId41"/>
    <p:sldId id="586" r:id="rId42"/>
    <p:sldId id="585" r:id="rId43"/>
    <p:sldId id="570" r:id="rId44"/>
    <p:sldId id="571" r:id="rId45"/>
    <p:sldId id="572" r:id="rId46"/>
    <p:sldId id="442" r:id="rId47"/>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0AC"/>
    <a:srgbClr val="07BFB7"/>
    <a:srgbClr val="87A316"/>
    <a:srgbClr val="EC5C2D"/>
    <a:srgbClr val="55555A"/>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4EBA4-D035-4BEB-A9EB-C63232BF609E}" v="109" dt="2020-11-19T17:03:41.3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2" autoAdjust="0"/>
    <p:restoredTop sz="96085" autoAdjust="0"/>
  </p:normalViewPr>
  <p:slideViewPr>
    <p:cSldViewPr snapToGrid="0">
      <p:cViewPr varScale="1">
        <p:scale>
          <a:sx n="142" d="100"/>
          <a:sy n="142" d="100"/>
        </p:scale>
        <p:origin x="108" y="102"/>
      </p:cViewPr>
      <p:guideLst>
        <p:guide orient="horz" pos="962"/>
        <p:guide pos="748"/>
        <p:guide orient="horz" pos="2255"/>
      </p:guideLst>
    </p:cSldViewPr>
  </p:slideViewPr>
  <p:outlineViewPr>
    <p:cViewPr>
      <p:scale>
        <a:sx n="33" d="100"/>
        <a:sy n="33" d="100"/>
      </p:scale>
      <p:origin x="0" y="-17172"/>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03/12/2020</a:t>
            </a:fld>
            <a:endParaRPr lang="en-US" dirty="0"/>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dirty="0"/>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dirty="0"/>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03/12/2020</a:t>
            </a:fld>
            <a:endParaRPr lang="en-GB" dirty="0"/>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dirty="0"/>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dirty="0"/>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dirty="0"/>
          </a:p>
        </p:txBody>
      </p:sp>
    </p:spTree>
    <p:extLst>
      <p:ext uri="{BB962C8B-B14F-4D97-AF65-F5344CB8AC3E}">
        <p14:creationId xmlns:p14="http://schemas.microsoft.com/office/powerpoint/2010/main" val="48191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19</a:t>
            </a:fld>
            <a:endParaRPr lang="en-GB" dirty="0"/>
          </a:p>
        </p:txBody>
      </p:sp>
    </p:spTree>
    <p:extLst>
      <p:ext uri="{BB962C8B-B14F-4D97-AF65-F5344CB8AC3E}">
        <p14:creationId xmlns:p14="http://schemas.microsoft.com/office/powerpoint/2010/main" val="342050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22</a:t>
            </a:fld>
            <a:endParaRPr lang="en-GB" dirty="0"/>
          </a:p>
        </p:txBody>
      </p:sp>
    </p:spTree>
    <p:extLst>
      <p:ext uri="{BB962C8B-B14F-4D97-AF65-F5344CB8AC3E}">
        <p14:creationId xmlns:p14="http://schemas.microsoft.com/office/powerpoint/2010/main" val="149423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23</a:t>
            </a:fld>
            <a:endParaRPr lang="en-GB" dirty="0"/>
          </a:p>
        </p:txBody>
      </p:sp>
    </p:spTree>
    <p:extLst>
      <p:ext uri="{BB962C8B-B14F-4D97-AF65-F5344CB8AC3E}">
        <p14:creationId xmlns:p14="http://schemas.microsoft.com/office/powerpoint/2010/main" val="4037259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27</a:t>
            </a:fld>
            <a:endParaRPr lang="en-GB" dirty="0"/>
          </a:p>
        </p:txBody>
      </p:sp>
    </p:spTree>
    <p:extLst>
      <p:ext uri="{BB962C8B-B14F-4D97-AF65-F5344CB8AC3E}">
        <p14:creationId xmlns:p14="http://schemas.microsoft.com/office/powerpoint/2010/main" val="3588421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28</a:t>
            </a:fld>
            <a:endParaRPr lang="en-GB" dirty="0"/>
          </a:p>
        </p:txBody>
      </p:sp>
    </p:spTree>
    <p:extLst>
      <p:ext uri="{BB962C8B-B14F-4D97-AF65-F5344CB8AC3E}">
        <p14:creationId xmlns:p14="http://schemas.microsoft.com/office/powerpoint/2010/main" val="1041344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29</a:t>
            </a:fld>
            <a:endParaRPr lang="en-GB" dirty="0"/>
          </a:p>
        </p:txBody>
      </p:sp>
    </p:spTree>
    <p:extLst>
      <p:ext uri="{BB962C8B-B14F-4D97-AF65-F5344CB8AC3E}">
        <p14:creationId xmlns:p14="http://schemas.microsoft.com/office/powerpoint/2010/main" val="105038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30</a:t>
            </a:fld>
            <a:endParaRPr lang="en-GB" dirty="0"/>
          </a:p>
        </p:txBody>
      </p:sp>
    </p:spTree>
    <p:extLst>
      <p:ext uri="{BB962C8B-B14F-4D97-AF65-F5344CB8AC3E}">
        <p14:creationId xmlns:p14="http://schemas.microsoft.com/office/powerpoint/2010/main" val="367167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31</a:t>
            </a:fld>
            <a:endParaRPr lang="en-GB" dirty="0"/>
          </a:p>
        </p:txBody>
      </p:sp>
    </p:spTree>
    <p:extLst>
      <p:ext uri="{BB962C8B-B14F-4D97-AF65-F5344CB8AC3E}">
        <p14:creationId xmlns:p14="http://schemas.microsoft.com/office/powerpoint/2010/main" val="409647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32</a:t>
            </a:fld>
            <a:endParaRPr lang="en-GB" dirty="0"/>
          </a:p>
        </p:txBody>
      </p:sp>
    </p:spTree>
    <p:extLst>
      <p:ext uri="{BB962C8B-B14F-4D97-AF65-F5344CB8AC3E}">
        <p14:creationId xmlns:p14="http://schemas.microsoft.com/office/powerpoint/2010/main" val="3936219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33</a:t>
            </a:fld>
            <a:endParaRPr lang="en-GB" dirty="0"/>
          </a:p>
        </p:txBody>
      </p:sp>
    </p:spTree>
    <p:extLst>
      <p:ext uri="{BB962C8B-B14F-4D97-AF65-F5344CB8AC3E}">
        <p14:creationId xmlns:p14="http://schemas.microsoft.com/office/powerpoint/2010/main" val="2446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5</a:t>
            </a:fld>
            <a:endParaRPr lang="en-GB" dirty="0"/>
          </a:p>
        </p:txBody>
      </p:sp>
    </p:spTree>
    <p:extLst>
      <p:ext uri="{BB962C8B-B14F-4D97-AF65-F5344CB8AC3E}">
        <p14:creationId xmlns:p14="http://schemas.microsoft.com/office/powerpoint/2010/main" val="2073042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34</a:t>
            </a:fld>
            <a:endParaRPr lang="en-GB" dirty="0"/>
          </a:p>
        </p:txBody>
      </p:sp>
    </p:spTree>
    <p:extLst>
      <p:ext uri="{BB962C8B-B14F-4D97-AF65-F5344CB8AC3E}">
        <p14:creationId xmlns:p14="http://schemas.microsoft.com/office/powerpoint/2010/main" val="47885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35</a:t>
            </a:fld>
            <a:endParaRPr lang="en-GB" dirty="0"/>
          </a:p>
        </p:txBody>
      </p:sp>
    </p:spTree>
    <p:extLst>
      <p:ext uri="{BB962C8B-B14F-4D97-AF65-F5344CB8AC3E}">
        <p14:creationId xmlns:p14="http://schemas.microsoft.com/office/powerpoint/2010/main" val="770597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36</a:t>
            </a:fld>
            <a:endParaRPr lang="en-GB" dirty="0"/>
          </a:p>
        </p:txBody>
      </p:sp>
    </p:spTree>
    <p:extLst>
      <p:ext uri="{BB962C8B-B14F-4D97-AF65-F5344CB8AC3E}">
        <p14:creationId xmlns:p14="http://schemas.microsoft.com/office/powerpoint/2010/main" val="1258090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40</a:t>
            </a:fld>
            <a:endParaRPr lang="en-GB" dirty="0"/>
          </a:p>
        </p:txBody>
      </p:sp>
    </p:spTree>
    <p:extLst>
      <p:ext uri="{BB962C8B-B14F-4D97-AF65-F5344CB8AC3E}">
        <p14:creationId xmlns:p14="http://schemas.microsoft.com/office/powerpoint/2010/main" val="353699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42</a:t>
            </a:fld>
            <a:endParaRPr lang="en-GB" dirty="0"/>
          </a:p>
        </p:txBody>
      </p:sp>
    </p:spTree>
    <p:extLst>
      <p:ext uri="{BB962C8B-B14F-4D97-AF65-F5344CB8AC3E}">
        <p14:creationId xmlns:p14="http://schemas.microsoft.com/office/powerpoint/2010/main" val="313309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11</a:t>
            </a:fld>
            <a:endParaRPr lang="en-GB" dirty="0"/>
          </a:p>
        </p:txBody>
      </p:sp>
    </p:spTree>
    <p:extLst>
      <p:ext uri="{BB962C8B-B14F-4D97-AF65-F5344CB8AC3E}">
        <p14:creationId xmlns:p14="http://schemas.microsoft.com/office/powerpoint/2010/main" val="726945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dirty="0"/>
          </a:p>
        </p:txBody>
      </p:sp>
    </p:spTree>
    <p:extLst>
      <p:ext uri="{BB962C8B-B14F-4D97-AF65-F5344CB8AC3E}">
        <p14:creationId xmlns:p14="http://schemas.microsoft.com/office/powerpoint/2010/main" val="188288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14</a:t>
            </a:fld>
            <a:endParaRPr lang="en-GB" dirty="0"/>
          </a:p>
        </p:txBody>
      </p:sp>
    </p:spTree>
    <p:extLst>
      <p:ext uri="{BB962C8B-B14F-4D97-AF65-F5344CB8AC3E}">
        <p14:creationId xmlns:p14="http://schemas.microsoft.com/office/powerpoint/2010/main" val="39960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15</a:t>
            </a:fld>
            <a:endParaRPr lang="en-GB" dirty="0"/>
          </a:p>
        </p:txBody>
      </p:sp>
    </p:spTree>
    <p:extLst>
      <p:ext uri="{BB962C8B-B14F-4D97-AF65-F5344CB8AC3E}">
        <p14:creationId xmlns:p14="http://schemas.microsoft.com/office/powerpoint/2010/main" val="6100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16</a:t>
            </a:fld>
            <a:endParaRPr lang="en-GB" dirty="0"/>
          </a:p>
        </p:txBody>
      </p:sp>
    </p:spTree>
    <p:extLst>
      <p:ext uri="{BB962C8B-B14F-4D97-AF65-F5344CB8AC3E}">
        <p14:creationId xmlns:p14="http://schemas.microsoft.com/office/powerpoint/2010/main" val="91497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17</a:t>
            </a:fld>
            <a:endParaRPr lang="en-GB" dirty="0"/>
          </a:p>
        </p:txBody>
      </p:sp>
    </p:spTree>
    <p:extLst>
      <p:ext uri="{BB962C8B-B14F-4D97-AF65-F5344CB8AC3E}">
        <p14:creationId xmlns:p14="http://schemas.microsoft.com/office/powerpoint/2010/main" val="92670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18</a:t>
            </a:fld>
            <a:endParaRPr lang="en-GB" dirty="0"/>
          </a:p>
        </p:txBody>
      </p:sp>
    </p:spTree>
    <p:extLst>
      <p:ext uri="{BB962C8B-B14F-4D97-AF65-F5344CB8AC3E}">
        <p14:creationId xmlns:p14="http://schemas.microsoft.com/office/powerpoint/2010/main" val="339367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dirty="0"/>
              <a:t>| [Insert document title] | [Insert date]</a:t>
            </a:r>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GB"/>
              <a:t>Click to edit Master title style</a:t>
            </a:r>
            <a:endParaRPr lang="en-GB" dirty="0"/>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GB"/>
              <a:t>Click to edit Master title style</a:t>
            </a:r>
            <a:endParaRPr lang="en-GB" dirty="0"/>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GB"/>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dirty="0"/>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GB"/>
              <a:t>Click to edit Master title style</a:t>
            </a:r>
            <a:endParaRPr lang="en-GB" dirty="0"/>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25295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GB" noProof="0"/>
              <a:t>Click icon to add picture</a:t>
            </a:r>
            <a:endParaRPr lang="en-GB" noProof="0" dirty="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GB"/>
              <a:t>Click to edit Master title style</a:t>
            </a:r>
            <a:endParaRPr lang="en-GB" dirty="0"/>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221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GB" noProof="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GB"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GB"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GB"/>
              <a:t>Click to edit Master title style</a:t>
            </a:r>
            <a:endParaRPr lang="en-GB" dirty="0"/>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6749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GB"/>
              <a:t>Click to edit Master title style</a:t>
            </a:r>
            <a:endParaRPr lang="en-GB" dirty="0"/>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5816916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GB"/>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1851623"/>
            <a:ext cx="6583754" cy="329187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a:extLst>
              <a:ext uri="{FF2B5EF4-FFF2-40B4-BE49-F238E27FC236}">
                <a16:creationId xmlns:a16="http://schemas.microsoft.com/office/drawing/2014/main" id="{33BDBFE5-31C6-9142-B101-8D1AD9C9BF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225463"/>
            <a:ext cx="1410824" cy="290076"/>
          </a:xfrm>
          <a:prstGeom prst="rect">
            <a:avLst/>
          </a:prstGeom>
        </p:spPr>
      </p:pic>
    </p:spTree>
    <p:extLst>
      <p:ext uri="{BB962C8B-B14F-4D97-AF65-F5344CB8AC3E}">
        <p14:creationId xmlns:p14="http://schemas.microsoft.com/office/powerpoint/2010/main" val="23169590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GB"/>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dirty="0"/>
              <a:t> </a:t>
            </a:r>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GB"/>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dirty="0"/>
              <a:t> </a:t>
            </a:r>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GB"/>
              <a:t>Click to edit Master title style</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endParaRPr lang="en-GB" dirty="0"/>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997860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434431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5" name="Round Diagonal Corner Rectangle 4">
            <a:extLst>
              <a:ext uri="{FF2B5EF4-FFF2-40B4-BE49-F238E27FC236}">
                <a16:creationId xmlns:a16="http://schemas.microsoft.com/office/drawing/2014/main" id="{37609B83-716F-4C19-B524-DF1CE466DE04}"/>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0" name="Graphic 19">
            <a:extLst>
              <a:ext uri="{FF2B5EF4-FFF2-40B4-BE49-F238E27FC236}">
                <a16:creationId xmlns:a16="http://schemas.microsoft.com/office/drawing/2014/main" id="{044AFBBA-7610-4A43-B583-B8E6F6343F85}"/>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4446040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dirty="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GB"/>
              <a:t>Click to edit Master title style</a:t>
            </a:r>
            <a:endParaRPr lang="en-GB" dirty="0"/>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36630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GB"/>
              <a:t>Click to edit Master title style</a:t>
            </a:r>
            <a:endParaRPr lang="en-GB" dirty="0"/>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96611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GB"/>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GB"/>
              <a:t>Click to edit Master title style</a:t>
            </a:r>
            <a:endParaRPr lang="en-GB" dirty="0"/>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9164807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GB"/>
              <a:t>Click to edit Master title style</a:t>
            </a:r>
            <a:endParaRPr lang="en-GB" dirty="0"/>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359928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1877437"/>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GB"/>
              <a:t>Click to edit Master title style</a:t>
            </a:r>
            <a:endParaRPr lang="en-GB" dirty="0"/>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71710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GB"/>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GB"/>
              <a:t>Click to edit Master title style</a:t>
            </a:r>
            <a:endParaRPr lang="en-GB" dirty="0"/>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endParaRPr lang="en-GB" dirty="0"/>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endParaRPr lang="en-GB" dirty="0"/>
          </a:p>
        </p:txBody>
      </p:sp>
    </p:spTree>
  </p:cSld>
  <p:clrMap bg1="lt1" tx1="dk1" bg2="lt2" tx2="dk2" accent1="accent1" accent2="accent2" accent3="accent3" accent4="accent4" accent5="accent5" accent6="accent6" hlink="hlink" folHlink="folHlink"/>
  <p:sldLayoutIdLst>
    <p:sldLayoutId id="2147483785" r:id="rId1"/>
    <p:sldLayoutId id="2147483800" r:id="rId2"/>
    <p:sldLayoutId id="2147483801" r:id="rId3"/>
    <p:sldLayoutId id="2147483803" r:id="rId4"/>
    <p:sldLayoutId id="2147483813" r:id="rId5"/>
    <p:sldLayoutId id="2147483804" r:id="rId6"/>
    <p:sldLayoutId id="2147483805" r:id="rId7"/>
    <p:sldLayoutId id="2147483806" r:id="rId8"/>
    <p:sldLayoutId id="2147483786" r:id="rId9"/>
    <p:sldLayoutId id="2147483808" r:id="rId10"/>
    <p:sldLayoutId id="2147483809" r:id="rId11"/>
    <p:sldLayoutId id="2147483814" r:id="rId12"/>
    <p:sldLayoutId id="2147483810" r:id="rId13"/>
    <p:sldLayoutId id="2147483811" r:id="rId14"/>
    <p:sldLayoutId id="2147483812" r:id="rId15"/>
    <p:sldLayoutId id="2147483790" r:id="rId16"/>
    <p:sldLayoutId id="2147483794" r:id="rId17"/>
    <p:sldLayoutId id="2147483796" r:id="rId18"/>
    <p:sldLayoutId id="2147483795" r:id="rId19"/>
    <p:sldLayoutId id="2147483792" r:id="rId20"/>
    <p:sldLayoutId id="2147483793" r:id="rId21"/>
    <p:sldLayoutId id="2147483798" r:id="rId22"/>
    <p:sldLayoutId id="2147483797" r:id="rId23"/>
    <p:sldLayoutId id="2147483784" r:id="rId2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9.emf"/></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4.emf"/><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4.emf"/><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slideLayout" Target="../slideLayouts/slideLayout9.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27.xml.rels><?xml version="1.0" encoding="UTF-8" standalone="yes"?>
<Relationships xmlns="http://schemas.openxmlformats.org/package/2006/relationships"><Relationship Id="rId3" Type="http://schemas.openxmlformats.org/officeDocument/2006/relationships/hyperlink" Target="https://gridhome.nationalgrid.com/sites/learning-and-development/SitePageModern/78612/learning-and-development" TargetMode="External"/><Relationship Id="rId7" Type="http://schemas.openxmlformats.org/officeDocument/2006/relationships/image" Target="../media/image44.emf"/><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gridhome.nationalgrid.com/sites/volunteering/SitePageModern/86798/volunteering" TargetMode="External"/><Relationship Id="rId5" Type="http://schemas.openxmlformats.org/officeDocument/2006/relationships/hyperlink" Target="https://gridhome.nationalgrid.com/sites/learning-and-development/SitePageModern/79002/coaching-and-mentoring" TargetMode="External"/><Relationship Id="rId4" Type="http://schemas.openxmlformats.org/officeDocument/2006/relationships/hyperlink" Target="https://gridhome.nationalgrid.com/sites/learning-and-development/SitePageModern/78811/leadership-assessment-tool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47.emf"/><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50.emf"/><Relationship Id="rId4" Type="http://schemas.openxmlformats.org/officeDocument/2006/relationships/image" Target="../media/image49.emf"/></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6.emf"/></Relationships>
</file>

<file path=ppt/slides/_rels/slide3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59.emf"/><Relationship Id="rId4" Type="http://schemas.openxmlformats.org/officeDocument/2006/relationships/image" Target="../media/image58.emf"/></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61.emf"/></Relationships>
</file>

<file path=ppt/slides/_rels/slide3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64.emf"/><Relationship Id="rId4" Type="http://schemas.openxmlformats.org/officeDocument/2006/relationships/image" Target="../media/image63.emf"/></Relationships>
</file>

<file path=ppt/slides/_rels/slide3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66.emf"/></Relationships>
</file>

<file path=ppt/slides/_rels/slide36.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68.emf"/></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pYKH2uSax8U&amp;feature=youtu.be" TargetMode="External"/><Relationship Id="rId2" Type="http://schemas.openxmlformats.org/officeDocument/2006/relationships/hyperlink" Target="https://gridhome.nationalgrid.com/sites/new-reward/SitePageModern/83501/appreciate" TargetMode="External"/><Relationship Id="rId1" Type="http://schemas.openxmlformats.org/officeDocument/2006/relationships/slideLayout" Target="../slideLayouts/slideLayout9.xml"/><Relationship Id="rId6" Type="http://schemas.openxmlformats.org/officeDocument/2006/relationships/hyperlink" Target="https://diversity.lbl.gov/2019/09/24/tedx-talk-on-psychological-safety/" TargetMode="External"/><Relationship Id="rId5" Type="http://schemas.openxmlformats.org/officeDocument/2006/relationships/hyperlink" Target="https://www.thersa.org/discover/videos/rsa-shorts/2013/12/Brene-Brown-on-Empathy" TargetMode="External"/><Relationship Id="rId4" Type="http://schemas.openxmlformats.org/officeDocument/2006/relationships/hyperlink" Target="https://hbr.org/2017/08/high-performing-teams-need-psychological-safety-heres-how-to-create-i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performancemanager4.successfactors.com/sf/learning?destUrl=https%3a%2f%2fnatgrid3%2eplateau%2ecom%2flearning%2fuser%2fdeeplink%5fredirect%2ejsp%3flinkId%3dITEM%5fDETAILS%26componentID%3dUK%5fPLD%5fPDVW069%26componentTypeID%3dONLINE%26revisionDate%3d1563523200000%26fromSF%3dY&amp;company=natgridP1" TargetMode="External"/><Relationship Id="rId2" Type="http://schemas.openxmlformats.org/officeDocument/2006/relationships/hyperlink" Target="https://performancemanager4.successfactors.com/sf/learning?destUrl=https%3a%2f%2fnatgrid3%2eplateau%2ecom%2flearning%2fuser%2fdeeplink%5fredirect%2ejsp%3flinkId%3dITEM%5fDETAILS%26componentID%3dUS%5fPLD%5fPDV316%26componentTypeID%3dONLINE%26revisionDate%3d1565278680000%26fromSF%3dY&amp;company=natgridP1" TargetMode="External"/><Relationship Id="rId1" Type="http://schemas.openxmlformats.org/officeDocument/2006/relationships/slideLayout" Target="../slideLayouts/slideLayout9.xml"/><Relationship Id="rId5" Type="http://schemas.openxmlformats.org/officeDocument/2006/relationships/hyperlink" Target="https://www.youtube.com/watch?v=FQNbaKkYk_Q" TargetMode="External"/><Relationship Id="rId4" Type="http://schemas.openxmlformats.org/officeDocument/2006/relationships/hyperlink" Target="https://hbr.org/podcast/2020/06/great-leaders-use-tough-love-to-improve-performance"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ight, drawing&#10;&#10;Description automatically generated">
            <a:extLst>
              <a:ext uri="{FF2B5EF4-FFF2-40B4-BE49-F238E27FC236}">
                <a16:creationId xmlns:a16="http://schemas.microsoft.com/office/drawing/2014/main" id="{C01100F9-D8EE-C241-B3F2-46A7817FC5C7}"/>
              </a:ext>
            </a:extLst>
          </p:cNvPr>
          <p:cNvPicPr>
            <a:picLocks noChangeAspect="1"/>
          </p:cNvPicPr>
          <p:nvPr/>
        </p:nvPicPr>
        <p:blipFill>
          <a:blip r:embed="rId3"/>
          <a:stretch>
            <a:fillRect/>
          </a:stretch>
        </p:blipFill>
        <p:spPr>
          <a:xfrm>
            <a:off x="1245374" y="506287"/>
            <a:ext cx="4227747" cy="4778672"/>
          </a:xfrm>
          <a:prstGeom prst="rect">
            <a:avLst/>
          </a:prstGeom>
        </p:spPr>
      </p:pic>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1851623"/>
            <a:ext cx="2560239" cy="1044000"/>
          </a:xfrm>
        </p:spPr>
        <p:txBody>
          <a:bodyPr wrap="square" anchor="t">
            <a:noAutofit/>
          </a:bodyPr>
          <a:lstStyle/>
          <a:p>
            <a:r>
              <a:rPr lang="en-GB" sz="4400" dirty="0"/>
              <a:t>Talent</a:t>
            </a:r>
            <a:br>
              <a:rPr lang="en-GB" sz="4400" dirty="0"/>
            </a:br>
            <a:r>
              <a:rPr lang="en-GB" sz="4400" dirty="0"/>
              <a:t>Toolkit</a:t>
            </a: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61191" y="2948393"/>
            <a:ext cx="4033839" cy="523220"/>
          </a:xfrm>
        </p:spPr>
        <p:txBody>
          <a:bodyPr wrap="square" anchor="t">
            <a:normAutofit/>
          </a:bodyPr>
          <a:lstStyle/>
          <a:p>
            <a:pPr>
              <a:lnSpc>
                <a:spcPct val="90000"/>
              </a:lnSpc>
            </a:pPr>
            <a:r>
              <a:rPr lang="en-GB" sz="1300" b="0" dirty="0"/>
              <a:t>October 2020</a:t>
            </a:r>
          </a:p>
        </p:txBody>
      </p:sp>
      <p:pic>
        <p:nvPicPr>
          <p:cNvPr id="3" name="Picture 2">
            <a:extLst>
              <a:ext uri="{FF2B5EF4-FFF2-40B4-BE49-F238E27FC236}">
                <a16:creationId xmlns:a16="http://schemas.microsoft.com/office/drawing/2014/main" id="{4273A6D4-3FC8-DB45-83AD-DA972F433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20364" y="2571750"/>
            <a:ext cx="4086676" cy="1998455"/>
          </a:xfrm>
          <a:prstGeom prst="rect">
            <a:avLst/>
          </a:prstGeom>
        </p:spPr>
      </p:pic>
    </p:spTree>
    <p:extLst>
      <p:ext uri="{BB962C8B-B14F-4D97-AF65-F5344CB8AC3E}">
        <p14:creationId xmlns:p14="http://schemas.microsoft.com/office/powerpoint/2010/main" val="412862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1" y="1377044"/>
            <a:ext cx="2572819" cy="2800767"/>
          </a:xfrm>
        </p:spPr>
        <p:txBody>
          <a:bodyPr/>
          <a:lstStyle/>
          <a:p>
            <a:pPr lvl="8"/>
            <a:r>
              <a:rPr lang="en-GB" sz="1400" dirty="0"/>
              <a:t>Evaluating future potential can be very tricky; mainly because you are trying to predict the individuals ability to do well in a position he/she hasn’t yet filled. While there is no scientific formula that provides an exact judgement of potential, we have decided upon three areas of ability; thinking, emotional intelligence and drive, that we believe will give us a good baseline of potential;</a:t>
            </a:r>
          </a:p>
        </p:txBody>
      </p:sp>
      <p:sp>
        <p:nvSpPr>
          <p:cNvPr id="2" name="Title 1"/>
          <p:cNvSpPr>
            <a:spLocks noGrp="1"/>
          </p:cNvSpPr>
          <p:nvPr>
            <p:ph type="title"/>
          </p:nvPr>
        </p:nvSpPr>
        <p:spPr/>
        <p:txBody>
          <a:bodyPr/>
          <a:lstStyle/>
          <a:p>
            <a:r>
              <a:rPr lang="en-GB" sz="1800" dirty="0"/>
              <a:t>What do we mean by Ability?</a:t>
            </a:r>
            <a:br>
              <a:rPr lang="en-GB" dirty="0"/>
            </a:br>
            <a:r>
              <a:rPr lang="en-GB" sz="1400" b="0" dirty="0">
                <a:solidFill>
                  <a:srgbClr val="07BFB7"/>
                </a:solidFill>
              </a:rPr>
              <a:t>What are indicators of Potential?</a:t>
            </a:r>
            <a:endParaRPr lang="en-GB" sz="1400" b="0" dirty="0"/>
          </a:p>
        </p:txBody>
      </p:sp>
      <p:sp>
        <p:nvSpPr>
          <p:cNvPr id="6" name="Text Placeholder 7">
            <a:extLst>
              <a:ext uri="{FF2B5EF4-FFF2-40B4-BE49-F238E27FC236}">
                <a16:creationId xmlns:a16="http://schemas.microsoft.com/office/drawing/2014/main" id="{2D0F7A07-03A4-FE44-B9BD-E7D506006125}"/>
              </a:ext>
            </a:extLst>
          </p:cNvPr>
          <p:cNvSpPr txBox="1">
            <a:spLocks/>
          </p:cNvSpPr>
          <p:nvPr/>
        </p:nvSpPr>
        <p:spPr bwMode="auto">
          <a:xfrm>
            <a:off x="3638833" y="1855901"/>
            <a:ext cx="138114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Thinking</a:t>
            </a:r>
          </a:p>
          <a:p>
            <a:pPr lvl="8">
              <a:spcAft>
                <a:spcPts val="0"/>
              </a:spcAft>
            </a:pPr>
            <a:r>
              <a:rPr lang="en-GB" sz="1050" dirty="0">
                <a:solidFill>
                  <a:srgbClr val="55555A"/>
                </a:solidFill>
                <a:ea typeface="Segoe UI" panose="020B0502040204020203" pitchFamily="34" charset="0"/>
                <a:cs typeface="Segoe UI" panose="020B0502040204020203" pitchFamily="34" charset="0"/>
              </a:rPr>
              <a:t>An individuals reasoning and problem solving skills, or their ability to learn and understand.</a:t>
            </a:r>
            <a:endParaRPr lang="en-GB" sz="1050" dirty="0">
              <a:solidFill>
                <a:srgbClr val="55555A"/>
              </a:solidFill>
            </a:endParaRPr>
          </a:p>
        </p:txBody>
      </p:sp>
      <p:sp>
        <p:nvSpPr>
          <p:cNvPr id="7" name="Text Placeholder 7">
            <a:extLst>
              <a:ext uri="{FF2B5EF4-FFF2-40B4-BE49-F238E27FC236}">
                <a16:creationId xmlns:a16="http://schemas.microsoft.com/office/drawing/2014/main" id="{6AD12D87-4B9D-4F4F-AF34-4C19D0855702}"/>
              </a:ext>
            </a:extLst>
          </p:cNvPr>
          <p:cNvSpPr txBox="1">
            <a:spLocks/>
          </p:cNvSpPr>
          <p:nvPr/>
        </p:nvSpPr>
        <p:spPr bwMode="auto">
          <a:xfrm>
            <a:off x="4884511" y="3713288"/>
            <a:ext cx="2291123"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Drive</a:t>
            </a:r>
          </a:p>
          <a:p>
            <a:pPr lvl="8">
              <a:spcAft>
                <a:spcPts val="0"/>
              </a:spcAft>
            </a:pPr>
            <a:r>
              <a:rPr lang="en-GB" sz="1050" dirty="0">
                <a:solidFill>
                  <a:srgbClr val="55555A"/>
                </a:solidFill>
                <a:ea typeface="Segoe UI" panose="020B0502040204020203" pitchFamily="34" charset="0"/>
                <a:cs typeface="Segoe UI" panose="020B0502040204020203" pitchFamily="34" charset="0"/>
              </a:rPr>
              <a:t>An individual displays their attitude to achieve and takes ownership of this.</a:t>
            </a:r>
            <a:endParaRPr lang="en-GB" sz="1050" dirty="0">
              <a:solidFill>
                <a:srgbClr val="55555A"/>
              </a:solidFill>
            </a:endParaRPr>
          </a:p>
        </p:txBody>
      </p:sp>
      <p:sp>
        <p:nvSpPr>
          <p:cNvPr id="9" name="Text Placeholder 7">
            <a:extLst>
              <a:ext uri="{FF2B5EF4-FFF2-40B4-BE49-F238E27FC236}">
                <a16:creationId xmlns:a16="http://schemas.microsoft.com/office/drawing/2014/main" id="{DFB3EA58-8857-544A-AD17-D988F59E6B63}"/>
              </a:ext>
            </a:extLst>
          </p:cNvPr>
          <p:cNvSpPr txBox="1">
            <a:spLocks/>
          </p:cNvSpPr>
          <p:nvPr/>
        </p:nvSpPr>
        <p:spPr bwMode="auto">
          <a:xfrm>
            <a:off x="7042152" y="2121560"/>
            <a:ext cx="171026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Emotional Intelligence</a:t>
            </a:r>
          </a:p>
          <a:p>
            <a:pPr lvl="8">
              <a:spcAft>
                <a:spcPts val="0"/>
              </a:spcAft>
            </a:pPr>
            <a:r>
              <a:rPr lang="en-GB" sz="1050" dirty="0">
                <a:solidFill>
                  <a:srgbClr val="55555A"/>
                </a:solidFill>
                <a:ea typeface="Segoe UI" panose="020B0502040204020203" pitchFamily="34" charset="0"/>
                <a:cs typeface="Segoe UI" panose="020B0502040204020203" pitchFamily="34" charset="0"/>
              </a:rPr>
              <a:t>A individuals interpersonal and communication skills,</a:t>
            </a:r>
            <a:br>
              <a:rPr lang="en-GB" sz="1050" dirty="0">
                <a:solidFill>
                  <a:srgbClr val="55555A"/>
                </a:solidFill>
                <a:ea typeface="Segoe UI" panose="020B0502040204020203" pitchFamily="34" charset="0"/>
                <a:cs typeface="Segoe UI" panose="020B0502040204020203" pitchFamily="34" charset="0"/>
              </a:rPr>
            </a:br>
            <a:r>
              <a:rPr lang="en-GB" sz="1050" dirty="0">
                <a:solidFill>
                  <a:srgbClr val="55555A"/>
                </a:solidFill>
                <a:ea typeface="Segoe UI" panose="020B0502040204020203" pitchFamily="34" charset="0"/>
                <a:cs typeface="Segoe UI" panose="020B0502040204020203" pitchFamily="34" charset="0"/>
              </a:rPr>
              <a:t>their ability to read others and adapt their style.</a:t>
            </a:r>
            <a:endParaRPr lang="en-GB" sz="1050" dirty="0">
              <a:solidFill>
                <a:srgbClr val="55555A"/>
              </a:solidFill>
            </a:endParaRPr>
          </a:p>
        </p:txBody>
      </p:sp>
      <p:pic>
        <p:nvPicPr>
          <p:cNvPr id="10" name="Picture 9">
            <a:extLst>
              <a:ext uri="{FF2B5EF4-FFF2-40B4-BE49-F238E27FC236}">
                <a16:creationId xmlns:a16="http://schemas.microsoft.com/office/drawing/2014/main" id="{6062758B-3E61-454D-B3D1-64A2DC9F2191}"/>
              </a:ext>
            </a:extLst>
          </p:cNvPr>
          <p:cNvPicPr>
            <a:picLocks noChangeAspect="1"/>
          </p:cNvPicPr>
          <p:nvPr/>
        </p:nvPicPr>
        <p:blipFill>
          <a:blip r:embed="rId2"/>
          <a:stretch>
            <a:fillRect/>
          </a:stretch>
        </p:blipFill>
        <p:spPr>
          <a:xfrm>
            <a:off x="4521661" y="1330689"/>
            <a:ext cx="2863299" cy="2382599"/>
          </a:xfrm>
          <a:prstGeom prst="rect">
            <a:avLst/>
          </a:prstGeom>
        </p:spPr>
      </p:pic>
    </p:spTree>
    <p:extLst>
      <p:ext uri="{BB962C8B-B14F-4D97-AF65-F5344CB8AC3E}">
        <p14:creationId xmlns:p14="http://schemas.microsoft.com/office/powerpoint/2010/main" val="2653518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What do we mean by Ability?</a:t>
            </a:r>
            <a:br>
              <a:rPr lang="en-GB" sz="1800" dirty="0"/>
            </a:br>
            <a:r>
              <a:rPr lang="en-GB" sz="1400" b="0" dirty="0">
                <a:solidFill>
                  <a:srgbClr val="07BFB7"/>
                </a:solidFill>
              </a:rPr>
              <a:t>What are indicators of Potential?</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245046"/>
            <a:ext cx="2280817" cy="217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Thinking</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describe complex materials to others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think strategically</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solve problems with no clear solutions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Learns quickly and transfers that learning from one area to another</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arrive at creative solutions to problems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absorb complex concepts and incorporate them into his or her work </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Actively seeks opportunities to grow </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Quick to spot new opportunities and challenge the status quo</a:t>
            </a:r>
          </a:p>
        </p:txBody>
      </p:sp>
      <p:sp>
        <p:nvSpPr>
          <p:cNvPr id="10" name="Text Placeholder 7">
            <a:extLst>
              <a:ext uri="{FF2B5EF4-FFF2-40B4-BE49-F238E27FC236}">
                <a16:creationId xmlns:a16="http://schemas.microsoft.com/office/drawing/2014/main" id="{E1E91CC4-71B5-4848-BB59-D4AC30962611}"/>
              </a:ext>
            </a:extLst>
          </p:cNvPr>
          <p:cNvSpPr txBox="1">
            <a:spLocks/>
          </p:cNvSpPr>
          <p:nvPr/>
        </p:nvSpPr>
        <p:spPr bwMode="auto">
          <a:xfrm>
            <a:off x="3074853" y="2245046"/>
            <a:ext cx="2721385" cy="25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Emotional Intelligence</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Uses self awareness to manage own behaviours and relationships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Insightful, reflective and clearly understands others behaviours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Inspires others </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Can adapt their communication style to suit their audience</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Actively seeks and responds to feedback and prepares others to receive feedback</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Takes action to establish and maintain connections with people outside of the formal work group</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Is resilient and  remains calm under pressure</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rPr>
              <a:t>Gains other people's trust demonstrating openness and honesty, behaving consistently, and acting in accordance with our values</a:t>
            </a:r>
          </a:p>
        </p:txBody>
      </p:sp>
      <p:sp>
        <p:nvSpPr>
          <p:cNvPr id="11" name="Text Placeholder 7">
            <a:extLst>
              <a:ext uri="{FF2B5EF4-FFF2-40B4-BE49-F238E27FC236}">
                <a16:creationId xmlns:a16="http://schemas.microsoft.com/office/drawing/2014/main" id="{CC83BCAC-6D0A-3A41-8F9A-746A392C60D7}"/>
              </a:ext>
            </a:extLst>
          </p:cNvPr>
          <p:cNvSpPr txBox="1">
            <a:spLocks/>
          </p:cNvSpPr>
          <p:nvPr/>
        </p:nvSpPr>
        <p:spPr bwMode="auto">
          <a:xfrm>
            <a:off x="6151879" y="2245046"/>
            <a:ext cx="2508471" cy="213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Drive</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Relishes accountability and responsibility – is driven to achieve at pace</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Leads change effectively and strives for continuous improvement.</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Described as delivering results and thriving under new and difficult conditions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Can persevere to find the answers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Inspires others to consistently achieve stretch goals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Maintains optimism in the face of uncertainty and setbacks</a:t>
            </a:r>
          </a:p>
          <a:p>
            <a:pPr marL="171450" lvl="8" indent="-171450">
              <a:lnSpc>
                <a:spcPts val="960"/>
              </a:lnSpc>
              <a:spcAft>
                <a:spcPts val="3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Maintains focus on achieving goals and progress over perfection </a:t>
            </a:r>
            <a:endParaRPr lang="en-GB" sz="900" dirty="0">
              <a:solidFill>
                <a:srgbClr val="55555A"/>
              </a:solidFill>
            </a:endParaRPr>
          </a:p>
        </p:txBody>
      </p:sp>
      <p:cxnSp>
        <p:nvCxnSpPr>
          <p:cNvPr id="6" name="Straight Connector 5">
            <a:extLst>
              <a:ext uri="{FF2B5EF4-FFF2-40B4-BE49-F238E27FC236}">
                <a16:creationId xmlns:a16="http://schemas.microsoft.com/office/drawing/2014/main" id="{5042DE90-F042-AC4F-90FE-096BCE93E496}"/>
              </a:ext>
            </a:extLst>
          </p:cNvPr>
          <p:cNvCxnSpPr>
            <a:cxnSpLocks/>
          </p:cNvCxnSpPr>
          <p:nvPr/>
        </p:nvCxnSpPr>
        <p:spPr bwMode="auto">
          <a:xfrm>
            <a:off x="322780" y="2147401"/>
            <a:ext cx="2341762"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22B2797E-4AC1-2342-9565-2BA7D4E1BAFE}"/>
              </a:ext>
            </a:extLst>
          </p:cNvPr>
          <p:cNvCxnSpPr>
            <a:cxnSpLocks/>
          </p:cNvCxnSpPr>
          <p:nvPr/>
        </p:nvCxnSpPr>
        <p:spPr bwMode="auto">
          <a:xfrm>
            <a:off x="3074853" y="2147401"/>
            <a:ext cx="2721385" cy="0"/>
          </a:xfrm>
          <a:prstGeom prst="line">
            <a:avLst/>
          </a:prstGeom>
          <a:ln>
            <a:solidFill>
              <a:srgbClr val="00AFF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5849AC1-FC0B-2C43-A0E3-D2E09F50E261}"/>
              </a:ext>
            </a:extLst>
          </p:cNvPr>
          <p:cNvCxnSpPr>
            <a:cxnSpLocks/>
          </p:cNvCxnSpPr>
          <p:nvPr/>
        </p:nvCxnSpPr>
        <p:spPr bwMode="auto">
          <a:xfrm>
            <a:off x="6151880" y="2147401"/>
            <a:ext cx="2508470" cy="0"/>
          </a:xfrm>
          <a:prstGeom prst="line">
            <a:avLst/>
          </a:prstGeom>
          <a:ln>
            <a:solidFill>
              <a:srgbClr val="78A22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1" y="830110"/>
            <a:ext cx="7498740" cy="646331"/>
          </a:xfrm>
        </p:spPr>
        <p:txBody>
          <a:bodyPr/>
          <a:lstStyle/>
          <a:p>
            <a:pPr lvl="8"/>
            <a:r>
              <a:rPr lang="en-GB" sz="1400" dirty="0"/>
              <a:t>Under the areas of Thinking, Emotional Intelligence and Drive we have developed a simple list to help leaders to identify talent. Using the characteristics below can help you identify potential:</a:t>
            </a:r>
          </a:p>
        </p:txBody>
      </p:sp>
      <p:pic>
        <p:nvPicPr>
          <p:cNvPr id="22" name="Picture 21">
            <a:extLst>
              <a:ext uri="{FF2B5EF4-FFF2-40B4-BE49-F238E27FC236}">
                <a16:creationId xmlns:a16="http://schemas.microsoft.com/office/drawing/2014/main" id="{C7034334-B660-FE46-A728-B20C5C70CC29}"/>
              </a:ext>
            </a:extLst>
          </p:cNvPr>
          <p:cNvPicPr>
            <a:picLocks noChangeAspect="1"/>
          </p:cNvPicPr>
          <p:nvPr/>
        </p:nvPicPr>
        <p:blipFill>
          <a:blip r:embed="rId3"/>
          <a:stretch>
            <a:fillRect/>
          </a:stretch>
        </p:blipFill>
        <p:spPr>
          <a:xfrm>
            <a:off x="322780" y="1451525"/>
            <a:ext cx="611658" cy="611658"/>
          </a:xfrm>
          <a:prstGeom prst="rect">
            <a:avLst/>
          </a:prstGeom>
        </p:spPr>
      </p:pic>
      <p:pic>
        <p:nvPicPr>
          <p:cNvPr id="23" name="Picture 22">
            <a:extLst>
              <a:ext uri="{FF2B5EF4-FFF2-40B4-BE49-F238E27FC236}">
                <a16:creationId xmlns:a16="http://schemas.microsoft.com/office/drawing/2014/main" id="{67157B0E-4FFC-8B49-8007-D7747F343A02}"/>
              </a:ext>
            </a:extLst>
          </p:cNvPr>
          <p:cNvPicPr>
            <a:picLocks noChangeAspect="1"/>
          </p:cNvPicPr>
          <p:nvPr/>
        </p:nvPicPr>
        <p:blipFill>
          <a:blip r:embed="rId4"/>
          <a:stretch>
            <a:fillRect/>
          </a:stretch>
        </p:blipFill>
        <p:spPr>
          <a:xfrm>
            <a:off x="3077775" y="1451525"/>
            <a:ext cx="611658" cy="611658"/>
          </a:xfrm>
          <a:prstGeom prst="rect">
            <a:avLst/>
          </a:prstGeom>
        </p:spPr>
      </p:pic>
      <p:pic>
        <p:nvPicPr>
          <p:cNvPr id="24" name="Picture 23">
            <a:extLst>
              <a:ext uri="{FF2B5EF4-FFF2-40B4-BE49-F238E27FC236}">
                <a16:creationId xmlns:a16="http://schemas.microsoft.com/office/drawing/2014/main" id="{9CF872BC-1120-BF42-829C-25E35C42C785}"/>
              </a:ext>
            </a:extLst>
          </p:cNvPr>
          <p:cNvPicPr>
            <a:picLocks noChangeAspect="1"/>
          </p:cNvPicPr>
          <p:nvPr/>
        </p:nvPicPr>
        <p:blipFill>
          <a:blip r:embed="rId5"/>
          <a:stretch>
            <a:fillRect/>
          </a:stretch>
        </p:blipFill>
        <p:spPr>
          <a:xfrm>
            <a:off x="6151879" y="1451525"/>
            <a:ext cx="611658" cy="611658"/>
          </a:xfrm>
          <a:prstGeom prst="rect">
            <a:avLst/>
          </a:prstGeom>
        </p:spPr>
      </p:pic>
    </p:spTree>
    <p:extLst>
      <p:ext uri="{BB962C8B-B14F-4D97-AF65-F5344CB8AC3E}">
        <p14:creationId xmlns:p14="http://schemas.microsoft.com/office/powerpoint/2010/main" val="378620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Using the 9-Box Grid </a:t>
            </a:r>
            <a:br>
              <a:rPr lang="en-GB" sz="1800" dirty="0"/>
            </a:br>
            <a:r>
              <a:rPr lang="en-GB" sz="1400" b="0" dirty="0">
                <a:solidFill>
                  <a:srgbClr val="07BFB7"/>
                </a:solidFill>
              </a:rPr>
              <a:t>Performance and Potential</a:t>
            </a:r>
            <a:endParaRPr lang="en-GB" sz="1400" dirty="0"/>
          </a:p>
        </p:txBody>
      </p:sp>
      <p:sp>
        <p:nvSpPr>
          <p:cNvPr id="11" name="Text Placeholder 7">
            <a:extLst>
              <a:ext uri="{FF2B5EF4-FFF2-40B4-BE49-F238E27FC236}">
                <a16:creationId xmlns:a16="http://schemas.microsoft.com/office/drawing/2014/main" id="{CC83BCAC-6D0A-3A41-8F9A-746A392C60D7}"/>
              </a:ext>
            </a:extLst>
          </p:cNvPr>
          <p:cNvSpPr txBox="1">
            <a:spLocks/>
          </p:cNvSpPr>
          <p:nvPr/>
        </p:nvSpPr>
        <p:spPr bwMode="auto">
          <a:xfrm>
            <a:off x="6482202" y="2037930"/>
            <a:ext cx="22612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spc="-40" dirty="0"/>
              <a:t>The Potential scale is At Level,</a:t>
            </a:r>
            <a:br>
              <a:rPr lang="en-GB" sz="1050" b="1" spc="-40" dirty="0"/>
            </a:br>
            <a:r>
              <a:rPr lang="en-GB" sz="1050" b="1" spc="-40" dirty="0"/>
              <a:t>One Level up and Two Levels up.</a:t>
            </a:r>
          </a:p>
          <a:p>
            <a:pPr lvl="8">
              <a:lnSpc>
                <a:spcPts val="960"/>
              </a:lnSpc>
              <a:spcAft>
                <a:spcPts val="300"/>
              </a:spcAft>
              <a:buClr>
                <a:srgbClr val="00148C"/>
              </a:buClr>
            </a:pPr>
            <a:r>
              <a:rPr lang="en-GB" sz="800" spc="-10" dirty="0">
                <a:solidFill>
                  <a:srgbClr val="55555A"/>
                </a:solidFill>
                <a:ea typeface="Segoe UI" panose="020B0502040204020203" pitchFamily="34" charset="0"/>
                <a:cs typeface="Segoe UI" panose="020B0502040204020203" pitchFamily="34" charset="0"/>
              </a:rPr>
              <a:t>Make a judgement using your assessment of potential whether the individual is at level, or if they are able to progress upwards one or two levels.</a:t>
            </a: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0" y="830110"/>
            <a:ext cx="8420697" cy="646331"/>
          </a:xfrm>
        </p:spPr>
        <p:txBody>
          <a:bodyPr/>
          <a:lstStyle/>
          <a:p>
            <a:pPr lvl="8"/>
            <a:r>
              <a:rPr lang="en-GB" sz="1400" dirty="0"/>
              <a:t>Once you have reviewed someone’s performance and potential you then need to map them onto the</a:t>
            </a:r>
            <a:br>
              <a:rPr lang="en-GB" sz="1400" dirty="0"/>
            </a:br>
            <a:r>
              <a:rPr lang="en-GB" sz="1400" dirty="0"/>
              <a:t>9-box grid. There are some high level descriptors for each of the boxes which are there as a guide BUT remember this is not a science and your view on them might change over time. </a:t>
            </a:r>
          </a:p>
        </p:txBody>
      </p:sp>
      <p:sp>
        <p:nvSpPr>
          <p:cNvPr id="21" name="Text Placeholder 7">
            <a:extLst>
              <a:ext uri="{FF2B5EF4-FFF2-40B4-BE49-F238E27FC236}">
                <a16:creationId xmlns:a16="http://schemas.microsoft.com/office/drawing/2014/main" id="{5E5A3FA2-EF70-994C-9E8C-EC59D65A9530}"/>
              </a:ext>
            </a:extLst>
          </p:cNvPr>
          <p:cNvSpPr txBox="1">
            <a:spLocks/>
          </p:cNvSpPr>
          <p:nvPr/>
        </p:nvSpPr>
        <p:spPr bwMode="auto">
          <a:xfrm>
            <a:off x="6482202" y="3425310"/>
            <a:ext cx="2261275" cy="104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spc="-40" dirty="0"/>
              <a:t>The Performance scale is low,</a:t>
            </a:r>
            <a:br>
              <a:rPr lang="en-GB" sz="1050" b="1" spc="-40" dirty="0"/>
            </a:br>
            <a:r>
              <a:rPr lang="en-GB" sz="1050" b="1" spc="-40" dirty="0"/>
              <a:t>medium and high.</a:t>
            </a:r>
          </a:p>
          <a:p>
            <a:pPr lvl="8">
              <a:lnSpc>
                <a:spcPts val="960"/>
              </a:lnSpc>
              <a:spcAft>
                <a:spcPts val="300"/>
              </a:spcAft>
              <a:buClr>
                <a:srgbClr val="00148C"/>
              </a:buClr>
            </a:pPr>
            <a:r>
              <a:rPr lang="en-GB" sz="800" spc="-10" dirty="0">
                <a:solidFill>
                  <a:srgbClr val="55555A"/>
                </a:solidFill>
                <a:ea typeface="Segoe UI" panose="020B0502040204020203" pitchFamily="34" charset="0"/>
                <a:cs typeface="Segoe UI" panose="020B0502040204020203" pitchFamily="34" charset="0"/>
              </a:rPr>
              <a:t>Make a judgement on performance over the last</a:t>
            </a:r>
            <a:br>
              <a:rPr lang="en-GB" sz="800" spc="-10" dirty="0">
                <a:solidFill>
                  <a:srgbClr val="55555A"/>
                </a:solidFill>
                <a:ea typeface="Segoe UI" panose="020B0502040204020203" pitchFamily="34" charset="0"/>
                <a:cs typeface="Segoe UI" panose="020B0502040204020203" pitchFamily="34" charset="0"/>
              </a:rPr>
            </a:br>
            <a:r>
              <a:rPr lang="en-GB" sz="800" spc="-10" dirty="0">
                <a:solidFill>
                  <a:srgbClr val="55555A"/>
                </a:solidFill>
                <a:ea typeface="Segoe UI" panose="020B0502040204020203" pitchFamily="34" charset="0"/>
                <a:cs typeface="Segoe UI" panose="020B0502040204020203" pitchFamily="34" charset="0"/>
              </a:rPr>
              <a:t>3 years, taking into account the normal highs and lows you would expect in a performance year. This allows you to consider how people are performing in different roles, under different managers.</a:t>
            </a:r>
          </a:p>
        </p:txBody>
      </p:sp>
      <p:sp>
        <p:nvSpPr>
          <p:cNvPr id="27" name="Rectangle 26">
            <a:extLst>
              <a:ext uri="{FF2B5EF4-FFF2-40B4-BE49-F238E27FC236}">
                <a16:creationId xmlns:a16="http://schemas.microsoft.com/office/drawing/2014/main" id="{1C34A657-5BBD-3042-99EB-AB78EDD56F8F}"/>
              </a:ext>
            </a:extLst>
          </p:cNvPr>
          <p:cNvSpPr/>
          <p:nvPr/>
        </p:nvSpPr>
        <p:spPr bwMode="auto">
          <a:xfrm>
            <a:off x="6482202" y="1606678"/>
            <a:ext cx="2261275" cy="363345"/>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78A22F"/>
              </a:solidFill>
              <a:latin typeface="+mn-lt"/>
              <a:cs typeface="Arial"/>
            </a:endParaRPr>
          </a:p>
        </p:txBody>
      </p:sp>
      <p:sp>
        <p:nvSpPr>
          <p:cNvPr id="28" name="Text Placeholder 7">
            <a:extLst>
              <a:ext uri="{FF2B5EF4-FFF2-40B4-BE49-F238E27FC236}">
                <a16:creationId xmlns:a16="http://schemas.microsoft.com/office/drawing/2014/main" id="{482E02CB-75F5-6B40-B3C6-991918F14C14}"/>
              </a:ext>
            </a:extLst>
          </p:cNvPr>
          <p:cNvSpPr txBox="1">
            <a:spLocks/>
          </p:cNvSpPr>
          <p:nvPr/>
        </p:nvSpPr>
        <p:spPr bwMode="auto">
          <a:xfrm>
            <a:off x="6531669" y="1674413"/>
            <a:ext cx="8580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Potential</a:t>
            </a:r>
          </a:p>
        </p:txBody>
      </p:sp>
      <p:sp>
        <p:nvSpPr>
          <p:cNvPr id="29" name="Rectangle 28">
            <a:extLst>
              <a:ext uri="{FF2B5EF4-FFF2-40B4-BE49-F238E27FC236}">
                <a16:creationId xmlns:a16="http://schemas.microsoft.com/office/drawing/2014/main" id="{5C9D90FD-DB90-0E48-BCF6-12CCF555C86E}"/>
              </a:ext>
            </a:extLst>
          </p:cNvPr>
          <p:cNvSpPr/>
          <p:nvPr/>
        </p:nvSpPr>
        <p:spPr bwMode="auto">
          <a:xfrm>
            <a:off x="6482202" y="2945620"/>
            <a:ext cx="2261275" cy="363345"/>
          </a:xfrm>
          <a:prstGeom prst="rect">
            <a:avLst/>
          </a:prstGeom>
          <a:solidFill>
            <a:srgbClr val="07BFB7"/>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0" name="Text Placeholder 7">
            <a:extLst>
              <a:ext uri="{FF2B5EF4-FFF2-40B4-BE49-F238E27FC236}">
                <a16:creationId xmlns:a16="http://schemas.microsoft.com/office/drawing/2014/main" id="{469B76D5-4DF5-FD4D-B6DA-123C72F98E26}"/>
              </a:ext>
            </a:extLst>
          </p:cNvPr>
          <p:cNvSpPr txBox="1">
            <a:spLocks/>
          </p:cNvSpPr>
          <p:nvPr/>
        </p:nvSpPr>
        <p:spPr bwMode="auto">
          <a:xfrm>
            <a:off x="6531669" y="3013355"/>
            <a:ext cx="11673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Performance</a:t>
            </a:r>
          </a:p>
        </p:txBody>
      </p:sp>
      <p:sp>
        <p:nvSpPr>
          <p:cNvPr id="22" name="Text Placeholder 7">
            <a:extLst>
              <a:ext uri="{FF2B5EF4-FFF2-40B4-BE49-F238E27FC236}">
                <a16:creationId xmlns:a16="http://schemas.microsoft.com/office/drawing/2014/main" id="{C39B9C36-BF14-F14D-9E15-794DFAA9E1ED}"/>
              </a:ext>
            </a:extLst>
          </p:cNvPr>
          <p:cNvSpPr txBox="1">
            <a:spLocks/>
          </p:cNvSpPr>
          <p:nvPr/>
        </p:nvSpPr>
        <p:spPr bwMode="auto">
          <a:xfrm>
            <a:off x="708870" y="1710621"/>
            <a:ext cx="16606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sz="700" b="0" dirty="0">
                <a:solidFill>
                  <a:schemeClr val="tx1"/>
                </a:solidFill>
                <a:latin typeface="Arial" panose="020B0604020202020204" pitchFamily="34" charset="0"/>
                <a:cs typeface="Arial" panose="020B0604020202020204" pitchFamily="34" charset="0"/>
              </a:rPr>
              <a:t>Potential to advance. Either not had sufficient time or opportunity to demonstrate what they can do or been inconsistent in the past. They could be our hidden gems. Are they in the wrong role or poor fit at moment?</a:t>
            </a:r>
          </a:p>
        </p:txBody>
      </p:sp>
      <p:sp>
        <p:nvSpPr>
          <p:cNvPr id="23" name="Text Placeholder 7">
            <a:extLst>
              <a:ext uri="{FF2B5EF4-FFF2-40B4-BE49-F238E27FC236}">
                <a16:creationId xmlns:a16="http://schemas.microsoft.com/office/drawing/2014/main" id="{9F9185E7-EEDD-744E-BC4C-3376A179708F}"/>
              </a:ext>
            </a:extLst>
          </p:cNvPr>
          <p:cNvSpPr txBox="1">
            <a:spLocks/>
          </p:cNvSpPr>
          <p:nvPr/>
        </p:nvSpPr>
        <p:spPr bwMode="auto">
          <a:xfrm>
            <a:off x="2519030" y="1780143"/>
            <a:ext cx="18042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sz="700" b="0" dirty="0">
                <a:solidFill>
                  <a:schemeClr val="tx1"/>
                </a:solidFill>
                <a:latin typeface="Arial" panose="020B0604020202020204" pitchFamily="34" charset="0"/>
                <a:cs typeface="Arial" panose="020B0604020202020204" pitchFamily="34" charset="0"/>
              </a:rPr>
              <a:t>High Potential to progress and has capacity to take on new and different challenges. Needs to focus on delivery. Has the potential to make a career change into different roles.</a:t>
            </a:r>
          </a:p>
        </p:txBody>
      </p:sp>
      <p:sp>
        <p:nvSpPr>
          <p:cNvPr id="24" name="Text Placeholder 7">
            <a:extLst>
              <a:ext uri="{FF2B5EF4-FFF2-40B4-BE49-F238E27FC236}">
                <a16:creationId xmlns:a16="http://schemas.microsoft.com/office/drawing/2014/main" id="{53132542-A92C-E047-963C-9C64B39F3A0E}"/>
              </a:ext>
            </a:extLst>
          </p:cNvPr>
          <p:cNvSpPr txBox="1">
            <a:spLocks/>
          </p:cNvSpPr>
          <p:nvPr/>
        </p:nvSpPr>
        <p:spPr bwMode="auto">
          <a:xfrm>
            <a:off x="4538025" y="1762445"/>
            <a:ext cx="1804253"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Likely to be suitable for senior succession. Performs well in almost everything they take on. Learns quickly and is resourceful. Ability to promote or lateral move into just about any situation.</a:t>
            </a:r>
          </a:p>
        </p:txBody>
      </p:sp>
      <p:sp>
        <p:nvSpPr>
          <p:cNvPr id="38" name="Text Placeholder 7">
            <a:extLst>
              <a:ext uri="{FF2B5EF4-FFF2-40B4-BE49-F238E27FC236}">
                <a16:creationId xmlns:a16="http://schemas.microsoft.com/office/drawing/2014/main" id="{2408882F-3B8B-BA48-8F07-4150FADBD442}"/>
              </a:ext>
            </a:extLst>
          </p:cNvPr>
          <p:cNvSpPr txBox="1">
            <a:spLocks/>
          </p:cNvSpPr>
          <p:nvPr/>
        </p:nvSpPr>
        <p:spPr bwMode="auto">
          <a:xfrm>
            <a:off x="704860" y="2419631"/>
            <a:ext cx="17054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sz="700" dirty="0">
                <a:solidFill>
                  <a:srgbClr val="0073CD"/>
                </a:solidFill>
                <a:latin typeface="Arial" panose="020B0604020202020204" pitchFamily="34" charset="0"/>
                <a:cs typeface="Arial" panose="020B0604020202020204" pitchFamily="34" charset="0"/>
              </a:rPr>
              <a:t>Give time / New Placement / Rotate / Coach</a:t>
            </a:r>
          </a:p>
        </p:txBody>
      </p:sp>
      <p:sp>
        <p:nvSpPr>
          <p:cNvPr id="39" name="Text Placeholder 7">
            <a:extLst>
              <a:ext uri="{FF2B5EF4-FFF2-40B4-BE49-F238E27FC236}">
                <a16:creationId xmlns:a16="http://schemas.microsoft.com/office/drawing/2014/main" id="{BABBB89F-1DFB-B046-80C7-9EAC6C32476D}"/>
              </a:ext>
            </a:extLst>
          </p:cNvPr>
          <p:cNvSpPr txBox="1">
            <a:spLocks/>
          </p:cNvSpPr>
          <p:nvPr/>
        </p:nvSpPr>
        <p:spPr bwMode="auto">
          <a:xfrm>
            <a:off x="2512169" y="2425718"/>
            <a:ext cx="166060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Challenge, Develop &amp; Coach</a:t>
            </a:r>
          </a:p>
        </p:txBody>
      </p:sp>
      <p:sp>
        <p:nvSpPr>
          <p:cNvPr id="40" name="Text Placeholder 7">
            <a:extLst>
              <a:ext uri="{FF2B5EF4-FFF2-40B4-BE49-F238E27FC236}">
                <a16:creationId xmlns:a16="http://schemas.microsoft.com/office/drawing/2014/main" id="{4281B593-EA6D-B54D-8A04-05AAAF682A32}"/>
              </a:ext>
            </a:extLst>
          </p:cNvPr>
          <p:cNvSpPr txBox="1">
            <a:spLocks/>
          </p:cNvSpPr>
          <p:nvPr/>
        </p:nvSpPr>
        <p:spPr bwMode="auto">
          <a:xfrm>
            <a:off x="4527570" y="2386560"/>
            <a:ext cx="18910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Promote, Closely manage development, Reward</a:t>
            </a:r>
          </a:p>
        </p:txBody>
      </p:sp>
      <p:sp>
        <p:nvSpPr>
          <p:cNvPr id="49" name="Text Placeholder 7">
            <a:extLst>
              <a:ext uri="{FF2B5EF4-FFF2-40B4-BE49-F238E27FC236}">
                <a16:creationId xmlns:a16="http://schemas.microsoft.com/office/drawing/2014/main" id="{B47D2340-7E82-D041-A3C8-0DFF32B44AD5}"/>
              </a:ext>
            </a:extLst>
          </p:cNvPr>
          <p:cNvSpPr txBox="1">
            <a:spLocks/>
          </p:cNvSpPr>
          <p:nvPr/>
        </p:nvSpPr>
        <p:spPr bwMode="auto">
          <a:xfrm>
            <a:off x="704860" y="2772671"/>
            <a:ext cx="1705443"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Likely to be limited potential but could take on new/additional challenges. Currently underperforming or demonstrating inconsistent performance. May be new to job or in wrong job currently.</a:t>
            </a:r>
          </a:p>
        </p:txBody>
      </p:sp>
      <p:sp>
        <p:nvSpPr>
          <p:cNvPr id="50" name="Text Placeholder 7">
            <a:extLst>
              <a:ext uri="{FF2B5EF4-FFF2-40B4-BE49-F238E27FC236}">
                <a16:creationId xmlns:a16="http://schemas.microsoft.com/office/drawing/2014/main" id="{AD570F61-EFA9-144A-9023-B44D81F7E41E}"/>
              </a:ext>
            </a:extLst>
          </p:cNvPr>
          <p:cNvSpPr txBox="1">
            <a:spLocks/>
          </p:cNvSpPr>
          <p:nvPr/>
        </p:nvSpPr>
        <p:spPr bwMode="auto">
          <a:xfrm>
            <a:off x="2512753" y="2762684"/>
            <a:ext cx="1885224"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Meets expectations of the role. Understands and knows the current job well. Can adapt to new challenges and comfortably assumes new jobs and roles. Probably promotable a level vertically or able to take on a broader role.</a:t>
            </a:r>
          </a:p>
        </p:txBody>
      </p:sp>
      <p:sp>
        <p:nvSpPr>
          <p:cNvPr id="51" name="Text Placeholder 7">
            <a:extLst>
              <a:ext uri="{FF2B5EF4-FFF2-40B4-BE49-F238E27FC236}">
                <a16:creationId xmlns:a16="http://schemas.microsoft.com/office/drawing/2014/main" id="{7E37958F-41EE-9549-A657-24EF7A077198}"/>
              </a:ext>
            </a:extLst>
          </p:cNvPr>
          <p:cNvSpPr txBox="1">
            <a:spLocks/>
          </p:cNvSpPr>
          <p:nvPr/>
        </p:nvSpPr>
        <p:spPr bwMode="auto">
          <a:xfrm>
            <a:off x="4538025" y="2780650"/>
            <a:ext cx="18042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Consistently produces exceptional results and has the potential to progress. Perhaps particularly good in one area/function and needs to broaden and learn new areas.</a:t>
            </a:r>
          </a:p>
        </p:txBody>
      </p:sp>
      <p:sp>
        <p:nvSpPr>
          <p:cNvPr id="52" name="Text Placeholder 7">
            <a:extLst>
              <a:ext uri="{FF2B5EF4-FFF2-40B4-BE49-F238E27FC236}">
                <a16:creationId xmlns:a16="http://schemas.microsoft.com/office/drawing/2014/main" id="{0125C220-D67C-034E-899A-FF7D28E11C4E}"/>
              </a:ext>
            </a:extLst>
          </p:cNvPr>
          <p:cNvSpPr txBox="1">
            <a:spLocks/>
          </p:cNvSpPr>
          <p:nvPr/>
        </p:nvSpPr>
        <p:spPr bwMode="auto">
          <a:xfrm>
            <a:off x="698420" y="3426243"/>
            <a:ext cx="145577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Coach, Motivate</a:t>
            </a:r>
          </a:p>
        </p:txBody>
      </p:sp>
      <p:sp>
        <p:nvSpPr>
          <p:cNvPr id="53" name="Text Placeholder 7">
            <a:extLst>
              <a:ext uri="{FF2B5EF4-FFF2-40B4-BE49-F238E27FC236}">
                <a16:creationId xmlns:a16="http://schemas.microsoft.com/office/drawing/2014/main" id="{7CBD517F-584D-DE46-80E4-B22645EDB444}"/>
              </a:ext>
            </a:extLst>
          </p:cNvPr>
          <p:cNvSpPr txBox="1">
            <a:spLocks/>
          </p:cNvSpPr>
          <p:nvPr/>
        </p:nvSpPr>
        <p:spPr bwMode="auto">
          <a:xfrm>
            <a:off x="2512169" y="3420647"/>
            <a:ext cx="166060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Engage, Motivate &amp; Develop</a:t>
            </a:r>
          </a:p>
        </p:txBody>
      </p:sp>
      <p:sp>
        <p:nvSpPr>
          <p:cNvPr id="54" name="Text Placeholder 7">
            <a:extLst>
              <a:ext uri="{FF2B5EF4-FFF2-40B4-BE49-F238E27FC236}">
                <a16:creationId xmlns:a16="http://schemas.microsoft.com/office/drawing/2014/main" id="{B8A4B95B-3137-5C4F-90CE-8B5DF3B029ED}"/>
              </a:ext>
            </a:extLst>
          </p:cNvPr>
          <p:cNvSpPr txBox="1">
            <a:spLocks/>
          </p:cNvSpPr>
          <p:nvPr/>
        </p:nvSpPr>
        <p:spPr bwMode="auto">
          <a:xfrm>
            <a:off x="4538025" y="3420647"/>
            <a:ext cx="166060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Reward &amp; Grow / Promote</a:t>
            </a:r>
          </a:p>
        </p:txBody>
      </p:sp>
      <p:sp>
        <p:nvSpPr>
          <p:cNvPr id="65" name="Text Placeholder 7">
            <a:extLst>
              <a:ext uri="{FF2B5EF4-FFF2-40B4-BE49-F238E27FC236}">
                <a16:creationId xmlns:a16="http://schemas.microsoft.com/office/drawing/2014/main" id="{5B93B8C0-F19D-CF42-8458-EF7F68CC9B6C}"/>
              </a:ext>
            </a:extLst>
          </p:cNvPr>
          <p:cNvSpPr txBox="1">
            <a:spLocks/>
          </p:cNvSpPr>
          <p:nvPr/>
        </p:nvSpPr>
        <p:spPr bwMode="auto">
          <a:xfrm>
            <a:off x="704860" y="3845076"/>
            <a:ext cx="16606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Limited upward or lateral potential and currently underperforming.</a:t>
            </a:r>
          </a:p>
        </p:txBody>
      </p:sp>
      <p:sp>
        <p:nvSpPr>
          <p:cNvPr id="66" name="Text Placeholder 7">
            <a:extLst>
              <a:ext uri="{FF2B5EF4-FFF2-40B4-BE49-F238E27FC236}">
                <a16:creationId xmlns:a16="http://schemas.microsoft.com/office/drawing/2014/main" id="{AC61EB93-CF8D-0148-B56F-235625026619}"/>
              </a:ext>
            </a:extLst>
          </p:cNvPr>
          <p:cNvSpPr txBox="1">
            <a:spLocks/>
          </p:cNvSpPr>
          <p:nvPr/>
        </p:nvSpPr>
        <p:spPr bwMode="auto">
          <a:xfrm>
            <a:off x="2519030" y="3721687"/>
            <a:ext cx="1735421"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Specialist skill set but no potential and / or aspiration to grow upwards at this time. Consistently meets expectations. Knows current job well, but may not adapt well to new situations. </a:t>
            </a:r>
          </a:p>
        </p:txBody>
      </p:sp>
      <p:sp>
        <p:nvSpPr>
          <p:cNvPr id="67" name="Text Placeholder 7">
            <a:extLst>
              <a:ext uri="{FF2B5EF4-FFF2-40B4-BE49-F238E27FC236}">
                <a16:creationId xmlns:a16="http://schemas.microsoft.com/office/drawing/2014/main" id="{142E509F-3F3D-7A42-9AAD-024C9FF036E8}"/>
              </a:ext>
            </a:extLst>
          </p:cNvPr>
          <p:cNvSpPr txBox="1">
            <a:spLocks/>
          </p:cNvSpPr>
          <p:nvPr/>
        </p:nvSpPr>
        <p:spPr bwMode="auto">
          <a:xfrm>
            <a:off x="4538025" y="3688955"/>
            <a:ext cx="16606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b="0" kern="1200" dirty="0">
                <a:solidFill>
                  <a:schemeClr val="tx1"/>
                </a:solidFill>
                <a:latin typeface="Arial" panose="020B0604020202020204" pitchFamily="34" charset="0"/>
                <a:cs typeface="Arial" panose="020B0604020202020204" pitchFamily="34" charset="0"/>
              </a:rPr>
              <a:t>Consistently produces exceptional results in a defined or focused area. May not easily adapt to new situations outside of functional area. May not have the aspiration to move into a larger role at this time. </a:t>
            </a:r>
          </a:p>
        </p:txBody>
      </p:sp>
      <p:sp>
        <p:nvSpPr>
          <p:cNvPr id="68" name="Text Placeholder 7">
            <a:extLst>
              <a:ext uri="{FF2B5EF4-FFF2-40B4-BE49-F238E27FC236}">
                <a16:creationId xmlns:a16="http://schemas.microsoft.com/office/drawing/2014/main" id="{371B4CFD-4DB9-194A-B8AF-D325E02E5188}"/>
              </a:ext>
            </a:extLst>
          </p:cNvPr>
          <p:cNvSpPr txBox="1">
            <a:spLocks/>
          </p:cNvSpPr>
          <p:nvPr/>
        </p:nvSpPr>
        <p:spPr bwMode="auto">
          <a:xfrm>
            <a:off x="690099" y="4414773"/>
            <a:ext cx="145577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Performance Manage / Exit</a:t>
            </a:r>
          </a:p>
        </p:txBody>
      </p:sp>
      <p:sp>
        <p:nvSpPr>
          <p:cNvPr id="69" name="Text Placeholder 7">
            <a:extLst>
              <a:ext uri="{FF2B5EF4-FFF2-40B4-BE49-F238E27FC236}">
                <a16:creationId xmlns:a16="http://schemas.microsoft.com/office/drawing/2014/main" id="{BAA7023E-5428-EA49-A92E-A490BE351919}"/>
              </a:ext>
            </a:extLst>
          </p:cNvPr>
          <p:cNvSpPr txBox="1">
            <a:spLocks/>
          </p:cNvSpPr>
          <p:nvPr/>
        </p:nvSpPr>
        <p:spPr bwMode="auto">
          <a:xfrm>
            <a:off x="2504268" y="4414773"/>
            <a:ext cx="166060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Engage &amp; Leverage</a:t>
            </a:r>
          </a:p>
        </p:txBody>
      </p:sp>
      <p:sp>
        <p:nvSpPr>
          <p:cNvPr id="70" name="Text Placeholder 7">
            <a:extLst>
              <a:ext uri="{FF2B5EF4-FFF2-40B4-BE49-F238E27FC236}">
                <a16:creationId xmlns:a16="http://schemas.microsoft.com/office/drawing/2014/main" id="{245B1254-85F0-6342-9484-6897CB951322}"/>
              </a:ext>
            </a:extLst>
          </p:cNvPr>
          <p:cNvSpPr txBox="1">
            <a:spLocks/>
          </p:cNvSpPr>
          <p:nvPr/>
        </p:nvSpPr>
        <p:spPr bwMode="auto">
          <a:xfrm>
            <a:off x="4538025" y="4367816"/>
            <a:ext cx="16606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fontAlgn="auto">
              <a:spcBef>
                <a:spcPts val="0"/>
              </a:spcBef>
              <a:spcAft>
                <a:spcPts val="0"/>
              </a:spcAft>
              <a:buClrTx/>
              <a:defRPr/>
            </a:pPr>
            <a:r>
              <a:rPr lang="en-GB" sz="700" kern="1200" dirty="0">
                <a:solidFill>
                  <a:srgbClr val="0073CD"/>
                </a:solidFill>
                <a:latin typeface="Arial" panose="020B0604020202020204" pitchFamily="34" charset="0"/>
                <a:cs typeface="Arial" panose="020B0604020202020204" pitchFamily="34" charset="0"/>
              </a:rPr>
              <a:t>Demonstrate extremely valuable to organisation, Retain &amp; Reward</a:t>
            </a:r>
          </a:p>
        </p:txBody>
      </p:sp>
      <p:cxnSp>
        <p:nvCxnSpPr>
          <p:cNvPr id="84" name="Straight Connector 83">
            <a:extLst>
              <a:ext uri="{FF2B5EF4-FFF2-40B4-BE49-F238E27FC236}">
                <a16:creationId xmlns:a16="http://schemas.microsoft.com/office/drawing/2014/main" id="{68C2CD74-E95D-6943-9433-E8327766E2B0}"/>
              </a:ext>
            </a:extLst>
          </p:cNvPr>
          <p:cNvCxnSpPr/>
          <p:nvPr/>
        </p:nvCxnSpPr>
        <p:spPr bwMode="auto">
          <a:xfrm>
            <a:off x="2430413" y="1604405"/>
            <a:ext cx="0" cy="3019127"/>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a:extLst>
              <a:ext uri="{FF2B5EF4-FFF2-40B4-BE49-F238E27FC236}">
                <a16:creationId xmlns:a16="http://schemas.microsoft.com/office/drawing/2014/main" id="{8E049946-1B12-5344-BA58-9C2713F11C61}"/>
              </a:ext>
            </a:extLst>
          </p:cNvPr>
          <p:cNvCxnSpPr/>
          <p:nvPr/>
        </p:nvCxnSpPr>
        <p:spPr bwMode="auto">
          <a:xfrm>
            <a:off x="4424528" y="1604405"/>
            <a:ext cx="0" cy="3019127"/>
          </a:xfrm>
          <a:prstGeom prst="line">
            <a:avLst/>
          </a:prstGeom>
          <a:solidFill>
            <a:schemeClr val="accent1"/>
          </a:solidFill>
          <a:ln w="63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a:extLst>
              <a:ext uri="{FF2B5EF4-FFF2-40B4-BE49-F238E27FC236}">
                <a16:creationId xmlns:a16="http://schemas.microsoft.com/office/drawing/2014/main" id="{DE237282-685E-7340-B27B-5B8B8990A59C}"/>
              </a:ext>
            </a:extLst>
          </p:cNvPr>
          <p:cNvCxnSpPr/>
          <p:nvPr/>
        </p:nvCxnSpPr>
        <p:spPr bwMode="auto">
          <a:xfrm>
            <a:off x="616127" y="1604405"/>
            <a:ext cx="0" cy="3019127"/>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a:extLst>
              <a:ext uri="{FF2B5EF4-FFF2-40B4-BE49-F238E27FC236}">
                <a16:creationId xmlns:a16="http://schemas.microsoft.com/office/drawing/2014/main" id="{66628672-7034-BD42-8228-618792A0D120}"/>
              </a:ext>
            </a:extLst>
          </p:cNvPr>
          <p:cNvCxnSpPr/>
          <p:nvPr/>
        </p:nvCxnSpPr>
        <p:spPr bwMode="auto">
          <a:xfrm>
            <a:off x="6429098" y="1604405"/>
            <a:ext cx="0" cy="3019127"/>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Connector 96">
            <a:extLst>
              <a:ext uri="{FF2B5EF4-FFF2-40B4-BE49-F238E27FC236}">
                <a16:creationId xmlns:a16="http://schemas.microsoft.com/office/drawing/2014/main" id="{9B324249-A834-F845-A12C-E189E4941FE7}"/>
              </a:ext>
            </a:extLst>
          </p:cNvPr>
          <p:cNvCxnSpPr/>
          <p:nvPr/>
        </p:nvCxnSpPr>
        <p:spPr bwMode="auto">
          <a:xfrm>
            <a:off x="616127" y="4623532"/>
            <a:ext cx="5812971" cy="0"/>
          </a:xfrm>
          <a:prstGeom prst="line">
            <a:avLst/>
          </a:prstGeom>
          <a:ln w="6350">
            <a:solidFill>
              <a:srgbClr val="55555A"/>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8" name="Text Placeholder 7">
            <a:extLst>
              <a:ext uri="{FF2B5EF4-FFF2-40B4-BE49-F238E27FC236}">
                <a16:creationId xmlns:a16="http://schemas.microsoft.com/office/drawing/2014/main" id="{B0B91A4C-A099-294A-99A8-BF499D382D89}"/>
              </a:ext>
            </a:extLst>
          </p:cNvPr>
          <p:cNvSpPr txBox="1">
            <a:spLocks/>
          </p:cNvSpPr>
          <p:nvPr/>
        </p:nvSpPr>
        <p:spPr bwMode="auto">
          <a:xfrm>
            <a:off x="704861" y="4637154"/>
            <a:ext cx="14557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solidFill>
                  <a:srgbClr val="55555A"/>
                </a:solidFill>
                <a:latin typeface="Arial" panose="020B0604020202020204" pitchFamily="34" charset="0"/>
                <a:cs typeface="Arial" panose="020B0604020202020204" pitchFamily="34" charset="0"/>
              </a:rPr>
              <a:t>Low</a:t>
            </a:r>
            <a:r>
              <a:rPr lang="en-GB" sz="900" kern="1200" dirty="0">
                <a:solidFill>
                  <a:srgbClr val="55555A"/>
                </a:solidFill>
                <a:latin typeface="Arial" panose="020B0604020202020204" pitchFamily="34" charset="0"/>
                <a:cs typeface="Arial" panose="020B0604020202020204" pitchFamily="34" charset="0"/>
              </a:rPr>
              <a:t> </a:t>
            </a:r>
          </a:p>
        </p:txBody>
      </p:sp>
      <p:sp>
        <p:nvSpPr>
          <p:cNvPr id="99" name="Text Placeholder 7">
            <a:extLst>
              <a:ext uri="{FF2B5EF4-FFF2-40B4-BE49-F238E27FC236}">
                <a16:creationId xmlns:a16="http://schemas.microsoft.com/office/drawing/2014/main" id="{44800006-00C4-BC4E-B92C-B8A74616FAEE}"/>
              </a:ext>
            </a:extLst>
          </p:cNvPr>
          <p:cNvSpPr txBox="1">
            <a:spLocks/>
          </p:cNvSpPr>
          <p:nvPr/>
        </p:nvSpPr>
        <p:spPr bwMode="auto">
          <a:xfrm>
            <a:off x="2671547" y="4637154"/>
            <a:ext cx="14557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solidFill>
                  <a:srgbClr val="55555A"/>
                </a:solidFill>
                <a:latin typeface="Arial" panose="020B0604020202020204" pitchFamily="34" charset="0"/>
                <a:cs typeface="Arial" panose="020B0604020202020204" pitchFamily="34" charset="0"/>
              </a:rPr>
              <a:t>Medium</a:t>
            </a:r>
            <a:endParaRPr lang="en-GB" sz="900" kern="1200" dirty="0">
              <a:solidFill>
                <a:srgbClr val="55555A"/>
              </a:solidFill>
              <a:latin typeface="Arial" panose="020B0604020202020204" pitchFamily="34" charset="0"/>
              <a:cs typeface="Arial" panose="020B0604020202020204" pitchFamily="34" charset="0"/>
            </a:endParaRPr>
          </a:p>
        </p:txBody>
      </p:sp>
      <p:sp>
        <p:nvSpPr>
          <p:cNvPr id="100" name="Text Placeholder 7">
            <a:extLst>
              <a:ext uri="{FF2B5EF4-FFF2-40B4-BE49-F238E27FC236}">
                <a16:creationId xmlns:a16="http://schemas.microsoft.com/office/drawing/2014/main" id="{32D37787-9595-4E41-A876-BF0214B7C297}"/>
              </a:ext>
            </a:extLst>
          </p:cNvPr>
          <p:cNvSpPr txBox="1">
            <a:spLocks/>
          </p:cNvSpPr>
          <p:nvPr/>
        </p:nvSpPr>
        <p:spPr bwMode="auto">
          <a:xfrm>
            <a:off x="4645490" y="4637154"/>
            <a:ext cx="14557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solidFill>
                  <a:srgbClr val="55555A"/>
                </a:solidFill>
                <a:latin typeface="Arial" panose="020B0604020202020204" pitchFamily="34" charset="0"/>
                <a:cs typeface="Arial" panose="020B0604020202020204" pitchFamily="34" charset="0"/>
              </a:rPr>
              <a:t>High</a:t>
            </a:r>
            <a:endParaRPr lang="en-GB" sz="900" kern="1200" dirty="0">
              <a:solidFill>
                <a:srgbClr val="55555A"/>
              </a:solidFill>
              <a:latin typeface="Arial" panose="020B0604020202020204" pitchFamily="34" charset="0"/>
              <a:cs typeface="Arial" panose="020B0604020202020204" pitchFamily="34" charset="0"/>
            </a:endParaRPr>
          </a:p>
        </p:txBody>
      </p:sp>
      <p:sp>
        <p:nvSpPr>
          <p:cNvPr id="101" name="Text Placeholder 7">
            <a:extLst>
              <a:ext uri="{FF2B5EF4-FFF2-40B4-BE49-F238E27FC236}">
                <a16:creationId xmlns:a16="http://schemas.microsoft.com/office/drawing/2014/main" id="{A652EC95-2512-6F44-A70D-A442C1EAB5EC}"/>
              </a:ext>
            </a:extLst>
          </p:cNvPr>
          <p:cNvSpPr txBox="1">
            <a:spLocks/>
          </p:cNvSpPr>
          <p:nvPr/>
        </p:nvSpPr>
        <p:spPr bwMode="auto">
          <a:xfrm>
            <a:off x="2671547" y="4792717"/>
            <a:ext cx="14557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900" kern="1200" dirty="0">
                <a:solidFill>
                  <a:srgbClr val="55555A"/>
                </a:solidFill>
                <a:latin typeface="Arial" panose="020B0604020202020204" pitchFamily="34" charset="0"/>
                <a:cs typeface="Arial" panose="020B0604020202020204" pitchFamily="34" charset="0"/>
              </a:rPr>
              <a:t>Performance</a:t>
            </a:r>
          </a:p>
        </p:txBody>
      </p:sp>
      <p:cxnSp>
        <p:nvCxnSpPr>
          <p:cNvPr id="102" name="Straight Connector 101">
            <a:extLst>
              <a:ext uri="{FF2B5EF4-FFF2-40B4-BE49-F238E27FC236}">
                <a16:creationId xmlns:a16="http://schemas.microsoft.com/office/drawing/2014/main" id="{C6421326-ED92-E649-A2C4-CB93F15FE5FD}"/>
              </a:ext>
            </a:extLst>
          </p:cNvPr>
          <p:cNvCxnSpPr/>
          <p:nvPr/>
        </p:nvCxnSpPr>
        <p:spPr bwMode="auto">
          <a:xfrm>
            <a:off x="616127" y="4790446"/>
            <a:ext cx="5812971" cy="0"/>
          </a:xfrm>
          <a:prstGeom prst="line">
            <a:avLst/>
          </a:prstGeom>
          <a:ln w="6350">
            <a:solidFill>
              <a:srgbClr val="55555A"/>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 name="Text Placeholder 7">
            <a:extLst>
              <a:ext uri="{FF2B5EF4-FFF2-40B4-BE49-F238E27FC236}">
                <a16:creationId xmlns:a16="http://schemas.microsoft.com/office/drawing/2014/main" id="{B1447543-6981-6C48-B1BB-07C2194687B7}"/>
              </a:ext>
            </a:extLst>
          </p:cNvPr>
          <p:cNvSpPr txBox="1">
            <a:spLocks/>
          </p:cNvSpPr>
          <p:nvPr/>
        </p:nvSpPr>
        <p:spPr bwMode="auto">
          <a:xfrm rot="16200000">
            <a:off x="67535" y="4102213"/>
            <a:ext cx="91952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latin typeface="Arial" panose="020B0604020202020204" pitchFamily="34" charset="0"/>
                <a:cs typeface="Arial" panose="020B0604020202020204" pitchFamily="34" charset="0"/>
              </a:rPr>
              <a:t>At Level</a:t>
            </a:r>
            <a:endParaRPr lang="en-GB" sz="900" kern="1200" dirty="0">
              <a:latin typeface="Arial" panose="020B0604020202020204" pitchFamily="34" charset="0"/>
              <a:cs typeface="Arial" panose="020B0604020202020204" pitchFamily="34" charset="0"/>
            </a:endParaRPr>
          </a:p>
        </p:txBody>
      </p:sp>
      <p:sp>
        <p:nvSpPr>
          <p:cNvPr id="104" name="Text Placeholder 7">
            <a:extLst>
              <a:ext uri="{FF2B5EF4-FFF2-40B4-BE49-F238E27FC236}">
                <a16:creationId xmlns:a16="http://schemas.microsoft.com/office/drawing/2014/main" id="{F0755E33-463B-3E47-B2FB-1B7A3D8973CB}"/>
              </a:ext>
            </a:extLst>
          </p:cNvPr>
          <p:cNvSpPr txBox="1">
            <a:spLocks/>
          </p:cNvSpPr>
          <p:nvPr/>
        </p:nvSpPr>
        <p:spPr bwMode="auto">
          <a:xfrm rot="16200000">
            <a:off x="67535" y="3151527"/>
            <a:ext cx="91952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latin typeface="Arial" panose="020B0604020202020204" pitchFamily="34" charset="0"/>
                <a:cs typeface="Arial" panose="020B0604020202020204" pitchFamily="34" charset="0"/>
              </a:rPr>
              <a:t>One Level</a:t>
            </a:r>
            <a:endParaRPr lang="en-GB" sz="900" kern="1200" dirty="0">
              <a:latin typeface="Arial" panose="020B0604020202020204" pitchFamily="34" charset="0"/>
              <a:cs typeface="Arial" panose="020B0604020202020204" pitchFamily="34" charset="0"/>
            </a:endParaRPr>
          </a:p>
        </p:txBody>
      </p:sp>
      <p:sp>
        <p:nvSpPr>
          <p:cNvPr id="105" name="Text Placeholder 7">
            <a:extLst>
              <a:ext uri="{FF2B5EF4-FFF2-40B4-BE49-F238E27FC236}">
                <a16:creationId xmlns:a16="http://schemas.microsoft.com/office/drawing/2014/main" id="{20C50523-7EDD-F74F-874D-14A24CAF550E}"/>
              </a:ext>
            </a:extLst>
          </p:cNvPr>
          <p:cNvSpPr txBox="1">
            <a:spLocks/>
          </p:cNvSpPr>
          <p:nvPr/>
        </p:nvSpPr>
        <p:spPr bwMode="auto">
          <a:xfrm rot="16200000">
            <a:off x="-36661" y="2123611"/>
            <a:ext cx="112792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800" kern="1200" dirty="0">
                <a:latin typeface="Arial" panose="020B0604020202020204" pitchFamily="34" charset="0"/>
                <a:cs typeface="Arial" panose="020B0604020202020204" pitchFamily="34" charset="0"/>
              </a:rPr>
              <a:t>Two Levels</a:t>
            </a:r>
            <a:endParaRPr lang="en-GB" sz="900" kern="1200" dirty="0">
              <a:latin typeface="Arial" panose="020B0604020202020204" pitchFamily="34" charset="0"/>
              <a:cs typeface="Arial" panose="020B0604020202020204" pitchFamily="34" charset="0"/>
            </a:endParaRPr>
          </a:p>
        </p:txBody>
      </p:sp>
      <p:cxnSp>
        <p:nvCxnSpPr>
          <p:cNvPr id="106" name="Straight Connector 105">
            <a:extLst>
              <a:ext uri="{FF2B5EF4-FFF2-40B4-BE49-F238E27FC236}">
                <a16:creationId xmlns:a16="http://schemas.microsoft.com/office/drawing/2014/main" id="{0FFA04EE-6917-B942-A962-F7B91326B19E}"/>
              </a:ext>
            </a:extLst>
          </p:cNvPr>
          <p:cNvCxnSpPr/>
          <p:nvPr/>
        </p:nvCxnSpPr>
        <p:spPr bwMode="auto">
          <a:xfrm>
            <a:off x="449212" y="1604405"/>
            <a:ext cx="0" cy="3019127"/>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 Placeholder 7">
            <a:extLst>
              <a:ext uri="{FF2B5EF4-FFF2-40B4-BE49-F238E27FC236}">
                <a16:creationId xmlns:a16="http://schemas.microsoft.com/office/drawing/2014/main" id="{1D1BCF63-42B0-0046-9651-F2D0FB3A384D}"/>
              </a:ext>
            </a:extLst>
          </p:cNvPr>
          <p:cNvSpPr txBox="1">
            <a:spLocks/>
          </p:cNvSpPr>
          <p:nvPr/>
        </p:nvSpPr>
        <p:spPr bwMode="auto">
          <a:xfrm rot="16200000">
            <a:off x="-405408" y="2959446"/>
            <a:ext cx="14557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0" algn="ctr" fontAlgn="auto">
              <a:spcBef>
                <a:spcPts val="0"/>
              </a:spcBef>
              <a:spcAft>
                <a:spcPts val="0"/>
              </a:spcAft>
              <a:buClrTx/>
              <a:defRPr/>
            </a:pPr>
            <a:r>
              <a:rPr lang="en-GB" sz="900" kern="1200" dirty="0">
                <a:solidFill>
                  <a:srgbClr val="55555A"/>
                </a:solidFill>
                <a:latin typeface="Arial" panose="020B0604020202020204" pitchFamily="34" charset="0"/>
                <a:cs typeface="Arial" panose="020B0604020202020204" pitchFamily="34" charset="0"/>
              </a:rPr>
              <a:t>Potential </a:t>
            </a:r>
          </a:p>
        </p:txBody>
      </p:sp>
      <p:cxnSp>
        <p:nvCxnSpPr>
          <p:cNvPr id="71" name="Straight Connector 70">
            <a:extLst>
              <a:ext uri="{FF2B5EF4-FFF2-40B4-BE49-F238E27FC236}">
                <a16:creationId xmlns:a16="http://schemas.microsoft.com/office/drawing/2014/main" id="{0AF83BAC-CDFE-4AFE-A393-193A9DEBBEE4}"/>
              </a:ext>
            </a:extLst>
          </p:cNvPr>
          <p:cNvCxnSpPr/>
          <p:nvPr/>
        </p:nvCxnSpPr>
        <p:spPr bwMode="auto">
          <a:xfrm flipV="1">
            <a:off x="613206" y="1595340"/>
            <a:ext cx="5817250" cy="12349"/>
          </a:xfrm>
          <a:prstGeom prst="line">
            <a:avLst/>
          </a:prstGeom>
          <a:solidFill>
            <a:schemeClr val="accent1"/>
          </a:solidFill>
          <a:ln w="63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2858E4F0-817C-415B-A900-BFC7C1378777}"/>
              </a:ext>
            </a:extLst>
          </p:cNvPr>
          <p:cNvCxnSpPr/>
          <p:nvPr/>
        </p:nvCxnSpPr>
        <p:spPr bwMode="auto">
          <a:xfrm flipV="1">
            <a:off x="611848" y="2664688"/>
            <a:ext cx="5817250" cy="12349"/>
          </a:xfrm>
          <a:prstGeom prst="line">
            <a:avLst/>
          </a:prstGeom>
          <a:solidFill>
            <a:schemeClr val="accent1"/>
          </a:solidFill>
          <a:ln w="63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6B2C815C-3785-48FB-AABD-887594661072}"/>
              </a:ext>
            </a:extLst>
          </p:cNvPr>
          <p:cNvCxnSpPr/>
          <p:nvPr/>
        </p:nvCxnSpPr>
        <p:spPr bwMode="auto">
          <a:xfrm flipV="1">
            <a:off x="611848" y="3577994"/>
            <a:ext cx="5817250" cy="12349"/>
          </a:xfrm>
          <a:prstGeom prst="line">
            <a:avLst/>
          </a:prstGeom>
          <a:solidFill>
            <a:schemeClr val="accent1"/>
          </a:solidFill>
          <a:ln w="63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0591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1" y="1260742"/>
            <a:ext cx="2942933" cy="861774"/>
          </a:xfrm>
        </p:spPr>
        <p:txBody>
          <a:bodyPr/>
          <a:lstStyle/>
          <a:p>
            <a:pPr lvl="8"/>
            <a:r>
              <a:rPr lang="en-GB" sz="1400" dirty="0"/>
              <a:t>There are two distinct but overlapping processes that can be discussed in a talent meeting.</a:t>
            </a:r>
          </a:p>
        </p:txBody>
      </p:sp>
      <p:sp>
        <p:nvSpPr>
          <p:cNvPr id="2" name="Title 1"/>
          <p:cNvSpPr>
            <a:spLocks noGrp="1"/>
          </p:cNvSpPr>
          <p:nvPr>
            <p:ph type="title"/>
          </p:nvPr>
        </p:nvSpPr>
        <p:spPr/>
        <p:txBody>
          <a:bodyPr/>
          <a:lstStyle/>
          <a:p>
            <a:r>
              <a:rPr lang="en-GB" sz="1800" dirty="0"/>
              <a:t>How to Run a Talent Meeting</a:t>
            </a:r>
            <a:br>
              <a:rPr lang="en-GB" dirty="0"/>
            </a:br>
            <a:r>
              <a:rPr lang="en-GB" sz="1400" b="0" dirty="0">
                <a:solidFill>
                  <a:srgbClr val="07BFB7"/>
                </a:solidFill>
              </a:rPr>
              <a:t>People Development and Succession Planning</a:t>
            </a:r>
            <a:endParaRPr lang="en-GB" sz="1400" b="0" dirty="0"/>
          </a:p>
        </p:txBody>
      </p:sp>
      <p:sp>
        <p:nvSpPr>
          <p:cNvPr id="6" name="Text Placeholder 7">
            <a:extLst>
              <a:ext uri="{FF2B5EF4-FFF2-40B4-BE49-F238E27FC236}">
                <a16:creationId xmlns:a16="http://schemas.microsoft.com/office/drawing/2014/main" id="{2D0F7A07-03A4-FE44-B9BD-E7D506006125}"/>
              </a:ext>
            </a:extLst>
          </p:cNvPr>
          <p:cNvSpPr txBox="1">
            <a:spLocks/>
          </p:cNvSpPr>
          <p:nvPr/>
        </p:nvSpPr>
        <p:spPr bwMode="auto">
          <a:xfrm>
            <a:off x="322780" y="2087002"/>
            <a:ext cx="30605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01 People Development</a:t>
            </a:r>
          </a:p>
          <a:p>
            <a:pPr lvl="8">
              <a:spcAft>
                <a:spcPts val="0"/>
              </a:spcAft>
            </a:pPr>
            <a:r>
              <a:rPr lang="en-GB" sz="1050" dirty="0">
                <a:solidFill>
                  <a:srgbClr val="55555A"/>
                </a:solidFill>
                <a:ea typeface="Segoe UI" panose="020B0502040204020203" pitchFamily="34" charset="0"/>
                <a:cs typeface="Segoe UI" panose="020B0502040204020203" pitchFamily="34" charset="0"/>
              </a:rPr>
              <a:t>Discuss individuals, their performance and ability</a:t>
            </a:r>
            <a:br>
              <a:rPr lang="en-GB" sz="1050" dirty="0">
                <a:solidFill>
                  <a:srgbClr val="55555A"/>
                </a:solidFill>
                <a:ea typeface="Segoe UI" panose="020B0502040204020203" pitchFamily="34" charset="0"/>
                <a:cs typeface="Segoe UI" panose="020B0502040204020203" pitchFamily="34" charset="0"/>
              </a:rPr>
            </a:br>
            <a:r>
              <a:rPr lang="en-GB" sz="1050" dirty="0">
                <a:solidFill>
                  <a:srgbClr val="55555A"/>
                </a:solidFill>
                <a:ea typeface="Segoe UI" panose="020B0502040204020203" pitchFamily="34" charset="0"/>
                <a:cs typeface="Segoe UI" panose="020B0502040204020203" pitchFamily="34" charset="0"/>
              </a:rPr>
              <a:t>to assume different roles. Focus on strengths, development needs, individual aspirations and decision making on talent deployment – moves, promotions, development roles and planned exits.</a:t>
            </a:r>
            <a:endParaRPr lang="en-GB" sz="1050" dirty="0">
              <a:solidFill>
                <a:srgbClr val="55555A"/>
              </a:solidFill>
            </a:endParaRPr>
          </a:p>
        </p:txBody>
      </p:sp>
      <p:sp>
        <p:nvSpPr>
          <p:cNvPr id="7" name="Text Placeholder 7">
            <a:extLst>
              <a:ext uri="{FF2B5EF4-FFF2-40B4-BE49-F238E27FC236}">
                <a16:creationId xmlns:a16="http://schemas.microsoft.com/office/drawing/2014/main" id="{6AD12D87-4B9D-4F4F-AF34-4C19D0855702}"/>
              </a:ext>
            </a:extLst>
          </p:cNvPr>
          <p:cNvSpPr txBox="1">
            <a:spLocks/>
          </p:cNvSpPr>
          <p:nvPr/>
        </p:nvSpPr>
        <p:spPr bwMode="auto">
          <a:xfrm>
            <a:off x="6817079" y="1854473"/>
            <a:ext cx="1889316"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Talent Bench-strength</a:t>
            </a:r>
          </a:p>
          <a:p>
            <a:pPr lvl="8">
              <a:spcAft>
                <a:spcPts val="0"/>
              </a:spcAft>
            </a:pPr>
            <a:r>
              <a:rPr lang="en-GB" sz="1050" dirty="0">
                <a:solidFill>
                  <a:srgbClr val="55555A"/>
                </a:solidFill>
                <a:ea typeface="Segoe UI" panose="020B0502040204020203" pitchFamily="34" charset="0"/>
                <a:cs typeface="Segoe UI" panose="020B0502040204020203" pitchFamily="34" charset="0"/>
              </a:rPr>
              <a:t>The combination of both gives us our talent bench-strength and for effective talent management there needs to be a balance of both of these throughout the year. Managers can hold Talent meetings with either an exclusive or combined focus according to their requirements.</a:t>
            </a:r>
            <a:endParaRPr lang="en-GB" sz="1050" dirty="0">
              <a:solidFill>
                <a:srgbClr val="55555A"/>
              </a:solidFill>
            </a:endParaRPr>
          </a:p>
        </p:txBody>
      </p:sp>
      <p:sp>
        <p:nvSpPr>
          <p:cNvPr id="9" name="Text Placeholder 7">
            <a:extLst>
              <a:ext uri="{FF2B5EF4-FFF2-40B4-BE49-F238E27FC236}">
                <a16:creationId xmlns:a16="http://schemas.microsoft.com/office/drawing/2014/main" id="{DFB3EA58-8857-544A-AD17-D988F59E6B63}"/>
              </a:ext>
            </a:extLst>
          </p:cNvPr>
          <p:cNvSpPr txBox="1">
            <a:spLocks/>
          </p:cNvSpPr>
          <p:nvPr/>
        </p:nvSpPr>
        <p:spPr bwMode="auto">
          <a:xfrm>
            <a:off x="322780" y="3410348"/>
            <a:ext cx="3060500"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02 Succession Planning</a:t>
            </a:r>
          </a:p>
          <a:p>
            <a:pPr lvl="8">
              <a:spcAft>
                <a:spcPts val="0"/>
              </a:spcAft>
            </a:pPr>
            <a:r>
              <a:rPr lang="en-GB" sz="1050" dirty="0">
                <a:solidFill>
                  <a:srgbClr val="55555A"/>
                </a:solidFill>
                <a:ea typeface="Segoe UI" panose="020B0502040204020203" pitchFamily="34" charset="0"/>
                <a:cs typeface="Segoe UI" panose="020B0502040204020203" pitchFamily="34" charset="0"/>
              </a:rPr>
              <a:t>Discuss and identify potential successors for roles, critical roles, positions blocked and actions to increase talent bench-strength.</a:t>
            </a:r>
            <a:endParaRPr lang="en-GB" sz="1050" dirty="0">
              <a:solidFill>
                <a:srgbClr val="55555A"/>
              </a:solidFill>
            </a:endParaRPr>
          </a:p>
        </p:txBody>
      </p:sp>
      <p:cxnSp>
        <p:nvCxnSpPr>
          <p:cNvPr id="11" name="Straight Connector 10">
            <a:extLst>
              <a:ext uri="{FF2B5EF4-FFF2-40B4-BE49-F238E27FC236}">
                <a16:creationId xmlns:a16="http://schemas.microsoft.com/office/drawing/2014/main" id="{EB733EBF-1B14-7443-AAAF-33A0CA7F34FE}"/>
              </a:ext>
            </a:extLst>
          </p:cNvPr>
          <p:cNvCxnSpPr/>
          <p:nvPr/>
        </p:nvCxnSpPr>
        <p:spPr bwMode="auto">
          <a:xfrm>
            <a:off x="322780" y="2292531"/>
            <a:ext cx="294293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08838579-2003-6D46-9D12-F973D6214B5A}"/>
              </a:ext>
            </a:extLst>
          </p:cNvPr>
          <p:cNvCxnSpPr/>
          <p:nvPr/>
        </p:nvCxnSpPr>
        <p:spPr bwMode="auto">
          <a:xfrm>
            <a:off x="322780" y="3611880"/>
            <a:ext cx="2942934"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A498DA54-1D7F-BF4B-BB6E-5B577262043D}"/>
              </a:ext>
            </a:extLst>
          </p:cNvPr>
          <p:cNvCxnSpPr>
            <a:cxnSpLocks/>
          </p:cNvCxnSpPr>
          <p:nvPr/>
        </p:nvCxnSpPr>
        <p:spPr bwMode="auto">
          <a:xfrm>
            <a:off x="6817079" y="2055935"/>
            <a:ext cx="181093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13DEA42-2761-B149-9DDD-C69461604D13}"/>
              </a:ext>
            </a:extLst>
          </p:cNvPr>
          <p:cNvSpPr/>
          <p:nvPr/>
        </p:nvSpPr>
        <p:spPr bwMode="auto">
          <a:xfrm rot="16200000">
            <a:off x="2466638" y="2901749"/>
            <a:ext cx="2557938" cy="463388"/>
          </a:xfrm>
          <a:prstGeom prst="rect">
            <a:avLst/>
          </a:prstGeom>
          <a:solidFill>
            <a:srgbClr val="07BFB7"/>
          </a:solidFill>
          <a:ln w="9525" cap="flat" cmpd="sng" algn="ctr">
            <a:solidFill>
              <a:srgbClr val="07BFB7"/>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6" name="Text Placeholder 7">
            <a:extLst>
              <a:ext uri="{FF2B5EF4-FFF2-40B4-BE49-F238E27FC236}">
                <a16:creationId xmlns:a16="http://schemas.microsoft.com/office/drawing/2014/main" id="{B155313B-BA04-BF42-9859-7B2C9A55C9CF}"/>
              </a:ext>
            </a:extLst>
          </p:cNvPr>
          <p:cNvSpPr txBox="1">
            <a:spLocks/>
          </p:cNvSpPr>
          <p:nvPr/>
        </p:nvSpPr>
        <p:spPr bwMode="auto">
          <a:xfrm rot="16200000">
            <a:off x="2710513" y="2988518"/>
            <a:ext cx="20747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People Development</a:t>
            </a:r>
          </a:p>
        </p:txBody>
      </p:sp>
      <p:sp>
        <p:nvSpPr>
          <p:cNvPr id="18" name="Rectangle 17">
            <a:extLst>
              <a:ext uri="{FF2B5EF4-FFF2-40B4-BE49-F238E27FC236}">
                <a16:creationId xmlns:a16="http://schemas.microsoft.com/office/drawing/2014/main" id="{098FB49C-F5BD-7844-B5C2-FA954125F543}"/>
              </a:ext>
            </a:extLst>
          </p:cNvPr>
          <p:cNvSpPr/>
          <p:nvPr/>
        </p:nvSpPr>
        <p:spPr bwMode="auto">
          <a:xfrm rot="16200000">
            <a:off x="2997756" y="2901748"/>
            <a:ext cx="2557938" cy="463390"/>
          </a:xfrm>
          <a:prstGeom prst="rect">
            <a:avLst/>
          </a:prstGeom>
          <a:solidFill>
            <a:srgbClr val="FA4616"/>
          </a:solid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FA4616"/>
              </a:solidFill>
              <a:latin typeface="+mn-lt"/>
              <a:cs typeface="Arial"/>
            </a:endParaRPr>
          </a:p>
        </p:txBody>
      </p:sp>
      <p:sp>
        <p:nvSpPr>
          <p:cNvPr id="19" name="Text Placeholder 7">
            <a:extLst>
              <a:ext uri="{FF2B5EF4-FFF2-40B4-BE49-F238E27FC236}">
                <a16:creationId xmlns:a16="http://schemas.microsoft.com/office/drawing/2014/main" id="{3BB278D4-4C93-2A40-9578-3492FCB480EA}"/>
              </a:ext>
            </a:extLst>
          </p:cNvPr>
          <p:cNvSpPr txBox="1">
            <a:spLocks/>
          </p:cNvSpPr>
          <p:nvPr/>
        </p:nvSpPr>
        <p:spPr bwMode="auto">
          <a:xfrm rot="16200000">
            <a:off x="3239342" y="2988518"/>
            <a:ext cx="20747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Succession Planning</a:t>
            </a:r>
          </a:p>
        </p:txBody>
      </p:sp>
      <p:sp>
        <p:nvSpPr>
          <p:cNvPr id="20" name="Rectangle 19">
            <a:extLst>
              <a:ext uri="{FF2B5EF4-FFF2-40B4-BE49-F238E27FC236}">
                <a16:creationId xmlns:a16="http://schemas.microsoft.com/office/drawing/2014/main" id="{B1C10797-BAD0-8747-9AB1-586BEF10E9F3}"/>
              </a:ext>
            </a:extLst>
          </p:cNvPr>
          <p:cNvSpPr/>
          <p:nvPr/>
        </p:nvSpPr>
        <p:spPr bwMode="auto">
          <a:xfrm rot="16200000">
            <a:off x="3454959" y="1332131"/>
            <a:ext cx="581296" cy="463388"/>
          </a:xfrm>
          <a:prstGeom prst="rect">
            <a:avLst/>
          </a:prstGeom>
          <a:noFill/>
          <a:ln w="952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21" name="Rectangle 20">
            <a:extLst>
              <a:ext uri="{FF2B5EF4-FFF2-40B4-BE49-F238E27FC236}">
                <a16:creationId xmlns:a16="http://schemas.microsoft.com/office/drawing/2014/main" id="{0C5CCC1E-E101-AD44-9D60-19D00382F221}"/>
              </a:ext>
            </a:extLst>
          </p:cNvPr>
          <p:cNvSpPr/>
          <p:nvPr/>
        </p:nvSpPr>
        <p:spPr bwMode="auto">
          <a:xfrm rot="16200000">
            <a:off x="3986076" y="1332131"/>
            <a:ext cx="581296" cy="463388"/>
          </a:xfrm>
          <a:prstGeom prst="rect">
            <a:avLst/>
          </a:prstGeom>
          <a:no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23" name="Text Placeholder 7">
            <a:extLst>
              <a:ext uri="{FF2B5EF4-FFF2-40B4-BE49-F238E27FC236}">
                <a16:creationId xmlns:a16="http://schemas.microsoft.com/office/drawing/2014/main" id="{6BEBCF49-6BDA-DE42-A353-D9AC87BFB662}"/>
              </a:ext>
            </a:extLst>
          </p:cNvPr>
          <p:cNvSpPr txBox="1">
            <a:spLocks/>
          </p:cNvSpPr>
          <p:nvPr/>
        </p:nvSpPr>
        <p:spPr bwMode="auto">
          <a:xfrm>
            <a:off x="3613520" y="1421795"/>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BEB4"/>
                </a:solidFill>
              </a:rPr>
              <a:t>01</a:t>
            </a:r>
          </a:p>
        </p:txBody>
      </p:sp>
      <p:sp>
        <p:nvSpPr>
          <p:cNvPr id="24" name="Text Placeholder 7">
            <a:extLst>
              <a:ext uri="{FF2B5EF4-FFF2-40B4-BE49-F238E27FC236}">
                <a16:creationId xmlns:a16="http://schemas.microsoft.com/office/drawing/2014/main" id="{84CBBACB-66A0-2D48-BCA8-B9740824DA79}"/>
              </a:ext>
            </a:extLst>
          </p:cNvPr>
          <p:cNvSpPr txBox="1">
            <a:spLocks/>
          </p:cNvSpPr>
          <p:nvPr/>
        </p:nvSpPr>
        <p:spPr bwMode="auto">
          <a:xfrm>
            <a:off x="4129503" y="1421795"/>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FA4616"/>
                </a:solidFill>
              </a:rPr>
              <a:t>02</a:t>
            </a:r>
          </a:p>
        </p:txBody>
      </p:sp>
      <p:pic>
        <p:nvPicPr>
          <p:cNvPr id="22" name="Picture 21">
            <a:extLst>
              <a:ext uri="{FF2B5EF4-FFF2-40B4-BE49-F238E27FC236}">
                <a16:creationId xmlns:a16="http://schemas.microsoft.com/office/drawing/2014/main" id="{680B0D0F-0EB6-B149-ABA7-7F90C1DAEE50}"/>
              </a:ext>
            </a:extLst>
          </p:cNvPr>
          <p:cNvPicPr>
            <a:picLocks noChangeAspect="1"/>
          </p:cNvPicPr>
          <p:nvPr/>
        </p:nvPicPr>
        <p:blipFill>
          <a:blip r:embed="rId2"/>
          <a:stretch>
            <a:fillRect/>
          </a:stretch>
        </p:blipFill>
        <p:spPr>
          <a:xfrm>
            <a:off x="4611622" y="1301105"/>
            <a:ext cx="2044700" cy="3111500"/>
          </a:xfrm>
          <a:prstGeom prst="rect">
            <a:avLst/>
          </a:prstGeom>
        </p:spPr>
      </p:pic>
    </p:spTree>
    <p:extLst>
      <p:ext uri="{BB962C8B-B14F-4D97-AF65-F5344CB8AC3E}">
        <p14:creationId xmlns:p14="http://schemas.microsoft.com/office/powerpoint/2010/main" val="2172359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How to Run a Talent Meeting</a:t>
            </a:r>
            <a:br>
              <a:rPr lang="en-GB" sz="1800" dirty="0"/>
            </a:br>
            <a:r>
              <a:rPr lang="en-GB" sz="1400" b="0" dirty="0">
                <a:solidFill>
                  <a:srgbClr val="07BFB7"/>
                </a:solidFill>
              </a:rPr>
              <a:t>Inputs and outputs from a Talent Meeting</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029602"/>
            <a:ext cx="2508471" cy="242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Preparation</a:t>
            </a:r>
          </a:p>
          <a:p>
            <a:pPr lvl="8">
              <a:spcAft>
                <a:spcPts val="600"/>
              </a:spcAft>
            </a:pPr>
            <a:r>
              <a:rPr lang="en-GB" sz="900" dirty="0">
                <a:solidFill>
                  <a:srgbClr val="55555A"/>
                </a:solidFill>
              </a:rPr>
              <a:t>Agree focus for meeting with Succession Planning or People Development </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Consider in advance any roles with low succession, workforce plans, turnover issues, current upcoming vacancies, projects or restructuring requirements</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Review and refresh list of critical roles and potential successors template</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Review and refresh succession chart template</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Review and refresh 9-box talent data</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Line Managers to send updated talent information to HRBP to collate in advance of the meeting</a:t>
            </a:r>
          </a:p>
        </p:txBody>
      </p:sp>
      <p:sp>
        <p:nvSpPr>
          <p:cNvPr id="10" name="Text Placeholder 7">
            <a:extLst>
              <a:ext uri="{FF2B5EF4-FFF2-40B4-BE49-F238E27FC236}">
                <a16:creationId xmlns:a16="http://schemas.microsoft.com/office/drawing/2014/main" id="{E1E91CC4-71B5-4848-BB59-D4AC30962611}"/>
              </a:ext>
            </a:extLst>
          </p:cNvPr>
          <p:cNvSpPr txBox="1">
            <a:spLocks/>
          </p:cNvSpPr>
          <p:nvPr/>
        </p:nvSpPr>
        <p:spPr bwMode="auto">
          <a:xfrm>
            <a:off x="3130872" y="2029602"/>
            <a:ext cx="2721385" cy="1654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During Meeting</a:t>
            </a:r>
          </a:p>
          <a:p>
            <a:pPr marL="171450" lvl="8" indent="-171450">
              <a:spcAft>
                <a:spcPts val="600"/>
              </a:spcAft>
              <a:buClr>
                <a:srgbClr val="00148C"/>
              </a:buClr>
              <a:buFont typeface="Arial" panose="020B0604020202020204" pitchFamily="34" charset="0"/>
              <a:buChar char="•"/>
            </a:pPr>
            <a:r>
              <a:rPr lang="en-GB" sz="900" dirty="0">
                <a:solidFill>
                  <a:srgbClr val="55555A"/>
                </a:solidFill>
              </a:rPr>
              <a:t>Review succession plans and areas of vulnerability for critical roles</a:t>
            </a:r>
          </a:p>
          <a:p>
            <a:pPr marL="171450" lvl="8" indent="-171450">
              <a:spcAft>
                <a:spcPts val="600"/>
              </a:spcAft>
              <a:buClr>
                <a:srgbClr val="00148C"/>
              </a:buClr>
              <a:buFont typeface="Arial" panose="020B0604020202020204" pitchFamily="34" charset="0"/>
              <a:buChar char="•"/>
            </a:pPr>
            <a:r>
              <a:rPr lang="en-GB" sz="900" dirty="0">
                <a:solidFill>
                  <a:srgbClr val="55555A"/>
                </a:solidFill>
              </a:rPr>
              <a:t>Review overall talent 9-box segments</a:t>
            </a:r>
          </a:p>
          <a:p>
            <a:pPr marL="171450" lvl="8" indent="-171450">
              <a:spcAft>
                <a:spcPts val="600"/>
              </a:spcAft>
              <a:buClr>
                <a:srgbClr val="00148C"/>
              </a:buClr>
              <a:buFont typeface="Arial" panose="020B0604020202020204" pitchFamily="34" charset="0"/>
              <a:buChar char="•"/>
            </a:pPr>
            <a:r>
              <a:rPr lang="en-GB" sz="900" dirty="0">
                <a:solidFill>
                  <a:srgbClr val="55555A"/>
                </a:solidFill>
              </a:rPr>
              <a:t>Review blocked positions and agree actions</a:t>
            </a:r>
          </a:p>
          <a:p>
            <a:pPr marL="171450" lvl="8" indent="-171450">
              <a:spcAft>
                <a:spcPts val="600"/>
              </a:spcAft>
              <a:buClr>
                <a:srgbClr val="00148C"/>
              </a:buClr>
              <a:buFont typeface="Arial" panose="020B0604020202020204" pitchFamily="34" charset="0"/>
              <a:buChar char="•"/>
            </a:pPr>
            <a:r>
              <a:rPr lang="en-GB" sz="900" dirty="0">
                <a:solidFill>
                  <a:srgbClr val="55555A"/>
                </a:solidFill>
              </a:rPr>
              <a:t>Agree stretch development action plans for potential successors</a:t>
            </a:r>
          </a:p>
          <a:p>
            <a:pPr marL="171450" lvl="8" indent="-171450">
              <a:spcAft>
                <a:spcPts val="600"/>
              </a:spcAft>
              <a:buClr>
                <a:srgbClr val="00148C"/>
              </a:buClr>
              <a:buFont typeface="Arial" panose="020B0604020202020204" pitchFamily="34" charset="0"/>
              <a:buChar char="•"/>
            </a:pPr>
            <a:r>
              <a:rPr lang="en-GB" sz="900" dirty="0">
                <a:solidFill>
                  <a:srgbClr val="55555A"/>
                </a:solidFill>
              </a:rPr>
              <a:t>Review actions agreed, updated lists, timescales and owners </a:t>
            </a:r>
          </a:p>
        </p:txBody>
      </p:sp>
      <p:sp>
        <p:nvSpPr>
          <p:cNvPr id="11" name="Text Placeholder 7">
            <a:extLst>
              <a:ext uri="{FF2B5EF4-FFF2-40B4-BE49-F238E27FC236}">
                <a16:creationId xmlns:a16="http://schemas.microsoft.com/office/drawing/2014/main" id="{CC83BCAC-6D0A-3A41-8F9A-746A392C60D7}"/>
              </a:ext>
            </a:extLst>
          </p:cNvPr>
          <p:cNvSpPr txBox="1">
            <a:spLocks/>
          </p:cNvSpPr>
          <p:nvPr/>
        </p:nvSpPr>
        <p:spPr bwMode="auto">
          <a:xfrm>
            <a:off x="6151879" y="2029602"/>
            <a:ext cx="2508471"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After Meeting</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Update list of critical roles and potential successors and identified actions for areas of vulnerability </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Action plans identified for blocked positions </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Collate updated 9-box talent data</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HRBP updates </a:t>
            </a:r>
            <a:r>
              <a:rPr lang="en-GB" sz="900" dirty="0" err="1">
                <a:solidFill>
                  <a:srgbClr val="55555A"/>
                </a:solidFill>
                <a:ea typeface="Segoe UI" panose="020B0502040204020203" pitchFamily="34" charset="0"/>
                <a:cs typeface="Segoe UI" panose="020B0502040204020203" pitchFamily="34" charset="0"/>
              </a:rPr>
              <a:t>MyHub</a:t>
            </a:r>
            <a:r>
              <a:rPr lang="en-GB" sz="900" dirty="0">
                <a:solidFill>
                  <a:srgbClr val="55555A"/>
                </a:solidFill>
                <a:ea typeface="Segoe UI" panose="020B0502040204020203" pitchFamily="34" charset="0"/>
                <a:cs typeface="Segoe UI" panose="020B0502040204020203" pitchFamily="34" charset="0"/>
              </a:rPr>
              <a:t> with talent data</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CRITICALLY - Follow up on actions agreed and ensure talent management is an ongoing process</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Effective outcomes are down to preparation and the activity that takes place before and after the actual meeting </a:t>
            </a:r>
            <a:endParaRPr lang="en-GB" sz="900" dirty="0">
              <a:solidFill>
                <a:srgbClr val="55555A"/>
              </a:solidFill>
            </a:endParaRP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1" y="830110"/>
            <a:ext cx="7188362" cy="430887"/>
          </a:xfrm>
        </p:spPr>
        <p:txBody>
          <a:bodyPr/>
          <a:lstStyle/>
          <a:p>
            <a:pPr lvl="8"/>
            <a:r>
              <a:rPr lang="en-GB" sz="1400" dirty="0"/>
              <a:t>The talent meeting is owned by the business and facilitated by the HR Business Partner. We would recommend the following inputs and outputs from the meetings:</a:t>
            </a:r>
          </a:p>
        </p:txBody>
      </p:sp>
      <p:sp>
        <p:nvSpPr>
          <p:cNvPr id="13" name="Text Placeholder 7">
            <a:extLst>
              <a:ext uri="{FF2B5EF4-FFF2-40B4-BE49-F238E27FC236}">
                <a16:creationId xmlns:a16="http://schemas.microsoft.com/office/drawing/2014/main" id="{42350A2D-283C-8748-ACC8-FCA4F9646A6B}"/>
              </a:ext>
            </a:extLst>
          </p:cNvPr>
          <p:cNvSpPr txBox="1">
            <a:spLocks/>
          </p:cNvSpPr>
          <p:nvPr/>
        </p:nvSpPr>
        <p:spPr bwMode="auto">
          <a:xfrm>
            <a:off x="313806" y="1377081"/>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01</a:t>
            </a:r>
            <a:endParaRPr lang="en-GB" sz="3200" dirty="0">
              <a:solidFill>
                <a:srgbClr val="FA4616"/>
              </a:solidFill>
            </a:endParaRPr>
          </a:p>
        </p:txBody>
      </p:sp>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a:off x="313806" y="1869524"/>
            <a:ext cx="2517445"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 Placeholder 7">
            <a:extLst>
              <a:ext uri="{FF2B5EF4-FFF2-40B4-BE49-F238E27FC236}">
                <a16:creationId xmlns:a16="http://schemas.microsoft.com/office/drawing/2014/main" id="{78DD08DB-FD20-404B-9D39-DB42E45A2743}"/>
              </a:ext>
            </a:extLst>
          </p:cNvPr>
          <p:cNvSpPr txBox="1">
            <a:spLocks/>
          </p:cNvSpPr>
          <p:nvPr/>
        </p:nvSpPr>
        <p:spPr bwMode="auto">
          <a:xfrm>
            <a:off x="3130872" y="1377081"/>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AFF0"/>
                </a:solidFill>
              </a:rPr>
              <a:t>02</a:t>
            </a:r>
            <a:endParaRPr lang="en-GB" sz="3200" dirty="0">
              <a:solidFill>
                <a:srgbClr val="00AFF0"/>
              </a:solidFill>
            </a:endParaRPr>
          </a:p>
        </p:txBody>
      </p:sp>
      <p:cxnSp>
        <p:nvCxnSpPr>
          <p:cNvPr id="18" name="Straight Connector 17">
            <a:extLst>
              <a:ext uri="{FF2B5EF4-FFF2-40B4-BE49-F238E27FC236}">
                <a16:creationId xmlns:a16="http://schemas.microsoft.com/office/drawing/2014/main" id="{61166681-3EEE-EF47-A4B7-41203F03CDD7}"/>
              </a:ext>
            </a:extLst>
          </p:cNvPr>
          <p:cNvCxnSpPr>
            <a:cxnSpLocks/>
          </p:cNvCxnSpPr>
          <p:nvPr/>
        </p:nvCxnSpPr>
        <p:spPr bwMode="auto">
          <a:xfrm>
            <a:off x="3130872" y="1869524"/>
            <a:ext cx="2675568" cy="0"/>
          </a:xfrm>
          <a:prstGeom prst="line">
            <a:avLst/>
          </a:prstGeom>
          <a:ln w="9525" cap="flat" cmpd="sng" algn="ctr">
            <a:solidFill>
              <a:srgbClr val="00AF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 Placeholder 7">
            <a:extLst>
              <a:ext uri="{FF2B5EF4-FFF2-40B4-BE49-F238E27FC236}">
                <a16:creationId xmlns:a16="http://schemas.microsoft.com/office/drawing/2014/main" id="{509E9426-E21E-1445-85DA-F0A93DC3FB87}"/>
              </a:ext>
            </a:extLst>
          </p:cNvPr>
          <p:cNvSpPr txBox="1">
            <a:spLocks/>
          </p:cNvSpPr>
          <p:nvPr/>
        </p:nvSpPr>
        <p:spPr bwMode="auto">
          <a:xfrm>
            <a:off x="6151879" y="1377081"/>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78A22F"/>
                </a:solidFill>
              </a:rPr>
              <a:t>03</a:t>
            </a:r>
            <a:endParaRPr lang="en-GB" sz="3200" dirty="0">
              <a:solidFill>
                <a:srgbClr val="78A22F"/>
              </a:solidFill>
            </a:endParaRPr>
          </a:p>
        </p:txBody>
      </p:sp>
      <p:cxnSp>
        <p:nvCxnSpPr>
          <p:cNvPr id="21" name="Straight Connector 20">
            <a:extLst>
              <a:ext uri="{FF2B5EF4-FFF2-40B4-BE49-F238E27FC236}">
                <a16:creationId xmlns:a16="http://schemas.microsoft.com/office/drawing/2014/main" id="{BCFD7CF6-584D-0642-818B-0E76ACD119E3}"/>
              </a:ext>
            </a:extLst>
          </p:cNvPr>
          <p:cNvCxnSpPr>
            <a:cxnSpLocks/>
          </p:cNvCxnSpPr>
          <p:nvPr/>
        </p:nvCxnSpPr>
        <p:spPr bwMode="auto">
          <a:xfrm>
            <a:off x="6151879" y="1869524"/>
            <a:ext cx="2508471" cy="0"/>
          </a:xfrm>
          <a:prstGeom prst="line">
            <a:avLst/>
          </a:prstGeom>
          <a:ln w="9525" cap="flat" cmpd="sng" algn="ctr">
            <a:solidFill>
              <a:srgbClr val="78A22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8378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Succession Planning</a:t>
            </a:r>
            <a:br>
              <a:rPr lang="en-GB" sz="1800" dirty="0"/>
            </a:br>
            <a:r>
              <a:rPr lang="en-GB" sz="1400" b="0" dirty="0">
                <a:solidFill>
                  <a:srgbClr val="07BFB7"/>
                </a:solidFill>
              </a:rPr>
              <a:t>What is it?</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642320"/>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Successors</a:t>
            </a:r>
          </a:p>
        </p:txBody>
      </p:sp>
      <p:sp>
        <p:nvSpPr>
          <p:cNvPr id="11" name="Text Placeholder 7">
            <a:extLst>
              <a:ext uri="{FF2B5EF4-FFF2-40B4-BE49-F238E27FC236}">
                <a16:creationId xmlns:a16="http://schemas.microsoft.com/office/drawing/2014/main" id="{CC83BCAC-6D0A-3A41-8F9A-746A392C60D7}"/>
              </a:ext>
            </a:extLst>
          </p:cNvPr>
          <p:cNvSpPr txBox="1">
            <a:spLocks/>
          </p:cNvSpPr>
          <p:nvPr/>
        </p:nvSpPr>
        <p:spPr bwMode="auto">
          <a:xfrm>
            <a:off x="6394270" y="2502694"/>
            <a:ext cx="2188028"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There is a simple template in the Appendix that can be completed to help leaders identify their successors in a talent meeting. This data will be input by HR Business Partners in </a:t>
            </a:r>
            <a:r>
              <a:rPr lang="en-GB" sz="1050" b="1" dirty="0" err="1"/>
              <a:t>MyHub</a:t>
            </a:r>
            <a:endParaRPr lang="en-GB" sz="1050" b="1" dirty="0"/>
          </a:p>
          <a:p>
            <a:pPr lvl="8">
              <a:spcAft>
                <a:spcPts val="600"/>
              </a:spcAft>
            </a:pPr>
            <a:r>
              <a:rPr lang="en-GB" sz="900" dirty="0">
                <a:solidFill>
                  <a:srgbClr val="55555A"/>
                </a:solidFill>
                <a:ea typeface="Segoe UI" panose="020B0502040204020203" pitchFamily="34" charset="0"/>
                <a:cs typeface="Segoe UI" panose="020B0502040204020203" pitchFamily="34" charset="0"/>
              </a:rPr>
              <a:t>It allows you to identify:</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Emergency Successors – Individual who is able to temporarily cover a role</a:t>
            </a:r>
          </a:p>
          <a:p>
            <a:pPr marL="171450" lvl="8" indent="-171450">
              <a:spcAft>
                <a:spcPts val="600"/>
              </a:spcAft>
              <a:buClr>
                <a:srgbClr val="00148C"/>
              </a:buClr>
              <a:buFont typeface="Arial" panose="020B0604020202020204" pitchFamily="34" charset="0"/>
              <a:buChar char="•"/>
            </a:pPr>
            <a:r>
              <a:rPr lang="en-GB" sz="900" dirty="0">
                <a:solidFill>
                  <a:srgbClr val="55555A"/>
                </a:solidFill>
                <a:ea typeface="Segoe UI" panose="020B0502040204020203" pitchFamily="34" charset="0"/>
                <a:cs typeface="Segoe UI" panose="020B0502040204020203" pitchFamily="34" charset="0"/>
              </a:rPr>
              <a:t>Succession within 0-1, 1-3 and 3-5 years timescales</a:t>
            </a:r>
            <a:endParaRPr lang="en-GB" sz="900" dirty="0">
              <a:solidFill>
                <a:srgbClr val="55555A"/>
              </a:solidFill>
            </a:endParaRP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0" y="830110"/>
            <a:ext cx="8135419" cy="861774"/>
          </a:xfrm>
        </p:spPr>
        <p:txBody>
          <a:bodyPr/>
          <a:lstStyle/>
          <a:p>
            <a:pPr lvl="8"/>
            <a:r>
              <a:rPr lang="en-GB" sz="1400" dirty="0"/>
              <a:t>In order to do effective succession planning, it is helpful to discuss the talent bench strength of a function and the people implications of the business strategy or ambition. Focus on potential successors for each role, any roles you may feel are blocked and any actions you need to take to increase readiness of those identified as successors. It will also be helpful to focus on your critical roles. </a:t>
            </a:r>
          </a:p>
        </p:txBody>
      </p:sp>
      <p:sp>
        <p:nvSpPr>
          <p:cNvPr id="14" name="Text Placeholder 7">
            <a:extLst>
              <a:ext uri="{FF2B5EF4-FFF2-40B4-BE49-F238E27FC236}">
                <a16:creationId xmlns:a16="http://schemas.microsoft.com/office/drawing/2014/main" id="{CB8091B0-059F-C44D-8203-55A92267C179}"/>
              </a:ext>
            </a:extLst>
          </p:cNvPr>
          <p:cNvSpPr txBox="1">
            <a:spLocks/>
          </p:cNvSpPr>
          <p:nvPr/>
        </p:nvSpPr>
        <p:spPr bwMode="auto">
          <a:xfrm>
            <a:off x="322780" y="3010072"/>
            <a:ext cx="10553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Emergency</a:t>
            </a:r>
            <a:endParaRPr lang="en-GB" sz="900" dirty="0">
              <a:solidFill>
                <a:srgbClr val="55555A"/>
              </a:solidFill>
              <a:ea typeface="Segoe UI" panose="020B0502040204020203" pitchFamily="34" charset="0"/>
              <a:cs typeface="Segoe UI" panose="020B0502040204020203" pitchFamily="34" charset="0"/>
            </a:endParaRPr>
          </a:p>
        </p:txBody>
      </p:sp>
      <p:sp>
        <p:nvSpPr>
          <p:cNvPr id="17" name="Text Placeholder 7">
            <a:extLst>
              <a:ext uri="{FF2B5EF4-FFF2-40B4-BE49-F238E27FC236}">
                <a16:creationId xmlns:a16="http://schemas.microsoft.com/office/drawing/2014/main" id="{014B5436-0292-0F4B-B9F1-B7CCEEF9FA66}"/>
              </a:ext>
            </a:extLst>
          </p:cNvPr>
          <p:cNvSpPr txBox="1">
            <a:spLocks/>
          </p:cNvSpPr>
          <p:nvPr/>
        </p:nvSpPr>
        <p:spPr bwMode="auto">
          <a:xfrm>
            <a:off x="322780" y="3379858"/>
            <a:ext cx="10553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0-1 Years</a:t>
            </a:r>
            <a:endParaRPr lang="en-GB" sz="900" dirty="0">
              <a:solidFill>
                <a:srgbClr val="55555A"/>
              </a:solidFill>
              <a:ea typeface="Segoe UI" panose="020B0502040204020203" pitchFamily="34" charset="0"/>
              <a:cs typeface="Segoe UI" panose="020B0502040204020203" pitchFamily="34" charset="0"/>
            </a:endParaRPr>
          </a:p>
        </p:txBody>
      </p:sp>
      <p:sp>
        <p:nvSpPr>
          <p:cNvPr id="22" name="Text Placeholder 7">
            <a:extLst>
              <a:ext uri="{FF2B5EF4-FFF2-40B4-BE49-F238E27FC236}">
                <a16:creationId xmlns:a16="http://schemas.microsoft.com/office/drawing/2014/main" id="{D0284178-CD9E-094C-8BDD-8FEC5DCC52FB}"/>
              </a:ext>
            </a:extLst>
          </p:cNvPr>
          <p:cNvSpPr txBox="1">
            <a:spLocks/>
          </p:cNvSpPr>
          <p:nvPr/>
        </p:nvSpPr>
        <p:spPr bwMode="auto">
          <a:xfrm>
            <a:off x="322780" y="3749644"/>
            <a:ext cx="10553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1-3 Years</a:t>
            </a:r>
            <a:endParaRPr lang="en-GB" sz="900" dirty="0">
              <a:solidFill>
                <a:srgbClr val="55555A"/>
              </a:solidFill>
              <a:ea typeface="Segoe UI" panose="020B0502040204020203" pitchFamily="34" charset="0"/>
              <a:cs typeface="Segoe UI" panose="020B0502040204020203" pitchFamily="34" charset="0"/>
            </a:endParaRPr>
          </a:p>
        </p:txBody>
      </p:sp>
      <p:sp>
        <p:nvSpPr>
          <p:cNvPr id="23" name="Text Placeholder 7">
            <a:extLst>
              <a:ext uri="{FF2B5EF4-FFF2-40B4-BE49-F238E27FC236}">
                <a16:creationId xmlns:a16="http://schemas.microsoft.com/office/drawing/2014/main" id="{81FD2A51-80FB-3449-9E0F-D5123D47E413}"/>
              </a:ext>
            </a:extLst>
          </p:cNvPr>
          <p:cNvSpPr txBox="1">
            <a:spLocks/>
          </p:cNvSpPr>
          <p:nvPr/>
        </p:nvSpPr>
        <p:spPr bwMode="auto">
          <a:xfrm>
            <a:off x="322780" y="4119431"/>
            <a:ext cx="10553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3-5 Years</a:t>
            </a:r>
            <a:endParaRPr lang="en-GB" sz="900" dirty="0">
              <a:solidFill>
                <a:srgbClr val="55555A"/>
              </a:solidFill>
              <a:ea typeface="Segoe UI" panose="020B0502040204020203" pitchFamily="34" charset="0"/>
              <a:cs typeface="Segoe UI" panose="020B0502040204020203" pitchFamily="34" charset="0"/>
            </a:endParaRPr>
          </a:p>
        </p:txBody>
      </p:sp>
      <p:sp>
        <p:nvSpPr>
          <p:cNvPr id="25" name="Text Placeholder 7">
            <a:extLst>
              <a:ext uri="{FF2B5EF4-FFF2-40B4-BE49-F238E27FC236}">
                <a16:creationId xmlns:a16="http://schemas.microsoft.com/office/drawing/2014/main" id="{E293D491-EF8A-D94C-90F2-6B20D8C98ECE}"/>
              </a:ext>
            </a:extLst>
          </p:cNvPr>
          <p:cNvSpPr txBox="1">
            <a:spLocks/>
          </p:cNvSpPr>
          <p:nvPr/>
        </p:nvSpPr>
        <p:spPr bwMode="auto">
          <a:xfrm>
            <a:off x="2700662" y="2557682"/>
            <a:ext cx="10553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Incumbent Name</a:t>
            </a:r>
            <a:br>
              <a:rPr lang="en-GB" sz="800" dirty="0">
                <a:solidFill>
                  <a:srgbClr val="55555A"/>
                </a:solidFill>
              </a:rPr>
            </a:br>
            <a:r>
              <a:rPr lang="en-GB" sz="800" dirty="0">
                <a:solidFill>
                  <a:srgbClr val="55555A"/>
                </a:solidFill>
              </a:rPr>
              <a:t>Position</a:t>
            </a:r>
            <a:endParaRPr lang="en-GB" sz="800" dirty="0">
              <a:solidFill>
                <a:srgbClr val="55555A"/>
              </a:solidFill>
              <a:ea typeface="Segoe UI" panose="020B0502040204020203" pitchFamily="34" charset="0"/>
              <a:cs typeface="Segoe UI" panose="020B0502040204020203" pitchFamily="34" charset="0"/>
            </a:endParaRPr>
          </a:p>
        </p:txBody>
      </p:sp>
      <p:sp>
        <p:nvSpPr>
          <p:cNvPr id="27" name="Text Placeholder 7">
            <a:extLst>
              <a:ext uri="{FF2B5EF4-FFF2-40B4-BE49-F238E27FC236}">
                <a16:creationId xmlns:a16="http://schemas.microsoft.com/office/drawing/2014/main" id="{04FE54D0-EC8E-7B40-A699-4796C51A3B26}"/>
              </a:ext>
            </a:extLst>
          </p:cNvPr>
          <p:cNvSpPr txBox="1">
            <a:spLocks/>
          </p:cNvSpPr>
          <p:nvPr/>
        </p:nvSpPr>
        <p:spPr bwMode="auto">
          <a:xfrm>
            <a:off x="3857662" y="2557682"/>
            <a:ext cx="10553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Incumbent Name</a:t>
            </a:r>
            <a:br>
              <a:rPr lang="en-GB" sz="800" dirty="0">
                <a:solidFill>
                  <a:srgbClr val="55555A"/>
                </a:solidFill>
              </a:rPr>
            </a:br>
            <a:r>
              <a:rPr lang="en-GB" sz="800" dirty="0">
                <a:solidFill>
                  <a:srgbClr val="55555A"/>
                </a:solidFill>
              </a:rPr>
              <a:t>Position</a:t>
            </a:r>
            <a:endParaRPr lang="en-GB" sz="800" dirty="0">
              <a:solidFill>
                <a:srgbClr val="55555A"/>
              </a:solidFill>
              <a:ea typeface="Segoe UI" panose="020B0502040204020203" pitchFamily="34" charset="0"/>
              <a:cs typeface="Segoe UI" panose="020B0502040204020203" pitchFamily="34" charset="0"/>
            </a:endParaRPr>
          </a:p>
        </p:txBody>
      </p:sp>
      <p:sp>
        <p:nvSpPr>
          <p:cNvPr id="29" name="Text Placeholder 7">
            <a:extLst>
              <a:ext uri="{FF2B5EF4-FFF2-40B4-BE49-F238E27FC236}">
                <a16:creationId xmlns:a16="http://schemas.microsoft.com/office/drawing/2014/main" id="{D30964F8-8608-D54F-BC78-64819DC18AD9}"/>
              </a:ext>
            </a:extLst>
          </p:cNvPr>
          <p:cNvSpPr txBox="1">
            <a:spLocks/>
          </p:cNvSpPr>
          <p:nvPr/>
        </p:nvSpPr>
        <p:spPr bwMode="auto">
          <a:xfrm>
            <a:off x="4963762" y="2557682"/>
            <a:ext cx="10553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Incumbent Name</a:t>
            </a:r>
            <a:br>
              <a:rPr lang="en-GB" sz="800" dirty="0">
                <a:solidFill>
                  <a:srgbClr val="55555A"/>
                </a:solidFill>
              </a:rPr>
            </a:br>
            <a:r>
              <a:rPr lang="en-GB" sz="800" dirty="0">
                <a:solidFill>
                  <a:srgbClr val="55555A"/>
                </a:solidFill>
              </a:rPr>
              <a:t>Position</a:t>
            </a:r>
            <a:endParaRPr lang="en-GB" sz="800" dirty="0">
              <a:solidFill>
                <a:srgbClr val="55555A"/>
              </a:solidFill>
              <a:ea typeface="Segoe UI" panose="020B0502040204020203" pitchFamily="34" charset="0"/>
              <a:cs typeface="Segoe UI" panose="020B0502040204020203" pitchFamily="34" charset="0"/>
            </a:endParaRPr>
          </a:p>
        </p:txBody>
      </p:sp>
      <p:pic>
        <p:nvPicPr>
          <p:cNvPr id="53" name="Picture 52">
            <a:extLst>
              <a:ext uri="{FF2B5EF4-FFF2-40B4-BE49-F238E27FC236}">
                <a16:creationId xmlns:a16="http://schemas.microsoft.com/office/drawing/2014/main" id="{C68A8171-E9E5-2642-8980-BE8CB96F16B8}"/>
              </a:ext>
            </a:extLst>
          </p:cNvPr>
          <p:cNvPicPr>
            <a:picLocks noChangeAspect="1"/>
          </p:cNvPicPr>
          <p:nvPr/>
        </p:nvPicPr>
        <p:blipFill>
          <a:blip r:embed="rId3"/>
          <a:stretch>
            <a:fillRect/>
          </a:stretch>
        </p:blipFill>
        <p:spPr>
          <a:xfrm>
            <a:off x="2979994" y="1935590"/>
            <a:ext cx="571500" cy="571500"/>
          </a:xfrm>
          <a:prstGeom prst="rect">
            <a:avLst/>
          </a:prstGeom>
        </p:spPr>
      </p:pic>
      <p:pic>
        <p:nvPicPr>
          <p:cNvPr id="55" name="Picture 54">
            <a:extLst>
              <a:ext uri="{FF2B5EF4-FFF2-40B4-BE49-F238E27FC236}">
                <a16:creationId xmlns:a16="http://schemas.microsoft.com/office/drawing/2014/main" id="{EF764296-CCF1-B540-8559-433EFE8E16AC}"/>
              </a:ext>
            </a:extLst>
          </p:cNvPr>
          <p:cNvPicPr>
            <a:picLocks noChangeAspect="1"/>
          </p:cNvPicPr>
          <p:nvPr/>
        </p:nvPicPr>
        <p:blipFill>
          <a:blip r:embed="rId3"/>
          <a:stretch>
            <a:fillRect/>
          </a:stretch>
        </p:blipFill>
        <p:spPr>
          <a:xfrm>
            <a:off x="4101961" y="1935590"/>
            <a:ext cx="571500" cy="571500"/>
          </a:xfrm>
          <a:prstGeom prst="rect">
            <a:avLst/>
          </a:prstGeom>
        </p:spPr>
      </p:pic>
      <p:pic>
        <p:nvPicPr>
          <p:cNvPr id="56" name="Picture 55">
            <a:extLst>
              <a:ext uri="{FF2B5EF4-FFF2-40B4-BE49-F238E27FC236}">
                <a16:creationId xmlns:a16="http://schemas.microsoft.com/office/drawing/2014/main" id="{F0189C52-0B13-4A48-9729-84DD6C1FD781}"/>
              </a:ext>
            </a:extLst>
          </p:cNvPr>
          <p:cNvPicPr>
            <a:picLocks noChangeAspect="1"/>
          </p:cNvPicPr>
          <p:nvPr/>
        </p:nvPicPr>
        <p:blipFill>
          <a:blip r:embed="rId3"/>
          <a:stretch>
            <a:fillRect/>
          </a:stretch>
        </p:blipFill>
        <p:spPr>
          <a:xfrm>
            <a:off x="5205687" y="1935590"/>
            <a:ext cx="571500" cy="571500"/>
          </a:xfrm>
          <a:prstGeom prst="rect">
            <a:avLst/>
          </a:prstGeom>
        </p:spPr>
      </p:pic>
      <p:pic>
        <p:nvPicPr>
          <p:cNvPr id="57" name="Picture 56">
            <a:extLst>
              <a:ext uri="{FF2B5EF4-FFF2-40B4-BE49-F238E27FC236}">
                <a16:creationId xmlns:a16="http://schemas.microsoft.com/office/drawing/2014/main" id="{6FF43697-178A-D54E-B998-DD4CF2E60074}"/>
              </a:ext>
            </a:extLst>
          </p:cNvPr>
          <p:cNvPicPr>
            <a:picLocks noChangeAspect="1"/>
          </p:cNvPicPr>
          <p:nvPr/>
        </p:nvPicPr>
        <p:blipFill>
          <a:blip r:embed="rId4"/>
          <a:stretch>
            <a:fillRect/>
          </a:stretch>
        </p:blipFill>
        <p:spPr>
          <a:xfrm>
            <a:off x="1791411" y="1935590"/>
            <a:ext cx="571500" cy="571500"/>
          </a:xfrm>
          <a:prstGeom prst="rect">
            <a:avLst/>
          </a:prstGeom>
        </p:spPr>
      </p:pic>
      <p:grpSp>
        <p:nvGrpSpPr>
          <p:cNvPr id="85" name="Group 84">
            <a:extLst>
              <a:ext uri="{FF2B5EF4-FFF2-40B4-BE49-F238E27FC236}">
                <a16:creationId xmlns:a16="http://schemas.microsoft.com/office/drawing/2014/main" id="{E74E0189-E85A-5842-9866-D9B1A4B5823C}"/>
              </a:ext>
            </a:extLst>
          </p:cNvPr>
          <p:cNvGrpSpPr/>
          <p:nvPr/>
        </p:nvGrpSpPr>
        <p:grpSpPr>
          <a:xfrm>
            <a:off x="313806" y="2914162"/>
            <a:ext cx="5661207" cy="0"/>
            <a:chOff x="313806" y="2914162"/>
            <a:chExt cx="5661207" cy="0"/>
          </a:xfrm>
        </p:grpSpPr>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flipV="1">
              <a:off x="313806" y="2914162"/>
              <a:ext cx="1037457"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290A1593-64D1-ED45-9D6D-93EC14EF7525}"/>
                </a:ext>
              </a:extLst>
            </p:cNvPr>
            <p:cNvCxnSpPr>
              <a:cxnSpLocks/>
            </p:cNvCxnSpPr>
            <p:nvPr/>
          </p:nvCxnSpPr>
          <p:spPr bwMode="auto">
            <a:xfrm flipV="1">
              <a:off x="1498021" y="2914162"/>
              <a:ext cx="1037457" cy="0"/>
            </a:xfrm>
            <a:prstGeom prst="line">
              <a:avLst/>
            </a:prstGeom>
            <a:ln>
              <a:solidFill>
                <a:schemeClr val="accent3"/>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39C3FAA7-8905-974C-A87D-63BCE4838591}"/>
                </a:ext>
              </a:extLst>
            </p:cNvPr>
            <p:cNvCxnSpPr>
              <a:cxnSpLocks/>
            </p:cNvCxnSpPr>
            <p:nvPr/>
          </p:nvCxnSpPr>
          <p:spPr bwMode="auto">
            <a:xfrm flipV="1">
              <a:off x="2682236" y="2914162"/>
              <a:ext cx="1037457" cy="0"/>
            </a:xfrm>
            <a:prstGeom prst="line">
              <a:avLst/>
            </a:prstGeom>
            <a:ln>
              <a:solidFill>
                <a:srgbClr val="00BEB4"/>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742A5D40-C5C4-E340-B6F5-B183023367C8}"/>
                </a:ext>
              </a:extLst>
            </p:cNvPr>
            <p:cNvCxnSpPr>
              <a:cxnSpLocks/>
            </p:cNvCxnSpPr>
            <p:nvPr/>
          </p:nvCxnSpPr>
          <p:spPr bwMode="auto">
            <a:xfrm flipV="1">
              <a:off x="3866451" y="2914162"/>
              <a:ext cx="980903" cy="0"/>
            </a:xfrm>
            <a:prstGeom prst="line">
              <a:avLst/>
            </a:prstGeom>
            <a:ln>
              <a:solidFill>
                <a:srgbClr val="00BEB4"/>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8" name="Straight Connector 57">
              <a:extLst>
                <a:ext uri="{FF2B5EF4-FFF2-40B4-BE49-F238E27FC236}">
                  <a16:creationId xmlns:a16="http://schemas.microsoft.com/office/drawing/2014/main" id="{4550625B-3208-5142-8D10-CA692795BB3A}"/>
                </a:ext>
              </a:extLst>
            </p:cNvPr>
            <p:cNvCxnSpPr>
              <a:cxnSpLocks/>
            </p:cNvCxnSpPr>
            <p:nvPr/>
          </p:nvCxnSpPr>
          <p:spPr bwMode="auto">
            <a:xfrm flipV="1">
              <a:off x="4994110" y="2914162"/>
              <a:ext cx="980903" cy="0"/>
            </a:xfrm>
            <a:prstGeom prst="line">
              <a:avLst/>
            </a:prstGeom>
            <a:ln>
              <a:solidFill>
                <a:srgbClr val="00BEB4"/>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64" name="Group 63">
            <a:extLst>
              <a:ext uri="{FF2B5EF4-FFF2-40B4-BE49-F238E27FC236}">
                <a16:creationId xmlns:a16="http://schemas.microsoft.com/office/drawing/2014/main" id="{E1E3C743-CA55-DB41-87CF-0288879163F0}"/>
              </a:ext>
            </a:extLst>
          </p:cNvPr>
          <p:cNvGrpSpPr/>
          <p:nvPr/>
        </p:nvGrpSpPr>
        <p:grpSpPr>
          <a:xfrm>
            <a:off x="313806" y="3265854"/>
            <a:ext cx="5661207" cy="0"/>
            <a:chOff x="313806" y="3265854"/>
            <a:chExt cx="5661207" cy="0"/>
          </a:xfrm>
        </p:grpSpPr>
        <p:cxnSp>
          <p:nvCxnSpPr>
            <p:cNvPr id="59" name="Straight Connector 58">
              <a:extLst>
                <a:ext uri="{FF2B5EF4-FFF2-40B4-BE49-F238E27FC236}">
                  <a16:creationId xmlns:a16="http://schemas.microsoft.com/office/drawing/2014/main" id="{234A4C99-9CB4-EA4A-ACCD-D009437BB333}"/>
                </a:ext>
              </a:extLst>
            </p:cNvPr>
            <p:cNvCxnSpPr>
              <a:cxnSpLocks/>
            </p:cNvCxnSpPr>
            <p:nvPr/>
          </p:nvCxnSpPr>
          <p:spPr bwMode="auto">
            <a:xfrm flipV="1">
              <a:off x="31380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0" name="Straight Connector 59">
              <a:extLst>
                <a:ext uri="{FF2B5EF4-FFF2-40B4-BE49-F238E27FC236}">
                  <a16:creationId xmlns:a16="http://schemas.microsoft.com/office/drawing/2014/main" id="{F4AB565B-D7E5-1848-B82F-9A6FA3CDC060}"/>
                </a:ext>
              </a:extLst>
            </p:cNvPr>
            <p:cNvCxnSpPr>
              <a:cxnSpLocks/>
            </p:cNvCxnSpPr>
            <p:nvPr/>
          </p:nvCxnSpPr>
          <p:spPr bwMode="auto">
            <a:xfrm flipV="1">
              <a:off x="1498021"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6EA2F806-6B2E-664B-8D11-9E9E9AACE0B8}"/>
                </a:ext>
              </a:extLst>
            </p:cNvPr>
            <p:cNvCxnSpPr>
              <a:cxnSpLocks/>
            </p:cNvCxnSpPr>
            <p:nvPr/>
          </p:nvCxnSpPr>
          <p:spPr bwMode="auto">
            <a:xfrm flipV="1">
              <a:off x="268223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2" name="Straight Connector 61">
              <a:extLst>
                <a:ext uri="{FF2B5EF4-FFF2-40B4-BE49-F238E27FC236}">
                  <a16:creationId xmlns:a16="http://schemas.microsoft.com/office/drawing/2014/main" id="{9670B5C0-473A-BD48-BF55-A29238D75FBF}"/>
                </a:ext>
              </a:extLst>
            </p:cNvPr>
            <p:cNvCxnSpPr>
              <a:cxnSpLocks/>
            </p:cNvCxnSpPr>
            <p:nvPr/>
          </p:nvCxnSpPr>
          <p:spPr bwMode="auto">
            <a:xfrm flipV="1">
              <a:off x="3866451"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3" name="Straight Connector 62">
              <a:extLst>
                <a:ext uri="{FF2B5EF4-FFF2-40B4-BE49-F238E27FC236}">
                  <a16:creationId xmlns:a16="http://schemas.microsoft.com/office/drawing/2014/main" id="{8FD3DAEF-EAFB-0B4B-8D53-E18489BF7B46}"/>
                </a:ext>
              </a:extLst>
            </p:cNvPr>
            <p:cNvCxnSpPr>
              <a:cxnSpLocks/>
            </p:cNvCxnSpPr>
            <p:nvPr/>
          </p:nvCxnSpPr>
          <p:spPr bwMode="auto">
            <a:xfrm flipV="1">
              <a:off x="4994110"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65" name="Group 64">
            <a:extLst>
              <a:ext uri="{FF2B5EF4-FFF2-40B4-BE49-F238E27FC236}">
                <a16:creationId xmlns:a16="http://schemas.microsoft.com/office/drawing/2014/main" id="{532C6FC0-7553-6343-9B92-5F1B1A4D00F2}"/>
              </a:ext>
            </a:extLst>
          </p:cNvPr>
          <p:cNvGrpSpPr/>
          <p:nvPr/>
        </p:nvGrpSpPr>
        <p:grpSpPr>
          <a:xfrm>
            <a:off x="313806" y="3624580"/>
            <a:ext cx="5661207" cy="0"/>
            <a:chOff x="313806" y="3265854"/>
            <a:chExt cx="5661207" cy="0"/>
          </a:xfrm>
        </p:grpSpPr>
        <p:cxnSp>
          <p:nvCxnSpPr>
            <p:cNvPr id="66" name="Straight Connector 65">
              <a:extLst>
                <a:ext uri="{FF2B5EF4-FFF2-40B4-BE49-F238E27FC236}">
                  <a16:creationId xmlns:a16="http://schemas.microsoft.com/office/drawing/2014/main" id="{5F926822-ADD2-3F4F-BAB1-457AB842AE2D}"/>
                </a:ext>
              </a:extLst>
            </p:cNvPr>
            <p:cNvCxnSpPr>
              <a:cxnSpLocks/>
            </p:cNvCxnSpPr>
            <p:nvPr/>
          </p:nvCxnSpPr>
          <p:spPr bwMode="auto">
            <a:xfrm flipV="1">
              <a:off x="31380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Connector 66">
              <a:extLst>
                <a:ext uri="{FF2B5EF4-FFF2-40B4-BE49-F238E27FC236}">
                  <a16:creationId xmlns:a16="http://schemas.microsoft.com/office/drawing/2014/main" id="{D9D9FD43-0673-5545-AE4D-4B5221FEB3B5}"/>
                </a:ext>
              </a:extLst>
            </p:cNvPr>
            <p:cNvCxnSpPr>
              <a:cxnSpLocks/>
            </p:cNvCxnSpPr>
            <p:nvPr/>
          </p:nvCxnSpPr>
          <p:spPr bwMode="auto">
            <a:xfrm flipV="1">
              <a:off x="1498021"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8" name="Straight Connector 67">
              <a:extLst>
                <a:ext uri="{FF2B5EF4-FFF2-40B4-BE49-F238E27FC236}">
                  <a16:creationId xmlns:a16="http://schemas.microsoft.com/office/drawing/2014/main" id="{4E4F7AEB-33EA-5A45-AC85-B79712291D09}"/>
                </a:ext>
              </a:extLst>
            </p:cNvPr>
            <p:cNvCxnSpPr>
              <a:cxnSpLocks/>
            </p:cNvCxnSpPr>
            <p:nvPr/>
          </p:nvCxnSpPr>
          <p:spPr bwMode="auto">
            <a:xfrm flipV="1">
              <a:off x="268223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D1650DFB-B717-FA44-B0DA-D40FE9CE61D2}"/>
                </a:ext>
              </a:extLst>
            </p:cNvPr>
            <p:cNvCxnSpPr>
              <a:cxnSpLocks/>
            </p:cNvCxnSpPr>
            <p:nvPr/>
          </p:nvCxnSpPr>
          <p:spPr bwMode="auto">
            <a:xfrm flipV="1">
              <a:off x="3866451"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0" name="Straight Connector 69">
              <a:extLst>
                <a:ext uri="{FF2B5EF4-FFF2-40B4-BE49-F238E27FC236}">
                  <a16:creationId xmlns:a16="http://schemas.microsoft.com/office/drawing/2014/main" id="{BE0968FF-EA40-C44F-B5A0-979F73AD21C1}"/>
                </a:ext>
              </a:extLst>
            </p:cNvPr>
            <p:cNvCxnSpPr>
              <a:cxnSpLocks/>
            </p:cNvCxnSpPr>
            <p:nvPr/>
          </p:nvCxnSpPr>
          <p:spPr bwMode="auto">
            <a:xfrm flipV="1">
              <a:off x="4994110"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71" name="Group 70">
            <a:extLst>
              <a:ext uri="{FF2B5EF4-FFF2-40B4-BE49-F238E27FC236}">
                <a16:creationId xmlns:a16="http://schemas.microsoft.com/office/drawing/2014/main" id="{D795903C-6061-9B45-948D-B5C3C8AAE14B}"/>
              </a:ext>
            </a:extLst>
          </p:cNvPr>
          <p:cNvGrpSpPr/>
          <p:nvPr/>
        </p:nvGrpSpPr>
        <p:grpSpPr>
          <a:xfrm>
            <a:off x="313806" y="3990340"/>
            <a:ext cx="5661207" cy="0"/>
            <a:chOff x="313806" y="3265854"/>
            <a:chExt cx="5661207" cy="0"/>
          </a:xfrm>
        </p:grpSpPr>
        <p:cxnSp>
          <p:nvCxnSpPr>
            <p:cNvPr id="72" name="Straight Connector 71">
              <a:extLst>
                <a:ext uri="{FF2B5EF4-FFF2-40B4-BE49-F238E27FC236}">
                  <a16:creationId xmlns:a16="http://schemas.microsoft.com/office/drawing/2014/main" id="{FF88CFC0-42C1-BE4A-A15A-C34D482AF188}"/>
                </a:ext>
              </a:extLst>
            </p:cNvPr>
            <p:cNvCxnSpPr>
              <a:cxnSpLocks/>
            </p:cNvCxnSpPr>
            <p:nvPr/>
          </p:nvCxnSpPr>
          <p:spPr bwMode="auto">
            <a:xfrm flipV="1">
              <a:off x="31380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4DBD221-8612-A84F-9D09-09F8B378C12F}"/>
                </a:ext>
              </a:extLst>
            </p:cNvPr>
            <p:cNvCxnSpPr>
              <a:cxnSpLocks/>
            </p:cNvCxnSpPr>
            <p:nvPr/>
          </p:nvCxnSpPr>
          <p:spPr bwMode="auto">
            <a:xfrm flipV="1">
              <a:off x="1498021"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4747E98E-C99E-264B-B02B-7BBFFF1AA1BF}"/>
                </a:ext>
              </a:extLst>
            </p:cNvPr>
            <p:cNvCxnSpPr>
              <a:cxnSpLocks/>
            </p:cNvCxnSpPr>
            <p:nvPr/>
          </p:nvCxnSpPr>
          <p:spPr bwMode="auto">
            <a:xfrm flipV="1">
              <a:off x="268223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5" name="Straight Connector 74">
              <a:extLst>
                <a:ext uri="{FF2B5EF4-FFF2-40B4-BE49-F238E27FC236}">
                  <a16:creationId xmlns:a16="http://schemas.microsoft.com/office/drawing/2014/main" id="{E4BE0D0F-580B-754C-B6D2-E4388FE24702}"/>
                </a:ext>
              </a:extLst>
            </p:cNvPr>
            <p:cNvCxnSpPr>
              <a:cxnSpLocks/>
            </p:cNvCxnSpPr>
            <p:nvPr/>
          </p:nvCxnSpPr>
          <p:spPr bwMode="auto">
            <a:xfrm flipV="1">
              <a:off x="3866451"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076BA955-30A1-8744-B685-3A9CD88F6F5C}"/>
                </a:ext>
              </a:extLst>
            </p:cNvPr>
            <p:cNvCxnSpPr>
              <a:cxnSpLocks/>
            </p:cNvCxnSpPr>
            <p:nvPr/>
          </p:nvCxnSpPr>
          <p:spPr bwMode="auto">
            <a:xfrm flipV="1">
              <a:off x="4994110"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77" name="Group 76">
            <a:extLst>
              <a:ext uri="{FF2B5EF4-FFF2-40B4-BE49-F238E27FC236}">
                <a16:creationId xmlns:a16="http://schemas.microsoft.com/office/drawing/2014/main" id="{BBC51F2A-76E1-5C45-B614-F3C4E1A14525}"/>
              </a:ext>
            </a:extLst>
          </p:cNvPr>
          <p:cNvGrpSpPr/>
          <p:nvPr/>
        </p:nvGrpSpPr>
        <p:grpSpPr>
          <a:xfrm>
            <a:off x="313806" y="4384235"/>
            <a:ext cx="5661207" cy="0"/>
            <a:chOff x="313806" y="3265854"/>
            <a:chExt cx="5661207" cy="0"/>
          </a:xfrm>
        </p:grpSpPr>
        <p:cxnSp>
          <p:nvCxnSpPr>
            <p:cNvPr id="78" name="Straight Connector 77">
              <a:extLst>
                <a:ext uri="{FF2B5EF4-FFF2-40B4-BE49-F238E27FC236}">
                  <a16:creationId xmlns:a16="http://schemas.microsoft.com/office/drawing/2014/main" id="{3933F3A4-3F81-F149-8B4D-919601723E2F}"/>
                </a:ext>
              </a:extLst>
            </p:cNvPr>
            <p:cNvCxnSpPr>
              <a:cxnSpLocks/>
            </p:cNvCxnSpPr>
            <p:nvPr/>
          </p:nvCxnSpPr>
          <p:spPr bwMode="auto">
            <a:xfrm flipV="1">
              <a:off x="31380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9" name="Straight Connector 78">
              <a:extLst>
                <a:ext uri="{FF2B5EF4-FFF2-40B4-BE49-F238E27FC236}">
                  <a16:creationId xmlns:a16="http://schemas.microsoft.com/office/drawing/2014/main" id="{975DCCAA-6A9A-9040-8B26-3FC869CAEAA1}"/>
                </a:ext>
              </a:extLst>
            </p:cNvPr>
            <p:cNvCxnSpPr>
              <a:cxnSpLocks/>
            </p:cNvCxnSpPr>
            <p:nvPr/>
          </p:nvCxnSpPr>
          <p:spPr bwMode="auto">
            <a:xfrm flipV="1">
              <a:off x="1498021"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0" name="Straight Connector 79">
              <a:extLst>
                <a:ext uri="{FF2B5EF4-FFF2-40B4-BE49-F238E27FC236}">
                  <a16:creationId xmlns:a16="http://schemas.microsoft.com/office/drawing/2014/main" id="{1B1531C2-F5F4-244C-9CF5-B0696CD5E081}"/>
                </a:ext>
              </a:extLst>
            </p:cNvPr>
            <p:cNvCxnSpPr>
              <a:cxnSpLocks/>
            </p:cNvCxnSpPr>
            <p:nvPr/>
          </p:nvCxnSpPr>
          <p:spPr bwMode="auto">
            <a:xfrm flipV="1">
              <a:off x="2682236" y="3265854"/>
              <a:ext cx="1037457"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1" name="Straight Connector 80">
              <a:extLst>
                <a:ext uri="{FF2B5EF4-FFF2-40B4-BE49-F238E27FC236}">
                  <a16:creationId xmlns:a16="http://schemas.microsoft.com/office/drawing/2014/main" id="{44A2E21E-FEB9-1E41-B15E-A3B3B1AE7C8D}"/>
                </a:ext>
              </a:extLst>
            </p:cNvPr>
            <p:cNvCxnSpPr>
              <a:cxnSpLocks/>
            </p:cNvCxnSpPr>
            <p:nvPr/>
          </p:nvCxnSpPr>
          <p:spPr bwMode="auto">
            <a:xfrm flipV="1">
              <a:off x="3866451"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5A9FDEEF-1105-D146-BE31-BA3573EF6C2A}"/>
                </a:ext>
              </a:extLst>
            </p:cNvPr>
            <p:cNvCxnSpPr>
              <a:cxnSpLocks/>
            </p:cNvCxnSpPr>
            <p:nvPr/>
          </p:nvCxnSpPr>
          <p:spPr bwMode="auto">
            <a:xfrm flipV="1">
              <a:off x="4994110" y="3265854"/>
              <a:ext cx="98090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sp>
        <p:nvSpPr>
          <p:cNvPr id="84" name="Text Placeholder 7">
            <a:extLst>
              <a:ext uri="{FF2B5EF4-FFF2-40B4-BE49-F238E27FC236}">
                <a16:creationId xmlns:a16="http://schemas.microsoft.com/office/drawing/2014/main" id="{F782BEC5-60DC-604F-B7E2-B5CAE93AF5D1}"/>
              </a:ext>
            </a:extLst>
          </p:cNvPr>
          <p:cNvSpPr txBox="1">
            <a:spLocks/>
          </p:cNvSpPr>
          <p:nvPr/>
        </p:nvSpPr>
        <p:spPr bwMode="auto">
          <a:xfrm>
            <a:off x="1511942" y="2557682"/>
            <a:ext cx="10553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Incumbent Name</a:t>
            </a:r>
            <a:br>
              <a:rPr lang="en-GB" sz="800" dirty="0">
                <a:solidFill>
                  <a:srgbClr val="55555A"/>
                </a:solidFill>
              </a:rPr>
            </a:br>
            <a:r>
              <a:rPr lang="en-GB" sz="800" dirty="0">
                <a:solidFill>
                  <a:srgbClr val="55555A"/>
                </a:solidFill>
              </a:rPr>
              <a:t>Position</a:t>
            </a:r>
            <a:endParaRPr lang="en-GB" sz="800" dirty="0">
              <a:solidFill>
                <a:srgbClr val="55555A"/>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419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Reviewing Talent Bench-strength</a:t>
            </a:r>
            <a:br>
              <a:rPr lang="en-GB" sz="1800" dirty="0"/>
            </a:br>
            <a:r>
              <a:rPr lang="en-GB" sz="1400" b="0" dirty="0">
                <a:solidFill>
                  <a:srgbClr val="07BFB7"/>
                </a:solidFill>
              </a:rPr>
              <a:t>Inputs and outputs from a Talent Meeting</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903956" y="1961406"/>
            <a:ext cx="3077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Do you hire with the idea that the person hired should be able to fulfil several roles in your organisation eventually?</a:t>
            </a: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1" y="830110"/>
            <a:ext cx="5993614" cy="646331"/>
          </a:xfrm>
        </p:spPr>
        <p:txBody>
          <a:bodyPr/>
          <a:lstStyle/>
          <a:p>
            <a:pPr lvl="8"/>
            <a:r>
              <a:rPr lang="en-GB" sz="1400" dirty="0"/>
              <a:t>If you are a manager its important to review your bench-strength regularly. The following questions are designed to help you think strategically about ensuring you have a strong bench-strength:</a:t>
            </a:r>
          </a:p>
        </p:txBody>
      </p:sp>
      <p:sp>
        <p:nvSpPr>
          <p:cNvPr id="13" name="Text Placeholder 7">
            <a:extLst>
              <a:ext uri="{FF2B5EF4-FFF2-40B4-BE49-F238E27FC236}">
                <a16:creationId xmlns:a16="http://schemas.microsoft.com/office/drawing/2014/main" id="{42350A2D-283C-8748-ACC8-FCA4F9646A6B}"/>
              </a:ext>
            </a:extLst>
          </p:cNvPr>
          <p:cNvSpPr txBox="1">
            <a:spLocks/>
          </p:cNvSpPr>
          <p:nvPr/>
        </p:nvSpPr>
        <p:spPr bwMode="auto">
          <a:xfrm>
            <a:off x="313806" y="1823336"/>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01</a:t>
            </a:r>
            <a:endParaRPr lang="en-GB" sz="3200" dirty="0">
              <a:solidFill>
                <a:srgbClr val="FA4616"/>
              </a:solidFill>
            </a:endParaRPr>
          </a:p>
        </p:txBody>
      </p:sp>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a:off x="313806" y="2315779"/>
            <a:ext cx="42581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61166681-3EEE-EF47-A4B7-41203F03CDD7}"/>
              </a:ext>
            </a:extLst>
          </p:cNvPr>
          <p:cNvCxnSpPr>
            <a:cxnSpLocks/>
          </p:cNvCxnSpPr>
          <p:nvPr/>
        </p:nvCxnSpPr>
        <p:spPr bwMode="auto">
          <a:xfrm>
            <a:off x="4767986" y="2315779"/>
            <a:ext cx="3961017"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7" name="Text Placeholder 7">
            <a:extLst>
              <a:ext uri="{FF2B5EF4-FFF2-40B4-BE49-F238E27FC236}">
                <a16:creationId xmlns:a16="http://schemas.microsoft.com/office/drawing/2014/main" id="{3F78D92B-812E-524E-93EE-AC1842362E32}"/>
              </a:ext>
            </a:extLst>
          </p:cNvPr>
          <p:cNvSpPr txBox="1">
            <a:spLocks/>
          </p:cNvSpPr>
          <p:nvPr/>
        </p:nvSpPr>
        <p:spPr bwMode="auto">
          <a:xfrm>
            <a:off x="903957" y="2600917"/>
            <a:ext cx="24933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Do you have people in your team who have stayed in one role for a very long time?</a:t>
            </a:r>
          </a:p>
        </p:txBody>
      </p:sp>
      <p:sp>
        <p:nvSpPr>
          <p:cNvPr id="22" name="Text Placeholder 7">
            <a:extLst>
              <a:ext uri="{FF2B5EF4-FFF2-40B4-BE49-F238E27FC236}">
                <a16:creationId xmlns:a16="http://schemas.microsoft.com/office/drawing/2014/main" id="{1F66458D-F347-3744-A9DA-4D210B04AE0F}"/>
              </a:ext>
            </a:extLst>
          </p:cNvPr>
          <p:cNvSpPr txBox="1">
            <a:spLocks/>
          </p:cNvSpPr>
          <p:nvPr/>
        </p:nvSpPr>
        <p:spPr bwMode="auto">
          <a:xfrm>
            <a:off x="313806" y="2462847"/>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02</a:t>
            </a:r>
            <a:endParaRPr lang="en-GB" sz="3200" dirty="0">
              <a:solidFill>
                <a:srgbClr val="07BFB7"/>
              </a:solidFill>
            </a:endParaRPr>
          </a:p>
        </p:txBody>
      </p:sp>
      <p:cxnSp>
        <p:nvCxnSpPr>
          <p:cNvPr id="23" name="Straight Connector 22">
            <a:extLst>
              <a:ext uri="{FF2B5EF4-FFF2-40B4-BE49-F238E27FC236}">
                <a16:creationId xmlns:a16="http://schemas.microsoft.com/office/drawing/2014/main" id="{2B7C19A7-32AB-9149-B30B-81EB13AD04D3}"/>
              </a:ext>
            </a:extLst>
          </p:cNvPr>
          <p:cNvCxnSpPr>
            <a:cxnSpLocks/>
          </p:cNvCxnSpPr>
          <p:nvPr/>
        </p:nvCxnSpPr>
        <p:spPr bwMode="auto">
          <a:xfrm>
            <a:off x="313806" y="2955290"/>
            <a:ext cx="4258194" cy="0"/>
          </a:xfrm>
          <a:prstGeom prst="line">
            <a:avLst/>
          </a:prstGeom>
          <a:ln w="9525" cap="flat" cmpd="sng" algn="ctr">
            <a:solidFill>
              <a:srgbClr val="00BEB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5BDAFF31-C1C7-D14B-AAC9-93C46EC86E01}"/>
              </a:ext>
            </a:extLst>
          </p:cNvPr>
          <p:cNvCxnSpPr>
            <a:cxnSpLocks/>
          </p:cNvCxnSpPr>
          <p:nvPr/>
        </p:nvCxnSpPr>
        <p:spPr bwMode="auto">
          <a:xfrm>
            <a:off x="4767986" y="2955290"/>
            <a:ext cx="3961017"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5" name="Text Placeholder 7">
            <a:extLst>
              <a:ext uri="{FF2B5EF4-FFF2-40B4-BE49-F238E27FC236}">
                <a16:creationId xmlns:a16="http://schemas.microsoft.com/office/drawing/2014/main" id="{6F621B42-1497-1A40-A7CB-1DDA04FD6713}"/>
              </a:ext>
            </a:extLst>
          </p:cNvPr>
          <p:cNvSpPr txBox="1">
            <a:spLocks/>
          </p:cNvSpPr>
          <p:nvPr/>
        </p:nvSpPr>
        <p:spPr bwMode="auto">
          <a:xfrm>
            <a:off x="903956" y="3401759"/>
            <a:ext cx="354143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Does your team have diversity of thought?</a:t>
            </a:r>
          </a:p>
        </p:txBody>
      </p:sp>
      <p:sp>
        <p:nvSpPr>
          <p:cNvPr id="26" name="Text Placeholder 7">
            <a:extLst>
              <a:ext uri="{FF2B5EF4-FFF2-40B4-BE49-F238E27FC236}">
                <a16:creationId xmlns:a16="http://schemas.microsoft.com/office/drawing/2014/main" id="{3ABD5935-7F52-EA47-8CEA-CF2FBC361DA9}"/>
              </a:ext>
            </a:extLst>
          </p:cNvPr>
          <p:cNvSpPr txBox="1">
            <a:spLocks/>
          </p:cNvSpPr>
          <p:nvPr/>
        </p:nvSpPr>
        <p:spPr bwMode="auto">
          <a:xfrm>
            <a:off x="313806" y="3125190"/>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03</a:t>
            </a:r>
            <a:endParaRPr lang="en-GB" sz="3200" dirty="0">
              <a:solidFill>
                <a:srgbClr val="FA4616"/>
              </a:solidFill>
            </a:endParaRPr>
          </a:p>
        </p:txBody>
      </p:sp>
      <p:cxnSp>
        <p:nvCxnSpPr>
          <p:cNvPr id="27" name="Straight Connector 26">
            <a:extLst>
              <a:ext uri="{FF2B5EF4-FFF2-40B4-BE49-F238E27FC236}">
                <a16:creationId xmlns:a16="http://schemas.microsoft.com/office/drawing/2014/main" id="{36BC4339-B96E-884F-800F-05515137F6BD}"/>
              </a:ext>
            </a:extLst>
          </p:cNvPr>
          <p:cNvCxnSpPr>
            <a:cxnSpLocks/>
          </p:cNvCxnSpPr>
          <p:nvPr/>
        </p:nvCxnSpPr>
        <p:spPr bwMode="auto">
          <a:xfrm>
            <a:off x="313806" y="3617633"/>
            <a:ext cx="42581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FC23968A-FA48-E449-A8DE-0009698E1DCA}"/>
              </a:ext>
            </a:extLst>
          </p:cNvPr>
          <p:cNvCxnSpPr>
            <a:cxnSpLocks/>
          </p:cNvCxnSpPr>
          <p:nvPr/>
        </p:nvCxnSpPr>
        <p:spPr bwMode="auto">
          <a:xfrm>
            <a:off x="4767986" y="3617633"/>
            <a:ext cx="3961017"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9" name="Text Placeholder 7">
            <a:extLst>
              <a:ext uri="{FF2B5EF4-FFF2-40B4-BE49-F238E27FC236}">
                <a16:creationId xmlns:a16="http://schemas.microsoft.com/office/drawing/2014/main" id="{85142087-F5E0-2848-B4E5-26448B64C8F1}"/>
              </a:ext>
            </a:extLst>
          </p:cNvPr>
          <p:cNvSpPr txBox="1">
            <a:spLocks/>
          </p:cNvSpPr>
          <p:nvPr/>
        </p:nvSpPr>
        <p:spPr bwMode="auto">
          <a:xfrm>
            <a:off x="903956" y="4056556"/>
            <a:ext cx="354143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Do you take risks on talent?</a:t>
            </a:r>
          </a:p>
        </p:txBody>
      </p:sp>
      <p:sp>
        <p:nvSpPr>
          <p:cNvPr id="30" name="Text Placeholder 7">
            <a:extLst>
              <a:ext uri="{FF2B5EF4-FFF2-40B4-BE49-F238E27FC236}">
                <a16:creationId xmlns:a16="http://schemas.microsoft.com/office/drawing/2014/main" id="{217E833E-A95F-F142-B00F-217753AAE3E6}"/>
              </a:ext>
            </a:extLst>
          </p:cNvPr>
          <p:cNvSpPr txBox="1">
            <a:spLocks/>
          </p:cNvSpPr>
          <p:nvPr/>
        </p:nvSpPr>
        <p:spPr bwMode="auto">
          <a:xfrm>
            <a:off x="313806" y="3764774"/>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04</a:t>
            </a:r>
            <a:endParaRPr lang="en-GB" sz="3200" dirty="0">
              <a:solidFill>
                <a:srgbClr val="07BFB7"/>
              </a:solidFill>
            </a:endParaRPr>
          </a:p>
        </p:txBody>
      </p:sp>
      <p:cxnSp>
        <p:nvCxnSpPr>
          <p:cNvPr id="31" name="Straight Connector 30">
            <a:extLst>
              <a:ext uri="{FF2B5EF4-FFF2-40B4-BE49-F238E27FC236}">
                <a16:creationId xmlns:a16="http://schemas.microsoft.com/office/drawing/2014/main" id="{E8C87036-66D0-6E48-9A5F-6A87129E342B}"/>
              </a:ext>
            </a:extLst>
          </p:cNvPr>
          <p:cNvCxnSpPr>
            <a:cxnSpLocks/>
          </p:cNvCxnSpPr>
          <p:nvPr/>
        </p:nvCxnSpPr>
        <p:spPr bwMode="auto">
          <a:xfrm>
            <a:off x="313806" y="4257217"/>
            <a:ext cx="4258194" cy="0"/>
          </a:xfrm>
          <a:prstGeom prst="line">
            <a:avLst/>
          </a:prstGeom>
          <a:ln w="9525" cap="flat" cmpd="sng" algn="ctr">
            <a:solidFill>
              <a:srgbClr val="00BEB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EE8795FC-2247-EB4D-B58D-33FC3C7807B7}"/>
              </a:ext>
            </a:extLst>
          </p:cNvPr>
          <p:cNvCxnSpPr>
            <a:cxnSpLocks/>
          </p:cNvCxnSpPr>
          <p:nvPr/>
        </p:nvCxnSpPr>
        <p:spPr bwMode="auto">
          <a:xfrm>
            <a:off x="4767986" y="4257217"/>
            <a:ext cx="3961017"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3" name="Text Placeholder 7">
            <a:extLst>
              <a:ext uri="{FF2B5EF4-FFF2-40B4-BE49-F238E27FC236}">
                <a16:creationId xmlns:a16="http://schemas.microsoft.com/office/drawing/2014/main" id="{4B3FE7B6-8CEE-3448-9152-C325D9000817}"/>
              </a:ext>
            </a:extLst>
          </p:cNvPr>
          <p:cNvSpPr txBox="1">
            <a:spLocks/>
          </p:cNvSpPr>
          <p:nvPr/>
        </p:nvSpPr>
        <p:spPr bwMode="auto">
          <a:xfrm>
            <a:off x="4772571" y="2108587"/>
            <a:ext cx="354143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Hiring for one job only will lead to a weaker bench-strength.</a:t>
            </a:r>
          </a:p>
        </p:txBody>
      </p:sp>
      <p:sp>
        <p:nvSpPr>
          <p:cNvPr id="34" name="Text Placeholder 7">
            <a:extLst>
              <a:ext uri="{FF2B5EF4-FFF2-40B4-BE49-F238E27FC236}">
                <a16:creationId xmlns:a16="http://schemas.microsoft.com/office/drawing/2014/main" id="{B0CEEA54-D1F1-7149-ADE3-6026CBB57D77}"/>
              </a:ext>
            </a:extLst>
          </p:cNvPr>
          <p:cNvSpPr txBox="1">
            <a:spLocks/>
          </p:cNvSpPr>
          <p:nvPr/>
        </p:nvSpPr>
        <p:spPr bwMode="auto">
          <a:xfrm>
            <a:off x="4772571" y="2600917"/>
            <a:ext cx="3541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Keeping people in one role for too long may create a helpful expert but may hurt the organisation in the long run.</a:t>
            </a:r>
          </a:p>
        </p:txBody>
      </p:sp>
      <p:sp>
        <p:nvSpPr>
          <p:cNvPr id="35" name="Text Placeholder 7">
            <a:extLst>
              <a:ext uri="{FF2B5EF4-FFF2-40B4-BE49-F238E27FC236}">
                <a16:creationId xmlns:a16="http://schemas.microsoft.com/office/drawing/2014/main" id="{5F7198E8-4BFF-4749-8323-09022651E98D}"/>
              </a:ext>
            </a:extLst>
          </p:cNvPr>
          <p:cNvSpPr txBox="1">
            <a:spLocks/>
          </p:cNvSpPr>
          <p:nvPr/>
        </p:nvSpPr>
        <p:spPr bwMode="auto">
          <a:xfrm>
            <a:off x="4772571" y="3124760"/>
            <a:ext cx="35414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Consider when filling roles, candidates who may bring diversity to the team, and consider the value a new perspective from a different function brings.</a:t>
            </a:r>
          </a:p>
        </p:txBody>
      </p:sp>
      <p:sp>
        <p:nvSpPr>
          <p:cNvPr id="36" name="Text Placeholder 7">
            <a:extLst>
              <a:ext uri="{FF2B5EF4-FFF2-40B4-BE49-F238E27FC236}">
                <a16:creationId xmlns:a16="http://schemas.microsoft.com/office/drawing/2014/main" id="{5901FAF8-F66D-504C-A960-72F03BBDF0F9}"/>
              </a:ext>
            </a:extLst>
          </p:cNvPr>
          <p:cNvSpPr txBox="1">
            <a:spLocks/>
          </p:cNvSpPr>
          <p:nvPr/>
        </p:nvSpPr>
        <p:spPr bwMode="auto">
          <a:xfrm>
            <a:off x="4772571" y="3564113"/>
            <a:ext cx="354143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endParaRPr lang="en-GB" sz="900" dirty="0">
              <a:solidFill>
                <a:srgbClr val="55555A"/>
              </a:solidFill>
            </a:endParaRPr>
          </a:p>
          <a:p>
            <a:pPr lvl="8">
              <a:spcAft>
                <a:spcPts val="600"/>
              </a:spcAft>
            </a:pPr>
            <a:r>
              <a:rPr lang="en-GB" sz="900" dirty="0">
                <a:solidFill>
                  <a:srgbClr val="55555A"/>
                </a:solidFill>
              </a:rPr>
              <a:t>Be prepared to take more risks on talent, consider promoting someone who is about 80% ready for the role, and ensure you encourage movement across teams to enable development.</a:t>
            </a:r>
          </a:p>
        </p:txBody>
      </p:sp>
    </p:spTree>
    <p:extLst>
      <p:ext uri="{BB962C8B-B14F-4D97-AF65-F5344CB8AC3E}">
        <p14:creationId xmlns:p14="http://schemas.microsoft.com/office/powerpoint/2010/main" val="1504099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Making Sense of Critical Roles</a:t>
            </a:r>
            <a:br>
              <a:rPr lang="en-GB" sz="1800" dirty="0"/>
            </a:br>
            <a:r>
              <a:rPr lang="en-GB" sz="1400" b="0" dirty="0">
                <a:solidFill>
                  <a:srgbClr val="07BFB7"/>
                </a:solidFill>
              </a:rPr>
              <a:t>Understanding our Risks</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903956" y="2216048"/>
            <a:ext cx="189551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What positions, if vacant, would pose a major threat to the effectiveness of the organisation/function?</a:t>
            </a: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2" y="1105198"/>
            <a:ext cx="3848289" cy="646331"/>
          </a:xfrm>
        </p:spPr>
        <p:txBody>
          <a:bodyPr/>
          <a:lstStyle/>
          <a:p>
            <a:pPr lvl="8"/>
            <a:r>
              <a:rPr lang="en-GB" sz="1400" dirty="0"/>
              <a:t>It is essential that we understand our risks when it comes to our critical roles in National Grid. In terms of identifying which of our roles are critical to National Grid you need to consider:</a:t>
            </a:r>
          </a:p>
        </p:txBody>
      </p:sp>
      <p:sp>
        <p:nvSpPr>
          <p:cNvPr id="13" name="Text Placeholder 7">
            <a:extLst>
              <a:ext uri="{FF2B5EF4-FFF2-40B4-BE49-F238E27FC236}">
                <a16:creationId xmlns:a16="http://schemas.microsoft.com/office/drawing/2014/main" id="{42350A2D-283C-8748-ACC8-FCA4F9646A6B}"/>
              </a:ext>
            </a:extLst>
          </p:cNvPr>
          <p:cNvSpPr txBox="1">
            <a:spLocks/>
          </p:cNvSpPr>
          <p:nvPr/>
        </p:nvSpPr>
        <p:spPr bwMode="auto">
          <a:xfrm>
            <a:off x="313806" y="2204710"/>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01</a:t>
            </a:r>
            <a:endParaRPr lang="en-GB" sz="3200" dirty="0">
              <a:solidFill>
                <a:srgbClr val="07BFB7"/>
              </a:solidFill>
            </a:endParaRPr>
          </a:p>
        </p:txBody>
      </p:sp>
      <p:sp>
        <p:nvSpPr>
          <p:cNvPr id="17" name="Text Placeholder 7">
            <a:extLst>
              <a:ext uri="{FF2B5EF4-FFF2-40B4-BE49-F238E27FC236}">
                <a16:creationId xmlns:a16="http://schemas.microsoft.com/office/drawing/2014/main" id="{3F78D92B-812E-524E-93EE-AC1842362E32}"/>
              </a:ext>
            </a:extLst>
          </p:cNvPr>
          <p:cNvSpPr txBox="1">
            <a:spLocks/>
          </p:cNvSpPr>
          <p:nvPr/>
        </p:nvSpPr>
        <p:spPr bwMode="auto">
          <a:xfrm>
            <a:off x="903956" y="2879417"/>
            <a:ext cx="19869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What roles have market conditions/external factors which makes recruitment of that skill difficult? </a:t>
            </a:r>
          </a:p>
        </p:txBody>
      </p:sp>
      <p:sp>
        <p:nvSpPr>
          <p:cNvPr id="22" name="Text Placeholder 7">
            <a:extLst>
              <a:ext uri="{FF2B5EF4-FFF2-40B4-BE49-F238E27FC236}">
                <a16:creationId xmlns:a16="http://schemas.microsoft.com/office/drawing/2014/main" id="{1F66458D-F347-3744-A9DA-4D210B04AE0F}"/>
              </a:ext>
            </a:extLst>
          </p:cNvPr>
          <p:cNvSpPr txBox="1">
            <a:spLocks/>
          </p:cNvSpPr>
          <p:nvPr/>
        </p:nvSpPr>
        <p:spPr bwMode="auto">
          <a:xfrm>
            <a:off x="313806" y="2867598"/>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02</a:t>
            </a:r>
            <a:endParaRPr lang="en-GB" sz="3200" dirty="0">
              <a:solidFill>
                <a:srgbClr val="07BFB7"/>
              </a:solidFill>
            </a:endParaRPr>
          </a:p>
        </p:txBody>
      </p:sp>
      <p:sp>
        <p:nvSpPr>
          <p:cNvPr id="25" name="Text Placeholder 7">
            <a:extLst>
              <a:ext uri="{FF2B5EF4-FFF2-40B4-BE49-F238E27FC236}">
                <a16:creationId xmlns:a16="http://schemas.microsoft.com/office/drawing/2014/main" id="{6F621B42-1497-1A40-A7CB-1DDA04FD6713}"/>
              </a:ext>
            </a:extLst>
          </p:cNvPr>
          <p:cNvSpPr txBox="1">
            <a:spLocks/>
          </p:cNvSpPr>
          <p:nvPr/>
        </p:nvSpPr>
        <p:spPr bwMode="auto">
          <a:xfrm>
            <a:off x="903956" y="3545859"/>
            <a:ext cx="19869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55555A"/>
                </a:solidFill>
              </a:rPr>
              <a:t>What roles (existing or new) do you see as being critical to deliver the future business strategy and ambition?</a:t>
            </a:r>
          </a:p>
        </p:txBody>
      </p:sp>
      <p:sp>
        <p:nvSpPr>
          <p:cNvPr id="26" name="Text Placeholder 7">
            <a:extLst>
              <a:ext uri="{FF2B5EF4-FFF2-40B4-BE49-F238E27FC236}">
                <a16:creationId xmlns:a16="http://schemas.microsoft.com/office/drawing/2014/main" id="{3ABD5935-7F52-EA47-8CEA-CF2FBC361DA9}"/>
              </a:ext>
            </a:extLst>
          </p:cNvPr>
          <p:cNvSpPr txBox="1">
            <a:spLocks/>
          </p:cNvSpPr>
          <p:nvPr/>
        </p:nvSpPr>
        <p:spPr bwMode="auto">
          <a:xfrm>
            <a:off x="313806" y="3545859"/>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03</a:t>
            </a:r>
            <a:endParaRPr lang="en-GB" sz="3200" dirty="0">
              <a:solidFill>
                <a:srgbClr val="07BFB7"/>
              </a:solidFill>
            </a:endParaRPr>
          </a:p>
        </p:txBody>
      </p:sp>
      <p:cxnSp>
        <p:nvCxnSpPr>
          <p:cNvPr id="38" name="Straight Connector 37">
            <a:extLst>
              <a:ext uri="{FF2B5EF4-FFF2-40B4-BE49-F238E27FC236}">
                <a16:creationId xmlns:a16="http://schemas.microsoft.com/office/drawing/2014/main" id="{BED71426-008F-5840-9CE1-F920B5411D8D}"/>
              </a:ext>
            </a:extLst>
          </p:cNvPr>
          <p:cNvCxnSpPr>
            <a:cxnSpLocks/>
          </p:cNvCxnSpPr>
          <p:nvPr/>
        </p:nvCxnSpPr>
        <p:spPr bwMode="auto">
          <a:xfrm>
            <a:off x="313806" y="4061049"/>
            <a:ext cx="26263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184375E3-53C4-DC4D-AF12-BD1873A1EA86}"/>
              </a:ext>
            </a:extLst>
          </p:cNvPr>
          <p:cNvCxnSpPr>
            <a:cxnSpLocks/>
          </p:cNvCxnSpPr>
          <p:nvPr/>
        </p:nvCxnSpPr>
        <p:spPr bwMode="auto">
          <a:xfrm>
            <a:off x="313806" y="3391590"/>
            <a:ext cx="26263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A0D4CAD6-0A1D-7D40-8069-AE31E1C3A9D6}"/>
              </a:ext>
            </a:extLst>
          </p:cNvPr>
          <p:cNvCxnSpPr>
            <a:cxnSpLocks/>
          </p:cNvCxnSpPr>
          <p:nvPr/>
        </p:nvCxnSpPr>
        <p:spPr bwMode="auto">
          <a:xfrm>
            <a:off x="313806" y="2716657"/>
            <a:ext cx="26263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F2A8126D-1CE0-EA42-8420-EEC6A89823CE}"/>
              </a:ext>
            </a:extLst>
          </p:cNvPr>
          <p:cNvCxnSpPr>
            <a:cxnSpLocks/>
          </p:cNvCxnSpPr>
          <p:nvPr/>
        </p:nvCxnSpPr>
        <p:spPr bwMode="auto">
          <a:xfrm>
            <a:off x="5264038" y="2074121"/>
            <a:ext cx="3165767"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3" name="Text Placeholder 7">
            <a:extLst>
              <a:ext uri="{FF2B5EF4-FFF2-40B4-BE49-F238E27FC236}">
                <a16:creationId xmlns:a16="http://schemas.microsoft.com/office/drawing/2014/main" id="{2F2B6FFC-7AAD-5647-AFE9-52E234A01469}"/>
              </a:ext>
            </a:extLst>
          </p:cNvPr>
          <p:cNvSpPr txBox="1">
            <a:spLocks/>
          </p:cNvSpPr>
          <p:nvPr/>
        </p:nvSpPr>
        <p:spPr bwMode="auto">
          <a:xfrm>
            <a:off x="5264038" y="2206908"/>
            <a:ext cx="282110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Risk Criteria</a:t>
            </a:r>
          </a:p>
        </p:txBody>
      </p:sp>
      <p:sp>
        <p:nvSpPr>
          <p:cNvPr id="44" name="Text Placeholder 7">
            <a:extLst>
              <a:ext uri="{FF2B5EF4-FFF2-40B4-BE49-F238E27FC236}">
                <a16:creationId xmlns:a16="http://schemas.microsoft.com/office/drawing/2014/main" id="{EFA9CAC7-F924-CB44-A08F-1D4A6C2945EA}"/>
              </a:ext>
            </a:extLst>
          </p:cNvPr>
          <p:cNvSpPr txBox="1">
            <a:spLocks/>
          </p:cNvSpPr>
          <p:nvPr/>
        </p:nvSpPr>
        <p:spPr bwMode="auto">
          <a:xfrm>
            <a:off x="5264038" y="2428500"/>
            <a:ext cx="2821107" cy="70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nSpc>
                <a:spcPts val="1400"/>
              </a:lnSpc>
              <a:spcAft>
                <a:spcPts val="0"/>
              </a:spcAft>
            </a:pPr>
            <a:r>
              <a:rPr lang="en-GB" sz="1000" b="1" dirty="0">
                <a:solidFill>
                  <a:srgbClr val="55555A"/>
                </a:solidFill>
              </a:rPr>
              <a:t>Likelihood of Vacancy</a:t>
            </a:r>
            <a:br>
              <a:rPr lang="en-GB" sz="1000" dirty="0">
                <a:solidFill>
                  <a:srgbClr val="55555A"/>
                </a:solidFill>
              </a:rPr>
            </a:br>
            <a:r>
              <a:rPr lang="en-GB" sz="1000" b="1" dirty="0">
                <a:solidFill>
                  <a:srgbClr val="F53C32"/>
                </a:solidFill>
              </a:rPr>
              <a:t>High</a:t>
            </a:r>
            <a:r>
              <a:rPr lang="en-GB" sz="1000" dirty="0">
                <a:solidFill>
                  <a:srgbClr val="55555A"/>
                </a:solidFill>
              </a:rPr>
              <a:t>	Next 24 months</a:t>
            </a:r>
            <a:br>
              <a:rPr lang="en-GB" sz="1000" dirty="0">
                <a:solidFill>
                  <a:srgbClr val="55555A"/>
                </a:solidFill>
              </a:rPr>
            </a:br>
            <a:r>
              <a:rPr lang="en-GB" sz="1000" b="1" dirty="0">
                <a:solidFill>
                  <a:srgbClr val="FFB45A"/>
                </a:solidFill>
              </a:rPr>
              <a:t>Medium</a:t>
            </a:r>
            <a:r>
              <a:rPr lang="en-GB" sz="1000" dirty="0">
                <a:solidFill>
                  <a:srgbClr val="55555A"/>
                </a:solidFill>
              </a:rPr>
              <a:t>	2-4 years</a:t>
            </a:r>
            <a:br>
              <a:rPr lang="en-GB" sz="1000" dirty="0">
                <a:solidFill>
                  <a:srgbClr val="55555A"/>
                </a:solidFill>
              </a:rPr>
            </a:br>
            <a:r>
              <a:rPr lang="en-GB" sz="1000" b="1" dirty="0">
                <a:solidFill>
                  <a:srgbClr val="00BEB4"/>
                </a:solidFill>
              </a:rPr>
              <a:t>Low</a:t>
            </a:r>
            <a:r>
              <a:rPr lang="en-GB" sz="1000" dirty="0">
                <a:solidFill>
                  <a:srgbClr val="55555A"/>
                </a:solidFill>
              </a:rPr>
              <a:t>	Over 4 years</a:t>
            </a:r>
          </a:p>
        </p:txBody>
      </p:sp>
      <p:cxnSp>
        <p:nvCxnSpPr>
          <p:cNvPr id="46" name="Straight Connector 45">
            <a:extLst>
              <a:ext uri="{FF2B5EF4-FFF2-40B4-BE49-F238E27FC236}">
                <a16:creationId xmlns:a16="http://schemas.microsoft.com/office/drawing/2014/main" id="{CB0647A7-D651-C245-957A-627D72D614CF}"/>
              </a:ext>
            </a:extLst>
          </p:cNvPr>
          <p:cNvCxnSpPr>
            <a:cxnSpLocks/>
          </p:cNvCxnSpPr>
          <p:nvPr/>
        </p:nvCxnSpPr>
        <p:spPr bwMode="auto">
          <a:xfrm>
            <a:off x="5264038" y="2784539"/>
            <a:ext cx="3165767" cy="0"/>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63BE9071-5C04-0148-9033-33CE7396F5B2}"/>
              </a:ext>
            </a:extLst>
          </p:cNvPr>
          <p:cNvCxnSpPr>
            <a:cxnSpLocks/>
          </p:cNvCxnSpPr>
          <p:nvPr/>
        </p:nvCxnSpPr>
        <p:spPr bwMode="auto">
          <a:xfrm>
            <a:off x="5264038" y="2974453"/>
            <a:ext cx="3165767" cy="0"/>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BF339E6F-2C68-AA4A-B413-ECA4ED993C2E}"/>
              </a:ext>
            </a:extLst>
          </p:cNvPr>
          <p:cNvCxnSpPr>
            <a:cxnSpLocks/>
          </p:cNvCxnSpPr>
          <p:nvPr/>
        </p:nvCxnSpPr>
        <p:spPr bwMode="auto">
          <a:xfrm>
            <a:off x="5264038" y="3143265"/>
            <a:ext cx="3165767" cy="0"/>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0" name="Text Placeholder 7">
            <a:extLst>
              <a:ext uri="{FF2B5EF4-FFF2-40B4-BE49-F238E27FC236}">
                <a16:creationId xmlns:a16="http://schemas.microsoft.com/office/drawing/2014/main" id="{AE98C0C6-B9E9-8A41-92B1-3A4855C5FFA2}"/>
              </a:ext>
            </a:extLst>
          </p:cNvPr>
          <p:cNvSpPr txBox="1">
            <a:spLocks/>
          </p:cNvSpPr>
          <p:nvPr/>
        </p:nvSpPr>
        <p:spPr bwMode="auto">
          <a:xfrm>
            <a:off x="5264038" y="3335866"/>
            <a:ext cx="3165767" cy="70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nSpc>
                <a:spcPts val="1400"/>
              </a:lnSpc>
              <a:spcAft>
                <a:spcPts val="0"/>
              </a:spcAft>
            </a:pPr>
            <a:r>
              <a:rPr lang="en-GB" sz="1000" b="1" dirty="0">
                <a:solidFill>
                  <a:srgbClr val="55555A"/>
                </a:solidFill>
              </a:rPr>
              <a:t>Succession Risk</a:t>
            </a:r>
            <a:br>
              <a:rPr lang="en-GB" sz="1000" dirty="0">
                <a:solidFill>
                  <a:srgbClr val="55555A"/>
                </a:solidFill>
              </a:rPr>
            </a:br>
            <a:r>
              <a:rPr lang="en-GB" sz="1000" b="1" dirty="0">
                <a:solidFill>
                  <a:srgbClr val="F53C32"/>
                </a:solidFill>
              </a:rPr>
              <a:t>High</a:t>
            </a:r>
            <a:r>
              <a:rPr lang="en-GB" sz="1000" dirty="0">
                <a:solidFill>
                  <a:srgbClr val="55555A"/>
                </a:solidFill>
              </a:rPr>
              <a:t>	No immediate successor</a:t>
            </a:r>
            <a:br>
              <a:rPr lang="en-GB" sz="1000" dirty="0">
                <a:solidFill>
                  <a:srgbClr val="55555A"/>
                </a:solidFill>
              </a:rPr>
            </a:br>
            <a:r>
              <a:rPr lang="en-GB" sz="1000" b="1" dirty="0">
                <a:solidFill>
                  <a:srgbClr val="FFB45A"/>
                </a:solidFill>
              </a:rPr>
              <a:t>Medium</a:t>
            </a:r>
            <a:r>
              <a:rPr lang="en-GB" sz="1000" dirty="0">
                <a:solidFill>
                  <a:srgbClr val="55555A"/>
                </a:solidFill>
              </a:rPr>
              <a:t>	Succession identified 1-3 years</a:t>
            </a:r>
            <a:br>
              <a:rPr lang="en-GB" sz="1000" dirty="0">
                <a:solidFill>
                  <a:srgbClr val="55555A"/>
                </a:solidFill>
              </a:rPr>
            </a:br>
            <a:r>
              <a:rPr lang="en-GB" sz="1000" b="1" dirty="0">
                <a:solidFill>
                  <a:srgbClr val="00BEB4"/>
                </a:solidFill>
              </a:rPr>
              <a:t>Low</a:t>
            </a:r>
            <a:r>
              <a:rPr lang="en-GB" sz="1000" dirty="0">
                <a:solidFill>
                  <a:srgbClr val="55555A"/>
                </a:solidFill>
              </a:rPr>
              <a:t>	Succession identified beyond 3 years</a:t>
            </a:r>
          </a:p>
        </p:txBody>
      </p:sp>
      <p:cxnSp>
        <p:nvCxnSpPr>
          <p:cNvPr id="51" name="Straight Connector 50">
            <a:extLst>
              <a:ext uri="{FF2B5EF4-FFF2-40B4-BE49-F238E27FC236}">
                <a16:creationId xmlns:a16="http://schemas.microsoft.com/office/drawing/2014/main" id="{B5339A17-BE6A-D84A-9C95-BB4AC86CF574}"/>
              </a:ext>
            </a:extLst>
          </p:cNvPr>
          <p:cNvCxnSpPr>
            <a:cxnSpLocks/>
          </p:cNvCxnSpPr>
          <p:nvPr/>
        </p:nvCxnSpPr>
        <p:spPr bwMode="auto">
          <a:xfrm flipV="1">
            <a:off x="5264038" y="3694118"/>
            <a:ext cx="3165767" cy="4822"/>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6FF6D320-0815-BA4F-9B03-1337E6B41272}"/>
              </a:ext>
            </a:extLst>
          </p:cNvPr>
          <p:cNvCxnSpPr>
            <a:cxnSpLocks/>
          </p:cNvCxnSpPr>
          <p:nvPr/>
        </p:nvCxnSpPr>
        <p:spPr bwMode="auto">
          <a:xfrm>
            <a:off x="5264038" y="3881819"/>
            <a:ext cx="3165767" cy="0"/>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696157C0-3EDB-544F-8A2F-D2C830497803}"/>
              </a:ext>
            </a:extLst>
          </p:cNvPr>
          <p:cNvCxnSpPr>
            <a:cxnSpLocks/>
          </p:cNvCxnSpPr>
          <p:nvPr/>
        </p:nvCxnSpPr>
        <p:spPr bwMode="auto">
          <a:xfrm>
            <a:off x="5264038" y="4064699"/>
            <a:ext cx="3165767" cy="0"/>
          </a:xfrm>
          <a:prstGeom prst="line">
            <a:avLst/>
          </a:prstGeom>
          <a:ln w="6350">
            <a:solidFill>
              <a:schemeClr val="bg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3" name="Text Placeholder 7">
            <a:extLst>
              <a:ext uri="{FF2B5EF4-FFF2-40B4-BE49-F238E27FC236}">
                <a16:creationId xmlns:a16="http://schemas.microsoft.com/office/drawing/2014/main" id="{11D80580-08DD-4D42-887F-64DCE5C3E88F}"/>
              </a:ext>
            </a:extLst>
          </p:cNvPr>
          <p:cNvSpPr txBox="1">
            <a:spLocks/>
          </p:cNvSpPr>
          <p:nvPr/>
        </p:nvSpPr>
        <p:spPr bwMode="auto">
          <a:xfrm>
            <a:off x="5264039" y="1105198"/>
            <a:ext cx="22410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dirty="0"/>
              <a:t>In terms of identifying our risk for our critical roles we have the following criteria:</a:t>
            </a:r>
          </a:p>
        </p:txBody>
      </p:sp>
      <p:cxnSp>
        <p:nvCxnSpPr>
          <p:cNvPr id="64" name="Straight Connector 63">
            <a:extLst>
              <a:ext uri="{FF2B5EF4-FFF2-40B4-BE49-F238E27FC236}">
                <a16:creationId xmlns:a16="http://schemas.microsoft.com/office/drawing/2014/main" id="{86ABA279-25E4-0A40-901A-836184734B06}"/>
              </a:ext>
            </a:extLst>
          </p:cNvPr>
          <p:cNvCxnSpPr>
            <a:cxnSpLocks/>
          </p:cNvCxnSpPr>
          <p:nvPr/>
        </p:nvCxnSpPr>
        <p:spPr bwMode="auto">
          <a:xfrm>
            <a:off x="305176" y="2074121"/>
            <a:ext cx="3865895" cy="0"/>
          </a:xfrm>
          <a:prstGeom prst="line">
            <a:avLst/>
          </a:prstGeom>
          <a:ln>
            <a:solidFill>
              <a:srgbClr val="00148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5EB30BD9-C261-F64A-B85A-083DF18FE951}"/>
              </a:ext>
            </a:extLst>
          </p:cNvPr>
          <p:cNvPicPr>
            <a:picLocks noChangeAspect="1"/>
          </p:cNvPicPr>
          <p:nvPr/>
        </p:nvPicPr>
        <p:blipFill>
          <a:blip r:embed="rId3"/>
          <a:stretch>
            <a:fillRect/>
          </a:stretch>
        </p:blipFill>
        <p:spPr>
          <a:xfrm>
            <a:off x="2730493" y="3028268"/>
            <a:ext cx="2743200" cy="1473200"/>
          </a:xfrm>
          <a:prstGeom prst="rect">
            <a:avLst/>
          </a:prstGeom>
        </p:spPr>
      </p:pic>
    </p:spTree>
    <p:extLst>
      <p:ext uri="{BB962C8B-B14F-4D97-AF65-F5344CB8AC3E}">
        <p14:creationId xmlns:p14="http://schemas.microsoft.com/office/powerpoint/2010/main" val="3724280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Making Sense of Critical Roles</a:t>
            </a:r>
            <a:br>
              <a:rPr lang="en-GB" sz="1800" dirty="0"/>
            </a:br>
            <a:r>
              <a:rPr lang="en-GB" sz="1400" b="0" dirty="0">
                <a:solidFill>
                  <a:srgbClr val="07BFB7"/>
                </a:solidFill>
              </a:rPr>
              <a:t>Understanding our Risks</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105716"/>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Job Title/Role </a:t>
            </a:r>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1" y="830110"/>
            <a:ext cx="4671330" cy="430887"/>
          </a:xfrm>
        </p:spPr>
        <p:txBody>
          <a:bodyPr/>
          <a:lstStyle/>
          <a:p>
            <a:pPr lvl="8"/>
            <a:r>
              <a:rPr lang="en-GB" sz="1400" dirty="0"/>
              <a:t>There is a simple template below that can be completed to help leaders think about successors for their critical roles:</a:t>
            </a:r>
          </a:p>
        </p:txBody>
      </p:sp>
      <p:sp>
        <p:nvSpPr>
          <p:cNvPr id="14" name="Text Placeholder 7">
            <a:extLst>
              <a:ext uri="{FF2B5EF4-FFF2-40B4-BE49-F238E27FC236}">
                <a16:creationId xmlns:a16="http://schemas.microsoft.com/office/drawing/2014/main" id="{CB8091B0-059F-C44D-8203-55A92267C179}"/>
              </a:ext>
            </a:extLst>
          </p:cNvPr>
          <p:cNvSpPr txBox="1">
            <a:spLocks/>
          </p:cNvSpPr>
          <p:nvPr/>
        </p:nvSpPr>
        <p:spPr bwMode="auto">
          <a:xfrm>
            <a:off x="322780" y="2473468"/>
            <a:ext cx="130203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t>Commentary</a:t>
            </a:r>
          </a:p>
        </p:txBody>
      </p:sp>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a:off x="313806" y="2377558"/>
            <a:ext cx="1486859"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39C3FAA7-8905-974C-A87D-63BCE4838591}"/>
              </a:ext>
            </a:extLst>
          </p:cNvPr>
          <p:cNvCxnSpPr>
            <a:cxnSpLocks/>
          </p:cNvCxnSpPr>
          <p:nvPr/>
        </p:nvCxnSpPr>
        <p:spPr bwMode="auto">
          <a:xfrm>
            <a:off x="1995214" y="2377558"/>
            <a:ext cx="6604429" cy="0"/>
          </a:xfrm>
          <a:prstGeom prst="line">
            <a:avLst/>
          </a:prstGeom>
          <a:ln>
            <a:solidFill>
              <a:srgbClr val="00BEB4"/>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8" name="Text Placeholder 7">
            <a:extLst>
              <a:ext uri="{FF2B5EF4-FFF2-40B4-BE49-F238E27FC236}">
                <a16:creationId xmlns:a16="http://schemas.microsoft.com/office/drawing/2014/main" id="{90275560-7B5F-6741-B600-2D493667BEBA}"/>
              </a:ext>
            </a:extLst>
          </p:cNvPr>
          <p:cNvSpPr txBox="1">
            <a:spLocks/>
          </p:cNvSpPr>
          <p:nvPr/>
        </p:nvSpPr>
        <p:spPr bwMode="auto">
          <a:xfrm>
            <a:off x="1995214" y="2105716"/>
            <a:ext cx="210389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Succession Plan and Timeline </a:t>
            </a:r>
          </a:p>
        </p:txBody>
      </p:sp>
      <p:sp>
        <p:nvSpPr>
          <p:cNvPr id="54" name="Text Placeholder 7">
            <a:extLst>
              <a:ext uri="{FF2B5EF4-FFF2-40B4-BE49-F238E27FC236}">
                <a16:creationId xmlns:a16="http://schemas.microsoft.com/office/drawing/2014/main" id="{9CFC4F9C-698A-DF48-A768-11961CB08320}"/>
              </a:ext>
            </a:extLst>
          </p:cNvPr>
          <p:cNvSpPr txBox="1">
            <a:spLocks/>
          </p:cNvSpPr>
          <p:nvPr/>
        </p:nvSpPr>
        <p:spPr bwMode="auto">
          <a:xfrm>
            <a:off x="1996835" y="2473469"/>
            <a:ext cx="1037457" cy="1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solidFill>
                  <a:srgbClr val="55555A"/>
                </a:solidFill>
              </a:rPr>
              <a:t>Risk of Vacancy</a:t>
            </a:r>
            <a:endParaRPr lang="en-GB" sz="900" dirty="0">
              <a:solidFill>
                <a:srgbClr val="55555A"/>
              </a:solidFill>
              <a:ea typeface="Segoe UI" panose="020B0502040204020203" pitchFamily="34" charset="0"/>
              <a:cs typeface="Segoe UI" panose="020B0502040204020203" pitchFamily="34" charset="0"/>
            </a:endParaRPr>
          </a:p>
        </p:txBody>
      </p:sp>
      <p:sp>
        <p:nvSpPr>
          <p:cNvPr id="83" name="Text Placeholder 7">
            <a:extLst>
              <a:ext uri="{FF2B5EF4-FFF2-40B4-BE49-F238E27FC236}">
                <a16:creationId xmlns:a16="http://schemas.microsoft.com/office/drawing/2014/main" id="{8F806B88-5D9A-464F-A927-4D25D065E2A2}"/>
              </a:ext>
            </a:extLst>
          </p:cNvPr>
          <p:cNvSpPr txBox="1">
            <a:spLocks/>
          </p:cNvSpPr>
          <p:nvPr/>
        </p:nvSpPr>
        <p:spPr bwMode="auto">
          <a:xfrm>
            <a:off x="3048360" y="2473469"/>
            <a:ext cx="1037457" cy="1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solidFill>
                  <a:srgbClr val="55555A"/>
                </a:solidFill>
              </a:rPr>
              <a:t>0-1 Succession</a:t>
            </a:r>
            <a:endParaRPr lang="en-GB" sz="900" dirty="0">
              <a:solidFill>
                <a:srgbClr val="55555A"/>
              </a:solidFill>
              <a:ea typeface="Segoe UI" panose="020B0502040204020203" pitchFamily="34" charset="0"/>
              <a:cs typeface="Segoe UI" panose="020B0502040204020203" pitchFamily="34" charset="0"/>
            </a:endParaRPr>
          </a:p>
        </p:txBody>
      </p:sp>
      <p:sp>
        <p:nvSpPr>
          <p:cNvPr id="86" name="Text Placeholder 7">
            <a:extLst>
              <a:ext uri="{FF2B5EF4-FFF2-40B4-BE49-F238E27FC236}">
                <a16:creationId xmlns:a16="http://schemas.microsoft.com/office/drawing/2014/main" id="{65B59D72-454A-054D-A097-1DC4725E56EE}"/>
              </a:ext>
            </a:extLst>
          </p:cNvPr>
          <p:cNvSpPr txBox="1">
            <a:spLocks/>
          </p:cNvSpPr>
          <p:nvPr/>
        </p:nvSpPr>
        <p:spPr bwMode="auto">
          <a:xfrm>
            <a:off x="4742559" y="2473469"/>
            <a:ext cx="1037457" cy="1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solidFill>
                  <a:srgbClr val="55555A"/>
                </a:solidFill>
              </a:rPr>
              <a:t>1 – 3 Succession</a:t>
            </a:r>
            <a:endParaRPr lang="en-GB" sz="900" dirty="0">
              <a:solidFill>
                <a:srgbClr val="55555A"/>
              </a:solidFill>
              <a:ea typeface="Segoe UI" panose="020B0502040204020203" pitchFamily="34" charset="0"/>
              <a:cs typeface="Segoe UI" panose="020B0502040204020203" pitchFamily="34" charset="0"/>
            </a:endParaRPr>
          </a:p>
        </p:txBody>
      </p:sp>
      <p:sp>
        <p:nvSpPr>
          <p:cNvPr id="87" name="Text Placeholder 7">
            <a:extLst>
              <a:ext uri="{FF2B5EF4-FFF2-40B4-BE49-F238E27FC236}">
                <a16:creationId xmlns:a16="http://schemas.microsoft.com/office/drawing/2014/main" id="{CDB339DE-6F3E-034C-BA5C-D70134268E19}"/>
              </a:ext>
            </a:extLst>
          </p:cNvPr>
          <p:cNvSpPr txBox="1">
            <a:spLocks/>
          </p:cNvSpPr>
          <p:nvPr/>
        </p:nvSpPr>
        <p:spPr bwMode="auto">
          <a:xfrm>
            <a:off x="6424000" y="2473469"/>
            <a:ext cx="1037457" cy="1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solidFill>
                  <a:srgbClr val="55555A"/>
                </a:solidFill>
              </a:rPr>
              <a:t>Succession Risk</a:t>
            </a:r>
            <a:endParaRPr lang="en-GB" sz="900" dirty="0">
              <a:solidFill>
                <a:srgbClr val="55555A"/>
              </a:solidFill>
              <a:ea typeface="Segoe UI" panose="020B0502040204020203" pitchFamily="34" charset="0"/>
              <a:cs typeface="Segoe UI" panose="020B0502040204020203" pitchFamily="34" charset="0"/>
            </a:endParaRPr>
          </a:p>
        </p:txBody>
      </p:sp>
      <p:sp>
        <p:nvSpPr>
          <p:cNvPr id="88" name="Text Placeholder 7">
            <a:extLst>
              <a:ext uri="{FF2B5EF4-FFF2-40B4-BE49-F238E27FC236}">
                <a16:creationId xmlns:a16="http://schemas.microsoft.com/office/drawing/2014/main" id="{4D529D4D-FBB7-904D-B981-33E197EF7FFB}"/>
              </a:ext>
            </a:extLst>
          </p:cNvPr>
          <p:cNvSpPr txBox="1">
            <a:spLocks/>
          </p:cNvSpPr>
          <p:nvPr/>
        </p:nvSpPr>
        <p:spPr bwMode="auto">
          <a:xfrm>
            <a:off x="7488284" y="2473469"/>
            <a:ext cx="1037457" cy="1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b="1" dirty="0">
                <a:solidFill>
                  <a:srgbClr val="55555A"/>
                </a:solidFill>
              </a:rPr>
              <a:t>Risk Mitigation</a:t>
            </a:r>
            <a:endParaRPr lang="en-GB" sz="900" dirty="0">
              <a:solidFill>
                <a:srgbClr val="55555A"/>
              </a:solidFill>
              <a:ea typeface="Segoe UI" panose="020B0502040204020203" pitchFamily="34" charset="0"/>
              <a:cs typeface="Segoe UI" panose="020B0502040204020203" pitchFamily="34" charset="0"/>
            </a:endParaRPr>
          </a:p>
        </p:txBody>
      </p:sp>
      <p:cxnSp>
        <p:nvCxnSpPr>
          <p:cNvPr id="96" name="Straight Connector 95">
            <a:extLst>
              <a:ext uri="{FF2B5EF4-FFF2-40B4-BE49-F238E27FC236}">
                <a16:creationId xmlns:a16="http://schemas.microsoft.com/office/drawing/2014/main" id="{ABF8766A-6826-2E4F-8F69-3CC06BD85BDF}"/>
              </a:ext>
            </a:extLst>
          </p:cNvPr>
          <p:cNvCxnSpPr>
            <a:cxnSpLocks/>
          </p:cNvCxnSpPr>
          <p:nvPr/>
        </p:nvCxnSpPr>
        <p:spPr bwMode="auto">
          <a:xfrm>
            <a:off x="7488284" y="3306027"/>
            <a:ext cx="11113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0" name="Straight Connector 109">
            <a:extLst>
              <a:ext uri="{FF2B5EF4-FFF2-40B4-BE49-F238E27FC236}">
                <a16:creationId xmlns:a16="http://schemas.microsoft.com/office/drawing/2014/main" id="{51043E21-FBAF-7F4C-89F3-8F1C11F6A419}"/>
              </a:ext>
            </a:extLst>
          </p:cNvPr>
          <p:cNvCxnSpPr>
            <a:cxnSpLocks/>
          </p:cNvCxnSpPr>
          <p:nvPr/>
        </p:nvCxnSpPr>
        <p:spPr bwMode="auto">
          <a:xfrm>
            <a:off x="7488284" y="2694081"/>
            <a:ext cx="11113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1" name="Straight Connector 110">
            <a:extLst>
              <a:ext uri="{FF2B5EF4-FFF2-40B4-BE49-F238E27FC236}">
                <a16:creationId xmlns:a16="http://schemas.microsoft.com/office/drawing/2014/main" id="{1928FFD8-F206-FF43-908E-C53B1D96A1D0}"/>
              </a:ext>
            </a:extLst>
          </p:cNvPr>
          <p:cNvCxnSpPr>
            <a:cxnSpLocks/>
          </p:cNvCxnSpPr>
          <p:nvPr/>
        </p:nvCxnSpPr>
        <p:spPr bwMode="auto">
          <a:xfrm>
            <a:off x="6424000" y="2694081"/>
            <a:ext cx="93249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8018B52A-C857-0043-86E4-9D92E89AD79F}"/>
              </a:ext>
            </a:extLst>
          </p:cNvPr>
          <p:cNvCxnSpPr>
            <a:cxnSpLocks/>
          </p:cNvCxnSpPr>
          <p:nvPr/>
        </p:nvCxnSpPr>
        <p:spPr bwMode="auto">
          <a:xfrm>
            <a:off x="4742559" y="2694081"/>
            <a:ext cx="1566801"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3" name="Straight Connector 112">
            <a:extLst>
              <a:ext uri="{FF2B5EF4-FFF2-40B4-BE49-F238E27FC236}">
                <a16:creationId xmlns:a16="http://schemas.microsoft.com/office/drawing/2014/main" id="{9BF0D8D4-AC38-DC49-B720-96FBCA9F46E1}"/>
              </a:ext>
            </a:extLst>
          </p:cNvPr>
          <p:cNvCxnSpPr>
            <a:cxnSpLocks/>
          </p:cNvCxnSpPr>
          <p:nvPr/>
        </p:nvCxnSpPr>
        <p:spPr bwMode="auto">
          <a:xfrm>
            <a:off x="3048360" y="2694081"/>
            <a:ext cx="149428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4" name="Straight Connector 113">
            <a:extLst>
              <a:ext uri="{FF2B5EF4-FFF2-40B4-BE49-F238E27FC236}">
                <a16:creationId xmlns:a16="http://schemas.microsoft.com/office/drawing/2014/main" id="{0D16C4AA-5DEF-A243-AFAD-64299CC90B94}"/>
              </a:ext>
            </a:extLst>
          </p:cNvPr>
          <p:cNvCxnSpPr>
            <a:cxnSpLocks/>
          </p:cNvCxnSpPr>
          <p:nvPr/>
        </p:nvCxnSpPr>
        <p:spPr bwMode="auto">
          <a:xfrm>
            <a:off x="1996835" y="2694081"/>
            <a:ext cx="94331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15" name="Text Placeholder 7">
            <a:extLst>
              <a:ext uri="{FF2B5EF4-FFF2-40B4-BE49-F238E27FC236}">
                <a16:creationId xmlns:a16="http://schemas.microsoft.com/office/drawing/2014/main" id="{E6CCC020-1EB6-9F49-BC86-C42623BE5DBC}"/>
              </a:ext>
            </a:extLst>
          </p:cNvPr>
          <p:cNvSpPr txBox="1">
            <a:spLocks/>
          </p:cNvSpPr>
          <p:nvPr/>
        </p:nvSpPr>
        <p:spPr bwMode="auto">
          <a:xfrm>
            <a:off x="322780" y="2632956"/>
            <a:ext cx="1302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900" dirty="0">
                <a:solidFill>
                  <a:srgbClr val="00148C"/>
                </a:solidFill>
              </a:rPr>
              <a:t>(e.g. Current incumbent is a potential flight risk)</a:t>
            </a:r>
            <a:endParaRPr lang="en-GB" sz="900" dirty="0">
              <a:solidFill>
                <a:srgbClr val="00148C"/>
              </a:solidFill>
              <a:ea typeface="Segoe UI" panose="020B0502040204020203" pitchFamily="34" charset="0"/>
              <a:cs typeface="Segoe UI" panose="020B0502040204020203" pitchFamily="34" charset="0"/>
            </a:endParaRPr>
          </a:p>
        </p:txBody>
      </p:sp>
      <p:pic>
        <p:nvPicPr>
          <p:cNvPr id="123" name="Picture 122">
            <a:extLst>
              <a:ext uri="{FF2B5EF4-FFF2-40B4-BE49-F238E27FC236}">
                <a16:creationId xmlns:a16="http://schemas.microsoft.com/office/drawing/2014/main" id="{1D63D7CA-81DA-6444-85EC-822AC18E54A9}"/>
              </a:ext>
            </a:extLst>
          </p:cNvPr>
          <p:cNvPicPr>
            <a:picLocks noChangeAspect="1"/>
          </p:cNvPicPr>
          <p:nvPr/>
        </p:nvPicPr>
        <p:blipFill>
          <a:blip r:embed="rId3"/>
          <a:stretch>
            <a:fillRect/>
          </a:stretch>
        </p:blipFill>
        <p:spPr>
          <a:xfrm>
            <a:off x="313806" y="1429633"/>
            <a:ext cx="571500" cy="571500"/>
          </a:xfrm>
          <a:prstGeom prst="rect">
            <a:avLst/>
          </a:prstGeom>
        </p:spPr>
      </p:pic>
      <p:pic>
        <p:nvPicPr>
          <p:cNvPr id="16" name="Picture 15">
            <a:extLst>
              <a:ext uri="{FF2B5EF4-FFF2-40B4-BE49-F238E27FC236}">
                <a16:creationId xmlns:a16="http://schemas.microsoft.com/office/drawing/2014/main" id="{8AC96FB1-051D-5542-9D2C-B9FD54127E3A}"/>
              </a:ext>
            </a:extLst>
          </p:cNvPr>
          <p:cNvPicPr>
            <a:picLocks noChangeAspect="1"/>
          </p:cNvPicPr>
          <p:nvPr/>
        </p:nvPicPr>
        <p:blipFill>
          <a:blip r:embed="rId4"/>
          <a:stretch>
            <a:fillRect/>
          </a:stretch>
        </p:blipFill>
        <p:spPr>
          <a:xfrm>
            <a:off x="2155874" y="2778488"/>
            <a:ext cx="457200" cy="457200"/>
          </a:xfrm>
          <a:prstGeom prst="rect">
            <a:avLst/>
          </a:prstGeom>
        </p:spPr>
      </p:pic>
      <p:pic>
        <p:nvPicPr>
          <p:cNvPr id="124" name="Picture 123">
            <a:extLst>
              <a:ext uri="{FF2B5EF4-FFF2-40B4-BE49-F238E27FC236}">
                <a16:creationId xmlns:a16="http://schemas.microsoft.com/office/drawing/2014/main" id="{C82019FD-ED56-744F-AE73-5B71AF5CE4A6}"/>
              </a:ext>
            </a:extLst>
          </p:cNvPr>
          <p:cNvPicPr>
            <a:picLocks noChangeAspect="1"/>
          </p:cNvPicPr>
          <p:nvPr/>
        </p:nvPicPr>
        <p:blipFill>
          <a:blip r:embed="rId4"/>
          <a:stretch>
            <a:fillRect/>
          </a:stretch>
        </p:blipFill>
        <p:spPr>
          <a:xfrm>
            <a:off x="6661646" y="2778488"/>
            <a:ext cx="457200" cy="457200"/>
          </a:xfrm>
          <a:prstGeom prst="rect">
            <a:avLst/>
          </a:prstGeom>
        </p:spPr>
      </p:pic>
      <p:sp>
        <p:nvSpPr>
          <p:cNvPr id="125" name="Text Placeholder 7">
            <a:extLst>
              <a:ext uri="{FF2B5EF4-FFF2-40B4-BE49-F238E27FC236}">
                <a16:creationId xmlns:a16="http://schemas.microsoft.com/office/drawing/2014/main" id="{AC7E4047-0D9E-DA43-9A7E-B8E027CC686C}"/>
              </a:ext>
            </a:extLst>
          </p:cNvPr>
          <p:cNvSpPr txBox="1">
            <a:spLocks/>
          </p:cNvSpPr>
          <p:nvPr/>
        </p:nvSpPr>
        <p:spPr bwMode="auto">
          <a:xfrm>
            <a:off x="3048360" y="2755094"/>
            <a:ext cx="16184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b="1" dirty="0"/>
              <a:t>Emergency successor:</a:t>
            </a:r>
            <a:br>
              <a:rPr lang="en-GB" sz="800" b="1" dirty="0"/>
            </a:br>
            <a:r>
              <a:rPr lang="en-GB" sz="800" dirty="0">
                <a:solidFill>
                  <a:srgbClr val="55555A"/>
                </a:solidFill>
              </a:rPr>
              <a:t>ADD NAME AND COMMENTARY (e.g. risk this individual undertaking this role for an enduring period)</a:t>
            </a:r>
            <a:endParaRPr lang="en-GB" sz="800" dirty="0">
              <a:solidFill>
                <a:srgbClr val="55555A"/>
              </a:solidFill>
              <a:ea typeface="Segoe UI" panose="020B0502040204020203" pitchFamily="34" charset="0"/>
              <a:cs typeface="Segoe UI" panose="020B0502040204020203" pitchFamily="34" charset="0"/>
            </a:endParaRPr>
          </a:p>
        </p:txBody>
      </p:sp>
      <p:cxnSp>
        <p:nvCxnSpPr>
          <p:cNvPr id="126" name="Straight Connector 125">
            <a:extLst>
              <a:ext uri="{FF2B5EF4-FFF2-40B4-BE49-F238E27FC236}">
                <a16:creationId xmlns:a16="http://schemas.microsoft.com/office/drawing/2014/main" id="{344E8443-903A-914C-9C9F-71116C8ACC07}"/>
              </a:ext>
            </a:extLst>
          </p:cNvPr>
          <p:cNvCxnSpPr>
            <a:cxnSpLocks/>
          </p:cNvCxnSpPr>
          <p:nvPr/>
        </p:nvCxnSpPr>
        <p:spPr bwMode="auto">
          <a:xfrm>
            <a:off x="1996835" y="3306027"/>
            <a:ext cx="94331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27" name="Straight Connector 126">
            <a:extLst>
              <a:ext uri="{FF2B5EF4-FFF2-40B4-BE49-F238E27FC236}">
                <a16:creationId xmlns:a16="http://schemas.microsoft.com/office/drawing/2014/main" id="{DC7BED20-8BEE-A148-BC7F-3D525E70E58E}"/>
              </a:ext>
            </a:extLst>
          </p:cNvPr>
          <p:cNvCxnSpPr>
            <a:cxnSpLocks/>
          </p:cNvCxnSpPr>
          <p:nvPr/>
        </p:nvCxnSpPr>
        <p:spPr bwMode="auto">
          <a:xfrm>
            <a:off x="6424000" y="3306027"/>
            <a:ext cx="93249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28" name="Text Placeholder 7">
            <a:extLst>
              <a:ext uri="{FF2B5EF4-FFF2-40B4-BE49-F238E27FC236}">
                <a16:creationId xmlns:a16="http://schemas.microsoft.com/office/drawing/2014/main" id="{D7F0626E-E4F2-8341-9C66-97B2AEF3E850}"/>
              </a:ext>
            </a:extLst>
          </p:cNvPr>
          <p:cNvSpPr txBox="1">
            <a:spLocks/>
          </p:cNvSpPr>
          <p:nvPr/>
        </p:nvSpPr>
        <p:spPr bwMode="auto">
          <a:xfrm>
            <a:off x="4756276" y="2755094"/>
            <a:ext cx="16184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br>
              <a:rPr lang="en-GB" sz="800" dirty="0">
                <a:solidFill>
                  <a:srgbClr val="55555A"/>
                </a:solidFill>
              </a:rPr>
            </a:br>
            <a:r>
              <a:rPr lang="en-GB" sz="800" dirty="0">
                <a:solidFill>
                  <a:srgbClr val="55555A"/>
                </a:solidFill>
              </a:rPr>
              <a:t>ADD NAME AND COMMENTARY (e.g. requires a further development move before ready)</a:t>
            </a:r>
            <a:endParaRPr lang="en-GB" sz="800" dirty="0">
              <a:solidFill>
                <a:srgbClr val="55555A"/>
              </a:solidFill>
              <a:ea typeface="Segoe UI" panose="020B0502040204020203" pitchFamily="34" charset="0"/>
              <a:cs typeface="Segoe UI" panose="020B0502040204020203" pitchFamily="34" charset="0"/>
            </a:endParaRPr>
          </a:p>
        </p:txBody>
      </p:sp>
      <p:cxnSp>
        <p:nvCxnSpPr>
          <p:cNvPr id="129" name="Straight Connector 128">
            <a:extLst>
              <a:ext uri="{FF2B5EF4-FFF2-40B4-BE49-F238E27FC236}">
                <a16:creationId xmlns:a16="http://schemas.microsoft.com/office/drawing/2014/main" id="{3BF281EF-2EF6-FA43-8350-168FACBCBCEC}"/>
              </a:ext>
            </a:extLst>
          </p:cNvPr>
          <p:cNvCxnSpPr>
            <a:cxnSpLocks/>
          </p:cNvCxnSpPr>
          <p:nvPr/>
        </p:nvCxnSpPr>
        <p:spPr bwMode="auto">
          <a:xfrm>
            <a:off x="4742559" y="3306027"/>
            <a:ext cx="1566801"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0" name="Straight Connector 129">
            <a:extLst>
              <a:ext uri="{FF2B5EF4-FFF2-40B4-BE49-F238E27FC236}">
                <a16:creationId xmlns:a16="http://schemas.microsoft.com/office/drawing/2014/main" id="{AF51E978-825A-1B41-92A2-EBBD70027E9A}"/>
              </a:ext>
            </a:extLst>
          </p:cNvPr>
          <p:cNvCxnSpPr>
            <a:cxnSpLocks/>
          </p:cNvCxnSpPr>
          <p:nvPr/>
        </p:nvCxnSpPr>
        <p:spPr bwMode="auto">
          <a:xfrm>
            <a:off x="3048360" y="3306027"/>
            <a:ext cx="149428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31" name="Text Placeholder 7">
            <a:extLst>
              <a:ext uri="{FF2B5EF4-FFF2-40B4-BE49-F238E27FC236}">
                <a16:creationId xmlns:a16="http://schemas.microsoft.com/office/drawing/2014/main" id="{022CDE68-74E6-F84D-B39B-FE087F91337C}"/>
              </a:ext>
            </a:extLst>
          </p:cNvPr>
          <p:cNvSpPr txBox="1">
            <a:spLocks/>
          </p:cNvSpPr>
          <p:nvPr/>
        </p:nvSpPr>
        <p:spPr bwMode="auto">
          <a:xfrm>
            <a:off x="7485408" y="2755094"/>
            <a:ext cx="11113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br>
              <a:rPr lang="en-GB" sz="800" dirty="0">
                <a:solidFill>
                  <a:srgbClr val="55555A"/>
                </a:solidFill>
              </a:rPr>
            </a:br>
            <a:r>
              <a:rPr lang="en-GB" sz="800" dirty="0">
                <a:solidFill>
                  <a:srgbClr val="55555A"/>
                </a:solidFill>
              </a:rPr>
              <a:t>ADD ANY FURTHER MITIGATION PLANS HERE</a:t>
            </a:r>
            <a:endParaRPr lang="en-GB" sz="800" dirty="0">
              <a:solidFill>
                <a:srgbClr val="55555A"/>
              </a:solidFill>
              <a:ea typeface="Segoe UI" panose="020B0502040204020203" pitchFamily="34" charset="0"/>
              <a:cs typeface="Segoe UI" panose="020B0502040204020203" pitchFamily="34" charset="0"/>
            </a:endParaRPr>
          </a:p>
        </p:txBody>
      </p:sp>
      <p:cxnSp>
        <p:nvCxnSpPr>
          <p:cNvPr id="132" name="Straight Connector 131">
            <a:extLst>
              <a:ext uri="{FF2B5EF4-FFF2-40B4-BE49-F238E27FC236}">
                <a16:creationId xmlns:a16="http://schemas.microsoft.com/office/drawing/2014/main" id="{BEF20DE5-BF01-0245-A6BA-F576D14D5669}"/>
              </a:ext>
            </a:extLst>
          </p:cNvPr>
          <p:cNvCxnSpPr>
            <a:cxnSpLocks/>
          </p:cNvCxnSpPr>
          <p:nvPr/>
        </p:nvCxnSpPr>
        <p:spPr bwMode="auto">
          <a:xfrm>
            <a:off x="7488284" y="3854667"/>
            <a:ext cx="11113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3" name="Straight Connector 132">
            <a:extLst>
              <a:ext uri="{FF2B5EF4-FFF2-40B4-BE49-F238E27FC236}">
                <a16:creationId xmlns:a16="http://schemas.microsoft.com/office/drawing/2014/main" id="{DC01D22D-9B72-F148-A032-F24EFB6F6ABF}"/>
              </a:ext>
            </a:extLst>
          </p:cNvPr>
          <p:cNvCxnSpPr>
            <a:cxnSpLocks/>
          </p:cNvCxnSpPr>
          <p:nvPr/>
        </p:nvCxnSpPr>
        <p:spPr bwMode="auto">
          <a:xfrm>
            <a:off x="1996835" y="3854667"/>
            <a:ext cx="94331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4" name="Straight Connector 133">
            <a:extLst>
              <a:ext uri="{FF2B5EF4-FFF2-40B4-BE49-F238E27FC236}">
                <a16:creationId xmlns:a16="http://schemas.microsoft.com/office/drawing/2014/main" id="{7472C7D1-C842-1D40-9825-5B7D2C69FF82}"/>
              </a:ext>
            </a:extLst>
          </p:cNvPr>
          <p:cNvCxnSpPr>
            <a:cxnSpLocks/>
          </p:cNvCxnSpPr>
          <p:nvPr/>
        </p:nvCxnSpPr>
        <p:spPr bwMode="auto">
          <a:xfrm>
            <a:off x="6424000" y="3854667"/>
            <a:ext cx="93249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5" name="Straight Connector 134">
            <a:extLst>
              <a:ext uri="{FF2B5EF4-FFF2-40B4-BE49-F238E27FC236}">
                <a16:creationId xmlns:a16="http://schemas.microsoft.com/office/drawing/2014/main" id="{1CFE897D-E844-3E45-846F-41DAB5B61C32}"/>
              </a:ext>
            </a:extLst>
          </p:cNvPr>
          <p:cNvCxnSpPr>
            <a:cxnSpLocks/>
          </p:cNvCxnSpPr>
          <p:nvPr/>
        </p:nvCxnSpPr>
        <p:spPr bwMode="auto">
          <a:xfrm>
            <a:off x="4742559" y="3854667"/>
            <a:ext cx="1566801"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6" name="Straight Connector 135">
            <a:extLst>
              <a:ext uri="{FF2B5EF4-FFF2-40B4-BE49-F238E27FC236}">
                <a16:creationId xmlns:a16="http://schemas.microsoft.com/office/drawing/2014/main" id="{DB0DFAD1-19C1-354F-A3AD-28B243ACA648}"/>
              </a:ext>
            </a:extLst>
          </p:cNvPr>
          <p:cNvCxnSpPr>
            <a:cxnSpLocks/>
          </p:cNvCxnSpPr>
          <p:nvPr/>
        </p:nvCxnSpPr>
        <p:spPr bwMode="auto">
          <a:xfrm>
            <a:off x="3048360" y="3854667"/>
            <a:ext cx="149428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37" name="Text Placeholder 7">
            <a:extLst>
              <a:ext uri="{FF2B5EF4-FFF2-40B4-BE49-F238E27FC236}">
                <a16:creationId xmlns:a16="http://schemas.microsoft.com/office/drawing/2014/main" id="{7221411A-81DC-4F40-B47B-C468140CB939}"/>
              </a:ext>
            </a:extLst>
          </p:cNvPr>
          <p:cNvSpPr txBox="1">
            <a:spLocks/>
          </p:cNvSpPr>
          <p:nvPr/>
        </p:nvSpPr>
        <p:spPr bwMode="auto">
          <a:xfrm>
            <a:off x="3048360" y="3402949"/>
            <a:ext cx="1411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ADD NAME AND COMMENTARY – if none</a:t>
            </a:r>
            <a:br>
              <a:rPr lang="en-GB" sz="800" dirty="0">
                <a:solidFill>
                  <a:srgbClr val="55555A"/>
                </a:solidFill>
              </a:rPr>
            </a:br>
            <a:r>
              <a:rPr lang="en-GB" sz="800" dirty="0">
                <a:solidFill>
                  <a:srgbClr val="55555A"/>
                </a:solidFill>
              </a:rPr>
              <a:t>state no immediate successor</a:t>
            </a:r>
            <a:endParaRPr lang="en-GB" sz="800" dirty="0">
              <a:solidFill>
                <a:srgbClr val="55555A"/>
              </a:solidFill>
              <a:ea typeface="Segoe UI" panose="020B0502040204020203" pitchFamily="34" charset="0"/>
              <a:cs typeface="Segoe UI" panose="020B0502040204020203" pitchFamily="34" charset="0"/>
            </a:endParaRPr>
          </a:p>
        </p:txBody>
      </p:sp>
      <p:cxnSp>
        <p:nvCxnSpPr>
          <p:cNvPr id="138" name="Straight Connector 137">
            <a:extLst>
              <a:ext uri="{FF2B5EF4-FFF2-40B4-BE49-F238E27FC236}">
                <a16:creationId xmlns:a16="http://schemas.microsoft.com/office/drawing/2014/main" id="{55749D87-8FA9-D04A-8FE0-930A1E9FFB24}"/>
              </a:ext>
            </a:extLst>
          </p:cNvPr>
          <p:cNvCxnSpPr>
            <a:cxnSpLocks/>
          </p:cNvCxnSpPr>
          <p:nvPr/>
        </p:nvCxnSpPr>
        <p:spPr bwMode="auto">
          <a:xfrm>
            <a:off x="7488284" y="4543984"/>
            <a:ext cx="11113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9" name="Straight Connector 138">
            <a:extLst>
              <a:ext uri="{FF2B5EF4-FFF2-40B4-BE49-F238E27FC236}">
                <a16:creationId xmlns:a16="http://schemas.microsoft.com/office/drawing/2014/main" id="{E0DAE33B-7AB3-4A42-BA09-2E289C14622C}"/>
              </a:ext>
            </a:extLst>
          </p:cNvPr>
          <p:cNvCxnSpPr>
            <a:cxnSpLocks/>
          </p:cNvCxnSpPr>
          <p:nvPr/>
        </p:nvCxnSpPr>
        <p:spPr bwMode="auto">
          <a:xfrm>
            <a:off x="1996835" y="4543984"/>
            <a:ext cx="94331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0" name="Straight Connector 139">
            <a:extLst>
              <a:ext uri="{FF2B5EF4-FFF2-40B4-BE49-F238E27FC236}">
                <a16:creationId xmlns:a16="http://schemas.microsoft.com/office/drawing/2014/main" id="{708E9F84-2C40-3046-B34E-8B9EF11F5B57}"/>
              </a:ext>
            </a:extLst>
          </p:cNvPr>
          <p:cNvCxnSpPr>
            <a:cxnSpLocks/>
          </p:cNvCxnSpPr>
          <p:nvPr/>
        </p:nvCxnSpPr>
        <p:spPr bwMode="auto">
          <a:xfrm>
            <a:off x="6424000" y="4543984"/>
            <a:ext cx="932493"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1" name="Straight Connector 140">
            <a:extLst>
              <a:ext uri="{FF2B5EF4-FFF2-40B4-BE49-F238E27FC236}">
                <a16:creationId xmlns:a16="http://schemas.microsoft.com/office/drawing/2014/main" id="{E469856D-45BB-694E-BA14-2F60E955E81C}"/>
              </a:ext>
            </a:extLst>
          </p:cNvPr>
          <p:cNvCxnSpPr>
            <a:cxnSpLocks/>
          </p:cNvCxnSpPr>
          <p:nvPr/>
        </p:nvCxnSpPr>
        <p:spPr bwMode="auto">
          <a:xfrm>
            <a:off x="4742559" y="4543984"/>
            <a:ext cx="1566801"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2" name="Straight Connector 141">
            <a:extLst>
              <a:ext uri="{FF2B5EF4-FFF2-40B4-BE49-F238E27FC236}">
                <a16:creationId xmlns:a16="http://schemas.microsoft.com/office/drawing/2014/main" id="{BC8C808A-4D59-FE4C-963B-196AF0B7DA27}"/>
              </a:ext>
            </a:extLst>
          </p:cNvPr>
          <p:cNvCxnSpPr>
            <a:cxnSpLocks/>
          </p:cNvCxnSpPr>
          <p:nvPr/>
        </p:nvCxnSpPr>
        <p:spPr bwMode="auto">
          <a:xfrm>
            <a:off x="3048360" y="4543984"/>
            <a:ext cx="149428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43" name="Text Placeholder 7">
            <a:extLst>
              <a:ext uri="{FF2B5EF4-FFF2-40B4-BE49-F238E27FC236}">
                <a16:creationId xmlns:a16="http://schemas.microsoft.com/office/drawing/2014/main" id="{8990B8B5-0755-FA4A-B7EB-30783402560B}"/>
              </a:ext>
            </a:extLst>
          </p:cNvPr>
          <p:cNvSpPr txBox="1">
            <a:spLocks/>
          </p:cNvSpPr>
          <p:nvPr/>
        </p:nvSpPr>
        <p:spPr bwMode="auto">
          <a:xfrm>
            <a:off x="3048360" y="3953104"/>
            <a:ext cx="14110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ADD PLAN IF NO SUCCESSOR IDENTIFIED (e.g. hire external talent from the market)</a:t>
            </a:r>
            <a:endParaRPr lang="en-GB" sz="800" dirty="0">
              <a:solidFill>
                <a:srgbClr val="55555A"/>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5742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BFF0BD9-1AF0-2546-B97C-4401820EDD4D}"/>
              </a:ext>
            </a:extLst>
          </p:cNvPr>
          <p:cNvSpPr/>
          <p:nvPr/>
        </p:nvSpPr>
        <p:spPr bwMode="auto">
          <a:xfrm>
            <a:off x="5146179" y="3835242"/>
            <a:ext cx="1124908" cy="281172"/>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4" name="Rectangle 23">
            <a:extLst>
              <a:ext uri="{FF2B5EF4-FFF2-40B4-BE49-F238E27FC236}">
                <a16:creationId xmlns:a16="http://schemas.microsoft.com/office/drawing/2014/main" id="{5713F5A3-7135-FD40-983A-E680B006B6E9}"/>
              </a:ext>
            </a:extLst>
          </p:cNvPr>
          <p:cNvSpPr/>
          <p:nvPr/>
        </p:nvSpPr>
        <p:spPr bwMode="auto">
          <a:xfrm>
            <a:off x="907226" y="3835242"/>
            <a:ext cx="2052354" cy="281172"/>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49" name="Rectangle 148">
            <a:extLst>
              <a:ext uri="{FF2B5EF4-FFF2-40B4-BE49-F238E27FC236}">
                <a16:creationId xmlns:a16="http://schemas.microsoft.com/office/drawing/2014/main" id="{3FEEFA19-C1AF-E842-B2F5-70A6C2F1186B}"/>
              </a:ext>
            </a:extLst>
          </p:cNvPr>
          <p:cNvSpPr/>
          <p:nvPr/>
        </p:nvSpPr>
        <p:spPr bwMode="auto">
          <a:xfrm>
            <a:off x="907226" y="4191703"/>
            <a:ext cx="1657222" cy="281172"/>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0" name="Rectangle 149">
            <a:extLst>
              <a:ext uri="{FF2B5EF4-FFF2-40B4-BE49-F238E27FC236}">
                <a16:creationId xmlns:a16="http://schemas.microsoft.com/office/drawing/2014/main" id="{B2D22B85-264D-3044-ABAA-D28A668E6983}"/>
              </a:ext>
            </a:extLst>
          </p:cNvPr>
          <p:cNvSpPr/>
          <p:nvPr/>
        </p:nvSpPr>
        <p:spPr bwMode="auto">
          <a:xfrm>
            <a:off x="907225" y="4808492"/>
            <a:ext cx="3156173" cy="281172"/>
          </a:xfrm>
          <a:prstGeom prst="rect">
            <a:avLst/>
          </a:prstGeom>
          <a:solidFill>
            <a:srgbClr val="009DD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1" name="Rectangle 150">
            <a:extLst>
              <a:ext uri="{FF2B5EF4-FFF2-40B4-BE49-F238E27FC236}">
                <a16:creationId xmlns:a16="http://schemas.microsoft.com/office/drawing/2014/main" id="{4A65C92B-DB05-4344-AFFF-5B6C1E8D0D0A}"/>
              </a:ext>
            </a:extLst>
          </p:cNvPr>
          <p:cNvSpPr/>
          <p:nvPr/>
        </p:nvSpPr>
        <p:spPr bwMode="auto">
          <a:xfrm>
            <a:off x="3007413" y="3835242"/>
            <a:ext cx="2100186" cy="281172"/>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2" name="Rectangle 151">
            <a:extLst>
              <a:ext uri="{FF2B5EF4-FFF2-40B4-BE49-F238E27FC236}">
                <a16:creationId xmlns:a16="http://schemas.microsoft.com/office/drawing/2014/main" id="{D42890CD-3345-674A-A47F-6957A5162467}"/>
              </a:ext>
            </a:extLst>
          </p:cNvPr>
          <p:cNvSpPr/>
          <p:nvPr/>
        </p:nvSpPr>
        <p:spPr bwMode="auto">
          <a:xfrm>
            <a:off x="6813860" y="3835242"/>
            <a:ext cx="1263847" cy="281172"/>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3" name="Rectangle 152">
            <a:extLst>
              <a:ext uri="{FF2B5EF4-FFF2-40B4-BE49-F238E27FC236}">
                <a16:creationId xmlns:a16="http://schemas.microsoft.com/office/drawing/2014/main" id="{F94AA664-C7DC-7343-B336-208AAFA64424}"/>
              </a:ext>
            </a:extLst>
          </p:cNvPr>
          <p:cNvSpPr/>
          <p:nvPr/>
        </p:nvSpPr>
        <p:spPr bwMode="auto">
          <a:xfrm>
            <a:off x="8117827" y="3835242"/>
            <a:ext cx="609553" cy="281172"/>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4" name="Rectangle 153">
            <a:extLst>
              <a:ext uri="{FF2B5EF4-FFF2-40B4-BE49-F238E27FC236}">
                <a16:creationId xmlns:a16="http://schemas.microsoft.com/office/drawing/2014/main" id="{BC0E8663-6005-D94A-BC99-9AC86A381654}"/>
              </a:ext>
            </a:extLst>
          </p:cNvPr>
          <p:cNvSpPr/>
          <p:nvPr/>
        </p:nvSpPr>
        <p:spPr bwMode="auto">
          <a:xfrm>
            <a:off x="2600760" y="4191703"/>
            <a:ext cx="764665" cy="281172"/>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5" name="Rectangle 154">
            <a:extLst>
              <a:ext uri="{FF2B5EF4-FFF2-40B4-BE49-F238E27FC236}">
                <a16:creationId xmlns:a16="http://schemas.microsoft.com/office/drawing/2014/main" id="{9537EA68-8FB8-5547-BF50-E5D604C09A84}"/>
              </a:ext>
            </a:extLst>
          </p:cNvPr>
          <p:cNvSpPr/>
          <p:nvPr/>
        </p:nvSpPr>
        <p:spPr bwMode="auto">
          <a:xfrm>
            <a:off x="3412358" y="4191703"/>
            <a:ext cx="5315022" cy="281172"/>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cxnSp>
        <p:nvCxnSpPr>
          <p:cNvPr id="146" name="Straight Connector 145">
            <a:extLst>
              <a:ext uri="{FF2B5EF4-FFF2-40B4-BE49-F238E27FC236}">
                <a16:creationId xmlns:a16="http://schemas.microsoft.com/office/drawing/2014/main" id="{6A205195-4CA8-5F48-AEB8-7B8E6A8AA79E}"/>
              </a:ext>
            </a:extLst>
          </p:cNvPr>
          <p:cNvCxnSpPr/>
          <p:nvPr/>
        </p:nvCxnSpPr>
        <p:spPr bwMode="auto">
          <a:xfrm flipV="1">
            <a:off x="7210140" y="2904002"/>
            <a:ext cx="1" cy="4119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Text Placeholder 7">
            <a:extLst>
              <a:ext uri="{FF2B5EF4-FFF2-40B4-BE49-F238E27FC236}">
                <a16:creationId xmlns:a16="http://schemas.microsoft.com/office/drawing/2014/main" id="{E6AC8607-1D7E-7245-8797-950C903E2378}"/>
              </a:ext>
            </a:extLst>
          </p:cNvPr>
          <p:cNvSpPr txBox="1">
            <a:spLocks/>
          </p:cNvSpPr>
          <p:nvPr/>
        </p:nvSpPr>
        <p:spPr bwMode="auto">
          <a:xfrm>
            <a:off x="7087215" y="3337240"/>
            <a:ext cx="4336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QBR</a:t>
            </a:r>
            <a:endParaRPr lang="en-GB" sz="800" dirty="0">
              <a:solidFill>
                <a:srgbClr val="55555A"/>
              </a:solidFill>
              <a:ea typeface="Segoe UI" panose="020B0502040204020203" pitchFamily="34" charset="0"/>
              <a:cs typeface="Segoe UI" panose="020B0502040204020203" pitchFamily="34" charset="0"/>
            </a:endParaRPr>
          </a:p>
        </p:txBody>
      </p:sp>
      <p:cxnSp>
        <p:nvCxnSpPr>
          <p:cNvPr id="145" name="Straight Connector 144">
            <a:extLst>
              <a:ext uri="{FF2B5EF4-FFF2-40B4-BE49-F238E27FC236}">
                <a16:creationId xmlns:a16="http://schemas.microsoft.com/office/drawing/2014/main" id="{979DB4C4-2D28-2848-BF46-F60884BCD645}"/>
              </a:ext>
            </a:extLst>
          </p:cNvPr>
          <p:cNvCxnSpPr/>
          <p:nvPr/>
        </p:nvCxnSpPr>
        <p:spPr bwMode="auto">
          <a:xfrm flipV="1">
            <a:off x="5489051" y="2904002"/>
            <a:ext cx="1" cy="4119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Connector 108">
            <a:extLst>
              <a:ext uri="{FF2B5EF4-FFF2-40B4-BE49-F238E27FC236}">
                <a16:creationId xmlns:a16="http://schemas.microsoft.com/office/drawing/2014/main" id="{46C56262-9DFF-454B-8285-ADEABF556C97}"/>
              </a:ext>
            </a:extLst>
          </p:cNvPr>
          <p:cNvCxnSpPr/>
          <p:nvPr/>
        </p:nvCxnSpPr>
        <p:spPr bwMode="auto">
          <a:xfrm flipV="1">
            <a:off x="6675987" y="2904002"/>
            <a:ext cx="1" cy="1544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Connector 116">
            <a:extLst>
              <a:ext uri="{FF2B5EF4-FFF2-40B4-BE49-F238E27FC236}">
                <a16:creationId xmlns:a16="http://schemas.microsoft.com/office/drawing/2014/main" id="{434E20D5-FA2E-BC44-9F5E-FD59C25C1D7B}"/>
              </a:ext>
            </a:extLst>
          </p:cNvPr>
          <p:cNvCxnSpPr/>
          <p:nvPr/>
        </p:nvCxnSpPr>
        <p:spPr bwMode="auto">
          <a:xfrm flipH="1" flipV="1">
            <a:off x="4777968" y="2453091"/>
            <a:ext cx="1" cy="243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Connector 117">
            <a:extLst>
              <a:ext uri="{FF2B5EF4-FFF2-40B4-BE49-F238E27FC236}">
                <a16:creationId xmlns:a16="http://schemas.microsoft.com/office/drawing/2014/main" id="{B2029ACB-A547-6C46-B15C-C3C6AF2E5337}"/>
              </a:ext>
            </a:extLst>
          </p:cNvPr>
          <p:cNvCxnSpPr/>
          <p:nvPr/>
        </p:nvCxnSpPr>
        <p:spPr bwMode="auto">
          <a:xfrm flipH="1" flipV="1">
            <a:off x="4071387" y="2129341"/>
            <a:ext cx="1" cy="5670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Straight Connector 118">
            <a:extLst>
              <a:ext uri="{FF2B5EF4-FFF2-40B4-BE49-F238E27FC236}">
                <a16:creationId xmlns:a16="http://schemas.microsoft.com/office/drawing/2014/main" id="{BDF91EC5-A2E1-9947-AF29-DDD94C8E4182}"/>
              </a:ext>
            </a:extLst>
          </p:cNvPr>
          <p:cNvCxnSpPr/>
          <p:nvPr/>
        </p:nvCxnSpPr>
        <p:spPr bwMode="auto">
          <a:xfrm flipV="1">
            <a:off x="2990678" y="2904002"/>
            <a:ext cx="1" cy="4119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Connector 119">
            <a:extLst>
              <a:ext uri="{FF2B5EF4-FFF2-40B4-BE49-F238E27FC236}">
                <a16:creationId xmlns:a16="http://schemas.microsoft.com/office/drawing/2014/main" id="{7A4E15F3-A6ED-9D48-9FAA-3A52C6254EE7}"/>
              </a:ext>
            </a:extLst>
          </p:cNvPr>
          <p:cNvCxnSpPr/>
          <p:nvPr/>
        </p:nvCxnSpPr>
        <p:spPr bwMode="auto">
          <a:xfrm flipH="1" flipV="1">
            <a:off x="2304931" y="2360793"/>
            <a:ext cx="1" cy="3356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3E13A49A-9615-9C41-945F-A1ABF771E403}"/>
              </a:ext>
            </a:extLst>
          </p:cNvPr>
          <p:cNvCxnSpPr/>
          <p:nvPr/>
        </p:nvCxnSpPr>
        <p:spPr bwMode="auto">
          <a:xfrm flipV="1">
            <a:off x="1265787" y="2904002"/>
            <a:ext cx="1" cy="21250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a:extLst>
              <a:ext uri="{FF2B5EF4-FFF2-40B4-BE49-F238E27FC236}">
                <a16:creationId xmlns:a16="http://schemas.microsoft.com/office/drawing/2014/main" id="{B5581490-ABE7-1842-A842-8BB36766C029}"/>
              </a:ext>
            </a:extLst>
          </p:cNvPr>
          <p:cNvCxnSpPr/>
          <p:nvPr/>
        </p:nvCxnSpPr>
        <p:spPr bwMode="auto">
          <a:xfrm flipV="1">
            <a:off x="1605224" y="2904002"/>
            <a:ext cx="1" cy="4119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Connector 120">
            <a:extLst>
              <a:ext uri="{FF2B5EF4-FFF2-40B4-BE49-F238E27FC236}">
                <a16:creationId xmlns:a16="http://schemas.microsoft.com/office/drawing/2014/main" id="{20A4FC75-35FD-634B-B31A-38845C38C271}"/>
              </a:ext>
            </a:extLst>
          </p:cNvPr>
          <p:cNvCxnSpPr/>
          <p:nvPr/>
        </p:nvCxnSpPr>
        <p:spPr bwMode="auto">
          <a:xfrm flipH="1" flipV="1">
            <a:off x="913109" y="2360793"/>
            <a:ext cx="1" cy="3356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BC38CF4-6871-3243-A3E1-BF710475AB08}"/>
              </a:ext>
            </a:extLst>
          </p:cNvPr>
          <p:cNvCxnSpPr/>
          <p:nvPr/>
        </p:nvCxnSpPr>
        <p:spPr bwMode="auto">
          <a:xfrm flipH="1" flipV="1">
            <a:off x="8466740" y="2360793"/>
            <a:ext cx="1" cy="3356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a:xfrm>
            <a:off x="322780" y="267574"/>
            <a:ext cx="8497370" cy="446452"/>
          </a:xfrm>
        </p:spPr>
        <p:txBody>
          <a:bodyPr/>
          <a:lstStyle/>
          <a:p>
            <a:r>
              <a:rPr lang="en-GB" sz="1800" dirty="0"/>
              <a:t>Our Talent Cycle</a:t>
            </a:r>
            <a:br>
              <a:rPr lang="en-GB" sz="1800" dirty="0"/>
            </a:br>
            <a:r>
              <a:rPr lang="en-GB" sz="1400" b="0" dirty="0">
                <a:solidFill>
                  <a:srgbClr val="07BFB7"/>
                </a:solidFill>
              </a:rPr>
              <a:t>What happens when?</a:t>
            </a:r>
            <a:endParaRPr lang="en-GB" sz="1400" dirty="0"/>
          </a:p>
        </p:txBody>
      </p: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640496" y="1202437"/>
            <a:ext cx="562525" cy="184666"/>
          </a:xfrm>
        </p:spPr>
        <p:txBody>
          <a:bodyPr/>
          <a:lstStyle/>
          <a:p>
            <a:pPr lvl="8" algn="ctr"/>
            <a:r>
              <a:rPr lang="en-GB" sz="1200" dirty="0">
                <a:solidFill>
                  <a:srgbClr val="55555A"/>
                </a:solidFill>
              </a:rPr>
              <a:t>Jan</a:t>
            </a:r>
          </a:p>
        </p:txBody>
      </p:sp>
      <p:sp>
        <p:nvSpPr>
          <p:cNvPr id="14" name="Text Placeholder 7">
            <a:extLst>
              <a:ext uri="{FF2B5EF4-FFF2-40B4-BE49-F238E27FC236}">
                <a16:creationId xmlns:a16="http://schemas.microsoft.com/office/drawing/2014/main" id="{CB8091B0-059F-C44D-8203-55A92267C179}"/>
              </a:ext>
            </a:extLst>
          </p:cNvPr>
          <p:cNvSpPr txBox="1">
            <a:spLocks/>
          </p:cNvSpPr>
          <p:nvPr/>
        </p:nvSpPr>
        <p:spPr bwMode="auto">
          <a:xfrm>
            <a:off x="256616" y="3857669"/>
            <a:ext cx="5844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t>Business</a:t>
            </a:r>
            <a:br>
              <a:rPr lang="en-GB" sz="800" dirty="0"/>
            </a:br>
            <a:r>
              <a:rPr lang="en-GB" sz="800" dirty="0"/>
              <a:t>Planning</a:t>
            </a:r>
          </a:p>
        </p:txBody>
      </p:sp>
      <p:sp>
        <p:nvSpPr>
          <p:cNvPr id="137" name="Text Placeholder 7">
            <a:extLst>
              <a:ext uri="{FF2B5EF4-FFF2-40B4-BE49-F238E27FC236}">
                <a16:creationId xmlns:a16="http://schemas.microsoft.com/office/drawing/2014/main" id="{7221411A-81DC-4F40-B47B-C468140CB939}"/>
              </a:ext>
            </a:extLst>
          </p:cNvPr>
          <p:cNvSpPr txBox="1">
            <a:spLocks/>
          </p:cNvSpPr>
          <p:nvPr/>
        </p:nvSpPr>
        <p:spPr bwMode="auto">
          <a:xfrm>
            <a:off x="1297004" y="3911558"/>
            <a:ext cx="141109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chemeClr val="bg1"/>
                </a:solidFill>
              </a:rPr>
              <a:t>Business Planning Process</a:t>
            </a:r>
            <a:endParaRPr lang="en-GB" sz="800" dirty="0">
              <a:solidFill>
                <a:schemeClr val="bg1"/>
              </a:solidFill>
              <a:ea typeface="Segoe UI" panose="020B0502040204020203" pitchFamily="34" charset="0"/>
              <a:cs typeface="Segoe UI" panose="020B0502040204020203" pitchFamily="34" charset="0"/>
            </a:endParaRPr>
          </a:p>
        </p:txBody>
      </p:sp>
      <p:sp>
        <p:nvSpPr>
          <p:cNvPr id="43" name="Text Placeholder 7">
            <a:extLst>
              <a:ext uri="{FF2B5EF4-FFF2-40B4-BE49-F238E27FC236}">
                <a16:creationId xmlns:a16="http://schemas.microsoft.com/office/drawing/2014/main" id="{6144115F-4287-134C-8307-78DB24C28CAB}"/>
              </a:ext>
            </a:extLst>
          </p:cNvPr>
          <p:cNvSpPr txBox="1">
            <a:spLocks/>
          </p:cNvSpPr>
          <p:nvPr/>
        </p:nvSpPr>
        <p:spPr bwMode="auto">
          <a:xfrm>
            <a:off x="1338928"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Feb</a:t>
            </a:r>
          </a:p>
        </p:txBody>
      </p:sp>
      <p:sp>
        <p:nvSpPr>
          <p:cNvPr id="44" name="Text Placeholder 7">
            <a:extLst>
              <a:ext uri="{FF2B5EF4-FFF2-40B4-BE49-F238E27FC236}">
                <a16:creationId xmlns:a16="http://schemas.microsoft.com/office/drawing/2014/main" id="{8B0DF9B1-CACF-A946-A9C5-2FA0D271068E}"/>
              </a:ext>
            </a:extLst>
          </p:cNvPr>
          <p:cNvSpPr txBox="1">
            <a:spLocks/>
          </p:cNvSpPr>
          <p:nvPr/>
        </p:nvSpPr>
        <p:spPr bwMode="auto">
          <a:xfrm>
            <a:off x="2037360"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Mar</a:t>
            </a:r>
          </a:p>
        </p:txBody>
      </p:sp>
      <p:sp>
        <p:nvSpPr>
          <p:cNvPr id="45" name="Text Placeholder 7">
            <a:extLst>
              <a:ext uri="{FF2B5EF4-FFF2-40B4-BE49-F238E27FC236}">
                <a16:creationId xmlns:a16="http://schemas.microsoft.com/office/drawing/2014/main" id="{D29759A5-DE51-9440-A981-723BCAC0052F}"/>
              </a:ext>
            </a:extLst>
          </p:cNvPr>
          <p:cNvSpPr txBox="1">
            <a:spLocks/>
          </p:cNvSpPr>
          <p:nvPr/>
        </p:nvSpPr>
        <p:spPr bwMode="auto">
          <a:xfrm>
            <a:off x="2735792"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Apr</a:t>
            </a:r>
          </a:p>
        </p:txBody>
      </p:sp>
      <p:sp>
        <p:nvSpPr>
          <p:cNvPr id="46" name="Text Placeholder 7">
            <a:extLst>
              <a:ext uri="{FF2B5EF4-FFF2-40B4-BE49-F238E27FC236}">
                <a16:creationId xmlns:a16="http://schemas.microsoft.com/office/drawing/2014/main" id="{DAE3A659-1AF7-2242-9449-F6B20924BEB2}"/>
              </a:ext>
            </a:extLst>
          </p:cNvPr>
          <p:cNvSpPr txBox="1">
            <a:spLocks/>
          </p:cNvSpPr>
          <p:nvPr/>
        </p:nvSpPr>
        <p:spPr bwMode="auto">
          <a:xfrm>
            <a:off x="3434224"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May</a:t>
            </a:r>
          </a:p>
        </p:txBody>
      </p:sp>
      <p:sp>
        <p:nvSpPr>
          <p:cNvPr id="47" name="Text Placeholder 7">
            <a:extLst>
              <a:ext uri="{FF2B5EF4-FFF2-40B4-BE49-F238E27FC236}">
                <a16:creationId xmlns:a16="http://schemas.microsoft.com/office/drawing/2014/main" id="{F45748D2-2D4C-4F48-92D7-DC2776B4EE55}"/>
              </a:ext>
            </a:extLst>
          </p:cNvPr>
          <p:cNvSpPr txBox="1">
            <a:spLocks/>
          </p:cNvSpPr>
          <p:nvPr/>
        </p:nvSpPr>
        <p:spPr bwMode="auto">
          <a:xfrm>
            <a:off x="4132656"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June</a:t>
            </a:r>
          </a:p>
        </p:txBody>
      </p:sp>
      <p:sp>
        <p:nvSpPr>
          <p:cNvPr id="49" name="Text Placeholder 7">
            <a:extLst>
              <a:ext uri="{FF2B5EF4-FFF2-40B4-BE49-F238E27FC236}">
                <a16:creationId xmlns:a16="http://schemas.microsoft.com/office/drawing/2014/main" id="{3AA96052-D64E-AC43-A05B-62E280F25875}"/>
              </a:ext>
            </a:extLst>
          </p:cNvPr>
          <p:cNvSpPr txBox="1">
            <a:spLocks/>
          </p:cNvSpPr>
          <p:nvPr/>
        </p:nvSpPr>
        <p:spPr bwMode="auto">
          <a:xfrm>
            <a:off x="4831088"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July</a:t>
            </a:r>
          </a:p>
        </p:txBody>
      </p:sp>
      <p:sp>
        <p:nvSpPr>
          <p:cNvPr id="50" name="Text Placeholder 7">
            <a:extLst>
              <a:ext uri="{FF2B5EF4-FFF2-40B4-BE49-F238E27FC236}">
                <a16:creationId xmlns:a16="http://schemas.microsoft.com/office/drawing/2014/main" id="{BD04B48B-7B12-D845-B05D-0815A67186F6}"/>
              </a:ext>
            </a:extLst>
          </p:cNvPr>
          <p:cNvSpPr txBox="1">
            <a:spLocks/>
          </p:cNvSpPr>
          <p:nvPr/>
        </p:nvSpPr>
        <p:spPr bwMode="auto">
          <a:xfrm>
            <a:off x="5529520"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Aug</a:t>
            </a:r>
          </a:p>
        </p:txBody>
      </p:sp>
      <p:sp>
        <p:nvSpPr>
          <p:cNvPr id="51" name="Text Placeholder 7">
            <a:extLst>
              <a:ext uri="{FF2B5EF4-FFF2-40B4-BE49-F238E27FC236}">
                <a16:creationId xmlns:a16="http://schemas.microsoft.com/office/drawing/2014/main" id="{8346D80B-8789-3247-9B77-1FA8929212A6}"/>
              </a:ext>
            </a:extLst>
          </p:cNvPr>
          <p:cNvSpPr txBox="1">
            <a:spLocks/>
          </p:cNvSpPr>
          <p:nvPr/>
        </p:nvSpPr>
        <p:spPr bwMode="auto">
          <a:xfrm>
            <a:off x="6227952"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Sept</a:t>
            </a:r>
          </a:p>
        </p:txBody>
      </p:sp>
      <p:sp>
        <p:nvSpPr>
          <p:cNvPr id="52" name="Text Placeholder 7">
            <a:extLst>
              <a:ext uri="{FF2B5EF4-FFF2-40B4-BE49-F238E27FC236}">
                <a16:creationId xmlns:a16="http://schemas.microsoft.com/office/drawing/2014/main" id="{12DD30A5-F228-3A48-BC2D-5B8AE51DF5C3}"/>
              </a:ext>
            </a:extLst>
          </p:cNvPr>
          <p:cNvSpPr txBox="1">
            <a:spLocks/>
          </p:cNvSpPr>
          <p:nvPr/>
        </p:nvSpPr>
        <p:spPr bwMode="auto">
          <a:xfrm>
            <a:off x="6926384"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Oct</a:t>
            </a:r>
          </a:p>
        </p:txBody>
      </p:sp>
      <p:sp>
        <p:nvSpPr>
          <p:cNvPr id="53" name="Text Placeholder 7">
            <a:extLst>
              <a:ext uri="{FF2B5EF4-FFF2-40B4-BE49-F238E27FC236}">
                <a16:creationId xmlns:a16="http://schemas.microsoft.com/office/drawing/2014/main" id="{6A796CB8-09CF-0D42-8736-D3A0A4802834}"/>
              </a:ext>
            </a:extLst>
          </p:cNvPr>
          <p:cNvSpPr txBox="1">
            <a:spLocks/>
          </p:cNvSpPr>
          <p:nvPr/>
        </p:nvSpPr>
        <p:spPr bwMode="auto">
          <a:xfrm>
            <a:off x="7624816"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Nov</a:t>
            </a:r>
          </a:p>
        </p:txBody>
      </p:sp>
      <p:sp>
        <p:nvSpPr>
          <p:cNvPr id="55" name="Text Placeholder 7">
            <a:extLst>
              <a:ext uri="{FF2B5EF4-FFF2-40B4-BE49-F238E27FC236}">
                <a16:creationId xmlns:a16="http://schemas.microsoft.com/office/drawing/2014/main" id="{F283F018-3D12-DA4D-A3A9-A5D479052C20}"/>
              </a:ext>
            </a:extLst>
          </p:cNvPr>
          <p:cNvSpPr txBox="1">
            <a:spLocks/>
          </p:cNvSpPr>
          <p:nvPr/>
        </p:nvSpPr>
        <p:spPr bwMode="auto">
          <a:xfrm>
            <a:off x="8323249" y="1202437"/>
            <a:ext cx="5625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200" dirty="0">
                <a:solidFill>
                  <a:srgbClr val="55555A"/>
                </a:solidFill>
              </a:rPr>
              <a:t>Dec</a:t>
            </a:r>
          </a:p>
        </p:txBody>
      </p:sp>
      <p:grpSp>
        <p:nvGrpSpPr>
          <p:cNvPr id="6" name="Group 5">
            <a:extLst>
              <a:ext uri="{FF2B5EF4-FFF2-40B4-BE49-F238E27FC236}">
                <a16:creationId xmlns:a16="http://schemas.microsoft.com/office/drawing/2014/main" id="{8DC16C6E-C105-8244-8636-0D2E7349FB67}"/>
              </a:ext>
            </a:extLst>
          </p:cNvPr>
          <p:cNvGrpSpPr/>
          <p:nvPr/>
        </p:nvGrpSpPr>
        <p:grpSpPr>
          <a:xfrm>
            <a:off x="907227" y="1448091"/>
            <a:ext cx="7700683" cy="174574"/>
            <a:chOff x="589512" y="1255059"/>
            <a:chExt cx="7700683" cy="174574"/>
          </a:xfrm>
        </p:grpSpPr>
        <p:cxnSp>
          <p:nvCxnSpPr>
            <p:cNvPr id="4" name="Straight Connector 3">
              <a:extLst>
                <a:ext uri="{FF2B5EF4-FFF2-40B4-BE49-F238E27FC236}">
                  <a16:creationId xmlns:a16="http://schemas.microsoft.com/office/drawing/2014/main" id="{252AC8C5-893D-E544-8E7A-F3D91AB64A79}"/>
                </a:ext>
              </a:extLst>
            </p:cNvPr>
            <p:cNvCxnSpPr>
              <a:cxnSpLocks/>
            </p:cNvCxnSpPr>
            <p:nvPr/>
          </p:nvCxnSpPr>
          <p:spPr bwMode="auto">
            <a:xfrm>
              <a:off x="589512"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A7847A5-87C1-8D49-813E-7D37E42E6008}"/>
                </a:ext>
              </a:extLst>
            </p:cNvPr>
            <p:cNvCxnSpPr>
              <a:cxnSpLocks/>
            </p:cNvCxnSpPr>
            <p:nvPr/>
          </p:nvCxnSpPr>
          <p:spPr bwMode="auto">
            <a:xfrm>
              <a:off x="1289574"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897A880-4F8C-DB41-8441-C2CEE66228AA}"/>
                </a:ext>
              </a:extLst>
            </p:cNvPr>
            <p:cNvCxnSpPr>
              <a:cxnSpLocks/>
            </p:cNvCxnSpPr>
            <p:nvPr/>
          </p:nvCxnSpPr>
          <p:spPr bwMode="auto">
            <a:xfrm>
              <a:off x="1989636"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F30ECFAF-D60F-6A43-8E4D-EBCBD8E1BFBB}"/>
                </a:ext>
              </a:extLst>
            </p:cNvPr>
            <p:cNvCxnSpPr>
              <a:cxnSpLocks/>
            </p:cNvCxnSpPr>
            <p:nvPr/>
          </p:nvCxnSpPr>
          <p:spPr bwMode="auto">
            <a:xfrm>
              <a:off x="2689698"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CA56905-1EC3-2645-A9E3-A04F701B7686}"/>
                </a:ext>
              </a:extLst>
            </p:cNvPr>
            <p:cNvCxnSpPr>
              <a:cxnSpLocks/>
            </p:cNvCxnSpPr>
            <p:nvPr/>
          </p:nvCxnSpPr>
          <p:spPr bwMode="auto">
            <a:xfrm>
              <a:off x="3389760"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5D9901D-F00B-844A-A2D7-98DFC91934B7}"/>
                </a:ext>
              </a:extLst>
            </p:cNvPr>
            <p:cNvCxnSpPr>
              <a:cxnSpLocks/>
            </p:cNvCxnSpPr>
            <p:nvPr/>
          </p:nvCxnSpPr>
          <p:spPr bwMode="auto">
            <a:xfrm>
              <a:off x="4089822"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F619C88D-736C-2040-8742-900F5DC213BD}"/>
                </a:ext>
              </a:extLst>
            </p:cNvPr>
            <p:cNvCxnSpPr>
              <a:cxnSpLocks/>
            </p:cNvCxnSpPr>
            <p:nvPr/>
          </p:nvCxnSpPr>
          <p:spPr bwMode="auto">
            <a:xfrm>
              <a:off x="4789884"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AFE7CEA-ED6A-C340-B516-2CC5C53D979E}"/>
                </a:ext>
              </a:extLst>
            </p:cNvPr>
            <p:cNvCxnSpPr>
              <a:cxnSpLocks/>
            </p:cNvCxnSpPr>
            <p:nvPr/>
          </p:nvCxnSpPr>
          <p:spPr bwMode="auto">
            <a:xfrm>
              <a:off x="5489946"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2B32FEA3-F35F-1540-B466-16899F490D34}"/>
                </a:ext>
              </a:extLst>
            </p:cNvPr>
            <p:cNvCxnSpPr>
              <a:cxnSpLocks/>
            </p:cNvCxnSpPr>
            <p:nvPr/>
          </p:nvCxnSpPr>
          <p:spPr bwMode="auto">
            <a:xfrm>
              <a:off x="6190008"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51D9AB75-ED7F-564E-86D4-9268B979DB8B}"/>
                </a:ext>
              </a:extLst>
            </p:cNvPr>
            <p:cNvCxnSpPr>
              <a:cxnSpLocks/>
            </p:cNvCxnSpPr>
            <p:nvPr/>
          </p:nvCxnSpPr>
          <p:spPr bwMode="auto">
            <a:xfrm>
              <a:off x="6890070"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DE23FE7-235F-CD42-9D2E-807494356949}"/>
                </a:ext>
              </a:extLst>
            </p:cNvPr>
            <p:cNvCxnSpPr>
              <a:cxnSpLocks/>
            </p:cNvCxnSpPr>
            <p:nvPr/>
          </p:nvCxnSpPr>
          <p:spPr bwMode="auto">
            <a:xfrm>
              <a:off x="7590132"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6E96C38-9ED5-CA45-85B9-AB34E55F1F87}"/>
                </a:ext>
              </a:extLst>
            </p:cNvPr>
            <p:cNvCxnSpPr>
              <a:cxnSpLocks/>
            </p:cNvCxnSpPr>
            <p:nvPr/>
          </p:nvCxnSpPr>
          <p:spPr bwMode="auto">
            <a:xfrm>
              <a:off x="8290195" y="1255059"/>
              <a:ext cx="0" cy="174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69" name="Straight Connector 68">
            <a:extLst>
              <a:ext uri="{FF2B5EF4-FFF2-40B4-BE49-F238E27FC236}">
                <a16:creationId xmlns:a16="http://schemas.microsoft.com/office/drawing/2014/main" id="{2EB18683-F64F-A64B-B1FB-98EE7BB6FBC1}"/>
              </a:ext>
            </a:extLst>
          </p:cNvPr>
          <p:cNvCxnSpPr>
            <a:cxnSpLocks/>
          </p:cNvCxnSpPr>
          <p:nvPr/>
        </p:nvCxnSpPr>
        <p:spPr bwMode="auto">
          <a:xfrm>
            <a:off x="640495" y="2782707"/>
            <a:ext cx="8276863" cy="0"/>
          </a:xfrm>
          <a:prstGeom prst="line">
            <a:avLst/>
          </a:prstGeom>
          <a:ln w="19050">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8" name="Diamond 7">
            <a:extLst>
              <a:ext uri="{FF2B5EF4-FFF2-40B4-BE49-F238E27FC236}">
                <a16:creationId xmlns:a16="http://schemas.microsoft.com/office/drawing/2014/main" id="{729759E8-AB38-E34B-B695-6737864ED214}"/>
              </a:ext>
            </a:extLst>
          </p:cNvPr>
          <p:cNvSpPr/>
          <p:nvPr/>
        </p:nvSpPr>
        <p:spPr bwMode="auto">
          <a:xfrm>
            <a:off x="769353" y="2644833"/>
            <a:ext cx="275747" cy="275747"/>
          </a:xfrm>
          <a:prstGeom prst="diamond">
            <a:avLst/>
          </a:prstGeom>
          <a:solidFill>
            <a:srgbClr val="FFB45A"/>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2" name="Diamond 71">
            <a:extLst>
              <a:ext uri="{FF2B5EF4-FFF2-40B4-BE49-F238E27FC236}">
                <a16:creationId xmlns:a16="http://schemas.microsoft.com/office/drawing/2014/main" id="{748713E8-5519-5F40-9EAA-1137F568F00A}"/>
              </a:ext>
            </a:extLst>
          </p:cNvPr>
          <p:cNvSpPr/>
          <p:nvPr/>
        </p:nvSpPr>
        <p:spPr bwMode="auto">
          <a:xfrm>
            <a:off x="1469415" y="2644833"/>
            <a:ext cx="275747" cy="275747"/>
          </a:xfrm>
          <a:prstGeom prst="diamond">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3" name="Diamond 72">
            <a:extLst>
              <a:ext uri="{FF2B5EF4-FFF2-40B4-BE49-F238E27FC236}">
                <a16:creationId xmlns:a16="http://schemas.microsoft.com/office/drawing/2014/main" id="{8F79E777-B514-D546-BFB2-DA7702B2DDB1}"/>
              </a:ext>
            </a:extLst>
          </p:cNvPr>
          <p:cNvSpPr/>
          <p:nvPr/>
        </p:nvSpPr>
        <p:spPr bwMode="auto">
          <a:xfrm>
            <a:off x="1129507" y="2644833"/>
            <a:ext cx="275747" cy="275747"/>
          </a:xfrm>
          <a:prstGeom prst="diamond">
            <a:avLst/>
          </a:prstGeom>
          <a:solidFill>
            <a:srgbClr val="009DD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4" name="Diamond 73">
            <a:extLst>
              <a:ext uri="{FF2B5EF4-FFF2-40B4-BE49-F238E27FC236}">
                <a16:creationId xmlns:a16="http://schemas.microsoft.com/office/drawing/2014/main" id="{A043C894-BFB2-D84D-B3F6-D57EC690CA10}"/>
              </a:ext>
            </a:extLst>
          </p:cNvPr>
          <p:cNvSpPr/>
          <p:nvPr/>
        </p:nvSpPr>
        <p:spPr bwMode="auto">
          <a:xfrm>
            <a:off x="2168837" y="2644833"/>
            <a:ext cx="275747" cy="275747"/>
          </a:xfrm>
          <a:prstGeom prst="diamond">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5" name="Diamond 74">
            <a:extLst>
              <a:ext uri="{FF2B5EF4-FFF2-40B4-BE49-F238E27FC236}">
                <a16:creationId xmlns:a16="http://schemas.microsoft.com/office/drawing/2014/main" id="{39E85F05-82BB-654F-945E-A0F8ECD73328}"/>
              </a:ext>
            </a:extLst>
          </p:cNvPr>
          <p:cNvSpPr/>
          <p:nvPr/>
        </p:nvSpPr>
        <p:spPr bwMode="auto">
          <a:xfrm>
            <a:off x="2852983" y="2644833"/>
            <a:ext cx="275747" cy="275747"/>
          </a:xfrm>
          <a:prstGeom prst="diamond">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6" name="Diamond 75">
            <a:extLst>
              <a:ext uri="{FF2B5EF4-FFF2-40B4-BE49-F238E27FC236}">
                <a16:creationId xmlns:a16="http://schemas.microsoft.com/office/drawing/2014/main" id="{E2EF5B9D-0308-F943-AE77-4C11924097D5}"/>
              </a:ext>
            </a:extLst>
          </p:cNvPr>
          <p:cNvSpPr/>
          <p:nvPr/>
        </p:nvSpPr>
        <p:spPr bwMode="auto">
          <a:xfrm>
            <a:off x="3933750" y="2644833"/>
            <a:ext cx="275747" cy="275747"/>
          </a:xfrm>
          <a:prstGeom prst="diamond">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7" name="Diamond 76">
            <a:extLst>
              <a:ext uri="{FF2B5EF4-FFF2-40B4-BE49-F238E27FC236}">
                <a16:creationId xmlns:a16="http://schemas.microsoft.com/office/drawing/2014/main" id="{1AABD2EF-48DC-BE4D-9A70-96F454C578F9}"/>
              </a:ext>
            </a:extLst>
          </p:cNvPr>
          <p:cNvSpPr/>
          <p:nvPr/>
        </p:nvSpPr>
        <p:spPr bwMode="auto">
          <a:xfrm>
            <a:off x="4642290" y="2649412"/>
            <a:ext cx="275747" cy="275747"/>
          </a:xfrm>
          <a:prstGeom prst="diamond">
            <a:avLst/>
          </a:prstGeom>
          <a:solidFill>
            <a:srgbClr val="FFB45A"/>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8" name="Diamond 77">
            <a:extLst>
              <a:ext uri="{FF2B5EF4-FFF2-40B4-BE49-F238E27FC236}">
                <a16:creationId xmlns:a16="http://schemas.microsoft.com/office/drawing/2014/main" id="{EECD9410-37A7-D04E-B11B-99BB70B30C65}"/>
              </a:ext>
            </a:extLst>
          </p:cNvPr>
          <p:cNvSpPr/>
          <p:nvPr/>
        </p:nvSpPr>
        <p:spPr bwMode="auto">
          <a:xfrm>
            <a:off x="5350830" y="2649378"/>
            <a:ext cx="275747" cy="275747"/>
          </a:xfrm>
          <a:prstGeom prst="diamond">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79" name="Diamond 78">
            <a:extLst>
              <a:ext uri="{FF2B5EF4-FFF2-40B4-BE49-F238E27FC236}">
                <a16:creationId xmlns:a16="http://schemas.microsoft.com/office/drawing/2014/main" id="{3C288B12-B789-3344-BBD8-EA45A3CF7A92}"/>
              </a:ext>
            </a:extLst>
          </p:cNvPr>
          <p:cNvSpPr/>
          <p:nvPr/>
        </p:nvSpPr>
        <p:spPr bwMode="auto">
          <a:xfrm>
            <a:off x="6538114" y="2649378"/>
            <a:ext cx="275747" cy="275747"/>
          </a:xfrm>
          <a:prstGeom prst="diamond">
            <a:avLst/>
          </a:prstGeom>
          <a:solidFill>
            <a:srgbClr val="009DD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0" name="Diamond 79">
            <a:extLst>
              <a:ext uri="{FF2B5EF4-FFF2-40B4-BE49-F238E27FC236}">
                <a16:creationId xmlns:a16="http://schemas.microsoft.com/office/drawing/2014/main" id="{53155799-41E2-F74B-B984-1E3DBE34DE0A}"/>
              </a:ext>
            </a:extLst>
          </p:cNvPr>
          <p:cNvSpPr/>
          <p:nvPr/>
        </p:nvSpPr>
        <p:spPr bwMode="auto">
          <a:xfrm>
            <a:off x="7069772" y="2649378"/>
            <a:ext cx="275747" cy="275747"/>
          </a:xfrm>
          <a:prstGeom prst="diamond">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1" name="Diamond 80">
            <a:extLst>
              <a:ext uri="{FF2B5EF4-FFF2-40B4-BE49-F238E27FC236}">
                <a16:creationId xmlns:a16="http://schemas.microsoft.com/office/drawing/2014/main" id="{217767CA-F079-1845-B586-5C8B9723EA36}"/>
              </a:ext>
            </a:extLst>
          </p:cNvPr>
          <p:cNvSpPr/>
          <p:nvPr/>
        </p:nvSpPr>
        <p:spPr bwMode="auto">
          <a:xfrm>
            <a:off x="8328867" y="2649378"/>
            <a:ext cx="275747" cy="275747"/>
          </a:xfrm>
          <a:prstGeom prst="diamond">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2" name="Text Placeholder 7">
            <a:extLst>
              <a:ext uri="{FF2B5EF4-FFF2-40B4-BE49-F238E27FC236}">
                <a16:creationId xmlns:a16="http://schemas.microsoft.com/office/drawing/2014/main" id="{93624AA5-8A15-4B4A-B1F5-7C996A6847DD}"/>
              </a:ext>
            </a:extLst>
          </p:cNvPr>
          <p:cNvSpPr txBox="1">
            <a:spLocks/>
          </p:cNvSpPr>
          <p:nvPr/>
        </p:nvSpPr>
        <p:spPr bwMode="auto">
          <a:xfrm>
            <a:off x="256616" y="4254286"/>
            <a:ext cx="65361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t>Performance</a:t>
            </a:r>
          </a:p>
        </p:txBody>
      </p:sp>
      <p:sp>
        <p:nvSpPr>
          <p:cNvPr id="84" name="Text Placeholder 7">
            <a:extLst>
              <a:ext uri="{FF2B5EF4-FFF2-40B4-BE49-F238E27FC236}">
                <a16:creationId xmlns:a16="http://schemas.microsoft.com/office/drawing/2014/main" id="{8CDB59B9-0B0E-A04D-B56D-DD20621DBA55}"/>
              </a:ext>
            </a:extLst>
          </p:cNvPr>
          <p:cNvSpPr txBox="1">
            <a:spLocks/>
          </p:cNvSpPr>
          <p:nvPr/>
        </p:nvSpPr>
        <p:spPr bwMode="auto">
          <a:xfrm>
            <a:off x="268190" y="4811021"/>
            <a:ext cx="13020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t>Workforce</a:t>
            </a:r>
            <a:br>
              <a:rPr lang="en-GB" sz="800" dirty="0"/>
            </a:br>
            <a:r>
              <a:rPr lang="en-GB" sz="800" dirty="0"/>
              <a:t>Planning</a:t>
            </a:r>
          </a:p>
        </p:txBody>
      </p:sp>
      <p:sp>
        <p:nvSpPr>
          <p:cNvPr id="85" name="Text Placeholder 7">
            <a:extLst>
              <a:ext uri="{FF2B5EF4-FFF2-40B4-BE49-F238E27FC236}">
                <a16:creationId xmlns:a16="http://schemas.microsoft.com/office/drawing/2014/main" id="{407E8FD9-D41E-6C45-8A05-5E0672444401}"/>
              </a:ext>
            </a:extLst>
          </p:cNvPr>
          <p:cNvSpPr txBox="1">
            <a:spLocks/>
          </p:cNvSpPr>
          <p:nvPr/>
        </p:nvSpPr>
        <p:spPr bwMode="auto">
          <a:xfrm>
            <a:off x="3434224" y="3911558"/>
            <a:ext cx="141109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chemeClr val="bg1"/>
                </a:solidFill>
              </a:rPr>
              <a:t>Strategic Plan Preparation</a:t>
            </a:r>
            <a:endParaRPr lang="en-GB" sz="800" dirty="0">
              <a:solidFill>
                <a:schemeClr val="bg1"/>
              </a:solidFill>
              <a:ea typeface="Segoe UI" panose="020B0502040204020203" pitchFamily="34" charset="0"/>
              <a:cs typeface="Segoe UI" panose="020B0502040204020203" pitchFamily="34" charset="0"/>
            </a:endParaRPr>
          </a:p>
        </p:txBody>
      </p:sp>
      <p:sp>
        <p:nvSpPr>
          <p:cNvPr id="89" name="Text Placeholder 7">
            <a:extLst>
              <a:ext uri="{FF2B5EF4-FFF2-40B4-BE49-F238E27FC236}">
                <a16:creationId xmlns:a16="http://schemas.microsoft.com/office/drawing/2014/main" id="{488EDC6F-312A-8748-AC8E-A0DA9D3230D9}"/>
              </a:ext>
            </a:extLst>
          </p:cNvPr>
          <p:cNvSpPr txBox="1">
            <a:spLocks/>
          </p:cNvSpPr>
          <p:nvPr/>
        </p:nvSpPr>
        <p:spPr bwMode="auto">
          <a:xfrm>
            <a:off x="5242162" y="3850467"/>
            <a:ext cx="9261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chemeClr val="bg1"/>
                </a:solidFill>
              </a:rPr>
              <a:t>Corporate Strategic</a:t>
            </a:r>
            <a:br>
              <a:rPr lang="en-GB" sz="800" dirty="0">
                <a:solidFill>
                  <a:schemeClr val="bg1"/>
                </a:solidFill>
              </a:rPr>
            </a:br>
            <a:r>
              <a:rPr lang="en-GB" sz="800" dirty="0">
                <a:solidFill>
                  <a:schemeClr val="bg1"/>
                </a:solidFill>
              </a:rPr>
              <a:t>Plan Review</a:t>
            </a:r>
            <a:endParaRPr lang="en-GB" sz="800" dirty="0">
              <a:solidFill>
                <a:schemeClr val="bg1"/>
              </a:solidFill>
              <a:ea typeface="Segoe UI" panose="020B0502040204020203" pitchFamily="34" charset="0"/>
              <a:cs typeface="Segoe UI" panose="020B0502040204020203" pitchFamily="34" charset="0"/>
            </a:endParaRPr>
          </a:p>
        </p:txBody>
      </p:sp>
      <p:sp>
        <p:nvSpPr>
          <p:cNvPr id="90" name="Text Placeholder 7">
            <a:extLst>
              <a:ext uri="{FF2B5EF4-FFF2-40B4-BE49-F238E27FC236}">
                <a16:creationId xmlns:a16="http://schemas.microsoft.com/office/drawing/2014/main" id="{2B568F7D-487A-D54A-BAF0-90A2EE0D4B00}"/>
              </a:ext>
            </a:extLst>
          </p:cNvPr>
          <p:cNvSpPr txBox="1">
            <a:spLocks/>
          </p:cNvSpPr>
          <p:nvPr/>
        </p:nvSpPr>
        <p:spPr bwMode="auto">
          <a:xfrm>
            <a:off x="6933971" y="3858330"/>
            <a:ext cx="10399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chemeClr val="bg1"/>
                </a:solidFill>
              </a:rPr>
              <a:t>Ops and Financial Processes</a:t>
            </a:r>
            <a:endParaRPr lang="en-GB" sz="800" dirty="0">
              <a:solidFill>
                <a:schemeClr val="bg1"/>
              </a:solidFill>
              <a:ea typeface="Segoe UI" panose="020B0502040204020203" pitchFamily="34" charset="0"/>
              <a:cs typeface="Segoe UI" panose="020B0502040204020203" pitchFamily="34" charset="0"/>
            </a:endParaRPr>
          </a:p>
        </p:txBody>
      </p:sp>
      <p:sp>
        <p:nvSpPr>
          <p:cNvPr id="91" name="Text Placeholder 7">
            <a:extLst>
              <a:ext uri="{FF2B5EF4-FFF2-40B4-BE49-F238E27FC236}">
                <a16:creationId xmlns:a16="http://schemas.microsoft.com/office/drawing/2014/main" id="{855A19E6-9F55-A34F-A034-649218AA6CE5}"/>
              </a:ext>
            </a:extLst>
          </p:cNvPr>
          <p:cNvSpPr txBox="1">
            <a:spLocks/>
          </p:cNvSpPr>
          <p:nvPr/>
        </p:nvSpPr>
        <p:spPr bwMode="auto">
          <a:xfrm>
            <a:off x="8163309" y="3858329"/>
            <a:ext cx="5253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chemeClr val="bg1"/>
                </a:solidFill>
              </a:rPr>
              <a:t>Priorities</a:t>
            </a:r>
            <a:br>
              <a:rPr lang="en-GB" sz="800" dirty="0">
                <a:solidFill>
                  <a:schemeClr val="bg1"/>
                </a:solidFill>
              </a:rPr>
            </a:br>
            <a:r>
              <a:rPr lang="en-GB" sz="800" dirty="0">
                <a:solidFill>
                  <a:schemeClr val="bg1"/>
                </a:solidFill>
              </a:rPr>
              <a:t>Review</a:t>
            </a:r>
            <a:endParaRPr lang="en-GB" sz="800" dirty="0">
              <a:solidFill>
                <a:schemeClr val="bg1"/>
              </a:solidFill>
              <a:ea typeface="Segoe UI" panose="020B0502040204020203" pitchFamily="34" charset="0"/>
              <a:cs typeface="Segoe UI" panose="020B0502040204020203" pitchFamily="34" charset="0"/>
            </a:endParaRPr>
          </a:p>
        </p:txBody>
      </p:sp>
      <p:sp>
        <p:nvSpPr>
          <p:cNvPr id="92" name="Text Placeholder 7">
            <a:extLst>
              <a:ext uri="{FF2B5EF4-FFF2-40B4-BE49-F238E27FC236}">
                <a16:creationId xmlns:a16="http://schemas.microsoft.com/office/drawing/2014/main" id="{344CFE35-07F9-A14B-B3E2-8CC4861D5E81}"/>
              </a:ext>
            </a:extLst>
          </p:cNvPr>
          <p:cNvSpPr txBox="1">
            <a:spLocks/>
          </p:cNvSpPr>
          <p:nvPr/>
        </p:nvSpPr>
        <p:spPr bwMode="auto">
          <a:xfrm>
            <a:off x="1045100" y="4273762"/>
            <a:ext cx="141109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chemeClr val="bg1"/>
                </a:solidFill>
              </a:rPr>
              <a:t>Year End review</a:t>
            </a:r>
            <a:endParaRPr lang="en-GB" sz="800" dirty="0">
              <a:solidFill>
                <a:schemeClr val="bg1"/>
              </a:solidFill>
              <a:ea typeface="Segoe UI" panose="020B0502040204020203" pitchFamily="34" charset="0"/>
              <a:cs typeface="Segoe UI" panose="020B0502040204020203" pitchFamily="34" charset="0"/>
            </a:endParaRPr>
          </a:p>
        </p:txBody>
      </p:sp>
      <p:sp>
        <p:nvSpPr>
          <p:cNvPr id="93" name="Text Placeholder 7">
            <a:extLst>
              <a:ext uri="{FF2B5EF4-FFF2-40B4-BE49-F238E27FC236}">
                <a16:creationId xmlns:a16="http://schemas.microsoft.com/office/drawing/2014/main" id="{E90E368C-4E5F-AC40-ACBA-36777ECAF864}"/>
              </a:ext>
            </a:extLst>
          </p:cNvPr>
          <p:cNvSpPr txBox="1">
            <a:spLocks/>
          </p:cNvSpPr>
          <p:nvPr/>
        </p:nvSpPr>
        <p:spPr bwMode="auto">
          <a:xfrm>
            <a:off x="2708102" y="4204936"/>
            <a:ext cx="5369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chemeClr val="bg1"/>
                </a:solidFill>
              </a:rPr>
              <a:t>Objective</a:t>
            </a:r>
            <a:br>
              <a:rPr lang="en-GB" sz="800" dirty="0">
                <a:solidFill>
                  <a:schemeClr val="bg1"/>
                </a:solidFill>
              </a:rPr>
            </a:br>
            <a:r>
              <a:rPr lang="en-GB" sz="800" dirty="0">
                <a:solidFill>
                  <a:schemeClr val="bg1"/>
                </a:solidFill>
              </a:rPr>
              <a:t>Planning</a:t>
            </a:r>
            <a:endParaRPr lang="en-GB" sz="800" dirty="0">
              <a:solidFill>
                <a:schemeClr val="bg1"/>
              </a:solidFill>
              <a:ea typeface="Segoe UI" panose="020B0502040204020203" pitchFamily="34" charset="0"/>
              <a:cs typeface="Segoe UI" panose="020B0502040204020203" pitchFamily="34" charset="0"/>
            </a:endParaRPr>
          </a:p>
        </p:txBody>
      </p:sp>
      <p:sp>
        <p:nvSpPr>
          <p:cNvPr id="94" name="Text Placeholder 7">
            <a:extLst>
              <a:ext uri="{FF2B5EF4-FFF2-40B4-BE49-F238E27FC236}">
                <a16:creationId xmlns:a16="http://schemas.microsoft.com/office/drawing/2014/main" id="{B601526F-7A0C-F444-96C4-84A1B0BB3AD0}"/>
              </a:ext>
            </a:extLst>
          </p:cNvPr>
          <p:cNvSpPr txBox="1">
            <a:spLocks/>
          </p:cNvSpPr>
          <p:nvPr/>
        </p:nvSpPr>
        <p:spPr bwMode="auto">
          <a:xfrm>
            <a:off x="5393613" y="4273762"/>
            <a:ext cx="141109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chemeClr val="bg1"/>
                </a:solidFill>
              </a:rPr>
              <a:t>Continuous Feedback</a:t>
            </a:r>
            <a:endParaRPr lang="en-GB" sz="800" dirty="0">
              <a:solidFill>
                <a:schemeClr val="bg1"/>
              </a:solidFill>
              <a:ea typeface="Segoe UI" panose="020B0502040204020203" pitchFamily="34" charset="0"/>
              <a:cs typeface="Segoe UI" panose="020B0502040204020203" pitchFamily="34" charset="0"/>
            </a:endParaRPr>
          </a:p>
        </p:txBody>
      </p:sp>
      <p:sp>
        <p:nvSpPr>
          <p:cNvPr id="95" name="Text Placeholder 7">
            <a:extLst>
              <a:ext uri="{FF2B5EF4-FFF2-40B4-BE49-F238E27FC236}">
                <a16:creationId xmlns:a16="http://schemas.microsoft.com/office/drawing/2014/main" id="{09F9E6D4-E4F7-6B4B-AB30-5D565B95379D}"/>
              </a:ext>
            </a:extLst>
          </p:cNvPr>
          <p:cNvSpPr txBox="1">
            <a:spLocks/>
          </p:cNvSpPr>
          <p:nvPr/>
        </p:nvSpPr>
        <p:spPr bwMode="auto">
          <a:xfrm>
            <a:off x="1228816" y="4882252"/>
            <a:ext cx="27421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chemeClr val="bg1"/>
                </a:solidFill>
              </a:rPr>
              <a:t>Workforce Planning concludes end of May each year</a:t>
            </a:r>
            <a:endParaRPr lang="en-GB" sz="800" dirty="0">
              <a:solidFill>
                <a:schemeClr val="bg1"/>
              </a:solidFill>
              <a:ea typeface="Segoe UI" panose="020B0502040204020203" pitchFamily="34" charset="0"/>
              <a:cs typeface="Segoe UI" panose="020B0502040204020203" pitchFamily="34" charset="0"/>
            </a:endParaRPr>
          </a:p>
        </p:txBody>
      </p:sp>
      <p:sp>
        <p:nvSpPr>
          <p:cNvPr id="97" name="Text Placeholder 7">
            <a:extLst>
              <a:ext uri="{FF2B5EF4-FFF2-40B4-BE49-F238E27FC236}">
                <a16:creationId xmlns:a16="http://schemas.microsoft.com/office/drawing/2014/main" id="{C8C85E66-C24B-FE4C-8391-25FC05EB45A6}"/>
              </a:ext>
            </a:extLst>
          </p:cNvPr>
          <p:cNvSpPr txBox="1">
            <a:spLocks/>
          </p:cNvSpPr>
          <p:nvPr/>
        </p:nvSpPr>
        <p:spPr bwMode="auto">
          <a:xfrm>
            <a:off x="433432" y="2092508"/>
            <a:ext cx="979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January Global Talent Pool Meeting</a:t>
            </a:r>
            <a:endParaRPr lang="en-GB" sz="800" dirty="0">
              <a:solidFill>
                <a:srgbClr val="55555A"/>
              </a:solidFill>
              <a:ea typeface="Segoe UI" panose="020B0502040204020203" pitchFamily="34" charset="0"/>
              <a:cs typeface="Segoe UI" panose="020B0502040204020203" pitchFamily="34" charset="0"/>
            </a:endParaRPr>
          </a:p>
        </p:txBody>
      </p:sp>
      <p:sp>
        <p:nvSpPr>
          <p:cNvPr id="98" name="Text Placeholder 7">
            <a:extLst>
              <a:ext uri="{FF2B5EF4-FFF2-40B4-BE49-F238E27FC236}">
                <a16:creationId xmlns:a16="http://schemas.microsoft.com/office/drawing/2014/main" id="{AFA2D4A9-2473-3647-B41E-69CEB324FFC8}"/>
              </a:ext>
            </a:extLst>
          </p:cNvPr>
          <p:cNvSpPr txBox="1">
            <a:spLocks/>
          </p:cNvSpPr>
          <p:nvPr/>
        </p:nvSpPr>
        <p:spPr bwMode="auto">
          <a:xfrm>
            <a:off x="916615" y="3104913"/>
            <a:ext cx="6536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Nominations Committee</a:t>
            </a:r>
            <a:endParaRPr lang="en-GB" sz="800" dirty="0">
              <a:solidFill>
                <a:srgbClr val="55555A"/>
              </a:solidFill>
              <a:ea typeface="Segoe UI" panose="020B0502040204020203" pitchFamily="34" charset="0"/>
              <a:cs typeface="Segoe UI" panose="020B0502040204020203" pitchFamily="34" charset="0"/>
            </a:endParaRPr>
          </a:p>
        </p:txBody>
      </p:sp>
      <p:sp>
        <p:nvSpPr>
          <p:cNvPr id="99" name="Text Placeholder 7">
            <a:extLst>
              <a:ext uri="{FF2B5EF4-FFF2-40B4-BE49-F238E27FC236}">
                <a16:creationId xmlns:a16="http://schemas.microsoft.com/office/drawing/2014/main" id="{388173EA-0977-EE44-9C59-CAF6B06E4534}"/>
              </a:ext>
            </a:extLst>
          </p:cNvPr>
          <p:cNvSpPr txBox="1">
            <a:spLocks/>
          </p:cNvSpPr>
          <p:nvPr/>
        </p:nvSpPr>
        <p:spPr bwMode="auto">
          <a:xfrm>
            <a:off x="1473569" y="3337240"/>
            <a:ext cx="4336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QBR</a:t>
            </a:r>
            <a:endParaRPr lang="en-GB" sz="800" dirty="0">
              <a:solidFill>
                <a:srgbClr val="55555A"/>
              </a:solidFill>
              <a:ea typeface="Segoe UI" panose="020B0502040204020203" pitchFamily="34" charset="0"/>
              <a:cs typeface="Segoe UI" panose="020B0502040204020203" pitchFamily="34" charset="0"/>
            </a:endParaRPr>
          </a:p>
        </p:txBody>
      </p:sp>
      <p:sp>
        <p:nvSpPr>
          <p:cNvPr id="100" name="Text Placeholder 7">
            <a:extLst>
              <a:ext uri="{FF2B5EF4-FFF2-40B4-BE49-F238E27FC236}">
                <a16:creationId xmlns:a16="http://schemas.microsoft.com/office/drawing/2014/main" id="{B732871D-A175-BA48-AB57-CC8DFE8847B9}"/>
              </a:ext>
            </a:extLst>
          </p:cNvPr>
          <p:cNvSpPr txBox="1">
            <a:spLocks/>
          </p:cNvSpPr>
          <p:nvPr/>
        </p:nvSpPr>
        <p:spPr bwMode="auto">
          <a:xfrm>
            <a:off x="1843507" y="2079576"/>
            <a:ext cx="979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Agree Talent metrics for following year</a:t>
            </a:r>
            <a:endParaRPr lang="en-GB" sz="800" dirty="0">
              <a:solidFill>
                <a:srgbClr val="55555A"/>
              </a:solidFill>
              <a:ea typeface="Segoe UI" panose="020B0502040204020203" pitchFamily="34" charset="0"/>
              <a:cs typeface="Segoe UI" panose="020B0502040204020203" pitchFamily="34" charset="0"/>
            </a:endParaRPr>
          </a:p>
        </p:txBody>
      </p:sp>
      <p:sp>
        <p:nvSpPr>
          <p:cNvPr id="101" name="Text Placeholder 7">
            <a:extLst>
              <a:ext uri="{FF2B5EF4-FFF2-40B4-BE49-F238E27FC236}">
                <a16:creationId xmlns:a16="http://schemas.microsoft.com/office/drawing/2014/main" id="{65DEAEF2-7339-1244-B6A2-D4BFAAC3E7A9}"/>
              </a:ext>
            </a:extLst>
          </p:cNvPr>
          <p:cNvSpPr txBox="1">
            <a:spLocks/>
          </p:cNvSpPr>
          <p:nvPr/>
        </p:nvSpPr>
        <p:spPr bwMode="auto">
          <a:xfrm>
            <a:off x="2868296" y="3337240"/>
            <a:ext cx="4336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QBR</a:t>
            </a:r>
            <a:endParaRPr lang="en-GB" sz="800" dirty="0">
              <a:solidFill>
                <a:srgbClr val="55555A"/>
              </a:solidFill>
              <a:ea typeface="Segoe UI" panose="020B0502040204020203" pitchFamily="34" charset="0"/>
              <a:cs typeface="Segoe UI" panose="020B0502040204020203" pitchFamily="34" charset="0"/>
            </a:endParaRPr>
          </a:p>
        </p:txBody>
      </p:sp>
      <p:sp>
        <p:nvSpPr>
          <p:cNvPr id="102" name="Text Placeholder 7">
            <a:extLst>
              <a:ext uri="{FF2B5EF4-FFF2-40B4-BE49-F238E27FC236}">
                <a16:creationId xmlns:a16="http://schemas.microsoft.com/office/drawing/2014/main" id="{2E47977A-18A8-3949-9C8F-A5C2595158A9}"/>
              </a:ext>
            </a:extLst>
          </p:cNvPr>
          <p:cNvSpPr txBox="1">
            <a:spLocks/>
          </p:cNvSpPr>
          <p:nvPr/>
        </p:nvSpPr>
        <p:spPr bwMode="auto">
          <a:xfrm>
            <a:off x="3584858" y="1863409"/>
            <a:ext cx="979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Local Level Talent Reviews</a:t>
            </a:r>
            <a:endParaRPr lang="en-GB" sz="800" dirty="0">
              <a:solidFill>
                <a:srgbClr val="55555A"/>
              </a:solidFill>
              <a:ea typeface="Segoe UI" panose="020B0502040204020203" pitchFamily="34" charset="0"/>
              <a:cs typeface="Segoe UI" panose="020B0502040204020203" pitchFamily="34" charset="0"/>
            </a:endParaRPr>
          </a:p>
        </p:txBody>
      </p:sp>
      <p:sp>
        <p:nvSpPr>
          <p:cNvPr id="103" name="Text Placeholder 7">
            <a:extLst>
              <a:ext uri="{FF2B5EF4-FFF2-40B4-BE49-F238E27FC236}">
                <a16:creationId xmlns:a16="http://schemas.microsoft.com/office/drawing/2014/main" id="{36153EAC-D6E1-5B4F-9A13-3B9200BCE80C}"/>
              </a:ext>
            </a:extLst>
          </p:cNvPr>
          <p:cNvSpPr txBox="1">
            <a:spLocks/>
          </p:cNvSpPr>
          <p:nvPr/>
        </p:nvSpPr>
        <p:spPr bwMode="auto">
          <a:xfrm>
            <a:off x="4325170" y="2158963"/>
            <a:ext cx="979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June Global Talent Pool Meeting</a:t>
            </a:r>
            <a:endParaRPr lang="en-GB" sz="800" dirty="0">
              <a:solidFill>
                <a:srgbClr val="55555A"/>
              </a:solidFill>
              <a:ea typeface="Segoe UI" panose="020B0502040204020203" pitchFamily="34" charset="0"/>
              <a:cs typeface="Segoe UI" panose="020B0502040204020203" pitchFamily="34" charset="0"/>
            </a:endParaRPr>
          </a:p>
        </p:txBody>
      </p:sp>
      <p:sp>
        <p:nvSpPr>
          <p:cNvPr id="104" name="Text Placeholder 7">
            <a:extLst>
              <a:ext uri="{FF2B5EF4-FFF2-40B4-BE49-F238E27FC236}">
                <a16:creationId xmlns:a16="http://schemas.microsoft.com/office/drawing/2014/main" id="{3ED3DC63-0DBE-224E-A3C0-C60E8215FC7D}"/>
              </a:ext>
            </a:extLst>
          </p:cNvPr>
          <p:cNvSpPr txBox="1">
            <a:spLocks/>
          </p:cNvSpPr>
          <p:nvPr/>
        </p:nvSpPr>
        <p:spPr bwMode="auto">
          <a:xfrm>
            <a:off x="5373993" y="3337240"/>
            <a:ext cx="4336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solidFill>
                  <a:srgbClr val="55555A"/>
                </a:solidFill>
              </a:rPr>
              <a:t>QBR</a:t>
            </a:r>
            <a:endParaRPr lang="en-GB" sz="800" dirty="0">
              <a:solidFill>
                <a:srgbClr val="55555A"/>
              </a:solidFill>
              <a:ea typeface="Segoe UI" panose="020B0502040204020203" pitchFamily="34" charset="0"/>
              <a:cs typeface="Segoe UI" panose="020B0502040204020203" pitchFamily="34" charset="0"/>
            </a:endParaRPr>
          </a:p>
        </p:txBody>
      </p:sp>
      <p:sp>
        <p:nvSpPr>
          <p:cNvPr id="107" name="Text Placeholder 7">
            <a:extLst>
              <a:ext uri="{FF2B5EF4-FFF2-40B4-BE49-F238E27FC236}">
                <a16:creationId xmlns:a16="http://schemas.microsoft.com/office/drawing/2014/main" id="{661AA05F-BC8B-C54F-B9A2-8C953D508EF8}"/>
              </a:ext>
            </a:extLst>
          </p:cNvPr>
          <p:cNvSpPr txBox="1">
            <a:spLocks/>
          </p:cNvSpPr>
          <p:nvPr/>
        </p:nvSpPr>
        <p:spPr bwMode="auto">
          <a:xfrm>
            <a:off x="7985500" y="2079576"/>
            <a:ext cx="979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Local Level Talent Reviews</a:t>
            </a:r>
            <a:endParaRPr lang="en-GB" sz="800" dirty="0">
              <a:solidFill>
                <a:srgbClr val="55555A"/>
              </a:solidFill>
              <a:ea typeface="Segoe UI" panose="020B0502040204020203" pitchFamily="34" charset="0"/>
              <a:cs typeface="Segoe UI" panose="020B0502040204020203" pitchFamily="34" charset="0"/>
            </a:endParaRPr>
          </a:p>
        </p:txBody>
      </p:sp>
      <p:cxnSp>
        <p:nvCxnSpPr>
          <p:cNvPr id="148" name="Straight Connector 147">
            <a:extLst>
              <a:ext uri="{FF2B5EF4-FFF2-40B4-BE49-F238E27FC236}">
                <a16:creationId xmlns:a16="http://schemas.microsoft.com/office/drawing/2014/main" id="{47256B5D-E33F-4B41-947B-F528E728D50F}"/>
              </a:ext>
            </a:extLst>
          </p:cNvPr>
          <p:cNvCxnSpPr>
            <a:cxnSpLocks/>
          </p:cNvCxnSpPr>
          <p:nvPr/>
        </p:nvCxnSpPr>
        <p:spPr bwMode="auto">
          <a:xfrm>
            <a:off x="640495" y="1628083"/>
            <a:ext cx="8276863" cy="0"/>
          </a:xfrm>
          <a:prstGeom prst="line">
            <a:avLst/>
          </a:prstGeom>
          <a:ln w="19050">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86" name="Text Placeholder 7">
            <a:extLst>
              <a:ext uri="{FF2B5EF4-FFF2-40B4-BE49-F238E27FC236}">
                <a16:creationId xmlns:a16="http://schemas.microsoft.com/office/drawing/2014/main" id="{0B4C3303-177B-4F9A-B011-F959C7741718}"/>
              </a:ext>
            </a:extLst>
          </p:cNvPr>
          <p:cNvSpPr txBox="1">
            <a:spLocks/>
          </p:cNvSpPr>
          <p:nvPr/>
        </p:nvSpPr>
        <p:spPr bwMode="auto">
          <a:xfrm>
            <a:off x="6349180" y="3077024"/>
            <a:ext cx="6536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dirty="0">
                <a:solidFill>
                  <a:srgbClr val="55555A"/>
                </a:solidFill>
              </a:rPr>
              <a:t>Nominations Committee</a:t>
            </a:r>
            <a:endParaRPr lang="en-GB" sz="800" dirty="0">
              <a:solidFill>
                <a:srgbClr val="55555A"/>
              </a:solidFill>
              <a:ea typeface="Segoe UI" panose="020B0502040204020203" pitchFamily="34" charset="0"/>
              <a:cs typeface="Segoe UI" panose="020B0502040204020203" pitchFamily="34" charset="0"/>
            </a:endParaRPr>
          </a:p>
        </p:txBody>
      </p:sp>
      <p:sp>
        <p:nvSpPr>
          <p:cNvPr id="87" name="Text Placeholder 7">
            <a:extLst>
              <a:ext uri="{FF2B5EF4-FFF2-40B4-BE49-F238E27FC236}">
                <a16:creationId xmlns:a16="http://schemas.microsoft.com/office/drawing/2014/main" id="{6E29EA70-C0FC-4CDF-A65A-C14BA6B6D9C8}"/>
              </a:ext>
            </a:extLst>
          </p:cNvPr>
          <p:cNvSpPr txBox="1">
            <a:spLocks/>
          </p:cNvSpPr>
          <p:nvPr/>
        </p:nvSpPr>
        <p:spPr bwMode="auto">
          <a:xfrm>
            <a:off x="246214" y="4471030"/>
            <a:ext cx="13020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800" dirty="0"/>
              <a:t>Development</a:t>
            </a:r>
            <a:br>
              <a:rPr lang="en-GB" sz="800" dirty="0"/>
            </a:br>
            <a:r>
              <a:rPr lang="en-GB" sz="800" dirty="0"/>
              <a:t>Planning</a:t>
            </a:r>
          </a:p>
        </p:txBody>
      </p:sp>
      <p:sp>
        <p:nvSpPr>
          <p:cNvPr id="88" name="Rectangle 87">
            <a:extLst>
              <a:ext uri="{FF2B5EF4-FFF2-40B4-BE49-F238E27FC236}">
                <a16:creationId xmlns:a16="http://schemas.microsoft.com/office/drawing/2014/main" id="{9B37ACFD-C02D-4076-A677-036E0328747A}"/>
              </a:ext>
            </a:extLst>
          </p:cNvPr>
          <p:cNvSpPr/>
          <p:nvPr/>
        </p:nvSpPr>
        <p:spPr bwMode="auto">
          <a:xfrm>
            <a:off x="2287702" y="4500097"/>
            <a:ext cx="1775695" cy="281172"/>
          </a:xfrm>
          <a:prstGeom prst="rect">
            <a:avLst/>
          </a:prstGeom>
          <a:solidFill>
            <a:schemeClr val="accent5"/>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US" sz="900" b="0" dirty="0">
                <a:solidFill>
                  <a:schemeClr val="bg1"/>
                </a:solidFill>
                <a:latin typeface="+mn-lt"/>
                <a:cs typeface="Arial"/>
              </a:rPr>
              <a:t>Development objective setting </a:t>
            </a:r>
          </a:p>
        </p:txBody>
      </p:sp>
      <p:sp>
        <p:nvSpPr>
          <p:cNvPr id="96" name="Rectangle 95">
            <a:extLst>
              <a:ext uri="{FF2B5EF4-FFF2-40B4-BE49-F238E27FC236}">
                <a16:creationId xmlns:a16="http://schemas.microsoft.com/office/drawing/2014/main" id="{FE4784F3-A341-441B-845F-DD61485585B4}"/>
              </a:ext>
            </a:extLst>
          </p:cNvPr>
          <p:cNvSpPr/>
          <p:nvPr/>
        </p:nvSpPr>
        <p:spPr bwMode="auto">
          <a:xfrm>
            <a:off x="4105691" y="4505201"/>
            <a:ext cx="4621689" cy="276068"/>
          </a:xfrm>
          <a:prstGeom prst="rect">
            <a:avLst/>
          </a:prstGeom>
          <a:solidFill>
            <a:schemeClr val="accent5"/>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b="0" dirty="0">
                <a:solidFill>
                  <a:schemeClr val="bg1"/>
                </a:solidFill>
                <a:latin typeface="+mn-lt"/>
                <a:cs typeface="Arial"/>
              </a:rPr>
              <a:t>Continuous development and review</a:t>
            </a:r>
          </a:p>
        </p:txBody>
      </p:sp>
      <p:sp>
        <p:nvSpPr>
          <p:cNvPr id="105" name="Rectangle 104">
            <a:extLst>
              <a:ext uri="{FF2B5EF4-FFF2-40B4-BE49-F238E27FC236}">
                <a16:creationId xmlns:a16="http://schemas.microsoft.com/office/drawing/2014/main" id="{9F034B3C-A4C7-4D16-B883-A092F1BF2D8A}"/>
              </a:ext>
            </a:extLst>
          </p:cNvPr>
          <p:cNvSpPr/>
          <p:nvPr/>
        </p:nvSpPr>
        <p:spPr bwMode="auto">
          <a:xfrm>
            <a:off x="897232" y="4506001"/>
            <a:ext cx="1348176" cy="270069"/>
          </a:xfrm>
          <a:prstGeom prst="rect">
            <a:avLst/>
          </a:prstGeom>
          <a:solidFill>
            <a:schemeClr val="accent5"/>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b="0" dirty="0">
                <a:solidFill>
                  <a:schemeClr val="bg1"/>
                </a:solidFill>
                <a:latin typeface="+mn-lt"/>
                <a:cs typeface="Arial"/>
              </a:rPr>
              <a:t>Dev &amp; review </a:t>
            </a:r>
            <a:r>
              <a:rPr lang="en-US" sz="900" b="0" dirty="0" err="1">
                <a:solidFill>
                  <a:schemeClr val="bg1"/>
                </a:solidFill>
                <a:latin typeface="+mn-lt"/>
                <a:cs typeface="Arial"/>
              </a:rPr>
              <a:t>cont</a:t>
            </a:r>
            <a:r>
              <a:rPr lang="en-US" sz="900" b="0" dirty="0">
                <a:solidFill>
                  <a:schemeClr val="bg1"/>
                </a:solidFill>
                <a:latin typeface="+mn-lt"/>
                <a:cs typeface="Arial"/>
              </a:rPr>
              <a:t>…</a:t>
            </a:r>
          </a:p>
        </p:txBody>
      </p:sp>
    </p:spTree>
    <p:extLst>
      <p:ext uri="{BB962C8B-B14F-4D97-AF65-F5344CB8AC3E}">
        <p14:creationId xmlns:p14="http://schemas.microsoft.com/office/powerpoint/2010/main" val="416938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ight, drawing&#10;&#10;Description automatically generated">
            <a:extLst>
              <a:ext uri="{FF2B5EF4-FFF2-40B4-BE49-F238E27FC236}">
                <a16:creationId xmlns:a16="http://schemas.microsoft.com/office/drawing/2014/main" id="{459E2BD0-A27D-E04F-B684-8BCBE0F2B812}"/>
              </a:ext>
            </a:extLst>
          </p:cNvPr>
          <p:cNvPicPr>
            <a:picLocks noChangeAspect="1"/>
          </p:cNvPicPr>
          <p:nvPr/>
        </p:nvPicPr>
        <p:blipFill>
          <a:blip r:embed="rId2"/>
          <a:stretch>
            <a:fillRect/>
          </a:stretch>
        </p:blipFill>
        <p:spPr>
          <a:xfrm>
            <a:off x="4321788" y="267573"/>
            <a:ext cx="4227747" cy="4778672"/>
          </a:xfrm>
          <a:prstGeom prst="rect">
            <a:avLst/>
          </a:prstGeom>
        </p:spPr>
      </p:pic>
      <p:sp>
        <p:nvSpPr>
          <p:cNvPr id="2" name="Title 1">
            <a:extLst>
              <a:ext uri="{FF2B5EF4-FFF2-40B4-BE49-F238E27FC236}">
                <a16:creationId xmlns:a16="http://schemas.microsoft.com/office/drawing/2014/main" id="{B1305186-45BD-4F97-A52E-B3D807664952}"/>
              </a:ext>
            </a:extLst>
          </p:cNvPr>
          <p:cNvSpPr>
            <a:spLocks noGrp="1"/>
          </p:cNvSpPr>
          <p:nvPr>
            <p:ph type="title" idx="4294967295"/>
          </p:nvPr>
        </p:nvSpPr>
        <p:spPr>
          <a:xfrm>
            <a:off x="322780" y="267573"/>
            <a:ext cx="8497370" cy="430887"/>
          </a:xfrm>
        </p:spPr>
        <p:txBody>
          <a:bodyPr/>
          <a:lstStyle/>
          <a:p>
            <a:r>
              <a:rPr lang="en-GB" sz="2000" dirty="0"/>
              <a:t>Talent Toolkit – A Guide to</a:t>
            </a:r>
            <a:br>
              <a:rPr lang="en-GB" sz="2000" dirty="0"/>
            </a:br>
            <a:r>
              <a:rPr lang="en-GB" sz="2000" dirty="0"/>
              <a:t>Talent Management in National Grid</a:t>
            </a:r>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2784198231"/>
              </p:ext>
            </p:extLst>
          </p:nvPr>
        </p:nvGraphicFramePr>
        <p:xfrm>
          <a:off x="374273" y="1464482"/>
          <a:ext cx="4639429" cy="1254960"/>
        </p:xfrm>
        <a:graphic>
          <a:graphicData uri="http://schemas.openxmlformats.org/drawingml/2006/table">
            <a:tbl>
              <a:tblPr/>
              <a:tblGrid>
                <a:gridCol w="552721">
                  <a:extLst>
                    <a:ext uri="{9D8B030D-6E8A-4147-A177-3AD203B41FA5}">
                      <a16:colId xmlns:a16="http://schemas.microsoft.com/office/drawing/2014/main" val="20000"/>
                    </a:ext>
                  </a:extLst>
                </a:gridCol>
                <a:gridCol w="3435087">
                  <a:extLst>
                    <a:ext uri="{9D8B030D-6E8A-4147-A177-3AD203B41FA5}">
                      <a16:colId xmlns:a16="http://schemas.microsoft.com/office/drawing/2014/main" val="20001"/>
                    </a:ext>
                  </a:extLst>
                </a:gridCol>
                <a:gridCol w="651621">
                  <a:extLst>
                    <a:ext uri="{9D8B030D-6E8A-4147-A177-3AD203B41FA5}">
                      <a16:colId xmlns:a16="http://schemas.microsoft.com/office/drawing/2014/main" val="3467868088"/>
                    </a:ext>
                  </a:extLst>
                </a:gridCol>
              </a:tblGrid>
              <a:tr h="3111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800" b="1" i="0" u="none" strike="noStrike" cap="none" normalizeH="0" baseline="0">
                          <a:ln>
                            <a:noFill/>
                          </a:ln>
                          <a:solidFill>
                            <a:schemeClr val="accent1"/>
                          </a:solidFill>
                          <a:effectLst/>
                          <a:latin typeface="+mn-lt"/>
                        </a:rPr>
                        <a:t>01</a:t>
                      </a:r>
                      <a:endParaRPr kumimoji="0" lang="en-GB" sz="18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What do we mean by Talent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03</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800" b="1" i="0" u="none" strike="noStrike" kern="1200" cap="none" normalizeH="0" baseline="0">
                          <a:ln>
                            <a:noFill/>
                          </a:ln>
                          <a:solidFill>
                            <a:schemeClr val="accent1"/>
                          </a:solidFill>
                          <a:effectLst/>
                          <a:latin typeface="+mn-lt"/>
                          <a:ea typeface="+mn-ea"/>
                          <a:cs typeface="+mn-cs"/>
                        </a:rPr>
                        <a:t>02</a:t>
                      </a:r>
                      <a:endParaRPr kumimoji="0" lang="en-GB" sz="18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a:ln>
                            <a:noFill/>
                          </a:ln>
                          <a:solidFill>
                            <a:schemeClr val="tx1"/>
                          </a:solidFill>
                          <a:effectLst/>
                          <a:uLnTx/>
                          <a:uFillTx/>
                          <a:latin typeface="Arial"/>
                          <a:ea typeface="+mn-ea"/>
                          <a:cs typeface="+mn-cs"/>
                        </a:rPr>
                        <a:t>Our Talent Principles</a:t>
                      </a:r>
                      <a:endParaRPr kumimoji="0" lang="en-GB" sz="1400" b="0" i="0" u="none" strike="noStrike" kern="1200" cap="none" spc="0" normalizeH="0" baseline="0" noProof="0" dirty="0">
                        <a:ln>
                          <a:noFill/>
                        </a:ln>
                        <a:solidFill>
                          <a:schemeClr val="tx1"/>
                        </a:solidFill>
                        <a:effectLst/>
                        <a:uLnTx/>
                        <a:uFillTx/>
                        <a:latin typeface="Arial"/>
                        <a:ea typeface="+mn-ea"/>
                        <a:cs typeface="+mn-cs"/>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06</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31115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800" b="1" i="0" u="none" strike="noStrike" cap="none" normalizeH="0" baseline="0">
                          <a:ln>
                            <a:noFill/>
                          </a:ln>
                          <a:solidFill>
                            <a:schemeClr val="accent1"/>
                          </a:solidFill>
                          <a:effectLst/>
                          <a:latin typeface="+mn-lt"/>
                        </a:rPr>
                        <a:t>03</a:t>
                      </a:r>
                      <a:endParaRPr kumimoji="0" lang="en-GB" sz="18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The Talent Process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08</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65">
            <a:extLst>
              <a:ext uri="{FF2B5EF4-FFF2-40B4-BE49-F238E27FC236}">
                <a16:creationId xmlns:a16="http://schemas.microsoft.com/office/drawing/2014/main" id="{F2F66FFB-B8EA-E149-A0F6-9C21C369E76F}"/>
              </a:ext>
            </a:extLst>
          </p:cNvPr>
          <p:cNvGraphicFramePr>
            <a:graphicFrameLocks noGrp="1"/>
          </p:cNvGraphicFramePr>
          <p:nvPr>
            <p:extLst>
              <p:ext uri="{D42A27DB-BD31-4B8C-83A1-F6EECF244321}">
                <p14:modId xmlns:p14="http://schemas.microsoft.com/office/powerpoint/2010/main" val="746914920"/>
              </p:ext>
            </p:extLst>
          </p:nvPr>
        </p:nvGraphicFramePr>
        <p:xfrm>
          <a:off x="366523" y="2719845"/>
          <a:ext cx="4647179" cy="836640"/>
        </p:xfrm>
        <a:graphic>
          <a:graphicData uri="http://schemas.openxmlformats.org/drawingml/2006/table">
            <a:tbl>
              <a:tblPr/>
              <a:tblGrid>
                <a:gridCol w="553644">
                  <a:extLst>
                    <a:ext uri="{9D8B030D-6E8A-4147-A177-3AD203B41FA5}">
                      <a16:colId xmlns:a16="http://schemas.microsoft.com/office/drawing/2014/main" val="20000"/>
                    </a:ext>
                  </a:extLst>
                </a:gridCol>
                <a:gridCol w="3440825">
                  <a:extLst>
                    <a:ext uri="{9D8B030D-6E8A-4147-A177-3AD203B41FA5}">
                      <a16:colId xmlns:a16="http://schemas.microsoft.com/office/drawing/2014/main" val="20001"/>
                    </a:ext>
                  </a:extLst>
                </a:gridCol>
                <a:gridCol w="652710">
                  <a:extLst>
                    <a:ext uri="{9D8B030D-6E8A-4147-A177-3AD203B41FA5}">
                      <a16:colId xmlns:a16="http://schemas.microsoft.com/office/drawing/2014/main" val="3467868088"/>
                    </a:ext>
                  </a:extLst>
                </a:gridCol>
              </a:tblGrid>
              <a:tr h="3111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800" b="1" i="0" u="none" strike="noStrike" cap="none" normalizeH="0" baseline="0" dirty="0">
                          <a:ln>
                            <a:noFill/>
                          </a:ln>
                          <a:solidFill>
                            <a:schemeClr val="accent1"/>
                          </a:solidFill>
                          <a:effectLst/>
                          <a:latin typeface="+mn-lt"/>
                        </a:rPr>
                        <a:t>04</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Communication and Transparency</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20</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800" b="1" i="0" u="none" strike="noStrike" kern="1200" cap="none" normalizeH="0" baseline="0" dirty="0">
                          <a:ln>
                            <a:noFill/>
                          </a:ln>
                          <a:solidFill>
                            <a:schemeClr val="accent1"/>
                          </a:solidFill>
                          <a:effectLst/>
                          <a:latin typeface="+mn-lt"/>
                          <a:ea typeface="+mn-ea"/>
                          <a:cs typeface="+mn-cs"/>
                        </a:rPr>
                        <a:t>05</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Arial"/>
                          <a:ea typeface="+mn-ea"/>
                          <a:cs typeface="+mn-cs"/>
                        </a:rPr>
                        <a:t>Talent Development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chemeClr val="tx1"/>
                          </a:solidFill>
                          <a:effectLst/>
                          <a:uLnTx/>
                          <a:uFillTx/>
                          <a:latin typeface="+mn-lt"/>
                          <a:ea typeface="+mn-ea"/>
                          <a:cs typeface="+mn-cs"/>
                        </a:rPr>
                        <a:t>25</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bl>
          </a:graphicData>
        </a:graphic>
      </p:graphicFrame>
      <p:sp>
        <p:nvSpPr>
          <p:cNvPr id="6" name="Action Button: Custom 5">
            <a:hlinkClick r:id="rId3" action="ppaction://hlinksldjump" highlightClick="1"/>
            <a:extLst>
              <a:ext uri="{FF2B5EF4-FFF2-40B4-BE49-F238E27FC236}">
                <a16:creationId xmlns:a16="http://schemas.microsoft.com/office/drawing/2014/main" id="{66D8B01A-1092-7D4E-9A50-BDEF5AC57B33}"/>
              </a:ext>
            </a:extLst>
          </p:cNvPr>
          <p:cNvSpPr/>
          <p:nvPr/>
        </p:nvSpPr>
        <p:spPr bwMode="auto">
          <a:xfrm>
            <a:off x="446226" y="1492831"/>
            <a:ext cx="4915815" cy="357287"/>
          </a:xfrm>
          <a:prstGeom prst="actionButtonBlank">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0" name="Action Button: Custom 9">
            <a:hlinkClick r:id="rId4" action="ppaction://hlinksldjump" highlightClick="1"/>
            <a:extLst>
              <a:ext uri="{FF2B5EF4-FFF2-40B4-BE49-F238E27FC236}">
                <a16:creationId xmlns:a16="http://schemas.microsoft.com/office/drawing/2014/main" id="{4D34DCD9-F94C-CE4C-B856-AAA42835651E}"/>
              </a:ext>
            </a:extLst>
          </p:cNvPr>
          <p:cNvSpPr/>
          <p:nvPr/>
        </p:nvSpPr>
        <p:spPr bwMode="auto">
          <a:xfrm>
            <a:off x="446226" y="1916577"/>
            <a:ext cx="4915815" cy="357287"/>
          </a:xfrm>
          <a:prstGeom prst="actionButtonBlank">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1" name="Action Button: Custom 10">
            <a:hlinkClick r:id="rId5" action="ppaction://hlinksldjump" highlightClick="1"/>
            <a:extLst>
              <a:ext uri="{FF2B5EF4-FFF2-40B4-BE49-F238E27FC236}">
                <a16:creationId xmlns:a16="http://schemas.microsoft.com/office/drawing/2014/main" id="{D8E91BCC-2742-644E-A89E-1C3B932C8FE2}"/>
              </a:ext>
            </a:extLst>
          </p:cNvPr>
          <p:cNvSpPr/>
          <p:nvPr/>
        </p:nvSpPr>
        <p:spPr bwMode="auto">
          <a:xfrm>
            <a:off x="446226" y="2332889"/>
            <a:ext cx="4915815" cy="357287"/>
          </a:xfrm>
          <a:prstGeom prst="actionButtonBlank">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2" name="Action Button: Custom 11">
            <a:hlinkClick r:id="rId6" action="ppaction://hlinksldjump" highlightClick="1"/>
            <a:extLst>
              <a:ext uri="{FF2B5EF4-FFF2-40B4-BE49-F238E27FC236}">
                <a16:creationId xmlns:a16="http://schemas.microsoft.com/office/drawing/2014/main" id="{BF226886-6D70-814E-A5D4-EBA9920F6CB2}"/>
              </a:ext>
            </a:extLst>
          </p:cNvPr>
          <p:cNvSpPr/>
          <p:nvPr/>
        </p:nvSpPr>
        <p:spPr bwMode="auto">
          <a:xfrm>
            <a:off x="446226" y="2749201"/>
            <a:ext cx="4915815" cy="357287"/>
          </a:xfrm>
          <a:prstGeom prst="actionButtonBlank">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3" name="Action Button: Custom 12">
            <a:hlinkClick r:id="rId7" action="ppaction://hlinksldjump" highlightClick="1"/>
            <a:extLst>
              <a:ext uri="{FF2B5EF4-FFF2-40B4-BE49-F238E27FC236}">
                <a16:creationId xmlns:a16="http://schemas.microsoft.com/office/drawing/2014/main" id="{416F6EA4-6590-C042-ABE4-C301F652F037}"/>
              </a:ext>
            </a:extLst>
          </p:cNvPr>
          <p:cNvSpPr/>
          <p:nvPr/>
        </p:nvSpPr>
        <p:spPr bwMode="auto">
          <a:xfrm>
            <a:off x="446226" y="3172947"/>
            <a:ext cx="4915815" cy="357287"/>
          </a:xfrm>
          <a:prstGeom prst="actionButtonBlank">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355026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104508" y="-5598"/>
            <a:ext cx="6065577" cy="51660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5" y="2536528"/>
            <a:ext cx="3320372" cy="1038746"/>
          </a:xfrm>
        </p:spPr>
        <p:txBody>
          <a:bodyPr/>
          <a:lstStyle/>
          <a:p>
            <a:pPr>
              <a:lnSpc>
                <a:spcPts val="3040"/>
              </a:lnSpc>
            </a:pPr>
            <a:r>
              <a:rPr lang="en-GB" dirty="0"/>
              <a:t>Communication to Talent</a:t>
            </a:r>
          </a:p>
          <a:p>
            <a:pPr lvl="1">
              <a:lnSpc>
                <a:spcPts val="2060"/>
              </a:lnSpc>
            </a:pPr>
            <a:r>
              <a:rPr lang="en-GB" dirty="0"/>
              <a:t>How transparent are we?</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04</a:t>
            </a:r>
          </a:p>
        </p:txBody>
      </p:sp>
    </p:spTree>
    <p:extLst>
      <p:ext uri="{BB962C8B-B14F-4D97-AF65-F5344CB8AC3E}">
        <p14:creationId xmlns:p14="http://schemas.microsoft.com/office/powerpoint/2010/main" val="253173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Communicating Talent Outcomes</a:t>
            </a:r>
            <a:br>
              <a:rPr lang="en-GB" dirty="0"/>
            </a:br>
            <a:r>
              <a:rPr lang="en-GB" sz="1400" b="0" dirty="0">
                <a:solidFill>
                  <a:srgbClr val="07BFB7"/>
                </a:solidFill>
              </a:rPr>
              <a:t>How Transparent are you?</a:t>
            </a:r>
            <a:endParaRPr lang="en-GB" sz="1400" dirty="0"/>
          </a:p>
        </p:txBody>
      </p:sp>
      <p:sp>
        <p:nvSpPr>
          <p:cNvPr id="6" name="Text Placeholder 7">
            <a:extLst>
              <a:ext uri="{FF2B5EF4-FFF2-40B4-BE49-F238E27FC236}">
                <a16:creationId xmlns:a16="http://schemas.microsoft.com/office/drawing/2014/main" id="{686E0781-760F-044C-A204-0F88D875C7C4}"/>
              </a:ext>
            </a:extLst>
          </p:cNvPr>
          <p:cNvSpPr>
            <a:spLocks noGrp="1"/>
          </p:cNvSpPr>
          <p:nvPr>
            <p:ph type="body" sz="quarter" idx="11"/>
          </p:nvPr>
        </p:nvSpPr>
        <p:spPr>
          <a:xfrm>
            <a:off x="322781" y="1639797"/>
            <a:ext cx="4157779" cy="1738938"/>
          </a:xfrm>
        </p:spPr>
        <p:txBody>
          <a:bodyPr/>
          <a:lstStyle/>
          <a:p>
            <a:pPr lvl="8">
              <a:spcAft>
                <a:spcPts val="0"/>
              </a:spcAft>
            </a:pPr>
            <a:r>
              <a:rPr lang="en-GB" sz="1400" dirty="0">
                <a:solidFill>
                  <a:srgbClr val="00148C"/>
                </a:solidFill>
              </a:rPr>
              <a:t>Communication and Transparency</a:t>
            </a:r>
          </a:p>
          <a:p>
            <a:pPr lvl="8">
              <a:spcAft>
                <a:spcPts val="600"/>
              </a:spcAft>
            </a:pPr>
            <a:r>
              <a:rPr lang="en-GB" sz="1050" dirty="0">
                <a:solidFill>
                  <a:srgbClr val="55555A"/>
                </a:solidFill>
              </a:rPr>
              <a:t>We have a talent process that requires some care to be taken with information about individuals, so its understandable for managers to be unsure about what they should and should not say to individuals. Its our aim in Talent to develop even greater transparency so that;</a:t>
            </a:r>
          </a:p>
          <a:p>
            <a:pPr marL="171450" lvl="8" indent="-171450">
              <a:spcAft>
                <a:spcPts val="600"/>
              </a:spcAft>
              <a:buClr>
                <a:srgbClr val="00148C"/>
              </a:buClr>
              <a:buFont typeface="Arial" panose="020B0604020202020204" pitchFamily="34" charset="0"/>
              <a:buChar char="•"/>
            </a:pPr>
            <a:r>
              <a:rPr lang="en-GB" sz="1050" dirty="0">
                <a:solidFill>
                  <a:srgbClr val="55555A"/>
                </a:solidFill>
              </a:rPr>
              <a:t>Information is protected for the sake of every individual </a:t>
            </a:r>
          </a:p>
          <a:p>
            <a:pPr marL="171450" lvl="8" indent="-171450">
              <a:spcAft>
                <a:spcPts val="600"/>
              </a:spcAft>
              <a:buClr>
                <a:srgbClr val="00148C"/>
              </a:buClr>
              <a:buFont typeface="Arial" panose="020B0604020202020204" pitchFamily="34" charset="0"/>
              <a:buChar char="•"/>
            </a:pPr>
            <a:r>
              <a:rPr lang="en-GB" sz="1050" dirty="0">
                <a:solidFill>
                  <a:srgbClr val="55555A"/>
                </a:solidFill>
              </a:rPr>
              <a:t>Individuals feel their development needs and strengths are understood and supported</a:t>
            </a:r>
          </a:p>
          <a:p>
            <a:pPr marL="171450" lvl="8" indent="-171450">
              <a:spcAft>
                <a:spcPts val="600"/>
              </a:spcAft>
              <a:buClr>
                <a:srgbClr val="00148C"/>
              </a:buClr>
              <a:buFont typeface="Arial" panose="020B0604020202020204" pitchFamily="34" charset="0"/>
              <a:buChar char="•"/>
            </a:pPr>
            <a:r>
              <a:rPr lang="en-GB" sz="1050" dirty="0">
                <a:solidFill>
                  <a:srgbClr val="55555A"/>
                </a:solidFill>
              </a:rPr>
              <a:t>That opportunities to develop and progress are open and available</a:t>
            </a:r>
          </a:p>
        </p:txBody>
      </p:sp>
      <p:sp>
        <p:nvSpPr>
          <p:cNvPr id="9" name="Text Placeholder 7">
            <a:extLst>
              <a:ext uri="{FF2B5EF4-FFF2-40B4-BE49-F238E27FC236}">
                <a16:creationId xmlns:a16="http://schemas.microsoft.com/office/drawing/2014/main" id="{00E25E57-171F-274D-B0B9-DBFAB40E2EA4}"/>
              </a:ext>
            </a:extLst>
          </p:cNvPr>
          <p:cNvSpPr txBox="1">
            <a:spLocks/>
          </p:cNvSpPr>
          <p:nvPr/>
        </p:nvSpPr>
        <p:spPr bwMode="auto">
          <a:xfrm>
            <a:off x="322781" y="3490667"/>
            <a:ext cx="6042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dirty="0">
                <a:solidFill>
                  <a:srgbClr val="55555A"/>
                </a:solidFill>
              </a:rPr>
              <a:t>The greater honesty and openness with which all managers can discuss strengths and development areas, the greater transparency we can achieve. At times, this means there may need to be more open discussions where managers bring development needs to the attention of the individual. However, these discussions are important both for the individual, team and organisation as a whole.</a:t>
            </a:r>
          </a:p>
        </p:txBody>
      </p:sp>
      <p:pic>
        <p:nvPicPr>
          <p:cNvPr id="7" name="Picture 6">
            <a:extLst>
              <a:ext uri="{FF2B5EF4-FFF2-40B4-BE49-F238E27FC236}">
                <a16:creationId xmlns:a16="http://schemas.microsoft.com/office/drawing/2014/main" id="{1023643D-150A-6446-82E2-A6F66C803EBF}"/>
              </a:ext>
            </a:extLst>
          </p:cNvPr>
          <p:cNvPicPr>
            <a:picLocks noChangeAspect="1"/>
          </p:cNvPicPr>
          <p:nvPr/>
        </p:nvPicPr>
        <p:blipFill>
          <a:blip r:embed="rId2"/>
          <a:stretch>
            <a:fillRect/>
          </a:stretch>
        </p:blipFill>
        <p:spPr>
          <a:xfrm>
            <a:off x="4754878" y="1162667"/>
            <a:ext cx="3995409" cy="2145683"/>
          </a:xfrm>
          <a:prstGeom prst="rect">
            <a:avLst/>
          </a:prstGeom>
        </p:spPr>
      </p:pic>
    </p:spTree>
    <p:extLst>
      <p:ext uri="{BB962C8B-B14F-4D97-AF65-F5344CB8AC3E}">
        <p14:creationId xmlns:p14="http://schemas.microsoft.com/office/powerpoint/2010/main" val="355366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A345606-511C-9747-A84B-8F496C5BD093}"/>
              </a:ext>
            </a:extLst>
          </p:cNvPr>
          <p:cNvSpPr/>
          <p:nvPr/>
        </p:nvSpPr>
        <p:spPr bwMode="auto">
          <a:xfrm>
            <a:off x="315746" y="4139035"/>
            <a:ext cx="5487177" cy="482204"/>
          </a:xfrm>
          <a:prstGeom prst="rect">
            <a:avLst/>
          </a:prstGeom>
          <a:solidFill>
            <a:srgbClr val="00BEB4"/>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 name="Title 1"/>
          <p:cNvSpPr>
            <a:spLocks noGrp="1"/>
          </p:cNvSpPr>
          <p:nvPr>
            <p:ph type="title"/>
          </p:nvPr>
        </p:nvSpPr>
        <p:spPr>
          <a:xfrm>
            <a:off x="322780" y="267574"/>
            <a:ext cx="8497370" cy="446452"/>
          </a:xfrm>
        </p:spPr>
        <p:txBody>
          <a:bodyPr/>
          <a:lstStyle/>
          <a:p>
            <a:r>
              <a:rPr lang="en-GB" sz="1800" dirty="0"/>
              <a:t>Understanding Unconscious Biases</a:t>
            </a:r>
            <a:br>
              <a:rPr lang="en-GB" sz="1800" dirty="0"/>
            </a:br>
            <a:r>
              <a:rPr lang="en-GB" sz="1400" b="0" dirty="0">
                <a:solidFill>
                  <a:srgbClr val="07BFB7"/>
                </a:solidFill>
              </a:rPr>
              <a:t>What is unconscious bias?</a:t>
            </a:r>
            <a:endParaRPr lang="en-GB" sz="1400" dirty="0"/>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304608"/>
            <a:ext cx="1815509"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Affinity bias</a:t>
            </a:r>
          </a:p>
          <a:p>
            <a:pPr lvl="8">
              <a:spcAft>
                <a:spcPts val="600"/>
              </a:spcAft>
            </a:pPr>
            <a:r>
              <a:rPr lang="en-GB" sz="900" dirty="0">
                <a:solidFill>
                  <a:srgbClr val="55555A"/>
                </a:solidFill>
              </a:rPr>
              <a:t>Affinity bias, also known as similarity bias, is the tendency people have to connect with others who share similar interests, experiences and backgrounds.</a:t>
            </a:r>
          </a:p>
        </p:txBody>
      </p:sp>
      <p:cxnSp>
        <p:nvCxnSpPr>
          <p:cNvPr id="6" name="Straight Connector 5">
            <a:extLst>
              <a:ext uri="{FF2B5EF4-FFF2-40B4-BE49-F238E27FC236}">
                <a16:creationId xmlns:a16="http://schemas.microsoft.com/office/drawing/2014/main" id="{5042DE90-F042-AC4F-90FE-096BCE93E496}"/>
              </a:ext>
            </a:extLst>
          </p:cNvPr>
          <p:cNvCxnSpPr>
            <a:cxnSpLocks/>
          </p:cNvCxnSpPr>
          <p:nvPr/>
        </p:nvCxnSpPr>
        <p:spPr bwMode="auto">
          <a:xfrm>
            <a:off x="322780" y="2206963"/>
            <a:ext cx="1752205"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0" name="Text Placeholder 7">
            <a:extLst>
              <a:ext uri="{FF2B5EF4-FFF2-40B4-BE49-F238E27FC236}">
                <a16:creationId xmlns:a16="http://schemas.microsoft.com/office/drawing/2014/main" id="{06F73E63-81B2-444A-BB4D-0D609C09F3E1}"/>
              </a:ext>
            </a:extLst>
          </p:cNvPr>
          <p:cNvSpPr>
            <a:spLocks noGrp="1"/>
          </p:cNvSpPr>
          <p:nvPr>
            <p:ph type="body" sz="quarter" idx="11"/>
          </p:nvPr>
        </p:nvSpPr>
        <p:spPr>
          <a:xfrm>
            <a:off x="322780" y="1088873"/>
            <a:ext cx="7984191" cy="646331"/>
          </a:xfrm>
        </p:spPr>
        <p:txBody>
          <a:bodyPr/>
          <a:lstStyle/>
          <a:p>
            <a:pPr lvl="8"/>
            <a:r>
              <a:rPr lang="en-GB" sz="1400" dirty="0"/>
              <a:t>Unconscious biases, also known as implicit biases, are the underlying attitudes and stereotypes that people unconsciously attribute to another person or group of people that affect how they understand and engage with a person or group. </a:t>
            </a:r>
          </a:p>
        </p:txBody>
      </p:sp>
      <p:grpSp>
        <p:nvGrpSpPr>
          <p:cNvPr id="27" name="Group 26">
            <a:extLst>
              <a:ext uri="{FF2B5EF4-FFF2-40B4-BE49-F238E27FC236}">
                <a16:creationId xmlns:a16="http://schemas.microsoft.com/office/drawing/2014/main" id="{D2C6DAA9-A672-D243-9A4B-FC100062A05E}"/>
              </a:ext>
            </a:extLst>
          </p:cNvPr>
          <p:cNvGrpSpPr/>
          <p:nvPr/>
        </p:nvGrpSpPr>
        <p:grpSpPr>
          <a:xfrm>
            <a:off x="2454035" y="2206963"/>
            <a:ext cx="1878813" cy="1028669"/>
            <a:chOff x="322780" y="2147401"/>
            <a:chExt cx="1878813" cy="1028669"/>
          </a:xfrm>
        </p:grpSpPr>
        <p:sp>
          <p:nvSpPr>
            <p:cNvPr id="28" name="Text Placeholder 7">
              <a:extLst>
                <a:ext uri="{FF2B5EF4-FFF2-40B4-BE49-F238E27FC236}">
                  <a16:creationId xmlns:a16="http://schemas.microsoft.com/office/drawing/2014/main" id="{AD9AE433-F47F-E244-9AAE-86A4AEDE47CD}"/>
                </a:ext>
              </a:extLst>
            </p:cNvPr>
            <p:cNvSpPr txBox="1">
              <a:spLocks/>
            </p:cNvSpPr>
            <p:nvPr/>
          </p:nvSpPr>
          <p:spPr bwMode="auto">
            <a:xfrm>
              <a:off x="322780" y="2245046"/>
              <a:ext cx="1878813"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Confirmation bias</a:t>
              </a:r>
            </a:p>
            <a:p>
              <a:pPr lvl="8">
                <a:spcAft>
                  <a:spcPts val="600"/>
                </a:spcAft>
              </a:pPr>
              <a:r>
                <a:rPr lang="en-GB" sz="900" dirty="0">
                  <a:solidFill>
                    <a:srgbClr val="55555A"/>
                  </a:solidFill>
                </a:rPr>
                <a:t>Confirmation bias is the inclination to draw conclusions about a situation or person based on your personal desires, beliefs and prejudices rather than on unbiased merit.</a:t>
              </a:r>
            </a:p>
          </p:txBody>
        </p:sp>
        <p:cxnSp>
          <p:nvCxnSpPr>
            <p:cNvPr id="29" name="Straight Connector 28">
              <a:extLst>
                <a:ext uri="{FF2B5EF4-FFF2-40B4-BE49-F238E27FC236}">
                  <a16:creationId xmlns:a16="http://schemas.microsoft.com/office/drawing/2014/main" id="{D0D60888-8F40-3D4F-977C-179A1A346F83}"/>
                </a:ext>
              </a:extLst>
            </p:cNvPr>
            <p:cNvCxnSpPr>
              <a:cxnSpLocks/>
            </p:cNvCxnSpPr>
            <p:nvPr/>
          </p:nvCxnSpPr>
          <p:spPr bwMode="auto">
            <a:xfrm>
              <a:off x="322780" y="2147401"/>
              <a:ext cx="187881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30" name="Group 29">
            <a:extLst>
              <a:ext uri="{FF2B5EF4-FFF2-40B4-BE49-F238E27FC236}">
                <a16:creationId xmlns:a16="http://schemas.microsoft.com/office/drawing/2014/main" id="{557B7E4E-2D79-C240-BAF5-0B560F861BB6}"/>
              </a:ext>
            </a:extLst>
          </p:cNvPr>
          <p:cNvGrpSpPr/>
          <p:nvPr/>
        </p:nvGrpSpPr>
        <p:grpSpPr>
          <a:xfrm>
            <a:off x="4655630" y="2206963"/>
            <a:ext cx="1815509" cy="890170"/>
            <a:chOff x="322780" y="2147401"/>
            <a:chExt cx="1815509" cy="890170"/>
          </a:xfrm>
        </p:grpSpPr>
        <p:sp>
          <p:nvSpPr>
            <p:cNvPr id="31" name="Text Placeholder 7">
              <a:extLst>
                <a:ext uri="{FF2B5EF4-FFF2-40B4-BE49-F238E27FC236}">
                  <a16:creationId xmlns:a16="http://schemas.microsoft.com/office/drawing/2014/main" id="{AE5ADEB6-DC13-CE40-A517-BCF1D2CBFB5B}"/>
                </a:ext>
              </a:extLst>
            </p:cNvPr>
            <p:cNvSpPr txBox="1">
              <a:spLocks/>
            </p:cNvSpPr>
            <p:nvPr/>
          </p:nvSpPr>
          <p:spPr bwMode="auto">
            <a:xfrm>
              <a:off x="322780" y="2245046"/>
              <a:ext cx="1815509"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Halo</a:t>
              </a:r>
            </a:p>
            <a:p>
              <a:pPr lvl="8">
                <a:spcAft>
                  <a:spcPts val="600"/>
                </a:spcAft>
              </a:pPr>
              <a:r>
                <a:rPr lang="en-GB" sz="900" dirty="0">
                  <a:solidFill>
                    <a:srgbClr val="55555A"/>
                  </a:solidFill>
                </a:rPr>
                <a:t>The ‘halo’ effect is the tendency people have to place another person on a pedestal after learning something impressive about them.</a:t>
              </a:r>
            </a:p>
          </p:txBody>
        </p:sp>
        <p:cxnSp>
          <p:nvCxnSpPr>
            <p:cNvPr id="32" name="Straight Connector 31">
              <a:extLst>
                <a:ext uri="{FF2B5EF4-FFF2-40B4-BE49-F238E27FC236}">
                  <a16:creationId xmlns:a16="http://schemas.microsoft.com/office/drawing/2014/main" id="{3DDB3D8C-70C0-1B4F-ADA8-C3A7EEE94721}"/>
                </a:ext>
              </a:extLst>
            </p:cNvPr>
            <p:cNvCxnSpPr>
              <a:cxnSpLocks/>
            </p:cNvCxnSpPr>
            <p:nvPr/>
          </p:nvCxnSpPr>
          <p:spPr bwMode="auto">
            <a:xfrm>
              <a:off x="322780" y="2147401"/>
              <a:ext cx="1815509"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33" name="Group 32">
            <a:extLst>
              <a:ext uri="{FF2B5EF4-FFF2-40B4-BE49-F238E27FC236}">
                <a16:creationId xmlns:a16="http://schemas.microsoft.com/office/drawing/2014/main" id="{63358C82-7FBE-3A44-9619-2F849B86EC75}"/>
              </a:ext>
            </a:extLst>
          </p:cNvPr>
          <p:cNvGrpSpPr/>
          <p:nvPr/>
        </p:nvGrpSpPr>
        <p:grpSpPr>
          <a:xfrm>
            <a:off x="6822055" y="2206963"/>
            <a:ext cx="1815509" cy="890170"/>
            <a:chOff x="322780" y="2147401"/>
            <a:chExt cx="1815509" cy="890170"/>
          </a:xfrm>
        </p:grpSpPr>
        <p:sp>
          <p:nvSpPr>
            <p:cNvPr id="34" name="Text Placeholder 7">
              <a:extLst>
                <a:ext uri="{FF2B5EF4-FFF2-40B4-BE49-F238E27FC236}">
                  <a16:creationId xmlns:a16="http://schemas.microsoft.com/office/drawing/2014/main" id="{A319EB9F-8507-054B-B3F3-C699E8689463}"/>
                </a:ext>
              </a:extLst>
            </p:cNvPr>
            <p:cNvSpPr txBox="1">
              <a:spLocks/>
            </p:cNvSpPr>
            <p:nvPr/>
          </p:nvSpPr>
          <p:spPr bwMode="auto">
            <a:xfrm>
              <a:off x="322780" y="2245046"/>
              <a:ext cx="1815509"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Horns</a:t>
              </a:r>
            </a:p>
            <a:p>
              <a:pPr lvl="8">
                <a:spcAft>
                  <a:spcPts val="600"/>
                </a:spcAft>
              </a:pPr>
              <a:r>
                <a:rPr lang="en-GB" sz="900" dirty="0">
                  <a:solidFill>
                    <a:srgbClr val="55555A"/>
                  </a:solidFill>
                </a:rPr>
                <a:t>The horns effect is the tendency people have to view another person negatively after learning something unpleasant or negative about them.</a:t>
              </a:r>
            </a:p>
          </p:txBody>
        </p:sp>
        <p:cxnSp>
          <p:nvCxnSpPr>
            <p:cNvPr id="35" name="Straight Connector 34">
              <a:extLst>
                <a:ext uri="{FF2B5EF4-FFF2-40B4-BE49-F238E27FC236}">
                  <a16:creationId xmlns:a16="http://schemas.microsoft.com/office/drawing/2014/main" id="{4FFD34EB-68CC-4847-BEA5-C23D82482EC2}"/>
                </a:ext>
              </a:extLst>
            </p:cNvPr>
            <p:cNvCxnSpPr>
              <a:cxnSpLocks/>
            </p:cNvCxnSpPr>
            <p:nvPr/>
          </p:nvCxnSpPr>
          <p:spPr bwMode="auto">
            <a:xfrm>
              <a:off x="322780" y="2147401"/>
              <a:ext cx="1815509"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sp>
        <p:nvSpPr>
          <p:cNvPr id="36" name="Text Placeholder 7">
            <a:extLst>
              <a:ext uri="{FF2B5EF4-FFF2-40B4-BE49-F238E27FC236}">
                <a16:creationId xmlns:a16="http://schemas.microsoft.com/office/drawing/2014/main" id="{9DB54D7C-B62C-B546-B854-B163D80D5F85}"/>
              </a:ext>
            </a:extLst>
          </p:cNvPr>
          <p:cNvSpPr txBox="1">
            <a:spLocks/>
          </p:cNvSpPr>
          <p:nvPr/>
        </p:nvSpPr>
        <p:spPr bwMode="auto">
          <a:xfrm>
            <a:off x="322781" y="3429399"/>
            <a:ext cx="6359374"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50" dirty="0">
                <a:solidFill>
                  <a:srgbClr val="55555A"/>
                </a:solidFill>
              </a:rPr>
              <a:t>We must challenge our unconscious bias in order to create an inclusive environment where everyone is valued, respected and supported to be able to fulfil their potential. When identifying talent at National Grid, be mindful of your unconscious biases and don’t allow these to affect your decisions. </a:t>
            </a:r>
          </a:p>
        </p:txBody>
      </p:sp>
      <p:sp>
        <p:nvSpPr>
          <p:cNvPr id="37" name="Text Placeholder 7">
            <a:extLst>
              <a:ext uri="{FF2B5EF4-FFF2-40B4-BE49-F238E27FC236}">
                <a16:creationId xmlns:a16="http://schemas.microsoft.com/office/drawing/2014/main" id="{EE257C57-0985-C842-83C5-1EA85A9E41EF}"/>
              </a:ext>
            </a:extLst>
          </p:cNvPr>
          <p:cNvSpPr txBox="1">
            <a:spLocks/>
          </p:cNvSpPr>
          <p:nvPr/>
        </p:nvSpPr>
        <p:spPr bwMode="auto">
          <a:xfrm>
            <a:off x="322780" y="1976789"/>
            <a:ext cx="79841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50" dirty="0">
                <a:solidFill>
                  <a:srgbClr val="55555A"/>
                </a:solidFill>
              </a:rPr>
              <a:t>Some examples of unconscious biases are: </a:t>
            </a:r>
          </a:p>
        </p:txBody>
      </p:sp>
      <p:cxnSp>
        <p:nvCxnSpPr>
          <p:cNvPr id="38" name="Straight Connector 37">
            <a:extLst>
              <a:ext uri="{FF2B5EF4-FFF2-40B4-BE49-F238E27FC236}">
                <a16:creationId xmlns:a16="http://schemas.microsoft.com/office/drawing/2014/main" id="{44F394EE-6904-1340-9F94-1D7BA9C42707}"/>
              </a:ext>
            </a:extLst>
          </p:cNvPr>
          <p:cNvCxnSpPr>
            <a:cxnSpLocks/>
          </p:cNvCxnSpPr>
          <p:nvPr/>
        </p:nvCxnSpPr>
        <p:spPr bwMode="auto">
          <a:xfrm>
            <a:off x="322780" y="3344774"/>
            <a:ext cx="8314784"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0" name="Text Placeholder 7">
            <a:extLst>
              <a:ext uri="{FF2B5EF4-FFF2-40B4-BE49-F238E27FC236}">
                <a16:creationId xmlns:a16="http://schemas.microsoft.com/office/drawing/2014/main" id="{5458E4EA-0157-7840-B419-3E3D0198FBAF}"/>
              </a:ext>
            </a:extLst>
          </p:cNvPr>
          <p:cNvSpPr txBox="1">
            <a:spLocks/>
          </p:cNvSpPr>
          <p:nvPr/>
        </p:nvSpPr>
        <p:spPr bwMode="auto">
          <a:xfrm>
            <a:off x="488074" y="4218554"/>
            <a:ext cx="581073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50" dirty="0">
                <a:solidFill>
                  <a:schemeClr val="bg1"/>
                </a:solidFill>
              </a:rPr>
              <a:t>To learn more about unconscious bias, take a look at our e-learning module in </a:t>
            </a:r>
            <a:r>
              <a:rPr lang="en-GB" sz="1050" dirty="0" err="1">
                <a:solidFill>
                  <a:schemeClr val="bg1"/>
                </a:solidFill>
              </a:rPr>
              <a:t>MyHub</a:t>
            </a:r>
            <a:r>
              <a:rPr lang="en-GB" sz="1050" dirty="0">
                <a:solidFill>
                  <a:schemeClr val="bg1"/>
                </a:solidFill>
              </a:rPr>
              <a:t>.</a:t>
            </a:r>
            <a:br>
              <a:rPr lang="en-GB" sz="1050" dirty="0">
                <a:solidFill>
                  <a:schemeClr val="bg1"/>
                </a:solidFill>
              </a:rPr>
            </a:br>
            <a:r>
              <a:rPr lang="en-GB" sz="1050" dirty="0">
                <a:solidFill>
                  <a:schemeClr val="bg1"/>
                </a:solidFill>
              </a:rPr>
              <a:t>Go to the Learning platform in </a:t>
            </a:r>
            <a:r>
              <a:rPr lang="en-GB" sz="1050" dirty="0" err="1">
                <a:solidFill>
                  <a:schemeClr val="bg1"/>
                </a:solidFill>
              </a:rPr>
              <a:t>MyHub</a:t>
            </a:r>
            <a:r>
              <a:rPr lang="en-GB" sz="1050" dirty="0">
                <a:solidFill>
                  <a:schemeClr val="bg1"/>
                </a:solidFill>
              </a:rPr>
              <a:t> and enter code PDVW310</a:t>
            </a:r>
          </a:p>
        </p:txBody>
      </p:sp>
    </p:spTree>
    <p:extLst>
      <p:ext uri="{BB962C8B-B14F-4D97-AF65-F5344CB8AC3E}">
        <p14:creationId xmlns:p14="http://schemas.microsoft.com/office/powerpoint/2010/main" val="181965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1" y="906935"/>
            <a:ext cx="5226924" cy="430887"/>
          </a:xfrm>
        </p:spPr>
        <p:txBody>
          <a:bodyPr/>
          <a:lstStyle/>
          <a:p>
            <a:pPr lvl="8"/>
            <a:r>
              <a:rPr lang="en-GB" sz="1400" dirty="0"/>
              <a:t>We have created some simple tips for Line Managers as a guide to having quality discussions about talent management: </a:t>
            </a:r>
          </a:p>
        </p:txBody>
      </p:sp>
      <p:sp>
        <p:nvSpPr>
          <p:cNvPr id="12" name="Text Placeholder 7">
            <a:extLst>
              <a:ext uri="{FF2B5EF4-FFF2-40B4-BE49-F238E27FC236}">
                <a16:creationId xmlns:a16="http://schemas.microsoft.com/office/drawing/2014/main" id="{DD109A1F-31EB-4A4F-9E1C-564C7CBEED0A}"/>
              </a:ext>
            </a:extLst>
          </p:cNvPr>
          <p:cNvSpPr txBox="1">
            <a:spLocks/>
          </p:cNvSpPr>
          <p:nvPr/>
        </p:nvSpPr>
        <p:spPr bwMode="auto">
          <a:xfrm>
            <a:off x="395380" y="2148819"/>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EB4"/>
                </a:solidFill>
              </a:rPr>
              <a:t>01</a:t>
            </a:r>
            <a:endParaRPr lang="en-GB" sz="3200" dirty="0">
              <a:solidFill>
                <a:srgbClr val="00BEB4"/>
              </a:solidFill>
            </a:endParaRPr>
          </a:p>
        </p:txBody>
      </p:sp>
      <p:cxnSp>
        <p:nvCxnSpPr>
          <p:cNvPr id="6" name="Straight Connector 5">
            <a:extLst>
              <a:ext uri="{FF2B5EF4-FFF2-40B4-BE49-F238E27FC236}">
                <a16:creationId xmlns:a16="http://schemas.microsoft.com/office/drawing/2014/main" id="{5042DE90-F042-AC4F-90FE-096BCE93E496}"/>
              </a:ext>
            </a:extLst>
          </p:cNvPr>
          <p:cNvCxnSpPr>
            <a:cxnSpLocks/>
          </p:cNvCxnSpPr>
          <p:nvPr/>
        </p:nvCxnSpPr>
        <p:spPr bwMode="auto">
          <a:xfrm>
            <a:off x="322780" y="2641262"/>
            <a:ext cx="269474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Text Placeholder 7">
            <a:extLst>
              <a:ext uri="{FF2B5EF4-FFF2-40B4-BE49-F238E27FC236}">
                <a16:creationId xmlns:a16="http://schemas.microsoft.com/office/drawing/2014/main" id="{7A179AA1-6503-FA4D-8942-F23B96F41910}"/>
              </a:ext>
            </a:extLst>
          </p:cNvPr>
          <p:cNvSpPr txBox="1">
            <a:spLocks/>
          </p:cNvSpPr>
          <p:nvPr/>
        </p:nvSpPr>
        <p:spPr bwMode="auto">
          <a:xfrm>
            <a:off x="3251454" y="2148819"/>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EB4"/>
                </a:solidFill>
              </a:rPr>
              <a:t>02</a:t>
            </a:r>
            <a:endParaRPr lang="en-GB" sz="3200" dirty="0">
              <a:solidFill>
                <a:srgbClr val="00BEB4"/>
              </a:solidFill>
            </a:endParaRPr>
          </a:p>
        </p:txBody>
      </p:sp>
      <p:cxnSp>
        <p:nvCxnSpPr>
          <p:cNvPr id="14" name="Straight Connector 13">
            <a:extLst>
              <a:ext uri="{FF2B5EF4-FFF2-40B4-BE49-F238E27FC236}">
                <a16:creationId xmlns:a16="http://schemas.microsoft.com/office/drawing/2014/main" id="{22B2797E-4AC1-2342-9565-2BA7D4E1BAFE}"/>
              </a:ext>
            </a:extLst>
          </p:cNvPr>
          <p:cNvCxnSpPr>
            <a:cxnSpLocks/>
          </p:cNvCxnSpPr>
          <p:nvPr/>
        </p:nvCxnSpPr>
        <p:spPr bwMode="auto">
          <a:xfrm>
            <a:off x="3251454" y="2641262"/>
            <a:ext cx="2143506"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6" name="Text Placeholder 7">
            <a:extLst>
              <a:ext uri="{FF2B5EF4-FFF2-40B4-BE49-F238E27FC236}">
                <a16:creationId xmlns:a16="http://schemas.microsoft.com/office/drawing/2014/main" id="{940C1720-9E10-8142-87E6-E8E3218003F5}"/>
              </a:ext>
            </a:extLst>
          </p:cNvPr>
          <p:cNvSpPr txBox="1">
            <a:spLocks/>
          </p:cNvSpPr>
          <p:nvPr/>
        </p:nvSpPr>
        <p:spPr bwMode="auto">
          <a:xfrm>
            <a:off x="5659090" y="2148819"/>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EB4"/>
                </a:solidFill>
              </a:rPr>
              <a:t>03</a:t>
            </a:r>
            <a:endParaRPr lang="en-GB" sz="3200" dirty="0">
              <a:solidFill>
                <a:srgbClr val="00BEB4"/>
              </a:solidFill>
            </a:endParaRPr>
          </a:p>
        </p:txBody>
      </p:sp>
      <p:cxnSp>
        <p:nvCxnSpPr>
          <p:cNvPr id="17" name="Straight Connector 16">
            <a:extLst>
              <a:ext uri="{FF2B5EF4-FFF2-40B4-BE49-F238E27FC236}">
                <a16:creationId xmlns:a16="http://schemas.microsoft.com/office/drawing/2014/main" id="{F5849AC1-FC0B-2C43-A0E3-D2E09F50E261}"/>
              </a:ext>
            </a:extLst>
          </p:cNvPr>
          <p:cNvCxnSpPr>
            <a:cxnSpLocks/>
          </p:cNvCxnSpPr>
          <p:nvPr/>
        </p:nvCxnSpPr>
        <p:spPr bwMode="auto">
          <a:xfrm>
            <a:off x="5659090" y="2641262"/>
            <a:ext cx="268305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0" name="Title 1">
            <a:extLst>
              <a:ext uri="{FF2B5EF4-FFF2-40B4-BE49-F238E27FC236}">
                <a16:creationId xmlns:a16="http://schemas.microsoft.com/office/drawing/2014/main" id="{AF25A854-92D0-4040-8834-85C6D460060C}"/>
              </a:ext>
            </a:extLst>
          </p:cNvPr>
          <p:cNvSpPr>
            <a:spLocks noGrp="1"/>
          </p:cNvSpPr>
          <p:nvPr>
            <p:ph type="title"/>
          </p:nvPr>
        </p:nvSpPr>
        <p:spPr>
          <a:xfrm>
            <a:off x="322780" y="267574"/>
            <a:ext cx="5423872" cy="446452"/>
          </a:xfrm>
        </p:spPr>
        <p:txBody>
          <a:bodyPr/>
          <a:lstStyle/>
          <a:p>
            <a:r>
              <a:rPr lang="en-GB" sz="1800" dirty="0"/>
              <a:t>Communication and Transparency</a:t>
            </a:r>
            <a:br>
              <a:rPr lang="en-GB" sz="1800" dirty="0"/>
            </a:br>
            <a:r>
              <a:rPr lang="en-GB" sz="1400" b="0" dirty="0">
                <a:solidFill>
                  <a:srgbClr val="07BFB7"/>
                </a:solidFill>
              </a:rPr>
              <a:t>Guidance on discussions and communicating talent outcomes?</a:t>
            </a:r>
            <a:endParaRPr lang="en-GB" sz="1400" dirty="0"/>
          </a:p>
        </p:txBody>
      </p:sp>
      <p:sp>
        <p:nvSpPr>
          <p:cNvPr id="21" name="Text Placeholder 7">
            <a:extLst>
              <a:ext uri="{FF2B5EF4-FFF2-40B4-BE49-F238E27FC236}">
                <a16:creationId xmlns:a16="http://schemas.microsoft.com/office/drawing/2014/main" id="{43E488AA-BF71-F34F-ABD9-2B0AE02B142B}"/>
              </a:ext>
            </a:extLst>
          </p:cNvPr>
          <p:cNvSpPr txBox="1">
            <a:spLocks/>
          </p:cNvSpPr>
          <p:nvPr/>
        </p:nvSpPr>
        <p:spPr bwMode="auto">
          <a:xfrm>
            <a:off x="322781" y="2775190"/>
            <a:ext cx="2674171" cy="179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Before a talent meeting</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Understand individuals preferences / aspirations to progress</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What personally may or may not</a:t>
            </a:r>
            <a:br>
              <a:rPr lang="en-GB" sz="900" dirty="0">
                <a:solidFill>
                  <a:srgbClr val="55555A"/>
                </a:solidFill>
              </a:rPr>
            </a:br>
            <a:r>
              <a:rPr lang="en-GB" sz="900" dirty="0">
                <a:solidFill>
                  <a:srgbClr val="55555A"/>
                </a:solidFill>
              </a:rPr>
              <a:t>get in the way of current ability to progress? </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Strengths and areas for development and potential timescales on these</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Potential roles they could consider for the future </a:t>
            </a:r>
          </a:p>
          <a:p>
            <a:pPr marL="171450" lvl="8" indent="-171450">
              <a:spcAft>
                <a:spcPts val="600"/>
              </a:spcAft>
              <a:buClr>
                <a:schemeClr val="accent1"/>
              </a:buClr>
              <a:buFont typeface="Arial" panose="020B0604020202020204" pitchFamily="34" charset="0"/>
              <a:buChar char="•"/>
            </a:pPr>
            <a:r>
              <a:rPr lang="en-GB" sz="900" dirty="0">
                <a:solidFill>
                  <a:srgbClr val="55555A"/>
                </a:solidFill>
              </a:rPr>
              <a:t>What they are doing to enhance their ability to progress</a:t>
            </a:r>
          </a:p>
        </p:txBody>
      </p:sp>
      <p:sp>
        <p:nvSpPr>
          <p:cNvPr id="22" name="Text Placeholder 7">
            <a:extLst>
              <a:ext uri="{FF2B5EF4-FFF2-40B4-BE49-F238E27FC236}">
                <a16:creationId xmlns:a16="http://schemas.microsoft.com/office/drawing/2014/main" id="{79E37CE0-1D8D-1B46-BCF4-50041DB384B7}"/>
              </a:ext>
            </a:extLst>
          </p:cNvPr>
          <p:cNvSpPr txBox="1">
            <a:spLocks/>
          </p:cNvSpPr>
          <p:nvPr/>
        </p:nvSpPr>
        <p:spPr bwMode="auto">
          <a:xfrm>
            <a:off x="3255895" y="2775190"/>
            <a:ext cx="2139065" cy="122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During a meeting</a:t>
            </a:r>
          </a:p>
          <a:p>
            <a:pPr marL="171450" lvl="8" indent="-171450">
              <a:spcAft>
                <a:spcPts val="600"/>
              </a:spcAft>
              <a:buClr>
                <a:srgbClr val="00148C"/>
              </a:buClr>
              <a:buFont typeface="Arial" panose="020B0604020202020204" pitchFamily="34" charset="0"/>
              <a:buChar char="•"/>
            </a:pPr>
            <a:r>
              <a:rPr lang="en-GB" sz="900" dirty="0">
                <a:solidFill>
                  <a:srgbClr val="55555A"/>
                </a:solidFill>
              </a:rPr>
              <a:t>Express judgments you would be prepared to say face to face</a:t>
            </a:r>
          </a:p>
          <a:p>
            <a:pPr marL="171450" lvl="8" indent="-171450">
              <a:spcAft>
                <a:spcPts val="600"/>
              </a:spcAft>
              <a:buClr>
                <a:srgbClr val="00148C"/>
              </a:buClr>
              <a:buFont typeface="Arial" panose="020B0604020202020204" pitchFamily="34" charset="0"/>
              <a:buChar char="•"/>
            </a:pPr>
            <a:r>
              <a:rPr lang="en-GB" sz="900" dirty="0">
                <a:solidFill>
                  <a:srgbClr val="55555A"/>
                </a:solidFill>
              </a:rPr>
              <a:t>Be ready to talk about all your people through your good quality development conversations </a:t>
            </a:r>
          </a:p>
          <a:p>
            <a:pPr marL="171450" lvl="8" indent="-171450">
              <a:spcAft>
                <a:spcPts val="600"/>
              </a:spcAft>
              <a:buClr>
                <a:srgbClr val="00148C"/>
              </a:buClr>
              <a:buFont typeface="Arial" panose="020B0604020202020204" pitchFamily="34" charset="0"/>
              <a:buChar char="•"/>
            </a:pPr>
            <a:r>
              <a:rPr lang="en-GB" sz="900" dirty="0">
                <a:solidFill>
                  <a:srgbClr val="55555A"/>
                </a:solidFill>
              </a:rPr>
              <a:t>Be aware of your unconscious biases</a:t>
            </a:r>
          </a:p>
        </p:txBody>
      </p:sp>
      <p:sp>
        <p:nvSpPr>
          <p:cNvPr id="23" name="Text Placeholder 7">
            <a:extLst>
              <a:ext uri="{FF2B5EF4-FFF2-40B4-BE49-F238E27FC236}">
                <a16:creationId xmlns:a16="http://schemas.microsoft.com/office/drawing/2014/main" id="{688DDEEE-E1BA-094C-B033-02C9BB9F3279}"/>
              </a:ext>
            </a:extLst>
          </p:cNvPr>
          <p:cNvSpPr txBox="1">
            <a:spLocks/>
          </p:cNvSpPr>
          <p:nvPr/>
        </p:nvSpPr>
        <p:spPr bwMode="auto">
          <a:xfrm>
            <a:off x="5653902" y="2775190"/>
            <a:ext cx="2674171"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After a meeting </a:t>
            </a:r>
          </a:p>
          <a:p>
            <a:pPr marL="171450" lvl="8" indent="-171450">
              <a:spcAft>
                <a:spcPts val="600"/>
              </a:spcAft>
              <a:buClr>
                <a:srgbClr val="00148C"/>
              </a:buClr>
              <a:buFont typeface="Arial" panose="020B0604020202020204" pitchFamily="34" charset="0"/>
              <a:buChar char="•"/>
            </a:pPr>
            <a:r>
              <a:rPr lang="en-GB" sz="900" dirty="0">
                <a:solidFill>
                  <a:srgbClr val="55555A"/>
                </a:solidFill>
              </a:rPr>
              <a:t>Provide guidance on development actions to employees and feed back outcomes of talent management process into individual action planning</a:t>
            </a:r>
          </a:p>
          <a:p>
            <a:pPr marL="171450" lvl="8" indent="-171450">
              <a:spcAft>
                <a:spcPts val="600"/>
              </a:spcAft>
              <a:buClr>
                <a:srgbClr val="00148C"/>
              </a:buClr>
              <a:buFont typeface="Arial" panose="020B0604020202020204" pitchFamily="34" charset="0"/>
              <a:buChar char="•"/>
            </a:pPr>
            <a:r>
              <a:rPr lang="en-GB" sz="900" dirty="0">
                <a:solidFill>
                  <a:srgbClr val="55555A"/>
                </a:solidFill>
              </a:rPr>
              <a:t>Share key points (perceptions/experiences) expressed about an individual in the meeting</a:t>
            </a:r>
          </a:p>
          <a:p>
            <a:pPr marL="171450" lvl="8" indent="-171450">
              <a:spcAft>
                <a:spcPts val="600"/>
              </a:spcAft>
              <a:buClr>
                <a:srgbClr val="00148C"/>
              </a:buClr>
              <a:buFont typeface="Arial" panose="020B0604020202020204" pitchFamily="34" charset="0"/>
              <a:buChar char="•"/>
            </a:pPr>
            <a:r>
              <a:rPr lang="en-GB" sz="900" dirty="0">
                <a:solidFill>
                  <a:srgbClr val="55555A"/>
                </a:solidFill>
              </a:rPr>
              <a:t>Share what we need to see from them in order to help progression</a:t>
            </a:r>
          </a:p>
          <a:p>
            <a:pPr marL="171450" lvl="8" indent="-171450">
              <a:spcAft>
                <a:spcPts val="600"/>
              </a:spcAft>
              <a:buClr>
                <a:srgbClr val="00148C"/>
              </a:buClr>
              <a:buFont typeface="Arial" panose="020B0604020202020204" pitchFamily="34" charset="0"/>
              <a:buChar char="•"/>
            </a:pPr>
            <a:r>
              <a:rPr lang="en-GB" sz="900" dirty="0">
                <a:solidFill>
                  <a:srgbClr val="55555A"/>
                </a:solidFill>
              </a:rPr>
              <a:t>Discuss the future in general terms considering a number of positions</a:t>
            </a:r>
          </a:p>
        </p:txBody>
      </p:sp>
      <p:pic>
        <p:nvPicPr>
          <p:cNvPr id="25" name="Picture 24">
            <a:extLst>
              <a:ext uri="{FF2B5EF4-FFF2-40B4-BE49-F238E27FC236}">
                <a16:creationId xmlns:a16="http://schemas.microsoft.com/office/drawing/2014/main" id="{A937DC0E-3DDC-3442-BFDD-0E09B1376EBE}"/>
              </a:ext>
            </a:extLst>
          </p:cNvPr>
          <p:cNvPicPr>
            <a:picLocks noChangeAspect="1"/>
          </p:cNvPicPr>
          <p:nvPr/>
        </p:nvPicPr>
        <p:blipFill>
          <a:blip r:embed="rId3"/>
          <a:stretch>
            <a:fillRect/>
          </a:stretch>
        </p:blipFill>
        <p:spPr>
          <a:xfrm>
            <a:off x="322780" y="1584586"/>
            <a:ext cx="571500" cy="571500"/>
          </a:xfrm>
          <a:prstGeom prst="rect">
            <a:avLst/>
          </a:prstGeom>
        </p:spPr>
      </p:pic>
      <p:pic>
        <p:nvPicPr>
          <p:cNvPr id="26" name="Picture 25">
            <a:extLst>
              <a:ext uri="{FF2B5EF4-FFF2-40B4-BE49-F238E27FC236}">
                <a16:creationId xmlns:a16="http://schemas.microsoft.com/office/drawing/2014/main" id="{9394B0D0-DF0C-C844-9721-5970C4A9DDF8}"/>
              </a:ext>
            </a:extLst>
          </p:cNvPr>
          <p:cNvPicPr>
            <a:picLocks noChangeAspect="1"/>
          </p:cNvPicPr>
          <p:nvPr/>
        </p:nvPicPr>
        <p:blipFill>
          <a:blip r:embed="rId4"/>
          <a:stretch>
            <a:fillRect/>
          </a:stretch>
        </p:blipFill>
        <p:spPr>
          <a:xfrm>
            <a:off x="3200769" y="1584586"/>
            <a:ext cx="571500" cy="571500"/>
          </a:xfrm>
          <a:prstGeom prst="rect">
            <a:avLst/>
          </a:prstGeom>
        </p:spPr>
      </p:pic>
      <p:pic>
        <p:nvPicPr>
          <p:cNvPr id="27" name="Picture 26">
            <a:extLst>
              <a:ext uri="{FF2B5EF4-FFF2-40B4-BE49-F238E27FC236}">
                <a16:creationId xmlns:a16="http://schemas.microsoft.com/office/drawing/2014/main" id="{843303B1-5171-6547-B4A2-E659FF03F866}"/>
              </a:ext>
            </a:extLst>
          </p:cNvPr>
          <p:cNvPicPr>
            <a:picLocks noChangeAspect="1"/>
          </p:cNvPicPr>
          <p:nvPr/>
        </p:nvPicPr>
        <p:blipFill>
          <a:blip r:embed="rId5"/>
          <a:stretch>
            <a:fillRect/>
          </a:stretch>
        </p:blipFill>
        <p:spPr>
          <a:xfrm>
            <a:off x="5604392" y="1584586"/>
            <a:ext cx="571500" cy="571500"/>
          </a:xfrm>
          <a:prstGeom prst="rect">
            <a:avLst/>
          </a:prstGeom>
        </p:spPr>
      </p:pic>
    </p:spTree>
    <p:extLst>
      <p:ext uri="{BB962C8B-B14F-4D97-AF65-F5344CB8AC3E}">
        <p14:creationId xmlns:p14="http://schemas.microsoft.com/office/powerpoint/2010/main" val="2797384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Talent Data in My Hub</a:t>
            </a:r>
            <a:br>
              <a:rPr lang="en-GB" dirty="0"/>
            </a:br>
            <a:r>
              <a:rPr lang="en-GB" sz="1400" b="0" dirty="0">
                <a:solidFill>
                  <a:srgbClr val="07BFB7"/>
                </a:solidFill>
              </a:rPr>
              <a:t>Where is the data stored and who can access it?</a:t>
            </a:r>
            <a:endParaRPr lang="en-GB" sz="1400" dirty="0"/>
          </a:p>
        </p:txBody>
      </p:sp>
      <p:sp>
        <p:nvSpPr>
          <p:cNvPr id="6" name="Text Placeholder 7">
            <a:extLst>
              <a:ext uri="{FF2B5EF4-FFF2-40B4-BE49-F238E27FC236}">
                <a16:creationId xmlns:a16="http://schemas.microsoft.com/office/drawing/2014/main" id="{686E0781-760F-044C-A204-0F88D875C7C4}"/>
              </a:ext>
            </a:extLst>
          </p:cNvPr>
          <p:cNvSpPr>
            <a:spLocks noGrp="1"/>
          </p:cNvSpPr>
          <p:nvPr>
            <p:ph type="body" sz="quarter" idx="11"/>
          </p:nvPr>
        </p:nvSpPr>
        <p:spPr>
          <a:xfrm>
            <a:off x="5084788" y="1494532"/>
            <a:ext cx="3735362" cy="2154436"/>
          </a:xfrm>
        </p:spPr>
        <p:txBody>
          <a:bodyPr/>
          <a:lstStyle/>
          <a:p>
            <a:pPr lvl="8">
              <a:spcAft>
                <a:spcPts val="0"/>
              </a:spcAft>
            </a:pPr>
            <a:r>
              <a:rPr lang="en-GB" sz="1400" dirty="0">
                <a:solidFill>
                  <a:srgbClr val="00148C"/>
                </a:solidFill>
              </a:rPr>
              <a:t>Talent Profile – My Hub</a:t>
            </a:r>
            <a:br>
              <a:rPr lang="en-GB" sz="1400" dirty="0">
                <a:solidFill>
                  <a:srgbClr val="00148C"/>
                </a:solidFill>
              </a:rPr>
            </a:br>
            <a:r>
              <a:rPr lang="en-GB" sz="1050" dirty="0">
                <a:solidFill>
                  <a:srgbClr val="55555A"/>
                </a:solidFill>
              </a:rPr>
              <a:t>In My Hub there is a talent profile which allows an individual</a:t>
            </a:r>
            <a:br>
              <a:rPr lang="en-GB" sz="1050" dirty="0">
                <a:solidFill>
                  <a:srgbClr val="55555A"/>
                </a:solidFill>
              </a:rPr>
            </a:br>
            <a:r>
              <a:rPr lang="en-GB" sz="1050" dirty="0">
                <a:solidFill>
                  <a:srgbClr val="55555A"/>
                </a:solidFill>
              </a:rPr>
              <a:t>to complete information about themselves, almost like a CV, covering career background, aspirations, qualifications etc. </a:t>
            </a:r>
          </a:p>
          <a:p>
            <a:pPr lvl="8">
              <a:spcAft>
                <a:spcPts val="0"/>
              </a:spcAft>
            </a:pPr>
            <a:endParaRPr lang="en-GB" sz="1050" dirty="0">
              <a:solidFill>
                <a:srgbClr val="55555A"/>
              </a:solidFill>
            </a:endParaRPr>
          </a:p>
          <a:p>
            <a:pPr lvl="8">
              <a:spcAft>
                <a:spcPts val="0"/>
              </a:spcAft>
            </a:pPr>
            <a:r>
              <a:rPr lang="en-GB" sz="1050" dirty="0">
                <a:solidFill>
                  <a:srgbClr val="55555A"/>
                </a:solidFill>
              </a:rPr>
              <a:t>Line managers can see this data for each of their team members, and the talent team are able to use this data to</a:t>
            </a:r>
            <a:br>
              <a:rPr lang="en-GB" sz="1050" dirty="0">
                <a:solidFill>
                  <a:srgbClr val="55555A"/>
                </a:solidFill>
              </a:rPr>
            </a:br>
            <a:r>
              <a:rPr lang="en-GB" sz="1050" dirty="0">
                <a:solidFill>
                  <a:srgbClr val="55555A"/>
                </a:solidFill>
              </a:rPr>
              <a:t>gain visibility of skills and experience across the organisation. This data provides helpful input to support Talent discussions.</a:t>
            </a:r>
          </a:p>
          <a:p>
            <a:pPr lvl="8">
              <a:spcAft>
                <a:spcPts val="0"/>
              </a:spcAft>
            </a:pPr>
            <a:endParaRPr lang="en-GB" sz="1050" dirty="0">
              <a:solidFill>
                <a:srgbClr val="55555A"/>
              </a:solidFill>
            </a:endParaRPr>
          </a:p>
          <a:p>
            <a:pPr lvl="8">
              <a:spcAft>
                <a:spcPts val="0"/>
              </a:spcAft>
            </a:pPr>
            <a:r>
              <a:rPr lang="en-GB" sz="1050" dirty="0">
                <a:solidFill>
                  <a:srgbClr val="55555A"/>
                </a:solidFill>
              </a:rPr>
              <a:t>In my hub there is the 9-box Performance and Potential matrix. Managers are able to view this for their teams. This data is owned and updated by the HRBP’s and the Talent team. </a:t>
            </a:r>
          </a:p>
        </p:txBody>
      </p:sp>
      <p:sp>
        <p:nvSpPr>
          <p:cNvPr id="7" name="Rectangle 6">
            <a:extLst>
              <a:ext uri="{FF2B5EF4-FFF2-40B4-BE49-F238E27FC236}">
                <a16:creationId xmlns:a16="http://schemas.microsoft.com/office/drawing/2014/main" id="{13F83F27-BD17-2749-A99A-9FB51E51B415}"/>
              </a:ext>
            </a:extLst>
          </p:cNvPr>
          <p:cNvSpPr/>
          <p:nvPr/>
        </p:nvSpPr>
        <p:spPr bwMode="auto">
          <a:xfrm>
            <a:off x="315746" y="4190351"/>
            <a:ext cx="8497370" cy="367581"/>
          </a:xfrm>
          <a:prstGeom prst="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 name="Text Placeholder 7">
            <a:extLst>
              <a:ext uri="{FF2B5EF4-FFF2-40B4-BE49-F238E27FC236}">
                <a16:creationId xmlns:a16="http://schemas.microsoft.com/office/drawing/2014/main" id="{D24F6F05-6968-F945-B6F7-8516F4ADBA14}"/>
              </a:ext>
            </a:extLst>
          </p:cNvPr>
          <p:cNvSpPr txBox="1">
            <a:spLocks/>
          </p:cNvSpPr>
          <p:nvPr/>
        </p:nvSpPr>
        <p:spPr bwMode="auto">
          <a:xfrm>
            <a:off x="1866708" y="4299345"/>
            <a:ext cx="581073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50" dirty="0">
                <a:solidFill>
                  <a:schemeClr val="bg1"/>
                </a:solidFill>
              </a:rPr>
              <a:t>We ask managers to encourage everyone to complete their Talent Profile in </a:t>
            </a:r>
            <a:r>
              <a:rPr lang="en-GB" sz="1050" dirty="0" err="1">
                <a:solidFill>
                  <a:schemeClr val="bg1"/>
                </a:solidFill>
              </a:rPr>
              <a:t>MyHub</a:t>
            </a:r>
            <a:endParaRPr lang="en-GB" sz="1050" dirty="0">
              <a:solidFill>
                <a:schemeClr val="bg1"/>
              </a:solidFill>
            </a:endParaRPr>
          </a:p>
        </p:txBody>
      </p:sp>
      <p:pic>
        <p:nvPicPr>
          <p:cNvPr id="12" name="Picture 11">
            <a:extLst>
              <a:ext uri="{FF2B5EF4-FFF2-40B4-BE49-F238E27FC236}">
                <a16:creationId xmlns:a16="http://schemas.microsoft.com/office/drawing/2014/main" id="{27504106-A762-BB42-891A-F488726DD8F2}"/>
              </a:ext>
            </a:extLst>
          </p:cNvPr>
          <p:cNvPicPr>
            <a:picLocks noChangeAspect="1"/>
          </p:cNvPicPr>
          <p:nvPr/>
        </p:nvPicPr>
        <p:blipFill>
          <a:blip r:embed="rId2"/>
          <a:stretch>
            <a:fillRect/>
          </a:stretch>
        </p:blipFill>
        <p:spPr>
          <a:xfrm>
            <a:off x="640081" y="1377439"/>
            <a:ext cx="4048961" cy="2412594"/>
          </a:xfrm>
          <a:prstGeom prst="rect">
            <a:avLst/>
          </a:prstGeom>
        </p:spPr>
      </p:pic>
    </p:spTree>
    <p:extLst>
      <p:ext uri="{BB962C8B-B14F-4D97-AF65-F5344CB8AC3E}">
        <p14:creationId xmlns:p14="http://schemas.microsoft.com/office/powerpoint/2010/main" val="5035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104508" y="-5598"/>
            <a:ext cx="6065577" cy="51660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5" y="2536528"/>
            <a:ext cx="3320372" cy="1038746"/>
          </a:xfrm>
        </p:spPr>
        <p:txBody>
          <a:bodyPr/>
          <a:lstStyle/>
          <a:p>
            <a:pPr>
              <a:lnSpc>
                <a:spcPts val="3040"/>
              </a:lnSpc>
            </a:pPr>
            <a:r>
              <a:rPr lang="en-GB" dirty="0"/>
              <a:t>Talent Development</a:t>
            </a:r>
          </a:p>
          <a:p>
            <a:pPr lvl="1">
              <a:lnSpc>
                <a:spcPts val="2060"/>
              </a:lnSpc>
            </a:pPr>
            <a:r>
              <a:rPr lang="en-GB" dirty="0"/>
              <a:t>Development Conversations</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05</a:t>
            </a:r>
          </a:p>
        </p:txBody>
      </p:sp>
    </p:spTree>
    <p:extLst>
      <p:ext uri="{BB962C8B-B14F-4D97-AF65-F5344CB8AC3E}">
        <p14:creationId xmlns:p14="http://schemas.microsoft.com/office/powerpoint/2010/main" val="249155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Identifying Opportunities for those with High Potential </a:t>
            </a:r>
          </a:p>
        </p:txBody>
      </p:sp>
      <p:sp>
        <p:nvSpPr>
          <p:cNvPr id="7" name="Text Placeholder 7">
            <a:extLst>
              <a:ext uri="{FF2B5EF4-FFF2-40B4-BE49-F238E27FC236}">
                <a16:creationId xmlns:a16="http://schemas.microsoft.com/office/drawing/2014/main" id="{38AEF5ED-9F7C-5549-AA64-972C17E33C14}"/>
              </a:ext>
            </a:extLst>
          </p:cNvPr>
          <p:cNvSpPr txBox="1">
            <a:spLocks/>
          </p:cNvSpPr>
          <p:nvPr/>
        </p:nvSpPr>
        <p:spPr bwMode="auto">
          <a:xfrm>
            <a:off x="322780" y="2127364"/>
            <a:ext cx="256813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Role Modification/Special Assignments</a:t>
            </a:r>
          </a:p>
          <a:p>
            <a:pPr lvl="8">
              <a:spcAft>
                <a:spcPts val="0"/>
              </a:spcAft>
            </a:pPr>
            <a:r>
              <a:rPr lang="en-GB" sz="900" dirty="0">
                <a:solidFill>
                  <a:srgbClr val="55555A"/>
                </a:solidFill>
                <a:ea typeface="Segoe UI" panose="020B0502040204020203" pitchFamily="34" charset="0"/>
                <a:cs typeface="Segoe UI" panose="020B0502040204020203" pitchFamily="34" charset="0"/>
              </a:rPr>
              <a:t>Specific external development projects / assignments. Expand responsibilities or structure challenges within job experiences to provide</a:t>
            </a:r>
            <a:br>
              <a:rPr lang="en-GB" sz="900" dirty="0">
                <a:solidFill>
                  <a:srgbClr val="55555A"/>
                </a:solidFill>
                <a:ea typeface="Segoe UI" panose="020B0502040204020203" pitchFamily="34" charset="0"/>
                <a:cs typeface="Segoe UI" panose="020B0502040204020203" pitchFamily="34" charset="0"/>
              </a:rPr>
            </a:br>
            <a:r>
              <a:rPr lang="en-GB" sz="900" dirty="0">
                <a:solidFill>
                  <a:srgbClr val="55555A"/>
                </a:solidFill>
                <a:ea typeface="Segoe UI" panose="020B0502040204020203" pitchFamily="34" charset="0"/>
                <a:cs typeface="Segoe UI" panose="020B0502040204020203" pitchFamily="34" charset="0"/>
              </a:rPr>
              <a:t>in-role progression and development.</a:t>
            </a:r>
            <a:endParaRPr lang="en-GB" sz="900" dirty="0">
              <a:solidFill>
                <a:srgbClr val="55555A"/>
              </a:solidFill>
            </a:endParaRPr>
          </a:p>
        </p:txBody>
      </p:sp>
      <p:sp>
        <p:nvSpPr>
          <p:cNvPr id="9" name="Text Placeholder 7">
            <a:extLst>
              <a:ext uri="{FF2B5EF4-FFF2-40B4-BE49-F238E27FC236}">
                <a16:creationId xmlns:a16="http://schemas.microsoft.com/office/drawing/2014/main" id="{4D1B1A93-F968-3947-8C66-7E37B7EDB662}"/>
              </a:ext>
            </a:extLst>
          </p:cNvPr>
          <p:cNvSpPr txBox="1">
            <a:spLocks/>
          </p:cNvSpPr>
          <p:nvPr/>
        </p:nvSpPr>
        <p:spPr bwMode="auto">
          <a:xfrm>
            <a:off x="322780" y="2999156"/>
            <a:ext cx="232833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Formal Learning</a:t>
            </a:r>
          </a:p>
          <a:p>
            <a:pPr lvl="8">
              <a:spcAft>
                <a:spcPts val="0"/>
              </a:spcAft>
            </a:pPr>
            <a:r>
              <a:rPr lang="en-GB" sz="900" dirty="0">
                <a:solidFill>
                  <a:srgbClr val="55555A"/>
                </a:solidFill>
                <a:ea typeface="Segoe UI" panose="020B0502040204020203" pitchFamily="34" charset="0"/>
                <a:cs typeface="Segoe UI" panose="020B0502040204020203" pitchFamily="34" charset="0"/>
              </a:rPr>
              <a:t>Help talent to understand whether any formal learning/courses would help any development gaps for progression to future roles.</a:t>
            </a:r>
            <a:endParaRPr lang="en-GB" sz="900" dirty="0">
              <a:solidFill>
                <a:srgbClr val="55555A"/>
              </a:solidFill>
            </a:endParaRPr>
          </a:p>
        </p:txBody>
      </p:sp>
      <p:sp>
        <p:nvSpPr>
          <p:cNvPr id="10" name="Text Placeholder 7">
            <a:extLst>
              <a:ext uri="{FF2B5EF4-FFF2-40B4-BE49-F238E27FC236}">
                <a16:creationId xmlns:a16="http://schemas.microsoft.com/office/drawing/2014/main" id="{C8146465-E5D5-0149-AC30-7F4AE2263217}"/>
              </a:ext>
            </a:extLst>
          </p:cNvPr>
          <p:cNvSpPr txBox="1">
            <a:spLocks/>
          </p:cNvSpPr>
          <p:nvPr/>
        </p:nvSpPr>
        <p:spPr bwMode="auto">
          <a:xfrm>
            <a:off x="6267734" y="2127364"/>
            <a:ext cx="232410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Leadership/</a:t>
            </a:r>
            <a:r>
              <a:rPr lang="en-GB" sz="1050" b="1" dirty="0" err="1"/>
              <a:t>Behavioral</a:t>
            </a:r>
            <a:r>
              <a:rPr lang="en-GB" sz="1050" b="1" dirty="0"/>
              <a:t> Coaching</a:t>
            </a:r>
            <a:br>
              <a:rPr lang="en-GB" sz="1050" b="1" dirty="0"/>
            </a:br>
            <a:r>
              <a:rPr lang="en-GB" sz="900" dirty="0">
                <a:solidFill>
                  <a:srgbClr val="55555A"/>
                </a:solidFill>
              </a:rPr>
              <a:t>Coaching for how to deal with leadership challenges and obstacles will better prepare them for promotion.</a:t>
            </a:r>
          </a:p>
        </p:txBody>
      </p:sp>
      <p:sp>
        <p:nvSpPr>
          <p:cNvPr id="12" name="Text Placeholder 7">
            <a:extLst>
              <a:ext uri="{FF2B5EF4-FFF2-40B4-BE49-F238E27FC236}">
                <a16:creationId xmlns:a16="http://schemas.microsoft.com/office/drawing/2014/main" id="{005DA9DB-4E97-3C40-B8D9-3000CA4A54DD}"/>
              </a:ext>
            </a:extLst>
          </p:cNvPr>
          <p:cNvSpPr txBox="1">
            <a:spLocks/>
          </p:cNvSpPr>
          <p:nvPr/>
        </p:nvSpPr>
        <p:spPr bwMode="auto">
          <a:xfrm>
            <a:off x="6267734" y="2904510"/>
            <a:ext cx="24123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Mentorship</a:t>
            </a:r>
            <a:br>
              <a:rPr lang="en-GB" sz="1050" b="1" dirty="0"/>
            </a:br>
            <a:r>
              <a:rPr lang="en-GB" sz="1000" dirty="0">
                <a:solidFill>
                  <a:srgbClr val="55555A"/>
                </a:solidFill>
                <a:ea typeface="Segoe UI" panose="020B0502040204020203" pitchFamily="34" charset="0"/>
                <a:cs typeface="Segoe UI" panose="020B0502040204020203" pitchFamily="34" charset="0"/>
              </a:rPr>
              <a:t>Help talent to identify a mentor/sponsor in the organisation who can help them with their long-term career potential.</a:t>
            </a:r>
            <a:endParaRPr lang="en-GB" sz="1000" dirty="0">
              <a:solidFill>
                <a:srgbClr val="55555A"/>
              </a:solidFill>
            </a:endParaRP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2" y="866010"/>
            <a:ext cx="8279612" cy="861774"/>
          </a:xfrm>
        </p:spPr>
        <p:txBody>
          <a:bodyPr/>
          <a:lstStyle/>
          <a:p>
            <a:pPr lvl="8"/>
            <a:r>
              <a:rPr lang="en-GB" sz="1400" dirty="0"/>
              <a:t>If you are a manager its important to ensure you have </a:t>
            </a:r>
            <a:r>
              <a:rPr lang="en-GB" sz="1400" b="1" dirty="0">
                <a:solidFill>
                  <a:srgbClr val="00BEB4"/>
                </a:solidFill>
              </a:rPr>
              <a:t>development discussions regularly with each of your team members</a:t>
            </a:r>
            <a:r>
              <a:rPr lang="en-GB" sz="1400" dirty="0"/>
              <a:t>. However, it is essential for those identified as having High Potential, that robust development plans are created and supported by Line Managers. Here are some of the development opportunities to consider for High Potentials: </a:t>
            </a:r>
          </a:p>
        </p:txBody>
      </p:sp>
      <p:sp>
        <p:nvSpPr>
          <p:cNvPr id="19" name="Text Placeholder 7">
            <a:extLst>
              <a:ext uri="{FF2B5EF4-FFF2-40B4-BE49-F238E27FC236}">
                <a16:creationId xmlns:a16="http://schemas.microsoft.com/office/drawing/2014/main" id="{7F622DA9-CDC5-654D-BB43-57B1DCB4D57A}"/>
              </a:ext>
            </a:extLst>
          </p:cNvPr>
          <p:cNvSpPr txBox="1">
            <a:spLocks/>
          </p:cNvSpPr>
          <p:nvPr/>
        </p:nvSpPr>
        <p:spPr bwMode="auto">
          <a:xfrm>
            <a:off x="322780" y="3786993"/>
            <a:ext cx="208983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Cross Functional Projects</a:t>
            </a:r>
          </a:p>
          <a:p>
            <a:pPr lvl="8">
              <a:spcAft>
                <a:spcPts val="0"/>
              </a:spcAft>
            </a:pPr>
            <a:r>
              <a:rPr lang="en-GB" sz="900" dirty="0">
                <a:solidFill>
                  <a:srgbClr val="55555A"/>
                </a:solidFill>
                <a:ea typeface="Segoe UI" panose="020B0502040204020203" pitchFamily="34" charset="0"/>
                <a:cs typeface="Segoe UI" panose="020B0502040204020203" pitchFamily="34" charset="0"/>
              </a:rPr>
              <a:t>Identify opportunities where talent can work with peers in other divisions on a cross-functional project.</a:t>
            </a:r>
            <a:endParaRPr lang="en-GB" sz="900" dirty="0">
              <a:solidFill>
                <a:srgbClr val="55555A"/>
              </a:solidFill>
            </a:endParaRPr>
          </a:p>
        </p:txBody>
      </p:sp>
      <p:sp>
        <p:nvSpPr>
          <p:cNvPr id="20" name="Text Placeholder 7">
            <a:extLst>
              <a:ext uri="{FF2B5EF4-FFF2-40B4-BE49-F238E27FC236}">
                <a16:creationId xmlns:a16="http://schemas.microsoft.com/office/drawing/2014/main" id="{36187104-F803-EA42-AA71-7F81910BD180}"/>
              </a:ext>
            </a:extLst>
          </p:cNvPr>
          <p:cNvSpPr txBox="1">
            <a:spLocks/>
          </p:cNvSpPr>
          <p:nvPr/>
        </p:nvSpPr>
        <p:spPr bwMode="auto">
          <a:xfrm>
            <a:off x="6267735" y="3702853"/>
            <a:ext cx="2151780"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Networks</a:t>
            </a:r>
            <a:br>
              <a:rPr lang="en-GB" sz="1050" b="1" dirty="0"/>
            </a:br>
            <a:r>
              <a:rPr lang="en-GB" sz="900" dirty="0">
                <a:solidFill>
                  <a:srgbClr val="55555A"/>
                </a:solidFill>
                <a:ea typeface="Segoe UI" panose="020B0502040204020203" pitchFamily="34" charset="0"/>
                <a:cs typeface="Segoe UI" panose="020B0502040204020203" pitchFamily="34" charset="0"/>
              </a:rPr>
              <a:t>Help employees build strong relationships and peer networks. Or sponsor them to join an external network group. This development could come through volunteer work internally or externally.</a:t>
            </a:r>
            <a:endParaRPr lang="en-GB" sz="900" dirty="0">
              <a:solidFill>
                <a:srgbClr val="55555A"/>
              </a:solidFill>
            </a:endParaRPr>
          </a:p>
        </p:txBody>
      </p:sp>
      <p:pic>
        <p:nvPicPr>
          <p:cNvPr id="3" name="Picture 2">
            <a:extLst>
              <a:ext uri="{FF2B5EF4-FFF2-40B4-BE49-F238E27FC236}">
                <a16:creationId xmlns:a16="http://schemas.microsoft.com/office/drawing/2014/main" id="{6E15B8EF-2DA6-1347-BAE4-DA219C475C16}"/>
              </a:ext>
            </a:extLst>
          </p:cNvPr>
          <p:cNvPicPr>
            <a:picLocks noChangeAspect="1"/>
          </p:cNvPicPr>
          <p:nvPr/>
        </p:nvPicPr>
        <p:blipFill>
          <a:blip r:embed="rId2"/>
          <a:stretch>
            <a:fillRect/>
          </a:stretch>
        </p:blipFill>
        <p:spPr>
          <a:xfrm>
            <a:off x="3102116" y="2123338"/>
            <a:ext cx="685800" cy="685800"/>
          </a:xfrm>
          <a:prstGeom prst="rect">
            <a:avLst/>
          </a:prstGeom>
        </p:spPr>
      </p:pic>
      <p:pic>
        <p:nvPicPr>
          <p:cNvPr id="4" name="Picture 3">
            <a:extLst>
              <a:ext uri="{FF2B5EF4-FFF2-40B4-BE49-F238E27FC236}">
                <a16:creationId xmlns:a16="http://schemas.microsoft.com/office/drawing/2014/main" id="{1122C4FB-230F-6F40-982C-0F4696AB2665}"/>
              </a:ext>
            </a:extLst>
          </p:cNvPr>
          <p:cNvPicPr>
            <a:picLocks noChangeAspect="1"/>
          </p:cNvPicPr>
          <p:nvPr/>
        </p:nvPicPr>
        <p:blipFill>
          <a:blip r:embed="rId3"/>
          <a:stretch>
            <a:fillRect/>
          </a:stretch>
        </p:blipFill>
        <p:spPr>
          <a:xfrm>
            <a:off x="2935845" y="2944796"/>
            <a:ext cx="685800" cy="685800"/>
          </a:xfrm>
          <a:prstGeom prst="rect">
            <a:avLst/>
          </a:prstGeom>
        </p:spPr>
      </p:pic>
      <p:pic>
        <p:nvPicPr>
          <p:cNvPr id="8" name="Picture 7">
            <a:extLst>
              <a:ext uri="{FF2B5EF4-FFF2-40B4-BE49-F238E27FC236}">
                <a16:creationId xmlns:a16="http://schemas.microsoft.com/office/drawing/2014/main" id="{424B15BF-03F2-EE45-9003-544F397163BB}"/>
              </a:ext>
            </a:extLst>
          </p:cNvPr>
          <p:cNvPicPr>
            <a:picLocks noChangeAspect="1"/>
          </p:cNvPicPr>
          <p:nvPr/>
        </p:nvPicPr>
        <p:blipFill>
          <a:blip r:embed="rId4"/>
          <a:stretch>
            <a:fillRect/>
          </a:stretch>
        </p:blipFill>
        <p:spPr>
          <a:xfrm>
            <a:off x="2533288" y="3732633"/>
            <a:ext cx="685800" cy="685800"/>
          </a:xfrm>
          <a:prstGeom prst="rect">
            <a:avLst/>
          </a:prstGeom>
        </p:spPr>
      </p:pic>
      <p:pic>
        <p:nvPicPr>
          <p:cNvPr id="11" name="Picture 10">
            <a:extLst>
              <a:ext uri="{FF2B5EF4-FFF2-40B4-BE49-F238E27FC236}">
                <a16:creationId xmlns:a16="http://schemas.microsoft.com/office/drawing/2014/main" id="{3A797FE9-75E7-6F4B-B217-20ABFB1ABA50}"/>
              </a:ext>
            </a:extLst>
          </p:cNvPr>
          <p:cNvPicPr>
            <a:picLocks noChangeAspect="1"/>
          </p:cNvPicPr>
          <p:nvPr/>
        </p:nvPicPr>
        <p:blipFill>
          <a:blip r:embed="rId5"/>
          <a:stretch>
            <a:fillRect/>
          </a:stretch>
        </p:blipFill>
        <p:spPr>
          <a:xfrm>
            <a:off x="5418924" y="3732633"/>
            <a:ext cx="685800" cy="685800"/>
          </a:xfrm>
          <a:prstGeom prst="rect">
            <a:avLst/>
          </a:prstGeom>
        </p:spPr>
      </p:pic>
      <p:pic>
        <p:nvPicPr>
          <p:cNvPr id="22" name="Picture 21">
            <a:extLst>
              <a:ext uri="{FF2B5EF4-FFF2-40B4-BE49-F238E27FC236}">
                <a16:creationId xmlns:a16="http://schemas.microsoft.com/office/drawing/2014/main" id="{FCFDA68F-BD88-A043-BA7D-680F51CF95CF}"/>
              </a:ext>
            </a:extLst>
          </p:cNvPr>
          <p:cNvPicPr>
            <a:picLocks noChangeAspect="1"/>
          </p:cNvPicPr>
          <p:nvPr/>
        </p:nvPicPr>
        <p:blipFill>
          <a:blip r:embed="rId6"/>
          <a:stretch>
            <a:fillRect/>
          </a:stretch>
        </p:blipFill>
        <p:spPr>
          <a:xfrm>
            <a:off x="5190455" y="2944796"/>
            <a:ext cx="685800" cy="685800"/>
          </a:xfrm>
          <a:prstGeom prst="rect">
            <a:avLst/>
          </a:prstGeom>
        </p:spPr>
      </p:pic>
      <p:pic>
        <p:nvPicPr>
          <p:cNvPr id="23" name="Picture 22">
            <a:extLst>
              <a:ext uri="{FF2B5EF4-FFF2-40B4-BE49-F238E27FC236}">
                <a16:creationId xmlns:a16="http://schemas.microsoft.com/office/drawing/2014/main" id="{482FB12E-80DD-744B-8ADD-50FC9C513A95}"/>
              </a:ext>
            </a:extLst>
          </p:cNvPr>
          <p:cNvPicPr>
            <a:picLocks noChangeAspect="1"/>
          </p:cNvPicPr>
          <p:nvPr/>
        </p:nvPicPr>
        <p:blipFill>
          <a:blip r:embed="rId7"/>
          <a:stretch>
            <a:fillRect/>
          </a:stretch>
        </p:blipFill>
        <p:spPr>
          <a:xfrm>
            <a:off x="5030917" y="2123338"/>
            <a:ext cx="685800" cy="685800"/>
          </a:xfrm>
          <a:prstGeom prst="rect">
            <a:avLst/>
          </a:prstGeom>
        </p:spPr>
      </p:pic>
      <p:pic>
        <p:nvPicPr>
          <p:cNvPr id="21" name="Picture 20">
            <a:extLst>
              <a:ext uri="{FF2B5EF4-FFF2-40B4-BE49-F238E27FC236}">
                <a16:creationId xmlns:a16="http://schemas.microsoft.com/office/drawing/2014/main" id="{2D4852CE-9390-F84B-BC89-BEDC186358ED}"/>
              </a:ext>
            </a:extLst>
          </p:cNvPr>
          <p:cNvPicPr>
            <a:picLocks noChangeAspect="1"/>
          </p:cNvPicPr>
          <p:nvPr/>
        </p:nvPicPr>
        <p:blipFill>
          <a:blip r:embed="rId8"/>
          <a:stretch>
            <a:fillRect/>
          </a:stretch>
        </p:blipFill>
        <p:spPr>
          <a:xfrm>
            <a:off x="2862120" y="2123338"/>
            <a:ext cx="3200400" cy="2609850"/>
          </a:xfrm>
          <a:prstGeom prst="rect">
            <a:avLst/>
          </a:prstGeom>
        </p:spPr>
      </p:pic>
    </p:spTree>
    <p:extLst>
      <p:ext uri="{BB962C8B-B14F-4D97-AF65-F5344CB8AC3E}">
        <p14:creationId xmlns:p14="http://schemas.microsoft.com/office/powerpoint/2010/main" val="112098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Approach to Development</a:t>
            </a:r>
          </a:p>
        </p:txBody>
      </p:sp>
      <p:sp>
        <p:nvSpPr>
          <p:cNvPr id="10" name="Text Placeholder 7">
            <a:extLst>
              <a:ext uri="{FF2B5EF4-FFF2-40B4-BE49-F238E27FC236}">
                <a16:creationId xmlns:a16="http://schemas.microsoft.com/office/drawing/2014/main" id="{C8146465-E5D5-0149-AC30-7F4AE2263217}"/>
              </a:ext>
            </a:extLst>
          </p:cNvPr>
          <p:cNvSpPr txBox="1">
            <a:spLocks/>
          </p:cNvSpPr>
          <p:nvPr/>
        </p:nvSpPr>
        <p:spPr bwMode="auto">
          <a:xfrm>
            <a:off x="6121139" y="675286"/>
            <a:ext cx="2324102"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buClr>
                <a:srgbClr val="00148C"/>
              </a:buClr>
            </a:pPr>
            <a:r>
              <a:rPr lang="en-GB" sz="1050" b="1" dirty="0">
                <a:solidFill>
                  <a:schemeClr val="accent6">
                    <a:lumMod val="75000"/>
                  </a:schemeClr>
                </a:solidFill>
                <a:hlinkClick r:id="rId3">
                  <a:extLst>
                    <a:ext uri="{A12FA001-AC4F-418D-AE19-62706E023703}">
                      <ahyp:hlinkClr xmlns:ahyp="http://schemas.microsoft.com/office/drawing/2018/hyperlinkcolor" val="tx"/>
                    </a:ext>
                  </a:extLst>
                </a:hlinkClick>
              </a:rPr>
              <a:t>10% Programs</a:t>
            </a:r>
            <a:endParaRPr lang="en-GB" sz="1050" b="1" dirty="0">
              <a:solidFill>
                <a:schemeClr val="accent6">
                  <a:lumMod val="75000"/>
                </a:schemeClr>
              </a:solidFill>
            </a:endParaRPr>
          </a:p>
          <a:p>
            <a:pPr marL="171450" lvl="8" indent="-171450">
              <a:spcAft>
                <a:spcPts val="0"/>
              </a:spcAft>
              <a:buClr>
                <a:srgbClr val="FA4616"/>
              </a:buClr>
              <a:buFont typeface="Arial" panose="020B0604020202020204" pitchFamily="34" charset="0"/>
              <a:buChar char="•"/>
            </a:pPr>
            <a:r>
              <a:rPr lang="en-GB" sz="900" dirty="0">
                <a:solidFill>
                  <a:srgbClr val="55555A"/>
                </a:solidFill>
              </a:rPr>
              <a:t>Academic Institutions</a:t>
            </a:r>
          </a:p>
          <a:p>
            <a:pPr marL="171450" lvl="8" indent="-171450">
              <a:spcAft>
                <a:spcPts val="0"/>
              </a:spcAft>
              <a:buClr>
                <a:srgbClr val="FA4616"/>
              </a:buClr>
              <a:buFont typeface="Arial" panose="020B0604020202020204" pitchFamily="34" charset="0"/>
              <a:buChar char="•"/>
            </a:pPr>
            <a:r>
              <a:rPr lang="en-GB" sz="900" dirty="0">
                <a:solidFill>
                  <a:srgbClr val="55555A"/>
                </a:solidFill>
              </a:rPr>
              <a:t>Books/Periodicals/Media</a:t>
            </a:r>
          </a:p>
          <a:p>
            <a:pPr marL="171450" lvl="8" indent="-171450">
              <a:spcAft>
                <a:spcPts val="0"/>
              </a:spcAft>
              <a:buClr>
                <a:srgbClr val="FA4616"/>
              </a:buClr>
              <a:buFont typeface="Arial" panose="020B0604020202020204" pitchFamily="34" charset="0"/>
              <a:buChar char="•"/>
            </a:pPr>
            <a:r>
              <a:rPr lang="en-GB" sz="900" dirty="0">
                <a:solidFill>
                  <a:srgbClr val="55555A"/>
                </a:solidFill>
              </a:rPr>
              <a:t>Certification Programs</a:t>
            </a:r>
          </a:p>
          <a:p>
            <a:pPr marL="171450" lvl="8" indent="-171450">
              <a:spcAft>
                <a:spcPts val="0"/>
              </a:spcAft>
              <a:buClr>
                <a:srgbClr val="FA4616"/>
              </a:buClr>
              <a:buFont typeface="Arial" panose="020B0604020202020204" pitchFamily="34" charset="0"/>
              <a:buChar char="•"/>
            </a:pPr>
            <a:r>
              <a:rPr lang="en-GB" sz="900" dirty="0">
                <a:solidFill>
                  <a:srgbClr val="55555A"/>
                </a:solidFill>
              </a:rPr>
              <a:t>Instructor-led workshops</a:t>
            </a:r>
          </a:p>
          <a:p>
            <a:pPr marL="171450" lvl="8" indent="-171450">
              <a:spcAft>
                <a:spcPts val="0"/>
              </a:spcAft>
              <a:buClr>
                <a:srgbClr val="FA4616"/>
              </a:buClr>
              <a:buFont typeface="Arial" panose="020B0604020202020204" pitchFamily="34" charset="0"/>
              <a:buChar char="•"/>
            </a:pPr>
            <a:r>
              <a:rPr lang="en-GB" sz="900" dirty="0">
                <a:solidFill>
                  <a:srgbClr val="55555A"/>
                </a:solidFill>
              </a:rPr>
              <a:t>E-learning</a:t>
            </a:r>
          </a:p>
          <a:p>
            <a:pPr lvl="8">
              <a:spcAft>
                <a:spcPts val="0"/>
              </a:spcAft>
            </a:pPr>
            <a:endParaRPr lang="en-GB" sz="900" dirty="0">
              <a:solidFill>
                <a:srgbClr val="55555A"/>
              </a:solidFill>
            </a:endParaRP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3428825" cy="1065203"/>
          </a:xfrm>
        </p:spPr>
        <p:txBody>
          <a:bodyPr/>
          <a:lstStyle/>
          <a:p>
            <a:pPr lvl="8"/>
            <a:r>
              <a:rPr lang="en-GB" sz="1400" dirty="0"/>
              <a:t>The optimal mix of development is 70% from experiences, 20% from relationships and 10% from programmes.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2" y="1667865"/>
            <a:ext cx="323240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dirty="0"/>
              <a:t>The following slides give you some ideas and pointers around how to support and encourage development for those in each of the groups in the 9 box grid.</a:t>
            </a:r>
          </a:p>
        </p:txBody>
      </p:sp>
      <p:sp>
        <p:nvSpPr>
          <p:cNvPr id="25" name="Text Placeholder 7">
            <a:extLst>
              <a:ext uri="{FF2B5EF4-FFF2-40B4-BE49-F238E27FC236}">
                <a16:creationId xmlns:a16="http://schemas.microsoft.com/office/drawing/2014/main" id="{6ADDAA93-74F5-5240-8F46-9F256FAA3053}"/>
              </a:ext>
            </a:extLst>
          </p:cNvPr>
          <p:cNvSpPr txBox="1">
            <a:spLocks/>
          </p:cNvSpPr>
          <p:nvPr/>
        </p:nvSpPr>
        <p:spPr bwMode="auto">
          <a:xfrm>
            <a:off x="1340816" y="3051170"/>
            <a:ext cx="2324102"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buClr>
                <a:srgbClr val="00148C"/>
              </a:buClr>
            </a:pPr>
            <a:r>
              <a:rPr lang="en-GB" sz="1050" b="1" dirty="0">
                <a:solidFill>
                  <a:srgbClr val="78A22F"/>
                </a:solidFill>
              </a:rPr>
              <a:t>20% Relationships</a:t>
            </a:r>
          </a:p>
          <a:p>
            <a:pPr marL="171450" lvl="8" indent="-171450">
              <a:spcAft>
                <a:spcPts val="0"/>
              </a:spcAft>
              <a:buClr>
                <a:srgbClr val="78A22F"/>
              </a:buClr>
              <a:buFont typeface="Arial" panose="020B0604020202020204" pitchFamily="34" charset="0"/>
              <a:buChar char="•"/>
            </a:pPr>
            <a:r>
              <a:rPr lang="en-GB" sz="900" dirty="0">
                <a:solidFill>
                  <a:srgbClr val="55555A"/>
                </a:solidFill>
                <a:hlinkClick r:id="rId4"/>
              </a:rPr>
              <a:t>Assessments</a:t>
            </a:r>
            <a:endParaRPr lang="en-GB" sz="900" dirty="0">
              <a:solidFill>
                <a:srgbClr val="55555A"/>
              </a:solidFill>
            </a:endParaRPr>
          </a:p>
          <a:p>
            <a:pPr marL="171450" lvl="8" indent="-171450">
              <a:spcAft>
                <a:spcPts val="0"/>
              </a:spcAft>
              <a:buClr>
                <a:srgbClr val="78A22F"/>
              </a:buClr>
              <a:buFont typeface="Arial" panose="020B0604020202020204" pitchFamily="34" charset="0"/>
              <a:buChar char="•"/>
            </a:pPr>
            <a:r>
              <a:rPr lang="en-GB" sz="900" dirty="0">
                <a:solidFill>
                  <a:srgbClr val="55555A"/>
                </a:solidFill>
                <a:hlinkClick r:id="rId5"/>
              </a:rPr>
              <a:t>Coaching</a:t>
            </a:r>
            <a:endParaRPr lang="en-GB" sz="900" dirty="0">
              <a:solidFill>
                <a:srgbClr val="55555A"/>
              </a:solidFill>
            </a:endParaRPr>
          </a:p>
          <a:p>
            <a:pPr marL="171450" lvl="8" indent="-171450">
              <a:spcAft>
                <a:spcPts val="0"/>
              </a:spcAft>
              <a:buClr>
                <a:srgbClr val="78A22F"/>
              </a:buClr>
              <a:buFont typeface="Arial" panose="020B0604020202020204" pitchFamily="34" charset="0"/>
              <a:buChar char="•"/>
            </a:pPr>
            <a:r>
              <a:rPr lang="en-GB" sz="900" dirty="0">
                <a:solidFill>
                  <a:srgbClr val="55555A"/>
                </a:solidFill>
                <a:hlinkClick r:id="rId5"/>
              </a:rPr>
              <a:t>Mentoring</a:t>
            </a:r>
            <a:endParaRPr lang="en-GB" sz="900" dirty="0">
              <a:solidFill>
                <a:srgbClr val="55555A"/>
              </a:solidFill>
            </a:endParaRPr>
          </a:p>
          <a:p>
            <a:pPr marL="171450" lvl="8" indent="-171450">
              <a:spcAft>
                <a:spcPts val="0"/>
              </a:spcAft>
              <a:buClr>
                <a:srgbClr val="78A22F"/>
              </a:buClr>
              <a:buFont typeface="Arial" panose="020B0604020202020204" pitchFamily="34" charset="0"/>
              <a:buChar char="•"/>
            </a:pPr>
            <a:r>
              <a:rPr lang="en-GB" sz="900" dirty="0">
                <a:solidFill>
                  <a:srgbClr val="55555A"/>
                </a:solidFill>
              </a:rPr>
              <a:t>Networking</a:t>
            </a:r>
          </a:p>
          <a:p>
            <a:pPr marL="171450" lvl="8" indent="-171450">
              <a:spcAft>
                <a:spcPts val="0"/>
              </a:spcAft>
              <a:buClr>
                <a:srgbClr val="78A22F"/>
              </a:buClr>
              <a:buFont typeface="Arial" panose="020B0604020202020204" pitchFamily="34" charset="0"/>
              <a:buChar char="•"/>
            </a:pPr>
            <a:r>
              <a:rPr lang="en-GB" sz="900" dirty="0" err="1">
                <a:solidFill>
                  <a:srgbClr val="55555A"/>
                </a:solidFill>
              </a:rPr>
              <a:t>Onboading</a:t>
            </a:r>
            <a:r>
              <a:rPr lang="en-GB" sz="900" dirty="0">
                <a:solidFill>
                  <a:srgbClr val="55555A"/>
                </a:solidFill>
              </a:rPr>
              <a:t> Partner</a:t>
            </a:r>
          </a:p>
          <a:p>
            <a:pPr marL="171450" lvl="8" indent="-171450">
              <a:spcAft>
                <a:spcPts val="0"/>
              </a:spcAft>
              <a:buClr>
                <a:srgbClr val="78A22F"/>
              </a:buClr>
              <a:buFont typeface="Arial" panose="020B0604020202020204" pitchFamily="34" charset="0"/>
              <a:buChar char="•"/>
            </a:pPr>
            <a:r>
              <a:rPr lang="en-GB" sz="900" dirty="0">
                <a:solidFill>
                  <a:srgbClr val="55555A"/>
                </a:solidFill>
              </a:rPr>
              <a:t>Team Action Learning</a:t>
            </a:r>
          </a:p>
          <a:p>
            <a:pPr lvl="8">
              <a:spcAft>
                <a:spcPts val="0"/>
              </a:spcAft>
            </a:pPr>
            <a:endParaRPr lang="en-GB" sz="900" dirty="0">
              <a:solidFill>
                <a:srgbClr val="55555A"/>
              </a:solidFill>
            </a:endParaRPr>
          </a:p>
        </p:txBody>
      </p:sp>
      <p:sp>
        <p:nvSpPr>
          <p:cNvPr id="26" name="Text Placeholder 7">
            <a:extLst>
              <a:ext uri="{FF2B5EF4-FFF2-40B4-BE49-F238E27FC236}">
                <a16:creationId xmlns:a16="http://schemas.microsoft.com/office/drawing/2014/main" id="{DDDA0501-E9B4-D942-AE75-51DA59C3F21A}"/>
              </a:ext>
            </a:extLst>
          </p:cNvPr>
          <p:cNvSpPr txBox="1">
            <a:spLocks/>
          </p:cNvSpPr>
          <p:nvPr/>
        </p:nvSpPr>
        <p:spPr bwMode="auto">
          <a:xfrm>
            <a:off x="7005164" y="1819546"/>
            <a:ext cx="1692612"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buClr>
                <a:srgbClr val="00148C"/>
              </a:buClr>
            </a:pPr>
            <a:r>
              <a:rPr lang="en-GB" sz="1050" b="1" dirty="0">
                <a:solidFill>
                  <a:srgbClr val="00BEB4"/>
                </a:solidFill>
              </a:rPr>
              <a:t>70% Experiences</a:t>
            </a:r>
          </a:p>
          <a:p>
            <a:pPr marL="171450" lvl="8" indent="-171450">
              <a:spcAft>
                <a:spcPts val="0"/>
              </a:spcAft>
              <a:buClr>
                <a:srgbClr val="00BEB4"/>
              </a:buClr>
              <a:buFont typeface="Arial" panose="020B0604020202020204" pitchFamily="34" charset="0"/>
              <a:buChar char="•"/>
            </a:pPr>
            <a:r>
              <a:rPr lang="en-GB" sz="900" dirty="0">
                <a:solidFill>
                  <a:srgbClr val="55555A"/>
                </a:solidFill>
              </a:rPr>
              <a:t>Job Enrichment</a:t>
            </a:r>
          </a:p>
          <a:p>
            <a:pPr marL="171450" lvl="8" indent="-171450">
              <a:spcAft>
                <a:spcPts val="0"/>
              </a:spcAft>
              <a:buClr>
                <a:srgbClr val="00BEB4"/>
              </a:buClr>
              <a:buFont typeface="Arial" panose="020B0604020202020204" pitchFamily="34" charset="0"/>
              <a:buChar char="•"/>
            </a:pPr>
            <a:r>
              <a:rPr lang="en-GB" sz="900" dirty="0">
                <a:solidFill>
                  <a:srgbClr val="55555A"/>
                </a:solidFill>
              </a:rPr>
              <a:t>Job Rotation</a:t>
            </a:r>
          </a:p>
          <a:p>
            <a:pPr marL="171450" lvl="8" indent="-171450">
              <a:spcAft>
                <a:spcPts val="0"/>
              </a:spcAft>
              <a:buClr>
                <a:srgbClr val="00BEB4"/>
              </a:buClr>
              <a:buFont typeface="Arial" panose="020B0604020202020204" pitchFamily="34" charset="0"/>
              <a:buChar char="•"/>
            </a:pPr>
            <a:r>
              <a:rPr lang="en-GB" sz="900" dirty="0">
                <a:solidFill>
                  <a:srgbClr val="55555A"/>
                </a:solidFill>
              </a:rPr>
              <a:t>Job Shadow</a:t>
            </a:r>
          </a:p>
          <a:p>
            <a:pPr marL="171450" lvl="8" indent="-171450">
              <a:spcAft>
                <a:spcPts val="0"/>
              </a:spcAft>
              <a:buClr>
                <a:srgbClr val="00BEB4"/>
              </a:buClr>
              <a:buFont typeface="Arial" panose="020B0604020202020204" pitchFamily="34" charset="0"/>
              <a:buChar char="•"/>
            </a:pPr>
            <a:r>
              <a:rPr lang="en-GB" sz="900" dirty="0">
                <a:solidFill>
                  <a:srgbClr val="55555A"/>
                </a:solidFill>
              </a:rPr>
              <a:t>Targeted Skill Challenge</a:t>
            </a:r>
          </a:p>
          <a:p>
            <a:pPr marL="171450" lvl="8" indent="-171450">
              <a:spcAft>
                <a:spcPts val="0"/>
              </a:spcAft>
              <a:buClr>
                <a:srgbClr val="00BEB4"/>
              </a:buClr>
              <a:buFont typeface="Arial" panose="020B0604020202020204" pitchFamily="34" charset="0"/>
              <a:buChar char="•"/>
            </a:pPr>
            <a:r>
              <a:rPr lang="en-GB" sz="900" dirty="0">
                <a:solidFill>
                  <a:srgbClr val="55555A"/>
                </a:solidFill>
              </a:rPr>
              <a:t>Committee Leadership</a:t>
            </a:r>
          </a:p>
          <a:p>
            <a:pPr marL="171450" lvl="8" indent="-171450">
              <a:spcAft>
                <a:spcPts val="0"/>
              </a:spcAft>
              <a:buClr>
                <a:srgbClr val="00BEB4"/>
              </a:buClr>
              <a:buFont typeface="Arial" panose="020B0604020202020204" pitchFamily="34" charset="0"/>
              <a:buChar char="•"/>
            </a:pPr>
            <a:r>
              <a:rPr lang="en-GB" sz="900" dirty="0">
                <a:solidFill>
                  <a:srgbClr val="55555A"/>
                </a:solidFill>
              </a:rPr>
              <a:t>Internal Move</a:t>
            </a:r>
          </a:p>
          <a:p>
            <a:pPr marL="171450" lvl="8" indent="-171450">
              <a:spcAft>
                <a:spcPts val="0"/>
              </a:spcAft>
              <a:buClr>
                <a:srgbClr val="00BEB4"/>
              </a:buClr>
              <a:buFont typeface="Arial" panose="020B0604020202020204" pitchFamily="34" charset="0"/>
              <a:buChar char="•"/>
            </a:pPr>
            <a:r>
              <a:rPr lang="en-GB" sz="900" dirty="0">
                <a:solidFill>
                  <a:srgbClr val="55555A"/>
                </a:solidFill>
              </a:rPr>
              <a:t>Special Project</a:t>
            </a:r>
          </a:p>
          <a:p>
            <a:pPr marL="171450" lvl="8" indent="-171450">
              <a:spcAft>
                <a:spcPts val="0"/>
              </a:spcAft>
              <a:buClr>
                <a:srgbClr val="00BEB4"/>
              </a:buClr>
              <a:buFont typeface="Arial" panose="020B0604020202020204" pitchFamily="34" charset="0"/>
              <a:buChar char="•"/>
            </a:pPr>
            <a:r>
              <a:rPr lang="en-GB" sz="900" dirty="0">
                <a:solidFill>
                  <a:srgbClr val="55555A"/>
                </a:solidFill>
              </a:rPr>
              <a:t>Speaking Opportunities</a:t>
            </a:r>
          </a:p>
          <a:p>
            <a:pPr marL="171450" lvl="8" indent="-171450">
              <a:spcAft>
                <a:spcPts val="0"/>
              </a:spcAft>
              <a:buClr>
                <a:srgbClr val="00BEB4"/>
              </a:buClr>
              <a:buFont typeface="Arial" panose="020B0604020202020204" pitchFamily="34" charset="0"/>
              <a:buChar char="•"/>
            </a:pPr>
            <a:r>
              <a:rPr lang="en-GB" sz="900" dirty="0">
                <a:solidFill>
                  <a:srgbClr val="55555A"/>
                </a:solidFill>
                <a:hlinkClick r:id="rId6"/>
              </a:rPr>
              <a:t>Volunteer</a:t>
            </a:r>
            <a:endParaRPr lang="en-GB" sz="900" dirty="0">
              <a:solidFill>
                <a:srgbClr val="55555A"/>
              </a:solidFill>
            </a:endParaRPr>
          </a:p>
          <a:p>
            <a:pPr marL="171450" lvl="8" indent="-171450">
              <a:spcAft>
                <a:spcPts val="0"/>
              </a:spcAft>
              <a:buClr>
                <a:srgbClr val="00BEB4"/>
              </a:buClr>
              <a:buFont typeface="Arial" panose="020B0604020202020204" pitchFamily="34" charset="0"/>
              <a:buChar char="•"/>
            </a:pPr>
            <a:r>
              <a:rPr lang="en-GB" sz="900" dirty="0">
                <a:solidFill>
                  <a:srgbClr val="55555A"/>
                </a:solidFill>
              </a:rPr>
              <a:t>Individual Action Learning</a:t>
            </a:r>
          </a:p>
          <a:p>
            <a:pPr marL="171450" lvl="8" indent="-171450">
              <a:spcAft>
                <a:spcPts val="0"/>
              </a:spcAft>
              <a:buClr>
                <a:srgbClr val="00BEB4"/>
              </a:buClr>
              <a:buFont typeface="Arial" panose="020B0604020202020204" pitchFamily="34" charset="0"/>
              <a:buChar char="•"/>
            </a:pPr>
            <a:r>
              <a:rPr lang="en-GB" sz="900" dirty="0">
                <a:solidFill>
                  <a:srgbClr val="55555A"/>
                </a:solidFill>
              </a:rPr>
              <a:t>Teach, Coach, Mentor</a:t>
            </a:r>
          </a:p>
          <a:p>
            <a:pPr lvl="8">
              <a:spcAft>
                <a:spcPts val="0"/>
              </a:spcAft>
            </a:pPr>
            <a:endParaRPr lang="en-GB" sz="900" dirty="0">
              <a:solidFill>
                <a:srgbClr val="55555A"/>
              </a:solidFill>
            </a:endParaRPr>
          </a:p>
        </p:txBody>
      </p:sp>
      <p:pic>
        <p:nvPicPr>
          <p:cNvPr id="6" name="Picture 5">
            <a:extLst>
              <a:ext uri="{FF2B5EF4-FFF2-40B4-BE49-F238E27FC236}">
                <a16:creationId xmlns:a16="http://schemas.microsoft.com/office/drawing/2014/main" id="{989BE9B8-2906-9D46-8AE7-0952AAA25813}"/>
              </a:ext>
            </a:extLst>
          </p:cNvPr>
          <p:cNvPicPr>
            <a:picLocks noChangeAspect="1"/>
          </p:cNvPicPr>
          <p:nvPr/>
        </p:nvPicPr>
        <p:blipFill>
          <a:blip r:embed="rId7"/>
          <a:stretch>
            <a:fillRect/>
          </a:stretch>
        </p:blipFill>
        <p:spPr>
          <a:xfrm>
            <a:off x="3664918" y="1543752"/>
            <a:ext cx="3143825" cy="3132909"/>
          </a:xfrm>
          <a:prstGeom prst="rect">
            <a:avLst/>
          </a:prstGeom>
        </p:spPr>
      </p:pic>
      <p:cxnSp>
        <p:nvCxnSpPr>
          <p:cNvPr id="14" name="Elbow Connector 13">
            <a:extLst>
              <a:ext uri="{FF2B5EF4-FFF2-40B4-BE49-F238E27FC236}">
                <a16:creationId xmlns:a16="http://schemas.microsoft.com/office/drawing/2014/main" id="{22AD7330-455E-3C47-939E-08978811AA38}"/>
              </a:ext>
            </a:extLst>
          </p:cNvPr>
          <p:cNvCxnSpPr/>
          <p:nvPr/>
        </p:nvCxnSpPr>
        <p:spPr bwMode="auto">
          <a:xfrm flipV="1">
            <a:off x="2627783" y="2597780"/>
            <a:ext cx="1432156" cy="527589"/>
          </a:xfrm>
          <a:prstGeom prst="bentConnector3">
            <a:avLst>
              <a:gd name="adj1" fmla="val 50000"/>
            </a:avLst>
          </a:prstGeom>
          <a:solidFill>
            <a:schemeClr val="accent1"/>
          </a:solidFill>
          <a:ln w="9525" cap="flat" cmpd="sng" algn="ctr">
            <a:solidFill>
              <a:srgbClr val="87A31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Elbow Connector 29">
            <a:extLst>
              <a:ext uri="{FF2B5EF4-FFF2-40B4-BE49-F238E27FC236}">
                <a16:creationId xmlns:a16="http://schemas.microsoft.com/office/drawing/2014/main" id="{B98268BC-ADD1-0146-8780-0116868B4843}"/>
              </a:ext>
            </a:extLst>
          </p:cNvPr>
          <p:cNvCxnSpPr/>
          <p:nvPr/>
        </p:nvCxnSpPr>
        <p:spPr bwMode="auto">
          <a:xfrm rot="10800000" flipV="1">
            <a:off x="4958666" y="775625"/>
            <a:ext cx="1030354" cy="864018"/>
          </a:xfrm>
          <a:prstGeom prst="bentConnector3">
            <a:avLst>
              <a:gd name="adj1" fmla="val 99698"/>
            </a:avLst>
          </a:prstGeom>
          <a:ln>
            <a:solidFill>
              <a:srgbClr val="EC5C2D"/>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77C766FA-74E6-8B45-BC20-CDDDA679A3E4}"/>
              </a:ext>
            </a:extLst>
          </p:cNvPr>
          <p:cNvCxnSpPr/>
          <p:nvPr/>
        </p:nvCxnSpPr>
        <p:spPr bwMode="auto">
          <a:xfrm flipH="1">
            <a:off x="6217923" y="1908896"/>
            <a:ext cx="702259" cy="0"/>
          </a:xfrm>
          <a:prstGeom prst="line">
            <a:avLst/>
          </a:prstGeom>
          <a:ln>
            <a:solidFill>
              <a:srgbClr val="00B0A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154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5514750" cy="430887"/>
          </a:xfrm>
        </p:spPr>
        <p:txBody>
          <a:bodyPr/>
          <a:lstStyle/>
          <a:p>
            <a:r>
              <a:rPr lang="en-GB" dirty="0"/>
              <a:t>High Performance / Two Levels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646331"/>
          </a:xfrm>
        </p:spPr>
        <p:txBody>
          <a:bodyPr/>
          <a:lstStyle/>
          <a:p>
            <a:pPr lvl="8"/>
            <a:r>
              <a:rPr lang="en-GB" sz="1400" dirty="0"/>
              <a:t>Likely to be suitable for senior succession. Performs well in almost everything they take on. Learns quickly and is resourceful. Ability to promote or lateral move into just about any situation.</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602755"/>
            <a:ext cx="51241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These individuals are extremely valuable. It is crucial that solid development plans are created for individuals in this category. Make sure you’re having regular development conversations and reviewing their development plan often to ensure that they are supported, enabled and engaged</a:t>
            </a:r>
            <a:r>
              <a:rPr lang="en-GB" sz="1000" dirty="0"/>
              <a:t>. </a:t>
            </a:r>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9538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01</a:t>
            </a:r>
            <a:endParaRPr lang="en-GB" sz="3200" dirty="0">
              <a:solidFill>
                <a:schemeClr val="accent3"/>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171915"/>
            <a:ext cx="269474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Text Placeholder 7">
            <a:extLst>
              <a:ext uri="{FF2B5EF4-FFF2-40B4-BE49-F238E27FC236}">
                <a16:creationId xmlns:a16="http://schemas.microsoft.com/office/drawing/2014/main" id="{313FA134-AB7D-864D-88F2-A63F1F3F7C57}"/>
              </a:ext>
            </a:extLst>
          </p:cNvPr>
          <p:cNvSpPr txBox="1">
            <a:spLocks/>
          </p:cNvSpPr>
          <p:nvPr/>
        </p:nvSpPr>
        <p:spPr bwMode="auto">
          <a:xfrm>
            <a:off x="3251454"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02</a:t>
            </a:r>
            <a:endParaRPr lang="en-GB" sz="3200" dirty="0">
              <a:solidFill>
                <a:schemeClr val="accent3"/>
              </a:solidFill>
            </a:endParaRPr>
          </a:p>
        </p:txBody>
      </p:sp>
      <p:cxnSp>
        <p:nvCxnSpPr>
          <p:cNvPr id="16" name="Straight Connector 15">
            <a:extLst>
              <a:ext uri="{FF2B5EF4-FFF2-40B4-BE49-F238E27FC236}">
                <a16:creationId xmlns:a16="http://schemas.microsoft.com/office/drawing/2014/main" id="{63C8DFB0-0CD0-6C49-A0CB-399A7CEC797A}"/>
              </a:ext>
            </a:extLst>
          </p:cNvPr>
          <p:cNvCxnSpPr>
            <a:cxnSpLocks/>
          </p:cNvCxnSpPr>
          <p:nvPr/>
        </p:nvCxnSpPr>
        <p:spPr bwMode="auto">
          <a:xfrm>
            <a:off x="3251454" y="3171915"/>
            <a:ext cx="258607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6065568"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03</a:t>
            </a:r>
            <a:endParaRPr lang="en-GB" sz="3200" dirty="0">
              <a:solidFill>
                <a:schemeClr val="accent3"/>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6065568" y="3171915"/>
            <a:ext cx="2683052"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1" y="3305843"/>
            <a:ext cx="2674171"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Promote:</a:t>
            </a:r>
          </a:p>
          <a:p>
            <a:pPr lvl="8">
              <a:spcAft>
                <a:spcPts val="600"/>
              </a:spcAft>
            </a:pPr>
            <a:r>
              <a:rPr lang="en-GB" sz="900" dirty="0">
                <a:solidFill>
                  <a:srgbClr val="55555A"/>
                </a:solidFill>
              </a:rPr>
              <a:t>Do you have the opportunity to promote this individual? Are they 80% of the way there? Be bold and take a chance on someone who is high performing and has a high level of potential – it’s likely they will relish the opportunity and it will provide significant growth and experience for them.</a:t>
            </a:r>
          </a:p>
        </p:txBody>
      </p:sp>
      <p:sp>
        <p:nvSpPr>
          <p:cNvPr id="22" name="Text Placeholder 7">
            <a:extLst>
              <a:ext uri="{FF2B5EF4-FFF2-40B4-BE49-F238E27FC236}">
                <a16:creationId xmlns:a16="http://schemas.microsoft.com/office/drawing/2014/main" id="{CF265442-8279-1C48-9774-F8F7F415D45C}"/>
              </a:ext>
            </a:extLst>
          </p:cNvPr>
          <p:cNvSpPr txBox="1">
            <a:spLocks/>
          </p:cNvSpPr>
          <p:nvPr/>
        </p:nvSpPr>
        <p:spPr bwMode="auto">
          <a:xfrm>
            <a:off x="3263492" y="3305843"/>
            <a:ext cx="2574038"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Develop:</a:t>
            </a:r>
          </a:p>
          <a:p>
            <a:pPr lvl="8">
              <a:spcAft>
                <a:spcPts val="600"/>
              </a:spcAft>
            </a:pPr>
            <a:r>
              <a:rPr lang="en-GB" sz="900" dirty="0">
                <a:solidFill>
                  <a:srgbClr val="55555A"/>
                </a:solidFill>
              </a:rPr>
              <a:t>Finding on-the-job experiences for these individuals is key for their development. This could be leading a project team, an external assignment, identifying a mentor/coach or helping them to understand if any formal learning is required to help to enhance skills or close skills gaps.</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6069354" y="3305843"/>
            <a:ext cx="2674171"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Reward:</a:t>
            </a:r>
          </a:p>
          <a:p>
            <a:pPr lvl="8">
              <a:spcAft>
                <a:spcPts val="600"/>
              </a:spcAft>
            </a:pPr>
            <a:r>
              <a:rPr lang="en-GB" sz="900" dirty="0">
                <a:solidFill>
                  <a:srgbClr val="55555A"/>
                </a:solidFill>
              </a:rPr>
              <a:t>This doesn’t have to be in the form of a pay-rise or bonus, you can reward them with an Appreciate card/ award, a thank you email or by having a conversation with them to thank them and recognize all of the hard work they’ve been doing and the time and effort they dedicate to their work.</a:t>
            </a: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0"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5"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0"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5"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1"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0"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5"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1"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1" y="436203"/>
            <a:ext cx="738835" cy="570586"/>
          </a:xfrm>
          <a:prstGeom prst="rect">
            <a:avLst/>
          </a:prstGeom>
          <a:noFill/>
          <a:ln w="28575" cap="flat" cmpd="sng" algn="ctr">
            <a:solidFill>
              <a:schemeClr val="accent3"/>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5"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rgbClr val="55555A"/>
                </a:solidFill>
              </a:rPr>
              <a:t>High Performance</a:t>
            </a:r>
          </a:p>
          <a:p>
            <a:pPr lvl="8" algn="ctr">
              <a:spcAft>
                <a:spcPts val="100"/>
              </a:spcAft>
            </a:pPr>
            <a:r>
              <a:rPr lang="en-GB" sz="500" dirty="0">
                <a:solidFill>
                  <a:srgbClr val="55555A"/>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4"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19"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5"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 </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4"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19"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5"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4"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19"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pic>
        <p:nvPicPr>
          <p:cNvPr id="5" name="Picture 4">
            <a:extLst>
              <a:ext uri="{FF2B5EF4-FFF2-40B4-BE49-F238E27FC236}">
                <a16:creationId xmlns:a16="http://schemas.microsoft.com/office/drawing/2014/main" id="{6A5A56A6-FEA9-344C-B751-8B5271A02A8D}"/>
              </a:ext>
            </a:extLst>
          </p:cNvPr>
          <p:cNvPicPr>
            <a:picLocks noChangeAspect="1"/>
          </p:cNvPicPr>
          <p:nvPr/>
        </p:nvPicPr>
        <p:blipFill>
          <a:blip r:embed="rId3"/>
          <a:stretch>
            <a:fillRect/>
          </a:stretch>
        </p:blipFill>
        <p:spPr>
          <a:xfrm>
            <a:off x="2622955" y="2677012"/>
            <a:ext cx="457200" cy="457200"/>
          </a:xfrm>
          <a:prstGeom prst="rect">
            <a:avLst/>
          </a:prstGeom>
        </p:spPr>
      </p:pic>
      <p:pic>
        <p:nvPicPr>
          <p:cNvPr id="7" name="Picture 6">
            <a:extLst>
              <a:ext uri="{FF2B5EF4-FFF2-40B4-BE49-F238E27FC236}">
                <a16:creationId xmlns:a16="http://schemas.microsoft.com/office/drawing/2014/main" id="{C1371BC3-CDA5-1A4F-AEA5-5B7572701839}"/>
              </a:ext>
            </a:extLst>
          </p:cNvPr>
          <p:cNvPicPr>
            <a:picLocks noChangeAspect="1"/>
          </p:cNvPicPr>
          <p:nvPr/>
        </p:nvPicPr>
        <p:blipFill>
          <a:blip r:embed="rId4"/>
          <a:stretch>
            <a:fillRect/>
          </a:stretch>
        </p:blipFill>
        <p:spPr>
          <a:xfrm>
            <a:off x="5380330" y="2677012"/>
            <a:ext cx="457200" cy="457200"/>
          </a:xfrm>
          <a:prstGeom prst="rect">
            <a:avLst/>
          </a:prstGeom>
        </p:spPr>
      </p:pic>
      <p:pic>
        <p:nvPicPr>
          <p:cNvPr id="8" name="Picture 7">
            <a:extLst>
              <a:ext uri="{FF2B5EF4-FFF2-40B4-BE49-F238E27FC236}">
                <a16:creationId xmlns:a16="http://schemas.microsoft.com/office/drawing/2014/main" id="{B75BBD08-9591-C343-8D26-CA703298A15B}"/>
              </a:ext>
            </a:extLst>
          </p:cNvPr>
          <p:cNvPicPr>
            <a:picLocks noChangeAspect="1"/>
          </p:cNvPicPr>
          <p:nvPr/>
        </p:nvPicPr>
        <p:blipFill>
          <a:blip r:embed="rId5"/>
          <a:stretch>
            <a:fillRect/>
          </a:stretch>
        </p:blipFill>
        <p:spPr>
          <a:xfrm>
            <a:off x="8286325" y="2677012"/>
            <a:ext cx="457200" cy="457200"/>
          </a:xfrm>
          <a:prstGeom prst="rect">
            <a:avLst/>
          </a:prstGeom>
        </p:spPr>
      </p:pic>
      <p:cxnSp>
        <p:nvCxnSpPr>
          <p:cNvPr id="45" name="Straight Connector 44">
            <a:extLst>
              <a:ext uri="{FF2B5EF4-FFF2-40B4-BE49-F238E27FC236}">
                <a16:creationId xmlns:a16="http://schemas.microsoft.com/office/drawing/2014/main" id="{824442A5-C5C4-924A-8440-77472D2594AF}"/>
              </a:ext>
            </a:extLst>
          </p:cNvPr>
          <p:cNvCxnSpPr>
            <a:cxnSpLocks/>
          </p:cNvCxnSpPr>
          <p:nvPr/>
        </p:nvCxnSpPr>
        <p:spPr bwMode="auto">
          <a:xfrm>
            <a:off x="322780" y="2637906"/>
            <a:ext cx="269474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8B395DEF-32A8-3042-B6ED-753BEF69D99E}"/>
              </a:ext>
            </a:extLst>
          </p:cNvPr>
          <p:cNvCxnSpPr>
            <a:cxnSpLocks/>
          </p:cNvCxnSpPr>
          <p:nvPr/>
        </p:nvCxnSpPr>
        <p:spPr bwMode="auto">
          <a:xfrm>
            <a:off x="3251454" y="2637906"/>
            <a:ext cx="258607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3C8827B3-A744-954F-A2CD-B9D467318F34}"/>
              </a:ext>
            </a:extLst>
          </p:cNvPr>
          <p:cNvCxnSpPr>
            <a:cxnSpLocks/>
          </p:cNvCxnSpPr>
          <p:nvPr/>
        </p:nvCxnSpPr>
        <p:spPr bwMode="auto">
          <a:xfrm>
            <a:off x="6065568" y="2637906"/>
            <a:ext cx="2683052"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54221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5514750" cy="430887"/>
          </a:xfrm>
        </p:spPr>
        <p:txBody>
          <a:bodyPr/>
          <a:lstStyle/>
          <a:p>
            <a:r>
              <a:rPr lang="en-GB" dirty="0"/>
              <a:t>Medium Performance / Two Levels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646331"/>
          </a:xfrm>
        </p:spPr>
        <p:txBody>
          <a:bodyPr/>
          <a:lstStyle/>
          <a:p>
            <a:pPr lvl="8"/>
            <a:r>
              <a:rPr lang="en-GB" sz="1400" dirty="0"/>
              <a:t>High Potential to progress and has capacity to take on new and different challenges. Needs to focus on delivery. Has the potential to make a career change into different roles.</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606824"/>
            <a:ext cx="5124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These individuals are likely our future senior leaders. We need to ensure we are creating opportunities for them to grow and develop. Setting stretch goals might encourage higher performance and allow them to demonstrate capability.</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9538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01</a:t>
            </a:r>
            <a:endParaRPr lang="en-GB" sz="3200" dirty="0">
              <a:solidFill>
                <a:schemeClr val="accent3"/>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171915"/>
            <a:ext cx="269474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Text Placeholder 7">
            <a:extLst>
              <a:ext uri="{FF2B5EF4-FFF2-40B4-BE49-F238E27FC236}">
                <a16:creationId xmlns:a16="http://schemas.microsoft.com/office/drawing/2014/main" id="{313FA134-AB7D-864D-88F2-A63F1F3F7C57}"/>
              </a:ext>
            </a:extLst>
          </p:cNvPr>
          <p:cNvSpPr txBox="1">
            <a:spLocks/>
          </p:cNvSpPr>
          <p:nvPr/>
        </p:nvSpPr>
        <p:spPr bwMode="auto">
          <a:xfrm>
            <a:off x="3251454"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02</a:t>
            </a:r>
            <a:endParaRPr lang="en-GB" sz="3200" dirty="0">
              <a:solidFill>
                <a:schemeClr val="accent3"/>
              </a:solidFill>
            </a:endParaRPr>
          </a:p>
        </p:txBody>
      </p:sp>
      <p:cxnSp>
        <p:nvCxnSpPr>
          <p:cNvPr id="16" name="Straight Connector 15">
            <a:extLst>
              <a:ext uri="{FF2B5EF4-FFF2-40B4-BE49-F238E27FC236}">
                <a16:creationId xmlns:a16="http://schemas.microsoft.com/office/drawing/2014/main" id="{63C8DFB0-0CD0-6C49-A0CB-399A7CEC797A}"/>
              </a:ext>
            </a:extLst>
          </p:cNvPr>
          <p:cNvCxnSpPr>
            <a:cxnSpLocks/>
          </p:cNvCxnSpPr>
          <p:nvPr/>
        </p:nvCxnSpPr>
        <p:spPr bwMode="auto">
          <a:xfrm>
            <a:off x="3251454" y="3171915"/>
            <a:ext cx="258607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6065568"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03</a:t>
            </a:r>
            <a:endParaRPr lang="en-GB" sz="3200" dirty="0">
              <a:solidFill>
                <a:schemeClr val="accent3"/>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6065568" y="3171915"/>
            <a:ext cx="2683052"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1" y="3305843"/>
            <a:ext cx="2674171" cy="12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Challenge:</a:t>
            </a:r>
          </a:p>
          <a:p>
            <a:pPr lvl="8">
              <a:spcAft>
                <a:spcPts val="600"/>
              </a:spcAft>
            </a:pPr>
            <a:r>
              <a:rPr lang="en-GB" sz="900" dirty="0">
                <a:solidFill>
                  <a:srgbClr val="55555A"/>
                </a:solidFill>
              </a:rPr>
              <a:t>Individuals in this category are able to take on increasingly bigger roles and tasks. Challenge them with a different piece of work or have them lead a new and exciting project. Give them to opportunity to show you that they can perform really well and challenge them to prove they can match their high-performing peers.</a:t>
            </a:r>
          </a:p>
        </p:txBody>
      </p:sp>
      <p:sp>
        <p:nvSpPr>
          <p:cNvPr id="22" name="Text Placeholder 7">
            <a:extLst>
              <a:ext uri="{FF2B5EF4-FFF2-40B4-BE49-F238E27FC236}">
                <a16:creationId xmlns:a16="http://schemas.microsoft.com/office/drawing/2014/main" id="{CF265442-8279-1C48-9774-F8F7F415D45C}"/>
              </a:ext>
            </a:extLst>
          </p:cNvPr>
          <p:cNvSpPr txBox="1">
            <a:spLocks/>
          </p:cNvSpPr>
          <p:nvPr/>
        </p:nvSpPr>
        <p:spPr bwMode="auto">
          <a:xfrm>
            <a:off x="3263492" y="3305843"/>
            <a:ext cx="2574038" cy="13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Develop:</a:t>
            </a:r>
          </a:p>
          <a:p>
            <a:pPr lvl="8">
              <a:spcAft>
                <a:spcPts val="600"/>
              </a:spcAft>
            </a:pPr>
            <a:r>
              <a:rPr lang="en-GB" sz="900" dirty="0">
                <a:solidFill>
                  <a:srgbClr val="55555A"/>
                </a:solidFill>
              </a:rPr>
              <a:t>We know these people have at least two upwards moves in them so what skills and experiences do they need to gain / enhance to be able to reach next level? Work with them on their development plan and try using tools like 360 feedback and Talent Q Dimensions to help them to understand where they may have gaps they need to close or particular skills they need to strengthen.</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6069354" y="3305843"/>
            <a:ext cx="2674171"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Coach:</a:t>
            </a:r>
          </a:p>
          <a:p>
            <a:pPr lvl="8">
              <a:spcAft>
                <a:spcPts val="600"/>
              </a:spcAft>
            </a:pPr>
            <a:r>
              <a:rPr lang="en-GB" sz="900" dirty="0">
                <a:solidFill>
                  <a:srgbClr val="55555A"/>
                </a:solidFill>
              </a:rPr>
              <a:t>Coaching for how to deal with leadership challenges and obstacles will better prepare them for promotion.</a:t>
            </a: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Medium Performance</a:t>
            </a:r>
          </a:p>
          <a:p>
            <a:pPr lvl="8" algn="ctr">
              <a:spcAft>
                <a:spcPts val="100"/>
              </a:spcAft>
            </a:pPr>
            <a:r>
              <a:rPr lang="en-GB" sz="500" dirty="0">
                <a:solidFill>
                  <a:schemeClr val="tx1"/>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28575" cap="flat" cmpd="sng" algn="ctr">
            <a:solidFill>
              <a:schemeClr val="accent3"/>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38" name="Straight Connector 37">
            <a:extLst>
              <a:ext uri="{FF2B5EF4-FFF2-40B4-BE49-F238E27FC236}">
                <a16:creationId xmlns:a16="http://schemas.microsoft.com/office/drawing/2014/main" id="{126D98E2-4F59-7D4F-BBA9-22DBC27973AE}"/>
              </a:ext>
            </a:extLst>
          </p:cNvPr>
          <p:cNvCxnSpPr>
            <a:cxnSpLocks/>
          </p:cNvCxnSpPr>
          <p:nvPr/>
        </p:nvCxnSpPr>
        <p:spPr bwMode="auto">
          <a:xfrm>
            <a:off x="322780" y="2633122"/>
            <a:ext cx="269474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A2AF5581-7F19-0548-949E-7CD0B6286506}"/>
              </a:ext>
            </a:extLst>
          </p:cNvPr>
          <p:cNvCxnSpPr>
            <a:cxnSpLocks/>
          </p:cNvCxnSpPr>
          <p:nvPr/>
        </p:nvCxnSpPr>
        <p:spPr bwMode="auto">
          <a:xfrm>
            <a:off x="3251454" y="2633122"/>
            <a:ext cx="258607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5EFDFF93-0681-8A43-82A8-A1EA71C64270}"/>
              </a:ext>
            </a:extLst>
          </p:cNvPr>
          <p:cNvCxnSpPr>
            <a:cxnSpLocks/>
          </p:cNvCxnSpPr>
          <p:nvPr/>
        </p:nvCxnSpPr>
        <p:spPr bwMode="auto">
          <a:xfrm>
            <a:off x="6065568" y="2633122"/>
            <a:ext cx="2683052"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B4252094-5740-F74E-A7DF-292C57695BA3}"/>
              </a:ext>
            </a:extLst>
          </p:cNvPr>
          <p:cNvPicPr>
            <a:picLocks noChangeAspect="1"/>
          </p:cNvPicPr>
          <p:nvPr/>
        </p:nvPicPr>
        <p:blipFill>
          <a:blip r:embed="rId3"/>
          <a:stretch>
            <a:fillRect/>
          </a:stretch>
        </p:blipFill>
        <p:spPr>
          <a:xfrm>
            <a:off x="2560320" y="2673919"/>
            <a:ext cx="457200" cy="457200"/>
          </a:xfrm>
          <a:prstGeom prst="rect">
            <a:avLst/>
          </a:prstGeom>
        </p:spPr>
      </p:pic>
      <p:pic>
        <p:nvPicPr>
          <p:cNvPr id="5" name="Picture 4">
            <a:extLst>
              <a:ext uri="{FF2B5EF4-FFF2-40B4-BE49-F238E27FC236}">
                <a16:creationId xmlns:a16="http://schemas.microsoft.com/office/drawing/2014/main" id="{BE1A5236-7064-564C-9C97-D9863BE93014}"/>
              </a:ext>
            </a:extLst>
          </p:cNvPr>
          <p:cNvPicPr>
            <a:picLocks noChangeAspect="1"/>
          </p:cNvPicPr>
          <p:nvPr/>
        </p:nvPicPr>
        <p:blipFill>
          <a:blip r:embed="rId4"/>
          <a:stretch>
            <a:fillRect/>
          </a:stretch>
        </p:blipFill>
        <p:spPr>
          <a:xfrm>
            <a:off x="5380330" y="2673774"/>
            <a:ext cx="457200" cy="457200"/>
          </a:xfrm>
          <a:prstGeom prst="rect">
            <a:avLst/>
          </a:prstGeom>
        </p:spPr>
      </p:pic>
      <p:pic>
        <p:nvPicPr>
          <p:cNvPr id="6" name="Picture 5">
            <a:extLst>
              <a:ext uri="{FF2B5EF4-FFF2-40B4-BE49-F238E27FC236}">
                <a16:creationId xmlns:a16="http://schemas.microsoft.com/office/drawing/2014/main" id="{8681021B-5486-F34E-8AFD-CBB74E411E9B}"/>
              </a:ext>
            </a:extLst>
          </p:cNvPr>
          <p:cNvPicPr>
            <a:picLocks noChangeAspect="1"/>
          </p:cNvPicPr>
          <p:nvPr/>
        </p:nvPicPr>
        <p:blipFill>
          <a:blip r:embed="rId5"/>
          <a:stretch>
            <a:fillRect/>
          </a:stretch>
        </p:blipFill>
        <p:spPr>
          <a:xfrm>
            <a:off x="8286325" y="2668366"/>
            <a:ext cx="457200" cy="457200"/>
          </a:xfrm>
          <a:prstGeom prst="rect">
            <a:avLst/>
          </a:prstGeom>
        </p:spPr>
      </p:pic>
    </p:spTree>
    <p:extLst>
      <p:ext uri="{BB962C8B-B14F-4D97-AF65-F5344CB8AC3E}">
        <p14:creationId xmlns:p14="http://schemas.microsoft.com/office/powerpoint/2010/main" val="140122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065038" y="-15498"/>
            <a:ext cx="6086711" cy="51840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a:blip r:embed="rId2" cstate="screen">
              <a:extLst>
                <a:ext uri="{28A0092B-C50C-407E-A947-70E740481C1C}">
                  <a14:useLocalDpi xmlns:a14="http://schemas.microsoft.com/office/drawing/2010/main"/>
                </a:ext>
              </a:extLst>
            </a:blip>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4" y="2536528"/>
            <a:ext cx="3606375" cy="1100879"/>
          </a:xfrm>
        </p:spPr>
        <p:txBody>
          <a:bodyPr/>
          <a:lstStyle/>
          <a:p>
            <a:pPr>
              <a:lnSpc>
                <a:spcPts val="3040"/>
              </a:lnSpc>
            </a:pPr>
            <a:r>
              <a:rPr lang="en-GB" dirty="0"/>
              <a:t>What is talent management?</a:t>
            </a:r>
          </a:p>
          <a:p>
            <a:pPr lvl="1">
              <a:lnSpc>
                <a:spcPts val="2860"/>
              </a:lnSpc>
            </a:pPr>
            <a:r>
              <a:rPr lang="en-GB" dirty="0"/>
              <a:t>And why is it important?</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01</a:t>
            </a:r>
          </a:p>
        </p:txBody>
      </p:sp>
    </p:spTree>
    <p:extLst>
      <p:ext uri="{BB962C8B-B14F-4D97-AF65-F5344CB8AC3E}">
        <p14:creationId xmlns:p14="http://schemas.microsoft.com/office/powerpoint/2010/main" val="331803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5514750" cy="430887"/>
          </a:xfrm>
        </p:spPr>
        <p:txBody>
          <a:bodyPr/>
          <a:lstStyle/>
          <a:p>
            <a:r>
              <a:rPr lang="en-GB" dirty="0"/>
              <a:t>Low Performance / Two Levels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861774"/>
          </a:xfrm>
        </p:spPr>
        <p:txBody>
          <a:bodyPr/>
          <a:lstStyle/>
          <a:p>
            <a:pPr lvl="8"/>
            <a:r>
              <a:rPr lang="en-GB" sz="1400" dirty="0"/>
              <a:t>Potential to advance. Either not had sufficient time or opportunity to demonstrate what they can do or been inconsistent in the past. They could be our hidden gems. Are they in the wrong role or poor fit at moment?</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847340"/>
            <a:ext cx="5225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It’s clear that these individuals can do a bigger / broader role than the role the currently hold but their performance needs a boost or they need more time to show they can do a good job.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9538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01</a:t>
            </a:r>
            <a:endParaRPr lang="en-GB" sz="3200" dirty="0">
              <a:solidFill>
                <a:schemeClr val="accent3"/>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171915"/>
            <a:ext cx="18425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Text Placeholder 7">
            <a:extLst>
              <a:ext uri="{FF2B5EF4-FFF2-40B4-BE49-F238E27FC236}">
                <a16:creationId xmlns:a16="http://schemas.microsoft.com/office/drawing/2014/main" id="{313FA134-AB7D-864D-88F2-A63F1F3F7C57}"/>
              </a:ext>
            </a:extLst>
          </p:cNvPr>
          <p:cNvSpPr txBox="1">
            <a:spLocks/>
          </p:cNvSpPr>
          <p:nvPr/>
        </p:nvSpPr>
        <p:spPr bwMode="auto">
          <a:xfrm>
            <a:off x="2413901"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02</a:t>
            </a:r>
            <a:endParaRPr lang="en-GB" sz="3200" dirty="0">
              <a:solidFill>
                <a:schemeClr val="accent3"/>
              </a:solidFill>
            </a:endParaRPr>
          </a:p>
        </p:txBody>
      </p:sp>
      <p:cxnSp>
        <p:nvCxnSpPr>
          <p:cNvPr id="16" name="Straight Connector 15">
            <a:extLst>
              <a:ext uri="{FF2B5EF4-FFF2-40B4-BE49-F238E27FC236}">
                <a16:creationId xmlns:a16="http://schemas.microsoft.com/office/drawing/2014/main" id="{63C8DFB0-0CD0-6C49-A0CB-399A7CEC797A}"/>
              </a:ext>
            </a:extLst>
          </p:cNvPr>
          <p:cNvCxnSpPr>
            <a:cxnSpLocks/>
          </p:cNvCxnSpPr>
          <p:nvPr/>
        </p:nvCxnSpPr>
        <p:spPr bwMode="auto">
          <a:xfrm>
            <a:off x="2413901" y="3171915"/>
            <a:ext cx="16387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431326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03</a:t>
            </a:r>
            <a:endParaRPr lang="en-GB" sz="3200" dirty="0">
              <a:solidFill>
                <a:schemeClr val="accent3"/>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4313260" y="3171915"/>
            <a:ext cx="250450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305843"/>
            <a:ext cx="1842518"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Time:</a:t>
            </a:r>
          </a:p>
          <a:p>
            <a:pPr lvl="8">
              <a:spcAft>
                <a:spcPts val="600"/>
              </a:spcAft>
            </a:pPr>
            <a:r>
              <a:rPr lang="en-GB" sz="900" dirty="0">
                <a:solidFill>
                  <a:srgbClr val="55555A"/>
                </a:solidFill>
              </a:rPr>
              <a:t>If they are new to the role or the organization, they may need time to prove themselves. Solid, consistent performance takes time to prove. </a:t>
            </a:r>
          </a:p>
        </p:txBody>
      </p:sp>
      <p:sp>
        <p:nvSpPr>
          <p:cNvPr id="22" name="Text Placeholder 7">
            <a:extLst>
              <a:ext uri="{FF2B5EF4-FFF2-40B4-BE49-F238E27FC236}">
                <a16:creationId xmlns:a16="http://schemas.microsoft.com/office/drawing/2014/main" id="{CF265442-8279-1C48-9774-F8F7F415D45C}"/>
              </a:ext>
            </a:extLst>
          </p:cNvPr>
          <p:cNvSpPr txBox="1">
            <a:spLocks/>
          </p:cNvSpPr>
          <p:nvPr/>
        </p:nvSpPr>
        <p:spPr bwMode="auto">
          <a:xfrm>
            <a:off x="2425939" y="3305843"/>
            <a:ext cx="1681583"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Newly appointed:</a:t>
            </a:r>
          </a:p>
          <a:p>
            <a:pPr lvl="8">
              <a:spcAft>
                <a:spcPts val="600"/>
              </a:spcAft>
            </a:pPr>
            <a:r>
              <a:rPr lang="en-GB" sz="900" dirty="0">
                <a:solidFill>
                  <a:srgbClr val="55555A"/>
                </a:solidFill>
              </a:rPr>
              <a:t>Are they a new starter, new to role or is this a new level of leadership for them? You may need to allow for a settling in period before you can get a true sense of their performance.</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4317047" y="3305843"/>
            <a:ext cx="2559242" cy="13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Rotate:</a:t>
            </a:r>
          </a:p>
          <a:p>
            <a:pPr lvl="8">
              <a:spcAft>
                <a:spcPts val="600"/>
              </a:spcAft>
            </a:pPr>
            <a:r>
              <a:rPr lang="en-GB" sz="900" dirty="0">
                <a:solidFill>
                  <a:srgbClr val="55555A"/>
                </a:solidFill>
              </a:rPr>
              <a:t>We can see the potential in these individuals but this isn’t being reflected in their performance. Are they in they wrong role? Do they need a boost in motivation? Consider assigning them to a new project or getting them to lead an interesting piece of work. It’s your role to help get the best out of your people and those in this category could be your hidden gems.</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Low Performance</a:t>
            </a:r>
          </a:p>
          <a:p>
            <a:pPr lvl="8" algn="ctr">
              <a:spcAft>
                <a:spcPts val="100"/>
              </a:spcAft>
            </a:pPr>
            <a:r>
              <a:rPr lang="en-GB" sz="500" dirty="0">
                <a:solidFill>
                  <a:schemeClr val="tx1"/>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28575" cap="flat" cmpd="sng" algn="ctr">
            <a:solidFill>
              <a:schemeClr val="accent3"/>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8" name="Text Placeholder 7">
            <a:extLst>
              <a:ext uri="{FF2B5EF4-FFF2-40B4-BE49-F238E27FC236}">
                <a16:creationId xmlns:a16="http://schemas.microsoft.com/office/drawing/2014/main" id="{33733255-F541-E247-BDCD-660E1BA6BBB8}"/>
              </a:ext>
            </a:extLst>
          </p:cNvPr>
          <p:cNvSpPr txBox="1">
            <a:spLocks/>
          </p:cNvSpPr>
          <p:nvPr/>
        </p:nvSpPr>
        <p:spPr bwMode="auto">
          <a:xfrm>
            <a:off x="7054999"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chemeClr val="accent3"/>
                </a:solidFill>
              </a:rPr>
              <a:t>04</a:t>
            </a:r>
            <a:endParaRPr lang="en-GB" sz="3200" dirty="0">
              <a:solidFill>
                <a:schemeClr val="accent3"/>
              </a:solidFill>
            </a:endParaRPr>
          </a:p>
        </p:txBody>
      </p:sp>
      <p:cxnSp>
        <p:nvCxnSpPr>
          <p:cNvPr id="45" name="Straight Connector 44">
            <a:extLst>
              <a:ext uri="{FF2B5EF4-FFF2-40B4-BE49-F238E27FC236}">
                <a16:creationId xmlns:a16="http://schemas.microsoft.com/office/drawing/2014/main" id="{B6C01417-731D-4149-916F-DB604556F933}"/>
              </a:ext>
            </a:extLst>
          </p:cNvPr>
          <p:cNvCxnSpPr>
            <a:cxnSpLocks/>
          </p:cNvCxnSpPr>
          <p:nvPr/>
        </p:nvCxnSpPr>
        <p:spPr bwMode="auto">
          <a:xfrm>
            <a:off x="7054999" y="3171915"/>
            <a:ext cx="16387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6" name="Text Placeholder 7">
            <a:extLst>
              <a:ext uri="{FF2B5EF4-FFF2-40B4-BE49-F238E27FC236}">
                <a16:creationId xmlns:a16="http://schemas.microsoft.com/office/drawing/2014/main" id="{3B385317-47F3-094F-8D24-C518C5B6E800}"/>
              </a:ext>
            </a:extLst>
          </p:cNvPr>
          <p:cNvSpPr txBox="1">
            <a:spLocks/>
          </p:cNvSpPr>
          <p:nvPr/>
        </p:nvSpPr>
        <p:spPr bwMode="auto">
          <a:xfrm>
            <a:off x="7067037" y="3305843"/>
            <a:ext cx="1681583"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Coach:</a:t>
            </a:r>
          </a:p>
          <a:p>
            <a:pPr lvl="8">
              <a:spcAft>
                <a:spcPts val="600"/>
              </a:spcAft>
            </a:pPr>
            <a:r>
              <a:rPr lang="en-GB" sz="900" dirty="0">
                <a:solidFill>
                  <a:srgbClr val="55555A"/>
                </a:solidFill>
              </a:rPr>
              <a:t>Consider coaching for these individuals. It might help to boost their motivation so that they can unlock their potential.</a:t>
            </a:r>
          </a:p>
        </p:txBody>
      </p:sp>
      <p:cxnSp>
        <p:nvCxnSpPr>
          <p:cNvPr id="47" name="Straight Connector 46">
            <a:extLst>
              <a:ext uri="{FF2B5EF4-FFF2-40B4-BE49-F238E27FC236}">
                <a16:creationId xmlns:a16="http://schemas.microsoft.com/office/drawing/2014/main" id="{6F5C03C4-0DC4-7142-97BE-9D00957846FA}"/>
              </a:ext>
            </a:extLst>
          </p:cNvPr>
          <p:cNvCxnSpPr>
            <a:cxnSpLocks/>
          </p:cNvCxnSpPr>
          <p:nvPr/>
        </p:nvCxnSpPr>
        <p:spPr bwMode="auto">
          <a:xfrm>
            <a:off x="322780" y="2637905"/>
            <a:ext cx="18425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DA7DEB4D-6A7E-8345-88DD-78055835BF99}"/>
              </a:ext>
            </a:extLst>
          </p:cNvPr>
          <p:cNvCxnSpPr>
            <a:cxnSpLocks/>
          </p:cNvCxnSpPr>
          <p:nvPr/>
        </p:nvCxnSpPr>
        <p:spPr bwMode="auto">
          <a:xfrm>
            <a:off x="2413901" y="2637905"/>
            <a:ext cx="16387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CFCD24A0-905F-6347-B2EB-79EB838E5F20}"/>
              </a:ext>
            </a:extLst>
          </p:cNvPr>
          <p:cNvCxnSpPr>
            <a:cxnSpLocks/>
          </p:cNvCxnSpPr>
          <p:nvPr/>
        </p:nvCxnSpPr>
        <p:spPr bwMode="auto">
          <a:xfrm>
            <a:off x="4313260" y="2637905"/>
            <a:ext cx="2504506"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4C42836C-2900-B445-9B7C-47CA5B2E4303}"/>
              </a:ext>
            </a:extLst>
          </p:cNvPr>
          <p:cNvCxnSpPr>
            <a:cxnSpLocks/>
          </p:cNvCxnSpPr>
          <p:nvPr/>
        </p:nvCxnSpPr>
        <p:spPr bwMode="auto">
          <a:xfrm>
            <a:off x="7054999" y="2637905"/>
            <a:ext cx="1638720" cy="0"/>
          </a:xfrm>
          <a:prstGeom prst="line">
            <a:avLst/>
          </a:prstGeom>
          <a:ln>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FB53F411-52F5-A047-8D15-3525E13DBA82}"/>
              </a:ext>
            </a:extLst>
          </p:cNvPr>
          <p:cNvPicPr>
            <a:picLocks noChangeAspect="1"/>
          </p:cNvPicPr>
          <p:nvPr/>
        </p:nvPicPr>
        <p:blipFill>
          <a:blip r:embed="rId3"/>
          <a:stretch>
            <a:fillRect/>
          </a:stretch>
        </p:blipFill>
        <p:spPr>
          <a:xfrm>
            <a:off x="1720178" y="2677967"/>
            <a:ext cx="457200" cy="457200"/>
          </a:xfrm>
          <a:prstGeom prst="rect">
            <a:avLst/>
          </a:prstGeom>
        </p:spPr>
      </p:pic>
      <p:pic>
        <p:nvPicPr>
          <p:cNvPr id="8" name="Picture 7">
            <a:extLst>
              <a:ext uri="{FF2B5EF4-FFF2-40B4-BE49-F238E27FC236}">
                <a16:creationId xmlns:a16="http://schemas.microsoft.com/office/drawing/2014/main" id="{617367E3-6C08-6345-BA92-3E493BA0314F}"/>
              </a:ext>
            </a:extLst>
          </p:cNvPr>
          <p:cNvPicPr>
            <a:picLocks noChangeAspect="1"/>
          </p:cNvPicPr>
          <p:nvPr/>
        </p:nvPicPr>
        <p:blipFill>
          <a:blip r:embed="rId4"/>
          <a:stretch>
            <a:fillRect/>
          </a:stretch>
        </p:blipFill>
        <p:spPr>
          <a:xfrm>
            <a:off x="3595421" y="2677967"/>
            <a:ext cx="457200" cy="457200"/>
          </a:xfrm>
          <a:prstGeom prst="rect">
            <a:avLst/>
          </a:prstGeom>
        </p:spPr>
      </p:pic>
      <p:pic>
        <p:nvPicPr>
          <p:cNvPr id="9" name="Picture 8">
            <a:extLst>
              <a:ext uri="{FF2B5EF4-FFF2-40B4-BE49-F238E27FC236}">
                <a16:creationId xmlns:a16="http://schemas.microsoft.com/office/drawing/2014/main" id="{6781A26F-83D4-9842-B12E-A0ED881CA88B}"/>
              </a:ext>
            </a:extLst>
          </p:cNvPr>
          <p:cNvPicPr>
            <a:picLocks noChangeAspect="1"/>
          </p:cNvPicPr>
          <p:nvPr/>
        </p:nvPicPr>
        <p:blipFill>
          <a:blip r:embed="rId5"/>
          <a:stretch>
            <a:fillRect/>
          </a:stretch>
        </p:blipFill>
        <p:spPr>
          <a:xfrm>
            <a:off x="6382513" y="2677967"/>
            <a:ext cx="457200" cy="457200"/>
          </a:xfrm>
          <a:prstGeom prst="rect">
            <a:avLst/>
          </a:prstGeom>
        </p:spPr>
      </p:pic>
      <p:pic>
        <p:nvPicPr>
          <p:cNvPr id="10" name="Picture 9">
            <a:extLst>
              <a:ext uri="{FF2B5EF4-FFF2-40B4-BE49-F238E27FC236}">
                <a16:creationId xmlns:a16="http://schemas.microsoft.com/office/drawing/2014/main" id="{87356E8D-560B-BA46-B7B1-75A2DD95D611}"/>
              </a:ext>
            </a:extLst>
          </p:cNvPr>
          <p:cNvPicPr>
            <a:picLocks noChangeAspect="1"/>
          </p:cNvPicPr>
          <p:nvPr/>
        </p:nvPicPr>
        <p:blipFill>
          <a:blip r:embed="rId6"/>
          <a:stretch>
            <a:fillRect/>
          </a:stretch>
        </p:blipFill>
        <p:spPr>
          <a:xfrm>
            <a:off x="8236519" y="2677967"/>
            <a:ext cx="457200" cy="457200"/>
          </a:xfrm>
          <a:prstGeom prst="rect">
            <a:avLst/>
          </a:prstGeom>
        </p:spPr>
      </p:pic>
    </p:spTree>
    <p:extLst>
      <p:ext uri="{BB962C8B-B14F-4D97-AF65-F5344CB8AC3E}">
        <p14:creationId xmlns:p14="http://schemas.microsoft.com/office/powerpoint/2010/main" val="4501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3"/>
            <a:ext cx="5514750" cy="430887"/>
          </a:xfrm>
        </p:spPr>
        <p:txBody>
          <a:bodyPr/>
          <a:lstStyle/>
          <a:p>
            <a:r>
              <a:rPr lang="en-GB" dirty="0"/>
              <a:t>High Performance / One Level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646331"/>
          </a:xfrm>
        </p:spPr>
        <p:txBody>
          <a:bodyPr/>
          <a:lstStyle/>
          <a:p>
            <a:pPr lvl="8"/>
            <a:r>
              <a:rPr lang="en-GB" sz="1400" dirty="0"/>
              <a:t>Consistently produces exceptional results and has the potential to progress. Perhaps particularly good in one area/function and needs to broaden and learn new areas.</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631983"/>
            <a:ext cx="5225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These individuals are key to the organization. We know they have at least one upward move in them and they are high performers who are driving results. We need to value them and provide the right development opportunities to allow them to reach their potential.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2278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01</a:t>
            </a:r>
            <a:endParaRPr lang="en-GB" sz="3200" dirty="0">
              <a:solidFill>
                <a:srgbClr val="07BFB7"/>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171915"/>
            <a:ext cx="40443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457200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0AC"/>
                </a:solidFill>
              </a:rPr>
              <a:t>02</a:t>
            </a:r>
            <a:endParaRPr lang="en-GB" sz="3200" dirty="0">
              <a:solidFill>
                <a:srgbClr val="00B0AC"/>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4572000" y="3171915"/>
            <a:ext cx="41111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305843"/>
            <a:ext cx="4044392"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Reward:</a:t>
            </a:r>
          </a:p>
          <a:p>
            <a:pPr lvl="8">
              <a:spcAft>
                <a:spcPts val="600"/>
              </a:spcAft>
            </a:pPr>
            <a:r>
              <a:rPr lang="en-GB" sz="900" dirty="0">
                <a:solidFill>
                  <a:srgbClr val="55555A"/>
                </a:solidFill>
              </a:rPr>
              <a:t>This doesn’t have to be in the form of a pay-rise or bonus, you can reward them with an Appreciate card/ award, a thank you email or by having a conversation with them to thank them and recognize all of the hard work they’ve been doing and the time and effort they dedicate to their work.</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4575786" y="3305843"/>
            <a:ext cx="4358781"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Grow / promote:</a:t>
            </a:r>
          </a:p>
          <a:p>
            <a:pPr lvl="8">
              <a:spcAft>
                <a:spcPts val="600"/>
              </a:spcAft>
            </a:pPr>
            <a:r>
              <a:rPr lang="en-GB" sz="900" dirty="0">
                <a:solidFill>
                  <a:srgbClr val="55555A"/>
                </a:solidFill>
              </a:rPr>
              <a:t>Do you have the opportunity to promote this individual? Are they 80% of the way there? Be bold and take a chance on someone who is high performing and has potential to progress – it’s likely they will relish the opportunity and it will provide significant growth and experience for them.</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High Performance</a:t>
            </a:r>
          </a:p>
          <a:p>
            <a:pPr lvl="8" algn="ctr">
              <a:spcAft>
                <a:spcPts val="100"/>
              </a:spcAft>
            </a:pPr>
            <a:r>
              <a:rPr lang="en-GB" sz="500" dirty="0">
                <a:solidFill>
                  <a:schemeClr val="tx1"/>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2857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48" name="Straight Connector 47">
            <a:extLst>
              <a:ext uri="{FF2B5EF4-FFF2-40B4-BE49-F238E27FC236}">
                <a16:creationId xmlns:a16="http://schemas.microsoft.com/office/drawing/2014/main" id="{FD759CE8-8544-BF44-AFAE-B11DC1CBAD00}"/>
              </a:ext>
            </a:extLst>
          </p:cNvPr>
          <p:cNvCxnSpPr>
            <a:cxnSpLocks/>
          </p:cNvCxnSpPr>
          <p:nvPr/>
        </p:nvCxnSpPr>
        <p:spPr bwMode="auto">
          <a:xfrm>
            <a:off x="322780" y="2623275"/>
            <a:ext cx="40443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71EB044-2AF0-C147-81E9-DEF18076BFC4}"/>
              </a:ext>
            </a:extLst>
          </p:cNvPr>
          <p:cNvCxnSpPr>
            <a:cxnSpLocks/>
          </p:cNvCxnSpPr>
          <p:nvPr/>
        </p:nvCxnSpPr>
        <p:spPr bwMode="auto">
          <a:xfrm>
            <a:off x="4572000" y="2623275"/>
            <a:ext cx="41111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a16="http://schemas.microsoft.com/office/drawing/2014/main" id="{9FB6C60E-10B9-0A40-95EB-EC4FB6EDF300}"/>
              </a:ext>
            </a:extLst>
          </p:cNvPr>
          <p:cNvPicPr>
            <a:picLocks noChangeAspect="1"/>
          </p:cNvPicPr>
          <p:nvPr/>
        </p:nvPicPr>
        <p:blipFill>
          <a:blip r:embed="rId3"/>
          <a:stretch>
            <a:fillRect/>
          </a:stretch>
        </p:blipFill>
        <p:spPr>
          <a:xfrm>
            <a:off x="3909974" y="2668995"/>
            <a:ext cx="457200" cy="457200"/>
          </a:xfrm>
          <a:prstGeom prst="rect">
            <a:avLst/>
          </a:prstGeom>
        </p:spPr>
      </p:pic>
      <p:pic>
        <p:nvPicPr>
          <p:cNvPr id="9" name="Picture 8">
            <a:extLst>
              <a:ext uri="{FF2B5EF4-FFF2-40B4-BE49-F238E27FC236}">
                <a16:creationId xmlns:a16="http://schemas.microsoft.com/office/drawing/2014/main" id="{12926B68-B2BE-BC46-8B94-CEDCD3BA2516}"/>
              </a:ext>
            </a:extLst>
          </p:cNvPr>
          <p:cNvPicPr>
            <a:picLocks noChangeAspect="1"/>
          </p:cNvPicPr>
          <p:nvPr/>
        </p:nvPicPr>
        <p:blipFill>
          <a:blip r:embed="rId4"/>
          <a:stretch>
            <a:fillRect/>
          </a:stretch>
        </p:blipFill>
        <p:spPr>
          <a:xfrm>
            <a:off x="8240574" y="2668995"/>
            <a:ext cx="457200" cy="457200"/>
          </a:xfrm>
          <a:prstGeom prst="rect">
            <a:avLst/>
          </a:prstGeom>
        </p:spPr>
      </p:pic>
    </p:spTree>
    <p:extLst>
      <p:ext uri="{BB962C8B-B14F-4D97-AF65-F5344CB8AC3E}">
        <p14:creationId xmlns:p14="http://schemas.microsoft.com/office/powerpoint/2010/main" val="193392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79" y="267573"/>
            <a:ext cx="5982923" cy="430887"/>
          </a:xfrm>
        </p:spPr>
        <p:txBody>
          <a:bodyPr/>
          <a:lstStyle/>
          <a:p>
            <a:r>
              <a:rPr lang="en-GB" dirty="0"/>
              <a:t>Medium Performance / One Level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861774"/>
          </a:xfrm>
        </p:spPr>
        <p:txBody>
          <a:bodyPr/>
          <a:lstStyle/>
          <a:p>
            <a:pPr lvl="8"/>
            <a:r>
              <a:rPr lang="en-GB" sz="1400" dirty="0"/>
              <a:t>Meets expectations of the role. Understands and knows the current job well. Can adapt to new challenges and comfortably assumes new jobs and roles. Probably promotable a level vertically or able to take on a broader role.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863821"/>
            <a:ext cx="5225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This group are solid performers with potential to take on a bigger role. Ensure this group isn’t overlooked and the individuals are given development opportunities too.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2278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01</a:t>
            </a:r>
            <a:endParaRPr lang="en-GB" sz="3200" dirty="0">
              <a:solidFill>
                <a:srgbClr val="07BFB7"/>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021226"/>
            <a:ext cx="267645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315285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0AC"/>
                </a:solidFill>
              </a:rPr>
              <a:t>02</a:t>
            </a:r>
            <a:endParaRPr lang="en-GB" sz="3200" dirty="0">
              <a:solidFill>
                <a:srgbClr val="00B0AC"/>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3152850" y="3021226"/>
            <a:ext cx="2672923"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155154"/>
            <a:ext cx="2669135"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Engage:</a:t>
            </a:r>
          </a:p>
          <a:p>
            <a:pPr lvl="8">
              <a:spcAft>
                <a:spcPts val="600"/>
              </a:spcAft>
            </a:pPr>
            <a:r>
              <a:rPr lang="en-GB" sz="900" dirty="0">
                <a:solidFill>
                  <a:srgbClr val="55555A"/>
                </a:solidFill>
              </a:rPr>
              <a:t>It’s important to ensure these individuals are kept engaged and considered for opportunities to grow. Ensure they are working on their development plans and are on track to meet their goals.</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3156637" y="3155154"/>
            <a:ext cx="2669136"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Motivate:</a:t>
            </a:r>
          </a:p>
          <a:p>
            <a:pPr lvl="8">
              <a:spcAft>
                <a:spcPts val="600"/>
              </a:spcAft>
            </a:pPr>
            <a:r>
              <a:rPr lang="en-GB" sz="900" dirty="0">
                <a:solidFill>
                  <a:srgbClr val="55555A"/>
                </a:solidFill>
              </a:rPr>
              <a:t>Are they interested in the work they’re doing? Are there any pieces of work or projects that they could get involved in that really interests them and might give them to opportunity to demonstrate high performance? </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Medium Performance</a:t>
            </a:r>
          </a:p>
          <a:p>
            <a:pPr lvl="8" algn="ctr">
              <a:spcAft>
                <a:spcPts val="100"/>
              </a:spcAft>
            </a:pPr>
            <a:r>
              <a:rPr lang="en-GB" sz="500" dirty="0">
                <a:solidFill>
                  <a:schemeClr val="tx1"/>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8" name="Text Placeholder 7">
            <a:extLst>
              <a:ext uri="{FF2B5EF4-FFF2-40B4-BE49-F238E27FC236}">
                <a16:creationId xmlns:a16="http://schemas.microsoft.com/office/drawing/2014/main" id="{F386B2AF-68B9-4E40-A90B-8FF3F78BEDDA}"/>
              </a:ext>
            </a:extLst>
          </p:cNvPr>
          <p:cNvSpPr txBox="1">
            <a:spLocks/>
          </p:cNvSpPr>
          <p:nvPr/>
        </p:nvSpPr>
        <p:spPr bwMode="auto">
          <a:xfrm>
            <a:off x="5975604"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0AC"/>
                </a:solidFill>
              </a:rPr>
              <a:t>03</a:t>
            </a:r>
            <a:endParaRPr lang="en-GB" sz="3200" dirty="0">
              <a:solidFill>
                <a:srgbClr val="00B0AC"/>
              </a:solidFill>
            </a:endParaRPr>
          </a:p>
        </p:txBody>
      </p:sp>
      <p:cxnSp>
        <p:nvCxnSpPr>
          <p:cNvPr id="45" name="Straight Connector 44">
            <a:extLst>
              <a:ext uri="{FF2B5EF4-FFF2-40B4-BE49-F238E27FC236}">
                <a16:creationId xmlns:a16="http://schemas.microsoft.com/office/drawing/2014/main" id="{48713D55-9119-1349-ACF9-2CBD8F7D03C3}"/>
              </a:ext>
            </a:extLst>
          </p:cNvPr>
          <p:cNvCxnSpPr>
            <a:cxnSpLocks/>
          </p:cNvCxnSpPr>
          <p:nvPr/>
        </p:nvCxnSpPr>
        <p:spPr bwMode="auto">
          <a:xfrm>
            <a:off x="5975604" y="3021226"/>
            <a:ext cx="2672923"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6" name="Text Placeholder 7">
            <a:extLst>
              <a:ext uri="{FF2B5EF4-FFF2-40B4-BE49-F238E27FC236}">
                <a16:creationId xmlns:a16="http://schemas.microsoft.com/office/drawing/2014/main" id="{2076829C-3F78-A94E-921C-87765FA041C2}"/>
              </a:ext>
            </a:extLst>
          </p:cNvPr>
          <p:cNvSpPr txBox="1">
            <a:spLocks/>
          </p:cNvSpPr>
          <p:nvPr/>
        </p:nvSpPr>
        <p:spPr bwMode="auto">
          <a:xfrm>
            <a:off x="5979391" y="3155154"/>
            <a:ext cx="2669136" cy="13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Develop:</a:t>
            </a:r>
          </a:p>
          <a:p>
            <a:pPr lvl="8">
              <a:spcAft>
                <a:spcPts val="600"/>
              </a:spcAft>
            </a:pPr>
            <a:r>
              <a:rPr lang="en-GB" sz="900" dirty="0">
                <a:solidFill>
                  <a:srgbClr val="55555A"/>
                </a:solidFill>
              </a:rPr>
              <a:t>We know this group can do a bigger role and they are good performers. Is there an opportunity for them to lead on a piece of work or project or even lead a bigger team in order to stretch them and encourage their development? Consider using a 360 feedback tool or personality assessment to support their development and help them, and you, to bring their development plan to life.</a:t>
            </a: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28575" cap="flat" cmpd="sng" algn="ctr">
            <a:solidFill>
              <a:schemeClr val="accent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48" name="Straight Connector 47">
            <a:extLst>
              <a:ext uri="{FF2B5EF4-FFF2-40B4-BE49-F238E27FC236}">
                <a16:creationId xmlns:a16="http://schemas.microsoft.com/office/drawing/2014/main" id="{9DD0A9C9-5B8E-C147-A351-6426FB773B93}"/>
              </a:ext>
            </a:extLst>
          </p:cNvPr>
          <p:cNvCxnSpPr>
            <a:cxnSpLocks/>
          </p:cNvCxnSpPr>
          <p:nvPr/>
        </p:nvCxnSpPr>
        <p:spPr bwMode="auto">
          <a:xfrm>
            <a:off x="322780" y="2472586"/>
            <a:ext cx="267645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4BB54D0B-9F60-C74F-8EE4-4324A8EC9B7D}"/>
              </a:ext>
            </a:extLst>
          </p:cNvPr>
          <p:cNvCxnSpPr>
            <a:cxnSpLocks/>
          </p:cNvCxnSpPr>
          <p:nvPr/>
        </p:nvCxnSpPr>
        <p:spPr bwMode="auto">
          <a:xfrm>
            <a:off x="3152850" y="2472586"/>
            <a:ext cx="2672923"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324736C2-1455-4645-919A-19D01BE741F4}"/>
              </a:ext>
            </a:extLst>
          </p:cNvPr>
          <p:cNvCxnSpPr>
            <a:cxnSpLocks/>
          </p:cNvCxnSpPr>
          <p:nvPr/>
        </p:nvCxnSpPr>
        <p:spPr bwMode="auto">
          <a:xfrm>
            <a:off x="5975604" y="2472586"/>
            <a:ext cx="2672923"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2C970AF6-B454-E441-81F1-4175839F4FB4}"/>
              </a:ext>
            </a:extLst>
          </p:cNvPr>
          <p:cNvPicPr>
            <a:picLocks noChangeAspect="1"/>
          </p:cNvPicPr>
          <p:nvPr/>
        </p:nvPicPr>
        <p:blipFill>
          <a:blip r:embed="rId3"/>
          <a:stretch>
            <a:fillRect/>
          </a:stretch>
        </p:blipFill>
        <p:spPr>
          <a:xfrm>
            <a:off x="2542032" y="2518306"/>
            <a:ext cx="457200" cy="457200"/>
          </a:xfrm>
          <a:prstGeom prst="rect">
            <a:avLst/>
          </a:prstGeom>
        </p:spPr>
      </p:pic>
      <p:pic>
        <p:nvPicPr>
          <p:cNvPr id="7" name="Picture 6">
            <a:extLst>
              <a:ext uri="{FF2B5EF4-FFF2-40B4-BE49-F238E27FC236}">
                <a16:creationId xmlns:a16="http://schemas.microsoft.com/office/drawing/2014/main" id="{3B3D2882-B28D-8744-932F-3C072B428A88}"/>
              </a:ext>
            </a:extLst>
          </p:cNvPr>
          <p:cNvPicPr>
            <a:picLocks noChangeAspect="1"/>
          </p:cNvPicPr>
          <p:nvPr/>
        </p:nvPicPr>
        <p:blipFill>
          <a:blip r:embed="rId4"/>
          <a:stretch>
            <a:fillRect/>
          </a:stretch>
        </p:blipFill>
        <p:spPr>
          <a:xfrm>
            <a:off x="5368573" y="2518306"/>
            <a:ext cx="457200" cy="457200"/>
          </a:xfrm>
          <a:prstGeom prst="rect">
            <a:avLst/>
          </a:prstGeom>
        </p:spPr>
      </p:pic>
      <p:pic>
        <p:nvPicPr>
          <p:cNvPr id="8" name="Picture 7">
            <a:extLst>
              <a:ext uri="{FF2B5EF4-FFF2-40B4-BE49-F238E27FC236}">
                <a16:creationId xmlns:a16="http://schemas.microsoft.com/office/drawing/2014/main" id="{852BF66F-17DB-5540-9D50-7856FE6922E5}"/>
              </a:ext>
            </a:extLst>
          </p:cNvPr>
          <p:cNvPicPr>
            <a:picLocks noChangeAspect="1"/>
          </p:cNvPicPr>
          <p:nvPr/>
        </p:nvPicPr>
        <p:blipFill>
          <a:blip r:embed="rId5"/>
          <a:stretch>
            <a:fillRect/>
          </a:stretch>
        </p:blipFill>
        <p:spPr>
          <a:xfrm>
            <a:off x="8195114" y="2518306"/>
            <a:ext cx="457200" cy="457200"/>
          </a:xfrm>
          <a:prstGeom prst="rect">
            <a:avLst/>
          </a:prstGeom>
        </p:spPr>
      </p:pic>
    </p:spTree>
    <p:extLst>
      <p:ext uri="{BB962C8B-B14F-4D97-AF65-F5344CB8AC3E}">
        <p14:creationId xmlns:p14="http://schemas.microsoft.com/office/powerpoint/2010/main" val="7202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79" y="267573"/>
            <a:ext cx="5982923" cy="430887"/>
          </a:xfrm>
        </p:spPr>
        <p:txBody>
          <a:bodyPr/>
          <a:lstStyle/>
          <a:p>
            <a:r>
              <a:rPr lang="en-GB" dirty="0"/>
              <a:t>Low Performance / One Level Up</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3" y="889186"/>
            <a:ext cx="5185563" cy="861774"/>
          </a:xfrm>
        </p:spPr>
        <p:txBody>
          <a:bodyPr/>
          <a:lstStyle/>
          <a:p>
            <a:pPr lvl="8"/>
            <a:r>
              <a:rPr lang="en-GB" sz="1400" dirty="0"/>
              <a:t>Likely to be limited potential but could take on new/additional challenges. Currently underperforming or demonstrating inconsistent performance. May be new to job or in wrong job currently.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863821"/>
            <a:ext cx="5225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This is an interesting group – we know they have potential for a bigger role, be that vertically or laterally however, they’re not demonstrating the performance we’d expect to see. Are they new to role or to the organization? </a:t>
            </a:r>
            <a:endParaRPr lang="en-GB" sz="1000" dirty="0"/>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Low Performance</a:t>
            </a:r>
          </a:p>
          <a:p>
            <a:pPr lvl="8" algn="ctr">
              <a:spcAft>
                <a:spcPts val="100"/>
              </a:spcAft>
            </a:pPr>
            <a:r>
              <a:rPr lang="en-GB" sz="500" dirty="0">
                <a:solidFill>
                  <a:schemeClr val="tx1"/>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7" name="Text Placeholder 7">
            <a:extLst>
              <a:ext uri="{FF2B5EF4-FFF2-40B4-BE49-F238E27FC236}">
                <a16:creationId xmlns:a16="http://schemas.microsoft.com/office/drawing/2014/main" id="{C6A8B5ED-2CDF-674C-9BF1-A95035914FF3}"/>
              </a:ext>
            </a:extLst>
          </p:cNvPr>
          <p:cNvSpPr txBox="1">
            <a:spLocks/>
          </p:cNvSpPr>
          <p:nvPr/>
        </p:nvSpPr>
        <p:spPr bwMode="auto">
          <a:xfrm>
            <a:off x="32278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01</a:t>
            </a:r>
            <a:endParaRPr lang="en-GB" sz="3200" dirty="0">
              <a:solidFill>
                <a:srgbClr val="07BFB7"/>
              </a:solidFill>
            </a:endParaRPr>
          </a:p>
        </p:txBody>
      </p:sp>
      <p:cxnSp>
        <p:nvCxnSpPr>
          <p:cNvPr id="48" name="Straight Connector 47">
            <a:extLst>
              <a:ext uri="{FF2B5EF4-FFF2-40B4-BE49-F238E27FC236}">
                <a16:creationId xmlns:a16="http://schemas.microsoft.com/office/drawing/2014/main" id="{25F44FD8-9748-BF43-B0D8-075F0FF36B1F}"/>
              </a:ext>
            </a:extLst>
          </p:cNvPr>
          <p:cNvCxnSpPr>
            <a:cxnSpLocks/>
          </p:cNvCxnSpPr>
          <p:nvPr/>
        </p:nvCxnSpPr>
        <p:spPr bwMode="auto">
          <a:xfrm>
            <a:off x="322780" y="3171915"/>
            <a:ext cx="40443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9" name="Text Placeholder 7">
            <a:extLst>
              <a:ext uri="{FF2B5EF4-FFF2-40B4-BE49-F238E27FC236}">
                <a16:creationId xmlns:a16="http://schemas.microsoft.com/office/drawing/2014/main" id="{3611E37D-BAF6-BA4B-A2B1-D362F231C21F}"/>
              </a:ext>
            </a:extLst>
          </p:cNvPr>
          <p:cNvSpPr txBox="1">
            <a:spLocks/>
          </p:cNvSpPr>
          <p:nvPr/>
        </p:nvSpPr>
        <p:spPr bwMode="auto">
          <a:xfrm>
            <a:off x="4572000" y="267947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B0AC"/>
                </a:solidFill>
              </a:rPr>
              <a:t>02</a:t>
            </a:r>
            <a:endParaRPr lang="en-GB" sz="3200" dirty="0">
              <a:solidFill>
                <a:srgbClr val="00B0AC"/>
              </a:solidFill>
            </a:endParaRPr>
          </a:p>
        </p:txBody>
      </p:sp>
      <p:cxnSp>
        <p:nvCxnSpPr>
          <p:cNvPr id="50" name="Straight Connector 49">
            <a:extLst>
              <a:ext uri="{FF2B5EF4-FFF2-40B4-BE49-F238E27FC236}">
                <a16:creationId xmlns:a16="http://schemas.microsoft.com/office/drawing/2014/main" id="{E0349196-0ADF-6046-B394-34D84C0A3ABF}"/>
              </a:ext>
            </a:extLst>
          </p:cNvPr>
          <p:cNvCxnSpPr>
            <a:cxnSpLocks/>
          </p:cNvCxnSpPr>
          <p:nvPr/>
        </p:nvCxnSpPr>
        <p:spPr bwMode="auto">
          <a:xfrm>
            <a:off x="4572000" y="3171915"/>
            <a:ext cx="41111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1" name="Text Placeholder 7">
            <a:extLst>
              <a:ext uri="{FF2B5EF4-FFF2-40B4-BE49-F238E27FC236}">
                <a16:creationId xmlns:a16="http://schemas.microsoft.com/office/drawing/2014/main" id="{D5904338-E510-B148-AAFB-F778222EA902}"/>
              </a:ext>
            </a:extLst>
          </p:cNvPr>
          <p:cNvSpPr txBox="1">
            <a:spLocks/>
          </p:cNvSpPr>
          <p:nvPr/>
        </p:nvSpPr>
        <p:spPr bwMode="auto">
          <a:xfrm>
            <a:off x="322782" y="3305843"/>
            <a:ext cx="4044392"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Coach:</a:t>
            </a:r>
          </a:p>
          <a:p>
            <a:pPr lvl="8">
              <a:spcAft>
                <a:spcPts val="600"/>
              </a:spcAft>
            </a:pPr>
            <a:r>
              <a:rPr lang="en-GB" sz="900" dirty="0">
                <a:solidFill>
                  <a:srgbClr val="55555A"/>
                </a:solidFill>
              </a:rPr>
              <a:t>Coaching for how to deal with leadership challenges and obstacles might help to improve their performance and will better prepare them for a bigger role in the future.</a:t>
            </a:r>
          </a:p>
        </p:txBody>
      </p:sp>
      <p:sp>
        <p:nvSpPr>
          <p:cNvPr id="52" name="Text Placeholder 7">
            <a:extLst>
              <a:ext uri="{FF2B5EF4-FFF2-40B4-BE49-F238E27FC236}">
                <a16:creationId xmlns:a16="http://schemas.microsoft.com/office/drawing/2014/main" id="{63C106EC-CA99-D347-AA2F-3E4C1CA1FF8F}"/>
              </a:ext>
            </a:extLst>
          </p:cNvPr>
          <p:cNvSpPr txBox="1">
            <a:spLocks/>
          </p:cNvSpPr>
          <p:nvPr/>
        </p:nvSpPr>
        <p:spPr bwMode="auto">
          <a:xfrm>
            <a:off x="4575786" y="3305843"/>
            <a:ext cx="4358781"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Motivate:</a:t>
            </a:r>
          </a:p>
          <a:p>
            <a:pPr lvl="8">
              <a:spcAft>
                <a:spcPts val="600"/>
              </a:spcAft>
            </a:pPr>
            <a:r>
              <a:rPr lang="en-GB" sz="900" dirty="0">
                <a:solidFill>
                  <a:srgbClr val="55555A"/>
                </a:solidFill>
              </a:rPr>
              <a:t>Could they been lacking the motivation to want to perform better in there role? Provide incentives and ensure you praise them when they do a good piece of work. They might need some inspiration…have a conversation with them to really understand what motivates them and work together to bring meaning to the work they are doing.</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2857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53" name="Straight Connector 52">
            <a:extLst>
              <a:ext uri="{FF2B5EF4-FFF2-40B4-BE49-F238E27FC236}">
                <a16:creationId xmlns:a16="http://schemas.microsoft.com/office/drawing/2014/main" id="{06D9F7DB-AD88-DB4B-9A58-FCF2A3D31B18}"/>
              </a:ext>
            </a:extLst>
          </p:cNvPr>
          <p:cNvCxnSpPr>
            <a:cxnSpLocks/>
          </p:cNvCxnSpPr>
          <p:nvPr/>
        </p:nvCxnSpPr>
        <p:spPr bwMode="auto">
          <a:xfrm>
            <a:off x="322780" y="2630591"/>
            <a:ext cx="40443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F6E3D9F0-6DE9-764B-88AB-ECBB1BC95837}"/>
              </a:ext>
            </a:extLst>
          </p:cNvPr>
          <p:cNvCxnSpPr>
            <a:cxnSpLocks/>
          </p:cNvCxnSpPr>
          <p:nvPr/>
        </p:nvCxnSpPr>
        <p:spPr bwMode="auto">
          <a:xfrm>
            <a:off x="4572000" y="2630591"/>
            <a:ext cx="4111142"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3C14ABE7-1B26-AE44-8B31-E24BE72F06BF}"/>
              </a:ext>
            </a:extLst>
          </p:cNvPr>
          <p:cNvPicPr>
            <a:picLocks noChangeAspect="1"/>
          </p:cNvPicPr>
          <p:nvPr/>
        </p:nvPicPr>
        <p:blipFill>
          <a:blip r:embed="rId3"/>
          <a:stretch>
            <a:fillRect/>
          </a:stretch>
        </p:blipFill>
        <p:spPr>
          <a:xfrm>
            <a:off x="3909974" y="2672653"/>
            <a:ext cx="457200" cy="457200"/>
          </a:xfrm>
          <a:prstGeom prst="rect">
            <a:avLst/>
          </a:prstGeom>
        </p:spPr>
      </p:pic>
      <p:pic>
        <p:nvPicPr>
          <p:cNvPr id="5" name="Picture 4">
            <a:extLst>
              <a:ext uri="{FF2B5EF4-FFF2-40B4-BE49-F238E27FC236}">
                <a16:creationId xmlns:a16="http://schemas.microsoft.com/office/drawing/2014/main" id="{C5F50495-0715-AA4D-8544-601A871CBC59}"/>
              </a:ext>
            </a:extLst>
          </p:cNvPr>
          <p:cNvPicPr>
            <a:picLocks noChangeAspect="1"/>
          </p:cNvPicPr>
          <p:nvPr/>
        </p:nvPicPr>
        <p:blipFill>
          <a:blip r:embed="rId4"/>
          <a:stretch>
            <a:fillRect/>
          </a:stretch>
        </p:blipFill>
        <p:spPr>
          <a:xfrm>
            <a:off x="8203998" y="2672653"/>
            <a:ext cx="457200" cy="457200"/>
          </a:xfrm>
          <a:prstGeom prst="rect">
            <a:avLst/>
          </a:prstGeom>
        </p:spPr>
      </p:pic>
    </p:spTree>
    <p:extLst>
      <p:ext uri="{BB962C8B-B14F-4D97-AF65-F5344CB8AC3E}">
        <p14:creationId xmlns:p14="http://schemas.microsoft.com/office/powerpoint/2010/main" val="316669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79" y="267573"/>
            <a:ext cx="5982923" cy="430887"/>
          </a:xfrm>
        </p:spPr>
        <p:txBody>
          <a:bodyPr/>
          <a:lstStyle/>
          <a:p>
            <a:r>
              <a:rPr lang="en-GB" dirty="0"/>
              <a:t>High Performance / At Level</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4" y="889186"/>
            <a:ext cx="4374832" cy="646331"/>
          </a:xfrm>
        </p:spPr>
        <p:txBody>
          <a:bodyPr/>
          <a:lstStyle/>
          <a:p>
            <a:pPr lvl="8"/>
            <a:r>
              <a:rPr lang="en-GB" sz="1400" dirty="0"/>
              <a:t>Consistently produces exceptional results in a defined or focused area. May not easily adapt to new situations outside of functional area.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80" y="1644864"/>
            <a:ext cx="2830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Those in this group are critical to our organization and we need to ensure they feel valued.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2278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01</a:t>
            </a:r>
            <a:endParaRPr lang="en-GB" sz="3200" dirty="0">
              <a:solidFill>
                <a:srgbClr val="009DDC"/>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021226"/>
            <a:ext cx="2676452"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315285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02</a:t>
            </a:r>
            <a:endParaRPr lang="en-GB" sz="3200" dirty="0">
              <a:solidFill>
                <a:srgbClr val="009DDC"/>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3152850" y="3021226"/>
            <a:ext cx="2672923"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155154"/>
            <a:ext cx="2669135"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Invaluable:</a:t>
            </a:r>
          </a:p>
          <a:p>
            <a:pPr lvl="8">
              <a:spcAft>
                <a:spcPts val="600"/>
              </a:spcAft>
            </a:pPr>
            <a:r>
              <a:rPr lang="en-GB" sz="900" dirty="0">
                <a:solidFill>
                  <a:srgbClr val="55555A"/>
                </a:solidFill>
              </a:rPr>
              <a:t>Ensure they know how valued they are. Have regular conversations with them to ensure they stay motivated and feel valued. They are critical in driving and delivering results for the organization.</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3156637" y="3155154"/>
            <a:ext cx="2669136"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Retain:</a:t>
            </a:r>
          </a:p>
          <a:p>
            <a:pPr lvl="8">
              <a:spcAft>
                <a:spcPts val="600"/>
              </a:spcAft>
            </a:pPr>
            <a:r>
              <a:rPr lang="en-GB" sz="900" dirty="0">
                <a:solidFill>
                  <a:srgbClr val="55555A"/>
                </a:solidFill>
              </a:rPr>
              <a:t>We don’t want to lose these individuals and we want to ensure they continue delivering great performance year after year. Make sure this group are not over-looked or sat in the shadows of those who are aiming for bigger roles. </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High Performance</a:t>
            </a:r>
          </a:p>
          <a:p>
            <a:pPr lvl="8" algn="ctr">
              <a:spcAft>
                <a:spcPts val="100"/>
              </a:spcAft>
            </a:pPr>
            <a:r>
              <a:rPr lang="en-GB" sz="500" dirty="0">
                <a:solidFill>
                  <a:schemeClr val="tx1"/>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8" name="Text Placeholder 7">
            <a:extLst>
              <a:ext uri="{FF2B5EF4-FFF2-40B4-BE49-F238E27FC236}">
                <a16:creationId xmlns:a16="http://schemas.microsoft.com/office/drawing/2014/main" id="{F386B2AF-68B9-4E40-A90B-8FF3F78BEDDA}"/>
              </a:ext>
            </a:extLst>
          </p:cNvPr>
          <p:cNvSpPr txBox="1">
            <a:spLocks/>
          </p:cNvSpPr>
          <p:nvPr/>
        </p:nvSpPr>
        <p:spPr bwMode="auto">
          <a:xfrm>
            <a:off x="5975604"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03</a:t>
            </a:r>
            <a:endParaRPr lang="en-GB" sz="3200" dirty="0">
              <a:solidFill>
                <a:srgbClr val="009DDC"/>
              </a:solidFill>
            </a:endParaRPr>
          </a:p>
        </p:txBody>
      </p:sp>
      <p:cxnSp>
        <p:nvCxnSpPr>
          <p:cNvPr id="45" name="Straight Connector 44">
            <a:extLst>
              <a:ext uri="{FF2B5EF4-FFF2-40B4-BE49-F238E27FC236}">
                <a16:creationId xmlns:a16="http://schemas.microsoft.com/office/drawing/2014/main" id="{48713D55-9119-1349-ACF9-2CBD8F7D03C3}"/>
              </a:ext>
            </a:extLst>
          </p:cNvPr>
          <p:cNvCxnSpPr>
            <a:cxnSpLocks/>
          </p:cNvCxnSpPr>
          <p:nvPr/>
        </p:nvCxnSpPr>
        <p:spPr bwMode="auto">
          <a:xfrm>
            <a:off x="5975604" y="3021226"/>
            <a:ext cx="2672923"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6" name="Text Placeholder 7">
            <a:extLst>
              <a:ext uri="{FF2B5EF4-FFF2-40B4-BE49-F238E27FC236}">
                <a16:creationId xmlns:a16="http://schemas.microsoft.com/office/drawing/2014/main" id="{2076829C-3F78-A94E-921C-87765FA041C2}"/>
              </a:ext>
            </a:extLst>
          </p:cNvPr>
          <p:cNvSpPr txBox="1">
            <a:spLocks/>
          </p:cNvSpPr>
          <p:nvPr/>
        </p:nvSpPr>
        <p:spPr bwMode="auto">
          <a:xfrm>
            <a:off x="5979391" y="3155154"/>
            <a:ext cx="2669136"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Reward:</a:t>
            </a:r>
          </a:p>
          <a:p>
            <a:pPr lvl="8">
              <a:spcAft>
                <a:spcPts val="600"/>
              </a:spcAft>
            </a:pPr>
            <a:r>
              <a:rPr lang="en-GB" sz="900" dirty="0">
                <a:solidFill>
                  <a:srgbClr val="55555A"/>
                </a:solidFill>
              </a:rPr>
              <a:t>This doesn’t have to be in the form of a pay-rise or bonus, you can reward them with an Appreciate card/ award, a thank you email or by having a conversation with them to thank them and recognize all of the hard work they’ve been doing and the time and effort they dedicate to their work.</a:t>
            </a: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28575" cap="flat" cmpd="sng" algn="ctr">
            <a:solidFill>
              <a:srgbClr val="009DD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47" name="Straight Connector 46">
            <a:extLst>
              <a:ext uri="{FF2B5EF4-FFF2-40B4-BE49-F238E27FC236}">
                <a16:creationId xmlns:a16="http://schemas.microsoft.com/office/drawing/2014/main" id="{8C2BCDEA-3EB7-EF47-B3CE-27F68F885AC8}"/>
              </a:ext>
            </a:extLst>
          </p:cNvPr>
          <p:cNvCxnSpPr>
            <a:cxnSpLocks/>
          </p:cNvCxnSpPr>
          <p:nvPr/>
        </p:nvCxnSpPr>
        <p:spPr bwMode="auto">
          <a:xfrm>
            <a:off x="322780" y="2479900"/>
            <a:ext cx="2676452"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80F51FF0-C97E-4A45-8664-D83847E67033}"/>
              </a:ext>
            </a:extLst>
          </p:cNvPr>
          <p:cNvCxnSpPr>
            <a:cxnSpLocks/>
          </p:cNvCxnSpPr>
          <p:nvPr/>
        </p:nvCxnSpPr>
        <p:spPr bwMode="auto">
          <a:xfrm>
            <a:off x="3152850" y="2479900"/>
            <a:ext cx="2672923"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0EBFD0FD-0500-CD49-A266-15B32CF06694}"/>
              </a:ext>
            </a:extLst>
          </p:cNvPr>
          <p:cNvCxnSpPr>
            <a:cxnSpLocks/>
          </p:cNvCxnSpPr>
          <p:nvPr/>
        </p:nvCxnSpPr>
        <p:spPr bwMode="auto">
          <a:xfrm>
            <a:off x="5975604" y="2479900"/>
            <a:ext cx="2672923"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928882DB-6949-F143-BBDF-18FCEE81FDCC}"/>
              </a:ext>
            </a:extLst>
          </p:cNvPr>
          <p:cNvPicPr>
            <a:picLocks noChangeAspect="1"/>
          </p:cNvPicPr>
          <p:nvPr/>
        </p:nvPicPr>
        <p:blipFill>
          <a:blip r:embed="rId3"/>
          <a:stretch>
            <a:fillRect/>
          </a:stretch>
        </p:blipFill>
        <p:spPr>
          <a:xfrm>
            <a:off x="2542032" y="2529419"/>
            <a:ext cx="457200" cy="457200"/>
          </a:xfrm>
          <a:prstGeom prst="rect">
            <a:avLst/>
          </a:prstGeom>
        </p:spPr>
      </p:pic>
      <p:pic>
        <p:nvPicPr>
          <p:cNvPr id="5" name="Picture 4">
            <a:extLst>
              <a:ext uri="{FF2B5EF4-FFF2-40B4-BE49-F238E27FC236}">
                <a16:creationId xmlns:a16="http://schemas.microsoft.com/office/drawing/2014/main" id="{F15F35EC-AC4B-D846-B676-BFD853A44C16}"/>
              </a:ext>
            </a:extLst>
          </p:cNvPr>
          <p:cNvPicPr>
            <a:picLocks noChangeAspect="1"/>
          </p:cNvPicPr>
          <p:nvPr/>
        </p:nvPicPr>
        <p:blipFill>
          <a:blip r:embed="rId4"/>
          <a:stretch>
            <a:fillRect/>
          </a:stretch>
        </p:blipFill>
        <p:spPr>
          <a:xfrm>
            <a:off x="5368573" y="2529419"/>
            <a:ext cx="457200" cy="457200"/>
          </a:xfrm>
          <a:prstGeom prst="rect">
            <a:avLst/>
          </a:prstGeom>
        </p:spPr>
      </p:pic>
      <p:pic>
        <p:nvPicPr>
          <p:cNvPr id="6" name="Picture 5">
            <a:extLst>
              <a:ext uri="{FF2B5EF4-FFF2-40B4-BE49-F238E27FC236}">
                <a16:creationId xmlns:a16="http://schemas.microsoft.com/office/drawing/2014/main" id="{FFB53F57-769F-844E-8A10-5A7610A9AA4C}"/>
              </a:ext>
            </a:extLst>
          </p:cNvPr>
          <p:cNvPicPr>
            <a:picLocks noChangeAspect="1"/>
          </p:cNvPicPr>
          <p:nvPr/>
        </p:nvPicPr>
        <p:blipFill>
          <a:blip r:embed="rId5"/>
          <a:stretch>
            <a:fillRect/>
          </a:stretch>
        </p:blipFill>
        <p:spPr>
          <a:xfrm>
            <a:off x="8225942" y="2529419"/>
            <a:ext cx="457200" cy="457200"/>
          </a:xfrm>
          <a:prstGeom prst="rect">
            <a:avLst/>
          </a:prstGeom>
        </p:spPr>
      </p:pic>
    </p:spTree>
    <p:extLst>
      <p:ext uri="{BB962C8B-B14F-4D97-AF65-F5344CB8AC3E}">
        <p14:creationId xmlns:p14="http://schemas.microsoft.com/office/powerpoint/2010/main" val="123841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79" y="267573"/>
            <a:ext cx="5982923" cy="430887"/>
          </a:xfrm>
        </p:spPr>
        <p:txBody>
          <a:bodyPr/>
          <a:lstStyle/>
          <a:p>
            <a:r>
              <a:rPr lang="en-GB" dirty="0"/>
              <a:t>Medium Performance / At Level</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4" y="889186"/>
            <a:ext cx="5397702" cy="646331"/>
          </a:xfrm>
        </p:spPr>
        <p:txBody>
          <a:bodyPr/>
          <a:lstStyle/>
          <a:p>
            <a:pPr lvl="8"/>
            <a:r>
              <a:rPr lang="en-GB" sz="1400" dirty="0"/>
              <a:t>Specialist skill set but no potential to grow upwards. Consistently meets expectations. Knows current job well, but may not adapt well to new situations.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79" y="1644864"/>
            <a:ext cx="52660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Individuals in this group could be our key specialists. They’re solid performers in their current role, they know the job well and they are often the ones people turn to for specialist advice and help. They may not have the potential or the aspiration to move upwards but they are nonetheless very valuable to our organisation.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2278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01</a:t>
            </a:r>
            <a:endParaRPr lang="en-GB" sz="3200" dirty="0">
              <a:solidFill>
                <a:srgbClr val="009DDC"/>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021226"/>
            <a:ext cx="4044394"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463085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02</a:t>
            </a:r>
            <a:endParaRPr lang="en-GB" sz="3200" dirty="0">
              <a:solidFill>
                <a:srgbClr val="009DDC"/>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4630850" y="3021226"/>
            <a:ext cx="4044978"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155154"/>
            <a:ext cx="4044392" cy="12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Engage:</a:t>
            </a:r>
          </a:p>
          <a:p>
            <a:pPr lvl="8">
              <a:spcAft>
                <a:spcPts val="600"/>
              </a:spcAft>
            </a:pPr>
            <a:r>
              <a:rPr lang="en-GB" sz="900" dirty="0">
                <a:solidFill>
                  <a:srgbClr val="55555A"/>
                </a:solidFill>
              </a:rPr>
              <a:t>Take the time to ensure that these individuals are engaged in what they are doing. Make sure that work isn’t becoming stagnant for them and that they are happy and satisfied with their work. It’s all too easy to keep giving the same tasks to the individuals who know how to do it best and will get it done right first time, but this can mean that they don’t have the capacity to take on new and exciting tasks and they might be overlooked for new projects because they are the best people to do the tasks currently assigned to them.</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4634636" y="3155154"/>
            <a:ext cx="4041191"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Leverage:</a:t>
            </a:r>
          </a:p>
          <a:p>
            <a:pPr lvl="8">
              <a:spcAft>
                <a:spcPts val="600"/>
              </a:spcAft>
            </a:pPr>
            <a:r>
              <a:rPr lang="en-GB" sz="900" dirty="0">
                <a:solidFill>
                  <a:srgbClr val="55555A"/>
                </a:solidFill>
              </a:rPr>
              <a:t>These individuals know their role well and are probably best placed to train others on the same tasks. Leverage this – it’ll give the individual an opportunity to take the lead and the trainee the opportunity to learn from the expert. Use their expert knowledge to feed into process improvements. They will likely know the tried and tested methods and may have a good judgement of whether they think a new approach will work. Incorporate this as part of their development. </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Medium Performance</a:t>
            </a:r>
          </a:p>
          <a:p>
            <a:pPr lvl="8" algn="ctr">
              <a:spcAft>
                <a:spcPts val="100"/>
              </a:spcAft>
            </a:pPr>
            <a:r>
              <a:rPr lang="en-GB" sz="500" dirty="0">
                <a:solidFill>
                  <a:schemeClr val="tx1"/>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28575" cap="flat" cmpd="sng" algn="ctr">
            <a:solidFill>
              <a:srgbClr val="009DD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47" name="Straight Connector 46">
            <a:extLst>
              <a:ext uri="{FF2B5EF4-FFF2-40B4-BE49-F238E27FC236}">
                <a16:creationId xmlns:a16="http://schemas.microsoft.com/office/drawing/2014/main" id="{B5931982-FFA0-8242-BAC0-CE061358756C}"/>
              </a:ext>
            </a:extLst>
          </p:cNvPr>
          <p:cNvCxnSpPr>
            <a:cxnSpLocks/>
          </p:cNvCxnSpPr>
          <p:nvPr/>
        </p:nvCxnSpPr>
        <p:spPr bwMode="auto">
          <a:xfrm>
            <a:off x="322780" y="2479902"/>
            <a:ext cx="4044394"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E9F2845A-345A-7045-8C58-B20E70DCE0E2}"/>
              </a:ext>
            </a:extLst>
          </p:cNvPr>
          <p:cNvCxnSpPr>
            <a:cxnSpLocks/>
          </p:cNvCxnSpPr>
          <p:nvPr/>
        </p:nvCxnSpPr>
        <p:spPr bwMode="auto">
          <a:xfrm>
            <a:off x="4630850" y="2479902"/>
            <a:ext cx="4044978"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a16="http://schemas.microsoft.com/office/drawing/2014/main" id="{C6B72900-1181-7A41-ADA4-D25B9458769F}"/>
              </a:ext>
            </a:extLst>
          </p:cNvPr>
          <p:cNvPicPr>
            <a:picLocks noChangeAspect="1"/>
          </p:cNvPicPr>
          <p:nvPr/>
        </p:nvPicPr>
        <p:blipFill>
          <a:blip r:embed="rId3"/>
          <a:stretch>
            <a:fillRect/>
          </a:stretch>
        </p:blipFill>
        <p:spPr>
          <a:xfrm>
            <a:off x="3909974" y="2519261"/>
            <a:ext cx="457200" cy="457200"/>
          </a:xfrm>
          <a:prstGeom prst="rect">
            <a:avLst/>
          </a:prstGeom>
        </p:spPr>
      </p:pic>
      <p:pic>
        <p:nvPicPr>
          <p:cNvPr id="9" name="Picture 8">
            <a:extLst>
              <a:ext uri="{FF2B5EF4-FFF2-40B4-BE49-F238E27FC236}">
                <a16:creationId xmlns:a16="http://schemas.microsoft.com/office/drawing/2014/main" id="{48A987D0-280C-CF4B-A766-394D4F3AC70D}"/>
              </a:ext>
            </a:extLst>
          </p:cNvPr>
          <p:cNvPicPr>
            <a:picLocks noChangeAspect="1"/>
          </p:cNvPicPr>
          <p:nvPr/>
        </p:nvPicPr>
        <p:blipFill>
          <a:blip r:embed="rId4"/>
          <a:stretch>
            <a:fillRect/>
          </a:stretch>
        </p:blipFill>
        <p:spPr>
          <a:xfrm>
            <a:off x="8218627" y="2526575"/>
            <a:ext cx="457200" cy="457200"/>
          </a:xfrm>
          <a:prstGeom prst="rect">
            <a:avLst/>
          </a:prstGeom>
        </p:spPr>
      </p:pic>
    </p:spTree>
    <p:extLst>
      <p:ext uri="{BB962C8B-B14F-4D97-AF65-F5344CB8AC3E}">
        <p14:creationId xmlns:p14="http://schemas.microsoft.com/office/powerpoint/2010/main" val="420292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79" y="267573"/>
            <a:ext cx="5982923" cy="430887"/>
          </a:xfrm>
        </p:spPr>
        <p:txBody>
          <a:bodyPr/>
          <a:lstStyle/>
          <a:p>
            <a:r>
              <a:rPr lang="en-GB" dirty="0"/>
              <a:t>Low Performance / At Level</a:t>
            </a: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4" y="889186"/>
            <a:ext cx="2961741" cy="215444"/>
          </a:xfrm>
        </p:spPr>
        <p:txBody>
          <a:bodyPr/>
          <a:lstStyle/>
          <a:p>
            <a:pPr lvl="8"/>
            <a:r>
              <a:rPr lang="en-GB" sz="1400" dirty="0"/>
              <a:t>Limited upward or lateral potential and currently underperforming. </a:t>
            </a:r>
          </a:p>
        </p:txBody>
      </p:sp>
      <p:sp>
        <p:nvSpPr>
          <p:cNvPr id="17" name="Text Placeholder 7">
            <a:extLst>
              <a:ext uri="{FF2B5EF4-FFF2-40B4-BE49-F238E27FC236}">
                <a16:creationId xmlns:a16="http://schemas.microsoft.com/office/drawing/2014/main" id="{F076B622-44B9-FA4C-982B-7C19DD1ACBB6}"/>
              </a:ext>
            </a:extLst>
          </p:cNvPr>
          <p:cNvSpPr txBox="1">
            <a:spLocks/>
          </p:cNvSpPr>
          <p:nvPr/>
        </p:nvSpPr>
        <p:spPr bwMode="auto">
          <a:xfrm>
            <a:off x="322779" y="1447374"/>
            <a:ext cx="27349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rgbClr val="55555A"/>
                </a:solidFill>
              </a:rPr>
              <a:t>These individuals can be blockers for those rising up and through teams. It’s important to understand why they are displaying low performance. </a:t>
            </a:r>
            <a:endParaRPr lang="en-GB" sz="1000" dirty="0"/>
          </a:p>
        </p:txBody>
      </p:sp>
      <p:sp>
        <p:nvSpPr>
          <p:cNvPr id="12" name="Text Placeholder 7">
            <a:extLst>
              <a:ext uri="{FF2B5EF4-FFF2-40B4-BE49-F238E27FC236}">
                <a16:creationId xmlns:a16="http://schemas.microsoft.com/office/drawing/2014/main" id="{FAF11D1E-DAB0-5E4A-861A-35A717D7E856}"/>
              </a:ext>
            </a:extLst>
          </p:cNvPr>
          <p:cNvSpPr txBox="1">
            <a:spLocks/>
          </p:cNvSpPr>
          <p:nvPr/>
        </p:nvSpPr>
        <p:spPr bwMode="auto">
          <a:xfrm>
            <a:off x="32278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01</a:t>
            </a:r>
            <a:endParaRPr lang="en-GB" sz="3200" dirty="0">
              <a:solidFill>
                <a:srgbClr val="009DDC"/>
              </a:solidFill>
            </a:endParaRPr>
          </a:p>
        </p:txBody>
      </p:sp>
      <p:cxnSp>
        <p:nvCxnSpPr>
          <p:cNvPr id="13" name="Straight Connector 12">
            <a:extLst>
              <a:ext uri="{FF2B5EF4-FFF2-40B4-BE49-F238E27FC236}">
                <a16:creationId xmlns:a16="http://schemas.microsoft.com/office/drawing/2014/main" id="{7CF5A57D-B444-7742-8E08-B161688A2779}"/>
              </a:ext>
            </a:extLst>
          </p:cNvPr>
          <p:cNvCxnSpPr>
            <a:cxnSpLocks/>
          </p:cNvCxnSpPr>
          <p:nvPr/>
        </p:nvCxnSpPr>
        <p:spPr bwMode="auto">
          <a:xfrm>
            <a:off x="322780" y="3021226"/>
            <a:ext cx="4044394"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9" name="Text Placeholder 7">
            <a:extLst>
              <a:ext uri="{FF2B5EF4-FFF2-40B4-BE49-F238E27FC236}">
                <a16:creationId xmlns:a16="http://schemas.microsoft.com/office/drawing/2014/main" id="{5FA6954F-7A2B-1B4F-9AB9-3C8E35AA87DC}"/>
              </a:ext>
            </a:extLst>
          </p:cNvPr>
          <p:cNvSpPr txBox="1">
            <a:spLocks/>
          </p:cNvSpPr>
          <p:nvPr/>
        </p:nvSpPr>
        <p:spPr bwMode="auto">
          <a:xfrm>
            <a:off x="4630850" y="2528783"/>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9DDC"/>
                </a:solidFill>
              </a:rPr>
              <a:t>02</a:t>
            </a:r>
            <a:endParaRPr lang="en-GB" sz="3200" dirty="0">
              <a:solidFill>
                <a:srgbClr val="009DDC"/>
              </a:solidFill>
            </a:endParaRPr>
          </a:p>
        </p:txBody>
      </p:sp>
      <p:cxnSp>
        <p:nvCxnSpPr>
          <p:cNvPr id="20" name="Straight Connector 19">
            <a:extLst>
              <a:ext uri="{FF2B5EF4-FFF2-40B4-BE49-F238E27FC236}">
                <a16:creationId xmlns:a16="http://schemas.microsoft.com/office/drawing/2014/main" id="{29C781AE-D3C9-EB49-93DC-487431BC12B1}"/>
              </a:ext>
            </a:extLst>
          </p:cNvPr>
          <p:cNvCxnSpPr>
            <a:cxnSpLocks/>
          </p:cNvCxnSpPr>
          <p:nvPr/>
        </p:nvCxnSpPr>
        <p:spPr bwMode="auto">
          <a:xfrm>
            <a:off x="4630850" y="3021226"/>
            <a:ext cx="4044978"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 Placeholder 7">
            <a:extLst>
              <a:ext uri="{FF2B5EF4-FFF2-40B4-BE49-F238E27FC236}">
                <a16:creationId xmlns:a16="http://schemas.microsoft.com/office/drawing/2014/main" id="{A7B053EE-CFCB-6C4A-9133-8FC107F22739}"/>
              </a:ext>
            </a:extLst>
          </p:cNvPr>
          <p:cNvSpPr txBox="1">
            <a:spLocks/>
          </p:cNvSpPr>
          <p:nvPr/>
        </p:nvSpPr>
        <p:spPr bwMode="auto">
          <a:xfrm>
            <a:off x="322782" y="3155154"/>
            <a:ext cx="4044392" cy="148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Performance Manage: </a:t>
            </a:r>
          </a:p>
          <a:p>
            <a:pPr lvl="8">
              <a:spcAft>
                <a:spcPts val="600"/>
              </a:spcAft>
            </a:pPr>
            <a:r>
              <a:rPr lang="en-GB" sz="900" dirty="0">
                <a:solidFill>
                  <a:srgbClr val="55555A"/>
                </a:solidFill>
              </a:rPr>
              <a:t>Try to find out why these individuals are low performing. Are they new to their role? Are they distracted? Are they de-motivated? Is they role too difficult for them? If either of the latter two are true, it’s likely they are not happy in their role and they may need some motivation, encouragement or a new role. Have a conversation with them and don’t be afraid to broach the subject of their low performance. Ask them if there are any current projects within the team that they might like to get involved with. If this doesn’t work you may need to consider a Performance Improvement Plan. Speak to your HR Business Partner about this.</a:t>
            </a:r>
          </a:p>
        </p:txBody>
      </p:sp>
      <p:sp>
        <p:nvSpPr>
          <p:cNvPr id="23" name="Text Placeholder 7">
            <a:extLst>
              <a:ext uri="{FF2B5EF4-FFF2-40B4-BE49-F238E27FC236}">
                <a16:creationId xmlns:a16="http://schemas.microsoft.com/office/drawing/2014/main" id="{0AD7A95E-8B6C-834C-9A53-425F91BA3F09}"/>
              </a:ext>
            </a:extLst>
          </p:cNvPr>
          <p:cNvSpPr txBox="1">
            <a:spLocks/>
          </p:cNvSpPr>
          <p:nvPr/>
        </p:nvSpPr>
        <p:spPr bwMode="auto">
          <a:xfrm>
            <a:off x="4634636" y="3155154"/>
            <a:ext cx="4041191" cy="106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Exit: </a:t>
            </a:r>
          </a:p>
          <a:p>
            <a:pPr lvl="8">
              <a:spcAft>
                <a:spcPts val="600"/>
              </a:spcAft>
            </a:pPr>
            <a:r>
              <a:rPr lang="en-GB" sz="900" dirty="0">
                <a:solidFill>
                  <a:srgbClr val="55555A"/>
                </a:solidFill>
              </a:rPr>
              <a:t>It is important that we try to find out why someone is not performing to standard and try ways to remedy this and improve performance. It’s a joint effort to increase someone performance and it’s important to give them a chance to show that they can do better. If however, the individual isn’t making the effort to remedy their poor performance it might be time to think about exiting them. Speak to your HR Business Partner to discuss options.</a:t>
            </a:r>
          </a:p>
        </p:txBody>
      </p:sp>
      <p:sp>
        <p:nvSpPr>
          <p:cNvPr id="28" name="Rectangle 27">
            <a:extLst>
              <a:ext uri="{FF2B5EF4-FFF2-40B4-BE49-F238E27FC236}">
                <a16:creationId xmlns:a16="http://schemas.microsoft.com/office/drawing/2014/main" id="{4CE77C9C-BB5A-E84D-B003-7B395AD1F12A}"/>
              </a:ext>
            </a:extLst>
          </p:cNvPr>
          <p:cNvSpPr/>
          <p:nvPr/>
        </p:nvSpPr>
        <p:spPr bwMode="auto">
          <a:xfrm>
            <a:off x="6459322"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7" name="Rectangle 26">
            <a:extLst>
              <a:ext uri="{FF2B5EF4-FFF2-40B4-BE49-F238E27FC236}">
                <a16:creationId xmlns:a16="http://schemas.microsoft.com/office/drawing/2014/main" id="{E4BFBC65-223A-7A4B-9408-0153AC6C2486}"/>
              </a:ext>
            </a:extLst>
          </p:cNvPr>
          <p:cNvSpPr/>
          <p:nvPr/>
        </p:nvSpPr>
        <p:spPr bwMode="auto">
          <a:xfrm>
            <a:off x="7936993"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2"/>
              </a:solidFill>
              <a:latin typeface="+mn-lt"/>
              <a:cs typeface="Arial"/>
            </a:endParaRPr>
          </a:p>
        </p:txBody>
      </p:sp>
      <p:sp>
        <p:nvSpPr>
          <p:cNvPr id="35" name="Text Placeholder 7">
            <a:extLst>
              <a:ext uri="{FF2B5EF4-FFF2-40B4-BE49-F238E27FC236}">
                <a16:creationId xmlns:a16="http://schemas.microsoft.com/office/drawing/2014/main" id="{6D74214F-A5A2-3043-AC32-58BD419383A2}"/>
              </a:ext>
            </a:extLst>
          </p:cNvPr>
          <p:cNvSpPr txBox="1">
            <a:spLocks/>
          </p:cNvSpPr>
          <p:nvPr/>
        </p:nvSpPr>
        <p:spPr bwMode="auto">
          <a:xfrm>
            <a:off x="7944307"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Two Levels Up</a:t>
            </a:r>
          </a:p>
        </p:txBody>
      </p:sp>
      <p:sp>
        <p:nvSpPr>
          <p:cNvPr id="36" name="Text Placeholder 7">
            <a:extLst>
              <a:ext uri="{FF2B5EF4-FFF2-40B4-BE49-F238E27FC236}">
                <a16:creationId xmlns:a16="http://schemas.microsoft.com/office/drawing/2014/main" id="{FE98EFC8-301A-1D43-A66F-C37C36F2AA74}"/>
              </a:ext>
            </a:extLst>
          </p:cNvPr>
          <p:cNvSpPr txBox="1">
            <a:spLocks/>
          </p:cNvSpPr>
          <p:nvPr/>
        </p:nvSpPr>
        <p:spPr bwMode="auto">
          <a:xfrm>
            <a:off x="7198156"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Two Levels Up</a:t>
            </a:r>
          </a:p>
        </p:txBody>
      </p:sp>
      <p:sp>
        <p:nvSpPr>
          <p:cNvPr id="37" name="Text Placeholder 7">
            <a:extLst>
              <a:ext uri="{FF2B5EF4-FFF2-40B4-BE49-F238E27FC236}">
                <a16:creationId xmlns:a16="http://schemas.microsoft.com/office/drawing/2014/main" id="{718EDA84-5D96-6B4E-943B-94B2ADCBBC3F}"/>
              </a:ext>
            </a:extLst>
          </p:cNvPr>
          <p:cNvSpPr txBox="1">
            <a:spLocks/>
          </p:cNvSpPr>
          <p:nvPr/>
        </p:nvSpPr>
        <p:spPr bwMode="auto">
          <a:xfrm>
            <a:off x="6459321" y="632838"/>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Two Levels Up</a:t>
            </a:r>
          </a:p>
        </p:txBody>
      </p:sp>
      <p:sp>
        <p:nvSpPr>
          <p:cNvPr id="39" name="Text Placeholder 7">
            <a:extLst>
              <a:ext uri="{FF2B5EF4-FFF2-40B4-BE49-F238E27FC236}">
                <a16:creationId xmlns:a16="http://schemas.microsoft.com/office/drawing/2014/main" id="{DF9D7D5A-A302-1E40-9FD1-6967D8B0031C}"/>
              </a:ext>
            </a:extLst>
          </p:cNvPr>
          <p:cNvSpPr txBox="1">
            <a:spLocks/>
          </p:cNvSpPr>
          <p:nvPr/>
        </p:nvSpPr>
        <p:spPr bwMode="auto">
          <a:xfrm>
            <a:off x="7944307"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One Level Up</a:t>
            </a:r>
          </a:p>
        </p:txBody>
      </p:sp>
      <p:sp>
        <p:nvSpPr>
          <p:cNvPr id="40" name="Text Placeholder 7">
            <a:extLst>
              <a:ext uri="{FF2B5EF4-FFF2-40B4-BE49-F238E27FC236}">
                <a16:creationId xmlns:a16="http://schemas.microsoft.com/office/drawing/2014/main" id="{013C978E-CCD0-D441-9E2F-0EDD01370131}"/>
              </a:ext>
            </a:extLst>
          </p:cNvPr>
          <p:cNvSpPr txBox="1">
            <a:spLocks/>
          </p:cNvSpPr>
          <p:nvPr/>
        </p:nvSpPr>
        <p:spPr bwMode="auto">
          <a:xfrm>
            <a:off x="7198156"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One Level Up</a:t>
            </a:r>
          </a:p>
        </p:txBody>
      </p:sp>
      <p:sp>
        <p:nvSpPr>
          <p:cNvPr id="41" name="Text Placeholder 7">
            <a:extLst>
              <a:ext uri="{FF2B5EF4-FFF2-40B4-BE49-F238E27FC236}">
                <a16:creationId xmlns:a16="http://schemas.microsoft.com/office/drawing/2014/main" id="{6F0203C4-83B3-E24B-B61C-FA2C244ACC5B}"/>
              </a:ext>
            </a:extLst>
          </p:cNvPr>
          <p:cNvSpPr txBox="1">
            <a:spLocks/>
          </p:cNvSpPr>
          <p:nvPr/>
        </p:nvSpPr>
        <p:spPr bwMode="auto">
          <a:xfrm>
            <a:off x="6459321" y="1203424"/>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Low Performance</a:t>
            </a:r>
          </a:p>
          <a:p>
            <a:pPr lvl="8" algn="ctr">
              <a:spcAft>
                <a:spcPts val="100"/>
              </a:spcAft>
            </a:pPr>
            <a:r>
              <a:rPr lang="en-GB" sz="500" dirty="0">
                <a:solidFill>
                  <a:schemeClr val="bg2"/>
                </a:solidFill>
              </a:rPr>
              <a:t>One Level Up</a:t>
            </a:r>
          </a:p>
        </p:txBody>
      </p:sp>
      <p:sp>
        <p:nvSpPr>
          <p:cNvPr id="42" name="Text Placeholder 7">
            <a:extLst>
              <a:ext uri="{FF2B5EF4-FFF2-40B4-BE49-F238E27FC236}">
                <a16:creationId xmlns:a16="http://schemas.microsoft.com/office/drawing/2014/main" id="{6761FB89-FC64-6341-860C-38A577375F18}"/>
              </a:ext>
            </a:extLst>
          </p:cNvPr>
          <p:cNvSpPr txBox="1">
            <a:spLocks/>
          </p:cNvSpPr>
          <p:nvPr/>
        </p:nvSpPr>
        <p:spPr bwMode="auto">
          <a:xfrm>
            <a:off x="7944307"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High Performance</a:t>
            </a:r>
          </a:p>
          <a:p>
            <a:pPr lvl="8" algn="ctr">
              <a:spcAft>
                <a:spcPts val="100"/>
              </a:spcAft>
            </a:pPr>
            <a:r>
              <a:rPr lang="en-GB" sz="500" dirty="0">
                <a:solidFill>
                  <a:schemeClr val="bg2"/>
                </a:solidFill>
              </a:rPr>
              <a:t>At Level</a:t>
            </a:r>
          </a:p>
        </p:txBody>
      </p:sp>
      <p:sp>
        <p:nvSpPr>
          <p:cNvPr id="43" name="Text Placeholder 7">
            <a:extLst>
              <a:ext uri="{FF2B5EF4-FFF2-40B4-BE49-F238E27FC236}">
                <a16:creationId xmlns:a16="http://schemas.microsoft.com/office/drawing/2014/main" id="{572298CE-ADB5-E840-AF50-0F9E5728F724}"/>
              </a:ext>
            </a:extLst>
          </p:cNvPr>
          <p:cNvSpPr txBox="1">
            <a:spLocks/>
          </p:cNvSpPr>
          <p:nvPr/>
        </p:nvSpPr>
        <p:spPr bwMode="auto">
          <a:xfrm>
            <a:off x="7198156"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bg2"/>
                </a:solidFill>
              </a:rPr>
              <a:t>Medium Performance</a:t>
            </a:r>
          </a:p>
          <a:p>
            <a:pPr lvl="8" algn="ctr">
              <a:spcAft>
                <a:spcPts val="100"/>
              </a:spcAft>
            </a:pPr>
            <a:r>
              <a:rPr lang="en-GB" sz="500" dirty="0">
                <a:solidFill>
                  <a:schemeClr val="bg2"/>
                </a:solidFill>
              </a:rPr>
              <a:t>At Level</a:t>
            </a:r>
          </a:p>
        </p:txBody>
      </p:sp>
      <p:sp>
        <p:nvSpPr>
          <p:cNvPr id="44" name="Text Placeholder 7">
            <a:extLst>
              <a:ext uri="{FF2B5EF4-FFF2-40B4-BE49-F238E27FC236}">
                <a16:creationId xmlns:a16="http://schemas.microsoft.com/office/drawing/2014/main" id="{F88CC2B6-9833-3E46-BC3C-DB8BBA8EDC95}"/>
              </a:ext>
            </a:extLst>
          </p:cNvPr>
          <p:cNvSpPr txBox="1">
            <a:spLocks/>
          </p:cNvSpPr>
          <p:nvPr/>
        </p:nvSpPr>
        <p:spPr bwMode="auto">
          <a:xfrm>
            <a:off x="6459321" y="1774009"/>
            <a:ext cx="738835"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100"/>
              </a:spcAft>
            </a:pPr>
            <a:r>
              <a:rPr lang="en-GB" sz="500" dirty="0">
                <a:solidFill>
                  <a:schemeClr val="tx1"/>
                </a:solidFill>
              </a:rPr>
              <a:t>Low Performance</a:t>
            </a:r>
          </a:p>
          <a:p>
            <a:pPr lvl="8" algn="ctr">
              <a:spcAft>
                <a:spcPts val="100"/>
              </a:spcAft>
            </a:pPr>
            <a:r>
              <a:rPr lang="en-GB" sz="500" dirty="0">
                <a:solidFill>
                  <a:schemeClr val="tx1"/>
                </a:solidFill>
              </a:rPr>
              <a:t>At Level</a:t>
            </a:r>
          </a:p>
        </p:txBody>
      </p:sp>
      <p:sp>
        <p:nvSpPr>
          <p:cNvPr id="24" name="Rectangle 23">
            <a:extLst>
              <a:ext uri="{FF2B5EF4-FFF2-40B4-BE49-F238E27FC236}">
                <a16:creationId xmlns:a16="http://schemas.microsoft.com/office/drawing/2014/main" id="{605E22A2-A8CC-9A48-885B-7EFD24F3C367}"/>
              </a:ext>
            </a:extLst>
          </p:cNvPr>
          <p:cNvSpPr/>
          <p:nvPr/>
        </p:nvSpPr>
        <p:spPr bwMode="auto">
          <a:xfrm>
            <a:off x="7198157"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4" name="Rectangle 3">
            <a:extLst>
              <a:ext uri="{FF2B5EF4-FFF2-40B4-BE49-F238E27FC236}">
                <a16:creationId xmlns:a16="http://schemas.microsoft.com/office/drawing/2014/main" id="{FFD47F6C-B694-A141-9DF7-F240C1E63CBF}"/>
              </a:ext>
            </a:extLst>
          </p:cNvPr>
          <p:cNvSpPr/>
          <p:nvPr/>
        </p:nvSpPr>
        <p:spPr bwMode="auto">
          <a:xfrm>
            <a:off x="6459322" y="43620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1" name="Rectangle 30">
            <a:extLst>
              <a:ext uri="{FF2B5EF4-FFF2-40B4-BE49-F238E27FC236}">
                <a16:creationId xmlns:a16="http://schemas.microsoft.com/office/drawing/2014/main" id="{9619074A-9FAF-804C-BB3A-425C4B282FDE}"/>
              </a:ext>
            </a:extLst>
          </p:cNvPr>
          <p:cNvSpPr/>
          <p:nvPr/>
        </p:nvSpPr>
        <p:spPr bwMode="auto">
          <a:xfrm>
            <a:off x="7936993"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29" name="Rectangle 28">
            <a:extLst>
              <a:ext uri="{FF2B5EF4-FFF2-40B4-BE49-F238E27FC236}">
                <a16:creationId xmlns:a16="http://schemas.microsoft.com/office/drawing/2014/main" id="{2DDAEF6F-EB55-8C49-91D6-116639074D89}"/>
              </a:ext>
            </a:extLst>
          </p:cNvPr>
          <p:cNvSpPr/>
          <p:nvPr/>
        </p:nvSpPr>
        <p:spPr bwMode="auto">
          <a:xfrm>
            <a:off x="7198157" y="1006788"/>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4" name="Rectangle 33">
            <a:extLst>
              <a:ext uri="{FF2B5EF4-FFF2-40B4-BE49-F238E27FC236}">
                <a16:creationId xmlns:a16="http://schemas.microsoft.com/office/drawing/2014/main" id="{263FA281-8718-9F4F-9C21-EA5769CE31B8}"/>
              </a:ext>
            </a:extLst>
          </p:cNvPr>
          <p:cNvSpPr/>
          <p:nvPr/>
        </p:nvSpPr>
        <p:spPr bwMode="auto">
          <a:xfrm>
            <a:off x="7936993"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3" name="Rectangle 32">
            <a:extLst>
              <a:ext uri="{FF2B5EF4-FFF2-40B4-BE49-F238E27FC236}">
                <a16:creationId xmlns:a16="http://schemas.microsoft.com/office/drawing/2014/main" id="{0ED95BF3-680C-8847-99E2-FC3FF0E99358}"/>
              </a:ext>
            </a:extLst>
          </p:cNvPr>
          <p:cNvSpPr/>
          <p:nvPr/>
        </p:nvSpPr>
        <p:spPr bwMode="auto">
          <a:xfrm>
            <a:off x="7198157" y="1577373"/>
            <a:ext cx="738835" cy="570586"/>
          </a:xfrm>
          <a:prstGeom prst="rect">
            <a:avLst/>
          </a:prstGeom>
          <a:noFill/>
          <a:ln w="9525" cap="flat" cmpd="sng" algn="ctr">
            <a:solidFill>
              <a:schemeClr val="bg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sp>
        <p:nvSpPr>
          <p:cNvPr id="32" name="Rectangle 31">
            <a:extLst>
              <a:ext uri="{FF2B5EF4-FFF2-40B4-BE49-F238E27FC236}">
                <a16:creationId xmlns:a16="http://schemas.microsoft.com/office/drawing/2014/main" id="{AF66F196-0E35-4C40-9114-7E8CEE334B29}"/>
              </a:ext>
            </a:extLst>
          </p:cNvPr>
          <p:cNvSpPr/>
          <p:nvPr/>
        </p:nvSpPr>
        <p:spPr bwMode="auto">
          <a:xfrm>
            <a:off x="6459322" y="1577373"/>
            <a:ext cx="738835" cy="570586"/>
          </a:xfrm>
          <a:prstGeom prst="rect">
            <a:avLst/>
          </a:prstGeom>
          <a:noFill/>
          <a:ln w="28575" cap="flat" cmpd="sng" algn="ctr">
            <a:solidFill>
              <a:srgbClr val="009DD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tx1"/>
              </a:solidFill>
              <a:latin typeface="+mn-lt"/>
              <a:cs typeface="Arial"/>
            </a:endParaRPr>
          </a:p>
        </p:txBody>
      </p:sp>
      <p:cxnSp>
        <p:nvCxnSpPr>
          <p:cNvPr id="30" name="Straight Connector 29">
            <a:extLst>
              <a:ext uri="{FF2B5EF4-FFF2-40B4-BE49-F238E27FC236}">
                <a16:creationId xmlns:a16="http://schemas.microsoft.com/office/drawing/2014/main" id="{67B98CF6-C96C-0D4E-B2CC-03F7532A2B4E}"/>
              </a:ext>
            </a:extLst>
          </p:cNvPr>
          <p:cNvCxnSpPr>
            <a:cxnSpLocks/>
          </p:cNvCxnSpPr>
          <p:nvPr/>
        </p:nvCxnSpPr>
        <p:spPr bwMode="auto">
          <a:xfrm>
            <a:off x="322780" y="2472586"/>
            <a:ext cx="4044394"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05087B38-E329-1445-81C8-903DA9CDAD66}"/>
              </a:ext>
            </a:extLst>
          </p:cNvPr>
          <p:cNvCxnSpPr>
            <a:cxnSpLocks/>
          </p:cNvCxnSpPr>
          <p:nvPr/>
        </p:nvCxnSpPr>
        <p:spPr bwMode="auto">
          <a:xfrm>
            <a:off x="4630850" y="2472586"/>
            <a:ext cx="4044978"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EA0F068B-64E9-804C-BC82-404FAE8BE45F}"/>
              </a:ext>
            </a:extLst>
          </p:cNvPr>
          <p:cNvPicPr>
            <a:picLocks noChangeAspect="1"/>
          </p:cNvPicPr>
          <p:nvPr/>
        </p:nvPicPr>
        <p:blipFill>
          <a:blip r:embed="rId3"/>
          <a:stretch>
            <a:fillRect/>
          </a:stretch>
        </p:blipFill>
        <p:spPr>
          <a:xfrm>
            <a:off x="3909974" y="2531974"/>
            <a:ext cx="457200" cy="457200"/>
          </a:xfrm>
          <a:prstGeom prst="rect">
            <a:avLst/>
          </a:prstGeom>
        </p:spPr>
      </p:pic>
      <p:pic>
        <p:nvPicPr>
          <p:cNvPr id="5" name="Picture 4">
            <a:extLst>
              <a:ext uri="{FF2B5EF4-FFF2-40B4-BE49-F238E27FC236}">
                <a16:creationId xmlns:a16="http://schemas.microsoft.com/office/drawing/2014/main" id="{5EA17EF6-FD36-9442-A28E-05453A2B9A21}"/>
              </a:ext>
            </a:extLst>
          </p:cNvPr>
          <p:cNvPicPr>
            <a:picLocks noChangeAspect="1"/>
          </p:cNvPicPr>
          <p:nvPr/>
        </p:nvPicPr>
        <p:blipFill>
          <a:blip r:embed="rId4"/>
          <a:stretch>
            <a:fillRect/>
          </a:stretch>
        </p:blipFill>
        <p:spPr>
          <a:xfrm>
            <a:off x="8225942" y="2531974"/>
            <a:ext cx="457200" cy="457200"/>
          </a:xfrm>
          <a:prstGeom prst="rect">
            <a:avLst/>
          </a:prstGeom>
        </p:spPr>
      </p:pic>
    </p:spTree>
    <p:extLst>
      <p:ext uri="{BB962C8B-B14F-4D97-AF65-F5344CB8AC3E}">
        <p14:creationId xmlns:p14="http://schemas.microsoft.com/office/powerpoint/2010/main" val="2299738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hlinkClick r:id="rId2"/>
            <a:extLst>
              <a:ext uri="{FF2B5EF4-FFF2-40B4-BE49-F238E27FC236}">
                <a16:creationId xmlns:a16="http://schemas.microsoft.com/office/drawing/2014/main" id="{6E3D2096-6D7A-2246-8F71-BF1627D35283}"/>
              </a:ext>
            </a:extLst>
          </p:cNvPr>
          <p:cNvSpPr/>
          <p:nvPr/>
        </p:nvSpPr>
        <p:spPr bwMode="auto">
          <a:xfrm>
            <a:off x="322781" y="3600663"/>
            <a:ext cx="8418882" cy="463388"/>
          </a:xfrm>
          <a:prstGeom prst="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1" y="988603"/>
            <a:ext cx="6641289" cy="861774"/>
          </a:xfrm>
        </p:spPr>
        <p:txBody>
          <a:bodyPr/>
          <a:lstStyle/>
          <a:p>
            <a:pPr lvl="8"/>
            <a:r>
              <a:rPr lang="en-GB" sz="1400" dirty="0"/>
              <a:t>If you are a manager, its important to ensure you have development discussions regularly with each of your team members. It might be useful to suggest learning content which might help them to learn and grow and help them to achieve their goals. This slide has some resources to help you to support your team. </a:t>
            </a:r>
          </a:p>
        </p:txBody>
      </p:sp>
      <p:sp>
        <p:nvSpPr>
          <p:cNvPr id="21" name="Title 1">
            <a:extLst>
              <a:ext uri="{FF2B5EF4-FFF2-40B4-BE49-F238E27FC236}">
                <a16:creationId xmlns:a16="http://schemas.microsoft.com/office/drawing/2014/main" id="{58E6BCFC-0723-984A-A330-CECCAA3FAF66}"/>
              </a:ext>
            </a:extLst>
          </p:cNvPr>
          <p:cNvSpPr>
            <a:spLocks noGrp="1"/>
          </p:cNvSpPr>
          <p:nvPr>
            <p:ph type="title"/>
          </p:nvPr>
        </p:nvSpPr>
        <p:spPr>
          <a:xfrm>
            <a:off x="322780" y="267573"/>
            <a:ext cx="8497370" cy="430887"/>
          </a:xfrm>
        </p:spPr>
        <p:txBody>
          <a:bodyPr/>
          <a:lstStyle/>
          <a:p>
            <a:r>
              <a:rPr lang="en-GB" dirty="0"/>
              <a:t>Development Resources for you</a:t>
            </a:r>
            <a:endParaRPr lang="en-GB" sz="1400" dirty="0"/>
          </a:p>
        </p:txBody>
      </p:sp>
      <p:sp>
        <p:nvSpPr>
          <p:cNvPr id="31" name="Rectangle 30">
            <a:extLst>
              <a:ext uri="{FF2B5EF4-FFF2-40B4-BE49-F238E27FC236}">
                <a16:creationId xmlns:a16="http://schemas.microsoft.com/office/drawing/2014/main" id="{CEB4A7CB-0C3A-CE4B-96EB-749E7E0EA699}"/>
              </a:ext>
            </a:extLst>
          </p:cNvPr>
          <p:cNvSpPr/>
          <p:nvPr/>
        </p:nvSpPr>
        <p:spPr bwMode="auto">
          <a:xfrm>
            <a:off x="924890" y="2108362"/>
            <a:ext cx="3413024" cy="463388"/>
          </a:xfrm>
          <a:prstGeom prst="rect">
            <a:avLst/>
          </a:prstGeom>
          <a:solidFill>
            <a:srgbClr val="07BFB7"/>
          </a:solidFill>
          <a:ln w="9525" cap="flat" cmpd="sng" algn="ctr">
            <a:solidFill>
              <a:srgbClr val="07BFB7"/>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8" name="Text Placeholder 7">
            <a:extLst>
              <a:ext uri="{FF2B5EF4-FFF2-40B4-BE49-F238E27FC236}">
                <a16:creationId xmlns:a16="http://schemas.microsoft.com/office/drawing/2014/main" id="{12263280-565D-4846-89D8-EC91BD781B3C}"/>
              </a:ext>
            </a:extLst>
          </p:cNvPr>
          <p:cNvSpPr txBox="1">
            <a:spLocks/>
          </p:cNvSpPr>
          <p:nvPr/>
        </p:nvSpPr>
        <p:spPr bwMode="auto">
          <a:xfrm>
            <a:off x="1203679" y="2175865"/>
            <a:ext cx="1766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What is leadership? – </a:t>
            </a:r>
            <a:r>
              <a:rPr lang="en-GB" sz="1000" dirty="0">
                <a:solidFill>
                  <a:schemeClr val="bg1"/>
                </a:solidFill>
              </a:rPr>
              <a:t>With David </a:t>
            </a:r>
            <a:r>
              <a:rPr lang="en-GB" sz="1000" dirty="0" err="1">
                <a:solidFill>
                  <a:schemeClr val="bg1"/>
                </a:solidFill>
              </a:rPr>
              <a:t>Marquet</a:t>
            </a:r>
            <a:endParaRPr lang="en-GB" sz="1000" dirty="0">
              <a:solidFill>
                <a:schemeClr val="bg1"/>
              </a:solidFill>
            </a:endParaRPr>
          </a:p>
        </p:txBody>
      </p:sp>
      <p:sp>
        <p:nvSpPr>
          <p:cNvPr id="39" name="Rectangle 38">
            <a:extLst>
              <a:ext uri="{FF2B5EF4-FFF2-40B4-BE49-F238E27FC236}">
                <a16:creationId xmlns:a16="http://schemas.microsoft.com/office/drawing/2014/main" id="{C6440D7F-89CF-7841-96AE-CF38696A6864}"/>
              </a:ext>
            </a:extLst>
          </p:cNvPr>
          <p:cNvSpPr/>
          <p:nvPr/>
        </p:nvSpPr>
        <p:spPr bwMode="auto">
          <a:xfrm>
            <a:off x="924889" y="2639479"/>
            <a:ext cx="3413023" cy="463390"/>
          </a:xfrm>
          <a:prstGeom prst="rect">
            <a:avLst/>
          </a:prstGeom>
          <a:solidFill>
            <a:srgbClr val="FA4616"/>
          </a:solid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FA4616"/>
              </a:solidFill>
              <a:latin typeface="+mn-lt"/>
              <a:cs typeface="Arial"/>
            </a:endParaRPr>
          </a:p>
        </p:txBody>
      </p:sp>
      <p:sp>
        <p:nvSpPr>
          <p:cNvPr id="40" name="Text Placeholder 7">
            <a:extLst>
              <a:ext uri="{FF2B5EF4-FFF2-40B4-BE49-F238E27FC236}">
                <a16:creationId xmlns:a16="http://schemas.microsoft.com/office/drawing/2014/main" id="{4093C1A9-E28E-E649-9923-8E883BDDAEE3}"/>
              </a:ext>
            </a:extLst>
          </p:cNvPr>
          <p:cNvSpPr txBox="1">
            <a:spLocks/>
          </p:cNvSpPr>
          <p:nvPr/>
        </p:nvSpPr>
        <p:spPr bwMode="auto">
          <a:xfrm>
            <a:off x="1203679" y="2708452"/>
            <a:ext cx="18075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The Power of Empathy – </a:t>
            </a:r>
            <a:r>
              <a:rPr lang="en-GB" sz="1000" dirty="0" err="1">
                <a:solidFill>
                  <a:schemeClr val="bg1"/>
                </a:solidFill>
              </a:rPr>
              <a:t>Brené</a:t>
            </a:r>
            <a:r>
              <a:rPr lang="en-GB" sz="1000" dirty="0">
                <a:solidFill>
                  <a:schemeClr val="bg1"/>
                </a:solidFill>
              </a:rPr>
              <a:t> Brown</a:t>
            </a:r>
          </a:p>
        </p:txBody>
      </p:sp>
      <p:sp>
        <p:nvSpPr>
          <p:cNvPr id="41" name="Rectangle 40">
            <a:extLst>
              <a:ext uri="{FF2B5EF4-FFF2-40B4-BE49-F238E27FC236}">
                <a16:creationId xmlns:a16="http://schemas.microsoft.com/office/drawing/2014/main" id="{9C54DB50-0D93-894F-AFE7-91B098106C16}"/>
              </a:ext>
            </a:extLst>
          </p:cNvPr>
          <p:cNvSpPr/>
          <p:nvPr/>
        </p:nvSpPr>
        <p:spPr bwMode="auto">
          <a:xfrm>
            <a:off x="343594" y="2108362"/>
            <a:ext cx="581296" cy="463388"/>
          </a:xfrm>
          <a:prstGeom prst="rect">
            <a:avLst/>
          </a:prstGeom>
          <a:noFill/>
          <a:ln w="952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42" name="Rectangle 41">
            <a:extLst>
              <a:ext uri="{FF2B5EF4-FFF2-40B4-BE49-F238E27FC236}">
                <a16:creationId xmlns:a16="http://schemas.microsoft.com/office/drawing/2014/main" id="{90FD1123-B39E-AA40-AE86-D39CF66A6691}"/>
              </a:ext>
            </a:extLst>
          </p:cNvPr>
          <p:cNvSpPr/>
          <p:nvPr/>
        </p:nvSpPr>
        <p:spPr bwMode="auto">
          <a:xfrm>
            <a:off x="343594" y="2639479"/>
            <a:ext cx="581296" cy="463388"/>
          </a:xfrm>
          <a:prstGeom prst="rect">
            <a:avLst/>
          </a:prstGeom>
          <a:no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43" name="Text Placeholder 7">
            <a:extLst>
              <a:ext uri="{FF2B5EF4-FFF2-40B4-BE49-F238E27FC236}">
                <a16:creationId xmlns:a16="http://schemas.microsoft.com/office/drawing/2014/main" id="{7325E5DF-D8E3-804D-8B7E-538B5DEC2399}"/>
              </a:ext>
            </a:extLst>
          </p:cNvPr>
          <p:cNvSpPr txBox="1">
            <a:spLocks/>
          </p:cNvSpPr>
          <p:nvPr/>
        </p:nvSpPr>
        <p:spPr bwMode="auto">
          <a:xfrm>
            <a:off x="482080" y="2185089"/>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BEB4"/>
                </a:solidFill>
              </a:rPr>
              <a:t>01</a:t>
            </a:r>
          </a:p>
        </p:txBody>
      </p:sp>
      <p:sp>
        <p:nvSpPr>
          <p:cNvPr id="44" name="Text Placeholder 7">
            <a:extLst>
              <a:ext uri="{FF2B5EF4-FFF2-40B4-BE49-F238E27FC236}">
                <a16:creationId xmlns:a16="http://schemas.microsoft.com/office/drawing/2014/main" id="{BD3561DB-1209-8A42-9F28-488EDA7BC432}"/>
              </a:ext>
            </a:extLst>
          </p:cNvPr>
          <p:cNvSpPr txBox="1">
            <a:spLocks/>
          </p:cNvSpPr>
          <p:nvPr/>
        </p:nvSpPr>
        <p:spPr bwMode="auto">
          <a:xfrm>
            <a:off x="482080" y="2717681"/>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FA4616"/>
                </a:solidFill>
              </a:rPr>
              <a:t>03</a:t>
            </a:r>
          </a:p>
        </p:txBody>
      </p:sp>
      <p:sp>
        <p:nvSpPr>
          <p:cNvPr id="45" name="Rectangle 44">
            <a:extLst>
              <a:ext uri="{FF2B5EF4-FFF2-40B4-BE49-F238E27FC236}">
                <a16:creationId xmlns:a16="http://schemas.microsoft.com/office/drawing/2014/main" id="{56E91507-0F57-F842-81DD-7F1F8D326644}"/>
              </a:ext>
            </a:extLst>
          </p:cNvPr>
          <p:cNvSpPr/>
          <p:nvPr/>
        </p:nvSpPr>
        <p:spPr bwMode="auto">
          <a:xfrm>
            <a:off x="5087238" y="2108362"/>
            <a:ext cx="3654425" cy="463388"/>
          </a:xfrm>
          <a:prstGeom prst="rect">
            <a:avLst/>
          </a:prstGeom>
          <a:solidFill>
            <a:srgbClr val="FA4616"/>
          </a:solid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6" name="Text Placeholder 7">
            <a:extLst>
              <a:ext uri="{FF2B5EF4-FFF2-40B4-BE49-F238E27FC236}">
                <a16:creationId xmlns:a16="http://schemas.microsoft.com/office/drawing/2014/main" id="{4658FCD8-DA62-4B49-8553-D135FAAF91D7}"/>
              </a:ext>
            </a:extLst>
          </p:cNvPr>
          <p:cNvSpPr txBox="1">
            <a:spLocks/>
          </p:cNvSpPr>
          <p:nvPr/>
        </p:nvSpPr>
        <p:spPr bwMode="auto">
          <a:xfrm>
            <a:off x="5312231" y="2160969"/>
            <a:ext cx="324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High-Performing Teams Need Psychological Safety. Here’s How to Create It</a:t>
            </a:r>
            <a:endParaRPr lang="en-GB" sz="1200" dirty="0">
              <a:solidFill>
                <a:schemeClr val="bg1"/>
              </a:solidFill>
            </a:endParaRPr>
          </a:p>
        </p:txBody>
      </p:sp>
      <p:sp>
        <p:nvSpPr>
          <p:cNvPr id="47" name="Rectangle 46">
            <a:extLst>
              <a:ext uri="{FF2B5EF4-FFF2-40B4-BE49-F238E27FC236}">
                <a16:creationId xmlns:a16="http://schemas.microsoft.com/office/drawing/2014/main" id="{83BDACFD-D1FB-BD40-8795-DAEF91651990}"/>
              </a:ext>
            </a:extLst>
          </p:cNvPr>
          <p:cNvSpPr/>
          <p:nvPr/>
        </p:nvSpPr>
        <p:spPr bwMode="auto">
          <a:xfrm>
            <a:off x="5087238" y="2639479"/>
            <a:ext cx="3654425" cy="463390"/>
          </a:xfrm>
          <a:prstGeom prst="rect">
            <a:avLst/>
          </a:prstGeom>
          <a:solidFill>
            <a:srgbClr val="00BEB4"/>
          </a:solidFill>
          <a:ln w="952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FA4616"/>
              </a:solidFill>
              <a:latin typeface="+mn-lt"/>
              <a:cs typeface="Arial"/>
            </a:endParaRPr>
          </a:p>
        </p:txBody>
      </p:sp>
      <p:sp>
        <p:nvSpPr>
          <p:cNvPr id="49" name="Rectangle 48">
            <a:extLst>
              <a:ext uri="{FF2B5EF4-FFF2-40B4-BE49-F238E27FC236}">
                <a16:creationId xmlns:a16="http://schemas.microsoft.com/office/drawing/2014/main" id="{25A796CA-CD18-164D-B809-476BA08EC0F6}"/>
              </a:ext>
            </a:extLst>
          </p:cNvPr>
          <p:cNvSpPr/>
          <p:nvPr/>
        </p:nvSpPr>
        <p:spPr bwMode="auto">
          <a:xfrm>
            <a:off x="4505943" y="2108362"/>
            <a:ext cx="581296" cy="463388"/>
          </a:xfrm>
          <a:prstGeom prst="rect">
            <a:avLst/>
          </a:prstGeom>
          <a:noFill/>
          <a:ln w="9525" cap="flat" cmpd="sng" algn="ctr">
            <a:solidFill>
              <a:srgbClr val="FA4616"/>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50" name="Rectangle 49">
            <a:extLst>
              <a:ext uri="{FF2B5EF4-FFF2-40B4-BE49-F238E27FC236}">
                <a16:creationId xmlns:a16="http://schemas.microsoft.com/office/drawing/2014/main" id="{A473D00E-9F39-594F-8FB3-C6CC192AA25E}"/>
              </a:ext>
            </a:extLst>
          </p:cNvPr>
          <p:cNvSpPr/>
          <p:nvPr/>
        </p:nvSpPr>
        <p:spPr bwMode="auto">
          <a:xfrm>
            <a:off x="4505943" y="2639479"/>
            <a:ext cx="581296" cy="463388"/>
          </a:xfrm>
          <a:prstGeom prst="rect">
            <a:avLst/>
          </a:prstGeom>
          <a:noFill/>
          <a:ln w="9525" cap="flat" cmpd="sng" algn="ctr">
            <a:solidFill>
              <a:srgbClr val="00BEB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51" name="Text Placeholder 7">
            <a:extLst>
              <a:ext uri="{FF2B5EF4-FFF2-40B4-BE49-F238E27FC236}">
                <a16:creationId xmlns:a16="http://schemas.microsoft.com/office/drawing/2014/main" id="{E287883D-6E94-A747-9D99-DFEF50E5C3F9}"/>
              </a:ext>
            </a:extLst>
          </p:cNvPr>
          <p:cNvSpPr txBox="1">
            <a:spLocks/>
          </p:cNvSpPr>
          <p:nvPr/>
        </p:nvSpPr>
        <p:spPr bwMode="auto">
          <a:xfrm>
            <a:off x="4644429" y="2185089"/>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FA4616"/>
                </a:solidFill>
              </a:rPr>
              <a:t>02</a:t>
            </a:r>
          </a:p>
        </p:txBody>
      </p:sp>
      <p:sp>
        <p:nvSpPr>
          <p:cNvPr id="52" name="Text Placeholder 7">
            <a:extLst>
              <a:ext uri="{FF2B5EF4-FFF2-40B4-BE49-F238E27FC236}">
                <a16:creationId xmlns:a16="http://schemas.microsoft.com/office/drawing/2014/main" id="{CE5DE738-EC03-1447-B1F1-E3F544ACEE1F}"/>
              </a:ext>
            </a:extLst>
          </p:cNvPr>
          <p:cNvSpPr txBox="1">
            <a:spLocks/>
          </p:cNvSpPr>
          <p:nvPr/>
        </p:nvSpPr>
        <p:spPr bwMode="auto">
          <a:xfrm>
            <a:off x="4644429" y="2717681"/>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BEB4"/>
                </a:solidFill>
              </a:rPr>
              <a:t>04</a:t>
            </a:r>
          </a:p>
        </p:txBody>
      </p:sp>
      <p:sp>
        <p:nvSpPr>
          <p:cNvPr id="53" name="Text Placeholder 7">
            <a:extLst>
              <a:ext uri="{FF2B5EF4-FFF2-40B4-BE49-F238E27FC236}">
                <a16:creationId xmlns:a16="http://schemas.microsoft.com/office/drawing/2014/main" id="{CB2989C7-46A2-F541-9B16-2DA2C665B28E}"/>
              </a:ext>
            </a:extLst>
          </p:cNvPr>
          <p:cNvSpPr txBox="1">
            <a:spLocks/>
          </p:cNvSpPr>
          <p:nvPr/>
        </p:nvSpPr>
        <p:spPr bwMode="auto">
          <a:xfrm>
            <a:off x="5314817" y="2708452"/>
            <a:ext cx="3317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Building a Psychologically Safe Workplace – </a:t>
            </a:r>
            <a:r>
              <a:rPr lang="en-GB" sz="1000" dirty="0">
                <a:solidFill>
                  <a:schemeClr val="bg1"/>
                </a:solidFill>
              </a:rPr>
              <a:t>Amy Edmondson</a:t>
            </a:r>
          </a:p>
        </p:txBody>
      </p:sp>
      <p:sp>
        <p:nvSpPr>
          <p:cNvPr id="54" name="Text Placeholder 7">
            <a:extLst>
              <a:ext uri="{FF2B5EF4-FFF2-40B4-BE49-F238E27FC236}">
                <a16:creationId xmlns:a16="http://schemas.microsoft.com/office/drawing/2014/main" id="{05BAB406-9085-F74C-AC2E-5A2CE92EED71}"/>
              </a:ext>
            </a:extLst>
          </p:cNvPr>
          <p:cNvSpPr txBox="1">
            <a:spLocks/>
          </p:cNvSpPr>
          <p:nvPr/>
        </p:nvSpPr>
        <p:spPr bwMode="auto">
          <a:xfrm>
            <a:off x="332084" y="3346861"/>
            <a:ext cx="66412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00" dirty="0">
                <a:solidFill>
                  <a:schemeClr val="tx1"/>
                </a:solidFill>
              </a:rPr>
              <a:t>Send someone an appreciate e-card to show your thanks.</a:t>
            </a:r>
          </a:p>
          <a:p>
            <a:pPr lvl="8"/>
            <a:r>
              <a:rPr lang="en-GB" sz="1400" dirty="0"/>
              <a:t>    </a:t>
            </a:r>
          </a:p>
        </p:txBody>
      </p:sp>
      <p:sp>
        <p:nvSpPr>
          <p:cNvPr id="56" name="Text Placeholder 7">
            <a:extLst>
              <a:ext uri="{FF2B5EF4-FFF2-40B4-BE49-F238E27FC236}">
                <a16:creationId xmlns:a16="http://schemas.microsoft.com/office/drawing/2014/main" id="{9C64F021-F40D-8F43-B974-0C27F3CEF4DA}"/>
              </a:ext>
            </a:extLst>
          </p:cNvPr>
          <p:cNvSpPr txBox="1">
            <a:spLocks/>
          </p:cNvSpPr>
          <p:nvPr/>
        </p:nvSpPr>
        <p:spPr bwMode="auto">
          <a:xfrm>
            <a:off x="322781" y="3716122"/>
            <a:ext cx="83980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r>
              <a:rPr lang="en-GB" sz="1400" b="1" dirty="0">
                <a:solidFill>
                  <a:schemeClr val="bg1"/>
                </a:solidFill>
              </a:rPr>
              <a:t>Click here to go to the Appreciate page</a:t>
            </a:r>
          </a:p>
        </p:txBody>
      </p:sp>
      <p:sp>
        <p:nvSpPr>
          <p:cNvPr id="3" name="Rectangle 2">
            <a:hlinkClick r:id="rId3"/>
            <a:extLst>
              <a:ext uri="{FF2B5EF4-FFF2-40B4-BE49-F238E27FC236}">
                <a16:creationId xmlns:a16="http://schemas.microsoft.com/office/drawing/2014/main" id="{FBD0E156-F406-9A46-B612-605A768B3F61}"/>
              </a:ext>
            </a:extLst>
          </p:cNvPr>
          <p:cNvSpPr/>
          <p:nvPr/>
        </p:nvSpPr>
        <p:spPr bwMode="auto">
          <a:xfrm>
            <a:off x="270662" y="2055571"/>
            <a:ext cx="4155034" cy="516179"/>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5" name="Rectangle 24">
            <a:hlinkClick r:id="rId4"/>
            <a:extLst>
              <a:ext uri="{FF2B5EF4-FFF2-40B4-BE49-F238E27FC236}">
                <a16:creationId xmlns:a16="http://schemas.microsoft.com/office/drawing/2014/main" id="{50BB8FAC-D9FF-F047-B98C-86EA916DAB67}"/>
              </a:ext>
            </a:extLst>
          </p:cNvPr>
          <p:cNvSpPr/>
          <p:nvPr/>
        </p:nvSpPr>
        <p:spPr bwMode="auto">
          <a:xfrm>
            <a:off x="4476902" y="2055571"/>
            <a:ext cx="4323504" cy="516179"/>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6" name="Rectangle 25">
            <a:hlinkClick r:id="rId5"/>
            <a:extLst>
              <a:ext uri="{FF2B5EF4-FFF2-40B4-BE49-F238E27FC236}">
                <a16:creationId xmlns:a16="http://schemas.microsoft.com/office/drawing/2014/main" id="{5A470418-FDB2-5E4B-B5CD-C6593B533E9B}"/>
              </a:ext>
            </a:extLst>
          </p:cNvPr>
          <p:cNvSpPr/>
          <p:nvPr/>
        </p:nvSpPr>
        <p:spPr bwMode="auto">
          <a:xfrm>
            <a:off x="270662" y="2611526"/>
            <a:ext cx="4155034" cy="516179"/>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7" name="Rectangle 26">
            <a:hlinkClick r:id="rId6"/>
            <a:extLst>
              <a:ext uri="{FF2B5EF4-FFF2-40B4-BE49-F238E27FC236}">
                <a16:creationId xmlns:a16="http://schemas.microsoft.com/office/drawing/2014/main" id="{D4E9D00A-A723-2143-AA9C-24BA629D6D96}"/>
              </a:ext>
            </a:extLst>
          </p:cNvPr>
          <p:cNvSpPr/>
          <p:nvPr/>
        </p:nvSpPr>
        <p:spPr bwMode="auto">
          <a:xfrm>
            <a:off x="4476902" y="2611526"/>
            <a:ext cx="4323504" cy="516179"/>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 name="Rectangle 3">
            <a:hlinkClick r:id="rId2"/>
            <a:extLst>
              <a:ext uri="{FF2B5EF4-FFF2-40B4-BE49-F238E27FC236}">
                <a16:creationId xmlns:a16="http://schemas.microsoft.com/office/drawing/2014/main" id="{1D54A904-BC71-F54B-9FF6-834BB4762519}"/>
              </a:ext>
            </a:extLst>
          </p:cNvPr>
          <p:cNvSpPr/>
          <p:nvPr/>
        </p:nvSpPr>
        <p:spPr bwMode="auto">
          <a:xfrm>
            <a:off x="270662" y="3525926"/>
            <a:ext cx="8541254" cy="628971"/>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361439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1" y="988603"/>
            <a:ext cx="6641289" cy="861774"/>
          </a:xfrm>
        </p:spPr>
        <p:txBody>
          <a:bodyPr/>
          <a:lstStyle/>
          <a:p>
            <a:pPr lvl="8"/>
            <a:r>
              <a:rPr lang="en-GB" sz="1400" dirty="0"/>
              <a:t>Every individual is responsible for their own development. They should take the lead on this and know that they have your support and encouragement as their manager. Here are some resources to help them when thinking about where to begin with building a robust development plan. </a:t>
            </a:r>
          </a:p>
        </p:txBody>
      </p:sp>
      <p:sp>
        <p:nvSpPr>
          <p:cNvPr id="21" name="Title 1">
            <a:extLst>
              <a:ext uri="{FF2B5EF4-FFF2-40B4-BE49-F238E27FC236}">
                <a16:creationId xmlns:a16="http://schemas.microsoft.com/office/drawing/2014/main" id="{58E6BCFC-0723-984A-A330-CECCAA3FAF66}"/>
              </a:ext>
            </a:extLst>
          </p:cNvPr>
          <p:cNvSpPr>
            <a:spLocks noGrp="1"/>
          </p:cNvSpPr>
          <p:nvPr>
            <p:ph type="title"/>
          </p:nvPr>
        </p:nvSpPr>
        <p:spPr>
          <a:xfrm>
            <a:off x="322780" y="267573"/>
            <a:ext cx="8497370" cy="430887"/>
          </a:xfrm>
        </p:spPr>
        <p:txBody>
          <a:bodyPr/>
          <a:lstStyle/>
          <a:p>
            <a:r>
              <a:rPr lang="en-GB" dirty="0"/>
              <a:t>Development Resources for your team</a:t>
            </a:r>
            <a:endParaRPr lang="en-GB" sz="1400" dirty="0"/>
          </a:p>
        </p:txBody>
      </p:sp>
      <p:sp>
        <p:nvSpPr>
          <p:cNvPr id="31" name="Rectangle 30">
            <a:extLst>
              <a:ext uri="{FF2B5EF4-FFF2-40B4-BE49-F238E27FC236}">
                <a16:creationId xmlns:a16="http://schemas.microsoft.com/office/drawing/2014/main" id="{CEB4A7CB-0C3A-CE4B-96EB-749E7E0EA699}"/>
              </a:ext>
            </a:extLst>
          </p:cNvPr>
          <p:cNvSpPr/>
          <p:nvPr/>
        </p:nvSpPr>
        <p:spPr bwMode="auto">
          <a:xfrm>
            <a:off x="924889" y="2108362"/>
            <a:ext cx="7816773" cy="985968"/>
          </a:xfrm>
          <a:prstGeom prst="rect">
            <a:avLst/>
          </a:prstGeom>
          <a:solidFill>
            <a:srgbClr val="009DDC"/>
          </a:solidFill>
          <a:ln w="9525" cap="flat" cmpd="sng" algn="ctr">
            <a:solidFill>
              <a:srgbClr val="009DD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8" name="Text Placeholder 7">
            <a:extLst>
              <a:ext uri="{FF2B5EF4-FFF2-40B4-BE49-F238E27FC236}">
                <a16:creationId xmlns:a16="http://schemas.microsoft.com/office/drawing/2014/main" id="{12263280-565D-4846-89D8-EC91BD781B3C}"/>
              </a:ext>
            </a:extLst>
          </p:cNvPr>
          <p:cNvSpPr txBox="1">
            <a:spLocks/>
          </p:cNvSpPr>
          <p:nvPr/>
        </p:nvSpPr>
        <p:spPr bwMode="auto">
          <a:xfrm>
            <a:off x="1203678" y="2175865"/>
            <a:ext cx="742825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Development Planning </a:t>
            </a:r>
          </a:p>
          <a:p>
            <a:pPr lvl="8"/>
            <a:r>
              <a:rPr lang="en-GB" sz="1000" b="1" dirty="0">
                <a:solidFill>
                  <a:schemeClr val="bg1"/>
                </a:solidFill>
                <a:hlinkClick r:id="rId2">
                  <a:extLst>
                    <a:ext uri="{A12FA001-AC4F-418D-AE19-62706E023703}">
                      <ahyp:hlinkClr xmlns:ahyp="http://schemas.microsoft.com/office/drawing/2018/hyperlinkcolor" val="tx"/>
                    </a:ext>
                  </a:extLst>
                </a:hlinkClick>
              </a:rPr>
              <a:t>US PDV316 Effective Development Planning </a:t>
            </a:r>
            <a:r>
              <a:rPr lang="en-GB" sz="1000" dirty="0">
                <a:solidFill>
                  <a:schemeClr val="bg1"/>
                </a:solidFill>
              </a:rPr>
              <a:t>or </a:t>
            </a:r>
            <a:r>
              <a:rPr lang="en-GB" sz="1000" b="1" dirty="0">
                <a:solidFill>
                  <a:schemeClr val="bg1"/>
                </a:solidFill>
                <a:hlinkClick r:id="rId3">
                  <a:extLst>
                    <a:ext uri="{A12FA001-AC4F-418D-AE19-62706E023703}">
                      <ahyp:hlinkClr xmlns:ahyp="http://schemas.microsoft.com/office/drawing/2018/hyperlinkcolor" val="tx"/>
                    </a:ext>
                  </a:extLst>
                </a:hlinkClick>
              </a:rPr>
              <a:t>UK PDVW069 Effective Development Planning</a:t>
            </a:r>
            <a:r>
              <a:rPr lang="en-GB" sz="1000" dirty="0">
                <a:solidFill>
                  <a:schemeClr val="bg1"/>
                </a:solidFill>
              </a:rPr>
              <a:t>. This 45 minute eLearning will help you understand why great development plans are so important and what you need to do to ensure you and your teams have development plans that will help enhance your performance and achieve your performance objectives.</a:t>
            </a:r>
          </a:p>
        </p:txBody>
      </p:sp>
      <p:sp>
        <p:nvSpPr>
          <p:cNvPr id="39" name="Rectangle 38">
            <a:extLst>
              <a:ext uri="{FF2B5EF4-FFF2-40B4-BE49-F238E27FC236}">
                <a16:creationId xmlns:a16="http://schemas.microsoft.com/office/drawing/2014/main" id="{C6440D7F-89CF-7841-96AE-CF38696A6864}"/>
              </a:ext>
            </a:extLst>
          </p:cNvPr>
          <p:cNvSpPr/>
          <p:nvPr/>
        </p:nvSpPr>
        <p:spPr bwMode="auto">
          <a:xfrm>
            <a:off x="924888" y="3260279"/>
            <a:ext cx="3413023" cy="587516"/>
          </a:xfrm>
          <a:prstGeom prst="rect">
            <a:avLst/>
          </a:prstGeom>
          <a:solidFill>
            <a:srgbClr val="00148C"/>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FA4616"/>
              </a:solidFill>
              <a:latin typeface="+mn-lt"/>
              <a:cs typeface="Arial"/>
            </a:endParaRPr>
          </a:p>
        </p:txBody>
      </p:sp>
      <p:sp>
        <p:nvSpPr>
          <p:cNvPr id="40" name="Text Placeholder 7">
            <a:extLst>
              <a:ext uri="{FF2B5EF4-FFF2-40B4-BE49-F238E27FC236}">
                <a16:creationId xmlns:a16="http://schemas.microsoft.com/office/drawing/2014/main" id="{4093C1A9-E28E-E649-9923-8E883BDDAEE3}"/>
              </a:ext>
            </a:extLst>
          </p:cNvPr>
          <p:cNvSpPr txBox="1">
            <a:spLocks/>
          </p:cNvSpPr>
          <p:nvPr/>
        </p:nvSpPr>
        <p:spPr bwMode="auto">
          <a:xfrm>
            <a:off x="1203678" y="3365827"/>
            <a:ext cx="2146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Seven essential elements of a lifelong-learning mind-set</a:t>
            </a:r>
            <a:endParaRPr lang="en-GB" sz="1000" dirty="0">
              <a:solidFill>
                <a:schemeClr val="bg1"/>
              </a:solidFill>
            </a:endParaRPr>
          </a:p>
        </p:txBody>
      </p:sp>
      <p:sp>
        <p:nvSpPr>
          <p:cNvPr id="41" name="Rectangle 40">
            <a:extLst>
              <a:ext uri="{FF2B5EF4-FFF2-40B4-BE49-F238E27FC236}">
                <a16:creationId xmlns:a16="http://schemas.microsoft.com/office/drawing/2014/main" id="{9C54DB50-0D93-894F-AFE7-91B098106C16}"/>
              </a:ext>
            </a:extLst>
          </p:cNvPr>
          <p:cNvSpPr/>
          <p:nvPr/>
        </p:nvSpPr>
        <p:spPr bwMode="auto">
          <a:xfrm>
            <a:off x="343594" y="2108362"/>
            <a:ext cx="581296" cy="463388"/>
          </a:xfrm>
          <a:prstGeom prst="rect">
            <a:avLst/>
          </a:prstGeom>
          <a:noFill/>
          <a:ln w="9525" cap="flat" cmpd="sng" algn="ctr">
            <a:solidFill>
              <a:srgbClr val="009DD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42" name="Rectangle 41">
            <a:extLst>
              <a:ext uri="{FF2B5EF4-FFF2-40B4-BE49-F238E27FC236}">
                <a16:creationId xmlns:a16="http://schemas.microsoft.com/office/drawing/2014/main" id="{90FD1123-B39E-AA40-AE86-D39CF66A6691}"/>
              </a:ext>
            </a:extLst>
          </p:cNvPr>
          <p:cNvSpPr/>
          <p:nvPr/>
        </p:nvSpPr>
        <p:spPr bwMode="auto">
          <a:xfrm>
            <a:off x="343593" y="3260278"/>
            <a:ext cx="581296" cy="587513"/>
          </a:xfrm>
          <a:prstGeom prst="rect">
            <a:avLst/>
          </a:prstGeom>
          <a:no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43" name="Text Placeholder 7">
            <a:extLst>
              <a:ext uri="{FF2B5EF4-FFF2-40B4-BE49-F238E27FC236}">
                <a16:creationId xmlns:a16="http://schemas.microsoft.com/office/drawing/2014/main" id="{7325E5DF-D8E3-804D-8B7E-538B5DEC2399}"/>
              </a:ext>
            </a:extLst>
          </p:cNvPr>
          <p:cNvSpPr txBox="1">
            <a:spLocks/>
          </p:cNvSpPr>
          <p:nvPr/>
        </p:nvSpPr>
        <p:spPr bwMode="auto">
          <a:xfrm>
            <a:off x="482080" y="2185089"/>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9DDC"/>
                </a:solidFill>
              </a:rPr>
              <a:t>01</a:t>
            </a:r>
          </a:p>
        </p:txBody>
      </p:sp>
      <p:sp>
        <p:nvSpPr>
          <p:cNvPr id="44" name="Text Placeholder 7">
            <a:extLst>
              <a:ext uri="{FF2B5EF4-FFF2-40B4-BE49-F238E27FC236}">
                <a16:creationId xmlns:a16="http://schemas.microsoft.com/office/drawing/2014/main" id="{BD3561DB-1209-8A42-9F28-488EDA7BC432}"/>
              </a:ext>
            </a:extLst>
          </p:cNvPr>
          <p:cNvSpPr txBox="1">
            <a:spLocks/>
          </p:cNvSpPr>
          <p:nvPr/>
        </p:nvSpPr>
        <p:spPr bwMode="auto">
          <a:xfrm>
            <a:off x="482079" y="3404316"/>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148C"/>
                </a:solidFill>
              </a:rPr>
              <a:t>02</a:t>
            </a:r>
          </a:p>
        </p:txBody>
      </p:sp>
      <p:sp>
        <p:nvSpPr>
          <p:cNvPr id="47" name="Rectangle 46">
            <a:extLst>
              <a:ext uri="{FF2B5EF4-FFF2-40B4-BE49-F238E27FC236}">
                <a16:creationId xmlns:a16="http://schemas.microsoft.com/office/drawing/2014/main" id="{83BDACFD-D1FB-BD40-8795-DAEF91651990}"/>
              </a:ext>
            </a:extLst>
          </p:cNvPr>
          <p:cNvSpPr/>
          <p:nvPr/>
        </p:nvSpPr>
        <p:spPr bwMode="auto">
          <a:xfrm>
            <a:off x="5087237" y="3260279"/>
            <a:ext cx="3654425" cy="587512"/>
          </a:xfrm>
          <a:prstGeom prst="rect">
            <a:avLst/>
          </a:prstGeom>
          <a:solidFill>
            <a:srgbClr val="00148C"/>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FA4616"/>
              </a:solidFill>
              <a:latin typeface="+mn-lt"/>
              <a:cs typeface="Arial"/>
            </a:endParaRPr>
          </a:p>
        </p:txBody>
      </p:sp>
      <p:sp>
        <p:nvSpPr>
          <p:cNvPr id="50" name="Rectangle 49">
            <a:extLst>
              <a:ext uri="{FF2B5EF4-FFF2-40B4-BE49-F238E27FC236}">
                <a16:creationId xmlns:a16="http://schemas.microsoft.com/office/drawing/2014/main" id="{A473D00E-9F39-594F-8FB3-C6CC192AA25E}"/>
              </a:ext>
            </a:extLst>
          </p:cNvPr>
          <p:cNvSpPr/>
          <p:nvPr/>
        </p:nvSpPr>
        <p:spPr bwMode="auto">
          <a:xfrm>
            <a:off x="4505942" y="3260278"/>
            <a:ext cx="581296" cy="587509"/>
          </a:xfrm>
          <a:prstGeom prst="rect">
            <a:avLst/>
          </a:prstGeom>
          <a:no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highlight>
                <a:srgbClr val="FFFF00"/>
              </a:highlight>
              <a:latin typeface="+mn-lt"/>
              <a:cs typeface="Arial"/>
            </a:endParaRPr>
          </a:p>
        </p:txBody>
      </p:sp>
      <p:sp>
        <p:nvSpPr>
          <p:cNvPr id="52" name="Text Placeholder 7">
            <a:extLst>
              <a:ext uri="{FF2B5EF4-FFF2-40B4-BE49-F238E27FC236}">
                <a16:creationId xmlns:a16="http://schemas.microsoft.com/office/drawing/2014/main" id="{CE5DE738-EC03-1447-B1F1-E3F544ACEE1F}"/>
              </a:ext>
            </a:extLst>
          </p:cNvPr>
          <p:cNvSpPr txBox="1">
            <a:spLocks/>
          </p:cNvSpPr>
          <p:nvPr/>
        </p:nvSpPr>
        <p:spPr bwMode="auto">
          <a:xfrm>
            <a:off x="4644428" y="3404316"/>
            <a:ext cx="3976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2000" b="1" dirty="0">
                <a:solidFill>
                  <a:srgbClr val="00148C"/>
                </a:solidFill>
              </a:rPr>
              <a:t>03</a:t>
            </a:r>
          </a:p>
        </p:txBody>
      </p:sp>
      <p:sp>
        <p:nvSpPr>
          <p:cNvPr id="53" name="Text Placeholder 7">
            <a:extLst>
              <a:ext uri="{FF2B5EF4-FFF2-40B4-BE49-F238E27FC236}">
                <a16:creationId xmlns:a16="http://schemas.microsoft.com/office/drawing/2014/main" id="{CB2989C7-46A2-F541-9B16-2DA2C665B28E}"/>
              </a:ext>
            </a:extLst>
          </p:cNvPr>
          <p:cNvSpPr txBox="1">
            <a:spLocks/>
          </p:cNvSpPr>
          <p:nvPr/>
        </p:nvSpPr>
        <p:spPr bwMode="auto">
          <a:xfrm>
            <a:off x="5314817" y="3380457"/>
            <a:ext cx="2205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200" b="1" dirty="0">
                <a:solidFill>
                  <a:schemeClr val="bg1"/>
                </a:solidFill>
              </a:rPr>
              <a:t>How to use others' feedback to learn and grow </a:t>
            </a:r>
            <a:r>
              <a:rPr lang="en-GB" sz="1000" b="1" dirty="0">
                <a:solidFill>
                  <a:schemeClr val="bg1"/>
                </a:solidFill>
              </a:rPr>
              <a:t>– </a:t>
            </a:r>
            <a:r>
              <a:rPr lang="en-GB" sz="1000" dirty="0">
                <a:solidFill>
                  <a:schemeClr val="bg1"/>
                </a:solidFill>
              </a:rPr>
              <a:t>Sheila </a:t>
            </a:r>
            <a:r>
              <a:rPr lang="en-GB" sz="1000" dirty="0" err="1">
                <a:solidFill>
                  <a:schemeClr val="bg1"/>
                </a:solidFill>
              </a:rPr>
              <a:t>Heen</a:t>
            </a:r>
            <a:endParaRPr lang="en-GB" sz="1000" dirty="0">
              <a:solidFill>
                <a:schemeClr val="bg1"/>
              </a:solidFill>
            </a:endParaRPr>
          </a:p>
        </p:txBody>
      </p:sp>
      <p:sp>
        <p:nvSpPr>
          <p:cNvPr id="2" name="Rectangle 1">
            <a:hlinkClick r:id="rId4"/>
            <a:extLst>
              <a:ext uri="{FF2B5EF4-FFF2-40B4-BE49-F238E27FC236}">
                <a16:creationId xmlns:a16="http://schemas.microsoft.com/office/drawing/2014/main" id="{E9C9DB91-9D06-C649-9669-796CAA276EB7}"/>
              </a:ext>
            </a:extLst>
          </p:cNvPr>
          <p:cNvSpPr/>
          <p:nvPr/>
        </p:nvSpPr>
        <p:spPr bwMode="auto">
          <a:xfrm>
            <a:off x="322780" y="3204058"/>
            <a:ext cx="4088286" cy="70957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 name="Rectangle 2">
            <a:hlinkClick r:id="rId5"/>
            <a:extLst>
              <a:ext uri="{FF2B5EF4-FFF2-40B4-BE49-F238E27FC236}">
                <a16:creationId xmlns:a16="http://schemas.microsoft.com/office/drawing/2014/main" id="{AC93D4AF-2C46-8B46-B2BC-EDEDC1EAE87D}"/>
              </a:ext>
            </a:extLst>
          </p:cNvPr>
          <p:cNvSpPr/>
          <p:nvPr/>
        </p:nvSpPr>
        <p:spPr bwMode="auto">
          <a:xfrm>
            <a:off x="4411066" y="3204058"/>
            <a:ext cx="4409084" cy="70957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2095242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7">
            <a:extLst>
              <a:ext uri="{FF2B5EF4-FFF2-40B4-BE49-F238E27FC236}">
                <a16:creationId xmlns:a16="http://schemas.microsoft.com/office/drawing/2014/main" id="{256FF37F-AF9C-5342-9602-2DD74F2C2036}"/>
              </a:ext>
            </a:extLst>
          </p:cNvPr>
          <p:cNvSpPr>
            <a:spLocks noGrp="1"/>
          </p:cNvSpPr>
          <p:nvPr>
            <p:ph type="body" sz="quarter" idx="11"/>
          </p:nvPr>
        </p:nvSpPr>
        <p:spPr>
          <a:xfrm>
            <a:off x="322782" y="988603"/>
            <a:ext cx="8279612" cy="646331"/>
          </a:xfrm>
        </p:spPr>
        <p:txBody>
          <a:bodyPr/>
          <a:lstStyle/>
          <a:p>
            <a:pPr lvl="8"/>
            <a:r>
              <a:rPr lang="en-GB" sz="1400" dirty="0"/>
              <a:t>If you are a manager, its important to ensure you have development discussions regularly with each of your team members. We have developed some questions to aid managers and employees to have a good quality development and career discussion:</a:t>
            </a:r>
          </a:p>
        </p:txBody>
      </p:sp>
      <p:sp>
        <p:nvSpPr>
          <p:cNvPr id="21" name="Title 1">
            <a:extLst>
              <a:ext uri="{FF2B5EF4-FFF2-40B4-BE49-F238E27FC236}">
                <a16:creationId xmlns:a16="http://schemas.microsoft.com/office/drawing/2014/main" id="{58E6BCFC-0723-984A-A330-CECCAA3FAF66}"/>
              </a:ext>
            </a:extLst>
          </p:cNvPr>
          <p:cNvSpPr>
            <a:spLocks noGrp="1"/>
          </p:cNvSpPr>
          <p:nvPr>
            <p:ph type="title"/>
          </p:nvPr>
        </p:nvSpPr>
        <p:spPr>
          <a:xfrm>
            <a:off x="322780" y="267573"/>
            <a:ext cx="8497370" cy="430887"/>
          </a:xfrm>
        </p:spPr>
        <p:txBody>
          <a:bodyPr/>
          <a:lstStyle/>
          <a:p>
            <a:r>
              <a:rPr lang="en-GB" dirty="0"/>
              <a:t>Creating Talent Development Plans</a:t>
            </a:r>
            <a:br>
              <a:rPr lang="en-GB" dirty="0"/>
            </a:br>
            <a:r>
              <a:rPr lang="en-GB" sz="1400" b="0" dirty="0">
                <a:solidFill>
                  <a:srgbClr val="07BFB7"/>
                </a:solidFill>
              </a:rPr>
              <a:t>Engaging development conversations</a:t>
            </a:r>
            <a:endParaRPr lang="en-GB" sz="1400" dirty="0"/>
          </a:p>
        </p:txBody>
      </p:sp>
      <p:sp>
        <p:nvSpPr>
          <p:cNvPr id="24" name="Text Placeholder 7">
            <a:extLst>
              <a:ext uri="{FF2B5EF4-FFF2-40B4-BE49-F238E27FC236}">
                <a16:creationId xmlns:a16="http://schemas.microsoft.com/office/drawing/2014/main" id="{9794D74B-C0D8-044B-8BAD-C1610052901F}"/>
              </a:ext>
            </a:extLst>
          </p:cNvPr>
          <p:cNvSpPr txBox="1">
            <a:spLocks/>
          </p:cNvSpPr>
          <p:nvPr/>
        </p:nvSpPr>
        <p:spPr bwMode="auto">
          <a:xfrm>
            <a:off x="538631" y="2055332"/>
            <a:ext cx="3184367"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8" indent="-171450">
              <a:spcAft>
                <a:spcPts val="300"/>
              </a:spcAft>
              <a:buClr>
                <a:srgbClr val="009DDC"/>
              </a:buClr>
              <a:buFont typeface="Arial" panose="020B0604020202020204" pitchFamily="34" charset="0"/>
              <a:buChar char="•"/>
            </a:pPr>
            <a:r>
              <a:rPr lang="en-GB" sz="850" dirty="0">
                <a:solidFill>
                  <a:srgbClr val="55555A"/>
                </a:solidFill>
              </a:rPr>
              <a:t>What job do you want to retire from?</a:t>
            </a:r>
          </a:p>
          <a:p>
            <a:pPr marL="171450" lvl="8" indent="-171450">
              <a:spcAft>
                <a:spcPts val="300"/>
              </a:spcAft>
              <a:buClr>
                <a:srgbClr val="009DDC"/>
              </a:buClr>
              <a:buFont typeface="Arial" panose="020B0604020202020204" pitchFamily="34" charset="0"/>
              <a:buChar char="•"/>
            </a:pPr>
            <a:r>
              <a:rPr lang="en-GB" sz="850" dirty="0">
                <a:solidFill>
                  <a:srgbClr val="55555A"/>
                </a:solidFill>
              </a:rPr>
              <a:t>What elements of this job attracts you?</a:t>
            </a:r>
            <a:br>
              <a:rPr lang="en-GB" sz="850" dirty="0">
                <a:solidFill>
                  <a:srgbClr val="55555A"/>
                </a:solidFill>
              </a:rPr>
            </a:br>
            <a:r>
              <a:rPr lang="en-GB" sz="850" dirty="0">
                <a:solidFill>
                  <a:srgbClr val="55555A"/>
                </a:solidFill>
              </a:rPr>
              <a:t>(e.g. people leadership /operational)</a:t>
            </a:r>
          </a:p>
          <a:p>
            <a:pPr marL="171450" lvl="8" indent="-171450">
              <a:spcAft>
                <a:spcPts val="300"/>
              </a:spcAft>
              <a:buClr>
                <a:srgbClr val="009DDC"/>
              </a:buClr>
              <a:buFont typeface="Arial" panose="020B0604020202020204" pitchFamily="34" charset="0"/>
              <a:buChar char="•"/>
            </a:pPr>
            <a:r>
              <a:rPr lang="en-GB" sz="850" dirty="0">
                <a:solidFill>
                  <a:srgbClr val="55555A"/>
                </a:solidFill>
              </a:rPr>
              <a:t>What roles excite you?</a:t>
            </a:r>
            <a:br>
              <a:rPr lang="en-GB" sz="850" dirty="0">
                <a:solidFill>
                  <a:srgbClr val="55555A"/>
                </a:solidFill>
              </a:rPr>
            </a:br>
            <a:r>
              <a:rPr lang="en-GB" sz="850" dirty="0">
                <a:solidFill>
                  <a:srgbClr val="55555A"/>
                </a:solidFill>
              </a:rPr>
              <a:t>What could you see yourself doing?</a:t>
            </a:r>
          </a:p>
          <a:p>
            <a:pPr marL="171450" lvl="8" indent="-171450">
              <a:spcAft>
                <a:spcPts val="300"/>
              </a:spcAft>
              <a:buClr>
                <a:srgbClr val="009DDC"/>
              </a:buClr>
              <a:buFont typeface="Arial" panose="020B0604020202020204" pitchFamily="34" charset="0"/>
              <a:buChar char="•"/>
            </a:pPr>
            <a:r>
              <a:rPr lang="en-GB" sz="850" dirty="0">
                <a:solidFill>
                  <a:srgbClr val="55555A"/>
                </a:solidFill>
              </a:rPr>
              <a:t>Are there any barriers</a:t>
            </a:r>
            <a:br>
              <a:rPr lang="en-GB" sz="850" dirty="0">
                <a:solidFill>
                  <a:srgbClr val="55555A"/>
                </a:solidFill>
              </a:rPr>
            </a:br>
            <a:r>
              <a:rPr lang="en-GB" sz="850" dirty="0">
                <a:solidFill>
                  <a:srgbClr val="55555A"/>
                </a:solidFill>
              </a:rPr>
              <a:t>(e.g. is work/life balance an issue?</a:t>
            </a:r>
          </a:p>
        </p:txBody>
      </p:sp>
      <p:sp>
        <p:nvSpPr>
          <p:cNvPr id="25" name="Text Placeholder 7">
            <a:extLst>
              <a:ext uri="{FF2B5EF4-FFF2-40B4-BE49-F238E27FC236}">
                <a16:creationId xmlns:a16="http://schemas.microsoft.com/office/drawing/2014/main" id="{5F04348A-1DCE-DF4A-A7D2-E081A5288DA8}"/>
              </a:ext>
            </a:extLst>
          </p:cNvPr>
          <p:cNvSpPr txBox="1">
            <a:spLocks/>
          </p:cNvSpPr>
          <p:nvPr/>
        </p:nvSpPr>
        <p:spPr bwMode="auto">
          <a:xfrm>
            <a:off x="538631" y="3623452"/>
            <a:ext cx="3457791"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8" indent="-171450">
              <a:spcAft>
                <a:spcPts val="300"/>
              </a:spcAft>
              <a:buClr>
                <a:srgbClr val="00BEB4"/>
              </a:buClr>
              <a:buFont typeface="Arial" panose="020B0604020202020204" pitchFamily="34" charset="0"/>
              <a:buChar char="•"/>
            </a:pPr>
            <a:r>
              <a:rPr lang="en-GB" sz="850" dirty="0">
                <a:solidFill>
                  <a:srgbClr val="55555A"/>
                </a:solidFill>
              </a:rPr>
              <a:t>What areas do you think are important</a:t>
            </a:r>
            <a:br>
              <a:rPr lang="en-GB" sz="850" dirty="0">
                <a:solidFill>
                  <a:srgbClr val="55555A"/>
                </a:solidFill>
              </a:rPr>
            </a:br>
            <a:r>
              <a:rPr lang="en-GB" sz="850" dirty="0">
                <a:solidFill>
                  <a:srgbClr val="55555A"/>
                </a:solidFill>
              </a:rPr>
              <a:t>to develop in order to achieve your career goals?</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career experiences do you need to gain? </a:t>
            </a:r>
          </a:p>
          <a:p>
            <a:pPr marL="171450" lvl="8" indent="-171450">
              <a:spcAft>
                <a:spcPts val="300"/>
              </a:spcAft>
              <a:buClr>
                <a:srgbClr val="00BEB4"/>
              </a:buClr>
              <a:buFont typeface="Arial" panose="020B0604020202020204" pitchFamily="34" charset="0"/>
              <a:buChar char="•"/>
            </a:pPr>
            <a:r>
              <a:rPr lang="en-GB" sz="850" dirty="0">
                <a:solidFill>
                  <a:srgbClr val="55555A"/>
                </a:solidFill>
              </a:rPr>
              <a:t>How can you develop these using</a:t>
            </a:r>
            <a:br>
              <a:rPr lang="en-GB" sz="850" dirty="0">
                <a:solidFill>
                  <a:srgbClr val="55555A"/>
                </a:solidFill>
              </a:rPr>
            </a:br>
            <a:r>
              <a:rPr lang="en-GB" sz="850" dirty="0">
                <a:solidFill>
                  <a:srgbClr val="55555A"/>
                </a:solidFill>
              </a:rPr>
              <a:t>the 70/20/10 approach?</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Who are your sponsors? </a:t>
            </a:r>
          </a:p>
        </p:txBody>
      </p:sp>
      <p:sp>
        <p:nvSpPr>
          <p:cNvPr id="26" name="Text Placeholder 7">
            <a:extLst>
              <a:ext uri="{FF2B5EF4-FFF2-40B4-BE49-F238E27FC236}">
                <a16:creationId xmlns:a16="http://schemas.microsoft.com/office/drawing/2014/main" id="{F9F02463-BFB2-6A48-8BC5-62758505B550}"/>
              </a:ext>
            </a:extLst>
          </p:cNvPr>
          <p:cNvSpPr txBox="1">
            <a:spLocks/>
          </p:cNvSpPr>
          <p:nvPr/>
        </p:nvSpPr>
        <p:spPr bwMode="auto">
          <a:xfrm>
            <a:off x="6005289" y="2055332"/>
            <a:ext cx="29952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8" indent="-171450">
              <a:spcAft>
                <a:spcPts val="300"/>
              </a:spcAft>
              <a:buClr>
                <a:srgbClr val="00BEB4"/>
              </a:buClr>
              <a:buFont typeface="Arial" panose="020B0604020202020204" pitchFamily="34" charset="0"/>
              <a:buChar char="•"/>
            </a:pPr>
            <a:r>
              <a:rPr lang="en-GB" sz="850" dirty="0">
                <a:solidFill>
                  <a:srgbClr val="55555A"/>
                </a:solidFill>
              </a:rPr>
              <a:t>What roles do you think would help you achieve your aspiration? </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skills do you look to gain? </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roles would you need to do to get to your dream job? </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would be a difficult job to do? </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would you not want to do? </a:t>
            </a:r>
          </a:p>
          <a:p>
            <a:pPr marL="171450" lvl="8" indent="-171450">
              <a:spcAft>
                <a:spcPts val="300"/>
              </a:spcAft>
              <a:buClr>
                <a:srgbClr val="00BEB4"/>
              </a:buClr>
              <a:buFont typeface="Arial" panose="020B0604020202020204" pitchFamily="34" charset="0"/>
              <a:buChar char="•"/>
            </a:pPr>
            <a:r>
              <a:rPr lang="en-GB" sz="850" dirty="0">
                <a:solidFill>
                  <a:srgbClr val="55555A"/>
                </a:solidFill>
              </a:rPr>
              <a:t>What steps have you already taken?</a:t>
            </a:r>
          </a:p>
        </p:txBody>
      </p:sp>
      <p:sp>
        <p:nvSpPr>
          <p:cNvPr id="27" name="Text Placeholder 7">
            <a:extLst>
              <a:ext uri="{FF2B5EF4-FFF2-40B4-BE49-F238E27FC236}">
                <a16:creationId xmlns:a16="http://schemas.microsoft.com/office/drawing/2014/main" id="{F961B518-6F22-DF42-9F04-681F54B8643F}"/>
              </a:ext>
            </a:extLst>
          </p:cNvPr>
          <p:cNvSpPr txBox="1">
            <a:spLocks/>
          </p:cNvSpPr>
          <p:nvPr/>
        </p:nvSpPr>
        <p:spPr bwMode="auto">
          <a:xfrm>
            <a:off x="6007450" y="3644786"/>
            <a:ext cx="2661422"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8" indent="-171450">
              <a:spcAft>
                <a:spcPts val="300"/>
              </a:spcAft>
              <a:buClr>
                <a:srgbClr val="009DDC"/>
              </a:buClr>
              <a:buFont typeface="Arial" panose="020B0604020202020204" pitchFamily="34" charset="0"/>
              <a:buChar char="•"/>
            </a:pPr>
            <a:r>
              <a:rPr lang="en-GB" sz="850" dirty="0">
                <a:solidFill>
                  <a:srgbClr val="55555A"/>
                </a:solidFill>
              </a:rPr>
              <a:t>Development discussions should be ongoing as aspirations and potential/performance can change so agree future check in’s</a:t>
            </a:r>
          </a:p>
          <a:p>
            <a:pPr marL="171450" lvl="8" indent="-171450">
              <a:spcAft>
                <a:spcPts val="300"/>
              </a:spcAft>
              <a:buClr>
                <a:srgbClr val="009DDC"/>
              </a:buClr>
              <a:buFont typeface="Arial" panose="020B0604020202020204" pitchFamily="34" charset="0"/>
              <a:buChar char="•"/>
            </a:pPr>
            <a:r>
              <a:rPr lang="en-GB" sz="850" dirty="0">
                <a:solidFill>
                  <a:srgbClr val="55555A"/>
                </a:solidFill>
              </a:rPr>
              <a:t>Agree actions and next steps and log in </a:t>
            </a:r>
            <a:r>
              <a:rPr lang="en-GB" sz="850" dirty="0" err="1">
                <a:solidFill>
                  <a:srgbClr val="55555A"/>
                </a:solidFill>
              </a:rPr>
              <a:t>MyHub</a:t>
            </a:r>
            <a:r>
              <a:rPr lang="en-GB" sz="850" dirty="0">
                <a:solidFill>
                  <a:srgbClr val="55555A"/>
                </a:solidFill>
              </a:rPr>
              <a:t> system </a:t>
            </a:r>
          </a:p>
        </p:txBody>
      </p:sp>
      <p:grpSp>
        <p:nvGrpSpPr>
          <p:cNvPr id="3" name="Group 2">
            <a:extLst>
              <a:ext uri="{FF2B5EF4-FFF2-40B4-BE49-F238E27FC236}">
                <a16:creationId xmlns:a16="http://schemas.microsoft.com/office/drawing/2014/main" id="{7DD4E8E9-DFD8-7440-94FA-A24053E1303B}"/>
              </a:ext>
            </a:extLst>
          </p:cNvPr>
          <p:cNvGrpSpPr/>
          <p:nvPr/>
        </p:nvGrpSpPr>
        <p:grpSpPr>
          <a:xfrm>
            <a:off x="2664416" y="1584633"/>
            <a:ext cx="3298221" cy="3298221"/>
            <a:chOff x="2984543" y="1577706"/>
            <a:chExt cx="3298221" cy="3298221"/>
          </a:xfrm>
        </p:grpSpPr>
        <p:pic>
          <p:nvPicPr>
            <p:cNvPr id="2" name="Picture 1">
              <a:extLst>
                <a:ext uri="{FF2B5EF4-FFF2-40B4-BE49-F238E27FC236}">
                  <a16:creationId xmlns:a16="http://schemas.microsoft.com/office/drawing/2014/main" id="{0EEB4852-BF83-AC49-AF36-24ECB0845E64}"/>
                </a:ext>
              </a:extLst>
            </p:cNvPr>
            <p:cNvPicPr>
              <a:picLocks noChangeAspect="1"/>
            </p:cNvPicPr>
            <p:nvPr/>
          </p:nvPicPr>
          <p:blipFill>
            <a:blip r:embed="rId2"/>
            <a:stretch>
              <a:fillRect/>
            </a:stretch>
          </p:blipFill>
          <p:spPr>
            <a:xfrm>
              <a:off x="2984543" y="1577706"/>
              <a:ext cx="3298221" cy="3298221"/>
            </a:xfrm>
            <a:prstGeom prst="rect">
              <a:avLst/>
            </a:prstGeom>
          </p:spPr>
        </p:pic>
        <p:sp>
          <p:nvSpPr>
            <p:cNvPr id="11" name="Text Placeholder 7">
              <a:extLst>
                <a:ext uri="{FF2B5EF4-FFF2-40B4-BE49-F238E27FC236}">
                  <a16:creationId xmlns:a16="http://schemas.microsoft.com/office/drawing/2014/main" id="{B3397B08-EB37-8C4C-89FA-B16268A1C8B6}"/>
                </a:ext>
              </a:extLst>
            </p:cNvPr>
            <p:cNvSpPr txBox="1">
              <a:spLocks/>
            </p:cNvSpPr>
            <p:nvPr/>
          </p:nvSpPr>
          <p:spPr bwMode="auto">
            <a:xfrm rot="18900000">
              <a:off x="3515149" y="2571733"/>
              <a:ext cx="11313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b="1" dirty="0">
                  <a:solidFill>
                    <a:schemeClr val="bg1"/>
                  </a:solidFill>
                </a:rPr>
                <a:t>What is your ultimate/ dream job?</a:t>
              </a:r>
            </a:p>
          </p:txBody>
        </p:sp>
        <p:sp>
          <p:nvSpPr>
            <p:cNvPr id="12" name="Text Placeholder 7">
              <a:extLst>
                <a:ext uri="{FF2B5EF4-FFF2-40B4-BE49-F238E27FC236}">
                  <a16:creationId xmlns:a16="http://schemas.microsoft.com/office/drawing/2014/main" id="{068EF999-3C2D-C146-A891-B3BFA1D48572}"/>
                </a:ext>
              </a:extLst>
            </p:cNvPr>
            <p:cNvSpPr txBox="1">
              <a:spLocks/>
            </p:cNvSpPr>
            <p:nvPr/>
          </p:nvSpPr>
          <p:spPr bwMode="auto">
            <a:xfrm rot="2700000">
              <a:off x="3378083" y="3431765"/>
              <a:ext cx="147529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b="1" dirty="0">
                  <a:solidFill>
                    <a:schemeClr val="bg1"/>
                  </a:solidFill>
                </a:rPr>
                <a:t>What are the</a:t>
              </a:r>
              <a:br>
                <a:rPr lang="en-GB" sz="800" b="1" dirty="0">
                  <a:solidFill>
                    <a:schemeClr val="bg1"/>
                  </a:solidFill>
                </a:rPr>
              </a:br>
              <a:r>
                <a:rPr lang="en-GB" sz="800" b="1" dirty="0">
                  <a:solidFill>
                    <a:schemeClr val="bg1"/>
                  </a:solidFill>
                </a:rPr>
                <a:t>gaps that may stop</a:t>
              </a:r>
              <a:br>
                <a:rPr lang="en-GB" sz="800" b="1" dirty="0">
                  <a:solidFill>
                    <a:schemeClr val="bg1"/>
                  </a:solidFill>
                </a:rPr>
              </a:br>
              <a:r>
                <a:rPr lang="en-GB" sz="800" b="1" dirty="0">
                  <a:solidFill>
                    <a:schemeClr val="bg1"/>
                  </a:solidFill>
                </a:rPr>
                <a:t>you from getting there/ development areas that need to be addressed?</a:t>
              </a:r>
            </a:p>
          </p:txBody>
        </p:sp>
        <p:sp>
          <p:nvSpPr>
            <p:cNvPr id="15" name="Text Placeholder 7">
              <a:extLst>
                <a:ext uri="{FF2B5EF4-FFF2-40B4-BE49-F238E27FC236}">
                  <a16:creationId xmlns:a16="http://schemas.microsoft.com/office/drawing/2014/main" id="{24C96D7F-6EB7-4747-87E2-DEEA5AFA51E4}"/>
                </a:ext>
              </a:extLst>
            </p:cNvPr>
            <p:cNvSpPr txBox="1">
              <a:spLocks/>
            </p:cNvSpPr>
            <p:nvPr/>
          </p:nvSpPr>
          <p:spPr bwMode="auto">
            <a:xfrm rot="2700000">
              <a:off x="4479058" y="2428186"/>
              <a:ext cx="137033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b="1" dirty="0">
                  <a:solidFill>
                    <a:schemeClr val="bg1"/>
                  </a:solidFill>
                </a:rPr>
                <a:t>What would your career ladder of roles be to get to this job? (map out the routes to get to</a:t>
              </a:r>
              <a:br>
                <a:rPr lang="en-GB" sz="800" b="1" dirty="0">
                  <a:solidFill>
                    <a:schemeClr val="bg1"/>
                  </a:solidFill>
                </a:rPr>
              </a:br>
              <a:r>
                <a:rPr lang="en-GB" sz="800" b="1" dirty="0">
                  <a:solidFill>
                    <a:schemeClr val="bg1"/>
                  </a:solidFill>
                </a:rPr>
                <a:t>the role)</a:t>
              </a:r>
            </a:p>
          </p:txBody>
        </p:sp>
        <p:sp>
          <p:nvSpPr>
            <p:cNvPr id="16" name="Text Placeholder 7">
              <a:extLst>
                <a:ext uri="{FF2B5EF4-FFF2-40B4-BE49-F238E27FC236}">
                  <a16:creationId xmlns:a16="http://schemas.microsoft.com/office/drawing/2014/main" id="{30A24314-185B-E04D-B1FC-B5710914B54F}"/>
                </a:ext>
              </a:extLst>
            </p:cNvPr>
            <p:cNvSpPr txBox="1">
              <a:spLocks/>
            </p:cNvSpPr>
            <p:nvPr/>
          </p:nvSpPr>
          <p:spPr bwMode="auto">
            <a:xfrm rot="18900000">
              <a:off x="4146095" y="3696268"/>
              <a:ext cx="198534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800" b="1" dirty="0">
                  <a:solidFill>
                    <a:schemeClr val="bg1"/>
                  </a:solidFill>
                </a:rPr>
                <a:t>Agree Next Steps </a:t>
              </a:r>
            </a:p>
          </p:txBody>
        </p:sp>
      </p:grpSp>
      <p:grpSp>
        <p:nvGrpSpPr>
          <p:cNvPr id="17" name="Group 16">
            <a:extLst>
              <a:ext uri="{FF2B5EF4-FFF2-40B4-BE49-F238E27FC236}">
                <a16:creationId xmlns:a16="http://schemas.microsoft.com/office/drawing/2014/main" id="{5A4FA2ED-32F3-4D40-AF32-97EA679F5F42}"/>
              </a:ext>
            </a:extLst>
          </p:cNvPr>
          <p:cNvGrpSpPr/>
          <p:nvPr/>
        </p:nvGrpSpPr>
        <p:grpSpPr>
          <a:xfrm>
            <a:off x="434944" y="4239491"/>
            <a:ext cx="3311236" cy="444816"/>
            <a:chOff x="699655" y="4239491"/>
            <a:chExt cx="3311236" cy="444816"/>
          </a:xfrm>
        </p:grpSpPr>
        <p:cxnSp>
          <p:nvCxnSpPr>
            <p:cNvPr id="7" name="Straight Connector 6">
              <a:extLst>
                <a:ext uri="{FF2B5EF4-FFF2-40B4-BE49-F238E27FC236}">
                  <a16:creationId xmlns:a16="http://schemas.microsoft.com/office/drawing/2014/main" id="{D8D77FC2-0864-D24C-AEDE-62606A3D28A4}"/>
                </a:ext>
              </a:extLst>
            </p:cNvPr>
            <p:cNvCxnSpPr/>
            <p:nvPr/>
          </p:nvCxnSpPr>
          <p:spPr bwMode="auto">
            <a:xfrm>
              <a:off x="699655" y="4684307"/>
              <a:ext cx="283871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A137BDD7-EEF6-344A-83E6-5E5738248E59}"/>
                </a:ext>
              </a:extLst>
            </p:cNvPr>
            <p:cNvCxnSpPr>
              <a:cxnSpLocks/>
            </p:cNvCxnSpPr>
            <p:nvPr/>
          </p:nvCxnSpPr>
          <p:spPr bwMode="auto">
            <a:xfrm flipV="1">
              <a:off x="3538369" y="4239491"/>
              <a:ext cx="472522" cy="44481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28" name="Group 27">
            <a:extLst>
              <a:ext uri="{FF2B5EF4-FFF2-40B4-BE49-F238E27FC236}">
                <a16:creationId xmlns:a16="http://schemas.microsoft.com/office/drawing/2014/main" id="{58BA368C-0441-2F42-A17E-51CD5F431969}"/>
              </a:ext>
            </a:extLst>
          </p:cNvPr>
          <p:cNvGrpSpPr/>
          <p:nvPr/>
        </p:nvGrpSpPr>
        <p:grpSpPr>
          <a:xfrm flipH="1">
            <a:off x="4880873" y="4263288"/>
            <a:ext cx="3939277" cy="444816"/>
            <a:chOff x="71614" y="4239491"/>
            <a:chExt cx="3939277" cy="444816"/>
          </a:xfrm>
        </p:grpSpPr>
        <p:cxnSp>
          <p:nvCxnSpPr>
            <p:cNvPr id="29" name="Straight Connector 28">
              <a:extLst>
                <a:ext uri="{FF2B5EF4-FFF2-40B4-BE49-F238E27FC236}">
                  <a16:creationId xmlns:a16="http://schemas.microsoft.com/office/drawing/2014/main" id="{4EA93131-10EE-6647-B118-224539A25C98}"/>
                </a:ext>
              </a:extLst>
            </p:cNvPr>
            <p:cNvCxnSpPr>
              <a:cxnSpLocks/>
            </p:cNvCxnSpPr>
            <p:nvPr/>
          </p:nvCxnSpPr>
          <p:spPr bwMode="auto">
            <a:xfrm>
              <a:off x="71614" y="4684307"/>
              <a:ext cx="3466755"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CAA1342-461A-2748-92DE-0D1679106EE7}"/>
                </a:ext>
              </a:extLst>
            </p:cNvPr>
            <p:cNvCxnSpPr>
              <a:cxnSpLocks/>
            </p:cNvCxnSpPr>
            <p:nvPr/>
          </p:nvCxnSpPr>
          <p:spPr bwMode="auto">
            <a:xfrm flipV="1">
              <a:off x="3538369" y="4239491"/>
              <a:ext cx="472522" cy="444816"/>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2" name="Group 31">
            <a:extLst>
              <a:ext uri="{FF2B5EF4-FFF2-40B4-BE49-F238E27FC236}">
                <a16:creationId xmlns:a16="http://schemas.microsoft.com/office/drawing/2014/main" id="{9A705B0B-0872-8F4B-BB3E-5430B7587147}"/>
              </a:ext>
            </a:extLst>
          </p:cNvPr>
          <p:cNvGrpSpPr/>
          <p:nvPr/>
        </p:nvGrpSpPr>
        <p:grpSpPr>
          <a:xfrm flipH="1" flipV="1">
            <a:off x="4880873" y="1939811"/>
            <a:ext cx="3939277" cy="444816"/>
            <a:chOff x="71614" y="4239491"/>
            <a:chExt cx="3939277" cy="444816"/>
          </a:xfrm>
        </p:grpSpPr>
        <p:cxnSp>
          <p:nvCxnSpPr>
            <p:cNvPr id="36" name="Straight Connector 35">
              <a:extLst>
                <a:ext uri="{FF2B5EF4-FFF2-40B4-BE49-F238E27FC236}">
                  <a16:creationId xmlns:a16="http://schemas.microsoft.com/office/drawing/2014/main" id="{D3E04EA9-A2BC-464A-A5B7-0C37F72FC696}"/>
                </a:ext>
              </a:extLst>
            </p:cNvPr>
            <p:cNvCxnSpPr>
              <a:cxnSpLocks/>
            </p:cNvCxnSpPr>
            <p:nvPr/>
          </p:nvCxnSpPr>
          <p:spPr bwMode="auto">
            <a:xfrm flipV="1">
              <a:off x="71614" y="4684307"/>
              <a:ext cx="3466755"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94F2C4F-87C4-A84E-B6AE-654A76549DC3}"/>
                </a:ext>
              </a:extLst>
            </p:cNvPr>
            <p:cNvCxnSpPr>
              <a:cxnSpLocks/>
            </p:cNvCxnSpPr>
            <p:nvPr/>
          </p:nvCxnSpPr>
          <p:spPr bwMode="auto">
            <a:xfrm flipV="1">
              <a:off x="3538369" y="4239491"/>
              <a:ext cx="472522" cy="44481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3" name="Group 32">
            <a:extLst>
              <a:ext uri="{FF2B5EF4-FFF2-40B4-BE49-F238E27FC236}">
                <a16:creationId xmlns:a16="http://schemas.microsoft.com/office/drawing/2014/main" id="{C738D06F-1258-9D40-A61C-262FA7C8B7B8}"/>
              </a:ext>
            </a:extLst>
          </p:cNvPr>
          <p:cNvGrpSpPr/>
          <p:nvPr/>
        </p:nvGrpSpPr>
        <p:grpSpPr>
          <a:xfrm flipV="1">
            <a:off x="434944" y="1916014"/>
            <a:ext cx="3311236" cy="444816"/>
            <a:chOff x="699655" y="4239491"/>
            <a:chExt cx="3311236" cy="444816"/>
          </a:xfrm>
        </p:grpSpPr>
        <p:cxnSp>
          <p:nvCxnSpPr>
            <p:cNvPr id="34" name="Straight Connector 33">
              <a:extLst>
                <a:ext uri="{FF2B5EF4-FFF2-40B4-BE49-F238E27FC236}">
                  <a16:creationId xmlns:a16="http://schemas.microsoft.com/office/drawing/2014/main" id="{C6C351BA-6CAB-F640-B347-A5DA4938FC82}"/>
                </a:ext>
              </a:extLst>
            </p:cNvPr>
            <p:cNvCxnSpPr/>
            <p:nvPr/>
          </p:nvCxnSpPr>
          <p:spPr bwMode="auto">
            <a:xfrm>
              <a:off x="699655" y="4684307"/>
              <a:ext cx="2838714" cy="0"/>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242E1635-3A2D-3A4C-A977-E579DF2343AB}"/>
                </a:ext>
              </a:extLst>
            </p:cNvPr>
            <p:cNvCxnSpPr>
              <a:cxnSpLocks/>
            </p:cNvCxnSpPr>
            <p:nvPr/>
          </p:nvCxnSpPr>
          <p:spPr bwMode="auto">
            <a:xfrm flipV="1">
              <a:off x="3538369" y="4239491"/>
              <a:ext cx="472522" cy="444816"/>
            </a:xfrm>
            <a:prstGeom prst="line">
              <a:avLst/>
            </a:prstGeom>
            <a:ln>
              <a:solidFill>
                <a:srgbClr val="009DDC"/>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1707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1" y="1068388"/>
            <a:ext cx="4249219" cy="2769989"/>
          </a:xfrm>
        </p:spPr>
        <p:txBody>
          <a:bodyPr/>
          <a:lstStyle/>
          <a:p>
            <a:pPr lvl="8"/>
            <a:r>
              <a:rPr lang="en-GB" sz="1800" dirty="0"/>
              <a:t>One of our most important responsibilities as a business and as managers in National Grid is to ensure that our talent is able to meet our current and future business needs, and is ready at the right time and in the right place. </a:t>
            </a:r>
            <a:r>
              <a:rPr lang="en-GB" sz="1800" b="1" dirty="0">
                <a:solidFill>
                  <a:srgbClr val="00BEB4"/>
                </a:solidFill>
              </a:rPr>
              <a:t>We need to ensure talent regardless of potential</a:t>
            </a:r>
            <a:br>
              <a:rPr lang="en-GB" sz="1800" b="1" dirty="0">
                <a:solidFill>
                  <a:srgbClr val="00BEB4"/>
                </a:solidFill>
              </a:rPr>
            </a:br>
            <a:r>
              <a:rPr lang="en-GB" sz="1800" b="1" dirty="0">
                <a:solidFill>
                  <a:srgbClr val="00BEB4"/>
                </a:solidFill>
              </a:rPr>
              <a:t>is highly engaged,</a:t>
            </a:r>
            <a:r>
              <a:rPr lang="en-GB" sz="1800" dirty="0">
                <a:solidFill>
                  <a:srgbClr val="00BEB4"/>
                </a:solidFill>
              </a:rPr>
              <a:t> </a:t>
            </a:r>
            <a:r>
              <a:rPr lang="en-GB" sz="1800" dirty="0"/>
              <a:t>and is able to see</a:t>
            </a:r>
            <a:br>
              <a:rPr lang="en-GB" sz="1800" dirty="0"/>
            </a:br>
            <a:r>
              <a:rPr lang="en-GB" sz="1800" dirty="0"/>
              <a:t>a development path to support a meaningful career at National Grid.</a:t>
            </a:r>
          </a:p>
        </p:txBody>
      </p:sp>
      <p:sp>
        <p:nvSpPr>
          <p:cNvPr id="2" name="Title 1"/>
          <p:cNvSpPr>
            <a:spLocks noGrp="1"/>
          </p:cNvSpPr>
          <p:nvPr>
            <p:ph type="title"/>
          </p:nvPr>
        </p:nvSpPr>
        <p:spPr/>
        <p:txBody>
          <a:bodyPr/>
          <a:lstStyle/>
          <a:p>
            <a:r>
              <a:rPr lang="en-GB" dirty="0"/>
              <a:t>What is Talent Management?</a:t>
            </a:r>
          </a:p>
        </p:txBody>
      </p:sp>
      <p:pic>
        <p:nvPicPr>
          <p:cNvPr id="6" name="Picture 5">
            <a:extLst>
              <a:ext uri="{FF2B5EF4-FFF2-40B4-BE49-F238E27FC236}">
                <a16:creationId xmlns:a16="http://schemas.microsoft.com/office/drawing/2014/main" id="{7339A2C2-103F-0F4C-98D9-4A8010E27F30}"/>
              </a:ext>
            </a:extLst>
          </p:cNvPr>
          <p:cNvPicPr>
            <a:picLocks noChangeAspect="1"/>
          </p:cNvPicPr>
          <p:nvPr/>
        </p:nvPicPr>
        <p:blipFill>
          <a:blip r:embed="rId2"/>
          <a:stretch>
            <a:fillRect/>
          </a:stretch>
        </p:blipFill>
        <p:spPr>
          <a:xfrm>
            <a:off x="3230207" y="457984"/>
            <a:ext cx="4627434" cy="4227532"/>
          </a:xfrm>
          <a:prstGeom prst="rect">
            <a:avLst/>
          </a:prstGeom>
        </p:spPr>
      </p:pic>
    </p:spTree>
    <p:extLst>
      <p:ext uri="{BB962C8B-B14F-4D97-AF65-F5344CB8AC3E}">
        <p14:creationId xmlns:p14="http://schemas.microsoft.com/office/powerpoint/2010/main" val="997967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And then Finally…Common Pitfalls/Mistakes</a:t>
            </a:r>
            <a:br>
              <a:rPr lang="en-GB" sz="1800" dirty="0"/>
            </a:br>
            <a:r>
              <a:rPr lang="en-GB" sz="1400" b="0" dirty="0">
                <a:solidFill>
                  <a:srgbClr val="07BFB7"/>
                </a:solidFill>
              </a:rPr>
              <a:t>Things to consider when talking talent</a:t>
            </a:r>
            <a:endParaRPr lang="en-GB" sz="1400" dirty="0"/>
          </a:p>
        </p:txBody>
      </p:sp>
      <p:sp>
        <p:nvSpPr>
          <p:cNvPr id="13" name="Text Placeholder 7">
            <a:extLst>
              <a:ext uri="{FF2B5EF4-FFF2-40B4-BE49-F238E27FC236}">
                <a16:creationId xmlns:a16="http://schemas.microsoft.com/office/drawing/2014/main" id="{42350A2D-283C-8748-ACC8-FCA4F9646A6B}"/>
              </a:ext>
            </a:extLst>
          </p:cNvPr>
          <p:cNvSpPr txBox="1">
            <a:spLocks/>
          </p:cNvSpPr>
          <p:nvPr/>
        </p:nvSpPr>
        <p:spPr bwMode="auto">
          <a:xfrm>
            <a:off x="4197350" y="1336137"/>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01</a:t>
            </a:r>
            <a:endParaRPr lang="en-GB" sz="3200" dirty="0">
              <a:solidFill>
                <a:srgbClr val="FA4616"/>
              </a:solidFill>
            </a:endParaRPr>
          </a:p>
        </p:txBody>
      </p:sp>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a:off x="4189504" y="2075938"/>
            <a:ext cx="4258194"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2" name="Text Placeholder 7">
            <a:extLst>
              <a:ext uri="{FF2B5EF4-FFF2-40B4-BE49-F238E27FC236}">
                <a16:creationId xmlns:a16="http://schemas.microsoft.com/office/drawing/2014/main" id="{1F66458D-F347-3744-A9DA-4D210B04AE0F}"/>
              </a:ext>
            </a:extLst>
          </p:cNvPr>
          <p:cNvSpPr txBox="1">
            <a:spLocks/>
          </p:cNvSpPr>
          <p:nvPr/>
        </p:nvSpPr>
        <p:spPr bwMode="auto">
          <a:xfrm>
            <a:off x="4197350" y="2095641"/>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02</a:t>
            </a:r>
            <a:endParaRPr lang="en-GB" sz="3200" dirty="0">
              <a:solidFill>
                <a:srgbClr val="07BFB7"/>
              </a:solidFill>
            </a:endParaRPr>
          </a:p>
        </p:txBody>
      </p:sp>
      <p:cxnSp>
        <p:nvCxnSpPr>
          <p:cNvPr id="23" name="Straight Connector 22">
            <a:extLst>
              <a:ext uri="{FF2B5EF4-FFF2-40B4-BE49-F238E27FC236}">
                <a16:creationId xmlns:a16="http://schemas.microsoft.com/office/drawing/2014/main" id="{2B7C19A7-32AB-9149-B30B-81EB13AD04D3}"/>
              </a:ext>
            </a:extLst>
          </p:cNvPr>
          <p:cNvCxnSpPr>
            <a:cxnSpLocks/>
          </p:cNvCxnSpPr>
          <p:nvPr/>
        </p:nvCxnSpPr>
        <p:spPr bwMode="auto">
          <a:xfrm>
            <a:off x="4189504" y="2902826"/>
            <a:ext cx="42581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6" name="Text Placeholder 7">
            <a:extLst>
              <a:ext uri="{FF2B5EF4-FFF2-40B4-BE49-F238E27FC236}">
                <a16:creationId xmlns:a16="http://schemas.microsoft.com/office/drawing/2014/main" id="{3ABD5935-7F52-EA47-8CEA-CF2FBC361DA9}"/>
              </a:ext>
            </a:extLst>
          </p:cNvPr>
          <p:cNvSpPr txBox="1">
            <a:spLocks/>
          </p:cNvSpPr>
          <p:nvPr/>
        </p:nvSpPr>
        <p:spPr bwMode="auto">
          <a:xfrm>
            <a:off x="4197350" y="2914774"/>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03</a:t>
            </a:r>
            <a:endParaRPr lang="en-GB" sz="3200" dirty="0">
              <a:solidFill>
                <a:srgbClr val="FA4616"/>
              </a:solidFill>
            </a:endParaRPr>
          </a:p>
        </p:txBody>
      </p:sp>
      <p:cxnSp>
        <p:nvCxnSpPr>
          <p:cNvPr id="27" name="Straight Connector 26">
            <a:extLst>
              <a:ext uri="{FF2B5EF4-FFF2-40B4-BE49-F238E27FC236}">
                <a16:creationId xmlns:a16="http://schemas.microsoft.com/office/drawing/2014/main" id="{36BC4339-B96E-884F-800F-05515137F6BD}"/>
              </a:ext>
            </a:extLst>
          </p:cNvPr>
          <p:cNvCxnSpPr>
            <a:cxnSpLocks/>
          </p:cNvCxnSpPr>
          <p:nvPr/>
        </p:nvCxnSpPr>
        <p:spPr bwMode="auto">
          <a:xfrm>
            <a:off x="4189504" y="3677595"/>
            <a:ext cx="4258194"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30" name="Text Placeholder 7">
            <a:extLst>
              <a:ext uri="{FF2B5EF4-FFF2-40B4-BE49-F238E27FC236}">
                <a16:creationId xmlns:a16="http://schemas.microsoft.com/office/drawing/2014/main" id="{217E833E-A95F-F142-B00F-217753AAE3E6}"/>
              </a:ext>
            </a:extLst>
          </p:cNvPr>
          <p:cNvSpPr txBox="1">
            <a:spLocks/>
          </p:cNvSpPr>
          <p:nvPr/>
        </p:nvSpPr>
        <p:spPr bwMode="auto">
          <a:xfrm>
            <a:off x="4197350" y="3701752"/>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7BFB7"/>
                </a:solidFill>
              </a:rPr>
              <a:t>04</a:t>
            </a:r>
            <a:endParaRPr lang="en-GB" sz="3200" dirty="0">
              <a:solidFill>
                <a:srgbClr val="07BFB7"/>
              </a:solidFill>
            </a:endParaRPr>
          </a:p>
        </p:txBody>
      </p:sp>
      <p:cxnSp>
        <p:nvCxnSpPr>
          <p:cNvPr id="31" name="Straight Connector 30">
            <a:extLst>
              <a:ext uri="{FF2B5EF4-FFF2-40B4-BE49-F238E27FC236}">
                <a16:creationId xmlns:a16="http://schemas.microsoft.com/office/drawing/2014/main" id="{E8C87036-66D0-6E48-9A5F-6A87129E342B}"/>
              </a:ext>
            </a:extLst>
          </p:cNvPr>
          <p:cNvCxnSpPr>
            <a:cxnSpLocks/>
          </p:cNvCxnSpPr>
          <p:nvPr/>
        </p:nvCxnSpPr>
        <p:spPr bwMode="auto">
          <a:xfrm>
            <a:off x="4189504" y="4437100"/>
            <a:ext cx="4258194"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Text Placeholder 7">
            <a:extLst>
              <a:ext uri="{FF2B5EF4-FFF2-40B4-BE49-F238E27FC236}">
                <a16:creationId xmlns:a16="http://schemas.microsoft.com/office/drawing/2014/main" id="{F5D254C7-838D-3743-8B26-A4370D212C52}"/>
              </a:ext>
            </a:extLst>
          </p:cNvPr>
          <p:cNvSpPr txBox="1">
            <a:spLocks/>
          </p:cNvSpPr>
          <p:nvPr/>
        </p:nvSpPr>
        <p:spPr bwMode="auto">
          <a:xfrm>
            <a:off x="4969733" y="1373457"/>
            <a:ext cx="3077201"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Creating expectations that might not be met</a:t>
            </a:r>
          </a:p>
          <a:p>
            <a:pPr lvl="8">
              <a:spcAft>
                <a:spcPts val="0"/>
              </a:spcAft>
            </a:pPr>
            <a:r>
              <a:rPr lang="en-GB" sz="900" dirty="0">
                <a:solidFill>
                  <a:srgbClr val="55555A"/>
                </a:solidFill>
                <a:ea typeface="Segoe UI" panose="020B0502040204020203" pitchFamily="34" charset="0"/>
                <a:cs typeface="Segoe UI" panose="020B0502040204020203" pitchFamily="34" charset="0"/>
              </a:rPr>
              <a:t>Avoid telling someone that they are in line for a move that has not yet been signed off by stakeholders. This will set expectations that may not be fulfilled.</a:t>
            </a:r>
            <a:endParaRPr lang="en-GB" sz="900" dirty="0">
              <a:solidFill>
                <a:srgbClr val="55555A"/>
              </a:solidFill>
            </a:endParaRPr>
          </a:p>
        </p:txBody>
      </p:sp>
      <p:sp>
        <p:nvSpPr>
          <p:cNvPr id="38" name="Text Placeholder 7">
            <a:extLst>
              <a:ext uri="{FF2B5EF4-FFF2-40B4-BE49-F238E27FC236}">
                <a16:creationId xmlns:a16="http://schemas.microsoft.com/office/drawing/2014/main" id="{E1E4A578-F616-554F-841D-53D50B0C48E7}"/>
              </a:ext>
            </a:extLst>
          </p:cNvPr>
          <p:cNvSpPr txBox="1">
            <a:spLocks/>
          </p:cNvSpPr>
          <p:nvPr/>
        </p:nvSpPr>
        <p:spPr bwMode="auto">
          <a:xfrm>
            <a:off x="4969733" y="2190556"/>
            <a:ext cx="319990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Hiding behind labels</a:t>
            </a:r>
          </a:p>
          <a:p>
            <a:pPr lvl="8">
              <a:spcAft>
                <a:spcPts val="0"/>
              </a:spcAft>
            </a:pPr>
            <a:r>
              <a:rPr lang="en-GB" sz="900" dirty="0">
                <a:solidFill>
                  <a:srgbClr val="55555A"/>
                </a:solidFill>
                <a:ea typeface="Segoe UI" panose="020B0502040204020203" pitchFamily="34" charset="0"/>
                <a:cs typeface="Segoe UI" panose="020B0502040204020203" pitchFamily="34" charset="0"/>
              </a:rPr>
              <a:t>Don’t use categories or labels to describe people. Instead, focus on development actions. Individuals don’t need to know their label, just their assessment of performance and potential.</a:t>
            </a:r>
            <a:endParaRPr lang="en-GB" sz="900" dirty="0">
              <a:solidFill>
                <a:srgbClr val="55555A"/>
              </a:solidFill>
            </a:endParaRPr>
          </a:p>
        </p:txBody>
      </p:sp>
      <p:sp>
        <p:nvSpPr>
          <p:cNvPr id="39" name="Text Placeholder 7">
            <a:extLst>
              <a:ext uri="{FF2B5EF4-FFF2-40B4-BE49-F238E27FC236}">
                <a16:creationId xmlns:a16="http://schemas.microsoft.com/office/drawing/2014/main" id="{87EB1E00-F542-6B42-A761-3E96189CED25}"/>
              </a:ext>
            </a:extLst>
          </p:cNvPr>
          <p:cNvSpPr txBox="1">
            <a:spLocks/>
          </p:cNvSpPr>
          <p:nvPr/>
        </p:nvSpPr>
        <p:spPr bwMode="auto">
          <a:xfrm>
            <a:off x="4969733" y="2995451"/>
            <a:ext cx="319990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Assuming aspirations are static</a:t>
            </a:r>
          </a:p>
          <a:p>
            <a:pPr lvl="8">
              <a:spcAft>
                <a:spcPts val="0"/>
              </a:spcAft>
            </a:pPr>
            <a:r>
              <a:rPr lang="en-GB" sz="900" dirty="0">
                <a:solidFill>
                  <a:srgbClr val="55555A"/>
                </a:solidFill>
                <a:ea typeface="Segoe UI" panose="020B0502040204020203" pitchFamily="34" charset="0"/>
                <a:cs typeface="Segoe UI" panose="020B0502040204020203" pitchFamily="34" charset="0"/>
              </a:rPr>
              <a:t>Don’t assume that someone's aspirations will remain the same, check in with individuals regularly to understand if anything has changed.</a:t>
            </a:r>
            <a:endParaRPr lang="en-GB" sz="900" dirty="0">
              <a:solidFill>
                <a:srgbClr val="55555A"/>
              </a:solidFill>
            </a:endParaRPr>
          </a:p>
        </p:txBody>
      </p:sp>
      <p:sp>
        <p:nvSpPr>
          <p:cNvPr id="40" name="Text Placeholder 7">
            <a:extLst>
              <a:ext uri="{FF2B5EF4-FFF2-40B4-BE49-F238E27FC236}">
                <a16:creationId xmlns:a16="http://schemas.microsoft.com/office/drawing/2014/main" id="{8F711FAE-8338-DF4E-84FB-34613FEF2D89}"/>
              </a:ext>
            </a:extLst>
          </p:cNvPr>
          <p:cNvSpPr txBox="1">
            <a:spLocks/>
          </p:cNvSpPr>
          <p:nvPr/>
        </p:nvSpPr>
        <p:spPr bwMode="auto">
          <a:xfrm>
            <a:off x="4969734" y="3756614"/>
            <a:ext cx="293758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Assuming talent assessment is static</a:t>
            </a:r>
            <a:br>
              <a:rPr lang="en-GB" sz="1050" b="1" dirty="0"/>
            </a:br>
            <a:r>
              <a:rPr lang="en-GB" sz="900" dirty="0">
                <a:solidFill>
                  <a:srgbClr val="55555A"/>
                </a:solidFill>
                <a:ea typeface="Segoe UI" panose="020B0502040204020203" pitchFamily="34" charset="0"/>
                <a:cs typeface="Segoe UI" panose="020B0502040204020203" pitchFamily="34" charset="0"/>
              </a:rPr>
              <a:t>Individuals can and will rotate in and out of different talent pools. Assessment just represents a point of view at a point in time.</a:t>
            </a:r>
            <a:endParaRPr lang="en-GB" sz="900" dirty="0">
              <a:solidFill>
                <a:srgbClr val="55555A"/>
              </a:solidFill>
            </a:endParaRPr>
          </a:p>
        </p:txBody>
      </p:sp>
      <p:pic>
        <p:nvPicPr>
          <p:cNvPr id="17" name="Picture 16">
            <a:extLst>
              <a:ext uri="{FF2B5EF4-FFF2-40B4-BE49-F238E27FC236}">
                <a16:creationId xmlns:a16="http://schemas.microsoft.com/office/drawing/2014/main" id="{0B8C120A-5ED9-D94A-B004-B1F7F7C6D45B}"/>
              </a:ext>
            </a:extLst>
          </p:cNvPr>
          <p:cNvPicPr>
            <a:picLocks noChangeAspect="1"/>
          </p:cNvPicPr>
          <p:nvPr/>
        </p:nvPicPr>
        <p:blipFill>
          <a:blip r:embed="rId3"/>
          <a:stretch>
            <a:fillRect/>
          </a:stretch>
        </p:blipFill>
        <p:spPr>
          <a:xfrm>
            <a:off x="376629" y="1280664"/>
            <a:ext cx="3031827" cy="2851361"/>
          </a:xfrm>
          <a:prstGeom prst="rect">
            <a:avLst/>
          </a:prstGeom>
        </p:spPr>
      </p:pic>
    </p:spTree>
    <p:extLst>
      <p:ext uri="{BB962C8B-B14F-4D97-AF65-F5344CB8AC3E}">
        <p14:creationId xmlns:p14="http://schemas.microsoft.com/office/powerpoint/2010/main" val="16024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104508" y="-5598"/>
            <a:ext cx="6065577" cy="51660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5" y="2536528"/>
            <a:ext cx="3320372" cy="654025"/>
          </a:xfrm>
        </p:spPr>
        <p:txBody>
          <a:bodyPr/>
          <a:lstStyle/>
          <a:p>
            <a:pPr>
              <a:lnSpc>
                <a:spcPts val="3040"/>
              </a:lnSpc>
            </a:pPr>
            <a:r>
              <a:rPr lang="en-GB" dirty="0"/>
              <a:t>Appendix</a:t>
            </a:r>
          </a:p>
          <a:p>
            <a:pPr lvl="1">
              <a:lnSpc>
                <a:spcPts val="2060"/>
              </a:lnSpc>
            </a:pPr>
            <a:r>
              <a:rPr lang="en-GB" dirty="0"/>
              <a:t>Templates and additional tools</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06</a:t>
            </a:r>
          </a:p>
        </p:txBody>
      </p:sp>
    </p:spTree>
    <p:extLst>
      <p:ext uri="{BB962C8B-B14F-4D97-AF65-F5344CB8AC3E}">
        <p14:creationId xmlns:p14="http://schemas.microsoft.com/office/powerpoint/2010/main" val="327830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80" y="267574"/>
            <a:ext cx="8497370" cy="446452"/>
          </a:xfrm>
        </p:spPr>
        <p:txBody>
          <a:bodyPr/>
          <a:lstStyle/>
          <a:p>
            <a:r>
              <a:rPr lang="en-GB" sz="1800" dirty="0"/>
              <a:t>Succession Chart Template</a:t>
            </a:r>
            <a:endParaRPr lang="en-GB" sz="1400" dirty="0"/>
          </a:p>
        </p:txBody>
      </p:sp>
      <p:grpSp>
        <p:nvGrpSpPr>
          <p:cNvPr id="57" name="Group 56">
            <a:extLst>
              <a:ext uri="{FF2B5EF4-FFF2-40B4-BE49-F238E27FC236}">
                <a16:creationId xmlns:a16="http://schemas.microsoft.com/office/drawing/2014/main" id="{FCCCAC72-45D2-9A4E-BEC4-3E996EAFFB64}"/>
              </a:ext>
            </a:extLst>
          </p:cNvPr>
          <p:cNvGrpSpPr/>
          <p:nvPr/>
        </p:nvGrpSpPr>
        <p:grpSpPr>
          <a:xfrm>
            <a:off x="497744" y="2356946"/>
            <a:ext cx="7954878" cy="2472456"/>
            <a:chOff x="497744" y="2356946"/>
            <a:chExt cx="7954878" cy="2472456"/>
          </a:xfrm>
        </p:grpSpPr>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506718" y="2571750"/>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Emergency</a:t>
              </a:r>
            </a:p>
          </p:txBody>
        </p:sp>
        <p:cxnSp>
          <p:nvCxnSpPr>
            <p:cNvPr id="15" name="Straight Connector 14">
              <a:extLst>
                <a:ext uri="{FF2B5EF4-FFF2-40B4-BE49-F238E27FC236}">
                  <a16:creationId xmlns:a16="http://schemas.microsoft.com/office/drawing/2014/main" id="{93478930-CF0E-484C-92FC-9F88389AD847}"/>
                </a:ext>
              </a:extLst>
            </p:cNvPr>
            <p:cNvCxnSpPr>
              <a:cxnSpLocks/>
            </p:cNvCxnSpPr>
            <p:nvPr/>
          </p:nvCxnSpPr>
          <p:spPr bwMode="auto">
            <a:xfrm>
              <a:off x="497744" y="2356946"/>
              <a:ext cx="1486859"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39C3FAA7-8905-974C-A87D-63BCE4838591}"/>
                </a:ext>
              </a:extLst>
            </p:cNvPr>
            <p:cNvCxnSpPr>
              <a:cxnSpLocks/>
            </p:cNvCxnSpPr>
            <p:nvPr/>
          </p:nvCxnSpPr>
          <p:spPr bwMode="auto">
            <a:xfrm>
              <a:off x="2119514" y="2358563"/>
              <a:ext cx="6333108" cy="0"/>
            </a:xfrm>
            <a:prstGeom prst="line">
              <a:avLst/>
            </a:prstGeom>
            <a:ln>
              <a:solidFill>
                <a:srgbClr val="FA4616"/>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6" name="Text Placeholder 7">
              <a:extLst>
                <a:ext uri="{FF2B5EF4-FFF2-40B4-BE49-F238E27FC236}">
                  <a16:creationId xmlns:a16="http://schemas.microsoft.com/office/drawing/2014/main" id="{1444351D-57DE-F141-BA71-D17A1B6AA1F7}"/>
                </a:ext>
              </a:extLst>
            </p:cNvPr>
            <p:cNvSpPr txBox="1">
              <a:spLocks/>
            </p:cNvSpPr>
            <p:nvPr/>
          </p:nvSpPr>
          <p:spPr bwMode="auto">
            <a:xfrm>
              <a:off x="506718" y="3177577"/>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0-1 years</a:t>
              </a:r>
            </a:p>
          </p:txBody>
        </p:sp>
        <p:sp>
          <p:nvSpPr>
            <p:cNvPr id="47" name="Text Placeholder 7">
              <a:extLst>
                <a:ext uri="{FF2B5EF4-FFF2-40B4-BE49-F238E27FC236}">
                  <a16:creationId xmlns:a16="http://schemas.microsoft.com/office/drawing/2014/main" id="{5F969EFA-6AF9-1D40-B3C5-045B26F864F9}"/>
                </a:ext>
              </a:extLst>
            </p:cNvPr>
            <p:cNvSpPr txBox="1">
              <a:spLocks/>
            </p:cNvSpPr>
            <p:nvPr/>
          </p:nvSpPr>
          <p:spPr bwMode="auto">
            <a:xfrm>
              <a:off x="506718" y="3808909"/>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1-3 years</a:t>
              </a:r>
            </a:p>
          </p:txBody>
        </p:sp>
        <p:sp>
          <p:nvSpPr>
            <p:cNvPr id="49" name="Text Placeholder 7">
              <a:extLst>
                <a:ext uri="{FF2B5EF4-FFF2-40B4-BE49-F238E27FC236}">
                  <a16:creationId xmlns:a16="http://schemas.microsoft.com/office/drawing/2014/main" id="{B7AABE1D-A242-FF4E-825D-D3F51DC27045}"/>
                </a:ext>
              </a:extLst>
            </p:cNvPr>
            <p:cNvSpPr txBox="1">
              <a:spLocks/>
            </p:cNvSpPr>
            <p:nvPr/>
          </p:nvSpPr>
          <p:spPr bwMode="auto">
            <a:xfrm>
              <a:off x="506718" y="4435996"/>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600"/>
                </a:spcAft>
              </a:pPr>
              <a:r>
                <a:rPr lang="en-GB" sz="1050" b="1" dirty="0"/>
                <a:t>3-5 years</a:t>
              </a:r>
            </a:p>
          </p:txBody>
        </p:sp>
        <p:grpSp>
          <p:nvGrpSpPr>
            <p:cNvPr id="34" name="Group 33">
              <a:extLst>
                <a:ext uri="{FF2B5EF4-FFF2-40B4-BE49-F238E27FC236}">
                  <a16:creationId xmlns:a16="http://schemas.microsoft.com/office/drawing/2014/main" id="{50C4EEA9-3DE2-3242-B5BA-233606E7CEF4}"/>
                </a:ext>
              </a:extLst>
            </p:cNvPr>
            <p:cNvGrpSpPr/>
            <p:nvPr/>
          </p:nvGrpSpPr>
          <p:grpSpPr>
            <a:xfrm>
              <a:off x="497744" y="2948136"/>
              <a:ext cx="7954878" cy="1881266"/>
              <a:chOff x="685121" y="2948136"/>
              <a:chExt cx="7954878" cy="1881266"/>
            </a:xfrm>
          </p:grpSpPr>
          <p:cxnSp>
            <p:nvCxnSpPr>
              <p:cNvPr id="126" name="Straight Connector 125">
                <a:extLst>
                  <a:ext uri="{FF2B5EF4-FFF2-40B4-BE49-F238E27FC236}">
                    <a16:creationId xmlns:a16="http://schemas.microsoft.com/office/drawing/2014/main" id="{344E8443-903A-914C-9C9F-71116C8ACC07}"/>
                  </a:ext>
                </a:extLst>
              </p:cNvPr>
              <p:cNvCxnSpPr>
                <a:cxnSpLocks/>
              </p:cNvCxnSpPr>
              <p:nvPr/>
            </p:nvCxnSpPr>
            <p:spPr bwMode="auto">
              <a:xfrm>
                <a:off x="685121" y="2948136"/>
                <a:ext cx="14868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0" name="Straight Connector 49">
                <a:extLst>
                  <a:ext uri="{FF2B5EF4-FFF2-40B4-BE49-F238E27FC236}">
                    <a16:creationId xmlns:a16="http://schemas.microsoft.com/office/drawing/2014/main" id="{2B86FB22-5C4C-6E45-8081-4330ADCE604B}"/>
                  </a:ext>
                </a:extLst>
              </p:cNvPr>
              <p:cNvCxnSpPr>
                <a:cxnSpLocks/>
              </p:cNvCxnSpPr>
              <p:nvPr/>
            </p:nvCxnSpPr>
            <p:spPr bwMode="auto">
              <a:xfrm>
                <a:off x="685121" y="3575225"/>
                <a:ext cx="14868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2D49A282-0CDF-6740-99AA-26DD282647A7}"/>
                  </a:ext>
                </a:extLst>
              </p:cNvPr>
              <p:cNvCxnSpPr>
                <a:cxnSpLocks/>
              </p:cNvCxnSpPr>
              <p:nvPr/>
            </p:nvCxnSpPr>
            <p:spPr bwMode="auto">
              <a:xfrm>
                <a:off x="685121" y="4202314"/>
                <a:ext cx="14868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52" name="Straight Connector 51">
                <a:extLst>
                  <a:ext uri="{FF2B5EF4-FFF2-40B4-BE49-F238E27FC236}">
                    <a16:creationId xmlns:a16="http://schemas.microsoft.com/office/drawing/2014/main" id="{D6DF61B5-AB1C-5E44-AE64-75EC763AD6BC}"/>
                  </a:ext>
                </a:extLst>
              </p:cNvPr>
              <p:cNvCxnSpPr>
                <a:cxnSpLocks/>
              </p:cNvCxnSpPr>
              <p:nvPr/>
            </p:nvCxnSpPr>
            <p:spPr bwMode="auto">
              <a:xfrm>
                <a:off x="685121" y="4829402"/>
                <a:ext cx="1486859"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2" name="Group 31">
                <a:extLst>
                  <a:ext uri="{FF2B5EF4-FFF2-40B4-BE49-F238E27FC236}">
                    <a16:creationId xmlns:a16="http://schemas.microsoft.com/office/drawing/2014/main" id="{3C1285E9-F613-D94A-AD27-E81F95DD6BA7}"/>
                  </a:ext>
                </a:extLst>
              </p:cNvPr>
              <p:cNvGrpSpPr/>
              <p:nvPr/>
            </p:nvGrpSpPr>
            <p:grpSpPr>
              <a:xfrm>
                <a:off x="2306891" y="2948136"/>
                <a:ext cx="6333108" cy="0"/>
                <a:chOff x="2306891" y="2948136"/>
                <a:chExt cx="6333108" cy="0"/>
              </a:xfrm>
            </p:grpSpPr>
            <p:cxnSp>
              <p:nvCxnSpPr>
                <p:cNvPr id="53" name="Straight Connector 52">
                  <a:extLst>
                    <a:ext uri="{FF2B5EF4-FFF2-40B4-BE49-F238E27FC236}">
                      <a16:creationId xmlns:a16="http://schemas.microsoft.com/office/drawing/2014/main" id="{C74FAD9C-9C3F-7043-800F-0E6552110098}"/>
                    </a:ext>
                  </a:extLst>
                </p:cNvPr>
                <p:cNvCxnSpPr>
                  <a:cxnSpLocks/>
                </p:cNvCxnSpPr>
                <p:nvPr/>
              </p:nvCxnSpPr>
              <p:spPr bwMode="auto">
                <a:xfrm>
                  <a:off x="230689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2" name="Straight Connector 61">
                  <a:extLst>
                    <a:ext uri="{FF2B5EF4-FFF2-40B4-BE49-F238E27FC236}">
                      <a16:creationId xmlns:a16="http://schemas.microsoft.com/office/drawing/2014/main" id="{0891E518-C292-354C-B243-29098AE76F6F}"/>
                    </a:ext>
                  </a:extLst>
                </p:cNvPr>
                <p:cNvCxnSpPr>
                  <a:cxnSpLocks/>
                </p:cNvCxnSpPr>
                <p:nvPr/>
              </p:nvCxnSpPr>
              <p:spPr bwMode="auto">
                <a:xfrm>
                  <a:off x="3599734"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6" name="Straight Connector 65">
                  <a:extLst>
                    <a:ext uri="{FF2B5EF4-FFF2-40B4-BE49-F238E27FC236}">
                      <a16:creationId xmlns:a16="http://schemas.microsoft.com/office/drawing/2014/main" id="{17EDF1FD-8AAB-2A43-90FA-5F117FE32CA7}"/>
                    </a:ext>
                  </a:extLst>
                </p:cNvPr>
                <p:cNvCxnSpPr>
                  <a:cxnSpLocks/>
                </p:cNvCxnSpPr>
                <p:nvPr/>
              </p:nvCxnSpPr>
              <p:spPr bwMode="auto">
                <a:xfrm>
                  <a:off x="4892577"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0" name="Straight Connector 69">
                  <a:extLst>
                    <a:ext uri="{FF2B5EF4-FFF2-40B4-BE49-F238E27FC236}">
                      <a16:creationId xmlns:a16="http://schemas.microsoft.com/office/drawing/2014/main" id="{AC4C6758-A6BE-0840-B7E6-716F29E2FFEC}"/>
                    </a:ext>
                  </a:extLst>
                </p:cNvPr>
                <p:cNvCxnSpPr>
                  <a:cxnSpLocks/>
                </p:cNvCxnSpPr>
                <p:nvPr/>
              </p:nvCxnSpPr>
              <p:spPr bwMode="auto">
                <a:xfrm>
                  <a:off x="6185420"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40CD7237-A4F8-5E4C-AE99-CD286FE9BC28}"/>
                    </a:ext>
                  </a:extLst>
                </p:cNvPr>
                <p:cNvCxnSpPr>
                  <a:cxnSpLocks/>
                </p:cNvCxnSpPr>
                <p:nvPr/>
              </p:nvCxnSpPr>
              <p:spPr bwMode="auto">
                <a:xfrm>
                  <a:off x="747826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102" name="Group 101">
                <a:extLst>
                  <a:ext uri="{FF2B5EF4-FFF2-40B4-BE49-F238E27FC236}">
                    <a16:creationId xmlns:a16="http://schemas.microsoft.com/office/drawing/2014/main" id="{BCD22FAC-09EE-4440-B161-3FB129DE90D0}"/>
                  </a:ext>
                </a:extLst>
              </p:cNvPr>
              <p:cNvGrpSpPr/>
              <p:nvPr/>
            </p:nvGrpSpPr>
            <p:grpSpPr>
              <a:xfrm>
                <a:off x="2306891" y="3577723"/>
                <a:ext cx="6333108" cy="0"/>
                <a:chOff x="2306891" y="2948136"/>
                <a:chExt cx="6333108" cy="0"/>
              </a:xfrm>
            </p:grpSpPr>
            <p:cxnSp>
              <p:nvCxnSpPr>
                <p:cNvPr id="103" name="Straight Connector 102">
                  <a:extLst>
                    <a:ext uri="{FF2B5EF4-FFF2-40B4-BE49-F238E27FC236}">
                      <a16:creationId xmlns:a16="http://schemas.microsoft.com/office/drawing/2014/main" id="{83C212B8-1E27-2043-93FD-A55C73C78107}"/>
                    </a:ext>
                  </a:extLst>
                </p:cNvPr>
                <p:cNvCxnSpPr>
                  <a:cxnSpLocks/>
                </p:cNvCxnSpPr>
                <p:nvPr/>
              </p:nvCxnSpPr>
              <p:spPr bwMode="auto">
                <a:xfrm>
                  <a:off x="230689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04" name="Straight Connector 103">
                  <a:extLst>
                    <a:ext uri="{FF2B5EF4-FFF2-40B4-BE49-F238E27FC236}">
                      <a16:creationId xmlns:a16="http://schemas.microsoft.com/office/drawing/2014/main" id="{ECF187D6-ACC3-3945-AF42-4C9502B60D4E}"/>
                    </a:ext>
                  </a:extLst>
                </p:cNvPr>
                <p:cNvCxnSpPr>
                  <a:cxnSpLocks/>
                </p:cNvCxnSpPr>
                <p:nvPr/>
              </p:nvCxnSpPr>
              <p:spPr bwMode="auto">
                <a:xfrm>
                  <a:off x="3599734"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05" name="Straight Connector 104">
                  <a:extLst>
                    <a:ext uri="{FF2B5EF4-FFF2-40B4-BE49-F238E27FC236}">
                      <a16:creationId xmlns:a16="http://schemas.microsoft.com/office/drawing/2014/main" id="{F6238402-BA41-7A41-A6E7-21F5690F9911}"/>
                    </a:ext>
                  </a:extLst>
                </p:cNvPr>
                <p:cNvCxnSpPr>
                  <a:cxnSpLocks/>
                </p:cNvCxnSpPr>
                <p:nvPr/>
              </p:nvCxnSpPr>
              <p:spPr bwMode="auto">
                <a:xfrm>
                  <a:off x="4892577"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06" name="Straight Connector 105">
                  <a:extLst>
                    <a:ext uri="{FF2B5EF4-FFF2-40B4-BE49-F238E27FC236}">
                      <a16:creationId xmlns:a16="http://schemas.microsoft.com/office/drawing/2014/main" id="{594C56B6-2C85-F34A-A91F-7381F9113C42}"/>
                    </a:ext>
                  </a:extLst>
                </p:cNvPr>
                <p:cNvCxnSpPr>
                  <a:cxnSpLocks/>
                </p:cNvCxnSpPr>
                <p:nvPr/>
              </p:nvCxnSpPr>
              <p:spPr bwMode="auto">
                <a:xfrm>
                  <a:off x="6185420"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07" name="Straight Connector 106">
                  <a:extLst>
                    <a:ext uri="{FF2B5EF4-FFF2-40B4-BE49-F238E27FC236}">
                      <a16:creationId xmlns:a16="http://schemas.microsoft.com/office/drawing/2014/main" id="{887AB861-F2B4-554E-93EE-421EB58D5A5D}"/>
                    </a:ext>
                  </a:extLst>
                </p:cNvPr>
                <p:cNvCxnSpPr>
                  <a:cxnSpLocks/>
                </p:cNvCxnSpPr>
                <p:nvPr/>
              </p:nvCxnSpPr>
              <p:spPr bwMode="auto">
                <a:xfrm>
                  <a:off x="747826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108" name="Group 107">
                <a:extLst>
                  <a:ext uri="{FF2B5EF4-FFF2-40B4-BE49-F238E27FC236}">
                    <a16:creationId xmlns:a16="http://schemas.microsoft.com/office/drawing/2014/main" id="{501EAB70-E58B-7E4F-8078-83AFF3AFB8B5}"/>
                  </a:ext>
                </a:extLst>
              </p:cNvPr>
              <p:cNvGrpSpPr/>
              <p:nvPr/>
            </p:nvGrpSpPr>
            <p:grpSpPr>
              <a:xfrm>
                <a:off x="2306891" y="4199815"/>
                <a:ext cx="6333108" cy="0"/>
                <a:chOff x="2306891" y="2948136"/>
                <a:chExt cx="6333108" cy="0"/>
              </a:xfrm>
            </p:grpSpPr>
            <p:cxnSp>
              <p:nvCxnSpPr>
                <p:cNvPr id="109" name="Straight Connector 108">
                  <a:extLst>
                    <a:ext uri="{FF2B5EF4-FFF2-40B4-BE49-F238E27FC236}">
                      <a16:creationId xmlns:a16="http://schemas.microsoft.com/office/drawing/2014/main" id="{89E7F27D-0F8C-2643-A93E-CE3B31D0E99A}"/>
                    </a:ext>
                  </a:extLst>
                </p:cNvPr>
                <p:cNvCxnSpPr>
                  <a:cxnSpLocks/>
                </p:cNvCxnSpPr>
                <p:nvPr/>
              </p:nvCxnSpPr>
              <p:spPr bwMode="auto">
                <a:xfrm>
                  <a:off x="230689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267267AC-0145-0C4A-8025-5D81181CA021}"/>
                    </a:ext>
                  </a:extLst>
                </p:cNvPr>
                <p:cNvCxnSpPr>
                  <a:cxnSpLocks/>
                </p:cNvCxnSpPr>
                <p:nvPr/>
              </p:nvCxnSpPr>
              <p:spPr bwMode="auto">
                <a:xfrm>
                  <a:off x="3599734"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7" name="Straight Connector 116">
                  <a:extLst>
                    <a:ext uri="{FF2B5EF4-FFF2-40B4-BE49-F238E27FC236}">
                      <a16:creationId xmlns:a16="http://schemas.microsoft.com/office/drawing/2014/main" id="{BBB6AB20-01A8-A04B-A016-25503100BC67}"/>
                    </a:ext>
                  </a:extLst>
                </p:cNvPr>
                <p:cNvCxnSpPr>
                  <a:cxnSpLocks/>
                </p:cNvCxnSpPr>
                <p:nvPr/>
              </p:nvCxnSpPr>
              <p:spPr bwMode="auto">
                <a:xfrm>
                  <a:off x="4892577"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8" name="Straight Connector 117">
                  <a:extLst>
                    <a:ext uri="{FF2B5EF4-FFF2-40B4-BE49-F238E27FC236}">
                      <a16:creationId xmlns:a16="http://schemas.microsoft.com/office/drawing/2014/main" id="{532B131B-3905-6643-A033-3DD12F551DDA}"/>
                    </a:ext>
                  </a:extLst>
                </p:cNvPr>
                <p:cNvCxnSpPr>
                  <a:cxnSpLocks/>
                </p:cNvCxnSpPr>
                <p:nvPr/>
              </p:nvCxnSpPr>
              <p:spPr bwMode="auto">
                <a:xfrm>
                  <a:off x="6185420"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19" name="Straight Connector 118">
                  <a:extLst>
                    <a:ext uri="{FF2B5EF4-FFF2-40B4-BE49-F238E27FC236}">
                      <a16:creationId xmlns:a16="http://schemas.microsoft.com/office/drawing/2014/main" id="{57FFA683-A059-554E-9CC5-30EDC1FB4BAB}"/>
                    </a:ext>
                  </a:extLst>
                </p:cNvPr>
                <p:cNvCxnSpPr>
                  <a:cxnSpLocks/>
                </p:cNvCxnSpPr>
                <p:nvPr/>
              </p:nvCxnSpPr>
              <p:spPr bwMode="auto">
                <a:xfrm>
                  <a:off x="747826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nvGrpSpPr>
              <p:cNvPr id="120" name="Group 119">
                <a:extLst>
                  <a:ext uri="{FF2B5EF4-FFF2-40B4-BE49-F238E27FC236}">
                    <a16:creationId xmlns:a16="http://schemas.microsoft.com/office/drawing/2014/main" id="{B0FD68B5-5851-A144-B101-B0CE113767BF}"/>
                  </a:ext>
                </a:extLst>
              </p:cNvPr>
              <p:cNvGrpSpPr/>
              <p:nvPr/>
            </p:nvGrpSpPr>
            <p:grpSpPr>
              <a:xfrm>
                <a:off x="2306891" y="4829402"/>
                <a:ext cx="6333108" cy="0"/>
                <a:chOff x="2306891" y="2948136"/>
                <a:chExt cx="6333108" cy="0"/>
              </a:xfrm>
            </p:grpSpPr>
            <p:cxnSp>
              <p:nvCxnSpPr>
                <p:cNvPr id="121" name="Straight Connector 120">
                  <a:extLst>
                    <a:ext uri="{FF2B5EF4-FFF2-40B4-BE49-F238E27FC236}">
                      <a16:creationId xmlns:a16="http://schemas.microsoft.com/office/drawing/2014/main" id="{40A0218A-5548-704B-8595-C78C7D62A356}"/>
                    </a:ext>
                  </a:extLst>
                </p:cNvPr>
                <p:cNvCxnSpPr>
                  <a:cxnSpLocks/>
                </p:cNvCxnSpPr>
                <p:nvPr/>
              </p:nvCxnSpPr>
              <p:spPr bwMode="auto">
                <a:xfrm>
                  <a:off x="230689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22" name="Straight Connector 121">
                  <a:extLst>
                    <a:ext uri="{FF2B5EF4-FFF2-40B4-BE49-F238E27FC236}">
                      <a16:creationId xmlns:a16="http://schemas.microsoft.com/office/drawing/2014/main" id="{B7DE1C4B-96A1-0D46-AB07-95AAE1E829A2}"/>
                    </a:ext>
                  </a:extLst>
                </p:cNvPr>
                <p:cNvCxnSpPr>
                  <a:cxnSpLocks/>
                </p:cNvCxnSpPr>
                <p:nvPr/>
              </p:nvCxnSpPr>
              <p:spPr bwMode="auto">
                <a:xfrm>
                  <a:off x="3599734"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4" name="Straight Connector 143">
                  <a:extLst>
                    <a:ext uri="{FF2B5EF4-FFF2-40B4-BE49-F238E27FC236}">
                      <a16:creationId xmlns:a16="http://schemas.microsoft.com/office/drawing/2014/main" id="{DC9AAB5A-4EE3-9E45-9605-1006DFE25AB6}"/>
                    </a:ext>
                  </a:extLst>
                </p:cNvPr>
                <p:cNvCxnSpPr>
                  <a:cxnSpLocks/>
                </p:cNvCxnSpPr>
                <p:nvPr/>
              </p:nvCxnSpPr>
              <p:spPr bwMode="auto">
                <a:xfrm>
                  <a:off x="4892577"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5" name="Straight Connector 144">
                  <a:extLst>
                    <a:ext uri="{FF2B5EF4-FFF2-40B4-BE49-F238E27FC236}">
                      <a16:creationId xmlns:a16="http://schemas.microsoft.com/office/drawing/2014/main" id="{17501D96-AA61-DF48-9871-CEAFD72C79CC}"/>
                    </a:ext>
                  </a:extLst>
                </p:cNvPr>
                <p:cNvCxnSpPr>
                  <a:cxnSpLocks/>
                </p:cNvCxnSpPr>
                <p:nvPr/>
              </p:nvCxnSpPr>
              <p:spPr bwMode="auto">
                <a:xfrm>
                  <a:off x="6185420"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46" name="Straight Connector 145">
                  <a:extLst>
                    <a:ext uri="{FF2B5EF4-FFF2-40B4-BE49-F238E27FC236}">
                      <a16:creationId xmlns:a16="http://schemas.microsoft.com/office/drawing/2014/main" id="{2004684F-68DE-0849-B8DC-5EF484D25A5B}"/>
                    </a:ext>
                  </a:extLst>
                </p:cNvPr>
                <p:cNvCxnSpPr>
                  <a:cxnSpLocks/>
                </p:cNvCxnSpPr>
                <p:nvPr/>
              </p:nvCxnSpPr>
              <p:spPr bwMode="auto">
                <a:xfrm>
                  <a:off x="7478261" y="2948136"/>
                  <a:ext cx="1161738" cy="0"/>
                </a:xfrm>
                <a:prstGeom prst="line">
                  <a:avLst/>
                </a:prstGeom>
                <a:ln>
                  <a:solidFill>
                    <a:schemeClr val="bg2"/>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grpSp>
      </p:grpSp>
      <p:grpSp>
        <p:nvGrpSpPr>
          <p:cNvPr id="45" name="Group 44">
            <a:extLst>
              <a:ext uri="{FF2B5EF4-FFF2-40B4-BE49-F238E27FC236}">
                <a16:creationId xmlns:a16="http://schemas.microsoft.com/office/drawing/2014/main" id="{B4252520-C657-434E-BB69-06ED65A9A6F1}"/>
              </a:ext>
            </a:extLst>
          </p:cNvPr>
          <p:cNvGrpSpPr/>
          <p:nvPr/>
        </p:nvGrpSpPr>
        <p:grpSpPr>
          <a:xfrm>
            <a:off x="2119514" y="276810"/>
            <a:ext cx="6333108" cy="1805269"/>
            <a:chOff x="2119514" y="276810"/>
            <a:chExt cx="6333108" cy="1805269"/>
          </a:xfrm>
        </p:grpSpPr>
        <p:cxnSp>
          <p:nvCxnSpPr>
            <p:cNvPr id="43" name="Straight Connector 42">
              <a:extLst>
                <a:ext uri="{FF2B5EF4-FFF2-40B4-BE49-F238E27FC236}">
                  <a16:creationId xmlns:a16="http://schemas.microsoft.com/office/drawing/2014/main" id="{4C36D232-145D-FB47-9BE3-4E667C6CB5B1}"/>
                </a:ext>
              </a:extLst>
            </p:cNvPr>
            <p:cNvCxnSpPr/>
            <p:nvPr/>
          </p:nvCxnSpPr>
          <p:spPr bwMode="auto">
            <a:xfrm>
              <a:off x="5275214" y="1183541"/>
              <a:ext cx="0" cy="30328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6">
              <a:extLst>
                <a:ext uri="{FF2B5EF4-FFF2-40B4-BE49-F238E27FC236}">
                  <a16:creationId xmlns:a16="http://schemas.microsoft.com/office/drawing/2014/main" id="{6760AC41-3540-4B40-801F-F181BB909B8D}"/>
                </a:ext>
              </a:extLst>
            </p:cNvPr>
            <p:cNvCxnSpPr>
              <a:cxnSpLocks noChangeShapeType="1"/>
            </p:cNvCxnSpPr>
            <p:nvPr/>
          </p:nvCxnSpPr>
          <p:spPr bwMode="gray">
            <a:xfrm rot="5400000" flipH="1" flipV="1">
              <a:off x="3802371" y="-112459"/>
              <a:ext cx="360000" cy="2592000"/>
            </a:xfrm>
            <a:prstGeom prst="bentConnector3">
              <a:avLst>
                <a:gd name="adj1" fmla="val 50000"/>
              </a:avLst>
            </a:prstGeom>
            <a:noFill/>
            <a:ln w="12700">
              <a:solidFill>
                <a:schemeClr val="tx1"/>
              </a:solidFill>
              <a:miter lim="800000"/>
              <a:headEnd/>
              <a:tailEnd/>
            </a:ln>
            <a:effectLst/>
          </p:spPr>
        </p:cxnSp>
        <p:cxnSp>
          <p:nvCxnSpPr>
            <p:cNvPr id="157" name="AutoShape 6">
              <a:extLst>
                <a:ext uri="{FF2B5EF4-FFF2-40B4-BE49-F238E27FC236}">
                  <a16:creationId xmlns:a16="http://schemas.microsoft.com/office/drawing/2014/main" id="{A5A32888-7F69-E340-B6B4-8727391A0F34}"/>
                </a:ext>
              </a:extLst>
            </p:cNvPr>
            <p:cNvCxnSpPr>
              <a:cxnSpLocks noChangeShapeType="1"/>
            </p:cNvCxnSpPr>
            <p:nvPr/>
          </p:nvCxnSpPr>
          <p:spPr bwMode="gray">
            <a:xfrm rot="5400000" flipH="1" flipV="1">
              <a:off x="4468371" y="553541"/>
              <a:ext cx="360000" cy="1260000"/>
            </a:xfrm>
            <a:prstGeom prst="bentConnector3">
              <a:avLst>
                <a:gd name="adj1" fmla="val 50000"/>
              </a:avLst>
            </a:prstGeom>
            <a:noFill/>
            <a:ln w="12700">
              <a:solidFill>
                <a:schemeClr val="tx1"/>
              </a:solidFill>
              <a:miter lim="800000"/>
              <a:headEnd/>
              <a:tailEnd/>
            </a:ln>
            <a:effectLst/>
          </p:spPr>
        </p:cxnSp>
        <p:cxnSp>
          <p:nvCxnSpPr>
            <p:cNvPr id="158" name="AutoShape 6">
              <a:extLst>
                <a:ext uri="{FF2B5EF4-FFF2-40B4-BE49-F238E27FC236}">
                  <a16:creationId xmlns:a16="http://schemas.microsoft.com/office/drawing/2014/main" id="{EEB65C8E-F3EB-A743-B38A-EDF1C5300B13}"/>
                </a:ext>
              </a:extLst>
            </p:cNvPr>
            <p:cNvCxnSpPr>
              <a:cxnSpLocks noChangeShapeType="1"/>
            </p:cNvCxnSpPr>
            <p:nvPr/>
          </p:nvCxnSpPr>
          <p:spPr bwMode="gray">
            <a:xfrm rot="16200000" flipV="1">
              <a:off x="5728371" y="553541"/>
              <a:ext cx="360000" cy="1260000"/>
            </a:xfrm>
            <a:prstGeom prst="bentConnector3">
              <a:avLst>
                <a:gd name="adj1" fmla="val 50000"/>
              </a:avLst>
            </a:prstGeom>
            <a:noFill/>
            <a:ln w="12700">
              <a:solidFill>
                <a:schemeClr val="tx1"/>
              </a:solidFill>
              <a:miter lim="800000"/>
              <a:headEnd/>
              <a:tailEnd/>
            </a:ln>
            <a:effectLst/>
          </p:spPr>
        </p:cxnSp>
        <p:cxnSp>
          <p:nvCxnSpPr>
            <p:cNvPr id="159" name="AutoShape 6">
              <a:extLst>
                <a:ext uri="{FF2B5EF4-FFF2-40B4-BE49-F238E27FC236}">
                  <a16:creationId xmlns:a16="http://schemas.microsoft.com/office/drawing/2014/main" id="{2AC85AB0-C0E4-D442-BB88-93E83AC2F780}"/>
                </a:ext>
              </a:extLst>
            </p:cNvPr>
            <p:cNvCxnSpPr>
              <a:cxnSpLocks noChangeShapeType="1"/>
            </p:cNvCxnSpPr>
            <p:nvPr/>
          </p:nvCxnSpPr>
          <p:spPr bwMode="gray">
            <a:xfrm rot="16200000" flipV="1">
              <a:off x="6391214" y="-112459"/>
              <a:ext cx="360000" cy="2592000"/>
            </a:xfrm>
            <a:prstGeom prst="bentConnector3">
              <a:avLst>
                <a:gd name="adj1" fmla="val 50000"/>
              </a:avLst>
            </a:prstGeom>
            <a:noFill/>
            <a:ln w="12700">
              <a:solidFill>
                <a:schemeClr val="tx1"/>
              </a:solidFill>
              <a:miter lim="800000"/>
              <a:headEnd/>
              <a:tailEnd/>
            </a:ln>
            <a:effectLst/>
          </p:spPr>
        </p:cxnSp>
        <p:sp>
          <p:nvSpPr>
            <p:cNvPr id="4" name="Rectangle 3">
              <a:extLst>
                <a:ext uri="{FF2B5EF4-FFF2-40B4-BE49-F238E27FC236}">
                  <a16:creationId xmlns:a16="http://schemas.microsoft.com/office/drawing/2014/main" id="{065E16C7-4CA0-6544-903E-51A881D997B5}"/>
                </a:ext>
              </a:extLst>
            </p:cNvPr>
            <p:cNvSpPr/>
            <p:nvPr/>
          </p:nvSpPr>
          <p:spPr bwMode="auto">
            <a:xfrm>
              <a:off x="4705200" y="276810"/>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4" name="Text Placeholder 7">
              <a:extLst>
                <a:ext uri="{FF2B5EF4-FFF2-40B4-BE49-F238E27FC236}">
                  <a16:creationId xmlns:a16="http://schemas.microsoft.com/office/drawing/2014/main" id="{BA8747B3-C78C-E443-85B4-BAE1FD74A838}"/>
                </a:ext>
              </a:extLst>
            </p:cNvPr>
            <p:cNvSpPr txBox="1">
              <a:spLocks/>
            </p:cNvSpPr>
            <p:nvPr/>
          </p:nvSpPr>
          <p:spPr bwMode="auto">
            <a:xfrm>
              <a:off x="4758394" y="590410"/>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sp>
          <p:nvSpPr>
            <p:cNvPr id="85" name="Rectangle 84">
              <a:extLst>
                <a:ext uri="{FF2B5EF4-FFF2-40B4-BE49-F238E27FC236}">
                  <a16:creationId xmlns:a16="http://schemas.microsoft.com/office/drawing/2014/main" id="{06EF29E8-CF39-AA4B-860A-6B1C759541AD}"/>
                </a:ext>
              </a:extLst>
            </p:cNvPr>
            <p:cNvSpPr/>
            <p:nvPr/>
          </p:nvSpPr>
          <p:spPr bwMode="auto">
            <a:xfrm>
              <a:off x="2119514" y="1293294"/>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9" name="Rectangle 88">
              <a:extLst>
                <a:ext uri="{FF2B5EF4-FFF2-40B4-BE49-F238E27FC236}">
                  <a16:creationId xmlns:a16="http://schemas.microsoft.com/office/drawing/2014/main" id="{FC8A982F-0F0A-0948-A037-44C1D35621D3}"/>
                </a:ext>
              </a:extLst>
            </p:cNvPr>
            <p:cNvSpPr/>
            <p:nvPr/>
          </p:nvSpPr>
          <p:spPr bwMode="auto">
            <a:xfrm>
              <a:off x="3412357" y="1293294"/>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90" name="Rectangle 89">
              <a:extLst>
                <a:ext uri="{FF2B5EF4-FFF2-40B4-BE49-F238E27FC236}">
                  <a16:creationId xmlns:a16="http://schemas.microsoft.com/office/drawing/2014/main" id="{61CE63D4-C77D-A542-9472-D5462B2C9EC7}"/>
                </a:ext>
              </a:extLst>
            </p:cNvPr>
            <p:cNvSpPr/>
            <p:nvPr/>
          </p:nvSpPr>
          <p:spPr bwMode="auto">
            <a:xfrm>
              <a:off x="4705200" y="1293294"/>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91" name="Rectangle 90">
              <a:extLst>
                <a:ext uri="{FF2B5EF4-FFF2-40B4-BE49-F238E27FC236}">
                  <a16:creationId xmlns:a16="http://schemas.microsoft.com/office/drawing/2014/main" id="{6F656119-2C24-E546-9143-690D9FD3515A}"/>
                </a:ext>
              </a:extLst>
            </p:cNvPr>
            <p:cNvSpPr/>
            <p:nvPr/>
          </p:nvSpPr>
          <p:spPr bwMode="auto">
            <a:xfrm>
              <a:off x="5998043" y="1293294"/>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92" name="Rectangle 91">
              <a:extLst>
                <a:ext uri="{FF2B5EF4-FFF2-40B4-BE49-F238E27FC236}">
                  <a16:creationId xmlns:a16="http://schemas.microsoft.com/office/drawing/2014/main" id="{42342F13-DA14-3045-BE04-01FD85F4532F}"/>
                </a:ext>
              </a:extLst>
            </p:cNvPr>
            <p:cNvSpPr/>
            <p:nvPr/>
          </p:nvSpPr>
          <p:spPr bwMode="auto">
            <a:xfrm>
              <a:off x="7290884" y="1293294"/>
              <a:ext cx="1161738" cy="788785"/>
            </a:xfrm>
            <a:prstGeom prst="rect">
              <a:avLst/>
            </a:prstGeom>
            <a:solidFill>
              <a:schemeClr val="bg1"/>
            </a:solidFill>
            <a:ln w="952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47" name="Text Placeholder 7">
              <a:extLst>
                <a:ext uri="{FF2B5EF4-FFF2-40B4-BE49-F238E27FC236}">
                  <a16:creationId xmlns:a16="http://schemas.microsoft.com/office/drawing/2014/main" id="{6C35C95A-8250-684F-AE1E-34000E69C213}"/>
                </a:ext>
              </a:extLst>
            </p:cNvPr>
            <p:cNvSpPr txBox="1">
              <a:spLocks/>
            </p:cNvSpPr>
            <p:nvPr/>
          </p:nvSpPr>
          <p:spPr bwMode="auto">
            <a:xfrm>
              <a:off x="2172707" y="1609743"/>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sp>
          <p:nvSpPr>
            <p:cNvPr id="148" name="Text Placeholder 7">
              <a:extLst>
                <a:ext uri="{FF2B5EF4-FFF2-40B4-BE49-F238E27FC236}">
                  <a16:creationId xmlns:a16="http://schemas.microsoft.com/office/drawing/2014/main" id="{FB4E7279-6A9F-274A-AEDA-00AA0E7A8CD2}"/>
                </a:ext>
              </a:extLst>
            </p:cNvPr>
            <p:cNvSpPr txBox="1">
              <a:spLocks/>
            </p:cNvSpPr>
            <p:nvPr/>
          </p:nvSpPr>
          <p:spPr bwMode="auto">
            <a:xfrm>
              <a:off x="3461861" y="1609743"/>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sp>
          <p:nvSpPr>
            <p:cNvPr id="149" name="Text Placeholder 7">
              <a:extLst>
                <a:ext uri="{FF2B5EF4-FFF2-40B4-BE49-F238E27FC236}">
                  <a16:creationId xmlns:a16="http://schemas.microsoft.com/office/drawing/2014/main" id="{03150E6B-3C63-164B-BAAA-EBFFAC638D93}"/>
                </a:ext>
              </a:extLst>
            </p:cNvPr>
            <p:cNvSpPr txBox="1">
              <a:spLocks/>
            </p:cNvSpPr>
            <p:nvPr/>
          </p:nvSpPr>
          <p:spPr bwMode="auto">
            <a:xfrm>
              <a:off x="4766005" y="1609743"/>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sp>
          <p:nvSpPr>
            <p:cNvPr id="150" name="Text Placeholder 7">
              <a:extLst>
                <a:ext uri="{FF2B5EF4-FFF2-40B4-BE49-F238E27FC236}">
                  <a16:creationId xmlns:a16="http://schemas.microsoft.com/office/drawing/2014/main" id="{BBDCB447-6E18-7D41-8753-7D94508C2853}"/>
                </a:ext>
              </a:extLst>
            </p:cNvPr>
            <p:cNvSpPr txBox="1">
              <a:spLocks/>
            </p:cNvSpPr>
            <p:nvPr/>
          </p:nvSpPr>
          <p:spPr bwMode="auto">
            <a:xfrm>
              <a:off x="6047664" y="1609743"/>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sp>
          <p:nvSpPr>
            <p:cNvPr id="151" name="Text Placeholder 7">
              <a:extLst>
                <a:ext uri="{FF2B5EF4-FFF2-40B4-BE49-F238E27FC236}">
                  <a16:creationId xmlns:a16="http://schemas.microsoft.com/office/drawing/2014/main" id="{611FD971-62DC-7B45-90C0-5C02BDC339D5}"/>
                </a:ext>
              </a:extLst>
            </p:cNvPr>
            <p:cNvSpPr txBox="1">
              <a:spLocks/>
            </p:cNvSpPr>
            <p:nvPr/>
          </p:nvSpPr>
          <p:spPr bwMode="auto">
            <a:xfrm>
              <a:off x="7336818" y="1609743"/>
              <a:ext cx="1055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lgn="ctr">
                <a:spcAft>
                  <a:spcPts val="600"/>
                </a:spcAft>
              </a:pPr>
              <a:r>
                <a:rPr lang="en-GB" sz="1050" b="1" dirty="0" err="1"/>
                <a:t>xxxx</a:t>
              </a:r>
              <a:endParaRPr lang="en-GB" sz="1050" b="1" dirty="0"/>
            </a:p>
          </p:txBody>
        </p:sp>
      </p:grpSp>
    </p:spTree>
    <p:extLst>
      <p:ext uri="{BB962C8B-B14F-4D97-AF65-F5344CB8AC3E}">
        <p14:creationId xmlns:p14="http://schemas.microsoft.com/office/powerpoint/2010/main" val="2203427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66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1" y="990896"/>
            <a:ext cx="6961422" cy="861774"/>
          </a:xfrm>
        </p:spPr>
        <p:txBody>
          <a:bodyPr/>
          <a:lstStyle/>
          <a:p>
            <a:pPr lvl="8"/>
            <a:r>
              <a:rPr lang="en-GB" sz="1400" dirty="0"/>
              <a:t>Traditionally our focus on talent has tended to be on those with potential to progress upwards. We want to shift how we think about talent management so that it isn’t only focused on ‘High Potentials’. We want to enrich how all our people feel about working at National Grid and unlock everyone’s potential.</a:t>
            </a:r>
          </a:p>
        </p:txBody>
      </p:sp>
      <p:sp>
        <p:nvSpPr>
          <p:cNvPr id="2" name="Title 1"/>
          <p:cNvSpPr>
            <a:spLocks noGrp="1"/>
          </p:cNvSpPr>
          <p:nvPr>
            <p:ph type="title"/>
          </p:nvPr>
        </p:nvSpPr>
        <p:spPr>
          <a:xfrm>
            <a:off x="322780" y="267573"/>
            <a:ext cx="8497370" cy="608081"/>
          </a:xfrm>
        </p:spPr>
        <p:txBody>
          <a:bodyPr/>
          <a:lstStyle/>
          <a:p>
            <a:r>
              <a:rPr lang="en-GB" sz="1800" dirty="0"/>
              <a:t>What do we mean by Talent</a:t>
            </a:r>
            <a:br>
              <a:rPr lang="en-GB" sz="1800" dirty="0"/>
            </a:br>
            <a:r>
              <a:rPr lang="en-GB" sz="1800" dirty="0"/>
              <a:t>and why is it important to us?</a:t>
            </a:r>
          </a:p>
        </p:txBody>
      </p:sp>
      <p:sp>
        <p:nvSpPr>
          <p:cNvPr id="9" name="Text Placeholder 7">
            <a:extLst>
              <a:ext uri="{FF2B5EF4-FFF2-40B4-BE49-F238E27FC236}">
                <a16:creationId xmlns:a16="http://schemas.microsoft.com/office/drawing/2014/main" id="{4860AEB7-1FCC-8441-AA69-883147724151}"/>
              </a:ext>
            </a:extLst>
          </p:cNvPr>
          <p:cNvSpPr txBox="1">
            <a:spLocks/>
          </p:cNvSpPr>
          <p:nvPr/>
        </p:nvSpPr>
        <p:spPr bwMode="auto">
          <a:xfrm>
            <a:off x="322780" y="2997926"/>
            <a:ext cx="1544765" cy="115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Our Talent Process</a:t>
            </a:r>
          </a:p>
          <a:p>
            <a:pPr lvl="8">
              <a:lnSpc>
                <a:spcPts val="1260"/>
              </a:lnSpc>
            </a:pPr>
            <a:r>
              <a:rPr lang="en-GB" sz="1050" dirty="0">
                <a:solidFill>
                  <a:srgbClr val="55555A"/>
                </a:solidFill>
              </a:rPr>
              <a:t>Guidance on the process, the different meetings, what needs to happen and by whom and how all the elements link together with other HR processes.</a:t>
            </a:r>
          </a:p>
        </p:txBody>
      </p:sp>
      <p:sp>
        <p:nvSpPr>
          <p:cNvPr id="10" name="Text Placeholder 7">
            <a:extLst>
              <a:ext uri="{FF2B5EF4-FFF2-40B4-BE49-F238E27FC236}">
                <a16:creationId xmlns:a16="http://schemas.microsoft.com/office/drawing/2014/main" id="{E1E91CC4-71B5-4848-BB59-D4AC30962611}"/>
              </a:ext>
            </a:extLst>
          </p:cNvPr>
          <p:cNvSpPr txBox="1">
            <a:spLocks/>
          </p:cNvSpPr>
          <p:nvPr/>
        </p:nvSpPr>
        <p:spPr bwMode="auto">
          <a:xfrm>
            <a:off x="2190327" y="2997926"/>
            <a:ext cx="154476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Our Communication </a:t>
            </a:r>
            <a:r>
              <a:rPr lang="en-GB" sz="1050" dirty="0">
                <a:solidFill>
                  <a:srgbClr val="55555A"/>
                </a:solidFill>
              </a:rPr>
              <a:t>Guidance on what to communicate and how, with the aim towards greater transparency.</a:t>
            </a:r>
          </a:p>
        </p:txBody>
      </p:sp>
      <p:sp>
        <p:nvSpPr>
          <p:cNvPr id="11" name="Text Placeholder 7">
            <a:extLst>
              <a:ext uri="{FF2B5EF4-FFF2-40B4-BE49-F238E27FC236}">
                <a16:creationId xmlns:a16="http://schemas.microsoft.com/office/drawing/2014/main" id="{CC83BCAC-6D0A-3A41-8F9A-746A392C60D7}"/>
              </a:ext>
            </a:extLst>
          </p:cNvPr>
          <p:cNvSpPr txBox="1">
            <a:spLocks/>
          </p:cNvSpPr>
          <p:nvPr/>
        </p:nvSpPr>
        <p:spPr bwMode="auto">
          <a:xfrm>
            <a:off x="4088869" y="2997926"/>
            <a:ext cx="1668751"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Our Talent Development </a:t>
            </a:r>
            <a:r>
              <a:rPr lang="en-GB" sz="1050" dirty="0">
                <a:solidFill>
                  <a:srgbClr val="55555A"/>
                </a:solidFill>
                <a:ea typeface="Segoe UI" panose="020B0502040204020203" pitchFamily="34" charset="0"/>
                <a:cs typeface="Segoe UI" panose="020B0502040204020203" pitchFamily="34" charset="0"/>
              </a:rPr>
              <a:t>Guidance and tools for managers to have high quality discussions with their people so that together the best development paths are built</a:t>
            </a:r>
            <a:r>
              <a:rPr lang="en-GB" sz="1050" dirty="0">
                <a:solidFill>
                  <a:srgbClr val="55555A"/>
                </a:solidFill>
              </a:rPr>
              <a:t>.</a:t>
            </a:r>
          </a:p>
        </p:txBody>
      </p:sp>
      <p:sp>
        <p:nvSpPr>
          <p:cNvPr id="12" name="Text Placeholder 7">
            <a:extLst>
              <a:ext uri="{FF2B5EF4-FFF2-40B4-BE49-F238E27FC236}">
                <a16:creationId xmlns:a16="http://schemas.microsoft.com/office/drawing/2014/main" id="{DD109A1F-31EB-4A4F-9E1C-564C7CBEED0A}"/>
              </a:ext>
            </a:extLst>
          </p:cNvPr>
          <p:cNvSpPr txBox="1">
            <a:spLocks/>
          </p:cNvSpPr>
          <p:nvPr/>
        </p:nvSpPr>
        <p:spPr bwMode="auto">
          <a:xfrm>
            <a:off x="322780" y="2362496"/>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FA4616"/>
                </a:solidFill>
              </a:rPr>
              <a:t>01</a:t>
            </a:r>
            <a:endParaRPr lang="en-GB" sz="3200" dirty="0">
              <a:solidFill>
                <a:srgbClr val="FA4616"/>
              </a:solidFill>
            </a:endParaRPr>
          </a:p>
        </p:txBody>
      </p:sp>
      <p:cxnSp>
        <p:nvCxnSpPr>
          <p:cNvPr id="6" name="Straight Connector 5">
            <a:extLst>
              <a:ext uri="{FF2B5EF4-FFF2-40B4-BE49-F238E27FC236}">
                <a16:creationId xmlns:a16="http://schemas.microsoft.com/office/drawing/2014/main" id="{5042DE90-F042-AC4F-90FE-096BCE93E496}"/>
              </a:ext>
            </a:extLst>
          </p:cNvPr>
          <p:cNvCxnSpPr/>
          <p:nvPr/>
        </p:nvCxnSpPr>
        <p:spPr bwMode="auto">
          <a:xfrm>
            <a:off x="322780" y="2854939"/>
            <a:ext cx="1544766"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3" name="Text Placeholder 7">
            <a:extLst>
              <a:ext uri="{FF2B5EF4-FFF2-40B4-BE49-F238E27FC236}">
                <a16:creationId xmlns:a16="http://schemas.microsoft.com/office/drawing/2014/main" id="{7A179AA1-6503-FA4D-8942-F23B96F41910}"/>
              </a:ext>
            </a:extLst>
          </p:cNvPr>
          <p:cNvSpPr txBox="1">
            <a:spLocks/>
          </p:cNvSpPr>
          <p:nvPr/>
        </p:nvSpPr>
        <p:spPr bwMode="auto">
          <a:xfrm>
            <a:off x="2190327" y="2362496"/>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00AFF0"/>
                </a:solidFill>
              </a:rPr>
              <a:t>02</a:t>
            </a:r>
            <a:endParaRPr lang="en-GB" sz="3200" dirty="0">
              <a:solidFill>
                <a:srgbClr val="00AFF0"/>
              </a:solidFill>
            </a:endParaRPr>
          </a:p>
        </p:txBody>
      </p:sp>
      <p:cxnSp>
        <p:nvCxnSpPr>
          <p:cNvPr id="14" name="Straight Connector 13">
            <a:extLst>
              <a:ext uri="{FF2B5EF4-FFF2-40B4-BE49-F238E27FC236}">
                <a16:creationId xmlns:a16="http://schemas.microsoft.com/office/drawing/2014/main" id="{22B2797E-4AC1-2342-9565-2BA7D4E1BAFE}"/>
              </a:ext>
            </a:extLst>
          </p:cNvPr>
          <p:cNvCxnSpPr/>
          <p:nvPr/>
        </p:nvCxnSpPr>
        <p:spPr bwMode="auto">
          <a:xfrm>
            <a:off x="2190327" y="2854939"/>
            <a:ext cx="1544766" cy="0"/>
          </a:xfrm>
          <a:prstGeom prst="line">
            <a:avLst/>
          </a:prstGeom>
          <a:ln>
            <a:solidFill>
              <a:srgbClr val="00AFF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6" name="Text Placeholder 7">
            <a:extLst>
              <a:ext uri="{FF2B5EF4-FFF2-40B4-BE49-F238E27FC236}">
                <a16:creationId xmlns:a16="http://schemas.microsoft.com/office/drawing/2014/main" id="{940C1720-9E10-8142-87E6-E8E3218003F5}"/>
              </a:ext>
            </a:extLst>
          </p:cNvPr>
          <p:cNvSpPr txBox="1">
            <a:spLocks/>
          </p:cNvSpPr>
          <p:nvPr/>
        </p:nvSpPr>
        <p:spPr bwMode="auto">
          <a:xfrm>
            <a:off x="4088870" y="2362496"/>
            <a:ext cx="1544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3200" b="1" dirty="0">
                <a:solidFill>
                  <a:srgbClr val="78A22F"/>
                </a:solidFill>
              </a:rPr>
              <a:t>03</a:t>
            </a:r>
            <a:endParaRPr lang="en-GB" sz="3200" dirty="0">
              <a:solidFill>
                <a:srgbClr val="78A22F"/>
              </a:solidFill>
            </a:endParaRPr>
          </a:p>
        </p:txBody>
      </p:sp>
      <p:cxnSp>
        <p:nvCxnSpPr>
          <p:cNvPr id="17" name="Straight Connector 16">
            <a:extLst>
              <a:ext uri="{FF2B5EF4-FFF2-40B4-BE49-F238E27FC236}">
                <a16:creationId xmlns:a16="http://schemas.microsoft.com/office/drawing/2014/main" id="{F5849AC1-FC0B-2C43-A0E3-D2E09F50E261}"/>
              </a:ext>
            </a:extLst>
          </p:cNvPr>
          <p:cNvCxnSpPr/>
          <p:nvPr/>
        </p:nvCxnSpPr>
        <p:spPr bwMode="auto">
          <a:xfrm>
            <a:off x="4088870" y="2854939"/>
            <a:ext cx="1544766" cy="0"/>
          </a:xfrm>
          <a:prstGeom prst="line">
            <a:avLst/>
          </a:prstGeom>
          <a:ln>
            <a:solidFill>
              <a:srgbClr val="78A22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8" name="Text Placeholder 7">
            <a:extLst>
              <a:ext uri="{FF2B5EF4-FFF2-40B4-BE49-F238E27FC236}">
                <a16:creationId xmlns:a16="http://schemas.microsoft.com/office/drawing/2014/main" id="{6948C2C1-636F-D444-8D10-B2ED686D6294}"/>
              </a:ext>
            </a:extLst>
          </p:cNvPr>
          <p:cNvSpPr txBox="1">
            <a:spLocks/>
          </p:cNvSpPr>
          <p:nvPr/>
        </p:nvSpPr>
        <p:spPr bwMode="auto">
          <a:xfrm>
            <a:off x="322781" y="2153549"/>
            <a:ext cx="696142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050" dirty="0">
                <a:solidFill>
                  <a:srgbClr val="55555A"/>
                </a:solidFill>
              </a:rPr>
              <a:t>Therefore, this toolkit is designed to help you understand:</a:t>
            </a:r>
          </a:p>
        </p:txBody>
      </p:sp>
      <p:pic>
        <p:nvPicPr>
          <p:cNvPr id="3" name="Picture 2">
            <a:extLst>
              <a:ext uri="{FF2B5EF4-FFF2-40B4-BE49-F238E27FC236}">
                <a16:creationId xmlns:a16="http://schemas.microsoft.com/office/drawing/2014/main" id="{C8E20942-D70E-3748-9EFF-D8B58324860E}"/>
              </a:ext>
            </a:extLst>
          </p:cNvPr>
          <p:cNvPicPr>
            <a:picLocks noChangeAspect="1"/>
          </p:cNvPicPr>
          <p:nvPr/>
        </p:nvPicPr>
        <p:blipFill>
          <a:blip r:embed="rId3"/>
          <a:stretch>
            <a:fillRect/>
          </a:stretch>
        </p:blipFill>
        <p:spPr>
          <a:xfrm>
            <a:off x="5620134" y="1236003"/>
            <a:ext cx="3062530" cy="3412533"/>
          </a:xfrm>
          <a:prstGeom prst="rect">
            <a:avLst/>
          </a:prstGeom>
        </p:spPr>
      </p:pic>
    </p:spTree>
    <p:extLst>
      <p:ext uri="{BB962C8B-B14F-4D97-AF65-F5344CB8AC3E}">
        <p14:creationId xmlns:p14="http://schemas.microsoft.com/office/powerpoint/2010/main" val="2688992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090439" y="1436"/>
            <a:ext cx="6048000" cy="515103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4" y="2536528"/>
            <a:ext cx="3606375" cy="1308050"/>
          </a:xfrm>
        </p:spPr>
        <p:txBody>
          <a:bodyPr/>
          <a:lstStyle/>
          <a:p>
            <a:pPr>
              <a:lnSpc>
                <a:spcPts val="3040"/>
              </a:lnSpc>
            </a:pPr>
            <a:r>
              <a:rPr lang="en-GB" dirty="0"/>
              <a:t>Our Talent Principles</a:t>
            </a:r>
          </a:p>
          <a:p>
            <a:pPr lvl="1">
              <a:lnSpc>
                <a:spcPts val="2060"/>
              </a:lnSpc>
            </a:pPr>
            <a:r>
              <a:rPr lang="en-GB" dirty="0"/>
              <a:t>Five simple principles for everything we do in Talent</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02</a:t>
            </a:r>
          </a:p>
        </p:txBody>
      </p:sp>
    </p:spTree>
    <p:extLst>
      <p:ext uri="{BB962C8B-B14F-4D97-AF65-F5344CB8AC3E}">
        <p14:creationId xmlns:p14="http://schemas.microsoft.com/office/powerpoint/2010/main" val="406190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Talent Principles</a:t>
            </a:r>
          </a:p>
        </p:txBody>
      </p:sp>
      <p:sp>
        <p:nvSpPr>
          <p:cNvPr id="6" name="Text Placeholder 7">
            <a:extLst>
              <a:ext uri="{FF2B5EF4-FFF2-40B4-BE49-F238E27FC236}">
                <a16:creationId xmlns:a16="http://schemas.microsoft.com/office/drawing/2014/main" id="{A4D65ADD-D77A-C04E-A078-3325C27CDEA6}"/>
              </a:ext>
            </a:extLst>
          </p:cNvPr>
          <p:cNvSpPr txBox="1">
            <a:spLocks/>
          </p:cNvSpPr>
          <p:nvPr/>
        </p:nvSpPr>
        <p:spPr bwMode="auto">
          <a:xfrm>
            <a:off x="322780" y="1109855"/>
            <a:ext cx="2987686"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We are all accountable</a:t>
            </a:r>
          </a:p>
          <a:p>
            <a:pPr lvl="8">
              <a:spcAft>
                <a:spcPts val="0"/>
              </a:spcAft>
            </a:pPr>
            <a:r>
              <a:rPr lang="en-GB" sz="1050" dirty="0">
                <a:solidFill>
                  <a:srgbClr val="55555A"/>
                </a:solidFill>
                <a:ea typeface="Segoe UI" panose="020B0502040204020203" pitchFamily="34" charset="0"/>
                <a:cs typeface="Segoe UI" panose="020B0502040204020203" pitchFamily="34" charset="0"/>
              </a:rPr>
              <a:t>Leaders feel truly accountable for the identification, development and management of talent. They are measured and rewarded for this and this carries weight. This is role modelled at the top of our organisation.</a:t>
            </a:r>
            <a:endParaRPr lang="en-GB" sz="1050" dirty="0">
              <a:solidFill>
                <a:srgbClr val="55555A"/>
              </a:solidFill>
            </a:endParaRPr>
          </a:p>
        </p:txBody>
      </p:sp>
      <p:sp>
        <p:nvSpPr>
          <p:cNvPr id="7" name="Text Placeholder 7">
            <a:extLst>
              <a:ext uri="{FF2B5EF4-FFF2-40B4-BE49-F238E27FC236}">
                <a16:creationId xmlns:a16="http://schemas.microsoft.com/office/drawing/2014/main" id="{38AEF5ED-9F7C-5549-AA64-972C17E33C14}"/>
              </a:ext>
            </a:extLst>
          </p:cNvPr>
          <p:cNvSpPr txBox="1">
            <a:spLocks/>
          </p:cNvSpPr>
          <p:nvPr/>
        </p:nvSpPr>
        <p:spPr bwMode="auto">
          <a:xfrm>
            <a:off x="322779" y="2191711"/>
            <a:ext cx="3233221"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We have a clear process and tools</a:t>
            </a:r>
          </a:p>
          <a:p>
            <a:pPr lvl="8">
              <a:spcAft>
                <a:spcPts val="0"/>
              </a:spcAft>
            </a:pPr>
            <a:r>
              <a:rPr lang="en-GB" sz="1050" dirty="0">
                <a:solidFill>
                  <a:srgbClr val="55555A"/>
                </a:solidFill>
                <a:ea typeface="Segoe UI" panose="020B0502040204020203" pitchFamily="34" charset="0"/>
                <a:cs typeface="Segoe UI" panose="020B0502040204020203" pitchFamily="34" charset="0"/>
              </a:rPr>
              <a:t>Leaders understand how the different parts of the talent management cycle fit together, what is expected of them and where to find the tools. However, they balance this with a focus on end outcomes, rather than being too process heavy or tool reliant.</a:t>
            </a:r>
            <a:endParaRPr lang="en-GB" sz="1050" dirty="0">
              <a:solidFill>
                <a:srgbClr val="55555A"/>
              </a:solidFill>
            </a:endParaRPr>
          </a:p>
        </p:txBody>
      </p:sp>
      <p:sp>
        <p:nvSpPr>
          <p:cNvPr id="9" name="Text Placeholder 7">
            <a:extLst>
              <a:ext uri="{FF2B5EF4-FFF2-40B4-BE49-F238E27FC236}">
                <a16:creationId xmlns:a16="http://schemas.microsoft.com/office/drawing/2014/main" id="{4D1B1A93-F968-3947-8C66-7E37B7EDB662}"/>
              </a:ext>
            </a:extLst>
          </p:cNvPr>
          <p:cNvSpPr txBox="1">
            <a:spLocks/>
          </p:cNvSpPr>
          <p:nvPr/>
        </p:nvSpPr>
        <p:spPr bwMode="auto">
          <a:xfrm>
            <a:off x="322779" y="3286018"/>
            <a:ext cx="2987687"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We are transparent</a:t>
            </a:r>
          </a:p>
          <a:p>
            <a:pPr lvl="8">
              <a:spcAft>
                <a:spcPts val="0"/>
              </a:spcAft>
            </a:pPr>
            <a:r>
              <a:rPr lang="en-GB" sz="1050" dirty="0">
                <a:solidFill>
                  <a:srgbClr val="55555A"/>
                </a:solidFill>
                <a:ea typeface="Segoe UI" panose="020B0502040204020203" pitchFamily="34" charset="0"/>
                <a:cs typeface="Segoe UI" panose="020B0502040204020203" pitchFamily="34" charset="0"/>
              </a:rPr>
              <a:t>In line with a desired culture of having honest</a:t>
            </a:r>
            <a:br>
              <a:rPr lang="en-GB" sz="1050" dirty="0">
                <a:solidFill>
                  <a:srgbClr val="55555A"/>
                </a:solidFill>
                <a:ea typeface="Segoe UI" panose="020B0502040204020203" pitchFamily="34" charset="0"/>
                <a:cs typeface="Segoe UI" panose="020B0502040204020203" pitchFamily="34" charset="0"/>
              </a:rPr>
            </a:br>
            <a:r>
              <a:rPr lang="en-GB" sz="1050" dirty="0">
                <a:solidFill>
                  <a:srgbClr val="55555A"/>
                </a:solidFill>
                <a:ea typeface="Segoe UI" panose="020B0502040204020203" pitchFamily="34" charset="0"/>
                <a:cs typeface="Segoe UI" panose="020B0502040204020203" pitchFamily="34" charset="0"/>
              </a:rPr>
              <a:t>and challenging discussions, Talent Management is an open practice. Individuals know how their manager and the organisation view their potential and get timely and balanced feedback.</a:t>
            </a:r>
            <a:endParaRPr lang="en-GB" sz="1050" dirty="0">
              <a:solidFill>
                <a:srgbClr val="55555A"/>
              </a:solidFill>
            </a:endParaRPr>
          </a:p>
        </p:txBody>
      </p:sp>
      <p:sp>
        <p:nvSpPr>
          <p:cNvPr id="10" name="Text Placeholder 7">
            <a:extLst>
              <a:ext uri="{FF2B5EF4-FFF2-40B4-BE49-F238E27FC236}">
                <a16:creationId xmlns:a16="http://schemas.microsoft.com/office/drawing/2014/main" id="{C8146465-E5D5-0149-AC30-7F4AE2263217}"/>
              </a:ext>
            </a:extLst>
          </p:cNvPr>
          <p:cNvSpPr txBox="1">
            <a:spLocks/>
          </p:cNvSpPr>
          <p:nvPr/>
        </p:nvSpPr>
        <p:spPr bwMode="auto">
          <a:xfrm>
            <a:off x="6028267" y="1109855"/>
            <a:ext cx="2667897"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We take more risks</a:t>
            </a:r>
          </a:p>
          <a:p>
            <a:pPr lvl="8">
              <a:spcAft>
                <a:spcPts val="0"/>
              </a:spcAft>
            </a:pPr>
            <a:r>
              <a:rPr lang="en-GB" sz="1050" dirty="0">
                <a:solidFill>
                  <a:srgbClr val="55555A"/>
                </a:solidFill>
              </a:rPr>
              <a:t>We are more prepared to take risks on talent and broaden their exposure earlier in their career. We value experimenting and setbacks as part of the learning process, rather than penalising individuals for trying new things.</a:t>
            </a:r>
          </a:p>
        </p:txBody>
      </p:sp>
      <p:sp>
        <p:nvSpPr>
          <p:cNvPr id="12" name="Text Placeholder 7">
            <a:extLst>
              <a:ext uri="{FF2B5EF4-FFF2-40B4-BE49-F238E27FC236}">
                <a16:creationId xmlns:a16="http://schemas.microsoft.com/office/drawing/2014/main" id="{005DA9DB-4E97-3C40-B8D9-3000CA4A54DD}"/>
              </a:ext>
            </a:extLst>
          </p:cNvPr>
          <p:cNvSpPr txBox="1">
            <a:spLocks/>
          </p:cNvSpPr>
          <p:nvPr/>
        </p:nvSpPr>
        <p:spPr bwMode="auto">
          <a:xfrm>
            <a:off x="6028267" y="2343872"/>
            <a:ext cx="2791883"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We are diverse</a:t>
            </a:r>
          </a:p>
          <a:p>
            <a:pPr lvl="8">
              <a:spcAft>
                <a:spcPts val="0"/>
              </a:spcAft>
            </a:pPr>
            <a:r>
              <a:rPr lang="en-GB" sz="1050" dirty="0">
                <a:solidFill>
                  <a:srgbClr val="55555A"/>
                </a:solidFill>
                <a:ea typeface="Segoe UI" panose="020B0502040204020203" pitchFamily="34" charset="0"/>
                <a:cs typeface="Segoe UI" panose="020B0502040204020203" pitchFamily="34" charset="0"/>
              </a:rPr>
              <a:t>We value inclusion and nurture inclusive leadership in order to attract and leverage diverse talent. We value different thinking styles and perspectives as much as more visible aspects of difference</a:t>
            </a:r>
            <a:endParaRPr lang="en-GB" sz="1050" dirty="0">
              <a:solidFill>
                <a:srgbClr val="55555A"/>
              </a:solidFill>
            </a:endParaRPr>
          </a:p>
        </p:txBody>
      </p:sp>
      <p:pic>
        <p:nvPicPr>
          <p:cNvPr id="13" name="Picture 12">
            <a:extLst>
              <a:ext uri="{FF2B5EF4-FFF2-40B4-BE49-F238E27FC236}">
                <a16:creationId xmlns:a16="http://schemas.microsoft.com/office/drawing/2014/main" id="{1EB15C2E-5A56-CD4D-AAA8-20423F6669E2}"/>
              </a:ext>
            </a:extLst>
          </p:cNvPr>
          <p:cNvPicPr>
            <a:picLocks noChangeAspect="1"/>
          </p:cNvPicPr>
          <p:nvPr/>
        </p:nvPicPr>
        <p:blipFill>
          <a:blip r:embed="rId2"/>
          <a:stretch>
            <a:fillRect/>
          </a:stretch>
        </p:blipFill>
        <p:spPr>
          <a:xfrm>
            <a:off x="3369732" y="3470582"/>
            <a:ext cx="685800" cy="685800"/>
          </a:xfrm>
          <a:prstGeom prst="rect">
            <a:avLst/>
          </a:prstGeom>
        </p:spPr>
      </p:pic>
      <p:pic>
        <p:nvPicPr>
          <p:cNvPr id="14" name="Picture 13">
            <a:extLst>
              <a:ext uri="{FF2B5EF4-FFF2-40B4-BE49-F238E27FC236}">
                <a16:creationId xmlns:a16="http://schemas.microsoft.com/office/drawing/2014/main" id="{A5843AFE-74B8-7143-AAD2-DF42EAF7BA58}"/>
              </a:ext>
            </a:extLst>
          </p:cNvPr>
          <p:cNvPicPr>
            <a:picLocks noChangeAspect="1"/>
          </p:cNvPicPr>
          <p:nvPr/>
        </p:nvPicPr>
        <p:blipFill>
          <a:blip r:embed="rId3"/>
          <a:stretch>
            <a:fillRect/>
          </a:stretch>
        </p:blipFill>
        <p:spPr>
          <a:xfrm>
            <a:off x="3530599" y="2396827"/>
            <a:ext cx="685800" cy="685800"/>
          </a:xfrm>
          <a:prstGeom prst="rect">
            <a:avLst/>
          </a:prstGeom>
        </p:spPr>
      </p:pic>
      <p:pic>
        <p:nvPicPr>
          <p:cNvPr id="15" name="Picture 14">
            <a:extLst>
              <a:ext uri="{FF2B5EF4-FFF2-40B4-BE49-F238E27FC236}">
                <a16:creationId xmlns:a16="http://schemas.microsoft.com/office/drawing/2014/main" id="{994F16B2-9EFE-794D-B965-2CF7B0A260C8}"/>
              </a:ext>
            </a:extLst>
          </p:cNvPr>
          <p:cNvPicPr>
            <a:picLocks noChangeAspect="1"/>
          </p:cNvPicPr>
          <p:nvPr/>
        </p:nvPicPr>
        <p:blipFill>
          <a:blip r:embed="rId4"/>
          <a:stretch>
            <a:fillRect/>
          </a:stretch>
        </p:blipFill>
        <p:spPr>
          <a:xfrm>
            <a:off x="3674533" y="1354663"/>
            <a:ext cx="685800" cy="685800"/>
          </a:xfrm>
          <a:prstGeom prst="rect">
            <a:avLst/>
          </a:prstGeom>
        </p:spPr>
      </p:pic>
      <p:pic>
        <p:nvPicPr>
          <p:cNvPr id="16" name="Picture 15">
            <a:extLst>
              <a:ext uri="{FF2B5EF4-FFF2-40B4-BE49-F238E27FC236}">
                <a16:creationId xmlns:a16="http://schemas.microsoft.com/office/drawing/2014/main" id="{DA1FF8B6-FA60-8A49-BCAC-CBDAF13AD342}"/>
              </a:ext>
            </a:extLst>
          </p:cNvPr>
          <p:cNvPicPr>
            <a:picLocks noChangeAspect="1"/>
          </p:cNvPicPr>
          <p:nvPr/>
        </p:nvPicPr>
        <p:blipFill>
          <a:blip r:embed="rId5"/>
          <a:stretch>
            <a:fillRect/>
          </a:stretch>
        </p:blipFill>
        <p:spPr>
          <a:xfrm>
            <a:off x="5067303" y="1332137"/>
            <a:ext cx="685800" cy="685800"/>
          </a:xfrm>
          <a:prstGeom prst="rect">
            <a:avLst/>
          </a:prstGeom>
        </p:spPr>
      </p:pic>
      <p:pic>
        <p:nvPicPr>
          <p:cNvPr id="17" name="Picture 16">
            <a:extLst>
              <a:ext uri="{FF2B5EF4-FFF2-40B4-BE49-F238E27FC236}">
                <a16:creationId xmlns:a16="http://schemas.microsoft.com/office/drawing/2014/main" id="{8398D4E6-3321-E246-AB79-0C9B1E691AFE}"/>
              </a:ext>
            </a:extLst>
          </p:cNvPr>
          <p:cNvPicPr>
            <a:picLocks noChangeAspect="1"/>
          </p:cNvPicPr>
          <p:nvPr/>
        </p:nvPicPr>
        <p:blipFill>
          <a:blip r:embed="rId6"/>
          <a:stretch>
            <a:fillRect/>
          </a:stretch>
        </p:blipFill>
        <p:spPr>
          <a:xfrm>
            <a:off x="5151969" y="2475407"/>
            <a:ext cx="685800" cy="685800"/>
          </a:xfrm>
          <a:prstGeom prst="rect">
            <a:avLst/>
          </a:prstGeom>
        </p:spPr>
      </p:pic>
      <p:pic>
        <p:nvPicPr>
          <p:cNvPr id="18" name="Picture 17">
            <a:extLst>
              <a:ext uri="{FF2B5EF4-FFF2-40B4-BE49-F238E27FC236}">
                <a16:creationId xmlns:a16="http://schemas.microsoft.com/office/drawing/2014/main" id="{23916B8F-B60A-1A4A-B10C-01031CE0FA7C}"/>
              </a:ext>
            </a:extLst>
          </p:cNvPr>
          <p:cNvPicPr>
            <a:picLocks noChangeAspect="1"/>
          </p:cNvPicPr>
          <p:nvPr/>
        </p:nvPicPr>
        <p:blipFill>
          <a:blip r:embed="rId7"/>
          <a:stretch>
            <a:fillRect/>
          </a:stretch>
        </p:blipFill>
        <p:spPr>
          <a:xfrm>
            <a:off x="3264596" y="1955787"/>
            <a:ext cx="3203935" cy="2612733"/>
          </a:xfrm>
          <a:prstGeom prst="rect">
            <a:avLst/>
          </a:prstGeom>
        </p:spPr>
      </p:pic>
    </p:spTree>
    <p:extLst>
      <p:ext uri="{BB962C8B-B14F-4D97-AF65-F5344CB8AC3E}">
        <p14:creationId xmlns:p14="http://schemas.microsoft.com/office/powerpoint/2010/main" val="387756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7E3264E-7C21-604A-B5AC-65FC7620ADA8}"/>
              </a:ext>
            </a:extLst>
          </p:cNvPr>
          <p:cNvSpPr txBox="1">
            <a:spLocks noChangeAspect="1"/>
          </p:cNvSpPr>
          <p:nvPr/>
        </p:nvSpPr>
        <p:spPr bwMode="gray">
          <a:xfrm>
            <a:off x="3090439" y="1436"/>
            <a:ext cx="6048000" cy="515103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txBody>
          <a:bodyPr vert="horz" wrap="square" lIns="0" tIns="0" rIns="0" bIns="0" numCol="1" anchor="t" anchorCtr="0" compatLnSpc="1">
            <a:prstTxWarp prst="textNoShape">
              <a:avLst/>
            </a:prstTxWarp>
            <a:noAutofit/>
          </a:bodyPr>
          <a:lstStyle>
            <a:lvl1pPr marL="0" indent="0" algn="ctr"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r>
              <a:rPr lang="en-GB"/>
              <a:t> </a:t>
            </a:r>
            <a:endParaRPr lang="en-GB" dirty="0"/>
          </a:p>
        </p:txBody>
      </p:sp>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30194" y="2536528"/>
            <a:ext cx="3606375" cy="1308050"/>
          </a:xfrm>
        </p:spPr>
        <p:txBody>
          <a:bodyPr/>
          <a:lstStyle/>
          <a:p>
            <a:pPr>
              <a:lnSpc>
                <a:spcPts val="3040"/>
              </a:lnSpc>
            </a:pPr>
            <a:r>
              <a:rPr lang="en-GB" dirty="0"/>
              <a:t>Our Talent Process</a:t>
            </a:r>
          </a:p>
          <a:p>
            <a:pPr lvl="1">
              <a:lnSpc>
                <a:spcPts val="2060"/>
              </a:lnSpc>
            </a:pPr>
            <a:r>
              <a:rPr lang="en-GB" dirty="0"/>
              <a:t>What is our process for</a:t>
            </a:r>
            <a:br>
              <a:rPr lang="en-GB" dirty="0"/>
            </a:br>
            <a:r>
              <a:rPr lang="en-GB" dirty="0"/>
              <a:t>Talent Management?</a:t>
            </a:r>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p:txBody>
          <a:bodyPr/>
          <a:lstStyle/>
          <a:p>
            <a:r>
              <a:rPr lang="en-GB" dirty="0"/>
              <a:t>03</a:t>
            </a:r>
          </a:p>
        </p:txBody>
      </p:sp>
    </p:spTree>
    <p:extLst>
      <p:ext uri="{BB962C8B-B14F-4D97-AF65-F5344CB8AC3E}">
        <p14:creationId xmlns:p14="http://schemas.microsoft.com/office/powerpoint/2010/main" val="414789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67DB35-EE3B-9144-82F1-AECD566AF37F}"/>
              </a:ext>
            </a:extLst>
          </p:cNvPr>
          <p:cNvSpPr/>
          <p:nvPr/>
        </p:nvSpPr>
        <p:spPr bwMode="auto">
          <a:xfrm>
            <a:off x="3868222" y="2167581"/>
            <a:ext cx="4842921" cy="363345"/>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78A22F"/>
              </a:solidFill>
              <a:latin typeface="+mn-lt"/>
              <a:cs typeface="Arial"/>
            </a:endParaRPr>
          </a:p>
        </p:txBody>
      </p:sp>
      <p:sp>
        <p:nvSpPr>
          <p:cNvPr id="3" name="Rectangle 2">
            <a:extLst>
              <a:ext uri="{FF2B5EF4-FFF2-40B4-BE49-F238E27FC236}">
                <a16:creationId xmlns:a16="http://schemas.microsoft.com/office/drawing/2014/main" id="{FD239F13-5712-E64E-B16B-37AC526A4403}"/>
              </a:ext>
            </a:extLst>
          </p:cNvPr>
          <p:cNvSpPr/>
          <p:nvPr/>
        </p:nvSpPr>
        <p:spPr bwMode="auto">
          <a:xfrm>
            <a:off x="330202" y="2167581"/>
            <a:ext cx="3395134" cy="363345"/>
          </a:xfrm>
          <a:prstGeom prst="rect">
            <a:avLst/>
          </a:prstGeom>
          <a:solidFill>
            <a:srgbClr val="07BFB7"/>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 name="Text Placeholder 7">
            <a:extLst>
              <a:ext uri="{FF2B5EF4-FFF2-40B4-BE49-F238E27FC236}">
                <a16:creationId xmlns:a16="http://schemas.microsoft.com/office/drawing/2014/main" id="{49C47501-5520-4C75-8182-BB6DA7D8B710}"/>
              </a:ext>
            </a:extLst>
          </p:cNvPr>
          <p:cNvSpPr>
            <a:spLocks noGrp="1"/>
          </p:cNvSpPr>
          <p:nvPr>
            <p:ph type="body" sz="quarter" idx="11"/>
          </p:nvPr>
        </p:nvSpPr>
        <p:spPr>
          <a:xfrm>
            <a:off x="322780" y="1109855"/>
            <a:ext cx="5900220" cy="646331"/>
          </a:xfrm>
        </p:spPr>
        <p:txBody>
          <a:bodyPr/>
          <a:lstStyle/>
          <a:p>
            <a:pPr lvl="8"/>
            <a:r>
              <a:rPr lang="en-GB" sz="1400" dirty="0"/>
              <a:t>In order to identify the different types of talent pools we have in National Grid we look at two elements; </a:t>
            </a:r>
            <a:r>
              <a:rPr lang="en-GB" sz="1400" b="1" dirty="0">
                <a:solidFill>
                  <a:srgbClr val="07BFB7"/>
                </a:solidFill>
              </a:rPr>
              <a:t>an individuals Performance and their Potential</a:t>
            </a:r>
            <a:r>
              <a:rPr lang="en-GB" sz="1400" dirty="0"/>
              <a:t>. These can often get confused but are very different things:</a:t>
            </a:r>
          </a:p>
        </p:txBody>
      </p:sp>
      <p:sp>
        <p:nvSpPr>
          <p:cNvPr id="2" name="Title 1"/>
          <p:cNvSpPr>
            <a:spLocks noGrp="1"/>
          </p:cNvSpPr>
          <p:nvPr>
            <p:ph type="title"/>
          </p:nvPr>
        </p:nvSpPr>
        <p:spPr/>
        <p:txBody>
          <a:bodyPr/>
          <a:lstStyle/>
          <a:p>
            <a:r>
              <a:rPr lang="en-GB" dirty="0"/>
              <a:t>How do we identify Talent?</a:t>
            </a:r>
          </a:p>
        </p:txBody>
      </p:sp>
      <p:sp>
        <p:nvSpPr>
          <p:cNvPr id="6" name="Text Placeholder 7">
            <a:extLst>
              <a:ext uri="{FF2B5EF4-FFF2-40B4-BE49-F238E27FC236}">
                <a16:creationId xmlns:a16="http://schemas.microsoft.com/office/drawing/2014/main" id="{2D0F7A07-03A4-FE44-B9BD-E7D506006125}"/>
              </a:ext>
            </a:extLst>
          </p:cNvPr>
          <p:cNvSpPr txBox="1">
            <a:spLocks/>
          </p:cNvSpPr>
          <p:nvPr/>
        </p:nvSpPr>
        <p:spPr bwMode="auto">
          <a:xfrm>
            <a:off x="391560" y="2740559"/>
            <a:ext cx="217488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Performance over time</a:t>
            </a:r>
          </a:p>
          <a:p>
            <a:pPr lvl="8">
              <a:spcAft>
                <a:spcPts val="0"/>
              </a:spcAft>
            </a:pPr>
            <a:r>
              <a:rPr lang="en-GB" sz="1050" dirty="0">
                <a:solidFill>
                  <a:srgbClr val="55555A"/>
                </a:solidFill>
                <a:ea typeface="Segoe UI" panose="020B0502040204020203" pitchFamily="34" charset="0"/>
                <a:cs typeface="Segoe UI" panose="020B0502040204020203" pitchFamily="34" charset="0"/>
              </a:rPr>
              <a:t>This looks at whether an individual has a good record of performance over time / sustained performance (use the last 3 years as an indicator)</a:t>
            </a:r>
            <a:endParaRPr lang="en-GB" sz="1050" dirty="0">
              <a:solidFill>
                <a:srgbClr val="55555A"/>
              </a:solidFill>
            </a:endParaRPr>
          </a:p>
        </p:txBody>
      </p:sp>
      <p:sp>
        <p:nvSpPr>
          <p:cNvPr id="7" name="Text Placeholder 7">
            <a:extLst>
              <a:ext uri="{FF2B5EF4-FFF2-40B4-BE49-F238E27FC236}">
                <a16:creationId xmlns:a16="http://schemas.microsoft.com/office/drawing/2014/main" id="{6AD12D87-4B9D-4F4F-AF34-4C19D0855702}"/>
              </a:ext>
            </a:extLst>
          </p:cNvPr>
          <p:cNvSpPr txBox="1">
            <a:spLocks/>
          </p:cNvSpPr>
          <p:nvPr/>
        </p:nvSpPr>
        <p:spPr bwMode="auto">
          <a:xfrm>
            <a:off x="4022696" y="2751972"/>
            <a:ext cx="1709220"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Aspiration</a:t>
            </a:r>
          </a:p>
          <a:p>
            <a:pPr lvl="8">
              <a:spcAft>
                <a:spcPts val="0"/>
              </a:spcAft>
            </a:pPr>
            <a:r>
              <a:rPr lang="en-GB" sz="1050" dirty="0">
                <a:solidFill>
                  <a:srgbClr val="55555A"/>
                </a:solidFill>
                <a:ea typeface="Segoe UI" panose="020B0502040204020203" pitchFamily="34" charset="0"/>
                <a:cs typeface="Segoe UI" panose="020B0502040204020203" pitchFamily="34" charset="0"/>
              </a:rPr>
              <a:t>This considers if an individual has the aspiration, drive and commitment to progress to a higher level?</a:t>
            </a:r>
            <a:endParaRPr lang="en-GB" sz="1050" dirty="0">
              <a:solidFill>
                <a:srgbClr val="55555A"/>
              </a:solidFill>
            </a:endParaRPr>
          </a:p>
        </p:txBody>
      </p:sp>
      <p:sp>
        <p:nvSpPr>
          <p:cNvPr id="9" name="Text Placeholder 7">
            <a:extLst>
              <a:ext uri="{FF2B5EF4-FFF2-40B4-BE49-F238E27FC236}">
                <a16:creationId xmlns:a16="http://schemas.microsoft.com/office/drawing/2014/main" id="{DFB3EA58-8857-544A-AD17-D988F59E6B63}"/>
              </a:ext>
            </a:extLst>
          </p:cNvPr>
          <p:cNvSpPr txBox="1">
            <a:spLocks/>
          </p:cNvSpPr>
          <p:nvPr/>
        </p:nvSpPr>
        <p:spPr bwMode="auto">
          <a:xfrm>
            <a:off x="6507158" y="2740559"/>
            <a:ext cx="2174886"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spcAft>
                <a:spcPts val="0"/>
              </a:spcAft>
            </a:pPr>
            <a:r>
              <a:rPr lang="en-GB" sz="1050" b="1" dirty="0"/>
              <a:t>Ability</a:t>
            </a:r>
          </a:p>
          <a:p>
            <a:pPr lvl="8">
              <a:spcAft>
                <a:spcPts val="0"/>
              </a:spcAft>
            </a:pPr>
            <a:r>
              <a:rPr lang="en-GB" sz="1050" dirty="0">
                <a:solidFill>
                  <a:srgbClr val="55555A"/>
                </a:solidFill>
                <a:ea typeface="Segoe UI" panose="020B0502040204020203" pitchFamily="34" charset="0"/>
                <a:cs typeface="Segoe UI" panose="020B0502040204020203" pitchFamily="34" charset="0"/>
              </a:rPr>
              <a:t>This helps us to decide if they have got what it takes to stretch to bigger, more senior roles at one level or two levels up in the organisation.</a:t>
            </a:r>
            <a:endParaRPr lang="en-GB" sz="1050" dirty="0">
              <a:solidFill>
                <a:srgbClr val="55555A"/>
              </a:solidFill>
            </a:endParaRPr>
          </a:p>
        </p:txBody>
      </p:sp>
      <p:sp>
        <p:nvSpPr>
          <p:cNvPr id="10" name="Text Placeholder 7">
            <a:extLst>
              <a:ext uri="{FF2B5EF4-FFF2-40B4-BE49-F238E27FC236}">
                <a16:creationId xmlns:a16="http://schemas.microsoft.com/office/drawing/2014/main" id="{AFD0AD88-4817-684F-9359-4978C8816455}"/>
              </a:ext>
            </a:extLst>
          </p:cNvPr>
          <p:cNvSpPr txBox="1">
            <a:spLocks/>
          </p:cNvSpPr>
          <p:nvPr/>
        </p:nvSpPr>
        <p:spPr bwMode="auto">
          <a:xfrm>
            <a:off x="432849" y="2235316"/>
            <a:ext cx="32924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What do we mean by Performance?</a:t>
            </a:r>
          </a:p>
        </p:txBody>
      </p:sp>
      <p:sp>
        <p:nvSpPr>
          <p:cNvPr id="11" name="Text Placeholder 7">
            <a:extLst>
              <a:ext uri="{FF2B5EF4-FFF2-40B4-BE49-F238E27FC236}">
                <a16:creationId xmlns:a16="http://schemas.microsoft.com/office/drawing/2014/main" id="{7CB79F61-FB42-4A4C-B829-C1E6ED8B4A50}"/>
              </a:ext>
            </a:extLst>
          </p:cNvPr>
          <p:cNvSpPr txBox="1">
            <a:spLocks/>
          </p:cNvSpPr>
          <p:nvPr/>
        </p:nvSpPr>
        <p:spPr bwMode="auto">
          <a:xfrm>
            <a:off x="4047068" y="2235316"/>
            <a:ext cx="32924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8"/>
            <a:r>
              <a:rPr lang="en-GB" sz="1400" b="1" dirty="0">
                <a:solidFill>
                  <a:schemeClr val="bg1"/>
                </a:solidFill>
              </a:rPr>
              <a:t>What do we mean by Potential?</a:t>
            </a:r>
          </a:p>
        </p:txBody>
      </p:sp>
      <p:sp>
        <p:nvSpPr>
          <p:cNvPr id="13" name="Rectangle 12">
            <a:extLst>
              <a:ext uri="{FF2B5EF4-FFF2-40B4-BE49-F238E27FC236}">
                <a16:creationId xmlns:a16="http://schemas.microsoft.com/office/drawing/2014/main" id="{1A440DF6-35AD-A140-975E-23939D676134}"/>
              </a:ext>
            </a:extLst>
          </p:cNvPr>
          <p:cNvSpPr/>
          <p:nvPr/>
        </p:nvSpPr>
        <p:spPr bwMode="auto">
          <a:xfrm>
            <a:off x="3891356" y="3827048"/>
            <a:ext cx="4803912" cy="36000"/>
          </a:xfrm>
          <a:prstGeom prst="rect">
            <a:avLst/>
          </a:prstGeom>
          <a:solidFill>
            <a:srgbClr val="FA461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rgbClr val="78A22F"/>
              </a:solidFill>
              <a:latin typeface="+mn-lt"/>
              <a:cs typeface="Arial"/>
            </a:endParaRPr>
          </a:p>
        </p:txBody>
      </p:sp>
      <p:sp>
        <p:nvSpPr>
          <p:cNvPr id="14" name="Rectangle 13">
            <a:extLst>
              <a:ext uri="{FF2B5EF4-FFF2-40B4-BE49-F238E27FC236}">
                <a16:creationId xmlns:a16="http://schemas.microsoft.com/office/drawing/2014/main" id="{433C83CE-51AA-B44F-9D9F-9918CBB32BBA}"/>
              </a:ext>
            </a:extLst>
          </p:cNvPr>
          <p:cNvSpPr/>
          <p:nvPr/>
        </p:nvSpPr>
        <p:spPr bwMode="auto">
          <a:xfrm>
            <a:off x="330201" y="3827047"/>
            <a:ext cx="3395129" cy="36000"/>
          </a:xfrm>
          <a:prstGeom prst="rect">
            <a:avLst/>
          </a:prstGeom>
          <a:solidFill>
            <a:srgbClr val="07BFB7"/>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grpSp>
        <p:nvGrpSpPr>
          <p:cNvPr id="21" name="Group 20">
            <a:extLst>
              <a:ext uri="{FF2B5EF4-FFF2-40B4-BE49-F238E27FC236}">
                <a16:creationId xmlns:a16="http://schemas.microsoft.com/office/drawing/2014/main" id="{3A2F358E-0A6A-C140-9C2E-9DB90F987139}"/>
              </a:ext>
            </a:extLst>
          </p:cNvPr>
          <p:cNvGrpSpPr/>
          <p:nvPr/>
        </p:nvGrpSpPr>
        <p:grpSpPr>
          <a:xfrm>
            <a:off x="3215196" y="3001393"/>
            <a:ext cx="292140" cy="292140"/>
            <a:chOff x="6525663" y="698460"/>
            <a:chExt cx="292140" cy="292140"/>
          </a:xfrm>
        </p:grpSpPr>
        <p:cxnSp>
          <p:nvCxnSpPr>
            <p:cNvPr id="18" name="Straight Connector 17">
              <a:extLst>
                <a:ext uri="{FF2B5EF4-FFF2-40B4-BE49-F238E27FC236}">
                  <a16:creationId xmlns:a16="http://schemas.microsoft.com/office/drawing/2014/main" id="{87C9701D-AA11-D140-AEA9-B3444257EC9B}"/>
                </a:ext>
              </a:extLst>
            </p:cNvPr>
            <p:cNvCxnSpPr>
              <a:cxnSpLocks/>
            </p:cNvCxnSpPr>
            <p:nvPr/>
          </p:nvCxnSpPr>
          <p:spPr bwMode="auto">
            <a:xfrm>
              <a:off x="6671733" y="698460"/>
              <a:ext cx="0" cy="29214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328014-2CF1-5340-B455-7B3650F9C137}"/>
                </a:ext>
              </a:extLst>
            </p:cNvPr>
            <p:cNvCxnSpPr>
              <a:cxnSpLocks/>
            </p:cNvCxnSpPr>
            <p:nvPr/>
          </p:nvCxnSpPr>
          <p:spPr bwMode="auto">
            <a:xfrm rot="5400000">
              <a:off x="6671733" y="706926"/>
              <a:ext cx="0" cy="29214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F64604D6-965C-DB44-8EEE-C277DEA8859B}"/>
              </a:ext>
            </a:extLst>
          </p:cNvPr>
          <p:cNvGrpSpPr/>
          <p:nvPr/>
        </p:nvGrpSpPr>
        <p:grpSpPr>
          <a:xfrm>
            <a:off x="5930860" y="3001393"/>
            <a:ext cx="292140" cy="292140"/>
            <a:chOff x="6525663" y="698460"/>
            <a:chExt cx="292140" cy="292140"/>
          </a:xfrm>
        </p:grpSpPr>
        <p:cxnSp>
          <p:nvCxnSpPr>
            <p:cNvPr id="23" name="Straight Connector 22">
              <a:extLst>
                <a:ext uri="{FF2B5EF4-FFF2-40B4-BE49-F238E27FC236}">
                  <a16:creationId xmlns:a16="http://schemas.microsoft.com/office/drawing/2014/main" id="{E0F95AE6-5A98-6E4E-B50A-AD074E361FC9}"/>
                </a:ext>
              </a:extLst>
            </p:cNvPr>
            <p:cNvCxnSpPr>
              <a:cxnSpLocks/>
            </p:cNvCxnSpPr>
            <p:nvPr/>
          </p:nvCxnSpPr>
          <p:spPr bwMode="auto">
            <a:xfrm>
              <a:off x="6671733" y="698460"/>
              <a:ext cx="0" cy="29214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D1D66E-3DB9-754D-A6BB-1112E42BED1C}"/>
                </a:ext>
              </a:extLst>
            </p:cNvPr>
            <p:cNvCxnSpPr>
              <a:cxnSpLocks/>
            </p:cNvCxnSpPr>
            <p:nvPr/>
          </p:nvCxnSpPr>
          <p:spPr bwMode="auto">
            <a:xfrm rot="5400000">
              <a:off x="6671733" y="706926"/>
              <a:ext cx="0" cy="29214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54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K PPT ET 16x9" id="{8831B35B-39FB-453C-BDC8-0568447B90FB}" vid="{F6EBD7BF-2949-4AB9-B067-6F80CDED382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D90DD446C8934ABD144EA3ACE8BEAB" ma:contentTypeVersion="12" ma:contentTypeDescription="Create a new document." ma:contentTypeScope="" ma:versionID="f67835936ede7779ef7d1f353fd37c99">
  <xsd:schema xmlns:xsd="http://www.w3.org/2001/XMLSchema" xmlns:xs="http://www.w3.org/2001/XMLSchema" xmlns:p="http://schemas.microsoft.com/office/2006/metadata/properties" xmlns:ns3="cf1e9dd4-3224-4696-9763-bf46eab9bb9d" xmlns:ns4="3951b0f9-ad73-4930-b622-db6d5f00fde8" targetNamespace="http://schemas.microsoft.com/office/2006/metadata/properties" ma:root="true" ma:fieldsID="0647c5bf60ad0e9f412702105cca9a3a" ns3:_="" ns4:_="">
    <xsd:import namespace="cf1e9dd4-3224-4696-9763-bf46eab9bb9d"/>
    <xsd:import namespace="3951b0f9-ad73-4930-b622-db6d5f00fde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e9dd4-3224-4696-9763-bf46eab9b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51b0f9-ad73-4930-b622-db6d5f00fde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C95852-335A-408B-83DF-AEFCF552F5C6}">
  <ds:schemaRefs>
    <ds:schemaRef ds:uri="http://purl.org/dc/elements/1.1/"/>
    <ds:schemaRef ds:uri="http://schemas.microsoft.com/office/2006/metadata/properties"/>
    <ds:schemaRef ds:uri="3951b0f9-ad73-4930-b622-db6d5f00fde8"/>
    <ds:schemaRef ds:uri="http://purl.org/dc/terms/"/>
    <ds:schemaRef ds:uri="http://schemas.openxmlformats.org/package/2006/metadata/core-properties"/>
    <ds:schemaRef ds:uri="http://schemas.microsoft.com/office/2006/documentManagement/types"/>
    <ds:schemaRef ds:uri="cf1e9dd4-3224-4696-9763-bf46eab9bb9d"/>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C8BBD9D-D8D4-4B9D-A22C-BC8ACB0BF2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e9dd4-3224-4696-9763-bf46eab9bb9d"/>
    <ds:schemaRef ds:uri="3951b0f9-ad73-4930-b622-db6d5f00f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821AF-07C2-44A5-88B3-24D3242F2C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8507</TotalTime>
  <Words>6184</Words>
  <Application>Microsoft Office PowerPoint</Application>
  <PresentationFormat>On-screen Show (16:9)</PresentationFormat>
  <Paragraphs>718</Paragraphs>
  <Slides>43</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NG_PPT_16x9_Generic_template-blue</vt:lpstr>
      <vt:lpstr>Talent Toolkit</vt:lpstr>
      <vt:lpstr>Talent Toolkit – A Guide to Talent Management in National Grid</vt:lpstr>
      <vt:lpstr>PowerPoint Presentation</vt:lpstr>
      <vt:lpstr>What is Talent Management?</vt:lpstr>
      <vt:lpstr>What do we mean by Talent and why is it important to us?</vt:lpstr>
      <vt:lpstr>PowerPoint Presentation</vt:lpstr>
      <vt:lpstr>Our Talent Principles</vt:lpstr>
      <vt:lpstr>PowerPoint Presentation</vt:lpstr>
      <vt:lpstr>How do we identify Talent?</vt:lpstr>
      <vt:lpstr>What do we mean by Ability? What are indicators of Potential?</vt:lpstr>
      <vt:lpstr>What do we mean by Ability? What are indicators of Potential?</vt:lpstr>
      <vt:lpstr>Using the 9-Box Grid  Performance and Potential</vt:lpstr>
      <vt:lpstr>How to Run a Talent Meeting People Development and Succession Planning</vt:lpstr>
      <vt:lpstr>How to Run a Talent Meeting Inputs and outputs from a Talent Meeting</vt:lpstr>
      <vt:lpstr>Succession Planning What is it?</vt:lpstr>
      <vt:lpstr>Reviewing Talent Bench-strength Inputs and outputs from a Talent Meeting</vt:lpstr>
      <vt:lpstr>Making Sense of Critical Roles Understanding our Risks</vt:lpstr>
      <vt:lpstr>Making Sense of Critical Roles Understanding our Risks</vt:lpstr>
      <vt:lpstr>Our Talent Cycle What happens when?</vt:lpstr>
      <vt:lpstr>PowerPoint Presentation</vt:lpstr>
      <vt:lpstr>Communicating Talent Outcomes How Transparent are you?</vt:lpstr>
      <vt:lpstr>Understanding Unconscious Biases What is unconscious bias?</vt:lpstr>
      <vt:lpstr>Communication and Transparency Guidance on discussions and communicating talent outcomes?</vt:lpstr>
      <vt:lpstr>Talent Data in My Hub Where is the data stored and who can access it?</vt:lpstr>
      <vt:lpstr>PowerPoint Presentation</vt:lpstr>
      <vt:lpstr>Identifying Opportunities for those with High Potential </vt:lpstr>
      <vt:lpstr>Our Approach to Development</vt:lpstr>
      <vt:lpstr>High Performance / Two Levels Up</vt:lpstr>
      <vt:lpstr>Medium Performance / Two Levels Up</vt:lpstr>
      <vt:lpstr>Low Performance / Two Levels Up</vt:lpstr>
      <vt:lpstr>High Performance / One Level Up</vt:lpstr>
      <vt:lpstr>Medium Performance / One Level Up</vt:lpstr>
      <vt:lpstr>Low Performance / One Level Up</vt:lpstr>
      <vt:lpstr>High Performance / At Level</vt:lpstr>
      <vt:lpstr>Medium Performance / At Level</vt:lpstr>
      <vt:lpstr>Low Performance / At Level</vt:lpstr>
      <vt:lpstr>Development Resources for you</vt:lpstr>
      <vt:lpstr>Development Resources for your team</vt:lpstr>
      <vt:lpstr>Creating Talent Development Plans Engaging development conversations</vt:lpstr>
      <vt:lpstr>And then Finally…Common Pitfalls/Mistakes Things to consider when talking talent</vt:lpstr>
      <vt:lpstr>PowerPoint Presentation</vt:lpstr>
      <vt:lpstr>Succession Chart Template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douglas hamilton</dc:creator>
  <cp:lastModifiedBy>Davies, Megan</cp:lastModifiedBy>
  <cp:revision>261</cp:revision>
  <dcterms:created xsi:type="dcterms:W3CDTF">2020-10-05T15:01:45Z</dcterms:created>
  <dcterms:modified xsi:type="dcterms:W3CDTF">2020-12-03T15:15:31Z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0x010100D3D90DD446C8934ABD144EA3ACE8BEAB</vt:lpwstr>
  </property>
</Properties>
</file>