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Lst>
  <p:notesMasterIdLst>
    <p:notesMasterId r:id="rId16"/>
  </p:notesMasterIdLst>
  <p:handoutMasterIdLst>
    <p:handoutMasterId r:id="rId17"/>
  </p:handoutMasterIdLst>
  <p:sldIdLst>
    <p:sldId id="493" r:id="rId5"/>
    <p:sldId id="550" r:id="rId6"/>
    <p:sldId id="6884" r:id="rId7"/>
    <p:sldId id="2147307468" r:id="rId8"/>
    <p:sldId id="594" r:id="rId9"/>
    <p:sldId id="6898" r:id="rId10"/>
    <p:sldId id="595" r:id="rId11"/>
    <p:sldId id="6870" r:id="rId12"/>
    <p:sldId id="6868" r:id="rId13"/>
    <p:sldId id="6879" r:id="rId14"/>
    <p:sldId id="583" r:id="rId15"/>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A70"/>
    <a:srgbClr val="B20E12"/>
    <a:srgbClr val="B2DE82"/>
    <a:srgbClr val="C9E8A6"/>
    <a:srgbClr val="7FFFF8"/>
    <a:srgbClr val="B4DF85"/>
    <a:srgbClr val="FFFFFF"/>
    <a:srgbClr val="F9F9F9"/>
    <a:srgbClr val="E7F5D7"/>
    <a:srgbClr val="DAEFC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3817" autoAdjust="0"/>
  </p:normalViewPr>
  <p:slideViewPr>
    <p:cSldViewPr snapToGrid="0">
      <p:cViewPr varScale="1">
        <p:scale>
          <a:sx n="79" d="100"/>
          <a:sy n="79" d="100"/>
        </p:scale>
        <p:origin x="596" y="48"/>
      </p:cViewPr>
      <p:guideLst>
        <p:guide orient="horz" pos="962"/>
        <p:guide pos="748"/>
        <p:guide orient="horz" pos="2255"/>
      </p:guideLst>
    </p:cSldViewPr>
  </p:slideViewPr>
  <p:outlineViewPr>
    <p:cViewPr>
      <p:scale>
        <a:sx n="33" d="100"/>
        <a:sy n="33" d="100"/>
      </p:scale>
      <p:origin x="0" y="-27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4E2DBA11-284A-4DE9-94E3-D0915B19FF95}"/>
    <pc:docChg chg="custSel modSld">
      <pc:chgData name="Ajwaliya, Nishit" userId="d6171631-3d08-453d-8afd-2dc62a5026e2" providerId="ADAL" clId="{4E2DBA11-284A-4DE9-94E3-D0915B19FF95}" dt="2022-09-19T01:03:29.444" v="1" actId="22"/>
      <pc:docMkLst>
        <pc:docMk/>
      </pc:docMkLst>
      <pc:sldChg chg="addSp delSp mod">
        <pc:chgData name="Ajwaliya, Nishit" userId="d6171631-3d08-453d-8afd-2dc62a5026e2" providerId="ADAL" clId="{4E2DBA11-284A-4DE9-94E3-D0915B19FF95}" dt="2022-09-19T01:03:29.444" v="1" actId="22"/>
        <pc:sldMkLst>
          <pc:docMk/>
          <pc:sldMk cId="3363999467" sldId="6870"/>
        </pc:sldMkLst>
        <pc:picChg chg="add">
          <ac:chgData name="Ajwaliya, Nishit" userId="d6171631-3d08-453d-8afd-2dc62a5026e2" providerId="ADAL" clId="{4E2DBA11-284A-4DE9-94E3-D0915B19FF95}" dt="2022-09-19T01:03:29.444" v="1" actId="22"/>
          <ac:picMkLst>
            <pc:docMk/>
            <pc:sldMk cId="3363999467" sldId="6870"/>
            <ac:picMk id="4" creationId="{AF1DDC0E-433E-4A3B-B60B-9F9C2857AEC5}"/>
          </ac:picMkLst>
        </pc:picChg>
        <pc:picChg chg="del">
          <ac:chgData name="Ajwaliya, Nishit" userId="d6171631-3d08-453d-8afd-2dc62a5026e2" providerId="ADAL" clId="{4E2DBA11-284A-4DE9-94E3-D0915B19FF95}" dt="2022-09-19T01:03:28.896" v="0" actId="478"/>
          <ac:picMkLst>
            <pc:docMk/>
            <pc:sldMk cId="3363999467" sldId="6870"/>
            <ac:picMk id="7" creationId="{EF70D415-F99A-41CC-83DD-E19E34159D3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D29040-2113-4F2D-832B-BAB43F286DB7}" type="doc">
      <dgm:prSet loTypeId="urn:microsoft.com/office/officeart/2005/8/layout/pyramid1" loCatId="pyramid" qsTypeId="urn:microsoft.com/office/officeart/2005/8/quickstyle/simple1" qsCatId="simple" csTypeId="urn:microsoft.com/office/officeart/2005/8/colors/accent1_2" csCatId="accent1" phldr="1"/>
      <dgm:spPr/>
    </dgm:pt>
    <dgm:pt modelId="{29059925-2E8A-4350-9B53-100E92CA9919}">
      <dgm:prSet phldrT="[Text]" custT="1"/>
      <dgm:spPr>
        <a:solidFill>
          <a:srgbClr val="00B050"/>
        </a:solidFill>
      </dgm:spPr>
      <dgm:t>
        <a:bodyPr/>
        <a:lstStyle/>
        <a:p>
          <a:pPr>
            <a:spcAft>
              <a:spcPts val="0"/>
            </a:spcAft>
          </a:pPr>
          <a:endParaRPr lang="en-US" sz="1100" dirty="0">
            <a:solidFill>
              <a:schemeClr val="bg1"/>
            </a:solidFill>
          </a:endParaRPr>
        </a:p>
        <a:p>
          <a:pPr>
            <a:spcAft>
              <a:spcPts val="0"/>
            </a:spcAft>
          </a:pPr>
          <a:endParaRPr lang="en-US" sz="1100" dirty="0">
            <a:solidFill>
              <a:schemeClr val="bg1"/>
            </a:solidFill>
          </a:endParaRPr>
        </a:p>
        <a:p>
          <a:pPr>
            <a:spcAft>
              <a:spcPts val="0"/>
            </a:spcAft>
          </a:pPr>
          <a:r>
            <a:rPr lang="en-US" sz="1100" dirty="0">
              <a:solidFill>
                <a:schemeClr val="bg1"/>
              </a:solidFill>
            </a:rPr>
            <a:t>Meta</a:t>
          </a:r>
        </a:p>
        <a:p>
          <a:pPr>
            <a:spcAft>
              <a:spcPts val="0"/>
            </a:spcAft>
          </a:pPr>
          <a:r>
            <a:rPr lang="en-US" sz="1100" dirty="0">
              <a:solidFill>
                <a:schemeClr val="bg1"/>
              </a:solidFill>
            </a:rPr>
            <a:t>Data</a:t>
          </a:r>
        </a:p>
      </dgm:t>
    </dgm:pt>
    <dgm:pt modelId="{4E56D511-E4C2-48C4-A256-615CB38CA0A4}" type="parTrans" cxnId="{5D90925A-8F3A-4FAC-BA06-01610EF4F516}">
      <dgm:prSet/>
      <dgm:spPr/>
      <dgm:t>
        <a:bodyPr/>
        <a:lstStyle/>
        <a:p>
          <a:endParaRPr lang="en-US"/>
        </a:p>
      </dgm:t>
    </dgm:pt>
    <dgm:pt modelId="{A06C968F-82D3-4389-B2AC-9DA27819089F}" type="sibTrans" cxnId="{5D90925A-8F3A-4FAC-BA06-01610EF4F516}">
      <dgm:prSet/>
      <dgm:spPr/>
      <dgm:t>
        <a:bodyPr/>
        <a:lstStyle/>
        <a:p>
          <a:endParaRPr lang="en-US"/>
        </a:p>
      </dgm:t>
    </dgm:pt>
    <dgm:pt modelId="{01E23262-EEFE-454E-ACDB-F07FB8D3BF07}">
      <dgm:prSet phldrT="[Text]"/>
      <dgm:spPr/>
      <dgm:t>
        <a:bodyPr/>
        <a:lstStyle/>
        <a:p>
          <a:r>
            <a:rPr lang="en-US" dirty="0">
              <a:solidFill>
                <a:schemeClr val="bg1"/>
              </a:solidFill>
            </a:rPr>
            <a:t>Reference Data</a:t>
          </a:r>
        </a:p>
      </dgm:t>
    </dgm:pt>
    <dgm:pt modelId="{F752599E-1E26-4D95-97D9-65503A87F1BA}" type="parTrans" cxnId="{83E2E280-509F-42B0-B1ED-C8F0DDDE1BE2}">
      <dgm:prSet/>
      <dgm:spPr/>
      <dgm:t>
        <a:bodyPr/>
        <a:lstStyle/>
        <a:p>
          <a:endParaRPr lang="en-US"/>
        </a:p>
      </dgm:t>
    </dgm:pt>
    <dgm:pt modelId="{FC6E6285-FCFB-4C22-85AC-CA3461B68501}" type="sibTrans" cxnId="{83E2E280-509F-42B0-B1ED-C8F0DDDE1BE2}">
      <dgm:prSet/>
      <dgm:spPr/>
      <dgm:t>
        <a:bodyPr/>
        <a:lstStyle/>
        <a:p>
          <a:endParaRPr lang="en-US"/>
        </a:p>
      </dgm:t>
    </dgm:pt>
    <dgm:pt modelId="{1140426C-2F34-4352-969C-20E72E6E3847}">
      <dgm:prSet phldrT="[Text]"/>
      <dgm:spPr/>
      <dgm:t>
        <a:bodyPr/>
        <a:lstStyle/>
        <a:p>
          <a:r>
            <a:rPr lang="en-US" dirty="0">
              <a:solidFill>
                <a:schemeClr val="bg1"/>
              </a:solidFill>
            </a:rPr>
            <a:t>Enterprise Structure Data</a:t>
          </a:r>
        </a:p>
      </dgm:t>
    </dgm:pt>
    <dgm:pt modelId="{F6C3C8AF-10CB-4757-8955-F1B3E72AC763}" type="parTrans" cxnId="{8C3D2498-2B9A-4737-BA70-5FB25565CF34}">
      <dgm:prSet/>
      <dgm:spPr/>
      <dgm:t>
        <a:bodyPr/>
        <a:lstStyle/>
        <a:p>
          <a:endParaRPr lang="en-US"/>
        </a:p>
      </dgm:t>
    </dgm:pt>
    <dgm:pt modelId="{A4B83EFD-74AB-4E48-949F-8D6C4AE7A085}" type="sibTrans" cxnId="{8C3D2498-2B9A-4737-BA70-5FB25565CF34}">
      <dgm:prSet/>
      <dgm:spPr/>
      <dgm:t>
        <a:bodyPr/>
        <a:lstStyle/>
        <a:p>
          <a:endParaRPr lang="en-US"/>
        </a:p>
      </dgm:t>
    </dgm:pt>
    <dgm:pt modelId="{E48C395F-9626-413C-B98C-C1DA37A4F0EA}">
      <dgm:prSet phldrT="[Text]"/>
      <dgm:spPr/>
      <dgm:t>
        <a:bodyPr/>
        <a:lstStyle/>
        <a:p>
          <a:r>
            <a:rPr lang="en-US" dirty="0">
              <a:solidFill>
                <a:schemeClr val="bg1"/>
              </a:solidFill>
            </a:rPr>
            <a:t>Transaction Structure Data</a:t>
          </a:r>
        </a:p>
      </dgm:t>
    </dgm:pt>
    <dgm:pt modelId="{6D2C9A79-BAD4-42CF-88FC-DF8AB757E904}" type="parTrans" cxnId="{ACD43D5B-66F3-4165-B40D-CF113101401C}">
      <dgm:prSet/>
      <dgm:spPr/>
      <dgm:t>
        <a:bodyPr/>
        <a:lstStyle/>
        <a:p>
          <a:endParaRPr lang="en-US"/>
        </a:p>
      </dgm:t>
    </dgm:pt>
    <dgm:pt modelId="{3EA7F682-BFB6-443D-8697-0A98B23C4871}" type="sibTrans" cxnId="{ACD43D5B-66F3-4165-B40D-CF113101401C}">
      <dgm:prSet/>
      <dgm:spPr/>
      <dgm:t>
        <a:bodyPr/>
        <a:lstStyle/>
        <a:p>
          <a:endParaRPr lang="en-US"/>
        </a:p>
      </dgm:t>
    </dgm:pt>
    <dgm:pt modelId="{5F94AAC7-797C-46FD-9103-588F2B1312BE}">
      <dgm:prSet phldrT="[Text]"/>
      <dgm:spPr>
        <a:solidFill>
          <a:schemeClr val="accent3">
            <a:lumMod val="60000"/>
            <a:lumOff val="40000"/>
          </a:schemeClr>
        </a:solidFill>
      </dgm:spPr>
      <dgm:t>
        <a:bodyPr/>
        <a:lstStyle/>
        <a:p>
          <a:r>
            <a:rPr lang="en-US" dirty="0">
              <a:solidFill>
                <a:schemeClr val="bg1"/>
              </a:solidFill>
            </a:rPr>
            <a:t>Transaction Activity Data</a:t>
          </a:r>
        </a:p>
      </dgm:t>
    </dgm:pt>
    <dgm:pt modelId="{BDDA4861-037A-464E-92AA-8B3C604EAFA6}" type="sibTrans" cxnId="{C24CE4E4-B37F-4656-BC65-65E678729C26}">
      <dgm:prSet/>
      <dgm:spPr/>
      <dgm:t>
        <a:bodyPr/>
        <a:lstStyle/>
        <a:p>
          <a:endParaRPr lang="en-US"/>
        </a:p>
      </dgm:t>
    </dgm:pt>
    <dgm:pt modelId="{A5762B61-50F0-4F98-876A-E03C47AE4123}" type="parTrans" cxnId="{C24CE4E4-B37F-4656-BC65-65E678729C26}">
      <dgm:prSet/>
      <dgm:spPr/>
      <dgm:t>
        <a:bodyPr/>
        <a:lstStyle/>
        <a:p>
          <a:endParaRPr lang="en-US"/>
        </a:p>
      </dgm:t>
    </dgm:pt>
    <dgm:pt modelId="{DFF5266B-ECAF-4131-9D83-F44BEDDE67C8}">
      <dgm:prSet phldrT="[Text]"/>
      <dgm:spPr>
        <a:solidFill>
          <a:schemeClr val="accent3">
            <a:lumMod val="60000"/>
            <a:lumOff val="40000"/>
          </a:schemeClr>
        </a:solidFill>
      </dgm:spPr>
      <dgm:t>
        <a:bodyPr/>
        <a:lstStyle/>
        <a:p>
          <a:r>
            <a:rPr lang="en-US" dirty="0">
              <a:solidFill>
                <a:schemeClr val="bg1"/>
              </a:solidFill>
            </a:rPr>
            <a:t>Transaction Audit Data</a:t>
          </a:r>
        </a:p>
      </dgm:t>
    </dgm:pt>
    <dgm:pt modelId="{AF820CCA-C5D3-44B9-885D-4F46487519FF}" type="sibTrans" cxnId="{427009C5-C3B5-442A-B7CA-3D9636489DDB}">
      <dgm:prSet/>
      <dgm:spPr/>
      <dgm:t>
        <a:bodyPr/>
        <a:lstStyle/>
        <a:p>
          <a:endParaRPr lang="en-US"/>
        </a:p>
      </dgm:t>
    </dgm:pt>
    <dgm:pt modelId="{89B08C3F-6208-48BC-9D5E-A37804DF8A60}" type="parTrans" cxnId="{427009C5-C3B5-442A-B7CA-3D9636489DDB}">
      <dgm:prSet/>
      <dgm:spPr/>
      <dgm:t>
        <a:bodyPr/>
        <a:lstStyle/>
        <a:p>
          <a:endParaRPr lang="en-US"/>
        </a:p>
      </dgm:t>
    </dgm:pt>
    <dgm:pt modelId="{AB761F0E-7978-4452-949A-5F9AD2BCF045}" type="pres">
      <dgm:prSet presAssocID="{A4D29040-2113-4F2D-832B-BAB43F286DB7}" presName="Name0" presStyleCnt="0">
        <dgm:presLayoutVars>
          <dgm:dir/>
          <dgm:animLvl val="lvl"/>
          <dgm:resizeHandles val="exact"/>
        </dgm:presLayoutVars>
      </dgm:prSet>
      <dgm:spPr/>
    </dgm:pt>
    <dgm:pt modelId="{98C63232-74C0-4B80-BBCB-9A6F487A9B02}" type="pres">
      <dgm:prSet presAssocID="{29059925-2E8A-4350-9B53-100E92CA9919}" presName="Name8" presStyleCnt="0"/>
      <dgm:spPr/>
    </dgm:pt>
    <dgm:pt modelId="{ED4DA8FA-A3FB-4C55-BD21-DD3D7AA32F3F}" type="pres">
      <dgm:prSet presAssocID="{29059925-2E8A-4350-9B53-100E92CA9919}" presName="level" presStyleLbl="node1" presStyleIdx="0" presStyleCnt="6" custLinFactNeighborY="-1449">
        <dgm:presLayoutVars>
          <dgm:chMax val="1"/>
          <dgm:bulletEnabled val="1"/>
        </dgm:presLayoutVars>
      </dgm:prSet>
      <dgm:spPr/>
    </dgm:pt>
    <dgm:pt modelId="{4F015351-FA21-4462-94B9-684597FCC12A}" type="pres">
      <dgm:prSet presAssocID="{29059925-2E8A-4350-9B53-100E92CA9919}" presName="levelTx" presStyleLbl="revTx" presStyleIdx="0" presStyleCnt="0">
        <dgm:presLayoutVars>
          <dgm:chMax val="1"/>
          <dgm:bulletEnabled val="1"/>
        </dgm:presLayoutVars>
      </dgm:prSet>
      <dgm:spPr/>
    </dgm:pt>
    <dgm:pt modelId="{11FA451C-7A3E-4AA9-99E0-5FD43219151B}" type="pres">
      <dgm:prSet presAssocID="{01E23262-EEFE-454E-ACDB-F07FB8D3BF07}" presName="Name8" presStyleCnt="0"/>
      <dgm:spPr/>
    </dgm:pt>
    <dgm:pt modelId="{BB6BBB52-8D27-42A3-BF0B-59F331A7486C}" type="pres">
      <dgm:prSet presAssocID="{01E23262-EEFE-454E-ACDB-F07FB8D3BF07}" presName="level" presStyleLbl="node1" presStyleIdx="1" presStyleCnt="6">
        <dgm:presLayoutVars>
          <dgm:chMax val="1"/>
          <dgm:bulletEnabled val="1"/>
        </dgm:presLayoutVars>
      </dgm:prSet>
      <dgm:spPr/>
    </dgm:pt>
    <dgm:pt modelId="{B5FA82ED-0D5A-4C0D-B37A-BDC7FD96203A}" type="pres">
      <dgm:prSet presAssocID="{01E23262-EEFE-454E-ACDB-F07FB8D3BF07}" presName="levelTx" presStyleLbl="revTx" presStyleIdx="0" presStyleCnt="0">
        <dgm:presLayoutVars>
          <dgm:chMax val="1"/>
          <dgm:bulletEnabled val="1"/>
        </dgm:presLayoutVars>
      </dgm:prSet>
      <dgm:spPr/>
    </dgm:pt>
    <dgm:pt modelId="{8C8D3559-EBE9-4F4C-AB22-36A67B9D6D04}" type="pres">
      <dgm:prSet presAssocID="{1140426C-2F34-4352-969C-20E72E6E3847}" presName="Name8" presStyleCnt="0"/>
      <dgm:spPr/>
    </dgm:pt>
    <dgm:pt modelId="{71C1E761-B715-4655-98F7-F13B4D34E88A}" type="pres">
      <dgm:prSet presAssocID="{1140426C-2F34-4352-969C-20E72E6E3847}" presName="level" presStyleLbl="node1" presStyleIdx="2" presStyleCnt="6">
        <dgm:presLayoutVars>
          <dgm:chMax val="1"/>
          <dgm:bulletEnabled val="1"/>
        </dgm:presLayoutVars>
      </dgm:prSet>
      <dgm:spPr/>
    </dgm:pt>
    <dgm:pt modelId="{E8AB8FB1-BBDD-4313-AA9F-3DA6FA31DE31}" type="pres">
      <dgm:prSet presAssocID="{1140426C-2F34-4352-969C-20E72E6E3847}" presName="levelTx" presStyleLbl="revTx" presStyleIdx="0" presStyleCnt="0">
        <dgm:presLayoutVars>
          <dgm:chMax val="1"/>
          <dgm:bulletEnabled val="1"/>
        </dgm:presLayoutVars>
      </dgm:prSet>
      <dgm:spPr/>
    </dgm:pt>
    <dgm:pt modelId="{A686285F-2E00-48EB-8A45-DE73C2B31840}" type="pres">
      <dgm:prSet presAssocID="{E48C395F-9626-413C-B98C-C1DA37A4F0EA}" presName="Name8" presStyleCnt="0"/>
      <dgm:spPr/>
    </dgm:pt>
    <dgm:pt modelId="{A2B582A8-0E77-4642-A9FB-DA2ACE668393}" type="pres">
      <dgm:prSet presAssocID="{E48C395F-9626-413C-B98C-C1DA37A4F0EA}" presName="level" presStyleLbl="node1" presStyleIdx="3" presStyleCnt="6">
        <dgm:presLayoutVars>
          <dgm:chMax val="1"/>
          <dgm:bulletEnabled val="1"/>
        </dgm:presLayoutVars>
      </dgm:prSet>
      <dgm:spPr/>
    </dgm:pt>
    <dgm:pt modelId="{CCEC65BD-01F8-4074-BE7C-80A566C9E484}" type="pres">
      <dgm:prSet presAssocID="{E48C395F-9626-413C-B98C-C1DA37A4F0EA}" presName="levelTx" presStyleLbl="revTx" presStyleIdx="0" presStyleCnt="0">
        <dgm:presLayoutVars>
          <dgm:chMax val="1"/>
          <dgm:bulletEnabled val="1"/>
        </dgm:presLayoutVars>
      </dgm:prSet>
      <dgm:spPr/>
    </dgm:pt>
    <dgm:pt modelId="{E562BEBC-91B3-4529-A6CD-B1C3AEA8C810}" type="pres">
      <dgm:prSet presAssocID="{5F94AAC7-797C-46FD-9103-588F2B1312BE}" presName="Name8" presStyleCnt="0"/>
      <dgm:spPr/>
    </dgm:pt>
    <dgm:pt modelId="{7CD2059E-4FBB-4D01-96DA-FB5DB724C603}" type="pres">
      <dgm:prSet presAssocID="{5F94AAC7-797C-46FD-9103-588F2B1312BE}" presName="level" presStyleLbl="node1" presStyleIdx="4" presStyleCnt="6">
        <dgm:presLayoutVars>
          <dgm:chMax val="1"/>
          <dgm:bulletEnabled val="1"/>
        </dgm:presLayoutVars>
      </dgm:prSet>
      <dgm:spPr/>
    </dgm:pt>
    <dgm:pt modelId="{06645874-3E0F-400E-95D6-A7A4EE802A6B}" type="pres">
      <dgm:prSet presAssocID="{5F94AAC7-797C-46FD-9103-588F2B1312BE}" presName="levelTx" presStyleLbl="revTx" presStyleIdx="0" presStyleCnt="0">
        <dgm:presLayoutVars>
          <dgm:chMax val="1"/>
          <dgm:bulletEnabled val="1"/>
        </dgm:presLayoutVars>
      </dgm:prSet>
      <dgm:spPr/>
    </dgm:pt>
    <dgm:pt modelId="{E44C2A3E-AA2A-4793-BBF3-734DF70E45B4}" type="pres">
      <dgm:prSet presAssocID="{DFF5266B-ECAF-4131-9D83-F44BEDDE67C8}" presName="Name8" presStyleCnt="0"/>
      <dgm:spPr/>
    </dgm:pt>
    <dgm:pt modelId="{1C0CFFB7-62BA-4727-9934-D98002B9A683}" type="pres">
      <dgm:prSet presAssocID="{DFF5266B-ECAF-4131-9D83-F44BEDDE67C8}" presName="level" presStyleLbl="node1" presStyleIdx="5" presStyleCnt="6" custLinFactNeighborX="3591">
        <dgm:presLayoutVars>
          <dgm:chMax val="1"/>
          <dgm:bulletEnabled val="1"/>
        </dgm:presLayoutVars>
      </dgm:prSet>
      <dgm:spPr/>
    </dgm:pt>
    <dgm:pt modelId="{416A9E77-E6E7-41E8-83C9-4CDC12CF6413}" type="pres">
      <dgm:prSet presAssocID="{DFF5266B-ECAF-4131-9D83-F44BEDDE67C8}" presName="levelTx" presStyleLbl="revTx" presStyleIdx="0" presStyleCnt="0">
        <dgm:presLayoutVars>
          <dgm:chMax val="1"/>
          <dgm:bulletEnabled val="1"/>
        </dgm:presLayoutVars>
      </dgm:prSet>
      <dgm:spPr/>
    </dgm:pt>
  </dgm:ptLst>
  <dgm:cxnLst>
    <dgm:cxn modelId="{5202B41B-83EB-4C21-B088-D28AD7B3FC87}" type="presOf" srcId="{DFF5266B-ECAF-4131-9D83-F44BEDDE67C8}" destId="{416A9E77-E6E7-41E8-83C9-4CDC12CF6413}" srcOrd="1" destOrd="0" presId="urn:microsoft.com/office/officeart/2005/8/layout/pyramid1"/>
    <dgm:cxn modelId="{025DA61F-8DD7-4E84-9279-B8FB848B2C40}" type="presOf" srcId="{A4D29040-2113-4F2D-832B-BAB43F286DB7}" destId="{AB761F0E-7978-4452-949A-5F9AD2BCF045}" srcOrd="0" destOrd="0" presId="urn:microsoft.com/office/officeart/2005/8/layout/pyramid1"/>
    <dgm:cxn modelId="{5F22C42E-646E-4473-A097-E4EEE7218E56}" type="presOf" srcId="{1140426C-2F34-4352-969C-20E72E6E3847}" destId="{E8AB8FB1-BBDD-4313-AA9F-3DA6FA31DE31}" srcOrd="1" destOrd="0" presId="urn:microsoft.com/office/officeart/2005/8/layout/pyramid1"/>
    <dgm:cxn modelId="{ACD43D5B-66F3-4165-B40D-CF113101401C}" srcId="{A4D29040-2113-4F2D-832B-BAB43F286DB7}" destId="{E48C395F-9626-413C-B98C-C1DA37A4F0EA}" srcOrd="3" destOrd="0" parTransId="{6D2C9A79-BAD4-42CF-88FC-DF8AB757E904}" sibTransId="{3EA7F682-BFB6-443D-8697-0A98B23C4871}"/>
    <dgm:cxn modelId="{AC00765F-1FC2-431D-AA63-1878FFB781FA}" type="presOf" srcId="{01E23262-EEFE-454E-ACDB-F07FB8D3BF07}" destId="{B5FA82ED-0D5A-4C0D-B37A-BDC7FD96203A}" srcOrd="1" destOrd="0" presId="urn:microsoft.com/office/officeart/2005/8/layout/pyramid1"/>
    <dgm:cxn modelId="{5D90925A-8F3A-4FAC-BA06-01610EF4F516}" srcId="{A4D29040-2113-4F2D-832B-BAB43F286DB7}" destId="{29059925-2E8A-4350-9B53-100E92CA9919}" srcOrd="0" destOrd="0" parTransId="{4E56D511-E4C2-48C4-A256-615CB38CA0A4}" sibTransId="{A06C968F-82D3-4389-B2AC-9DA27819089F}"/>
    <dgm:cxn modelId="{83E2E280-509F-42B0-B1ED-C8F0DDDE1BE2}" srcId="{A4D29040-2113-4F2D-832B-BAB43F286DB7}" destId="{01E23262-EEFE-454E-ACDB-F07FB8D3BF07}" srcOrd="1" destOrd="0" parTransId="{F752599E-1E26-4D95-97D9-65503A87F1BA}" sibTransId="{FC6E6285-FCFB-4C22-85AC-CA3461B68501}"/>
    <dgm:cxn modelId="{3A500486-59F4-4119-8575-2C097BF3E881}" type="presOf" srcId="{1140426C-2F34-4352-969C-20E72E6E3847}" destId="{71C1E761-B715-4655-98F7-F13B4D34E88A}" srcOrd="0" destOrd="0" presId="urn:microsoft.com/office/officeart/2005/8/layout/pyramid1"/>
    <dgm:cxn modelId="{EFA9B486-09DA-4AD5-89C2-D09042772B69}" type="presOf" srcId="{E48C395F-9626-413C-B98C-C1DA37A4F0EA}" destId="{CCEC65BD-01F8-4074-BE7C-80A566C9E484}" srcOrd="1" destOrd="0" presId="urn:microsoft.com/office/officeart/2005/8/layout/pyramid1"/>
    <dgm:cxn modelId="{A57C0D91-3302-4283-90E3-16A85DDA476E}" type="presOf" srcId="{01E23262-EEFE-454E-ACDB-F07FB8D3BF07}" destId="{BB6BBB52-8D27-42A3-BF0B-59F331A7486C}" srcOrd="0" destOrd="0" presId="urn:microsoft.com/office/officeart/2005/8/layout/pyramid1"/>
    <dgm:cxn modelId="{8C3D2498-2B9A-4737-BA70-5FB25565CF34}" srcId="{A4D29040-2113-4F2D-832B-BAB43F286DB7}" destId="{1140426C-2F34-4352-969C-20E72E6E3847}" srcOrd="2" destOrd="0" parTransId="{F6C3C8AF-10CB-4757-8955-F1B3E72AC763}" sibTransId="{A4B83EFD-74AB-4E48-949F-8D6C4AE7A085}"/>
    <dgm:cxn modelId="{C6CE0FA6-7AFB-42DC-B4AC-FBD307EAB347}" type="presOf" srcId="{E48C395F-9626-413C-B98C-C1DA37A4F0EA}" destId="{A2B582A8-0E77-4642-A9FB-DA2ACE668393}" srcOrd="0" destOrd="0" presId="urn:microsoft.com/office/officeart/2005/8/layout/pyramid1"/>
    <dgm:cxn modelId="{9D81BEB1-321B-4824-A256-D3B8CD58F724}" type="presOf" srcId="{DFF5266B-ECAF-4131-9D83-F44BEDDE67C8}" destId="{1C0CFFB7-62BA-4727-9934-D98002B9A683}" srcOrd="0" destOrd="0" presId="urn:microsoft.com/office/officeart/2005/8/layout/pyramid1"/>
    <dgm:cxn modelId="{B4DD10BE-1C4A-456E-8B25-C500856E49CA}" type="presOf" srcId="{29059925-2E8A-4350-9B53-100E92CA9919}" destId="{4F015351-FA21-4462-94B9-684597FCC12A}" srcOrd="1" destOrd="0" presId="urn:microsoft.com/office/officeart/2005/8/layout/pyramid1"/>
    <dgm:cxn modelId="{427009C5-C3B5-442A-B7CA-3D9636489DDB}" srcId="{A4D29040-2113-4F2D-832B-BAB43F286DB7}" destId="{DFF5266B-ECAF-4131-9D83-F44BEDDE67C8}" srcOrd="5" destOrd="0" parTransId="{89B08C3F-6208-48BC-9D5E-A37804DF8A60}" sibTransId="{AF820CCA-C5D3-44B9-885D-4F46487519FF}"/>
    <dgm:cxn modelId="{DDE248C8-C7AA-42C7-BFAB-9266110E5129}" type="presOf" srcId="{5F94AAC7-797C-46FD-9103-588F2B1312BE}" destId="{06645874-3E0F-400E-95D6-A7A4EE802A6B}" srcOrd="1" destOrd="0" presId="urn:microsoft.com/office/officeart/2005/8/layout/pyramid1"/>
    <dgm:cxn modelId="{767030DB-2AF7-44E4-A0E0-CE8F5E50456F}" type="presOf" srcId="{5F94AAC7-797C-46FD-9103-588F2B1312BE}" destId="{7CD2059E-4FBB-4D01-96DA-FB5DB724C603}" srcOrd="0" destOrd="0" presId="urn:microsoft.com/office/officeart/2005/8/layout/pyramid1"/>
    <dgm:cxn modelId="{C24CE4E4-B37F-4656-BC65-65E678729C26}" srcId="{A4D29040-2113-4F2D-832B-BAB43F286DB7}" destId="{5F94AAC7-797C-46FD-9103-588F2B1312BE}" srcOrd="4" destOrd="0" parTransId="{A5762B61-50F0-4F98-876A-E03C47AE4123}" sibTransId="{BDDA4861-037A-464E-92AA-8B3C604EAFA6}"/>
    <dgm:cxn modelId="{53312AE5-C648-400F-B49E-10B259451785}" type="presOf" srcId="{29059925-2E8A-4350-9B53-100E92CA9919}" destId="{ED4DA8FA-A3FB-4C55-BD21-DD3D7AA32F3F}" srcOrd="0" destOrd="0" presId="urn:microsoft.com/office/officeart/2005/8/layout/pyramid1"/>
    <dgm:cxn modelId="{0159173D-CA7D-4772-885A-5645FDEE4C98}" type="presParOf" srcId="{AB761F0E-7978-4452-949A-5F9AD2BCF045}" destId="{98C63232-74C0-4B80-BBCB-9A6F487A9B02}" srcOrd="0" destOrd="0" presId="urn:microsoft.com/office/officeart/2005/8/layout/pyramid1"/>
    <dgm:cxn modelId="{0B8D1B3F-6FBC-489B-B8D1-7363381DF65C}" type="presParOf" srcId="{98C63232-74C0-4B80-BBCB-9A6F487A9B02}" destId="{ED4DA8FA-A3FB-4C55-BD21-DD3D7AA32F3F}" srcOrd="0" destOrd="0" presId="urn:microsoft.com/office/officeart/2005/8/layout/pyramid1"/>
    <dgm:cxn modelId="{3D49FE8E-8E73-4E64-9B4C-78D0F96FFD5D}" type="presParOf" srcId="{98C63232-74C0-4B80-BBCB-9A6F487A9B02}" destId="{4F015351-FA21-4462-94B9-684597FCC12A}" srcOrd="1" destOrd="0" presId="urn:microsoft.com/office/officeart/2005/8/layout/pyramid1"/>
    <dgm:cxn modelId="{DCA6FD76-4D2A-4B05-A9EE-9BA51D4AE53C}" type="presParOf" srcId="{AB761F0E-7978-4452-949A-5F9AD2BCF045}" destId="{11FA451C-7A3E-4AA9-99E0-5FD43219151B}" srcOrd="1" destOrd="0" presId="urn:microsoft.com/office/officeart/2005/8/layout/pyramid1"/>
    <dgm:cxn modelId="{DCC89892-5736-46E4-9478-813C5426ABBE}" type="presParOf" srcId="{11FA451C-7A3E-4AA9-99E0-5FD43219151B}" destId="{BB6BBB52-8D27-42A3-BF0B-59F331A7486C}" srcOrd="0" destOrd="0" presId="urn:microsoft.com/office/officeart/2005/8/layout/pyramid1"/>
    <dgm:cxn modelId="{2B34C780-0675-4673-8848-EC085EF96490}" type="presParOf" srcId="{11FA451C-7A3E-4AA9-99E0-5FD43219151B}" destId="{B5FA82ED-0D5A-4C0D-B37A-BDC7FD96203A}" srcOrd="1" destOrd="0" presId="urn:microsoft.com/office/officeart/2005/8/layout/pyramid1"/>
    <dgm:cxn modelId="{3B369998-F291-4252-A2DD-27FE5C04A3A4}" type="presParOf" srcId="{AB761F0E-7978-4452-949A-5F9AD2BCF045}" destId="{8C8D3559-EBE9-4F4C-AB22-36A67B9D6D04}" srcOrd="2" destOrd="0" presId="urn:microsoft.com/office/officeart/2005/8/layout/pyramid1"/>
    <dgm:cxn modelId="{10061ADB-29E0-423C-B57B-00FF6E56991D}" type="presParOf" srcId="{8C8D3559-EBE9-4F4C-AB22-36A67B9D6D04}" destId="{71C1E761-B715-4655-98F7-F13B4D34E88A}" srcOrd="0" destOrd="0" presId="urn:microsoft.com/office/officeart/2005/8/layout/pyramid1"/>
    <dgm:cxn modelId="{B0D6D84D-6EAA-40F1-89AD-01B5642A084A}" type="presParOf" srcId="{8C8D3559-EBE9-4F4C-AB22-36A67B9D6D04}" destId="{E8AB8FB1-BBDD-4313-AA9F-3DA6FA31DE31}" srcOrd="1" destOrd="0" presId="urn:microsoft.com/office/officeart/2005/8/layout/pyramid1"/>
    <dgm:cxn modelId="{3FB279C5-499A-4250-90F3-276A710A0C63}" type="presParOf" srcId="{AB761F0E-7978-4452-949A-5F9AD2BCF045}" destId="{A686285F-2E00-48EB-8A45-DE73C2B31840}" srcOrd="3" destOrd="0" presId="urn:microsoft.com/office/officeart/2005/8/layout/pyramid1"/>
    <dgm:cxn modelId="{4C5BE31C-CCE3-4E19-95D6-E3261427D154}" type="presParOf" srcId="{A686285F-2E00-48EB-8A45-DE73C2B31840}" destId="{A2B582A8-0E77-4642-A9FB-DA2ACE668393}" srcOrd="0" destOrd="0" presId="urn:microsoft.com/office/officeart/2005/8/layout/pyramid1"/>
    <dgm:cxn modelId="{F8C8A31D-DFC3-4DA5-82DE-3B4D65B1ABFE}" type="presParOf" srcId="{A686285F-2E00-48EB-8A45-DE73C2B31840}" destId="{CCEC65BD-01F8-4074-BE7C-80A566C9E484}" srcOrd="1" destOrd="0" presId="urn:microsoft.com/office/officeart/2005/8/layout/pyramid1"/>
    <dgm:cxn modelId="{42148B43-56B1-4706-9506-9DEFC247200C}" type="presParOf" srcId="{AB761F0E-7978-4452-949A-5F9AD2BCF045}" destId="{E562BEBC-91B3-4529-A6CD-B1C3AEA8C810}" srcOrd="4" destOrd="0" presId="urn:microsoft.com/office/officeart/2005/8/layout/pyramid1"/>
    <dgm:cxn modelId="{80CBD03F-05CE-431E-8755-C7210E6AC8F9}" type="presParOf" srcId="{E562BEBC-91B3-4529-A6CD-B1C3AEA8C810}" destId="{7CD2059E-4FBB-4D01-96DA-FB5DB724C603}" srcOrd="0" destOrd="0" presId="urn:microsoft.com/office/officeart/2005/8/layout/pyramid1"/>
    <dgm:cxn modelId="{0D4B7FD3-719D-4E35-BBA3-57B005C62AB9}" type="presParOf" srcId="{E562BEBC-91B3-4529-A6CD-B1C3AEA8C810}" destId="{06645874-3E0F-400E-95D6-A7A4EE802A6B}" srcOrd="1" destOrd="0" presId="urn:microsoft.com/office/officeart/2005/8/layout/pyramid1"/>
    <dgm:cxn modelId="{870F7CE9-DD83-4D92-878D-48DBA4523A82}" type="presParOf" srcId="{AB761F0E-7978-4452-949A-5F9AD2BCF045}" destId="{E44C2A3E-AA2A-4793-BBF3-734DF70E45B4}" srcOrd="5" destOrd="0" presId="urn:microsoft.com/office/officeart/2005/8/layout/pyramid1"/>
    <dgm:cxn modelId="{A720D05B-D634-4DA5-82B4-A94BB49E6CD2}" type="presParOf" srcId="{E44C2A3E-AA2A-4793-BBF3-734DF70E45B4}" destId="{1C0CFFB7-62BA-4727-9934-D98002B9A683}" srcOrd="0" destOrd="0" presId="urn:microsoft.com/office/officeart/2005/8/layout/pyramid1"/>
    <dgm:cxn modelId="{8D175F56-B80C-4F6F-BD97-7799B9F675A9}" type="presParOf" srcId="{E44C2A3E-AA2A-4793-BBF3-734DF70E45B4}" destId="{416A9E77-E6E7-41E8-83C9-4CDC12CF6413}"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A8B756-28A4-4152-9FDF-68A90E6B5384}"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1A6A770F-A410-4FD7-B168-28367BD51F8C}">
      <dgm:prSet phldrT="[Text]"/>
      <dgm:spPr/>
      <dgm:t>
        <a:bodyPr/>
        <a:lstStyle/>
        <a:p>
          <a:r>
            <a:rPr lang="en-US" dirty="0"/>
            <a:t>Master Data Management</a:t>
          </a:r>
        </a:p>
        <a:p>
          <a:r>
            <a:rPr lang="en-US" dirty="0"/>
            <a:t>(MDM)</a:t>
          </a:r>
        </a:p>
      </dgm:t>
    </dgm:pt>
    <dgm:pt modelId="{D388C884-7AFC-424B-B6EA-C4FDC66286D9}" type="parTrans" cxnId="{6C13D772-5EDA-4E12-AC57-B9667E50F499}">
      <dgm:prSet/>
      <dgm:spPr/>
      <dgm:t>
        <a:bodyPr/>
        <a:lstStyle/>
        <a:p>
          <a:endParaRPr lang="en-US"/>
        </a:p>
      </dgm:t>
    </dgm:pt>
    <dgm:pt modelId="{DF169266-D5B3-4FBD-A052-38FD77553D37}" type="sibTrans" cxnId="{6C13D772-5EDA-4E12-AC57-B9667E50F499}">
      <dgm:prSet/>
      <dgm:spPr/>
      <dgm:t>
        <a:bodyPr/>
        <a:lstStyle/>
        <a:p>
          <a:endParaRPr lang="en-US"/>
        </a:p>
      </dgm:t>
    </dgm:pt>
    <dgm:pt modelId="{16611133-6CD8-4290-ACA3-DDF659CF566A}">
      <dgm:prSet phldrT="[Text]"/>
      <dgm:spPr/>
      <dgm:t>
        <a:bodyPr/>
        <a:lstStyle/>
        <a:p>
          <a:r>
            <a:rPr lang="en-US" dirty="0"/>
            <a:t>Governance</a:t>
          </a:r>
        </a:p>
      </dgm:t>
    </dgm:pt>
    <dgm:pt modelId="{76CD7300-107D-4155-A47D-9F5BF05A1A69}" type="parTrans" cxnId="{46B1CD2A-D025-4C8A-BD0A-B011979F1635}">
      <dgm:prSet/>
      <dgm:spPr/>
      <dgm:t>
        <a:bodyPr/>
        <a:lstStyle/>
        <a:p>
          <a:endParaRPr lang="en-US"/>
        </a:p>
      </dgm:t>
    </dgm:pt>
    <dgm:pt modelId="{BF31C458-BD1E-49C6-9C82-0283177EA189}" type="sibTrans" cxnId="{46B1CD2A-D025-4C8A-BD0A-B011979F1635}">
      <dgm:prSet/>
      <dgm:spPr/>
      <dgm:t>
        <a:bodyPr/>
        <a:lstStyle/>
        <a:p>
          <a:endParaRPr lang="en-US"/>
        </a:p>
      </dgm:t>
    </dgm:pt>
    <dgm:pt modelId="{200E8A40-B2C7-4E9F-88C1-760F4623020E}">
      <dgm:prSet phldrT="[Text]"/>
      <dgm:spPr/>
      <dgm:t>
        <a:bodyPr/>
        <a:lstStyle/>
        <a:p>
          <a:r>
            <a:rPr lang="en-US" dirty="0"/>
            <a:t>Policies</a:t>
          </a:r>
        </a:p>
      </dgm:t>
    </dgm:pt>
    <dgm:pt modelId="{B1648440-02FC-499B-BCCD-32F1C5D40011}" type="parTrans" cxnId="{2D121686-A823-483C-9A7D-9E7039FCBC38}">
      <dgm:prSet/>
      <dgm:spPr/>
      <dgm:t>
        <a:bodyPr/>
        <a:lstStyle/>
        <a:p>
          <a:endParaRPr lang="en-US"/>
        </a:p>
      </dgm:t>
    </dgm:pt>
    <dgm:pt modelId="{2C9E82E4-4623-43AB-9820-64591CF7D5C5}" type="sibTrans" cxnId="{2D121686-A823-483C-9A7D-9E7039FCBC38}">
      <dgm:prSet/>
      <dgm:spPr/>
      <dgm:t>
        <a:bodyPr/>
        <a:lstStyle/>
        <a:p>
          <a:endParaRPr lang="en-US"/>
        </a:p>
      </dgm:t>
    </dgm:pt>
    <dgm:pt modelId="{FEACAE92-97E9-439D-9085-72B5E6AF473E}">
      <dgm:prSet phldrT="[Text]"/>
      <dgm:spPr/>
      <dgm:t>
        <a:bodyPr/>
        <a:lstStyle/>
        <a:p>
          <a:r>
            <a:rPr lang="en-US" dirty="0"/>
            <a:t>Processes</a:t>
          </a:r>
        </a:p>
      </dgm:t>
    </dgm:pt>
    <dgm:pt modelId="{93B98CCB-6C20-4BE9-9C68-4DF012483C6F}" type="parTrans" cxnId="{8C47056A-A955-4191-8121-601B9250F283}">
      <dgm:prSet/>
      <dgm:spPr/>
      <dgm:t>
        <a:bodyPr/>
        <a:lstStyle/>
        <a:p>
          <a:endParaRPr lang="en-US"/>
        </a:p>
      </dgm:t>
    </dgm:pt>
    <dgm:pt modelId="{02C879F4-7EAE-43E3-9578-CBE48F544FF2}" type="sibTrans" cxnId="{8C47056A-A955-4191-8121-601B9250F283}">
      <dgm:prSet/>
      <dgm:spPr/>
      <dgm:t>
        <a:bodyPr/>
        <a:lstStyle/>
        <a:p>
          <a:endParaRPr lang="en-US"/>
        </a:p>
      </dgm:t>
    </dgm:pt>
    <dgm:pt modelId="{EA77AEF2-E0A1-4B0E-B09C-9F327A348764}">
      <dgm:prSet phldrT="[Text]"/>
      <dgm:spPr/>
      <dgm:t>
        <a:bodyPr/>
        <a:lstStyle/>
        <a:p>
          <a:r>
            <a:rPr lang="en-US" dirty="0"/>
            <a:t>Tools</a:t>
          </a:r>
        </a:p>
      </dgm:t>
    </dgm:pt>
    <dgm:pt modelId="{11F3E298-05C7-4CE0-98EF-C6A850694740}" type="parTrans" cxnId="{49E95939-47C0-4E19-9F85-E638487F842B}">
      <dgm:prSet/>
      <dgm:spPr/>
      <dgm:t>
        <a:bodyPr/>
        <a:lstStyle/>
        <a:p>
          <a:endParaRPr lang="en-US"/>
        </a:p>
      </dgm:t>
    </dgm:pt>
    <dgm:pt modelId="{090CCFED-3170-47B5-86C9-24E1249AA296}" type="sibTrans" cxnId="{49E95939-47C0-4E19-9F85-E638487F842B}">
      <dgm:prSet/>
      <dgm:spPr/>
      <dgm:t>
        <a:bodyPr/>
        <a:lstStyle/>
        <a:p>
          <a:endParaRPr lang="en-US"/>
        </a:p>
      </dgm:t>
    </dgm:pt>
    <dgm:pt modelId="{78CF125A-0355-439D-8082-2DAE0C47A21F}">
      <dgm:prSet phldrT="[Text]" custT="1"/>
      <dgm:spPr/>
      <dgm:t>
        <a:bodyPr/>
        <a:lstStyle/>
        <a:p>
          <a:pPr>
            <a:spcAft>
              <a:spcPts val="0"/>
            </a:spcAft>
          </a:pPr>
          <a:r>
            <a:rPr lang="en-US" sz="1150" dirty="0"/>
            <a:t>Ownerships </a:t>
          </a:r>
        </a:p>
        <a:p>
          <a:pPr>
            <a:spcAft>
              <a:spcPts val="0"/>
            </a:spcAft>
          </a:pPr>
          <a:r>
            <a:rPr lang="en-US" sz="1150" dirty="0"/>
            <a:t>&amp; </a:t>
          </a:r>
        </a:p>
        <a:p>
          <a:pPr>
            <a:spcAft>
              <a:spcPts val="0"/>
            </a:spcAft>
          </a:pPr>
          <a:r>
            <a:rPr lang="en-US" sz="1150" dirty="0"/>
            <a:t>Stewardships</a:t>
          </a:r>
        </a:p>
      </dgm:t>
    </dgm:pt>
    <dgm:pt modelId="{BCD644CB-A25B-47DA-98BC-F59432D66BC0}" type="parTrans" cxnId="{D1BED468-B4FF-4745-B65E-57FEE510100F}">
      <dgm:prSet/>
      <dgm:spPr/>
      <dgm:t>
        <a:bodyPr/>
        <a:lstStyle/>
        <a:p>
          <a:endParaRPr lang="en-US"/>
        </a:p>
      </dgm:t>
    </dgm:pt>
    <dgm:pt modelId="{5F62C1DB-F4AC-4F8F-ADC9-477FDF466AFC}" type="sibTrans" cxnId="{D1BED468-B4FF-4745-B65E-57FEE510100F}">
      <dgm:prSet/>
      <dgm:spPr/>
      <dgm:t>
        <a:bodyPr/>
        <a:lstStyle/>
        <a:p>
          <a:endParaRPr lang="en-US"/>
        </a:p>
      </dgm:t>
    </dgm:pt>
    <dgm:pt modelId="{ED635B57-E96F-4C95-B1D6-2DF8429F67B3}">
      <dgm:prSet phldrT="[Text]"/>
      <dgm:spPr/>
      <dgm:t>
        <a:bodyPr/>
        <a:lstStyle/>
        <a:p>
          <a:r>
            <a:rPr lang="en-US" dirty="0"/>
            <a:t>Standards</a:t>
          </a:r>
        </a:p>
      </dgm:t>
    </dgm:pt>
    <dgm:pt modelId="{7FDE01AD-6B30-4E29-AEF3-E8BAFFE4F487}" type="sibTrans" cxnId="{E5C463DD-FF92-454F-A24C-C93334D23312}">
      <dgm:prSet/>
      <dgm:spPr/>
      <dgm:t>
        <a:bodyPr/>
        <a:lstStyle/>
        <a:p>
          <a:endParaRPr lang="en-US"/>
        </a:p>
      </dgm:t>
    </dgm:pt>
    <dgm:pt modelId="{B2C3CCF2-8A4E-4F55-BBDB-7DE7ACE4D552}" type="parTrans" cxnId="{E5C463DD-FF92-454F-A24C-C93334D23312}">
      <dgm:prSet/>
      <dgm:spPr/>
      <dgm:t>
        <a:bodyPr/>
        <a:lstStyle/>
        <a:p>
          <a:endParaRPr lang="en-US"/>
        </a:p>
      </dgm:t>
    </dgm:pt>
    <dgm:pt modelId="{F45BEDBE-BC90-4B90-8B6F-A10672FA029C}" type="pres">
      <dgm:prSet presAssocID="{1DA8B756-28A4-4152-9FDF-68A90E6B5384}" presName="Name0" presStyleCnt="0">
        <dgm:presLayoutVars>
          <dgm:chMax val="1"/>
          <dgm:chPref val="1"/>
          <dgm:dir/>
          <dgm:animOne val="branch"/>
          <dgm:animLvl val="lvl"/>
        </dgm:presLayoutVars>
      </dgm:prSet>
      <dgm:spPr/>
    </dgm:pt>
    <dgm:pt modelId="{B6698594-7364-4A12-BAEE-61B2679B2822}" type="pres">
      <dgm:prSet presAssocID="{1A6A770F-A410-4FD7-B168-28367BD51F8C}" presName="Parent" presStyleLbl="node0" presStyleIdx="0" presStyleCnt="1">
        <dgm:presLayoutVars>
          <dgm:chMax val="6"/>
          <dgm:chPref val="6"/>
        </dgm:presLayoutVars>
      </dgm:prSet>
      <dgm:spPr/>
    </dgm:pt>
    <dgm:pt modelId="{3CA698C4-9D20-4989-BFE8-0E8CC7E9EE3A}" type="pres">
      <dgm:prSet presAssocID="{16611133-6CD8-4290-ACA3-DDF659CF566A}" presName="Accent1" presStyleCnt="0"/>
      <dgm:spPr/>
    </dgm:pt>
    <dgm:pt modelId="{61B98E1C-E3D8-4AB7-8630-7303FA9EC2E0}" type="pres">
      <dgm:prSet presAssocID="{16611133-6CD8-4290-ACA3-DDF659CF566A}" presName="Accent" presStyleLbl="bgShp" presStyleIdx="0" presStyleCnt="6"/>
      <dgm:spPr/>
    </dgm:pt>
    <dgm:pt modelId="{32477193-E7A5-4BE6-89E0-BD009A2148A8}" type="pres">
      <dgm:prSet presAssocID="{16611133-6CD8-4290-ACA3-DDF659CF566A}" presName="Child1" presStyleLbl="node1" presStyleIdx="0" presStyleCnt="6">
        <dgm:presLayoutVars>
          <dgm:chMax val="0"/>
          <dgm:chPref val="0"/>
          <dgm:bulletEnabled val="1"/>
        </dgm:presLayoutVars>
      </dgm:prSet>
      <dgm:spPr/>
    </dgm:pt>
    <dgm:pt modelId="{F8022E48-5657-4540-ABCA-5F97D110DBE5}" type="pres">
      <dgm:prSet presAssocID="{200E8A40-B2C7-4E9F-88C1-760F4623020E}" presName="Accent2" presStyleCnt="0"/>
      <dgm:spPr/>
    </dgm:pt>
    <dgm:pt modelId="{4CB48A21-81D0-4D36-B76F-106A65AA195F}" type="pres">
      <dgm:prSet presAssocID="{200E8A40-B2C7-4E9F-88C1-760F4623020E}" presName="Accent" presStyleLbl="bgShp" presStyleIdx="1" presStyleCnt="6"/>
      <dgm:spPr/>
    </dgm:pt>
    <dgm:pt modelId="{B38E30BB-0075-433A-B797-BDCE2CA71C74}" type="pres">
      <dgm:prSet presAssocID="{200E8A40-B2C7-4E9F-88C1-760F4623020E}" presName="Child2" presStyleLbl="node1" presStyleIdx="1" presStyleCnt="6">
        <dgm:presLayoutVars>
          <dgm:chMax val="0"/>
          <dgm:chPref val="0"/>
          <dgm:bulletEnabled val="1"/>
        </dgm:presLayoutVars>
      </dgm:prSet>
      <dgm:spPr/>
    </dgm:pt>
    <dgm:pt modelId="{46A14F48-340C-49B0-BA95-E0935A52835C}" type="pres">
      <dgm:prSet presAssocID="{ED635B57-E96F-4C95-B1D6-2DF8429F67B3}" presName="Accent3" presStyleCnt="0"/>
      <dgm:spPr/>
    </dgm:pt>
    <dgm:pt modelId="{010FD555-EF9D-4861-9505-4B12D00DDBA6}" type="pres">
      <dgm:prSet presAssocID="{ED635B57-E96F-4C95-B1D6-2DF8429F67B3}" presName="Accent" presStyleLbl="bgShp" presStyleIdx="2" presStyleCnt="6"/>
      <dgm:spPr/>
    </dgm:pt>
    <dgm:pt modelId="{800FC71A-67F1-4D46-949B-0E96E69570B1}" type="pres">
      <dgm:prSet presAssocID="{ED635B57-E96F-4C95-B1D6-2DF8429F67B3}" presName="Child3" presStyleLbl="node1" presStyleIdx="2" presStyleCnt="6">
        <dgm:presLayoutVars>
          <dgm:chMax val="0"/>
          <dgm:chPref val="0"/>
          <dgm:bulletEnabled val="1"/>
        </dgm:presLayoutVars>
      </dgm:prSet>
      <dgm:spPr/>
    </dgm:pt>
    <dgm:pt modelId="{5E732AE1-1D4A-4C98-AC45-33CC11754F19}" type="pres">
      <dgm:prSet presAssocID="{FEACAE92-97E9-439D-9085-72B5E6AF473E}" presName="Accent4" presStyleCnt="0"/>
      <dgm:spPr/>
    </dgm:pt>
    <dgm:pt modelId="{265E5C85-541A-4F7D-AA05-F8E4E17DE9C2}" type="pres">
      <dgm:prSet presAssocID="{FEACAE92-97E9-439D-9085-72B5E6AF473E}" presName="Accent" presStyleLbl="bgShp" presStyleIdx="3" presStyleCnt="6"/>
      <dgm:spPr/>
    </dgm:pt>
    <dgm:pt modelId="{B0FB034E-AD61-4D1F-A514-44EC0595B448}" type="pres">
      <dgm:prSet presAssocID="{FEACAE92-97E9-439D-9085-72B5E6AF473E}" presName="Child4" presStyleLbl="node1" presStyleIdx="3" presStyleCnt="6">
        <dgm:presLayoutVars>
          <dgm:chMax val="0"/>
          <dgm:chPref val="0"/>
          <dgm:bulletEnabled val="1"/>
        </dgm:presLayoutVars>
      </dgm:prSet>
      <dgm:spPr/>
    </dgm:pt>
    <dgm:pt modelId="{EB31939A-FE92-4678-A1A7-14F71206E02D}" type="pres">
      <dgm:prSet presAssocID="{EA77AEF2-E0A1-4B0E-B09C-9F327A348764}" presName="Accent5" presStyleCnt="0"/>
      <dgm:spPr/>
    </dgm:pt>
    <dgm:pt modelId="{1ACC1AF7-4D5F-42EB-8BD8-160D5F98BB4F}" type="pres">
      <dgm:prSet presAssocID="{EA77AEF2-E0A1-4B0E-B09C-9F327A348764}" presName="Accent" presStyleLbl="bgShp" presStyleIdx="4" presStyleCnt="6"/>
      <dgm:spPr/>
    </dgm:pt>
    <dgm:pt modelId="{224F6752-CDEA-4EE8-A307-BCCC65A68F97}" type="pres">
      <dgm:prSet presAssocID="{EA77AEF2-E0A1-4B0E-B09C-9F327A348764}" presName="Child5" presStyleLbl="node1" presStyleIdx="4" presStyleCnt="6">
        <dgm:presLayoutVars>
          <dgm:chMax val="0"/>
          <dgm:chPref val="0"/>
          <dgm:bulletEnabled val="1"/>
        </dgm:presLayoutVars>
      </dgm:prSet>
      <dgm:spPr/>
    </dgm:pt>
    <dgm:pt modelId="{2835295F-8159-4021-946A-80A208838BC2}" type="pres">
      <dgm:prSet presAssocID="{78CF125A-0355-439D-8082-2DAE0C47A21F}" presName="Accent6" presStyleCnt="0"/>
      <dgm:spPr/>
    </dgm:pt>
    <dgm:pt modelId="{B904F641-CD1E-419C-AF12-1DCE9566F1BA}" type="pres">
      <dgm:prSet presAssocID="{78CF125A-0355-439D-8082-2DAE0C47A21F}" presName="Accent" presStyleLbl="bgShp" presStyleIdx="5" presStyleCnt="6"/>
      <dgm:spPr/>
    </dgm:pt>
    <dgm:pt modelId="{B738462B-3A18-42F1-BDD9-C2F31BD414B9}" type="pres">
      <dgm:prSet presAssocID="{78CF125A-0355-439D-8082-2DAE0C47A21F}" presName="Child6" presStyleLbl="node1" presStyleIdx="5" presStyleCnt="6">
        <dgm:presLayoutVars>
          <dgm:chMax val="0"/>
          <dgm:chPref val="0"/>
          <dgm:bulletEnabled val="1"/>
        </dgm:presLayoutVars>
      </dgm:prSet>
      <dgm:spPr/>
    </dgm:pt>
  </dgm:ptLst>
  <dgm:cxnLst>
    <dgm:cxn modelId="{1AB73117-9DC6-4336-AB12-485F1144F0F6}" type="presOf" srcId="{1A6A770F-A410-4FD7-B168-28367BD51F8C}" destId="{B6698594-7364-4A12-BAEE-61B2679B2822}" srcOrd="0" destOrd="0" presId="urn:microsoft.com/office/officeart/2011/layout/HexagonRadial"/>
    <dgm:cxn modelId="{46B1CD2A-D025-4C8A-BD0A-B011979F1635}" srcId="{1A6A770F-A410-4FD7-B168-28367BD51F8C}" destId="{16611133-6CD8-4290-ACA3-DDF659CF566A}" srcOrd="0" destOrd="0" parTransId="{76CD7300-107D-4155-A47D-9F5BF05A1A69}" sibTransId="{BF31C458-BD1E-49C6-9C82-0283177EA189}"/>
    <dgm:cxn modelId="{AAC1E62B-D13D-4327-89D0-8E65DD1F77B4}" type="presOf" srcId="{200E8A40-B2C7-4E9F-88C1-760F4623020E}" destId="{B38E30BB-0075-433A-B797-BDCE2CA71C74}" srcOrd="0" destOrd="0" presId="urn:microsoft.com/office/officeart/2011/layout/HexagonRadial"/>
    <dgm:cxn modelId="{49E95939-47C0-4E19-9F85-E638487F842B}" srcId="{1A6A770F-A410-4FD7-B168-28367BD51F8C}" destId="{EA77AEF2-E0A1-4B0E-B09C-9F327A348764}" srcOrd="4" destOrd="0" parTransId="{11F3E298-05C7-4CE0-98EF-C6A850694740}" sibTransId="{090CCFED-3170-47B5-86C9-24E1249AA296}"/>
    <dgm:cxn modelId="{A07AB439-8E21-4237-91F3-D0DF61BFAC4E}" type="presOf" srcId="{EA77AEF2-E0A1-4B0E-B09C-9F327A348764}" destId="{224F6752-CDEA-4EE8-A307-BCCC65A68F97}" srcOrd="0" destOrd="0" presId="urn:microsoft.com/office/officeart/2011/layout/HexagonRadial"/>
    <dgm:cxn modelId="{1068843B-BF19-426B-9F5A-10BC9F5503C6}" type="presOf" srcId="{FEACAE92-97E9-439D-9085-72B5E6AF473E}" destId="{B0FB034E-AD61-4D1F-A514-44EC0595B448}" srcOrd="0" destOrd="0" presId="urn:microsoft.com/office/officeart/2011/layout/HexagonRadial"/>
    <dgm:cxn modelId="{D1BED468-B4FF-4745-B65E-57FEE510100F}" srcId="{1A6A770F-A410-4FD7-B168-28367BD51F8C}" destId="{78CF125A-0355-439D-8082-2DAE0C47A21F}" srcOrd="5" destOrd="0" parTransId="{BCD644CB-A25B-47DA-98BC-F59432D66BC0}" sibTransId="{5F62C1DB-F4AC-4F8F-ADC9-477FDF466AFC}"/>
    <dgm:cxn modelId="{8C47056A-A955-4191-8121-601B9250F283}" srcId="{1A6A770F-A410-4FD7-B168-28367BD51F8C}" destId="{FEACAE92-97E9-439D-9085-72B5E6AF473E}" srcOrd="3" destOrd="0" parTransId="{93B98CCB-6C20-4BE9-9C68-4DF012483C6F}" sibTransId="{02C879F4-7EAE-43E3-9578-CBE48F544FF2}"/>
    <dgm:cxn modelId="{6C13D772-5EDA-4E12-AC57-B9667E50F499}" srcId="{1DA8B756-28A4-4152-9FDF-68A90E6B5384}" destId="{1A6A770F-A410-4FD7-B168-28367BD51F8C}" srcOrd="0" destOrd="0" parTransId="{D388C884-7AFC-424B-B6EA-C4FDC66286D9}" sibTransId="{DF169266-D5B3-4FBD-A052-38FD77553D37}"/>
    <dgm:cxn modelId="{3D944659-5BF8-4CB9-8360-F12356686340}" type="presOf" srcId="{16611133-6CD8-4290-ACA3-DDF659CF566A}" destId="{32477193-E7A5-4BE6-89E0-BD009A2148A8}" srcOrd="0" destOrd="0" presId="urn:microsoft.com/office/officeart/2011/layout/HexagonRadial"/>
    <dgm:cxn modelId="{6AD79383-235A-4FC8-B41B-DC2B25DBC7F6}" type="presOf" srcId="{ED635B57-E96F-4C95-B1D6-2DF8429F67B3}" destId="{800FC71A-67F1-4D46-949B-0E96E69570B1}" srcOrd="0" destOrd="0" presId="urn:microsoft.com/office/officeart/2011/layout/HexagonRadial"/>
    <dgm:cxn modelId="{2D121686-A823-483C-9A7D-9E7039FCBC38}" srcId="{1A6A770F-A410-4FD7-B168-28367BD51F8C}" destId="{200E8A40-B2C7-4E9F-88C1-760F4623020E}" srcOrd="1" destOrd="0" parTransId="{B1648440-02FC-499B-BCCD-32F1C5D40011}" sibTransId="{2C9E82E4-4623-43AB-9820-64591CF7D5C5}"/>
    <dgm:cxn modelId="{D44963A3-6F08-40AB-9FB4-338EB8FBB6AA}" type="presOf" srcId="{1DA8B756-28A4-4152-9FDF-68A90E6B5384}" destId="{F45BEDBE-BC90-4B90-8B6F-A10672FA029C}" srcOrd="0" destOrd="0" presId="urn:microsoft.com/office/officeart/2011/layout/HexagonRadial"/>
    <dgm:cxn modelId="{E5C463DD-FF92-454F-A24C-C93334D23312}" srcId="{1A6A770F-A410-4FD7-B168-28367BD51F8C}" destId="{ED635B57-E96F-4C95-B1D6-2DF8429F67B3}" srcOrd="2" destOrd="0" parTransId="{B2C3CCF2-8A4E-4F55-BBDB-7DE7ACE4D552}" sibTransId="{7FDE01AD-6B30-4E29-AEF3-E8BAFFE4F487}"/>
    <dgm:cxn modelId="{4CFFD2E1-945A-4FED-800A-5338490967F8}" type="presOf" srcId="{78CF125A-0355-439D-8082-2DAE0C47A21F}" destId="{B738462B-3A18-42F1-BDD9-C2F31BD414B9}" srcOrd="0" destOrd="0" presId="urn:microsoft.com/office/officeart/2011/layout/HexagonRadial"/>
    <dgm:cxn modelId="{B51361A6-34AE-4B94-80C6-B35FEBE9B72B}" type="presParOf" srcId="{F45BEDBE-BC90-4B90-8B6F-A10672FA029C}" destId="{B6698594-7364-4A12-BAEE-61B2679B2822}" srcOrd="0" destOrd="0" presId="urn:microsoft.com/office/officeart/2011/layout/HexagonRadial"/>
    <dgm:cxn modelId="{6CC9F5BE-09AE-4E19-8C17-4D5456D04DDD}" type="presParOf" srcId="{F45BEDBE-BC90-4B90-8B6F-A10672FA029C}" destId="{3CA698C4-9D20-4989-BFE8-0E8CC7E9EE3A}" srcOrd="1" destOrd="0" presId="urn:microsoft.com/office/officeart/2011/layout/HexagonRadial"/>
    <dgm:cxn modelId="{45204D82-0786-4680-A41E-509630AAC796}" type="presParOf" srcId="{3CA698C4-9D20-4989-BFE8-0E8CC7E9EE3A}" destId="{61B98E1C-E3D8-4AB7-8630-7303FA9EC2E0}" srcOrd="0" destOrd="0" presId="urn:microsoft.com/office/officeart/2011/layout/HexagonRadial"/>
    <dgm:cxn modelId="{9DC59C51-4632-483B-89C8-BB8A52D68931}" type="presParOf" srcId="{F45BEDBE-BC90-4B90-8B6F-A10672FA029C}" destId="{32477193-E7A5-4BE6-89E0-BD009A2148A8}" srcOrd="2" destOrd="0" presId="urn:microsoft.com/office/officeart/2011/layout/HexagonRadial"/>
    <dgm:cxn modelId="{8F0539C3-E1C6-4A2C-A3C9-114F4ED357C5}" type="presParOf" srcId="{F45BEDBE-BC90-4B90-8B6F-A10672FA029C}" destId="{F8022E48-5657-4540-ABCA-5F97D110DBE5}" srcOrd="3" destOrd="0" presId="urn:microsoft.com/office/officeart/2011/layout/HexagonRadial"/>
    <dgm:cxn modelId="{83BD8C4F-CE9F-4B3B-89E0-31E18CB14490}" type="presParOf" srcId="{F8022E48-5657-4540-ABCA-5F97D110DBE5}" destId="{4CB48A21-81D0-4D36-B76F-106A65AA195F}" srcOrd="0" destOrd="0" presId="urn:microsoft.com/office/officeart/2011/layout/HexagonRadial"/>
    <dgm:cxn modelId="{B3441D97-3A44-4EF2-BADF-4813A9E13F4E}" type="presParOf" srcId="{F45BEDBE-BC90-4B90-8B6F-A10672FA029C}" destId="{B38E30BB-0075-433A-B797-BDCE2CA71C74}" srcOrd="4" destOrd="0" presId="urn:microsoft.com/office/officeart/2011/layout/HexagonRadial"/>
    <dgm:cxn modelId="{A34C671A-3D9F-4771-B410-F6D9C173CE76}" type="presParOf" srcId="{F45BEDBE-BC90-4B90-8B6F-A10672FA029C}" destId="{46A14F48-340C-49B0-BA95-E0935A52835C}" srcOrd="5" destOrd="0" presId="urn:microsoft.com/office/officeart/2011/layout/HexagonRadial"/>
    <dgm:cxn modelId="{C8D6A6AB-B0D0-4DE8-B6EF-19F0459335F4}" type="presParOf" srcId="{46A14F48-340C-49B0-BA95-E0935A52835C}" destId="{010FD555-EF9D-4861-9505-4B12D00DDBA6}" srcOrd="0" destOrd="0" presId="urn:microsoft.com/office/officeart/2011/layout/HexagonRadial"/>
    <dgm:cxn modelId="{C759C93E-0433-47AF-AF8E-A4B12E614205}" type="presParOf" srcId="{F45BEDBE-BC90-4B90-8B6F-A10672FA029C}" destId="{800FC71A-67F1-4D46-949B-0E96E69570B1}" srcOrd="6" destOrd="0" presId="urn:microsoft.com/office/officeart/2011/layout/HexagonRadial"/>
    <dgm:cxn modelId="{D4C23332-6F8D-413B-AED3-181F621D8E1D}" type="presParOf" srcId="{F45BEDBE-BC90-4B90-8B6F-A10672FA029C}" destId="{5E732AE1-1D4A-4C98-AC45-33CC11754F19}" srcOrd="7" destOrd="0" presId="urn:microsoft.com/office/officeart/2011/layout/HexagonRadial"/>
    <dgm:cxn modelId="{B88D61A4-4F2D-4259-B26F-A1750F3A95EB}" type="presParOf" srcId="{5E732AE1-1D4A-4C98-AC45-33CC11754F19}" destId="{265E5C85-541A-4F7D-AA05-F8E4E17DE9C2}" srcOrd="0" destOrd="0" presId="urn:microsoft.com/office/officeart/2011/layout/HexagonRadial"/>
    <dgm:cxn modelId="{B31CA47C-61DA-4F1C-842A-EE8E8F1B8FCB}" type="presParOf" srcId="{F45BEDBE-BC90-4B90-8B6F-A10672FA029C}" destId="{B0FB034E-AD61-4D1F-A514-44EC0595B448}" srcOrd="8" destOrd="0" presId="urn:microsoft.com/office/officeart/2011/layout/HexagonRadial"/>
    <dgm:cxn modelId="{2F3BA20B-398B-4BA0-8EFC-7B7ECBA9F84C}" type="presParOf" srcId="{F45BEDBE-BC90-4B90-8B6F-A10672FA029C}" destId="{EB31939A-FE92-4678-A1A7-14F71206E02D}" srcOrd="9" destOrd="0" presId="urn:microsoft.com/office/officeart/2011/layout/HexagonRadial"/>
    <dgm:cxn modelId="{7E841606-05CA-4AD4-B220-B33F1530508D}" type="presParOf" srcId="{EB31939A-FE92-4678-A1A7-14F71206E02D}" destId="{1ACC1AF7-4D5F-42EB-8BD8-160D5F98BB4F}" srcOrd="0" destOrd="0" presId="urn:microsoft.com/office/officeart/2011/layout/HexagonRadial"/>
    <dgm:cxn modelId="{20D6786D-44F7-441C-BEDD-14303B41269C}" type="presParOf" srcId="{F45BEDBE-BC90-4B90-8B6F-A10672FA029C}" destId="{224F6752-CDEA-4EE8-A307-BCCC65A68F97}" srcOrd="10" destOrd="0" presId="urn:microsoft.com/office/officeart/2011/layout/HexagonRadial"/>
    <dgm:cxn modelId="{3BE8FBBA-956A-430E-A193-060E04249345}" type="presParOf" srcId="{F45BEDBE-BC90-4B90-8B6F-A10672FA029C}" destId="{2835295F-8159-4021-946A-80A208838BC2}" srcOrd="11" destOrd="0" presId="urn:microsoft.com/office/officeart/2011/layout/HexagonRadial"/>
    <dgm:cxn modelId="{1E5D9532-0F41-452A-A5EA-69ACB1672159}" type="presParOf" srcId="{2835295F-8159-4021-946A-80A208838BC2}" destId="{B904F641-CD1E-419C-AF12-1DCE9566F1BA}" srcOrd="0" destOrd="0" presId="urn:microsoft.com/office/officeart/2011/layout/HexagonRadial"/>
    <dgm:cxn modelId="{B92E1F7E-57C8-48F4-9FA2-683AC694DC20}" type="presParOf" srcId="{F45BEDBE-BC90-4B90-8B6F-A10672FA029C}" destId="{B738462B-3A18-42F1-BDD9-C2F31BD414B9}"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A8FA-A3FB-4C55-BD21-DD3D7AA32F3F}">
      <dsp:nvSpPr>
        <dsp:cNvPr id="0" name=""/>
        <dsp:cNvSpPr/>
      </dsp:nvSpPr>
      <dsp:spPr>
        <a:xfrm>
          <a:off x="1354806" y="0"/>
          <a:ext cx="541922" cy="638297"/>
        </a:xfrm>
        <a:prstGeom prst="trapezoid">
          <a:avLst>
            <a:gd name="adj" fmla="val 5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ts val="0"/>
            </a:spcAft>
            <a:buNone/>
          </a:pPr>
          <a:endParaRPr lang="en-US" sz="1100" kern="1200" dirty="0">
            <a:solidFill>
              <a:schemeClr val="bg1"/>
            </a:solidFill>
          </a:endParaRPr>
        </a:p>
        <a:p>
          <a:pPr marL="0" lvl="0" indent="0" algn="ctr" defTabSz="488950">
            <a:lnSpc>
              <a:spcPct val="90000"/>
            </a:lnSpc>
            <a:spcBef>
              <a:spcPct val="0"/>
            </a:spcBef>
            <a:spcAft>
              <a:spcPts val="0"/>
            </a:spcAft>
            <a:buNone/>
          </a:pPr>
          <a:endParaRPr lang="en-US" sz="1100" kern="1200" dirty="0">
            <a:solidFill>
              <a:schemeClr val="bg1"/>
            </a:solidFill>
          </a:endParaRPr>
        </a:p>
        <a:p>
          <a:pPr marL="0" lvl="0" indent="0" algn="ctr" defTabSz="488950">
            <a:lnSpc>
              <a:spcPct val="90000"/>
            </a:lnSpc>
            <a:spcBef>
              <a:spcPct val="0"/>
            </a:spcBef>
            <a:spcAft>
              <a:spcPts val="0"/>
            </a:spcAft>
            <a:buNone/>
          </a:pPr>
          <a:r>
            <a:rPr lang="en-US" sz="1100" kern="1200" dirty="0">
              <a:solidFill>
                <a:schemeClr val="bg1"/>
              </a:solidFill>
            </a:rPr>
            <a:t>Meta</a:t>
          </a:r>
        </a:p>
        <a:p>
          <a:pPr marL="0" lvl="0" indent="0" algn="ctr" defTabSz="488950">
            <a:lnSpc>
              <a:spcPct val="90000"/>
            </a:lnSpc>
            <a:spcBef>
              <a:spcPct val="0"/>
            </a:spcBef>
            <a:spcAft>
              <a:spcPts val="0"/>
            </a:spcAft>
            <a:buNone/>
          </a:pPr>
          <a:r>
            <a:rPr lang="en-US" sz="1100" kern="1200" dirty="0">
              <a:solidFill>
                <a:schemeClr val="bg1"/>
              </a:solidFill>
            </a:rPr>
            <a:t>Data</a:t>
          </a:r>
        </a:p>
      </dsp:txBody>
      <dsp:txXfrm>
        <a:off x="1354806" y="0"/>
        <a:ext cx="541922" cy="638297"/>
      </dsp:txXfrm>
    </dsp:sp>
    <dsp:sp modelId="{BB6BBB52-8D27-42A3-BF0B-59F331A7486C}">
      <dsp:nvSpPr>
        <dsp:cNvPr id="0" name=""/>
        <dsp:cNvSpPr/>
      </dsp:nvSpPr>
      <dsp:spPr>
        <a:xfrm>
          <a:off x="1083845" y="638297"/>
          <a:ext cx="1083845"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Reference Data</a:t>
          </a:r>
        </a:p>
      </dsp:txBody>
      <dsp:txXfrm>
        <a:off x="1273517" y="638297"/>
        <a:ext cx="704499" cy="638297"/>
      </dsp:txXfrm>
    </dsp:sp>
    <dsp:sp modelId="{71C1E761-B715-4655-98F7-F13B4D34E88A}">
      <dsp:nvSpPr>
        <dsp:cNvPr id="0" name=""/>
        <dsp:cNvSpPr/>
      </dsp:nvSpPr>
      <dsp:spPr>
        <a:xfrm>
          <a:off x="812883" y="1276594"/>
          <a:ext cx="1625767"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Enterprise Structure Data</a:t>
          </a:r>
        </a:p>
      </dsp:txBody>
      <dsp:txXfrm>
        <a:off x="1097393" y="1276594"/>
        <a:ext cx="1056748" cy="638297"/>
      </dsp:txXfrm>
    </dsp:sp>
    <dsp:sp modelId="{A2B582A8-0E77-4642-A9FB-DA2ACE668393}">
      <dsp:nvSpPr>
        <dsp:cNvPr id="0" name=""/>
        <dsp:cNvSpPr/>
      </dsp:nvSpPr>
      <dsp:spPr>
        <a:xfrm>
          <a:off x="541922" y="1914891"/>
          <a:ext cx="2167690" cy="638297"/>
        </a:xfrm>
        <a:prstGeom prst="trapezoid">
          <a:avLst>
            <a:gd name="adj" fmla="val 42451"/>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Structure Data</a:t>
          </a:r>
        </a:p>
      </dsp:txBody>
      <dsp:txXfrm>
        <a:off x="921268" y="1914891"/>
        <a:ext cx="1408998" cy="638297"/>
      </dsp:txXfrm>
    </dsp:sp>
    <dsp:sp modelId="{7CD2059E-4FBB-4D01-96DA-FB5DB724C603}">
      <dsp:nvSpPr>
        <dsp:cNvPr id="0" name=""/>
        <dsp:cNvSpPr/>
      </dsp:nvSpPr>
      <dsp:spPr>
        <a:xfrm>
          <a:off x="270961" y="2553188"/>
          <a:ext cx="2709612" cy="638297"/>
        </a:xfrm>
        <a:prstGeom prst="trapezoid">
          <a:avLst>
            <a:gd name="adj" fmla="val 42451"/>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Activity Data</a:t>
          </a:r>
        </a:p>
      </dsp:txBody>
      <dsp:txXfrm>
        <a:off x="745143" y="2553188"/>
        <a:ext cx="1761248" cy="638297"/>
      </dsp:txXfrm>
    </dsp:sp>
    <dsp:sp modelId="{1C0CFFB7-62BA-4727-9934-D98002B9A683}">
      <dsp:nvSpPr>
        <dsp:cNvPr id="0" name=""/>
        <dsp:cNvSpPr/>
      </dsp:nvSpPr>
      <dsp:spPr>
        <a:xfrm>
          <a:off x="0" y="3191485"/>
          <a:ext cx="3251534" cy="638297"/>
        </a:xfrm>
        <a:prstGeom prst="trapezoid">
          <a:avLst>
            <a:gd name="adj" fmla="val 42451"/>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rPr>
            <a:t>Transaction Audit Data</a:t>
          </a:r>
        </a:p>
      </dsp:txBody>
      <dsp:txXfrm>
        <a:off x="569018" y="3191485"/>
        <a:ext cx="2113497" cy="638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98594-7364-4A12-BAEE-61B2679B2822}">
      <dsp:nvSpPr>
        <dsp:cNvPr id="0" name=""/>
        <dsp:cNvSpPr/>
      </dsp:nvSpPr>
      <dsp:spPr>
        <a:xfrm>
          <a:off x="1329878" y="1311046"/>
          <a:ext cx="1666396" cy="144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Master Data Management</a:t>
          </a:r>
        </a:p>
        <a:p>
          <a:pPr marL="0" lvl="0" indent="0" algn="ctr" defTabSz="533400">
            <a:lnSpc>
              <a:spcPct val="90000"/>
            </a:lnSpc>
            <a:spcBef>
              <a:spcPct val="0"/>
            </a:spcBef>
            <a:spcAft>
              <a:spcPct val="35000"/>
            </a:spcAft>
            <a:buNone/>
          </a:pPr>
          <a:r>
            <a:rPr lang="en-US" sz="1200" kern="1200" dirty="0"/>
            <a:t>(MDM)</a:t>
          </a:r>
        </a:p>
      </dsp:txBody>
      <dsp:txXfrm>
        <a:off x="1606023" y="1549923"/>
        <a:ext cx="1114106" cy="963746"/>
      </dsp:txXfrm>
    </dsp:sp>
    <dsp:sp modelId="{4CB48A21-81D0-4D36-B76F-106A65AA195F}">
      <dsp:nvSpPr>
        <dsp:cNvPr id="0" name=""/>
        <dsp:cNvSpPr/>
      </dsp:nvSpPr>
      <dsp:spPr>
        <a:xfrm>
          <a:off x="2373362" y="621385"/>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77193-E7A5-4BE6-89E0-BD009A2148A8}">
      <dsp:nvSpPr>
        <dsp:cNvPr id="0" name=""/>
        <dsp:cNvSpPr/>
      </dsp:nvSpPr>
      <dsp:spPr>
        <a:xfrm>
          <a:off x="1483377" y="0"/>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Governance</a:t>
          </a:r>
        </a:p>
      </dsp:txBody>
      <dsp:txXfrm>
        <a:off x="1709686" y="195784"/>
        <a:ext cx="912982" cy="789836"/>
      </dsp:txXfrm>
    </dsp:sp>
    <dsp:sp modelId="{010FD555-EF9D-4861-9505-4B12D00DDBA6}">
      <dsp:nvSpPr>
        <dsp:cNvPr id="0" name=""/>
        <dsp:cNvSpPr/>
      </dsp:nvSpPr>
      <dsp:spPr>
        <a:xfrm>
          <a:off x="3107135" y="163413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8E30BB-0075-433A-B797-BDCE2CA71C74}">
      <dsp:nvSpPr>
        <dsp:cNvPr id="0" name=""/>
        <dsp:cNvSpPr/>
      </dsp:nvSpPr>
      <dsp:spPr>
        <a:xfrm>
          <a:off x="2735791" y="726643"/>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Policies</a:t>
          </a:r>
        </a:p>
      </dsp:txBody>
      <dsp:txXfrm>
        <a:off x="2962100" y="922427"/>
        <a:ext cx="912982" cy="789836"/>
      </dsp:txXfrm>
    </dsp:sp>
    <dsp:sp modelId="{265E5C85-541A-4F7D-AA05-F8E4E17DE9C2}">
      <dsp:nvSpPr>
        <dsp:cNvPr id="0" name=""/>
        <dsp:cNvSpPr/>
      </dsp:nvSpPr>
      <dsp:spPr>
        <a:xfrm>
          <a:off x="2597409" y="2777337"/>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FC71A-67F1-4D46-949B-0E96E69570B1}">
      <dsp:nvSpPr>
        <dsp:cNvPr id="0" name=""/>
        <dsp:cNvSpPr/>
      </dsp:nvSpPr>
      <dsp:spPr>
        <a:xfrm>
          <a:off x="2735791" y="2155139"/>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Standards</a:t>
          </a:r>
        </a:p>
      </dsp:txBody>
      <dsp:txXfrm>
        <a:off x="2962100" y="2350923"/>
        <a:ext cx="912982" cy="789836"/>
      </dsp:txXfrm>
    </dsp:sp>
    <dsp:sp modelId="{1ACC1AF7-4D5F-42EB-8BD8-160D5F98BB4F}">
      <dsp:nvSpPr>
        <dsp:cNvPr id="0" name=""/>
        <dsp:cNvSpPr/>
      </dsp:nvSpPr>
      <dsp:spPr>
        <a:xfrm>
          <a:off x="1332979" y="2896006"/>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B034E-AD61-4D1F-A514-44EC0595B448}">
      <dsp:nvSpPr>
        <dsp:cNvPr id="0" name=""/>
        <dsp:cNvSpPr/>
      </dsp:nvSpPr>
      <dsp:spPr>
        <a:xfrm>
          <a:off x="1483377" y="2882595"/>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Processes</a:t>
          </a:r>
        </a:p>
      </dsp:txBody>
      <dsp:txXfrm>
        <a:off x="1709686" y="3078379"/>
        <a:ext cx="912982" cy="789836"/>
      </dsp:txXfrm>
    </dsp:sp>
    <dsp:sp modelId="{B904F641-CD1E-419C-AF12-1DCE9566F1BA}">
      <dsp:nvSpPr>
        <dsp:cNvPr id="0" name=""/>
        <dsp:cNvSpPr/>
      </dsp:nvSpPr>
      <dsp:spPr>
        <a:xfrm>
          <a:off x="587190" y="1883664"/>
          <a:ext cx="628726" cy="541731"/>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F6752-CDEA-4EE8-A307-BCCC65A68F97}">
      <dsp:nvSpPr>
        <dsp:cNvPr id="0" name=""/>
        <dsp:cNvSpPr/>
      </dsp:nvSpPr>
      <dsp:spPr>
        <a:xfrm>
          <a:off x="225148" y="2155952"/>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Tools</a:t>
          </a:r>
        </a:p>
      </dsp:txBody>
      <dsp:txXfrm>
        <a:off x="451457" y="2351736"/>
        <a:ext cx="912982" cy="789836"/>
      </dsp:txXfrm>
    </dsp:sp>
    <dsp:sp modelId="{B738462B-3A18-42F1-BDD9-C2F31BD414B9}">
      <dsp:nvSpPr>
        <dsp:cNvPr id="0" name=""/>
        <dsp:cNvSpPr/>
      </dsp:nvSpPr>
      <dsp:spPr>
        <a:xfrm>
          <a:off x="225148" y="725017"/>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11175">
            <a:lnSpc>
              <a:spcPct val="90000"/>
            </a:lnSpc>
            <a:spcBef>
              <a:spcPct val="0"/>
            </a:spcBef>
            <a:spcAft>
              <a:spcPts val="0"/>
            </a:spcAft>
            <a:buNone/>
          </a:pPr>
          <a:r>
            <a:rPr lang="en-US" sz="1150" kern="1200" dirty="0"/>
            <a:t>Ownerships </a:t>
          </a:r>
        </a:p>
        <a:p>
          <a:pPr marL="0" lvl="0" indent="0" algn="ctr" defTabSz="511175">
            <a:lnSpc>
              <a:spcPct val="90000"/>
            </a:lnSpc>
            <a:spcBef>
              <a:spcPct val="0"/>
            </a:spcBef>
            <a:spcAft>
              <a:spcPts val="0"/>
            </a:spcAft>
            <a:buNone/>
          </a:pPr>
          <a:r>
            <a:rPr lang="en-US" sz="1150" kern="1200" dirty="0"/>
            <a:t>&amp; </a:t>
          </a:r>
        </a:p>
        <a:p>
          <a:pPr marL="0" lvl="0" indent="0" algn="ctr" defTabSz="511175">
            <a:lnSpc>
              <a:spcPct val="90000"/>
            </a:lnSpc>
            <a:spcBef>
              <a:spcPct val="0"/>
            </a:spcBef>
            <a:spcAft>
              <a:spcPts val="0"/>
            </a:spcAft>
            <a:buNone/>
          </a:pPr>
          <a:r>
            <a:rPr lang="en-US" sz="1150" kern="1200" dirty="0"/>
            <a:t>Stewardships</a:t>
          </a:r>
        </a:p>
      </dsp:txBody>
      <dsp:txXfrm>
        <a:off x="451457" y="920801"/>
        <a:ext cx="912982" cy="78983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18/09/2022</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18/09/2022</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3</a:t>
            </a:fld>
            <a:endParaRPr lang="en-GB"/>
          </a:p>
        </p:txBody>
      </p:sp>
    </p:spTree>
    <p:extLst>
      <p:ext uri="{BB962C8B-B14F-4D97-AF65-F5344CB8AC3E}">
        <p14:creationId xmlns:p14="http://schemas.microsoft.com/office/powerpoint/2010/main" val="217955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4</a:t>
            </a:fld>
            <a:endParaRPr lang="en-GB"/>
          </a:p>
        </p:txBody>
      </p:sp>
    </p:spTree>
    <p:extLst>
      <p:ext uri="{BB962C8B-B14F-4D97-AF65-F5344CB8AC3E}">
        <p14:creationId xmlns:p14="http://schemas.microsoft.com/office/powerpoint/2010/main" val="2684445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6</a:t>
            </a:fld>
            <a:endParaRPr lang="en-GB"/>
          </a:p>
        </p:txBody>
      </p:sp>
    </p:spTree>
    <p:extLst>
      <p:ext uri="{BB962C8B-B14F-4D97-AF65-F5344CB8AC3E}">
        <p14:creationId xmlns:p14="http://schemas.microsoft.com/office/powerpoint/2010/main" val="388884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7</a:t>
            </a:fld>
            <a:endParaRPr lang="en-GB"/>
          </a:p>
        </p:txBody>
      </p:sp>
    </p:spTree>
    <p:extLst>
      <p:ext uri="{BB962C8B-B14F-4D97-AF65-F5344CB8AC3E}">
        <p14:creationId xmlns:p14="http://schemas.microsoft.com/office/powerpoint/2010/main" val="424327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8</a:t>
            </a:fld>
            <a:endParaRPr lang="en-GB"/>
          </a:p>
        </p:txBody>
      </p:sp>
    </p:spTree>
    <p:extLst>
      <p:ext uri="{BB962C8B-B14F-4D97-AF65-F5344CB8AC3E}">
        <p14:creationId xmlns:p14="http://schemas.microsoft.com/office/powerpoint/2010/main" val="11618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9</a:t>
            </a:fld>
            <a:endParaRPr lang="en-GB"/>
          </a:p>
        </p:txBody>
      </p:sp>
    </p:spTree>
    <p:extLst>
      <p:ext uri="{BB962C8B-B14F-4D97-AF65-F5344CB8AC3E}">
        <p14:creationId xmlns:p14="http://schemas.microsoft.com/office/powerpoint/2010/main" val="1676800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779895-3E67-4CB8-BE0C-23F3FD5FF7F3}" type="slidenum">
              <a:rPr lang="en-GB" smtClean="0"/>
              <a:pPr/>
              <a:t>10</a:t>
            </a:fld>
            <a:endParaRPr lang="en-GB"/>
          </a:p>
        </p:txBody>
      </p:sp>
    </p:spTree>
    <p:extLst>
      <p:ext uri="{BB962C8B-B14F-4D97-AF65-F5344CB8AC3E}">
        <p14:creationId xmlns:p14="http://schemas.microsoft.com/office/powerpoint/2010/main" val="823820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D779895-3E67-4CB8-BE0C-23F3FD5FF7F3}" type="slidenum">
              <a:rPr lang="en-GB" smtClean="0"/>
              <a:pPr/>
              <a:t>11</a:t>
            </a:fld>
            <a:endParaRPr lang="en-GB"/>
          </a:p>
        </p:txBody>
      </p:sp>
    </p:spTree>
    <p:extLst>
      <p:ext uri="{BB962C8B-B14F-4D97-AF65-F5344CB8AC3E}">
        <p14:creationId xmlns:p14="http://schemas.microsoft.com/office/powerpoint/2010/main" val="59178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stretch>
            <a:fillRect/>
          </a:stretch>
        </p:blipFill>
        <p:spPr>
          <a:xfrm>
            <a:off x="377346" y="4596212"/>
            <a:ext cx="1356744" cy="366143"/>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dirty="0"/>
              <a:t>Click to edit Master title style</a:t>
            </a:r>
            <a:endParaRPr lang="en-GB" dirty="0"/>
          </a:p>
        </p:txBody>
      </p:sp>
      <p:sp>
        <p:nvSpPr>
          <p:cNvPr id="9" name="Text Placeholder 8"/>
          <p:cNvSpPr>
            <a:spLocks noGrp="1"/>
          </p:cNvSpPr>
          <p:nvPr>
            <p:ph type="body" sz="quarter" idx="11" hasCustomPrompt="1"/>
          </p:nvPr>
        </p:nvSpPr>
        <p:spPr>
          <a:xfrm>
            <a:off x="457201" y="628651"/>
            <a:ext cx="8258175" cy="215444"/>
          </a:xfrm>
        </p:spPr>
        <p:txBody>
          <a:bodyPr/>
          <a:lstStyle>
            <a:lvl1pPr>
              <a:defRPr sz="1400" b="0"/>
            </a:lvl1pPr>
            <a:lvl5pPr marL="540000" indent="0">
              <a:buNone/>
              <a:defRPr/>
            </a:lvl5pPr>
          </a:lstStyle>
          <a:p>
            <a:pPr lvl="0"/>
            <a:r>
              <a:rPr lang="en-US" dirty="0"/>
              <a:t>Click to edit Sub title text style</a:t>
            </a:r>
          </a:p>
        </p:txBody>
      </p:sp>
    </p:spTree>
    <p:extLst>
      <p:ext uri="{BB962C8B-B14F-4D97-AF65-F5344CB8AC3E}">
        <p14:creationId xmlns:p14="http://schemas.microsoft.com/office/powerpoint/2010/main" val="14910609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2615312" y="4772394"/>
            <a:ext cx="5814941"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stretch>
            <a:fillRect/>
          </a:stretch>
        </p:blipFill>
        <p:spPr>
          <a:xfrm>
            <a:off x="323266" y="4540029"/>
            <a:ext cx="2076348" cy="36185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stretch>
            <a:fillRect/>
          </a:stretch>
        </p:blipFill>
        <p:spPr>
          <a:xfrm>
            <a:off x="323266" y="4616761"/>
            <a:ext cx="2072286" cy="245891"/>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Graphic 10"/>
          <p:cNvPicPr>
            <a:picLocks noChangeAspect="1"/>
          </p:cNvPicPr>
          <p:nvPr userDrawn="1"/>
        </p:nvPicPr>
        <p:blipFill>
          <a:blip r:embed="rId2"/>
          <a:stretch>
            <a:fillRect/>
          </a:stretch>
        </p:blipFill>
        <p:spPr>
          <a:xfrm>
            <a:off x="317496" y="4518571"/>
            <a:ext cx="2016703" cy="351464"/>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90872"/>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711669" y="4778260"/>
            <a:ext cx="5718584"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pic>
        <p:nvPicPr>
          <p:cNvPr id="4" name="Picture 3"/>
          <p:cNvPicPr>
            <a:picLocks noChangeAspect="1"/>
          </p:cNvPicPr>
          <p:nvPr userDrawn="1"/>
        </p:nvPicPr>
        <p:blipFill>
          <a:blip r:embed="rId16"/>
          <a:stretch>
            <a:fillRect/>
          </a:stretch>
        </p:blipFill>
        <p:spPr>
          <a:xfrm>
            <a:off x="322780" y="4740425"/>
            <a:ext cx="2231234" cy="264832"/>
          </a:xfrm>
          <a:prstGeom prst="rect">
            <a:avLst/>
          </a:prstGeom>
        </p:spPr>
      </p:pic>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18" r:id="rId14"/>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20D7A5C-41FB-4A52-9B12-B489A9754A5D}"/>
              </a:ext>
            </a:extLst>
          </p:cNvPr>
          <p:cNvSpPr>
            <a:spLocks noGrp="1"/>
          </p:cNvSpPr>
          <p:nvPr>
            <p:ph type="title"/>
          </p:nvPr>
        </p:nvSpPr>
        <p:spPr>
          <a:xfrm>
            <a:off x="330195" y="611981"/>
            <a:ext cx="8120614" cy="868039"/>
          </a:xfrm>
        </p:spPr>
        <p:txBody>
          <a:bodyPr/>
          <a:lstStyle/>
          <a:p>
            <a:pPr>
              <a:lnSpc>
                <a:spcPct val="100000"/>
              </a:lnSpc>
              <a:spcAft>
                <a:spcPts val="600"/>
              </a:spcAft>
            </a:pPr>
            <a:r>
              <a:rPr lang="en-US" sz="2800" dirty="0">
                <a:latin typeface="Arial" pitchFamily="34" charset="0"/>
                <a:cs typeface="Arial" pitchFamily="34" charset="0"/>
              </a:rPr>
              <a:t>Master Data Management</a:t>
            </a:r>
            <a:br>
              <a:rPr lang="en-US" sz="2800" dirty="0">
                <a:latin typeface="Arial" pitchFamily="34" charset="0"/>
                <a:cs typeface="Arial" pitchFamily="34" charset="0"/>
              </a:rPr>
            </a:br>
            <a:r>
              <a:rPr lang="en-US" sz="2000" dirty="0">
                <a:latin typeface="Arial" pitchFamily="34" charset="0"/>
                <a:cs typeface="Arial" pitchFamily="34" charset="0"/>
              </a:rPr>
              <a:t>for US Asset</a:t>
            </a:r>
            <a:r>
              <a:rPr lang="en-US" sz="2800" dirty="0">
                <a:latin typeface="Arial" pitchFamily="34" charset="0"/>
                <a:cs typeface="Arial" pitchFamily="34" charset="0"/>
              </a:rPr>
              <a:t> </a:t>
            </a:r>
            <a:endParaRPr lang="fr-FR" sz="2800" dirty="0">
              <a:latin typeface="Arial" pitchFamily="34" charset="0"/>
              <a:cs typeface="Arial" pitchFamily="34" charset="0"/>
            </a:endParaRPr>
          </a:p>
        </p:txBody>
      </p:sp>
      <p:sp>
        <p:nvSpPr>
          <p:cNvPr id="19" name="Text Placeholder 18">
            <a:extLst>
              <a:ext uri="{FF2B5EF4-FFF2-40B4-BE49-F238E27FC236}">
                <a16:creationId xmlns:a16="http://schemas.microsoft.com/office/drawing/2014/main" id="{948126CF-A5B8-47CE-AA62-DD2EDDE837D6}"/>
              </a:ext>
            </a:extLst>
          </p:cNvPr>
          <p:cNvSpPr>
            <a:spLocks noGrp="1"/>
          </p:cNvSpPr>
          <p:nvPr>
            <p:ph type="body" sz="quarter" idx="10"/>
          </p:nvPr>
        </p:nvSpPr>
        <p:spPr>
          <a:xfrm>
            <a:off x="330195" y="2396078"/>
            <a:ext cx="4033839" cy="1477328"/>
          </a:xfrm>
        </p:spPr>
        <p:txBody>
          <a:bodyPr/>
          <a:lstStyle/>
          <a:p>
            <a:pPr>
              <a:spcBef>
                <a:spcPts val="300"/>
              </a:spcBef>
            </a:pPr>
            <a:r>
              <a:rPr lang="en-GB" dirty="0">
                <a:latin typeface="Arial" pitchFamily="34" charset="0"/>
                <a:cs typeface="Arial" pitchFamily="34" charset="0"/>
              </a:rPr>
              <a:t>Enterprise Information Architecture</a:t>
            </a:r>
          </a:p>
          <a:p>
            <a:endParaRPr lang="en-US" sz="1300" b="0" dirty="0">
              <a:latin typeface="Arial" pitchFamily="34" charset="0"/>
              <a:cs typeface="Arial" pitchFamily="34" charset="0"/>
            </a:endParaRPr>
          </a:p>
          <a:p>
            <a:r>
              <a:rPr lang="en-US" sz="1300" b="0" dirty="0">
                <a:latin typeface="Arial" pitchFamily="34" charset="0"/>
                <a:cs typeface="Arial" pitchFamily="34" charset="0"/>
              </a:rPr>
              <a:t>Classification:  Confidential</a:t>
            </a:r>
          </a:p>
          <a:p>
            <a:r>
              <a:rPr lang="en-US" sz="1300" b="0" dirty="0">
                <a:latin typeface="Arial" pitchFamily="34" charset="0"/>
                <a:cs typeface="Arial" pitchFamily="34" charset="0"/>
              </a:rPr>
              <a:t>Author	    Nishit Ajwaliya</a:t>
            </a:r>
          </a:p>
          <a:p>
            <a:r>
              <a:rPr lang="en-US" sz="1300" b="0" dirty="0">
                <a:latin typeface="Arial" pitchFamily="34" charset="0"/>
                <a:cs typeface="Arial" pitchFamily="34" charset="0"/>
              </a:rPr>
              <a:t>Date	    Sep 2022</a:t>
            </a:r>
          </a:p>
          <a:p>
            <a:r>
              <a:rPr lang="en-US" sz="1300" b="0" dirty="0">
                <a:latin typeface="Arial" pitchFamily="34" charset="0"/>
                <a:cs typeface="Arial" pitchFamily="34" charset="0"/>
              </a:rPr>
              <a:t>Version	    v0.1</a:t>
            </a:r>
          </a:p>
          <a:p>
            <a:r>
              <a:rPr lang="en-US" sz="1300" b="0" dirty="0">
                <a:latin typeface="Arial" pitchFamily="34" charset="0"/>
                <a:cs typeface="Arial" pitchFamily="34" charset="0"/>
              </a:rPr>
              <a:t>Status	    DRAFT</a:t>
            </a:r>
            <a:endParaRPr lang="en-GB" b="0" dirty="0"/>
          </a:p>
        </p:txBody>
      </p:sp>
      <p:pic>
        <p:nvPicPr>
          <p:cNvPr id="11" name="Picture 2" descr="http://infodocs/nationalgridstandards/img/DM-illustration_edit_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981" y="1931208"/>
            <a:ext cx="3946630" cy="187924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908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0" y="101430"/>
            <a:ext cx="8497370" cy="430887"/>
          </a:xfrm>
        </p:spPr>
        <p:txBody>
          <a:bodyPr/>
          <a:lstStyle/>
          <a:p>
            <a:r>
              <a:rPr lang="en-US" dirty="0"/>
              <a:t>MDM implementation Style</a:t>
            </a:r>
          </a:p>
        </p:txBody>
      </p:sp>
      <p:sp>
        <p:nvSpPr>
          <p:cNvPr id="14" name="TextBox 13">
            <a:extLst>
              <a:ext uri="{FF2B5EF4-FFF2-40B4-BE49-F238E27FC236}">
                <a16:creationId xmlns:a16="http://schemas.microsoft.com/office/drawing/2014/main" id="{003BED79-1596-4EF7-8968-B941290877C5}"/>
              </a:ext>
            </a:extLst>
          </p:cNvPr>
          <p:cNvSpPr txBox="1"/>
          <p:nvPr/>
        </p:nvSpPr>
        <p:spPr bwMode="auto">
          <a:xfrm>
            <a:off x="337740" y="679269"/>
            <a:ext cx="5550442"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100" b="0" i="1" dirty="0">
                <a:solidFill>
                  <a:schemeClr val="tx1">
                    <a:lumMod val="75000"/>
                  </a:schemeClr>
                </a:solidFill>
                <a:latin typeface="Arial" panose="020B0604020202020204" pitchFamily="34" charset="0"/>
              </a:rPr>
              <a:t>Build an MDM centralized repository with curated master data, allows Data Steward to correct data in the MDM tool, cleansed master data is synced with source systems</a:t>
            </a:r>
            <a:endParaRPr lang="en-US" sz="1100" i="1" dirty="0">
              <a:solidFill>
                <a:srgbClr val="00148C"/>
              </a:solidFill>
              <a:latin typeface="Arial" panose="020B0604020202020204" pitchFamily="34" charset="0"/>
            </a:endParaRPr>
          </a:p>
          <a:p>
            <a:pPr>
              <a:spcAft>
                <a:spcPts val="0"/>
              </a:spcAft>
            </a:pPr>
            <a:r>
              <a:rPr lang="en-US" sz="1100" dirty="0">
                <a:solidFill>
                  <a:srgbClr val="00148C"/>
                </a:solidFill>
                <a:latin typeface="Arial" panose="020B0604020202020204" pitchFamily="34" charset="0"/>
              </a:rPr>
              <a:t>Pros:</a:t>
            </a:r>
          </a:p>
          <a:p>
            <a:pPr marL="171450" indent="-171450">
              <a:spcAft>
                <a:spcPts val="0"/>
              </a:spcAft>
              <a:buFont typeface="Arial" panose="020B0604020202020204" pitchFamily="34" charset="0"/>
              <a:buChar char="•"/>
            </a:pPr>
            <a:r>
              <a:rPr lang="en-US" sz="1100" b="0" dirty="0">
                <a:solidFill>
                  <a:schemeClr val="tx1"/>
                </a:solidFill>
              </a:rPr>
              <a:t>Cleanse master data are in sync between MDM and source systems</a:t>
            </a:r>
          </a:p>
          <a:p>
            <a:pPr marL="171450" indent="-171450">
              <a:spcAft>
                <a:spcPts val="0"/>
              </a:spcAft>
              <a:buFont typeface="Arial" panose="020B0604020202020204" pitchFamily="34" charset="0"/>
              <a:buChar char="•"/>
            </a:pPr>
            <a:r>
              <a:rPr lang="en-US" sz="1100" b="0" dirty="0">
                <a:solidFill>
                  <a:schemeClr val="tx1"/>
                </a:solidFill>
              </a:rPr>
              <a:t>Standard MDM Configuration</a:t>
            </a:r>
          </a:p>
          <a:p>
            <a:pPr>
              <a:spcAft>
                <a:spcPts val="0"/>
              </a:spcAft>
            </a:pPr>
            <a:r>
              <a:rPr lang="en-US" sz="1100" dirty="0">
                <a:solidFill>
                  <a:srgbClr val="00148C"/>
                </a:solidFill>
                <a:latin typeface="Arial" panose="020B0604020202020204" pitchFamily="34" charset="0"/>
              </a:rPr>
              <a:t>Cons:</a:t>
            </a:r>
          </a:p>
          <a:p>
            <a:pPr marL="171450" indent="-171450">
              <a:spcAft>
                <a:spcPts val="0"/>
              </a:spcAft>
              <a:buFont typeface="Arial" panose="020B0604020202020204" pitchFamily="34" charset="0"/>
              <a:buChar char="•"/>
            </a:pPr>
            <a:r>
              <a:rPr lang="en-US" sz="1200" b="0" dirty="0">
                <a:solidFill>
                  <a:schemeClr val="tx1"/>
                </a:solidFill>
              </a:rPr>
              <a:t>More </a:t>
            </a:r>
            <a:r>
              <a:rPr lang="en-US" sz="1100" b="0" dirty="0">
                <a:solidFill>
                  <a:schemeClr val="tx1"/>
                </a:solidFill>
              </a:rPr>
              <a:t>intrusive as impacts source systems</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multiple source systems and systems can load/take cleansed data automatically</a:t>
            </a:r>
            <a:endParaRPr lang="en-US" sz="1100" b="0" dirty="0">
              <a:solidFill>
                <a:schemeClr val="tx1">
                  <a:lumMod val="75000"/>
                </a:schemeClr>
              </a:solidFill>
              <a:cs typeface="Arial"/>
            </a:endParaRPr>
          </a:p>
          <a:p>
            <a:pPr marL="285750" indent="-285750">
              <a:spcAft>
                <a:spcPts val="0"/>
              </a:spcAft>
              <a:buFont typeface="Arial" panose="020B0604020202020204" pitchFamily="34" charset="0"/>
              <a:buChar char="•"/>
            </a:pPr>
            <a:endParaRPr lang="en-US" sz="1100" b="0" dirty="0">
              <a:solidFill>
                <a:schemeClr val="tx1">
                  <a:lumMod val="75000"/>
                </a:schemeClr>
              </a:solidFill>
            </a:endParaRPr>
          </a:p>
          <a:p>
            <a:endParaRPr lang="en-US" sz="1100" b="0" i="1" dirty="0">
              <a:solidFill>
                <a:schemeClr val="tx1">
                  <a:lumMod val="75000"/>
                </a:schemeClr>
              </a:solidFill>
              <a:latin typeface="Arial" panose="020B0604020202020204" pitchFamily="34" charset="0"/>
            </a:endParaRPr>
          </a:p>
          <a:p>
            <a:r>
              <a:rPr lang="en-US" sz="1100" b="0" i="1" dirty="0">
                <a:solidFill>
                  <a:schemeClr val="tx1">
                    <a:lumMod val="75000"/>
                  </a:schemeClr>
                </a:solidFill>
                <a:latin typeface="Arial" panose="020B0604020202020204" pitchFamily="34" charset="0"/>
              </a:rPr>
              <a:t>No source system so MDM tool is the source of record</a:t>
            </a:r>
            <a:endParaRPr lang="en-US" sz="1100" i="1" dirty="0">
              <a:solidFill>
                <a:srgbClr val="00148C"/>
              </a:solidFill>
              <a:latin typeface="Arial" panose="020B0604020202020204" pitchFamily="34" charset="0"/>
            </a:endParaRPr>
          </a:p>
          <a:p>
            <a:pPr>
              <a:spcAft>
                <a:spcPts val="0"/>
              </a:spcAft>
            </a:pPr>
            <a:r>
              <a:rPr lang="en-US" sz="1100" i="1" dirty="0">
                <a:solidFill>
                  <a:srgbClr val="00148C"/>
                </a:solidFill>
                <a:latin typeface="Arial" panose="020B0604020202020204" pitchFamily="34" charset="0"/>
              </a:rPr>
              <a:t>Pros:</a:t>
            </a:r>
          </a:p>
          <a:p>
            <a:pPr marL="171450" indent="-171450">
              <a:spcAft>
                <a:spcPts val="0"/>
              </a:spcAft>
              <a:buFont typeface="Arial" panose="020B0604020202020204" pitchFamily="34" charset="0"/>
              <a:buChar char="•"/>
            </a:pPr>
            <a:r>
              <a:rPr lang="en-US" sz="1100" b="0" dirty="0">
                <a:solidFill>
                  <a:schemeClr val="tx1"/>
                </a:solidFill>
              </a:rPr>
              <a:t>MDM is the system of truth and source system </a:t>
            </a:r>
          </a:p>
          <a:p>
            <a:pPr>
              <a:spcAft>
                <a:spcPts val="0"/>
              </a:spcAft>
            </a:pPr>
            <a:r>
              <a:rPr lang="en-US" sz="1100" i="1" dirty="0">
                <a:solidFill>
                  <a:srgbClr val="00148C"/>
                </a:solidFill>
                <a:latin typeface="Arial" panose="020B0604020202020204" pitchFamily="34" charset="0"/>
              </a:rPr>
              <a:t>Cons:</a:t>
            </a:r>
          </a:p>
          <a:p>
            <a:pPr marL="171450" indent="-171450">
              <a:spcAft>
                <a:spcPts val="0"/>
              </a:spcAft>
              <a:buFont typeface="Arial" panose="020B0604020202020204" pitchFamily="34" charset="0"/>
              <a:buChar char="•"/>
            </a:pPr>
            <a:r>
              <a:rPr lang="en-US" sz="1100" b="0" dirty="0">
                <a:solidFill>
                  <a:schemeClr val="tx1"/>
                </a:solidFill>
              </a:rPr>
              <a:t>Most intrusive as MDM becomes source system</a:t>
            </a:r>
          </a:p>
          <a:p>
            <a:pPr marL="171450" indent="-171450">
              <a:spcAft>
                <a:spcPts val="0"/>
              </a:spcAft>
              <a:buFont typeface="Arial" panose="020B0604020202020204" pitchFamily="34" charset="0"/>
              <a:buChar char="•"/>
            </a:pPr>
            <a:r>
              <a:rPr lang="en-US" sz="1100" b="0" dirty="0">
                <a:solidFill>
                  <a:schemeClr val="tx1"/>
                </a:solidFill>
              </a:rPr>
              <a:t>Most MDM configuration</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there is no source systems e.g. Reference data like Postal data</a:t>
            </a:r>
            <a:endParaRPr lang="en-US" sz="1100" b="0" dirty="0">
              <a:solidFill>
                <a:srgbClr val="FF0000"/>
              </a:solidFill>
            </a:endParaRPr>
          </a:p>
          <a:p>
            <a:pPr marL="171450" indent="-171450">
              <a:spcAft>
                <a:spcPts val="0"/>
              </a:spcAft>
              <a:buFont typeface="Arial" panose="020B0604020202020204" pitchFamily="34" charset="0"/>
              <a:buChar char="•"/>
            </a:pPr>
            <a:endParaRPr lang="en-US" sz="1100" b="0" dirty="0">
              <a:solidFill>
                <a:schemeClr val="tx1"/>
              </a:solidFill>
            </a:endParaRPr>
          </a:p>
        </p:txBody>
      </p:sp>
      <p:pic>
        <p:nvPicPr>
          <p:cNvPr id="7" name="Picture 6">
            <a:extLst>
              <a:ext uri="{FF2B5EF4-FFF2-40B4-BE49-F238E27FC236}">
                <a16:creationId xmlns:a16="http://schemas.microsoft.com/office/drawing/2014/main" id="{A7E909B3-B5B7-4665-ABAC-0A4D14C1E862}"/>
              </a:ext>
            </a:extLst>
          </p:cNvPr>
          <p:cNvPicPr>
            <a:picLocks noChangeAspect="1"/>
          </p:cNvPicPr>
          <p:nvPr/>
        </p:nvPicPr>
        <p:blipFill>
          <a:blip r:embed="rId3"/>
          <a:stretch>
            <a:fillRect/>
          </a:stretch>
        </p:blipFill>
        <p:spPr>
          <a:xfrm>
            <a:off x="5992091" y="2571750"/>
            <a:ext cx="2615122" cy="2200708"/>
          </a:xfrm>
          <a:prstGeom prst="rect">
            <a:avLst/>
          </a:prstGeom>
        </p:spPr>
      </p:pic>
      <p:pic>
        <p:nvPicPr>
          <p:cNvPr id="8" name="Picture 7">
            <a:extLst>
              <a:ext uri="{FF2B5EF4-FFF2-40B4-BE49-F238E27FC236}">
                <a16:creationId xmlns:a16="http://schemas.microsoft.com/office/drawing/2014/main" id="{8872FD85-4D10-4F73-8CF0-6E5931D7D3FB}"/>
              </a:ext>
            </a:extLst>
          </p:cNvPr>
          <p:cNvPicPr>
            <a:picLocks noChangeAspect="1"/>
          </p:cNvPicPr>
          <p:nvPr/>
        </p:nvPicPr>
        <p:blipFill>
          <a:blip r:embed="rId4"/>
          <a:stretch>
            <a:fillRect/>
          </a:stretch>
        </p:blipFill>
        <p:spPr>
          <a:xfrm>
            <a:off x="5992092" y="416670"/>
            <a:ext cx="2708440" cy="2107966"/>
          </a:xfrm>
          <a:prstGeom prst="rect">
            <a:avLst/>
          </a:prstGeom>
        </p:spPr>
      </p:pic>
      <p:sp>
        <p:nvSpPr>
          <p:cNvPr id="9" name="TextBox 8">
            <a:extLst>
              <a:ext uri="{FF2B5EF4-FFF2-40B4-BE49-F238E27FC236}">
                <a16:creationId xmlns:a16="http://schemas.microsoft.com/office/drawing/2014/main" id="{6136F78F-459A-4D6A-A592-8D0BE7E79B95}"/>
              </a:ext>
            </a:extLst>
          </p:cNvPr>
          <p:cNvSpPr txBox="1"/>
          <p:nvPr/>
        </p:nvSpPr>
        <p:spPr bwMode="auto">
          <a:xfrm>
            <a:off x="198433" y="2493928"/>
            <a:ext cx="20466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4. Transaction/Centralized</a:t>
            </a:r>
          </a:p>
        </p:txBody>
      </p:sp>
      <p:sp>
        <p:nvSpPr>
          <p:cNvPr id="10" name="TextBox 9">
            <a:extLst>
              <a:ext uri="{FF2B5EF4-FFF2-40B4-BE49-F238E27FC236}">
                <a16:creationId xmlns:a16="http://schemas.microsoft.com/office/drawing/2014/main" id="{4280FB5F-E8AA-4B8E-B23B-B133B1BD0FE1}"/>
              </a:ext>
            </a:extLst>
          </p:cNvPr>
          <p:cNvSpPr txBox="1"/>
          <p:nvPr/>
        </p:nvSpPr>
        <p:spPr bwMode="auto">
          <a:xfrm>
            <a:off x="198433" y="492343"/>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3. Co-Existence</a:t>
            </a:r>
          </a:p>
        </p:txBody>
      </p:sp>
    </p:spTree>
    <p:extLst>
      <p:ext uri="{BB962C8B-B14F-4D97-AF65-F5344CB8AC3E}">
        <p14:creationId xmlns:p14="http://schemas.microsoft.com/office/powerpoint/2010/main" val="3238259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eer Corner: Job Interview Questions To Answer And Ask -">
            <a:extLst>
              <a:ext uri="{FF2B5EF4-FFF2-40B4-BE49-F238E27FC236}">
                <a16:creationId xmlns:a16="http://schemas.microsoft.com/office/drawing/2014/main" id="{EF6813BC-DD9F-410E-B584-884ABAD89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493" y="745434"/>
            <a:ext cx="6873902" cy="343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56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5097591" cy="430887"/>
          </a:xfrm>
        </p:spPr>
        <p:txBody>
          <a:bodyPr/>
          <a:lstStyle/>
          <a:p>
            <a:r>
              <a:rPr lang="en-US" sz="2800" dirty="0">
                <a:latin typeface="Arial" pitchFamily="34" charset="0"/>
                <a:cs typeface="Arial" pitchFamily="34" charset="0"/>
              </a:rPr>
              <a:t>What is Master Data?</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01</a:t>
            </a:r>
            <a:endParaRPr lang="en-GB" sz="6600" dirty="0"/>
          </a:p>
        </p:txBody>
      </p:sp>
    </p:spTree>
    <p:extLst>
      <p:ext uri="{BB962C8B-B14F-4D97-AF65-F5344CB8AC3E}">
        <p14:creationId xmlns:p14="http://schemas.microsoft.com/office/powerpoint/2010/main" val="55933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48E73735-6E86-40D3-8CE0-B91F48C8C7EF}"/>
              </a:ext>
            </a:extLst>
          </p:cNvPr>
          <p:cNvSpPr/>
          <p:nvPr/>
        </p:nvSpPr>
        <p:spPr bwMode="auto">
          <a:xfrm>
            <a:off x="300162" y="3481925"/>
            <a:ext cx="4485497" cy="1375301"/>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5" name="Rectangle: Rounded Corners 34">
            <a:extLst>
              <a:ext uri="{FF2B5EF4-FFF2-40B4-BE49-F238E27FC236}">
                <a16:creationId xmlns:a16="http://schemas.microsoft.com/office/drawing/2014/main" id="{2CF813F6-C826-42C2-B99B-D61B3036D7B1}"/>
              </a:ext>
            </a:extLst>
          </p:cNvPr>
          <p:cNvSpPr/>
          <p:nvPr/>
        </p:nvSpPr>
        <p:spPr bwMode="auto">
          <a:xfrm>
            <a:off x="329813" y="453351"/>
            <a:ext cx="4441179" cy="833726"/>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3" name="Rectangle: Rounded Corners 2">
            <a:extLst>
              <a:ext uri="{FF2B5EF4-FFF2-40B4-BE49-F238E27FC236}">
                <a16:creationId xmlns:a16="http://schemas.microsoft.com/office/drawing/2014/main" id="{1DECA2C8-A579-40E4-A335-8583202F9480}"/>
              </a:ext>
            </a:extLst>
          </p:cNvPr>
          <p:cNvSpPr/>
          <p:nvPr/>
        </p:nvSpPr>
        <p:spPr bwMode="auto">
          <a:xfrm>
            <a:off x="283384" y="1297816"/>
            <a:ext cx="4499371" cy="2170995"/>
          </a:xfrm>
          <a:prstGeom prst="roundRect">
            <a:avLst/>
          </a:prstGeom>
          <a:solidFill>
            <a:srgbClr val="00148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dirty="0" err="1">
              <a:solidFill>
                <a:schemeClr val="bg1"/>
              </a:solidFill>
              <a:cs typeface="Arial"/>
            </a:endParaRPr>
          </a:p>
        </p:txBody>
      </p:sp>
      <p:sp>
        <p:nvSpPr>
          <p:cNvPr id="2" name="Title 1"/>
          <p:cNvSpPr>
            <a:spLocks noGrp="1"/>
          </p:cNvSpPr>
          <p:nvPr>
            <p:ph type="title"/>
          </p:nvPr>
        </p:nvSpPr>
        <p:spPr>
          <a:xfrm>
            <a:off x="66852" y="49971"/>
            <a:ext cx="6302261" cy="430887"/>
          </a:xfrm>
        </p:spPr>
        <p:txBody>
          <a:bodyPr/>
          <a:lstStyle/>
          <a:p>
            <a:r>
              <a:rPr lang="en-US" dirty="0"/>
              <a:t> Meta Data, Master Data, Transaction Data</a:t>
            </a:r>
          </a:p>
        </p:txBody>
      </p:sp>
      <p:sp>
        <p:nvSpPr>
          <p:cNvPr id="5" name="Text Placeholder 9"/>
          <p:cNvSpPr>
            <a:spLocks noGrp="1"/>
          </p:cNvSpPr>
          <p:nvPr>
            <p:ph type="body" sz="quarter" idx="11"/>
          </p:nvPr>
        </p:nvSpPr>
        <p:spPr>
          <a:xfrm>
            <a:off x="331160" y="505073"/>
            <a:ext cx="4345194" cy="4424288"/>
          </a:xfrm>
        </p:spPr>
        <p:txBody>
          <a:bodyPr numCol="1"/>
          <a:lstStyle/>
          <a:p>
            <a:pPr marL="269875" lvl="2" indent="-269875">
              <a:spcBef>
                <a:spcPts val="600"/>
              </a:spcBef>
              <a:spcAft>
                <a:spcPts val="0"/>
              </a:spcAft>
              <a:buClr>
                <a:schemeClr val="bg1"/>
              </a:buClr>
            </a:pPr>
            <a:r>
              <a:rPr lang="en-GB" sz="1050" b="1" dirty="0">
                <a:solidFill>
                  <a:schemeClr val="bg1"/>
                </a:solidFill>
              </a:rPr>
              <a:t>Meta Data</a:t>
            </a:r>
          </a:p>
          <a:p>
            <a:pPr marL="539875" lvl="3" indent="-269875">
              <a:spcAft>
                <a:spcPts val="0"/>
              </a:spcAft>
              <a:buClr>
                <a:schemeClr val="bg1"/>
              </a:buClr>
            </a:pPr>
            <a:r>
              <a:rPr lang="en-GB" sz="1050" dirty="0">
                <a:solidFill>
                  <a:schemeClr val="bg1"/>
                </a:solidFill>
              </a:rPr>
              <a:t>Data about data like structure, meaning, and relationships of data</a:t>
            </a:r>
          </a:p>
          <a:p>
            <a:pPr marL="539875" lvl="3" indent="-269875">
              <a:spcAft>
                <a:spcPts val="0"/>
              </a:spcAft>
              <a:buClr>
                <a:schemeClr val="bg1"/>
              </a:buClr>
            </a:pPr>
            <a:r>
              <a:rPr lang="en-GB" sz="1050" dirty="0">
                <a:solidFill>
                  <a:schemeClr val="bg1"/>
                </a:solidFill>
              </a:rPr>
              <a:t>E.g. Column CUST_ID is a Customer ID and has a size of 10 characters</a:t>
            </a:r>
          </a:p>
          <a:p>
            <a:pPr marL="269875" lvl="2" indent="-269875">
              <a:spcBef>
                <a:spcPts val="600"/>
              </a:spcBef>
              <a:spcAft>
                <a:spcPts val="0"/>
              </a:spcAft>
              <a:buClr>
                <a:schemeClr val="bg1"/>
              </a:buClr>
            </a:pPr>
            <a:r>
              <a:rPr lang="en-GB" sz="1050" b="1" dirty="0">
                <a:solidFill>
                  <a:schemeClr val="bg1"/>
                </a:solidFill>
              </a:rPr>
              <a:t>Reference Data </a:t>
            </a:r>
          </a:p>
          <a:p>
            <a:pPr marL="539750" lvl="3" indent="-269875">
              <a:spcAft>
                <a:spcPts val="0"/>
              </a:spcAft>
              <a:buClr>
                <a:schemeClr val="bg1"/>
              </a:buClr>
            </a:pPr>
            <a:r>
              <a:rPr lang="en-GB" sz="1050" dirty="0">
                <a:solidFill>
                  <a:schemeClr val="bg1"/>
                </a:solidFill>
                <a:cs typeface="Arial"/>
              </a:rPr>
              <a:t>Codes describing state and behaviour of organization entities and transactions</a:t>
            </a:r>
          </a:p>
          <a:p>
            <a:pPr marL="539750" lvl="3" indent="-269875">
              <a:spcAft>
                <a:spcPts val="0"/>
              </a:spcAft>
              <a:buClr>
                <a:schemeClr val="bg1"/>
              </a:buClr>
            </a:pPr>
            <a:r>
              <a:rPr lang="en-GB" sz="1050" dirty="0">
                <a:solidFill>
                  <a:schemeClr val="bg1"/>
                </a:solidFill>
                <a:cs typeface="Arial"/>
              </a:rPr>
              <a:t>E.g. Status codes, Reason codes, Type codes, Classification codes, Country, State, Zip/Postal codes</a:t>
            </a:r>
          </a:p>
          <a:p>
            <a:pPr marL="269875" lvl="2" indent="-269875">
              <a:spcBef>
                <a:spcPts val="600"/>
              </a:spcBef>
              <a:spcAft>
                <a:spcPts val="0"/>
              </a:spcAft>
              <a:buClr>
                <a:schemeClr val="bg1"/>
              </a:buClr>
            </a:pPr>
            <a:r>
              <a:rPr lang="en-GB" sz="1050" b="1" dirty="0">
                <a:solidFill>
                  <a:schemeClr val="bg1"/>
                </a:solidFill>
              </a:rPr>
              <a:t>Enterprise Structured Data</a:t>
            </a:r>
          </a:p>
          <a:p>
            <a:pPr marL="539750" lvl="3" indent="-269875">
              <a:spcAft>
                <a:spcPts val="0"/>
              </a:spcAft>
              <a:buClr>
                <a:schemeClr val="bg1"/>
              </a:buClr>
            </a:pPr>
            <a:r>
              <a:rPr lang="en-GB" sz="1050" dirty="0">
                <a:solidFill>
                  <a:schemeClr val="bg1"/>
                </a:solidFill>
              </a:rPr>
              <a:t>Hierarchies within the enterprise </a:t>
            </a:r>
          </a:p>
          <a:p>
            <a:pPr marL="539750" lvl="3" indent="-269875">
              <a:spcAft>
                <a:spcPts val="0"/>
              </a:spcAft>
              <a:buClr>
                <a:schemeClr val="bg1"/>
              </a:buClr>
            </a:pPr>
            <a:r>
              <a:rPr lang="en-GB" sz="1050" dirty="0">
                <a:solidFill>
                  <a:schemeClr val="bg1"/>
                </a:solidFill>
              </a:rPr>
              <a:t>E.g. Organization Hierarchy (Company, Business Unit, Division, Department etc)</a:t>
            </a:r>
            <a:endParaRPr lang="en-GB" sz="1050" dirty="0">
              <a:solidFill>
                <a:schemeClr val="bg1"/>
              </a:solidFill>
              <a:cs typeface="Arial"/>
            </a:endParaRPr>
          </a:p>
          <a:p>
            <a:pPr marL="269875" lvl="2" indent="-269875">
              <a:spcBef>
                <a:spcPts val="600"/>
              </a:spcBef>
              <a:spcAft>
                <a:spcPts val="0"/>
              </a:spcAft>
              <a:buClr>
                <a:schemeClr val="bg1"/>
              </a:buClr>
            </a:pPr>
            <a:r>
              <a:rPr lang="en-GB" sz="1050" b="1" dirty="0">
                <a:solidFill>
                  <a:schemeClr val="bg1"/>
                </a:solidFill>
              </a:rPr>
              <a:t>Transaction Structure Data</a:t>
            </a:r>
          </a:p>
          <a:p>
            <a:pPr marL="539875" lvl="3" indent="-269875">
              <a:spcAft>
                <a:spcPts val="0"/>
              </a:spcAft>
              <a:buClr>
                <a:schemeClr val="bg1"/>
              </a:buClr>
            </a:pPr>
            <a:r>
              <a:rPr lang="en-GB" sz="1050" dirty="0">
                <a:solidFill>
                  <a:schemeClr val="bg1"/>
                </a:solidFill>
                <a:cs typeface="Arial"/>
              </a:rPr>
              <a:t>Organization entities in which the transactions act upon </a:t>
            </a:r>
          </a:p>
          <a:p>
            <a:pPr marL="539875" lvl="3" indent="-269875">
              <a:spcAft>
                <a:spcPts val="0"/>
              </a:spcAft>
              <a:buClr>
                <a:schemeClr val="bg1"/>
              </a:buClr>
            </a:pPr>
            <a:r>
              <a:rPr lang="en-GB" sz="1050" dirty="0">
                <a:solidFill>
                  <a:schemeClr val="bg1"/>
                </a:solidFill>
                <a:cs typeface="Arial"/>
              </a:rPr>
              <a:t>E.g. Customer, Workforce, Asset, Product, Vendor etc </a:t>
            </a:r>
          </a:p>
          <a:p>
            <a:pPr marL="269875" lvl="2" indent="-269875">
              <a:spcBef>
                <a:spcPts val="600"/>
              </a:spcBef>
              <a:spcAft>
                <a:spcPts val="0"/>
              </a:spcAft>
              <a:buClr>
                <a:schemeClr val="bg1"/>
              </a:buClr>
            </a:pPr>
            <a:r>
              <a:rPr lang="en-GB" sz="1050" b="1" dirty="0">
                <a:solidFill>
                  <a:schemeClr val="bg1"/>
                </a:solidFill>
              </a:rPr>
              <a:t>Transaction Activity Data</a:t>
            </a:r>
          </a:p>
          <a:p>
            <a:pPr marL="539750" lvl="3" indent="-269875">
              <a:spcAft>
                <a:spcPts val="0"/>
              </a:spcAft>
              <a:buClr>
                <a:schemeClr val="bg1"/>
              </a:buClr>
            </a:pPr>
            <a:r>
              <a:rPr lang="en-GB" sz="1050" dirty="0">
                <a:solidFill>
                  <a:schemeClr val="bg1"/>
                </a:solidFill>
              </a:rPr>
              <a:t>Operational transactions typically automated in applications</a:t>
            </a:r>
          </a:p>
          <a:p>
            <a:pPr marL="539750" lvl="3" indent="-269875">
              <a:spcAft>
                <a:spcPts val="0"/>
              </a:spcAft>
              <a:buClr>
                <a:schemeClr val="bg1"/>
              </a:buClr>
            </a:pPr>
            <a:r>
              <a:rPr lang="en-GB" sz="1050" dirty="0">
                <a:solidFill>
                  <a:schemeClr val="bg1"/>
                </a:solidFill>
                <a:cs typeface="Arial"/>
              </a:rPr>
              <a:t>E.g. Customer Billing and Payment, Work Request, Work Order, Worker Learning and Salary/Payment</a:t>
            </a:r>
          </a:p>
          <a:p>
            <a:pPr marL="269875" lvl="2" indent="-269875">
              <a:spcBef>
                <a:spcPts val="600"/>
              </a:spcBef>
              <a:spcAft>
                <a:spcPts val="0"/>
              </a:spcAft>
              <a:buClr>
                <a:schemeClr val="bg1"/>
              </a:buClr>
            </a:pPr>
            <a:r>
              <a:rPr lang="en-GB" sz="1050" b="1" dirty="0">
                <a:solidFill>
                  <a:schemeClr val="bg1"/>
                </a:solidFill>
              </a:rPr>
              <a:t>Transaction Audit Data</a:t>
            </a:r>
          </a:p>
          <a:p>
            <a:pPr marL="539875" lvl="3" indent="-269875">
              <a:spcAft>
                <a:spcPts val="0"/>
              </a:spcAft>
              <a:buClr>
                <a:schemeClr val="bg1"/>
              </a:buClr>
            </a:pPr>
            <a:r>
              <a:rPr lang="en-GB" sz="1050" dirty="0">
                <a:solidFill>
                  <a:schemeClr val="bg1"/>
                </a:solidFill>
                <a:cs typeface="Arial"/>
              </a:rPr>
              <a:t>Logs of transactions executed to bring about a process flow</a:t>
            </a:r>
          </a:p>
          <a:p>
            <a:pPr marL="539875" lvl="3" indent="-269875">
              <a:spcAft>
                <a:spcPts val="0"/>
              </a:spcAft>
              <a:buClr>
                <a:schemeClr val="bg1"/>
              </a:buClr>
            </a:pPr>
            <a:r>
              <a:rPr lang="en-GB" sz="1050" dirty="0">
                <a:solidFill>
                  <a:schemeClr val="bg1"/>
                </a:solidFill>
                <a:cs typeface="Arial"/>
              </a:rPr>
              <a:t>E.g. transaction logs of create, update, and view of customer data</a:t>
            </a:r>
          </a:p>
        </p:txBody>
      </p:sp>
      <p:sp>
        <p:nvSpPr>
          <p:cNvPr id="6" name="TextBox 5">
            <a:extLst>
              <a:ext uri="{FF2B5EF4-FFF2-40B4-BE49-F238E27FC236}">
                <a16:creationId xmlns:a16="http://schemas.microsoft.com/office/drawing/2014/main" id="{5E81AA26-0289-4EDD-8AE0-8BF1A31B180E}"/>
              </a:ext>
            </a:extLst>
          </p:cNvPr>
          <p:cNvSpPr txBox="1"/>
          <p:nvPr/>
        </p:nvSpPr>
        <p:spPr bwMode="auto">
          <a:xfrm rot="16200000">
            <a:off x="-215096" y="2252502"/>
            <a:ext cx="867067" cy="153888"/>
          </a:xfrm>
          <a:prstGeom prst="rect">
            <a:avLst/>
          </a:prstGeom>
          <a:solidFill>
            <a:srgbClr val="00148C"/>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dirty="0">
                <a:solidFill>
                  <a:schemeClr val="bg1"/>
                </a:solidFill>
                <a:latin typeface="+mn-lt"/>
                <a:ea typeface="+mn-ea"/>
              </a:rPr>
              <a:t>Master Data</a:t>
            </a:r>
          </a:p>
        </p:txBody>
      </p:sp>
      <p:sp>
        <p:nvSpPr>
          <p:cNvPr id="9" name="TextBox 8">
            <a:extLst>
              <a:ext uri="{FF2B5EF4-FFF2-40B4-BE49-F238E27FC236}">
                <a16:creationId xmlns:a16="http://schemas.microsoft.com/office/drawing/2014/main" id="{96D41EC2-9003-405F-A475-6A572C40FE05}"/>
              </a:ext>
            </a:extLst>
          </p:cNvPr>
          <p:cNvSpPr txBox="1"/>
          <p:nvPr/>
        </p:nvSpPr>
        <p:spPr bwMode="auto">
          <a:xfrm rot="16200000">
            <a:off x="-350008" y="4112382"/>
            <a:ext cx="1141918" cy="153888"/>
          </a:xfrm>
          <a:prstGeom prst="rect">
            <a:avLst/>
          </a:prstGeom>
          <a:solidFill>
            <a:schemeClr val="accent3">
              <a:lumMod val="60000"/>
              <a:lumOff val="40000"/>
            </a:schemeClr>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kern="0" dirty="0">
                <a:solidFill>
                  <a:schemeClr val="bg1"/>
                </a:solidFill>
                <a:latin typeface="+mn-lt"/>
                <a:ea typeface="+mn-ea"/>
              </a:rPr>
              <a:t>Transaction Data</a:t>
            </a:r>
          </a:p>
        </p:txBody>
      </p:sp>
      <p:sp>
        <p:nvSpPr>
          <p:cNvPr id="11" name="TextBox 10">
            <a:extLst>
              <a:ext uri="{FF2B5EF4-FFF2-40B4-BE49-F238E27FC236}">
                <a16:creationId xmlns:a16="http://schemas.microsoft.com/office/drawing/2014/main" id="{20E39CDF-1FEE-4ABA-B073-42D9611A0158}"/>
              </a:ext>
            </a:extLst>
          </p:cNvPr>
          <p:cNvSpPr txBox="1"/>
          <p:nvPr/>
        </p:nvSpPr>
        <p:spPr bwMode="auto">
          <a:xfrm rot="16200000">
            <a:off x="-149992" y="776475"/>
            <a:ext cx="802128" cy="153888"/>
          </a:xfrm>
          <a:prstGeom prst="rect">
            <a:avLst/>
          </a:prstGeom>
          <a:solidFill>
            <a:srgbClr val="00B050"/>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000" dirty="0">
                <a:solidFill>
                  <a:schemeClr val="bg1"/>
                </a:solidFill>
              </a:rPr>
              <a:t>Meta Data</a:t>
            </a:r>
            <a:endParaRPr lang="en-US" sz="1000" kern="0" dirty="0">
              <a:solidFill>
                <a:schemeClr val="bg1"/>
              </a:solidFill>
            </a:endParaRPr>
          </a:p>
        </p:txBody>
      </p:sp>
      <p:graphicFrame>
        <p:nvGraphicFramePr>
          <p:cNvPr id="12" name="Content Placeholder 3">
            <a:extLst>
              <a:ext uri="{FF2B5EF4-FFF2-40B4-BE49-F238E27FC236}">
                <a16:creationId xmlns:a16="http://schemas.microsoft.com/office/drawing/2014/main" id="{D88BBBB7-39EE-46F4-A294-D6CD01805E7C}"/>
              </a:ext>
            </a:extLst>
          </p:cNvPr>
          <p:cNvGraphicFramePr>
            <a:graphicFrameLocks/>
          </p:cNvGraphicFramePr>
          <p:nvPr>
            <p:extLst>
              <p:ext uri="{D42A27DB-BD31-4B8C-83A1-F6EECF244321}">
                <p14:modId xmlns:p14="http://schemas.microsoft.com/office/powerpoint/2010/main" val="1775432965"/>
              </p:ext>
            </p:extLst>
          </p:nvPr>
        </p:nvGraphicFramePr>
        <p:xfrm>
          <a:off x="5396610" y="692350"/>
          <a:ext cx="3251535" cy="3829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Arrow: Down 12">
            <a:extLst>
              <a:ext uri="{FF2B5EF4-FFF2-40B4-BE49-F238E27FC236}">
                <a16:creationId xmlns:a16="http://schemas.microsoft.com/office/drawing/2014/main" id="{FA5A6719-FF50-4E00-98C5-D56F168976FD}"/>
              </a:ext>
            </a:extLst>
          </p:cNvPr>
          <p:cNvSpPr/>
          <p:nvPr/>
        </p:nvSpPr>
        <p:spPr>
          <a:xfrm>
            <a:off x="5099044" y="800817"/>
            <a:ext cx="180957" cy="3607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5362F3A-5CDF-443F-B122-16D87FC79A7D}"/>
              </a:ext>
            </a:extLst>
          </p:cNvPr>
          <p:cNvSpPr txBox="1"/>
          <p:nvPr/>
        </p:nvSpPr>
        <p:spPr>
          <a:xfrm>
            <a:off x="4731652" y="4359251"/>
            <a:ext cx="917300" cy="307777"/>
          </a:xfrm>
          <a:prstGeom prst="rect">
            <a:avLst/>
          </a:prstGeom>
          <a:noFill/>
        </p:spPr>
        <p:txBody>
          <a:bodyPr wrap="square" rtlCol="0">
            <a:spAutoFit/>
          </a:bodyPr>
          <a:lstStyle/>
          <a:p>
            <a:pPr algn="ctr"/>
            <a:r>
              <a:rPr lang="en-US" sz="1400" b="1" dirty="0">
                <a:solidFill>
                  <a:srgbClr val="002060"/>
                </a:solidFill>
              </a:rPr>
              <a:t>More</a:t>
            </a:r>
          </a:p>
        </p:txBody>
      </p:sp>
      <p:sp>
        <p:nvSpPr>
          <p:cNvPr id="18" name="TextBox 17">
            <a:extLst>
              <a:ext uri="{FF2B5EF4-FFF2-40B4-BE49-F238E27FC236}">
                <a16:creationId xmlns:a16="http://schemas.microsoft.com/office/drawing/2014/main" id="{E6DB6DCE-FE86-4EAB-B995-7089DFA6B3EF}"/>
              </a:ext>
            </a:extLst>
          </p:cNvPr>
          <p:cNvSpPr txBox="1"/>
          <p:nvPr/>
        </p:nvSpPr>
        <p:spPr>
          <a:xfrm>
            <a:off x="4744405" y="474294"/>
            <a:ext cx="917300" cy="307777"/>
          </a:xfrm>
          <a:prstGeom prst="rect">
            <a:avLst/>
          </a:prstGeom>
          <a:noFill/>
        </p:spPr>
        <p:txBody>
          <a:bodyPr wrap="square" rtlCol="0">
            <a:spAutoFit/>
          </a:bodyPr>
          <a:lstStyle/>
          <a:p>
            <a:pPr algn="ctr"/>
            <a:r>
              <a:rPr lang="en-US" sz="1400" b="1" dirty="0">
                <a:solidFill>
                  <a:srgbClr val="002060"/>
                </a:solidFill>
              </a:rPr>
              <a:t>Less</a:t>
            </a:r>
          </a:p>
        </p:txBody>
      </p:sp>
      <p:sp>
        <p:nvSpPr>
          <p:cNvPr id="29" name="Arrow: Down 28">
            <a:extLst>
              <a:ext uri="{FF2B5EF4-FFF2-40B4-BE49-F238E27FC236}">
                <a16:creationId xmlns:a16="http://schemas.microsoft.com/office/drawing/2014/main" id="{2DFDA0CF-5354-46D3-BA2F-1E002B800CD2}"/>
              </a:ext>
            </a:extLst>
          </p:cNvPr>
          <p:cNvSpPr/>
          <p:nvPr/>
        </p:nvSpPr>
        <p:spPr>
          <a:xfrm rot="10800000">
            <a:off x="8777080" y="769865"/>
            <a:ext cx="180957" cy="3607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C960F58-5A86-4192-A7D0-B664572375DE}"/>
              </a:ext>
            </a:extLst>
          </p:cNvPr>
          <p:cNvSpPr txBox="1"/>
          <p:nvPr/>
        </p:nvSpPr>
        <p:spPr>
          <a:xfrm>
            <a:off x="8408908" y="4324821"/>
            <a:ext cx="917300" cy="307777"/>
          </a:xfrm>
          <a:prstGeom prst="rect">
            <a:avLst/>
          </a:prstGeom>
          <a:noFill/>
        </p:spPr>
        <p:txBody>
          <a:bodyPr wrap="square" rtlCol="0">
            <a:spAutoFit/>
          </a:bodyPr>
          <a:lstStyle>
            <a:defPPr>
              <a:defRPr lang="en-GB"/>
            </a:defPPr>
            <a:lvl1pPr algn="ctr">
              <a:defRPr sz="1400">
                <a:solidFill>
                  <a:srgbClr val="002060"/>
                </a:solidFill>
              </a:defRPr>
            </a:lvl1pPr>
          </a:lstStyle>
          <a:p>
            <a:r>
              <a:rPr lang="en-US" dirty="0"/>
              <a:t>Less</a:t>
            </a:r>
          </a:p>
        </p:txBody>
      </p:sp>
      <p:sp>
        <p:nvSpPr>
          <p:cNvPr id="31" name="TextBox 30">
            <a:extLst>
              <a:ext uri="{FF2B5EF4-FFF2-40B4-BE49-F238E27FC236}">
                <a16:creationId xmlns:a16="http://schemas.microsoft.com/office/drawing/2014/main" id="{C2172F0B-1A2B-4614-A963-53849F0870F1}"/>
              </a:ext>
            </a:extLst>
          </p:cNvPr>
          <p:cNvSpPr txBox="1"/>
          <p:nvPr/>
        </p:nvSpPr>
        <p:spPr>
          <a:xfrm>
            <a:off x="8422441" y="443342"/>
            <a:ext cx="917300" cy="307777"/>
          </a:xfrm>
          <a:prstGeom prst="rect">
            <a:avLst/>
          </a:prstGeom>
          <a:noFill/>
        </p:spPr>
        <p:txBody>
          <a:bodyPr wrap="square" rtlCol="0">
            <a:spAutoFit/>
          </a:bodyPr>
          <a:lstStyle/>
          <a:p>
            <a:pPr algn="ctr"/>
            <a:r>
              <a:rPr lang="en-US" sz="1400" b="1" dirty="0">
                <a:solidFill>
                  <a:srgbClr val="002060"/>
                </a:solidFill>
              </a:rPr>
              <a:t>More</a:t>
            </a:r>
          </a:p>
        </p:txBody>
      </p:sp>
      <p:sp>
        <p:nvSpPr>
          <p:cNvPr id="32" name="TextBox 31">
            <a:extLst>
              <a:ext uri="{FF2B5EF4-FFF2-40B4-BE49-F238E27FC236}">
                <a16:creationId xmlns:a16="http://schemas.microsoft.com/office/drawing/2014/main" id="{86FC7ABC-A6BB-4D69-83A0-5CE5F5683688}"/>
              </a:ext>
            </a:extLst>
          </p:cNvPr>
          <p:cNvSpPr txBox="1"/>
          <p:nvPr/>
        </p:nvSpPr>
        <p:spPr>
          <a:xfrm>
            <a:off x="7636983" y="895611"/>
            <a:ext cx="1433558" cy="307777"/>
          </a:xfrm>
          <a:prstGeom prst="rect">
            <a:avLst/>
          </a:prstGeom>
          <a:noFill/>
        </p:spPr>
        <p:txBody>
          <a:bodyPr wrap="square" rtlCol="0">
            <a:spAutoFit/>
          </a:bodyPr>
          <a:lstStyle/>
          <a:p>
            <a:pPr algn="ctr"/>
            <a:r>
              <a:rPr lang="en-US" sz="1400" b="1" dirty="0">
                <a:solidFill>
                  <a:srgbClr val="002060"/>
                </a:solidFill>
              </a:rPr>
              <a:t>Semantics</a:t>
            </a:r>
          </a:p>
        </p:txBody>
      </p:sp>
      <p:sp>
        <p:nvSpPr>
          <p:cNvPr id="33" name="TextBox 32">
            <a:extLst>
              <a:ext uri="{FF2B5EF4-FFF2-40B4-BE49-F238E27FC236}">
                <a16:creationId xmlns:a16="http://schemas.microsoft.com/office/drawing/2014/main" id="{3334869B-DFD9-4B8D-A8DD-30DE07DE7C3A}"/>
              </a:ext>
            </a:extLst>
          </p:cNvPr>
          <p:cNvSpPr txBox="1"/>
          <p:nvPr/>
        </p:nvSpPr>
        <p:spPr>
          <a:xfrm>
            <a:off x="5065487" y="800075"/>
            <a:ext cx="1433558" cy="523220"/>
          </a:xfrm>
          <a:prstGeom prst="rect">
            <a:avLst/>
          </a:prstGeom>
          <a:noFill/>
        </p:spPr>
        <p:txBody>
          <a:bodyPr wrap="square" rtlCol="0">
            <a:spAutoFit/>
          </a:bodyPr>
          <a:lstStyle/>
          <a:p>
            <a:pPr algn="ctr"/>
            <a:r>
              <a:rPr lang="en-US" sz="1400" b="1" dirty="0">
                <a:solidFill>
                  <a:srgbClr val="002060"/>
                </a:solidFill>
              </a:rPr>
              <a:t>Volume and Volatility</a:t>
            </a:r>
          </a:p>
        </p:txBody>
      </p:sp>
      <p:sp>
        <p:nvSpPr>
          <p:cNvPr id="34" name="TextBox 33">
            <a:extLst>
              <a:ext uri="{FF2B5EF4-FFF2-40B4-BE49-F238E27FC236}">
                <a16:creationId xmlns:a16="http://schemas.microsoft.com/office/drawing/2014/main" id="{B2D6D145-284F-403B-A27A-BE1AF2342271}"/>
              </a:ext>
            </a:extLst>
          </p:cNvPr>
          <p:cNvSpPr txBox="1"/>
          <p:nvPr/>
        </p:nvSpPr>
        <p:spPr>
          <a:xfrm rot="3978817">
            <a:off x="7333302" y="1866605"/>
            <a:ext cx="1473139" cy="523220"/>
          </a:xfrm>
          <a:prstGeom prst="rect">
            <a:avLst/>
          </a:prstGeom>
          <a:noFill/>
        </p:spPr>
        <p:txBody>
          <a:bodyPr wrap="square" rtlCol="0">
            <a:spAutoFit/>
          </a:bodyPr>
          <a:lstStyle/>
          <a:p>
            <a:pPr algn="ctr"/>
            <a:r>
              <a:rPr lang="en-US" sz="1400" dirty="0">
                <a:solidFill>
                  <a:srgbClr val="002060"/>
                </a:solidFill>
              </a:rPr>
              <a:t>Master Data Management</a:t>
            </a:r>
            <a:endParaRPr lang="en-US" sz="1400" b="1" dirty="0">
              <a:solidFill>
                <a:srgbClr val="002060"/>
              </a:solidFill>
            </a:endParaRPr>
          </a:p>
        </p:txBody>
      </p:sp>
      <p:sp>
        <p:nvSpPr>
          <p:cNvPr id="4" name="Right Brace 3">
            <a:extLst>
              <a:ext uri="{FF2B5EF4-FFF2-40B4-BE49-F238E27FC236}">
                <a16:creationId xmlns:a16="http://schemas.microsoft.com/office/drawing/2014/main" id="{68BACAB5-CCAD-4BB0-84C6-A67848FBB6AA}"/>
              </a:ext>
            </a:extLst>
          </p:cNvPr>
          <p:cNvSpPr/>
          <p:nvPr/>
        </p:nvSpPr>
        <p:spPr bwMode="auto">
          <a:xfrm rot="20233837">
            <a:off x="7656643" y="1235144"/>
            <a:ext cx="211681" cy="2043421"/>
          </a:xfrm>
          <a:prstGeom prst="righ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23" name="Right Brace 22">
            <a:extLst>
              <a:ext uri="{FF2B5EF4-FFF2-40B4-BE49-F238E27FC236}">
                <a16:creationId xmlns:a16="http://schemas.microsoft.com/office/drawing/2014/main" id="{87776145-C6A7-4E3A-B786-EA8D7EABFD2A}"/>
              </a:ext>
            </a:extLst>
          </p:cNvPr>
          <p:cNvSpPr/>
          <p:nvPr/>
        </p:nvSpPr>
        <p:spPr bwMode="auto">
          <a:xfrm rot="12163305">
            <a:off x="6179114" y="1240613"/>
            <a:ext cx="229508" cy="2035323"/>
          </a:xfrm>
          <a:prstGeom prst="righ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sp>
        <p:nvSpPr>
          <p:cNvPr id="24" name="TextBox 23">
            <a:extLst>
              <a:ext uri="{FF2B5EF4-FFF2-40B4-BE49-F238E27FC236}">
                <a16:creationId xmlns:a16="http://schemas.microsoft.com/office/drawing/2014/main" id="{83B014F5-7C59-4C34-84C8-B0E088BAEC2D}"/>
              </a:ext>
            </a:extLst>
          </p:cNvPr>
          <p:cNvSpPr txBox="1"/>
          <p:nvPr/>
        </p:nvSpPr>
        <p:spPr>
          <a:xfrm rot="17527480">
            <a:off x="4953054" y="1755764"/>
            <a:ext cx="1930951" cy="738664"/>
          </a:xfrm>
          <a:prstGeom prst="rect">
            <a:avLst/>
          </a:prstGeom>
          <a:noFill/>
        </p:spPr>
        <p:txBody>
          <a:bodyPr wrap="square" rtlCol="0">
            <a:spAutoFit/>
          </a:bodyPr>
          <a:lstStyle/>
          <a:p>
            <a:pPr algn="ctr"/>
            <a:r>
              <a:rPr lang="en-US" sz="1400" dirty="0">
                <a:solidFill>
                  <a:srgbClr val="002060"/>
                </a:solidFill>
              </a:rPr>
              <a:t>Non transactional, Cross function, Business significant </a:t>
            </a:r>
            <a:endParaRPr lang="en-US" sz="1400" b="1" dirty="0">
              <a:solidFill>
                <a:srgbClr val="002060"/>
              </a:solidFill>
            </a:endParaRPr>
          </a:p>
        </p:txBody>
      </p:sp>
    </p:spTree>
    <p:extLst>
      <p:ext uri="{BB962C8B-B14F-4D97-AF65-F5344CB8AC3E}">
        <p14:creationId xmlns:p14="http://schemas.microsoft.com/office/powerpoint/2010/main" val="544382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E1BA68-EEA4-48B2-B7AA-D6E317E8563E}"/>
              </a:ext>
            </a:extLst>
          </p:cNvPr>
          <p:cNvPicPr>
            <a:picLocks noChangeAspect="1"/>
          </p:cNvPicPr>
          <p:nvPr/>
        </p:nvPicPr>
        <p:blipFill>
          <a:blip r:embed="rId3"/>
          <a:stretch>
            <a:fillRect/>
          </a:stretch>
        </p:blipFill>
        <p:spPr>
          <a:xfrm>
            <a:off x="4349646" y="616527"/>
            <a:ext cx="4426626" cy="4226589"/>
          </a:xfrm>
          <a:prstGeom prst="rect">
            <a:avLst/>
          </a:prstGeom>
        </p:spPr>
      </p:pic>
      <p:sp>
        <p:nvSpPr>
          <p:cNvPr id="7" name="Rectangle: Rounded Corners 6">
            <a:extLst>
              <a:ext uri="{FF2B5EF4-FFF2-40B4-BE49-F238E27FC236}">
                <a16:creationId xmlns:a16="http://schemas.microsoft.com/office/drawing/2014/main" id="{0DE9992B-D0E1-4E3B-B7FD-0BB4DDE1D2BB}"/>
              </a:ext>
            </a:extLst>
          </p:cNvPr>
          <p:cNvSpPr/>
          <p:nvPr/>
        </p:nvSpPr>
        <p:spPr bwMode="auto">
          <a:xfrm>
            <a:off x="395657" y="3619908"/>
            <a:ext cx="3665971" cy="919977"/>
          </a:xfrm>
          <a:prstGeom prst="round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ctr">
              <a:spcAft>
                <a:spcPts val="450"/>
              </a:spcAft>
            </a:pPr>
            <a:r>
              <a:rPr lang="en-US" sz="1200">
                <a:solidFill>
                  <a:srgbClr val="00148C"/>
                </a:solidFill>
                <a:latin typeface="+mn-lt"/>
                <a:cs typeface="Arial"/>
              </a:rPr>
              <a:t>Legend</a:t>
            </a:r>
          </a:p>
        </p:txBody>
      </p:sp>
      <p:sp>
        <p:nvSpPr>
          <p:cNvPr id="2" name="Title 1"/>
          <p:cNvSpPr>
            <a:spLocks noGrp="1"/>
          </p:cNvSpPr>
          <p:nvPr>
            <p:ph type="title"/>
          </p:nvPr>
        </p:nvSpPr>
        <p:spPr>
          <a:xfrm>
            <a:off x="65512" y="55708"/>
            <a:ext cx="6302261" cy="4308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r>
              <a:rPr lang="en-US" dirty="0"/>
              <a:t>Example: US Customer Gas Bill</a:t>
            </a:r>
          </a:p>
        </p:txBody>
      </p:sp>
      <p:sp>
        <p:nvSpPr>
          <p:cNvPr id="9" name="Rectangle: Rounded Corners 8">
            <a:extLst>
              <a:ext uri="{FF2B5EF4-FFF2-40B4-BE49-F238E27FC236}">
                <a16:creationId xmlns:a16="http://schemas.microsoft.com/office/drawing/2014/main" id="{3E37E4F4-B1F4-481E-9505-42BF1A27FC6B}"/>
              </a:ext>
            </a:extLst>
          </p:cNvPr>
          <p:cNvSpPr/>
          <p:nvPr/>
        </p:nvSpPr>
        <p:spPr bwMode="auto">
          <a:xfrm>
            <a:off x="4401930" y="925520"/>
            <a:ext cx="838911" cy="808812"/>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0" name="Rectangle: Rounded Corners 9">
            <a:extLst>
              <a:ext uri="{FF2B5EF4-FFF2-40B4-BE49-F238E27FC236}">
                <a16:creationId xmlns:a16="http://schemas.microsoft.com/office/drawing/2014/main" id="{3853AB4B-04C8-4026-967D-AAC762BB3B3E}"/>
              </a:ext>
            </a:extLst>
          </p:cNvPr>
          <p:cNvSpPr/>
          <p:nvPr/>
        </p:nvSpPr>
        <p:spPr bwMode="auto">
          <a:xfrm>
            <a:off x="5631365" y="923296"/>
            <a:ext cx="1052621" cy="341908"/>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1" name="Rectangle: Rounded Corners 10">
            <a:extLst>
              <a:ext uri="{FF2B5EF4-FFF2-40B4-BE49-F238E27FC236}">
                <a16:creationId xmlns:a16="http://schemas.microsoft.com/office/drawing/2014/main" id="{F822C664-28D6-4A0F-B3C4-44C342CAFE37}"/>
              </a:ext>
            </a:extLst>
          </p:cNvPr>
          <p:cNvSpPr/>
          <p:nvPr/>
        </p:nvSpPr>
        <p:spPr bwMode="auto">
          <a:xfrm>
            <a:off x="426572" y="3917541"/>
            <a:ext cx="1707927" cy="139855"/>
          </a:xfrm>
          <a:prstGeom prst="roundRect">
            <a:avLst/>
          </a:prstGeom>
          <a:solidFill>
            <a:schemeClr val="accent1">
              <a:lumMod val="20000"/>
              <a:lumOff val="80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a:solidFill>
                  <a:schemeClr val="tx1">
                    <a:lumMod val="50000"/>
                  </a:schemeClr>
                </a:solidFill>
              </a:rPr>
              <a:t>Transaction Structure Data</a:t>
            </a:r>
            <a:endParaRPr lang="en-US" sz="900">
              <a:solidFill>
                <a:schemeClr val="tx1"/>
              </a:solidFill>
              <a:latin typeface="+mn-lt"/>
              <a:cs typeface="Arial"/>
            </a:endParaRPr>
          </a:p>
        </p:txBody>
      </p:sp>
      <p:sp>
        <p:nvSpPr>
          <p:cNvPr id="12" name="Rectangle: Rounded Corners 11">
            <a:extLst>
              <a:ext uri="{FF2B5EF4-FFF2-40B4-BE49-F238E27FC236}">
                <a16:creationId xmlns:a16="http://schemas.microsoft.com/office/drawing/2014/main" id="{FA6AE528-2DD6-4385-BF22-1922830C285D}"/>
              </a:ext>
            </a:extLst>
          </p:cNvPr>
          <p:cNvSpPr/>
          <p:nvPr/>
        </p:nvSpPr>
        <p:spPr bwMode="auto">
          <a:xfrm>
            <a:off x="5631364" y="1328812"/>
            <a:ext cx="1052621" cy="34190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4" name="Rectangle: Rounded Corners 13">
            <a:extLst>
              <a:ext uri="{FF2B5EF4-FFF2-40B4-BE49-F238E27FC236}">
                <a16:creationId xmlns:a16="http://schemas.microsoft.com/office/drawing/2014/main" id="{43716C6A-D49A-41D5-A86C-F884A8659991}"/>
              </a:ext>
            </a:extLst>
          </p:cNvPr>
          <p:cNvSpPr/>
          <p:nvPr/>
        </p:nvSpPr>
        <p:spPr bwMode="auto">
          <a:xfrm>
            <a:off x="426571" y="4140556"/>
            <a:ext cx="1707927" cy="139855"/>
          </a:xfrm>
          <a:prstGeom prst="roundRect">
            <a:avLst/>
          </a:prstGeom>
          <a:solidFill>
            <a:schemeClr val="accent1">
              <a:lumMod val="60000"/>
              <a:lumOff val="40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a:solidFill>
                  <a:schemeClr val="tx1">
                    <a:lumMod val="50000"/>
                  </a:schemeClr>
                </a:solidFill>
              </a:rPr>
              <a:t>Reference Data</a:t>
            </a:r>
            <a:endParaRPr lang="en-US" sz="900">
              <a:solidFill>
                <a:schemeClr val="tx1"/>
              </a:solidFill>
              <a:latin typeface="+mn-lt"/>
              <a:cs typeface="Arial"/>
            </a:endParaRPr>
          </a:p>
        </p:txBody>
      </p:sp>
      <p:sp>
        <p:nvSpPr>
          <p:cNvPr id="15" name="Rectangle: Rounded Corners 14">
            <a:extLst>
              <a:ext uri="{FF2B5EF4-FFF2-40B4-BE49-F238E27FC236}">
                <a16:creationId xmlns:a16="http://schemas.microsoft.com/office/drawing/2014/main" id="{5F0BF952-4A70-4436-97F7-913C153CE8E3}"/>
              </a:ext>
            </a:extLst>
          </p:cNvPr>
          <p:cNvSpPr/>
          <p:nvPr/>
        </p:nvSpPr>
        <p:spPr bwMode="auto">
          <a:xfrm>
            <a:off x="4364182" y="1713944"/>
            <a:ext cx="4409767" cy="3048753"/>
          </a:xfrm>
          <a:prstGeom prst="roundRect">
            <a:avLst>
              <a:gd name="adj" fmla="val 5306"/>
            </a:avLst>
          </a:prstGeom>
          <a:solidFill>
            <a:schemeClr val="accent3">
              <a:lumMod val="75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6" name="Rectangle: Rounded Corners 15">
            <a:extLst>
              <a:ext uri="{FF2B5EF4-FFF2-40B4-BE49-F238E27FC236}">
                <a16:creationId xmlns:a16="http://schemas.microsoft.com/office/drawing/2014/main" id="{D64A0A50-D6C7-45BD-8610-6E37C4F9EB57}"/>
              </a:ext>
            </a:extLst>
          </p:cNvPr>
          <p:cNvSpPr/>
          <p:nvPr/>
        </p:nvSpPr>
        <p:spPr bwMode="auto">
          <a:xfrm>
            <a:off x="6753780" y="949373"/>
            <a:ext cx="1908800" cy="341909"/>
          </a:xfrm>
          <a:prstGeom prst="roundRect">
            <a:avLst/>
          </a:prstGeom>
          <a:solidFill>
            <a:schemeClr val="accent3">
              <a:lumMod val="75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8" name="Rectangle: Rounded Corners 17">
            <a:extLst>
              <a:ext uri="{FF2B5EF4-FFF2-40B4-BE49-F238E27FC236}">
                <a16:creationId xmlns:a16="http://schemas.microsoft.com/office/drawing/2014/main" id="{45F72D0A-237A-4C17-98FC-C1DC6241810B}"/>
              </a:ext>
            </a:extLst>
          </p:cNvPr>
          <p:cNvSpPr/>
          <p:nvPr/>
        </p:nvSpPr>
        <p:spPr bwMode="auto">
          <a:xfrm>
            <a:off x="2257830" y="3908997"/>
            <a:ext cx="1707927" cy="139855"/>
          </a:xfrm>
          <a:prstGeom prst="roundRect">
            <a:avLst/>
          </a:prstGeom>
          <a:solidFill>
            <a:schemeClr val="accent3">
              <a:lumMod val="75000"/>
              <a:alpha val="7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a:solidFill>
                  <a:schemeClr val="tx1">
                    <a:lumMod val="50000"/>
                  </a:schemeClr>
                </a:solidFill>
              </a:rPr>
              <a:t>Transaction Activity Data</a:t>
            </a:r>
            <a:endParaRPr lang="en-GB" sz="900">
              <a:solidFill>
                <a:schemeClr val="tx1">
                  <a:lumMod val="50000"/>
                </a:schemeClr>
              </a:solidFill>
              <a:cs typeface="Arial"/>
            </a:endParaRPr>
          </a:p>
        </p:txBody>
      </p:sp>
      <p:sp>
        <p:nvSpPr>
          <p:cNvPr id="19" name="Rectangle: Rounded Corners 18">
            <a:extLst>
              <a:ext uri="{FF2B5EF4-FFF2-40B4-BE49-F238E27FC236}">
                <a16:creationId xmlns:a16="http://schemas.microsoft.com/office/drawing/2014/main" id="{DFAA97D6-1A8F-4319-ABE3-E827CA470570}"/>
              </a:ext>
            </a:extLst>
          </p:cNvPr>
          <p:cNvSpPr/>
          <p:nvPr/>
        </p:nvSpPr>
        <p:spPr bwMode="auto">
          <a:xfrm>
            <a:off x="5267996" y="1265204"/>
            <a:ext cx="319819" cy="165202"/>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3" name="Rectangle: Rounded Corners 12">
            <a:extLst>
              <a:ext uri="{FF2B5EF4-FFF2-40B4-BE49-F238E27FC236}">
                <a16:creationId xmlns:a16="http://schemas.microsoft.com/office/drawing/2014/main" id="{AFA23405-02B0-42BA-987E-CBF2E80355E5}"/>
              </a:ext>
            </a:extLst>
          </p:cNvPr>
          <p:cNvSpPr/>
          <p:nvPr/>
        </p:nvSpPr>
        <p:spPr bwMode="auto">
          <a:xfrm>
            <a:off x="4414594" y="1291282"/>
            <a:ext cx="746073" cy="39095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17" name="Rectangle: Rounded Corners 16">
            <a:extLst>
              <a:ext uri="{FF2B5EF4-FFF2-40B4-BE49-F238E27FC236}">
                <a16:creationId xmlns:a16="http://schemas.microsoft.com/office/drawing/2014/main" id="{9BAA5E6A-E964-4E00-8B27-C5ACFC0EF11C}"/>
              </a:ext>
            </a:extLst>
          </p:cNvPr>
          <p:cNvSpPr/>
          <p:nvPr/>
        </p:nvSpPr>
        <p:spPr bwMode="auto">
          <a:xfrm>
            <a:off x="5015037" y="2568686"/>
            <a:ext cx="957664" cy="165202"/>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1" name="Rectangle: Rounded Corners 20">
            <a:extLst>
              <a:ext uri="{FF2B5EF4-FFF2-40B4-BE49-F238E27FC236}">
                <a16:creationId xmlns:a16="http://schemas.microsoft.com/office/drawing/2014/main" id="{2F018F90-2C0B-433B-B63F-85B45CCF5FBE}"/>
              </a:ext>
            </a:extLst>
          </p:cNvPr>
          <p:cNvSpPr/>
          <p:nvPr/>
        </p:nvSpPr>
        <p:spPr bwMode="auto">
          <a:xfrm>
            <a:off x="6940103" y="3323542"/>
            <a:ext cx="225604"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4" name="Rectangle: Rounded Corners 23">
            <a:extLst>
              <a:ext uri="{FF2B5EF4-FFF2-40B4-BE49-F238E27FC236}">
                <a16:creationId xmlns:a16="http://schemas.microsoft.com/office/drawing/2014/main" id="{9AED20B6-29DF-4268-BB72-35771360DCA8}"/>
              </a:ext>
            </a:extLst>
          </p:cNvPr>
          <p:cNvSpPr/>
          <p:nvPr/>
        </p:nvSpPr>
        <p:spPr bwMode="auto">
          <a:xfrm>
            <a:off x="6753780" y="1346770"/>
            <a:ext cx="1538980" cy="289768"/>
          </a:xfrm>
          <a:prstGeom prst="roundRect">
            <a:avLst/>
          </a:prstGeom>
          <a:solidFill>
            <a:schemeClr val="accent1">
              <a:lumMod val="20000"/>
              <a:lumOff val="8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5" name="Rectangle: Rounded Corners 24">
            <a:extLst>
              <a:ext uri="{FF2B5EF4-FFF2-40B4-BE49-F238E27FC236}">
                <a16:creationId xmlns:a16="http://schemas.microsoft.com/office/drawing/2014/main" id="{7479C495-28E1-4C21-9F14-837A79251EFE}"/>
              </a:ext>
            </a:extLst>
          </p:cNvPr>
          <p:cNvSpPr/>
          <p:nvPr/>
        </p:nvSpPr>
        <p:spPr bwMode="auto">
          <a:xfrm>
            <a:off x="7749220" y="2701356"/>
            <a:ext cx="277391" cy="13284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6" name="Rectangle: Rounded Corners 25">
            <a:extLst>
              <a:ext uri="{FF2B5EF4-FFF2-40B4-BE49-F238E27FC236}">
                <a16:creationId xmlns:a16="http://schemas.microsoft.com/office/drawing/2014/main" id="{256A581A-634D-4418-90FF-8155EB4AE1A7}"/>
              </a:ext>
            </a:extLst>
          </p:cNvPr>
          <p:cNvSpPr/>
          <p:nvPr/>
        </p:nvSpPr>
        <p:spPr bwMode="auto">
          <a:xfrm>
            <a:off x="6975806" y="1107614"/>
            <a:ext cx="662527" cy="18366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7" name="Rectangle: Rounded Corners 26">
            <a:extLst>
              <a:ext uri="{FF2B5EF4-FFF2-40B4-BE49-F238E27FC236}">
                <a16:creationId xmlns:a16="http://schemas.microsoft.com/office/drawing/2014/main" id="{57EE3B2F-8723-4C31-8BBB-E49C37826C22}"/>
              </a:ext>
            </a:extLst>
          </p:cNvPr>
          <p:cNvSpPr/>
          <p:nvPr/>
        </p:nvSpPr>
        <p:spPr bwMode="auto">
          <a:xfrm>
            <a:off x="7925420" y="1114939"/>
            <a:ext cx="662527" cy="183668"/>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28" name="Rectangle: Rounded Corners 27">
            <a:extLst>
              <a:ext uri="{FF2B5EF4-FFF2-40B4-BE49-F238E27FC236}">
                <a16:creationId xmlns:a16="http://schemas.microsoft.com/office/drawing/2014/main" id="{99B6D851-9407-4432-A92C-B116F4874E43}"/>
              </a:ext>
            </a:extLst>
          </p:cNvPr>
          <p:cNvSpPr/>
          <p:nvPr/>
        </p:nvSpPr>
        <p:spPr bwMode="auto">
          <a:xfrm>
            <a:off x="1304387" y="4345353"/>
            <a:ext cx="1707927" cy="139855"/>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a:solidFill>
                  <a:schemeClr val="bg1"/>
                </a:solidFill>
              </a:rPr>
              <a:t>Metadata</a:t>
            </a:r>
          </a:p>
        </p:txBody>
      </p:sp>
      <p:sp>
        <p:nvSpPr>
          <p:cNvPr id="29" name="Rectangle: Rounded Corners 28">
            <a:extLst>
              <a:ext uri="{FF2B5EF4-FFF2-40B4-BE49-F238E27FC236}">
                <a16:creationId xmlns:a16="http://schemas.microsoft.com/office/drawing/2014/main" id="{EA71BD26-AFD7-4D1B-B59A-3BAB1CAE4305}"/>
              </a:ext>
            </a:extLst>
          </p:cNvPr>
          <p:cNvSpPr/>
          <p:nvPr/>
        </p:nvSpPr>
        <p:spPr bwMode="auto">
          <a:xfrm>
            <a:off x="2257831" y="4136996"/>
            <a:ext cx="1707927" cy="139855"/>
          </a:xfrm>
          <a:prstGeom prst="roundRect">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a:spcAft>
                <a:spcPts val="450"/>
              </a:spcAft>
            </a:pPr>
            <a:r>
              <a:rPr lang="en-GB" sz="900">
                <a:solidFill>
                  <a:schemeClr val="tx1">
                    <a:lumMod val="50000"/>
                  </a:schemeClr>
                </a:solidFill>
              </a:rPr>
              <a:t>Transaction Audit Data</a:t>
            </a:r>
          </a:p>
        </p:txBody>
      </p:sp>
      <p:sp>
        <p:nvSpPr>
          <p:cNvPr id="37" name="TextBox 36">
            <a:extLst>
              <a:ext uri="{FF2B5EF4-FFF2-40B4-BE49-F238E27FC236}">
                <a16:creationId xmlns:a16="http://schemas.microsoft.com/office/drawing/2014/main" id="{5403A084-EBC7-49F9-9699-D7C875D97538}"/>
              </a:ext>
            </a:extLst>
          </p:cNvPr>
          <p:cNvSpPr txBox="1"/>
          <p:nvPr/>
        </p:nvSpPr>
        <p:spPr bwMode="auto">
          <a:xfrm>
            <a:off x="4401930" y="470503"/>
            <a:ext cx="281423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defRPr sz="1400" i="1">
                <a:solidFill>
                  <a:srgbClr val="00148C"/>
                </a:solidFill>
                <a:latin typeface="Arial" panose="020B0604020202020204" pitchFamily="34" charset="0"/>
              </a:defRPr>
            </a:lvl1pPr>
          </a:lstStyle>
          <a:p>
            <a:r>
              <a:rPr lang="en-US"/>
              <a:t>US Customer actual Gas Bill</a:t>
            </a:r>
          </a:p>
        </p:txBody>
      </p:sp>
      <p:sp>
        <p:nvSpPr>
          <p:cNvPr id="38" name="TextBox 37">
            <a:extLst>
              <a:ext uri="{FF2B5EF4-FFF2-40B4-BE49-F238E27FC236}">
                <a16:creationId xmlns:a16="http://schemas.microsoft.com/office/drawing/2014/main" id="{72306777-55BF-407F-9EBE-31F47A8DC1A4}"/>
              </a:ext>
            </a:extLst>
          </p:cNvPr>
          <p:cNvSpPr txBox="1"/>
          <p:nvPr/>
        </p:nvSpPr>
        <p:spPr bwMode="auto">
          <a:xfrm>
            <a:off x="253038" y="468812"/>
            <a:ext cx="2576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400" i="1">
                <a:solidFill>
                  <a:srgbClr val="00148C"/>
                </a:solidFill>
                <a:latin typeface="Arial" panose="020B0604020202020204" pitchFamily="34" charset="0"/>
              </a:rPr>
              <a:t>Gas</a:t>
            </a:r>
            <a:r>
              <a:rPr lang="en-US" sz="1400" b="0">
                <a:solidFill>
                  <a:schemeClr val="tx1"/>
                </a:solidFill>
              </a:rPr>
              <a:t> </a:t>
            </a:r>
            <a:r>
              <a:rPr lang="en-US" sz="1400" i="1">
                <a:solidFill>
                  <a:srgbClr val="00148C"/>
                </a:solidFill>
                <a:latin typeface="Arial" panose="020B0604020202020204" pitchFamily="34" charset="0"/>
              </a:rPr>
              <a:t>Bill</a:t>
            </a:r>
            <a:r>
              <a:rPr lang="en-US" sz="1400" b="0">
                <a:solidFill>
                  <a:schemeClr val="tx1"/>
                </a:solidFill>
              </a:rPr>
              <a:t> </a:t>
            </a:r>
            <a:r>
              <a:rPr lang="en-US" sz="1400" i="1">
                <a:solidFill>
                  <a:srgbClr val="00148C"/>
                </a:solidFill>
                <a:latin typeface="Arial" panose="020B0604020202020204" pitchFamily="34" charset="0"/>
              </a:rPr>
              <a:t>Database</a:t>
            </a:r>
            <a:r>
              <a:rPr lang="en-US" sz="1400" b="0">
                <a:solidFill>
                  <a:schemeClr val="tx1"/>
                </a:solidFill>
              </a:rPr>
              <a:t> </a:t>
            </a:r>
            <a:r>
              <a:rPr lang="en-US" sz="1400" i="1">
                <a:solidFill>
                  <a:srgbClr val="00148C"/>
                </a:solidFill>
                <a:latin typeface="Arial" panose="020B0604020202020204" pitchFamily="34" charset="0"/>
              </a:rPr>
              <a:t>Table</a:t>
            </a:r>
          </a:p>
        </p:txBody>
      </p:sp>
      <p:sp>
        <p:nvSpPr>
          <p:cNvPr id="39" name="TextBox 38">
            <a:extLst>
              <a:ext uri="{FF2B5EF4-FFF2-40B4-BE49-F238E27FC236}">
                <a16:creationId xmlns:a16="http://schemas.microsoft.com/office/drawing/2014/main" id="{E39363AF-CB93-458D-ACA8-66DED4EAA6D9}"/>
              </a:ext>
            </a:extLst>
          </p:cNvPr>
          <p:cNvSpPr txBox="1"/>
          <p:nvPr/>
        </p:nvSpPr>
        <p:spPr bwMode="auto">
          <a:xfrm>
            <a:off x="222050" y="2277782"/>
            <a:ext cx="2576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defRPr sz="1400" i="1">
                <a:solidFill>
                  <a:srgbClr val="00148C"/>
                </a:solidFill>
                <a:latin typeface="Arial" panose="020B0604020202020204" pitchFamily="34" charset="0"/>
              </a:defRPr>
            </a:lvl1pPr>
          </a:lstStyle>
          <a:p>
            <a:r>
              <a:rPr lang="en-US"/>
              <a:t>Gas Bill Table Data</a:t>
            </a:r>
          </a:p>
        </p:txBody>
      </p:sp>
      <p:pic>
        <p:nvPicPr>
          <p:cNvPr id="6" name="Picture 5">
            <a:extLst>
              <a:ext uri="{FF2B5EF4-FFF2-40B4-BE49-F238E27FC236}">
                <a16:creationId xmlns:a16="http://schemas.microsoft.com/office/drawing/2014/main" id="{75F461F4-D871-425B-B2E9-9E2187C03535}"/>
              </a:ext>
            </a:extLst>
          </p:cNvPr>
          <p:cNvPicPr>
            <a:picLocks noChangeAspect="1"/>
          </p:cNvPicPr>
          <p:nvPr/>
        </p:nvPicPr>
        <p:blipFill>
          <a:blip r:embed="rId4"/>
          <a:stretch>
            <a:fillRect/>
          </a:stretch>
        </p:blipFill>
        <p:spPr>
          <a:xfrm>
            <a:off x="326670" y="2543711"/>
            <a:ext cx="4006481" cy="389519"/>
          </a:xfrm>
          <a:prstGeom prst="rect">
            <a:avLst/>
          </a:prstGeom>
        </p:spPr>
      </p:pic>
      <p:sp>
        <p:nvSpPr>
          <p:cNvPr id="30" name="Rectangle: Rounded Corners 29">
            <a:extLst>
              <a:ext uri="{FF2B5EF4-FFF2-40B4-BE49-F238E27FC236}">
                <a16:creationId xmlns:a16="http://schemas.microsoft.com/office/drawing/2014/main" id="{102E3DB9-4965-475C-928E-AE44D0728320}"/>
              </a:ext>
            </a:extLst>
          </p:cNvPr>
          <p:cNvSpPr/>
          <p:nvPr/>
        </p:nvSpPr>
        <p:spPr bwMode="auto">
          <a:xfrm>
            <a:off x="4403210" y="2189349"/>
            <a:ext cx="524840" cy="151590"/>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32" name="Rectangle: Rounded Corners 31">
            <a:extLst>
              <a:ext uri="{FF2B5EF4-FFF2-40B4-BE49-F238E27FC236}">
                <a16:creationId xmlns:a16="http://schemas.microsoft.com/office/drawing/2014/main" id="{7BED326C-D13B-48C5-8D46-C4D808F1091E}"/>
              </a:ext>
            </a:extLst>
          </p:cNvPr>
          <p:cNvSpPr/>
          <p:nvPr/>
        </p:nvSpPr>
        <p:spPr bwMode="auto">
          <a:xfrm>
            <a:off x="4409954" y="2374117"/>
            <a:ext cx="524840" cy="151590"/>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pic>
        <p:nvPicPr>
          <p:cNvPr id="5" name="Picture 4">
            <a:extLst>
              <a:ext uri="{FF2B5EF4-FFF2-40B4-BE49-F238E27FC236}">
                <a16:creationId xmlns:a16="http://schemas.microsoft.com/office/drawing/2014/main" id="{42FA4D18-3C04-40C3-BFED-D87F842B06B0}"/>
              </a:ext>
            </a:extLst>
          </p:cNvPr>
          <p:cNvPicPr>
            <a:picLocks noChangeAspect="1"/>
          </p:cNvPicPr>
          <p:nvPr/>
        </p:nvPicPr>
        <p:blipFill>
          <a:blip r:embed="rId5"/>
          <a:stretch>
            <a:fillRect/>
          </a:stretch>
        </p:blipFill>
        <p:spPr>
          <a:xfrm>
            <a:off x="331127" y="724807"/>
            <a:ext cx="2844582" cy="1468172"/>
          </a:xfrm>
          <a:prstGeom prst="rect">
            <a:avLst/>
          </a:prstGeom>
        </p:spPr>
      </p:pic>
      <p:sp>
        <p:nvSpPr>
          <p:cNvPr id="35" name="Rectangle: Rounded Corners 34">
            <a:extLst>
              <a:ext uri="{FF2B5EF4-FFF2-40B4-BE49-F238E27FC236}">
                <a16:creationId xmlns:a16="http://schemas.microsoft.com/office/drawing/2014/main" id="{01B631AF-3B19-4B0B-8F7D-C12E1AE69E49}"/>
              </a:ext>
            </a:extLst>
          </p:cNvPr>
          <p:cNvSpPr/>
          <p:nvPr/>
        </p:nvSpPr>
        <p:spPr bwMode="auto">
          <a:xfrm>
            <a:off x="7359539" y="3322194"/>
            <a:ext cx="122619"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36" name="Rectangle: Rounded Corners 35">
            <a:extLst>
              <a:ext uri="{FF2B5EF4-FFF2-40B4-BE49-F238E27FC236}">
                <a16:creationId xmlns:a16="http://schemas.microsoft.com/office/drawing/2014/main" id="{4A440B4C-F5B1-47FD-8750-513B2B4A349C}"/>
              </a:ext>
            </a:extLst>
          </p:cNvPr>
          <p:cNvSpPr/>
          <p:nvPr/>
        </p:nvSpPr>
        <p:spPr bwMode="auto">
          <a:xfrm>
            <a:off x="7893611" y="3322194"/>
            <a:ext cx="225604"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40" name="Rectangle: Rounded Corners 39">
            <a:extLst>
              <a:ext uri="{FF2B5EF4-FFF2-40B4-BE49-F238E27FC236}">
                <a16:creationId xmlns:a16="http://schemas.microsoft.com/office/drawing/2014/main" id="{919C27BE-E4A1-4413-A2A2-EB5737D0895F}"/>
              </a:ext>
            </a:extLst>
          </p:cNvPr>
          <p:cNvSpPr/>
          <p:nvPr/>
        </p:nvSpPr>
        <p:spPr bwMode="auto">
          <a:xfrm>
            <a:off x="8280679" y="3328938"/>
            <a:ext cx="122619" cy="945217"/>
          </a:xfrm>
          <a:prstGeom prst="roundRect">
            <a:avLst/>
          </a:prstGeom>
          <a:solidFill>
            <a:schemeClr val="accent1">
              <a:lumMod val="60000"/>
              <a:lumOff val="40000"/>
              <a:alpha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Tree>
    <p:extLst>
      <p:ext uri="{BB962C8B-B14F-4D97-AF65-F5344CB8AC3E}">
        <p14:creationId xmlns:p14="http://schemas.microsoft.com/office/powerpoint/2010/main" val="8153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069EA5-9EB2-4AE4-B475-E152B7315955}"/>
              </a:ext>
            </a:extLst>
          </p:cNvPr>
          <p:cNvSpPr>
            <a:spLocks noGrp="1"/>
          </p:cNvSpPr>
          <p:nvPr>
            <p:ph type="body" sz="quarter" idx="15"/>
          </p:nvPr>
        </p:nvSpPr>
        <p:spPr>
          <a:xfrm>
            <a:off x="317496" y="2196559"/>
            <a:ext cx="7997164" cy="430887"/>
          </a:xfrm>
        </p:spPr>
        <p:txBody>
          <a:bodyPr/>
          <a:lstStyle/>
          <a:p>
            <a:r>
              <a:rPr lang="en-US" sz="2800" dirty="0"/>
              <a:t>What is Master Data Management?</a:t>
            </a:r>
            <a:endParaRPr lang="en-GB" sz="2800" dirty="0"/>
          </a:p>
        </p:txBody>
      </p:sp>
      <p:sp>
        <p:nvSpPr>
          <p:cNvPr id="8" name="Text Placeholder 7">
            <a:extLst>
              <a:ext uri="{FF2B5EF4-FFF2-40B4-BE49-F238E27FC236}">
                <a16:creationId xmlns:a16="http://schemas.microsoft.com/office/drawing/2014/main" id="{7719194A-6AA5-4703-B039-870EE20B891B}"/>
              </a:ext>
            </a:extLst>
          </p:cNvPr>
          <p:cNvSpPr>
            <a:spLocks noGrp="1"/>
          </p:cNvSpPr>
          <p:nvPr>
            <p:ph type="body" sz="quarter" idx="17"/>
          </p:nvPr>
        </p:nvSpPr>
        <p:spPr>
          <a:xfrm>
            <a:off x="317496" y="402766"/>
            <a:ext cx="2598742" cy="1015663"/>
          </a:xfrm>
        </p:spPr>
        <p:txBody>
          <a:bodyPr/>
          <a:lstStyle/>
          <a:p>
            <a:r>
              <a:rPr lang="en-US" sz="6600" dirty="0"/>
              <a:t>02</a:t>
            </a:r>
            <a:endParaRPr lang="en-GB" sz="6600" dirty="0"/>
          </a:p>
        </p:txBody>
      </p:sp>
    </p:spTree>
    <p:extLst>
      <p:ext uri="{BB962C8B-B14F-4D97-AF65-F5344CB8AC3E}">
        <p14:creationId xmlns:p14="http://schemas.microsoft.com/office/powerpoint/2010/main" val="3452300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1">
            <a:extLst>
              <a:ext uri="{FF2B5EF4-FFF2-40B4-BE49-F238E27FC236}">
                <a16:creationId xmlns:a16="http://schemas.microsoft.com/office/drawing/2014/main" id="{F1BAC85D-CBD4-441E-8CF1-114670BE6D91}"/>
              </a:ext>
            </a:extLst>
          </p:cNvPr>
          <p:cNvSpPr txBox="1">
            <a:spLocks/>
          </p:cNvSpPr>
          <p:nvPr/>
        </p:nvSpPr>
        <p:spPr bwMode="auto">
          <a:xfrm>
            <a:off x="113410" y="9034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spcAft>
                <a:spcPct val="0"/>
              </a:spcAft>
              <a:defRPr sz="2400">
                <a:latin typeface="+mj-lt"/>
                <a:ea typeface="+mj-ea"/>
                <a:cs typeface="+mj-cs"/>
              </a:defRPr>
            </a:lvl1pPr>
            <a:lvl2pPr>
              <a:spcAft>
                <a:spcPct val="0"/>
              </a:spcAft>
              <a:defRPr sz="2100" b="1">
                <a:solidFill>
                  <a:srgbClr val="0079C1"/>
                </a:solidFill>
                <a:latin typeface="Arial" charset="0"/>
                <a:ea typeface="ＭＳ Ｐゴシック" pitchFamily="48" charset="-128"/>
              </a:defRPr>
            </a:lvl2pPr>
            <a:lvl3pPr>
              <a:spcAft>
                <a:spcPct val="0"/>
              </a:spcAft>
              <a:defRPr sz="2100" b="1">
                <a:solidFill>
                  <a:srgbClr val="0079C1"/>
                </a:solidFill>
                <a:latin typeface="Arial" charset="0"/>
                <a:ea typeface="ＭＳ Ｐゴシック" pitchFamily="48" charset="-128"/>
              </a:defRPr>
            </a:lvl3pPr>
            <a:lvl4pPr>
              <a:spcAft>
                <a:spcPct val="0"/>
              </a:spcAft>
              <a:defRPr sz="2100" b="1">
                <a:solidFill>
                  <a:srgbClr val="0079C1"/>
                </a:solidFill>
                <a:latin typeface="Arial" charset="0"/>
                <a:ea typeface="ＭＳ Ｐゴシック" pitchFamily="48" charset="-128"/>
              </a:defRPr>
            </a:lvl4pPr>
            <a:lvl5pPr>
              <a:spcAft>
                <a:spcPct val="0"/>
              </a:spcAft>
              <a:defRPr sz="2100" b="1">
                <a:solidFill>
                  <a:srgbClr val="0079C1"/>
                </a:solidFill>
                <a:latin typeface="Arial" charset="0"/>
                <a:ea typeface="ＭＳ Ｐゴシック" pitchFamily="48" charset="-128"/>
              </a:defRPr>
            </a:lvl5pPr>
            <a:lvl6pPr marL="342866">
              <a:spcAft>
                <a:spcPct val="0"/>
              </a:spcAft>
              <a:defRPr sz="2100" b="1">
                <a:solidFill>
                  <a:srgbClr val="0079C1"/>
                </a:solidFill>
                <a:latin typeface="Arial" charset="0"/>
                <a:ea typeface="ＭＳ Ｐゴシック" pitchFamily="48" charset="-128"/>
              </a:defRPr>
            </a:lvl6pPr>
            <a:lvl7pPr marL="685732">
              <a:spcAft>
                <a:spcPct val="0"/>
              </a:spcAft>
              <a:defRPr sz="2100" b="1">
                <a:solidFill>
                  <a:srgbClr val="0079C1"/>
                </a:solidFill>
                <a:latin typeface="Arial" charset="0"/>
                <a:ea typeface="ＭＳ Ｐゴシック" pitchFamily="48" charset="-128"/>
              </a:defRPr>
            </a:lvl7pPr>
            <a:lvl8pPr marL="1028598">
              <a:spcAft>
                <a:spcPct val="0"/>
              </a:spcAft>
              <a:defRPr sz="2100" b="1">
                <a:solidFill>
                  <a:srgbClr val="0079C1"/>
                </a:solidFill>
                <a:latin typeface="Arial" charset="0"/>
                <a:ea typeface="ＭＳ Ｐゴシック" pitchFamily="48" charset="-128"/>
              </a:defRPr>
            </a:lvl8pPr>
            <a:lvl9pPr marL="1371464">
              <a:spcAft>
                <a:spcPct val="0"/>
              </a:spcAft>
              <a:defRPr sz="2100" b="1">
                <a:solidFill>
                  <a:srgbClr val="0079C1"/>
                </a:solidFill>
                <a:latin typeface="Arial" charset="0"/>
                <a:ea typeface="ＭＳ Ｐゴシック" pitchFamily="48" charset="-128"/>
              </a:defRPr>
            </a:lvl9pPr>
          </a:lstStyle>
          <a:p>
            <a:r>
              <a:rPr lang="en-US" dirty="0"/>
              <a:t>Reference Data Enterprise Architecture</a:t>
            </a:r>
          </a:p>
        </p:txBody>
      </p:sp>
      <p:pic>
        <p:nvPicPr>
          <p:cNvPr id="4" name="Picture 3">
            <a:extLst>
              <a:ext uri="{FF2B5EF4-FFF2-40B4-BE49-F238E27FC236}">
                <a16:creationId xmlns:a16="http://schemas.microsoft.com/office/drawing/2014/main" id="{477B12FA-D437-4918-9A3D-98A7C3BE39EC}"/>
              </a:ext>
            </a:extLst>
          </p:cNvPr>
          <p:cNvPicPr>
            <a:picLocks noChangeAspect="1"/>
          </p:cNvPicPr>
          <p:nvPr/>
        </p:nvPicPr>
        <p:blipFill>
          <a:blip r:embed="rId3"/>
          <a:stretch>
            <a:fillRect/>
          </a:stretch>
        </p:blipFill>
        <p:spPr>
          <a:xfrm>
            <a:off x="2198232" y="416034"/>
            <a:ext cx="4687213" cy="4738898"/>
          </a:xfrm>
          <a:prstGeom prst="rect">
            <a:avLst/>
          </a:prstGeom>
        </p:spPr>
      </p:pic>
    </p:spTree>
    <p:extLst>
      <p:ext uri="{BB962C8B-B14F-4D97-AF65-F5344CB8AC3E}">
        <p14:creationId xmlns:p14="http://schemas.microsoft.com/office/powerpoint/2010/main" val="21652389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xagon 5">
            <a:extLst>
              <a:ext uri="{FF2B5EF4-FFF2-40B4-BE49-F238E27FC236}">
                <a16:creationId xmlns:a16="http://schemas.microsoft.com/office/drawing/2014/main" id="{D5C4DAFC-F4EA-4782-A45B-47D4712D5BA0}"/>
              </a:ext>
            </a:extLst>
          </p:cNvPr>
          <p:cNvSpPr/>
          <p:nvPr/>
        </p:nvSpPr>
        <p:spPr>
          <a:xfrm>
            <a:off x="6021701" y="1192275"/>
            <a:ext cx="628726" cy="541731"/>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itle 1"/>
          <p:cNvSpPr>
            <a:spLocks noGrp="1"/>
          </p:cNvSpPr>
          <p:nvPr>
            <p:ph type="title"/>
          </p:nvPr>
        </p:nvSpPr>
        <p:spPr>
          <a:xfrm>
            <a:off x="122483" y="119527"/>
            <a:ext cx="8497370" cy="430887"/>
          </a:xfrm>
        </p:spPr>
        <p:txBody>
          <a:bodyPr/>
          <a:lstStyle/>
          <a:p>
            <a:r>
              <a:rPr lang="en-US" dirty="0"/>
              <a:t>Master Data Management (MDM)</a:t>
            </a:r>
          </a:p>
        </p:txBody>
      </p:sp>
      <p:sp>
        <p:nvSpPr>
          <p:cNvPr id="57" name="Text Placeholder 9">
            <a:extLst>
              <a:ext uri="{FF2B5EF4-FFF2-40B4-BE49-F238E27FC236}">
                <a16:creationId xmlns:a16="http://schemas.microsoft.com/office/drawing/2014/main" id="{10AF472D-7563-4DB8-BDAB-F8D16170DDFF}"/>
              </a:ext>
            </a:extLst>
          </p:cNvPr>
          <p:cNvSpPr>
            <a:spLocks noGrp="1"/>
          </p:cNvSpPr>
          <p:nvPr>
            <p:ph type="body" sz="quarter" idx="11"/>
          </p:nvPr>
        </p:nvSpPr>
        <p:spPr>
          <a:xfrm>
            <a:off x="247637" y="626475"/>
            <a:ext cx="4761333" cy="4001095"/>
          </a:xfrm>
        </p:spPr>
        <p:txBody>
          <a:bodyPr numCol="1"/>
          <a:lstStyle/>
          <a:p>
            <a:pPr marL="269875" lvl="2" indent="-269875"/>
            <a:r>
              <a:rPr lang="en-US" dirty="0"/>
              <a:t>MDM is a set of policies, standards, processes, governance, stewardships, and tools that combined create a commonly trusted, consistent, accurate, and controlled set of “master data” for critical business from across internal and external data sources and applications</a:t>
            </a:r>
          </a:p>
          <a:p>
            <a:pPr marL="269875" lvl="2" indent="-269875"/>
            <a:r>
              <a:rPr lang="en-US" dirty="0"/>
              <a:t>With master data management, National Grid will have an authoritative and reliable source of business critical master data that will help better decision making and will support regulatory requirements, Business Analytics and Digital Transformation</a:t>
            </a:r>
          </a:p>
          <a:p>
            <a:pPr marL="269875" lvl="2" indent="-269875"/>
            <a:r>
              <a:rPr lang="en-US" dirty="0"/>
              <a:t>Core master data entity includes Customer, Workforce, Asset, Location, Product, Vendor, Reference etc. </a:t>
            </a:r>
          </a:p>
        </p:txBody>
      </p:sp>
      <p:graphicFrame>
        <p:nvGraphicFramePr>
          <p:cNvPr id="5" name="Diagram 4">
            <a:extLst>
              <a:ext uri="{FF2B5EF4-FFF2-40B4-BE49-F238E27FC236}">
                <a16:creationId xmlns:a16="http://schemas.microsoft.com/office/drawing/2014/main" id="{8FC6904C-D930-4ABA-B78A-38B8169F1D45}"/>
              </a:ext>
            </a:extLst>
          </p:cNvPr>
          <p:cNvGraphicFramePr/>
          <p:nvPr/>
        </p:nvGraphicFramePr>
        <p:xfrm>
          <a:off x="4898379" y="432902"/>
          <a:ext cx="432654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171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0" y="112729"/>
            <a:ext cx="8497370" cy="430887"/>
          </a:xfrm>
        </p:spPr>
        <p:txBody>
          <a:bodyPr/>
          <a:lstStyle/>
          <a:p>
            <a:r>
              <a:rPr lang="en-US" dirty="0"/>
              <a:t>Master Data Management High Level Architecture</a:t>
            </a:r>
          </a:p>
        </p:txBody>
      </p:sp>
      <p:pic>
        <p:nvPicPr>
          <p:cNvPr id="4" name="Picture 3">
            <a:extLst>
              <a:ext uri="{FF2B5EF4-FFF2-40B4-BE49-F238E27FC236}">
                <a16:creationId xmlns:a16="http://schemas.microsoft.com/office/drawing/2014/main" id="{AF1DDC0E-433E-4A3B-B60B-9F9C2857AEC5}"/>
              </a:ext>
            </a:extLst>
          </p:cNvPr>
          <p:cNvPicPr>
            <a:picLocks noChangeAspect="1"/>
          </p:cNvPicPr>
          <p:nvPr/>
        </p:nvPicPr>
        <p:blipFill>
          <a:blip r:embed="rId3"/>
          <a:stretch>
            <a:fillRect/>
          </a:stretch>
        </p:blipFill>
        <p:spPr>
          <a:xfrm>
            <a:off x="117475" y="1019175"/>
            <a:ext cx="8909050" cy="3105150"/>
          </a:xfrm>
          <a:prstGeom prst="rect">
            <a:avLst/>
          </a:prstGeom>
        </p:spPr>
      </p:pic>
    </p:spTree>
    <p:extLst>
      <p:ext uri="{BB962C8B-B14F-4D97-AF65-F5344CB8AC3E}">
        <p14:creationId xmlns:p14="http://schemas.microsoft.com/office/powerpoint/2010/main" val="3363999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88" y="108381"/>
            <a:ext cx="8497370" cy="430887"/>
          </a:xfrm>
        </p:spPr>
        <p:txBody>
          <a:bodyPr/>
          <a:lstStyle/>
          <a:p>
            <a:r>
              <a:rPr lang="en-US" dirty="0"/>
              <a:t>MDM implementation Style</a:t>
            </a:r>
          </a:p>
        </p:txBody>
      </p:sp>
      <p:pic>
        <p:nvPicPr>
          <p:cNvPr id="5" name="Picture 4">
            <a:extLst>
              <a:ext uri="{FF2B5EF4-FFF2-40B4-BE49-F238E27FC236}">
                <a16:creationId xmlns:a16="http://schemas.microsoft.com/office/drawing/2014/main" id="{6C370D60-AEA9-40A7-A756-8E5631D4D5D2}"/>
              </a:ext>
            </a:extLst>
          </p:cNvPr>
          <p:cNvPicPr>
            <a:picLocks noChangeAspect="1"/>
          </p:cNvPicPr>
          <p:nvPr/>
        </p:nvPicPr>
        <p:blipFill>
          <a:blip r:embed="rId3"/>
          <a:stretch>
            <a:fillRect/>
          </a:stretch>
        </p:blipFill>
        <p:spPr>
          <a:xfrm>
            <a:off x="6123709" y="437827"/>
            <a:ext cx="2584545" cy="2011539"/>
          </a:xfrm>
          <a:prstGeom prst="rect">
            <a:avLst/>
          </a:prstGeom>
        </p:spPr>
      </p:pic>
      <p:pic>
        <p:nvPicPr>
          <p:cNvPr id="6" name="Picture 5">
            <a:extLst>
              <a:ext uri="{FF2B5EF4-FFF2-40B4-BE49-F238E27FC236}">
                <a16:creationId xmlns:a16="http://schemas.microsoft.com/office/drawing/2014/main" id="{ED4BA925-7F0E-4A3B-9FC4-93445786E6F4}"/>
              </a:ext>
            </a:extLst>
          </p:cNvPr>
          <p:cNvPicPr>
            <a:picLocks noChangeAspect="1"/>
          </p:cNvPicPr>
          <p:nvPr/>
        </p:nvPicPr>
        <p:blipFill>
          <a:blip r:embed="rId4"/>
          <a:stretch>
            <a:fillRect/>
          </a:stretch>
        </p:blipFill>
        <p:spPr>
          <a:xfrm>
            <a:off x="6123710" y="2710815"/>
            <a:ext cx="2563114" cy="1994860"/>
          </a:xfrm>
          <a:prstGeom prst="rect">
            <a:avLst/>
          </a:prstGeom>
        </p:spPr>
      </p:pic>
      <p:sp>
        <p:nvSpPr>
          <p:cNvPr id="14" name="TextBox 13">
            <a:extLst>
              <a:ext uri="{FF2B5EF4-FFF2-40B4-BE49-F238E27FC236}">
                <a16:creationId xmlns:a16="http://schemas.microsoft.com/office/drawing/2014/main" id="{003BED79-1596-4EF7-8968-B941290877C5}"/>
              </a:ext>
            </a:extLst>
          </p:cNvPr>
          <p:cNvSpPr txBox="1"/>
          <p:nvPr/>
        </p:nvSpPr>
        <p:spPr bwMode="auto">
          <a:xfrm>
            <a:off x="325325" y="599547"/>
            <a:ext cx="5798384"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175895" indent="-175895"/>
            <a:r>
              <a:rPr lang="en-US" sz="1100" b="0" i="1" dirty="0">
                <a:solidFill>
                  <a:schemeClr val="tx1">
                    <a:lumMod val="75000"/>
                  </a:schemeClr>
                </a:solidFill>
                <a:latin typeface="Arial" panose="020B0604020202020204" pitchFamily="34" charset="0"/>
              </a:rPr>
              <a:t>Build an MDM index with limited key identifier fields and the full data stays in source system</a:t>
            </a:r>
            <a:endParaRPr lang="en-US" sz="1100" i="1" dirty="0">
              <a:solidFill>
                <a:srgbClr val="00148C"/>
              </a:solidFill>
              <a:latin typeface="Arial" panose="020B0604020202020204" pitchFamily="34" charset="0"/>
              <a:cs typeface="Arial" panose="020B0604020202020204" pitchFamily="34" charset="0"/>
            </a:endParaRPr>
          </a:p>
          <a:p>
            <a:pPr marL="175895" indent="-175895">
              <a:spcAft>
                <a:spcPts val="0"/>
              </a:spcAft>
            </a:pPr>
            <a:r>
              <a:rPr lang="en-US" sz="1100" dirty="0">
                <a:solidFill>
                  <a:srgbClr val="00148C"/>
                </a:solidFill>
                <a:latin typeface="Arial" panose="020B0604020202020204" pitchFamily="34" charset="0"/>
              </a:rPr>
              <a:t>Pros: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Less intrusive as no impact to source systems</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Quick and inexpensive to set up</a:t>
            </a:r>
            <a:endParaRPr lang="en-US" sz="1100" b="0" dirty="0">
              <a:solidFill>
                <a:schemeClr val="tx1">
                  <a:lumMod val="75000"/>
                </a:schemeClr>
              </a:solidFill>
              <a:cs typeface="Arial"/>
            </a:endParaRPr>
          </a:p>
          <a:p>
            <a:pPr marL="175895" indent="-175895">
              <a:spcAft>
                <a:spcPts val="0"/>
              </a:spcAft>
            </a:pPr>
            <a:r>
              <a:rPr lang="en-US" sz="1100" dirty="0">
                <a:solidFill>
                  <a:srgbClr val="00148C"/>
                </a:solidFill>
                <a:latin typeface="Arial" panose="020B0604020202020204" pitchFamily="34" charset="0"/>
              </a:rPr>
              <a:t>Cons: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Complex to build 360 view if more source systems</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Require most MDM configuration</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r>
              <a:rPr lang="en-US" sz="1100" b="0" dirty="0">
                <a:solidFill>
                  <a:schemeClr val="tx1">
                    <a:lumMod val="75000"/>
                  </a:schemeClr>
                </a:solidFill>
              </a:rPr>
              <a:t>Requires retrieving master data from the source systems</a:t>
            </a:r>
            <a:endParaRPr lang="en-US" sz="1100" b="0" dirty="0">
              <a:solidFill>
                <a:schemeClr val="tx1">
                  <a:lumMod val="75000"/>
                </a:schemeClr>
              </a:solidFill>
              <a:cs typeface="Arial"/>
            </a:endParaRPr>
          </a:p>
          <a:p>
            <a:pPr marL="175895" indent="-175895">
              <a:spcAft>
                <a:spcPts val="0"/>
              </a:spcAft>
            </a:pPr>
            <a:r>
              <a:rPr lang="en-US" sz="1100" dirty="0">
                <a:solidFill>
                  <a:srgbClr val="00148C"/>
                </a:solidFill>
                <a:latin typeface="Arial" panose="020B0604020202020204" pitchFamily="34" charset="0"/>
              </a:rPr>
              <a:t>Possible NG use cases:</a:t>
            </a:r>
            <a:endParaRPr lang="en-US" sz="1100" dirty="0">
              <a:solidFill>
                <a:srgbClr val="00148C"/>
              </a:solidFill>
              <a:latin typeface="Arial" panose="020B0604020202020204" pitchFamily="34" charset="0"/>
              <a:cs typeface="Arial" panose="020B0604020202020204" pitchFamily="34" charset="0"/>
            </a:endParaRPr>
          </a:p>
          <a:p>
            <a:pPr marL="175895" indent="-175895">
              <a:spcAft>
                <a:spcPts val="0"/>
              </a:spcAft>
              <a:buFont typeface="Arial" panose="020B0604020202020204" pitchFamily="34" charset="0"/>
              <a:buChar char="•"/>
            </a:pPr>
            <a:r>
              <a:rPr lang="en-US" sz="1100" b="0" dirty="0">
                <a:solidFill>
                  <a:schemeClr val="tx1">
                    <a:lumMod val="75000"/>
                  </a:schemeClr>
                </a:solidFill>
              </a:rPr>
              <a:t>When only one or two source systems for system of record/truth</a:t>
            </a:r>
            <a:endParaRPr lang="en-US" sz="1100" b="0" dirty="0">
              <a:solidFill>
                <a:schemeClr val="tx1">
                  <a:lumMod val="75000"/>
                </a:schemeClr>
              </a:solidFill>
              <a:cs typeface="Arial"/>
            </a:endParaRPr>
          </a:p>
          <a:p>
            <a:pPr marL="175895" indent="-175895">
              <a:spcAft>
                <a:spcPts val="0"/>
              </a:spcAft>
              <a:buFont typeface="Arial" panose="020B0604020202020204" pitchFamily="34" charset="0"/>
              <a:buChar char="•"/>
            </a:pPr>
            <a:endParaRPr lang="en-US" sz="1100" b="0" dirty="0">
              <a:solidFill>
                <a:schemeClr val="tx1">
                  <a:lumMod val="75000"/>
                </a:schemeClr>
              </a:solidFill>
              <a:cs typeface="Arial"/>
            </a:endParaRPr>
          </a:p>
          <a:p>
            <a:pPr>
              <a:spcAft>
                <a:spcPts val="0"/>
              </a:spcAft>
            </a:pPr>
            <a:endParaRPr lang="en-US" sz="1100" b="0" dirty="0">
              <a:solidFill>
                <a:schemeClr val="tx1">
                  <a:lumMod val="75000"/>
                </a:schemeClr>
              </a:solidFill>
              <a:latin typeface="Arial"/>
              <a:cs typeface="Arial"/>
            </a:endParaRPr>
          </a:p>
          <a:p>
            <a:r>
              <a:rPr lang="en-US" sz="1100" b="0" i="1" dirty="0">
                <a:solidFill>
                  <a:schemeClr val="tx1">
                    <a:lumMod val="75000"/>
                  </a:schemeClr>
                </a:solidFill>
                <a:latin typeface="Arial" panose="020B0604020202020204" pitchFamily="34" charset="0"/>
              </a:rPr>
              <a:t>Build an MDM centralized repository with curated master data, allow data stewards to correct data in the MDM tool. Cleansed master data is not sync up with source systems</a:t>
            </a:r>
            <a:endParaRPr lang="en-US" sz="1100" i="1" dirty="0">
              <a:solidFill>
                <a:srgbClr val="00148C"/>
              </a:solidFill>
              <a:latin typeface="Arial" panose="020B0604020202020204" pitchFamily="34" charset="0"/>
            </a:endParaRPr>
          </a:p>
          <a:p>
            <a:pPr>
              <a:spcAft>
                <a:spcPts val="0"/>
              </a:spcAft>
            </a:pPr>
            <a:r>
              <a:rPr lang="en-US" sz="1100" i="1" dirty="0">
                <a:solidFill>
                  <a:srgbClr val="00148C"/>
                </a:solidFill>
                <a:latin typeface="Arial" panose="020B0604020202020204" pitchFamily="34" charset="0"/>
              </a:rPr>
              <a:t>Pros:</a:t>
            </a:r>
          </a:p>
          <a:p>
            <a:pPr marL="174625" indent="-174625">
              <a:spcAft>
                <a:spcPts val="0"/>
              </a:spcAft>
              <a:buFont typeface="Arial" panose="020B0604020202020204" pitchFamily="34" charset="0"/>
              <a:buChar char="•"/>
            </a:pPr>
            <a:r>
              <a:rPr lang="en-US" sz="1100" b="0" dirty="0">
                <a:solidFill>
                  <a:schemeClr val="tx1">
                    <a:lumMod val="75000"/>
                  </a:schemeClr>
                </a:solidFill>
              </a:rPr>
              <a:t>Less intrusive as no impact to source systems</a:t>
            </a:r>
          </a:p>
          <a:p>
            <a:pPr marL="174625" indent="-174625">
              <a:spcAft>
                <a:spcPts val="0"/>
              </a:spcAft>
              <a:buFont typeface="Arial" panose="020B0604020202020204" pitchFamily="34" charset="0"/>
              <a:buChar char="•"/>
            </a:pPr>
            <a:r>
              <a:rPr lang="en-US" sz="1100" b="0" dirty="0">
                <a:solidFill>
                  <a:schemeClr val="tx1">
                    <a:lumMod val="75000"/>
                  </a:schemeClr>
                </a:solidFill>
              </a:rPr>
              <a:t>Quick and inexpensive to set up</a:t>
            </a:r>
          </a:p>
          <a:p>
            <a:pPr marL="174625" indent="-174625">
              <a:spcAft>
                <a:spcPts val="0"/>
              </a:spcAft>
              <a:buFont typeface="Arial" panose="020B0604020202020204" pitchFamily="34" charset="0"/>
              <a:buChar char="•"/>
            </a:pPr>
            <a:r>
              <a:rPr lang="en-US" sz="1100" b="0" dirty="0">
                <a:solidFill>
                  <a:schemeClr val="tx1">
                    <a:lumMod val="75000"/>
                  </a:schemeClr>
                </a:solidFill>
              </a:rPr>
              <a:t>MDM is a repository for Golden master record</a:t>
            </a:r>
          </a:p>
          <a:p>
            <a:pPr marL="174625" indent="-174625">
              <a:spcAft>
                <a:spcPts val="0"/>
              </a:spcAft>
              <a:buFont typeface="Arial" panose="020B0604020202020204" pitchFamily="34" charset="0"/>
              <a:buChar char="•"/>
            </a:pPr>
            <a:r>
              <a:rPr lang="en-US" sz="1100" b="0" dirty="0">
                <a:solidFill>
                  <a:schemeClr val="tx1">
                    <a:lumMod val="75000"/>
                  </a:schemeClr>
                </a:solidFill>
              </a:rPr>
              <a:t>Standard MDM Configuration</a:t>
            </a:r>
          </a:p>
          <a:p>
            <a:pPr>
              <a:spcAft>
                <a:spcPts val="0"/>
              </a:spcAft>
            </a:pPr>
            <a:r>
              <a:rPr lang="en-US" sz="1100" i="1" dirty="0">
                <a:solidFill>
                  <a:srgbClr val="00148C"/>
                </a:solidFill>
                <a:latin typeface="Arial" panose="020B0604020202020204" pitchFamily="34" charset="0"/>
              </a:rPr>
              <a:t>Cons:</a:t>
            </a:r>
          </a:p>
          <a:p>
            <a:pPr marL="174625" indent="-174625">
              <a:spcAft>
                <a:spcPts val="0"/>
              </a:spcAft>
              <a:buFont typeface="Arial" panose="020B0604020202020204" pitchFamily="34" charset="0"/>
              <a:buChar char="•"/>
            </a:pPr>
            <a:r>
              <a:rPr lang="en-US" sz="1100" b="0" dirty="0">
                <a:solidFill>
                  <a:schemeClr val="tx1">
                    <a:lumMod val="75000"/>
                  </a:schemeClr>
                </a:solidFill>
              </a:rPr>
              <a:t>Possible to have data discrepancies between source systems and the MDM tool</a:t>
            </a:r>
          </a:p>
          <a:p>
            <a:pPr marL="174625" indent="-174625">
              <a:spcAft>
                <a:spcPts val="0"/>
              </a:spcAft>
              <a:buFont typeface="Arial" panose="020B0604020202020204" pitchFamily="34" charset="0"/>
              <a:buChar char="•"/>
            </a:pPr>
            <a:r>
              <a:rPr lang="en-US" sz="1100" b="0" dirty="0">
                <a:solidFill>
                  <a:schemeClr val="tx1">
                    <a:lumMod val="75000"/>
                  </a:schemeClr>
                </a:solidFill>
              </a:rPr>
              <a:t>Requires manual updates in source systems for data quality issues</a:t>
            </a:r>
          </a:p>
          <a:p>
            <a:pPr>
              <a:spcAft>
                <a:spcPts val="0"/>
              </a:spcAft>
            </a:pPr>
            <a:r>
              <a:rPr lang="en-US" sz="1100" dirty="0">
                <a:solidFill>
                  <a:srgbClr val="00148C"/>
                </a:solidFill>
                <a:latin typeface="Arial" panose="020B0604020202020204" pitchFamily="34" charset="0"/>
              </a:rPr>
              <a:t>Possible NG use cases:</a:t>
            </a:r>
          </a:p>
          <a:p>
            <a:pPr marL="171450" indent="-171450">
              <a:spcAft>
                <a:spcPts val="0"/>
              </a:spcAft>
              <a:buFont typeface="Arial" panose="020B0604020202020204" pitchFamily="34" charset="0"/>
              <a:buChar char="•"/>
            </a:pPr>
            <a:r>
              <a:rPr lang="en-US" sz="1100" b="0" dirty="0">
                <a:solidFill>
                  <a:schemeClr val="tx1">
                    <a:lumMod val="75000"/>
                  </a:schemeClr>
                </a:solidFill>
              </a:rPr>
              <a:t>When multiple source systems and they are not able load cleansed data automatically</a:t>
            </a:r>
          </a:p>
        </p:txBody>
      </p:sp>
      <p:sp>
        <p:nvSpPr>
          <p:cNvPr id="15" name="TextBox 14">
            <a:extLst>
              <a:ext uri="{FF2B5EF4-FFF2-40B4-BE49-F238E27FC236}">
                <a16:creationId xmlns:a16="http://schemas.microsoft.com/office/drawing/2014/main" id="{A9879A7E-0247-48FF-A5F2-D3AC7FB502A2}"/>
              </a:ext>
            </a:extLst>
          </p:cNvPr>
          <p:cNvSpPr txBox="1"/>
          <p:nvPr/>
        </p:nvSpPr>
        <p:spPr bwMode="auto">
          <a:xfrm>
            <a:off x="202354" y="427091"/>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1. Registry</a:t>
            </a:r>
            <a:endParaRPr lang="en-US" sz="1100" b="0" dirty="0">
              <a:solidFill>
                <a:schemeClr val="tx1">
                  <a:lumMod val="75000"/>
                </a:schemeClr>
              </a:solidFill>
            </a:endParaRPr>
          </a:p>
        </p:txBody>
      </p:sp>
      <p:sp>
        <p:nvSpPr>
          <p:cNvPr id="16" name="TextBox 15">
            <a:extLst>
              <a:ext uri="{FF2B5EF4-FFF2-40B4-BE49-F238E27FC236}">
                <a16:creationId xmlns:a16="http://schemas.microsoft.com/office/drawing/2014/main" id="{868D403F-5056-4250-B3F2-C4D93B7CE925}"/>
              </a:ext>
            </a:extLst>
          </p:cNvPr>
          <p:cNvSpPr txBox="1"/>
          <p:nvPr/>
        </p:nvSpPr>
        <p:spPr bwMode="auto">
          <a:xfrm>
            <a:off x="202353" y="2487020"/>
            <a:ext cx="1635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i="1" dirty="0">
                <a:solidFill>
                  <a:srgbClr val="00148C"/>
                </a:solidFill>
                <a:latin typeface="Arial" panose="020B0604020202020204" pitchFamily="34" charset="0"/>
              </a:rPr>
              <a:t>2. Consolidating</a:t>
            </a:r>
          </a:p>
        </p:txBody>
      </p:sp>
    </p:spTree>
    <p:extLst>
      <p:ext uri="{BB962C8B-B14F-4D97-AF65-F5344CB8AC3E}">
        <p14:creationId xmlns:p14="http://schemas.microsoft.com/office/powerpoint/2010/main" val="3013704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D0F478B68CCB418629D5A3D5ECB678" ma:contentTypeVersion="12" ma:contentTypeDescription="Create a new document." ma:contentTypeScope="" ma:versionID="138bd2563609da7d5a9db950db7f5b8f">
  <xsd:schema xmlns:xsd="http://www.w3.org/2001/XMLSchema" xmlns:xs="http://www.w3.org/2001/XMLSchema" xmlns:p="http://schemas.microsoft.com/office/2006/metadata/properties" xmlns:ns3="2fb88c42-9484-45db-b1a7-c717f8961fa6" xmlns:ns4="d04553ff-5444-4dd5-ba90-cf9ec227a264" targetNamespace="http://schemas.microsoft.com/office/2006/metadata/properties" ma:root="true" ma:fieldsID="2e3ed490b5bcd9cf790df84676ec4f50" ns3:_="" ns4:_="">
    <xsd:import namespace="2fb88c42-9484-45db-b1a7-c717f8961fa6"/>
    <xsd:import namespace="d04553ff-5444-4dd5-ba90-cf9ec227a26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b88c42-9484-45db-b1a7-c717f8961f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53ff-5444-4dd5-ba90-cf9ec227a2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2C987D-4A47-4F11-8121-36694FAAAC40}">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2fb88c42-9484-45db-b1a7-c717f8961fa6"/>
    <ds:schemaRef ds:uri="http://purl.org/dc/terms/"/>
    <ds:schemaRef ds:uri="http://schemas.openxmlformats.org/package/2006/metadata/core-properties"/>
    <ds:schemaRef ds:uri="http://purl.org/dc/dcmitype/"/>
    <ds:schemaRef ds:uri="d04553ff-5444-4dd5-ba90-cf9ec227a264"/>
    <ds:schemaRef ds:uri="http://www.w3.org/XML/1998/namespace"/>
  </ds:schemaRefs>
</ds:datastoreItem>
</file>

<file path=customXml/itemProps2.xml><?xml version="1.0" encoding="utf-8"?>
<ds:datastoreItem xmlns:ds="http://schemas.openxmlformats.org/officeDocument/2006/customXml" ds:itemID="{9660FBF8-9DE6-471E-913A-3152BA878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b88c42-9484-45db-b1a7-c717f8961fa6"/>
    <ds:schemaRef ds:uri="d04553ff-5444-4dd5-ba90-cf9ec227a2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EE5461-4101-49A9-A707-0A90845F1E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27695</TotalTime>
  <Words>764</Words>
  <Application>Microsoft Office PowerPoint</Application>
  <PresentationFormat>On-screen Show (16:9)</PresentationFormat>
  <Paragraphs>132</Paragraphs>
  <Slides>11</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NG_PPT_16x9_Generic_template-blue</vt:lpstr>
      <vt:lpstr>Master Data Management for US Asset </vt:lpstr>
      <vt:lpstr>PowerPoint Presentation</vt:lpstr>
      <vt:lpstr> Meta Data, Master Data, Transaction Data</vt:lpstr>
      <vt:lpstr>Example: US Customer Gas Bill</vt:lpstr>
      <vt:lpstr>PowerPoint Presentation</vt:lpstr>
      <vt:lpstr>PowerPoint Presentation</vt:lpstr>
      <vt:lpstr>Master Data Management (MDM)</vt:lpstr>
      <vt:lpstr>Master Data Management High Level Architecture</vt:lpstr>
      <vt:lpstr>MDM implementation Style</vt:lpstr>
      <vt:lpstr>MDM implementation Style</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Thomson, Fraser</dc:creator>
  <cp:lastModifiedBy>Ajwaliya, Nishit</cp:lastModifiedBy>
  <cp:revision>41</cp:revision>
  <cp:lastPrinted>2018-08-10T07:16:05Z</cp:lastPrinted>
  <dcterms:created xsi:type="dcterms:W3CDTF">2018-09-19T13:44:21Z</dcterms:created>
  <dcterms:modified xsi:type="dcterms:W3CDTF">2022-09-19T01:03:37Z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0x0101001AD0F478B68CCB418629D5A3D5ECB678</vt:lpwstr>
  </property>
</Properties>
</file>