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12"/>
  </p:notesMasterIdLst>
  <p:handoutMasterIdLst>
    <p:handoutMasterId r:id="rId13"/>
  </p:handoutMasterIdLst>
  <p:sldIdLst>
    <p:sldId id="2147307527" r:id="rId5"/>
    <p:sldId id="2147307531" r:id="rId6"/>
    <p:sldId id="2147307525" r:id="rId7"/>
    <p:sldId id="2147307484" r:id="rId8"/>
    <p:sldId id="2147307529" r:id="rId9"/>
    <p:sldId id="2147307530" r:id="rId10"/>
    <p:sldId id="2147307528" r:id="rId11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A70"/>
    <a:srgbClr val="B20E12"/>
    <a:srgbClr val="B2DE82"/>
    <a:srgbClr val="C9E8A6"/>
    <a:srgbClr val="7FFFF8"/>
    <a:srgbClr val="B4DF85"/>
    <a:srgbClr val="FFFFFF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ED95F-66EA-4DE2-9EEE-7780055E1E73}" v="2" dt="2023-02-01T20:04:38.8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72"/>
      </p:cViewPr>
      <p:guideLst>
        <p:guide orient="horz" pos="962"/>
        <p:guide pos="748"/>
        <p:guide orient="horz" pos="22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915ED95F-66EA-4DE2-9EEE-7780055E1E73}"/>
    <pc:docChg chg="custSel addSld modSld">
      <pc:chgData name="Ajwaliya, Nishit" userId="d6171631-3d08-453d-8afd-2dc62a5026e2" providerId="ADAL" clId="{915ED95F-66EA-4DE2-9EEE-7780055E1E73}" dt="2023-02-01T20:05:00.080" v="47" actId="1076"/>
      <pc:docMkLst>
        <pc:docMk/>
      </pc:docMkLst>
      <pc:sldChg chg="modSp">
        <pc:chgData name="Ajwaliya, Nishit" userId="d6171631-3d08-453d-8afd-2dc62a5026e2" providerId="ADAL" clId="{915ED95F-66EA-4DE2-9EEE-7780055E1E73}" dt="2023-02-01T20:04:11.223" v="24" actId="20577"/>
        <pc:sldMkLst>
          <pc:docMk/>
          <pc:sldMk cId="4091386711" sldId="2147307527"/>
        </pc:sldMkLst>
        <pc:spChg chg="mod">
          <ac:chgData name="Ajwaliya, Nishit" userId="d6171631-3d08-453d-8afd-2dc62a5026e2" providerId="ADAL" clId="{915ED95F-66EA-4DE2-9EEE-7780055E1E73}" dt="2023-02-01T20:04:11.223" v="24" actId="20577"/>
          <ac:spMkLst>
            <pc:docMk/>
            <pc:sldMk cId="4091386711" sldId="2147307527"/>
            <ac:spMk id="2" creationId="{65606505-0DE3-4026-B55A-3FA303F48ACA}"/>
          </ac:spMkLst>
        </pc:spChg>
      </pc:sldChg>
      <pc:sldChg chg="addSp delSp modSp add">
        <pc:chgData name="Ajwaliya, Nishit" userId="d6171631-3d08-453d-8afd-2dc62a5026e2" providerId="ADAL" clId="{915ED95F-66EA-4DE2-9EEE-7780055E1E73}" dt="2023-02-01T20:05:00.080" v="47" actId="1076"/>
        <pc:sldMkLst>
          <pc:docMk/>
          <pc:sldMk cId="3726535105" sldId="2147307531"/>
        </pc:sldMkLst>
        <pc:spChg chg="mod">
          <ac:chgData name="Ajwaliya, Nishit" userId="d6171631-3d08-453d-8afd-2dc62a5026e2" providerId="ADAL" clId="{915ED95F-66EA-4DE2-9EEE-7780055E1E73}" dt="2023-02-01T20:04:26.250" v="42" actId="20577"/>
          <ac:spMkLst>
            <pc:docMk/>
            <pc:sldMk cId="3726535105" sldId="2147307531"/>
            <ac:spMk id="2" creationId="{65606505-0DE3-4026-B55A-3FA303F48ACA}"/>
          </ac:spMkLst>
        </pc:spChg>
        <pc:picChg chg="add mod">
          <ac:chgData name="Ajwaliya, Nishit" userId="d6171631-3d08-453d-8afd-2dc62a5026e2" providerId="ADAL" clId="{915ED95F-66EA-4DE2-9EEE-7780055E1E73}" dt="2023-02-01T20:05:00.080" v="47" actId="1076"/>
          <ac:picMkLst>
            <pc:docMk/>
            <pc:sldMk cId="3726535105" sldId="2147307531"/>
            <ac:picMk id="3" creationId="{058E1099-E4E1-4AA4-834E-6554F962AFB3}"/>
          </ac:picMkLst>
        </pc:picChg>
        <pc:picChg chg="del">
          <ac:chgData name="Ajwaliya, Nishit" userId="d6171631-3d08-453d-8afd-2dc62a5026e2" providerId="ADAL" clId="{915ED95F-66EA-4DE2-9EEE-7780055E1E73}" dt="2023-02-01T20:04:28.596" v="43" actId="478"/>
          <ac:picMkLst>
            <pc:docMk/>
            <pc:sldMk cId="3726535105" sldId="2147307531"/>
            <ac:picMk id="5" creationId="{4638B0F7-808E-41C8-B1F5-62933B94FD3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01/02/2023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01/02/2023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/>
              <a:t>                -  Note: </a:t>
            </a:r>
            <a:r>
              <a:rPr lang="en-US" sz="1600" b="0">
                <a:solidFill>
                  <a:schemeClr val="tx1"/>
                </a:solidFill>
              </a:rPr>
              <a:t>CRM and Marketing Automation Completes in Dec 2022</a:t>
            </a:r>
            <a:endParaRPr lang="en-US"/>
          </a:p>
          <a:p>
            <a:pPr marL="342900" indent="-342900">
              <a:buAutoNum type="arabicPeriod" startAt="3"/>
            </a:pPr>
            <a:r>
              <a:rPr lang="en-US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81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/>
              <a:t>                -  Note: </a:t>
            </a:r>
            <a:r>
              <a:rPr lang="en-US" sz="1600" b="0">
                <a:solidFill>
                  <a:schemeClr val="tx1"/>
                </a:solidFill>
              </a:rPr>
              <a:t>CRM and Marketing Automation Completes in Dec 2022</a:t>
            </a:r>
            <a:endParaRPr lang="en-US"/>
          </a:p>
          <a:p>
            <a:pPr marL="342900" indent="-342900">
              <a:buAutoNum type="arabicPeriod" startAt="3"/>
            </a:pPr>
            <a:r>
              <a:rPr lang="en-US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72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82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/>
              <a:t>                -  Note: </a:t>
            </a:r>
            <a:r>
              <a:rPr lang="en-US" sz="1600" b="0">
                <a:solidFill>
                  <a:schemeClr val="tx1"/>
                </a:solidFill>
              </a:rPr>
              <a:t>CRM and Marketing Automation Completes in Dec 2022</a:t>
            </a:r>
            <a:endParaRPr lang="en-US"/>
          </a:p>
          <a:p>
            <a:pPr marL="342900" indent="-342900">
              <a:buAutoNum type="arabicPeriod" startAt="3"/>
            </a:pPr>
            <a:r>
              <a:rPr lang="en-US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470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/>
              <a:t>                -  Note: </a:t>
            </a:r>
            <a:r>
              <a:rPr lang="en-US" sz="1600" b="0">
                <a:solidFill>
                  <a:schemeClr val="tx1"/>
                </a:solidFill>
              </a:rPr>
              <a:t>CRM and Marketing Automation Completes in Dec 2022</a:t>
            </a:r>
            <a:endParaRPr lang="en-US"/>
          </a:p>
          <a:p>
            <a:pPr marL="342900" indent="-342900">
              <a:buAutoNum type="arabicPeriod" startAt="3"/>
            </a:pPr>
            <a:r>
              <a:rPr lang="en-US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76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image" Target="../media/image11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notesSlide" Target="../notesSlides/notesSlide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tags" Target="../tags/tag65.xml"/><Relationship Id="rId39" Type="http://schemas.openxmlformats.org/officeDocument/2006/relationships/tags" Target="../tags/tag78.xml"/><Relationship Id="rId3" Type="http://schemas.openxmlformats.org/officeDocument/2006/relationships/tags" Target="../tags/tag42.xml"/><Relationship Id="rId21" Type="http://schemas.openxmlformats.org/officeDocument/2006/relationships/tags" Target="../tags/tag60.xml"/><Relationship Id="rId34" Type="http://schemas.openxmlformats.org/officeDocument/2006/relationships/tags" Target="../tags/tag73.xml"/><Relationship Id="rId42" Type="http://schemas.openxmlformats.org/officeDocument/2006/relationships/tags" Target="../tags/tag81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33" Type="http://schemas.openxmlformats.org/officeDocument/2006/relationships/tags" Target="../tags/tag72.xml"/><Relationship Id="rId38" Type="http://schemas.openxmlformats.org/officeDocument/2006/relationships/tags" Target="../tags/tag77.xml"/><Relationship Id="rId46" Type="http://schemas.openxmlformats.org/officeDocument/2006/relationships/image" Target="../media/image11.png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29" Type="http://schemas.openxmlformats.org/officeDocument/2006/relationships/tags" Target="../tags/tag68.xml"/><Relationship Id="rId41" Type="http://schemas.openxmlformats.org/officeDocument/2006/relationships/tags" Target="../tags/tag80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32" Type="http://schemas.openxmlformats.org/officeDocument/2006/relationships/tags" Target="../tags/tag71.xml"/><Relationship Id="rId37" Type="http://schemas.openxmlformats.org/officeDocument/2006/relationships/tags" Target="../tags/tag76.xml"/><Relationship Id="rId40" Type="http://schemas.openxmlformats.org/officeDocument/2006/relationships/tags" Target="../tags/tag79.xml"/><Relationship Id="rId45" Type="http://schemas.openxmlformats.org/officeDocument/2006/relationships/notesSlide" Target="../notesSlides/notesSlide5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28" Type="http://schemas.openxmlformats.org/officeDocument/2006/relationships/tags" Target="../tags/tag67.xml"/><Relationship Id="rId36" Type="http://schemas.openxmlformats.org/officeDocument/2006/relationships/tags" Target="../tags/tag75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31" Type="http://schemas.openxmlformats.org/officeDocument/2006/relationships/tags" Target="../tags/tag70.xml"/><Relationship Id="rId44" Type="http://schemas.openxmlformats.org/officeDocument/2006/relationships/slideLayout" Target="../slideLayouts/slideLayout1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tags" Target="../tags/tag66.xml"/><Relationship Id="rId30" Type="http://schemas.openxmlformats.org/officeDocument/2006/relationships/tags" Target="../tags/tag69.xml"/><Relationship Id="rId35" Type="http://schemas.openxmlformats.org/officeDocument/2006/relationships/tags" Target="../tags/tag74.xml"/><Relationship Id="rId43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800" dirty="0"/>
              <a:t>US Customer Platform End Architecture</a:t>
            </a:r>
            <a:endParaRPr lang="en-GB" sz="1800" b="0" dirty="0"/>
          </a:p>
        </p:txBody>
      </p:sp>
      <p:pic>
        <p:nvPicPr>
          <p:cNvPr id="5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638B0F7-808E-41C8-B1F5-62933B94F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57" y="352689"/>
            <a:ext cx="6525984" cy="47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800" dirty="0"/>
              <a:t>US Customer Platform MVP2 Architecture</a:t>
            </a:r>
            <a:endParaRPr lang="en-GB" sz="18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E1099-E4E1-4AA4-834E-6554F962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87" y="456835"/>
            <a:ext cx="7462566" cy="422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3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1" y="112730"/>
            <a:ext cx="8497370" cy="430887"/>
          </a:xfrm>
        </p:spPr>
        <p:txBody>
          <a:bodyPr/>
          <a:lstStyle/>
          <a:p>
            <a:r>
              <a:rPr lang="en-US"/>
              <a:t>US Customer Capabilities by Programs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A94FC-78F6-49A4-A9BF-0BBF64D9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92" y="482327"/>
            <a:ext cx="7024942" cy="42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TLSHAPE_SL_f6ffadc9780a4f3ab22a7e53bade919d_BackgroundRectangle">
            <a:extLst>
              <a:ext uri="{FF2B5EF4-FFF2-40B4-BE49-F238E27FC236}">
                <a16:creationId xmlns:a16="http://schemas.microsoft.com/office/drawing/2014/main" id="{24293CC2-EA11-43DE-85FC-3184F812865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5918" y="1150443"/>
            <a:ext cx="8967825" cy="1891220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OTLSHAPE_SLT_e8a0d0690d7843edaca796e8b25719da_Shape">
            <a:extLst>
              <a:ext uri="{FF2B5EF4-FFF2-40B4-BE49-F238E27FC236}">
                <a16:creationId xmlns:a16="http://schemas.microsoft.com/office/drawing/2014/main" id="{8C9ADB6B-5737-44AB-BA35-BDF2293631E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95321" y="1274854"/>
            <a:ext cx="7567649" cy="118928"/>
          </a:xfrm>
          <a:prstGeom prst="homePlat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/>
              <a:t>Business Capabilities Support</a:t>
            </a:r>
          </a:p>
        </p:txBody>
      </p:sp>
      <p:sp>
        <p:nvSpPr>
          <p:cNvPr id="142" name="OTLSHAPE_SL_f6ffadc9780a4f3ab22a7e53bade919d_BackgroundRectangle">
            <a:extLst>
              <a:ext uri="{FF2B5EF4-FFF2-40B4-BE49-F238E27FC236}">
                <a16:creationId xmlns:a16="http://schemas.microsoft.com/office/drawing/2014/main" id="{7E5D1AD3-EE5B-4258-8631-DEA307AB510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238" y="3714501"/>
            <a:ext cx="8964821" cy="602602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9" name="OTLSHAPE_SL_f6ffadc9780a4f3ab22a7e53bade919d_BackgroundRectangle">
            <a:extLst>
              <a:ext uri="{FF2B5EF4-FFF2-40B4-BE49-F238E27FC236}">
                <a16:creationId xmlns:a16="http://schemas.microsoft.com/office/drawing/2014/main" id="{2F6E28C1-E0B7-4DB7-B52F-A5FF83593D7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2423" y="3128339"/>
            <a:ext cx="8964821" cy="529019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3" name="OTLSHAPE_SLT_e8a0d0690d7843edaca796e8b25719da_Shape">
            <a:extLst>
              <a:ext uri="{FF2B5EF4-FFF2-40B4-BE49-F238E27FC236}">
                <a16:creationId xmlns:a16="http://schemas.microsoft.com/office/drawing/2014/main" id="{3272B8BB-B968-4C50-992E-6482D9F8745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5942" y="3219697"/>
            <a:ext cx="8961080" cy="127937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/>
              <a:t> MDM/DQ/DG</a:t>
            </a:r>
          </a:p>
        </p:txBody>
      </p:sp>
      <p:sp>
        <p:nvSpPr>
          <p:cNvPr id="134" name="OTLSHAPE_SLM_0aec949068fc4edb9016a17022f2fa0f_Title">
            <a:extLst>
              <a:ext uri="{FF2B5EF4-FFF2-40B4-BE49-F238E27FC236}">
                <a16:creationId xmlns:a16="http://schemas.microsoft.com/office/drawing/2014/main" id="{DDC0F982-804C-4C13-B6CF-88689038362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29603" y="3349977"/>
            <a:ext cx="11658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>
              <a:defRPr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defRPr>
            </a:lvl1pPr>
          </a:lstStyle>
          <a:p>
            <a:r>
              <a:rPr lang="en-US"/>
              <a:t>Persistent ID (leverage UDM) , Key Customer Profile and contact fields, Billing Account</a:t>
            </a:r>
          </a:p>
        </p:txBody>
      </p:sp>
      <p:sp>
        <p:nvSpPr>
          <p:cNvPr id="138" name="OTLSHAPE_SLT_e8a0d0690d7843edaca796e8b25719da_Shape">
            <a:extLst>
              <a:ext uri="{FF2B5EF4-FFF2-40B4-BE49-F238E27FC236}">
                <a16:creationId xmlns:a16="http://schemas.microsoft.com/office/drawing/2014/main" id="{C5E0B5E7-7900-49EA-AD84-0B2C9DA3631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7747" y="3790467"/>
            <a:ext cx="8911590" cy="14112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/>
              <a:t>ECDP (Snowflake)</a:t>
            </a:r>
          </a:p>
        </p:txBody>
      </p:sp>
      <p:sp>
        <p:nvSpPr>
          <p:cNvPr id="144" name="OTLSHAPE_SLM_0aec949068fc4edb9016a17022f2fa0f_Title">
            <a:extLst>
              <a:ext uri="{FF2B5EF4-FFF2-40B4-BE49-F238E27FC236}">
                <a16:creationId xmlns:a16="http://schemas.microsoft.com/office/drawing/2014/main" id="{D9F430B6-AA12-4E55-BD8E-7F722DCC89E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956545" y="3354199"/>
            <a:ext cx="95360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>
                <a:cs typeface="Calibri"/>
              </a:rPr>
              <a:t>Customer Demographic, </a:t>
            </a:r>
            <a:endParaRPr lang="en-US"/>
          </a:p>
          <a:p>
            <a:r>
              <a:rPr lang="en-US">
                <a:cs typeface="Calibri"/>
              </a:rPr>
              <a:t>Preference, Premise, Service Account, Meter</a:t>
            </a:r>
          </a:p>
        </p:txBody>
      </p:sp>
      <p:sp>
        <p:nvSpPr>
          <p:cNvPr id="171" name="OTLSHAPE_SLM_0aec949068fc4edb9016a17022f2fa0f_Title">
            <a:extLst>
              <a:ext uri="{FF2B5EF4-FFF2-40B4-BE49-F238E27FC236}">
                <a16:creationId xmlns:a16="http://schemas.microsoft.com/office/drawing/2014/main" id="{A4968A38-1CB8-45E4-989B-D07B14C1879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95826" y="3357435"/>
            <a:ext cx="1457796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Data model, Data Catalog, Data Governance, Data Quality Profiling, CDC, Business Rules/Requirement</a:t>
            </a:r>
          </a:p>
        </p:txBody>
      </p:sp>
      <p:sp>
        <p:nvSpPr>
          <p:cNvPr id="174" name="OTLSHAPE_SLM_0aec949068fc4edb9016a17022f2fa0f_Title">
            <a:extLst>
              <a:ext uri="{FF2B5EF4-FFF2-40B4-BE49-F238E27FC236}">
                <a16:creationId xmlns:a16="http://schemas.microsoft.com/office/drawing/2014/main" id="{6E729406-BCD9-431E-8B26-6F97A4C03E0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032179" y="3358170"/>
            <a:ext cx="997273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Customer, Segments,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Programs/Plans</a:t>
            </a:r>
          </a:p>
        </p:txBody>
      </p:sp>
      <p:sp>
        <p:nvSpPr>
          <p:cNvPr id="181" name="OTLSHAPE_SLM_0aec949068fc4edb9016a17022f2fa0f_Title">
            <a:extLst>
              <a:ext uri="{FF2B5EF4-FFF2-40B4-BE49-F238E27FC236}">
                <a16:creationId xmlns:a16="http://schemas.microsoft.com/office/drawing/2014/main" id="{553BDFC6-BEB6-45E4-B002-7547682B4B9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064964" y="3931030"/>
            <a:ext cx="924701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Segments,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Program/Plan, Campaign, Campaign  Response, IVR</a:t>
            </a:r>
          </a:p>
        </p:txBody>
      </p:sp>
      <p:sp>
        <p:nvSpPr>
          <p:cNvPr id="187" name="OTLSHAPE_SLM_0aec949068fc4edb9016a17022f2fa0f_Shape">
            <a:extLst>
              <a:ext uri="{FF2B5EF4-FFF2-40B4-BE49-F238E27FC236}">
                <a16:creationId xmlns:a16="http://schemas.microsoft.com/office/drawing/2014/main" id="{EFF18A99-ABA3-4DD1-8F4C-F92ED78F9CC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371245" y="3216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671822-8FF2-476B-9E10-A02943AAFC20}"/>
              </a:ext>
            </a:extLst>
          </p:cNvPr>
          <p:cNvCxnSpPr>
            <a:cxnSpLocks/>
            <a:stCxn id="211" idx="0"/>
          </p:cNvCxnSpPr>
          <p:nvPr/>
        </p:nvCxnSpPr>
        <p:spPr bwMode="auto">
          <a:xfrm>
            <a:off x="8727568" y="1015661"/>
            <a:ext cx="18354" cy="3061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88282A2-0907-4B4B-9004-B461B0D19AEE}"/>
              </a:ext>
            </a:extLst>
          </p:cNvPr>
          <p:cNvCxnSpPr>
            <a:cxnSpLocks/>
          </p:cNvCxnSpPr>
          <p:nvPr/>
        </p:nvCxnSpPr>
        <p:spPr bwMode="auto">
          <a:xfrm>
            <a:off x="7498042" y="1026630"/>
            <a:ext cx="30857" cy="3035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961ADB8-2408-4630-9023-115E0C7AD7C2}"/>
              </a:ext>
            </a:extLst>
          </p:cNvPr>
          <p:cNvCxnSpPr>
            <a:cxnSpLocks/>
          </p:cNvCxnSpPr>
          <p:nvPr/>
        </p:nvCxnSpPr>
        <p:spPr bwMode="auto">
          <a:xfrm>
            <a:off x="6416118" y="1021768"/>
            <a:ext cx="29068" cy="3096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7B011B-7ADE-4400-839C-981A0590474B}"/>
              </a:ext>
            </a:extLst>
          </p:cNvPr>
          <p:cNvCxnSpPr/>
          <p:nvPr/>
        </p:nvCxnSpPr>
        <p:spPr bwMode="auto">
          <a:xfrm>
            <a:off x="4778387" y="1032388"/>
            <a:ext cx="28358" cy="2783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76" y="106374"/>
            <a:ext cx="9028524" cy="376946"/>
          </a:xfrm>
        </p:spPr>
        <p:txBody>
          <a:bodyPr/>
          <a:lstStyle/>
          <a:p>
            <a:r>
              <a:rPr lang="en-GB" sz="1900"/>
              <a:t>US Customer Business Capabilities Proposed Roadmap (Draft)</a:t>
            </a:r>
            <a:endParaRPr lang="en-GB" sz="1900" b="0"/>
          </a:p>
        </p:txBody>
      </p:sp>
      <p:sp>
        <p:nvSpPr>
          <p:cNvPr id="76" name="OTLSHAPE_SLM_0aec949068fc4edb9016a17022f2fa0f_Title">
            <a:extLst>
              <a:ext uri="{FF2B5EF4-FFF2-40B4-BE49-F238E27FC236}">
                <a16:creationId xmlns:a16="http://schemas.microsoft.com/office/drawing/2014/main" id="{9A520CC5-FA03-4165-9311-61DCAD63AA0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4461596" y="1019848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>
                <a:solidFill>
                  <a:schemeClr val="dk1"/>
                </a:solidFill>
              </a:rPr>
              <a:t>MVP R1</a:t>
            </a:r>
          </a:p>
          <a:p>
            <a:pPr algn="ctr">
              <a:spcAft>
                <a:spcPts val="0"/>
              </a:spcAft>
            </a:pPr>
            <a:endParaRPr lang="en-US" sz="800" spc="-2">
              <a:solidFill>
                <a:schemeClr val="dk1"/>
              </a:solidFill>
            </a:endParaRPr>
          </a:p>
        </p:txBody>
      </p:sp>
      <p:sp>
        <p:nvSpPr>
          <p:cNvPr id="105" name="OTLSHAPE_SLM_0aec949068fc4edb9016a17022f2fa0f_Title">
            <a:extLst>
              <a:ext uri="{FF2B5EF4-FFF2-40B4-BE49-F238E27FC236}">
                <a16:creationId xmlns:a16="http://schemas.microsoft.com/office/drawing/2014/main" id="{B4573916-DB99-4B23-AC58-52569CC342A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105037" y="1019848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>
                <a:solidFill>
                  <a:schemeClr val="dk1"/>
                </a:solidFill>
              </a:rPr>
              <a:t>MVP R3</a:t>
            </a:r>
          </a:p>
          <a:p>
            <a:pPr algn="ctr">
              <a:spcAft>
                <a:spcPts val="0"/>
              </a:spcAft>
            </a:pPr>
            <a:endParaRPr lang="en-US" sz="800" spc="-2">
              <a:solidFill>
                <a:schemeClr val="dk1"/>
              </a:solidFill>
            </a:endParaRPr>
          </a:p>
        </p:txBody>
      </p:sp>
      <p:sp>
        <p:nvSpPr>
          <p:cNvPr id="126" name="OTLSHAPE_SLM_0aec949068fc4edb9016a17022f2fa0f_Title">
            <a:extLst>
              <a:ext uri="{FF2B5EF4-FFF2-40B4-BE49-F238E27FC236}">
                <a16:creationId xmlns:a16="http://schemas.microsoft.com/office/drawing/2014/main" id="{F24ED024-8BEE-474D-A1C7-731AE9E7D11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171463" y="1018241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>
                <a:solidFill>
                  <a:schemeClr val="dk1"/>
                </a:solidFill>
              </a:rPr>
              <a:t>MVP R4</a:t>
            </a:r>
          </a:p>
          <a:p>
            <a:pPr algn="ctr">
              <a:spcAft>
                <a:spcPts val="0"/>
              </a:spcAft>
            </a:pPr>
            <a:endParaRPr lang="en-US" sz="800" spc="-2">
              <a:solidFill>
                <a:schemeClr val="dk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BB09D-EE89-48CC-A59F-A838F6A6E4AB}"/>
              </a:ext>
            </a:extLst>
          </p:cNvPr>
          <p:cNvSpPr/>
          <p:nvPr/>
        </p:nvSpPr>
        <p:spPr>
          <a:xfrm>
            <a:off x="7445101" y="181406"/>
            <a:ext cx="1582958" cy="32316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700" b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Management Foundational</a:t>
            </a:r>
          </a:p>
          <a:p>
            <a:pPr>
              <a:spcAft>
                <a:spcPts val="0"/>
              </a:spcAft>
            </a:pPr>
            <a:r>
              <a:rPr lang="en-US" sz="700" b="0">
                <a:solidFill>
                  <a:schemeClr val="accent2">
                    <a:lumMod val="75000"/>
                  </a:schemeClr>
                </a:solidFill>
              </a:rPr>
              <a:t>Customer Data Foundational</a:t>
            </a:r>
          </a:p>
          <a:p>
            <a:pPr>
              <a:spcAft>
                <a:spcPts val="0"/>
              </a:spcAft>
            </a:pPr>
            <a:r>
              <a:rPr lang="en-US" sz="700" b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Data Integration Services</a:t>
            </a:r>
          </a:p>
        </p:txBody>
      </p:sp>
      <p:sp>
        <p:nvSpPr>
          <p:cNvPr id="151" name="OTLSHAPE_SLM_0aec949068fc4edb9016a17022f2fa0f_Shape">
            <a:extLst>
              <a:ext uri="{FF2B5EF4-FFF2-40B4-BE49-F238E27FC236}">
                <a16:creationId xmlns:a16="http://schemas.microsoft.com/office/drawing/2014/main" id="{3A4AC253-3FE1-4C73-ABAA-E3F0D079DB2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10634" y="147394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D806E5C4-F5B7-4465-8699-4743B4EDE32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706779" y="1449317"/>
            <a:ext cx="142179" cy="139685"/>
          </a:xfrm>
          <a:prstGeom prst="rect">
            <a:avLst/>
          </a:prstGeom>
        </p:spPr>
      </p:pic>
      <p:sp>
        <p:nvSpPr>
          <p:cNvPr id="163" name="OTLSHAPE_SLM_0aec949068fc4edb9016a17022f2fa0f_Shape">
            <a:extLst>
              <a:ext uri="{FF2B5EF4-FFF2-40B4-BE49-F238E27FC236}">
                <a16:creationId xmlns:a16="http://schemas.microsoft.com/office/drawing/2014/main" id="{BDD54725-3AE1-481F-A3CE-8E571CD871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719412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23DC112B-D90B-4346-8F00-D4444FA6DDFE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347416" y="1449317"/>
            <a:ext cx="142179" cy="139685"/>
          </a:xfrm>
          <a:prstGeom prst="rect">
            <a:avLst/>
          </a:prstGeom>
        </p:spPr>
      </p:pic>
      <p:sp>
        <p:nvSpPr>
          <p:cNvPr id="165" name="OTLSHAPE_SLM_0aec949068fc4edb9016a17022f2fa0f_Shape">
            <a:extLst>
              <a:ext uri="{FF2B5EF4-FFF2-40B4-BE49-F238E27FC236}">
                <a16:creationId xmlns:a16="http://schemas.microsoft.com/office/drawing/2014/main" id="{55FE46CB-4BAC-43D4-A7E3-73079C9B0A1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365215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ACBC42D8-1DCB-4CA5-A375-F401A599726A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427469" y="1449317"/>
            <a:ext cx="142179" cy="139685"/>
          </a:xfrm>
          <a:prstGeom prst="rect">
            <a:avLst/>
          </a:prstGeom>
        </p:spPr>
      </p:pic>
      <p:sp>
        <p:nvSpPr>
          <p:cNvPr id="167" name="OTLSHAPE_SLM_0aec949068fc4edb9016a17022f2fa0f_Shape">
            <a:extLst>
              <a:ext uri="{FF2B5EF4-FFF2-40B4-BE49-F238E27FC236}">
                <a16:creationId xmlns:a16="http://schemas.microsoft.com/office/drawing/2014/main" id="{87D8CC1F-B56A-4529-87AE-1441B76F21CA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7445268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6CD85B61-1744-428F-99BE-BC0E382F68E6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654018" y="1449317"/>
            <a:ext cx="142179" cy="139685"/>
          </a:xfrm>
          <a:prstGeom prst="rect">
            <a:avLst/>
          </a:prstGeom>
        </p:spPr>
      </p:pic>
      <p:sp>
        <p:nvSpPr>
          <p:cNvPr id="169" name="OTLSHAPE_SLM_0aec949068fc4edb9016a17022f2fa0f_Shape">
            <a:extLst>
              <a:ext uri="{FF2B5EF4-FFF2-40B4-BE49-F238E27FC236}">
                <a16:creationId xmlns:a16="http://schemas.microsoft.com/office/drawing/2014/main" id="{CA387B1C-1433-491C-888E-0EAE240B144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671817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F5D03-DBE6-4766-B9F0-652066D84E4F}"/>
              </a:ext>
            </a:extLst>
          </p:cNvPr>
          <p:cNvSpPr/>
          <p:nvPr/>
        </p:nvSpPr>
        <p:spPr>
          <a:xfrm>
            <a:off x="266202" y="970939"/>
            <a:ext cx="664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pc="-2">
                <a:solidFill>
                  <a:schemeClr val="dk1"/>
                </a:solidFill>
              </a:rPr>
              <a:t>Releases:</a:t>
            </a:r>
            <a:endParaRPr lang="en-US" sz="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00580-B033-4CE3-A0EC-9D792B642F8B}"/>
              </a:ext>
            </a:extLst>
          </p:cNvPr>
          <p:cNvSpPr txBox="1"/>
          <p:nvPr/>
        </p:nvSpPr>
        <p:spPr bwMode="auto">
          <a:xfrm>
            <a:off x="7356660" y="41144"/>
            <a:ext cx="10756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700" kern="0">
                <a:solidFill>
                  <a:schemeClr val="tx1"/>
                </a:solidFill>
                <a:latin typeface="+mn-lt"/>
                <a:ea typeface="+mn-ea"/>
              </a:rPr>
              <a:t>Delivery / Value Streams: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5DD29-DEEB-40F2-955C-8E9F8269A2E5}"/>
              </a:ext>
            </a:extLst>
          </p:cNvPr>
          <p:cNvSpPr txBox="1"/>
          <p:nvPr/>
        </p:nvSpPr>
        <p:spPr bwMode="auto">
          <a:xfrm>
            <a:off x="6033234" y="2756263"/>
            <a:ext cx="80720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C9 – Usage Analysis</a:t>
            </a:r>
            <a:endParaRPr lang="en-US" sz="600">
              <a:cs typeface="Arial"/>
            </a:endParaRPr>
          </a:p>
        </p:txBody>
      </p:sp>
      <p:sp>
        <p:nvSpPr>
          <p:cNvPr id="188" name="OTLSHAPE_SLM_0aec949068fc4edb9016a17022f2fa0f_Shape">
            <a:extLst>
              <a:ext uri="{FF2B5EF4-FFF2-40B4-BE49-F238E27FC236}">
                <a16:creationId xmlns:a16="http://schemas.microsoft.com/office/drawing/2014/main" id="{4BE12BDB-E35A-4FA6-9DAC-9E141D05A38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379938" y="320979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4" name="OTLSHAPE_SLM_0aec949068fc4edb9016a17022f2fa0f_Shape">
            <a:extLst>
              <a:ext uri="{FF2B5EF4-FFF2-40B4-BE49-F238E27FC236}">
                <a16:creationId xmlns:a16="http://schemas.microsoft.com/office/drawing/2014/main" id="{0F8BAFA5-C39E-4D40-BEAB-6ECE84C10D7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690092" y="3797306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OTLSHAPE_SLM_0aec949068fc4edb9016a17022f2fa0f_Title">
            <a:extLst>
              <a:ext uri="{FF2B5EF4-FFF2-40B4-BE49-F238E27FC236}">
                <a16:creationId xmlns:a16="http://schemas.microsoft.com/office/drawing/2014/main" id="{1C748C3D-94DF-43FE-96B3-A700756508CE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8344987" y="3933976"/>
            <a:ext cx="796962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Interaction,</a:t>
            </a:r>
          </a:p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Messages, Addition Customer Data </a:t>
            </a:r>
          </a:p>
        </p:txBody>
      </p:sp>
      <p:sp>
        <p:nvSpPr>
          <p:cNvPr id="128" name="OTLSHAPE_SLM_0aec949068fc4edb9016a17022f2fa0f_Shape">
            <a:extLst>
              <a:ext uri="{FF2B5EF4-FFF2-40B4-BE49-F238E27FC236}">
                <a16:creationId xmlns:a16="http://schemas.microsoft.com/office/drawing/2014/main" id="{42E3C3F5-1547-421C-A2A3-071D520F9AA3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749956" y="3793313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9" name="OTLSHAPE_SLM_0aec949068fc4edb9016a17022f2fa0f_Shape">
            <a:extLst>
              <a:ext uri="{FF2B5EF4-FFF2-40B4-BE49-F238E27FC236}">
                <a16:creationId xmlns:a16="http://schemas.microsoft.com/office/drawing/2014/main" id="{5D211D3C-73F0-46FA-AD56-2BDECB55C18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4745333" y="321625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0" name="OTLSHAPE_SLM_0aec949068fc4edb9016a17022f2fa0f_Title">
            <a:extLst>
              <a:ext uri="{FF2B5EF4-FFF2-40B4-BE49-F238E27FC236}">
                <a16:creationId xmlns:a16="http://schemas.microsoft.com/office/drawing/2014/main" id="{28D44024-805C-42A3-A536-7F7CD8072048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4346377" y="3929607"/>
            <a:ext cx="944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>
              <a:defRPr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defRPr>
            </a:lvl1pPr>
          </a:lstStyle>
          <a:p>
            <a:r>
              <a:rPr lang="en-US"/>
              <a:t>Persistent ID (leverage UDM) , Key Customer Profile and contact fields, Service Account</a:t>
            </a:r>
          </a:p>
        </p:txBody>
      </p:sp>
      <p:sp>
        <p:nvSpPr>
          <p:cNvPr id="155" name="OTLSHAPE_SLM_0aec949068fc4edb9016a17022f2fa0f_Shape">
            <a:extLst>
              <a:ext uri="{FF2B5EF4-FFF2-40B4-BE49-F238E27FC236}">
                <a16:creationId xmlns:a16="http://schemas.microsoft.com/office/drawing/2014/main" id="{FA445F10-C787-448B-AE7C-7D1BF8D50D5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7462788" y="320721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3" name="OTLSHAPE_SLM_0aec949068fc4edb9016a17022f2fa0f_Title">
            <a:extLst>
              <a:ext uri="{FF2B5EF4-FFF2-40B4-BE49-F238E27FC236}">
                <a16:creationId xmlns:a16="http://schemas.microsoft.com/office/drawing/2014/main" id="{01978453-8B00-4A50-85D1-D02BB9CA7E7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5920438" y="3944247"/>
            <a:ext cx="1032803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/>
              <a:t>Usage, Bill/Credit/Payment, Customer Demographic, </a:t>
            </a:r>
          </a:p>
          <a:p>
            <a:r>
              <a:rPr lang="en-US"/>
              <a:t>Preference, Premise, Billing Account, Meter</a:t>
            </a:r>
          </a:p>
        </p:txBody>
      </p:sp>
      <p:sp>
        <p:nvSpPr>
          <p:cNvPr id="176" name="OTLSHAPE_SLM_0aec949068fc4edb9016a17022f2fa0f_Shape">
            <a:extLst>
              <a:ext uri="{FF2B5EF4-FFF2-40B4-BE49-F238E27FC236}">
                <a16:creationId xmlns:a16="http://schemas.microsoft.com/office/drawing/2014/main" id="{6FFA297E-BD4C-4984-8DA1-974107E360C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381926" y="3795893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7" name="OTLSHAPE_SLM_0aec949068fc4edb9016a17022f2fa0f_Shape">
            <a:extLst>
              <a:ext uri="{FF2B5EF4-FFF2-40B4-BE49-F238E27FC236}">
                <a16:creationId xmlns:a16="http://schemas.microsoft.com/office/drawing/2014/main" id="{F87CC682-6CBB-494A-8113-DA1E61FE62C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461760" y="379397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9CD409A-2087-48B4-993A-8965746DAF94}"/>
              </a:ext>
            </a:extLst>
          </p:cNvPr>
          <p:cNvSpPr txBox="1"/>
          <p:nvPr/>
        </p:nvSpPr>
        <p:spPr bwMode="auto">
          <a:xfrm>
            <a:off x="5991870" y="1874113"/>
            <a:ext cx="86838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C14 – Usage Prediction</a:t>
            </a:r>
            <a:endParaRPr lang="en-US" sz="600">
              <a:cs typeface="Arial"/>
            </a:endParaRPr>
          </a:p>
        </p:txBody>
      </p:sp>
      <p:sp>
        <p:nvSpPr>
          <p:cNvPr id="208" name="OTLSHAPE_SLM_0aec949068fc4edb9016a17022f2fa0f_Title">
            <a:extLst>
              <a:ext uri="{FF2B5EF4-FFF2-40B4-BE49-F238E27FC236}">
                <a16:creationId xmlns:a16="http://schemas.microsoft.com/office/drawing/2014/main" id="{61A32064-03CA-4AE7-BE8D-FC359646695B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83887" y="3939598"/>
            <a:ext cx="824268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Data Quality Profiling, CDC, Business Rules/Requirement</a:t>
            </a:r>
          </a:p>
        </p:txBody>
      </p:sp>
      <p:sp>
        <p:nvSpPr>
          <p:cNvPr id="210" name="OTLSHAPE_SLM_0aec949068fc4edb9016a17022f2fa0f_Shape">
            <a:extLst>
              <a:ext uri="{FF2B5EF4-FFF2-40B4-BE49-F238E27FC236}">
                <a16:creationId xmlns:a16="http://schemas.microsoft.com/office/drawing/2014/main" id="{4709E27B-FE41-4D5F-AD41-BC3B13DDCF48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639880" y="379498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1" name="OTLSHAPE_SLM_0aec949068fc4edb9016a17022f2fa0f_Title">
            <a:extLst>
              <a:ext uri="{FF2B5EF4-FFF2-40B4-BE49-F238E27FC236}">
                <a16:creationId xmlns:a16="http://schemas.microsoft.com/office/drawing/2014/main" id="{D20D57CD-2D20-43B0-85A7-7E8142C5EE11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8400989" y="1015661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>
                <a:solidFill>
                  <a:schemeClr val="dk1"/>
                </a:solidFill>
              </a:rPr>
              <a:t>MVP R5</a:t>
            </a:r>
          </a:p>
          <a:p>
            <a:pPr algn="ctr">
              <a:spcAft>
                <a:spcPts val="0"/>
              </a:spcAft>
            </a:pPr>
            <a:endParaRPr lang="en-US" sz="800" spc="-2">
              <a:solidFill>
                <a:schemeClr val="dk1"/>
              </a:solidFill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73E04DF-8316-4E39-A58D-09FFE3057DB0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536245" y="1446737"/>
            <a:ext cx="142179" cy="139685"/>
          </a:xfrm>
          <a:prstGeom prst="rect">
            <a:avLst/>
          </a:prstGeom>
        </p:spPr>
      </p:pic>
      <p:sp>
        <p:nvSpPr>
          <p:cNvPr id="213" name="OTLSHAPE_SLM_0aec949068fc4edb9016a17022f2fa0f_Shape">
            <a:extLst>
              <a:ext uri="{FF2B5EF4-FFF2-40B4-BE49-F238E27FC236}">
                <a16:creationId xmlns:a16="http://schemas.microsoft.com/office/drawing/2014/main" id="{2232032A-DFA7-4838-AEC8-875A56E572F3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554044" y="137280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E2E6BE7-326E-41CD-85A2-E03A52B74CC8}"/>
              </a:ext>
            </a:extLst>
          </p:cNvPr>
          <p:cNvSpPr txBox="1"/>
          <p:nvPr/>
        </p:nvSpPr>
        <p:spPr bwMode="auto">
          <a:xfrm>
            <a:off x="6776888" y="1592417"/>
            <a:ext cx="145186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 – Segmentation Campaign Metrics</a:t>
            </a:r>
            <a:endParaRPr lang="en-US" sz="600">
              <a:cs typeface="Arial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33E616-888B-470F-BAEC-AC78C624C992}"/>
              </a:ext>
            </a:extLst>
          </p:cNvPr>
          <p:cNvSpPr txBox="1"/>
          <p:nvPr/>
        </p:nvSpPr>
        <p:spPr bwMode="auto">
          <a:xfrm>
            <a:off x="4401754" y="1600088"/>
            <a:ext cx="7918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C7 – Product Catalog</a:t>
            </a:r>
            <a:endParaRPr lang="en-US" sz="600">
              <a:cs typeface="Arial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70F50A0-1175-47E9-92E7-DD46C849A279}"/>
              </a:ext>
            </a:extLst>
          </p:cNvPr>
          <p:cNvSpPr txBox="1"/>
          <p:nvPr/>
        </p:nvSpPr>
        <p:spPr bwMode="auto">
          <a:xfrm>
            <a:off x="8148678" y="1588921"/>
            <a:ext cx="111597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/>
              <a:t>C3 – Personalized </a:t>
            </a:r>
          </a:p>
          <a:p>
            <a:pPr algn="ctr">
              <a:spcAft>
                <a:spcPts val="0"/>
              </a:spcAft>
            </a:pPr>
            <a:r>
              <a:rPr lang="en-US" sz="600"/>
              <a:t>Messages</a:t>
            </a:r>
            <a:endParaRPr lang="en-US" sz="600">
              <a:cs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5497791-1749-4298-9ECB-ABE31C240E5C}"/>
              </a:ext>
            </a:extLst>
          </p:cNvPr>
          <p:cNvSpPr txBox="1"/>
          <p:nvPr/>
        </p:nvSpPr>
        <p:spPr bwMode="auto">
          <a:xfrm>
            <a:off x="6897562" y="1744905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 – Utilization Recommendation</a:t>
            </a:r>
            <a:endParaRPr lang="en-US" sz="600">
              <a:cs typeface="Arial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ECDE740-6837-4482-A75D-75D5CCCE1BE7}"/>
              </a:ext>
            </a:extLst>
          </p:cNvPr>
          <p:cNvSpPr txBox="1"/>
          <p:nvPr/>
        </p:nvSpPr>
        <p:spPr bwMode="auto">
          <a:xfrm>
            <a:off x="6986866" y="1874896"/>
            <a:ext cx="10363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C5 – Comprehensive Profile</a:t>
            </a:r>
            <a:endParaRPr lang="en-US" sz="600">
              <a:cs typeface="Arial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BF61E9E-C86F-4FCA-9664-C3BD1EAFFF2C}"/>
              </a:ext>
            </a:extLst>
          </p:cNvPr>
          <p:cNvSpPr txBox="1"/>
          <p:nvPr/>
        </p:nvSpPr>
        <p:spPr bwMode="auto">
          <a:xfrm>
            <a:off x="8212558" y="1805067"/>
            <a:ext cx="103630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/>
              <a:t>C4 – Customer </a:t>
            </a:r>
          </a:p>
          <a:p>
            <a:pPr algn="ctr">
              <a:spcAft>
                <a:spcPts val="0"/>
              </a:spcAft>
            </a:pPr>
            <a:r>
              <a:rPr lang="en-US" sz="600"/>
              <a:t>Interactions </a:t>
            </a:r>
            <a:endParaRPr lang="en-US" sz="600">
              <a:cs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FEFAC13-FA4E-4722-8636-B0F4DB14B444}"/>
              </a:ext>
            </a:extLst>
          </p:cNvPr>
          <p:cNvSpPr txBox="1"/>
          <p:nvPr/>
        </p:nvSpPr>
        <p:spPr bwMode="auto">
          <a:xfrm>
            <a:off x="4065881" y="1749141"/>
            <a:ext cx="139059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C13 – Consolidated Profile (Partial)</a:t>
            </a:r>
            <a:endParaRPr lang="en-US" sz="600">
              <a:cs typeface="Arial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6EE1830-4B80-4640-8773-23ACCEC0C97E}"/>
              </a:ext>
            </a:extLst>
          </p:cNvPr>
          <p:cNvSpPr txBox="1"/>
          <p:nvPr/>
        </p:nvSpPr>
        <p:spPr bwMode="auto">
          <a:xfrm>
            <a:off x="6894111" y="1999323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C8 – Customer Programs</a:t>
            </a:r>
            <a:endParaRPr lang="en-US" sz="600">
              <a:cs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1BA4C75-1521-4DA8-9152-3A8902EEB53D}"/>
              </a:ext>
            </a:extLst>
          </p:cNvPr>
          <p:cNvSpPr txBox="1"/>
          <p:nvPr/>
        </p:nvSpPr>
        <p:spPr bwMode="auto">
          <a:xfrm>
            <a:off x="5755106" y="1604942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C8 – Customer Programs</a:t>
            </a:r>
            <a:endParaRPr lang="en-US" sz="600">
              <a:cs typeface="Arial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68889B6-1E8B-49C4-8457-3D36B7EC7231}"/>
              </a:ext>
            </a:extLst>
          </p:cNvPr>
          <p:cNvSpPr txBox="1"/>
          <p:nvPr/>
        </p:nvSpPr>
        <p:spPr bwMode="auto">
          <a:xfrm>
            <a:off x="5843381" y="2014446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C10 – EE Recommendations</a:t>
            </a:r>
            <a:endParaRPr lang="en-US" sz="600">
              <a:cs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9087ACF-D453-4EBC-917B-F62E2471B9D5}"/>
              </a:ext>
            </a:extLst>
          </p:cNvPr>
          <p:cNvSpPr txBox="1"/>
          <p:nvPr/>
        </p:nvSpPr>
        <p:spPr bwMode="auto">
          <a:xfrm>
            <a:off x="6896522" y="2125071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C12 – Energy Usage Insights</a:t>
            </a:r>
            <a:endParaRPr lang="en-US" sz="600">
              <a:cs typeface="Arial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9701D7A-AEC3-4A15-9738-081D896783D1}"/>
              </a:ext>
            </a:extLst>
          </p:cNvPr>
          <p:cNvSpPr txBox="1"/>
          <p:nvPr/>
        </p:nvSpPr>
        <p:spPr bwMode="auto">
          <a:xfrm>
            <a:off x="5846418" y="2316392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C17 – EE Ratings</a:t>
            </a:r>
            <a:endParaRPr lang="en-US" sz="600">
              <a:cs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9F29F9B-05DD-4654-B270-BA9844B52123}"/>
              </a:ext>
            </a:extLst>
          </p:cNvPr>
          <p:cNvSpPr txBox="1"/>
          <p:nvPr/>
        </p:nvSpPr>
        <p:spPr bwMode="auto">
          <a:xfrm>
            <a:off x="8053236" y="2034417"/>
            <a:ext cx="13609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/>
              <a:t>C15 –Campaign </a:t>
            </a:r>
          </a:p>
          <a:p>
            <a:pPr algn="ctr">
              <a:spcAft>
                <a:spcPts val="0"/>
              </a:spcAft>
            </a:pPr>
            <a:r>
              <a:rPr lang="en-US" sz="600"/>
              <a:t>Performance Metrics</a:t>
            </a:r>
            <a:endParaRPr lang="en-US" sz="600">
              <a:cs typeface="Arial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18CDC-934C-45B4-81B5-23EADF04DBE4}"/>
              </a:ext>
            </a:extLst>
          </p:cNvPr>
          <p:cNvSpPr txBox="1"/>
          <p:nvPr/>
        </p:nvSpPr>
        <p:spPr bwMode="auto">
          <a:xfrm>
            <a:off x="8258921" y="2294391"/>
            <a:ext cx="9607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/>
              <a:t>C16 – Loyalty </a:t>
            </a:r>
          </a:p>
          <a:p>
            <a:pPr algn="ctr">
              <a:spcAft>
                <a:spcPts val="0"/>
              </a:spcAft>
            </a:pPr>
            <a:r>
              <a:rPr lang="en-US" sz="600"/>
              <a:t>Program</a:t>
            </a:r>
            <a:endParaRPr lang="en-US" sz="600">
              <a:cs typeface="Arial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F32807F-AF23-4470-B5FD-E1C220319C59}"/>
              </a:ext>
            </a:extLst>
          </p:cNvPr>
          <p:cNvSpPr txBox="1"/>
          <p:nvPr/>
        </p:nvSpPr>
        <p:spPr bwMode="auto">
          <a:xfrm>
            <a:off x="6734467" y="2253585"/>
            <a:ext cx="156961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C18 – Personalized Product Guidance</a:t>
            </a:r>
            <a:endParaRPr lang="en-US" sz="600">
              <a:cs typeface="Arial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DC391FA-582E-462D-B80B-562DD6B38DFB}"/>
              </a:ext>
            </a:extLst>
          </p:cNvPr>
          <p:cNvSpPr txBox="1"/>
          <p:nvPr/>
        </p:nvSpPr>
        <p:spPr bwMode="auto">
          <a:xfrm>
            <a:off x="6826283" y="2393498"/>
            <a:ext cx="139309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C19 – Energy Savings and Incentives</a:t>
            </a:r>
            <a:endParaRPr lang="en-US" sz="600">
              <a:cs typeface="Arial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5093B07-58CD-49EE-AC14-71373A166F11}"/>
              </a:ext>
            </a:extLst>
          </p:cNvPr>
          <p:cNvSpPr txBox="1"/>
          <p:nvPr/>
        </p:nvSpPr>
        <p:spPr bwMode="auto">
          <a:xfrm>
            <a:off x="5837017" y="2463504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C20 – Usage History</a:t>
            </a:r>
            <a:endParaRPr lang="en-US" sz="600">
              <a:cs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FC37195-304C-48AF-BC1C-B1497FFCB94E}"/>
              </a:ext>
            </a:extLst>
          </p:cNvPr>
          <p:cNvSpPr txBox="1"/>
          <p:nvPr/>
        </p:nvSpPr>
        <p:spPr bwMode="auto">
          <a:xfrm>
            <a:off x="7055594" y="2529676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C21 – Enrollment Offers</a:t>
            </a:r>
            <a:endParaRPr lang="en-US" sz="600">
              <a:cs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894B957-F935-4FE5-B515-B030CE51CF27}"/>
              </a:ext>
            </a:extLst>
          </p:cNvPr>
          <p:cNvSpPr txBox="1"/>
          <p:nvPr/>
        </p:nvSpPr>
        <p:spPr bwMode="auto">
          <a:xfrm>
            <a:off x="5747673" y="2600306"/>
            <a:ext cx="127476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C22 – Proactive Usage Feedback</a:t>
            </a:r>
            <a:endParaRPr lang="en-US" sz="600">
              <a:cs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EA67941-3F59-4EAD-8228-FF39264EB893}"/>
              </a:ext>
            </a:extLst>
          </p:cNvPr>
          <p:cNvSpPr txBox="1"/>
          <p:nvPr/>
        </p:nvSpPr>
        <p:spPr bwMode="auto">
          <a:xfrm>
            <a:off x="7047677" y="2666212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C23 – Outage Status</a:t>
            </a:r>
            <a:endParaRPr lang="en-US" sz="600">
              <a:cs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B5198DF-7051-4F6D-A5D0-0E9E52DE6BC1}"/>
              </a:ext>
            </a:extLst>
          </p:cNvPr>
          <p:cNvSpPr txBox="1"/>
          <p:nvPr/>
        </p:nvSpPr>
        <p:spPr bwMode="auto">
          <a:xfrm>
            <a:off x="7061434" y="2802430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C25 – Customer Balance</a:t>
            </a:r>
            <a:endParaRPr lang="en-US" sz="600">
              <a:cs typeface="Arial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524798-4223-4344-86DC-003903A21CC8}"/>
              </a:ext>
            </a:extLst>
          </p:cNvPr>
          <p:cNvSpPr txBox="1"/>
          <p:nvPr/>
        </p:nvSpPr>
        <p:spPr bwMode="auto">
          <a:xfrm>
            <a:off x="5833928" y="2168992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C11 – Energy Self Service</a:t>
            </a:r>
            <a:endParaRPr lang="en-US" sz="600">
              <a:cs typeface="Arial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EF2B686-B864-4A0C-976A-AC294FF49356}"/>
              </a:ext>
            </a:extLst>
          </p:cNvPr>
          <p:cNvSpPr txBox="1"/>
          <p:nvPr/>
        </p:nvSpPr>
        <p:spPr bwMode="auto">
          <a:xfrm>
            <a:off x="-13830" y="1578606"/>
            <a:ext cx="962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Informatica Catalog, Governance and Quality Tools available</a:t>
            </a:r>
          </a:p>
        </p:txBody>
      </p:sp>
      <p:sp>
        <p:nvSpPr>
          <p:cNvPr id="103" name="OTLSHAPE_SLM_0aec949068fc4edb9016a17022f2fa0f_Shape">
            <a:extLst>
              <a:ext uri="{FF2B5EF4-FFF2-40B4-BE49-F238E27FC236}">
                <a16:creationId xmlns:a16="http://schemas.microsoft.com/office/drawing/2014/main" id="{9E79760A-8C07-46FB-A2AB-5C7E24D6A648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580325" y="179001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5A9A38-02C7-4EB3-B963-C23BA41B0057}"/>
              </a:ext>
            </a:extLst>
          </p:cNvPr>
          <p:cNvSpPr txBox="1"/>
          <p:nvPr/>
        </p:nvSpPr>
        <p:spPr bwMode="auto">
          <a:xfrm>
            <a:off x="3322968" y="1924656"/>
            <a:ext cx="6434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Reltio MDM and Matillion Tools available (US)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F2A5745-C6D4-4B2B-9B3A-9DB38520019E}"/>
              </a:ext>
            </a:extLst>
          </p:cNvPr>
          <p:cNvSpPr/>
          <p:nvPr/>
        </p:nvSpPr>
        <p:spPr>
          <a:xfrm>
            <a:off x="6709555" y="885012"/>
            <a:ext cx="448913" cy="133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76CEB08-0387-4F88-9B2E-FC39126903D0}"/>
              </a:ext>
            </a:extLst>
          </p:cNvPr>
          <p:cNvSpPr/>
          <p:nvPr/>
        </p:nvSpPr>
        <p:spPr>
          <a:xfrm>
            <a:off x="8548036" y="878594"/>
            <a:ext cx="433182" cy="140078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70F2F78-3454-4FE1-A714-EA6B0ED3049D}"/>
              </a:ext>
            </a:extLst>
          </p:cNvPr>
          <p:cNvSpPr/>
          <p:nvPr/>
        </p:nvSpPr>
        <p:spPr>
          <a:xfrm>
            <a:off x="8080430" y="878594"/>
            <a:ext cx="433182" cy="135713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2BAFE86-AB26-4FAC-B51F-FFD6F06D7B38}"/>
              </a:ext>
            </a:extLst>
          </p:cNvPr>
          <p:cNvSpPr txBox="1"/>
          <p:nvPr/>
        </p:nvSpPr>
        <p:spPr bwMode="auto">
          <a:xfrm flipH="1">
            <a:off x="766971" y="666973"/>
            <a:ext cx="2761743" cy="170857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>
              <a:defRPr sz="9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  <a:cs typeface="+mn-cs"/>
              </a:defRPr>
            </a:lvl2pPr>
            <a:lvl3pPr>
              <a:defRPr>
                <a:solidFill>
                  <a:schemeClr val="lt1"/>
                </a:solidFill>
                <a:cs typeface="+mn-cs"/>
              </a:defRPr>
            </a:lvl3pPr>
            <a:lvl4pPr>
              <a:defRPr>
                <a:solidFill>
                  <a:schemeClr val="lt1"/>
                </a:solidFill>
                <a:cs typeface="+mn-cs"/>
              </a:defRPr>
            </a:lvl4pPr>
            <a:lvl5pPr>
              <a:defRPr>
                <a:solidFill>
                  <a:schemeClr val="lt1"/>
                </a:solidFill>
                <a:cs typeface="+mn-cs"/>
              </a:defRPr>
            </a:lvl5pPr>
            <a:lvl6pPr>
              <a:defRPr>
                <a:solidFill>
                  <a:schemeClr val="lt1"/>
                </a:solidFill>
                <a:cs typeface="+mn-cs"/>
              </a:defRPr>
            </a:lvl6pPr>
            <a:lvl7pPr>
              <a:defRPr>
                <a:solidFill>
                  <a:schemeClr val="lt1"/>
                </a:solidFill>
                <a:cs typeface="+mn-cs"/>
              </a:defRPr>
            </a:lvl7pPr>
            <a:lvl8pPr>
              <a:defRPr>
                <a:solidFill>
                  <a:schemeClr val="lt1"/>
                </a:solidFill>
                <a:cs typeface="+mn-cs"/>
              </a:defRPr>
            </a:lvl8pPr>
            <a:lvl9pPr>
              <a:defRPr>
                <a:solidFill>
                  <a:schemeClr val="lt1"/>
                </a:solidFill>
                <a:cs typeface="+mn-cs"/>
              </a:defRPr>
            </a:lvl9pPr>
          </a:lstStyle>
          <a:p>
            <a:pPr algn="ctr"/>
            <a:r>
              <a:rPr lang="en-US" sz="1200"/>
              <a:t>2021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E5D27B1-E838-4CFE-876F-C19082532F5C}"/>
              </a:ext>
            </a:extLst>
          </p:cNvPr>
          <p:cNvSpPr/>
          <p:nvPr/>
        </p:nvSpPr>
        <p:spPr>
          <a:xfrm>
            <a:off x="7625929" y="878594"/>
            <a:ext cx="433182" cy="140078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073480-6B8C-468E-97F1-431E77298CDA}"/>
              </a:ext>
            </a:extLst>
          </p:cNvPr>
          <p:cNvSpPr/>
          <p:nvPr/>
        </p:nvSpPr>
        <p:spPr>
          <a:xfrm>
            <a:off x="2147402" y="879725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E85B235-9DB1-4EA7-9957-E869584B2F36}"/>
              </a:ext>
            </a:extLst>
          </p:cNvPr>
          <p:cNvSpPr/>
          <p:nvPr/>
        </p:nvSpPr>
        <p:spPr>
          <a:xfrm>
            <a:off x="1217743" y="879725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523BF22-96A2-4FAF-9C5B-7E6F874EE6DF}"/>
              </a:ext>
            </a:extLst>
          </p:cNvPr>
          <p:cNvSpPr/>
          <p:nvPr/>
        </p:nvSpPr>
        <p:spPr>
          <a:xfrm>
            <a:off x="1685483" y="879725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F66ABB6-F9BB-4882-9EE1-E1F71E35B127}"/>
              </a:ext>
            </a:extLst>
          </p:cNvPr>
          <p:cNvSpPr/>
          <p:nvPr/>
        </p:nvSpPr>
        <p:spPr>
          <a:xfrm>
            <a:off x="754731" y="878445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243844C-52E3-4B64-B2BD-C18136B307BE}"/>
              </a:ext>
            </a:extLst>
          </p:cNvPr>
          <p:cNvSpPr/>
          <p:nvPr/>
        </p:nvSpPr>
        <p:spPr>
          <a:xfrm>
            <a:off x="3080487" y="878445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4CAE6B9-5FC6-4BE3-9A46-E74899E8277C}"/>
              </a:ext>
            </a:extLst>
          </p:cNvPr>
          <p:cNvSpPr/>
          <p:nvPr/>
        </p:nvSpPr>
        <p:spPr>
          <a:xfrm>
            <a:off x="2616944" y="878445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2A64BBE-FD1D-45EC-9CAA-26F7043CB0EA}"/>
              </a:ext>
            </a:extLst>
          </p:cNvPr>
          <p:cNvSpPr/>
          <p:nvPr/>
        </p:nvSpPr>
        <p:spPr>
          <a:xfrm>
            <a:off x="3545810" y="882334"/>
            <a:ext cx="393802" cy="12881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12A4642-8226-4683-8413-140B878E4D38}"/>
              </a:ext>
            </a:extLst>
          </p:cNvPr>
          <p:cNvSpPr/>
          <p:nvPr/>
        </p:nvSpPr>
        <p:spPr>
          <a:xfrm>
            <a:off x="3957602" y="882332"/>
            <a:ext cx="393802" cy="12881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Feb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E3A2BB3-0A62-406A-AE7C-935E4CA8D29F}"/>
              </a:ext>
            </a:extLst>
          </p:cNvPr>
          <p:cNvSpPr txBox="1"/>
          <p:nvPr/>
        </p:nvSpPr>
        <p:spPr bwMode="auto">
          <a:xfrm flipH="1">
            <a:off x="3554011" y="664055"/>
            <a:ext cx="5422510" cy="176664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>
              <a:defRPr sz="9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  <a:cs typeface="+mn-cs"/>
              </a:defRPr>
            </a:lvl2pPr>
            <a:lvl3pPr>
              <a:defRPr>
                <a:solidFill>
                  <a:schemeClr val="lt1"/>
                </a:solidFill>
                <a:cs typeface="+mn-cs"/>
              </a:defRPr>
            </a:lvl3pPr>
            <a:lvl4pPr>
              <a:defRPr>
                <a:solidFill>
                  <a:schemeClr val="lt1"/>
                </a:solidFill>
                <a:cs typeface="+mn-cs"/>
              </a:defRPr>
            </a:lvl4pPr>
            <a:lvl5pPr>
              <a:defRPr>
                <a:solidFill>
                  <a:schemeClr val="lt1"/>
                </a:solidFill>
                <a:cs typeface="+mn-cs"/>
              </a:defRPr>
            </a:lvl5pPr>
            <a:lvl6pPr>
              <a:defRPr>
                <a:solidFill>
                  <a:schemeClr val="lt1"/>
                </a:solidFill>
                <a:cs typeface="+mn-cs"/>
              </a:defRPr>
            </a:lvl6pPr>
            <a:lvl7pPr>
              <a:defRPr>
                <a:solidFill>
                  <a:schemeClr val="lt1"/>
                </a:solidFill>
                <a:cs typeface="+mn-cs"/>
              </a:defRPr>
            </a:lvl7pPr>
            <a:lvl8pPr>
              <a:defRPr>
                <a:solidFill>
                  <a:schemeClr val="lt1"/>
                </a:solidFill>
                <a:cs typeface="+mn-cs"/>
              </a:defRPr>
            </a:lvl8pPr>
            <a:lvl9pPr>
              <a:defRPr>
                <a:solidFill>
                  <a:schemeClr val="lt1"/>
                </a:solidFill>
                <a:cs typeface="+mn-cs"/>
              </a:defRPr>
            </a:lvl9pPr>
          </a:lstStyle>
          <a:p>
            <a:pPr algn="ctr"/>
            <a:r>
              <a:rPr lang="en-US" sz="1200"/>
              <a:t>2022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A5FD819-A035-4534-872B-C992BEC6DD2B}"/>
              </a:ext>
            </a:extLst>
          </p:cNvPr>
          <p:cNvSpPr/>
          <p:nvPr/>
        </p:nvSpPr>
        <p:spPr>
          <a:xfrm>
            <a:off x="5295010" y="881143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49C5BDE-33F1-4806-B786-A9E8C76B5B09}"/>
              </a:ext>
            </a:extLst>
          </p:cNvPr>
          <p:cNvSpPr/>
          <p:nvPr/>
        </p:nvSpPr>
        <p:spPr>
          <a:xfrm>
            <a:off x="5758271" y="881143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1D04998-EC63-46D6-84CB-CD2F816DE21F}"/>
              </a:ext>
            </a:extLst>
          </p:cNvPr>
          <p:cNvSpPr/>
          <p:nvPr/>
        </p:nvSpPr>
        <p:spPr>
          <a:xfrm>
            <a:off x="6229417" y="881143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05EE5F5-4C11-46A8-BFCF-351C4F981B4D}"/>
              </a:ext>
            </a:extLst>
          </p:cNvPr>
          <p:cNvSpPr/>
          <p:nvPr/>
        </p:nvSpPr>
        <p:spPr>
          <a:xfrm>
            <a:off x="4365351" y="881143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3AED6AD-8E91-4087-A535-FC56DBC71685}"/>
              </a:ext>
            </a:extLst>
          </p:cNvPr>
          <p:cNvSpPr/>
          <p:nvPr/>
        </p:nvSpPr>
        <p:spPr>
          <a:xfrm>
            <a:off x="4833091" y="881143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April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E6AB6C7-6F8A-4EC6-9FE9-FCDCEFA423F3}"/>
              </a:ext>
            </a:extLst>
          </p:cNvPr>
          <p:cNvSpPr/>
          <p:nvPr/>
        </p:nvSpPr>
        <p:spPr>
          <a:xfrm>
            <a:off x="7190919" y="873203"/>
            <a:ext cx="408103" cy="14649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4BE70CB-2C21-40BC-91A5-8310EF5FD827}"/>
              </a:ext>
            </a:extLst>
          </p:cNvPr>
          <p:cNvCxnSpPr>
            <a:cxnSpLocks/>
          </p:cNvCxnSpPr>
          <p:nvPr/>
        </p:nvCxnSpPr>
        <p:spPr bwMode="auto">
          <a:xfrm>
            <a:off x="5557018" y="1020420"/>
            <a:ext cx="29068" cy="3096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OTLSHAPE_SLM_0aec949068fc4edb9016a17022f2fa0f_Title">
            <a:extLst>
              <a:ext uri="{FF2B5EF4-FFF2-40B4-BE49-F238E27FC236}">
                <a16:creationId xmlns:a16="http://schemas.microsoft.com/office/drawing/2014/main" id="{487EE022-0F52-4CC0-B6A3-43F01A51F4BC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5245937" y="1018500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>
                <a:solidFill>
                  <a:schemeClr val="dk1"/>
                </a:solidFill>
              </a:rPr>
              <a:t>MVP R2</a:t>
            </a:r>
          </a:p>
          <a:p>
            <a:pPr algn="ctr">
              <a:spcAft>
                <a:spcPts val="0"/>
              </a:spcAft>
            </a:pPr>
            <a:endParaRPr lang="en-US" sz="800" spc="-2">
              <a:solidFill>
                <a:schemeClr val="dk1"/>
              </a:solidFill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EAC7732-2E36-4415-96AF-2B62E8ED1D01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488316" y="1447969"/>
            <a:ext cx="142179" cy="139685"/>
          </a:xfrm>
          <a:prstGeom prst="rect">
            <a:avLst/>
          </a:prstGeom>
        </p:spPr>
      </p:pic>
      <p:sp>
        <p:nvSpPr>
          <p:cNvPr id="102" name="OTLSHAPE_SLM_0aec949068fc4edb9016a17022f2fa0f_Shape">
            <a:extLst>
              <a:ext uri="{FF2B5EF4-FFF2-40B4-BE49-F238E27FC236}">
                <a16:creationId xmlns:a16="http://schemas.microsoft.com/office/drawing/2014/main" id="{B8FE48B0-4B8B-40F5-9F48-B2B3049A4E0F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5506115" y="1374032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OTLSHAPE_SLM_0aec949068fc4edb9016a17022f2fa0f_Shape">
            <a:extLst>
              <a:ext uri="{FF2B5EF4-FFF2-40B4-BE49-F238E27FC236}">
                <a16:creationId xmlns:a16="http://schemas.microsoft.com/office/drawing/2014/main" id="{0063F1A9-B58C-4623-8D5C-E355EC5401A0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5522826" y="3794545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3E4B76-8D4F-40FD-8C8C-3DC0968073CC}"/>
              </a:ext>
            </a:extLst>
          </p:cNvPr>
          <p:cNvSpPr txBox="1"/>
          <p:nvPr/>
        </p:nvSpPr>
        <p:spPr bwMode="auto">
          <a:xfrm>
            <a:off x="5907506" y="1757342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C8 – Customer Programs</a:t>
            </a:r>
            <a:endParaRPr lang="en-US" sz="600">
              <a:cs typeface="Arial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5440B36-A2CC-4594-B30C-62770E50AD8C}"/>
              </a:ext>
            </a:extLst>
          </p:cNvPr>
          <p:cNvSpPr txBox="1"/>
          <p:nvPr/>
        </p:nvSpPr>
        <p:spPr bwMode="auto">
          <a:xfrm>
            <a:off x="5268887" y="1943013"/>
            <a:ext cx="5783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>
                <a:cs typeface="Arial"/>
              </a:rPr>
              <a:t>First Call Resolution</a:t>
            </a:r>
          </a:p>
        </p:txBody>
      </p:sp>
      <p:sp>
        <p:nvSpPr>
          <p:cNvPr id="113" name="OTLSHAPE_SLM_0aec949068fc4edb9016a17022f2fa0f_Title">
            <a:extLst>
              <a:ext uri="{FF2B5EF4-FFF2-40B4-BE49-F238E27FC236}">
                <a16:creationId xmlns:a16="http://schemas.microsoft.com/office/drawing/2014/main" id="{BA194240-DA2B-4724-8DEA-966F063C10DB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5274333" y="3942278"/>
            <a:ext cx="645982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/>
              <a:t>Agent, Workforce, Call Detail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90DCAC-7D78-4D65-90FA-CA553F962158}"/>
              </a:ext>
            </a:extLst>
          </p:cNvPr>
          <p:cNvSpPr txBox="1"/>
          <p:nvPr/>
        </p:nvSpPr>
        <p:spPr bwMode="auto">
          <a:xfrm>
            <a:off x="6041581" y="2908064"/>
            <a:ext cx="80720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>
                <a:cs typeface="Arial"/>
              </a:rPr>
              <a:t>Near real time Replicate</a:t>
            </a:r>
          </a:p>
        </p:txBody>
      </p:sp>
    </p:spTree>
    <p:extLst>
      <p:ext uri="{BB962C8B-B14F-4D97-AF65-F5344CB8AC3E}">
        <p14:creationId xmlns:p14="http://schemas.microsoft.com/office/powerpoint/2010/main" val="329995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TLSHAPE_SL_f6ffadc9780a4f3ab22a7e53bade919d_BackgroundRectangle">
            <a:extLst>
              <a:ext uri="{FF2B5EF4-FFF2-40B4-BE49-F238E27FC236}">
                <a16:creationId xmlns:a16="http://schemas.microsoft.com/office/drawing/2014/main" id="{24293CC2-EA11-43DE-85FC-3184F812865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2546" y="1002588"/>
            <a:ext cx="9026033" cy="1473951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OTLSHAPE_SLT_e8a0d0690d7843edaca796e8b25719da_Shape">
            <a:extLst>
              <a:ext uri="{FF2B5EF4-FFF2-40B4-BE49-F238E27FC236}">
                <a16:creationId xmlns:a16="http://schemas.microsoft.com/office/drawing/2014/main" id="{8C9ADB6B-5737-44AB-BA35-BDF2293631E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06389" y="1274854"/>
            <a:ext cx="8257313" cy="106944"/>
          </a:xfrm>
          <a:prstGeom prst="homePlat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/>
              <a:t>Business Capabilities Support</a:t>
            </a:r>
          </a:p>
        </p:txBody>
      </p:sp>
      <p:sp>
        <p:nvSpPr>
          <p:cNvPr id="142" name="OTLSHAPE_SL_f6ffadc9780a4f3ab22a7e53bade919d_BackgroundRectangle">
            <a:extLst>
              <a:ext uri="{FF2B5EF4-FFF2-40B4-BE49-F238E27FC236}">
                <a16:creationId xmlns:a16="http://schemas.microsoft.com/office/drawing/2014/main" id="{7E5D1AD3-EE5B-4258-8631-DEA307AB510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7947" y="3320794"/>
            <a:ext cx="8970114" cy="703143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9" name="OTLSHAPE_SL_f6ffadc9780a4f3ab22a7e53bade919d_BackgroundRectangle">
            <a:extLst>
              <a:ext uri="{FF2B5EF4-FFF2-40B4-BE49-F238E27FC236}">
                <a16:creationId xmlns:a16="http://schemas.microsoft.com/office/drawing/2014/main" id="{2F6E28C1-E0B7-4DB7-B52F-A5FF83593D7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6549" y="2543513"/>
            <a:ext cx="9007153" cy="745976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3" name="OTLSHAPE_SLT_e8a0d0690d7843edaca796e8b25719da_Shape">
            <a:extLst>
              <a:ext uri="{FF2B5EF4-FFF2-40B4-BE49-F238E27FC236}">
                <a16:creationId xmlns:a16="http://schemas.microsoft.com/office/drawing/2014/main" id="{3272B8BB-B968-4C50-992E-6482D9F8745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0650" y="2576663"/>
            <a:ext cx="8961080" cy="127937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/>
              <a:t> MDM/DQ/DG</a:t>
            </a:r>
          </a:p>
        </p:txBody>
      </p:sp>
      <p:sp>
        <p:nvSpPr>
          <p:cNvPr id="134" name="OTLSHAPE_SLM_0aec949068fc4edb9016a17022f2fa0f_Title">
            <a:extLst>
              <a:ext uri="{FF2B5EF4-FFF2-40B4-BE49-F238E27FC236}">
                <a16:creationId xmlns:a16="http://schemas.microsoft.com/office/drawing/2014/main" id="{DDC0F982-804C-4C13-B6CF-88689038362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509161" y="2710709"/>
            <a:ext cx="862095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 dirty="0"/>
              <a:t>Persistent ID (leverage UDM) , Key Customer Profile and contact fields, Billing Account</a:t>
            </a:r>
          </a:p>
        </p:txBody>
      </p:sp>
      <p:sp>
        <p:nvSpPr>
          <p:cNvPr id="138" name="OTLSHAPE_SLT_e8a0d0690d7843edaca796e8b25719da_Shape">
            <a:extLst>
              <a:ext uri="{FF2B5EF4-FFF2-40B4-BE49-F238E27FC236}">
                <a16:creationId xmlns:a16="http://schemas.microsoft.com/office/drawing/2014/main" id="{C5E0B5E7-7900-49EA-AD84-0B2C9DA3631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7747" y="3402051"/>
            <a:ext cx="8911590" cy="14112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900"/>
              <a:t>ECDP (Raw Snowflake)</a:t>
            </a:r>
          </a:p>
        </p:txBody>
      </p:sp>
      <p:sp>
        <p:nvSpPr>
          <p:cNvPr id="171" name="OTLSHAPE_SLM_0aec949068fc4edb9016a17022f2fa0f_Title">
            <a:extLst>
              <a:ext uri="{FF2B5EF4-FFF2-40B4-BE49-F238E27FC236}">
                <a16:creationId xmlns:a16="http://schemas.microsoft.com/office/drawing/2014/main" id="{A4968A38-1CB8-45E4-989B-D07B14C1879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115888" y="2713789"/>
            <a:ext cx="636513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Additional MDM Attributes, Near real-time data load</a:t>
            </a:r>
          </a:p>
        </p:txBody>
      </p:sp>
      <p:sp>
        <p:nvSpPr>
          <p:cNvPr id="174" name="OTLSHAPE_SLM_0aec949068fc4edb9016a17022f2fa0f_Title">
            <a:extLst>
              <a:ext uri="{FF2B5EF4-FFF2-40B4-BE49-F238E27FC236}">
                <a16:creationId xmlns:a16="http://schemas.microsoft.com/office/drawing/2014/main" id="{6E729406-BCD9-431E-8B26-6F97A4C03E0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064294" y="2701784"/>
            <a:ext cx="76036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Customer, Segments,</a:t>
            </a:r>
          </a:p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Programs/Plans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671822-8FF2-476B-9E10-A02943AAFC20}"/>
              </a:ext>
            </a:extLst>
          </p:cNvPr>
          <p:cNvCxnSpPr>
            <a:cxnSpLocks/>
          </p:cNvCxnSpPr>
          <p:nvPr/>
        </p:nvCxnSpPr>
        <p:spPr bwMode="auto">
          <a:xfrm>
            <a:off x="8630210" y="1015661"/>
            <a:ext cx="11248" cy="33139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88282A2-0907-4B4B-9004-B461B0D19AEE}"/>
              </a:ext>
            </a:extLst>
          </p:cNvPr>
          <p:cNvCxnSpPr>
            <a:cxnSpLocks/>
          </p:cNvCxnSpPr>
          <p:nvPr/>
        </p:nvCxnSpPr>
        <p:spPr bwMode="auto">
          <a:xfrm>
            <a:off x="7416559" y="1021339"/>
            <a:ext cx="20274" cy="33163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961ADB8-2408-4630-9023-115E0C7AD7C2}"/>
              </a:ext>
            </a:extLst>
          </p:cNvPr>
          <p:cNvCxnSpPr>
            <a:cxnSpLocks/>
          </p:cNvCxnSpPr>
          <p:nvPr/>
        </p:nvCxnSpPr>
        <p:spPr bwMode="auto">
          <a:xfrm>
            <a:off x="6415864" y="1021768"/>
            <a:ext cx="29068" cy="3096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7B011B-7ADE-4400-839C-981A0590474B}"/>
              </a:ext>
            </a:extLst>
          </p:cNvPr>
          <p:cNvCxnSpPr/>
          <p:nvPr/>
        </p:nvCxnSpPr>
        <p:spPr bwMode="auto">
          <a:xfrm>
            <a:off x="3904197" y="1032388"/>
            <a:ext cx="28358" cy="2783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76" y="106374"/>
            <a:ext cx="9028524" cy="376946"/>
          </a:xfrm>
        </p:spPr>
        <p:txBody>
          <a:bodyPr/>
          <a:lstStyle/>
          <a:p>
            <a:r>
              <a:rPr lang="en-GB" sz="1900"/>
              <a:t>US Customer Business Capabilities Proposed Roadmap (2022)</a:t>
            </a:r>
            <a:endParaRPr lang="en-GB" sz="1900" b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BB09D-EE89-48CC-A59F-A838F6A6E4AB}"/>
              </a:ext>
            </a:extLst>
          </p:cNvPr>
          <p:cNvSpPr/>
          <p:nvPr/>
        </p:nvSpPr>
        <p:spPr>
          <a:xfrm>
            <a:off x="7445101" y="181406"/>
            <a:ext cx="1582958" cy="32316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700" b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Management Foundational</a:t>
            </a:r>
          </a:p>
          <a:p>
            <a:pPr>
              <a:spcAft>
                <a:spcPts val="0"/>
              </a:spcAft>
            </a:pPr>
            <a:r>
              <a:rPr lang="en-US" sz="700" b="0">
                <a:solidFill>
                  <a:schemeClr val="accent2">
                    <a:lumMod val="75000"/>
                  </a:schemeClr>
                </a:solidFill>
              </a:rPr>
              <a:t>Customer Data Foundational</a:t>
            </a:r>
          </a:p>
          <a:p>
            <a:pPr>
              <a:spcAft>
                <a:spcPts val="0"/>
              </a:spcAft>
            </a:pPr>
            <a:r>
              <a:rPr lang="en-US" sz="700" b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Data Integration Services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D806E5C4-F5B7-4465-8699-4743B4EDE32C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3832590" y="1449317"/>
            <a:ext cx="142179" cy="139685"/>
          </a:xfrm>
          <a:prstGeom prst="rect">
            <a:avLst/>
          </a:prstGeom>
        </p:spPr>
      </p:pic>
      <p:sp>
        <p:nvSpPr>
          <p:cNvPr id="163" name="OTLSHAPE_SLM_0aec949068fc4edb9016a17022f2fa0f_Shape">
            <a:extLst>
              <a:ext uri="{FF2B5EF4-FFF2-40B4-BE49-F238E27FC236}">
                <a16:creationId xmlns:a16="http://schemas.microsoft.com/office/drawing/2014/main" id="{BDD54725-3AE1-481F-A3CE-8E571CD871E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845222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23DC112B-D90B-4346-8F00-D4444FA6DDFE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6347163" y="1449317"/>
            <a:ext cx="142179" cy="139685"/>
          </a:xfrm>
          <a:prstGeom prst="rect">
            <a:avLst/>
          </a:prstGeom>
        </p:spPr>
      </p:pic>
      <p:sp>
        <p:nvSpPr>
          <p:cNvPr id="165" name="OTLSHAPE_SLM_0aec949068fc4edb9016a17022f2fa0f_Shape">
            <a:extLst>
              <a:ext uri="{FF2B5EF4-FFF2-40B4-BE49-F238E27FC236}">
                <a16:creationId xmlns:a16="http://schemas.microsoft.com/office/drawing/2014/main" id="{55FE46CB-4BAC-43D4-A7E3-73079C9B0A1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64961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ACBC42D8-1DCB-4CA5-A375-F401A599726A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7354387" y="1449317"/>
            <a:ext cx="142179" cy="139685"/>
          </a:xfrm>
          <a:prstGeom prst="rect">
            <a:avLst/>
          </a:prstGeom>
        </p:spPr>
      </p:pic>
      <p:sp>
        <p:nvSpPr>
          <p:cNvPr id="167" name="OTLSHAPE_SLM_0aec949068fc4edb9016a17022f2fa0f_Shape">
            <a:extLst>
              <a:ext uri="{FF2B5EF4-FFF2-40B4-BE49-F238E27FC236}">
                <a16:creationId xmlns:a16="http://schemas.microsoft.com/office/drawing/2014/main" id="{87D8CC1F-B56A-4529-87AE-1441B76F21C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364094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6CD85B61-1744-428F-99BE-BC0E382F68E6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8572844" y="1449317"/>
            <a:ext cx="142179" cy="139685"/>
          </a:xfrm>
          <a:prstGeom prst="rect">
            <a:avLst/>
          </a:prstGeom>
        </p:spPr>
      </p:pic>
      <p:sp>
        <p:nvSpPr>
          <p:cNvPr id="169" name="OTLSHAPE_SLM_0aec949068fc4edb9016a17022f2fa0f_Shape">
            <a:extLst>
              <a:ext uri="{FF2B5EF4-FFF2-40B4-BE49-F238E27FC236}">
                <a16:creationId xmlns:a16="http://schemas.microsoft.com/office/drawing/2014/main" id="{CA387B1C-1433-491C-888E-0EAE240B144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590643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00580-B033-4CE3-A0EC-9D792B642F8B}"/>
              </a:ext>
            </a:extLst>
          </p:cNvPr>
          <p:cNvSpPr txBox="1"/>
          <p:nvPr/>
        </p:nvSpPr>
        <p:spPr bwMode="auto">
          <a:xfrm>
            <a:off x="7356660" y="41144"/>
            <a:ext cx="10756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700" kern="0">
                <a:solidFill>
                  <a:schemeClr val="tx1"/>
                </a:solidFill>
                <a:latin typeface="+mn-lt"/>
                <a:ea typeface="+mn-ea"/>
              </a:rPr>
              <a:t>Delivery / Value Streams:</a:t>
            </a:r>
          </a:p>
        </p:txBody>
      </p:sp>
      <p:sp>
        <p:nvSpPr>
          <p:cNvPr id="188" name="OTLSHAPE_SLM_0aec949068fc4edb9016a17022f2fa0f_Shape">
            <a:extLst>
              <a:ext uri="{FF2B5EF4-FFF2-40B4-BE49-F238E27FC236}">
                <a16:creationId xmlns:a16="http://schemas.microsoft.com/office/drawing/2014/main" id="{4BE12BDB-E35A-4FA6-9DAC-9E141D05A38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87513" y="2570531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4" name="OTLSHAPE_SLM_0aec949068fc4edb9016a17022f2fa0f_Shape">
            <a:extLst>
              <a:ext uri="{FF2B5EF4-FFF2-40B4-BE49-F238E27FC236}">
                <a16:creationId xmlns:a16="http://schemas.microsoft.com/office/drawing/2014/main" id="{0F8BAFA5-C39E-4D40-BEAB-6ECE84C10D7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592734" y="340889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OTLSHAPE_SLM_0aec949068fc4edb9016a17022f2fa0f_Title">
            <a:extLst>
              <a:ext uri="{FF2B5EF4-FFF2-40B4-BE49-F238E27FC236}">
                <a16:creationId xmlns:a16="http://schemas.microsoft.com/office/drawing/2014/main" id="{1C748C3D-94DF-43FE-96B3-A700756508C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8338454" y="2731337"/>
            <a:ext cx="593025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Meter. Meter Reference Data</a:t>
            </a:r>
          </a:p>
        </p:txBody>
      </p:sp>
      <p:sp>
        <p:nvSpPr>
          <p:cNvPr id="128" name="OTLSHAPE_SLM_0aec949068fc4edb9016a17022f2fa0f_Shape">
            <a:extLst>
              <a:ext uri="{FF2B5EF4-FFF2-40B4-BE49-F238E27FC236}">
                <a16:creationId xmlns:a16="http://schemas.microsoft.com/office/drawing/2014/main" id="{42E3C3F5-1547-421C-A2A3-071D520F9AA3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875767" y="3404897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9" name="OTLSHAPE_SLM_0aec949068fc4edb9016a17022f2fa0f_Shape">
            <a:extLst>
              <a:ext uri="{FF2B5EF4-FFF2-40B4-BE49-F238E27FC236}">
                <a16:creationId xmlns:a16="http://schemas.microsoft.com/office/drawing/2014/main" id="{5D211D3C-73F0-46FA-AD56-2BDECB55C184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871143" y="257699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5" name="OTLSHAPE_SLM_0aec949068fc4edb9016a17022f2fa0f_Shape">
            <a:extLst>
              <a:ext uri="{FF2B5EF4-FFF2-40B4-BE49-F238E27FC236}">
                <a16:creationId xmlns:a16="http://schemas.microsoft.com/office/drawing/2014/main" id="{FA445F10-C787-448B-AE7C-7D1BF8D50D56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7373522" y="2567951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33E616-888B-470F-BAEC-AC78C624C992}"/>
              </a:ext>
            </a:extLst>
          </p:cNvPr>
          <p:cNvSpPr txBox="1"/>
          <p:nvPr/>
        </p:nvSpPr>
        <p:spPr bwMode="auto">
          <a:xfrm>
            <a:off x="3527989" y="1600088"/>
            <a:ext cx="7918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C7 – Product Catalog</a:t>
            </a:r>
            <a:endParaRPr lang="en-US" sz="600" dirty="0">
              <a:cs typeface="Arial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70F50A0-1175-47E9-92E7-DD46C849A279}"/>
              </a:ext>
            </a:extLst>
          </p:cNvPr>
          <p:cNvSpPr txBox="1"/>
          <p:nvPr/>
        </p:nvSpPr>
        <p:spPr bwMode="auto">
          <a:xfrm>
            <a:off x="8067505" y="1588921"/>
            <a:ext cx="111597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/>
              <a:t>C3 – Personalized </a:t>
            </a:r>
          </a:p>
          <a:p>
            <a:pPr algn="ctr">
              <a:spcAft>
                <a:spcPts val="0"/>
              </a:spcAft>
            </a:pPr>
            <a:r>
              <a:rPr lang="en-US" sz="600"/>
              <a:t>Messages</a:t>
            </a:r>
            <a:endParaRPr lang="en-US" sz="600">
              <a:cs typeface="Arial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BF61E9E-C86F-4FCA-9664-C3BD1EAFFF2C}"/>
              </a:ext>
            </a:extLst>
          </p:cNvPr>
          <p:cNvSpPr txBox="1"/>
          <p:nvPr/>
        </p:nvSpPr>
        <p:spPr bwMode="auto">
          <a:xfrm>
            <a:off x="8131385" y="1805067"/>
            <a:ext cx="103630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/>
              <a:t>C4 – Customer </a:t>
            </a:r>
          </a:p>
          <a:p>
            <a:pPr algn="ctr">
              <a:spcAft>
                <a:spcPts val="0"/>
              </a:spcAft>
            </a:pPr>
            <a:r>
              <a:rPr lang="en-US" sz="600"/>
              <a:t>Interactions </a:t>
            </a:r>
            <a:endParaRPr lang="en-US" sz="600">
              <a:cs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FEFAC13-FA4E-4722-8636-B0F4DB14B444}"/>
              </a:ext>
            </a:extLst>
          </p:cNvPr>
          <p:cNvSpPr txBox="1"/>
          <p:nvPr/>
        </p:nvSpPr>
        <p:spPr bwMode="auto">
          <a:xfrm>
            <a:off x="3334812" y="1749142"/>
            <a:ext cx="11989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/>
              <a:t>C13 – Consolidated Profile (Partial)</a:t>
            </a:r>
            <a:endParaRPr lang="en-US" sz="600" dirty="0">
              <a:cs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9F29F9B-05DD-4654-B270-BA9844B52123}"/>
              </a:ext>
            </a:extLst>
          </p:cNvPr>
          <p:cNvSpPr txBox="1"/>
          <p:nvPr/>
        </p:nvSpPr>
        <p:spPr bwMode="auto">
          <a:xfrm>
            <a:off x="7972062" y="2034417"/>
            <a:ext cx="13609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/>
              <a:t>C15 –Campaign </a:t>
            </a:r>
          </a:p>
          <a:p>
            <a:pPr algn="ctr">
              <a:spcAft>
                <a:spcPts val="0"/>
              </a:spcAft>
            </a:pPr>
            <a:r>
              <a:rPr lang="en-US" sz="600"/>
              <a:t>Performance Metrics</a:t>
            </a:r>
            <a:endParaRPr lang="en-US" sz="600">
              <a:cs typeface="Arial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18CDC-934C-45B4-81B5-23EADF04DBE4}"/>
              </a:ext>
            </a:extLst>
          </p:cNvPr>
          <p:cNvSpPr txBox="1"/>
          <p:nvPr/>
        </p:nvSpPr>
        <p:spPr bwMode="auto">
          <a:xfrm>
            <a:off x="8177747" y="2294391"/>
            <a:ext cx="9607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/>
              <a:t>C16 – Loyalty </a:t>
            </a:r>
          </a:p>
          <a:p>
            <a:pPr algn="ctr">
              <a:spcAft>
                <a:spcPts val="0"/>
              </a:spcAft>
            </a:pPr>
            <a:r>
              <a:rPr lang="en-US" sz="600"/>
              <a:t>Program</a:t>
            </a:r>
            <a:endParaRPr lang="en-US" sz="600">
              <a:cs typeface="Arial"/>
            </a:endParaRPr>
          </a:p>
        </p:txBody>
      </p:sp>
      <p:sp>
        <p:nvSpPr>
          <p:cNvPr id="103" name="OTLSHAPE_SLM_0aec949068fc4edb9016a17022f2fa0f_Shape">
            <a:extLst>
              <a:ext uri="{FF2B5EF4-FFF2-40B4-BE49-F238E27FC236}">
                <a16:creationId xmlns:a16="http://schemas.microsoft.com/office/drawing/2014/main" id="{9E79760A-8C07-46FB-A2AB-5C7E24D6A648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154827" y="179001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5A9A38-02C7-4EB3-B963-C23BA41B0057}"/>
              </a:ext>
            </a:extLst>
          </p:cNvPr>
          <p:cNvSpPr txBox="1"/>
          <p:nvPr/>
        </p:nvSpPr>
        <p:spPr bwMode="auto">
          <a:xfrm>
            <a:off x="1967928" y="1924656"/>
            <a:ext cx="6434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Reltio MDM and Matillion Tools available (US)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F2A5745-C6D4-4B2B-9B3A-9DB38520019E}"/>
              </a:ext>
            </a:extLst>
          </p:cNvPr>
          <p:cNvSpPr/>
          <p:nvPr/>
        </p:nvSpPr>
        <p:spPr>
          <a:xfrm>
            <a:off x="5131098" y="885012"/>
            <a:ext cx="448913" cy="133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76CEB08-0387-4F88-9B2E-FC39126903D0}"/>
              </a:ext>
            </a:extLst>
          </p:cNvPr>
          <p:cNvSpPr/>
          <p:nvPr/>
        </p:nvSpPr>
        <p:spPr>
          <a:xfrm>
            <a:off x="6921290" y="886686"/>
            <a:ext cx="433182" cy="140078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70F2F78-3454-4FE1-A714-EA6B0ED3049D}"/>
              </a:ext>
            </a:extLst>
          </p:cNvPr>
          <p:cNvSpPr/>
          <p:nvPr/>
        </p:nvSpPr>
        <p:spPr>
          <a:xfrm>
            <a:off x="6469868" y="886686"/>
            <a:ext cx="433182" cy="135713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E5D27B1-E838-4CFE-876F-C19082532F5C}"/>
              </a:ext>
            </a:extLst>
          </p:cNvPr>
          <p:cNvSpPr/>
          <p:nvPr/>
        </p:nvSpPr>
        <p:spPr>
          <a:xfrm>
            <a:off x="6023460" y="878594"/>
            <a:ext cx="433182" cy="140078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2A64BBE-FD1D-45EC-9CAA-26F7043CB0EA}"/>
              </a:ext>
            </a:extLst>
          </p:cNvPr>
          <p:cNvSpPr/>
          <p:nvPr/>
        </p:nvSpPr>
        <p:spPr>
          <a:xfrm>
            <a:off x="2000774" y="882334"/>
            <a:ext cx="393802" cy="12881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12A4642-8226-4683-8413-140B878E4D38}"/>
              </a:ext>
            </a:extLst>
          </p:cNvPr>
          <p:cNvSpPr/>
          <p:nvPr/>
        </p:nvSpPr>
        <p:spPr>
          <a:xfrm>
            <a:off x="2411777" y="882332"/>
            <a:ext cx="393802" cy="12881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Feb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E3A2BB3-0A62-406A-AE7C-935E4CA8D29F}"/>
              </a:ext>
            </a:extLst>
          </p:cNvPr>
          <p:cNvSpPr txBox="1"/>
          <p:nvPr/>
        </p:nvSpPr>
        <p:spPr bwMode="auto">
          <a:xfrm flipH="1">
            <a:off x="2000770" y="664054"/>
            <a:ext cx="5338611" cy="162902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>
              <a:defRPr sz="9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  <a:cs typeface="+mn-cs"/>
              </a:defRPr>
            </a:lvl2pPr>
            <a:lvl3pPr>
              <a:defRPr>
                <a:solidFill>
                  <a:schemeClr val="lt1"/>
                </a:solidFill>
                <a:cs typeface="+mn-cs"/>
              </a:defRPr>
            </a:lvl3pPr>
            <a:lvl4pPr>
              <a:defRPr>
                <a:solidFill>
                  <a:schemeClr val="lt1"/>
                </a:solidFill>
                <a:cs typeface="+mn-cs"/>
              </a:defRPr>
            </a:lvl4pPr>
            <a:lvl5pPr>
              <a:defRPr>
                <a:solidFill>
                  <a:schemeClr val="lt1"/>
                </a:solidFill>
                <a:cs typeface="+mn-cs"/>
              </a:defRPr>
            </a:lvl5pPr>
            <a:lvl6pPr>
              <a:defRPr>
                <a:solidFill>
                  <a:schemeClr val="lt1"/>
                </a:solidFill>
                <a:cs typeface="+mn-cs"/>
              </a:defRPr>
            </a:lvl6pPr>
            <a:lvl7pPr>
              <a:defRPr>
                <a:solidFill>
                  <a:schemeClr val="lt1"/>
                </a:solidFill>
                <a:cs typeface="+mn-cs"/>
              </a:defRPr>
            </a:lvl7pPr>
            <a:lvl8pPr>
              <a:defRPr>
                <a:solidFill>
                  <a:schemeClr val="lt1"/>
                </a:solidFill>
                <a:cs typeface="+mn-cs"/>
              </a:defRPr>
            </a:lvl8pPr>
            <a:lvl9pPr>
              <a:defRPr>
                <a:solidFill>
                  <a:schemeClr val="lt1"/>
                </a:solidFill>
                <a:cs typeface="+mn-cs"/>
              </a:defRPr>
            </a:lvl9pPr>
          </a:lstStyle>
          <a:p>
            <a:pPr algn="ctr"/>
            <a:r>
              <a:rPr lang="en-US" sz="1200"/>
              <a:t>2022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A5FD819-A035-4534-872B-C992BEC6DD2B}"/>
              </a:ext>
            </a:extLst>
          </p:cNvPr>
          <p:cNvSpPr/>
          <p:nvPr/>
        </p:nvSpPr>
        <p:spPr>
          <a:xfrm>
            <a:off x="3749184" y="881143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49C5BDE-33F1-4806-B786-A9E8C76B5B09}"/>
              </a:ext>
            </a:extLst>
          </p:cNvPr>
          <p:cNvSpPr/>
          <p:nvPr/>
        </p:nvSpPr>
        <p:spPr>
          <a:xfrm>
            <a:off x="4212445" y="881143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1D04998-EC63-46D6-84CB-CD2F816DE21F}"/>
              </a:ext>
            </a:extLst>
          </p:cNvPr>
          <p:cNvSpPr/>
          <p:nvPr/>
        </p:nvSpPr>
        <p:spPr>
          <a:xfrm>
            <a:off x="4667408" y="881143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05EE5F5-4C11-46A8-BFCF-351C4F981B4D}"/>
              </a:ext>
            </a:extLst>
          </p:cNvPr>
          <p:cNvSpPr/>
          <p:nvPr/>
        </p:nvSpPr>
        <p:spPr>
          <a:xfrm>
            <a:off x="2819525" y="881143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3AED6AD-8E91-4087-A535-FC56DBC71685}"/>
              </a:ext>
            </a:extLst>
          </p:cNvPr>
          <p:cNvSpPr/>
          <p:nvPr/>
        </p:nvSpPr>
        <p:spPr>
          <a:xfrm>
            <a:off x="3287266" y="881143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April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E6AB6C7-6F8A-4EC6-9FE9-FCDCEFA423F3}"/>
              </a:ext>
            </a:extLst>
          </p:cNvPr>
          <p:cNvSpPr/>
          <p:nvPr/>
        </p:nvSpPr>
        <p:spPr>
          <a:xfrm>
            <a:off x="5596542" y="873203"/>
            <a:ext cx="408103" cy="14649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 dirty="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4BE70CB-2C21-40BC-91A5-8310EF5FD827}"/>
              </a:ext>
            </a:extLst>
          </p:cNvPr>
          <p:cNvCxnSpPr>
            <a:cxnSpLocks/>
          </p:cNvCxnSpPr>
          <p:nvPr/>
        </p:nvCxnSpPr>
        <p:spPr bwMode="auto">
          <a:xfrm>
            <a:off x="5354464" y="1020420"/>
            <a:ext cx="29068" cy="3096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EAC7732-2E36-4415-96AF-2B62E8ED1D01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5285763" y="1447969"/>
            <a:ext cx="142179" cy="139685"/>
          </a:xfrm>
          <a:prstGeom prst="rect">
            <a:avLst/>
          </a:prstGeom>
        </p:spPr>
      </p:pic>
      <p:sp>
        <p:nvSpPr>
          <p:cNvPr id="102" name="OTLSHAPE_SLM_0aec949068fc4edb9016a17022f2fa0f_Shape">
            <a:extLst>
              <a:ext uri="{FF2B5EF4-FFF2-40B4-BE49-F238E27FC236}">
                <a16:creationId xmlns:a16="http://schemas.microsoft.com/office/drawing/2014/main" id="{B8FE48B0-4B8B-40F5-9F48-B2B3049A4E0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303562" y="1374032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OTLSHAPE_SLM_0aec949068fc4edb9016a17022f2fa0f_Shape">
            <a:extLst>
              <a:ext uri="{FF2B5EF4-FFF2-40B4-BE49-F238E27FC236}">
                <a16:creationId xmlns:a16="http://schemas.microsoft.com/office/drawing/2014/main" id="{0063F1A9-B58C-4623-8D5C-E355EC5401A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320272" y="340612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5440B36-A2CC-4594-B30C-62770E50AD8C}"/>
              </a:ext>
            </a:extLst>
          </p:cNvPr>
          <p:cNvSpPr txBox="1"/>
          <p:nvPr/>
        </p:nvSpPr>
        <p:spPr bwMode="auto">
          <a:xfrm>
            <a:off x="5147276" y="1685921"/>
            <a:ext cx="461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cs typeface="Arial"/>
              </a:rPr>
              <a:t>First Call Resolution 1.0</a:t>
            </a:r>
          </a:p>
        </p:txBody>
      </p:sp>
      <p:sp>
        <p:nvSpPr>
          <p:cNvPr id="113" name="OTLSHAPE_SLM_0aec949068fc4edb9016a17022f2fa0f_Title">
            <a:extLst>
              <a:ext uri="{FF2B5EF4-FFF2-40B4-BE49-F238E27FC236}">
                <a16:creationId xmlns:a16="http://schemas.microsoft.com/office/drawing/2014/main" id="{BA194240-DA2B-4724-8DEA-966F063C10DB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5071780" y="3553862"/>
            <a:ext cx="645982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 dirty="0"/>
              <a:t>Agent, Workforce, Call Detail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90DCAC-7D78-4D65-90FA-CA553F962158}"/>
              </a:ext>
            </a:extLst>
          </p:cNvPr>
          <p:cNvSpPr txBox="1"/>
          <p:nvPr/>
        </p:nvSpPr>
        <p:spPr bwMode="auto">
          <a:xfrm>
            <a:off x="6027989" y="1627481"/>
            <a:ext cx="80720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>
                <a:cs typeface="Arial"/>
              </a:rPr>
              <a:t>Near real time Replicate (CSS/CRIS)</a:t>
            </a:r>
          </a:p>
        </p:txBody>
      </p:sp>
      <p:sp>
        <p:nvSpPr>
          <p:cNvPr id="108" name="OTLSHAPE_SLT_e8a0d0690d7843edaca796e8b25719da_Shape">
            <a:extLst>
              <a:ext uri="{FF2B5EF4-FFF2-40B4-BE49-F238E27FC236}">
                <a16:creationId xmlns:a16="http://schemas.microsoft.com/office/drawing/2014/main" id="{F07B4B98-0BC7-AE34-D711-B4D762D7D63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22456" y="1086425"/>
            <a:ext cx="8911590" cy="14112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900"/>
              <a:t>ECDP (Curated Snowflake)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6FC074-011B-42F4-9BE4-74FBFC30992E}"/>
              </a:ext>
            </a:extLst>
          </p:cNvPr>
          <p:cNvSpPr/>
          <p:nvPr/>
        </p:nvSpPr>
        <p:spPr>
          <a:xfrm>
            <a:off x="7372514" y="889078"/>
            <a:ext cx="393802" cy="12881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CD741A-0CAF-46AA-B2E7-5DCBE9905322}"/>
              </a:ext>
            </a:extLst>
          </p:cNvPr>
          <p:cNvSpPr/>
          <p:nvPr/>
        </p:nvSpPr>
        <p:spPr>
          <a:xfrm>
            <a:off x="7783517" y="889076"/>
            <a:ext cx="393802" cy="12881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Feb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F3FF602-9401-456B-937F-4F2F3FA6F0FC}"/>
              </a:ext>
            </a:extLst>
          </p:cNvPr>
          <p:cNvSpPr/>
          <p:nvPr/>
        </p:nvSpPr>
        <p:spPr>
          <a:xfrm>
            <a:off x="8191265" y="887887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4C2758E-AF7F-45B5-8E26-EB928093FF94}"/>
              </a:ext>
            </a:extLst>
          </p:cNvPr>
          <p:cNvSpPr/>
          <p:nvPr/>
        </p:nvSpPr>
        <p:spPr>
          <a:xfrm>
            <a:off x="8659006" y="887887"/>
            <a:ext cx="448228" cy="1321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32">
              <a:buClr>
                <a:srgbClr val="55555A"/>
              </a:buClr>
            </a:pPr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April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C649B0-1F51-448D-82F4-1B7B3F08C395}"/>
              </a:ext>
            </a:extLst>
          </p:cNvPr>
          <p:cNvSpPr txBox="1"/>
          <p:nvPr/>
        </p:nvSpPr>
        <p:spPr bwMode="auto">
          <a:xfrm flipH="1">
            <a:off x="7354472" y="663119"/>
            <a:ext cx="1752762" cy="162476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>
              <a:defRPr sz="9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  <a:cs typeface="+mn-cs"/>
              </a:defRPr>
            </a:lvl2pPr>
            <a:lvl3pPr>
              <a:defRPr>
                <a:solidFill>
                  <a:schemeClr val="lt1"/>
                </a:solidFill>
                <a:cs typeface="+mn-cs"/>
              </a:defRPr>
            </a:lvl3pPr>
            <a:lvl4pPr>
              <a:defRPr>
                <a:solidFill>
                  <a:schemeClr val="lt1"/>
                </a:solidFill>
                <a:cs typeface="+mn-cs"/>
              </a:defRPr>
            </a:lvl4pPr>
            <a:lvl5pPr>
              <a:defRPr>
                <a:solidFill>
                  <a:schemeClr val="lt1"/>
                </a:solidFill>
                <a:cs typeface="+mn-cs"/>
              </a:defRPr>
            </a:lvl5pPr>
            <a:lvl6pPr>
              <a:defRPr>
                <a:solidFill>
                  <a:schemeClr val="lt1"/>
                </a:solidFill>
                <a:cs typeface="+mn-cs"/>
              </a:defRPr>
            </a:lvl6pPr>
            <a:lvl7pPr>
              <a:defRPr>
                <a:solidFill>
                  <a:schemeClr val="lt1"/>
                </a:solidFill>
                <a:cs typeface="+mn-cs"/>
              </a:defRPr>
            </a:lvl7pPr>
            <a:lvl8pPr>
              <a:defRPr>
                <a:solidFill>
                  <a:schemeClr val="lt1"/>
                </a:solidFill>
                <a:cs typeface="+mn-cs"/>
              </a:defRPr>
            </a:lvl8pPr>
            <a:lvl9pPr>
              <a:defRPr>
                <a:solidFill>
                  <a:schemeClr val="lt1"/>
                </a:solidFill>
                <a:cs typeface="+mn-cs"/>
              </a:defRPr>
            </a:lvl9pPr>
          </a:lstStyle>
          <a:p>
            <a:pPr algn="ctr"/>
            <a:r>
              <a:rPr lang="en-US" sz="1200" dirty="0"/>
              <a:t>2023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FAD458D-C838-4A3A-9D44-6CC27A4C6E3D}"/>
              </a:ext>
            </a:extLst>
          </p:cNvPr>
          <p:cNvCxnSpPr>
            <a:cxnSpLocks/>
          </p:cNvCxnSpPr>
          <p:nvPr/>
        </p:nvCxnSpPr>
        <p:spPr bwMode="auto">
          <a:xfrm>
            <a:off x="6892378" y="1040735"/>
            <a:ext cx="29068" cy="3096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A45C183F-7CC2-4DF7-BD6E-CE0034591890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6823677" y="1468284"/>
            <a:ext cx="142179" cy="139685"/>
          </a:xfrm>
          <a:prstGeom prst="rect">
            <a:avLst/>
          </a:prstGeom>
        </p:spPr>
      </p:pic>
      <p:sp>
        <p:nvSpPr>
          <p:cNvPr id="80" name="OTLSHAPE_SLM_0aec949068fc4edb9016a17022f2fa0f_Shape">
            <a:extLst>
              <a:ext uri="{FF2B5EF4-FFF2-40B4-BE49-F238E27FC236}">
                <a16:creationId xmlns:a16="http://schemas.microsoft.com/office/drawing/2014/main" id="{8F8BBB44-39FB-4712-A229-2DF5196E0621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841476" y="1394347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1" name="OTLSHAPE_SLM_0aec949068fc4edb9016a17022f2fa0f_Shape">
            <a:extLst>
              <a:ext uri="{FF2B5EF4-FFF2-40B4-BE49-F238E27FC236}">
                <a16:creationId xmlns:a16="http://schemas.microsoft.com/office/drawing/2014/main" id="{F6EF06D8-42F0-4A50-8EDB-3FBD9A6E967B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858186" y="3418352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6416C8-9167-41BC-AE38-9233B6297B19}"/>
              </a:ext>
            </a:extLst>
          </p:cNvPr>
          <p:cNvSpPr txBox="1"/>
          <p:nvPr/>
        </p:nvSpPr>
        <p:spPr bwMode="auto">
          <a:xfrm>
            <a:off x="6700080" y="1958490"/>
            <a:ext cx="461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dirty="0">
                <a:cs typeface="Arial"/>
              </a:rPr>
              <a:t>First Call Resolution 2.0</a:t>
            </a:r>
          </a:p>
        </p:txBody>
      </p:sp>
      <p:sp>
        <p:nvSpPr>
          <p:cNvPr id="83" name="OTLSHAPE_SLM_0aec949068fc4edb9016a17022f2fa0f_Title">
            <a:extLst>
              <a:ext uri="{FF2B5EF4-FFF2-40B4-BE49-F238E27FC236}">
                <a16:creationId xmlns:a16="http://schemas.microsoft.com/office/drawing/2014/main" id="{98D11212-2435-4088-AE6E-8D2677CEB5FB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6698706" y="3552243"/>
            <a:ext cx="457479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 dirty="0"/>
              <a:t>FCR Dashboard</a:t>
            </a:r>
          </a:p>
        </p:txBody>
      </p:sp>
      <p:sp>
        <p:nvSpPr>
          <p:cNvPr id="84" name="OTLSHAPE_SL_f6ffadc9780a4f3ab22a7e53bade919d_BackgroundRectangle">
            <a:extLst>
              <a:ext uri="{FF2B5EF4-FFF2-40B4-BE49-F238E27FC236}">
                <a16:creationId xmlns:a16="http://schemas.microsoft.com/office/drawing/2014/main" id="{C89A5774-6D35-4CCE-94F0-DA90CA700D5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6599" y="4072002"/>
            <a:ext cx="8970114" cy="703143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5" name="OTLSHAPE_SLT_e8a0d0690d7843edaca796e8b25719da_Shape">
            <a:extLst>
              <a:ext uri="{FF2B5EF4-FFF2-40B4-BE49-F238E27FC236}">
                <a16:creationId xmlns:a16="http://schemas.microsoft.com/office/drawing/2014/main" id="{34F3B6D3-C054-4760-B974-C41016888749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26399" y="4153259"/>
            <a:ext cx="8911590" cy="14112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900" dirty="0"/>
              <a:t>ECDP (Curated Snowflake)</a:t>
            </a:r>
          </a:p>
        </p:txBody>
      </p:sp>
      <p:sp>
        <p:nvSpPr>
          <p:cNvPr id="87" name="OTLSHAPE_SLM_0aec949068fc4edb9016a17022f2fa0f_Shape">
            <a:extLst>
              <a:ext uri="{FF2B5EF4-FFF2-40B4-BE49-F238E27FC236}">
                <a16:creationId xmlns:a16="http://schemas.microsoft.com/office/drawing/2014/main" id="{A5971A6C-CF71-4D61-9365-9C04AD5E8F2C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591386" y="416009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8" name="OTLSHAPE_SLM_0aec949068fc4edb9016a17022f2fa0f_Title">
            <a:extLst>
              <a:ext uri="{FF2B5EF4-FFF2-40B4-BE49-F238E27FC236}">
                <a16:creationId xmlns:a16="http://schemas.microsoft.com/office/drawing/2014/main" id="{BAF65B2C-2C27-4678-AA38-33704E1A16E2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7539069" y="4295962"/>
            <a:ext cx="796962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 Billing, Customer Segment. Web Profile. Preference, Rate Location</a:t>
            </a:r>
          </a:p>
        </p:txBody>
      </p:sp>
      <p:sp>
        <p:nvSpPr>
          <p:cNvPr id="92" name="OTLSHAPE_SLM_0aec949068fc4edb9016a17022f2fa0f_Shape">
            <a:extLst>
              <a:ext uri="{FF2B5EF4-FFF2-40B4-BE49-F238E27FC236}">
                <a16:creationId xmlns:a16="http://schemas.microsoft.com/office/drawing/2014/main" id="{D12A5179-AF2B-4BFA-AB77-2FCBCC0DA92B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7379238" y="4156771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A3926F6-FB14-4431-9BEC-4340E4FC40F6}"/>
              </a:ext>
            </a:extLst>
          </p:cNvPr>
          <p:cNvCxnSpPr/>
          <p:nvPr/>
        </p:nvCxnSpPr>
        <p:spPr bwMode="auto">
          <a:xfrm>
            <a:off x="3215029" y="1047224"/>
            <a:ext cx="28358" cy="2783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C291534-EA50-4DB5-919B-20ADD5F120E3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3143422" y="1464153"/>
            <a:ext cx="142179" cy="139685"/>
          </a:xfrm>
          <a:prstGeom prst="rect">
            <a:avLst/>
          </a:prstGeom>
        </p:spPr>
      </p:pic>
      <p:sp>
        <p:nvSpPr>
          <p:cNvPr id="106" name="OTLSHAPE_SLM_0aec949068fc4edb9016a17022f2fa0f_Shape">
            <a:extLst>
              <a:ext uri="{FF2B5EF4-FFF2-40B4-BE49-F238E27FC236}">
                <a16:creationId xmlns:a16="http://schemas.microsoft.com/office/drawing/2014/main" id="{B95DF634-B3FD-4603-BEDE-1C471F8C5D23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3156054" y="1390216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OTLSHAPE_SLM_0aec949068fc4edb9016a17022f2fa0f_Shape">
            <a:extLst>
              <a:ext uri="{FF2B5EF4-FFF2-40B4-BE49-F238E27FC236}">
                <a16:creationId xmlns:a16="http://schemas.microsoft.com/office/drawing/2014/main" id="{D2B85ED2-FA06-4624-9F66-414D6B09A4D4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186599" y="3419733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OTLSHAPE_SLM_0aec949068fc4edb9016a17022f2fa0f_Title">
            <a:extLst>
              <a:ext uri="{FF2B5EF4-FFF2-40B4-BE49-F238E27FC236}">
                <a16:creationId xmlns:a16="http://schemas.microsoft.com/office/drawing/2014/main" id="{0ABEE6C8-3633-4980-B927-BED22E67E16C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3009595" y="3551966"/>
            <a:ext cx="455963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 dirty="0"/>
              <a:t>Weekly </a:t>
            </a:r>
          </a:p>
          <a:p>
            <a:r>
              <a:rPr lang="en-US" dirty="0"/>
              <a:t>CRIS, CSS data</a:t>
            </a:r>
          </a:p>
        </p:txBody>
      </p:sp>
      <p:sp>
        <p:nvSpPr>
          <p:cNvPr id="120" name="OTLSHAPE_SLM_0aec949068fc4edb9016a17022f2fa0f_Title">
            <a:extLst>
              <a:ext uri="{FF2B5EF4-FFF2-40B4-BE49-F238E27FC236}">
                <a16:creationId xmlns:a16="http://schemas.microsoft.com/office/drawing/2014/main" id="{F92B71EF-BC79-44E3-B2F7-34E9A01F0E38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3507448" y="3552096"/>
            <a:ext cx="862095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 dirty="0"/>
              <a:t>Persistent ID (leverage UDM) , Key Customer Profile and contact fields, Billing Account</a:t>
            </a:r>
          </a:p>
        </p:txBody>
      </p:sp>
      <p:sp>
        <p:nvSpPr>
          <p:cNvPr id="121" name="OTLSHAPE_SLM_0aec949068fc4edb9016a17022f2fa0f_Title">
            <a:extLst>
              <a:ext uri="{FF2B5EF4-FFF2-40B4-BE49-F238E27FC236}">
                <a16:creationId xmlns:a16="http://schemas.microsoft.com/office/drawing/2014/main" id="{52B14FE8-D55C-417A-AAF8-E33DC7815F6F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6533545" y="4332511"/>
            <a:ext cx="796962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 dirty="0"/>
              <a:t>Persistent ID , Key Customer Profile and contact fields, Billing Account</a:t>
            </a:r>
          </a:p>
        </p:txBody>
      </p:sp>
      <p:sp>
        <p:nvSpPr>
          <p:cNvPr id="123" name="OTLSHAPE_SLM_0aec949068fc4edb9016a17022f2fa0f_Shape">
            <a:extLst>
              <a:ext uri="{FF2B5EF4-FFF2-40B4-BE49-F238E27FC236}">
                <a16:creationId xmlns:a16="http://schemas.microsoft.com/office/drawing/2014/main" id="{02B48955-A3EB-472D-9032-F89540949F9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6873022" y="416956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F657E6C-2D12-491A-A739-41AB44D6AFD4}"/>
              </a:ext>
            </a:extLst>
          </p:cNvPr>
          <p:cNvCxnSpPr>
            <a:cxnSpLocks/>
          </p:cNvCxnSpPr>
          <p:nvPr/>
        </p:nvCxnSpPr>
        <p:spPr bwMode="auto">
          <a:xfrm>
            <a:off x="7924943" y="1037087"/>
            <a:ext cx="10568" cy="32173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D2FA1E19-77D3-4262-9F59-0011FB57443F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7867577" y="1470743"/>
            <a:ext cx="142179" cy="139685"/>
          </a:xfrm>
          <a:prstGeom prst="rect">
            <a:avLst/>
          </a:prstGeom>
        </p:spPr>
      </p:pic>
      <p:sp>
        <p:nvSpPr>
          <p:cNvPr id="131" name="OTLSHAPE_SLM_0aec949068fc4edb9016a17022f2fa0f_Shape">
            <a:extLst>
              <a:ext uri="{FF2B5EF4-FFF2-40B4-BE49-F238E27FC236}">
                <a16:creationId xmlns:a16="http://schemas.microsoft.com/office/drawing/2014/main" id="{116571F7-27FF-40C4-9027-9741AFD49AF8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7885376" y="1396806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3" name="OTLSHAPE_SLM_0aec949068fc4edb9016a17022f2fa0f_Shape">
            <a:extLst>
              <a:ext uri="{FF2B5EF4-FFF2-40B4-BE49-F238E27FC236}">
                <a16:creationId xmlns:a16="http://schemas.microsoft.com/office/drawing/2014/main" id="{4348E450-667B-40DC-BAF3-790A65A5028B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7869935" y="4181524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4" name="OTLSHAPE_SLM_0aec949068fc4edb9016a17022f2fa0f_Title">
            <a:extLst>
              <a:ext uri="{FF2B5EF4-FFF2-40B4-BE49-F238E27FC236}">
                <a16:creationId xmlns:a16="http://schemas.microsoft.com/office/drawing/2014/main" id="{EDDD9E16-C1F4-4C44-9BDB-345C7E52466B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8344940" y="4306873"/>
            <a:ext cx="675551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Payments, Credits Programs/Apps, Measurements, Vendors, Agents</a:t>
            </a:r>
          </a:p>
        </p:txBody>
      </p:sp>
      <p:sp>
        <p:nvSpPr>
          <p:cNvPr id="145" name="OTLSHAPE_SLM_0aec949068fc4edb9016a17022f2fa0f_Title">
            <a:extLst>
              <a:ext uri="{FF2B5EF4-FFF2-40B4-BE49-F238E27FC236}">
                <a16:creationId xmlns:a16="http://schemas.microsoft.com/office/drawing/2014/main" id="{73E50C38-83AA-4BE6-A8C2-53EF71CCC680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197036" y="3550891"/>
            <a:ext cx="48899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 dirty="0"/>
              <a:t>Real near-time </a:t>
            </a:r>
          </a:p>
          <a:p>
            <a:r>
              <a:rPr lang="en-US" dirty="0"/>
              <a:t>CRIS, CSS data</a:t>
            </a:r>
          </a:p>
        </p:txBody>
      </p:sp>
      <p:sp>
        <p:nvSpPr>
          <p:cNvPr id="146" name="OTLSHAPE_SLM_0aec949068fc4edb9016a17022f2fa0f_Shape">
            <a:extLst>
              <a:ext uri="{FF2B5EF4-FFF2-40B4-BE49-F238E27FC236}">
                <a16:creationId xmlns:a16="http://schemas.microsoft.com/office/drawing/2014/main" id="{C9726E41-D9D9-49D5-9236-2481B29C2833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6387502" y="3408912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3505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0D2A03D-A536-D352-5DCA-7AE9144767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F489E5-8AE6-7AE3-34CC-DDB2886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Business Entities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EF5FC-0D8C-5506-FA32-5D6D5872C5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/>
          <a:lstStyle/>
          <a:p>
            <a:r>
              <a:rPr lang="en-US" dirty="0">
                <a:cs typeface="Arial"/>
              </a:rPr>
              <a:t>Customer</a:t>
            </a:r>
          </a:p>
          <a:p>
            <a:r>
              <a:rPr lang="en-US" dirty="0">
                <a:cs typeface="Arial"/>
              </a:rPr>
              <a:t>Customer Profile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8B2BE-2326-9AF4-54F0-6D29C16C47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276999"/>
          </a:xfrm>
        </p:spPr>
        <p:txBody>
          <a:bodyPr/>
          <a:lstStyle/>
          <a:p>
            <a:r>
              <a:rPr lang="en-US" dirty="0">
                <a:cs typeface="Arial"/>
              </a:rPr>
              <a:t>Location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AB5FC-1BB0-3276-8CCD-156A2774A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28266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9A21AC-2BEA-C286-735A-22929FA3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CDP Product teams – 2022 Road Map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28293-39AF-0010-4394-0136D6C56C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87" y="853415"/>
            <a:ext cx="3094044" cy="276999"/>
          </a:xfrm>
        </p:spPr>
        <p:txBody>
          <a:bodyPr/>
          <a:lstStyle/>
          <a:p>
            <a:r>
              <a:rPr lang="en-US">
                <a:cs typeface="Arial"/>
              </a:rPr>
              <a:t>Customer Profile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A7A55-D361-966A-5E89-5E8BBA18CD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72308" y="853414"/>
            <a:ext cx="3135622" cy="407638"/>
          </a:xfrm>
        </p:spPr>
        <p:txBody>
          <a:bodyPr/>
          <a:lstStyle/>
          <a:p>
            <a:r>
              <a:rPr lang="en-US">
                <a:cs typeface="Arial"/>
              </a:rPr>
              <a:t>Customer Interactions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02B9B-F84E-3914-19BD-F8B4B170F4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8" name="Picture 8" descr="Timeline&#10;&#10;Description automatically generated">
            <a:extLst>
              <a:ext uri="{FF2B5EF4-FFF2-40B4-BE49-F238E27FC236}">
                <a16:creationId xmlns:a16="http://schemas.microsoft.com/office/drawing/2014/main" id="{6B4A695D-E31A-D607-7DA2-3C11E7D4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248" y="1200847"/>
            <a:ext cx="4534363" cy="2539689"/>
          </a:xfrm>
          <a:prstGeom prst="rect">
            <a:avLst/>
          </a:prstGeom>
        </p:spPr>
      </p:pic>
      <p:pic>
        <p:nvPicPr>
          <p:cNvPr id="12" name="Picture 12" descr="Timeline&#10;&#10;Description automatically generated">
            <a:extLst>
              <a:ext uri="{FF2B5EF4-FFF2-40B4-BE49-F238E27FC236}">
                <a16:creationId xmlns:a16="http://schemas.microsoft.com/office/drawing/2014/main" id="{AA6BFEB5-D393-D9A5-0829-A21B3C5C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62" y="1169097"/>
            <a:ext cx="4535769" cy="25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734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0128129-5c01-499f-9dab-6ff736f5e5bc">
      <UserInfo>
        <DisplayName>Tamborski, Deborah A.</DisplayName>
        <AccountId>129</AccountId>
        <AccountType/>
      </UserInfo>
      <UserInfo>
        <DisplayName>Pelkey, Susan E.</DisplayName>
        <AccountId>128</AccountId>
        <AccountType/>
      </UserInfo>
    </SharedWithUsers>
    <lcf76f155ced4ddcb4097134ff3c332f xmlns="f321bbf6-7ced-46a3-aeec-52f7b6ea267c">
      <Terms xmlns="http://schemas.microsoft.com/office/infopath/2007/PartnerControls"/>
    </lcf76f155ced4ddcb4097134ff3c332f>
    <TaxCatchAll xmlns="cadce026-d35b-4a62-a2ee-1436bb44fb5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79654A67AABA4A8A8902882B64A988" ma:contentTypeVersion="15" ma:contentTypeDescription="Create a new document." ma:contentTypeScope="" ma:versionID="19981c3c7de0640d54b0b015acb5a332">
  <xsd:schema xmlns:xsd="http://www.w3.org/2001/XMLSchema" xmlns:xs="http://www.w3.org/2001/XMLSchema" xmlns:p="http://schemas.microsoft.com/office/2006/metadata/properties" xmlns:ns2="f321bbf6-7ced-46a3-aeec-52f7b6ea267c" xmlns:ns3="e0128129-5c01-499f-9dab-6ff736f5e5bc" xmlns:ns4="cadce026-d35b-4a62-a2ee-1436bb44fb55" targetNamespace="http://schemas.microsoft.com/office/2006/metadata/properties" ma:root="true" ma:fieldsID="c79b08d12e41001cac9e327a3d867761" ns2:_="" ns3:_="" ns4:_="">
    <xsd:import namespace="f321bbf6-7ced-46a3-aeec-52f7b6ea267c"/>
    <xsd:import namespace="e0128129-5c01-499f-9dab-6ff736f5e5bc"/>
    <xsd:import namespace="cadce026-d35b-4a62-a2ee-1436bb44fb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21bbf6-7ced-46a3-aeec-52f7b6ea26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571c05a-9bf0-4b0b-ad97-e13aed49ba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28129-5c01-499f-9dab-6ff736f5e5b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ce026-d35b-4a62-a2ee-1436bb44fb55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23b98b92-aab8-4652-98a7-fad6f3a9ed73}" ma:internalName="TaxCatchAll" ma:showField="CatchAllData" ma:web="e0128129-5c01-499f-9dab-6ff736f5e5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2C987D-4A47-4F11-8121-36694FAAAC40}">
  <ds:schemaRefs>
    <ds:schemaRef ds:uri="cadce026-d35b-4a62-a2ee-1436bb44fb5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0128129-5c01-499f-9dab-6ff736f5e5bc"/>
    <ds:schemaRef ds:uri="f321bbf6-7ced-46a3-aeec-52f7b6ea267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2D54F56-94A6-4A0D-8D68-E985B3161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21bbf6-7ced-46a3-aeec-52f7b6ea267c"/>
    <ds:schemaRef ds:uri="e0128129-5c01-499f-9dab-6ff736f5e5bc"/>
    <ds:schemaRef ds:uri="cadce026-d35b-4a62-a2ee-1436bb44fb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1</TotalTime>
  <Words>1440</Words>
  <Application>Microsoft Office PowerPoint</Application>
  <PresentationFormat>On-screen Show (16:9)</PresentationFormat>
  <Paragraphs>188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NG_PPT_16x9_Generic_template-blue</vt:lpstr>
      <vt:lpstr>US Customer Platform End Architecture</vt:lpstr>
      <vt:lpstr>US Customer Platform MVP2 Architecture</vt:lpstr>
      <vt:lpstr>US Customer Capabilities by Programs</vt:lpstr>
      <vt:lpstr>US Customer Business Capabilities Proposed Roadmap (Draft)</vt:lpstr>
      <vt:lpstr>US Customer Business Capabilities Proposed Roadmap (2022)</vt:lpstr>
      <vt:lpstr>Business Entities</vt:lpstr>
      <vt:lpstr>CDP Product teams – 2022 Road Map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13</cp:revision>
  <cp:lastPrinted>2018-08-10T07:16:05Z</cp:lastPrinted>
  <dcterms:created xsi:type="dcterms:W3CDTF">2018-09-19T13:44:21Z</dcterms:created>
  <dcterms:modified xsi:type="dcterms:W3CDTF">2023-02-01T20:05:09Z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0x0101007479654A67AABA4A8A8902882B64A988</vt:lpwstr>
  </property>
  <property fmtid="{D5CDD505-2E9C-101B-9397-08002B2CF9AE}" pid="4" name="MediaServiceImageTags">
    <vt:lpwstr/>
  </property>
</Properties>
</file>