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8"/>
  </p:notesMasterIdLst>
  <p:handoutMasterIdLst>
    <p:handoutMasterId r:id="rId9"/>
  </p:handoutMasterIdLst>
  <p:sldIdLst>
    <p:sldId id="3947" r:id="rId5"/>
    <p:sldId id="2147375654" r:id="rId6"/>
    <p:sldId id="2147375655" r:id="rId7"/>
  </p:sldIdLst>
  <p:sldSz cx="9144000" cy="5143500" type="screen16x9"/>
  <p:notesSz cx="6670675" cy="9777413"/>
  <p:defaultTextStyle>
    <a:defPPr>
      <a:defRPr lang="en-GB"/>
    </a:defPPr>
    <a:lvl1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 b="1">
        <a:solidFill>
          <a:schemeClr val="accent1"/>
        </a:solidFill>
        <a:latin typeface="+mn-lt"/>
        <a:ea typeface="+mn-ea"/>
        <a:cs typeface="+mn-cs"/>
      </a:defRPr>
    </a:lvl1pPr>
    <a:lvl2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>
        <a:solidFill>
          <a:schemeClr val="tx1"/>
        </a:solidFill>
        <a:latin typeface="+mn-lt"/>
        <a:ea typeface="+mn-ea"/>
      </a:defRPr>
    </a:lvl2pPr>
    <a:lvl3pPr marL="27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•"/>
      <a:defRPr sz="1800">
        <a:solidFill>
          <a:schemeClr val="tx1"/>
        </a:solidFill>
        <a:latin typeface="+mn-lt"/>
        <a:ea typeface="+mn-ea"/>
      </a:defRPr>
    </a:lvl3pPr>
    <a:lvl4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-"/>
      <a:defRPr sz="1800">
        <a:solidFill>
          <a:schemeClr val="tx1"/>
        </a:solidFill>
        <a:latin typeface="+mn-lt"/>
        <a:ea typeface="+mn-ea"/>
      </a:defRPr>
    </a:lvl4pPr>
    <a:lvl5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◦"/>
      <a:defRPr sz="1800">
        <a:solidFill>
          <a:schemeClr val="tx1"/>
        </a:solidFill>
        <a:latin typeface="+mn-lt"/>
        <a:ea typeface="+mn-ea"/>
      </a:defRPr>
    </a:lvl5pPr>
    <a:lvl6pPr marL="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rabicPeriod"/>
      <a:defRPr sz="1800">
        <a:solidFill>
          <a:schemeClr val="tx1"/>
        </a:solidFill>
        <a:latin typeface="+mn-lt"/>
        <a:ea typeface="+mn-ea"/>
      </a:defRPr>
    </a:lvl6pPr>
    <a:lvl7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lphaLcPeriod"/>
      <a:defRPr sz="1800">
        <a:solidFill>
          <a:schemeClr val="tx1"/>
        </a:solidFill>
        <a:latin typeface="+mn-lt"/>
        <a:ea typeface="+mn-ea"/>
      </a:defRPr>
    </a:lvl7pPr>
    <a:lvl8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romanLcPeriod"/>
      <a:defRPr sz="1800">
        <a:solidFill>
          <a:schemeClr val="tx1"/>
        </a:solidFill>
        <a:latin typeface="+mn-lt"/>
        <a:ea typeface="+mn-ea"/>
      </a:defRPr>
    </a:lvl8pPr>
    <a:lvl9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2400">
        <a:solidFill>
          <a:schemeClr val="accent2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962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rah McGugan" initials="ZM" lastIdx="2" clrIdx="0">
    <p:extLst>
      <p:ext uri="{19B8F6BF-5375-455C-9EA6-DF929625EA0E}">
        <p15:presenceInfo xmlns:p15="http://schemas.microsoft.com/office/powerpoint/2012/main" userId="S-1-5-21-4161563473-2938609101-4020916863-1246" providerId="AD"/>
      </p:ext>
    </p:extLst>
  </p:cmAuthor>
  <p:cmAuthor id="2" name="Ajwaliya, Nishit" initials="AN" lastIdx="1" clrIdx="1">
    <p:extLst>
      <p:ext uri="{19B8F6BF-5375-455C-9EA6-DF929625EA0E}">
        <p15:presenceInfo xmlns:p15="http://schemas.microsoft.com/office/powerpoint/2012/main" userId="S::Nishit.Ajwaliya@us.nationalgrid.com::d6171631-3d08-453d-8afd-2dc62a5026e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8DA70"/>
    <a:srgbClr val="B20E12"/>
    <a:srgbClr val="B2DE82"/>
    <a:srgbClr val="C9E8A6"/>
    <a:srgbClr val="7FFFF8"/>
    <a:srgbClr val="B4DF85"/>
    <a:srgbClr val="F9F9F9"/>
    <a:srgbClr val="E7F5D7"/>
    <a:srgbClr val="DAE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04DF6A-D457-489B-9571-B0EE2C0E3545}" v="7" dt="2022-12-05T12:52:37.31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56"/>
      </p:cViewPr>
      <p:guideLst>
        <p:guide orient="horz" pos="962"/>
        <p:guide pos="748"/>
        <p:guide orient="horz" pos="22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waliya, Nishit" userId="d6171631-3d08-453d-8afd-2dc62a5026e2" providerId="ADAL" clId="{307EA085-24BF-462E-B70B-0919FB527121}"/>
    <pc:docChg chg="custSel delSld modSld">
      <pc:chgData name="Ajwaliya, Nishit" userId="d6171631-3d08-453d-8afd-2dc62a5026e2" providerId="ADAL" clId="{307EA085-24BF-462E-B70B-0919FB527121}" dt="2022-12-02T23:14:19.558" v="2109" actId="20577"/>
      <pc:docMkLst>
        <pc:docMk/>
      </pc:docMkLst>
      <pc:sldChg chg="modSp">
        <pc:chgData name="Ajwaliya, Nishit" userId="d6171631-3d08-453d-8afd-2dc62a5026e2" providerId="ADAL" clId="{307EA085-24BF-462E-B70B-0919FB527121}" dt="2022-12-02T18:53:06.038" v="39" actId="20577"/>
        <pc:sldMkLst>
          <pc:docMk/>
          <pc:sldMk cId="136374311" sldId="3947"/>
        </pc:sldMkLst>
        <pc:spChg chg="mod">
          <ac:chgData name="Ajwaliya, Nishit" userId="d6171631-3d08-453d-8afd-2dc62a5026e2" providerId="ADAL" clId="{307EA085-24BF-462E-B70B-0919FB527121}" dt="2022-12-02T18:53:06.038" v="39" actId="20577"/>
          <ac:spMkLst>
            <pc:docMk/>
            <pc:sldMk cId="136374311" sldId="3947"/>
            <ac:spMk id="2" creationId="{00000000-0000-0000-0000-000000000000}"/>
          </ac:spMkLst>
        </pc:spChg>
        <pc:spChg chg="mod">
          <ac:chgData name="Ajwaliya, Nishit" userId="d6171631-3d08-453d-8afd-2dc62a5026e2" providerId="ADAL" clId="{307EA085-24BF-462E-B70B-0919FB527121}" dt="2022-12-02T18:52:55.199" v="21" actId="20577"/>
          <ac:spMkLst>
            <pc:docMk/>
            <pc:sldMk cId="136374311" sldId="3947"/>
            <ac:spMk id="3" creationId="{00000000-0000-0000-0000-000000000000}"/>
          </ac:spMkLst>
        </pc:spChg>
      </pc:sldChg>
      <pc:sldChg chg="modSp">
        <pc:chgData name="Ajwaliya, Nishit" userId="d6171631-3d08-453d-8afd-2dc62a5026e2" providerId="ADAL" clId="{307EA085-24BF-462E-B70B-0919FB527121}" dt="2022-12-02T23:14:19.558" v="2109" actId="20577"/>
        <pc:sldMkLst>
          <pc:docMk/>
          <pc:sldMk cId="3947106780" sldId="2147375654"/>
        </pc:sldMkLst>
        <pc:graphicFrameChg chg="mod modGraphic">
          <ac:chgData name="Ajwaliya, Nishit" userId="d6171631-3d08-453d-8afd-2dc62a5026e2" providerId="ADAL" clId="{307EA085-24BF-462E-B70B-0919FB527121}" dt="2022-12-02T23:14:19.558" v="2109" actId="20577"/>
          <ac:graphicFrameMkLst>
            <pc:docMk/>
            <pc:sldMk cId="3947106780" sldId="2147375654"/>
            <ac:graphicFrameMk id="4" creationId="{DB7E4C9C-28D7-4695-B220-C1F3D299A506}"/>
          </ac:graphicFrameMkLst>
        </pc:graphicFrameChg>
      </pc:sldChg>
      <pc:sldMasterChg chg="delSldLayout">
        <pc:chgData name="Ajwaliya, Nishit" userId="d6171631-3d08-453d-8afd-2dc62a5026e2" providerId="ADAL" clId="{307EA085-24BF-462E-B70B-0919FB527121}" dt="2022-12-02T18:10:15.064" v="7" actId="2696"/>
        <pc:sldMasterMkLst>
          <pc:docMk/>
          <pc:sldMasterMk cId="0" sldId="2147483651"/>
        </pc:sldMasterMkLst>
      </pc:sldMasterChg>
    </pc:docChg>
  </pc:docChgLst>
  <pc:docChgLst>
    <pc:chgData name="Ajwaliya, Nishit" userId="d6171631-3d08-453d-8afd-2dc62a5026e2" providerId="ADAL" clId="{9804DF6A-D457-489B-9571-B0EE2C0E3545}"/>
    <pc:docChg chg="undo custSel addSld modSld">
      <pc:chgData name="Ajwaliya, Nishit" userId="d6171631-3d08-453d-8afd-2dc62a5026e2" providerId="ADAL" clId="{9804DF6A-D457-489B-9571-B0EE2C0E3545}" dt="2022-12-05T12:53:48.414" v="512" actId="20577"/>
      <pc:docMkLst>
        <pc:docMk/>
      </pc:docMkLst>
      <pc:sldChg chg="modSp">
        <pc:chgData name="Ajwaliya, Nishit" userId="d6171631-3d08-453d-8afd-2dc62a5026e2" providerId="ADAL" clId="{9804DF6A-D457-489B-9571-B0EE2C0E3545}" dt="2022-12-05T12:49:09.885" v="3" actId="20577"/>
        <pc:sldMkLst>
          <pc:docMk/>
          <pc:sldMk cId="136374311" sldId="3947"/>
        </pc:sldMkLst>
        <pc:spChg chg="mod">
          <ac:chgData name="Ajwaliya, Nishit" userId="d6171631-3d08-453d-8afd-2dc62a5026e2" providerId="ADAL" clId="{9804DF6A-D457-489B-9571-B0EE2C0E3545}" dt="2022-12-05T12:49:09.885" v="3" actId="20577"/>
          <ac:spMkLst>
            <pc:docMk/>
            <pc:sldMk cId="136374311" sldId="3947"/>
            <ac:spMk id="2" creationId="{00000000-0000-0000-0000-000000000000}"/>
          </ac:spMkLst>
        </pc:spChg>
      </pc:sldChg>
      <pc:sldChg chg="modSp">
        <pc:chgData name="Ajwaliya, Nishit" userId="d6171631-3d08-453d-8afd-2dc62a5026e2" providerId="ADAL" clId="{9804DF6A-D457-489B-9571-B0EE2C0E3545}" dt="2022-12-05T12:53:48.414" v="512" actId="20577"/>
        <pc:sldMkLst>
          <pc:docMk/>
          <pc:sldMk cId="3947106780" sldId="2147375654"/>
        </pc:sldMkLst>
        <pc:graphicFrameChg chg="mod modGraphic">
          <ac:chgData name="Ajwaliya, Nishit" userId="d6171631-3d08-453d-8afd-2dc62a5026e2" providerId="ADAL" clId="{9804DF6A-D457-489B-9571-B0EE2C0E3545}" dt="2022-12-05T12:53:48.414" v="512" actId="20577"/>
          <ac:graphicFrameMkLst>
            <pc:docMk/>
            <pc:sldMk cId="3947106780" sldId="2147375654"/>
            <ac:graphicFrameMk id="4" creationId="{DB7E4C9C-28D7-4695-B220-C1F3D299A506}"/>
          </ac:graphicFrameMkLst>
        </pc:graphicFrameChg>
      </pc:sldChg>
      <pc:sldChg chg="delSp modSp add">
        <pc:chgData name="Ajwaliya, Nishit" userId="d6171631-3d08-453d-8afd-2dc62a5026e2" providerId="ADAL" clId="{9804DF6A-D457-489B-9571-B0EE2C0E3545}" dt="2022-12-05T12:49:35.680" v="20" actId="313"/>
        <pc:sldMkLst>
          <pc:docMk/>
          <pc:sldMk cId="2076767646" sldId="2147375655"/>
        </pc:sldMkLst>
        <pc:spChg chg="mod">
          <ac:chgData name="Ajwaliya, Nishit" userId="d6171631-3d08-453d-8afd-2dc62a5026e2" providerId="ADAL" clId="{9804DF6A-D457-489B-9571-B0EE2C0E3545}" dt="2022-12-05T12:49:35.680" v="20" actId="313"/>
          <ac:spMkLst>
            <pc:docMk/>
            <pc:sldMk cId="2076767646" sldId="2147375655"/>
            <ac:spMk id="8" creationId="{FDB4336B-3DBE-4F71-824A-3B9AD469878A}"/>
          </ac:spMkLst>
        </pc:spChg>
        <pc:graphicFrameChg chg="del modGraphic">
          <ac:chgData name="Ajwaliya, Nishit" userId="d6171631-3d08-453d-8afd-2dc62a5026e2" providerId="ADAL" clId="{9804DF6A-D457-489B-9571-B0EE2C0E3545}" dt="2022-12-05T12:49:33.325" v="19" actId="478"/>
          <ac:graphicFrameMkLst>
            <pc:docMk/>
            <pc:sldMk cId="2076767646" sldId="2147375655"/>
            <ac:graphicFrameMk id="4" creationId="{DB7E4C9C-28D7-4695-B220-C1F3D299A506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761" y="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D8211FFE-B3EB-1B4F-A849-3CF65CAE83E6}" type="datetime1">
              <a:rPr lang="en-GB" smtClean="0"/>
              <a:t>05/12/2022</a:t>
            </a:fld>
            <a:endParaRPr lang="en-US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919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761" y="928919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350ECF5C-888C-41F6-A366-B80CE9FF0D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78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312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1C4EFE-BC34-5643-BA96-233A28E9007A}" type="datetime1">
              <a:rPr lang="en-GB" smtClean="0"/>
              <a:t>05/12/2022</a:t>
            </a:fld>
            <a:endParaRPr lang="en-GB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8" y="733425"/>
            <a:ext cx="651510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358" y="4644596"/>
            <a:ext cx="5335961" cy="439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312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779895-3E67-4CB8-BE0C-23F3FD5FF7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16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0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61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15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696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235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77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31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29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447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57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346" y="4596212"/>
            <a:ext cx="1356744" cy="366143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6674988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476317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501122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flipV="1">
            <a:off x="4000500" y="1392111"/>
            <a:ext cx="5143500" cy="375139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7" y="1058865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7" y="2600551"/>
            <a:ext cx="4033839" cy="523172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4262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7115176" y="2941873"/>
            <a:ext cx="3850481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prstClr val="white">
                    <a:lumMod val="50000"/>
                  </a:prstClr>
                </a:solidFill>
                <a:sym typeface="Trebuchet MS" panose="020B0603020202020204" pitchFamily="34" charset="0"/>
              </a:rPr>
              <a:t>Copyright © 2021 by BCG Platinion. All rights reserved.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72500" y="467101"/>
            <a:ext cx="8200013" cy="249299"/>
          </a:xfrm>
        </p:spPr>
        <p:txBody>
          <a:bodyPr/>
          <a:lstStyle>
            <a:lvl1pPr>
              <a:defRPr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prstClr val="white">
                    <a:lumMod val="50000"/>
                  </a:prstClr>
                </a:solidFill>
                <a:sym typeface="Trebuchet MS" panose="020B0603020202020204" pitchFamily="34" charset="0"/>
              </a:rPr>
              <a:t>Template.pptx</a:t>
            </a:r>
          </a:p>
        </p:txBody>
      </p:sp>
    </p:spTree>
    <p:extLst>
      <p:ext uri="{BB962C8B-B14F-4D97-AF65-F5344CB8AC3E}">
        <p14:creationId xmlns:p14="http://schemas.microsoft.com/office/powerpoint/2010/main" val="251653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3" y="1062038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0"/>
            <a:ext cx="2592239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0"/>
            <a:ext cx="2592000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5312" y="4772394"/>
            <a:ext cx="5814941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9206425" y="2140326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85597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0" y="1068388"/>
            <a:ext cx="5544621" cy="329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408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0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9206425" y="0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242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540029"/>
            <a:ext cx="2076348" cy="36185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478941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616761"/>
            <a:ext cx="2072286" cy="24589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1686627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79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588308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3169590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3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0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7" y="4790872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1669" y="4778260"/>
            <a:ext cx="5718584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22780" y="4740425"/>
            <a:ext cx="2231234" cy="2648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13" r:id="rId2"/>
    <p:sldLayoutId id="2147483786" r:id="rId3"/>
    <p:sldLayoutId id="2147483814" r:id="rId4"/>
    <p:sldLayoutId id="2147483817" r:id="rId5"/>
    <p:sldLayoutId id="2147483795" r:id="rId6"/>
    <p:sldLayoutId id="2147483796" r:id="rId7"/>
    <p:sldLayoutId id="2147483815" r:id="rId8"/>
    <p:sldLayoutId id="2147483794" r:id="rId9"/>
    <p:sldLayoutId id="2147483797" r:id="rId10"/>
    <p:sldLayoutId id="2147483798" r:id="rId11"/>
    <p:sldLayoutId id="2147483816" r:id="rId12"/>
    <p:sldLayoutId id="2147483784" r:id="rId13"/>
    <p:sldLayoutId id="2147483818" r:id="rId14"/>
    <p:sldLayoutId id="2147483819" r:id="rId15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8" pos="204" userDrawn="1">
          <p15:clr>
            <a:srgbClr val="F26B43"/>
          </p15:clr>
        </p15:guide>
        <p15:guide id="13" pos="2993" userDrawn="1">
          <p15:clr>
            <a:srgbClr val="F26B43"/>
          </p15:clr>
        </p15:guide>
        <p15:guide id="14" orient="horz" pos="350" userDrawn="1">
          <p15:clr>
            <a:srgbClr val="F26B43"/>
          </p15:clr>
        </p15:guide>
        <p15:guide id="15" orient="horz" pos="667" userDrawn="1">
          <p15:clr>
            <a:srgbClr val="F26B43"/>
          </p15:clr>
        </p15:guide>
        <p15:guide id="16" pos="2064" userDrawn="1">
          <p15:clr>
            <a:srgbClr val="F26B43"/>
          </p15:clr>
        </p15:guide>
        <p15:guide id="17" pos="3923" userDrawn="1">
          <p15:clr>
            <a:srgbClr val="F26B43"/>
          </p15:clr>
        </p15:guide>
        <p15:guide id="18" pos="3696" userDrawn="1">
          <p15:clr>
            <a:srgbClr val="F26B43"/>
          </p15:clr>
        </p15:guide>
        <p15:guide id="19" pos="18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96" y="881883"/>
            <a:ext cx="7716524" cy="868039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Arial" pitchFamily="34" charset="0"/>
                <a:cs typeface="Arial" pitchFamily="34" charset="0"/>
              </a:rPr>
              <a:t>WDD Worker Conversion Options </a:t>
            </a:r>
            <a:br>
              <a:rPr lang="en-US" sz="3000" dirty="0">
                <a:latin typeface="Arial" pitchFamily="34" charset="0"/>
                <a:cs typeface="Arial" pitchFamily="34" charset="0"/>
              </a:rPr>
            </a:br>
            <a:br>
              <a:rPr lang="en-US" sz="3000" dirty="0">
                <a:latin typeface="Arial" pitchFamily="34" charset="0"/>
                <a:cs typeface="Arial" pitchFamily="34" charset="0"/>
              </a:rPr>
            </a:br>
            <a:r>
              <a:rPr lang="en-US" sz="3000" dirty="0">
                <a:latin typeface="Arial" pitchFamily="34" charset="0"/>
                <a:cs typeface="Arial" pitchFamily="34" charset="0"/>
              </a:rPr>
              <a:t>DRAFT</a:t>
            </a:r>
            <a:endParaRPr lang="en-GB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0196" y="3161306"/>
            <a:ext cx="4033839" cy="923330"/>
          </a:xfrm>
        </p:spPr>
        <p:txBody>
          <a:bodyPr>
            <a:normAutofit/>
          </a:bodyPr>
          <a:lstStyle/>
          <a:p>
            <a:r>
              <a:rPr lang="en-US" sz="1600" dirty="0"/>
              <a:t>Dec 2022</a:t>
            </a:r>
          </a:p>
          <a:p>
            <a:r>
              <a:rPr lang="en-US" sz="1600" dirty="0"/>
              <a:t>v0.1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3743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DB4336B-3DBE-4F71-824A-3B9AD469878A}"/>
              </a:ext>
            </a:extLst>
          </p:cNvPr>
          <p:cNvSpPr txBox="1">
            <a:spLocks/>
          </p:cNvSpPr>
          <p:nvPr/>
        </p:nvSpPr>
        <p:spPr bwMode="auto">
          <a:xfrm>
            <a:off x="108102" y="106864"/>
            <a:ext cx="9028524" cy="37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buClrTx/>
            </a:pPr>
            <a:r>
              <a:rPr lang="en-GB">
                <a:solidFill>
                  <a:srgbClr val="0038AE"/>
                </a:solidFill>
                <a:latin typeface="+mj-lt"/>
              </a:rPr>
              <a:t>CDC Options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7E4C9C-28D7-4695-B220-C1F3D299A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85981"/>
              </p:ext>
            </p:extLst>
          </p:nvPr>
        </p:nvGraphicFramePr>
        <p:xfrm>
          <a:off x="106405" y="512927"/>
          <a:ext cx="8851479" cy="3130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468">
                  <a:extLst>
                    <a:ext uri="{9D8B030D-6E8A-4147-A177-3AD203B41FA5}">
                      <a16:colId xmlns:a16="http://schemas.microsoft.com/office/drawing/2014/main" val="2334813724"/>
                    </a:ext>
                  </a:extLst>
                </a:gridCol>
                <a:gridCol w="2498774">
                  <a:extLst>
                    <a:ext uri="{9D8B030D-6E8A-4147-A177-3AD203B41FA5}">
                      <a16:colId xmlns:a16="http://schemas.microsoft.com/office/drawing/2014/main" val="3548610838"/>
                    </a:ext>
                  </a:extLst>
                </a:gridCol>
                <a:gridCol w="2534595">
                  <a:extLst>
                    <a:ext uri="{9D8B030D-6E8A-4147-A177-3AD203B41FA5}">
                      <a16:colId xmlns:a16="http://schemas.microsoft.com/office/drawing/2014/main" val="3523463392"/>
                    </a:ext>
                  </a:extLst>
                </a:gridCol>
                <a:gridCol w="2880642">
                  <a:extLst>
                    <a:ext uri="{9D8B030D-6E8A-4147-A177-3AD203B41FA5}">
                      <a16:colId xmlns:a16="http://schemas.microsoft.com/office/drawing/2014/main" val="752791419"/>
                    </a:ext>
                  </a:extLst>
                </a:gridCol>
              </a:tblGrid>
              <a:tr h="284702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Option 1 Hold future hire record when duplicate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Option 2 Hold all future hire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+mn-cs"/>
                        </a:rPr>
                        <a:t>Option 3 Not A Match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652521"/>
                  </a:ext>
                </a:extLst>
              </a:tr>
              <a:tr h="7866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When pre/future hire worker record is duplicate to existing worker record then hold (don’t load to Reltio MDM) new worker record until new hire date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Hold </a:t>
                      </a:r>
                      <a:r>
                        <a:rPr 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(don’t load to Reltio MDM) </a:t>
                      </a:r>
                      <a:r>
                        <a:rPr 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all pre/future hire Worker records and release them </a:t>
                      </a:r>
                      <a:r>
                        <a:rPr lang="en-US" sz="11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only few </a:t>
                      </a:r>
                      <a:r>
                        <a:rPr 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days before the actual hire date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If future hire Worker record has potential match with existing Worker record and new Role is different than current record, Data Steward will resolve the potential match as NOT A MATCH.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2057156"/>
                  </a:ext>
                </a:extLst>
              </a:tr>
              <a:tr h="5244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Pros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55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i="0" u="none" strike="noStrike" kern="1200" spc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Provides same functionality as Tactical MDM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55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i="0" u="none" strike="noStrike" kern="1200" spc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Able to </a:t>
                      </a:r>
                      <a:r>
                        <a:rPr lang="en-US" sz="1100" b="0" i="0" u="none" strike="noStrike" kern="1200" spc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timely </a:t>
                      </a:r>
                      <a:r>
                        <a:rPr lang="en-US" sz="1100" b="0" i="0" u="none" strike="noStrike" kern="1200" spc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support access control process regardless of role change </a:t>
                      </a:r>
                      <a:r>
                        <a:rPr lang="en-US" sz="1100" b="0" i="0" u="none" strike="noStrike" kern="1200" spc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or not</a:t>
                      </a:r>
                      <a:endParaRPr lang="en-US" sz="1100" b="0" i="0" u="none" strike="noStrike" kern="1200" spc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55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i="0" u="none" strike="noStrike" kern="1200" spc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Simple and easy solution</a:t>
                      </a:r>
                    </a:p>
                    <a:p>
                      <a:pPr marL="171450" marR="0" lvl="1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55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i="0" u="none" strike="noStrike" kern="1200" spc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No code change is required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3480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Cons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lvl="1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55A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kern="1200" spc="0" noProof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Coding change to make an new API call for each Pre/future hire worker to confirm if it will end up as a potential match or not, if it does then holds until hire date for Reltio</a:t>
                      </a:r>
                    </a:p>
                    <a:p>
                      <a:pPr marL="171450" marR="0" lvl="1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55A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kern="1200" spc="0" noProof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If new worker has Role change then access control can not be completed ahead of the time.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lvl="1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55A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kern="1200" spc="0" noProof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Requires ETL code change that hold </a:t>
                      </a:r>
                      <a:r>
                        <a:rPr lang="en-US" sz="1100" b="0" i="0" u="none" strike="noStrike" kern="1200" spc="0" noProof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each Pre/future hire worker for Reltio and release X days before the hire date</a:t>
                      </a:r>
                      <a:endParaRPr lang="en-US" sz="1100" b="0" i="0" u="none" strike="noStrike" kern="1200" spc="0" noProof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lvl="1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55A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kern="1200" spc="0" noProof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Some Duplicate Workers will be maintain as separate worker record</a:t>
                      </a:r>
                    </a:p>
                    <a:p>
                      <a:pPr marL="171450" marR="0" lvl="1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55A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100" dirty="0">
                        <a:latin typeface="+mj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282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10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DB4336B-3DBE-4F71-824A-3B9AD469878A}"/>
              </a:ext>
            </a:extLst>
          </p:cNvPr>
          <p:cNvSpPr txBox="1">
            <a:spLocks/>
          </p:cNvSpPr>
          <p:nvPr/>
        </p:nvSpPr>
        <p:spPr bwMode="auto">
          <a:xfrm>
            <a:off x="108102" y="106864"/>
            <a:ext cx="9028524" cy="37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buClrTx/>
            </a:pPr>
            <a:r>
              <a:rPr lang="en-GB" dirty="0">
                <a:solidFill>
                  <a:srgbClr val="0038AE"/>
                </a:solidFill>
                <a:latin typeface="+mj-lt"/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07676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heme/theme1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0F478B68CCB418629D5A3D5ECB678" ma:contentTypeVersion="13" ma:contentTypeDescription="Create a new document." ma:contentTypeScope="" ma:versionID="87c930ff95350fe8f39624381797dfaf">
  <xsd:schema xmlns:xsd="http://www.w3.org/2001/XMLSchema" xmlns:xs="http://www.w3.org/2001/XMLSchema" xmlns:p="http://schemas.microsoft.com/office/2006/metadata/properties" xmlns:ns3="2fb88c42-9484-45db-b1a7-c717f8961fa6" xmlns:ns4="d04553ff-5444-4dd5-ba90-cf9ec227a264" targetNamespace="http://schemas.microsoft.com/office/2006/metadata/properties" ma:root="true" ma:fieldsID="a72676d0cb1a8b3a72da611764ae2991" ns3:_="" ns4:_="">
    <xsd:import namespace="2fb88c42-9484-45db-b1a7-c717f8961fa6"/>
    <xsd:import namespace="d04553ff-5444-4dd5-ba90-cf9ec227a2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88c42-9484-45db-b1a7-c717f8961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53ff-5444-4dd5-ba90-cf9ec227a26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04553ff-5444-4dd5-ba90-cf9ec227a264">
      <UserInfo>
        <DisplayName>Sanchez, Alejandro</DisplayName>
        <AccountId>5152</AccountId>
        <AccountType/>
      </UserInfo>
      <UserInfo>
        <DisplayName>Tripathi, Bharat</DisplayName>
        <AccountId>1706</AccountId>
        <AccountType/>
      </UserInfo>
      <UserInfo>
        <DisplayName>Govindarajaloo, Akila</DisplayName>
        <AccountId>3185</AccountId>
        <AccountType/>
      </UserInfo>
      <UserInfo>
        <DisplayName>Sian, Delfin</DisplayName>
        <AccountId>144</AccountId>
        <AccountType/>
      </UserInfo>
      <UserInfo>
        <DisplayName>Patil, Amol</DisplayName>
        <AccountId>61</AccountId>
        <AccountType/>
      </UserInfo>
      <UserInfo>
        <DisplayName>Pascual, Ronald</DisplayName>
        <AccountId>2749</AccountId>
        <AccountType/>
      </UserInfo>
      <UserInfo>
        <DisplayName>Curran, Robert</DisplayName>
        <AccountId>2752</AccountId>
        <AccountType/>
      </UserInfo>
      <UserInfo>
        <DisplayName>Mcauley, Sean (Thomas)</DisplayName>
        <AccountId>3812</AccountId>
        <AccountType/>
      </UserInfo>
      <UserInfo>
        <DisplayName>Patel, Vishal</DisplayName>
        <AccountId>1797</AccountId>
        <AccountType/>
      </UserInfo>
      <UserInfo>
        <DisplayName>Kanashiro, Alex</DisplayName>
        <AccountId>3485</AccountId>
        <AccountType/>
      </UserInfo>
      <UserInfo>
        <DisplayName>Clinchot, Joseph J.</DisplayName>
        <AccountId>25</AccountId>
        <AccountType/>
      </UserInfo>
      <UserInfo>
        <DisplayName>Nandikonda, Kiranmai</DisplayName>
        <AccountId>5832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FEF331C-D7FB-4A46-BC66-8CBB4DE151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b88c42-9484-45db-b1a7-c717f8961fa6"/>
    <ds:schemaRef ds:uri="d04553ff-5444-4dd5-ba90-cf9ec227a2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EE5461-4101-49A9-A707-0A90845F1E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2C987D-4A47-4F11-8121-36694FAAAC40}">
  <ds:schemaRefs>
    <ds:schemaRef ds:uri="http://purl.org/dc/elements/1.1/"/>
    <ds:schemaRef ds:uri="http://schemas.microsoft.com/office/2006/metadata/properties"/>
    <ds:schemaRef ds:uri="2fb88c42-9484-45db-b1a7-c717f8961fa6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d04553ff-5444-4dd5-ba90-cf9ec227a26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 PowerPoint Template 16x9 2018</Template>
  <TotalTime>3350</TotalTime>
  <Words>239</Words>
  <Application>Microsoft Office PowerPoint</Application>
  <PresentationFormat>On-screen Show (16:9)</PresentationFormat>
  <Paragraphs>23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NG_PPT_16x9_Generic_template-blue</vt:lpstr>
      <vt:lpstr>think-cell Slide</vt:lpstr>
      <vt:lpstr>WDD Worker Conversion Options   DRAFT</vt:lpstr>
      <vt:lpstr>PowerPoint Presentation</vt:lpstr>
      <vt:lpstr>PowerPoint Presentation</vt:lpstr>
    </vt:vector>
  </TitlesOfParts>
  <Company>National Grid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(on two lines)</dc:title>
  <dc:creator>Thomson, Fraser</dc:creator>
  <cp:lastModifiedBy>Ajwaliya, Nishit</cp:lastModifiedBy>
  <cp:revision>125</cp:revision>
  <cp:lastPrinted>2018-08-10T07:16:05Z</cp:lastPrinted>
  <dcterms:created xsi:type="dcterms:W3CDTF">2018-09-19T13:44:21Z</dcterms:created>
  <dcterms:modified xsi:type="dcterms:W3CDTF">2022-12-05T12:53:54Z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0x0101001AD0F478B68CCB418629D5A3D5ECB678</vt:lpwstr>
  </property>
</Properties>
</file>