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61" r:id="rId5"/>
  </p:sldMasterIdLst>
  <p:notesMasterIdLst>
    <p:notesMasterId r:id="rId7"/>
  </p:notesMasterIdLst>
  <p:handoutMasterIdLst>
    <p:handoutMasterId r:id="rId8"/>
  </p:handoutMasterIdLst>
  <p:sldIdLst>
    <p:sldId id="79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illoux, Marcia" initials="MM" lastIdx="3" clrIdx="0">
    <p:extLst>
      <p:ext uri="{19B8F6BF-5375-455C-9EA6-DF929625EA0E}">
        <p15:presenceInfo xmlns:p15="http://schemas.microsoft.com/office/powerpoint/2012/main" userId="S::marcia.mailloux@us.nationalgrid.com::96dc8713-86df-4a45-b753-6df7561ed7c9" providerId="AD"/>
      </p:ext>
    </p:extLst>
  </p:cmAuthor>
  <p:cmAuthor id="2" name="Hopkins, Nicola M" initials="HNM" lastIdx="11" clrIdx="1">
    <p:extLst>
      <p:ext uri="{19B8F6BF-5375-455C-9EA6-DF929625EA0E}">
        <p15:presenceInfo xmlns:p15="http://schemas.microsoft.com/office/powerpoint/2012/main" userId="S::nicola.m.hopkins@uk.nationalgrid.com::9b6ebf6c-8a17-4fee-bb3d-0734d18025d5" providerId="AD"/>
      </p:ext>
    </p:extLst>
  </p:cmAuthor>
  <p:cmAuthor id="3" name="Maguire, Laura" initials="ML" lastIdx="2" clrIdx="2">
    <p:extLst>
      <p:ext uri="{19B8F6BF-5375-455C-9EA6-DF929625EA0E}">
        <p15:presenceInfo xmlns:p15="http://schemas.microsoft.com/office/powerpoint/2012/main" userId="S::laura.maguire@uk.nationalgrid.com::5a4c2575-312d-465f-828a-a5e6db7f2d9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004"/>
    <a:srgbClr val="333333"/>
    <a:srgbClr val="0000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932B8B-CE24-4CF9-B6EE-D4ED1FD4B9B1}" v="5" dt="2021-12-02T17:56:46.9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jwaliya, Nishit" userId="d6171631-3d08-453d-8afd-2dc62a5026e2" providerId="ADAL" clId="{04932B8B-CE24-4CF9-B6EE-D4ED1FD4B9B1}"/>
    <pc:docChg chg="undo custSel modSld">
      <pc:chgData name="Ajwaliya, Nishit" userId="d6171631-3d08-453d-8afd-2dc62a5026e2" providerId="ADAL" clId="{04932B8B-CE24-4CF9-B6EE-D4ED1FD4B9B1}" dt="2021-12-02T17:56:46.987" v="350" actId="1076"/>
      <pc:docMkLst>
        <pc:docMk/>
      </pc:docMkLst>
      <pc:sldChg chg="modSp mod">
        <pc:chgData name="Ajwaliya, Nishit" userId="d6171631-3d08-453d-8afd-2dc62a5026e2" providerId="ADAL" clId="{04932B8B-CE24-4CF9-B6EE-D4ED1FD4B9B1}" dt="2021-12-02T17:56:46.987" v="350" actId="1076"/>
        <pc:sldMkLst>
          <pc:docMk/>
          <pc:sldMk cId="249666950" sldId="799"/>
        </pc:sldMkLst>
        <pc:spChg chg="mod">
          <ac:chgData name="Ajwaliya, Nishit" userId="d6171631-3d08-453d-8afd-2dc62a5026e2" providerId="ADAL" clId="{04932B8B-CE24-4CF9-B6EE-D4ED1FD4B9B1}" dt="2021-12-02T17:56:46.987" v="350" actId="1076"/>
          <ac:spMkLst>
            <pc:docMk/>
            <pc:sldMk cId="249666950" sldId="799"/>
            <ac:spMk id="2" creationId="{5E01F7FD-E3F6-425E-A18B-4611006827C2}"/>
          </ac:spMkLst>
        </pc:spChg>
        <pc:spChg chg="mod">
          <ac:chgData name="Ajwaliya, Nishit" userId="d6171631-3d08-453d-8afd-2dc62a5026e2" providerId="ADAL" clId="{04932B8B-CE24-4CF9-B6EE-D4ED1FD4B9B1}" dt="2021-12-02T17:56:38.740" v="349" actId="14100"/>
          <ac:spMkLst>
            <pc:docMk/>
            <pc:sldMk cId="249666950" sldId="799"/>
            <ac:spMk id="3" creationId="{AC3157CA-9BA4-46C7-906E-1A62B89D14E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521B769-2D4F-4372-AB1C-550EBAD336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7B5DA2-6A81-4AEB-9417-477A539972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BDB08-2343-4F99-83E8-2D52641B6F00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A5B026-B566-4380-B9CB-4F7AD10F6DB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9113A7-9F1C-4610-8233-6BFDE4B4C12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8345D8-A727-4EEA-9C60-70FE9B404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5008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D96F6-526B-427F-BC29-F70FADBECBB0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5FFC2-81C0-49F3-9BA8-57E3D6230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0189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2.svg"/><Relationship Id="rId4" Type="http://schemas.openxmlformats.org/officeDocument/2006/relationships/image" Target="../media/image9.pn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8847-1609-425E-9ED7-6A504631E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4E3847-FD28-459E-9565-266EABDBA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26E80-325E-42A8-B2BB-84C32F126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370EA-A2C7-40CC-AF6F-A612692E3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Thursday 7th November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265E7-BEBC-400E-8FDD-027F3922B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41EF-DF1F-4BA4-93E4-6DEBF991F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01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6DF1A-4C78-482C-8667-CD4B23E6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30E9E5-CB1C-49E9-99F8-CAFCEC005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2F6A-0F41-4E3B-894D-12CF38104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4CD14-2CD0-4363-BC8C-321285C23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Thursday 7th November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46520-EC06-432C-BF9E-0B97A0E12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41EF-DF1F-4BA4-93E4-6DEBF991F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64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A113EE-D530-4A8B-9A1E-34234A53F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2F835-69A7-4F8D-BB7C-E9BB3127A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E195D-8C63-4060-B437-36D233689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30C14-B293-4E3B-AEF3-0599DFD81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Thursday 7th November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90AEB-A773-4B4F-85B9-E479E9B5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41EF-DF1F-4BA4-93E4-6DEBF991F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80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04110C-7FA9-42B8-8B3B-DA58E665BD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1" y="1416668"/>
            <a:ext cx="7391200" cy="1844608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F5AF73-3EA7-4347-84EA-D70EBAC2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73" y="356765"/>
            <a:ext cx="7392827" cy="5745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A415EBFD-084A-4878-8287-2E1A3FCE8D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6446" y="6388769"/>
            <a:ext cx="7633892" cy="225703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Thursday 7th November 2019</a:t>
            </a:r>
          </a:p>
        </p:txBody>
      </p:sp>
    </p:spTree>
    <p:extLst>
      <p:ext uri="{BB962C8B-B14F-4D97-AF65-F5344CB8AC3E}">
        <p14:creationId xmlns:p14="http://schemas.microsoft.com/office/powerpoint/2010/main" val="12364355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8CDB5-958E-4EBE-8C05-3F9C84B061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Thursday 7th November 2019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DC1A31-5068-457A-9EB8-1CE2FB67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41731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04110C-7FA9-42B8-8B3B-DA58E665BD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1" y="1416668"/>
            <a:ext cx="7391200" cy="2503249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F5AF73-3EA7-4347-84EA-D70EBAC2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73" y="356765"/>
            <a:ext cx="7392827" cy="5745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A415EBFD-084A-4878-8287-2E1A3FCE8D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6446" y="6388705"/>
            <a:ext cx="7633892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Thursday 7th November 2019</a:t>
            </a:r>
          </a:p>
        </p:txBody>
      </p:sp>
    </p:spTree>
    <p:extLst>
      <p:ext uri="{BB962C8B-B14F-4D97-AF65-F5344CB8AC3E}">
        <p14:creationId xmlns:p14="http://schemas.microsoft.com/office/powerpoint/2010/main" val="2833542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303685" y="1416051"/>
            <a:ext cx="3436199" cy="4605867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5B8ED1A-AF6F-4E25-AAB2-26D9DEBFF5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1" y="1416667"/>
            <a:ext cx="3456319" cy="2502993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4BB6730-51C5-4FB3-8052-D9905AB148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68800" y="1416667"/>
            <a:ext cx="3456000" cy="2502993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E89C5F10-0515-49F1-B7E1-FA5D252EBE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487083" y="6363129"/>
            <a:ext cx="7753255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Thursday 7th November 2019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6203AC-F147-41C5-B406-E8249CBBDB54}"/>
              </a:ext>
            </a:extLst>
          </p:cNvPr>
          <p:cNvGrpSpPr/>
          <p:nvPr userDrawn="1"/>
        </p:nvGrpSpPr>
        <p:grpSpPr>
          <a:xfrm>
            <a:off x="12275233" y="1"/>
            <a:ext cx="2706315" cy="2781137"/>
            <a:chOff x="3528102" y="847657"/>
            <a:chExt cx="2029736" cy="2085853"/>
          </a:xfrm>
        </p:grpSpPr>
        <p:sp>
          <p:nvSpPr>
            <p:cNvPr id="15" name="Guidance note">
              <a:extLst>
                <a:ext uri="{FF2B5EF4-FFF2-40B4-BE49-F238E27FC236}">
                  <a16:creationId xmlns:a16="http://schemas.microsoft.com/office/drawing/2014/main" id="{464C2E21-214C-4806-9F3E-C69A825582DD}"/>
                </a:ext>
              </a:extLst>
            </p:cNvPr>
            <p:cNvSpPr/>
            <p:nvPr/>
          </p:nvSpPr>
          <p:spPr>
            <a:xfrm>
              <a:off x="3528102" y="847657"/>
              <a:ext cx="2029736" cy="208585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120648" marR="0" lvl="2" indent="-120648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963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120648" marR="0" lvl="2" indent="-120648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E56EF6B-B396-42F9-B229-E1E18A219AB6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7" name="Picture 3">
                <a:extLst>
                  <a:ext uri="{FF2B5EF4-FFF2-40B4-BE49-F238E27FC236}">
                    <a16:creationId xmlns:a16="http://schemas.microsoft.com/office/drawing/2014/main" id="{8EB1562C-2ED4-4AC8-AFE4-22D14FADBF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Rounded Rectangle 20">
                <a:extLst>
                  <a:ext uri="{FF2B5EF4-FFF2-40B4-BE49-F238E27FC236}">
                    <a16:creationId xmlns:a16="http://schemas.microsoft.com/office/drawing/2014/main" id="{E1BE0287-66BC-469E-9977-A30B88F00C15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64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" name="Round Diagonal Corner Rectangle 4">
            <a:extLst>
              <a:ext uri="{FF2B5EF4-FFF2-40B4-BE49-F238E27FC236}">
                <a16:creationId xmlns:a16="http://schemas.microsoft.com/office/drawing/2014/main" id="{529E9B37-4CA4-410B-848A-FE86FF6F9510}"/>
              </a:ext>
            </a:extLst>
          </p:cNvPr>
          <p:cNvSpPr/>
          <p:nvPr userDrawn="1"/>
        </p:nvSpPr>
        <p:spPr>
          <a:xfrm>
            <a:off x="12275234" y="2853769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34807087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4DF50-EEA0-4A06-8714-8D21D9F9F1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Thursday 7th November 2019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F1565-A4B3-45DC-B4DE-67F62117E5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0374" y="1424517"/>
            <a:ext cx="7392828" cy="25029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DD9BE2-305C-49B6-A828-7CE17E38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06471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431800" y="1416667"/>
            <a:ext cx="11328000" cy="46052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191E4EDE-F73E-4D47-BE09-9DA6C99359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46451" y="6320502"/>
            <a:ext cx="9593887" cy="22576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Thursday 7th November 2019</a:t>
            </a:r>
          </a:p>
        </p:txBody>
      </p:sp>
    </p:spTree>
    <p:extLst>
      <p:ext uri="{BB962C8B-B14F-4D97-AF65-F5344CB8AC3E}">
        <p14:creationId xmlns:p14="http://schemas.microsoft.com/office/powerpoint/2010/main" val="412858228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4984479-1823-4BDB-AAA8-6F7D67888FD9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5" y="1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8BD2EEFA-8252-4979-8B48-D13EEB8A4E19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4A49F27C-7E3B-4D20-B431-E1FC318DDF6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021" y="6053372"/>
            <a:ext cx="2768464" cy="48247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563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0" name="Round Diagonal Corner Rectangle 4">
            <a:extLst>
              <a:ext uri="{FF2B5EF4-FFF2-40B4-BE49-F238E27FC236}">
                <a16:creationId xmlns:a16="http://schemas.microsoft.com/office/drawing/2014/main" id="{16DC8360-D4F7-405A-BF06-04DDCFD5DEFE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348009635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021" y="6155682"/>
            <a:ext cx="2763048" cy="327855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563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5" y="1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C79AD21E-EFC3-431D-86B8-0DD21178CC58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159268316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065A7-3631-447E-8940-94DD00D86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1E9FE-351F-483D-A25B-E34786597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F37BD-EF27-4272-8982-C4E9D352D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831CF-CD84-4FE4-8FF5-AB38A6798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Thursday 7th November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4CDFD-450D-4B97-9380-FB2B0BB5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41EF-DF1F-4BA4-93E4-6DEBF991F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762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563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5" y="1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6" name="Round Diagonal Corner Rectangle 4">
            <a:extLst>
              <a:ext uri="{FF2B5EF4-FFF2-40B4-BE49-F238E27FC236}">
                <a16:creationId xmlns:a16="http://schemas.microsoft.com/office/drawing/2014/main" id="{A8CD0164-38F9-45E8-BBCE-ACF9D4084AC5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sp>
        <p:nvSpPr>
          <p:cNvPr id="15" name="Picture Placeholder 12"/>
          <p:cNvSpPr>
            <a:spLocks noGrp="1" noChangeAspect="1"/>
          </p:cNvSpPr>
          <p:nvPr>
            <p:ph type="pic" sz="quarter" idx="15" hasCustomPrompt="1"/>
          </p:nvPr>
        </p:nvSpPr>
        <p:spPr bwMode="gray">
          <a:xfrm rot="16200000">
            <a:off x="-137512" y="475143"/>
            <a:ext cx="537365" cy="26868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981365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563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5" y="1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C79AD21E-EFC3-431D-86B8-0DD21178CC58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3172" y="340801"/>
            <a:ext cx="2063109" cy="61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33102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Capital Delive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563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5" y="1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A4769A89-F694-4BC2-B8EA-1E2093D69AA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171" y="277364"/>
            <a:ext cx="1537609" cy="68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118133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-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563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5" y="1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6" name="Round Diagonal Corner Rectangle 4">
            <a:extLst>
              <a:ext uri="{FF2B5EF4-FFF2-40B4-BE49-F238E27FC236}">
                <a16:creationId xmlns:a16="http://schemas.microsoft.com/office/drawing/2014/main" id="{A8CD0164-38F9-45E8-BBCE-ACF9D4084AC5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sp>
        <p:nvSpPr>
          <p:cNvPr id="15" name="Picture Placeholder 12"/>
          <p:cNvSpPr>
            <a:spLocks noGrp="1" noChangeAspect="1"/>
          </p:cNvSpPr>
          <p:nvPr>
            <p:ph type="pic" sz="quarter" idx="15" hasCustomPrompt="1"/>
          </p:nvPr>
        </p:nvSpPr>
        <p:spPr bwMode="gray">
          <a:xfrm rot="16200000">
            <a:off x="-137512" y="475143"/>
            <a:ext cx="537365" cy="26868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73668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-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563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5" y="1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C79AD21E-EFC3-431D-86B8-0DD21178CC58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8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</a:t>
            </a: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120648" marR="0" lvl="2" indent="-120648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3172" y="340801"/>
            <a:ext cx="2063109" cy="61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20990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- Capital Delive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1" y="1411818"/>
            <a:ext cx="5378452" cy="1157385"/>
          </a:xfrm>
        </p:spPr>
        <p:txBody>
          <a:bodyPr anchor="t" anchorCtr="0"/>
          <a:lstStyle>
            <a:lvl1pPr>
              <a:lnSpc>
                <a:spcPct val="80000"/>
              </a:lnSpc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0261" y="3467400"/>
            <a:ext cx="5378452" cy="697563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5" y="1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A4769A89-F694-4BC2-B8EA-1E2093D69AA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171" y="277364"/>
            <a:ext cx="1537609" cy="68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59506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8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1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5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0" name="Graphic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329" y="6024761"/>
            <a:ext cx="2688937" cy="46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650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8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1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5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3128" y="6128283"/>
            <a:ext cx="1808992" cy="48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2953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8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1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5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3172" y="340801"/>
            <a:ext cx="2063109" cy="61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275500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+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259" y="3382038"/>
            <a:ext cx="3365500" cy="1025921"/>
          </a:xfrm>
        </p:spPr>
        <p:txBody>
          <a:bodyPr/>
          <a:lstStyle>
            <a:lvl1pPr>
              <a:spcAft>
                <a:spcPts val="0"/>
              </a:spcAft>
              <a:defRPr lang="en-US" sz="4267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3328" y="907121"/>
            <a:ext cx="3464989" cy="2359620"/>
          </a:xfrm>
        </p:spPr>
        <p:txBody>
          <a:bodyPr anchor="b" anchorCtr="0"/>
          <a:lstStyle>
            <a:lvl1pPr>
              <a:defRPr sz="1533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5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21" y="6178549"/>
            <a:ext cx="1881099" cy="3867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3172" y="340801"/>
            <a:ext cx="2063109" cy="61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58287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6448A-61FF-4623-A509-BC8617B1C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8980D-1C57-482D-A31B-13359323A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10748-421B-45FC-98BB-7CF633ADF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797BC-9162-4917-8BD1-F5581A254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Thursday 7th November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3323C-BAB3-41D2-AA71-6A7EE43DD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41EF-DF1F-4BA4-93E4-6DEBF991F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994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11340861" y="6371168"/>
            <a:ext cx="851140" cy="486833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800" smtClean="0"/>
              <a:pPr/>
              <a:t>‹#›</a:t>
            </a:fld>
            <a:endParaRPr lang="en-GB" sz="80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704F238-3359-468F-8B64-BD992440F212}"/>
              </a:ext>
            </a:extLst>
          </p:cNvPr>
          <p:cNvGrpSpPr/>
          <p:nvPr userDrawn="1"/>
        </p:nvGrpSpPr>
        <p:grpSpPr bwMode="black">
          <a:xfrm>
            <a:off x="2806700" y="2735713"/>
            <a:ext cx="6578600" cy="1386576"/>
            <a:chOff x="2910342" y="325575"/>
            <a:chExt cx="5928968" cy="124965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E871AB-CF2E-4DAC-8C2D-963B97B314CA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8C29B9-203B-435B-890E-73A70CA4C81F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07B5D5-B821-47CA-933A-D54DC178C7C5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D58047D-9689-487F-BFF5-02E48B2EA260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EE19533-4B41-4903-ADFA-1430E5FA3683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72D0F65-4955-4D3B-8293-898EC918883C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C4826A8-C9E9-49D9-AF7F-E3DC7BD67BD3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CCCC674-E4E6-46F9-9914-F12E382E2222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53A8048-4F2C-4389-90D8-AD6670C2E937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1191415-0ECC-4572-B26D-B095FEB85F2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CB428A-70CC-49C9-9815-49643EC9A0FD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861F017-D2F7-4800-923F-F093966A464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217B49-70CC-4D78-AED0-18A9A28B350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21449B-89FF-4452-B2AC-A01CC925A3F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63DE190-5910-4A04-8831-912E7B4D07E0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C513A30-DC41-4B70-B474-B7F9882045F1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4BE96A6-616D-4E71-8D2F-943A0D187F8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C6CE4B4-072A-4577-874A-81871C055E54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C62C249-90CE-45DC-8B3D-A3EF2B7862C4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</p:grpSp>
    </p:spTree>
    <p:extLst>
      <p:ext uri="{BB962C8B-B14F-4D97-AF65-F5344CB8AC3E}">
        <p14:creationId xmlns:p14="http://schemas.microsoft.com/office/powerpoint/2010/main" val="355072035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25CC3-A161-49A6-B18A-765D64A2E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86198-8B1B-4B05-8D88-F7A6AFE278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9C722-AD44-4012-8EAC-A74118856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E0769-E71B-46A8-9E94-721FC348E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B8E33-FA1B-4A80-966A-00B81502B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Thursday 7th November 2019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834F6-61FB-4B39-A201-AE2451E4F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41EF-DF1F-4BA4-93E4-6DEBF991F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66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780A-09F2-4941-8A92-E12BAA8C8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69BAE-AD7C-4E38-89FA-5467B8BB4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62EC2-8BC8-4D5E-9F2D-79DEAF972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759872-D0C1-4311-A81D-9C8487436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ACC8E4-D999-4842-8CDC-C98DC2BBF1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A7C313-8648-48A9-964B-864D732C9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1F6063-A0CD-4453-9AAB-FA14FE14F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Thursday 7th November 2019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0F5F09-D786-4B89-831B-D45D4443F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41EF-DF1F-4BA4-93E4-6DEBF991F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48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29564-71B0-4E92-BEC3-EF256945B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DAAF1D-1C3C-489A-BB4C-4116280A5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3B9BE5-701F-4C84-A925-6452A8DA0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Thursday 7th November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F4125F-34C8-47D1-A05A-C0AC543C7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41EF-DF1F-4BA4-93E4-6DEBF991F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5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914195-7567-4FBA-AA3B-09438978C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96A8C3-F669-48E7-9B82-0E49A1BC5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Thursday 7th November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3E6DE5-1BE8-4AC1-8765-333BB78F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41EF-DF1F-4BA4-93E4-6DEBF991F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18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723EC-0EDB-41A0-9E9F-43E3F923B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8C79C-5EF7-4AF4-9813-7F8B9BA15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39F7C-BD2F-4648-8471-5B2C657FF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6109F-858D-43F6-BA61-F22D61CF4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240F8-898D-4CA3-8474-C3DEC8D22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Thursday 7th November 2019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9F545-C3EF-4772-A20A-D1D43473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41EF-DF1F-4BA4-93E4-6DEBF991F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98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B0207-6753-4CB5-94BD-839F32942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053E0C-BF99-45C5-8EB1-5024D9404E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D097A9-8682-479F-8361-897B0AA67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32569-DB02-456E-83B2-28FCA3AC4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5AAF7-3781-490B-886C-D1D054F1A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Thursday 7th November 2019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AB77A-D8F0-482D-A3FD-56F2A8077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41EF-DF1F-4BA4-93E4-6DEBF991F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44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5DC083-CAF7-4E0A-920C-4BEEFCD0B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4FF1A-6E62-4D9A-B4D0-8FE0C46A5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17710E-8E51-48B0-9A15-B50CAA1380B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38200" y="6374803"/>
            <a:ext cx="2915841" cy="48319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5E1AF-B85B-4D4C-B4F7-F954915780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4D33D-201C-410B-8515-E95794287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Thursday 7th November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B1EB0-FAF3-4B0E-8068-3ED0D19E93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41EF-DF1F-4BA4-93E4-6DEBF991F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41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0373" y="356765"/>
            <a:ext cx="11329827" cy="57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0374" y="1411818"/>
            <a:ext cx="11331253" cy="480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Heading 1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1049250" y="6387766"/>
            <a:ext cx="712377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1467" smtClean="0">
                <a:solidFill>
                  <a:schemeClr val="accent1"/>
                </a:solidFill>
              </a:rPr>
              <a:pPr/>
              <a:t>‹#›</a:t>
            </a:fld>
            <a:endParaRPr lang="en-GB" sz="1467">
              <a:solidFill>
                <a:schemeClr val="accent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12DA87-6564-4220-A5E6-DF04389D5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5559" y="6370950"/>
            <a:ext cx="7624779" cy="22576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lang="en-GB" sz="1467" b="0" dirty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>
              <a:tabLst>
                <a:tab pos="1318651" algn="l"/>
              </a:tabLst>
            </a:pPr>
            <a:r>
              <a:rPr lang="fr-FR"/>
              <a:t>Thursday 7th November 2019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74711" y="6370950"/>
            <a:ext cx="3191945" cy="37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79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</p:sldLayoutIdLst>
  <p:transition>
    <p:fade/>
  </p:transition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457143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914286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37143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828573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24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2133">
          <a:solidFill>
            <a:schemeClr val="tx1"/>
          </a:solidFill>
          <a:latin typeface="+mn-lt"/>
          <a:ea typeface="+mn-ea"/>
        </a:defRPr>
      </a:lvl2pPr>
      <a:lvl3pPr marL="359991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•"/>
        <a:defRPr sz="2133">
          <a:solidFill>
            <a:schemeClr val="tx1"/>
          </a:solidFill>
          <a:latin typeface="+mn-lt"/>
          <a:ea typeface="+mn-ea"/>
        </a:defRPr>
      </a:lvl3pPr>
      <a:lvl4pPr marL="719982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-"/>
        <a:defRPr sz="2133">
          <a:solidFill>
            <a:schemeClr val="tx1"/>
          </a:solidFill>
          <a:latin typeface="+mn-lt"/>
          <a:ea typeface="+mn-ea"/>
        </a:defRPr>
      </a:lvl4pPr>
      <a:lvl5pPr marL="1079973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Arial" panose="020B0604020202020204" pitchFamily="34" charset="0"/>
        <a:buChar char="◦"/>
        <a:defRPr sz="2133">
          <a:solidFill>
            <a:schemeClr val="tx1"/>
          </a:solidFill>
          <a:latin typeface="+mn-lt"/>
          <a:ea typeface="+mn-ea"/>
        </a:defRPr>
      </a:lvl5pPr>
      <a:lvl6pPr marL="0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arabicPeriod"/>
        <a:defRPr sz="2133">
          <a:solidFill>
            <a:schemeClr val="tx1"/>
          </a:solidFill>
          <a:latin typeface="+mn-lt"/>
          <a:ea typeface="+mn-ea"/>
        </a:defRPr>
      </a:lvl6pPr>
      <a:lvl7pPr marL="719982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alphaLcPeriod"/>
        <a:defRPr sz="2133">
          <a:solidFill>
            <a:schemeClr val="tx1"/>
          </a:solidFill>
          <a:latin typeface="+mn-lt"/>
          <a:ea typeface="+mn-ea"/>
        </a:defRPr>
      </a:lvl7pPr>
      <a:lvl8pPr marL="1079973" indent="-359991" algn="l" rtl="0" eaLnBrk="1" fontAlgn="base" hangingPunct="1">
        <a:spcBef>
          <a:spcPct val="0"/>
        </a:spcBef>
        <a:spcAft>
          <a:spcPts val="1600"/>
        </a:spcAft>
        <a:buClr>
          <a:schemeClr val="accent1"/>
        </a:buClr>
        <a:buFont typeface="+mj-lt"/>
        <a:buAutoNum type="romanLcPeriod"/>
        <a:defRPr sz="2133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1600"/>
        </a:spcAft>
        <a:buClr>
          <a:schemeClr val="tx1"/>
        </a:buClr>
        <a:buFontTx/>
        <a:buNone/>
        <a:defRPr sz="32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>
          <a:solidFill>
            <a:schemeClr val="tx1"/>
          </a:solidFill>
          <a:latin typeface="+mn-lt"/>
          <a:ea typeface="+mn-ea"/>
        </a:defRPr>
      </a:lvl2pPr>
      <a:lvl3pPr marL="239994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479988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4pPr>
      <a:lvl5pPr marL="719982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◦"/>
        <a:defRPr sz="1600">
          <a:solidFill>
            <a:schemeClr val="tx1"/>
          </a:solidFill>
          <a:latin typeface="+mn-lt"/>
          <a:ea typeface="+mn-ea"/>
        </a:defRPr>
      </a:lvl5pPr>
      <a:lvl6pPr marL="239994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arabicPeriod"/>
        <a:defRPr sz="1600">
          <a:solidFill>
            <a:schemeClr val="tx1"/>
          </a:solidFill>
          <a:latin typeface="+mn-lt"/>
          <a:ea typeface="+mn-ea"/>
        </a:defRPr>
      </a:lvl6pPr>
      <a:lvl7pPr marL="479988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alphaLcPeriod"/>
        <a:defRPr sz="1600">
          <a:solidFill>
            <a:schemeClr val="tx1"/>
          </a:solidFill>
          <a:latin typeface="+mn-lt"/>
          <a:ea typeface="+mn-ea"/>
        </a:defRPr>
      </a:lvl7pPr>
      <a:lvl8pPr marL="719982" indent="-239994" algn="l" rtl="0" eaLnBrk="1" fontAlgn="base" hangingPunct="1">
        <a:spcBef>
          <a:spcPct val="0"/>
        </a:spcBef>
        <a:spcAft>
          <a:spcPts val="800"/>
        </a:spcAft>
        <a:buClr>
          <a:schemeClr val="accent1"/>
        </a:buClr>
        <a:buFont typeface="+mj-lt"/>
        <a:buAutoNum type="romanLcPeriod"/>
        <a:defRPr sz="16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800"/>
        </a:spcAft>
        <a:buClr>
          <a:schemeClr val="tx1"/>
        </a:buClr>
        <a:buFontTx/>
        <a:buNone/>
        <a:defRPr sz="1600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2" pos="2767">
          <p15:clr>
            <a:srgbClr val="F26B43"/>
          </p15:clr>
        </p15:guide>
        <p15:guide id="4" pos="5556">
          <p15:clr>
            <a:srgbClr val="F26B43"/>
          </p15:clr>
        </p15:guide>
        <p15:guide id="6" orient="horz" pos="2845">
          <p15:clr>
            <a:srgbClr val="F26B43"/>
          </p15:clr>
        </p15:guide>
        <p15:guide id="8" pos="204">
          <p15:clr>
            <a:srgbClr val="F26B43"/>
          </p15:clr>
        </p15:guide>
        <p15:guide id="13" pos="2993">
          <p15:clr>
            <a:srgbClr val="F26B43"/>
          </p15:clr>
        </p15:guide>
        <p15:guide id="14" orient="horz" pos="350">
          <p15:clr>
            <a:srgbClr val="F26B43"/>
          </p15:clr>
        </p15:guide>
        <p15:guide id="15" orient="horz" pos="667">
          <p15:clr>
            <a:srgbClr val="F26B43"/>
          </p15:clr>
        </p15:guide>
        <p15:guide id="16" pos="2064">
          <p15:clr>
            <a:srgbClr val="F26B43"/>
          </p15:clr>
        </p15:guide>
        <p15:guide id="17" pos="3923">
          <p15:clr>
            <a:srgbClr val="F26B43"/>
          </p15:clr>
        </p15:guide>
        <p15:guide id="18" pos="3696">
          <p15:clr>
            <a:srgbClr val="F26B43"/>
          </p15:clr>
        </p15:guide>
        <p15:guide id="19" pos="183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01F7FD-E3F6-425E-A18B-4611006827C2}"/>
              </a:ext>
            </a:extLst>
          </p:cNvPr>
          <p:cNvSpPr txBox="1"/>
          <p:nvPr/>
        </p:nvSpPr>
        <p:spPr bwMode="auto">
          <a:xfrm>
            <a:off x="79567" y="166033"/>
            <a:ext cx="518090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  <a:buClr>
                <a:schemeClr val="tx1"/>
              </a:buClr>
            </a:pPr>
            <a:r>
              <a:rPr lang="en-US" sz="1800" b="1" dirty="0">
                <a:effectLst/>
                <a:latin typeface="+mn-lt"/>
                <a:ea typeface="+mn-ea"/>
                <a:cs typeface="+mn-cs"/>
              </a:rPr>
              <a:t>Change Data Capture (CDC) tool Dependencies</a:t>
            </a:r>
            <a:endParaRPr lang="en-US" sz="1800" b="0" kern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3157CA-9BA4-46C7-906E-1A62B89D14EF}"/>
              </a:ext>
            </a:extLst>
          </p:cNvPr>
          <p:cNvSpPr txBox="1"/>
          <p:nvPr/>
        </p:nvSpPr>
        <p:spPr bwMode="auto">
          <a:xfrm>
            <a:off x="329938" y="632384"/>
            <a:ext cx="11535491" cy="5539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cs typeface="+mn-cs"/>
              </a:rPr>
              <a:t>Identified current challenges and issues with source customer systems for supporting CDC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cs typeface="+mn-cs"/>
              </a:rPr>
              <a:t>Reviewed and confirmed that current CDC solution would not satisfy requirements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0" lvl="1"/>
            <a:r>
              <a:rPr lang="en-US" sz="1800" dirty="0">
                <a:solidFill>
                  <a:schemeClr val="tx1">
                    <a:lumMod val="50000"/>
                  </a:schemeClr>
                </a:solidFill>
                <a:cs typeface="+mn-cs"/>
              </a:rPr>
              <a:t>CSS Data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rgbClr val="55555A"/>
                </a:solidFill>
                <a:latin typeface="Arial"/>
                <a:ea typeface="ＭＳ Ｐゴシック"/>
              </a:rPr>
              <a:t>No audit columns available in key CSS tables to trace the changes.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rgbClr val="55555A"/>
                </a:solidFill>
                <a:latin typeface="Arial"/>
                <a:ea typeface="ＭＳ Ｐゴシック"/>
              </a:rPr>
              <a:t>Only around 40 CSS tables are replicated to CDC tables (with audit columns) using </a:t>
            </a:r>
            <a:r>
              <a:rPr lang="en-US" sz="1800" b="0" dirty="0" err="1">
                <a:solidFill>
                  <a:srgbClr val="55555A"/>
                </a:solidFill>
                <a:latin typeface="Arial"/>
                <a:ea typeface="ＭＳ Ｐゴシック"/>
              </a:rPr>
              <a:t>SQLReplicator</a:t>
            </a:r>
            <a:r>
              <a:rPr lang="en-US" sz="1800" b="0" dirty="0">
                <a:solidFill>
                  <a:srgbClr val="55555A"/>
                </a:solidFill>
                <a:latin typeface="Arial"/>
                <a:ea typeface="ＭＳ Ｐゴシック"/>
              </a:rPr>
              <a:t> out of required more than 100 total business tables</a:t>
            </a:r>
            <a:endParaRPr lang="en-US" sz="1800" b="0" dirty="0">
              <a:solidFill>
                <a:srgbClr val="55555A"/>
              </a:solidFill>
              <a:latin typeface="Arial"/>
              <a:ea typeface="ＭＳ Ｐゴシック"/>
              <a:cs typeface="Arial"/>
            </a:endParaRPr>
          </a:p>
          <a:p>
            <a:pPr marL="0" lvl="1"/>
            <a:r>
              <a:rPr lang="en-US" sz="1800" b="0" dirty="0">
                <a:solidFill>
                  <a:srgbClr val="55555A"/>
                </a:solidFill>
                <a:latin typeface="Arial"/>
                <a:ea typeface="ＭＳ Ｐゴシック"/>
              </a:rPr>
              <a:t>CRIS Data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rgbClr val="55555A"/>
                </a:solidFill>
                <a:latin typeface="Arial"/>
                <a:ea typeface="ＭＳ Ｐゴシック"/>
              </a:rPr>
              <a:t>No audit columns available in key CRIS tables to trace the changes and system is not accessible nightly for many hours during batch processing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rgbClr val="55555A"/>
                </a:solidFill>
                <a:latin typeface="Arial"/>
                <a:ea typeface="ＭＳ Ｐゴシック"/>
              </a:rPr>
              <a:t>Data sync event publication is available only for the customers who have online web profile that are less than 50% customers of total population</a:t>
            </a:r>
          </a:p>
          <a:p>
            <a:pPr marL="0" lvl="1"/>
            <a:endParaRPr lang="en-US" dirty="0">
              <a:solidFill>
                <a:srgbClr val="55555A"/>
              </a:solidFill>
              <a:latin typeface="Arial"/>
              <a:ea typeface="ＭＳ Ｐゴシック"/>
            </a:endParaRPr>
          </a:p>
          <a:p>
            <a:pPr marL="0" lvl="1"/>
            <a:r>
              <a:rPr lang="en-US" sz="1800" b="0" dirty="0">
                <a:solidFill>
                  <a:srgbClr val="55555A"/>
                </a:solidFill>
                <a:latin typeface="Arial"/>
                <a:ea typeface="ＭＳ Ｐゴシック"/>
              </a:rPr>
              <a:t>Impact without having CDC tool in place 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5555A"/>
                </a:solidFill>
                <a:latin typeface="Arial"/>
                <a:ea typeface="ＭＳ Ｐゴシック"/>
              </a:rPr>
              <a:t>CSS – Integrating with only 40 tables may not be sufficient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rgbClr val="55555A"/>
                </a:solidFill>
                <a:latin typeface="Arial"/>
                <a:ea typeface="ＭＳ Ｐゴシック"/>
              </a:rPr>
              <a:t>CRIS</a:t>
            </a:r>
            <a:r>
              <a:rPr lang="en-US" dirty="0">
                <a:solidFill>
                  <a:srgbClr val="55555A"/>
                </a:solidFill>
                <a:latin typeface="Arial"/>
                <a:ea typeface="ＭＳ Ｐゴシック"/>
              </a:rPr>
              <a:t> – Requires integration with MuleSoft which is completely throw away work and still does not provide all active customers</a:t>
            </a:r>
            <a:endParaRPr lang="en-US" sz="1800" b="0" dirty="0">
              <a:solidFill>
                <a:srgbClr val="55555A"/>
              </a:solidFill>
              <a:latin typeface="Arial"/>
              <a:ea typeface="ＭＳ Ｐゴシック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rgbClr val="55555A"/>
                </a:solidFill>
                <a:latin typeface="Arial"/>
                <a:ea typeface="ＭＳ Ｐゴシック"/>
              </a:rPr>
              <a:t>Not able to create Unique enterprise customer identifier </a:t>
            </a:r>
            <a:r>
              <a:rPr lang="en-US" dirty="0">
                <a:solidFill>
                  <a:srgbClr val="55555A"/>
                </a:solidFill>
                <a:latin typeface="Arial"/>
                <a:ea typeface="ＭＳ Ｐゴシック"/>
              </a:rPr>
              <a:t>and golden customer data without all customer records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rgbClr val="55555A"/>
                </a:solidFill>
                <a:latin typeface="Arial"/>
                <a:ea typeface="ＭＳ Ｐゴシック"/>
              </a:rPr>
              <a:t>Without having all currently active customer records </a:t>
            </a:r>
            <a:r>
              <a:rPr lang="en-US" dirty="0">
                <a:solidFill>
                  <a:srgbClr val="55555A"/>
                </a:solidFill>
                <a:latin typeface="Arial"/>
                <a:ea typeface="ＭＳ Ｐゴシック"/>
              </a:rPr>
              <a:t>in </a:t>
            </a:r>
            <a:r>
              <a:rPr lang="en-US" sz="1800" b="0" dirty="0">
                <a:solidFill>
                  <a:srgbClr val="55555A"/>
                </a:solidFill>
                <a:latin typeface="Arial"/>
                <a:ea typeface="ＭＳ Ｐゴシック"/>
              </a:rPr>
              <a:t>MDM from both source systems and go</a:t>
            </a:r>
            <a:r>
              <a:rPr lang="en-US" dirty="0">
                <a:solidFill>
                  <a:srgbClr val="55555A"/>
                </a:solidFill>
                <a:latin typeface="Arial"/>
                <a:ea typeface="ＭＳ Ｐゴシック"/>
              </a:rPr>
              <a:t>ing into production will not add much business value. </a:t>
            </a:r>
            <a:endParaRPr lang="en-US" sz="1800" b="0" kern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666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G_PPT_16x9_Generic_template-blue">
  <a:themeElements>
    <a:clrScheme name="Custom 8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96D7EB"/>
      </a:hlink>
      <a:folHlink>
        <a:srgbClr val="96D7EB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Presentation4" id="{85AC2519-D6CF-4F26-9BCF-3D10C0290733}" vid="{CBAF9061-B6A7-4BBD-9B08-E2B4F8A48FC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9b1f6c-6c14-47d3-ac16-6a14c6285bcf">
      <UserInfo>
        <DisplayName>Cappiello, Gina</DisplayName>
        <AccountId>31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C15C53419ED1449144CCD7AB9EC68E" ma:contentTypeVersion="9" ma:contentTypeDescription="Create a new document." ma:contentTypeScope="" ma:versionID="d9684144f4e6061cffa492c014a3fc80">
  <xsd:schema xmlns:xsd="http://www.w3.org/2001/XMLSchema" xmlns:xs="http://www.w3.org/2001/XMLSchema" xmlns:p="http://schemas.microsoft.com/office/2006/metadata/properties" xmlns:ns3="69a451a1-e55a-4824-904b-7a2f561c1288" xmlns:ns4="819b1f6c-6c14-47d3-ac16-6a14c6285bcf" targetNamespace="http://schemas.microsoft.com/office/2006/metadata/properties" ma:root="true" ma:fieldsID="435ccfc977186acb7dc5ef06e5eedb5d" ns3:_="" ns4:_="">
    <xsd:import namespace="69a451a1-e55a-4824-904b-7a2f561c1288"/>
    <xsd:import namespace="819b1f6c-6c14-47d3-ac16-6a14c6285bc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a451a1-e55a-4824-904b-7a2f561c12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9b1f6c-6c14-47d3-ac16-6a14c6285bc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57F95FD-9140-438C-9319-CF190E337590}">
  <ds:schemaRefs>
    <ds:schemaRef ds:uri="69a451a1-e55a-4824-904b-7a2f561c1288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819b1f6c-6c14-47d3-ac16-6a14c6285bcf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0AE1FFD-DD34-439D-B61E-D65FC6F872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a451a1-e55a-4824-904b-7a2f561c1288"/>
    <ds:schemaRef ds:uri="819b1f6c-6c14-47d3-ac16-6a14c6285b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AF1B86E-F112-4353-B739-0EDFC87EB8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3039</TotalTime>
  <Words>202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NG_PPT_16x9_Generic_template-blue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Sharepoint Migration, Box/Huddle Migration &amp; Public Folders</dc:title>
  <dc:creator>Maguire, Laura</dc:creator>
  <cp:lastModifiedBy>Ajwaliya, Nishit</cp:lastModifiedBy>
  <cp:revision>32</cp:revision>
  <dcterms:created xsi:type="dcterms:W3CDTF">2020-01-16T15:29:52Z</dcterms:created>
  <dcterms:modified xsi:type="dcterms:W3CDTF">2021-12-02T17:56:57Z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0x0101001CC15C53419ED1449144CCD7AB9EC68E</vt:lpwstr>
  </property>
</Properties>
</file>