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98.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323" r:id="rId1"/>
  </p:sldMasterIdLst>
  <p:notesMasterIdLst>
    <p:notesMasterId r:id="rId11"/>
  </p:notesMasterIdLst>
  <p:handoutMasterIdLst>
    <p:handoutMasterId r:id="rId12"/>
  </p:handoutMasterIdLst>
  <p:sldIdLst>
    <p:sldId id="3947" r:id="rId2"/>
    <p:sldId id="2147375401" r:id="rId3"/>
    <p:sldId id="2147307534" r:id="rId4"/>
    <p:sldId id="2147307533" r:id="rId5"/>
    <p:sldId id="2147375396" r:id="rId6"/>
    <p:sldId id="2147375397" r:id="rId7"/>
    <p:sldId id="2147375641" r:id="rId8"/>
    <p:sldId id="2147375398" r:id="rId9"/>
    <p:sldId id="2147375399" r:id="rId10"/>
  </p:sldIdLst>
  <p:sldSz cx="12192000" cy="6858000"/>
  <p:notesSz cx="9236075" cy="6950075"/>
  <p:custShowLst>
    <p:custShow name="Format Guide Workshop" id="0">
      <p:sldLst/>
    </p:custShow>
  </p:custShowLst>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AE"/>
    <a:srgbClr val="000000"/>
    <a:srgbClr val="707070"/>
    <a:srgbClr val="89DABD"/>
    <a:srgbClr val="057150"/>
    <a:srgbClr val="0E3E46"/>
    <a:srgbClr val="1E889A"/>
    <a:srgbClr val="30C1D7"/>
    <a:srgbClr val="670F31"/>
    <a:srgbClr val="8D4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812E5-7AF4-48A1-9D7A-8C1ABC6625DA}" v="4" dt="2021-08-18T20:09:50.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88" autoAdjust="0"/>
    <p:restoredTop sz="95572" autoAdjust="0"/>
  </p:normalViewPr>
  <p:slideViewPr>
    <p:cSldViewPr snapToGrid="0">
      <p:cViewPr varScale="1">
        <p:scale>
          <a:sx n="63" d="100"/>
          <a:sy n="63" d="100"/>
        </p:scale>
        <p:origin x="916" y="64"/>
      </p:cViewPr>
      <p:guideLst>
        <p:guide pos="3840"/>
        <p:guide orient="horz" pos="2166"/>
      </p:guideLst>
    </p:cSldViewPr>
  </p:slideViewPr>
  <p:outlineViewPr>
    <p:cViewPr>
      <p:scale>
        <a:sx n="33" d="100"/>
        <a:sy n="33" d="100"/>
      </p:scale>
      <p:origin x="0" y="-5716"/>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56" d="100"/>
          <a:sy n="156" d="100"/>
        </p:scale>
        <p:origin x="2180" y="1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waliya, Nishit" userId="d6171631-3d08-453d-8afd-2dc62a5026e2" providerId="ADAL" clId="{090812E5-7AF4-48A1-9D7A-8C1ABC6625DA}"/>
    <pc:docChg chg="addSld delSld modSld">
      <pc:chgData name="Ajwaliya, Nishit" userId="d6171631-3d08-453d-8afd-2dc62a5026e2" providerId="ADAL" clId="{090812E5-7AF4-48A1-9D7A-8C1ABC6625DA}" dt="2021-08-18T20:09:50.738" v="3"/>
      <pc:docMkLst>
        <pc:docMk/>
      </pc:docMkLst>
      <pc:sldChg chg="addSp delSp modSp">
        <pc:chgData name="Ajwaliya, Nishit" userId="d6171631-3d08-453d-8afd-2dc62a5026e2" providerId="ADAL" clId="{090812E5-7AF4-48A1-9D7A-8C1ABC6625DA}" dt="2021-08-18T20:09:24.304" v="1"/>
        <pc:sldMkLst>
          <pc:docMk/>
          <pc:sldMk cId="136374311" sldId="3947"/>
        </pc:sldMkLst>
        <pc:cxnChg chg="add del mod">
          <ac:chgData name="Ajwaliya, Nishit" userId="d6171631-3d08-453d-8afd-2dc62a5026e2" providerId="ADAL" clId="{090812E5-7AF4-48A1-9D7A-8C1ABC6625DA}" dt="2021-08-18T20:09:24.304" v="1"/>
          <ac:cxnSpMkLst>
            <pc:docMk/>
            <pc:sldMk cId="136374311" sldId="3947"/>
            <ac:cxnSpMk id="4" creationId="{68129828-022C-4B76-91D4-0EE88BB44710}"/>
          </ac:cxnSpMkLst>
        </pc:cxnChg>
      </pc:sldChg>
      <pc:sldChg chg="add del">
        <pc:chgData name="Ajwaliya, Nishit" userId="d6171631-3d08-453d-8afd-2dc62a5026e2" providerId="ADAL" clId="{090812E5-7AF4-48A1-9D7A-8C1ABC6625DA}" dt="2021-08-18T20:09:50.738" v="3"/>
        <pc:sldMkLst>
          <pc:docMk/>
          <pc:sldMk cId="3919855933" sldId="214737564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dirty="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1"/>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dirty="0">
              <a:solidFill>
                <a:prstClr val="white"/>
              </a:solidFill>
              <a:latin typeface="Arial"/>
              <a:ea typeface="ＭＳ Ｐゴシック"/>
              <a:cs typeface="+mn-cs"/>
            </a:rPr>
            <a:t>Change Data</a:t>
          </a:r>
          <a:endParaRPr lang="en-US" sz="1600" kern="1200" dirty="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dirty="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F9E96-B088-420F-BBFE-7B7CE1D7BF69}" type="doc">
      <dgm:prSet loTypeId="urn:microsoft.com/office/officeart/2005/8/layout/chevron1" loCatId="process" qsTypeId="urn:microsoft.com/office/officeart/2005/8/quickstyle/simple1" qsCatId="simple" csTypeId="urn:microsoft.com/office/officeart/2005/8/colors/accent1_2" csCatId="accent1" phldr="1"/>
      <dgm:spPr/>
    </dgm:pt>
    <dgm:pt modelId="{9427D9F2-8389-4884-9791-79D230B7F227}">
      <dgm:prSet phldrT="[Text]" custT="1"/>
      <dgm:spPr>
        <a:solidFill>
          <a:srgbClr val="00148C"/>
        </a:solidFill>
      </dgm:spPr>
      <dgm:t>
        <a:bodyPr/>
        <a:lstStyle/>
        <a:p>
          <a:r>
            <a:rPr lang="en-US" sz="1600" dirty="0"/>
            <a:t>Source</a:t>
          </a:r>
        </a:p>
      </dgm:t>
    </dgm:pt>
    <dgm:pt modelId="{D96D3B1F-00EE-42F8-9F27-57EA76883740}" type="parTrans" cxnId="{D795FA86-FFA1-451A-A140-889DBD1FC70B}">
      <dgm:prSet/>
      <dgm:spPr/>
      <dgm:t>
        <a:bodyPr/>
        <a:lstStyle/>
        <a:p>
          <a:endParaRPr lang="en-US" sz="1600"/>
        </a:p>
      </dgm:t>
    </dgm:pt>
    <dgm:pt modelId="{B37FB108-465C-4BDE-BF9B-DFE9139BB4B4}" type="sibTrans" cxnId="{D795FA86-FFA1-451A-A140-889DBD1FC70B}">
      <dgm:prSet/>
      <dgm:spPr/>
      <dgm:t>
        <a:bodyPr/>
        <a:lstStyle/>
        <a:p>
          <a:endParaRPr lang="en-US" sz="1600"/>
        </a:p>
      </dgm:t>
    </dgm:pt>
    <dgm:pt modelId="{D0999A41-3307-4967-82AD-098D92C16631}">
      <dgm:prSet phldrT="[Text]" custT="1"/>
      <dgm:spPr>
        <a:solidFill>
          <a:schemeClr val="accent1"/>
        </a:solidFill>
        <a:ln w="25400" cap="flat" cmpd="sng" algn="ctr">
          <a:solidFill>
            <a:prstClr val="white">
              <a:hueOff val="0"/>
              <a:satOff val="0"/>
              <a:lumOff val="0"/>
              <a:alphaOff val="0"/>
            </a:prstClr>
          </a:solidFill>
          <a:prstDash val="solid"/>
        </a:ln>
        <a:effectLst/>
      </dgm:spPr>
      <dgm:t>
        <a:bodyPr spcFirstLastPara="0" vert="horz" wrap="square" lIns="40005" tIns="13335" rIns="13335" bIns="13335" numCol="1" spcCol="1270" anchor="ctr" anchorCtr="0"/>
        <a:lstStyle/>
        <a:p>
          <a:r>
            <a:rPr lang="en-US" sz="1600" kern="1200" dirty="0">
              <a:solidFill>
                <a:prstClr val="white"/>
              </a:solidFill>
              <a:latin typeface="Arial"/>
              <a:ea typeface="ＭＳ Ｐゴシック"/>
              <a:cs typeface="+mn-cs"/>
            </a:rPr>
            <a:t>Change Data</a:t>
          </a:r>
          <a:endParaRPr lang="en-US" sz="1600" kern="1200" dirty="0"/>
        </a:p>
      </dgm:t>
    </dgm:pt>
    <dgm:pt modelId="{FA21C433-A789-4BCF-A396-9CD84D2316BF}" type="parTrans" cxnId="{60A9FAE3-FC1A-4FB9-B43C-60268DE17773}">
      <dgm:prSet/>
      <dgm:spPr/>
      <dgm:t>
        <a:bodyPr/>
        <a:lstStyle/>
        <a:p>
          <a:endParaRPr lang="en-US" sz="1600"/>
        </a:p>
      </dgm:t>
    </dgm:pt>
    <dgm:pt modelId="{E40922C2-7ED9-4AA7-BE9A-291B8FF77F75}" type="sibTrans" cxnId="{60A9FAE3-FC1A-4FB9-B43C-60268DE17773}">
      <dgm:prSet/>
      <dgm:spPr/>
      <dgm:t>
        <a:bodyPr/>
        <a:lstStyle/>
        <a:p>
          <a:endParaRPr lang="en-US" sz="1600"/>
        </a:p>
      </dgm:t>
    </dgm:pt>
    <dgm:pt modelId="{0D77A2EE-2A9E-42D6-AC47-7509D88D3B2D}">
      <dgm:prSet phldrT="[Text]" custT="1"/>
      <dgm:spPr>
        <a:solidFill>
          <a:srgbClr val="00AFF0"/>
        </a:solidFill>
      </dgm:spPr>
      <dgm:t>
        <a:bodyPr/>
        <a:lstStyle/>
        <a:p>
          <a:r>
            <a:rPr lang="en-US" sz="1600" dirty="0"/>
            <a:t>Target</a:t>
          </a:r>
        </a:p>
      </dgm:t>
    </dgm:pt>
    <dgm:pt modelId="{B8613D6D-FB5E-4B1F-8AFF-7BB911DC78C5}" type="parTrans" cxnId="{BE7CEA2D-F3E3-467F-96AD-175217528B0B}">
      <dgm:prSet/>
      <dgm:spPr/>
      <dgm:t>
        <a:bodyPr/>
        <a:lstStyle/>
        <a:p>
          <a:endParaRPr lang="en-US" sz="1600"/>
        </a:p>
      </dgm:t>
    </dgm:pt>
    <dgm:pt modelId="{97829306-D4CA-4805-988F-70B6D0A0B6E7}" type="sibTrans" cxnId="{BE7CEA2D-F3E3-467F-96AD-175217528B0B}">
      <dgm:prSet/>
      <dgm:spPr/>
      <dgm:t>
        <a:bodyPr/>
        <a:lstStyle/>
        <a:p>
          <a:endParaRPr lang="en-US" sz="1600"/>
        </a:p>
      </dgm:t>
    </dgm:pt>
    <dgm:pt modelId="{BCEB715C-74F5-4629-85BE-54DE460E5779}" type="pres">
      <dgm:prSet presAssocID="{268F9E96-B088-420F-BBFE-7B7CE1D7BF69}" presName="Name0" presStyleCnt="0">
        <dgm:presLayoutVars>
          <dgm:dir/>
          <dgm:animLvl val="lvl"/>
          <dgm:resizeHandles val="exact"/>
        </dgm:presLayoutVars>
      </dgm:prSet>
      <dgm:spPr/>
    </dgm:pt>
    <dgm:pt modelId="{D9392142-0973-4BB0-8109-F03E0DC94B78}" type="pres">
      <dgm:prSet presAssocID="{9427D9F2-8389-4884-9791-79D230B7F227}" presName="parTxOnly" presStyleLbl="node1" presStyleIdx="0" presStyleCnt="3">
        <dgm:presLayoutVars>
          <dgm:chMax val="0"/>
          <dgm:chPref val="0"/>
          <dgm:bulletEnabled val="1"/>
        </dgm:presLayoutVars>
      </dgm:prSet>
      <dgm:spPr/>
    </dgm:pt>
    <dgm:pt modelId="{77808980-4FE4-4354-829D-0866A13FA9C4}" type="pres">
      <dgm:prSet presAssocID="{B37FB108-465C-4BDE-BF9B-DFE9139BB4B4}" presName="parTxOnlySpace" presStyleCnt="0"/>
      <dgm:spPr/>
    </dgm:pt>
    <dgm:pt modelId="{51AD5A3B-FC3C-453A-B70A-25C5F2605A83}" type="pres">
      <dgm:prSet presAssocID="{D0999A41-3307-4967-82AD-098D92C16631}" presName="parTxOnly" presStyleLbl="node1" presStyleIdx="1" presStyleCnt="3">
        <dgm:presLayoutVars>
          <dgm:chMax val="0"/>
          <dgm:chPref val="0"/>
          <dgm:bulletEnabled val="1"/>
        </dgm:presLayoutVars>
      </dgm:prSet>
      <dgm:spPr>
        <a:xfrm>
          <a:off x="1367655" y="290945"/>
          <a:ext cx="1515092" cy="606036"/>
        </a:xfrm>
        <a:prstGeom prst="chevron">
          <a:avLst/>
        </a:prstGeom>
      </dgm:spPr>
    </dgm:pt>
    <dgm:pt modelId="{4A51A027-7D9D-4494-9193-616597C47CAF}" type="pres">
      <dgm:prSet presAssocID="{E40922C2-7ED9-4AA7-BE9A-291B8FF77F75}" presName="parTxOnlySpace" presStyleCnt="0"/>
      <dgm:spPr/>
    </dgm:pt>
    <dgm:pt modelId="{5FC7C7D5-58CF-4942-896B-A271650905F5}" type="pres">
      <dgm:prSet presAssocID="{0D77A2EE-2A9E-42D6-AC47-7509D88D3B2D}" presName="parTxOnly" presStyleLbl="node1" presStyleIdx="2" presStyleCnt="3">
        <dgm:presLayoutVars>
          <dgm:chMax val="0"/>
          <dgm:chPref val="0"/>
          <dgm:bulletEnabled val="1"/>
        </dgm:presLayoutVars>
      </dgm:prSet>
      <dgm:spPr/>
    </dgm:pt>
  </dgm:ptLst>
  <dgm:cxnLst>
    <dgm:cxn modelId="{BE7CEA2D-F3E3-467F-96AD-175217528B0B}" srcId="{268F9E96-B088-420F-BBFE-7B7CE1D7BF69}" destId="{0D77A2EE-2A9E-42D6-AC47-7509D88D3B2D}" srcOrd="2" destOrd="0" parTransId="{B8613D6D-FB5E-4B1F-8AFF-7BB911DC78C5}" sibTransId="{97829306-D4CA-4805-988F-70B6D0A0B6E7}"/>
    <dgm:cxn modelId="{AE8AE461-7AEF-4AEF-8A06-35296371299B}" type="presOf" srcId="{268F9E96-B088-420F-BBFE-7B7CE1D7BF69}" destId="{BCEB715C-74F5-4629-85BE-54DE460E5779}" srcOrd="0" destOrd="0" presId="urn:microsoft.com/office/officeart/2005/8/layout/chevron1"/>
    <dgm:cxn modelId="{4F40114F-1A25-454C-8399-B9FDAAB7E40E}" type="presOf" srcId="{D0999A41-3307-4967-82AD-098D92C16631}" destId="{51AD5A3B-FC3C-453A-B70A-25C5F2605A83}" srcOrd="0" destOrd="0" presId="urn:microsoft.com/office/officeart/2005/8/layout/chevron1"/>
    <dgm:cxn modelId="{D795FA86-FFA1-451A-A140-889DBD1FC70B}" srcId="{268F9E96-B088-420F-BBFE-7B7CE1D7BF69}" destId="{9427D9F2-8389-4884-9791-79D230B7F227}" srcOrd="0" destOrd="0" parTransId="{D96D3B1F-00EE-42F8-9F27-57EA76883740}" sibTransId="{B37FB108-465C-4BDE-BF9B-DFE9139BB4B4}"/>
    <dgm:cxn modelId="{55B59E9C-B322-4382-BD9B-8EB12522D04C}" type="presOf" srcId="{9427D9F2-8389-4884-9791-79D230B7F227}" destId="{D9392142-0973-4BB0-8109-F03E0DC94B78}" srcOrd="0" destOrd="0" presId="urn:microsoft.com/office/officeart/2005/8/layout/chevron1"/>
    <dgm:cxn modelId="{A69BC0D9-A983-4735-8934-22992A80C7F9}" type="presOf" srcId="{0D77A2EE-2A9E-42D6-AC47-7509D88D3B2D}" destId="{5FC7C7D5-58CF-4942-896B-A271650905F5}" srcOrd="0" destOrd="0" presId="urn:microsoft.com/office/officeart/2005/8/layout/chevron1"/>
    <dgm:cxn modelId="{60A9FAE3-FC1A-4FB9-B43C-60268DE17773}" srcId="{268F9E96-B088-420F-BBFE-7B7CE1D7BF69}" destId="{D0999A41-3307-4967-82AD-098D92C16631}" srcOrd="1" destOrd="0" parTransId="{FA21C433-A789-4BCF-A396-9CD84D2316BF}" sibTransId="{E40922C2-7ED9-4AA7-BE9A-291B8FF77F75}"/>
    <dgm:cxn modelId="{6F493802-4755-4DA9-9944-D934AF036CE2}" type="presParOf" srcId="{BCEB715C-74F5-4629-85BE-54DE460E5779}" destId="{D9392142-0973-4BB0-8109-F03E0DC94B78}" srcOrd="0" destOrd="0" presId="urn:microsoft.com/office/officeart/2005/8/layout/chevron1"/>
    <dgm:cxn modelId="{1A9CC94F-184D-4220-BB6D-0CF196748151}" type="presParOf" srcId="{BCEB715C-74F5-4629-85BE-54DE460E5779}" destId="{77808980-4FE4-4354-829D-0866A13FA9C4}" srcOrd="1" destOrd="0" presId="urn:microsoft.com/office/officeart/2005/8/layout/chevron1"/>
    <dgm:cxn modelId="{F477205C-D3DF-44FA-9837-655C0FF48F87}" type="presParOf" srcId="{BCEB715C-74F5-4629-85BE-54DE460E5779}" destId="{51AD5A3B-FC3C-453A-B70A-25C5F2605A83}" srcOrd="2" destOrd="0" presId="urn:microsoft.com/office/officeart/2005/8/layout/chevron1"/>
    <dgm:cxn modelId="{B1811ABB-26F0-4717-AC9B-FAB58272DC46}" type="presParOf" srcId="{BCEB715C-74F5-4629-85BE-54DE460E5779}" destId="{4A51A027-7D9D-4494-9193-616597C47CAF}" srcOrd="3" destOrd="0" presId="urn:microsoft.com/office/officeart/2005/8/layout/chevron1"/>
    <dgm:cxn modelId="{CB3094FC-EDB0-445A-85E2-6BE99B7128DF}" type="presParOf" srcId="{BCEB715C-74F5-4629-85BE-54DE460E5779}" destId="{5FC7C7D5-58CF-4942-896B-A271650905F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828" y="71108"/>
          <a:ext cx="2227338" cy="890935"/>
        </a:xfrm>
        <a:prstGeom prst="chevron">
          <a:avLst/>
        </a:prstGeom>
        <a:solidFill>
          <a:srgbClr val="00148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Source</a:t>
          </a:r>
        </a:p>
      </dsp:txBody>
      <dsp:txXfrm>
        <a:off x="447296" y="71108"/>
        <a:ext cx="1336403" cy="890935"/>
      </dsp:txXfrm>
    </dsp:sp>
    <dsp:sp modelId="{51AD5A3B-FC3C-453A-B70A-25C5F2605A83}">
      <dsp:nvSpPr>
        <dsp:cNvPr id="0" name=""/>
        <dsp:cNvSpPr/>
      </dsp:nvSpPr>
      <dsp:spPr>
        <a:xfrm>
          <a:off x="2006433" y="71108"/>
          <a:ext cx="2227338" cy="890935"/>
        </a:xfrm>
        <a:prstGeom prst="chevron">
          <a:avLst/>
        </a:prstGeom>
        <a:solidFill>
          <a:schemeClr val="accent1"/>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rial"/>
              <a:ea typeface="ＭＳ Ｐゴシック"/>
              <a:cs typeface="+mn-cs"/>
            </a:rPr>
            <a:t>Change Data</a:t>
          </a:r>
          <a:endParaRPr lang="en-US" sz="1600" kern="1200" dirty="0"/>
        </a:p>
      </dsp:txBody>
      <dsp:txXfrm>
        <a:off x="2451901" y="71108"/>
        <a:ext cx="1336403" cy="890935"/>
      </dsp:txXfrm>
    </dsp:sp>
    <dsp:sp modelId="{5FC7C7D5-58CF-4942-896B-A271650905F5}">
      <dsp:nvSpPr>
        <dsp:cNvPr id="0" name=""/>
        <dsp:cNvSpPr/>
      </dsp:nvSpPr>
      <dsp:spPr>
        <a:xfrm>
          <a:off x="4011038" y="71108"/>
          <a:ext cx="2227338" cy="890935"/>
        </a:xfrm>
        <a:prstGeom prst="chevron">
          <a:avLst/>
        </a:prstGeom>
        <a:solidFill>
          <a:srgbClr val="00AF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Target</a:t>
          </a:r>
        </a:p>
      </dsp:txBody>
      <dsp:txXfrm>
        <a:off x="4456506" y="71108"/>
        <a:ext cx="1336403" cy="890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2142-0973-4BB0-8109-F03E0DC94B78}">
      <dsp:nvSpPr>
        <dsp:cNvPr id="0" name=""/>
        <dsp:cNvSpPr/>
      </dsp:nvSpPr>
      <dsp:spPr>
        <a:xfrm>
          <a:off x="1828" y="71108"/>
          <a:ext cx="2227338" cy="890935"/>
        </a:xfrm>
        <a:prstGeom prst="chevron">
          <a:avLst/>
        </a:prstGeom>
        <a:solidFill>
          <a:srgbClr val="00148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Source</a:t>
          </a:r>
        </a:p>
      </dsp:txBody>
      <dsp:txXfrm>
        <a:off x="447296" y="71108"/>
        <a:ext cx="1336403" cy="890935"/>
      </dsp:txXfrm>
    </dsp:sp>
    <dsp:sp modelId="{51AD5A3B-FC3C-453A-B70A-25C5F2605A83}">
      <dsp:nvSpPr>
        <dsp:cNvPr id="0" name=""/>
        <dsp:cNvSpPr/>
      </dsp:nvSpPr>
      <dsp:spPr>
        <a:xfrm>
          <a:off x="2006433" y="71108"/>
          <a:ext cx="2227338" cy="890935"/>
        </a:xfrm>
        <a:prstGeom prst="chevron">
          <a:avLst/>
        </a:prstGeom>
        <a:solidFill>
          <a:schemeClr val="accent1"/>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rial"/>
              <a:ea typeface="ＭＳ Ｐゴシック"/>
              <a:cs typeface="+mn-cs"/>
            </a:rPr>
            <a:t>Change Data</a:t>
          </a:r>
          <a:endParaRPr lang="en-US" sz="1600" kern="1200" dirty="0"/>
        </a:p>
      </dsp:txBody>
      <dsp:txXfrm>
        <a:off x="2451901" y="71108"/>
        <a:ext cx="1336403" cy="890935"/>
      </dsp:txXfrm>
    </dsp:sp>
    <dsp:sp modelId="{5FC7C7D5-58CF-4942-896B-A271650905F5}">
      <dsp:nvSpPr>
        <dsp:cNvPr id="0" name=""/>
        <dsp:cNvSpPr/>
      </dsp:nvSpPr>
      <dsp:spPr>
        <a:xfrm>
          <a:off x="4011038" y="71108"/>
          <a:ext cx="2227338" cy="890935"/>
        </a:xfrm>
        <a:prstGeom prst="chevron">
          <a:avLst/>
        </a:prstGeom>
        <a:solidFill>
          <a:srgbClr val="00AFF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Target</a:t>
          </a:r>
        </a:p>
      </dsp:txBody>
      <dsp:txXfrm>
        <a:off x="4456506" y="71108"/>
        <a:ext cx="1336403" cy="8909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8/18/2021</a:t>
            </a:fld>
            <a:endParaRPr lang="en-US" sz="80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8/18/2021</a:t>
            </a:fld>
            <a:endParaRPr lang="en-US"/>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a:t>Notes view: </a:t>
            </a:r>
            <a:fld id="{128CEAFE-FA94-43E5-B0FF-D47E1CCDD1B4}" type="slidenum">
              <a:rPr lang="en-US" smtClean="0"/>
              <a:pPr/>
              <a:t>‹#›</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79895-3E67-4CB8-BE0C-23F3FD5FF7F3}" type="slidenum">
              <a:rPr lang="en-GB" smtClean="0"/>
              <a:pPr/>
              <a:t>0</a:t>
            </a:fld>
            <a:endParaRPr lang="en-GB"/>
          </a:p>
        </p:txBody>
      </p:sp>
    </p:spTree>
    <p:extLst>
      <p:ext uri="{BB962C8B-B14F-4D97-AF65-F5344CB8AC3E}">
        <p14:creationId xmlns:p14="http://schemas.microsoft.com/office/powerpoint/2010/main" val="2495296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Bottom-up view of enabling Data Capabilities in support of prioritized business capabilities</a:t>
            </a:r>
          </a:p>
          <a:p>
            <a:pPr marL="609539" lvl="1" indent="0">
              <a:buNone/>
            </a:pPr>
            <a:r>
              <a:rPr lang="en-US" dirty="0"/>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dirty="0"/>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dirty="0"/>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dirty="0"/>
              <a:t>                  Marketing capabilities </a:t>
            </a:r>
          </a:p>
          <a:p>
            <a:pPr algn="l">
              <a:spcAft>
                <a:spcPts val="600"/>
              </a:spcAft>
              <a:buClr>
                <a:schemeClr val="tx1"/>
              </a:buClr>
            </a:pPr>
            <a:r>
              <a:rPr lang="en-US" dirty="0"/>
              <a:t>                -  Note: </a:t>
            </a:r>
            <a:r>
              <a:rPr lang="en-US" sz="1600" b="0" dirty="0">
                <a:solidFill>
                  <a:schemeClr val="tx1"/>
                </a:solidFill>
              </a:rPr>
              <a:t>CRM and Marketing Automation Completes in Dec 2022</a:t>
            </a:r>
            <a:endParaRPr lang="en-US" dirty="0"/>
          </a:p>
          <a:p>
            <a:pPr marL="342900" indent="-342900">
              <a:buAutoNum type="arabicPeriod" startAt="3"/>
            </a:pPr>
            <a:r>
              <a:rPr lang="en-US" dirty="0"/>
              <a:t>Timelines for many of the required business capabilities extend beyond May-2022 which are being driving by process and tech changes</a:t>
            </a:r>
          </a:p>
          <a:p>
            <a:pPr marL="342900" indent="-342900">
              <a:buAutoNum type="arabicPeriod" startAt="3"/>
            </a:pPr>
            <a:r>
              <a:rPr lang="en-US" dirty="0"/>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89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Bottom-up view of enabling Data Capabilities in support of prioritized business capabilities</a:t>
            </a:r>
          </a:p>
          <a:p>
            <a:pPr marL="609539" lvl="1" indent="0">
              <a:buNone/>
            </a:pPr>
            <a:r>
              <a:rPr lang="en-US" dirty="0"/>
              <a:t>- Iterative approach to building out capabilities incrementally though data enablement – Clean data available and  under management - Master Data managed under MDM and both Master and Transaction Data Available within the Data Hub </a:t>
            </a:r>
          </a:p>
          <a:p>
            <a:pPr marL="342900" indent="-342900">
              <a:buAutoNum type="arabicPeriod"/>
            </a:pPr>
            <a:r>
              <a:rPr lang="en-US" dirty="0"/>
              <a:t>Business Capabilities sequencing and timelines are still subject to Top-Down Analysis under the Program Governance &amp; Alignment and Technology Solutioning Towers (taking place over the next 3-4 months, but subject to funding)</a:t>
            </a:r>
          </a:p>
          <a:p>
            <a:pPr marL="0" indent="0">
              <a:buNone/>
            </a:pPr>
            <a:r>
              <a:rPr lang="en-US" dirty="0"/>
              <a:t>                - Programs need to re-align priorities and release plan, cross-program gaps and dependencies need to be revisited and programs must be funded and resourced accordingly.  This is especially impacted by program gaps in CRM and Automated  </a:t>
            </a:r>
          </a:p>
          <a:p>
            <a:pPr marL="0" indent="0">
              <a:buNone/>
            </a:pPr>
            <a:r>
              <a:rPr lang="en-US" dirty="0"/>
              <a:t>                  Marketing capabilities </a:t>
            </a:r>
          </a:p>
          <a:p>
            <a:pPr algn="l">
              <a:spcAft>
                <a:spcPts val="600"/>
              </a:spcAft>
              <a:buClr>
                <a:schemeClr val="tx1"/>
              </a:buClr>
            </a:pPr>
            <a:r>
              <a:rPr lang="en-US" dirty="0"/>
              <a:t>                -  Note: </a:t>
            </a:r>
            <a:r>
              <a:rPr lang="en-US" sz="1600" b="0" dirty="0">
                <a:solidFill>
                  <a:schemeClr val="tx1"/>
                </a:solidFill>
              </a:rPr>
              <a:t>CRM and Marketing Automation Completes in Dec 2022</a:t>
            </a:r>
            <a:endParaRPr lang="en-US" dirty="0"/>
          </a:p>
          <a:p>
            <a:pPr marL="342900" indent="-342900">
              <a:buAutoNum type="arabicPeriod" startAt="3"/>
            </a:pPr>
            <a:r>
              <a:rPr lang="en-US" dirty="0"/>
              <a:t>Timelines for many of the required business capabilities extend beyond May-2022 which are being driving by process and tech changes</a:t>
            </a:r>
          </a:p>
          <a:p>
            <a:pPr marL="342900" indent="-342900">
              <a:buAutoNum type="arabicPeriod" startAt="3"/>
            </a:pPr>
            <a:r>
              <a:rPr lang="en-US" dirty="0"/>
              <a:t>Some Capabilities that the Blueprint suggests will be dependent on a step change in platform can begin to be enabled by a Step change in data (e.g. Billing Insights).  Other such as (New Service Connect) will obviously be clearly be dependent on AMI service</a:t>
            </a:r>
          </a:p>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84639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35.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jpe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56.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1.xml"/><Relationship Id="rId1" Type="http://schemas.openxmlformats.org/officeDocument/2006/relationships/tags" Target="../tags/tag83.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666213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a:blip r:embed="rId7" cstate="print">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12" name="Rectangle 11"/>
          <p:cNvSpPr/>
          <p:nvPr userDrawn="1"/>
        </p:nvSpPr>
        <p:spPr bwMode="black">
          <a:xfrm>
            <a:off x="630936" y="626200"/>
            <a:ext cx="8125200" cy="5529600"/>
          </a:xfrm>
          <a:prstGeom prst="rect">
            <a:avLst/>
          </a:prstGeom>
          <a:gradFill flip="none" rotWithShape="1">
            <a:gsLst>
              <a:gs pos="0">
                <a:srgbClr val="333333">
                  <a:alpha val="93000"/>
                </a:srgbClr>
              </a:gs>
              <a:gs pos="100000">
                <a:srgbClr val="707070">
                  <a:alpha val="84706"/>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dirty="0"/>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pic>
        <p:nvPicPr>
          <p:cNvPr id="15" name="Group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24250" y="861211"/>
            <a:ext cx="3357225" cy="1003155"/>
          </a:xfrm>
          <a:prstGeom prst="rect">
            <a:avLst/>
          </a:prstGeom>
        </p:spPr>
      </p:pic>
    </p:spTree>
    <p:extLst>
      <p:ext uri="{BB962C8B-B14F-4D97-AF65-F5344CB8AC3E}">
        <p14:creationId xmlns:p14="http://schemas.microsoft.com/office/powerpoint/2010/main" val="601726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pic>
        <p:nvPicPr>
          <p:cNvPr id="11"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023428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3"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p:nvPr>
        </p:nvSpPr>
        <p:spPr>
          <a:xfrm>
            <a:off x="630000" y="622800"/>
            <a:ext cx="4673646" cy="94179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84056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0792015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6277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17"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52790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439442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819713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707070"/>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62757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5690076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p:nvPr>
        </p:nvSpPr>
        <p:spPr>
          <a:xfrm>
            <a:off x="630000" y="622800"/>
            <a:ext cx="10933200" cy="470898"/>
          </a:xfrm>
        </p:spPr>
        <p:txBody>
          <a:bodyPr/>
          <a:lstStyle>
            <a:lvl1pPr>
              <a:defRPr sz="3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692734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860798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864645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21393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760555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
        <p:nvSpPr>
          <p:cNvPr id="12" name="Rectangle 11"/>
          <p:cNvSpPr/>
          <p:nvPr userDrawn="1"/>
        </p:nvSpPr>
        <p:spPr>
          <a:xfrm>
            <a:off x="5021826" y="1525757"/>
            <a:ext cx="6209072" cy="3600986"/>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spTree>
    <p:extLst>
      <p:ext uri="{BB962C8B-B14F-4D97-AF65-F5344CB8AC3E}">
        <p14:creationId xmlns:p14="http://schemas.microsoft.com/office/powerpoint/2010/main" val="4166602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84157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custDataLst>
              <p:tags r:id="rId2"/>
            </p:custDataLst>
          </p:nvPr>
        </p:nvPicPr>
        <p:blipFill>
          <a:blip r:embed="rId6" cstate="print">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userDrawn="1"/>
        </p:nvSpPr>
        <p:spPr bwMode="black">
          <a:xfrm>
            <a:off x="630936" y="626200"/>
            <a:ext cx="560587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dirty="0">
                <a:solidFill>
                  <a:prstClr val="white"/>
                </a:solidFill>
                <a:sym typeface="Trebuchet MS" panose="020B0603020202020204" pitchFamily="34" charset="0"/>
              </a:rPr>
              <a:t>platinion.com</a:t>
            </a:r>
            <a:endParaRPr lang="en-US" sz="1200" dirty="0">
              <a:solidFill>
                <a:prstClr val="white"/>
              </a:solidFill>
              <a:sym typeface="Trebuchet MS" panose="020B0603020202020204" pitchFamily="34" charset="0"/>
            </a:endParaRPr>
          </a:p>
        </p:txBody>
      </p:sp>
      <p:pic>
        <p:nvPicPr>
          <p:cNvPr id="9" name="Group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01129" y="2622134"/>
            <a:ext cx="5156804" cy="1540878"/>
          </a:xfrm>
          <a:prstGeom prst="rect">
            <a:avLst/>
          </a:prstGeom>
        </p:spPr>
      </p:pic>
    </p:spTree>
    <p:extLst>
      <p:ext uri="{BB962C8B-B14F-4D97-AF65-F5344CB8AC3E}">
        <p14:creationId xmlns:p14="http://schemas.microsoft.com/office/powerpoint/2010/main" val="3770529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65000"/>
                    </a:prstClr>
                  </a:solidFill>
                  <a:sym typeface="Trebuchet MS" panose="020B0603020202020204" pitchFamily="34" charset="0"/>
                </a:rPr>
                <a:t>1.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2.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3. </a:t>
              </a:r>
              <a:r>
                <a:rPr lang="en-US" sz="1000" dirty="0" err="1">
                  <a:solidFill>
                    <a:prstClr val="white">
                      <a:lumMod val="65000"/>
                    </a:prstClr>
                  </a:solidFill>
                  <a:sym typeface="Trebuchet MS" panose="020B0603020202020204" pitchFamily="34" charset="0"/>
                </a:rPr>
                <a:t>xxxx</a:t>
              </a:r>
              <a:endParaRPr lang="en-US" sz="1000" dirty="0">
                <a:solidFill>
                  <a:prstClr val="white">
                    <a:lumMod val="65000"/>
                  </a:prstClr>
                </a:solidFill>
                <a:sym typeface="Trebuchet MS" panose="020B0603020202020204" pitchFamily="34" charset="0"/>
              </a:endParaRPr>
            </a:p>
            <a:p>
              <a:pPr>
                <a:lnSpc>
                  <a:spcPct val="90000"/>
                </a:lnSpc>
                <a:defRPr/>
              </a:pPr>
              <a:r>
                <a:rPr lang="en-US" sz="1000" dirty="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dirty="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982723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271796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9064" y="1973272"/>
            <a:ext cx="580573" cy="6858000"/>
          </a:xfrm>
          <a:prstGeom prst="rect">
            <a:avLst/>
          </a:prstGeom>
        </p:spPr>
      </p:pic>
      <p:pic>
        <p:nvPicPr>
          <p:cNvPr id="17" name="Picture 16"/>
          <p:cNvPicPr>
            <a:picLocks noChangeAspect="1"/>
          </p:cNvPicPr>
          <p:nvPr userDrawn="1">
            <p:custDataLst>
              <p:tags r:id="rId2"/>
            </p:custDataLst>
          </p:nvPr>
        </p:nvPicPr>
        <p:blipFill>
          <a:blip r:embed="rId7" cstate="print">
            <a:extLst>
              <a:ext uri="{28A0092B-C50C-407E-A947-70E740481C1C}">
                <a14:useLocalDpi xmlns:a14="http://schemas.microsoft.com/office/drawing/2010/main"/>
              </a:ext>
            </a:extLst>
          </a:blip>
          <a:stretch>
            <a:fillRect/>
          </a:stretch>
        </p:blipFill>
        <p:spPr>
          <a:xfrm>
            <a:off x="0" y="0"/>
            <a:ext cx="12198351"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12" name="Rectangle 11"/>
          <p:cNvSpPr/>
          <p:nvPr userDrawn="1"/>
        </p:nvSpPr>
        <p:spPr bwMode="black">
          <a:xfrm>
            <a:off x="630936" y="626200"/>
            <a:ext cx="812520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latin typeface="+mn-lt"/>
                <a:cs typeface="Arial" pitchFamily="34" charset="0"/>
              </a:defRPr>
            </a:lvl1pPr>
          </a:lstStyle>
          <a:p>
            <a:pPr lvl="0"/>
            <a:r>
              <a:rPr lang="en-US" dirty="0"/>
              <a:t>Click to edit date/place</a:t>
            </a:r>
          </a:p>
        </p:txBody>
      </p:sp>
      <p:sp>
        <p:nvSpPr>
          <p:cNvPr id="26" name="Subtitle 2"/>
          <p:cNvSpPr>
            <a:spLocks noGrp="1"/>
          </p:cNvSpPr>
          <p:nvPr>
            <p:ph type="subTitle" idx="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Title 1"/>
          <p:cNvSpPr>
            <a:spLocks noGrp="1"/>
          </p:cNvSpPr>
          <p:nvPr>
            <p:ph type="ctrTitle"/>
          </p:nvPr>
        </p:nvSpPr>
        <p:spPr bwMode="ltGray">
          <a:xfrm>
            <a:off x="957600" y="1886242"/>
            <a:ext cx="6868800" cy="3138423"/>
          </a:xfrm>
          <a:prstGeom prst="rect">
            <a:avLst/>
          </a:prstGeom>
        </p:spPr>
        <p:txBody>
          <a:bodyPr anchor="b">
            <a:normAutofit/>
          </a:bodyPr>
          <a:lstStyle>
            <a:lvl1pPr algn="l">
              <a:lnSpc>
                <a:spcPct val="93000"/>
              </a:lnSpc>
              <a:defRPr sz="5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pic>
        <p:nvPicPr>
          <p:cNvPr id="15" name="Group 2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24250" y="861211"/>
            <a:ext cx="3357225" cy="1003155"/>
          </a:xfrm>
          <a:prstGeom prst="rect">
            <a:avLst/>
          </a:prstGeom>
        </p:spPr>
      </p:pic>
    </p:spTree>
    <p:extLst>
      <p:ext uri="{BB962C8B-B14F-4D97-AF65-F5344CB8AC3E}">
        <p14:creationId xmlns:p14="http://schemas.microsoft.com/office/powerpoint/2010/main" val="1575000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p:nvPr>
        </p:nvSpPr>
        <p:spPr>
          <a:xfrm>
            <a:off x="630000" y="622800"/>
            <a:ext cx="10933350" cy="332399"/>
          </a:xfr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303172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p:nvPr>
        </p:nvSpPr>
        <p:spPr>
          <a:xfrm>
            <a:off x="630000" y="2158987"/>
            <a:ext cx="3744000" cy="541687"/>
          </a:xfrm>
          <a:prstGeom prst="rect">
            <a:avLst/>
          </a:prstGeom>
        </p:spPr>
        <p:txBody>
          <a:bodyPr>
            <a:noAutofit/>
          </a:bodyPr>
          <a:lstStyle>
            <a:lvl1pPr marL="0" indent="0" algn="l">
              <a:buNone/>
              <a:defRPr sz="1600">
                <a:solidFill>
                  <a:schemeClr val="tx2"/>
                </a:solidFill>
                <a:latin typeface="Trebuchet MS" panose="020B0603020202020204" pitchFamily="34" charset="0"/>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itle 4"/>
          <p:cNvSpPr>
            <a:spLocks noGrp="1"/>
          </p:cNvSpPr>
          <p:nvPr>
            <p:ph type="title"/>
          </p:nvPr>
        </p:nvSpPr>
        <p:spPr>
          <a:xfrm>
            <a:off x="630000" y="1227048"/>
            <a:ext cx="3744000" cy="664797"/>
          </a:xfrm>
        </p:spPr>
        <p:txBody>
          <a:bodyPr anchor="t">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186765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20765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803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9" name="Title 1"/>
          <p:cNvSpPr>
            <a:spLocks noGrp="1"/>
          </p:cNvSpPr>
          <p:nvPr>
            <p:ph type="title"/>
          </p:nvPr>
        </p:nvSpPr>
        <p:spPr bwMode="ltGray">
          <a:xfrm>
            <a:off x="630000" y="1544274"/>
            <a:ext cx="3452400" cy="1495794"/>
          </a:xfrm>
          <a:noFill/>
        </p:spPr>
        <p:txBody>
          <a:bodyPr wrap="square" lIns="0" tIns="0" rIns="320040" bIns="0" anchor="b">
            <a:noAutofit/>
          </a:bodyPr>
          <a:lstStyle>
            <a:lvl1pPr>
              <a:defRPr sz="3200">
                <a:solidFill>
                  <a:schemeClr val="tx2"/>
                </a:solidFill>
              </a:defRPr>
            </a:lvl1pPr>
          </a:lstStyle>
          <a:p>
            <a:r>
              <a:rPr lang="en-US"/>
              <a:t>Click to edit Master title style</a:t>
            </a:r>
            <a:endParaRPr lang="en-US" dirty="0"/>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160103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993231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
        <p:nvSpPr>
          <p:cNvPr id="62" name="Text Placeholder 4"/>
          <p:cNvSpPr>
            <a:spLocks noGrp="1"/>
          </p:cNvSpPr>
          <p:nvPr>
            <p:ph type="body" sz="quarter" idx="11"/>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948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6276529"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921590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8101584"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830614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357789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pic>
        <p:nvPicPr>
          <p:cNvPr id="18"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p:nvPr>
        </p:nvSpPr>
        <p:spPr>
          <a:xfrm>
            <a:off x="630000" y="1785600"/>
            <a:ext cx="4062235" cy="3286800"/>
          </a:xfrm>
          <a:prstGeom prst="rect">
            <a:avLst/>
          </a:prstGeom>
        </p:spPr>
        <p:txBody>
          <a:bodyPr anchor="ctr">
            <a:noAutofit/>
          </a:bodyPr>
          <a:lstStyle>
            <a:lvl1pPr>
              <a:defRPr sz="4400" b="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886318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75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p:nvPr>
        </p:nvSpPr>
        <p:spPr>
          <a:xfrm>
            <a:off x="630000" y="622800"/>
            <a:ext cx="4747822"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2"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6134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90341"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6254496" cy="332399"/>
          </a:xfrm>
          <a:prstGeom prst="rect">
            <a:avLst/>
          </a:prstGeom>
        </p:spPr>
        <p:txBody>
          <a:bodyPr/>
          <a:lstStyle>
            <a:lvl1pPr>
              <a:defRPr>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224148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p:nvPr>
        </p:nvSpPr>
        <p:spPr>
          <a:xfrm>
            <a:off x="630000" y="2681103"/>
            <a:ext cx="3127881" cy="1495794"/>
          </a:xfrm>
          <a:prstGeom prst="rect">
            <a:avLst/>
          </a:prstGeom>
        </p:spPr>
        <p:txBody>
          <a:bodyPr anchor="ctr">
            <a:noAutofit/>
          </a:bodyPr>
          <a:lstStyle>
            <a:lvl1pPr>
              <a:defRPr sz="2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10294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1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04525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section title</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495351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Trebuchet MS" panose="020B0603020202020204" pitchFamily="34" charset="0"/>
                <a:sym typeface="Trebuchet MS" panose="020B0603020202020204" pitchFamily="34" charset="0"/>
              </a:defRPr>
            </a:lvl1pPr>
          </a:lstStyle>
          <a:p>
            <a:r>
              <a:rPr lang="en-US" dirty="0"/>
              <a:t>Click to edit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842726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496259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707070"/>
                </a:solidFill>
                <a:latin typeface="Trebuchet MS" panose="020B0603020202020204" pitchFamily="34" charset="0"/>
                <a:ea typeface="+mn-ea"/>
                <a:cs typeface="Arial" panose="020B0604020202020204" pitchFamily="34" charset="0"/>
                <a:sym typeface="Trebuchet MS" panose="020B0603020202020204" pitchFamily="34" charset="0"/>
              </a:defRPr>
            </a:lvl1pPr>
          </a:lstStyle>
          <a:p>
            <a:r>
              <a:rPr lang="en-US" dirty="0"/>
              <a:t>Click to edit big statement text</a:t>
            </a:r>
          </a:p>
        </p:txBody>
      </p:sp>
      <p:sp>
        <p:nvSpPr>
          <p:cNvPr id="9"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235832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89DABD"/>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Tree>
    <p:extLst>
      <p:ext uri="{BB962C8B-B14F-4D97-AF65-F5344CB8AC3E}">
        <p14:creationId xmlns:p14="http://schemas.microsoft.com/office/powerpoint/2010/main" val="3556004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p:nvPr>
        </p:nvSpPr>
        <p:spPr>
          <a:xfrm>
            <a:off x="630000" y="622800"/>
            <a:ext cx="10933200" cy="332399"/>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312500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09CC8F"/>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993887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a:solidFill>
                <a:prstClr val="white"/>
              </a:solidFill>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8"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059862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a:solidFill>
                <a:prstClr val="white">
                  <a:lumMod val="50000"/>
                </a:prstClr>
              </a:solidFill>
            </a:endParaRP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6"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79998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09CC8F"/>
                    </a:gs>
                    <a:gs pos="2000">
                      <a:srgbClr val="89DABD"/>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sp>
        <p:nvSpPr>
          <p:cNvPr id="12" name="Rectangle 11"/>
          <p:cNvSpPr/>
          <p:nvPr userDrawn="1"/>
        </p:nvSpPr>
        <p:spPr>
          <a:xfrm>
            <a:off x="5021826" y="1525757"/>
            <a:ext cx="6209072" cy="3600986"/>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BCG Platinion are subject to BCG Platinion's Standard Terms (a copy of which is available upon request) or such other agreement as may have been previously executed by BCG Platinion. BCG Platinion does not provide legal, accounting, or tax advice. The Client is responsible for obtaining independent advice concerning these matters. This advice may affect the guidance given by BCG Platinion. Further, BCG Platinion has made no undertaking to update these materials after the date hereof, notwithstanding that such information may become outdated 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Platinion.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Platinion), BCG Platinion shall have no liability whatsoever to any Third Party, and any Third Party hereby waives any rights and claims it may have at any time against BCG Platinion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Platinion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Platinion. BCG Platinion has used public and/or confidential data and assumptions provided to BCG Platinion by the Client. BCG Platinion has not independently verified the data and assumptions used in these analyses. Changes in the underlying data or operating assumptions will clearly impact the analyses and conclusions.</a:t>
            </a:r>
          </a:p>
        </p:txBody>
      </p:sp>
    </p:spTree>
    <p:extLst>
      <p:ext uri="{BB962C8B-B14F-4D97-AF65-F5344CB8AC3E}">
        <p14:creationId xmlns:p14="http://schemas.microsoft.com/office/powerpoint/2010/main" val="3226701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1296350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custDataLst>
              <p:tags r:id="rId2"/>
            </p:custDataLst>
          </p:nvPr>
        </p:nvPicPr>
        <p:blipFill>
          <a:blip r:embed="rId6" cstate="print">
            <a:extLst>
              <a:ext uri="{28A0092B-C50C-407E-A947-70E740481C1C}">
                <a14:useLocalDpi xmlns:a14="http://schemas.microsoft.com/office/drawing/2010/main"/>
              </a:ext>
            </a:extLst>
          </a:blip>
          <a:stretch>
            <a:fillRect/>
          </a:stretch>
        </p:blipFill>
        <p:spPr>
          <a:xfrm>
            <a:off x="5884" y="0"/>
            <a:ext cx="12180231" cy="6858000"/>
          </a:xfrm>
          <a:prstGeom prst="rect">
            <a:avLst/>
          </a:prstGeom>
        </p:spPr>
      </p:pic>
      <p:sp>
        <p:nvSpPr>
          <p:cNvPr id="7" name="Rectangle 6"/>
          <p:cNvSpPr/>
          <p:nvPr userDrawn="1"/>
        </p:nvSpPr>
        <p:spPr bwMode="black">
          <a:xfrm>
            <a:off x="630936" y="626200"/>
            <a:ext cx="5605870" cy="5529600"/>
          </a:xfrm>
          <a:prstGeom prst="rect">
            <a:avLst/>
          </a:prstGeom>
          <a:gradFill flip="none" rotWithShape="1">
            <a:gsLst>
              <a:gs pos="0">
                <a:srgbClr val="333333">
                  <a:alpha val="93000"/>
                </a:srgbClr>
              </a:gs>
              <a:gs pos="100000">
                <a:srgbClr val="707070">
                  <a:alpha val="85000"/>
                </a:srgb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de-DE" sz="1200" dirty="0">
                <a:solidFill>
                  <a:prstClr val="white"/>
                </a:solidFill>
                <a:sym typeface="Trebuchet MS" panose="020B0603020202020204" pitchFamily="34" charset="0"/>
              </a:rPr>
              <a:t>platinion.com</a:t>
            </a:r>
            <a:endParaRPr lang="en-US" sz="1200" dirty="0">
              <a:solidFill>
                <a:prstClr val="white"/>
              </a:solidFill>
              <a:sym typeface="Trebuchet MS" panose="020B0603020202020204" pitchFamily="34" charset="0"/>
            </a:endParaRPr>
          </a:p>
        </p:txBody>
      </p:sp>
      <p:pic>
        <p:nvPicPr>
          <p:cNvPr id="9" name="Group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01129" y="2622134"/>
            <a:ext cx="5156804" cy="1540878"/>
          </a:xfrm>
          <a:prstGeom prst="rect">
            <a:avLst/>
          </a:prstGeom>
        </p:spPr>
      </p:pic>
    </p:spTree>
    <p:extLst>
      <p:ext uri="{BB962C8B-B14F-4D97-AF65-F5344CB8AC3E}">
        <p14:creationId xmlns:p14="http://schemas.microsoft.com/office/powerpoint/2010/main" val="94377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Trebuchet MS" panose="020B0603020202020204" pitchFamily="34" charset="0"/>
                <a:sym typeface="Trebuchet MS" panose="020B0603020202020204" pitchFamily="34" charset="0"/>
              </a:defRPr>
            </a:lvl1pPr>
          </a:lstStyle>
          <a:p>
            <a:r>
              <a:rPr lang="en-US" dirty="0"/>
              <a:t>Click to edit section title</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239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BCG Platinion. All rights reserved.</a:t>
            </a:r>
            <a:endParaRPr lang="en-US" sz="700" dirty="0">
              <a:solidFill>
                <a:prstClr val="white">
                  <a:lumMod val="50000"/>
                </a:prstClr>
              </a:solidFill>
              <a:sym typeface="Trebuchet MS" panose="020B0603020202020204" pitchFamily="34" charset="0"/>
            </a:endParaRPr>
          </a:p>
        </p:txBody>
      </p:sp>
      <p:sp>
        <p:nvSpPr>
          <p:cNvPr id="55"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lumMod val="50000"/>
                  </a:prstClr>
                </a:solidFill>
                <a:sym typeface="Trebuchet MS" panose="020B0603020202020204" pitchFamily="34" charset="0"/>
              </a:rPr>
              <a:t>Template.pptx</a:t>
            </a:r>
            <a:endParaRPr lang="en-US" sz="700" dirty="0">
              <a:solidFill>
                <a:prstClr val="white">
                  <a:lumMod val="50000"/>
                </a:prstClr>
              </a:solidFill>
              <a:sym typeface="Trebuchet MS" panose="020B0603020202020204" pitchFamily="34" charset="0"/>
            </a:endParaRPr>
          </a:p>
        </p:txBody>
      </p:sp>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65000"/>
                    </a:prstClr>
                  </a:solidFill>
                  <a:sym typeface="Trebuchet MS" panose="020B0603020202020204" pitchFamily="34" charset="0"/>
                </a:rPr>
                <a:t>1.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2. </a:t>
              </a:r>
              <a:r>
                <a:rPr lang="en-US" sz="1000" dirty="0" err="1">
                  <a:solidFill>
                    <a:prstClr val="white">
                      <a:lumMod val="65000"/>
                    </a:prstClr>
                  </a:solidFill>
                  <a:sym typeface="Trebuchet MS" panose="020B0603020202020204" pitchFamily="34" charset="0"/>
                </a:rPr>
                <a:t>xxxx</a:t>
              </a:r>
              <a:r>
                <a:rPr lang="en-US" sz="1000" dirty="0">
                  <a:solidFill>
                    <a:prstClr val="white">
                      <a:lumMod val="65000"/>
                    </a:prstClr>
                  </a:solidFill>
                  <a:sym typeface="Trebuchet MS" panose="020B0603020202020204" pitchFamily="34" charset="0"/>
                </a:rPr>
                <a:t>  3. </a:t>
              </a:r>
              <a:r>
                <a:rPr lang="en-US" sz="1000" dirty="0" err="1">
                  <a:solidFill>
                    <a:prstClr val="white">
                      <a:lumMod val="65000"/>
                    </a:prstClr>
                  </a:solidFill>
                  <a:sym typeface="Trebuchet MS" panose="020B0603020202020204" pitchFamily="34" charset="0"/>
                </a:rPr>
                <a:t>xxxx</a:t>
              </a:r>
              <a:endParaRPr lang="en-US" sz="1000" dirty="0">
                <a:solidFill>
                  <a:prstClr val="white">
                    <a:lumMod val="65000"/>
                  </a:prstClr>
                </a:solidFill>
                <a:sym typeface="Trebuchet MS" panose="020B0603020202020204" pitchFamily="34" charset="0"/>
              </a:endParaRPr>
            </a:p>
            <a:p>
              <a:pPr>
                <a:lnSpc>
                  <a:spcPct val="90000"/>
                </a:lnSpc>
                <a:defRPr/>
              </a:pPr>
              <a:r>
                <a:rPr lang="en-US" sz="1000" dirty="0">
                  <a:solidFill>
                    <a:prstClr val="white">
                      <a:lumMod val="65000"/>
                    </a:prstClr>
                  </a:solidFill>
                  <a:sym typeface="Trebuchet MS" panose="020B0603020202020204" pitchFamily="34" charset="0"/>
                </a:rPr>
                <a:t>Note: List footnotes in numerical order. Footnote numbers are not bracketed. Use 10pt font. Do not put a period at the end of the note or the source</a:t>
              </a:r>
            </a:p>
            <a:p>
              <a:pPr>
                <a:lnSpc>
                  <a:spcPct val="90000"/>
                </a:lnSpc>
                <a:defRPr/>
              </a:pPr>
              <a:r>
                <a:rPr lang="en-US" sz="1000" dirty="0">
                  <a:solidFill>
                    <a:prstClr val="white">
                      <a:lumMod val="65000"/>
                    </a:prstClr>
                  </a:solidFill>
                  <a:sym typeface="Trebuchet MS" panose="020B0603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val="3956267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2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5334000" y="1856149"/>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3" y="1411821"/>
            <a:ext cx="5378452" cy="1050672"/>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3" y="3467401"/>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103692958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p:nvPr>
        </p:nvSpPr>
        <p:spPr>
          <a:xfrm>
            <a:off x="630000" y="2681103"/>
            <a:ext cx="3127881" cy="1495794"/>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US"/>
              <a:t>Click to edit Master title style</a:t>
            </a:r>
            <a:endParaRPr lang="en-US" dirty="0"/>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11451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
        <p:nvSpPr>
          <p:cNvPr id="4" name="Text Placeholder 3"/>
          <p:cNvSpPr>
            <a:spLocks noGrp="1"/>
          </p:cNvSpPr>
          <p:nvPr>
            <p:ph type="body" sz="quarter" idx="12"/>
          </p:nvPr>
        </p:nvSpPr>
        <p:spPr>
          <a:xfrm>
            <a:off x="629400" y="2085628"/>
            <a:ext cx="6256800" cy="3491160"/>
          </a:xfr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lvl1pPr>
              <a:defRPr lang="en-US" dirty="0">
                <a:solidFill>
                  <a:srgbClr val="575757"/>
                </a:solidFill>
                <a:cs typeface="Arial" pitchFamily="34" charset="0"/>
              </a:defRPr>
            </a:lvl1pPr>
            <a:lvl2pPr>
              <a:defRPr lang="en-US" dirty="0">
                <a:solidFill>
                  <a:srgbClr val="575757"/>
                </a:solidFill>
              </a:defRPr>
            </a:lvl2pPr>
            <a:lvl3pPr>
              <a:defRPr lang="en-US" dirty="0">
                <a:solidFill>
                  <a:srgbClr val="575757"/>
                </a:solidFill>
              </a:defRPr>
            </a:lvl3pPr>
            <a:lvl4pPr>
              <a:defRPr lang="en-US" dirty="0">
                <a:solidFill>
                  <a:srgbClr val="09CC8F"/>
                </a:solidFill>
              </a:defRPr>
            </a:lvl4pPr>
            <a:lvl5pPr>
              <a:defRPr lang="en-US" sz="1800" dirty="0">
                <a:solidFill>
                  <a:srgbClr val="5757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4323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Trebuchet MS" panose="020B0603020202020204" pitchFamily="34" charset="0"/>
                <a:sym typeface="Trebuchet MS" panose="020B0603020202020204" pitchFamily="34" charset="0"/>
              </a:defRPr>
            </a:lvl1pPr>
          </a:lstStyle>
          <a:p>
            <a:pPr lvl="0"/>
            <a:r>
              <a:rPr lang="en-US"/>
              <a:t>Click to edit Master title style</a:t>
            </a:r>
            <a:endParaRPr lang="en-US" dirty="0"/>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66510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5"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Trebuchet MS" panose="020B0603020202020204" pitchFamily="34" charset="0"/>
                <a:sym typeface="Trebuchet MS" panose="020B0603020202020204" pitchFamily="34" charset="0"/>
              </a:defRPr>
            </a:lvl1pPr>
          </a:lstStyle>
          <a:p>
            <a:endParaRPr lang="en-US" dirty="0">
              <a:solidFill>
                <a:prstClr val="white"/>
              </a:solidFill>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BCG Platinion.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a:solidFill>
                  <a:schemeClr val="tx2"/>
                </a:solidFill>
                <a:latin typeface="Trebuchet MS" panose="020B0603020202020204" pitchFamily="34" charset="0"/>
                <a:sym typeface="Trebuchet MS" panose="020B0603020202020204" pitchFamily="34" charset="0"/>
              </a:defRPr>
            </a:lvl1pPr>
          </a:lstStyle>
          <a:p>
            <a:r>
              <a:rPr lang="en-US" dirty="0">
                <a:solidFill>
                  <a:schemeClr val="tx2"/>
                </a:solidFill>
              </a:rPr>
              <a:t>Click to edit </a:t>
            </a:r>
            <a:br>
              <a:rPr lang="en-US" dirty="0">
                <a:solidFill>
                  <a:schemeClr val="tx2"/>
                </a:solidFill>
              </a:rPr>
            </a:br>
            <a:r>
              <a:rPr lang="en-US" dirty="0">
                <a:solidFill>
                  <a:schemeClr val="tx2"/>
                </a:solidFill>
              </a:rPr>
              <a:t>Master title style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prstClr val="white"/>
                </a:solidFill>
                <a:sym typeface="Trebuchet MS" panose="020B0603020202020204" pitchFamily="34" charset="0"/>
              </a:rPr>
              <a:t>Template.pptx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7139059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3"/>
            </p:custDataLst>
            <p:extLst>
              <p:ext uri="{D42A27DB-BD31-4B8C-83A1-F6EECF244321}">
                <p14:modId xmlns:p14="http://schemas.microsoft.com/office/powerpoint/2010/main" val="8310081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4" imgW="270" imgH="270" progId="TCLayout.ActiveDocument.1">
                  <p:embed/>
                </p:oleObj>
              </mc:Choice>
              <mc:Fallback>
                <p:oleObj name="think-cell Slide" r:id="rId54" imgW="270" imgH="270" progId="TCLayout.ActiveDocument.1">
                  <p:embed/>
                  <p:pic>
                    <p:nvPicPr>
                      <p:cNvPr id="2" name="Object 1" hidden="1"/>
                      <p:cNvPicPr/>
                      <p:nvPr/>
                    </p:nvPicPr>
                    <p:blipFill>
                      <a:blip r:embed="rId5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Trebuchet MS" panose="020B0603020202020204" pitchFamily="34" charset="0"/>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630000" y="1825625"/>
            <a:ext cx="107238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337017"/>
      </p:ext>
    </p:extLst>
  </p:cSld>
  <p:clrMap bg1="lt1" tx1="dk1" bg2="lt2" tx2="dk2" accent1="accent1" accent2="accent2" accent3="accent3" accent4="accent4" accent5="accent5" accent6="accent6" hlink="hlink" folHlink="folHlink"/>
  <p:sldLayoutIdLst>
    <p:sldLayoutId id="2147485324" r:id="rId1"/>
    <p:sldLayoutId id="2147485325" r:id="rId2"/>
    <p:sldLayoutId id="2147485326" r:id="rId3"/>
    <p:sldLayoutId id="2147485327" r:id="rId4"/>
    <p:sldLayoutId id="2147485328" r:id="rId5"/>
    <p:sldLayoutId id="2147485329" r:id="rId6"/>
    <p:sldLayoutId id="2147485330" r:id="rId7"/>
    <p:sldLayoutId id="2147485331" r:id="rId8"/>
    <p:sldLayoutId id="2147485332" r:id="rId9"/>
    <p:sldLayoutId id="2147485333" r:id="rId10"/>
    <p:sldLayoutId id="2147485334" r:id="rId11"/>
    <p:sldLayoutId id="2147485335" r:id="rId12"/>
    <p:sldLayoutId id="2147485336" r:id="rId13"/>
    <p:sldLayoutId id="2147485337" r:id="rId14"/>
    <p:sldLayoutId id="2147485338" r:id="rId15"/>
    <p:sldLayoutId id="2147485339" r:id="rId16"/>
    <p:sldLayoutId id="2147485340" r:id="rId17"/>
    <p:sldLayoutId id="2147485341" r:id="rId18"/>
    <p:sldLayoutId id="2147485342" r:id="rId19"/>
    <p:sldLayoutId id="2147485343" r:id="rId20"/>
    <p:sldLayoutId id="2147485344" r:id="rId21"/>
    <p:sldLayoutId id="2147485345" r:id="rId22"/>
    <p:sldLayoutId id="2147485346" r:id="rId23"/>
    <p:sldLayoutId id="2147485347" r:id="rId24"/>
    <p:sldLayoutId id="2147485348" r:id="rId25"/>
    <p:sldLayoutId id="2147485349" r:id="rId26"/>
    <p:sldLayoutId id="2147485350" r:id="rId27"/>
    <p:sldLayoutId id="2147485351" r:id="rId28"/>
    <p:sldLayoutId id="2147485352" r:id="rId29"/>
    <p:sldLayoutId id="2147485353" r:id="rId30"/>
    <p:sldLayoutId id="2147485354" r:id="rId31"/>
    <p:sldLayoutId id="2147485355" r:id="rId32"/>
    <p:sldLayoutId id="2147485356" r:id="rId33"/>
    <p:sldLayoutId id="2147485357" r:id="rId34"/>
    <p:sldLayoutId id="2147485358" r:id="rId35"/>
    <p:sldLayoutId id="2147485359" r:id="rId36"/>
    <p:sldLayoutId id="2147485360" r:id="rId37"/>
    <p:sldLayoutId id="2147485361" r:id="rId38"/>
    <p:sldLayoutId id="2147485362" r:id="rId39"/>
    <p:sldLayoutId id="2147485363" r:id="rId40"/>
    <p:sldLayoutId id="2147485364" r:id="rId41"/>
    <p:sldLayoutId id="2147485365" r:id="rId42"/>
    <p:sldLayoutId id="2147485366" r:id="rId43"/>
    <p:sldLayoutId id="2147485367" r:id="rId44"/>
    <p:sldLayoutId id="2147485368" r:id="rId45"/>
    <p:sldLayoutId id="2147485369" r:id="rId46"/>
    <p:sldLayoutId id="2147485370" r:id="rId47"/>
    <p:sldLayoutId id="2147485371" r:id="rId48"/>
    <p:sldLayoutId id="2147485372" r:id="rId49"/>
    <p:sldLayoutId id="2147485373" r:id="rId50"/>
    <p:sldLayoutId id="2147485375" r:id="rId5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Trebuchet MS" panose="020B0603020202020204" pitchFamily="34" charset="0"/>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9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6.xml"/><Relationship Id="rId1" Type="http://schemas.openxmlformats.org/officeDocument/2006/relationships/tags" Target="../tags/tag99.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bryteflow.com/oracle-cdc-change-data-capture-13-things-to-know/" TargetMode="External"/><Relationship Id="rId2" Type="http://schemas.openxmlformats.org/officeDocument/2006/relationships/hyperlink" Target="https://www.qlik.com/sitecore/service/notfound.aspx?item=web%3a%7b1F876EF0-2136-4586-9B43-4EBAB189BD00%7d%40en"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8A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262" y="1175845"/>
            <a:ext cx="9549313" cy="1157385"/>
          </a:xfrm>
        </p:spPr>
        <p:txBody>
          <a:bodyPr>
            <a:normAutofit fontScale="90000"/>
          </a:bodyPr>
          <a:lstStyle/>
          <a:p>
            <a:r>
              <a:rPr lang="en-US" sz="4000" dirty="0">
                <a:solidFill>
                  <a:srgbClr val="FFC000"/>
                </a:solidFill>
              </a:rPr>
              <a:t>National Grid:</a:t>
            </a:r>
            <a:br>
              <a:rPr lang="en-US" sz="4000" dirty="0">
                <a:latin typeface="Arial" pitchFamily="34" charset="0"/>
                <a:cs typeface="Arial" pitchFamily="34" charset="0"/>
              </a:rPr>
            </a:br>
            <a:r>
              <a:rPr lang="en-US" sz="3600" dirty="0">
                <a:latin typeface="Arial" pitchFamily="34" charset="0"/>
                <a:cs typeface="Arial" pitchFamily="34" charset="0"/>
              </a:rPr>
              <a:t>CSS/CRIS Change Data Capture (CDC) Options</a:t>
            </a:r>
            <a:r>
              <a:rPr lang="en-US" sz="4000" dirty="0">
                <a:latin typeface="Arial" pitchFamily="34" charset="0"/>
                <a:cs typeface="Arial" pitchFamily="34" charset="0"/>
              </a:rPr>
              <a:t> </a:t>
            </a:r>
            <a:br>
              <a:rPr lang="en-US" sz="4000" dirty="0">
                <a:latin typeface="Arial" pitchFamily="34" charset="0"/>
                <a:cs typeface="Arial" pitchFamily="34" charset="0"/>
              </a:rPr>
            </a:br>
            <a:br>
              <a:rPr lang="en-US" sz="4000" dirty="0">
                <a:latin typeface="Arial" pitchFamily="34" charset="0"/>
                <a:cs typeface="Arial" pitchFamily="34" charset="0"/>
              </a:rPr>
            </a:br>
            <a:endParaRPr lang="en-GB" sz="4000" dirty="0"/>
          </a:p>
        </p:txBody>
      </p:sp>
      <p:sp>
        <p:nvSpPr>
          <p:cNvPr id="3" name="Text Placeholder 2"/>
          <p:cNvSpPr>
            <a:spLocks noGrp="1"/>
          </p:cNvSpPr>
          <p:nvPr>
            <p:ph type="body" sz="quarter" idx="10"/>
          </p:nvPr>
        </p:nvSpPr>
        <p:spPr>
          <a:xfrm>
            <a:off x="440262" y="4215075"/>
            <a:ext cx="5378452" cy="1231107"/>
          </a:xfrm>
        </p:spPr>
        <p:txBody>
          <a:bodyPr>
            <a:normAutofit/>
          </a:bodyPr>
          <a:lstStyle/>
          <a:p>
            <a:r>
              <a:rPr lang="en-US" sz="2400" dirty="0"/>
              <a:t>DRAFT - August 18, 2021</a:t>
            </a:r>
          </a:p>
        </p:txBody>
      </p:sp>
    </p:spTree>
    <p:extLst>
      <p:ext uri="{BB962C8B-B14F-4D97-AF65-F5344CB8AC3E}">
        <p14:creationId xmlns:p14="http://schemas.microsoft.com/office/powerpoint/2010/main" val="1363743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27C3-E218-2543-B30E-3A9D0A93A85F}"/>
              </a:ext>
            </a:extLst>
          </p:cNvPr>
          <p:cNvSpPr>
            <a:spLocks noGrp="1"/>
          </p:cNvSpPr>
          <p:nvPr>
            <p:ph type="title"/>
          </p:nvPr>
        </p:nvSpPr>
        <p:spPr/>
        <p:txBody>
          <a:bodyPr/>
          <a:lstStyle/>
          <a:p>
            <a:r>
              <a:rPr lang="en-US" dirty="0">
                <a:solidFill>
                  <a:srgbClr val="0038AE"/>
                </a:solidFill>
              </a:rPr>
              <a:t>Requirements</a:t>
            </a:r>
          </a:p>
        </p:txBody>
      </p:sp>
      <p:graphicFrame>
        <p:nvGraphicFramePr>
          <p:cNvPr id="3" name="Table 21">
            <a:extLst>
              <a:ext uri="{FF2B5EF4-FFF2-40B4-BE49-F238E27FC236}">
                <a16:creationId xmlns:a16="http://schemas.microsoft.com/office/drawing/2014/main" id="{51A0B19B-9485-5849-BAEC-B4B6D08E5D0F}"/>
              </a:ext>
            </a:extLst>
          </p:cNvPr>
          <p:cNvGraphicFramePr>
            <a:graphicFrameLocks noGrp="1"/>
          </p:cNvGraphicFramePr>
          <p:nvPr>
            <p:extLst>
              <p:ext uri="{D42A27DB-BD31-4B8C-83A1-F6EECF244321}">
                <p14:modId xmlns:p14="http://schemas.microsoft.com/office/powerpoint/2010/main" val="1064552296"/>
              </p:ext>
            </p:extLst>
          </p:nvPr>
        </p:nvGraphicFramePr>
        <p:xfrm>
          <a:off x="629999" y="2081646"/>
          <a:ext cx="10435177" cy="2839314"/>
        </p:xfrm>
        <a:graphic>
          <a:graphicData uri="http://schemas.openxmlformats.org/drawingml/2006/table">
            <a:tbl>
              <a:tblPr firstRow="1" bandRow="1">
                <a:tableStyleId>{2D5ABB26-0587-4C30-8999-92F81FD0307C}</a:tableStyleId>
              </a:tblPr>
              <a:tblGrid>
                <a:gridCol w="311513">
                  <a:extLst>
                    <a:ext uri="{9D8B030D-6E8A-4147-A177-3AD203B41FA5}">
                      <a16:colId xmlns:a16="http://schemas.microsoft.com/office/drawing/2014/main" val="3523281767"/>
                    </a:ext>
                  </a:extLst>
                </a:gridCol>
                <a:gridCol w="2005554">
                  <a:extLst>
                    <a:ext uri="{9D8B030D-6E8A-4147-A177-3AD203B41FA5}">
                      <a16:colId xmlns:a16="http://schemas.microsoft.com/office/drawing/2014/main" val="1401543872"/>
                    </a:ext>
                  </a:extLst>
                </a:gridCol>
                <a:gridCol w="8118110">
                  <a:extLst>
                    <a:ext uri="{9D8B030D-6E8A-4147-A177-3AD203B41FA5}">
                      <a16:colId xmlns:a16="http://schemas.microsoft.com/office/drawing/2014/main" val="349285123"/>
                    </a:ext>
                  </a:extLst>
                </a:gridCol>
              </a:tblGrid>
              <a:tr h="343442">
                <a:tc gridSpan="2">
                  <a:txBody>
                    <a:bodyPr/>
                    <a:lstStyle/>
                    <a:p>
                      <a:pPr algn="l"/>
                      <a:r>
                        <a:rPr lang="en-US" sz="1400" b="1" dirty="0">
                          <a:solidFill>
                            <a:schemeClr val="bg1"/>
                          </a:solidFill>
                        </a:rPr>
                        <a:t>         Requirements</a:t>
                      </a:r>
                    </a:p>
                  </a:txBody>
                  <a:tcPr marL="0" marR="0" marT="0" marB="90000" anchor="b">
                    <a:lnL>
                      <a:noFill/>
                    </a:lnL>
                    <a:lnR w="9525" cap="flat" cmpd="sng" algn="ctr">
                      <a:noFill/>
                      <a:prstDash val="sysDot"/>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l"/>
                      <a:endParaRPr lang="en-US" sz="1400" b="1" dirty="0">
                        <a:solidFill>
                          <a:srgbClr val="00148C"/>
                        </a:solidFill>
                      </a:endParaRPr>
                    </a:p>
                  </a:txBody>
                  <a:tcPr marL="0" marR="0" marT="0" marB="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b="1" dirty="0">
                        <a:solidFill>
                          <a:schemeClr val="bg1"/>
                        </a:solidFill>
                      </a:endParaRP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81972395"/>
                  </a:ext>
                </a:extLst>
              </a:tr>
              <a:tr h="471238">
                <a:tc>
                  <a:txBody>
                    <a:bodyPr/>
                    <a:lstStyle/>
                    <a:p>
                      <a:pPr algn="ctr"/>
                      <a:r>
                        <a:rPr lang="en-US" sz="1100" b="1" dirty="0">
                          <a:solidFill>
                            <a:srgbClr val="000000"/>
                          </a:solidFill>
                        </a:rPr>
                        <a:t>1</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i="0" u="none" kern="1200" spc="0" dirty="0">
                          <a:solidFill>
                            <a:srgbClr val="000000"/>
                          </a:solidFill>
                          <a:latin typeface="Arial" panose="020B0604020202020204" pitchFamily="34" charset="0"/>
                          <a:ea typeface="+mn-ea"/>
                          <a:cs typeface="+mn-cs"/>
                        </a:rPr>
                        <a:t>Realtime data need</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100" b="0" i="0" u="none" kern="1200" spc="0" dirty="0">
                          <a:solidFill>
                            <a:srgbClr val="000000"/>
                          </a:solidFill>
                          <a:latin typeface="Arial" panose="020B0604020202020204" pitchFamily="34" charset="0"/>
                          <a:ea typeface="+mn-ea"/>
                          <a:cs typeface="+mn-cs"/>
                        </a:rPr>
                        <a:t>  Data should be available real time in replication database for the downstream systems or applications.</a:t>
                      </a:r>
                    </a:p>
                    <a:p>
                      <a:r>
                        <a:rPr lang="en-US" sz="1100" b="0" i="0" u="none" kern="1200" spc="0" dirty="0">
                          <a:solidFill>
                            <a:srgbClr val="000000"/>
                          </a:solidFill>
                          <a:latin typeface="Arial" panose="020B0604020202020204" pitchFamily="34" charset="0"/>
                          <a:ea typeface="+mn-ea"/>
                          <a:cs typeface="+mn-cs"/>
                        </a:rPr>
                        <a:t>  List of users for real time needs</a:t>
                      </a:r>
                    </a:p>
                    <a:p>
                      <a:pPr marL="171450" indent="-171450">
                        <a:buFont typeface="Arial" panose="020B0604020202020204" pitchFamily="34" charset="0"/>
                        <a:buChar char="•"/>
                      </a:pPr>
                      <a:endParaRPr lang="en-US" sz="11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076410"/>
                  </a:ext>
                </a:extLst>
              </a:tr>
              <a:tr h="471238">
                <a:tc>
                  <a:txBody>
                    <a:bodyPr/>
                    <a:lstStyle/>
                    <a:p>
                      <a:pPr algn="ctr"/>
                      <a:r>
                        <a:rPr lang="en-US" sz="1100" b="1" dirty="0">
                          <a:solidFill>
                            <a:srgbClr val="000000"/>
                          </a:solidFill>
                        </a:rPr>
                        <a:t>2</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i="0" u="none" kern="1200" spc="0" dirty="0">
                          <a:solidFill>
                            <a:srgbClr val="000000"/>
                          </a:solidFill>
                          <a:latin typeface="Arial" panose="020B0604020202020204" pitchFamily="34" charset="0"/>
                          <a:ea typeface="+mn-ea"/>
                          <a:cs typeface="+mn-cs"/>
                        </a:rPr>
                        <a:t>Availability(24x7)</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100" b="0" i="0" u="none" kern="1200" spc="0" dirty="0">
                          <a:solidFill>
                            <a:srgbClr val="000000"/>
                          </a:solidFill>
                          <a:latin typeface="Arial" panose="020B0604020202020204" pitchFamily="34" charset="0"/>
                          <a:ea typeface="+mn-ea"/>
                          <a:cs typeface="+mn-cs"/>
                        </a:rPr>
                        <a:t>  Data and the database have to available with zero downtime</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5607152"/>
                  </a:ext>
                </a:extLst>
              </a:tr>
              <a:tr h="471238">
                <a:tc>
                  <a:txBody>
                    <a:bodyPr/>
                    <a:lstStyle/>
                    <a:p>
                      <a:pPr algn="ctr"/>
                      <a:r>
                        <a:rPr lang="en-US" sz="1100" b="1" dirty="0">
                          <a:solidFill>
                            <a:srgbClr val="000000"/>
                          </a:solidFill>
                        </a:rPr>
                        <a:t>3</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i="0" u="none" kern="1200" spc="0" dirty="0">
                          <a:solidFill>
                            <a:srgbClr val="000000"/>
                          </a:solidFill>
                          <a:latin typeface="Arial" panose="020B0604020202020204" pitchFamily="34" charset="0"/>
                          <a:ea typeface="+mn-ea"/>
                          <a:cs typeface="+mn-cs"/>
                        </a:rPr>
                        <a:t>Volume</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100" b="0" i="0" u="none" kern="1200" spc="0" dirty="0">
                          <a:solidFill>
                            <a:srgbClr val="000000"/>
                          </a:solidFill>
                          <a:latin typeface="Arial" panose="020B0604020202020204" pitchFamily="34" charset="0"/>
                          <a:ea typeface="+mn-ea"/>
                          <a:cs typeface="+mn-cs"/>
                        </a:rPr>
                        <a:t>  All customer data has to be available, estimated volume</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176937"/>
                  </a:ext>
                </a:extLst>
              </a:tr>
              <a:tr h="471238">
                <a:tc>
                  <a:txBody>
                    <a:bodyPr/>
                    <a:lstStyle/>
                    <a:p>
                      <a:pPr algn="ctr"/>
                      <a:r>
                        <a:rPr lang="en-US" sz="1100" b="1" dirty="0">
                          <a:solidFill>
                            <a:srgbClr val="000000"/>
                          </a:solidFill>
                        </a:rPr>
                        <a:t>4</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i="0" u="none" kern="1200" spc="0" dirty="0">
                          <a:solidFill>
                            <a:srgbClr val="000000"/>
                          </a:solidFill>
                          <a:latin typeface="Arial" panose="020B0604020202020204" pitchFamily="34" charset="0"/>
                          <a:ea typeface="+mn-ea"/>
                          <a:cs typeface="+mn-cs"/>
                        </a:rPr>
                        <a:t>Reduce resource usage on Mainframe systems</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kern="1200" spc="0" dirty="0">
                          <a:solidFill>
                            <a:srgbClr val="000000"/>
                          </a:solidFill>
                          <a:latin typeface="Arial" panose="020B0604020202020204" pitchFamily="34" charset="0"/>
                          <a:ea typeface="+mn-ea"/>
                          <a:cs typeface="+mn-cs"/>
                        </a:rPr>
                        <a:t> Offload the Mainframe server for any processing to reduce the MIPS usage, </a:t>
                      </a:r>
                      <a:r>
                        <a:rPr lang="en-US" sz="1100" b="1" i="0" u="none" kern="1200" spc="0" dirty="0">
                          <a:solidFill>
                            <a:srgbClr val="000000"/>
                          </a:solidFill>
                          <a:latin typeface="Arial" panose="020B0604020202020204" pitchFamily="34" charset="0"/>
                          <a:ea typeface="+mn-ea"/>
                          <a:cs typeface="+mn-cs"/>
                        </a:rPr>
                        <a:t>Get load out of mainframe</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9333413"/>
                  </a:ext>
                </a:extLst>
              </a:tr>
              <a:tr h="471238">
                <a:tc>
                  <a:txBody>
                    <a:bodyPr/>
                    <a:lstStyle/>
                    <a:p>
                      <a:pPr algn="ctr"/>
                      <a:r>
                        <a:rPr lang="en-US" sz="1100" b="1" dirty="0">
                          <a:solidFill>
                            <a:srgbClr val="000000"/>
                          </a:solidFill>
                        </a:rPr>
                        <a:t>5</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i="0" u="none" kern="1200" spc="0" dirty="0">
                          <a:solidFill>
                            <a:srgbClr val="000000"/>
                          </a:solidFill>
                          <a:latin typeface="Arial" panose="020B0604020202020204" pitchFamily="34" charset="0"/>
                          <a:ea typeface="+mn-ea"/>
                          <a:cs typeface="+mn-cs"/>
                        </a:rPr>
                        <a:t>Use case driven</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100" b="0" i="0" u="none" kern="1200" spc="0" dirty="0">
                          <a:solidFill>
                            <a:srgbClr val="000000"/>
                          </a:solidFill>
                          <a:latin typeface="Arial" panose="020B0604020202020204" pitchFamily="34" charset="0"/>
                          <a:ea typeface="+mn-ea"/>
                          <a:cs typeface="+mn-cs"/>
                        </a:rPr>
                        <a:t>List of consumers</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937059"/>
                  </a:ext>
                </a:extLst>
              </a:tr>
            </a:tbl>
          </a:graphicData>
        </a:graphic>
      </p:graphicFrame>
      <p:sp>
        <p:nvSpPr>
          <p:cNvPr id="4" name="Textfeld 1">
            <a:extLst>
              <a:ext uri="{FF2B5EF4-FFF2-40B4-BE49-F238E27FC236}">
                <a16:creationId xmlns:a16="http://schemas.microsoft.com/office/drawing/2014/main" id="{1EB46E82-31F7-554A-AF85-F50332DD016D}"/>
              </a:ext>
            </a:extLst>
          </p:cNvPr>
          <p:cNvSpPr txBox="1"/>
          <p:nvPr>
            <p:custDataLst>
              <p:tags r:id="rId1"/>
            </p:custDataLst>
          </p:nvPr>
        </p:nvSpPr>
        <p:spPr>
          <a:xfrm rot="600000">
            <a:off x="3151632" y="4768525"/>
            <a:ext cx="5029200" cy="960263"/>
          </a:xfrm>
          <a:prstGeom prst="rect">
            <a:avLst/>
          </a:prstGeom>
          <a:pattFill>
            <a:fgClr>
              <a:srgbClr val="EEA632"/>
            </a:fgClr>
            <a:bgClr>
              <a:srgbClr val="EEA632"/>
            </a:bgClr>
          </a:pattFill>
          <a:ln w="9525" cap="rnd">
            <a:solidFill>
              <a:srgbClr val="575757"/>
            </a:solidFill>
            <a:prstDash val="solid"/>
          </a:ln>
        </p:spPr>
        <p:txBody>
          <a:bodyPr vert="horz" wrap="square" lIns="36576" tIns="36576" rIns="36576" bIns="36576" rtlCol="0" anchor="t">
            <a:spAutoFit/>
          </a:bodyPr>
          <a:lstStyle/>
          <a:p>
            <a:pPr algn="ctr">
              <a:lnSpc>
                <a:spcPct val="90000"/>
              </a:lnSpc>
              <a:spcAft>
                <a:spcPts val="600"/>
              </a:spcAft>
            </a:pPr>
            <a:r>
              <a:rPr lang="en-US" sz="3200" b="1" dirty="0">
                <a:solidFill>
                  <a:srgbClr val="000000"/>
                </a:solidFill>
                <a:sym typeface="Trebuchet MS" panose="020B0603020202020204" pitchFamily="34" charset="0"/>
              </a:rPr>
              <a:t>Finalize after Anita provides requirements</a:t>
            </a:r>
          </a:p>
        </p:txBody>
      </p:sp>
      <p:sp>
        <p:nvSpPr>
          <p:cNvPr id="5" name="Rectangle 4">
            <a:extLst>
              <a:ext uri="{FF2B5EF4-FFF2-40B4-BE49-F238E27FC236}">
                <a16:creationId xmlns:a16="http://schemas.microsoft.com/office/drawing/2014/main" id="{F3844556-A29A-0A4B-B7CD-0360A9EA1EB5}"/>
              </a:ext>
            </a:extLst>
          </p:cNvPr>
          <p:cNvSpPr/>
          <p:nvPr/>
        </p:nvSpPr>
        <p:spPr>
          <a:xfrm>
            <a:off x="629998" y="1195257"/>
            <a:ext cx="10435177" cy="646331"/>
          </a:xfrm>
          <a:prstGeom prst="rect">
            <a:avLst/>
          </a:prstGeom>
        </p:spPr>
        <p:txBody>
          <a:bodyPr wrap="square">
            <a:spAutoFit/>
          </a:bodyPr>
          <a:lstStyle/>
          <a:p>
            <a:r>
              <a:rPr lang="en-US" sz="1200" b="1" dirty="0">
                <a:solidFill>
                  <a:srgbClr val="000000"/>
                </a:solidFill>
                <a:cs typeface="Arial"/>
              </a:rPr>
              <a:t>	There is a need to make customer data available to the downstream systems from Customer core source systems CRIS and CSS in real-time or near real-time.  There are two requirements that we need to satisfy.  First, capture change data from source systems in real or near-real time.  Second, make them available for the downstream systems. </a:t>
            </a:r>
            <a:endParaRPr lang="en-US" sz="1200" dirty="0">
              <a:solidFill>
                <a:srgbClr val="000000"/>
              </a:solidFill>
            </a:endParaRPr>
          </a:p>
        </p:txBody>
      </p:sp>
    </p:spTree>
    <p:extLst>
      <p:ext uri="{BB962C8B-B14F-4D97-AF65-F5344CB8AC3E}">
        <p14:creationId xmlns:p14="http://schemas.microsoft.com/office/powerpoint/2010/main" val="3471969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36" y="142485"/>
            <a:ext cx="12038032" cy="5025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dirty="0">
                <a:solidFill>
                  <a:srgbClr val="0038AE"/>
                </a:solidFill>
              </a:rPr>
              <a:t>CSS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extLst>
              <p:ext uri="{D42A27DB-BD31-4B8C-83A1-F6EECF244321}">
                <p14:modId xmlns:p14="http://schemas.microsoft.com/office/powerpoint/2010/main" val="4280385504"/>
              </p:ext>
            </p:extLst>
          </p:nvPr>
        </p:nvGraphicFramePr>
        <p:xfrm>
          <a:off x="262196" y="915748"/>
          <a:ext cx="6240205" cy="1033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262196" y="2425734"/>
            <a:ext cx="3972229" cy="2590815"/>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2267" dirty="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459111" y="2229009"/>
            <a:ext cx="1511300" cy="3048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396173" y="3206772"/>
            <a:ext cx="1511300" cy="996336"/>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2133" dirty="0">
                <a:solidFill>
                  <a:schemeClr val="bg1"/>
                </a:solidFill>
                <a:cs typeface="Arial"/>
              </a:rPr>
              <a:t>CSS</a:t>
            </a:r>
          </a:p>
        </p:txBody>
      </p:sp>
      <p:sp>
        <p:nvSpPr>
          <p:cNvPr id="14" name="Flowchart: Magnetic Disk 13">
            <a:extLst>
              <a:ext uri="{FF2B5EF4-FFF2-40B4-BE49-F238E27FC236}">
                <a16:creationId xmlns:a16="http://schemas.microsoft.com/office/drawing/2014/main" id="{B1EC4B3C-1664-4619-B10F-D1B178F08584}"/>
              </a:ext>
            </a:extLst>
          </p:cNvPr>
          <p:cNvSpPr/>
          <p:nvPr/>
        </p:nvSpPr>
        <p:spPr bwMode="auto">
          <a:xfrm>
            <a:off x="2602039" y="3209433"/>
            <a:ext cx="1511300" cy="996336"/>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2133" dirty="0">
                <a:solidFill>
                  <a:schemeClr val="bg1"/>
                </a:solidFill>
                <a:cs typeface="Arial"/>
              </a:rPr>
              <a:t>CSS CDC</a:t>
            </a:r>
          </a:p>
        </p:txBody>
      </p:sp>
      <p:cxnSp>
        <p:nvCxnSpPr>
          <p:cNvPr id="16" name="Straight Arrow Connector 15">
            <a:extLst>
              <a:ext uri="{FF2B5EF4-FFF2-40B4-BE49-F238E27FC236}">
                <a16:creationId xmlns:a16="http://schemas.microsoft.com/office/drawing/2014/main" id="{DF5FDB1E-D627-4DDF-93B6-455E01FBB4D0}"/>
              </a:ext>
            </a:extLst>
          </p:cNvPr>
          <p:cNvCxnSpPr>
            <a:stCxn id="13" idx="4"/>
            <a:endCxn id="14" idx="2"/>
          </p:cNvCxnSpPr>
          <p:nvPr/>
        </p:nvCxnSpPr>
        <p:spPr bwMode="auto">
          <a:xfrm>
            <a:off x="1907473" y="3704940"/>
            <a:ext cx="694567" cy="2661"/>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4368401" y="2446346"/>
            <a:ext cx="2134000" cy="2590815"/>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2267" dirty="0">
                <a:solidFill>
                  <a:schemeClr val="tx2">
                    <a:lumMod val="50000"/>
                  </a:schemeClr>
                </a:solidFill>
                <a:cs typeface="Arial"/>
              </a:rPr>
              <a:t>MS SQL 2016</a:t>
            </a:r>
          </a:p>
        </p:txBody>
      </p:sp>
      <p:sp>
        <p:nvSpPr>
          <p:cNvPr id="18" name="Flowchart: Magnetic Disk 17">
            <a:extLst>
              <a:ext uri="{FF2B5EF4-FFF2-40B4-BE49-F238E27FC236}">
                <a16:creationId xmlns:a16="http://schemas.microsoft.com/office/drawing/2014/main" id="{7DFA137D-2757-446B-A17A-065BDBEC19AB}"/>
              </a:ext>
            </a:extLst>
          </p:cNvPr>
          <p:cNvSpPr/>
          <p:nvPr/>
        </p:nvSpPr>
        <p:spPr bwMode="auto">
          <a:xfrm>
            <a:off x="4679751" y="3203827"/>
            <a:ext cx="1511300" cy="996336"/>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2133" dirty="0">
                <a:solidFill>
                  <a:schemeClr val="bg1"/>
                </a:solidFill>
                <a:cs typeface="Arial"/>
              </a:rPr>
              <a:t>Stage</a:t>
            </a:r>
          </a:p>
        </p:txBody>
      </p:sp>
      <p:cxnSp>
        <p:nvCxnSpPr>
          <p:cNvPr id="19" name="Straight Arrow Connector 18">
            <a:extLst>
              <a:ext uri="{FF2B5EF4-FFF2-40B4-BE49-F238E27FC236}">
                <a16:creationId xmlns:a16="http://schemas.microsoft.com/office/drawing/2014/main" id="{35EF1EA3-BC8D-488C-ABC2-0EF0B0887791}"/>
              </a:ext>
            </a:extLst>
          </p:cNvPr>
          <p:cNvCxnSpPr>
            <a:cxnSpLocks/>
            <a:stCxn id="14" idx="3"/>
            <a:endCxn id="35" idx="1"/>
          </p:cNvCxnSpPr>
          <p:nvPr/>
        </p:nvCxnSpPr>
        <p:spPr bwMode="auto">
          <a:xfrm>
            <a:off x="3357690" y="4205770"/>
            <a:ext cx="6013" cy="31092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4735746" y="2129169"/>
            <a:ext cx="1386473" cy="406900"/>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2013864" y="5117386"/>
            <a:ext cx="2943643" cy="972629"/>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62549" tIns="81276" rIns="162549" bIns="81276" numCol="1" rtlCol="0" anchor="t" anchorCtr="0" compatLnSpc="1">
            <a:prstTxWarp prst="textNoShape">
              <a:avLst/>
            </a:prstTxWarp>
          </a:bodyPr>
          <a:lstStyle/>
          <a:p>
            <a:pPr defTabSz="1625519" fontAlgn="base">
              <a:spcBef>
                <a:spcPct val="0"/>
              </a:spcBef>
              <a:spcAft>
                <a:spcPts val="800"/>
              </a:spcAft>
              <a:buClr>
                <a:srgbClr val="55555A"/>
              </a:buClr>
            </a:pPr>
            <a:endParaRPr lang="en-US" sz="2667" b="1" kern="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2189057" y="5441040"/>
            <a:ext cx="399920" cy="257329"/>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121913" tIns="60959" rIns="121913" bIns="60959" numCol="1" rtlCol="0" anchor="t" anchorCtr="0" compatLnSpc="1">
            <a:prstTxWarp prst="textNoShape">
              <a:avLst/>
            </a:prstTxWarp>
          </a:bodyPr>
          <a:lstStyle/>
          <a:p>
            <a:pPr algn="ctr" defTabSz="1625519" fontAlgn="base">
              <a:spcBef>
                <a:spcPct val="0"/>
              </a:spcBef>
              <a:spcAft>
                <a:spcPts val="601"/>
              </a:spcAft>
              <a:buClr>
                <a:srgbClr val="55555A"/>
              </a:buClr>
            </a:pPr>
            <a:endParaRPr lang="en-GB" sz="1067" b="1" kern="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689664" y="5471629"/>
            <a:ext cx="1002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400" kern="0" dirty="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3062284" y="5124571"/>
            <a:ext cx="925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600" b="1" kern="0" dirty="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2233238" y="5948915"/>
            <a:ext cx="433767"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3692102" y="5942890"/>
            <a:ext cx="428007"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4219101" y="5833415"/>
            <a:ext cx="7180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400" dirty="0">
                <a:solidFill>
                  <a:srgbClr val="55555A"/>
                </a:solidFill>
                <a:latin typeface="Arial"/>
                <a:ea typeface="ＭＳ Ｐゴシック"/>
              </a:rPr>
              <a:t>Batch</a:t>
            </a:r>
            <a:endParaRPr lang="en-US" sz="1400" kern="0" dirty="0">
              <a:solidFill>
                <a:srgbClr val="55555A"/>
              </a:solidFill>
              <a:latin typeface="Arial"/>
              <a:ea typeface="ＭＳ Ｐゴシック"/>
            </a:endParaRP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732201" y="5837214"/>
            <a:ext cx="9470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400" dirty="0">
                <a:solidFill>
                  <a:srgbClr val="55555A"/>
                </a:solidFill>
                <a:latin typeface="Arial"/>
                <a:ea typeface="ＭＳ Ｐゴシック"/>
              </a:rPr>
              <a:t>Real-time</a:t>
            </a:r>
            <a:endParaRPr lang="en-US" sz="1400" kern="0" dirty="0">
              <a:solidFill>
                <a:srgbClr val="55555A"/>
              </a:solidFill>
              <a:latin typeface="Arial"/>
              <a:ea typeface="ＭＳ Ｐゴシック"/>
            </a:endParaRPr>
          </a:p>
        </p:txBody>
      </p:sp>
      <p:sp>
        <p:nvSpPr>
          <p:cNvPr id="68" name="Oval 67">
            <a:extLst>
              <a:ext uri="{FF2B5EF4-FFF2-40B4-BE49-F238E27FC236}">
                <a16:creationId xmlns:a16="http://schemas.microsoft.com/office/drawing/2014/main" id="{A5546AC9-BA78-44BB-8566-BC1B1B36FC46}"/>
              </a:ext>
            </a:extLst>
          </p:cNvPr>
          <p:cNvSpPr/>
          <p:nvPr/>
        </p:nvSpPr>
        <p:spPr bwMode="auto">
          <a:xfrm>
            <a:off x="3679205" y="5425049"/>
            <a:ext cx="357588" cy="331832"/>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600" dirty="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4232622" y="5501104"/>
            <a:ext cx="7180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400" dirty="0">
                <a:solidFill>
                  <a:srgbClr val="55555A"/>
                </a:solidFill>
                <a:latin typeface="Arial"/>
                <a:ea typeface="ＭＳ Ｐゴシック"/>
              </a:rPr>
              <a:t>Issue</a:t>
            </a:r>
            <a:endParaRPr lang="en-US" sz="1400" kern="0" dirty="0">
              <a:solidFill>
                <a:srgbClr val="55555A"/>
              </a:solidFill>
              <a:latin typeface="Arial"/>
              <a:ea typeface="ＭＳ Ｐゴシック"/>
            </a:endParaRP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7029489" y="600677"/>
            <a:ext cx="4322136"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2133" dirty="0">
                <a:solidFill>
                  <a:srgbClr val="55555A"/>
                </a:solidFill>
                <a:latin typeface="Arial"/>
                <a:ea typeface="ＭＳ Ｐゴシック"/>
              </a:rPr>
              <a:t>Issues</a:t>
            </a:r>
            <a:r>
              <a:rPr lang="en-US" sz="2133" b="1" kern="0" dirty="0">
                <a:solidFill>
                  <a:srgbClr val="55555A"/>
                </a:solidFill>
                <a:latin typeface="Arial"/>
                <a:ea typeface="ＭＳ Ｐゴシック"/>
              </a:rPr>
              <a:t>:</a:t>
            </a:r>
          </a:p>
        </p:txBody>
      </p:sp>
      <p:sp>
        <p:nvSpPr>
          <p:cNvPr id="73" name="Oval 72">
            <a:extLst>
              <a:ext uri="{FF2B5EF4-FFF2-40B4-BE49-F238E27FC236}">
                <a16:creationId xmlns:a16="http://schemas.microsoft.com/office/drawing/2014/main" id="{9FB9C939-4E19-4706-A10A-60116FC4CB75}"/>
              </a:ext>
            </a:extLst>
          </p:cNvPr>
          <p:cNvSpPr/>
          <p:nvPr/>
        </p:nvSpPr>
        <p:spPr bwMode="auto">
          <a:xfrm>
            <a:off x="2002167" y="3234916"/>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3</a:t>
            </a:r>
          </a:p>
        </p:txBody>
      </p:sp>
      <p:sp>
        <p:nvSpPr>
          <p:cNvPr id="74" name="Oval 73">
            <a:extLst>
              <a:ext uri="{FF2B5EF4-FFF2-40B4-BE49-F238E27FC236}">
                <a16:creationId xmlns:a16="http://schemas.microsoft.com/office/drawing/2014/main" id="{7D24FEE7-A27D-4D59-A402-2E20518B63E5}"/>
              </a:ext>
            </a:extLst>
          </p:cNvPr>
          <p:cNvSpPr/>
          <p:nvPr/>
        </p:nvSpPr>
        <p:spPr bwMode="auto">
          <a:xfrm>
            <a:off x="4166115" y="3415700"/>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4</a:t>
            </a:r>
          </a:p>
        </p:txBody>
      </p:sp>
      <p:sp>
        <p:nvSpPr>
          <p:cNvPr id="75" name="TextBox 74">
            <a:extLst>
              <a:ext uri="{FF2B5EF4-FFF2-40B4-BE49-F238E27FC236}">
                <a16:creationId xmlns:a16="http://schemas.microsoft.com/office/drawing/2014/main" id="{6B585D1B-DF96-4A17-B074-E908D12CCEDF}"/>
              </a:ext>
            </a:extLst>
          </p:cNvPr>
          <p:cNvSpPr txBox="1"/>
          <p:nvPr/>
        </p:nvSpPr>
        <p:spPr bwMode="auto">
          <a:xfrm>
            <a:off x="1933691" y="3773302"/>
            <a:ext cx="694567"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067" b="1" kern="0" dirty="0">
                <a:solidFill>
                  <a:srgbClr val="55555A"/>
                </a:solidFill>
                <a:latin typeface="Arial"/>
                <a:ea typeface="ＭＳ Ｐゴシック"/>
              </a:rPr>
              <a:t>Replicator</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7042599" y="1131553"/>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762833" y="2795003"/>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7042599" y="2120017"/>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7493991" y="1209465"/>
            <a:ext cx="4553803"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a:spcAft>
                <a:spcPts val="1067"/>
              </a:spcAft>
              <a:buClr>
                <a:srgbClr val="55555A"/>
              </a:buClr>
            </a:pPr>
            <a:r>
              <a:rPr lang="en-US" sz="1600" dirty="0">
                <a:solidFill>
                  <a:srgbClr val="55555A"/>
                </a:solidFill>
                <a:latin typeface="Arial"/>
                <a:ea typeface="ＭＳ Ｐゴシック"/>
              </a:rPr>
              <a:t>CSS system batch processes all transactions at night for the performance reason</a:t>
            </a:r>
          </a:p>
          <a:p>
            <a:pPr defTabSz="1625519" fontAlgn="base">
              <a:spcBef>
                <a:spcPct val="0"/>
              </a:spcBef>
              <a:spcAft>
                <a:spcPts val="1067"/>
              </a:spcAft>
              <a:buClr>
                <a:srgbClr val="55555A"/>
              </a:buClr>
            </a:pPr>
            <a:endParaRPr lang="en-US" sz="1600" dirty="0">
              <a:solidFill>
                <a:srgbClr val="55555A"/>
              </a:solidFill>
              <a:latin typeface="Arial"/>
              <a:ea typeface="ＭＳ Ｐゴシック"/>
            </a:endParaRPr>
          </a:p>
          <a:p>
            <a:pPr defTabSz="1625519" fontAlgn="base">
              <a:spcBef>
                <a:spcPct val="0"/>
              </a:spcBef>
              <a:spcAft>
                <a:spcPts val="1067"/>
              </a:spcAft>
              <a:buClr>
                <a:srgbClr val="55555A"/>
              </a:buClr>
            </a:pPr>
            <a:r>
              <a:rPr lang="en-US" sz="1600" dirty="0">
                <a:solidFill>
                  <a:srgbClr val="55555A"/>
                </a:solidFill>
                <a:latin typeface="Arial"/>
                <a:ea typeface="ＭＳ Ｐゴシック"/>
              </a:rPr>
              <a:t>No audit columns available in key CSS tables </a:t>
            </a:r>
          </a:p>
          <a:p>
            <a:pPr defTabSz="1625519" fontAlgn="base">
              <a:spcBef>
                <a:spcPct val="0"/>
              </a:spcBef>
              <a:spcAft>
                <a:spcPts val="1067"/>
              </a:spcAft>
              <a:buClr>
                <a:srgbClr val="55555A"/>
              </a:buClr>
            </a:pPr>
            <a:endParaRPr lang="en-US" sz="1600" dirty="0">
              <a:solidFill>
                <a:srgbClr val="55555A"/>
              </a:solidFill>
              <a:latin typeface="Arial"/>
              <a:ea typeface="ＭＳ Ｐゴシック"/>
            </a:endParaRPr>
          </a:p>
          <a:p>
            <a:pPr defTabSz="1625519" fontAlgn="base">
              <a:spcBef>
                <a:spcPct val="0"/>
              </a:spcBef>
              <a:spcAft>
                <a:spcPts val="1067"/>
              </a:spcAft>
              <a:buClr>
                <a:srgbClr val="55555A"/>
              </a:buClr>
            </a:pPr>
            <a:r>
              <a:rPr lang="en-US" sz="1600" dirty="0">
                <a:solidFill>
                  <a:srgbClr val="55555A"/>
                </a:solidFill>
                <a:latin typeface="Arial"/>
                <a:ea typeface="ＭＳ Ｐゴシック"/>
              </a:rPr>
              <a:t>Only around 40 CSS tables are replicated to CDC tables with audit columns out of more than 100 total tables using </a:t>
            </a:r>
            <a:r>
              <a:rPr lang="en-US" sz="1600" dirty="0" err="1">
                <a:solidFill>
                  <a:srgbClr val="55555A"/>
                </a:solidFill>
                <a:latin typeface="Arial"/>
                <a:ea typeface="ＭＳ Ｐゴシック"/>
              </a:rPr>
              <a:t>SQLReplicator</a:t>
            </a:r>
            <a:r>
              <a:rPr lang="en-US" sz="1600" dirty="0">
                <a:solidFill>
                  <a:srgbClr val="55555A"/>
                </a:solidFill>
                <a:latin typeface="Arial"/>
                <a:ea typeface="ＭＳ Ｐゴシック"/>
              </a:rPr>
              <a:t> </a:t>
            </a:r>
          </a:p>
          <a:p>
            <a:pPr defTabSz="1625519" fontAlgn="base">
              <a:spcBef>
                <a:spcPct val="0"/>
              </a:spcBef>
              <a:spcAft>
                <a:spcPts val="1067"/>
              </a:spcAft>
              <a:buClr>
                <a:srgbClr val="55555A"/>
              </a:buClr>
            </a:pPr>
            <a:endParaRPr lang="en-US" sz="1600" dirty="0">
              <a:solidFill>
                <a:srgbClr val="55555A"/>
              </a:solidFill>
              <a:latin typeface="Arial"/>
              <a:ea typeface="ＭＳ Ｐゴシック"/>
            </a:endParaRPr>
          </a:p>
          <a:p>
            <a:pPr defTabSz="1625519" fontAlgn="base">
              <a:spcBef>
                <a:spcPct val="0"/>
              </a:spcBef>
              <a:spcAft>
                <a:spcPts val="1067"/>
              </a:spcAft>
              <a:buClr>
                <a:srgbClr val="55555A"/>
              </a:buClr>
            </a:pPr>
            <a:r>
              <a:rPr lang="en-US" sz="1600" dirty="0">
                <a:solidFill>
                  <a:srgbClr val="55555A"/>
                </a:solidFill>
                <a:latin typeface="Arial"/>
                <a:ea typeface="ＭＳ Ｐゴシック"/>
              </a:rPr>
              <a:t>Each early morning a batch process pushes incremental change records from CSS CDC tables to Azure MS SQL for the downstream use</a:t>
            </a:r>
            <a:endParaRPr lang="en-US" sz="1600" kern="0" dirty="0">
              <a:solidFill>
                <a:srgbClr val="55555A"/>
              </a:solidFill>
              <a:latin typeface="Arial"/>
              <a:ea typeface="ＭＳ Ｐゴシック"/>
            </a:endParaRPr>
          </a:p>
        </p:txBody>
      </p:sp>
      <p:sp>
        <p:nvSpPr>
          <p:cNvPr id="80" name="Oval 79">
            <a:extLst>
              <a:ext uri="{FF2B5EF4-FFF2-40B4-BE49-F238E27FC236}">
                <a16:creationId xmlns:a16="http://schemas.microsoft.com/office/drawing/2014/main" id="{61DD70CA-A92D-426D-9E2A-86E3C3743291}"/>
              </a:ext>
            </a:extLst>
          </p:cNvPr>
          <p:cNvSpPr/>
          <p:nvPr/>
        </p:nvSpPr>
        <p:spPr bwMode="auto">
          <a:xfrm>
            <a:off x="1192083" y="2795003"/>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2</a:t>
            </a:r>
          </a:p>
        </p:txBody>
      </p:sp>
      <p:sp>
        <p:nvSpPr>
          <p:cNvPr id="81" name="Oval 80">
            <a:extLst>
              <a:ext uri="{FF2B5EF4-FFF2-40B4-BE49-F238E27FC236}">
                <a16:creationId xmlns:a16="http://schemas.microsoft.com/office/drawing/2014/main" id="{95E6E6CD-3D71-443B-85FC-D7A44F72446F}"/>
              </a:ext>
            </a:extLst>
          </p:cNvPr>
          <p:cNvSpPr/>
          <p:nvPr/>
        </p:nvSpPr>
        <p:spPr bwMode="auto">
          <a:xfrm>
            <a:off x="7042599" y="2864049"/>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7042599" y="4137064"/>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4</a:t>
            </a:r>
          </a:p>
        </p:txBody>
      </p:sp>
      <p:sp>
        <p:nvSpPr>
          <p:cNvPr id="35" name="Flowchart: Magnetic Disk 34">
            <a:extLst>
              <a:ext uri="{FF2B5EF4-FFF2-40B4-BE49-F238E27FC236}">
                <a16:creationId xmlns:a16="http://schemas.microsoft.com/office/drawing/2014/main" id="{FA0B5A33-833A-4D3B-A21F-6E2F0A43055E}"/>
              </a:ext>
            </a:extLst>
          </p:cNvPr>
          <p:cNvSpPr/>
          <p:nvPr/>
        </p:nvSpPr>
        <p:spPr bwMode="auto">
          <a:xfrm>
            <a:off x="2848323" y="4516691"/>
            <a:ext cx="1030760" cy="482688"/>
          </a:xfrm>
          <a:prstGeom prst="flowChartMagneticDisk">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1333" dirty="0">
                <a:solidFill>
                  <a:schemeClr val="bg1"/>
                </a:solidFill>
                <a:cs typeface="Arial"/>
              </a:rPr>
              <a:t>MS SQL</a:t>
            </a:r>
          </a:p>
        </p:txBody>
      </p:sp>
      <p:cxnSp>
        <p:nvCxnSpPr>
          <p:cNvPr id="36" name="Straight Arrow Connector 35">
            <a:extLst>
              <a:ext uri="{FF2B5EF4-FFF2-40B4-BE49-F238E27FC236}">
                <a16:creationId xmlns:a16="http://schemas.microsoft.com/office/drawing/2014/main" id="{A7675672-FC10-4247-B656-DBE3BBA15A7B}"/>
              </a:ext>
            </a:extLst>
          </p:cNvPr>
          <p:cNvCxnSpPr>
            <a:cxnSpLocks/>
            <a:stCxn id="35" idx="4"/>
            <a:endCxn id="18" idx="2"/>
          </p:cNvCxnSpPr>
          <p:nvPr/>
        </p:nvCxnSpPr>
        <p:spPr bwMode="auto">
          <a:xfrm flipV="1">
            <a:off x="3879083" y="3701995"/>
            <a:ext cx="800668" cy="1056040"/>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1281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6505-0DE3-4026-B55A-3FA303F48ACA}"/>
              </a:ext>
            </a:extLst>
          </p:cNvPr>
          <p:cNvSpPr>
            <a:spLocks noGrp="1"/>
          </p:cNvSpPr>
          <p:nvPr>
            <p:ph type="title"/>
          </p:nvPr>
        </p:nvSpPr>
        <p:spPr>
          <a:xfrm>
            <a:off x="144136" y="142485"/>
            <a:ext cx="12038032" cy="5025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r>
              <a:rPr lang="en-GB" dirty="0">
                <a:solidFill>
                  <a:srgbClr val="0038AE"/>
                </a:solidFill>
              </a:rPr>
              <a:t>CRIS Current State</a:t>
            </a:r>
          </a:p>
        </p:txBody>
      </p:sp>
      <p:graphicFrame>
        <p:nvGraphicFramePr>
          <p:cNvPr id="5" name="Diagram 4">
            <a:extLst>
              <a:ext uri="{FF2B5EF4-FFF2-40B4-BE49-F238E27FC236}">
                <a16:creationId xmlns:a16="http://schemas.microsoft.com/office/drawing/2014/main" id="{92846E76-02DB-413F-AD35-F5C6272DE493}"/>
              </a:ext>
            </a:extLst>
          </p:cNvPr>
          <p:cNvGraphicFramePr/>
          <p:nvPr>
            <p:extLst>
              <p:ext uri="{D42A27DB-BD31-4B8C-83A1-F6EECF244321}">
                <p14:modId xmlns:p14="http://schemas.microsoft.com/office/powerpoint/2010/main" val="1754574952"/>
              </p:ext>
            </p:extLst>
          </p:nvPr>
        </p:nvGraphicFramePr>
        <p:xfrm>
          <a:off x="262196" y="915748"/>
          <a:ext cx="6240205" cy="1033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1F5E372-D3FC-4E62-9889-D0A371D42569}"/>
              </a:ext>
            </a:extLst>
          </p:cNvPr>
          <p:cNvSpPr/>
          <p:nvPr/>
        </p:nvSpPr>
        <p:spPr bwMode="auto">
          <a:xfrm>
            <a:off x="262195" y="2425734"/>
            <a:ext cx="4093367" cy="2590815"/>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2267" dirty="0">
                <a:solidFill>
                  <a:schemeClr val="tx2">
                    <a:lumMod val="50000"/>
                  </a:schemeClr>
                </a:solidFill>
                <a:cs typeface="Arial"/>
              </a:rPr>
              <a:t>Mainframe/DB2 v11.1</a:t>
            </a:r>
          </a:p>
        </p:txBody>
      </p:sp>
      <p:pic>
        <p:nvPicPr>
          <p:cNvPr id="9" name="Picture 8">
            <a:extLst>
              <a:ext uri="{FF2B5EF4-FFF2-40B4-BE49-F238E27FC236}">
                <a16:creationId xmlns:a16="http://schemas.microsoft.com/office/drawing/2014/main" id="{017D2F14-CA21-49C3-9765-CD86D60A16D5}"/>
              </a:ext>
            </a:extLst>
          </p:cNvPr>
          <p:cNvPicPr>
            <a:picLocks noChangeAspect="1"/>
          </p:cNvPicPr>
          <p:nvPr/>
        </p:nvPicPr>
        <p:blipFill>
          <a:blip r:embed="rId8"/>
          <a:stretch>
            <a:fillRect/>
          </a:stretch>
        </p:blipFill>
        <p:spPr>
          <a:xfrm>
            <a:off x="1459111" y="2229009"/>
            <a:ext cx="1511300" cy="304800"/>
          </a:xfrm>
          <a:prstGeom prst="rect">
            <a:avLst/>
          </a:prstGeom>
        </p:spPr>
      </p:pic>
      <p:sp>
        <p:nvSpPr>
          <p:cNvPr id="13" name="Flowchart: Magnetic Disk 12">
            <a:extLst>
              <a:ext uri="{FF2B5EF4-FFF2-40B4-BE49-F238E27FC236}">
                <a16:creationId xmlns:a16="http://schemas.microsoft.com/office/drawing/2014/main" id="{6FC360E9-7C46-4814-B000-6CEC31990084}"/>
              </a:ext>
            </a:extLst>
          </p:cNvPr>
          <p:cNvSpPr/>
          <p:nvPr/>
        </p:nvSpPr>
        <p:spPr bwMode="auto">
          <a:xfrm>
            <a:off x="396173" y="3206772"/>
            <a:ext cx="1511300" cy="996336"/>
          </a:xfrm>
          <a:prstGeom prst="flowChartMagneticDisk">
            <a:avLst/>
          </a:prstGeom>
          <a:solidFill>
            <a:srgbClr val="00148C"/>
          </a:solidFill>
          <a:ln w="9525" cap="flat" cmpd="sng" algn="ctr">
            <a:solidFill>
              <a:schemeClr val="bg1"/>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r>
              <a:rPr lang="en-US" sz="2133" dirty="0">
                <a:solidFill>
                  <a:schemeClr val="bg1"/>
                </a:solidFill>
                <a:cs typeface="Arial"/>
              </a:rPr>
              <a:t>CRIS</a:t>
            </a:r>
          </a:p>
        </p:txBody>
      </p:sp>
      <p:cxnSp>
        <p:nvCxnSpPr>
          <p:cNvPr id="16" name="Straight Arrow Connector 15">
            <a:extLst>
              <a:ext uri="{FF2B5EF4-FFF2-40B4-BE49-F238E27FC236}">
                <a16:creationId xmlns:a16="http://schemas.microsoft.com/office/drawing/2014/main" id="{DF5FDB1E-D627-4DDF-93B6-455E01FBB4D0}"/>
              </a:ext>
            </a:extLst>
          </p:cNvPr>
          <p:cNvCxnSpPr>
            <a:cxnSpLocks/>
            <a:stCxn id="13" idx="4"/>
            <a:endCxn id="24" idx="1"/>
          </p:cNvCxnSpPr>
          <p:nvPr/>
        </p:nvCxnSpPr>
        <p:spPr bwMode="auto">
          <a:xfrm flipV="1">
            <a:off x="1907472" y="3701401"/>
            <a:ext cx="674779" cy="354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A9F2EBE3-E202-4C6B-8703-7AF4A428211E}"/>
              </a:ext>
            </a:extLst>
          </p:cNvPr>
          <p:cNvSpPr/>
          <p:nvPr/>
        </p:nvSpPr>
        <p:spPr bwMode="auto">
          <a:xfrm>
            <a:off x="4601087" y="2446346"/>
            <a:ext cx="1901315" cy="2590815"/>
          </a:xfrm>
          <a:prstGeom prst="rect">
            <a:avLst/>
          </a:prstGeom>
          <a:solidFill>
            <a:schemeClr val="bg1"/>
          </a:solidFill>
          <a:ln w="9525" cap="flat" cmpd="sng" algn="ctr">
            <a:solidFill>
              <a:schemeClr val="tx1">
                <a:lumMod val="50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lgn="ctr">
              <a:spcAft>
                <a:spcPts val="600"/>
              </a:spcAft>
            </a:pPr>
            <a:endParaRPr lang="en-US" sz="2267" dirty="0">
              <a:solidFill>
                <a:schemeClr val="tx2">
                  <a:lumMod val="50000"/>
                </a:schemeClr>
              </a:solidFill>
              <a:cs typeface="Arial"/>
            </a:endParaRPr>
          </a:p>
        </p:txBody>
      </p:sp>
      <p:pic>
        <p:nvPicPr>
          <p:cNvPr id="23" name="Picture 22">
            <a:extLst>
              <a:ext uri="{FF2B5EF4-FFF2-40B4-BE49-F238E27FC236}">
                <a16:creationId xmlns:a16="http://schemas.microsoft.com/office/drawing/2014/main" id="{DC79A378-2DE6-489B-BC3B-E18BD3ADA98D}"/>
              </a:ext>
            </a:extLst>
          </p:cNvPr>
          <p:cNvPicPr>
            <a:picLocks noChangeAspect="1"/>
          </p:cNvPicPr>
          <p:nvPr/>
        </p:nvPicPr>
        <p:blipFill>
          <a:blip r:embed="rId9"/>
          <a:stretch>
            <a:fillRect/>
          </a:stretch>
        </p:blipFill>
        <p:spPr>
          <a:xfrm>
            <a:off x="4735746" y="2129169"/>
            <a:ext cx="1386473" cy="406900"/>
          </a:xfrm>
          <a:prstGeom prst="rect">
            <a:avLst/>
          </a:prstGeom>
        </p:spPr>
      </p:pic>
      <p:sp>
        <p:nvSpPr>
          <p:cNvPr id="27" name="Rectangle: Rounded Corners 26">
            <a:extLst>
              <a:ext uri="{FF2B5EF4-FFF2-40B4-BE49-F238E27FC236}">
                <a16:creationId xmlns:a16="http://schemas.microsoft.com/office/drawing/2014/main" id="{85F66EDB-75E1-489D-9EC8-27D0210CA2BC}"/>
              </a:ext>
            </a:extLst>
          </p:cNvPr>
          <p:cNvSpPr/>
          <p:nvPr/>
        </p:nvSpPr>
        <p:spPr bwMode="auto">
          <a:xfrm>
            <a:off x="2013864" y="5117386"/>
            <a:ext cx="2943643" cy="972629"/>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162549" tIns="81276" rIns="162549" bIns="81276" numCol="1" rtlCol="0" anchor="t" anchorCtr="0" compatLnSpc="1">
            <a:prstTxWarp prst="textNoShape">
              <a:avLst/>
            </a:prstTxWarp>
          </a:bodyPr>
          <a:lstStyle/>
          <a:p>
            <a:pPr defTabSz="1625519" fontAlgn="base">
              <a:spcBef>
                <a:spcPct val="0"/>
              </a:spcBef>
              <a:spcAft>
                <a:spcPts val="800"/>
              </a:spcAft>
              <a:buClr>
                <a:srgbClr val="55555A"/>
              </a:buClr>
            </a:pPr>
            <a:endParaRPr lang="en-US" sz="2667" b="1" kern="0" err="1">
              <a:solidFill>
                <a:srgbClr val="FFFFFF"/>
              </a:solidFill>
              <a:latin typeface="Arial"/>
              <a:ea typeface="ＭＳ Ｐゴシック"/>
              <a:cs typeface="Arial"/>
            </a:endParaRPr>
          </a:p>
        </p:txBody>
      </p:sp>
      <p:sp>
        <p:nvSpPr>
          <p:cNvPr id="28" name="Flowchart: Magnetic Disk 27">
            <a:extLst>
              <a:ext uri="{FF2B5EF4-FFF2-40B4-BE49-F238E27FC236}">
                <a16:creationId xmlns:a16="http://schemas.microsoft.com/office/drawing/2014/main" id="{68BB46F0-E2FD-4834-A107-2F3B222C5209}"/>
              </a:ext>
            </a:extLst>
          </p:cNvPr>
          <p:cNvSpPr/>
          <p:nvPr/>
        </p:nvSpPr>
        <p:spPr bwMode="auto">
          <a:xfrm>
            <a:off x="2189057" y="5388602"/>
            <a:ext cx="399920" cy="257329"/>
          </a:xfrm>
          <a:prstGeom prst="flowChartMagneticDisk">
            <a:avLst/>
          </a:prstGeom>
          <a:solidFill>
            <a:schemeClr val="accent1">
              <a:lumMod val="75000"/>
            </a:schemeClr>
          </a:solidFill>
          <a:ln w="9525" cap="flat" cmpd="sng" algn="ctr">
            <a:solidFill>
              <a:schemeClr val="bg1"/>
            </a:solidFill>
            <a:prstDash val="solid"/>
            <a:round/>
            <a:headEnd type="none" w="med" len="med"/>
            <a:tailEnd type="none" w="med" len="med"/>
          </a:ln>
          <a:effectLst/>
        </p:spPr>
        <p:txBody>
          <a:bodyPr vert="horz" wrap="square" lIns="121913" tIns="60959" rIns="121913" bIns="60959" numCol="1" rtlCol="0" anchor="t" anchorCtr="0" compatLnSpc="1">
            <a:prstTxWarp prst="textNoShape">
              <a:avLst/>
            </a:prstTxWarp>
          </a:bodyPr>
          <a:lstStyle/>
          <a:p>
            <a:pPr algn="ctr" defTabSz="1625519" fontAlgn="base">
              <a:spcBef>
                <a:spcPct val="0"/>
              </a:spcBef>
              <a:spcAft>
                <a:spcPts val="601"/>
              </a:spcAft>
              <a:buClr>
                <a:srgbClr val="55555A"/>
              </a:buClr>
            </a:pPr>
            <a:endParaRPr lang="en-GB" sz="1067" b="1" kern="0">
              <a:solidFill>
                <a:srgbClr val="FFFFFF"/>
              </a:solidFill>
              <a:latin typeface="Arial"/>
              <a:ea typeface="ＭＳ Ｐゴシック"/>
              <a:cs typeface="Arial"/>
            </a:endParaRPr>
          </a:p>
        </p:txBody>
      </p:sp>
      <p:sp>
        <p:nvSpPr>
          <p:cNvPr id="29" name="TextBox 28">
            <a:extLst>
              <a:ext uri="{FF2B5EF4-FFF2-40B4-BE49-F238E27FC236}">
                <a16:creationId xmlns:a16="http://schemas.microsoft.com/office/drawing/2014/main" id="{999FA563-BD58-43D4-914F-63C03AAD9AA6}"/>
              </a:ext>
            </a:extLst>
          </p:cNvPr>
          <p:cNvSpPr txBox="1"/>
          <p:nvPr/>
        </p:nvSpPr>
        <p:spPr bwMode="auto">
          <a:xfrm>
            <a:off x="2689664" y="5419191"/>
            <a:ext cx="1002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400" kern="0" dirty="0">
                <a:solidFill>
                  <a:srgbClr val="55555A"/>
                </a:solidFill>
                <a:latin typeface="Arial"/>
                <a:ea typeface="ＭＳ Ｐゴシック"/>
              </a:rPr>
              <a:t>Database</a:t>
            </a:r>
          </a:p>
        </p:txBody>
      </p:sp>
      <p:sp>
        <p:nvSpPr>
          <p:cNvPr id="52" name="TextBox 51">
            <a:extLst>
              <a:ext uri="{FF2B5EF4-FFF2-40B4-BE49-F238E27FC236}">
                <a16:creationId xmlns:a16="http://schemas.microsoft.com/office/drawing/2014/main" id="{4912F0BF-E9EA-4570-AD17-863C879A69B7}"/>
              </a:ext>
            </a:extLst>
          </p:cNvPr>
          <p:cNvSpPr txBox="1"/>
          <p:nvPr/>
        </p:nvSpPr>
        <p:spPr bwMode="auto">
          <a:xfrm>
            <a:off x="3062284" y="5124571"/>
            <a:ext cx="925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600" b="1" kern="0" dirty="0">
                <a:solidFill>
                  <a:srgbClr val="55555A"/>
                </a:solidFill>
                <a:latin typeface="Arial"/>
                <a:ea typeface="ＭＳ Ｐゴシック"/>
              </a:rPr>
              <a:t>Legend</a:t>
            </a:r>
          </a:p>
        </p:txBody>
      </p:sp>
      <p:cxnSp>
        <p:nvCxnSpPr>
          <p:cNvPr id="62" name="Straight Arrow Connector 61">
            <a:extLst>
              <a:ext uri="{FF2B5EF4-FFF2-40B4-BE49-F238E27FC236}">
                <a16:creationId xmlns:a16="http://schemas.microsoft.com/office/drawing/2014/main" id="{259F255C-70A0-4A7D-AF76-69398D1531AD}"/>
              </a:ext>
            </a:extLst>
          </p:cNvPr>
          <p:cNvCxnSpPr/>
          <p:nvPr/>
        </p:nvCxnSpPr>
        <p:spPr bwMode="auto">
          <a:xfrm>
            <a:off x="2141473" y="5883368"/>
            <a:ext cx="433767"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AA3F8273-92F5-4D9C-96DD-4E3CC29D204A}"/>
              </a:ext>
            </a:extLst>
          </p:cNvPr>
          <p:cNvCxnSpPr/>
          <p:nvPr/>
        </p:nvCxnSpPr>
        <p:spPr bwMode="auto">
          <a:xfrm flipV="1">
            <a:off x="3652769" y="5890453"/>
            <a:ext cx="428007" cy="1"/>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F7667129-9058-4673-B134-F28171A869E9}"/>
              </a:ext>
            </a:extLst>
          </p:cNvPr>
          <p:cNvSpPr txBox="1"/>
          <p:nvPr/>
        </p:nvSpPr>
        <p:spPr bwMode="auto">
          <a:xfrm>
            <a:off x="4104631" y="5660649"/>
            <a:ext cx="8704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buClr>
                <a:srgbClr val="55555A"/>
              </a:buClr>
            </a:pPr>
            <a:r>
              <a:rPr lang="en-US" sz="1400" dirty="0">
                <a:solidFill>
                  <a:srgbClr val="55555A"/>
                </a:solidFill>
                <a:latin typeface="Arial"/>
                <a:ea typeface="ＭＳ Ｐゴシック"/>
              </a:rPr>
              <a:t>Near </a:t>
            </a:r>
          </a:p>
          <a:p>
            <a:pPr defTabSz="1625519" fontAlgn="base">
              <a:spcBef>
                <a:spcPct val="0"/>
              </a:spcBef>
              <a:buClr>
                <a:srgbClr val="55555A"/>
              </a:buClr>
            </a:pPr>
            <a:r>
              <a:rPr lang="en-US" sz="1400" dirty="0">
                <a:solidFill>
                  <a:srgbClr val="55555A"/>
                </a:solidFill>
                <a:latin typeface="Arial"/>
                <a:ea typeface="ＭＳ Ｐゴシック"/>
              </a:rPr>
              <a:t>Real-time</a:t>
            </a:r>
            <a:endParaRPr lang="en-US" sz="1400" kern="0" dirty="0">
              <a:solidFill>
                <a:srgbClr val="55555A"/>
              </a:solidFill>
              <a:latin typeface="Arial"/>
              <a:ea typeface="ＭＳ Ｐゴシック"/>
            </a:endParaRPr>
          </a:p>
        </p:txBody>
      </p:sp>
      <p:sp>
        <p:nvSpPr>
          <p:cNvPr id="67" name="TextBox 66">
            <a:extLst>
              <a:ext uri="{FF2B5EF4-FFF2-40B4-BE49-F238E27FC236}">
                <a16:creationId xmlns:a16="http://schemas.microsoft.com/office/drawing/2014/main" id="{67631750-E3E9-48AA-B388-351A8C2088C5}"/>
              </a:ext>
            </a:extLst>
          </p:cNvPr>
          <p:cNvSpPr txBox="1"/>
          <p:nvPr/>
        </p:nvSpPr>
        <p:spPr bwMode="auto">
          <a:xfrm>
            <a:off x="2640436" y="5771667"/>
            <a:ext cx="9470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400" dirty="0">
                <a:solidFill>
                  <a:srgbClr val="55555A"/>
                </a:solidFill>
                <a:latin typeface="Arial"/>
                <a:ea typeface="ＭＳ Ｐゴシック"/>
              </a:rPr>
              <a:t>Real-time</a:t>
            </a:r>
            <a:endParaRPr lang="en-US" sz="1400" kern="0" dirty="0">
              <a:solidFill>
                <a:srgbClr val="55555A"/>
              </a:solidFill>
              <a:latin typeface="Arial"/>
              <a:ea typeface="ＭＳ Ｐゴシック"/>
            </a:endParaRPr>
          </a:p>
        </p:txBody>
      </p:sp>
      <p:sp>
        <p:nvSpPr>
          <p:cNvPr id="68" name="Oval 67">
            <a:extLst>
              <a:ext uri="{FF2B5EF4-FFF2-40B4-BE49-F238E27FC236}">
                <a16:creationId xmlns:a16="http://schemas.microsoft.com/office/drawing/2014/main" id="{A5546AC9-BA78-44BB-8566-BC1B1B36FC46}"/>
              </a:ext>
            </a:extLst>
          </p:cNvPr>
          <p:cNvSpPr/>
          <p:nvPr/>
        </p:nvSpPr>
        <p:spPr bwMode="auto">
          <a:xfrm>
            <a:off x="3679205" y="5372612"/>
            <a:ext cx="357588" cy="331832"/>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600" dirty="0">
                <a:solidFill>
                  <a:schemeClr val="bg1"/>
                </a:solidFill>
                <a:cs typeface="Arial"/>
              </a:rPr>
              <a:t>#</a:t>
            </a:r>
          </a:p>
        </p:txBody>
      </p:sp>
      <p:sp>
        <p:nvSpPr>
          <p:cNvPr id="71" name="TextBox 70">
            <a:extLst>
              <a:ext uri="{FF2B5EF4-FFF2-40B4-BE49-F238E27FC236}">
                <a16:creationId xmlns:a16="http://schemas.microsoft.com/office/drawing/2014/main" id="{3B9344EF-721F-4FAF-A36E-166A4B352446}"/>
              </a:ext>
            </a:extLst>
          </p:cNvPr>
          <p:cNvSpPr txBox="1"/>
          <p:nvPr/>
        </p:nvSpPr>
        <p:spPr bwMode="auto">
          <a:xfrm>
            <a:off x="4114638" y="5435557"/>
            <a:ext cx="7180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1400" dirty="0">
                <a:solidFill>
                  <a:srgbClr val="55555A"/>
                </a:solidFill>
                <a:latin typeface="Arial"/>
                <a:ea typeface="ＭＳ Ｐゴシック"/>
              </a:rPr>
              <a:t>Issue</a:t>
            </a:r>
            <a:endParaRPr lang="en-US" sz="1400" kern="0" dirty="0">
              <a:solidFill>
                <a:srgbClr val="55555A"/>
              </a:solidFill>
              <a:latin typeface="Arial"/>
              <a:ea typeface="ＭＳ Ｐゴシック"/>
            </a:endParaRPr>
          </a:p>
        </p:txBody>
      </p:sp>
      <p:sp>
        <p:nvSpPr>
          <p:cNvPr id="72" name="TextBox 71">
            <a:extLst>
              <a:ext uri="{FF2B5EF4-FFF2-40B4-BE49-F238E27FC236}">
                <a16:creationId xmlns:a16="http://schemas.microsoft.com/office/drawing/2014/main" id="{FFB70C3C-F3B7-4840-A627-55893896AE8A}"/>
              </a:ext>
            </a:extLst>
          </p:cNvPr>
          <p:cNvSpPr txBox="1"/>
          <p:nvPr/>
        </p:nvSpPr>
        <p:spPr bwMode="auto">
          <a:xfrm>
            <a:off x="7029489" y="469581"/>
            <a:ext cx="4322136"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fontAlgn="base">
              <a:spcBef>
                <a:spcPct val="0"/>
              </a:spcBef>
              <a:spcAft>
                <a:spcPts val="1067"/>
              </a:spcAft>
              <a:buClr>
                <a:srgbClr val="55555A"/>
              </a:buClr>
            </a:pPr>
            <a:r>
              <a:rPr lang="en-US" sz="2133" dirty="0">
                <a:solidFill>
                  <a:srgbClr val="55555A"/>
                </a:solidFill>
                <a:latin typeface="Arial"/>
                <a:ea typeface="ＭＳ Ｐゴシック"/>
              </a:rPr>
              <a:t>Issues</a:t>
            </a:r>
            <a:r>
              <a:rPr lang="en-US" sz="2133" b="1" kern="0" dirty="0">
                <a:solidFill>
                  <a:srgbClr val="55555A"/>
                </a:solidFill>
                <a:latin typeface="Arial"/>
                <a:ea typeface="ＭＳ Ｐゴシック"/>
              </a:rPr>
              <a:t>:</a:t>
            </a:r>
          </a:p>
        </p:txBody>
      </p:sp>
      <p:sp>
        <p:nvSpPr>
          <p:cNvPr id="76" name="Oval 75">
            <a:extLst>
              <a:ext uri="{FF2B5EF4-FFF2-40B4-BE49-F238E27FC236}">
                <a16:creationId xmlns:a16="http://schemas.microsoft.com/office/drawing/2014/main" id="{2A94DF80-448B-47F9-A25C-984A02D1871A}"/>
              </a:ext>
            </a:extLst>
          </p:cNvPr>
          <p:cNvSpPr/>
          <p:nvPr/>
        </p:nvSpPr>
        <p:spPr bwMode="auto">
          <a:xfrm>
            <a:off x="7003271" y="830033"/>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1</a:t>
            </a:r>
          </a:p>
        </p:txBody>
      </p:sp>
      <p:sp>
        <p:nvSpPr>
          <p:cNvPr id="77" name="Oval 76">
            <a:extLst>
              <a:ext uri="{FF2B5EF4-FFF2-40B4-BE49-F238E27FC236}">
                <a16:creationId xmlns:a16="http://schemas.microsoft.com/office/drawing/2014/main" id="{BF19D22A-A5B4-4B97-98B3-5A6834EDFA41}"/>
              </a:ext>
            </a:extLst>
          </p:cNvPr>
          <p:cNvSpPr/>
          <p:nvPr/>
        </p:nvSpPr>
        <p:spPr bwMode="auto">
          <a:xfrm>
            <a:off x="566193" y="2795003"/>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1</a:t>
            </a:r>
          </a:p>
        </p:txBody>
      </p:sp>
      <p:sp>
        <p:nvSpPr>
          <p:cNvPr id="78" name="Oval 77">
            <a:extLst>
              <a:ext uri="{FF2B5EF4-FFF2-40B4-BE49-F238E27FC236}">
                <a16:creationId xmlns:a16="http://schemas.microsoft.com/office/drawing/2014/main" id="{0F3D8327-6B45-40F4-A00D-753928F674FF}"/>
              </a:ext>
            </a:extLst>
          </p:cNvPr>
          <p:cNvSpPr/>
          <p:nvPr/>
        </p:nvSpPr>
        <p:spPr bwMode="auto">
          <a:xfrm>
            <a:off x="7003271" y="2453765"/>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2</a:t>
            </a:r>
          </a:p>
        </p:txBody>
      </p:sp>
      <p:sp>
        <p:nvSpPr>
          <p:cNvPr id="79" name="TextBox 78">
            <a:extLst>
              <a:ext uri="{FF2B5EF4-FFF2-40B4-BE49-F238E27FC236}">
                <a16:creationId xmlns:a16="http://schemas.microsoft.com/office/drawing/2014/main" id="{A99EFCF8-6605-4433-A4BA-F727AEC9C642}"/>
              </a:ext>
            </a:extLst>
          </p:cNvPr>
          <p:cNvSpPr txBox="1"/>
          <p:nvPr/>
        </p:nvSpPr>
        <p:spPr bwMode="auto">
          <a:xfrm>
            <a:off x="7493991" y="907946"/>
            <a:ext cx="4553803" cy="484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defTabSz="1625519">
              <a:spcAft>
                <a:spcPts val="1067"/>
              </a:spcAft>
              <a:buClr>
                <a:srgbClr val="55555A"/>
              </a:buClr>
            </a:pPr>
            <a:r>
              <a:rPr lang="en-US" sz="1600" dirty="0">
                <a:solidFill>
                  <a:srgbClr val="55555A"/>
                </a:solidFill>
                <a:latin typeface="Arial"/>
                <a:ea typeface="ＭＳ Ｐゴシック"/>
              </a:rPr>
              <a:t>CRIS system batch processes all transactions at night for the performance reason.  Also, CRIS application is not accessible, and all interfaces are also not available during batch processing</a:t>
            </a:r>
          </a:p>
          <a:p>
            <a:pPr defTabSz="1625519" fontAlgn="base">
              <a:spcBef>
                <a:spcPct val="0"/>
              </a:spcBef>
              <a:spcAft>
                <a:spcPts val="1067"/>
              </a:spcAft>
              <a:buClr>
                <a:srgbClr val="55555A"/>
              </a:buClr>
            </a:pPr>
            <a:endParaRPr lang="en-US" sz="1067" dirty="0">
              <a:solidFill>
                <a:srgbClr val="55555A"/>
              </a:solidFill>
              <a:latin typeface="Arial"/>
              <a:ea typeface="ＭＳ Ｐゴシック"/>
            </a:endParaRPr>
          </a:p>
          <a:p>
            <a:pPr defTabSz="1625519">
              <a:spcAft>
                <a:spcPts val="1067"/>
              </a:spcAft>
              <a:buClr>
                <a:srgbClr val="55555A"/>
              </a:buClr>
            </a:pPr>
            <a:r>
              <a:rPr lang="en-US" sz="1600" dirty="0">
                <a:solidFill>
                  <a:srgbClr val="55555A"/>
                </a:solidFill>
                <a:latin typeface="Arial"/>
                <a:ea typeface="ＭＳ Ｐゴシック"/>
              </a:rPr>
              <a:t>Mainframe resources and performance issue to publish and push change transactions to downstream systems via MuleSoft</a:t>
            </a:r>
            <a:endParaRPr lang="en-US" sz="1600" b="1" kern="0" dirty="0">
              <a:solidFill>
                <a:srgbClr val="55555A"/>
              </a:solidFill>
              <a:latin typeface="Arial"/>
              <a:ea typeface="ＭＳ Ｐゴシック"/>
            </a:endParaRPr>
          </a:p>
          <a:p>
            <a:pPr defTabSz="1625519" fontAlgn="base">
              <a:spcBef>
                <a:spcPct val="0"/>
              </a:spcBef>
              <a:spcAft>
                <a:spcPts val="1067"/>
              </a:spcAft>
              <a:buClr>
                <a:srgbClr val="55555A"/>
              </a:buClr>
            </a:pPr>
            <a:endParaRPr lang="en-US" sz="1067" dirty="0">
              <a:solidFill>
                <a:srgbClr val="55555A"/>
              </a:solidFill>
              <a:latin typeface="Arial"/>
              <a:ea typeface="ＭＳ Ｐゴシック"/>
            </a:endParaRPr>
          </a:p>
          <a:p>
            <a:pPr defTabSz="1625519" fontAlgn="base">
              <a:spcBef>
                <a:spcPct val="0"/>
              </a:spcBef>
              <a:spcAft>
                <a:spcPts val="1067"/>
              </a:spcAft>
              <a:buClr>
                <a:srgbClr val="55555A"/>
              </a:buClr>
            </a:pPr>
            <a:r>
              <a:rPr lang="en-US" sz="1600" dirty="0">
                <a:solidFill>
                  <a:srgbClr val="55555A"/>
                </a:solidFill>
                <a:latin typeface="Arial"/>
                <a:ea typeface="ＭＳ Ｐゴシック"/>
              </a:rPr>
              <a:t>All CRIS data changes are available via MuleSoft service in near real-time except during CRIS batch process</a:t>
            </a:r>
          </a:p>
          <a:p>
            <a:pPr defTabSz="1625519" fontAlgn="base">
              <a:spcBef>
                <a:spcPct val="0"/>
              </a:spcBef>
              <a:spcAft>
                <a:spcPts val="1067"/>
              </a:spcAft>
              <a:buClr>
                <a:srgbClr val="55555A"/>
              </a:buClr>
            </a:pPr>
            <a:endParaRPr lang="en-US" sz="1067" dirty="0">
              <a:solidFill>
                <a:srgbClr val="55555A"/>
              </a:solidFill>
              <a:latin typeface="Arial"/>
              <a:ea typeface="ＭＳ Ｐゴシック"/>
            </a:endParaRPr>
          </a:p>
          <a:p>
            <a:pPr defTabSz="1625519" fontAlgn="base">
              <a:spcBef>
                <a:spcPct val="0"/>
              </a:spcBef>
              <a:spcAft>
                <a:spcPts val="1067"/>
              </a:spcAft>
              <a:buClr>
                <a:srgbClr val="55555A"/>
              </a:buClr>
            </a:pPr>
            <a:r>
              <a:rPr lang="en-US" sz="1600" dirty="0">
                <a:solidFill>
                  <a:srgbClr val="55555A"/>
                </a:solidFill>
                <a:latin typeface="Arial"/>
                <a:ea typeface="ＭＳ Ｐゴシック"/>
              </a:rPr>
              <a:t>Data sync event publication is available only for the customers who have online web profile that are less than 50% customers of total population</a:t>
            </a:r>
          </a:p>
          <a:p>
            <a:pPr defTabSz="1625519" fontAlgn="base">
              <a:spcBef>
                <a:spcPct val="0"/>
              </a:spcBef>
              <a:spcAft>
                <a:spcPts val="1067"/>
              </a:spcAft>
              <a:buClr>
                <a:srgbClr val="55555A"/>
              </a:buClr>
            </a:pPr>
            <a:endParaRPr lang="en-US" sz="1067" dirty="0">
              <a:solidFill>
                <a:srgbClr val="55555A"/>
              </a:solidFill>
              <a:latin typeface="Arial"/>
              <a:ea typeface="ＭＳ Ｐゴシック"/>
            </a:endParaRPr>
          </a:p>
        </p:txBody>
      </p:sp>
      <p:sp>
        <p:nvSpPr>
          <p:cNvPr id="81" name="Oval 80">
            <a:extLst>
              <a:ext uri="{FF2B5EF4-FFF2-40B4-BE49-F238E27FC236}">
                <a16:creationId xmlns:a16="http://schemas.microsoft.com/office/drawing/2014/main" id="{95E6E6CD-3D71-443B-85FC-D7A44F72446F}"/>
              </a:ext>
            </a:extLst>
          </p:cNvPr>
          <p:cNvSpPr/>
          <p:nvPr/>
        </p:nvSpPr>
        <p:spPr bwMode="auto">
          <a:xfrm>
            <a:off x="7019065" y="3635697"/>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3</a:t>
            </a:r>
          </a:p>
        </p:txBody>
      </p:sp>
      <p:sp>
        <p:nvSpPr>
          <p:cNvPr id="82" name="Oval 81">
            <a:extLst>
              <a:ext uri="{FF2B5EF4-FFF2-40B4-BE49-F238E27FC236}">
                <a16:creationId xmlns:a16="http://schemas.microsoft.com/office/drawing/2014/main" id="{546C7FB9-E524-454A-BFA1-09BDD3B92245}"/>
              </a:ext>
            </a:extLst>
          </p:cNvPr>
          <p:cNvSpPr/>
          <p:nvPr/>
        </p:nvSpPr>
        <p:spPr bwMode="auto">
          <a:xfrm>
            <a:off x="7019065" y="4802264"/>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4</a:t>
            </a:r>
          </a:p>
        </p:txBody>
      </p:sp>
      <p:pic>
        <p:nvPicPr>
          <p:cNvPr id="22" name="Picture 21">
            <a:extLst>
              <a:ext uri="{FF2B5EF4-FFF2-40B4-BE49-F238E27FC236}">
                <a16:creationId xmlns:a16="http://schemas.microsoft.com/office/drawing/2014/main" id="{A5E17AD4-76E6-463D-BFCE-A759F2288575}"/>
              </a:ext>
            </a:extLst>
          </p:cNvPr>
          <p:cNvPicPr>
            <a:picLocks noChangeAspect="1"/>
          </p:cNvPicPr>
          <p:nvPr/>
        </p:nvPicPr>
        <p:blipFill>
          <a:blip r:embed="rId10"/>
          <a:stretch>
            <a:fillRect/>
          </a:stretch>
        </p:blipFill>
        <p:spPr>
          <a:xfrm>
            <a:off x="4857172" y="3431793"/>
            <a:ext cx="1536677" cy="525897"/>
          </a:xfrm>
          <a:prstGeom prst="rect">
            <a:avLst/>
          </a:prstGeom>
          <a:ln>
            <a:solidFill>
              <a:schemeClr val="tx1">
                <a:lumMod val="50000"/>
              </a:schemeClr>
            </a:solidFill>
          </a:ln>
        </p:spPr>
      </p:pic>
      <p:sp>
        <p:nvSpPr>
          <p:cNvPr id="24" name="Flowchart: Multidocument 23">
            <a:extLst>
              <a:ext uri="{FF2B5EF4-FFF2-40B4-BE49-F238E27FC236}">
                <a16:creationId xmlns:a16="http://schemas.microsoft.com/office/drawing/2014/main" id="{51CBDB4A-E47C-4D33-90B1-78DB8CC87FAD}"/>
              </a:ext>
            </a:extLst>
          </p:cNvPr>
          <p:cNvSpPr/>
          <p:nvPr/>
        </p:nvSpPr>
        <p:spPr bwMode="auto">
          <a:xfrm>
            <a:off x="2582251" y="3195432"/>
            <a:ext cx="1652175" cy="1011936"/>
          </a:xfrm>
          <a:prstGeom prst="flowChartMultidocumen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r>
              <a:rPr lang="en-US" sz="1867" dirty="0">
                <a:solidFill>
                  <a:schemeClr val="bg1"/>
                </a:solidFill>
                <a:cs typeface="Arial"/>
              </a:rPr>
              <a:t>Data Sync Event Pub</a:t>
            </a:r>
          </a:p>
          <a:p>
            <a:pPr>
              <a:spcAft>
                <a:spcPts val="600"/>
              </a:spcAft>
            </a:pPr>
            <a:endParaRPr lang="en-US" sz="1867" dirty="0" err="1">
              <a:solidFill>
                <a:schemeClr val="bg1"/>
              </a:solidFill>
              <a:cs typeface="Arial"/>
            </a:endParaRPr>
          </a:p>
        </p:txBody>
      </p:sp>
      <p:sp>
        <p:nvSpPr>
          <p:cNvPr id="40" name="Rectangle: Rounded Corners 39">
            <a:extLst>
              <a:ext uri="{FF2B5EF4-FFF2-40B4-BE49-F238E27FC236}">
                <a16:creationId xmlns:a16="http://schemas.microsoft.com/office/drawing/2014/main" id="{BAAC8560-0337-4D10-BD9F-08EEF3F7E315}"/>
              </a:ext>
            </a:extLst>
          </p:cNvPr>
          <p:cNvSpPr/>
          <p:nvPr/>
        </p:nvSpPr>
        <p:spPr bwMode="auto">
          <a:xfrm>
            <a:off x="2970412" y="4438583"/>
            <a:ext cx="1149697" cy="492795"/>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121912" tIns="60957" rIns="121912" bIns="60957" numCol="1" rtlCol="0" anchor="ctr" anchorCtr="0" compatLnSpc="1">
            <a:prstTxWarp prst="textNoShape">
              <a:avLst/>
            </a:prstTxWarp>
          </a:bodyPr>
          <a:lstStyle/>
          <a:p>
            <a:pPr algn="ctr">
              <a:spcAft>
                <a:spcPts val="600"/>
              </a:spcAft>
            </a:pPr>
            <a:r>
              <a:rPr lang="en-US" sz="1467" dirty="0" err="1">
                <a:solidFill>
                  <a:schemeClr val="bg1"/>
                </a:solidFill>
                <a:cs typeface="Arial"/>
              </a:rPr>
              <a:t>.Net</a:t>
            </a:r>
            <a:r>
              <a:rPr lang="en-US" sz="1467" dirty="0">
                <a:solidFill>
                  <a:schemeClr val="bg1"/>
                </a:solidFill>
                <a:cs typeface="Arial"/>
              </a:rPr>
              <a:t> MQ Client</a:t>
            </a:r>
          </a:p>
        </p:txBody>
      </p:sp>
      <p:cxnSp>
        <p:nvCxnSpPr>
          <p:cNvPr id="60" name="Straight Arrow Connector 59">
            <a:extLst>
              <a:ext uri="{FF2B5EF4-FFF2-40B4-BE49-F238E27FC236}">
                <a16:creationId xmlns:a16="http://schemas.microsoft.com/office/drawing/2014/main" id="{820E396D-A682-4837-B6FA-023F7949DC87}"/>
              </a:ext>
            </a:extLst>
          </p:cNvPr>
          <p:cNvCxnSpPr>
            <a:cxnSpLocks/>
            <a:stCxn id="24" idx="2"/>
          </p:cNvCxnSpPr>
          <p:nvPr/>
        </p:nvCxnSpPr>
        <p:spPr bwMode="auto">
          <a:xfrm>
            <a:off x="3293451" y="4169045"/>
            <a:ext cx="398651" cy="34598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4A539304-9239-480A-9B80-99A6D906610A}"/>
              </a:ext>
            </a:extLst>
          </p:cNvPr>
          <p:cNvCxnSpPr>
            <a:cxnSpLocks/>
            <a:stCxn id="40" idx="3"/>
            <a:endCxn id="22" idx="1"/>
          </p:cNvCxnSpPr>
          <p:nvPr/>
        </p:nvCxnSpPr>
        <p:spPr bwMode="auto">
          <a:xfrm flipV="1">
            <a:off x="4120108" y="3694742"/>
            <a:ext cx="737064" cy="990239"/>
          </a:xfrm>
          <a:prstGeom prst="straightConnector1">
            <a:avLst/>
          </a:prstGeom>
          <a:solidFill>
            <a:schemeClr val="accent1"/>
          </a:solidFill>
          <a:ln w="38100" cap="flat" cmpd="sng" algn="ctr">
            <a:solidFill>
              <a:schemeClr val="tx1"/>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a:extLst>
              <a:ext uri="{FF2B5EF4-FFF2-40B4-BE49-F238E27FC236}">
                <a16:creationId xmlns:a16="http://schemas.microsoft.com/office/drawing/2014/main" id="{9AEE8CF1-E493-4F5E-ABA7-A369C1EA0502}"/>
              </a:ext>
            </a:extLst>
          </p:cNvPr>
          <p:cNvSpPr/>
          <p:nvPr/>
        </p:nvSpPr>
        <p:spPr bwMode="auto">
          <a:xfrm>
            <a:off x="3665872" y="4016765"/>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2</a:t>
            </a:r>
          </a:p>
        </p:txBody>
      </p:sp>
      <p:sp>
        <p:nvSpPr>
          <p:cNvPr id="70" name="Oval 69">
            <a:extLst>
              <a:ext uri="{FF2B5EF4-FFF2-40B4-BE49-F238E27FC236}">
                <a16:creationId xmlns:a16="http://schemas.microsoft.com/office/drawing/2014/main" id="{E3ECDA76-337B-459F-9B41-C78159554B50}"/>
              </a:ext>
            </a:extLst>
          </p:cNvPr>
          <p:cNvSpPr/>
          <p:nvPr/>
        </p:nvSpPr>
        <p:spPr bwMode="auto">
          <a:xfrm>
            <a:off x="4358368" y="3270697"/>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4</a:t>
            </a:r>
          </a:p>
        </p:txBody>
      </p:sp>
      <p:sp>
        <p:nvSpPr>
          <p:cNvPr id="83" name="Oval 82">
            <a:extLst>
              <a:ext uri="{FF2B5EF4-FFF2-40B4-BE49-F238E27FC236}">
                <a16:creationId xmlns:a16="http://schemas.microsoft.com/office/drawing/2014/main" id="{60702D3A-CA48-4B6A-8686-F1EB8908C7F4}"/>
              </a:ext>
            </a:extLst>
          </p:cNvPr>
          <p:cNvSpPr/>
          <p:nvPr/>
        </p:nvSpPr>
        <p:spPr bwMode="auto">
          <a:xfrm>
            <a:off x="4144553" y="3646356"/>
            <a:ext cx="404872" cy="408824"/>
          </a:xfrm>
          <a:prstGeom prst="ellipse">
            <a:avLst/>
          </a:prstGeom>
          <a:solidFill>
            <a:srgbClr val="C00000"/>
          </a:solidFill>
          <a:ln w="9525" cap="flat" cmpd="sng" algn="ctr">
            <a:noFill/>
            <a:prstDash val="solid"/>
            <a:round/>
            <a:headEnd type="none" w="med" len="med"/>
            <a:tailEnd type="none" w="med" len="med"/>
          </a:ln>
          <a:effectLst/>
        </p:spPr>
        <p:txBody>
          <a:bodyPr vert="horz" wrap="square" lIns="121912" tIns="60957" rIns="121912" bIns="60957" numCol="1" rtlCol="0" anchor="ctr" anchorCtr="1" compatLnSpc="1">
            <a:prstTxWarp prst="textNoShape">
              <a:avLst/>
            </a:prstTxWarp>
          </a:bodyPr>
          <a:lstStyle/>
          <a:p>
            <a:pPr>
              <a:spcAft>
                <a:spcPts val="600"/>
              </a:spcAft>
            </a:pPr>
            <a:r>
              <a:rPr lang="en-US" sz="1867" dirty="0">
                <a:solidFill>
                  <a:schemeClr val="bg1"/>
                </a:solidFill>
                <a:cs typeface="Arial"/>
              </a:rPr>
              <a:t>3</a:t>
            </a:r>
          </a:p>
        </p:txBody>
      </p:sp>
    </p:spTree>
    <p:extLst>
      <p:ext uri="{BB962C8B-B14F-4D97-AF65-F5344CB8AC3E}">
        <p14:creationId xmlns:p14="http://schemas.microsoft.com/office/powerpoint/2010/main" val="262778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E44C00-7686-3844-BF48-3CBB7A186FF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23E44C00-7686-3844-BF48-3CBB7A186FF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9" name="Title 1">
            <a:extLst>
              <a:ext uri="{FF2B5EF4-FFF2-40B4-BE49-F238E27FC236}">
                <a16:creationId xmlns:a16="http://schemas.microsoft.com/office/drawing/2014/main" id="{6590B425-8063-4A40-9F36-BF23C06742C1}"/>
              </a:ext>
            </a:extLst>
          </p:cNvPr>
          <p:cNvSpPr>
            <a:spLocks noGrp="1"/>
          </p:cNvSpPr>
          <p:nvPr>
            <p:ph type="title"/>
          </p:nvPr>
        </p:nvSpPr>
        <p:spPr>
          <a:xfrm>
            <a:off x="509896" y="456600"/>
            <a:ext cx="10933350" cy="332399"/>
          </a:xfrm>
          <a:prstGeom prst="rect">
            <a:avLst/>
          </a:prstGeom>
        </p:spPr>
        <p:txBody>
          <a:bodyPr vert="horz">
            <a:spAutoFit/>
          </a:bodyPr>
          <a:lstStyle/>
          <a:p>
            <a:r>
              <a:rPr lang="en-GB" dirty="0">
                <a:solidFill>
                  <a:srgbClr val="0038AE"/>
                </a:solidFill>
              </a:rPr>
              <a:t>Challenges and Risks</a:t>
            </a:r>
            <a:endParaRPr lang="en-US" dirty="0">
              <a:solidFill>
                <a:srgbClr val="0038AE"/>
              </a:solidFill>
            </a:endParaRPr>
          </a:p>
        </p:txBody>
      </p:sp>
      <p:graphicFrame>
        <p:nvGraphicFramePr>
          <p:cNvPr id="21" name="Table 21">
            <a:extLst>
              <a:ext uri="{FF2B5EF4-FFF2-40B4-BE49-F238E27FC236}">
                <a16:creationId xmlns:a16="http://schemas.microsoft.com/office/drawing/2014/main" id="{98EBFC73-F87F-4E0F-81A7-D0286E1DC22F}"/>
              </a:ext>
            </a:extLst>
          </p:cNvPr>
          <p:cNvGraphicFramePr>
            <a:graphicFrameLocks noGrp="1"/>
          </p:cNvGraphicFramePr>
          <p:nvPr>
            <p:extLst>
              <p:ext uri="{D42A27DB-BD31-4B8C-83A1-F6EECF244321}">
                <p14:modId xmlns:p14="http://schemas.microsoft.com/office/powerpoint/2010/main" val="3633422107"/>
              </p:ext>
            </p:extLst>
          </p:nvPr>
        </p:nvGraphicFramePr>
        <p:xfrm>
          <a:off x="509894" y="1287642"/>
          <a:ext cx="11432167" cy="2405260"/>
        </p:xfrm>
        <a:graphic>
          <a:graphicData uri="http://schemas.openxmlformats.org/drawingml/2006/table">
            <a:tbl>
              <a:tblPr firstRow="1" bandRow="1">
                <a:tableStyleId>{2D5ABB26-0587-4C30-8999-92F81FD0307C}</a:tableStyleId>
              </a:tblPr>
              <a:tblGrid>
                <a:gridCol w="341275">
                  <a:extLst>
                    <a:ext uri="{9D8B030D-6E8A-4147-A177-3AD203B41FA5}">
                      <a16:colId xmlns:a16="http://schemas.microsoft.com/office/drawing/2014/main" val="3523281767"/>
                    </a:ext>
                  </a:extLst>
                </a:gridCol>
                <a:gridCol w="2197167">
                  <a:extLst>
                    <a:ext uri="{9D8B030D-6E8A-4147-A177-3AD203B41FA5}">
                      <a16:colId xmlns:a16="http://schemas.microsoft.com/office/drawing/2014/main" val="1401543872"/>
                    </a:ext>
                  </a:extLst>
                </a:gridCol>
                <a:gridCol w="4217764">
                  <a:extLst>
                    <a:ext uri="{9D8B030D-6E8A-4147-A177-3AD203B41FA5}">
                      <a16:colId xmlns:a16="http://schemas.microsoft.com/office/drawing/2014/main" val="349285123"/>
                    </a:ext>
                  </a:extLst>
                </a:gridCol>
                <a:gridCol w="4675961">
                  <a:extLst>
                    <a:ext uri="{9D8B030D-6E8A-4147-A177-3AD203B41FA5}">
                      <a16:colId xmlns:a16="http://schemas.microsoft.com/office/drawing/2014/main" val="1122546516"/>
                    </a:ext>
                  </a:extLst>
                </a:gridCol>
              </a:tblGrid>
              <a:tr h="357300">
                <a:tc gridSpan="2">
                  <a:txBody>
                    <a:bodyPr/>
                    <a:lstStyle/>
                    <a:p>
                      <a:pPr algn="l"/>
                      <a:r>
                        <a:rPr lang="en-US" sz="1400" b="1" dirty="0">
                          <a:solidFill>
                            <a:schemeClr val="bg1"/>
                          </a:solidFill>
                        </a:rPr>
                        <a:t>         Challenges</a:t>
                      </a:r>
                    </a:p>
                  </a:txBody>
                  <a:tcPr marL="0" marR="0" marT="0" marB="90000" anchor="b">
                    <a:lnL>
                      <a:noFill/>
                    </a:lnL>
                    <a:lnR w="9525" cap="flat" cmpd="sng" algn="ctr">
                      <a:noFill/>
                      <a:prstDash val="sysDot"/>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l"/>
                      <a:endParaRPr lang="en-US" sz="1400" b="1" dirty="0">
                        <a:solidFill>
                          <a:srgbClr val="00148C"/>
                        </a:solidFill>
                      </a:endParaRPr>
                    </a:p>
                  </a:txBody>
                  <a:tcPr marL="0" marR="0" marT="0" marB="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bg1"/>
                          </a:solidFill>
                        </a:rPr>
                        <a:t>CRIS</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400" b="1" dirty="0">
                          <a:solidFill>
                            <a:schemeClr val="bg1"/>
                          </a:solidFill>
                        </a:rPr>
                        <a:t>CSS</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81972395"/>
                  </a:ext>
                </a:extLst>
              </a:tr>
              <a:tr h="471318">
                <a:tc>
                  <a:txBody>
                    <a:bodyPr/>
                    <a:lstStyle/>
                    <a:p>
                      <a:pPr algn="ctr"/>
                      <a:r>
                        <a:rPr lang="en-US" sz="1100" b="1" dirty="0">
                          <a:solidFill>
                            <a:srgbClr val="000000"/>
                          </a:solidFill>
                        </a:rPr>
                        <a:t>1</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i="0" u="none" kern="1200" spc="0" dirty="0">
                          <a:solidFill>
                            <a:srgbClr val="000000"/>
                          </a:solidFill>
                          <a:latin typeface="Arial" panose="020B0604020202020204" pitchFamily="34" charset="0"/>
                          <a:ea typeface="+mn-ea"/>
                          <a:cs typeface="+mn-cs"/>
                        </a:rPr>
                        <a:t>Real time refresh</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100" b="0" i="0" u="none" kern="1200" spc="0" dirty="0">
                          <a:solidFill>
                            <a:srgbClr val="000000"/>
                          </a:solidFill>
                          <a:latin typeface="Arial" panose="020B0604020202020204" pitchFamily="34" charset="0"/>
                          <a:ea typeface="+mn-ea"/>
                          <a:cs typeface="+mn-cs"/>
                        </a:rPr>
                        <a:t>Realtime data is pushed using .NET MQ by MuleSoft except during CRIS batch process – outage time</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i="0" u="none" kern="1200" spc="0" dirty="0">
                          <a:solidFill>
                            <a:srgbClr val="000000"/>
                          </a:solidFill>
                          <a:latin typeface="Arial" panose="020B0604020202020204" pitchFamily="34" charset="0"/>
                          <a:ea typeface="+mn-ea"/>
                          <a:cs typeface="+mn-cs"/>
                        </a:rPr>
                        <a:t>  Data refreshed using batch process once a day </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076410"/>
                  </a:ext>
                </a:extLst>
              </a:tr>
              <a:tr h="521510">
                <a:tc>
                  <a:txBody>
                    <a:bodyPr/>
                    <a:lstStyle/>
                    <a:p>
                      <a:pPr algn="ctr"/>
                      <a:r>
                        <a:rPr lang="en-US" sz="1100" b="1" dirty="0">
                          <a:solidFill>
                            <a:srgbClr val="000000"/>
                          </a:solidFill>
                        </a:rPr>
                        <a:t>2</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dirty="0">
                          <a:solidFill>
                            <a:srgbClr val="000000"/>
                          </a:solidFill>
                        </a:rPr>
                        <a:t>Data completeness</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kern="1200" dirty="0">
                          <a:solidFill>
                            <a:srgbClr val="000000"/>
                          </a:solidFill>
                          <a:effectLst/>
                          <a:latin typeface="+mn-lt"/>
                          <a:ea typeface="+mn-ea"/>
                          <a:cs typeface="+mn-cs"/>
                        </a:rPr>
                        <a:t>50% of customers with online accounts</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kern="1200" dirty="0">
                          <a:solidFill>
                            <a:srgbClr val="000000"/>
                          </a:solidFill>
                          <a:effectLst/>
                          <a:latin typeface="+mn-lt"/>
                          <a:ea typeface="+mn-ea"/>
                          <a:cs typeface="+mn-cs"/>
                        </a:rPr>
                        <a:t>Around 40 tables are replicated out of ~100 in CSS, also data filtered during batch process</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6114329"/>
                  </a:ext>
                </a:extLst>
              </a:tr>
              <a:tr h="444212">
                <a:tc>
                  <a:txBody>
                    <a:bodyPr/>
                    <a:lstStyle/>
                    <a:p>
                      <a:pPr algn="ctr"/>
                      <a:r>
                        <a:rPr lang="en-US" sz="1100" b="1" dirty="0">
                          <a:solidFill>
                            <a:srgbClr val="000000"/>
                          </a:solidFill>
                        </a:rPr>
                        <a:t>3</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dirty="0">
                          <a:solidFill>
                            <a:srgbClr val="000000"/>
                          </a:solidFill>
                        </a:rPr>
                        <a:t>Missing Audit columns</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kern="1200" dirty="0">
                          <a:solidFill>
                            <a:srgbClr val="000000"/>
                          </a:solidFill>
                          <a:effectLst/>
                          <a:latin typeface="+mn-lt"/>
                          <a:ea typeface="+mn-ea"/>
                          <a:cs typeface="+mn-cs"/>
                        </a:rPr>
                        <a:t>Underlying data sources not having audit columns which makes data pull a challenge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kern="1200" dirty="0">
                          <a:solidFill>
                            <a:srgbClr val="000000"/>
                          </a:solidFill>
                          <a:effectLst/>
                          <a:latin typeface="+mn-lt"/>
                          <a:ea typeface="+mn-ea"/>
                          <a:cs typeface="+mn-cs"/>
                        </a:rPr>
                        <a:t>Underlying data sources not having audit columns which makes data pull a challenge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0052112"/>
                  </a:ext>
                </a:extLst>
              </a:tr>
              <a:tr h="443910">
                <a:tc>
                  <a:txBody>
                    <a:bodyPr/>
                    <a:lstStyle/>
                    <a:p>
                      <a:pPr algn="ctr"/>
                      <a:r>
                        <a:rPr lang="en-US" sz="1100" b="1" dirty="0">
                          <a:solidFill>
                            <a:srgbClr val="000000"/>
                          </a:solidFill>
                        </a:rPr>
                        <a:t>4</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dirty="0">
                          <a:solidFill>
                            <a:srgbClr val="000000"/>
                          </a:solidFill>
                        </a:rPr>
                        <a:t>Performance Issues</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b="0" i="0" u="none" kern="1200" spc="0" dirty="0">
                          <a:solidFill>
                            <a:srgbClr val="000000"/>
                          </a:solidFill>
                          <a:latin typeface="Arial" panose="020B0604020202020204" pitchFamily="34" charset="0"/>
                          <a:ea typeface="+mn-ea"/>
                          <a:cs typeface="+mn-cs"/>
                        </a:rPr>
                        <a:t>CRIS system batch processes transactions nightly and this leads to sync and performance issues with Q replication and MuleSoft data transfer</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kern="1200" dirty="0">
                          <a:solidFill>
                            <a:srgbClr val="000000"/>
                          </a:solidFill>
                          <a:effectLst/>
                          <a:latin typeface="+mn-lt"/>
                          <a:ea typeface="+mn-ea"/>
                          <a:cs typeface="+mn-cs"/>
                        </a:rPr>
                        <a:t>Data extracted as flat files only after batch updates on CSS.</a:t>
                      </a:r>
                    </a:p>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100" kern="1200" dirty="0">
                          <a:solidFill>
                            <a:srgbClr val="000000"/>
                          </a:solidFill>
                          <a:effectLst/>
                          <a:latin typeface="+mn-lt"/>
                          <a:ea typeface="+mn-ea"/>
                          <a:cs typeface="+mn-cs"/>
                        </a:rPr>
                        <a:t>Daily batch updates (Meter rates, IVR, CSR, TSR, Field Workers, etc..), file extracts and transfer waiting on batch loads to complete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182157"/>
                  </a:ext>
                </a:extLst>
              </a:tr>
            </a:tbl>
          </a:graphicData>
        </a:graphic>
      </p:graphicFrame>
      <p:graphicFrame>
        <p:nvGraphicFramePr>
          <p:cNvPr id="8" name="Table 21">
            <a:extLst>
              <a:ext uri="{FF2B5EF4-FFF2-40B4-BE49-F238E27FC236}">
                <a16:creationId xmlns:a16="http://schemas.microsoft.com/office/drawing/2014/main" id="{B909AA0F-7FE5-DF42-A68D-322A15FAE595}"/>
              </a:ext>
            </a:extLst>
          </p:cNvPr>
          <p:cNvGraphicFramePr>
            <a:graphicFrameLocks noGrp="1"/>
          </p:cNvGraphicFramePr>
          <p:nvPr>
            <p:extLst>
              <p:ext uri="{D42A27DB-BD31-4B8C-83A1-F6EECF244321}">
                <p14:modId xmlns:p14="http://schemas.microsoft.com/office/powerpoint/2010/main" val="2244614053"/>
              </p:ext>
            </p:extLst>
          </p:nvPr>
        </p:nvGraphicFramePr>
        <p:xfrm>
          <a:off x="509895" y="4647895"/>
          <a:ext cx="11432167" cy="792764"/>
        </p:xfrm>
        <a:graphic>
          <a:graphicData uri="http://schemas.openxmlformats.org/drawingml/2006/table">
            <a:tbl>
              <a:tblPr firstRow="1" bandRow="1">
                <a:tableStyleId>{2D5ABB26-0587-4C30-8999-92F81FD0307C}</a:tableStyleId>
              </a:tblPr>
              <a:tblGrid>
                <a:gridCol w="341275">
                  <a:extLst>
                    <a:ext uri="{9D8B030D-6E8A-4147-A177-3AD203B41FA5}">
                      <a16:colId xmlns:a16="http://schemas.microsoft.com/office/drawing/2014/main" val="3523281767"/>
                    </a:ext>
                  </a:extLst>
                </a:gridCol>
                <a:gridCol w="2197167">
                  <a:extLst>
                    <a:ext uri="{9D8B030D-6E8A-4147-A177-3AD203B41FA5}">
                      <a16:colId xmlns:a16="http://schemas.microsoft.com/office/drawing/2014/main" val="1401543872"/>
                    </a:ext>
                  </a:extLst>
                </a:gridCol>
                <a:gridCol w="8893725">
                  <a:extLst>
                    <a:ext uri="{9D8B030D-6E8A-4147-A177-3AD203B41FA5}">
                      <a16:colId xmlns:a16="http://schemas.microsoft.com/office/drawing/2014/main" val="349285123"/>
                    </a:ext>
                  </a:extLst>
                </a:gridCol>
              </a:tblGrid>
              <a:tr h="334203">
                <a:tc gridSpan="2">
                  <a:txBody>
                    <a:bodyPr/>
                    <a:lstStyle/>
                    <a:p>
                      <a:pPr algn="l"/>
                      <a:r>
                        <a:rPr lang="en-US" sz="1400" b="1" dirty="0">
                          <a:solidFill>
                            <a:schemeClr val="bg1"/>
                          </a:solidFill>
                        </a:rPr>
                        <a:t>         Risks</a:t>
                      </a:r>
                    </a:p>
                  </a:txBody>
                  <a:tcPr marL="0" marR="0" marT="0" marB="90000" anchor="b">
                    <a:lnL>
                      <a:noFill/>
                    </a:lnL>
                    <a:lnR w="9525" cap="flat" cmpd="sng" algn="ctr">
                      <a:noFill/>
                      <a:prstDash val="sysDot"/>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l"/>
                      <a:endParaRPr lang="en-US" sz="1400" b="1" dirty="0">
                        <a:solidFill>
                          <a:srgbClr val="00148C"/>
                        </a:solidFill>
                      </a:endParaRPr>
                    </a:p>
                  </a:txBody>
                  <a:tcPr marL="0" marR="0" marT="0" marB="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b="1" dirty="0">
                        <a:solidFill>
                          <a:schemeClr val="bg1"/>
                        </a:solidFill>
                      </a:endParaRP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81972395"/>
                  </a:ext>
                </a:extLst>
              </a:tr>
              <a:tr h="458561">
                <a:tc>
                  <a:txBody>
                    <a:bodyPr/>
                    <a:lstStyle/>
                    <a:p>
                      <a:pPr algn="ctr"/>
                      <a:r>
                        <a:rPr lang="en-US" sz="1100" b="1" dirty="0">
                          <a:solidFill>
                            <a:srgbClr val="000000"/>
                          </a:solidFill>
                        </a:rPr>
                        <a:t>1</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100" b="1" i="0" u="none" kern="1200" spc="0" dirty="0">
                          <a:solidFill>
                            <a:srgbClr val="000000"/>
                          </a:solidFill>
                          <a:latin typeface="Arial" panose="020B0604020202020204" pitchFamily="34" charset="0"/>
                          <a:ea typeface="+mn-ea"/>
                          <a:cs typeface="+mn-cs"/>
                        </a:rPr>
                        <a:t>Batch updates on source</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sz="1100" b="0" i="0" u="none" kern="1200" spc="0" dirty="0">
                          <a:solidFill>
                            <a:srgbClr val="000000"/>
                          </a:solidFill>
                          <a:latin typeface="Arial" panose="020B0604020202020204" pitchFamily="34" charset="0"/>
                          <a:ea typeface="+mn-ea"/>
                          <a:cs typeface="+mn-cs"/>
                        </a:rPr>
                        <a:t>  Can these be avoided updating real time?, redesigning the source batch updates? or we have to live with current batch updates</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076410"/>
                  </a:ext>
                </a:extLst>
              </a:tr>
            </a:tbl>
          </a:graphicData>
        </a:graphic>
      </p:graphicFrame>
    </p:spTree>
    <p:extLst>
      <p:ext uri="{BB962C8B-B14F-4D97-AF65-F5344CB8AC3E}">
        <p14:creationId xmlns:p14="http://schemas.microsoft.com/office/powerpoint/2010/main" val="1711266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BABF-C686-D24F-B952-556464FDB764}"/>
              </a:ext>
            </a:extLst>
          </p:cNvPr>
          <p:cNvSpPr>
            <a:spLocks noGrp="1"/>
          </p:cNvSpPr>
          <p:nvPr>
            <p:ph type="title"/>
          </p:nvPr>
        </p:nvSpPr>
        <p:spPr>
          <a:xfrm>
            <a:off x="438642" y="382766"/>
            <a:ext cx="10933350" cy="332399"/>
          </a:xfrm>
        </p:spPr>
        <p:txBody>
          <a:bodyPr/>
          <a:lstStyle/>
          <a:p>
            <a:r>
              <a:rPr lang="en-US" dirty="0">
                <a:solidFill>
                  <a:srgbClr val="0038AE"/>
                </a:solidFill>
              </a:rPr>
              <a:t>CDC Options worth to explore/consider – </a:t>
            </a:r>
          </a:p>
        </p:txBody>
      </p:sp>
      <p:graphicFrame>
        <p:nvGraphicFramePr>
          <p:cNvPr id="3" name="Table 21">
            <a:extLst>
              <a:ext uri="{FF2B5EF4-FFF2-40B4-BE49-F238E27FC236}">
                <a16:creationId xmlns:a16="http://schemas.microsoft.com/office/drawing/2014/main" id="{1B15A826-8382-644E-997B-4CEF3E39FFF4}"/>
              </a:ext>
            </a:extLst>
          </p:cNvPr>
          <p:cNvGraphicFramePr>
            <a:graphicFrameLocks noGrp="1"/>
          </p:cNvGraphicFramePr>
          <p:nvPr>
            <p:extLst>
              <p:ext uri="{D42A27DB-BD31-4B8C-83A1-F6EECF244321}">
                <p14:modId xmlns:p14="http://schemas.microsoft.com/office/powerpoint/2010/main" val="3285838614"/>
              </p:ext>
            </p:extLst>
          </p:nvPr>
        </p:nvGraphicFramePr>
        <p:xfrm>
          <a:off x="438642" y="955199"/>
          <a:ext cx="11555433" cy="5353835"/>
        </p:xfrm>
        <a:graphic>
          <a:graphicData uri="http://schemas.openxmlformats.org/drawingml/2006/table">
            <a:tbl>
              <a:tblPr firstRow="1" bandRow="1">
                <a:tableStyleId>{2D5ABB26-0587-4C30-8999-92F81FD0307C}</a:tableStyleId>
              </a:tblPr>
              <a:tblGrid>
                <a:gridCol w="189740">
                  <a:extLst>
                    <a:ext uri="{9D8B030D-6E8A-4147-A177-3AD203B41FA5}">
                      <a16:colId xmlns:a16="http://schemas.microsoft.com/office/drawing/2014/main" val="3523281767"/>
                    </a:ext>
                  </a:extLst>
                </a:gridCol>
                <a:gridCol w="2435450">
                  <a:extLst>
                    <a:ext uri="{9D8B030D-6E8A-4147-A177-3AD203B41FA5}">
                      <a16:colId xmlns:a16="http://schemas.microsoft.com/office/drawing/2014/main" val="1401543872"/>
                    </a:ext>
                  </a:extLst>
                </a:gridCol>
                <a:gridCol w="2600697">
                  <a:extLst>
                    <a:ext uri="{9D8B030D-6E8A-4147-A177-3AD203B41FA5}">
                      <a16:colId xmlns:a16="http://schemas.microsoft.com/office/drawing/2014/main" val="349285123"/>
                    </a:ext>
                  </a:extLst>
                </a:gridCol>
                <a:gridCol w="2600697">
                  <a:extLst>
                    <a:ext uri="{9D8B030D-6E8A-4147-A177-3AD203B41FA5}">
                      <a16:colId xmlns:a16="http://schemas.microsoft.com/office/drawing/2014/main" val="124125357"/>
                    </a:ext>
                  </a:extLst>
                </a:gridCol>
                <a:gridCol w="1341911">
                  <a:extLst>
                    <a:ext uri="{9D8B030D-6E8A-4147-A177-3AD203B41FA5}">
                      <a16:colId xmlns:a16="http://schemas.microsoft.com/office/drawing/2014/main" val="1122546516"/>
                    </a:ext>
                  </a:extLst>
                </a:gridCol>
                <a:gridCol w="1223159">
                  <a:extLst>
                    <a:ext uri="{9D8B030D-6E8A-4147-A177-3AD203B41FA5}">
                      <a16:colId xmlns:a16="http://schemas.microsoft.com/office/drawing/2014/main" val="868242901"/>
                    </a:ext>
                  </a:extLst>
                </a:gridCol>
                <a:gridCol w="1163779">
                  <a:extLst>
                    <a:ext uri="{9D8B030D-6E8A-4147-A177-3AD203B41FA5}">
                      <a16:colId xmlns:a16="http://schemas.microsoft.com/office/drawing/2014/main" val="954646796"/>
                    </a:ext>
                  </a:extLst>
                </a:gridCol>
              </a:tblGrid>
              <a:tr h="474311">
                <a:tc gridSpan="2">
                  <a:txBody>
                    <a:bodyPr/>
                    <a:lstStyle/>
                    <a:p>
                      <a:pPr algn="l"/>
                      <a:r>
                        <a:rPr lang="en-US" sz="1800" b="1" dirty="0">
                          <a:solidFill>
                            <a:schemeClr val="bg1"/>
                          </a:solidFill>
                        </a:rPr>
                        <a:t>         Option</a:t>
                      </a:r>
                    </a:p>
                  </a:txBody>
                  <a:tcPr marL="0" marR="0" marT="0" marB="90000" anchor="b">
                    <a:lnL>
                      <a:noFill/>
                    </a:lnL>
                    <a:lnR w="9525" cap="flat" cmpd="sng" algn="ctr">
                      <a:noFill/>
                      <a:prstDash val="sysDot"/>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l"/>
                      <a:endParaRPr lang="en-US" sz="1400" b="1" dirty="0">
                        <a:solidFill>
                          <a:srgbClr val="00148C"/>
                        </a:solidFill>
                      </a:endParaRPr>
                    </a:p>
                  </a:txBody>
                  <a:tcPr marL="0" marR="0" marT="0" marB="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800" b="1" dirty="0">
                          <a:solidFill>
                            <a:schemeClr val="bg1"/>
                          </a:solidFill>
                        </a:rPr>
                        <a:t>Description</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US"/>
                    </a:p>
                  </a:txBody>
                  <a:tcPr/>
                </a:tc>
                <a:tc>
                  <a:txBody>
                    <a:bodyPr/>
                    <a:lstStyle/>
                    <a:p>
                      <a:pPr algn="ctr"/>
                      <a:r>
                        <a:rPr lang="en-US" sz="1800" b="1" dirty="0">
                          <a:solidFill>
                            <a:schemeClr val="bg1"/>
                          </a:solidFill>
                        </a:rPr>
                        <a:t>CRIS</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b="1" dirty="0">
                          <a:solidFill>
                            <a:schemeClr val="bg1"/>
                          </a:solidFill>
                        </a:rPr>
                        <a:t>CSS</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b="1" dirty="0">
                          <a:solidFill>
                            <a:schemeClr val="bg1"/>
                          </a:solidFill>
                        </a:rPr>
                        <a:t>Others</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81972395"/>
                  </a:ext>
                </a:extLst>
              </a:tr>
              <a:tr h="625669">
                <a:tc>
                  <a:txBody>
                    <a:bodyPr/>
                    <a:lstStyle/>
                    <a:p>
                      <a:pPr algn="ctr"/>
                      <a:r>
                        <a:rPr lang="en-US" sz="1400" b="1" dirty="0">
                          <a:solidFill>
                            <a:srgbClr val="000000"/>
                          </a:solidFill>
                        </a:rPr>
                        <a:t>1</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400" b="1" i="0" u="none" kern="1200" spc="0" dirty="0">
                          <a:solidFill>
                            <a:srgbClr val="000000"/>
                          </a:solidFill>
                          <a:latin typeface="Arial" panose="020B0604020202020204" pitchFamily="34" charset="0"/>
                          <a:ea typeface="+mn-ea"/>
                          <a:cs typeface="+mn-cs"/>
                        </a:rPr>
                        <a:t>Oracle Golden Gate</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kern="1200" spc="0" dirty="0">
                          <a:solidFill>
                            <a:srgbClr val="000000"/>
                          </a:solidFill>
                          <a:latin typeface="Arial" panose="020B0604020202020204" pitchFamily="34" charset="0"/>
                          <a:ea typeface="+mn-ea"/>
                          <a:cs typeface="+mn-cs"/>
                        </a:rPr>
                        <a:t>Capable of exchanging and replicating data at the transaction level among several heterogeneous platforms.</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076410"/>
                  </a:ext>
                </a:extLst>
              </a:tr>
              <a:tr h="692299">
                <a:tc>
                  <a:txBody>
                    <a:bodyPr/>
                    <a:lstStyle/>
                    <a:p>
                      <a:pPr algn="ctr"/>
                      <a:r>
                        <a:rPr lang="en-US" sz="1400" b="1" dirty="0">
                          <a:solidFill>
                            <a:srgbClr val="000000"/>
                          </a:solidFill>
                        </a:rPr>
                        <a:t>2</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IBM Data Replication(IDR)</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b="0" i="0" u="none" kern="1200" spc="0" dirty="0">
                          <a:solidFill>
                            <a:srgbClr val="000000"/>
                          </a:solidFill>
                          <a:latin typeface="Arial" panose="020B0604020202020204" pitchFamily="34" charset="0"/>
                          <a:ea typeface="+mn-ea"/>
                          <a:cs typeface="+mn-cs"/>
                        </a:rPr>
                        <a:t>IDR </a:t>
                      </a:r>
                      <a:r>
                        <a:rPr lang="en-US" sz="1400" b="1" i="0" u="none" kern="1200" spc="0" dirty="0">
                          <a:solidFill>
                            <a:srgbClr val="000000"/>
                          </a:solidFill>
                          <a:latin typeface="Arial" panose="020B0604020202020204" pitchFamily="34" charset="0"/>
                          <a:ea typeface="+mn-ea"/>
                          <a:cs typeface="+mn-cs"/>
                        </a:rPr>
                        <a:t>Remote Capture</a:t>
                      </a:r>
                      <a:r>
                        <a:rPr lang="en-US" sz="1400" b="0" i="0" u="none" kern="1200" spc="0" dirty="0">
                          <a:solidFill>
                            <a:srgbClr val="000000"/>
                          </a:solidFill>
                          <a:latin typeface="Arial" panose="020B0604020202020204" pitchFamily="34" charset="0"/>
                          <a:ea typeface="+mn-ea"/>
                          <a:cs typeface="+mn-cs"/>
                        </a:rPr>
                        <a:t> as a new solution, although it’s really CDC with a new deployment model and pricing model, off mainframe server.</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hMerge="1">
                  <a:txBody>
                    <a:bodyPr/>
                    <a:lstStyle/>
                    <a:p>
                      <a:endParaRPr lang="en-US"/>
                    </a:p>
                  </a:txBody>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1785375179"/>
                  </a:ext>
                </a:extLst>
              </a:tr>
              <a:tr h="692299">
                <a:tc>
                  <a:txBody>
                    <a:bodyPr/>
                    <a:lstStyle/>
                    <a:p>
                      <a:pPr algn="ctr"/>
                      <a:r>
                        <a:rPr lang="en-US" sz="1400" b="1" i="0" u="none" kern="1200" spc="0" dirty="0">
                          <a:solidFill>
                            <a:srgbClr val="000000"/>
                          </a:solidFill>
                          <a:latin typeface="Arial" panose="020B0604020202020204" pitchFamily="34" charset="0"/>
                          <a:ea typeface="+mn-ea"/>
                          <a:cs typeface="+mn-cs"/>
                        </a:rPr>
                        <a:t>3</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IBM DB2 Analytics Accelerator (IDAA)</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b="0" i="0" u="none" kern="1200" spc="0" dirty="0">
                          <a:solidFill>
                            <a:srgbClr val="000000"/>
                          </a:solidFill>
                          <a:latin typeface="Arial" panose="020B0604020202020204" pitchFamily="34" charset="0"/>
                          <a:ea typeface="+mn-ea"/>
                          <a:cs typeface="+mn-cs"/>
                        </a:rPr>
                        <a:t>High-speed analysis of your enterprise data for real-time insight under the control and security IBM Z</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hMerge="1">
                  <a:txBody>
                    <a:bodyPr/>
                    <a:lstStyle/>
                    <a:p>
                      <a:endParaRPr lang="en-US"/>
                    </a:p>
                  </a:txBody>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n-US" sz="1400" b="0" i="0" u="none" kern="1200" spc="0" dirty="0">
                          <a:solidFill>
                            <a:srgbClr val="000000"/>
                          </a:solidFill>
                          <a:latin typeface="Arial" panose="020B0604020202020204" pitchFamily="34" charset="0"/>
                          <a:ea typeface="+mn-ea"/>
                          <a:cs typeface="+mn-cs"/>
                        </a:rPr>
                        <a:t>NA</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extLst>
                  <a:ext uri="{0D108BD9-81ED-4DB2-BD59-A6C34878D82A}">
                    <a16:rowId xmlns:a16="http://schemas.microsoft.com/office/drawing/2014/main" val="3356114329"/>
                  </a:ext>
                </a:extLst>
              </a:tr>
              <a:tr h="551978">
                <a:tc>
                  <a:txBody>
                    <a:bodyPr/>
                    <a:lstStyle/>
                    <a:p>
                      <a:pPr algn="ctr"/>
                      <a:r>
                        <a:rPr lang="en-US" sz="1400" b="1" dirty="0">
                          <a:solidFill>
                            <a:srgbClr val="000000"/>
                          </a:solidFill>
                        </a:rPr>
                        <a:t>4</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Kafka Connector</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b="0" i="0" u="none" kern="1200" spc="0" dirty="0">
                          <a:solidFill>
                            <a:srgbClr val="000000"/>
                          </a:solidFill>
                          <a:latin typeface="Arial" panose="020B0604020202020204" pitchFamily="34" charset="0"/>
                          <a:ea typeface="+mn-ea"/>
                          <a:cs typeface="+mn-cs"/>
                        </a:rPr>
                        <a:t>Can replicate from any supported CDC Replication source to a Kafka cluster by using the CDC Replication Engine for Kafka. This engine writes Kafka messages that contain the replicated data to Kafka topics.</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182157"/>
                  </a:ext>
                </a:extLst>
              </a:tr>
              <a:tr h="551978">
                <a:tc>
                  <a:txBody>
                    <a:bodyPr/>
                    <a:lstStyle/>
                    <a:p>
                      <a:pPr algn="ctr"/>
                      <a:r>
                        <a:rPr lang="en-US" sz="1400" b="1" dirty="0">
                          <a:solidFill>
                            <a:srgbClr val="000000"/>
                          </a:solidFill>
                        </a:rPr>
                        <a:t>5</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400" b="1" dirty="0">
                          <a:solidFill>
                            <a:srgbClr val="000000"/>
                          </a:solidFill>
                        </a:rPr>
                        <a:t>STRIIM</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kern="1200" dirty="0">
                          <a:solidFill>
                            <a:srgbClr val="000000"/>
                          </a:solidFill>
                          <a:effectLst/>
                          <a:latin typeface="+mn-lt"/>
                          <a:ea typeface="+mn-ea"/>
                          <a:cs typeface="+mn-cs"/>
                        </a:rPr>
                        <a:t>Not clear on the solution</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5288"/>
                  </a:ext>
                </a:extLst>
              </a:tr>
              <a:tr h="551978">
                <a:tc>
                  <a:txBody>
                    <a:bodyPr/>
                    <a:lstStyle/>
                    <a:p>
                      <a:pPr algn="ctr"/>
                      <a:r>
                        <a:rPr lang="en-US" sz="1400" b="1" dirty="0">
                          <a:solidFill>
                            <a:srgbClr val="000000"/>
                          </a:solidFill>
                        </a:rPr>
                        <a:t>6</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Qlik(Attunity) Replicate</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gridSpan="2">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lang="en-US" sz="1400" b="0" i="0" u="none" kern="1200" spc="0" dirty="0">
                          <a:solidFill>
                            <a:srgbClr val="000000"/>
                          </a:solidFill>
                          <a:latin typeface="Arial" panose="020B0604020202020204" pitchFamily="34" charset="0"/>
                          <a:ea typeface="+mn-ea"/>
                          <a:cs typeface="+mn-cs"/>
                        </a:rPr>
                        <a:t>High-performance universal data replication platform that is easy to use and offers quick time to value.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u="none" kern="1200" spc="0" dirty="0">
                          <a:solidFill>
                            <a:srgbClr val="000000"/>
                          </a:solidFill>
                          <a:latin typeface="Arial" panose="020B0604020202020204" pitchFamily="34" charset="0"/>
                          <a:ea typeface="+mn-ea"/>
                          <a:cs typeface="+mn-cs"/>
                        </a:rPr>
                        <a:t>Applicable</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9802193"/>
                  </a:ext>
                </a:extLst>
              </a:tr>
              <a:tr h="551978">
                <a:tc>
                  <a:txBody>
                    <a:bodyPr/>
                    <a:lstStyle/>
                    <a:p>
                      <a:pPr algn="ctr"/>
                      <a:endParaRPr lang="en-US" sz="1400" b="1" dirty="0">
                        <a:solidFill>
                          <a:srgbClr val="000000"/>
                        </a:solidFill>
                      </a:endParaRP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400" b="1" dirty="0">
                          <a:solidFill>
                            <a:srgbClr val="000000"/>
                          </a:solidFill>
                        </a:rPr>
                        <a:t>Other Tools</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285750" indent="-285750" rtl="0" fontAlgn="ctr">
                        <a:buFont typeface="Arial" panose="020B0604020202020204" pitchFamily="34" charset="0"/>
                        <a:buChar char="•"/>
                      </a:pPr>
                      <a:r>
                        <a:rPr lang="en-US" sz="1400" b="0" i="0" u="none" kern="1200" spc="0" dirty="0">
                          <a:solidFill>
                            <a:srgbClr val="000000"/>
                          </a:solidFill>
                          <a:latin typeface="Arial" panose="020B0604020202020204" pitchFamily="34" charset="0"/>
                          <a:ea typeface="+mn-ea"/>
                          <a:cs typeface="+mn-cs"/>
                        </a:rPr>
                        <a:t>HIT Software DB Moto</a:t>
                      </a:r>
                    </a:p>
                    <a:p>
                      <a:pPr marL="285750" indent="-285750" rtl="0" fontAlgn="ctr">
                        <a:buFont typeface="Arial" panose="020B0604020202020204" pitchFamily="34" charset="0"/>
                        <a:buChar char="•"/>
                      </a:pPr>
                      <a:r>
                        <a:rPr lang="en-US" sz="1400" b="0" i="0" u="none" kern="1200" spc="0" dirty="0">
                          <a:solidFill>
                            <a:srgbClr val="000000"/>
                          </a:solidFill>
                          <a:latin typeface="Arial" panose="020B0604020202020204" pitchFamily="34" charset="0"/>
                          <a:ea typeface="+mn-ea"/>
                          <a:cs typeface="+mn-cs"/>
                        </a:rPr>
                        <a:t>Syniti Data Replication</a:t>
                      </a:r>
                    </a:p>
                    <a:p>
                      <a:pPr marL="285750" indent="-285750" rtl="0" fontAlgn="ctr">
                        <a:buFont typeface="Arial" panose="020B0604020202020204" pitchFamily="34" charset="0"/>
                        <a:buChar char="•"/>
                      </a:pPr>
                      <a:r>
                        <a:rPr lang="en-US" sz="1400" b="0" i="0" u="none" kern="1200" spc="0" dirty="0">
                          <a:solidFill>
                            <a:srgbClr val="000000"/>
                          </a:solidFill>
                          <a:latin typeface="Arial" panose="020B0604020202020204" pitchFamily="34" charset="0"/>
                          <a:ea typeface="+mn-ea"/>
                          <a:cs typeface="+mn-cs"/>
                        </a:rPr>
                        <a:t>Cdata Sync</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rtl="0" fontAlgn="ctr">
                        <a:buFont typeface="Arial" panose="020B0604020202020204" pitchFamily="34" charset="0"/>
                        <a:buChar char="•"/>
                      </a:pPr>
                      <a:r>
                        <a:rPr lang="en-US" sz="1400" b="0" i="0" u="none" kern="1200" spc="0" dirty="0">
                          <a:solidFill>
                            <a:srgbClr val="000000"/>
                          </a:solidFill>
                          <a:latin typeface="Arial" panose="020B0604020202020204" pitchFamily="34" charset="0"/>
                          <a:ea typeface="+mn-ea"/>
                          <a:cs typeface="+mn-cs"/>
                        </a:rPr>
                        <a:t>Data Virtuality Pipes</a:t>
                      </a:r>
                    </a:p>
                    <a:p>
                      <a:pPr marL="285750" indent="-285750" rtl="0" fontAlgn="ctr">
                        <a:buFont typeface="Arial" panose="020B0604020202020204" pitchFamily="34" charset="0"/>
                        <a:buChar char="•"/>
                      </a:pPr>
                      <a:r>
                        <a:rPr lang="en-US" sz="1400" b="0" i="0" u="none" kern="1200" spc="0" dirty="0">
                          <a:solidFill>
                            <a:srgbClr val="000000"/>
                          </a:solidFill>
                          <a:latin typeface="Arial" panose="020B0604020202020204" pitchFamily="34" charset="0"/>
                          <a:ea typeface="+mn-ea"/>
                          <a:cs typeface="+mn-cs"/>
                        </a:rPr>
                        <a:t>Matillion</a:t>
                      </a:r>
                    </a:p>
                    <a:p>
                      <a:pPr marL="285750" indent="-285750" rtl="0" fontAlgn="ctr">
                        <a:buFont typeface="Arial" panose="020B0604020202020204" pitchFamily="34" charset="0"/>
                        <a:buChar char="•"/>
                      </a:pPr>
                      <a:r>
                        <a:rPr lang="en-US" sz="1400" b="0" i="0" u="none" kern="1200" spc="0" dirty="0">
                          <a:solidFill>
                            <a:srgbClr val="000000"/>
                          </a:solidFill>
                          <a:latin typeface="Arial" panose="020B0604020202020204" pitchFamily="34" charset="0"/>
                          <a:ea typeface="+mn-ea"/>
                          <a:cs typeface="+mn-cs"/>
                        </a:rPr>
                        <a:t>Equalum</a:t>
                      </a: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5743045"/>
                  </a:ext>
                </a:extLst>
              </a:tr>
            </a:tbl>
          </a:graphicData>
        </a:graphic>
      </p:graphicFrame>
      <p:sp>
        <p:nvSpPr>
          <p:cNvPr id="4" name="TextBox 3">
            <a:extLst>
              <a:ext uri="{FF2B5EF4-FFF2-40B4-BE49-F238E27FC236}">
                <a16:creationId xmlns:a16="http://schemas.microsoft.com/office/drawing/2014/main" id="{23FAEF69-72A6-754F-BCFA-859345B7B4A2}"/>
              </a:ext>
            </a:extLst>
          </p:cNvPr>
          <p:cNvSpPr txBox="1"/>
          <p:nvPr/>
        </p:nvSpPr>
        <p:spPr>
          <a:xfrm>
            <a:off x="438642" y="6691801"/>
            <a:ext cx="7457096" cy="166199"/>
          </a:xfrm>
          <a:prstGeom prst="rect">
            <a:avLst/>
          </a:prstGeom>
          <a:noFill/>
        </p:spPr>
        <p:txBody>
          <a:bodyPr wrap="square" lIns="0" tIns="0" rIns="0" bIns="0" rtlCol="0" anchor="t">
            <a:spAutoFit/>
          </a:bodyPr>
          <a:lstStyle/>
          <a:p>
            <a:pPr>
              <a:lnSpc>
                <a:spcPct val="90000"/>
              </a:lnSpc>
              <a:spcAft>
                <a:spcPts val="600"/>
              </a:spcAft>
            </a:pPr>
            <a:r>
              <a:rPr lang="en-US" sz="1200" dirty="0">
                <a:solidFill>
                  <a:srgbClr val="0038AE"/>
                </a:solidFill>
              </a:rPr>
              <a:t>Detailed options explained in additional slides</a:t>
            </a:r>
          </a:p>
        </p:txBody>
      </p:sp>
    </p:spTree>
    <p:extLst>
      <p:ext uri="{BB962C8B-B14F-4D97-AF65-F5344CB8AC3E}">
        <p14:creationId xmlns:p14="http://schemas.microsoft.com/office/powerpoint/2010/main" val="3237521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BABF-C686-D24F-B952-556464FDB764}"/>
              </a:ext>
            </a:extLst>
          </p:cNvPr>
          <p:cNvSpPr>
            <a:spLocks noGrp="1"/>
          </p:cNvSpPr>
          <p:nvPr>
            <p:ph type="title"/>
          </p:nvPr>
        </p:nvSpPr>
        <p:spPr>
          <a:xfrm>
            <a:off x="438642" y="382766"/>
            <a:ext cx="10933350" cy="332399"/>
          </a:xfrm>
        </p:spPr>
        <p:txBody>
          <a:bodyPr/>
          <a:lstStyle/>
          <a:p>
            <a:r>
              <a:rPr lang="en-US" dirty="0">
                <a:solidFill>
                  <a:srgbClr val="0038AE"/>
                </a:solidFill>
              </a:rPr>
              <a:t>Narrowing CDC Options – </a:t>
            </a:r>
          </a:p>
        </p:txBody>
      </p:sp>
      <p:graphicFrame>
        <p:nvGraphicFramePr>
          <p:cNvPr id="3" name="Table 21">
            <a:extLst>
              <a:ext uri="{FF2B5EF4-FFF2-40B4-BE49-F238E27FC236}">
                <a16:creationId xmlns:a16="http://schemas.microsoft.com/office/drawing/2014/main" id="{1B15A826-8382-644E-997B-4CEF3E39FFF4}"/>
              </a:ext>
            </a:extLst>
          </p:cNvPr>
          <p:cNvGraphicFramePr>
            <a:graphicFrameLocks noGrp="1"/>
          </p:cNvGraphicFramePr>
          <p:nvPr>
            <p:extLst>
              <p:ext uri="{D42A27DB-BD31-4B8C-83A1-F6EECF244321}">
                <p14:modId xmlns:p14="http://schemas.microsoft.com/office/powerpoint/2010/main" val="4082075357"/>
              </p:ext>
            </p:extLst>
          </p:nvPr>
        </p:nvGraphicFramePr>
        <p:xfrm>
          <a:off x="438642" y="955199"/>
          <a:ext cx="10391654" cy="5384789"/>
        </p:xfrm>
        <a:graphic>
          <a:graphicData uri="http://schemas.openxmlformats.org/drawingml/2006/table">
            <a:tbl>
              <a:tblPr firstRow="1" bandRow="1">
                <a:tableStyleId>{2D5ABB26-0587-4C30-8999-92F81FD0307C}</a:tableStyleId>
              </a:tblPr>
              <a:tblGrid>
                <a:gridCol w="150804">
                  <a:extLst>
                    <a:ext uri="{9D8B030D-6E8A-4147-A177-3AD203B41FA5}">
                      <a16:colId xmlns:a16="http://schemas.microsoft.com/office/drawing/2014/main" val="3523281767"/>
                    </a:ext>
                  </a:extLst>
                </a:gridCol>
                <a:gridCol w="2058760">
                  <a:extLst>
                    <a:ext uri="{9D8B030D-6E8A-4147-A177-3AD203B41FA5}">
                      <a16:colId xmlns:a16="http://schemas.microsoft.com/office/drawing/2014/main" val="1401543872"/>
                    </a:ext>
                  </a:extLst>
                </a:gridCol>
                <a:gridCol w="2034928">
                  <a:extLst>
                    <a:ext uri="{9D8B030D-6E8A-4147-A177-3AD203B41FA5}">
                      <a16:colId xmlns:a16="http://schemas.microsoft.com/office/drawing/2014/main" val="349285123"/>
                    </a:ext>
                  </a:extLst>
                </a:gridCol>
                <a:gridCol w="1882308">
                  <a:extLst>
                    <a:ext uri="{9D8B030D-6E8A-4147-A177-3AD203B41FA5}">
                      <a16:colId xmlns:a16="http://schemas.microsoft.com/office/drawing/2014/main" val="1122546516"/>
                    </a:ext>
                  </a:extLst>
                </a:gridCol>
                <a:gridCol w="2132427">
                  <a:extLst>
                    <a:ext uri="{9D8B030D-6E8A-4147-A177-3AD203B41FA5}">
                      <a16:colId xmlns:a16="http://schemas.microsoft.com/office/drawing/2014/main" val="868242901"/>
                    </a:ext>
                  </a:extLst>
                </a:gridCol>
                <a:gridCol w="2132427">
                  <a:extLst>
                    <a:ext uri="{9D8B030D-6E8A-4147-A177-3AD203B41FA5}">
                      <a16:colId xmlns:a16="http://schemas.microsoft.com/office/drawing/2014/main" val="53821463"/>
                    </a:ext>
                  </a:extLst>
                </a:gridCol>
              </a:tblGrid>
              <a:tr h="474311">
                <a:tc gridSpan="2">
                  <a:txBody>
                    <a:bodyPr/>
                    <a:lstStyle/>
                    <a:p>
                      <a:pPr algn="l"/>
                      <a:r>
                        <a:rPr lang="en-US" sz="1800" b="1" dirty="0">
                          <a:solidFill>
                            <a:schemeClr val="bg1"/>
                          </a:solidFill>
                        </a:rPr>
                        <a:t>         Option</a:t>
                      </a:r>
                    </a:p>
                  </a:txBody>
                  <a:tcPr marL="0" marR="0" marT="0" marB="90000" anchor="b">
                    <a:lnL>
                      <a:noFill/>
                    </a:lnL>
                    <a:lnR w="9525" cap="flat" cmpd="sng" algn="ctr">
                      <a:noFill/>
                      <a:prstDash val="sysDot"/>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l"/>
                      <a:endParaRPr lang="en-US" sz="1400" b="1" dirty="0">
                        <a:solidFill>
                          <a:srgbClr val="00148C"/>
                        </a:solidFill>
                      </a:endParaRPr>
                    </a:p>
                  </a:txBody>
                  <a:tcPr marL="0" marR="0" marT="0" marB="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a:noFill/>
                    </a:lnT>
                    <a:lnB w="952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chemeClr val="bg1"/>
                          </a:solidFill>
                        </a:rPr>
                        <a:t>Cost</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b="1" dirty="0">
                          <a:solidFill>
                            <a:schemeClr val="bg1"/>
                          </a:solidFill>
                        </a:rPr>
                        <a:t>Maintenance</a:t>
                      </a:r>
                    </a:p>
                  </a:txBody>
                  <a:tcPr marL="0" marR="0" marT="0" marB="90000" anchor="b">
                    <a:lnL>
                      <a:noFill/>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b="1" dirty="0">
                          <a:solidFill>
                            <a:schemeClr val="bg1"/>
                          </a:solidFill>
                        </a:rPr>
                        <a:t>Go to Market Time</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b="1" dirty="0">
                          <a:solidFill>
                            <a:schemeClr val="bg1"/>
                          </a:solidFill>
                        </a:rPr>
                        <a:t>Overall Rank</a:t>
                      </a:r>
                    </a:p>
                  </a:txBody>
                  <a:tcPr marL="0" marR="0" marT="0" marB="90000" anchor="b">
                    <a:lnL w="9525" cap="flat" cmpd="sng" algn="ctr">
                      <a:noFill/>
                      <a:prstDash val="sysDot"/>
                      <a:round/>
                      <a:headEnd type="none" w="med" len="med"/>
                      <a:tailEnd type="none" w="med" len="med"/>
                    </a:lnL>
                    <a:lnR>
                      <a:noFill/>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81972395"/>
                  </a:ext>
                </a:extLst>
              </a:tr>
              <a:tr h="625669">
                <a:tc>
                  <a:txBody>
                    <a:bodyPr/>
                    <a:lstStyle/>
                    <a:p>
                      <a:pPr algn="ctr"/>
                      <a:r>
                        <a:rPr lang="en-US" sz="1400" b="1" dirty="0">
                          <a:solidFill>
                            <a:srgbClr val="000000"/>
                          </a:solidFill>
                        </a:rPr>
                        <a:t>1</a:t>
                      </a:r>
                    </a:p>
                  </a:txBody>
                  <a:tcPr marL="18000" marR="18000" marT="18000" marB="18000" anchor="ctr">
                    <a:lnL>
                      <a:noFill/>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400" b="1" i="0" u="none" kern="1200" spc="0" dirty="0">
                          <a:solidFill>
                            <a:srgbClr val="000000"/>
                          </a:solidFill>
                          <a:latin typeface="Arial" panose="020B0604020202020204" pitchFamily="34" charset="0"/>
                          <a:ea typeface="+mn-ea"/>
                          <a:cs typeface="+mn-cs"/>
                        </a:rPr>
                        <a:t>Oracle Golden Gate</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a:noFill/>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1905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076410"/>
                  </a:ext>
                </a:extLst>
              </a:tr>
              <a:tr h="692299">
                <a:tc>
                  <a:txBody>
                    <a:bodyPr/>
                    <a:lstStyle/>
                    <a:p>
                      <a:pPr algn="ctr"/>
                      <a:r>
                        <a:rPr lang="en-US" sz="1400" b="1" dirty="0">
                          <a:solidFill>
                            <a:srgbClr val="000000"/>
                          </a:solidFill>
                        </a:rPr>
                        <a:t>2</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IBM Data Replication(IDR)</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5375179"/>
                  </a:ext>
                </a:extLst>
              </a:tr>
              <a:tr h="692299">
                <a:tc>
                  <a:txBody>
                    <a:bodyPr/>
                    <a:lstStyle/>
                    <a:p>
                      <a:pPr algn="ctr"/>
                      <a:r>
                        <a:rPr lang="en-US" sz="1400" b="1" dirty="0">
                          <a:solidFill>
                            <a:srgbClr val="000000"/>
                          </a:solidFill>
                        </a:rPr>
                        <a:t>3</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IBM Infosphere</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611178"/>
                  </a:ext>
                </a:extLst>
              </a:tr>
              <a:tr h="692299">
                <a:tc>
                  <a:txBody>
                    <a:bodyPr/>
                    <a:lstStyle/>
                    <a:p>
                      <a:pPr algn="ctr"/>
                      <a:r>
                        <a:rPr lang="en-US" sz="1400" b="1" i="0" u="none" kern="1200" spc="0" dirty="0">
                          <a:solidFill>
                            <a:srgbClr val="000000"/>
                          </a:solidFill>
                          <a:latin typeface="Arial" panose="020B0604020202020204" pitchFamily="34" charset="0"/>
                          <a:ea typeface="+mn-ea"/>
                          <a:cs typeface="+mn-cs"/>
                        </a:rPr>
                        <a:t>4</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IBM DB2 Analytics Accelerator (IDAA)</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6114329"/>
                  </a:ext>
                </a:extLst>
              </a:tr>
              <a:tr h="551978">
                <a:tc>
                  <a:txBody>
                    <a:bodyPr/>
                    <a:lstStyle/>
                    <a:p>
                      <a:pPr algn="ctr"/>
                      <a:r>
                        <a:rPr lang="en-US" sz="1400" b="1" dirty="0">
                          <a:solidFill>
                            <a:srgbClr val="000000"/>
                          </a:solidFill>
                        </a:rPr>
                        <a:t>5</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Kafka Connector</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182157"/>
                  </a:ext>
                </a:extLst>
              </a:tr>
              <a:tr h="551978">
                <a:tc>
                  <a:txBody>
                    <a:bodyPr/>
                    <a:lstStyle/>
                    <a:p>
                      <a:pPr algn="ctr"/>
                      <a:r>
                        <a:rPr lang="en-US" sz="1400" b="1" dirty="0">
                          <a:solidFill>
                            <a:srgbClr val="000000"/>
                          </a:solidFill>
                        </a:rPr>
                        <a:t>6</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400" b="1" dirty="0">
                          <a:solidFill>
                            <a:srgbClr val="000000"/>
                          </a:solidFill>
                        </a:rPr>
                        <a:t>STRIIM</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5775288"/>
                  </a:ext>
                </a:extLst>
              </a:tr>
              <a:tr h="551978">
                <a:tc>
                  <a:txBody>
                    <a:bodyPr/>
                    <a:lstStyle/>
                    <a:p>
                      <a:pPr algn="ctr"/>
                      <a:r>
                        <a:rPr lang="en-US" sz="1400" b="1" dirty="0">
                          <a:solidFill>
                            <a:srgbClr val="000000"/>
                          </a:solidFill>
                        </a:rPr>
                        <a:t>7</a:t>
                      </a: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kern="1200" spc="0" dirty="0">
                          <a:solidFill>
                            <a:srgbClr val="000000"/>
                          </a:solidFill>
                          <a:latin typeface="Arial" panose="020B0604020202020204" pitchFamily="34" charset="0"/>
                          <a:ea typeface="+mn-ea"/>
                          <a:cs typeface="+mn-cs"/>
                        </a:rPr>
                        <a:t>Qlik(Attunity) Replicate</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64800" marR="0" lvl="1"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9802193"/>
                  </a:ext>
                </a:extLst>
              </a:tr>
              <a:tr h="551978">
                <a:tc>
                  <a:txBody>
                    <a:bodyPr/>
                    <a:lstStyle/>
                    <a:p>
                      <a:pPr algn="ctr"/>
                      <a:endParaRPr lang="en-US" sz="1400" b="1" dirty="0">
                        <a:solidFill>
                          <a:srgbClr val="000000"/>
                        </a:solidFill>
                      </a:endParaRPr>
                    </a:p>
                  </a:txBody>
                  <a:tcPr marL="18000" marR="18000" marT="18000" marB="18000" anchor="ctr">
                    <a:lnL>
                      <a:noFill/>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sz="1400" b="1" dirty="0">
                          <a:solidFill>
                            <a:srgbClr val="000000"/>
                          </a:solidFill>
                        </a:rPr>
                        <a:t>Others</a:t>
                      </a:r>
                    </a:p>
                  </a:txBody>
                  <a:tcPr marL="54000" marR="54000" marT="54000" marB="54000" anchor="ctr">
                    <a:lnL w="9525" cap="flat" cmpd="sng" algn="ctr">
                      <a:noFill/>
                      <a:prstDash val="sysDot"/>
                      <a:round/>
                      <a:headEnd type="none" w="med" len="med"/>
                      <a:tailEnd type="none" w="med" len="med"/>
                    </a:lnL>
                    <a:lnR w="9525" cap="flat" cmpd="sng" algn="ctr">
                      <a:noFill/>
                      <a:prstDash val="sysDot"/>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285750" indent="-285750" rtl="0" fontAlgn="ctr">
                        <a:buFont typeface="Arial" panose="020B0604020202020204" pitchFamily="34" charset="0"/>
                        <a:buChar char="•"/>
                      </a:pPr>
                      <a:endParaRPr lang="en-US" sz="1400" b="0" i="0" u="none" kern="1200" spc="0" dirty="0">
                        <a:solidFill>
                          <a:srgbClr val="000000"/>
                        </a:solidFill>
                        <a:latin typeface="Arial" panose="020B0604020202020204" pitchFamily="34" charset="0"/>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64800" marR="0" lvl="1" indent="0" algn="ctr"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lang="en-US" sz="1400" kern="1200" dirty="0">
                        <a:solidFill>
                          <a:srgbClr val="000000"/>
                        </a:solidFill>
                        <a:effectLst/>
                        <a:latin typeface="+mn-lt"/>
                        <a:ea typeface="+mn-ea"/>
                        <a:cs typeface="+mn-cs"/>
                      </a:endParaRPr>
                    </a:p>
                  </a:txBody>
                  <a:tcPr marL="54000" marR="54000" marT="54000" marB="54000" anchor="ctr">
                    <a:lnL w="9525" cap="flat" cmpd="sng" algn="ctr">
                      <a:noFill/>
                      <a:prstDash val="sysDot"/>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5743045"/>
                  </a:ext>
                </a:extLst>
              </a:tr>
            </a:tbl>
          </a:graphicData>
        </a:graphic>
      </p:graphicFrame>
      <p:sp>
        <p:nvSpPr>
          <p:cNvPr id="4" name="TextBox 3">
            <a:extLst>
              <a:ext uri="{FF2B5EF4-FFF2-40B4-BE49-F238E27FC236}">
                <a16:creationId xmlns:a16="http://schemas.microsoft.com/office/drawing/2014/main" id="{23FAEF69-72A6-754F-BCFA-859345B7B4A2}"/>
              </a:ext>
            </a:extLst>
          </p:cNvPr>
          <p:cNvSpPr txBox="1"/>
          <p:nvPr/>
        </p:nvSpPr>
        <p:spPr>
          <a:xfrm>
            <a:off x="438642" y="6691801"/>
            <a:ext cx="7457096" cy="166199"/>
          </a:xfrm>
          <a:prstGeom prst="rect">
            <a:avLst/>
          </a:prstGeom>
          <a:noFill/>
        </p:spPr>
        <p:txBody>
          <a:bodyPr wrap="square" lIns="0" tIns="0" rIns="0" bIns="0" rtlCol="0" anchor="t">
            <a:spAutoFit/>
          </a:bodyPr>
          <a:lstStyle/>
          <a:p>
            <a:pPr>
              <a:lnSpc>
                <a:spcPct val="90000"/>
              </a:lnSpc>
              <a:spcAft>
                <a:spcPts val="600"/>
              </a:spcAft>
            </a:pPr>
            <a:r>
              <a:rPr lang="en-US" sz="1200" dirty="0">
                <a:solidFill>
                  <a:srgbClr val="0038AE"/>
                </a:solidFill>
              </a:rPr>
              <a:t>Detailed options explained in additional slides</a:t>
            </a:r>
          </a:p>
        </p:txBody>
      </p:sp>
    </p:spTree>
    <p:extLst>
      <p:ext uri="{BB962C8B-B14F-4D97-AF65-F5344CB8AC3E}">
        <p14:creationId xmlns:p14="http://schemas.microsoft.com/office/powerpoint/2010/main" val="26377813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9CB65-45DF-7243-AB36-9EB53127C0EA}"/>
              </a:ext>
            </a:extLst>
          </p:cNvPr>
          <p:cNvSpPr/>
          <p:nvPr/>
        </p:nvSpPr>
        <p:spPr>
          <a:xfrm>
            <a:off x="492840" y="923544"/>
            <a:ext cx="8514000" cy="1384995"/>
          </a:xfrm>
          <a:prstGeom prst="rect">
            <a:avLst/>
          </a:prstGeom>
        </p:spPr>
        <p:txBody>
          <a:bodyPr wrap="square">
            <a:spAutoFit/>
          </a:bodyPr>
          <a:lstStyle/>
          <a:p>
            <a:pPr marL="342900" fontAlgn="ctr"/>
            <a:r>
              <a:rPr lang="en-US" sz="1200" b="1" dirty="0">
                <a:solidFill>
                  <a:srgbClr val="000000"/>
                </a:solidFill>
                <a:latin typeface="Calibri" panose="020F0502020204030204" pitchFamily="34" charset="0"/>
              </a:rPr>
              <a:t>CDC Replication</a:t>
            </a:r>
            <a:r>
              <a:rPr lang="en-US" sz="1200" dirty="0">
                <a:solidFill>
                  <a:srgbClr val="000000"/>
                </a:solidFill>
                <a:latin typeface="Calibri" panose="020F0502020204030204" pitchFamily="34" charset="0"/>
              </a:rPr>
              <a:t>:</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CDC provides low-impact capture and fast delivery of data changes for key information management initiatives including dynamic data warehousing, master data management, application consolidations or migrations, operational BI, and enabling SOA projects. </a:t>
            </a: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CDC also helps reduce processing overhead and network traffic by sending only the data that has changed. You can perform replication either continuously or periodically. When data is transferred from a source server, it can be remapped or transformed in the target environment. </a:t>
            </a:r>
            <a:endParaRPr lang="en-US" sz="1100" dirty="0">
              <a:effectLst/>
              <a:latin typeface="Calibri" panose="020F0502020204030204" pitchFamily="34" charset="0"/>
            </a:endParaRPr>
          </a:p>
        </p:txBody>
      </p:sp>
      <p:sp>
        <p:nvSpPr>
          <p:cNvPr id="5" name="Title 1">
            <a:extLst>
              <a:ext uri="{FF2B5EF4-FFF2-40B4-BE49-F238E27FC236}">
                <a16:creationId xmlns:a16="http://schemas.microsoft.com/office/drawing/2014/main" id="{131C4A2E-DFC4-7D42-ACE9-C1FD445CA17F}"/>
              </a:ext>
            </a:extLst>
          </p:cNvPr>
          <p:cNvSpPr>
            <a:spLocks noGrp="1"/>
          </p:cNvSpPr>
          <p:nvPr>
            <p:ph type="title"/>
          </p:nvPr>
        </p:nvSpPr>
        <p:spPr>
          <a:xfrm>
            <a:off x="765810" y="2577326"/>
            <a:ext cx="10933350" cy="276999"/>
          </a:xfrm>
        </p:spPr>
        <p:txBody>
          <a:bodyPr/>
          <a:lstStyle/>
          <a:p>
            <a:r>
              <a:rPr lang="en-US" sz="2000" dirty="0">
                <a:solidFill>
                  <a:srgbClr val="0038AE"/>
                </a:solidFill>
              </a:rPr>
              <a:t>CDC Options Details</a:t>
            </a:r>
          </a:p>
        </p:txBody>
      </p:sp>
      <p:sp>
        <p:nvSpPr>
          <p:cNvPr id="6" name="Rectangle 5">
            <a:extLst>
              <a:ext uri="{FF2B5EF4-FFF2-40B4-BE49-F238E27FC236}">
                <a16:creationId xmlns:a16="http://schemas.microsoft.com/office/drawing/2014/main" id="{4C1DCD9B-7BBE-0E40-9783-64251E3FF7FC}"/>
              </a:ext>
            </a:extLst>
          </p:cNvPr>
          <p:cNvSpPr/>
          <p:nvPr/>
        </p:nvSpPr>
        <p:spPr>
          <a:xfrm>
            <a:off x="535980" y="4470330"/>
            <a:ext cx="9492408" cy="1200329"/>
          </a:xfrm>
          <a:prstGeom prst="rect">
            <a:avLst/>
          </a:prstGeom>
        </p:spPr>
        <p:txBody>
          <a:bodyPr wrap="square">
            <a:spAutoFit/>
          </a:bodyPr>
          <a:lstStyle/>
          <a:p>
            <a:pPr marL="342900" fontAlgn="ctr"/>
            <a:r>
              <a:rPr lang="en-US" sz="1200" b="1" dirty="0">
                <a:solidFill>
                  <a:srgbClr val="000000"/>
                </a:solidFill>
                <a:latin typeface="Calibri" panose="020F0502020204030204" pitchFamily="34" charset="0"/>
              </a:rPr>
              <a:t>IBM Data Replication for Db2 for z/OS remote source (IDR):</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IBM released Db2 for z/OS Remote Capture as a new solution, although it’s really CDC with a new deployment model – and pricing model.</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The deployment model allows you to </a:t>
            </a:r>
            <a:r>
              <a:rPr lang="en-US" sz="1200" dirty="0">
                <a:solidFill>
                  <a:srgbClr val="00B050"/>
                </a:solidFill>
                <a:latin typeface="Calibri" panose="020F0502020204030204" pitchFamily="34" charset="0"/>
              </a:rPr>
              <a:t>run the replication engine off the mainframe</a:t>
            </a:r>
            <a:r>
              <a:rPr lang="en-US" sz="1200" dirty="0">
                <a:solidFill>
                  <a:srgbClr val="000000"/>
                </a:solidFill>
                <a:latin typeface="Calibri" panose="020F0502020204030204" pitchFamily="34" charset="0"/>
              </a:rPr>
              <a:t>, which reduces MIPs and also allows you to do the replication monitoring and administration off the mainframe (which may mean it’s easier to get new support folks trained, etc.)</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The licensing model is based on the volume of data in Db2 for z/OS – but also supports unlimited targets, at no charge.</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Db2 for z/OS versions 11 and 12</a:t>
            </a:r>
            <a:endParaRPr lang="en-US" sz="1100" dirty="0">
              <a:solidFill>
                <a:srgbClr val="000000"/>
              </a:solidFill>
              <a:effectLst/>
              <a:latin typeface="Calibri" panose="020F0502020204030204" pitchFamily="34" charset="0"/>
            </a:endParaRPr>
          </a:p>
        </p:txBody>
      </p:sp>
      <p:sp>
        <p:nvSpPr>
          <p:cNvPr id="7" name="Rectangle 6">
            <a:extLst>
              <a:ext uri="{FF2B5EF4-FFF2-40B4-BE49-F238E27FC236}">
                <a16:creationId xmlns:a16="http://schemas.microsoft.com/office/drawing/2014/main" id="{CBD9E884-6EB9-A84A-98F5-4EF318028BEF}"/>
              </a:ext>
            </a:extLst>
          </p:cNvPr>
          <p:cNvSpPr/>
          <p:nvPr/>
        </p:nvSpPr>
        <p:spPr>
          <a:xfrm>
            <a:off x="535980" y="3012285"/>
            <a:ext cx="9406128" cy="1200329"/>
          </a:xfrm>
          <a:prstGeom prst="rect">
            <a:avLst/>
          </a:prstGeom>
        </p:spPr>
        <p:txBody>
          <a:bodyPr wrap="square">
            <a:spAutoFit/>
          </a:bodyPr>
          <a:lstStyle/>
          <a:p>
            <a:pPr marL="342900" fontAlgn="ctr"/>
            <a:r>
              <a:rPr lang="en-US" sz="1200" b="1" dirty="0">
                <a:solidFill>
                  <a:srgbClr val="000000"/>
                </a:solidFill>
                <a:latin typeface="Calibri" panose="020F0502020204030204" pitchFamily="34" charset="0"/>
              </a:rPr>
              <a:t>IBM DB2 Analytics Accelerator (IDAA):</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High-speed analysis of your enterprise data for real-time insight under the control and security of IBM Z</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Db2 Analytics Accelerator on Z is the product feature that runs entirely on a mainframe computer. Unlike IBM® Db2 Analytics Accelerator on an IBM Integrated Analytics System, it does not require external hardware.</a:t>
            </a:r>
            <a:endParaRPr lang="en-US" sz="1100" dirty="0">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Reduces data movement</a:t>
            </a:r>
          </a:p>
          <a:p>
            <a:pPr marL="742950" lvl="1" indent="-285750" fontAlgn="ctr">
              <a:buFont typeface="Arial" panose="020B0604020202020204" pitchFamily="34" charset="0"/>
              <a:buChar char="•"/>
            </a:pPr>
            <a:r>
              <a:rPr lang="en-US" sz="1200" dirty="0">
                <a:solidFill>
                  <a:srgbClr val="FA0000"/>
                </a:solidFill>
                <a:latin typeface="Calibri" panose="020F0502020204030204" pitchFamily="34" charset="0"/>
              </a:rPr>
              <a:t>No physical replication is made, queries are performed on the existing DB2 instance</a:t>
            </a:r>
            <a:endParaRPr lang="en-US" sz="1100" dirty="0">
              <a:solidFill>
                <a:srgbClr val="FA0000"/>
              </a:solidFill>
              <a:effectLst/>
              <a:latin typeface="Calibri" panose="020F0502020204030204" pitchFamily="34" charset="0"/>
            </a:endParaRPr>
          </a:p>
        </p:txBody>
      </p:sp>
    </p:spTree>
    <p:extLst>
      <p:ext uri="{BB962C8B-B14F-4D97-AF65-F5344CB8AC3E}">
        <p14:creationId xmlns:p14="http://schemas.microsoft.com/office/powerpoint/2010/main" val="1537602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B29ED-FC4B-AE4D-A9AC-E90FF2AA7699}"/>
              </a:ext>
            </a:extLst>
          </p:cNvPr>
          <p:cNvSpPr/>
          <p:nvPr/>
        </p:nvSpPr>
        <p:spPr>
          <a:xfrm>
            <a:off x="487680" y="749576"/>
            <a:ext cx="9406128" cy="1384995"/>
          </a:xfrm>
          <a:prstGeom prst="rect">
            <a:avLst/>
          </a:prstGeom>
        </p:spPr>
        <p:txBody>
          <a:bodyPr wrap="square">
            <a:spAutoFit/>
          </a:bodyPr>
          <a:lstStyle/>
          <a:p>
            <a:pPr marL="342900" fontAlgn="ctr"/>
            <a:r>
              <a:rPr lang="en-US" sz="1200" b="1" dirty="0">
                <a:solidFill>
                  <a:srgbClr val="000000"/>
                </a:solidFill>
                <a:latin typeface="Calibri" panose="020F0502020204030204" pitchFamily="34" charset="0"/>
              </a:rPr>
              <a:t>Kafka Connector:</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You can replicate from any supported CDC Replication source to a Kafka cluster by using the CDC Replication Engine for Kafka. This engine writes Kafka messages that contain the replicated data to Kafka topics.</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CDC Replication has two methods for writing to the Kafka topics: a Java API and a REST server protocol. When using the Java™ API, Kafka consumers read the Kafka topics that are populated by CDC Replication using a de-serializer that is compatible with the CDC Avro binary format</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FA0000"/>
                </a:solidFill>
                <a:latin typeface="Calibri" panose="020F0502020204030204" pitchFamily="34" charset="0"/>
              </a:rPr>
              <a:t>Cost MIPS and stability concerns</a:t>
            </a:r>
            <a:endParaRPr lang="en-US" sz="1100" dirty="0">
              <a:solidFill>
                <a:srgbClr val="FA0000"/>
              </a:solidFill>
              <a:effectLst/>
              <a:latin typeface="Calibri" panose="020F0502020204030204" pitchFamily="34" charset="0"/>
            </a:endParaRPr>
          </a:p>
        </p:txBody>
      </p:sp>
      <p:sp>
        <p:nvSpPr>
          <p:cNvPr id="5" name="Rectangle 4">
            <a:extLst>
              <a:ext uri="{FF2B5EF4-FFF2-40B4-BE49-F238E27FC236}">
                <a16:creationId xmlns:a16="http://schemas.microsoft.com/office/drawing/2014/main" id="{523863A0-F571-9345-A054-56E3D9DF7DE6}"/>
              </a:ext>
            </a:extLst>
          </p:cNvPr>
          <p:cNvSpPr/>
          <p:nvPr/>
        </p:nvSpPr>
        <p:spPr>
          <a:xfrm>
            <a:off x="487680" y="3767096"/>
            <a:ext cx="9406128" cy="1015663"/>
          </a:xfrm>
          <a:prstGeom prst="rect">
            <a:avLst/>
          </a:prstGeom>
        </p:spPr>
        <p:txBody>
          <a:bodyPr wrap="square">
            <a:spAutoFit/>
          </a:bodyPr>
          <a:lstStyle/>
          <a:p>
            <a:pPr marL="342900" fontAlgn="ctr"/>
            <a:r>
              <a:rPr lang="en-US" sz="1200" b="1" dirty="0">
                <a:solidFill>
                  <a:srgbClr val="000000"/>
                </a:solidFill>
                <a:latin typeface="Calibri" panose="020F0502020204030204" pitchFamily="34" charset="0"/>
              </a:rPr>
              <a:t>Qlik (Attunity) Replicate:</a:t>
            </a: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Qlik Replicate (formerly Attunity Replicate) is a high-performance universal data replication platform that is easy to use and offers quick time to value and substantial cost savings when compared to other tools.</a:t>
            </a: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Supports snapshot and real-time or </a:t>
            </a:r>
            <a:r>
              <a:rPr lang="en-US" sz="1200" dirty="0">
                <a:solidFill>
                  <a:srgbClr val="00B050"/>
                </a:solidFill>
                <a:latin typeface="Calibri" panose="020F0502020204030204" pitchFamily="34" charset="0"/>
              </a:rPr>
              <a:t>batch-optimized transactional replication</a:t>
            </a:r>
            <a:r>
              <a:rPr lang="en-US" sz="1200" dirty="0">
                <a:solidFill>
                  <a:srgbClr val="000000"/>
                </a:solidFill>
                <a:latin typeface="Calibri" panose="020F0502020204030204" pitchFamily="34" charset="0"/>
              </a:rPr>
              <a:t>, leveraging log-based change data capture, or </a:t>
            </a:r>
            <a:r>
              <a:rPr lang="en-US" sz="1200" dirty="0">
                <a:solidFill>
                  <a:srgbClr val="000000"/>
                </a:solidFill>
                <a:latin typeface="Calibri" panose="020F0502020204030204" pitchFamily="34" charset="0"/>
                <a:hlinkClick r:id="rId2">
                  <a:extLst>
                    <a:ext uri="{A12FA001-AC4F-418D-AE19-62706E023703}">
                      <ahyp:hlinkClr xmlns:ahyp="http://schemas.microsoft.com/office/drawing/2018/hyperlinkcolor" val="tx"/>
                    </a:ext>
                  </a:extLst>
                </a:hlinkClick>
              </a:rPr>
              <a:t>CDC for database</a:t>
            </a:r>
            <a:r>
              <a:rPr lang="en-US" sz="1200" dirty="0">
                <a:solidFill>
                  <a:srgbClr val="000000"/>
                </a:solidFill>
                <a:latin typeface="Calibri" panose="020F0502020204030204" pitchFamily="34" charset="0"/>
              </a:rPr>
              <a:t> replication technology</a:t>
            </a:r>
            <a:endParaRPr lang="en-US" sz="1100" dirty="0">
              <a:solidFill>
                <a:srgbClr val="FA0000"/>
              </a:solidFill>
              <a:effectLst/>
              <a:latin typeface="Calibri" panose="020F0502020204030204" pitchFamily="34" charset="0"/>
            </a:endParaRPr>
          </a:p>
        </p:txBody>
      </p:sp>
      <p:sp>
        <p:nvSpPr>
          <p:cNvPr id="6" name="Rectangle 5">
            <a:extLst>
              <a:ext uri="{FF2B5EF4-FFF2-40B4-BE49-F238E27FC236}">
                <a16:creationId xmlns:a16="http://schemas.microsoft.com/office/drawing/2014/main" id="{67553BEB-BDF3-EE41-A550-B7F9C0BA134E}"/>
              </a:ext>
            </a:extLst>
          </p:cNvPr>
          <p:cNvSpPr/>
          <p:nvPr/>
        </p:nvSpPr>
        <p:spPr>
          <a:xfrm>
            <a:off x="529416" y="2340606"/>
            <a:ext cx="9492408" cy="1200329"/>
          </a:xfrm>
          <a:prstGeom prst="rect">
            <a:avLst/>
          </a:prstGeom>
        </p:spPr>
        <p:txBody>
          <a:bodyPr wrap="square">
            <a:spAutoFit/>
          </a:bodyPr>
          <a:lstStyle/>
          <a:p>
            <a:pPr marL="342900" fontAlgn="ctr"/>
            <a:endParaRPr lang="en-US" sz="1200" b="1" dirty="0">
              <a:solidFill>
                <a:srgbClr val="000000"/>
              </a:solidFill>
              <a:latin typeface="Calibri" panose="020F0502020204030204" pitchFamily="34" charset="0"/>
            </a:endParaRPr>
          </a:p>
          <a:p>
            <a:pPr marL="342900" fontAlgn="ctr"/>
            <a:r>
              <a:rPr lang="en-US" sz="1200" b="1" dirty="0">
                <a:solidFill>
                  <a:srgbClr val="000000"/>
                </a:solidFill>
                <a:latin typeface="Calibri" panose="020F0502020204030204" pitchFamily="34" charset="0"/>
              </a:rPr>
              <a:t>Oracle Golden Gate:</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It is a software that can replicate data from one database to another. It is capable of exchanging and manipulating data at the transaction level among several heterogeneous platforms. It runs on the operating system and is independent of the database.</a:t>
            </a: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hlinkClick r:id="rId3">
                  <a:extLst>
                    <a:ext uri="{A12FA001-AC4F-418D-AE19-62706E023703}">
                      <ahyp:hlinkClr xmlns:ahyp="http://schemas.microsoft.com/office/drawing/2018/hyperlinkcolor" val="tx"/>
                    </a:ext>
                  </a:extLst>
                </a:hlinkClick>
              </a:rPr>
              <a:t>Oracle CDC</a:t>
            </a:r>
            <a:r>
              <a:rPr lang="en-US" sz="1200" dirty="0">
                <a:solidFill>
                  <a:srgbClr val="000000"/>
                </a:solidFill>
                <a:latin typeface="Calibri" panose="020F0502020204030204" pitchFamily="34" charset="0"/>
              </a:rPr>
              <a:t> replication with zero impact on source</a:t>
            </a:r>
          </a:p>
          <a:p>
            <a:pPr marL="742950" lvl="1" indent="-285750" fontAlgn="ctr">
              <a:buFont typeface="Arial" panose="020B0604020202020204" pitchFamily="34" charset="0"/>
              <a:buChar char="•"/>
            </a:pPr>
            <a:r>
              <a:rPr lang="en-US" sz="1200" dirty="0">
                <a:solidFill>
                  <a:srgbClr val="FA0000"/>
                </a:solidFill>
                <a:latin typeface="Calibri" panose="020F0502020204030204" pitchFamily="34" charset="0"/>
              </a:rPr>
              <a:t>High Cost</a:t>
            </a:r>
            <a:endParaRPr lang="en-US" sz="1100" dirty="0">
              <a:solidFill>
                <a:srgbClr val="FA0000"/>
              </a:solidFill>
              <a:effectLst/>
              <a:latin typeface="Calibri" panose="020F0502020204030204" pitchFamily="34" charset="0"/>
            </a:endParaRPr>
          </a:p>
        </p:txBody>
      </p:sp>
      <p:sp>
        <p:nvSpPr>
          <p:cNvPr id="7" name="Rectangle 6">
            <a:extLst>
              <a:ext uri="{FF2B5EF4-FFF2-40B4-BE49-F238E27FC236}">
                <a16:creationId xmlns:a16="http://schemas.microsoft.com/office/drawing/2014/main" id="{C8075C54-12FF-3443-9874-1786FEC1E849}"/>
              </a:ext>
            </a:extLst>
          </p:cNvPr>
          <p:cNvSpPr/>
          <p:nvPr/>
        </p:nvSpPr>
        <p:spPr>
          <a:xfrm>
            <a:off x="487680" y="4993531"/>
            <a:ext cx="9406128" cy="1000274"/>
          </a:xfrm>
          <a:prstGeom prst="rect">
            <a:avLst/>
          </a:prstGeom>
        </p:spPr>
        <p:txBody>
          <a:bodyPr wrap="square">
            <a:spAutoFit/>
          </a:bodyPr>
          <a:lstStyle/>
          <a:p>
            <a:pPr marL="342900" fontAlgn="ctr"/>
            <a:r>
              <a:rPr lang="en-US" sz="1200" b="1" dirty="0">
                <a:solidFill>
                  <a:srgbClr val="000000"/>
                </a:solidFill>
                <a:latin typeface="Calibri" panose="020F0502020204030204" pitchFamily="34" charset="0"/>
              </a:rPr>
              <a:t>Equalum</a:t>
            </a:r>
            <a:r>
              <a:rPr lang="en-US" sz="1200" dirty="0">
                <a:solidFill>
                  <a:srgbClr val="000000"/>
                </a:solidFill>
                <a:latin typeface="Calibri" panose="020F0502020204030204" pitchFamily="34" charset="0"/>
              </a:rPr>
              <a:t>:</a:t>
            </a:r>
            <a:endParaRPr lang="en-US" sz="1100" dirty="0">
              <a:solidFill>
                <a:srgbClr val="000000"/>
              </a:solidFill>
              <a:latin typeface="Calibri" panose="020F0502020204030204" pitchFamily="34" charset="0"/>
            </a:endParaRP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Powerful data integration, migration, and replication tool.</a:t>
            </a: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Equalum provides a single platform for core architectural use cases, including CDC replication, streaming ETL, and batch ETL.</a:t>
            </a:r>
          </a:p>
          <a:p>
            <a:pPr marL="742950" lvl="1" indent="-285750" fontAlgn="ctr">
              <a:buFont typeface="Arial" panose="020B0604020202020204" pitchFamily="34" charset="0"/>
              <a:buChar char="•"/>
            </a:pPr>
            <a:r>
              <a:rPr lang="en-US" sz="1200" dirty="0">
                <a:solidFill>
                  <a:srgbClr val="000000"/>
                </a:solidFill>
                <a:latin typeface="Calibri" panose="020F0502020204030204" pitchFamily="34" charset="0"/>
              </a:rPr>
              <a:t>Reasonably priced</a:t>
            </a:r>
          </a:p>
          <a:p>
            <a:pPr marL="742950" lvl="1" indent="-285750" fontAlgn="ctr">
              <a:buFont typeface="Arial" panose="020B0604020202020204" pitchFamily="34" charset="0"/>
              <a:buChar char="•"/>
            </a:pPr>
            <a:r>
              <a:rPr lang="en-US" sz="1100" dirty="0">
                <a:solidFill>
                  <a:srgbClr val="FA0000"/>
                </a:solidFill>
                <a:latin typeface="Calibri" panose="020F0502020204030204" pitchFamily="34" charset="0"/>
              </a:rPr>
              <a:t>It doesn't work with a typical Git branching and CI/CD deployment strategy</a:t>
            </a:r>
            <a:endParaRPr lang="en-US" sz="1100" dirty="0">
              <a:solidFill>
                <a:srgbClr val="FA0000"/>
              </a:solidFill>
              <a:effectLst/>
              <a:latin typeface="Calibri" panose="020F0502020204030204" pitchFamily="34" charset="0"/>
            </a:endParaRPr>
          </a:p>
        </p:txBody>
      </p:sp>
    </p:spTree>
    <p:extLst>
      <p:ext uri="{BB962C8B-B14F-4D97-AF65-F5344CB8AC3E}">
        <p14:creationId xmlns:p14="http://schemas.microsoft.com/office/powerpoint/2010/main" val="1534130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MARGINS" val="0"/>
  <p:tag name="THINKCELLUNDODONOTDELETE" val="0"/>
  <p:tag name="EE4P_STYLE_NAME" val="BCG Platinion 16:9"/>
  <p:tag name="EE4P_STYLE_ID" val="39dcc26a-7131-49f4-a9eb-1c0521500c0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8.xml><?xml version="1.0" encoding="utf-8"?>
<p:tagLst xmlns:a="http://schemas.openxmlformats.org/drawingml/2006/main" xmlns:r="http://schemas.openxmlformats.org/officeDocument/2006/relationships" xmlns:p="http://schemas.openxmlformats.org/presentationml/2006/main">
  <p:tag name="BCGCUSTOMTAGKEY" val="Sticker"/>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BCG Grid 16:9">
  <a:themeElements>
    <a:clrScheme name="PLA">
      <a:dk1>
        <a:srgbClr val="575757"/>
      </a:dk1>
      <a:lt1>
        <a:sysClr val="window" lastClr="FFFFFF"/>
      </a:lt1>
      <a:dk2>
        <a:srgbClr val="09CC8F"/>
      </a:dk2>
      <a:lt2>
        <a:srgbClr val="F2F2F2"/>
      </a:lt2>
      <a:accent1>
        <a:srgbClr val="187B57"/>
      </a:accent1>
      <a:accent2>
        <a:srgbClr val="89DABD"/>
      </a:accent2>
      <a:accent3>
        <a:srgbClr val="E2EF38"/>
      </a:accent3>
      <a:accent4>
        <a:srgbClr val="3495A2"/>
      </a:accent4>
      <a:accent5>
        <a:srgbClr val="AEAEAE"/>
      </a:accent5>
      <a:accent6>
        <a:srgbClr val="3C5969"/>
      </a:accent6>
      <a:hlink>
        <a:srgbClr val="3C5969"/>
      </a:hlink>
      <a:folHlink>
        <a:srgbClr val="3C5969"/>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noFill/>
          <a:miter lim="800000"/>
        </a:ln>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algn="l">
          <a:lnSpc>
            <a:spcPct val="90000"/>
          </a:lnSpc>
          <a:spcAft>
            <a:spcPts val="1000"/>
          </a:spcAft>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lumMod val="60000"/>
              <a:lumOff val="4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nSpc>
            <a:spcPct val="90000"/>
          </a:lnSpc>
          <a:spcAft>
            <a:spcPts val="600"/>
          </a:spcAft>
          <a:defRPr sz="2400" dirty="0" err="1" smtClean="0"/>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ptx" id="{B1668B35-16C3-4AEA-AC51-C264E5379A30}" vid="{062EDA4C-344C-40D6-9BF3-D90F0CFD50F5}"/>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2_BCG Grid 16:9</Template>
  <TotalTime>3130</TotalTime>
  <Words>1824</Words>
  <Application>Microsoft Office PowerPoint</Application>
  <PresentationFormat>Widescreen</PresentationFormat>
  <Paragraphs>230</Paragraphs>
  <Slides>9</Slides>
  <Notes>3</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ariant>
        <vt:lpstr>Custom Shows</vt:lpstr>
      </vt:variant>
      <vt:variant>
        <vt:i4>1</vt:i4>
      </vt:variant>
    </vt:vector>
  </HeadingPairs>
  <TitlesOfParts>
    <vt:vector size="15" baseType="lpstr">
      <vt:lpstr>Arial</vt:lpstr>
      <vt:lpstr>Calibri</vt:lpstr>
      <vt:lpstr>Trebuchet MS</vt:lpstr>
      <vt:lpstr>2_BCG Grid 16:9</vt:lpstr>
      <vt:lpstr>think-cell Slide</vt:lpstr>
      <vt:lpstr>National Grid: CSS/CRIS Change Data Capture (CDC) Options   </vt:lpstr>
      <vt:lpstr>Requirements</vt:lpstr>
      <vt:lpstr>CSS Current State</vt:lpstr>
      <vt:lpstr>CRIS Current State</vt:lpstr>
      <vt:lpstr>Challenges and Risks</vt:lpstr>
      <vt:lpstr>CDC Options worth to explore/consider – </vt:lpstr>
      <vt:lpstr>Narrowing CDC Options – </vt:lpstr>
      <vt:lpstr>CDC Options Details</vt:lpstr>
      <vt:lpstr>PowerPoint Presentation</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today</dc:title>
  <dc:subject>The Boston Consulting Group</dc:subject>
  <dc:creator>Bapathi, Vishnu</dc:creator>
  <cp:lastModifiedBy>Ajwaliya, Nishit</cp:lastModifiedBy>
  <cp:revision>35</cp:revision>
  <cp:lastPrinted>2016-04-06T18:59:25Z</cp:lastPrinted>
  <dcterms:created xsi:type="dcterms:W3CDTF">2021-08-16T15:47:09Z</dcterms:created>
  <dcterms:modified xsi:type="dcterms:W3CDTF">2021-08-18T20:09:57Z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Template Name">
    <vt:lpwstr>16x9</vt:lpwstr>
  </property>
  <property fmtid="{D5CDD505-2E9C-101B-9397-08002B2CF9AE}" pid="4" name="MSIP_Label_b0d5c4f4-7a29-4385-b7a5-afbe2154ae6f_Enabled">
    <vt:lpwstr>true</vt:lpwstr>
  </property>
  <property fmtid="{D5CDD505-2E9C-101B-9397-08002B2CF9AE}" pid="5" name="MSIP_Label_b0d5c4f4-7a29-4385-b7a5-afbe2154ae6f_SetDate">
    <vt:lpwstr>2021-08-16T15:47:09Z</vt:lpwstr>
  </property>
  <property fmtid="{D5CDD505-2E9C-101B-9397-08002B2CF9AE}" pid="6" name="MSIP_Label_b0d5c4f4-7a29-4385-b7a5-afbe2154ae6f_Method">
    <vt:lpwstr>Standard</vt:lpwstr>
  </property>
  <property fmtid="{D5CDD505-2E9C-101B-9397-08002B2CF9AE}" pid="7" name="MSIP_Label_b0d5c4f4-7a29-4385-b7a5-afbe2154ae6f_Name">
    <vt:lpwstr>Confidential</vt:lpwstr>
  </property>
  <property fmtid="{D5CDD505-2E9C-101B-9397-08002B2CF9AE}" pid="8" name="MSIP_Label_b0d5c4f4-7a29-4385-b7a5-afbe2154ae6f_SiteId">
    <vt:lpwstr>2dfb2f0b-4d21-4268-9559-72926144c918</vt:lpwstr>
  </property>
  <property fmtid="{D5CDD505-2E9C-101B-9397-08002B2CF9AE}" pid="9" name="MSIP_Label_b0d5c4f4-7a29-4385-b7a5-afbe2154ae6f_ActionId">
    <vt:lpwstr>0480d3d5-c46f-4871-9b61-9f45a323dd97</vt:lpwstr>
  </property>
  <property fmtid="{D5CDD505-2E9C-101B-9397-08002B2CF9AE}" pid="10" name="MSIP_Label_b0d5c4f4-7a29-4385-b7a5-afbe2154ae6f_ContentBits">
    <vt:lpwstr>0</vt:lpwstr>
  </property>
</Properties>
</file>