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91" r:id="rId5"/>
    <p:sldMasterId id="2147483796" r:id="rId6"/>
  </p:sldMasterIdLst>
  <p:notesMasterIdLst>
    <p:notesMasterId r:id="rId26"/>
  </p:notesMasterIdLst>
  <p:sldIdLst>
    <p:sldId id="256" r:id="rId7"/>
    <p:sldId id="2076136069" r:id="rId8"/>
    <p:sldId id="1073" r:id="rId9"/>
    <p:sldId id="2076136063" r:id="rId10"/>
    <p:sldId id="2145706041" r:id="rId11"/>
    <p:sldId id="2145706042" r:id="rId12"/>
    <p:sldId id="2145706044" r:id="rId13"/>
    <p:sldId id="2145706043" r:id="rId14"/>
    <p:sldId id="2145706040" r:id="rId15"/>
    <p:sldId id="2134805595" r:id="rId16"/>
    <p:sldId id="2145706045" r:id="rId17"/>
    <p:sldId id="2145706046" r:id="rId18"/>
    <p:sldId id="520" r:id="rId19"/>
    <p:sldId id="1074" r:id="rId20"/>
    <p:sldId id="1088" r:id="rId21"/>
    <p:sldId id="1093" r:id="rId22"/>
    <p:sldId id="1092" r:id="rId23"/>
    <p:sldId id="2076136066" r:id="rId24"/>
    <p:sldId id="20761360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290DD1-CBCA-4167-A84C-95BC282FB080}">
          <p14:sldIdLst>
            <p14:sldId id="256"/>
            <p14:sldId id="2076136069"/>
            <p14:sldId id="1073"/>
            <p14:sldId id="2076136063"/>
            <p14:sldId id="2145706041"/>
            <p14:sldId id="2145706042"/>
            <p14:sldId id="2145706044"/>
            <p14:sldId id="2145706043"/>
            <p14:sldId id="2145706040"/>
            <p14:sldId id="2134805595"/>
            <p14:sldId id="2145706045"/>
            <p14:sldId id="2145706046"/>
            <p14:sldId id="520"/>
            <p14:sldId id="1074"/>
            <p14:sldId id="1088"/>
            <p14:sldId id="1093"/>
            <p14:sldId id="1092"/>
            <p14:sldId id="2076136066"/>
            <p14:sldId id="2076136062"/>
          </p14:sldIdLst>
        </p14:section>
        <p14:section name="Supporting Slides" id="{D7703A1C-FB2B-46F0-B12A-463B9F84CE36}">
          <p14:sldIdLst/>
        </p14:section>
        <p14:section name="Appendix" id="{9F852B86-CFEE-4402-A62A-D341DFCE99CB}">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nn, Kerry" initials="FK" lastIdx="11" clrIdx="0">
    <p:extLst>
      <p:ext uri="{19B8F6BF-5375-455C-9EA6-DF929625EA0E}">
        <p15:presenceInfo xmlns:p15="http://schemas.microsoft.com/office/powerpoint/2012/main" userId="S::Kerry.Finn@us.nationalgrid.com::9512a762-9727-435d-956d-0b29b2f56a47" providerId="AD"/>
      </p:ext>
    </p:extLst>
  </p:cmAuthor>
  <p:cmAuthor id="2" name="Vargas, Keith" initials="VK" lastIdx="2" clrIdx="1">
    <p:extLst>
      <p:ext uri="{19B8F6BF-5375-455C-9EA6-DF929625EA0E}">
        <p15:presenceInfo xmlns:p15="http://schemas.microsoft.com/office/powerpoint/2012/main" userId="S::Keith.Vargas@us.nationalgrid.com::c7abcc78-d7de-41f2-a5bb-ab98c87d53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5E23A-3E5A-4DBA-B893-51005DA0F8E9}" v="13" dt="2021-03-19T02:51:32.5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45E5E23A-3E5A-4DBA-B893-51005DA0F8E9}"/>
    <pc:docChg chg="undo custSel delSld modSld modSection">
      <pc:chgData name="Ajwaliya, Nishit" userId="d6171631-3d08-453d-8afd-2dc62a5026e2" providerId="ADAL" clId="{45E5E23A-3E5A-4DBA-B893-51005DA0F8E9}" dt="2021-03-19T02:52:08.126" v="151" actId="403"/>
      <pc:docMkLst>
        <pc:docMk/>
      </pc:docMkLst>
      <pc:sldChg chg="modSp">
        <pc:chgData name="Ajwaliya, Nishit" userId="d6171631-3d08-453d-8afd-2dc62a5026e2" providerId="ADAL" clId="{45E5E23A-3E5A-4DBA-B893-51005DA0F8E9}" dt="2021-03-19T02:50:51.325" v="147" actId="1076"/>
        <pc:sldMkLst>
          <pc:docMk/>
          <pc:sldMk cId="565101546" sldId="1074"/>
        </pc:sldMkLst>
        <pc:spChg chg="mod">
          <ac:chgData name="Ajwaliya, Nishit" userId="d6171631-3d08-453d-8afd-2dc62a5026e2" providerId="ADAL" clId="{45E5E23A-3E5A-4DBA-B893-51005DA0F8E9}" dt="2021-03-19T02:50:46.409" v="146" actId="1076"/>
          <ac:spMkLst>
            <pc:docMk/>
            <pc:sldMk cId="565101546" sldId="1074"/>
            <ac:spMk id="10" creationId="{C42A83AA-6342-4593-94A9-6043F2F249A9}"/>
          </ac:spMkLst>
        </pc:spChg>
        <pc:spChg chg="mod">
          <ac:chgData name="Ajwaliya, Nishit" userId="d6171631-3d08-453d-8afd-2dc62a5026e2" providerId="ADAL" clId="{45E5E23A-3E5A-4DBA-B893-51005DA0F8E9}" dt="2021-03-19T02:50:37.280" v="144" actId="207"/>
          <ac:spMkLst>
            <pc:docMk/>
            <pc:sldMk cId="565101546" sldId="1074"/>
            <ac:spMk id="38" creationId="{5E4BD809-E8B3-4C15-8841-A70DACF8AA8D}"/>
          </ac:spMkLst>
        </pc:spChg>
        <pc:picChg chg="mod">
          <ac:chgData name="Ajwaliya, Nishit" userId="d6171631-3d08-453d-8afd-2dc62a5026e2" providerId="ADAL" clId="{45E5E23A-3E5A-4DBA-B893-51005DA0F8E9}" dt="2021-03-19T02:50:51.325" v="147" actId="1076"/>
          <ac:picMkLst>
            <pc:docMk/>
            <pc:sldMk cId="565101546" sldId="1074"/>
            <ac:picMk id="5" creationId="{DCB960D5-4AA7-44F4-8821-DB98DED78620}"/>
          </ac:picMkLst>
        </pc:picChg>
      </pc:sldChg>
      <pc:sldChg chg="addSp delSp modSp">
        <pc:chgData name="Ajwaliya, Nishit" userId="d6171631-3d08-453d-8afd-2dc62a5026e2" providerId="ADAL" clId="{45E5E23A-3E5A-4DBA-B893-51005DA0F8E9}" dt="2021-03-19T02:49:30.101" v="127" actId="403"/>
        <pc:sldMkLst>
          <pc:docMk/>
          <pc:sldMk cId="1239160482" sldId="1088"/>
        </pc:sldMkLst>
        <pc:spChg chg="add mod">
          <ac:chgData name="Ajwaliya, Nishit" userId="d6171631-3d08-453d-8afd-2dc62a5026e2" providerId="ADAL" clId="{45E5E23A-3E5A-4DBA-B893-51005DA0F8E9}" dt="2021-03-19T02:45:22.995" v="6" actId="20577"/>
          <ac:spMkLst>
            <pc:docMk/>
            <pc:sldMk cId="1239160482" sldId="1088"/>
            <ac:spMk id="4" creationId="{CE056CE4-A094-4E10-842E-55AB6B7750A7}"/>
          </ac:spMkLst>
        </pc:spChg>
        <pc:spChg chg="mod">
          <ac:chgData name="Ajwaliya, Nishit" userId="d6171631-3d08-453d-8afd-2dc62a5026e2" providerId="ADAL" clId="{45E5E23A-3E5A-4DBA-B893-51005DA0F8E9}" dt="2021-03-19T02:49:30.101" v="127" actId="403"/>
          <ac:spMkLst>
            <pc:docMk/>
            <pc:sldMk cId="1239160482" sldId="1088"/>
            <ac:spMk id="5" creationId="{4C7DE2B2-10C0-492C-91FD-902705F0331C}"/>
          </ac:spMkLst>
        </pc:spChg>
        <pc:spChg chg="del mod">
          <ac:chgData name="Ajwaliya, Nishit" userId="d6171631-3d08-453d-8afd-2dc62a5026e2" providerId="ADAL" clId="{45E5E23A-3E5A-4DBA-B893-51005DA0F8E9}" dt="2021-03-19T02:45:26.577" v="7" actId="478"/>
          <ac:spMkLst>
            <pc:docMk/>
            <pc:sldMk cId="1239160482" sldId="1088"/>
            <ac:spMk id="8" creationId="{B3916C20-CFBF-47BD-8A2E-0A55AD9DBB32}"/>
          </ac:spMkLst>
        </pc:spChg>
      </pc:sldChg>
      <pc:sldChg chg="addSp delSp modSp">
        <pc:chgData name="Ajwaliya, Nishit" userId="d6171631-3d08-453d-8afd-2dc62a5026e2" providerId="ADAL" clId="{45E5E23A-3E5A-4DBA-B893-51005DA0F8E9}" dt="2021-03-19T02:50:14.205" v="141" actId="1076"/>
        <pc:sldMkLst>
          <pc:docMk/>
          <pc:sldMk cId="551552183" sldId="1092"/>
        </pc:sldMkLst>
        <pc:spChg chg="mod">
          <ac:chgData name="Ajwaliya, Nishit" userId="d6171631-3d08-453d-8afd-2dc62a5026e2" providerId="ADAL" clId="{45E5E23A-3E5A-4DBA-B893-51005DA0F8E9}" dt="2021-03-19T02:47:40.290" v="69" actId="1037"/>
          <ac:spMkLst>
            <pc:docMk/>
            <pc:sldMk cId="551552183" sldId="1092"/>
            <ac:spMk id="4" creationId="{C960C0A3-1110-49C4-B08D-83DCE2F9E1A0}"/>
          </ac:spMkLst>
        </pc:spChg>
        <pc:spChg chg="add del mod">
          <ac:chgData name="Ajwaliya, Nishit" userId="d6171631-3d08-453d-8afd-2dc62a5026e2" providerId="ADAL" clId="{45E5E23A-3E5A-4DBA-B893-51005DA0F8E9}" dt="2021-03-19T02:46:23.288" v="49"/>
          <ac:spMkLst>
            <pc:docMk/>
            <pc:sldMk cId="551552183" sldId="1092"/>
            <ac:spMk id="5" creationId="{254F6116-077B-4C64-8972-170A06581057}"/>
          </ac:spMkLst>
        </pc:spChg>
        <pc:picChg chg="mod">
          <ac:chgData name="Ajwaliya, Nishit" userId="d6171631-3d08-453d-8afd-2dc62a5026e2" providerId="ADAL" clId="{45E5E23A-3E5A-4DBA-B893-51005DA0F8E9}" dt="2021-03-19T02:50:14.205" v="141" actId="1076"/>
          <ac:picMkLst>
            <pc:docMk/>
            <pc:sldMk cId="551552183" sldId="1092"/>
            <ac:picMk id="2" creationId="{65D15EA7-9B74-4DC1-BFF8-C97E4F56E48D}"/>
          </ac:picMkLst>
        </pc:picChg>
      </pc:sldChg>
      <pc:sldChg chg="addSp delSp modSp">
        <pc:chgData name="Ajwaliya, Nishit" userId="d6171631-3d08-453d-8afd-2dc62a5026e2" providerId="ADAL" clId="{45E5E23A-3E5A-4DBA-B893-51005DA0F8E9}" dt="2021-03-19T02:50:23.515" v="142" actId="1076"/>
        <pc:sldMkLst>
          <pc:docMk/>
          <pc:sldMk cId="44686207" sldId="1093"/>
        </pc:sldMkLst>
        <pc:spChg chg="del mod">
          <ac:chgData name="Ajwaliya, Nishit" userId="d6171631-3d08-453d-8afd-2dc62a5026e2" providerId="ADAL" clId="{45E5E23A-3E5A-4DBA-B893-51005DA0F8E9}" dt="2021-03-19T02:45:54.421" v="42" actId="478"/>
          <ac:spMkLst>
            <pc:docMk/>
            <pc:sldMk cId="44686207" sldId="1093"/>
            <ac:spMk id="11" creationId="{AAA6E0F4-3D6E-471B-8555-694412A945BA}"/>
          </ac:spMkLst>
        </pc:spChg>
        <pc:spChg chg="mod">
          <ac:chgData name="Ajwaliya, Nishit" userId="d6171631-3d08-453d-8afd-2dc62a5026e2" providerId="ADAL" clId="{45E5E23A-3E5A-4DBA-B893-51005DA0F8E9}" dt="2021-03-19T02:50:23.515" v="142" actId="1076"/>
          <ac:spMkLst>
            <pc:docMk/>
            <pc:sldMk cId="44686207" sldId="1093"/>
            <ac:spMk id="12" creationId="{1278BD3F-7EF0-468C-87F7-992CAC3D7CEC}"/>
          </ac:spMkLst>
        </pc:spChg>
        <pc:spChg chg="add mod">
          <ac:chgData name="Ajwaliya, Nishit" userId="d6171631-3d08-453d-8afd-2dc62a5026e2" providerId="ADAL" clId="{45E5E23A-3E5A-4DBA-B893-51005DA0F8E9}" dt="2021-03-19T02:45:50.493" v="41" actId="313"/>
          <ac:spMkLst>
            <pc:docMk/>
            <pc:sldMk cId="44686207" sldId="1093"/>
            <ac:spMk id="14" creationId="{408AE848-DA60-4B4F-AC01-126B622543B6}"/>
          </ac:spMkLst>
        </pc:spChg>
      </pc:sldChg>
      <pc:sldChg chg="modSp">
        <pc:chgData name="Ajwaliya, Nishit" userId="d6171631-3d08-453d-8afd-2dc62a5026e2" providerId="ADAL" clId="{45E5E23A-3E5A-4DBA-B893-51005DA0F8E9}" dt="2021-03-19T02:49:51.390" v="132" actId="14100"/>
        <pc:sldMkLst>
          <pc:docMk/>
          <pc:sldMk cId="2124330335" sldId="2076136062"/>
        </pc:sldMkLst>
        <pc:spChg chg="mod">
          <ac:chgData name="Ajwaliya, Nishit" userId="d6171631-3d08-453d-8afd-2dc62a5026e2" providerId="ADAL" clId="{45E5E23A-3E5A-4DBA-B893-51005DA0F8E9}" dt="2021-03-19T02:48:30.410" v="117" actId="1035"/>
          <ac:spMkLst>
            <pc:docMk/>
            <pc:sldMk cId="2124330335" sldId="2076136062"/>
            <ac:spMk id="2" creationId="{9D408E67-076B-4CB0-A3BB-93C98118A9BC}"/>
          </ac:spMkLst>
        </pc:spChg>
        <pc:spChg chg="mod">
          <ac:chgData name="Ajwaliya, Nishit" userId="d6171631-3d08-453d-8afd-2dc62a5026e2" providerId="ADAL" clId="{45E5E23A-3E5A-4DBA-B893-51005DA0F8E9}" dt="2021-03-19T02:49:51.390" v="132" actId="14100"/>
          <ac:spMkLst>
            <pc:docMk/>
            <pc:sldMk cId="2124330335" sldId="2076136062"/>
            <ac:spMk id="5" creationId="{0DA31842-3ACC-405A-8886-A50BC02A88BA}"/>
          </ac:spMkLst>
        </pc:spChg>
      </pc:sldChg>
      <pc:sldChg chg="modSp del">
        <pc:chgData name="Ajwaliya, Nishit" userId="d6171631-3d08-453d-8afd-2dc62a5026e2" providerId="ADAL" clId="{45E5E23A-3E5A-4DBA-B893-51005DA0F8E9}" dt="2021-03-19T02:48:22.386" v="107" actId="2696"/>
        <pc:sldMkLst>
          <pc:docMk/>
          <pc:sldMk cId="4011544147" sldId="2076136065"/>
        </pc:sldMkLst>
        <pc:picChg chg="mod">
          <ac:chgData name="Ajwaliya, Nishit" userId="d6171631-3d08-453d-8afd-2dc62a5026e2" providerId="ADAL" clId="{45E5E23A-3E5A-4DBA-B893-51005DA0F8E9}" dt="2021-03-19T02:48:18.794" v="106" actId="108"/>
          <ac:picMkLst>
            <pc:docMk/>
            <pc:sldMk cId="4011544147" sldId="2076136065"/>
            <ac:picMk id="2" creationId="{3A8644B2-C1F5-4A7C-8281-61C50BB1F1F8}"/>
          </ac:picMkLst>
        </pc:picChg>
      </pc:sldChg>
      <pc:sldChg chg="modSp">
        <pc:chgData name="Ajwaliya, Nishit" userId="d6171631-3d08-453d-8afd-2dc62a5026e2" providerId="ADAL" clId="{45E5E23A-3E5A-4DBA-B893-51005DA0F8E9}" dt="2021-03-19T02:48:01.081" v="101" actId="14100"/>
        <pc:sldMkLst>
          <pc:docMk/>
          <pc:sldMk cId="1545014005" sldId="2076136066"/>
        </pc:sldMkLst>
        <pc:spChg chg="mod">
          <ac:chgData name="Ajwaliya, Nishit" userId="d6171631-3d08-453d-8afd-2dc62a5026e2" providerId="ADAL" clId="{45E5E23A-3E5A-4DBA-B893-51005DA0F8E9}" dt="2021-03-19T02:48:01.081" v="101" actId="14100"/>
          <ac:spMkLst>
            <pc:docMk/>
            <pc:sldMk cId="1545014005" sldId="2076136066"/>
            <ac:spMk id="3" creationId="{BBFE259A-42E7-47BF-B336-059395F8D566}"/>
          </ac:spMkLst>
        </pc:spChg>
      </pc:sldChg>
      <pc:sldChg chg="modSp">
        <pc:chgData name="Ajwaliya, Nishit" userId="d6171631-3d08-453d-8afd-2dc62a5026e2" providerId="ADAL" clId="{45E5E23A-3E5A-4DBA-B893-51005DA0F8E9}" dt="2021-03-19T02:52:08.126" v="151" actId="403"/>
        <pc:sldMkLst>
          <pc:docMk/>
          <pc:sldMk cId="1929036317" sldId="2076136069"/>
        </pc:sldMkLst>
        <pc:spChg chg="mod">
          <ac:chgData name="Ajwaliya, Nishit" userId="d6171631-3d08-453d-8afd-2dc62a5026e2" providerId="ADAL" clId="{45E5E23A-3E5A-4DBA-B893-51005DA0F8E9}" dt="2021-03-19T02:52:08.126" v="151" actId="403"/>
          <ac:spMkLst>
            <pc:docMk/>
            <pc:sldMk cId="1929036317" sldId="2076136069"/>
            <ac:spMk id="4" creationId="{A01875B4-FE10-4BCB-B574-CE9EAA852408}"/>
          </ac:spMkLst>
        </pc:spChg>
      </pc:sldChg>
      <pc:sldChg chg="delSp modSp">
        <pc:chgData name="Ajwaliya, Nishit" userId="d6171631-3d08-453d-8afd-2dc62a5026e2" providerId="ADAL" clId="{45E5E23A-3E5A-4DBA-B893-51005DA0F8E9}" dt="2021-03-19T02:51:24.233" v="149" actId="478"/>
        <pc:sldMkLst>
          <pc:docMk/>
          <pc:sldMk cId="4206854544" sldId="2145706045"/>
        </pc:sldMkLst>
        <pc:spChg chg="del mod">
          <ac:chgData name="Ajwaliya, Nishit" userId="d6171631-3d08-453d-8afd-2dc62a5026e2" providerId="ADAL" clId="{45E5E23A-3E5A-4DBA-B893-51005DA0F8E9}" dt="2021-03-19T02:51:24.233" v="149" actId="478"/>
          <ac:spMkLst>
            <pc:docMk/>
            <pc:sldMk cId="4206854544" sldId="2145706045"/>
            <ac:spMk id="12" creationId="{A41B951F-DBD0-460C-928A-BD49B3BCED6D}"/>
          </ac:spMkLst>
        </pc:spChg>
      </pc:sldChg>
      <pc:sldChg chg="delSp">
        <pc:chgData name="Ajwaliya, Nishit" userId="d6171631-3d08-453d-8afd-2dc62a5026e2" providerId="ADAL" clId="{45E5E23A-3E5A-4DBA-B893-51005DA0F8E9}" dt="2021-03-19T02:51:32.507" v="150" actId="478"/>
        <pc:sldMkLst>
          <pc:docMk/>
          <pc:sldMk cId="3983872507" sldId="2145706046"/>
        </pc:sldMkLst>
        <pc:spChg chg="del">
          <ac:chgData name="Ajwaliya, Nishit" userId="d6171631-3d08-453d-8afd-2dc62a5026e2" providerId="ADAL" clId="{45E5E23A-3E5A-4DBA-B893-51005DA0F8E9}" dt="2021-03-19T02:51:32.507" v="150" actId="478"/>
          <ac:spMkLst>
            <pc:docMk/>
            <pc:sldMk cId="3983872507" sldId="2145706046"/>
            <ac:spMk id="70" creationId="{43EDF011-3B05-47DC-9BB8-E2CE012DB2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C9CC2-03B0-4DBA-819F-BB11DF696651}"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C9621-4D4C-4E1D-AB07-394DF4965BC8}" type="slidenum">
              <a:rPr lang="en-US" smtClean="0"/>
              <a:t>‹#›</a:t>
            </a:fld>
            <a:endParaRPr lang="en-US"/>
          </a:p>
        </p:txBody>
      </p:sp>
    </p:spTree>
    <p:extLst>
      <p:ext uri="{BB962C8B-B14F-4D97-AF65-F5344CB8AC3E}">
        <p14:creationId xmlns:p14="http://schemas.microsoft.com/office/powerpoint/2010/main" val="114763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Microsoft Services</a:t>
            </a:r>
          </a:p>
        </p:txBody>
      </p:sp>
      <p:sp>
        <p:nvSpPr>
          <p:cNvPr id="5" name="Date Placeholder 4"/>
          <p:cNvSpPr>
            <a:spLocks noGrp="1"/>
          </p:cNvSpPr>
          <p:nvPr>
            <p:ph type="dt" idx="1"/>
          </p:nvPr>
        </p:nvSpPr>
        <p:spPr/>
        <p:txBody>
          <a:bodyPr/>
          <a:lstStyle/>
          <a:p>
            <a:fld id="{2D6CAB56-3FEE-425E-8292-8B4E3826E928}" type="datetime1">
              <a:rPr lang="en-US" smtClean="0"/>
              <a:t>3/18/2021</a:t>
            </a:fld>
            <a:endParaRPr lang="en-US"/>
          </a:p>
        </p:txBody>
      </p:sp>
      <p:sp>
        <p:nvSpPr>
          <p:cNvPr id="6" name="Footer Placeholder 5"/>
          <p:cNvSpPr>
            <a:spLocks noGrp="1"/>
          </p:cNvSpPr>
          <p:nvPr>
            <p:ph type="ftr" sz="quarter" idx="4"/>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fld id="{8B263312-38AA-4E1E-B2B5-0F8F122B24FE}" type="slidenum">
              <a:rPr lang="en-US" smtClean="0"/>
              <a:pPr/>
              <a:t>10</a:t>
            </a:fld>
            <a:endParaRPr lang="en-US"/>
          </a:p>
        </p:txBody>
      </p:sp>
    </p:spTree>
    <p:extLst>
      <p:ext uri="{BB962C8B-B14F-4D97-AF65-F5344CB8AC3E}">
        <p14:creationId xmlns:p14="http://schemas.microsoft.com/office/powerpoint/2010/main" val="167344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8C9621-4D4C-4E1D-AB07-394DF4965BC8}" type="slidenum">
              <a:rPr lang="en-US" smtClean="0"/>
              <a:t>14</a:t>
            </a:fld>
            <a:endParaRPr lang="en-US"/>
          </a:p>
        </p:txBody>
      </p:sp>
    </p:spTree>
    <p:extLst>
      <p:ext uri="{BB962C8B-B14F-4D97-AF65-F5344CB8AC3E}">
        <p14:creationId xmlns:p14="http://schemas.microsoft.com/office/powerpoint/2010/main" val="204057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normAutofit/>
          </a:bodyPr>
          <a:lstStyle>
            <a:lvl1pPr>
              <a:defRPr sz="2700"/>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2816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437639" y="0"/>
            <a:ext cx="2441448" cy="2295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7312915" y="0"/>
            <a:ext cx="2441448" cy="2295144"/>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2437639" y="2281428"/>
            <a:ext cx="2441448" cy="2295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7312915" y="2281428"/>
            <a:ext cx="2441448" cy="2295144"/>
          </a:xfr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2437639" y="4562856"/>
            <a:ext cx="2441448" cy="2295144"/>
          </a:xfr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7312915" y="4562856"/>
            <a:ext cx="2441448" cy="2295144"/>
          </a:xfr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271708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057499" y="0"/>
            <a:ext cx="2048256" cy="1728216"/>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4057499" y="1709928"/>
            <a:ext cx="2048256" cy="1728216"/>
          </a:xfr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4057499" y="3419856"/>
            <a:ext cx="2048256" cy="1728216"/>
          </a:xfr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4057499" y="5129784"/>
            <a:ext cx="2048256" cy="1728216"/>
          </a:xfr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1219726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287355" y="279963"/>
            <a:ext cx="11665296" cy="817561"/>
          </a:xfrm>
        </p:spPr>
        <p:txBody>
          <a:bodyPr/>
          <a:lstStyle/>
          <a:p>
            <a:r>
              <a:rPr lang="en-US"/>
              <a:t>Click to edit Master title style</a:t>
            </a:r>
          </a:p>
        </p:txBody>
      </p:sp>
      <p:sp>
        <p:nvSpPr>
          <p:cNvPr id="4" name="Picture Placeholder 3"/>
          <p:cNvSpPr>
            <a:spLocks noGrp="1"/>
          </p:cNvSpPr>
          <p:nvPr>
            <p:ph type="pic" sz="quarter" idx="10"/>
          </p:nvPr>
        </p:nvSpPr>
        <p:spPr>
          <a:xfrm>
            <a:off x="287355" y="1304764"/>
            <a:ext cx="2743200" cy="3657600"/>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3261387" y="1304764"/>
            <a:ext cx="2743200" cy="3657600"/>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6235419" y="1304764"/>
            <a:ext cx="2743200" cy="3657600"/>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7" name="Picture Placeholder 3"/>
          <p:cNvSpPr>
            <a:spLocks noGrp="1"/>
          </p:cNvSpPr>
          <p:nvPr>
            <p:ph type="pic" sz="quarter" idx="13"/>
          </p:nvPr>
        </p:nvSpPr>
        <p:spPr>
          <a:xfrm>
            <a:off x="9209451" y="1304764"/>
            <a:ext cx="2743200" cy="3657600"/>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10" name="Text Placeholder 9"/>
          <p:cNvSpPr>
            <a:spLocks noGrp="1"/>
          </p:cNvSpPr>
          <p:nvPr>
            <p:ph type="body" sz="quarter" idx="14"/>
          </p:nvPr>
        </p:nvSpPr>
        <p:spPr>
          <a:xfrm>
            <a:off x="287355" y="5195199"/>
            <a:ext cx="2743200" cy="147416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p:cNvSpPr>
            <a:spLocks noGrp="1"/>
          </p:cNvSpPr>
          <p:nvPr>
            <p:ph type="body" sz="quarter" idx="15"/>
          </p:nvPr>
        </p:nvSpPr>
        <p:spPr>
          <a:xfrm>
            <a:off x="3261387" y="5195199"/>
            <a:ext cx="2743200" cy="1477898"/>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p:cNvSpPr>
            <a:spLocks noGrp="1"/>
          </p:cNvSpPr>
          <p:nvPr>
            <p:ph type="body" sz="quarter" idx="16"/>
          </p:nvPr>
        </p:nvSpPr>
        <p:spPr>
          <a:xfrm>
            <a:off x="6235419" y="5195199"/>
            <a:ext cx="2743200" cy="1477898"/>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p:cNvSpPr>
            <a:spLocks noGrp="1"/>
          </p:cNvSpPr>
          <p:nvPr>
            <p:ph type="body" sz="quarter" idx="17"/>
          </p:nvPr>
        </p:nvSpPr>
        <p:spPr>
          <a:xfrm>
            <a:off x="9209451" y="5195199"/>
            <a:ext cx="2743200" cy="1477898"/>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282764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192000" cy="1219200"/>
          </a:xfrm>
          <a:prstGeom prst="rect">
            <a:avLst/>
          </a:prstGeom>
          <a:solidFill>
            <a:srgbClr val="00148C">
              <a:alpha val="89804"/>
            </a:srgbClr>
          </a:solidFill>
        </p:spPr>
        <p:txBody>
          <a:bodyPr lIns="182880" tIns="91440" rIns="91440" bIns="91440" anchor="ctr">
            <a:normAutofit/>
          </a:bodyPr>
          <a:lstStyle>
            <a:lvl1pPr>
              <a:defRPr sz="3200" baseline="0">
                <a:solidFill>
                  <a:schemeClr val="bg1"/>
                </a:solidFill>
                <a:latin typeface="+mn-lt"/>
              </a:defRPr>
            </a:lvl1pPr>
          </a:lstStyle>
          <a:p>
            <a:pPr lvl="0"/>
            <a:endParaRPr lang="en-US"/>
          </a:p>
        </p:txBody>
      </p:sp>
      <p:sp>
        <p:nvSpPr>
          <p:cNvPr id="5" name="Content Placeholder 2"/>
          <p:cNvSpPr>
            <a:spLocks noGrp="1"/>
          </p:cNvSpPr>
          <p:nvPr>
            <p:ph idx="1"/>
          </p:nvPr>
        </p:nvSpPr>
        <p:spPr>
          <a:xfrm>
            <a:off x="609600" y="1219200"/>
            <a:ext cx="10972800" cy="4876800"/>
          </a:xfrm>
          <a:noFill/>
        </p:spPr>
        <p:txBody>
          <a:bodyPr lIns="182880" tIns="91440" rIns="91440" bIns="91440">
            <a:normAutofit/>
          </a:bodyPr>
          <a:lstStyle>
            <a:lvl1pPr marL="304792" indent="-304792">
              <a:lnSpc>
                <a:spcPct val="100000"/>
              </a:lnSpc>
              <a:buFont typeface="Arial" pitchFamily="34" charset="0"/>
              <a:buChar char="•"/>
              <a:defRPr/>
            </a:lvl1pPr>
            <a:lvl2pPr marL="609585" indent="-300559">
              <a:lnSpc>
                <a:spcPct val="100000"/>
              </a:lnSpc>
              <a:buFont typeface="Arial" pitchFamily="34" charset="0"/>
              <a:buChar char="•"/>
              <a:defRPr/>
            </a:lvl2pPr>
            <a:lvl3pPr marL="914377" indent="-304792">
              <a:lnSpc>
                <a:spcPct val="100000"/>
              </a:lnSpc>
              <a:buFont typeface="Arial" pitchFamily="34" charset="0"/>
              <a:buChar char="•"/>
              <a:defRPr/>
            </a:lvl3pPr>
            <a:lvl4pPr marL="1219170" indent="-304792">
              <a:lnSpc>
                <a:spcPct val="100000"/>
              </a:lnSpc>
              <a:buFont typeface="Arial" pitchFamily="34" charset="0"/>
              <a:buChar char="•"/>
              <a:defRPr/>
            </a:lvl4pPr>
            <a:lvl5pPr marL="1523962" indent="-304792">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274673367"/>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p:nvPicPr>
        <p:blipFill rotWithShape="1">
          <a:blip r:embed="rId4"/>
          <a:srcRect l="7480" t="27066" r="32612"/>
          <a:stretch/>
        </p:blipFill>
        <p:spPr>
          <a:xfrm rot="16200000" flipV="1">
            <a:off x="6262073" y="928073"/>
            <a:ext cx="6858000" cy="5001855"/>
          </a:xfrm>
          <a:prstGeom prst="rect">
            <a:avLst/>
          </a:prstGeom>
        </p:spPr>
      </p:pic>
    </p:spTree>
    <p:extLst>
      <p:ext uri="{BB962C8B-B14F-4D97-AF65-F5344CB8AC3E}">
        <p14:creationId xmlns:p14="http://schemas.microsoft.com/office/powerpoint/2010/main" val="16947150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7480" t="27066" r="32612"/>
          <a:stretch/>
        </p:blipFill>
        <p:spPr>
          <a:xfrm flipV="1">
            <a:off x="5334000" y="1856146"/>
            <a:ext cx="6858000" cy="5001855"/>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8463416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pic>
        <p:nvPicPr>
          <p:cNvPr id="14" name="Picture 13"/>
          <p:cNvPicPr>
            <a:picLocks noChangeAspect="1"/>
          </p:cNvPicPr>
          <p:nvPr/>
        </p:nvPicPr>
        <p:blipFill rotWithShape="1">
          <a:blip r:embed="rId4"/>
          <a:srcRect r="23305" b="53486"/>
          <a:stretch/>
        </p:blipFill>
        <p:spPr>
          <a:xfrm>
            <a:off x="5855432" y="2771098"/>
            <a:ext cx="6336569" cy="4086903"/>
          </a:xfrm>
          <a:prstGeom prst="rect">
            <a:avLst/>
          </a:prstGeom>
        </p:spPr>
      </p:pic>
    </p:spTree>
    <p:extLst>
      <p:ext uri="{BB962C8B-B14F-4D97-AF65-F5344CB8AC3E}">
        <p14:creationId xmlns:p14="http://schemas.microsoft.com/office/powerpoint/2010/main" val="3729581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765D33F-A874-457A-8BB6-233806FE7182}" type="slidenum">
              <a:rPr kumimoji="0" lang="en-GB" sz="800" b="0" i="0" u="none" strike="noStrike" kern="1200" cap="none" spc="0" normalizeH="0" baseline="0" noProof="0" smtClean="0">
                <a:ln>
                  <a:noFill/>
                </a:ln>
                <a:solidFill>
                  <a:srgbClr val="55555A"/>
                </a:solidFill>
                <a:effectLst/>
                <a:uLnTx/>
                <a:uFillTx/>
                <a:latin typeface="Arial"/>
                <a:ea typeface="ＭＳ Ｐゴシック"/>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55555A"/>
              </a:solidFill>
              <a:effectLst/>
              <a:uLnTx/>
              <a:uFillTx/>
              <a:latin typeface="Arial"/>
              <a:ea typeface="ＭＳ Ｐゴシック"/>
              <a:cs typeface="+mn-cs"/>
            </a:endParaRPr>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55555A"/>
                </a:solidFill>
                <a:effectLst/>
                <a:uLnTx/>
                <a:uFillTx/>
                <a:latin typeface="Arial"/>
                <a:ea typeface="ＭＳ Ｐゴシック"/>
                <a:cs typeface="+mn-cs"/>
              </a:endParaRPr>
            </a:p>
          </p:txBody>
        </p:sp>
      </p:grpSp>
    </p:spTree>
    <p:extLst>
      <p:ext uri="{BB962C8B-B14F-4D97-AF65-F5344CB8AC3E}">
        <p14:creationId xmlns:p14="http://schemas.microsoft.com/office/powerpoint/2010/main" val="357713354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Summary">
    <p:bg>
      <p:bgPr>
        <a:solidFill>
          <a:schemeClr val="bg1">
            <a:lumMod val="95000"/>
            <a:alpha val="69000"/>
          </a:schemeClr>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7FDE4AA3-EE98-9A45-86DB-694A56DD06C5}"/>
              </a:ext>
            </a:extLst>
          </p:cNvPr>
          <p:cNvCxnSpPr>
            <a:cxnSpLocks/>
          </p:cNvCxnSpPr>
          <p:nvPr userDrawn="1"/>
        </p:nvCxnSpPr>
        <p:spPr>
          <a:xfrm>
            <a:off x="599498" y="612346"/>
            <a:ext cx="824189" cy="0"/>
          </a:xfrm>
          <a:prstGeom prst="line">
            <a:avLst/>
          </a:prstGeom>
          <a:ln w="38100">
            <a:solidFill>
              <a:srgbClr val="01558A"/>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33A87444-0CEE-4F4A-AFD8-14E74A06725A}"/>
              </a:ext>
            </a:extLst>
          </p:cNvPr>
          <p:cNvSpPr>
            <a:spLocks noGrp="1"/>
          </p:cNvSpPr>
          <p:nvPr>
            <p:ph type="body" sz="quarter" idx="10" hasCustomPrompt="1"/>
          </p:nvPr>
        </p:nvSpPr>
        <p:spPr>
          <a:xfrm>
            <a:off x="460601" y="782639"/>
            <a:ext cx="4978399" cy="980917"/>
          </a:xfrm>
          <a:prstGeom prst="rect">
            <a:avLst/>
          </a:prstGeom>
        </p:spPr>
        <p:txBody>
          <a:bodyPr>
            <a:normAutofit/>
          </a:bodyPr>
          <a:lstStyle>
            <a:lvl1pPr marL="0" indent="0" algn="l">
              <a:buNone/>
              <a:defRPr sz="3200" b="1" i="0">
                <a:solidFill>
                  <a:srgbClr val="01558A"/>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EDIT MASTER TEXT STYLES</a:t>
            </a:r>
          </a:p>
        </p:txBody>
      </p:sp>
      <p:sp>
        <p:nvSpPr>
          <p:cNvPr id="21" name="Text Placeholder 20">
            <a:extLst>
              <a:ext uri="{FF2B5EF4-FFF2-40B4-BE49-F238E27FC236}">
                <a16:creationId xmlns:a16="http://schemas.microsoft.com/office/drawing/2014/main" id="{94AE470D-145A-BA4B-9036-359692DBD7AC}"/>
              </a:ext>
            </a:extLst>
          </p:cNvPr>
          <p:cNvSpPr>
            <a:spLocks noGrp="1"/>
          </p:cNvSpPr>
          <p:nvPr>
            <p:ph type="body" sz="quarter" idx="13"/>
          </p:nvPr>
        </p:nvSpPr>
        <p:spPr>
          <a:xfrm>
            <a:off x="6331351" y="2140096"/>
            <a:ext cx="5208593" cy="322086"/>
          </a:xfrm>
          <a:prstGeom prst="rect">
            <a:avLst/>
          </a:prstGeom>
        </p:spPr>
        <p:txBody>
          <a:bodyPr>
            <a:normAutofit/>
          </a:bodyPr>
          <a:lstStyle>
            <a:lvl1pPr marL="0" indent="0" algn="l">
              <a:buNone/>
              <a:defRPr sz="1400" b="0" i="0">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edit Master text styles</a:t>
            </a:r>
          </a:p>
        </p:txBody>
      </p:sp>
      <p:grpSp>
        <p:nvGrpSpPr>
          <p:cNvPr id="7" name="Group 6">
            <a:extLst>
              <a:ext uri="{FF2B5EF4-FFF2-40B4-BE49-F238E27FC236}">
                <a16:creationId xmlns:a16="http://schemas.microsoft.com/office/drawing/2014/main" id="{D703FC18-1ED5-0D4C-8361-070BF4689E93}"/>
              </a:ext>
            </a:extLst>
          </p:cNvPr>
          <p:cNvGrpSpPr/>
          <p:nvPr userDrawn="1"/>
        </p:nvGrpSpPr>
        <p:grpSpPr>
          <a:xfrm>
            <a:off x="6096000" y="2241952"/>
            <a:ext cx="121920" cy="487680"/>
            <a:chOff x="7467600" y="2712720"/>
            <a:chExt cx="121920" cy="487680"/>
          </a:xfrm>
        </p:grpSpPr>
        <p:sp>
          <p:nvSpPr>
            <p:cNvPr id="2" name="Oval 1">
              <a:extLst>
                <a:ext uri="{FF2B5EF4-FFF2-40B4-BE49-F238E27FC236}">
                  <a16:creationId xmlns:a16="http://schemas.microsoft.com/office/drawing/2014/main" id="{CAF19C19-03DD-844E-A3A7-3206322BD639}"/>
                </a:ext>
              </a:extLst>
            </p:cNvPr>
            <p:cNvSpPr/>
            <p:nvPr userDrawn="1"/>
          </p:nvSpPr>
          <p:spPr>
            <a:xfrm>
              <a:off x="7467600" y="2712720"/>
              <a:ext cx="121920" cy="121920"/>
            </a:xfrm>
            <a:prstGeom prst="ellipse">
              <a:avLst/>
            </a:prstGeom>
            <a:solidFill>
              <a:srgbClr val="01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0E37B2A3-ECF7-0548-95F8-A82A192A0F65}"/>
                </a:ext>
              </a:extLst>
            </p:cNvPr>
            <p:cNvCxnSpPr>
              <a:cxnSpLocks/>
            </p:cNvCxnSpPr>
            <p:nvPr userDrawn="1"/>
          </p:nvCxnSpPr>
          <p:spPr>
            <a:xfrm>
              <a:off x="7524750" y="2878314"/>
              <a:ext cx="0" cy="32208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EB29A101-570C-1746-BD32-EC077C656B7F}"/>
              </a:ext>
            </a:extLst>
          </p:cNvPr>
          <p:cNvGrpSpPr/>
          <p:nvPr userDrawn="1"/>
        </p:nvGrpSpPr>
        <p:grpSpPr>
          <a:xfrm>
            <a:off x="6096000" y="2785236"/>
            <a:ext cx="121920" cy="487680"/>
            <a:chOff x="7467600" y="2712720"/>
            <a:chExt cx="121920" cy="487680"/>
          </a:xfrm>
        </p:grpSpPr>
        <p:sp>
          <p:nvSpPr>
            <p:cNvPr id="20" name="Oval 19">
              <a:extLst>
                <a:ext uri="{FF2B5EF4-FFF2-40B4-BE49-F238E27FC236}">
                  <a16:creationId xmlns:a16="http://schemas.microsoft.com/office/drawing/2014/main" id="{2870DD02-762F-5F4F-8C06-5EAFB8F540B5}"/>
                </a:ext>
              </a:extLst>
            </p:cNvPr>
            <p:cNvSpPr/>
            <p:nvPr userDrawn="1"/>
          </p:nvSpPr>
          <p:spPr>
            <a:xfrm>
              <a:off x="7467600" y="2712720"/>
              <a:ext cx="121920" cy="121920"/>
            </a:xfrm>
            <a:prstGeom prst="ellipse">
              <a:avLst/>
            </a:prstGeom>
            <a:solidFill>
              <a:srgbClr val="01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CF0CC616-FDCA-6643-B1E6-95D89887955C}"/>
                </a:ext>
              </a:extLst>
            </p:cNvPr>
            <p:cNvCxnSpPr>
              <a:cxnSpLocks/>
            </p:cNvCxnSpPr>
            <p:nvPr userDrawn="1"/>
          </p:nvCxnSpPr>
          <p:spPr>
            <a:xfrm>
              <a:off x="7524750" y="2878314"/>
              <a:ext cx="0" cy="32208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8BD059BD-5222-E248-A901-BE9842F84F55}"/>
              </a:ext>
            </a:extLst>
          </p:cNvPr>
          <p:cNvGrpSpPr/>
          <p:nvPr userDrawn="1"/>
        </p:nvGrpSpPr>
        <p:grpSpPr>
          <a:xfrm>
            <a:off x="6096000" y="3328520"/>
            <a:ext cx="121920" cy="487680"/>
            <a:chOff x="7467600" y="2712720"/>
            <a:chExt cx="121920" cy="487680"/>
          </a:xfrm>
        </p:grpSpPr>
        <p:sp>
          <p:nvSpPr>
            <p:cNvPr id="24" name="Oval 23">
              <a:extLst>
                <a:ext uri="{FF2B5EF4-FFF2-40B4-BE49-F238E27FC236}">
                  <a16:creationId xmlns:a16="http://schemas.microsoft.com/office/drawing/2014/main" id="{68A7C975-5B1A-704B-9CD4-A39BBC7473E7}"/>
                </a:ext>
              </a:extLst>
            </p:cNvPr>
            <p:cNvSpPr/>
            <p:nvPr userDrawn="1"/>
          </p:nvSpPr>
          <p:spPr>
            <a:xfrm>
              <a:off x="7467600" y="2712720"/>
              <a:ext cx="121920" cy="121920"/>
            </a:xfrm>
            <a:prstGeom prst="ellipse">
              <a:avLst/>
            </a:prstGeom>
            <a:solidFill>
              <a:srgbClr val="01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DFD099AF-4B6F-B44B-951F-9EF1D67440BA}"/>
                </a:ext>
              </a:extLst>
            </p:cNvPr>
            <p:cNvCxnSpPr>
              <a:cxnSpLocks/>
            </p:cNvCxnSpPr>
            <p:nvPr userDrawn="1"/>
          </p:nvCxnSpPr>
          <p:spPr>
            <a:xfrm>
              <a:off x="7524750" y="2878314"/>
              <a:ext cx="0" cy="32208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Oval 26">
            <a:extLst>
              <a:ext uri="{FF2B5EF4-FFF2-40B4-BE49-F238E27FC236}">
                <a16:creationId xmlns:a16="http://schemas.microsoft.com/office/drawing/2014/main" id="{4BBF44AC-0FA4-3242-8AA3-0DD8CD66FECB}"/>
              </a:ext>
            </a:extLst>
          </p:cNvPr>
          <p:cNvSpPr/>
          <p:nvPr userDrawn="1"/>
        </p:nvSpPr>
        <p:spPr>
          <a:xfrm>
            <a:off x="6096000" y="3871805"/>
            <a:ext cx="121920" cy="121920"/>
          </a:xfrm>
          <a:prstGeom prst="ellipse">
            <a:avLst/>
          </a:prstGeom>
          <a:solidFill>
            <a:srgbClr val="01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Text Placeholder 20">
            <a:extLst>
              <a:ext uri="{FF2B5EF4-FFF2-40B4-BE49-F238E27FC236}">
                <a16:creationId xmlns:a16="http://schemas.microsoft.com/office/drawing/2014/main" id="{F86D339B-3CB0-7C43-9D16-5AF5F710C643}"/>
              </a:ext>
            </a:extLst>
          </p:cNvPr>
          <p:cNvSpPr>
            <a:spLocks noGrp="1"/>
          </p:cNvSpPr>
          <p:nvPr>
            <p:ph type="body" sz="quarter" idx="14"/>
          </p:nvPr>
        </p:nvSpPr>
        <p:spPr>
          <a:xfrm>
            <a:off x="6331351" y="2683735"/>
            <a:ext cx="5208593" cy="322086"/>
          </a:xfrm>
          <a:prstGeom prst="rect">
            <a:avLst/>
          </a:prstGeom>
        </p:spPr>
        <p:txBody>
          <a:bodyPr>
            <a:normAutofit/>
          </a:bodyPr>
          <a:lstStyle>
            <a:lvl1pPr marL="0" indent="0" algn="l">
              <a:buNone/>
              <a:defRPr sz="1400" b="0" i="0">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edit Master text styles</a:t>
            </a:r>
          </a:p>
        </p:txBody>
      </p:sp>
      <p:sp>
        <p:nvSpPr>
          <p:cNvPr id="36" name="Text Placeholder 20">
            <a:extLst>
              <a:ext uri="{FF2B5EF4-FFF2-40B4-BE49-F238E27FC236}">
                <a16:creationId xmlns:a16="http://schemas.microsoft.com/office/drawing/2014/main" id="{937F5129-8BFF-1345-894B-439258EB4B10}"/>
              </a:ext>
            </a:extLst>
          </p:cNvPr>
          <p:cNvSpPr>
            <a:spLocks noGrp="1"/>
          </p:cNvSpPr>
          <p:nvPr>
            <p:ph type="body" sz="quarter" idx="15"/>
          </p:nvPr>
        </p:nvSpPr>
        <p:spPr>
          <a:xfrm>
            <a:off x="6331351" y="3227374"/>
            <a:ext cx="5208593" cy="322086"/>
          </a:xfrm>
          <a:prstGeom prst="rect">
            <a:avLst/>
          </a:prstGeom>
        </p:spPr>
        <p:txBody>
          <a:bodyPr>
            <a:normAutofit/>
          </a:bodyPr>
          <a:lstStyle>
            <a:lvl1pPr marL="0" indent="0" algn="l">
              <a:buNone/>
              <a:defRPr sz="1400" b="0" i="0">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edit Master text styles</a:t>
            </a:r>
          </a:p>
        </p:txBody>
      </p:sp>
      <p:sp>
        <p:nvSpPr>
          <p:cNvPr id="37" name="Text Placeholder 20">
            <a:extLst>
              <a:ext uri="{FF2B5EF4-FFF2-40B4-BE49-F238E27FC236}">
                <a16:creationId xmlns:a16="http://schemas.microsoft.com/office/drawing/2014/main" id="{96530573-B568-464B-BD32-64A371177AD3}"/>
              </a:ext>
            </a:extLst>
          </p:cNvPr>
          <p:cNvSpPr>
            <a:spLocks noGrp="1"/>
          </p:cNvSpPr>
          <p:nvPr>
            <p:ph type="body" sz="quarter" idx="16"/>
          </p:nvPr>
        </p:nvSpPr>
        <p:spPr>
          <a:xfrm>
            <a:off x="6331351" y="3771013"/>
            <a:ext cx="5208593" cy="322086"/>
          </a:xfrm>
          <a:prstGeom prst="rect">
            <a:avLst/>
          </a:prstGeom>
        </p:spPr>
        <p:txBody>
          <a:bodyPr>
            <a:normAutofit/>
          </a:bodyPr>
          <a:lstStyle>
            <a:lvl1pPr marL="0" indent="0" algn="l">
              <a:buNone/>
              <a:defRPr sz="1400" b="0" i="0">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edit Master text styles</a:t>
            </a:r>
          </a:p>
        </p:txBody>
      </p:sp>
      <p:sp>
        <p:nvSpPr>
          <p:cNvPr id="48" name="Slide Number Placeholder 5">
            <a:extLst>
              <a:ext uri="{FF2B5EF4-FFF2-40B4-BE49-F238E27FC236}">
                <a16:creationId xmlns:a16="http://schemas.microsoft.com/office/drawing/2014/main" id="{E1615AD0-9077-644B-BF8A-00208555629B}"/>
              </a:ext>
            </a:extLst>
          </p:cNvPr>
          <p:cNvSpPr>
            <a:spLocks noGrp="1"/>
          </p:cNvSpPr>
          <p:nvPr>
            <p:ph type="sldNum" sz="quarter" idx="4"/>
          </p:nvPr>
        </p:nvSpPr>
        <p:spPr>
          <a:xfrm>
            <a:off x="10816272" y="6440564"/>
            <a:ext cx="381000" cy="263906"/>
          </a:xfrm>
          <a:prstGeom prst="rect">
            <a:avLst/>
          </a:prstGeom>
        </p:spPr>
        <p:txBody>
          <a:bodyPr/>
          <a:lstStyle>
            <a:lvl1pPr>
              <a:defRPr sz="1000" b="1" i="0">
                <a:solidFill>
                  <a:schemeClr val="bg1">
                    <a:lumMod val="65000"/>
                  </a:schemeClr>
                </a:solidFill>
                <a:latin typeface="Segoe UI" panose="020B0502040204020203" pitchFamily="34" charset="0"/>
                <a:cs typeface="Segoe UI" panose="020B0502040204020203" pitchFamily="34" charset="0"/>
              </a:defRPr>
            </a:lvl1pPr>
          </a:lstStyle>
          <a:p>
            <a:pPr defTabSz="914367"/>
            <a:fld id="{210D5FE9-2A79-444A-9290-1FA81DFB6083}" type="slidenum">
              <a:rPr lang="en-US" smtClean="0">
                <a:solidFill>
                  <a:prstClr val="white">
                    <a:lumMod val="65000"/>
                  </a:prstClr>
                </a:solidFill>
              </a:rPr>
              <a:pPr defTabSz="914367"/>
              <a:t>‹#›</a:t>
            </a:fld>
            <a:endParaRPr lang="en-US">
              <a:solidFill>
                <a:prstClr val="white">
                  <a:lumMod val="65000"/>
                </a:prstClr>
              </a:solidFill>
            </a:endParaRPr>
          </a:p>
        </p:txBody>
      </p:sp>
    </p:spTree>
    <p:extLst>
      <p:ext uri="{BB962C8B-B14F-4D97-AF65-F5344CB8AC3E}">
        <p14:creationId xmlns:p14="http://schemas.microsoft.com/office/powerpoint/2010/main" val="1716910145"/>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A person standing in front of a building&#10;&#10;Description automatically generated">
            <a:extLst>
              <a:ext uri="{FF2B5EF4-FFF2-40B4-BE49-F238E27FC236}">
                <a16:creationId xmlns:a16="http://schemas.microsoft.com/office/drawing/2014/main" id="{81F6DF5E-B895-3145-8946-79ECBF124002}"/>
              </a:ext>
            </a:extLst>
          </p:cNvPr>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B987D433-CCD9-4643-A3D5-0A07E78CFA41}"/>
              </a:ext>
            </a:extLst>
          </p:cNvPr>
          <p:cNvSpPr/>
          <p:nvPr userDrawn="1"/>
        </p:nvSpPr>
        <p:spPr>
          <a:xfrm>
            <a:off x="0" y="1539540"/>
            <a:ext cx="6096000" cy="3435193"/>
          </a:xfrm>
          <a:prstGeom prst="rect">
            <a:avLst/>
          </a:prstGeom>
          <a:solidFill>
            <a:srgbClr val="01558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BFE81B96-91D5-8947-99E4-F07443D744C1}"/>
              </a:ext>
            </a:extLst>
          </p:cNvPr>
          <p:cNvCxnSpPr>
            <a:cxnSpLocks/>
          </p:cNvCxnSpPr>
          <p:nvPr userDrawn="1"/>
        </p:nvCxnSpPr>
        <p:spPr>
          <a:xfrm>
            <a:off x="769439" y="2475870"/>
            <a:ext cx="11155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EDDC38E7-3CF9-314B-8A47-9AA303D8B791}"/>
              </a:ext>
            </a:extLst>
          </p:cNvPr>
          <p:cNvSpPr>
            <a:spLocks noGrp="1"/>
          </p:cNvSpPr>
          <p:nvPr>
            <p:ph type="body" sz="quarter" idx="10" hasCustomPrompt="1"/>
          </p:nvPr>
        </p:nvSpPr>
        <p:spPr>
          <a:xfrm>
            <a:off x="752477" y="2651127"/>
            <a:ext cx="4479282" cy="925449"/>
          </a:xfrm>
          <a:prstGeom prst="rect">
            <a:avLst/>
          </a:prstGeom>
        </p:spPr>
        <p:txBody>
          <a:bodyPr>
            <a:noAutofit/>
          </a:bodyPr>
          <a:lstStyle>
            <a:lvl1pPr marL="0" indent="0">
              <a:lnSpc>
                <a:spcPts val="3139"/>
              </a:lnSpc>
              <a:buNone/>
              <a:defRPr sz="3200" b="1" i="0">
                <a:solidFill>
                  <a:schemeClr val="bg1"/>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EDIT MASTER TEXT STYLES</a:t>
            </a:r>
          </a:p>
        </p:txBody>
      </p:sp>
      <p:sp>
        <p:nvSpPr>
          <p:cNvPr id="14" name="Text Placeholder 13">
            <a:extLst>
              <a:ext uri="{FF2B5EF4-FFF2-40B4-BE49-F238E27FC236}">
                <a16:creationId xmlns:a16="http://schemas.microsoft.com/office/drawing/2014/main" id="{5A4AC357-4D95-A145-B7B8-A54BCF014235}"/>
              </a:ext>
            </a:extLst>
          </p:cNvPr>
          <p:cNvSpPr>
            <a:spLocks noGrp="1"/>
          </p:cNvSpPr>
          <p:nvPr>
            <p:ph type="body" sz="quarter" idx="11"/>
          </p:nvPr>
        </p:nvSpPr>
        <p:spPr>
          <a:xfrm>
            <a:off x="752478" y="3646026"/>
            <a:ext cx="4479282" cy="728662"/>
          </a:xfrm>
          <a:prstGeom prst="rect">
            <a:avLst/>
          </a:prstGeom>
        </p:spPr>
        <p:txBody>
          <a:bodyPr>
            <a:noAutofit/>
          </a:bodyPr>
          <a:lstStyle>
            <a:lvl1pPr marL="0" indent="0">
              <a:buNone/>
              <a:defRPr sz="1200" b="0" i="0">
                <a:solidFill>
                  <a:schemeClr val="bg1"/>
                </a:solidFill>
                <a:latin typeface="Segoe UI" panose="020B0502040204020203" pitchFamily="34" charset="0"/>
                <a:cs typeface="Segoe UI" panose="020B0502040204020203" pitchFamily="34" charset="0"/>
              </a:defRPr>
            </a:lvl1pPr>
            <a:lvl2pPr marL="457112" indent="0">
              <a:buNone/>
              <a:defRPr sz="1400" b="0" i="0">
                <a:solidFill>
                  <a:schemeClr val="bg1"/>
                </a:solidFill>
                <a:latin typeface="Segoe UI" panose="020B0502040204020203" pitchFamily="34" charset="0"/>
                <a:cs typeface="Segoe UI" panose="020B0502040204020203" pitchFamily="34" charset="0"/>
              </a:defRPr>
            </a:lvl2pPr>
            <a:lvl3pPr marL="914225" indent="0">
              <a:buNone/>
              <a:defRPr sz="1400" b="0" i="0">
                <a:solidFill>
                  <a:schemeClr val="bg1"/>
                </a:solidFill>
                <a:latin typeface="Segoe UI" panose="020B0502040204020203" pitchFamily="34" charset="0"/>
                <a:cs typeface="Segoe UI" panose="020B0502040204020203" pitchFamily="34" charset="0"/>
              </a:defRPr>
            </a:lvl3pPr>
            <a:lvl4pPr marL="1371337" indent="0">
              <a:buNone/>
              <a:defRPr sz="1400" b="0" i="0">
                <a:solidFill>
                  <a:schemeClr val="bg1"/>
                </a:solidFill>
                <a:latin typeface="Segoe UI" panose="020B0502040204020203" pitchFamily="34" charset="0"/>
                <a:cs typeface="Segoe UI" panose="020B0502040204020203" pitchFamily="34" charset="0"/>
              </a:defRPr>
            </a:lvl4pPr>
            <a:lvl5pPr marL="1828449" indent="0">
              <a:buNone/>
              <a:defRPr sz="1400" b="0" i="0">
                <a:solidFill>
                  <a:schemeClr val="bg1"/>
                </a:solidFill>
                <a:latin typeface="Segoe UI" panose="020B0502040204020203" pitchFamily="34" charset="0"/>
                <a:cs typeface="Segoe UI" panose="020B0502040204020203" pitchFamily="34" charset="0"/>
              </a:defRPr>
            </a:lvl5pPr>
          </a:lstStyle>
          <a:p>
            <a:pPr lvl="0"/>
            <a:r>
              <a:rPr lang="en-GB"/>
              <a:t>Click to edit Master text styles</a:t>
            </a:r>
          </a:p>
        </p:txBody>
      </p:sp>
    </p:spTree>
    <p:extLst>
      <p:ext uri="{BB962C8B-B14F-4D97-AF65-F5344CB8AC3E}">
        <p14:creationId xmlns:p14="http://schemas.microsoft.com/office/powerpoint/2010/main" val="29226008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062" y="279964"/>
            <a:ext cx="11746589" cy="595800"/>
          </a:xfrm>
        </p:spPr>
        <p:txBody>
          <a:bodyPr/>
          <a:lstStyle/>
          <a:p>
            <a:r>
              <a:rPr lang="en-US"/>
              <a:t>Click to edit Master title style</a:t>
            </a:r>
          </a:p>
        </p:txBody>
      </p:sp>
      <p:sp>
        <p:nvSpPr>
          <p:cNvPr id="3" name="Content Placeholder 2"/>
          <p:cNvSpPr>
            <a:spLocks noGrp="1"/>
          </p:cNvSpPr>
          <p:nvPr>
            <p:ph idx="1"/>
          </p:nvPr>
        </p:nvSpPr>
        <p:spPr>
          <a:xfrm>
            <a:off x="206062" y="978794"/>
            <a:ext cx="11746589" cy="5510547"/>
          </a:xfrm>
        </p:spPr>
        <p:txBody>
          <a:bodyPr>
            <a:normAutofit/>
          </a:bodyPr>
          <a:lstStyle>
            <a:lvl1pPr>
              <a:spcBef>
                <a:spcPts val="900"/>
              </a:spcBef>
              <a:defRPr sz="2800"/>
            </a:lvl1pPr>
            <a:lvl2pPr>
              <a:spcBef>
                <a:spcPts val="900"/>
              </a:spcBef>
              <a:defRPr sz="2400"/>
            </a:lvl2pPr>
            <a:lvl3pPr>
              <a:spcBef>
                <a:spcPts val="900"/>
              </a:spcBef>
              <a:defRPr sz="2000"/>
            </a:lvl3pPr>
            <a:lvl4pPr>
              <a:spcBef>
                <a:spcPts val="900"/>
              </a:spcBef>
              <a:defRPr sz="1800"/>
            </a:lvl4pPr>
            <a:lvl5pPr>
              <a:spcBef>
                <a:spcPts val="9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7B54EE7C-6C32-49D1-85E0-037B4CCDDD5B}"/>
              </a:ext>
            </a:extLst>
          </p:cNvPr>
          <p:cNvSpPr txBox="1"/>
          <p:nvPr userDrawn="1"/>
        </p:nvSpPr>
        <p:spPr>
          <a:xfrm>
            <a:off x="2579914" y="6595436"/>
            <a:ext cx="835485" cy="246221"/>
          </a:xfrm>
          <a:prstGeom prst="rect">
            <a:avLst/>
          </a:prstGeom>
          <a:noFill/>
        </p:spPr>
        <p:txBody>
          <a:bodyPr wrap="none" rtlCol="0">
            <a:spAutoFit/>
          </a:bodyPr>
          <a:lstStyle/>
          <a:p>
            <a:r>
              <a:rPr lang="en-US" sz="1000" b="1">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879035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Blank">
    <p:bg>
      <p:bgPr>
        <a:solidFill>
          <a:schemeClr val="bg1">
            <a:lumMod val="95000"/>
          </a:schemeClr>
        </a:solidFill>
        <a:effectLst/>
      </p:bgPr>
    </p:bg>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D50ACA1A-1BDB-0940-AF0A-E9295F4C6D4C}"/>
              </a:ext>
            </a:extLst>
          </p:cNvPr>
          <p:cNvSpPr>
            <a:spLocks noGrp="1"/>
          </p:cNvSpPr>
          <p:nvPr>
            <p:ph type="body" sz="quarter" idx="10" hasCustomPrompt="1"/>
          </p:nvPr>
        </p:nvSpPr>
        <p:spPr>
          <a:xfrm>
            <a:off x="460600" y="782640"/>
            <a:ext cx="11218256" cy="502143"/>
          </a:xfrm>
          <a:prstGeom prst="rect">
            <a:avLst/>
          </a:prstGeom>
        </p:spPr>
        <p:txBody>
          <a:bodyPr>
            <a:normAutofit/>
          </a:bodyPr>
          <a:lstStyle>
            <a:lvl1pPr marL="0" indent="0" algn="l">
              <a:buNone/>
              <a:defRPr sz="3200" b="1" i="0">
                <a:solidFill>
                  <a:srgbClr val="01558A"/>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12" name="Slide Number Placeholder 5">
            <a:extLst>
              <a:ext uri="{FF2B5EF4-FFF2-40B4-BE49-F238E27FC236}">
                <a16:creationId xmlns:a16="http://schemas.microsoft.com/office/drawing/2014/main" id="{B95B05B8-2118-3547-895D-2CF03AF68820}"/>
              </a:ext>
            </a:extLst>
          </p:cNvPr>
          <p:cNvSpPr>
            <a:spLocks noGrp="1"/>
          </p:cNvSpPr>
          <p:nvPr>
            <p:ph type="sldNum" sz="quarter" idx="4"/>
          </p:nvPr>
        </p:nvSpPr>
        <p:spPr>
          <a:xfrm>
            <a:off x="10816272" y="6440564"/>
            <a:ext cx="381000" cy="263906"/>
          </a:xfrm>
          <a:prstGeom prst="rect">
            <a:avLst/>
          </a:prstGeom>
        </p:spPr>
        <p:txBody>
          <a:bodyPr/>
          <a:lstStyle>
            <a:lvl1pPr>
              <a:defRPr sz="1000" b="1" i="0">
                <a:solidFill>
                  <a:schemeClr val="bg1">
                    <a:lumMod val="65000"/>
                  </a:schemeClr>
                </a:solidFill>
                <a:latin typeface="Segoe UI" panose="020B0502040204020203" pitchFamily="34" charset="0"/>
                <a:cs typeface="Segoe UI" panose="020B0502040204020203" pitchFamily="34" charset="0"/>
              </a:defRPr>
            </a:lvl1pPr>
          </a:lstStyle>
          <a:p>
            <a:pPr defTabSz="914367"/>
            <a:fld id="{210D5FE9-2A79-444A-9290-1FA81DFB6083}" type="slidenum">
              <a:rPr lang="en-US" smtClean="0">
                <a:solidFill>
                  <a:prstClr val="white">
                    <a:lumMod val="65000"/>
                  </a:prstClr>
                </a:solidFill>
              </a:rPr>
              <a:pPr defTabSz="914367"/>
              <a:t>‹#›</a:t>
            </a:fld>
            <a:endParaRPr lang="en-US">
              <a:solidFill>
                <a:prstClr val="white">
                  <a:lumMod val="65000"/>
                </a:prstClr>
              </a:solidFill>
            </a:endParaRPr>
          </a:p>
        </p:txBody>
      </p:sp>
    </p:spTree>
    <p:extLst>
      <p:ext uri="{BB962C8B-B14F-4D97-AF65-F5344CB8AC3E}">
        <p14:creationId xmlns:p14="http://schemas.microsoft.com/office/powerpoint/2010/main" val="404287114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Blank">
    <p:bg>
      <p:bgPr>
        <a:solidFill>
          <a:schemeClr val="bg1">
            <a:lumMod val="95000"/>
          </a:schemeClr>
        </a:solidFill>
        <a:effectLst/>
      </p:bgPr>
    </p:bg>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B95B05B8-2118-3547-895D-2CF03AF68820}"/>
              </a:ext>
            </a:extLst>
          </p:cNvPr>
          <p:cNvSpPr>
            <a:spLocks noGrp="1"/>
          </p:cNvSpPr>
          <p:nvPr>
            <p:ph type="sldNum" sz="quarter" idx="4"/>
          </p:nvPr>
        </p:nvSpPr>
        <p:spPr>
          <a:xfrm>
            <a:off x="10816272" y="6440564"/>
            <a:ext cx="381000" cy="263906"/>
          </a:xfrm>
          <a:prstGeom prst="rect">
            <a:avLst/>
          </a:prstGeom>
        </p:spPr>
        <p:txBody>
          <a:bodyPr/>
          <a:lstStyle>
            <a:lvl1pPr>
              <a:defRPr sz="1000" b="1" i="0">
                <a:solidFill>
                  <a:schemeClr val="bg1">
                    <a:lumMod val="65000"/>
                  </a:schemeClr>
                </a:solidFill>
                <a:latin typeface="Segoe UI" panose="020B0502040204020203" pitchFamily="34" charset="0"/>
                <a:cs typeface="Segoe UI" panose="020B0502040204020203" pitchFamily="34" charset="0"/>
              </a:defRPr>
            </a:lvl1pPr>
          </a:lstStyle>
          <a:p>
            <a:pPr defTabSz="914367"/>
            <a:fld id="{210D5FE9-2A79-444A-9290-1FA81DFB6083}" type="slidenum">
              <a:rPr lang="en-US" smtClean="0">
                <a:solidFill>
                  <a:prstClr val="white">
                    <a:lumMod val="65000"/>
                  </a:prstClr>
                </a:solidFill>
              </a:rPr>
              <a:pPr defTabSz="914367"/>
              <a:t>‹#›</a:t>
            </a:fld>
            <a:endParaRPr lang="en-US">
              <a:solidFill>
                <a:prstClr val="white">
                  <a:lumMod val="65000"/>
                </a:prstClr>
              </a:solidFill>
            </a:endParaRPr>
          </a:p>
        </p:txBody>
      </p:sp>
      <p:sp>
        <p:nvSpPr>
          <p:cNvPr id="2" name="Rectangle 1">
            <a:extLst>
              <a:ext uri="{FF2B5EF4-FFF2-40B4-BE49-F238E27FC236}">
                <a16:creationId xmlns:a16="http://schemas.microsoft.com/office/drawing/2014/main" id="{2D7CF3E3-3A0C-9F4A-90B5-DFED470D86AB}"/>
              </a:ext>
            </a:extLst>
          </p:cNvPr>
          <p:cNvSpPr/>
          <p:nvPr userDrawn="1"/>
        </p:nvSpPr>
        <p:spPr>
          <a:xfrm>
            <a:off x="0" y="0"/>
            <a:ext cx="4800211" cy="6858000"/>
          </a:xfrm>
          <a:prstGeom prst="rect">
            <a:avLst/>
          </a:prstGeom>
          <a:solidFill>
            <a:srgbClr val="01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C90343CB-E467-5B4E-B90F-ADDAE2724E36}"/>
              </a:ext>
            </a:extLst>
          </p:cNvPr>
          <p:cNvCxnSpPr>
            <a:cxnSpLocks/>
          </p:cNvCxnSpPr>
          <p:nvPr userDrawn="1"/>
        </p:nvCxnSpPr>
        <p:spPr>
          <a:xfrm>
            <a:off x="419478" y="1441415"/>
            <a:ext cx="824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10">
            <a:extLst>
              <a:ext uri="{FF2B5EF4-FFF2-40B4-BE49-F238E27FC236}">
                <a16:creationId xmlns:a16="http://schemas.microsoft.com/office/drawing/2014/main" id="{D50ACA1A-1BDB-0940-AF0A-E9295F4C6D4C}"/>
              </a:ext>
            </a:extLst>
          </p:cNvPr>
          <p:cNvSpPr>
            <a:spLocks noGrp="1"/>
          </p:cNvSpPr>
          <p:nvPr>
            <p:ph type="body" sz="quarter" idx="10" hasCustomPrompt="1"/>
          </p:nvPr>
        </p:nvSpPr>
        <p:spPr>
          <a:xfrm>
            <a:off x="303731" y="1611710"/>
            <a:ext cx="4139838" cy="3941129"/>
          </a:xfrm>
          <a:prstGeom prst="rect">
            <a:avLst/>
          </a:prstGeom>
        </p:spPr>
        <p:txBody>
          <a:bodyPr>
            <a:normAutofit/>
          </a:bodyPr>
          <a:lstStyle>
            <a:lvl1pPr marL="0" indent="0" algn="l">
              <a:buNone/>
              <a:defRPr sz="3200" b="1" i="0">
                <a:solidFill>
                  <a:schemeClr val="bg1"/>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Tree>
    <p:extLst>
      <p:ext uri="{BB962C8B-B14F-4D97-AF65-F5344CB8AC3E}">
        <p14:creationId xmlns:p14="http://schemas.microsoft.com/office/powerpoint/2010/main" val="1923716005"/>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Quote ">
    <p:bg>
      <p:bgPr>
        <a:solidFill>
          <a:schemeClr val="bg1">
            <a:lumMod val="95000"/>
          </a:schemeClr>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C90343CB-E467-5B4E-B90F-ADDAE2724E36}"/>
              </a:ext>
            </a:extLst>
          </p:cNvPr>
          <p:cNvCxnSpPr>
            <a:cxnSpLocks/>
          </p:cNvCxnSpPr>
          <p:nvPr userDrawn="1"/>
        </p:nvCxnSpPr>
        <p:spPr>
          <a:xfrm>
            <a:off x="576347" y="612346"/>
            <a:ext cx="824189" cy="0"/>
          </a:xfrm>
          <a:prstGeom prst="line">
            <a:avLst/>
          </a:prstGeom>
          <a:ln w="38100">
            <a:solidFill>
              <a:srgbClr val="FF7321"/>
            </a:solidFill>
          </a:ln>
        </p:spPr>
        <p:style>
          <a:lnRef idx="1">
            <a:schemeClr val="accent1"/>
          </a:lnRef>
          <a:fillRef idx="0">
            <a:schemeClr val="accent1"/>
          </a:fillRef>
          <a:effectRef idx="0">
            <a:schemeClr val="accent1"/>
          </a:effectRef>
          <a:fontRef idx="minor">
            <a:schemeClr val="tx1"/>
          </a:fontRef>
        </p:style>
      </p:cxnSp>
      <p:sp>
        <p:nvSpPr>
          <p:cNvPr id="7" name="Text Placeholder 10">
            <a:extLst>
              <a:ext uri="{FF2B5EF4-FFF2-40B4-BE49-F238E27FC236}">
                <a16:creationId xmlns:a16="http://schemas.microsoft.com/office/drawing/2014/main" id="{D50ACA1A-1BDB-0940-AF0A-E9295F4C6D4C}"/>
              </a:ext>
            </a:extLst>
          </p:cNvPr>
          <p:cNvSpPr>
            <a:spLocks noGrp="1"/>
          </p:cNvSpPr>
          <p:nvPr>
            <p:ph type="body" sz="quarter" idx="10" hasCustomPrompt="1"/>
          </p:nvPr>
        </p:nvSpPr>
        <p:spPr>
          <a:xfrm>
            <a:off x="460600" y="782640"/>
            <a:ext cx="11218256" cy="502143"/>
          </a:xfrm>
          <a:prstGeom prst="rect">
            <a:avLst/>
          </a:prstGeom>
        </p:spPr>
        <p:txBody>
          <a:bodyPr>
            <a:normAutofit/>
          </a:bodyPr>
          <a:lstStyle>
            <a:lvl1pPr marL="0" indent="0" algn="l">
              <a:buNone/>
              <a:defRPr sz="3200" b="1" i="0">
                <a:solidFill>
                  <a:srgbClr val="002440"/>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8" name="Text Placeholder 10">
            <a:extLst>
              <a:ext uri="{FF2B5EF4-FFF2-40B4-BE49-F238E27FC236}">
                <a16:creationId xmlns:a16="http://schemas.microsoft.com/office/drawing/2014/main" id="{944735AF-F52D-3245-93C5-BF67537B8131}"/>
              </a:ext>
            </a:extLst>
          </p:cNvPr>
          <p:cNvSpPr>
            <a:spLocks noGrp="1"/>
          </p:cNvSpPr>
          <p:nvPr>
            <p:ph type="body" sz="quarter" idx="12" hasCustomPrompt="1"/>
          </p:nvPr>
        </p:nvSpPr>
        <p:spPr>
          <a:xfrm>
            <a:off x="506900" y="1284783"/>
            <a:ext cx="11171956" cy="351680"/>
          </a:xfrm>
          <a:prstGeom prst="rect">
            <a:avLst/>
          </a:prstGeom>
        </p:spPr>
        <p:txBody>
          <a:bodyPr>
            <a:normAutofit/>
          </a:bodyPr>
          <a:lstStyle>
            <a:lvl1pPr marL="0" indent="0" algn="l">
              <a:buNone/>
              <a:defRPr sz="1600" b="0" i="0">
                <a:solidFill>
                  <a:srgbClr val="002440"/>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30" name="Text Placeholder 10">
            <a:extLst>
              <a:ext uri="{FF2B5EF4-FFF2-40B4-BE49-F238E27FC236}">
                <a16:creationId xmlns:a16="http://schemas.microsoft.com/office/drawing/2014/main" id="{3BBC2B74-C8C8-D14C-884F-A9242C829149}"/>
              </a:ext>
            </a:extLst>
          </p:cNvPr>
          <p:cNvSpPr>
            <a:spLocks noGrp="1"/>
          </p:cNvSpPr>
          <p:nvPr>
            <p:ph type="body" sz="quarter" idx="23" hasCustomPrompt="1"/>
          </p:nvPr>
        </p:nvSpPr>
        <p:spPr>
          <a:xfrm>
            <a:off x="506900" y="2085340"/>
            <a:ext cx="3600000" cy="3990021"/>
          </a:xfrm>
          <a:prstGeom prst="rect">
            <a:avLst/>
          </a:prstGeom>
        </p:spPr>
        <p:txBody>
          <a:bodyPr>
            <a:normAutofit/>
          </a:bodyPr>
          <a:lstStyle>
            <a:lvl1pPr marL="0" indent="0" algn="l">
              <a:buNone/>
              <a:defRPr sz="1200" b="0" i="0">
                <a:solidFill>
                  <a:schemeClr val="tx1">
                    <a:lumMod val="65000"/>
                    <a:lumOff val="35000"/>
                  </a:schemeClr>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47" name="Text Placeholder 10">
            <a:extLst>
              <a:ext uri="{FF2B5EF4-FFF2-40B4-BE49-F238E27FC236}">
                <a16:creationId xmlns:a16="http://schemas.microsoft.com/office/drawing/2014/main" id="{B99C8B33-46B6-B146-A965-84990F6DF372}"/>
              </a:ext>
            </a:extLst>
          </p:cNvPr>
          <p:cNvSpPr>
            <a:spLocks noGrp="1"/>
          </p:cNvSpPr>
          <p:nvPr>
            <p:ph type="body" sz="quarter" idx="24" hasCustomPrompt="1"/>
          </p:nvPr>
        </p:nvSpPr>
        <p:spPr>
          <a:xfrm>
            <a:off x="4292878" y="2085340"/>
            <a:ext cx="3600000" cy="3990021"/>
          </a:xfrm>
          <a:prstGeom prst="rect">
            <a:avLst/>
          </a:prstGeom>
        </p:spPr>
        <p:txBody>
          <a:bodyPr>
            <a:normAutofit/>
          </a:bodyPr>
          <a:lstStyle>
            <a:lvl1pPr marL="0" indent="0" algn="l">
              <a:buNone/>
              <a:defRPr sz="1200" b="0" i="0">
                <a:solidFill>
                  <a:schemeClr val="tx1">
                    <a:lumMod val="65000"/>
                    <a:lumOff val="35000"/>
                  </a:schemeClr>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48" name="Text Placeholder 10">
            <a:extLst>
              <a:ext uri="{FF2B5EF4-FFF2-40B4-BE49-F238E27FC236}">
                <a16:creationId xmlns:a16="http://schemas.microsoft.com/office/drawing/2014/main" id="{A0E51573-17CD-5640-8225-1B8CC2822A3E}"/>
              </a:ext>
            </a:extLst>
          </p:cNvPr>
          <p:cNvSpPr>
            <a:spLocks noGrp="1"/>
          </p:cNvSpPr>
          <p:nvPr>
            <p:ph type="body" sz="quarter" idx="25" hasCustomPrompt="1"/>
          </p:nvPr>
        </p:nvSpPr>
        <p:spPr>
          <a:xfrm>
            <a:off x="8078856" y="2085340"/>
            <a:ext cx="3600000" cy="3990021"/>
          </a:xfrm>
          <a:prstGeom prst="rect">
            <a:avLst/>
          </a:prstGeom>
        </p:spPr>
        <p:txBody>
          <a:bodyPr lIns="251999" tIns="251999" rIns="251999" bIns="251999" anchor="ctr" anchorCtr="0">
            <a:normAutofit/>
          </a:bodyPr>
          <a:lstStyle>
            <a:lvl1pPr marL="0" indent="0" algn="l">
              <a:lnSpc>
                <a:spcPct val="150000"/>
              </a:lnSpc>
              <a:buNone/>
              <a:defRPr sz="1400" b="0" i="0">
                <a:solidFill>
                  <a:schemeClr val="tx1">
                    <a:lumMod val="65000"/>
                    <a:lumOff val="35000"/>
                  </a:schemeClr>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50" name="Slide Number Placeholder 5">
            <a:extLst>
              <a:ext uri="{FF2B5EF4-FFF2-40B4-BE49-F238E27FC236}">
                <a16:creationId xmlns:a16="http://schemas.microsoft.com/office/drawing/2014/main" id="{78100B5F-5DD3-3E43-BDA0-9022A0FA3DB8}"/>
              </a:ext>
            </a:extLst>
          </p:cNvPr>
          <p:cNvSpPr>
            <a:spLocks noGrp="1"/>
          </p:cNvSpPr>
          <p:nvPr>
            <p:ph type="sldNum" sz="quarter" idx="4"/>
          </p:nvPr>
        </p:nvSpPr>
        <p:spPr>
          <a:xfrm>
            <a:off x="10816272" y="6440564"/>
            <a:ext cx="381000" cy="263906"/>
          </a:xfrm>
          <a:prstGeom prst="rect">
            <a:avLst/>
          </a:prstGeom>
        </p:spPr>
        <p:txBody>
          <a:bodyPr/>
          <a:lstStyle>
            <a:lvl1pPr>
              <a:defRPr sz="1000" b="1" i="0">
                <a:solidFill>
                  <a:schemeClr val="bg1">
                    <a:lumMod val="65000"/>
                  </a:schemeClr>
                </a:solidFill>
                <a:latin typeface="Segoe UI" panose="020B0502040204020203" pitchFamily="34" charset="0"/>
                <a:cs typeface="Segoe UI" panose="020B0502040204020203" pitchFamily="34" charset="0"/>
              </a:defRPr>
            </a:lvl1pPr>
          </a:lstStyle>
          <a:p>
            <a:pPr defTabSz="914367"/>
            <a:fld id="{210D5FE9-2A79-444A-9290-1FA81DFB6083}" type="slidenum">
              <a:rPr lang="en-US" smtClean="0">
                <a:solidFill>
                  <a:prstClr val="white">
                    <a:lumMod val="65000"/>
                  </a:prstClr>
                </a:solidFill>
              </a:rPr>
              <a:pPr defTabSz="914367"/>
              <a:t>‹#›</a:t>
            </a:fld>
            <a:endParaRPr lang="en-US">
              <a:solidFill>
                <a:prstClr val="white">
                  <a:lumMod val="65000"/>
                </a:prstClr>
              </a:solidFill>
            </a:endParaRPr>
          </a:p>
        </p:txBody>
      </p:sp>
    </p:spTree>
    <p:extLst>
      <p:ext uri="{BB962C8B-B14F-4D97-AF65-F5344CB8AC3E}">
        <p14:creationId xmlns:p14="http://schemas.microsoft.com/office/powerpoint/2010/main" val="1790359785"/>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1">
    <p:bg>
      <p:bgPr>
        <a:solidFill>
          <a:schemeClr val="bg1">
            <a:lumMod val="9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BE70019-802E-7746-94DE-46B000DEC0B0}"/>
              </a:ext>
            </a:extLst>
          </p:cNvPr>
          <p:cNvCxnSpPr>
            <a:cxnSpLocks/>
          </p:cNvCxnSpPr>
          <p:nvPr userDrawn="1"/>
        </p:nvCxnSpPr>
        <p:spPr>
          <a:xfrm>
            <a:off x="576347" y="612346"/>
            <a:ext cx="824189" cy="0"/>
          </a:xfrm>
          <a:prstGeom prst="line">
            <a:avLst/>
          </a:prstGeom>
          <a:ln w="38100">
            <a:solidFill>
              <a:srgbClr val="01558A"/>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4024A8E4-8F11-EA41-94B5-DF7B694A42D0}"/>
              </a:ext>
            </a:extLst>
          </p:cNvPr>
          <p:cNvSpPr>
            <a:spLocks noGrp="1"/>
          </p:cNvSpPr>
          <p:nvPr>
            <p:ph type="body" sz="quarter" idx="10" hasCustomPrompt="1"/>
          </p:nvPr>
        </p:nvSpPr>
        <p:spPr>
          <a:xfrm>
            <a:off x="460600" y="782640"/>
            <a:ext cx="11218256" cy="502143"/>
          </a:xfrm>
          <a:prstGeom prst="rect">
            <a:avLst/>
          </a:prstGeom>
        </p:spPr>
        <p:txBody>
          <a:bodyPr>
            <a:normAutofit/>
          </a:bodyPr>
          <a:lstStyle>
            <a:lvl1pPr marL="0" indent="0" algn="l">
              <a:buNone/>
              <a:defRPr sz="3200" b="1" i="0">
                <a:solidFill>
                  <a:srgbClr val="002440"/>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12" name="Text Placeholder 10">
            <a:extLst>
              <a:ext uri="{FF2B5EF4-FFF2-40B4-BE49-F238E27FC236}">
                <a16:creationId xmlns:a16="http://schemas.microsoft.com/office/drawing/2014/main" id="{BD0F037D-6833-F24C-9152-6F63B82F7FD0}"/>
              </a:ext>
            </a:extLst>
          </p:cNvPr>
          <p:cNvSpPr>
            <a:spLocks noGrp="1"/>
          </p:cNvSpPr>
          <p:nvPr>
            <p:ph type="body" sz="quarter" idx="12" hasCustomPrompt="1"/>
          </p:nvPr>
        </p:nvSpPr>
        <p:spPr>
          <a:xfrm>
            <a:off x="506900" y="1284783"/>
            <a:ext cx="11171956" cy="351680"/>
          </a:xfrm>
          <a:prstGeom prst="rect">
            <a:avLst/>
          </a:prstGeom>
        </p:spPr>
        <p:txBody>
          <a:bodyPr>
            <a:normAutofit/>
          </a:bodyPr>
          <a:lstStyle>
            <a:lvl1pPr marL="0" indent="0" algn="l">
              <a:buNone/>
              <a:defRPr sz="1600" b="0" i="0">
                <a:solidFill>
                  <a:srgbClr val="002440"/>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13" name="Rounded Rectangle 12">
            <a:extLst>
              <a:ext uri="{FF2B5EF4-FFF2-40B4-BE49-F238E27FC236}">
                <a16:creationId xmlns:a16="http://schemas.microsoft.com/office/drawing/2014/main" id="{7B252BAA-B34C-6C44-A3AF-FA9AA1A3FABE}"/>
              </a:ext>
            </a:extLst>
          </p:cNvPr>
          <p:cNvSpPr/>
          <p:nvPr userDrawn="1"/>
        </p:nvSpPr>
        <p:spPr>
          <a:xfrm>
            <a:off x="565588" y="3814917"/>
            <a:ext cx="11054581" cy="351680"/>
          </a:xfrm>
          <a:prstGeom prst="roundRect">
            <a:avLst>
              <a:gd name="adj" fmla="val 50000"/>
            </a:avLst>
          </a:prstGeom>
          <a:solidFill>
            <a:srgbClr val="002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23751FE-5F6D-C54B-B6C4-69190F082639}"/>
              </a:ext>
            </a:extLst>
          </p:cNvPr>
          <p:cNvSpPr/>
          <p:nvPr userDrawn="1"/>
        </p:nvSpPr>
        <p:spPr>
          <a:xfrm>
            <a:off x="1400537" y="3726427"/>
            <a:ext cx="511277" cy="511277"/>
          </a:xfrm>
          <a:prstGeom prst="ellipse">
            <a:avLst/>
          </a:prstGeom>
          <a:solidFill>
            <a:srgbClr val="01558A"/>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1234F4BE-BEF1-7742-B857-10D4A762FEC5}"/>
              </a:ext>
            </a:extLst>
          </p:cNvPr>
          <p:cNvSpPr/>
          <p:nvPr userDrawn="1"/>
        </p:nvSpPr>
        <p:spPr>
          <a:xfrm>
            <a:off x="3176467" y="3726427"/>
            <a:ext cx="511277" cy="511277"/>
          </a:xfrm>
          <a:prstGeom prst="ellipse">
            <a:avLst/>
          </a:prstGeom>
          <a:solidFill>
            <a:srgbClr val="01558A"/>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6ECCC0C-0BE2-2840-846C-CCD501D56216}"/>
              </a:ext>
            </a:extLst>
          </p:cNvPr>
          <p:cNvSpPr/>
          <p:nvPr userDrawn="1"/>
        </p:nvSpPr>
        <p:spPr>
          <a:xfrm>
            <a:off x="4952397" y="3726427"/>
            <a:ext cx="511277" cy="511277"/>
          </a:xfrm>
          <a:prstGeom prst="ellipse">
            <a:avLst/>
          </a:prstGeom>
          <a:solidFill>
            <a:srgbClr val="01558A"/>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930610EB-D071-CE41-B225-2AE2B8792B15}"/>
              </a:ext>
            </a:extLst>
          </p:cNvPr>
          <p:cNvSpPr/>
          <p:nvPr userDrawn="1"/>
        </p:nvSpPr>
        <p:spPr>
          <a:xfrm>
            <a:off x="6728327" y="3726427"/>
            <a:ext cx="511277" cy="511277"/>
          </a:xfrm>
          <a:prstGeom prst="ellipse">
            <a:avLst/>
          </a:prstGeom>
          <a:solidFill>
            <a:srgbClr val="01558A"/>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A49CB213-CD53-E547-B839-521D1BDF703C}"/>
              </a:ext>
            </a:extLst>
          </p:cNvPr>
          <p:cNvSpPr/>
          <p:nvPr userDrawn="1"/>
        </p:nvSpPr>
        <p:spPr>
          <a:xfrm>
            <a:off x="8504257" y="3726427"/>
            <a:ext cx="511277" cy="511277"/>
          </a:xfrm>
          <a:prstGeom prst="ellipse">
            <a:avLst/>
          </a:prstGeom>
          <a:solidFill>
            <a:srgbClr val="01558A"/>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36C76346-1425-1745-8D2F-FE84B4FE2794}"/>
              </a:ext>
            </a:extLst>
          </p:cNvPr>
          <p:cNvSpPr/>
          <p:nvPr userDrawn="1"/>
        </p:nvSpPr>
        <p:spPr>
          <a:xfrm>
            <a:off x="10280188" y="3725287"/>
            <a:ext cx="511277" cy="511277"/>
          </a:xfrm>
          <a:prstGeom prst="ellipse">
            <a:avLst/>
          </a:prstGeom>
          <a:solidFill>
            <a:srgbClr val="01558A"/>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 Placeholder 10">
            <a:extLst>
              <a:ext uri="{FF2B5EF4-FFF2-40B4-BE49-F238E27FC236}">
                <a16:creationId xmlns:a16="http://schemas.microsoft.com/office/drawing/2014/main" id="{62C9E883-F0F6-954F-BCF0-51A6243F128A}"/>
              </a:ext>
            </a:extLst>
          </p:cNvPr>
          <p:cNvSpPr>
            <a:spLocks noGrp="1"/>
          </p:cNvSpPr>
          <p:nvPr>
            <p:ph type="body" sz="quarter" idx="13" hasCustomPrompt="1"/>
          </p:nvPr>
        </p:nvSpPr>
        <p:spPr>
          <a:xfrm>
            <a:off x="1245947" y="4326194"/>
            <a:ext cx="820454" cy="239218"/>
          </a:xfrm>
          <a:prstGeom prst="rect">
            <a:avLst/>
          </a:prstGeom>
        </p:spPr>
        <p:txBody>
          <a:bodyPr>
            <a:normAutofit/>
          </a:bodyPr>
          <a:lstStyle>
            <a:lvl1pPr marL="0" indent="0" algn="ctr">
              <a:buNone/>
              <a:defRPr sz="1100" b="1" i="0">
                <a:solidFill>
                  <a:srgbClr val="002440"/>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21" name="Text Placeholder 10">
            <a:extLst>
              <a:ext uri="{FF2B5EF4-FFF2-40B4-BE49-F238E27FC236}">
                <a16:creationId xmlns:a16="http://schemas.microsoft.com/office/drawing/2014/main" id="{2262087E-33EC-7E4A-8B69-5D2BE5042EE9}"/>
              </a:ext>
            </a:extLst>
          </p:cNvPr>
          <p:cNvSpPr>
            <a:spLocks noGrp="1"/>
          </p:cNvSpPr>
          <p:nvPr>
            <p:ph type="body" sz="quarter" idx="14" hasCustomPrompt="1"/>
          </p:nvPr>
        </p:nvSpPr>
        <p:spPr>
          <a:xfrm>
            <a:off x="4797807" y="4326194"/>
            <a:ext cx="820454" cy="239218"/>
          </a:xfrm>
          <a:prstGeom prst="rect">
            <a:avLst/>
          </a:prstGeom>
        </p:spPr>
        <p:txBody>
          <a:bodyPr>
            <a:normAutofit/>
          </a:bodyPr>
          <a:lstStyle>
            <a:lvl1pPr marL="0" indent="0" algn="ctr">
              <a:buNone/>
              <a:defRPr sz="1100" b="1" i="0">
                <a:solidFill>
                  <a:srgbClr val="002440"/>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22" name="Text Placeholder 10">
            <a:extLst>
              <a:ext uri="{FF2B5EF4-FFF2-40B4-BE49-F238E27FC236}">
                <a16:creationId xmlns:a16="http://schemas.microsoft.com/office/drawing/2014/main" id="{B8FEC287-1209-D34D-B72E-F65C2629D6B8}"/>
              </a:ext>
            </a:extLst>
          </p:cNvPr>
          <p:cNvSpPr>
            <a:spLocks noGrp="1"/>
          </p:cNvSpPr>
          <p:nvPr>
            <p:ph type="body" sz="quarter" idx="15" hasCustomPrompt="1"/>
          </p:nvPr>
        </p:nvSpPr>
        <p:spPr>
          <a:xfrm>
            <a:off x="8349667" y="4326194"/>
            <a:ext cx="820454" cy="239218"/>
          </a:xfrm>
          <a:prstGeom prst="rect">
            <a:avLst/>
          </a:prstGeom>
        </p:spPr>
        <p:txBody>
          <a:bodyPr>
            <a:normAutofit/>
          </a:bodyPr>
          <a:lstStyle>
            <a:lvl1pPr marL="0" indent="0" algn="ctr">
              <a:buNone/>
              <a:defRPr sz="1100" b="1" i="0">
                <a:solidFill>
                  <a:srgbClr val="002440"/>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23" name="Text Placeholder 10">
            <a:extLst>
              <a:ext uri="{FF2B5EF4-FFF2-40B4-BE49-F238E27FC236}">
                <a16:creationId xmlns:a16="http://schemas.microsoft.com/office/drawing/2014/main" id="{45D4E3E0-5FA1-9243-BF63-0785E8F935AB}"/>
              </a:ext>
            </a:extLst>
          </p:cNvPr>
          <p:cNvSpPr>
            <a:spLocks noGrp="1"/>
          </p:cNvSpPr>
          <p:nvPr>
            <p:ph type="body" sz="quarter" idx="16" hasCustomPrompt="1"/>
          </p:nvPr>
        </p:nvSpPr>
        <p:spPr>
          <a:xfrm>
            <a:off x="3035418" y="3398717"/>
            <a:ext cx="820454" cy="239218"/>
          </a:xfrm>
          <a:prstGeom prst="rect">
            <a:avLst/>
          </a:prstGeom>
        </p:spPr>
        <p:txBody>
          <a:bodyPr>
            <a:normAutofit/>
          </a:bodyPr>
          <a:lstStyle>
            <a:lvl1pPr marL="0" indent="0" algn="ctr">
              <a:buNone/>
              <a:defRPr sz="1100" b="1" i="0">
                <a:solidFill>
                  <a:srgbClr val="002440"/>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24" name="Text Placeholder 10">
            <a:extLst>
              <a:ext uri="{FF2B5EF4-FFF2-40B4-BE49-F238E27FC236}">
                <a16:creationId xmlns:a16="http://schemas.microsoft.com/office/drawing/2014/main" id="{38313E39-FA73-1F4D-A36A-D3E0AF76CAED}"/>
              </a:ext>
            </a:extLst>
          </p:cNvPr>
          <p:cNvSpPr>
            <a:spLocks noGrp="1"/>
          </p:cNvSpPr>
          <p:nvPr>
            <p:ph type="body" sz="quarter" idx="17" hasCustomPrompt="1"/>
          </p:nvPr>
        </p:nvSpPr>
        <p:spPr>
          <a:xfrm>
            <a:off x="6587278" y="3398717"/>
            <a:ext cx="820454" cy="239218"/>
          </a:xfrm>
          <a:prstGeom prst="rect">
            <a:avLst/>
          </a:prstGeom>
        </p:spPr>
        <p:txBody>
          <a:bodyPr>
            <a:normAutofit/>
          </a:bodyPr>
          <a:lstStyle>
            <a:lvl1pPr marL="0" indent="0" algn="ctr">
              <a:buNone/>
              <a:defRPr sz="1100" b="1" i="0">
                <a:solidFill>
                  <a:srgbClr val="002440"/>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25" name="Text Placeholder 10">
            <a:extLst>
              <a:ext uri="{FF2B5EF4-FFF2-40B4-BE49-F238E27FC236}">
                <a16:creationId xmlns:a16="http://schemas.microsoft.com/office/drawing/2014/main" id="{0BB7B03F-757E-484B-8387-9B0AB172CBB4}"/>
              </a:ext>
            </a:extLst>
          </p:cNvPr>
          <p:cNvSpPr>
            <a:spLocks noGrp="1"/>
          </p:cNvSpPr>
          <p:nvPr>
            <p:ph type="body" sz="quarter" idx="18" hasCustomPrompt="1"/>
          </p:nvPr>
        </p:nvSpPr>
        <p:spPr>
          <a:xfrm>
            <a:off x="10139138" y="3398717"/>
            <a:ext cx="820454" cy="239218"/>
          </a:xfrm>
          <a:prstGeom prst="rect">
            <a:avLst/>
          </a:prstGeom>
        </p:spPr>
        <p:txBody>
          <a:bodyPr>
            <a:normAutofit/>
          </a:bodyPr>
          <a:lstStyle>
            <a:lvl1pPr marL="0" indent="0" algn="ctr">
              <a:buNone/>
              <a:defRPr sz="1100" b="1" i="0">
                <a:solidFill>
                  <a:srgbClr val="002440"/>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cxnSp>
        <p:nvCxnSpPr>
          <p:cNvPr id="27" name="Straight Connector 26">
            <a:extLst>
              <a:ext uri="{FF2B5EF4-FFF2-40B4-BE49-F238E27FC236}">
                <a16:creationId xmlns:a16="http://schemas.microsoft.com/office/drawing/2014/main" id="{A2906D52-D2B2-3440-897D-CC7C232BE17B}"/>
              </a:ext>
            </a:extLst>
          </p:cNvPr>
          <p:cNvCxnSpPr>
            <a:cxnSpLocks/>
          </p:cNvCxnSpPr>
          <p:nvPr userDrawn="1"/>
        </p:nvCxnSpPr>
        <p:spPr>
          <a:xfrm>
            <a:off x="1656174" y="3429000"/>
            <a:ext cx="0" cy="326922"/>
          </a:xfrm>
          <a:prstGeom prst="line">
            <a:avLst/>
          </a:prstGeom>
          <a:ln w="25400">
            <a:solidFill>
              <a:srgbClr val="01558A"/>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ADDD5AA-5EB0-6848-B99F-F9476AAD762B}"/>
              </a:ext>
            </a:extLst>
          </p:cNvPr>
          <p:cNvCxnSpPr>
            <a:cxnSpLocks/>
          </p:cNvCxnSpPr>
          <p:nvPr userDrawn="1"/>
        </p:nvCxnSpPr>
        <p:spPr>
          <a:xfrm>
            <a:off x="5208034" y="3429000"/>
            <a:ext cx="0" cy="326922"/>
          </a:xfrm>
          <a:prstGeom prst="line">
            <a:avLst/>
          </a:prstGeom>
          <a:ln w="25400">
            <a:solidFill>
              <a:srgbClr val="01558A"/>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854B24-1B81-9A45-A574-0334FC914B77}"/>
              </a:ext>
            </a:extLst>
          </p:cNvPr>
          <p:cNvCxnSpPr>
            <a:cxnSpLocks/>
          </p:cNvCxnSpPr>
          <p:nvPr userDrawn="1"/>
        </p:nvCxnSpPr>
        <p:spPr>
          <a:xfrm>
            <a:off x="8759894" y="3429000"/>
            <a:ext cx="0" cy="326922"/>
          </a:xfrm>
          <a:prstGeom prst="line">
            <a:avLst/>
          </a:prstGeom>
          <a:ln w="25400">
            <a:solidFill>
              <a:srgbClr val="01558A"/>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BEB283-B1FE-934D-A80D-0E1F2F7F3FD2}"/>
              </a:ext>
            </a:extLst>
          </p:cNvPr>
          <p:cNvCxnSpPr>
            <a:cxnSpLocks/>
          </p:cNvCxnSpPr>
          <p:nvPr userDrawn="1"/>
        </p:nvCxnSpPr>
        <p:spPr>
          <a:xfrm>
            <a:off x="3432104" y="4166597"/>
            <a:ext cx="0" cy="326922"/>
          </a:xfrm>
          <a:prstGeom prst="line">
            <a:avLst/>
          </a:prstGeom>
          <a:ln w="25400">
            <a:solidFill>
              <a:srgbClr val="01558A"/>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24C659F-FEC1-3443-A9EA-AAF3118121B7}"/>
              </a:ext>
            </a:extLst>
          </p:cNvPr>
          <p:cNvCxnSpPr>
            <a:cxnSpLocks/>
          </p:cNvCxnSpPr>
          <p:nvPr userDrawn="1"/>
        </p:nvCxnSpPr>
        <p:spPr>
          <a:xfrm>
            <a:off x="6987673" y="4166597"/>
            <a:ext cx="0" cy="326922"/>
          </a:xfrm>
          <a:prstGeom prst="line">
            <a:avLst/>
          </a:prstGeom>
          <a:ln w="25400">
            <a:solidFill>
              <a:srgbClr val="01558A"/>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E3CDFD-8A24-AC46-BC23-F2D5A5CBA780}"/>
              </a:ext>
            </a:extLst>
          </p:cNvPr>
          <p:cNvCxnSpPr>
            <a:cxnSpLocks/>
          </p:cNvCxnSpPr>
          <p:nvPr userDrawn="1"/>
        </p:nvCxnSpPr>
        <p:spPr>
          <a:xfrm>
            <a:off x="10539533" y="4166597"/>
            <a:ext cx="0" cy="326922"/>
          </a:xfrm>
          <a:prstGeom prst="line">
            <a:avLst/>
          </a:prstGeom>
          <a:ln w="25400">
            <a:solidFill>
              <a:srgbClr val="01558A"/>
            </a:solidFill>
          </a:ln>
        </p:spPr>
        <p:style>
          <a:lnRef idx="1">
            <a:schemeClr val="accent1"/>
          </a:lnRef>
          <a:fillRef idx="0">
            <a:schemeClr val="accent1"/>
          </a:fillRef>
          <a:effectRef idx="0">
            <a:schemeClr val="accent1"/>
          </a:effectRef>
          <a:fontRef idx="minor">
            <a:schemeClr val="tx1"/>
          </a:fontRef>
        </p:style>
      </p:cxnSp>
      <p:sp>
        <p:nvSpPr>
          <p:cNvPr id="35" name="Text Placeholder 10">
            <a:extLst>
              <a:ext uri="{FF2B5EF4-FFF2-40B4-BE49-F238E27FC236}">
                <a16:creationId xmlns:a16="http://schemas.microsoft.com/office/drawing/2014/main" id="{15AFDE10-923D-CA40-A805-F2CF2879CB33}"/>
              </a:ext>
            </a:extLst>
          </p:cNvPr>
          <p:cNvSpPr>
            <a:spLocks noGrp="1"/>
          </p:cNvSpPr>
          <p:nvPr>
            <p:ph type="body" sz="quarter" idx="19" hasCustomPrompt="1"/>
          </p:nvPr>
        </p:nvSpPr>
        <p:spPr>
          <a:xfrm>
            <a:off x="594751" y="2536067"/>
            <a:ext cx="2122847" cy="502277"/>
          </a:xfrm>
          <a:prstGeom prst="rect">
            <a:avLst/>
          </a:prstGeom>
        </p:spPr>
        <p:txBody>
          <a:bodyPr>
            <a:normAutofit/>
          </a:bodyPr>
          <a:lstStyle>
            <a:lvl1pPr marL="0" indent="0" algn="ctr">
              <a:buNone/>
              <a:defRPr sz="1100" b="0" i="0">
                <a:solidFill>
                  <a:schemeClr val="tx1">
                    <a:lumMod val="65000"/>
                    <a:lumOff val="35000"/>
                  </a:schemeClr>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36" name="Text Placeholder 10">
            <a:extLst>
              <a:ext uri="{FF2B5EF4-FFF2-40B4-BE49-F238E27FC236}">
                <a16:creationId xmlns:a16="http://schemas.microsoft.com/office/drawing/2014/main" id="{A4CB1B74-FD5F-174B-B1EE-3289BDD21B59}"/>
              </a:ext>
            </a:extLst>
          </p:cNvPr>
          <p:cNvSpPr>
            <a:spLocks noGrp="1"/>
          </p:cNvSpPr>
          <p:nvPr>
            <p:ph type="body" sz="quarter" idx="20" hasCustomPrompt="1"/>
          </p:nvPr>
        </p:nvSpPr>
        <p:spPr>
          <a:xfrm>
            <a:off x="594751" y="2260159"/>
            <a:ext cx="2122847" cy="246411"/>
          </a:xfrm>
          <a:prstGeom prst="rect">
            <a:avLst/>
          </a:prstGeom>
        </p:spPr>
        <p:txBody>
          <a:bodyPr>
            <a:normAutofit/>
          </a:bodyPr>
          <a:lstStyle>
            <a:lvl1pPr marL="0" indent="0" algn="ctr">
              <a:buNone/>
              <a:defRPr sz="1200" b="1" i="0">
                <a:solidFill>
                  <a:srgbClr val="3878A2"/>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37" name="Text Placeholder 10">
            <a:extLst>
              <a:ext uri="{FF2B5EF4-FFF2-40B4-BE49-F238E27FC236}">
                <a16:creationId xmlns:a16="http://schemas.microsoft.com/office/drawing/2014/main" id="{06E4C9B2-55B6-D344-A17C-5AC25892D920}"/>
              </a:ext>
            </a:extLst>
          </p:cNvPr>
          <p:cNvSpPr>
            <a:spLocks noGrp="1"/>
          </p:cNvSpPr>
          <p:nvPr>
            <p:ph type="body" sz="quarter" idx="21" hasCustomPrompt="1"/>
          </p:nvPr>
        </p:nvSpPr>
        <p:spPr>
          <a:xfrm>
            <a:off x="4146611" y="2536067"/>
            <a:ext cx="2122847" cy="502277"/>
          </a:xfrm>
          <a:prstGeom prst="rect">
            <a:avLst/>
          </a:prstGeom>
        </p:spPr>
        <p:txBody>
          <a:bodyPr>
            <a:normAutofit/>
          </a:bodyPr>
          <a:lstStyle>
            <a:lvl1pPr marL="0" indent="0" algn="ctr">
              <a:buNone/>
              <a:defRPr sz="1100" b="0" i="0">
                <a:solidFill>
                  <a:schemeClr val="tx1">
                    <a:lumMod val="65000"/>
                    <a:lumOff val="35000"/>
                  </a:schemeClr>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38" name="Text Placeholder 10">
            <a:extLst>
              <a:ext uri="{FF2B5EF4-FFF2-40B4-BE49-F238E27FC236}">
                <a16:creationId xmlns:a16="http://schemas.microsoft.com/office/drawing/2014/main" id="{4843AEA5-F1FF-9042-B376-A9484DF07C34}"/>
              </a:ext>
            </a:extLst>
          </p:cNvPr>
          <p:cNvSpPr>
            <a:spLocks noGrp="1"/>
          </p:cNvSpPr>
          <p:nvPr>
            <p:ph type="body" sz="quarter" idx="22" hasCustomPrompt="1"/>
          </p:nvPr>
        </p:nvSpPr>
        <p:spPr>
          <a:xfrm>
            <a:off x="4146611" y="2260159"/>
            <a:ext cx="2122847" cy="246411"/>
          </a:xfrm>
          <a:prstGeom prst="rect">
            <a:avLst/>
          </a:prstGeom>
        </p:spPr>
        <p:txBody>
          <a:bodyPr>
            <a:normAutofit/>
          </a:bodyPr>
          <a:lstStyle>
            <a:lvl1pPr marL="0" indent="0" algn="ctr">
              <a:buNone/>
              <a:defRPr lang="en-GB" sz="1200" b="1" i="0" kern="1200" dirty="0">
                <a:solidFill>
                  <a:srgbClr val="3878A2"/>
                </a:solidFill>
                <a:latin typeface="Segoe UI" panose="020B0502040204020203" pitchFamily="34" charset="0"/>
                <a:ea typeface="+mn-ea"/>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marL="0" lvl="0" indent="0" algn="ctr" defTabSz="914225" rtl="0" eaLnBrk="1" latinLnBrk="0" hangingPunct="1">
              <a:lnSpc>
                <a:spcPct val="90000"/>
              </a:lnSpc>
              <a:spcBef>
                <a:spcPts val="1000"/>
              </a:spcBef>
              <a:buFont typeface="Arial" panose="020B0604020202020204" pitchFamily="34" charset="0"/>
              <a:buNone/>
            </a:pPr>
            <a:r>
              <a:rPr lang="en-GB"/>
              <a:t>CLICK TO ADD</a:t>
            </a:r>
          </a:p>
        </p:txBody>
      </p:sp>
      <p:sp>
        <p:nvSpPr>
          <p:cNvPr id="39" name="Text Placeholder 10">
            <a:extLst>
              <a:ext uri="{FF2B5EF4-FFF2-40B4-BE49-F238E27FC236}">
                <a16:creationId xmlns:a16="http://schemas.microsoft.com/office/drawing/2014/main" id="{ADCE362B-02D4-024B-ADC3-4C0487C32DC9}"/>
              </a:ext>
            </a:extLst>
          </p:cNvPr>
          <p:cNvSpPr>
            <a:spLocks noGrp="1"/>
          </p:cNvSpPr>
          <p:nvPr>
            <p:ph type="body" sz="quarter" idx="23" hasCustomPrompt="1"/>
          </p:nvPr>
        </p:nvSpPr>
        <p:spPr>
          <a:xfrm>
            <a:off x="7698471" y="2536067"/>
            <a:ext cx="2122847" cy="502277"/>
          </a:xfrm>
          <a:prstGeom prst="rect">
            <a:avLst/>
          </a:prstGeom>
        </p:spPr>
        <p:txBody>
          <a:bodyPr>
            <a:normAutofit/>
          </a:bodyPr>
          <a:lstStyle>
            <a:lvl1pPr marL="0" indent="0" algn="ctr">
              <a:buNone/>
              <a:defRPr sz="1100" b="0" i="0">
                <a:solidFill>
                  <a:schemeClr val="tx1">
                    <a:lumMod val="65000"/>
                    <a:lumOff val="35000"/>
                  </a:schemeClr>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40" name="Text Placeholder 10">
            <a:extLst>
              <a:ext uri="{FF2B5EF4-FFF2-40B4-BE49-F238E27FC236}">
                <a16:creationId xmlns:a16="http://schemas.microsoft.com/office/drawing/2014/main" id="{4D4FCFDF-6652-CA48-B6CA-033FBCD4AA0F}"/>
              </a:ext>
            </a:extLst>
          </p:cNvPr>
          <p:cNvSpPr>
            <a:spLocks noGrp="1"/>
          </p:cNvSpPr>
          <p:nvPr>
            <p:ph type="body" sz="quarter" idx="24" hasCustomPrompt="1"/>
          </p:nvPr>
        </p:nvSpPr>
        <p:spPr>
          <a:xfrm>
            <a:off x="7698471" y="2260159"/>
            <a:ext cx="2122847" cy="246411"/>
          </a:xfrm>
          <a:prstGeom prst="rect">
            <a:avLst/>
          </a:prstGeom>
        </p:spPr>
        <p:txBody>
          <a:bodyPr>
            <a:normAutofit/>
          </a:bodyPr>
          <a:lstStyle>
            <a:lvl1pPr marL="0" indent="0" algn="ctr">
              <a:buNone/>
              <a:defRPr lang="en-GB" sz="1200" b="1" i="0" kern="1200" dirty="0">
                <a:solidFill>
                  <a:srgbClr val="3878A2"/>
                </a:solidFill>
                <a:latin typeface="Segoe UI" panose="020B0502040204020203" pitchFamily="34" charset="0"/>
                <a:ea typeface="+mn-ea"/>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marL="0" lvl="0" indent="0" algn="ctr" defTabSz="914225" rtl="0" eaLnBrk="1" latinLnBrk="0" hangingPunct="1">
              <a:lnSpc>
                <a:spcPct val="90000"/>
              </a:lnSpc>
              <a:spcBef>
                <a:spcPts val="1000"/>
              </a:spcBef>
              <a:buFont typeface="Arial" panose="020B0604020202020204" pitchFamily="34" charset="0"/>
              <a:buNone/>
            </a:pPr>
            <a:r>
              <a:rPr lang="en-GB"/>
              <a:t>CLICK TO ADD</a:t>
            </a:r>
          </a:p>
        </p:txBody>
      </p:sp>
      <p:sp>
        <p:nvSpPr>
          <p:cNvPr id="41" name="Text Placeholder 10">
            <a:extLst>
              <a:ext uri="{FF2B5EF4-FFF2-40B4-BE49-F238E27FC236}">
                <a16:creationId xmlns:a16="http://schemas.microsoft.com/office/drawing/2014/main" id="{183A08A1-E7B2-2845-93F4-3BF8E397143A}"/>
              </a:ext>
            </a:extLst>
          </p:cNvPr>
          <p:cNvSpPr>
            <a:spLocks noGrp="1"/>
          </p:cNvSpPr>
          <p:nvPr>
            <p:ph type="body" sz="quarter" idx="25" hasCustomPrompt="1"/>
          </p:nvPr>
        </p:nvSpPr>
        <p:spPr>
          <a:xfrm>
            <a:off x="2374390" y="5070942"/>
            <a:ext cx="2122847" cy="502277"/>
          </a:xfrm>
          <a:prstGeom prst="rect">
            <a:avLst/>
          </a:prstGeom>
        </p:spPr>
        <p:txBody>
          <a:bodyPr>
            <a:normAutofit/>
          </a:bodyPr>
          <a:lstStyle>
            <a:lvl1pPr marL="0" indent="0" algn="ctr">
              <a:buNone/>
              <a:defRPr sz="1100" b="0" i="0">
                <a:solidFill>
                  <a:schemeClr val="tx1">
                    <a:lumMod val="65000"/>
                    <a:lumOff val="35000"/>
                  </a:schemeClr>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42" name="Text Placeholder 10">
            <a:extLst>
              <a:ext uri="{FF2B5EF4-FFF2-40B4-BE49-F238E27FC236}">
                <a16:creationId xmlns:a16="http://schemas.microsoft.com/office/drawing/2014/main" id="{ED9EE73F-7507-7242-A3BF-AB57AF5E084A}"/>
              </a:ext>
            </a:extLst>
          </p:cNvPr>
          <p:cNvSpPr>
            <a:spLocks noGrp="1"/>
          </p:cNvSpPr>
          <p:nvPr>
            <p:ph type="body" sz="quarter" idx="26" hasCustomPrompt="1"/>
          </p:nvPr>
        </p:nvSpPr>
        <p:spPr>
          <a:xfrm>
            <a:off x="2374390" y="4795032"/>
            <a:ext cx="2122847" cy="246411"/>
          </a:xfrm>
          <a:prstGeom prst="rect">
            <a:avLst/>
          </a:prstGeom>
        </p:spPr>
        <p:txBody>
          <a:bodyPr>
            <a:normAutofit/>
          </a:bodyPr>
          <a:lstStyle>
            <a:lvl1pPr marL="0" indent="0" algn="ctr">
              <a:buNone/>
              <a:defRPr lang="en-GB" sz="1200" b="1" i="0" kern="1200" dirty="0">
                <a:solidFill>
                  <a:srgbClr val="3878A2"/>
                </a:solidFill>
                <a:latin typeface="Segoe UI" panose="020B0502040204020203" pitchFamily="34" charset="0"/>
                <a:ea typeface="+mn-ea"/>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marL="0" lvl="0" indent="0" algn="ctr" defTabSz="914225" rtl="0" eaLnBrk="1" latinLnBrk="0" hangingPunct="1">
              <a:lnSpc>
                <a:spcPct val="90000"/>
              </a:lnSpc>
              <a:spcBef>
                <a:spcPts val="1000"/>
              </a:spcBef>
              <a:buFont typeface="Arial" panose="020B0604020202020204" pitchFamily="34" charset="0"/>
              <a:buNone/>
            </a:pPr>
            <a:r>
              <a:rPr lang="en-GB"/>
              <a:t>CLICK TO ADD</a:t>
            </a:r>
          </a:p>
        </p:txBody>
      </p:sp>
      <p:sp>
        <p:nvSpPr>
          <p:cNvPr id="43" name="Text Placeholder 10">
            <a:extLst>
              <a:ext uri="{FF2B5EF4-FFF2-40B4-BE49-F238E27FC236}">
                <a16:creationId xmlns:a16="http://schemas.microsoft.com/office/drawing/2014/main" id="{A072C4F1-0779-2341-B258-793A99F92DCD}"/>
              </a:ext>
            </a:extLst>
          </p:cNvPr>
          <p:cNvSpPr>
            <a:spLocks noGrp="1"/>
          </p:cNvSpPr>
          <p:nvPr>
            <p:ph type="body" sz="quarter" idx="27" hasCustomPrompt="1"/>
          </p:nvPr>
        </p:nvSpPr>
        <p:spPr>
          <a:xfrm>
            <a:off x="5926250" y="5070942"/>
            <a:ext cx="2122847" cy="502277"/>
          </a:xfrm>
          <a:prstGeom prst="rect">
            <a:avLst/>
          </a:prstGeom>
        </p:spPr>
        <p:txBody>
          <a:bodyPr>
            <a:normAutofit/>
          </a:bodyPr>
          <a:lstStyle>
            <a:lvl1pPr marL="0" indent="0" algn="ctr">
              <a:buNone/>
              <a:defRPr sz="1100" b="0" i="0">
                <a:solidFill>
                  <a:schemeClr val="tx1">
                    <a:lumMod val="65000"/>
                    <a:lumOff val="35000"/>
                  </a:schemeClr>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44" name="Text Placeholder 10">
            <a:extLst>
              <a:ext uri="{FF2B5EF4-FFF2-40B4-BE49-F238E27FC236}">
                <a16:creationId xmlns:a16="http://schemas.microsoft.com/office/drawing/2014/main" id="{B554E26F-9DBC-A247-AF2F-81DA81F7FC0B}"/>
              </a:ext>
            </a:extLst>
          </p:cNvPr>
          <p:cNvSpPr>
            <a:spLocks noGrp="1"/>
          </p:cNvSpPr>
          <p:nvPr>
            <p:ph type="body" sz="quarter" idx="28" hasCustomPrompt="1"/>
          </p:nvPr>
        </p:nvSpPr>
        <p:spPr>
          <a:xfrm>
            <a:off x="5926250" y="4795032"/>
            <a:ext cx="2122847" cy="246411"/>
          </a:xfrm>
          <a:prstGeom prst="rect">
            <a:avLst/>
          </a:prstGeom>
        </p:spPr>
        <p:txBody>
          <a:bodyPr>
            <a:normAutofit/>
          </a:bodyPr>
          <a:lstStyle>
            <a:lvl1pPr marL="0" indent="0" algn="ctr">
              <a:buNone/>
              <a:defRPr lang="en-GB" sz="1200" b="1" i="0" kern="1200" dirty="0">
                <a:solidFill>
                  <a:srgbClr val="3878A2"/>
                </a:solidFill>
                <a:latin typeface="Segoe UI" panose="020B0502040204020203" pitchFamily="34" charset="0"/>
                <a:ea typeface="+mn-ea"/>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marL="0" lvl="0" indent="0" algn="ctr" defTabSz="914225" rtl="0" eaLnBrk="1" latinLnBrk="0" hangingPunct="1">
              <a:lnSpc>
                <a:spcPct val="90000"/>
              </a:lnSpc>
              <a:spcBef>
                <a:spcPts val="1000"/>
              </a:spcBef>
              <a:buFont typeface="Arial" panose="020B0604020202020204" pitchFamily="34" charset="0"/>
              <a:buNone/>
            </a:pPr>
            <a:r>
              <a:rPr lang="en-GB"/>
              <a:t>CLICK TO ADD</a:t>
            </a:r>
          </a:p>
        </p:txBody>
      </p:sp>
      <p:sp>
        <p:nvSpPr>
          <p:cNvPr id="45" name="Text Placeholder 10">
            <a:extLst>
              <a:ext uri="{FF2B5EF4-FFF2-40B4-BE49-F238E27FC236}">
                <a16:creationId xmlns:a16="http://schemas.microsoft.com/office/drawing/2014/main" id="{3634C8DF-449E-E146-A447-E627D500AF99}"/>
              </a:ext>
            </a:extLst>
          </p:cNvPr>
          <p:cNvSpPr>
            <a:spLocks noGrp="1"/>
          </p:cNvSpPr>
          <p:nvPr>
            <p:ph type="body" sz="quarter" idx="29" hasCustomPrompt="1"/>
          </p:nvPr>
        </p:nvSpPr>
        <p:spPr>
          <a:xfrm>
            <a:off x="9478110" y="5070942"/>
            <a:ext cx="2122847" cy="502277"/>
          </a:xfrm>
          <a:prstGeom prst="rect">
            <a:avLst/>
          </a:prstGeom>
        </p:spPr>
        <p:txBody>
          <a:bodyPr>
            <a:normAutofit/>
          </a:bodyPr>
          <a:lstStyle>
            <a:lvl1pPr marL="0" indent="0" algn="ctr">
              <a:buNone/>
              <a:defRPr sz="1100" b="0" i="0">
                <a:solidFill>
                  <a:schemeClr val="tx1">
                    <a:lumMod val="65000"/>
                    <a:lumOff val="35000"/>
                  </a:schemeClr>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46" name="Text Placeholder 10">
            <a:extLst>
              <a:ext uri="{FF2B5EF4-FFF2-40B4-BE49-F238E27FC236}">
                <a16:creationId xmlns:a16="http://schemas.microsoft.com/office/drawing/2014/main" id="{A79665DD-8B61-6242-B95C-85FE42FDEB90}"/>
              </a:ext>
            </a:extLst>
          </p:cNvPr>
          <p:cNvSpPr>
            <a:spLocks noGrp="1"/>
          </p:cNvSpPr>
          <p:nvPr>
            <p:ph type="body" sz="quarter" idx="30" hasCustomPrompt="1"/>
          </p:nvPr>
        </p:nvSpPr>
        <p:spPr>
          <a:xfrm>
            <a:off x="9478110" y="4795032"/>
            <a:ext cx="2122847" cy="246411"/>
          </a:xfrm>
          <a:prstGeom prst="rect">
            <a:avLst/>
          </a:prstGeom>
        </p:spPr>
        <p:txBody>
          <a:bodyPr>
            <a:normAutofit/>
          </a:bodyPr>
          <a:lstStyle>
            <a:lvl1pPr marL="0" indent="0" algn="ctr">
              <a:buNone/>
              <a:defRPr lang="en-GB" sz="1200" b="1" i="0" kern="1200" dirty="0">
                <a:solidFill>
                  <a:srgbClr val="3878A2"/>
                </a:solidFill>
                <a:latin typeface="Segoe UI" panose="020B0502040204020203" pitchFamily="34" charset="0"/>
                <a:ea typeface="+mn-ea"/>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marL="0" lvl="0" indent="0" algn="ctr" defTabSz="914225" rtl="0" eaLnBrk="1" latinLnBrk="0" hangingPunct="1">
              <a:lnSpc>
                <a:spcPct val="90000"/>
              </a:lnSpc>
              <a:spcBef>
                <a:spcPts val="1000"/>
              </a:spcBef>
              <a:buFont typeface="Arial" panose="020B0604020202020204" pitchFamily="34" charset="0"/>
              <a:buNone/>
            </a:pPr>
            <a:r>
              <a:rPr lang="en-GB"/>
              <a:t>CLICK TO ADD</a:t>
            </a:r>
          </a:p>
        </p:txBody>
      </p:sp>
      <p:sp>
        <p:nvSpPr>
          <p:cNvPr id="48" name="Slide Number Placeholder 5">
            <a:extLst>
              <a:ext uri="{FF2B5EF4-FFF2-40B4-BE49-F238E27FC236}">
                <a16:creationId xmlns:a16="http://schemas.microsoft.com/office/drawing/2014/main" id="{3480E465-729C-B24E-A052-99F9C5593630}"/>
              </a:ext>
            </a:extLst>
          </p:cNvPr>
          <p:cNvSpPr>
            <a:spLocks noGrp="1"/>
          </p:cNvSpPr>
          <p:nvPr>
            <p:ph type="sldNum" sz="quarter" idx="4"/>
          </p:nvPr>
        </p:nvSpPr>
        <p:spPr>
          <a:xfrm>
            <a:off x="10816272" y="6440564"/>
            <a:ext cx="381000" cy="263906"/>
          </a:xfrm>
          <a:prstGeom prst="rect">
            <a:avLst/>
          </a:prstGeom>
        </p:spPr>
        <p:txBody>
          <a:bodyPr/>
          <a:lstStyle>
            <a:lvl1pPr>
              <a:defRPr sz="1000" b="1" i="0">
                <a:solidFill>
                  <a:schemeClr val="bg1">
                    <a:lumMod val="65000"/>
                  </a:schemeClr>
                </a:solidFill>
                <a:latin typeface="Segoe UI" panose="020B0502040204020203" pitchFamily="34" charset="0"/>
                <a:cs typeface="Segoe UI" panose="020B0502040204020203" pitchFamily="34" charset="0"/>
              </a:defRPr>
            </a:lvl1pPr>
          </a:lstStyle>
          <a:p>
            <a:pPr defTabSz="914367"/>
            <a:fld id="{210D5FE9-2A79-444A-9290-1FA81DFB6083}" type="slidenum">
              <a:rPr lang="en-US" smtClean="0">
                <a:solidFill>
                  <a:prstClr val="white">
                    <a:lumMod val="65000"/>
                  </a:prstClr>
                </a:solidFill>
              </a:rPr>
              <a:pPr defTabSz="914367"/>
              <a:t>‹#›</a:t>
            </a:fld>
            <a:endParaRPr lang="en-US">
              <a:solidFill>
                <a:prstClr val="white">
                  <a:lumMod val="65000"/>
                </a:prstClr>
              </a:solidFill>
            </a:endParaRPr>
          </a:p>
        </p:txBody>
      </p:sp>
    </p:spTree>
    <p:extLst>
      <p:ext uri="{BB962C8B-B14F-4D97-AF65-F5344CB8AC3E}">
        <p14:creationId xmlns:p14="http://schemas.microsoft.com/office/powerpoint/2010/main" val="190805902"/>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et the Team">
    <p:bg>
      <p:bgPr>
        <a:solidFill>
          <a:schemeClr val="bg1">
            <a:lumMod val="95000"/>
          </a:schemeClr>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3E2A78B-BB3D-EA46-9524-21EE8846C2DC}"/>
              </a:ext>
            </a:extLst>
          </p:cNvPr>
          <p:cNvCxnSpPr>
            <a:cxnSpLocks/>
          </p:cNvCxnSpPr>
          <p:nvPr userDrawn="1"/>
        </p:nvCxnSpPr>
        <p:spPr>
          <a:xfrm>
            <a:off x="576347" y="612346"/>
            <a:ext cx="824189" cy="0"/>
          </a:xfrm>
          <a:prstGeom prst="line">
            <a:avLst/>
          </a:prstGeom>
          <a:ln w="38100">
            <a:solidFill>
              <a:srgbClr val="01558A"/>
            </a:solidFill>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66C94BF1-178C-E948-B867-431E27101D5F}"/>
              </a:ext>
            </a:extLst>
          </p:cNvPr>
          <p:cNvSpPr>
            <a:spLocks noGrp="1"/>
          </p:cNvSpPr>
          <p:nvPr>
            <p:ph type="body" sz="quarter" idx="10" hasCustomPrompt="1"/>
          </p:nvPr>
        </p:nvSpPr>
        <p:spPr>
          <a:xfrm>
            <a:off x="460600" y="782640"/>
            <a:ext cx="11218256" cy="502143"/>
          </a:xfrm>
          <a:prstGeom prst="rect">
            <a:avLst/>
          </a:prstGeom>
        </p:spPr>
        <p:txBody>
          <a:bodyPr>
            <a:normAutofit/>
          </a:bodyPr>
          <a:lstStyle>
            <a:lvl1pPr marL="0" indent="0" algn="l">
              <a:buNone/>
              <a:defRPr sz="3200" b="1" i="0">
                <a:solidFill>
                  <a:srgbClr val="01558A"/>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10" name="Text Placeholder 10">
            <a:extLst>
              <a:ext uri="{FF2B5EF4-FFF2-40B4-BE49-F238E27FC236}">
                <a16:creationId xmlns:a16="http://schemas.microsoft.com/office/drawing/2014/main" id="{F207D43D-1E81-404A-BA4E-B9B69A8F377E}"/>
              </a:ext>
            </a:extLst>
          </p:cNvPr>
          <p:cNvSpPr>
            <a:spLocks noGrp="1"/>
          </p:cNvSpPr>
          <p:nvPr>
            <p:ph type="body" sz="quarter" idx="12" hasCustomPrompt="1"/>
          </p:nvPr>
        </p:nvSpPr>
        <p:spPr>
          <a:xfrm>
            <a:off x="506900" y="1284783"/>
            <a:ext cx="11171956" cy="351680"/>
          </a:xfrm>
          <a:prstGeom prst="rect">
            <a:avLst/>
          </a:prstGeom>
        </p:spPr>
        <p:txBody>
          <a:bodyPr>
            <a:normAutofit/>
          </a:bodyPr>
          <a:lstStyle>
            <a:lvl1pPr marL="0" indent="0" algn="l">
              <a:buNone/>
              <a:defRPr sz="1600" b="0" i="0">
                <a:solidFill>
                  <a:srgbClr val="01558A"/>
                </a:solidFill>
                <a:latin typeface="Segoe UI" panose="020B0502040204020203" pitchFamily="34" charset="0"/>
                <a:cs typeface="Segoe UI"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GB"/>
              <a:t>Click To Add</a:t>
            </a:r>
          </a:p>
        </p:txBody>
      </p:sp>
      <p:sp>
        <p:nvSpPr>
          <p:cNvPr id="36" name="Slide Number Placeholder 5">
            <a:extLst>
              <a:ext uri="{FF2B5EF4-FFF2-40B4-BE49-F238E27FC236}">
                <a16:creationId xmlns:a16="http://schemas.microsoft.com/office/drawing/2014/main" id="{00CE1957-D37E-6743-A061-28F11C3A9586}"/>
              </a:ext>
            </a:extLst>
          </p:cNvPr>
          <p:cNvSpPr>
            <a:spLocks noGrp="1"/>
          </p:cNvSpPr>
          <p:nvPr>
            <p:ph type="sldNum" sz="quarter" idx="4"/>
          </p:nvPr>
        </p:nvSpPr>
        <p:spPr>
          <a:xfrm>
            <a:off x="10816272" y="6440564"/>
            <a:ext cx="381000" cy="263906"/>
          </a:xfrm>
          <a:prstGeom prst="rect">
            <a:avLst/>
          </a:prstGeom>
        </p:spPr>
        <p:txBody>
          <a:bodyPr/>
          <a:lstStyle>
            <a:lvl1pPr>
              <a:defRPr sz="1000" b="1" i="0">
                <a:solidFill>
                  <a:schemeClr val="bg1">
                    <a:lumMod val="65000"/>
                  </a:schemeClr>
                </a:solidFill>
                <a:latin typeface="Segoe UI" panose="020B0502040204020203" pitchFamily="34" charset="0"/>
                <a:cs typeface="Segoe UI" panose="020B0502040204020203" pitchFamily="34" charset="0"/>
              </a:defRPr>
            </a:lvl1pPr>
          </a:lstStyle>
          <a:p>
            <a:pPr defTabSz="914367"/>
            <a:fld id="{210D5FE9-2A79-444A-9290-1FA81DFB6083}" type="slidenum">
              <a:rPr lang="en-US" smtClean="0">
                <a:solidFill>
                  <a:prstClr val="white">
                    <a:lumMod val="65000"/>
                  </a:prstClr>
                </a:solidFill>
              </a:rPr>
              <a:pPr defTabSz="914367"/>
              <a:t>‹#›</a:t>
            </a:fld>
            <a:endParaRPr lang="en-US">
              <a:solidFill>
                <a:prstClr val="white">
                  <a:lumMod val="65000"/>
                </a:prstClr>
              </a:solidFill>
            </a:endParaRPr>
          </a:p>
        </p:txBody>
      </p:sp>
    </p:spTree>
    <p:extLst>
      <p:ext uri="{BB962C8B-B14F-4D97-AF65-F5344CB8AC3E}">
        <p14:creationId xmlns:p14="http://schemas.microsoft.com/office/powerpoint/2010/main" val="1495912212"/>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Layout without Titl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212A586-4304-AC44-B881-67E04E31954B}"/>
              </a:ext>
            </a:extLst>
          </p:cNvPr>
          <p:cNvSpPr txBox="1">
            <a:spLocks/>
          </p:cNvSpPr>
          <p:nvPr userDrawn="1"/>
        </p:nvSpPr>
        <p:spPr>
          <a:xfrm>
            <a:off x="10816272" y="6440564"/>
            <a:ext cx="381000" cy="263906"/>
          </a:xfrm>
          <a:prstGeom prst="rect">
            <a:avLst/>
          </a:prstGeom>
        </p:spPr>
        <p:txBody>
          <a:bodyPr/>
          <a:lstStyle>
            <a:defPPr>
              <a:defRPr lang="en-US"/>
            </a:defPPr>
            <a:lvl1pPr marL="0" algn="l" defTabSz="914400" rtl="0" eaLnBrk="1" latinLnBrk="0" hangingPunct="1">
              <a:defRPr sz="1000" b="1" i="0" kern="1200">
                <a:solidFill>
                  <a:schemeClr val="bg1">
                    <a:lumMod val="6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ts val="0"/>
              </a:spcBef>
              <a:spcAft>
                <a:spcPts val="0"/>
              </a:spcAft>
              <a:buClrTx/>
              <a:buSzTx/>
              <a:buFontTx/>
              <a:buNone/>
              <a:tabLst/>
              <a:defRPr/>
            </a:pPr>
            <a:fld id="{210D5FE9-2A79-444A-9290-1FA81DFB6083}" type="slidenum">
              <a:rPr kumimoji="0" lang="en-US" sz="1000" b="1" i="0" u="none" strike="noStrike" kern="1200" cap="none" spc="0" normalizeH="0" baseline="0" noProof="0" smtClean="0">
                <a:ln>
                  <a:noFill/>
                </a:ln>
                <a:solidFill>
                  <a:prstClr val="white">
                    <a:lumMod val="65000"/>
                  </a:prstClr>
                </a:solidFill>
                <a:effectLst/>
                <a:uLnTx/>
                <a:uFillTx/>
                <a:latin typeface="Segoe UI" panose="020B0502040204020203" pitchFamily="34" charset="0"/>
                <a:ea typeface="+mn-ea"/>
                <a:cs typeface="Segoe UI" panose="020B0502040204020203" pitchFamily="34" charset="0"/>
              </a:rPr>
              <a:pPr marL="0" marR="0" lvl="0" indent="0" algn="l" defTabSz="896386"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prstClr val="white">
                  <a:lumMod val="6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888732709"/>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29FAAB3-D0A6-4FE2-B2A7-DD95B159D4FC}"/>
              </a:ext>
            </a:extLst>
          </p:cNvPr>
          <p:cNvSpPr/>
          <p:nvPr userDrawn="1"/>
        </p:nvSpPr>
        <p:spPr bwMode="auto">
          <a:xfrm>
            <a:off x="4673600" y="0"/>
            <a:ext cx="7518400" cy="68580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89616" tIns="44808" rIns="89616" bIns="89616" numCol="1" spcCol="0" rtlCol="0" fromWordArt="0" anchor="ctr" anchorCtr="0" forceAA="0" compatLnSpc="1">
            <a:prstTxWarp prst="textNoShape">
              <a:avLst/>
            </a:prstTxWarp>
            <a:noAutofit/>
          </a:bodyPr>
          <a:lstStyle/>
          <a:p>
            <a:pPr marL="0" marR="0" lvl="0" indent="0" algn="ctr" defTabSz="895816" rtl="0" eaLnBrk="1" fontAlgn="base" latinLnBrk="0" hangingPunct="1">
              <a:lnSpc>
                <a:spcPct val="100000"/>
              </a:lnSpc>
              <a:spcBef>
                <a:spcPct val="0"/>
              </a:spcBef>
              <a:spcAft>
                <a:spcPct val="0"/>
              </a:spcAft>
              <a:buClrTx/>
              <a:buSzTx/>
              <a:buFontTx/>
              <a:buNone/>
              <a:tabLst/>
              <a:defRPr/>
            </a:pPr>
            <a:endParaRPr kumimoji="0" lang="en-US" sz="5399" b="0" i="0" u="none" strike="noStrike" kern="0" cap="none" spc="-49" normalizeH="0" baseline="0" noProof="0">
              <a:ln>
                <a:noFill/>
              </a:ln>
              <a:solidFill>
                <a:prstClr val="white"/>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6" name="Rectangle 5">
            <a:extLst>
              <a:ext uri="{FF2B5EF4-FFF2-40B4-BE49-F238E27FC236}">
                <a16:creationId xmlns:a16="http://schemas.microsoft.com/office/drawing/2014/main" id="{7652B27C-BDD0-417D-80F2-458CAC00FDF7}"/>
              </a:ext>
            </a:extLst>
          </p:cNvPr>
          <p:cNvSpPr/>
          <p:nvPr userDrawn="1"/>
        </p:nvSpPr>
        <p:spPr bwMode="auto">
          <a:xfrm>
            <a:off x="4673600" y="0"/>
            <a:ext cx="7518400" cy="685800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89616" tIns="44808" rIns="89616" bIns="89616" numCol="1" spcCol="0" rtlCol="0" fromWordArt="0" anchor="ctr" anchorCtr="0" forceAA="0" compatLnSpc="1">
            <a:prstTxWarp prst="textNoShape">
              <a:avLst/>
            </a:prstTxWarp>
            <a:noAutofit/>
          </a:bodyPr>
          <a:lstStyle/>
          <a:p>
            <a:pPr marL="0" marR="0" lvl="0" indent="0" algn="ctr" defTabSz="895816" rtl="0" eaLnBrk="1" fontAlgn="base" latinLnBrk="0" hangingPunct="1">
              <a:lnSpc>
                <a:spcPct val="100000"/>
              </a:lnSpc>
              <a:spcBef>
                <a:spcPct val="0"/>
              </a:spcBef>
              <a:spcAft>
                <a:spcPct val="0"/>
              </a:spcAft>
              <a:buClrTx/>
              <a:buSzTx/>
              <a:buFontTx/>
              <a:buNone/>
              <a:tabLst/>
              <a:defRPr/>
            </a:pPr>
            <a:endParaRPr kumimoji="0" lang="en-US" sz="5000" b="0" i="0" u="none" strike="noStrike" kern="0" cap="none" spc="-49" normalizeH="0" baseline="0" noProof="0">
              <a:ln>
                <a:noFill/>
              </a:ln>
              <a:solidFill>
                <a:prstClr val="white">
                  <a:lumMod val="95000"/>
                </a:prstClr>
              </a:solidFill>
              <a:effectLst/>
              <a:uLnTx/>
              <a:uFillTx/>
              <a:latin typeface="Segoe UI Light"/>
              <a:ea typeface="Segoe UI"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A195177B-A05A-4167-A4B2-EC34EB943060}"/>
              </a:ext>
            </a:extLst>
          </p:cNvPr>
          <p:cNvSpPr/>
          <p:nvPr userDrawn="1"/>
        </p:nvSpPr>
        <p:spPr bwMode="auto">
          <a:xfrm>
            <a:off x="2" y="0"/>
            <a:ext cx="4673599" cy="6858000"/>
          </a:xfrm>
          <a:prstGeom prst="rect">
            <a:avLst/>
          </a:prstGeom>
          <a:solidFill>
            <a:srgbClr val="01558A"/>
          </a:solidFill>
          <a:ln w="9525" cap="flat" cmpd="sng" algn="ctr">
            <a:noFill/>
            <a:prstDash val="solid"/>
            <a:headEnd type="none" w="med" len="med"/>
            <a:tailEnd type="none" w="med" len="med"/>
          </a:ln>
          <a:effectLst/>
        </p:spPr>
        <p:txBody>
          <a:bodyPr rot="0" spcFirstLastPara="0" vertOverflow="overflow" horzOverflow="overflow" vert="horz" wrap="square" lIns="89616" tIns="44808" rIns="89616" bIns="89616" numCol="1" spcCol="0" rtlCol="0" fromWordArt="0" anchor="ctr" anchorCtr="0" forceAA="0" compatLnSpc="1">
            <a:prstTxWarp prst="textNoShape">
              <a:avLst/>
            </a:prstTxWarp>
            <a:noAutofit/>
          </a:bodyPr>
          <a:lstStyle/>
          <a:p>
            <a:pPr marL="0" marR="0" lvl="0" indent="0" algn="ctr" defTabSz="895816" rtl="0" eaLnBrk="1" fontAlgn="base" latinLnBrk="0" hangingPunct="1">
              <a:lnSpc>
                <a:spcPct val="100000"/>
              </a:lnSpc>
              <a:spcBef>
                <a:spcPct val="0"/>
              </a:spcBef>
              <a:spcAft>
                <a:spcPct val="0"/>
              </a:spcAft>
              <a:buClrTx/>
              <a:buSzTx/>
              <a:buFontTx/>
              <a:buNone/>
              <a:tabLst/>
              <a:defRPr/>
            </a:pPr>
            <a:r>
              <a:rPr kumimoji="0" lang="en-US" sz="5399" b="0"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rPr>
              <a:t>Thank You!</a:t>
            </a:r>
            <a:endParaRPr kumimoji="0" lang="en-US" sz="5399" b="0" i="0" u="none" strike="noStrike" kern="0" cap="none" spc="-49" normalizeH="0" baseline="0" noProof="0">
              <a:ln>
                <a:noFill/>
              </a:ln>
              <a:solidFill>
                <a:prstClr val="white"/>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BB7421DA-A11A-40F8-BF89-C6150D7B9DF0}"/>
              </a:ext>
            </a:extLst>
          </p:cNvPr>
          <p:cNvSpPr txBox="1"/>
          <p:nvPr userDrawn="1"/>
        </p:nvSpPr>
        <p:spPr>
          <a:xfrm>
            <a:off x="4876800" y="3123644"/>
            <a:ext cx="6978288" cy="3608104"/>
          </a:xfrm>
          <a:prstGeom prst="rect">
            <a:avLst/>
          </a:prstGeom>
          <a:noFill/>
        </p:spPr>
        <p:txBody>
          <a:bodyPr wrap="square" rtlCol="0">
            <a:spAutoFit/>
          </a:bodyPr>
          <a:lstStyle/>
          <a:p>
            <a:pPr marL="0" marR="0" lvl="0" indent="0" algn="l" defTabSz="914120" rtl="0"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rPr>
              <a:t>The information contained in this document represents the current view of Microsoft Corporation on the issues discussed as of the date of publication and is subject to change at any time without notice to you. This document and its contents are provided AS IS without warranty of any kind, and should not be interpreted as an offer or commitment on the part of Microsoft, and Microsoft cannot guarantee the accuracy of any information presented. In the event that you award this work to Microsoft, the parties will develop a Work Order / Statement of Work that is subject to a negotiated  agreement that has either been (1) previously agreed to by the parties; or (2) shall be agreed to by the parties. MICROSOFT MAKES NO WARRANTIES, EXPRESS OR IMPLIED, IN THIS DOCUMENT.</a:t>
            </a:r>
          </a:p>
          <a:p>
            <a:pPr marL="0" marR="0" lvl="0" indent="0" algn="l" defTabSz="914120" rtl="0" eaLnBrk="1" fontAlgn="auto"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endParaRPr>
          </a:p>
          <a:p>
            <a:pPr marL="0" marR="0" lvl="0" indent="0" algn="l" defTabSz="914120" rtl="0"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rPr>
              <a:t>The descriptions of other companies’ products in this proposal, if any, are provided only as a convenience to you. Any such references should not be considered an endorsement or support by Microsoft. Microsoft cannot guarantee their accuracy, and the products may change over time. Also, the descriptions are intended as brief highlights to aid understanding, rather than as thorough coverage. For authoritative descriptions of these products, please consult their respective manufacturers.</a:t>
            </a:r>
          </a:p>
          <a:p>
            <a:pPr marL="0" marR="0" lvl="0" indent="0" algn="l" defTabSz="914120" rtl="0" eaLnBrk="1" fontAlgn="auto"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endParaRPr>
          </a:p>
          <a:p>
            <a:pPr marL="0" marR="0" lvl="0" indent="0" algn="l" defTabSz="914120" rtl="0"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rPr>
              <a:t>All trademarks are the property of their respective companies.</a:t>
            </a:r>
            <a:br>
              <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rPr>
            </a:br>
            <a:r>
              <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rPr>
              <a:t>Printed in the United States of America.</a:t>
            </a:r>
          </a:p>
          <a:p>
            <a:pPr marL="0" marR="0" lvl="0" indent="0" algn="l" defTabSz="914120" rtl="0" eaLnBrk="1" fontAlgn="auto" latinLnBrk="0" hangingPunct="1">
              <a:lnSpc>
                <a:spcPct val="100000"/>
              </a:lnSpc>
              <a:spcBef>
                <a:spcPts val="0"/>
              </a:spcBef>
              <a:spcAft>
                <a:spcPts val="0"/>
              </a:spcAft>
              <a:buClrTx/>
              <a:buSzTx/>
              <a:buFontTx/>
              <a:buNone/>
              <a:tabLst/>
              <a:defRPr/>
            </a:pPr>
            <a:br>
              <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rPr>
            </a:br>
            <a:r>
              <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rPr>
              <a:t>©2020 Microsoft Corporation. All rights reserved.</a:t>
            </a:r>
          </a:p>
          <a:p>
            <a:pPr marL="0" marR="0" lvl="0" indent="0" algn="l" defTabSz="914120" rtl="0" eaLnBrk="1" fontAlgn="auto"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endParaRPr>
          </a:p>
          <a:p>
            <a:pPr marL="0" marR="0" lvl="0" indent="0" algn="l" defTabSz="914120" rtl="0"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rPr>
              <a:t>All trademarks are the property of their respective companies.</a:t>
            </a:r>
          </a:p>
          <a:p>
            <a:pPr marL="0" marR="0" lvl="0" indent="0" algn="l" defTabSz="914120" rtl="0" eaLnBrk="1" fontAlgn="auto"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a:ln>
                <a:noFill/>
              </a:ln>
              <a:solidFill>
                <a:srgbClr val="000000">
                  <a:lumMod val="75000"/>
                  <a:lumOff val="25000"/>
                </a:srgbClr>
              </a:solidFill>
              <a:effectLst/>
              <a:uLnTx/>
              <a:uFillTx/>
              <a:latin typeface="Segoe UI Light" panose="020B0502040204020203" pitchFamily="34" charset="0"/>
              <a:ea typeface="+mn-ea"/>
              <a:cs typeface="Segoe UI Light" panose="020B0502040204020203" pitchFamily="34" charset="0"/>
            </a:endParaRPr>
          </a:p>
        </p:txBody>
      </p:sp>
      <p:pic>
        <p:nvPicPr>
          <p:cNvPr id="13" name="Picture 29" descr="Image result for microsoft logo">
            <a:extLst>
              <a:ext uri="{FF2B5EF4-FFF2-40B4-BE49-F238E27FC236}">
                <a16:creationId xmlns:a16="http://schemas.microsoft.com/office/drawing/2014/main" id="{49A0A21C-CAF0-4956-8D83-A309949E220F}"/>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975498" y="2124706"/>
            <a:ext cx="3731985" cy="79699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6336A9E7-B2D9-4C22-8E69-A378EEBCA22F}"/>
              </a:ext>
            </a:extLst>
          </p:cNvPr>
          <p:cNvCxnSpPr>
            <a:cxnSpLocks/>
          </p:cNvCxnSpPr>
          <p:nvPr userDrawn="1"/>
        </p:nvCxnSpPr>
        <p:spPr>
          <a:xfrm>
            <a:off x="1928898" y="2612596"/>
            <a:ext cx="824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212809"/>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Working with colors and accessibilit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7AA4C5-D79D-F84E-B683-2D45BD5B29BB}"/>
              </a:ext>
            </a:extLst>
          </p:cNvPr>
          <p:cNvSpPr>
            <a:spLocks noGrp="1"/>
          </p:cNvSpPr>
          <p:nvPr>
            <p:ph type="title"/>
          </p:nvPr>
        </p:nvSpPr>
        <p:spPr>
          <a:xfrm>
            <a:off x="588263" y="406400"/>
            <a:ext cx="11018520" cy="55399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64090717"/>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E70F-6831-49F0-A213-2F719CC7C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ABCD5C-EE39-4B1B-9264-083B55DE93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5D10F-11A3-417E-BE29-BA38B07FF10B}"/>
              </a:ext>
            </a:extLst>
          </p:cNvPr>
          <p:cNvSpPr>
            <a:spLocks noGrp="1"/>
          </p:cNvSpPr>
          <p:nvPr>
            <p:ph type="dt" sz="half" idx="10"/>
          </p:nvPr>
        </p:nvSpPr>
        <p:spPr/>
        <p:txBody>
          <a:bodyPr/>
          <a:lstStyle/>
          <a:p>
            <a:fld id="{CA74548F-DB3D-4C69-AE38-BBAD36E378E1}" type="datetimeFigureOut">
              <a:rPr lang="en-US" smtClean="0"/>
              <a:t>3/18/2021</a:t>
            </a:fld>
            <a:endParaRPr lang="en-US"/>
          </a:p>
        </p:txBody>
      </p:sp>
      <p:sp>
        <p:nvSpPr>
          <p:cNvPr id="5" name="Footer Placeholder 4">
            <a:extLst>
              <a:ext uri="{FF2B5EF4-FFF2-40B4-BE49-F238E27FC236}">
                <a16:creationId xmlns:a16="http://schemas.microsoft.com/office/drawing/2014/main" id="{67350EA3-0DE3-45F9-96DD-44862EB7E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2981D-3C8D-4A80-96A6-9E4E6A832656}"/>
              </a:ext>
            </a:extLst>
          </p:cNvPr>
          <p:cNvSpPr>
            <a:spLocks noGrp="1"/>
          </p:cNvSpPr>
          <p:nvPr>
            <p:ph type="sldNum" sz="quarter" idx="12"/>
          </p:nvPr>
        </p:nvSpPr>
        <p:spPr/>
        <p:txBody>
          <a:bodyPr/>
          <a:lstStyle/>
          <a:p>
            <a:fld id="{DC4A6EA0-B499-4F41-AE96-743A6561CCBE}" type="slidenum">
              <a:rPr lang="en-US" smtClean="0"/>
              <a:t>‹#›</a:t>
            </a:fld>
            <a:endParaRPr lang="en-US"/>
          </a:p>
        </p:txBody>
      </p:sp>
    </p:spTree>
    <p:extLst>
      <p:ext uri="{BB962C8B-B14F-4D97-AF65-F5344CB8AC3E}">
        <p14:creationId xmlns:p14="http://schemas.microsoft.com/office/powerpoint/2010/main" val="238281371"/>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Working with colors and accessibilit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7AA4C5-D79D-F84E-B683-2D45BD5B29BB}"/>
              </a:ext>
            </a:extLst>
          </p:cNvPr>
          <p:cNvSpPr>
            <a:spLocks noGrp="1"/>
          </p:cNvSpPr>
          <p:nvPr>
            <p:ph type="title"/>
          </p:nvPr>
        </p:nvSpPr>
        <p:spPr>
          <a:xfrm>
            <a:off x="588263" y="406400"/>
            <a:ext cx="11018520" cy="553998"/>
          </a:xfrm>
          <a:prstGeom prst="rect">
            <a:avLst/>
          </a:prstGeom>
        </p:spPr>
        <p:txBody>
          <a:bodyPr/>
          <a:lstStyle/>
          <a:p>
            <a:r>
              <a:rPr lang="en-US"/>
              <a:t>Click to edit Master title style</a:t>
            </a:r>
          </a:p>
        </p:txBody>
      </p:sp>
      <p:sp>
        <p:nvSpPr>
          <p:cNvPr id="2" name="TextBox 1">
            <a:extLst>
              <a:ext uri="{FF2B5EF4-FFF2-40B4-BE49-F238E27FC236}">
                <a16:creationId xmlns:a16="http://schemas.microsoft.com/office/drawing/2014/main" id="{5FE7DA60-950A-452A-B7FD-E5FE95D31DE2}"/>
              </a:ext>
            </a:extLst>
          </p:cNvPr>
          <p:cNvSpPr txBox="1"/>
          <p:nvPr userDrawn="1"/>
        </p:nvSpPr>
        <p:spPr>
          <a:xfrm rot="20592212">
            <a:off x="1098329" y="1743567"/>
            <a:ext cx="9667415" cy="2954655"/>
          </a:xfrm>
          <a:prstGeom prst="rect">
            <a:avLst/>
          </a:prstGeom>
          <a:noFill/>
        </p:spPr>
        <p:txBody>
          <a:bodyPr wrap="square" lIns="0" tIns="0" rIns="0" bIns="0" rtlCol="0">
            <a:spAutoFit/>
          </a:bodyPr>
          <a:lstStyle/>
          <a:p>
            <a:pPr algn="ctr"/>
            <a:r>
              <a:rPr lang="en-US" sz="9600" b="1">
                <a:solidFill>
                  <a:schemeClr val="tx1">
                    <a:lumMod val="10000"/>
                    <a:lumOff val="90000"/>
                  </a:schemeClr>
                </a:solidFill>
              </a:rPr>
              <a:t>Provided UNDER NDA</a:t>
            </a:r>
          </a:p>
        </p:txBody>
      </p:sp>
    </p:spTree>
    <p:extLst>
      <p:ext uri="{BB962C8B-B14F-4D97-AF65-F5344CB8AC3E}">
        <p14:creationId xmlns:p14="http://schemas.microsoft.com/office/powerpoint/2010/main" val="220893295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6062" y="1753766"/>
            <a:ext cx="11746589" cy="4807583"/>
          </a:xfrm>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0" hasCustomPrompt="1"/>
          </p:nvPr>
        </p:nvSpPr>
        <p:spPr>
          <a:xfrm>
            <a:off x="206062" y="1105126"/>
            <a:ext cx="11746589" cy="406400"/>
          </a:xfrm>
        </p:spPr>
        <p:txBody>
          <a:bodyPr>
            <a:noAutofit/>
          </a:bodyPr>
          <a:lstStyle>
            <a:lvl1pPr marL="0" indent="0" algn="ctr">
              <a:lnSpc>
                <a:spcPct val="86000"/>
              </a:lnSpc>
              <a:spcBef>
                <a:spcPts val="0"/>
              </a:spcBef>
              <a:buNone/>
              <a:defRPr sz="3200" baseline="0"/>
            </a:lvl1pPr>
          </a:lstStyle>
          <a:p>
            <a:pPr lvl="0"/>
            <a:r>
              <a:rPr lang="en-US"/>
              <a:t>Click here to edit subtitle</a:t>
            </a:r>
          </a:p>
        </p:txBody>
      </p:sp>
    </p:spTree>
    <p:extLst>
      <p:ext uri="{BB962C8B-B14F-4D97-AF65-F5344CB8AC3E}">
        <p14:creationId xmlns:p14="http://schemas.microsoft.com/office/powerpoint/2010/main" val="6947059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89823068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14402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4" name="Square photo placeholder" descr="image placeholder, 7.5 inches square"/>
          <p:cNvSpPr>
            <a:spLocks noGrp="1"/>
          </p:cNvSpPr>
          <p:nvPr>
            <p:ph type="pic" sz="quarter" idx="11" hasCustomPrompt="1"/>
          </p:nvPr>
        </p:nvSpPr>
        <p:spPr>
          <a:xfrm>
            <a:off x="5334000" y="0"/>
            <a:ext cx="6858000" cy="6858000"/>
          </a:xfrm>
          <a:prstGeom prst="rect">
            <a:avLst/>
          </a:prstGeom>
        </p:spPr>
        <p:txBody>
          <a:bodyPr/>
          <a:lstStyle>
            <a:lvl1pPr marL="0" indent="0">
              <a:buNone/>
              <a:defRPr/>
            </a:lvl1pPr>
          </a:lstStyle>
          <a:p>
            <a:r>
              <a:rPr lang="en-US"/>
              <a:t>Click or tap to insert photo or illustration</a:t>
            </a:r>
          </a:p>
        </p:txBody>
      </p:sp>
      <p:sp>
        <p:nvSpPr>
          <p:cNvPr id="14" name="Bulleted list">
            <a:extLst>
              <a:ext uri="{FF2B5EF4-FFF2-40B4-BE49-F238E27FC236}">
                <a16:creationId xmlns:a16="http://schemas.microsoft.com/office/drawing/2014/main" id="{13FFEBB0-4856-4DB6-BB5C-A41F1A6D337F}"/>
              </a:ext>
            </a:extLst>
          </p:cNvPr>
          <p:cNvSpPr>
            <a:spLocks noGrp="1"/>
          </p:cNvSpPr>
          <p:nvPr>
            <p:ph type="body" sz="quarter" idx="13" hasCustomPrompt="1"/>
          </p:nvPr>
        </p:nvSpPr>
        <p:spPr>
          <a:xfrm>
            <a:off x="588963" y="1436749"/>
            <a:ext cx="4579937" cy="4832290"/>
          </a:xfrm>
          <a:prstGeom prst="rect">
            <a:avLst/>
          </a:prstGeom>
        </p:spPr>
        <p:txBody>
          <a:bodyPr lIns="0" tIns="0" rIns="0" bIns="0"/>
          <a:lstStyle>
            <a:lvl1pPr marL="228600" marR="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sz="1600">
                <a:latin typeface="+mn-lt"/>
              </a:defRPr>
            </a:lvl1pPr>
            <a:lvl2pPr>
              <a:spcBef>
                <a:spcPts val="1800"/>
              </a:spcBef>
              <a:defRPr sz="1600">
                <a:latin typeface="+mn-lt"/>
              </a:defRPr>
            </a:lvl2pPr>
            <a:lvl3pPr>
              <a:spcBef>
                <a:spcPts val="1800"/>
              </a:spcBef>
              <a:defRPr sz="1600">
                <a:latin typeface="+mn-lt"/>
              </a:defRPr>
            </a:lvl3pPr>
            <a:lvl4pPr>
              <a:spcBef>
                <a:spcPts val="1800"/>
              </a:spcBef>
              <a:defRPr sz="1600">
                <a:latin typeface="+mn-lt"/>
              </a:defRPr>
            </a:lvl4pPr>
            <a:lvl5pPr>
              <a:spcBef>
                <a:spcPts val="1800"/>
              </a:spcBef>
              <a:defRPr sz="1600">
                <a:latin typeface="+mn-lt"/>
              </a:defRPr>
            </a:lvl5pPr>
          </a:lstStyle>
          <a:p>
            <a:pPr lvl="0"/>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lvl="0"/>
            <a:endParaRPr lang="en-US"/>
          </a:p>
        </p:txBody>
      </p:sp>
      <p:sp>
        <p:nvSpPr>
          <p:cNvPr id="15" name="Agenda 1 slide title">
            <a:extLst>
              <a:ext uri="{FF2B5EF4-FFF2-40B4-BE49-F238E27FC236}">
                <a16:creationId xmlns:a16="http://schemas.microsoft.com/office/drawing/2014/main" id="{E46613B2-C3D9-455D-9450-56F203B8AC74}"/>
              </a:ext>
            </a:extLst>
          </p:cNvPr>
          <p:cNvSpPr>
            <a:spLocks noGrp="1"/>
          </p:cNvSpPr>
          <p:nvPr>
            <p:ph type="title" hasCustomPrompt="1"/>
          </p:nvPr>
        </p:nvSpPr>
        <p:spPr>
          <a:xfrm>
            <a:off x="589907" y="466081"/>
            <a:ext cx="4578993" cy="553998"/>
          </a:xfrm>
          <a:prstGeom prst="rect">
            <a:avLst/>
          </a:prstGeom>
        </p:spPr>
        <p:txBody>
          <a:bodyPr wrap="square" lIns="0" tIns="0" rIns="0" bIns="0">
            <a:spAutoFit/>
          </a:bodyPr>
          <a:lstStyle>
            <a:lvl1pPr>
              <a:spcBef>
                <a:spcPts val="0"/>
              </a:spcBef>
              <a:defRPr baseline="0"/>
            </a:lvl1pPr>
          </a:lstStyle>
          <a:p>
            <a:r>
              <a:rPr lang="en-US"/>
              <a:t>Agenda (1)</a:t>
            </a:r>
          </a:p>
        </p:txBody>
      </p:sp>
    </p:spTree>
    <p:extLst>
      <p:ext uri="{BB962C8B-B14F-4D97-AF65-F5344CB8AC3E}">
        <p14:creationId xmlns:p14="http://schemas.microsoft.com/office/powerpoint/2010/main" val="2848477742"/>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amp; content and photo">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7F5D3DA-37AC-4129-B35B-ABF1FB4AFBFB}"/>
              </a:ext>
            </a:extLst>
          </p:cNvPr>
          <p:cNvGrpSpPr/>
          <p:nvPr userDrawn="1"/>
        </p:nvGrpSpPr>
        <p:grpSpPr>
          <a:xfrm>
            <a:off x="-1" y="0"/>
            <a:ext cx="12192001" cy="1033616"/>
            <a:chOff x="-1" y="0"/>
            <a:chExt cx="12192001" cy="1033616"/>
          </a:xfrm>
        </p:grpSpPr>
        <p:sp>
          <p:nvSpPr>
            <p:cNvPr id="2" name="Rectangle 1">
              <a:extLst>
                <a:ext uri="{FF2B5EF4-FFF2-40B4-BE49-F238E27FC236}">
                  <a16:creationId xmlns:a16="http://schemas.microsoft.com/office/drawing/2014/main" id="{085C4D77-7F7D-4A33-B638-013E579534D7}"/>
                </a:ext>
              </a:extLst>
            </p:cNvPr>
            <p:cNvSpPr/>
            <p:nvPr userDrawn="1"/>
          </p:nvSpPr>
          <p:spPr bwMode="auto">
            <a:xfrm>
              <a:off x="-1" y="0"/>
              <a:ext cx="10630761" cy="989447"/>
            </a:xfrm>
            <a:prstGeom prst="rect">
              <a:avLst/>
            </a:prstGeom>
            <a:gradFill flip="none" rotWithShape="1">
              <a:gsLst>
                <a:gs pos="3000">
                  <a:schemeClr val="bg1">
                    <a:alpha val="0"/>
                  </a:schemeClr>
                </a:gs>
                <a:gs pos="38000">
                  <a:schemeClr val="accent1">
                    <a:alpha val="87000"/>
                  </a:schemeClr>
                </a:gs>
                <a:gs pos="83000">
                  <a:schemeClr val="tx2"/>
                </a:gs>
              </a:gsLst>
              <a:lin ang="108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000" b="1" i="0" u="none" strike="noStrike" kern="1200" cap="none" spc="0" normalizeH="0" baseline="0" noProof="0">
                <a:ln>
                  <a:noFill/>
                </a:ln>
                <a:solidFill>
                  <a:srgbClr val="FF0000"/>
                </a:solidFill>
                <a:effectLst/>
                <a:uLnTx/>
                <a:uFillTx/>
                <a:latin typeface="Segoe UI"/>
                <a:ea typeface="Segoe UI" pitchFamily="34" charset="0"/>
                <a:cs typeface="Segoe UI" pitchFamily="34" charset="0"/>
              </a:endParaRPr>
            </a:p>
          </p:txBody>
        </p:sp>
        <p:pic>
          <p:nvPicPr>
            <p:cNvPr id="9" name="Picture 8">
              <a:extLst>
                <a:ext uri="{FF2B5EF4-FFF2-40B4-BE49-F238E27FC236}">
                  <a16:creationId xmlns:a16="http://schemas.microsoft.com/office/drawing/2014/main" id="{57888AE1-BC71-48A7-9B0C-D471ED53DA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10899" y="558342"/>
              <a:ext cx="1293733" cy="475274"/>
            </a:xfrm>
            <a:prstGeom prst="rect">
              <a:avLst/>
            </a:prstGeom>
          </p:spPr>
        </p:pic>
        <p:grpSp>
          <p:nvGrpSpPr>
            <p:cNvPr id="56798" name="Group 56797">
              <a:extLst>
                <a:ext uri="{FF2B5EF4-FFF2-40B4-BE49-F238E27FC236}">
                  <a16:creationId xmlns:a16="http://schemas.microsoft.com/office/drawing/2014/main" id="{A40DC210-2D30-4808-8215-BDD82E982A3D}"/>
                </a:ext>
              </a:extLst>
            </p:cNvPr>
            <p:cNvGrpSpPr/>
            <p:nvPr userDrawn="1"/>
          </p:nvGrpSpPr>
          <p:grpSpPr>
            <a:xfrm>
              <a:off x="7043233" y="95257"/>
              <a:ext cx="3296242" cy="880788"/>
              <a:chOff x="4369014" y="75448"/>
              <a:chExt cx="3073140" cy="821173"/>
            </a:xfrm>
          </p:grpSpPr>
          <p:grpSp>
            <p:nvGrpSpPr>
              <p:cNvPr id="56797" name="Group 56796">
                <a:extLst>
                  <a:ext uri="{FF2B5EF4-FFF2-40B4-BE49-F238E27FC236}">
                    <a16:creationId xmlns:a16="http://schemas.microsoft.com/office/drawing/2014/main" id="{166FE171-22AA-44BE-A3FE-7DDBAE03313D}"/>
                  </a:ext>
                </a:extLst>
              </p:cNvPr>
              <p:cNvGrpSpPr/>
              <p:nvPr userDrawn="1"/>
            </p:nvGrpSpPr>
            <p:grpSpPr>
              <a:xfrm>
                <a:off x="4369014" y="234107"/>
                <a:ext cx="3073140" cy="662514"/>
                <a:chOff x="4369014" y="234107"/>
                <a:chExt cx="3073140" cy="662514"/>
              </a:xfrm>
            </p:grpSpPr>
            <p:sp>
              <p:nvSpPr>
                <p:cNvPr id="56656" name="Freeform 6">
                  <a:extLst>
                    <a:ext uri="{FF2B5EF4-FFF2-40B4-BE49-F238E27FC236}">
                      <a16:creationId xmlns:a16="http://schemas.microsoft.com/office/drawing/2014/main" id="{7007CBE9-3710-4B90-9776-95F695AF4858}"/>
                    </a:ext>
                  </a:extLst>
                </p:cNvPr>
                <p:cNvSpPr>
                  <a:spLocks/>
                </p:cNvSpPr>
                <p:nvPr userDrawn="1"/>
              </p:nvSpPr>
              <p:spPr bwMode="auto">
                <a:xfrm>
                  <a:off x="7103685" y="675940"/>
                  <a:ext cx="255753" cy="11539"/>
                </a:xfrm>
                <a:custGeom>
                  <a:avLst/>
                  <a:gdLst>
                    <a:gd name="T0" fmla="*/ 592 w 599"/>
                    <a:gd name="T1" fmla="*/ 12 h 12"/>
                    <a:gd name="T2" fmla="*/ 7 w 599"/>
                    <a:gd name="T3" fmla="*/ 12 h 12"/>
                    <a:gd name="T4" fmla="*/ 7 w 599"/>
                    <a:gd name="T5" fmla="*/ 12 h 12"/>
                    <a:gd name="T6" fmla="*/ 0 w 599"/>
                    <a:gd name="T7" fmla="*/ 9 h 12"/>
                    <a:gd name="T8" fmla="*/ 0 w 599"/>
                    <a:gd name="T9" fmla="*/ 6 h 12"/>
                    <a:gd name="T10" fmla="*/ 0 w 599"/>
                    <a:gd name="T11" fmla="*/ 6 h 12"/>
                    <a:gd name="T12" fmla="*/ 0 w 599"/>
                    <a:gd name="T13" fmla="*/ 3 h 12"/>
                    <a:gd name="T14" fmla="*/ 7 w 599"/>
                    <a:gd name="T15" fmla="*/ 0 h 12"/>
                    <a:gd name="T16" fmla="*/ 592 w 599"/>
                    <a:gd name="T17" fmla="*/ 0 h 12"/>
                    <a:gd name="T18" fmla="*/ 592 w 599"/>
                    <a:gd name="T19" fmla="*/ 0 h 12"/>
                    <a:gd name="T20" fmla="*/ 596 w 599"/>
                    <a:gd name="T21" fmla="*/ 3 h 12"/>
                    <a:gd name="T22" fmla="*/ 599 w 599"/>
                    <a:gd name="T23" fmla="*/ 6 h 12"/>
                    <a:gd name="T24" fmla="*/ 599 w 599"/>
                    <a:gd name="T25" fmla="*/ 6 h 12"/>
                    <a:gd name="T26" fmla="*/ 596 w 599"/>
                    <a:gd name="T27" fmla="*/ 9 h 12"/>
                    <a:gd name="T28" fmla="*/ 592 w 599"/>
                    <a:gd name="T29" fmla="*/ 12 h 12"/>
                    <a:gd name="T30" fmla="*/ 592 w 599"/>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9" h="12">
                      <a:moveTo>
                        <a:pt x="592" y="12"/>
                      </a:moveTo>
                      <a:lnTo>
                        <a:pt x="7" y="12"/>
                      </a:lnTo>
                      <a:lnTo>
                        <a:pt x="7" y="12"/>
                      </a:lnTo>
                      <a:lnTo>
                        <a:pt x="0" y="9"/>
                      </a:lnTo>
                      <a:lnTo>
                        <a:pt x="0" y="6"/>
                      </a:lnTo>
                      <a:lnTo>
                        <a:pt x="0" y="6"/>
                      </a:lnTo>
                      <a:lnTo>
                        <a:pt x="0" y="3"/>
                      </a:lnTo>
                      <a:lnTo>
                        <a:pt x="7" y="0"/>
                      </a:lnTo>
                      <a:lnTo>
                        <a:pt x="592" y="0"/>
                      </a:lnTo>
                      <a:lnTo>
                        <a:pt x="592" y="0"/>
                      </a:lnTo>
                      <a:lnTo>
                        <a:pt x="596" y="3"/>
                      </a:lnTo>
                      <a:lnTo>
                        <a:pt x="599" y="6"/>
                      </a:lnTo>
                      <a:lnTo>
                        <a:pt x="599" y="6"/>
                      </a:lnTo>
                      <a:lnTo>
                        <a:pt x="596" y="9"/>
                      </a:lnTo>
                      <a:lnTo>
                        <a:pt x="592" y="12"/>
                      </a:lnTo>
                      <a:lnTo>
                        <a:pt x="59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59" name="Freeform 9">
                  <a:extLst>
                    <a:ext uri="{FF2B5EF4-FFF2-40B4-BE49-F238E27FC236}">
                      <a16:creationId xmlns:a16="http://schemas.microsoft.com/office/drawing/2014/main" id="{21575B9B-A82C-4AA7-A1AA-59FBD6B90070}"/>
                    </a:ext>
                  </a:extLst>
                </p:cNvPr>
                <p:cNvSpPr>
                  <a:spLocks/>
                </p:cNvSpPr>
                <p:nvPr userDrawn="1"/>
              </p:nvSpPr>
              <p:spPr bwMode="auto">
                <a:xfrm>
                  <a:off x="5290187" y="373533"/>
                  <a:ext cx="118272" cy="517319"/>
                </a:xfrm>
                <a:custGeom>
                  <a:avLst/>
                  <a:gdLst>
                    <a:gd name="T0" fmla="*/ 123 w 123"/>
                    <a:gd name="T1" fmla="*/ 0 h 538"/>
                    <a:gd name="T2" fmla="*/ 0 w 123"/>
                    <a:gd name="T3" fmla="*/ 49 h 538"/>
                    <a:gd name="T4" fmla="*/ 0 w 123"/>
                    <a:gd name="T5" fmla="*/ 538 h 538"/>
                    <a:gd name="T6" fmla="*/ 123 w 123"/>
                    <a:gd name="T7" fmla="*/ 538 h 538"/>
                    <a:gd name="T8" fmla="*/ 123 w 123"/>
                    <a:gd name="T9" fmla="*/ 0 h 538"/>
                  </a:gdLst>
                  <a:ahLst/>
                  <a:cxnLst>
                    <a:cxn ang="0">
                      <a:pos x="T0" y="T1"/>
                    </a:cxn>
                    <a:cxn ang="0">
                      <a:pos x="T2" y="T3"/>
                    </a:cxn>
                    <a:cxn ang="0">
                      <a:pos x="T4" y="T5"/>
                    </a:cxn>
                    <a:cxn ang="0">
                      <a:pos x="T6" y="T7"/>
                    </a:cxn>
                    <a:cxn ang="0">
                      <a:pos x="T8" y="T9"/>
                    </a:cxn>
                  </a:cxnLst>
                  <a:rect l="0" t="0" r="r" b="b"/>
                  <a:pathLst>
                    <a:path w="123" h="538">
                      <a:moveTo>
                        <a:pt x="123" y="0"/>
                      </a:moveTo>
                      <a:lnTo>
                        <a:pt x="0" y="49"/>
                      </a:lnTo>
                      <a:lnTo>
                        <a:pt x="0" y="538"/>
                      </a:lnTo>
                      <a:lnTo>
                        <a:pt x="123" y="538"/>
                      </a:lnTo>
                      <a:lnTo>
                        <a:pt x="123"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60" name="Freeform 10">
                  <a:extLst>
                    <a:ext uri="{FF2B5EF4-FFF2-40B4-BE49-F238E27FC236}">
                      <a16:creationId xmlns:a16="http://schemas.microsoft.com/office/drawing/2014/main" id="{80F4AA94-42A6-471E-BF94-FC2890F7C9D5}"/>
                    </a:ext>
                  </a:extLst>
                </p:cNvPr>
                <p:cNvSpPr>
                  <a:spLocks/>
                </p:cNvSpPr>
                <p:nvPr userDrawn="1"/>
              </p:nvSpPr>
              <p:spPr bwMode="auto">
                <a:xfrm>
                  <a:off x="5454613" y="327378"/>
                  <a:ext cx="118272" cy="139426"/>
                </a:xfrm>
                <a:custGeom>
                  <a:avLst/>
                  <a:gdLst>
                    <a:gd name="T0" fmla="*/ 71 w 123"/>
                    <a:gd name="T1" fmla="*/ 97 h 145"/>
                    <a:gd name="T2" fmla="*/ 71 w 123"/>
                    <a:gd name="T3" fmla="*/ 97 h 145"/>
                    <a:gd name="T4" fmla="*/ 62 w 123"/>
                    <a:gd name="T5" fmla="*/ 94 h 145"/>
                    <a:gd name="T6" fmla="*/ 55 w 123"/>
                    <a:gd name="T7" fmla="*/ 90 h 145"/>
                    <a:gd name="T8" fmla="*/ 49 w 123"/>
                    <a:gd name="T9" fmla="*/ 81 h 145"/>
                    <a:gd name="T10" fmla="*/ 49 w 123"/>
                    <a:gd name="T11" fmla="*/ 71 h 145"/>
                    <a:gd name="T12" fmla="*/ 49 w 123"/>
                    <a:gd name="T13" fmla="*/ 71 h 145"/>
                    <a:gd name="T14" fmla="*/ 49 w 123"/>
                    <a:gd name="T15" fmla="*/ 61 h 145"/>
                    <a:gd name="T16" fmla="*/ 55 w 123"/>
                    <a:gd name="T17" fmla="*/ 55 h 145"/>
                    <a:gd name="T18" fmla="*/ 62 w 123"/>
                    <a:gd name="T19" fmla="*/ 48 h 145"/>
                    <a:gd name="T20" fmla="*/ 71 w 123"/>
                    <a:gd name="T21" fmla="*/ 48 h 145"/>
                    <a:gd name="T22" fmla="*/ 71 w 123"/>
                    <a:gd name="T23" fmla="*/ 0 h 145"/>
                    <a:gd name="T24" fmla="*/ 71 w 123"/>
                    <a:gd name="T25" fmla="*/ 0 h 145"/>
                    <a:gd name="T26" fmla="*/ 58 w 123"/>
                    <a:gd name="T27" fmla="*/ 0 h 145"/>
                    <a:gd name="T28" fmla="*/ 45 w 123"/>
                    <a:gd name="T29" fmla="*/ 6 h 145"/>
                    <a:gd name="T30" fmla="*/ 32 w 123"/>
                    <a:gd name="T31" fmla="*/ 13 h 145"/>
                    <a:gd name="T32" fmla="*/ 20 w 123"/>
                    <a:gd name="T33" fmla="*/ 22 h 145"/>
                    <a:gd name="T34" fmla="*/ 13 w 123"/>
                    <a:gd name="T35" fmla="*/ 32 h 145"/>
                    <a:gd name="T36" fmla="*/ 7 w 123"/>
                    <a:gd name="T37" fmla="*/ 45 h 145"/>
                    <a:gd name="T38" fmla="*/ 0 w 123"/>
                    <a:gd name="T39" fmla="*/ 58 h 145"/>
                    <a:gd name="T40" fmla="*/ 0 w 123"/>
                    <a:gd name="T41" fmla="*/ 74 h 145"/>
                    <a:gd name="T42" fmla="*/ 0 w 123"/>
                    <a:gd name="T43" fmla="*/ 74 h 145"/>
                    <a:gd name="T44" fmla="*/ 0 w 123"/>
                    <a:gd name="T45" fmla="*/ 87 h 145"/>
                    <a:gd name="T46" fmla="*/ 7 w 123"/>
                    <a:gd name="T47" fmla="*/ 100 h 145"/>
                    <a:gd name="T48" fmla="*/ 13 w 123"/>
                    <a:gd name="T49" fmla="*/ 113 h 145"/>
                    <a:gd name="T50" fmla="*/ 20 w 123"/>
                    <a:gd name="T51" fmla="*/ 126 h 145"/>
                    <a:gd name="T52" fmla="*/ 32 w 123"/>
                    <a:gd name="T53" fmla="*/ 132 h 145"/>
                    <a:gd name="T54" fmla="*/ 45 w 123"/>
                    <a:gd name="T55" fmla="*/ 139 h 145"/>
                    <a:gd name="T56" fmla="*/ 58 w 123"/>
                    <a:gd name="T57" fmla="*/ 145 h 145"/>
                    <a:gd name="T58" fmla="*/ 71 w 123"/>
                    <a:gd name="T59" fmla="*/ 145 h 145"/>
                    <a:gd name="T60" fmla="*/ 71 w 123"/>
                    <a:gd name="T61" fmla="*/ 145 h 145"/>
                    <a:gd name="T62" fmla="*/ 87 w 123"/>
                    <a:gd name="T63" fmla="*/ 145 h 145"/>
                    <a:gd name="T64" fmla="*/ 100 w 123"/>
                    <a:gd name="T65" fmla="*/ 139 h 145"/>
                    <a:gd name="T66" fmla="*/ 113 w 123"/>
                    <a:gd name="T67" fmla="*/ 132 h 145"/>
                    <a:gd name="T68" fmla="*/ 123 w 123"/>
                    <a:gd name="T69" fmla="*/ 126 h 145"/>
                    <a:gd name="T70" fmla="*/ 91 w 123"/>
                    <a:gd name="T71" fmla="*/ 90 h 145"/>
                    <a:gd name="T72" fmla="*/ 91 w 123"/>
                    <a:gd name="T73" fmla="*/ 90 h 145"/>
                    <a:gd name="T74" fmla="*/ 81 w 123"/>
                    <a:gd name="T75" fmla="*/ 94 h 145"/>
                    <a:gd name="T76" fmla="*/ 71 w 123"/>
                    <a:gd name="T77" fmla="*/ 97 h 145"/>
                    <a:gd name="T78" fmla="*/ 71 w 123"/>
                    <a:gd name="T7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45">
                      <a:moveTo>
                        <a:pt x="71" y="97"/>
                      </a:moveTo>
                      <a:lnTo>
                        <a:pt x="71" y="97"/>
                      </a:lnTo>
                      <a:lnTo>
                        <a:pt x="62" y="94"/>
                      </a:lnTo>
                      <a:lnTo>
                        <a:pt x="55" y="90"/>
                      </a:lnTo>
                      <a:lnTo>
                        <a:pt x="49" y="81"/>
                      </a:lnTo>
                      <a:lnTo>
                        <a:pt x="49" y="71"/>
                      </a:lnTo>
                      <a:lnTo>
                        <a:pt x="49" y="71"/>
                      </a:lnTo>
                      <a:lnTo>
                        <a:pt x="49" y="61"/>
                      </a:lnTo>
                      <a:lnTo>
                        <a:pt x="55" y="55"/>
                      </a:lnTo>
                      <a:lnTo>
                        <a:pt x="62" y="48"/>
                      </a:lnTo>
                      <a:lnTo>
                        <a:pt x="71" y="48"/>
                      </a:lnTo>
                      <a:lnTo>
                        <a:pt x="71" y="0"/>
                      </a:lnTo>
                      <a:lnTo>
                        <a:pt x="71" y="0"/>
                      </a:lnTo>
                      <a:lnTo>
                        <a:pt x="58" y="0"/>
                      </a:lnTo>
                      <a:lnTo>
                        <a:pt x="45" y="6"/>
                      </a:lnTo>
                      <a:lnTo>
                        <a:pt x="32" y="13"/>
                      </a:lnTo>
                      <a:lnTo>
                        <a:pt x="20" y="22"/>
                      </a:lnTo>
                      <a:lnTo>
                        <a:pt x="13" y="32"/>
                      </a:lnTo>
                      <a:lnTo>
                        <a:pt x="7" y="45"/>
                      </a:lnTo>
                      <a:lnTo>
                        <a:pt x="0" y="58"/>
                      </a:lnTo>
                      <a:lnTo>
                        <a:pt x="0" y="74"/>
                      </a:lnTo>
                      <a:lnTo>
                        <a:pt x="0" y="74"/>
                      </a:lnTo>
                      <a:lnTo>
                        <a:pt x="0" y="87"/>
                      </a:lnTo>
                      <a:lnTo>
                        <a:pt x="7" y="100"/>
                      </a:lnTo>
                      <a:lnTo>
                        <a:pt x="13" y="113"/>
                      </a:lnTo>
                      <a:lnTo>
                        <a:pt x="20" y="126"/>
                      </a:lnTo>
                      <a:lnTo>
                        <a:pt x="32" y="132"/>
                      </a:lnTo>
                      <a:lnTo>
                        <a:pt x="45" y="139"/>
                      </a:lnTo>
                      <a:lnTo>
                        <a:pt x="58" y="145"/>
                      </a:lnTo>
                      <a:lnTo>
                        <a:pt x="71" y="145"/>
                      </a:lnTo>
                      <a:lnTo>
                        <a:pt x="71" y="145"/>
                      </a:lnTo>
                      <a:lnTo>
                        <a:pt x="87" y="145"/>
                      </a:lnTo>
                      <a:lnTo>
                        <a:pt x="100" y="139"/>
                      </a:lnTo>
                      <a:lnTo>
                        <a:pt x="113" y="132"/>
                      </a:lnTo>
                      <a:lnTo>
                        <a:pt x="123" y="126"/>
                      </a:lnTo>
                      <a:lnTo>
                        <a:pt x="91" y="90"/>
                      </a:lnTo>
                      <a:lnTo>
                        <a:pt x="91" y="90"/>
                      </a:lnTo>
                      <a:lnTo>
                        <a:pt x="81" y="94"/>
                      </a:lnTo>
                      <a:lnTo>
                        <a:pt x="71" y="97"/>
                      </a:lnTo>
                      <a:lnTo>
                        <a:pt x="71" y="97"/>
                      </a:lnTo>
                      <a:close/>
                    </a:path>
                  </a:pathLst>
                </a:custGeom>
                <a:solidFill>
                  <a:srgbClr val="35C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61" name="Freeform 11">
                  <a:extLst>
                    <a:ext uri="{FF2B5EF4-FFF2-40B4-BE49-F238E27FC236}">
                      <a16:creationId xmlns:a16="http://schemas.microsoft.com/office/drawing/2014/main" id="{F4E561EE-852E-4B74-A79E-20E8A13FBC5A}"/>
                    </a:ext>
                  </a:extLst>
                </p:cNvPr>
                <p:cNvSpPr>
                  <a:spLocks/>
                </p:cNvSpPr>
                <p:nvPr userDrawn="1"/>
              </p:nvSpPr>
              <p:spPr bwMode="auto">
                <a:xfrm>
                  <a:off x="5522884" y="327378"/>
                  <a:ext cx="50001" cy="52886"/>
                </a:xfrm>
                <a:custGeom>
                  <a:avLst/>
                  <a:gdLst>
                    <a:gd name="T0" fmla="*/ 20 w 52"/>
                    <a:gd name="T1" fmla="*/ 55 h 55"/>
                    <a:gd name="T2" fmla="*/ 52 w 52"/>
                    <a:gd name="T3" fmla="*/ 22 h 55"/>
                    <a:gd name="T4" fmla="*/ 52 w 52"/>
                    <a:gd name="T5" fmla="*/ 22 h 55"/>
                    <a:gd name="T6" fmla="*/ 42 w 52"/>
                    <a:gd name="T7" fmla="*/ 13 h 55"/>
                    <a:gd name="T8" fmla="*/ 29 w 52"/>
                    <a:gd name="T9" fmla="*/ 6 h 55"/>
                    <a:gd name="T10" fmla="*/ 16 w 52"/>
                    <a:gd name="T11" fmla="*/ 0 h 55"/>
                    <a:gd name="T12" fmla="*/ 0 w 52"/>
                    <a:gd name="T13" fmla="*/ 0 h 55"/>
                    <a:gd name="T14" fmla="*/ 0 w 52"/>
                    <a:gd name="T15" fmla="*/ 48 h 55"/>
                    <a:gd name="T16" fmla="*/ 0 w 52"/>
                    <a:gd name="T17" fmla="*/ 48 h 55"/>
                    <a:gd name="T18" fmla="*/ 10 w 52"/>
                    <a:gd name="T19" fmla="*/ 48 h 55"/>
                    <a:gd name="T20" fmla="*/ 20 w 52"/>
                    <a:gd name="T21" fmla="*/ 55 h 55"/>
                    <a:gd name="T22" fmla="*/ 20 w 52"/>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5">
                      <a:moveTo>
                        <a:pt x="20" y="55"/>
                      </a:moveTo>
                      <a:lnTo>
                        <a:pt x="52" y="22"/>
                      </a:lnTo>
                      <a:lnTo>
                        <a:pt x="52" y="22"/>
                      </a:lnTo>
                      <a:lnTo>
                        <a:pt x="42" y="13"/>
                      </a:lnTo>
                      <a:lnTo>
                        <a:pt x="29" y="6"/>
                      </a:lnTo>
                      <a:lnTo>
                        <a:pt x="16" y="0"/>
                      </a:lnTo>
                      <a:lnTo>
                        <a:pt x="0" y="0"/>
                      </a:lnTo>
                      <a:lnTo>
                        <a:pt x="0" y="48"/>
                      </a:lnTo>
                      <a:lnTo>
                        <a:pt x="0" y="48"/>
                      </a:lnTo>
                      <a:lnTo>
                        <a:pt x="10" y="48"/>
                      </a:lnTo>
                      <a:lnTo>
                        <a:pt x="20" y="55"/>
                      </a:lnTo>
                      <a:lnTo>
                        <a:pt x="20" y="55"/>
                      </a:lnTo>
                      <a:close/>
                    </a:path>
                  </a:pathLst>
                </a:custGeom>
                <a:solidFill>
                  <a:srgbClr val="FF4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62" name="Freeform 12">
                  <a:extLst>
                    <a:ext uri="{FF2B5EF4-FFF2-40B4-BE49-F238E27FC236}">
                      <a16:creationId xmlns:a16="http://schemas.microsoft.com/office/drawing/2014/main" id="{37A1B726-C385-4D60-B74A-72A84F6ADE91}"/>
                    </a:ext>
                  </a:extLst>
                </p:cNvPr>
                <p:cNvSpPr>
                  <a:spLocks/>
                </p:cNvSpPr>
                <p:nvPr userDrawn="1"/>
              </p:nvSpPr>
              <p:spPr bwMode="auto">
                <a:xfrm>
                  <a:off x="5542115" y="348532"/>
                  <a:ext cx="52886" cy="100002"/>
                </a:xfrm>
                <a:custGeom>
                  <a:avLst/>
                  <a:gdLst>
                    <a:gd name="T0" fmla="*/ 32 w 55"/>
                    <a:gd name="T1" fmla="*/ 0 h 104"/>
                    <a:gd name="T2" fmla="*/ 0 w 55"/>
                    <a:gd name="T3" fmla="*/ 33 h 104"/>
                    <a:gd name="T4" fmla="*/ 0 w 55"/>
                    <a:gd name="T5" fmla="*/ 33 h 104"/>
                    <a:gd name="T6" fmla="*/ 3 w 55"/>
                    <a:gd name="T7" fmla="*/ 39 h 104"/>
                    <a:gd name="T8" fmla="*/ 6 w 55"/>
                    <a:gd name="T9" fmla="*/ 49 h 104"/>
                    <a:gd name="T10" fmla="*/ 6 w 55"/>
                    <a:gd name="T11" fmla="*/ 49 h 104"/>
                    <a:gd name="T12" fmla="*/ 3 w 55"/>
                    <a:gd name="T13" fmla="*/ 59 h 104"/>
                    <a:gd name="T14" fmla="*/ 0 w 55"/>
                    <a:gd name="T15" fmla="*/ 68 h 104"/>
                    <a:gd name="T16" fmla="*/ 32 w 55"/>
                    <a:gd name="T17" fmla="*/ 104 h 104"/>
                    <a:gd name="T18" fmla="*/ 32 w 55"/>
                    <a:gd name="T19" fmla="*/ 104 h 104"/>
                    <a:gd name="T20" fmla="*/ 42 w 55"/>
                    <a:gd name="T21" fmla="*/ 91 h 104"/>
                    <a:gd name="T22" fmla="*/ 48 w 55"/>
                    <a:gd name="T23" fmla="*/ 78 h 104"/>
                    <a:gd name="T24" fmla="*/ 55 w 55"/>
                    <a:gd name="T25" fmla="*/ 65 h 104"/>
                    <a:gd name="T26" fmla="*/ 55 w 55"/>
                    <a:gd name="T27" fmla="*/ 52 h 104"/>
                    <a:gd name="T28" fmla="*/ 55 w 55"/>
                    <a:gd name="T29" fmla="*/ 52 h 104"/>
                    <a:gd name="T30" fmla="*/ 55 w 55"/>
                    <a:gd name="T31" fmla="*/ 36 h 104"/>
                    <a:gd name="T32" fmla="*/ 48 w 55"/>
                    <a:gd name="T33" fmla="*/ 23 h 104"/>
                    <a:gd name="T34" fmla="*/ 42 w 55"/>
                    <a:gd name="T35" fmla="*/ 10 h 104"/>
                    <a:gd name="T36" fmla="*/ 32 w 55"/>
                    <a:gd name="T37" fmla="*/ 0 h 104"/>
                    <a:gd name="T38" fmla="*/ 32 w 55"/>
                    <a:gd name="T3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04">
                      <a:moveTo>
                        <a:pt x="32" y="0"/>
                      </a:moveTo>
                      <a:lnTo>
                        <a:pt x="0" y="33"/>
                      </a:lnTo>
                      <a:lnTo>
                        <a:pt x="0" y="33"/>
                      </a:lnTo>
                      <a:lnTo>
                        <a:pt x="3" y="39"/>
                      </a:lnTo>
                      <a:lnTo>
                        <a:pt x="6" y="49"/>
                      </a:lnTo>
                      <a:lnTo>
                        <a:pt x="6" y="49"/>
                      </a:lnTo>
                      <a:lnTo>
                        <a:pt x="3" y="59"/>
                      </a:lnTo>
                      <a:lnTo>
                        <a:pt x="0" y="68"/>
                      </a:lnTo>
                      <a:lnTo>
                        <a:pt x="32" y="104"/>
                      </a:lnTo>
                      <a:lnTo>
                        <a:pt x="32" y="104"/>
                      </a:lnTo>
                      <a:lnTo>
                        <a:pt x="42" y="91"/>
                      </a:lnTo>
                      <a:lnTo>
                        <a:pt x="48" y="78"/>
                      </a:lnTo>
                      <a:lnTo>
                        <a:pt x="55" y="65"/>
                      </a:lnTo>
                      <a:lnTo>
                        <a:pt x="55" y="52"/>
                      </a:lnTo>
                      <a:lnTo>
                        <a:pt x="55" y="52"/>
                      </a:lnTo>
                      <a:lnTo>
                        <a:pt x="55" y="36"/>
                      </a:lnTo>
                      <a:lnTo>
                        <a:pt x="48" y="23"/>
                      </a:lnTo>
                      <a:lnTo>
                        <a:pt x="42" y="10"/>
                      </a:lnTo>
                      <a:lnTo>
                        <a:pt x="32" y="0"/>
                      </a:lnTo>
                      <a:lnTo>
                        <a:pt x="32" y="0"/>
                      </a:lnTo>
                      <a:close/>
                    </a:path>
                  </a:pathLst>
                </a:custGeom>
                <a:solidFill>
                  <a:srgbClr val="F9E7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63" name="Freeform 13">
                  <a:extLst>
                    <a:ext uri="{FF2B5EF4-FFF2-40B4-BE49-F238E27FC236}">
                      <a16:creationId xmlns:a16="http://schemas.microsoft.com/office/drawing/2014/main" id="{25260F76-FB35-47AB-B2DB-E0F892E2629E}"/>
                    </a:ext>
                  </a:extLst>
                </p:cNvPr>
                <p:cNvSpPr>
                  <a:spLocks/>
                </p:cNvSpPr>
                <p:nvPr userDrawn="1"/>
              </p:nvSpPr>
              <p:spPr bwMode="auto">
                <a:xfrm>
                  <a:off x="7144071" y="302378"/>
                  <a:ext cx="93271" cy="96156"/>
                </a:xfrm>
                <a:custGeom>
                  <a:avLst/>
                  <a:gdLst>
                    <a:gd name="T0" fmla="*/ 97 w 97"/>
                    <a:gd name="T1" fmla="*/ 48 h 100"/>
                    <a:gd name="T2" fmla="*/ 97 w 97"/>
                    <a:gd name="T3" fmla="*/ 48 h 100"/>
                    <a:gd name="T4" fmla="*/ 97 w 97"/>
                    <a:gd name="T5" fmla="*/ 61 h 100"/>
                    <a:gd name="T6" fmla="*/ 94 w 97"/>
                    <a:gd name="T7" fmla="*/ 68 h 100"/>
                    <a:gd name="T8" fmla="*/ 84 w 97"/>
                    <a:gd name="T9" fmla="*/ 84 h 100"/>
                    <a:gd name="T10" fmla="*/ 68 w 97"/>
                    <a:gd name="T11" fmla="*/ 94 h 100"/>
                    <a:gd name="T12" fmla="*/ 58 w 97"/>
                    <a:gd name="T13" fmla="*/ 97 h 100"/>
                    <a:gd name="T14" fmla="*/ 48 w 97"/>
                    <a:gd name="T15" fmla="*/ 100 h 100"/>
                    <a:gd name="T16" fmla="*/ 48 w 97"/>
                    <a:gd name="T17" fmla="*/ 100 h 100"/>
                    <a:gd name="T18" fmla="*/ 39 w 97"/>
                    <a:gd name="T19" fmla="*/ 97 h 100"/>
                    <a:gd name="T20" fmla="*/ 29 w 97"/>
                    <a:gd name="T21" fmla="*/ 94 h 100"/>
                    <a:gd name="T22" fmla="*/ 13 w 97"/>
                    <a:gd name="T23" fmla="*/ 84 h 100"/>
                    <a:gd name="T24" fmla="*/ 3 w 97"/>
                    <a:gd name="T25" fmla="*/ 68 h 100"/>
                    <a:gd name="T26" fmla="*/ 0 w 97"/>
                    <a:gd name="T27" fmla="*/ 61 h 100"/>
                    <a:gd name="T28" fmla="*/ 0 w 97"/>
                    <a:gd name="T29" fmla="*/ 48 h 100"/>
                    <a:gd name="T30" fmla="*/ 0 w 97"/>
                    <a:gd name="T31" fmla="*/ 48 h 100"/>
                    <a:gd name="T32" fmla="*/ 0 w 97"/>
                    <a:gd name="T33" fmla="*/ 39 h 100"/>
                    <a:gd name="T34" fmla="*/ 3 w 97"/>
                    <a:gd name="T35" fmla="*/ 32 h 100"/>
                    <a:gd name="T36" fmla="*/ 13 w 97"/>
                    <a:gd name="T37" fmla="*/ 16 h 100"/>
                    <a:gd name="T38" fmla="*/ 29 w 97"/>
                    <a:gd name="T39" fmla="*/ 6 h 100"/>
                    <a:gd name="T40" fmla="*/ 39 w 97"/>
                    <a:gd name="T41" fmla="*/ 3 h 100"/>
                    <a:gd name="T42" fmla="*/ 48 w 97"/>
                    <a:gd name="T43" fmla="*/ 0 h 100"/>
                    <a:gd name="T44" fmla="*/ 48 w 97"/>
                    <a:gd name="T45" fmla="*/ 0 h 100"/>
                    <a:gd name="T46" fmla="*/ 58 w 97"/>
                    <a:gd name="T47" fmla="*/ 3 h 100"/>
                    <a:gd name="T48" fmla="*/ 68 w 97"/>
                    <a:gd name="T49" fmla="*/ 6 h 100"/>
                    <a:gd name="T50" fmla="*/ 84 w 97"/>
                    <a:gd name="T51" fmla="*/ 16 h 100"/>
                    <a:gd name="T52" fmla="*/ 94 w 97"/>
                    <a:gd name="T53" fmla="*/ 32 h 100"/>
                    <a:gd name="T54" fmla="*/ 97 w 97"/>
                    <a:gd name="T55" fmla="*/ 39 h 100"/>
                    <a:gd name="T56" fmla="*/ 97 w 97"/>
                    <a:gd name="T57" fmla="*/ 48 h 100"/>
                    <a:gd name="T58" fmla="*/ 97 w 97"/>
                    <a:gd name="T59"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100">
                      <a:moveTo>
                        <a:pt x="97" y="48"/>
                      </a:moveTo>
                      <a:lnTo>
                        <a:pt x="97" y="48"/>
                      </a:lnTo>
                      <a:lnTo>
                        <a:pt x="97" y="61"/>
                      </a:lnTo>
                      <a:lnTo>
                        <a:pt x="94" y="68"/>
                      </a:lnTo>
                      <a:lnTo>
                        <a:pt x="84" y="84"/>
                      </a:lnTo>
                      <a:lnTo>
                        <a:pt x="68" y="94"/>
                      </a:lnTo>
                      <a:lnTo>
                        <a:pt x="58" y="97"/>
                      </a:lnTo>
                      <a:lnTo>
                        <a:pt x="48" y="100"/>
                      </a:lnTo>
                      <a:lnTo>
                        <a:pt x="48" y="100"/>
                      </a:lnTo>
                      <a:lnTo>
                        <a:pt x="39" y="97"/>
                      </a:lnTo>
                      <a:lnTo>
                        <a:pt x="29" y="94"/>
                      </a:lnTo>
                      <a:lnTo>
                        <a:pt x="13" y="84"/>
                      </a:lnTo>
                      <a:lnTo>
                        <a:pt x="3" y="68"/>
                      </a:lnTo>
                      <a:lnTo>
                        <a:pt x="0" y="61"/>
                      </a:lnTo>
                      <a:lnTo>
                        <a:pt x="0" y="48"/>
                      </a:lnTo>
                      <a:lnTo>
                        <a:pt x="0" y="48"/>
                      </a:lnTo>
                      <a:lnTo>
                        <a:pt x="0" y="39"/>
                      </a:lnTo>
                      <a:lnTo>
                        <a:pt x="3" y="32"/>
                      </a:lnTo>
                      <a:lnTo>
                        <a:pt x="13" y="16"/>
                      </a:lnTo>
                      <a:lnTo>
                        <a:pt x="29" y="6"/>
                      </a:lnTo>
                      <a:lnTo>
                        <a:pt x="39" y="3"/>
                      </a:lnTo>
                      <a:lnTo>
                        <a:pt x="48" y="0"/>
                      </a:lnTo>
                      <a:lnTo>
                        <a:pt x="48" y="0"/>
                      </a:lnTo>
                      <a:lnTo>
                        <a:pt x="58" y="3"/>
                      </a:lnTo>
                      <a:lnTo>
                        <a:pt x="68" y="6"/>
                      </a:lnTo>
                      <a:lnTo>
                        <a:pt x="84" y="16"/>
                      </a:lnTo>
                      <a:lnTo>
                        <a:pt x="94" y="32"/>
                      </a:lnTo>
                      <a:lnTo>
                        <a:pt x="97" y="39"/>
                      </a:lnTo>
                      <a:lnTo>
                        <a:pt x="97" y="48"/>
                      </a:lnTo>
                      <a:lnTo>
                        <a:pt x="97" y="48"/>
                      </a:lnTo>
                      <a:close/>
                    </a:path>
                  </a:pathLst>
                </a:custGeom>
                <a:solidFill>
                  <a:srgbClr val="FF4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64" name="Rectangle 14">
                  <a:extLst>
                    <a:ext uri="{FF2B5EF4-FFF2-40B4-BE49-F238E27FC236}">
                      <a16:creationId xmlns:a16="http://schemas.microsoft.com/office/drawing/2014/main" id="{DD9E736C-96B7-493B-8EB5-3291C11FB39C}"/>
                    </a:ext>
                  </a:extLst>
                </p:cNvPr>
                <p:cNvSpPr>
                  <a:spLocks noChangeArrowheads="1"/>
                </p:cNvSpPr>
                <p:nvPr userDrawn="1"/>
              </p:nvSpPr>
              <p:spPr bwMode="auto">
                <a:xfrm>
                  <a:off x="7330613" y="348532"/>
                  <a:ext cx="71155" cy="25001"/>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65" name="Rectangle 15">
                  <a:extLst>
                    <a:ext uri="{FF2B5EF4-FFF2-40B4-BE49-F238E27FC236}">
                      <a16:creationId xmlns:a16="http://schemas.microsoft.com/office/drawing/2014/main" id="{FDC13106-6D2B-4C1B-AD63-2845D66EC7F3}"/>
                    </a:ext>
                  </a:extLst>
                </p:cNvPr>
                <p:cNvSpPr>
                  <a:spLocks noChangeArrowheads="1"/>
                </p:cNvSpPr>
                <p:nvPr userDrawn="1"/>
              </p:nvSpPr>
              <p:spPr bwMode="auto">
                <a:xfrm>
                  <a:off x="7308497" y="373533"/>
                  <a:ext cx="115387" cy="517319"/>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66" name="Freeform 17">
                  <a:extLst>
                    <a:ext uri="{FF2B5EF4-FFF2-40B4-BE49-F238E27FC236}">
                      <a16:creationId xmlns:a16="http://schemas.microsoft.com/office/drawing/2014/main" id="{99DB2E19-93DF-48FA-BA65-190F1C7354B3}"/>
                    </a:ext>
                  </a:extLst>
                </p:cNvPr>
                <p:cNvSpPr>
                  <a:spLocks/>
                </p:cNvSpPr>
                <p:nvPr userDrawn="1"/>
              </p:nvSpPr>
              <p:spPr bwMode="auto">
                <a:xfrm>
                  <a:off x="6879642" y="345648"/>
                  <a:ext cx="12500" cy="91440"/>
                </a:xfrm>
                <a:custGeom>
                  <a:avLst/>
                  <a:gdLst>
                    <a:gd name="T0" fmla="*/ 6 w 13"/>
                    <a:gd name="T1" fmla="*/ 327 h 327"/>
                    <a:gd name="T2" fmla="*/ 6 w 13"/>
                    <a:gd name="T3" fmla="*/ 327 h 327"/>
                    <a:gd name="T4" fmla="*/ 3 w 13"/>
                    <a:gd name="T5" fmla="*/ 327 h 327"/>
                    <a:gd name="T6" fmla="*/ 0 w 13"/>
                    <a:gd name="T7" fmla="*/ 324 h 327"/>
                    <a:gd name="T8" fmla="*/ 0 w 13"/>
                    <a:gd name="T9" fmla="*/ 3 h 327"/>
                    <a:gd name="T10" fmla="*/ 0 w 13"/>
                    <a:gd name="T11" fmla="*/ 3 h 327"/>
                    <a:gd name="T12" fmla="*/ 3 w 13"/>
                    <a:gd name="T13" fmla="*/ 0 h 327"/>
                    <a:gd name="T14" fmla="*/ 6 w 13"/>
                    <a:gd name="T15" fmla="*/ 0 h 327"/>
                    <a:gd name="T16" fmla="*/ 6 w 13"/>
                    <a:gd name="T17" fmla="*/ 0 h 327"/>
                    <a:gd name="T18" fmla="*/ 10 w 13"/>
                    <a:gd name="T19" fmla="*/ 0 h 327"/>
                    <a:gd name="T20" fmla="*/ 13 w 13"/>
                    <a:gd name="T21" fmla="*/ 3 h 327"/>
                    <a:gd name="T22" fmla="*/ 13 w 13"/>
                    <a:gd name="T23" fmla="*/ 324 h 327"/>
                    <a:gd name="T24" fmla="*/ 13 w 13"/>
                    <a:gd name="T25" fmla="*/ 324 h 327"/>
                    <a:gd name="T26" fmla="*/ 10 w 13"/>
                    <a:gd name="T27" fmla="*/ 327 h 327"/>
                    <a:gd name="T28" fmla="*/ 6 w 13"/>
                    <a:gd name="T29" fmla="*/ 327 h 327"/>
                    <a:gd name="T30" fmla="*/ 6 w 13"/>
                    <a:gd name="T31"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27">
                      <a:moveTo>
                        <a:pt x="6" y="327"/>
                      </a:moveTo>
                      <a:lnTo>
                        <a:pt x="6" y="327"/>
                      </a:lnTo>
                      <a:lnTo>
                        <a:pt x="3" y="327"/>
                      </a:lnTo>
                      <a:lnTo>
                        <a:pt x="0" y="324"/>
                      </a:lnTo>
                      <a:lnTo>
                        <a:pt x="0" y="3"/>
                      </a:lnTo>
                      <a:lnTo>
                        <a:pt x="0" y="3"/>
                      </a:lnTo>
                      <a:lnTo>
                        <a:pt x="3" y="0"/>
                      </a:lnTo>
                      <a:lnTo>
                        <a:pt x="6" y="0"/>
                      </a:lnTo>
                      <a:lnTo>
                        <a:pt x="6" y="0"/>
                      </a:lnTo>
                      <a:lnTo>
                        <a:pt x="10" y="0"/>
                      </a:lnTo>
                      <a:lnTo>
                        <a:pt x="13" y="3"/>
                      </a:lnTo>
                      <a:lnTo>
                        <a:pt x="13" y="324"/>
                      </a:lnTo>
                      <a:lnTo>
                        <a:pt x="13" y="324"/>
                      </a:lnTo>
                      <a:lnTo>
                        <a:pt x="10" y="327"/>
                      </a:lnTo>
                      <a:lnTo>
                        <a:pt x="6" y="327"/>
                      </a:lnTo>
                      <a:lnTo>
                        <a:pt x="6" y="3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67" name="Freeform 18">
                  <a:extLst>
                    <a:ext uri="{FF2B5EF4-FFF2-40B4-BE49-F238E27FC236}">
                      <a16:creationId xmlns:a16="http://schemas.microsoft.com/office/drawing/2014/main" id="{3E959BE8-8C7A-40A1-A6E1-C0904F0A06FA}"/>
                    </a:ext>
                  </a:extLst>
                </p:cNvPr>
                <p:cNvSpPr>
                  <a:spLocks/>
                </p:cNvSpPr>
                <p:nvPr userDrawn="1"/>
              </p:nvSpPr>
              <p:spPr bwMode="auto">
                <a:xfrm>
                  <a:off x="5028643" y="743733"/>
                  <a:ext cx="11539" cy="152888"/>
                </a:xfrm>
                <a:custGeom>
                  <a:avLst/>
                  <a:gdLst>
                    <a:gd name="T0" fmla="*/ 6 w 12"/>
                    <a:gd name="T1" fmla="*/ 159 h 159"/>
                    <a:gd name="T2" fmla="*/ 6 w 12"/>
                    <a:gd name="T3" fmla="*/ 159 h 159"/>
                    <a:gd name="T4" fmla="*/ 0 w 12"/>
                    <a:gd name="T5" fmla="*/ 156 h 159"/>
                    <a:gd name="T6" fmla="*/ 0 w 12"/>
                    <a:gd name="T7" fmla="*/ 153 h 159"/>
                    <a:gd name="T8" fmla="*/ 0 w 12"/>
                    <a:gd name="T9" fmla="*/ 7 h 159"/>
                    <a:gd name="T10" fmla="*/ 0 w 12"/>
                    <a:gd name="T11" fmla="*/ 7 h 159"/>
                    <a:gd name="T12" fmla="*/ 0 w 12"/>
                    <a:gd name="T13" fmla="*/ 0 h 159"/>
                    <a:gd name="T14" fmla="*/ 6 w 12"/>
                    <a:gd name="T15" fmla="*/ 0 h 159"/>
                    <a:gd name="T16" fmla="*/ 6 w 12"/>
                    <a:gd name="T17" fmla="*/ 0 h 159"/>
                    <a:gd name="T18" fmla="*/ 9 w 12"/>
                    <a:gd name="T19" fmla="*/ 0 h 159"/>
                    <a:gd name="T20" fmla="*/ 12 w 12"/>
                    <a:gd name="T21" fmla="*/ 7 h 159"/>
                    <a:gd name="T22" fmla="*/ 12 w 12"/>
                    <a:gd name="T23" fmla="*/ 153 h 159"/>
                    <a:gd name="T24" fmla="*/ 12 w 12"/>
                    <a:gd name="T25" fmla="*/ 153 h 159"/>
                    <a:gd name="T26" fmla="*/ 9 w 12"/>
                    <a:gd name="T27" fmla="*/ 156 h 159"/>
                    <a:gd name="T28" fmla="*/ 6 w 12"/>
                    <a:gd name="T29" fmla="*/ 159 h 159"/>
                    <a:gd name="T30" fmla="*/ 6 w 12"/>
                    <a:gd name="T3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59">
                      <a:moveTo>
                        <a:pt x="6" y="159"/>
                      </a:moveTo>
                      <a:lnTo>
                        <a:pt x="6" y="159"/>
                      </a:lnTo>
                      <a:lnTo>
                        <a:pt x="0" y="156"/>
                      </a:lnTo>
                      <a:lnTo>
                        <a:pt x="0" y="153"/>
                      </a:lnTo>
                      <a:lnTo>
                        <a:pt x="0" y="7"/>
                      </a:lnTo>
                      <a:lnTo>
                        <a:pt x="0" y="7"/>
                      </a:lnTo>
                      <a:lnTo>
                        <a:pt x="0" y="0"/>
                      </a:lnTo>
                      <a:lnTo>
                        <a:pt x="6" y="0"/>
                      </a:lnTo>
                      <a:lnTo>
                        <a:pt x="6" y="0"/>
                      </a:lnTo>
                      <a:lnTo>
                        <a:pt x="9" y="0"/>
                      </a:lnTo>
                      <a:lnTo>
                        <a:pt x="12" y="7"/>
                      </a:lnTo>
                      <a:lnTo>
                        <a:pt x="12" y="153"/>
                      </a:lnTo>
                      <a:lnTo>
                        <a:pt x="12" y="153"/>
                      </a:lnTo>
                      <a:lnTo>
                        <a:pt x="9" y="156"/>
                      </a:lnTo>
                      <a:lnTo>
                        <a:pt x="6" y="159"/>
                      </a:lnTo>
                      <a:lnTo>
                        <a:pt x="6"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68" name="Freeform 19">
                  <a:extLst>
                    <a:ext uri="{FF2B5EF4-FFF2-40B4-BE49-F238E27FC236}">
                      <a16:creationId xmlns:a16="http://schemas.microsoft.com/office/drawing/2014/main" id="{3E2BDB96-CFE6-4753-A3A1-C0D3C4C0C008}"/>
                    </a:ext>
                  </a:extLst>
                </p:cNvPr>
                <p:cNvSpPr>
                  <a:spLocks/>
                </p:cNvSpPr>
                <p:nvPr userDrawn="1"/>
              </p:nvSpPr>
              <p:spPr bwMode="auto">
                <a:xfrm>
                  <a:off x="4457806" y="697081"/>
                  <a:ext cx="511506" cy="8525"/>
                </a:xfrm>
                <a:custGeom>
                  <a:avLst/>
                  <a:gdLst>
                    <a:gd name="T0" fmla="*/ 569 w 576"/>
                    <a:gd name="T1" fmla="*/ 13 h 13"/>
                    <a:gd name="T2" fmla="*/ 7 w 576"/>
                    <a:gd name="T3" fmla="*/ 13 h 13"/>
                    <a:gd name="T4" fmla="*/ 7 w 576"/>
                    <a:gd name="T5" fmla="*/ 13 h 13"/>
                    <a:gd name="T6" fmla="*/ 3 w 576"/>
                    <a:gd name="T7" fmla="*/ 10 h 13"/>
                    <a:gd name="T8" fmla="*/ 0 w 576"/>
                    <a:gd name="T9" fmla="*/ 6 h 13"/>
                    <a:gd name="T10" fmla="*/ 0 w 576"/>
                    <a:gd name="T11" fmla="*/ 6 h 13"/>
                    <a:gd name="T12" fmla="*/ 3 w 576"/>
                    <a:gd name="T13" fmla="*/ 0 h 13"/>
                    <a:gd name="T14" fmla="*/ 7 w 576"/>
                    <a:gd name="T15" fmla="*/ 0 h 13"/>
                    <a:gd name="T16" fmla="*/ 569 w 576"/>
                    <a:gd name="T17" fmla="*/ 0 h 13"/>
                    <a:gd name="T18" fmla="*/ 569 w 576"/>
                    <a:gd name="T19" fmla="*/ 0 h 13"/>
                    <a:gd name="T20" fmla="*/ 573 w 576"/>
                    <a:gd name="T21" fmla="*/ 0 h 13"/>
                    <a:gd name="T22" fmla="*/ 576 w 576"/>
                    <a:gd name="T23" fmla="*/ 6 h 13"/>
                    <a:gd name="T24" fmla="*/ 576 w 576"/>
                    <a:gd name="T25" fmla="*/ 6 h 13"/>
                    <a:gd name="T26" fmla="*/ 573 w 576"/>
                    <a:gd name="T27" fmla="*/ 10 h 13"/>
                    <a:gd name="T28" fmla="*/ 569 w 576"/>
                    <a:gd name="T29" fmla="*/ 13 h 13"/>
                    <a:gd name="T30" fmla="*/ 569 w 576"/>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13">
                      <a:moveTo>
                        <a:pt x="569" y="13"/>
                      </a:moveTo>
                      <a:lnTo>
                        <a:pt x="7" y="13"/>
                      </a:lnTo>
                      <a:lnTo>
                        <a:pt x="7" y="13"/>
                      </a:lnTo>
                      <a:lnTo>
                        <a:pt x="3" y="10"/>
                      </a:lnTo>
                      <a:lnTo>
                        <a:pt x="0" y="6"/>
                      </a:lnTo>
                      <a:lnTo>
                        <a:pt x="0" y="6"/>
                      </a:lnTo>
                      <a:lnTo>
                        <a:pt x="3" y="0"/>
                      </a:lnTo>
                      <a:lnTo>
                        <a:pt x="7" y="0"/>
                      </a:lnTo>
                      <a:lnTo>
                        <a:pt x="569" y="0"/>
                      </a:lnTo>
                      <a:lnTo>
                        <a:pt x="569" y="0"/>
                      </a:lnTo>
                      <a:lnTo>
                        <a:pt x="573" y="0"/>
                      </a:lnTo>
                      <a:lnTo>
                        <a:pt x="576" y="6"/>
                      </a:lnTo>
                      <a:lnTo>
                        <a:pt x="576" y="6"/>
                      </a:lnTo>
                      <a:lnTo>
                        <a:pt x="573" y="10"/>
                      </a:lnTo>
                      <a:lnTo>
                        <a:pt x="569" y="13"/>
                      </a:lnTo>
                      <a:lnTo>
                        <a:pt x="569"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69" name="Freeform 20">
                  <a:extLst>
                    <a:ext uri="{FF2B5EF4-FFF2-40B4-BE49-F238E27FC236}">
                      <a16:creationId xmlns:a16="http://schemas.microsoft.com/office/drawing/2014/main" id="{C2248274-6C98-441E-96EA-FDB4C6BDD1B4}"/>
                    </a:ext>
                  </a:extLst>
                </p:cNvPr>
                <p:cNvSpPr>
                  <a:spLocks/>
                </p:cNvSpPr>
                <p:nvPr userDrawn="1"/>
              </p:nvSpPr>
              <p:spPr bwMode="auto">
                <a:xfrm>
                  <a:off x="4962296" y="697578"/>
                  <a:ext cx="58655" cy="58655"/>
                </a:xfrm>
                <a:custGeom>
                  <a:avLst/>
                  <a:gdLst>
                    <a:gd name="T0" fmla="*/ 55 w 61"/>
                    <a:gd name="T1" fmla="*/ 61 h 61"/>
                    <a:gd name="T2" fmla="*/ 55 w 61"/>
                    <a:gd name="T3" fmla="*/ 61 h 61"/>
                    <a:gd name="T4" fmla="*/ 49 w 61"/>
                    <a:gd name="T5" fmla="*/ 58 h 61"/>
                    <a:gd name="T6" fmla="*/ 49 w 61"/>
                    <a:gd name="T7" fmla="*/ 55 h 61"/>
                    <a:gd name="T8" fmla="*/ 49 w 61"/>
                    <a:gd name="T9" fmla="*/ 55 h 61"/>
                    <a:gd name="T10" fmla="*/ 45 w 61"/>
                    <a:gd name="T11" fmla="*/ 39 h 61"/>
                    <a:gd name="T12" fmla="*/ 36 w 61"/>
                    <a:gd name="T13" fmla="*/ 23 h 61"/>
                    <a:gd name="T14" fmla="*/ 23 w 61"/>
                    <a:gd name="T15" fmla="*/ 16 h 61"/>
                    <a:gd name="T16" fmla="*/ 6 w 61"/>
                    <a:gd name="T17" fmla="*/ 13 h 61"/>
                    <a:gd name="T18" fmla="*/ 6 w 61"/>
                    <a:gd name="T19" fmla="*/ 13 h 61"/>
                    <a:gd name="T20" fmla="*/ 0 w 61"/>
                    <a:gd name="T21" fmla="*/ 10 h 61"/>
                    <a:gd name="T22" fmla="*/ 0 w 61"/>
                    <a:gd name="T23" fmla="*/ 6 h 61"/>
                    <a:gd name="T24" fmla="*/ 0 w 61"/>
                    <a:gd name="T25" fmla="*/ 6 h 61"/>
                    <a:gd name="T26" fmla="*/ 0 w 61"/>
                    <a:gd name="T27" fmla="*/ 0 h 61"/>
                    <a:gd name="T28" fmla="*/ 6 w 61"/>
                    <a:gd name="T29" fmla="*/ 0 h 61"/>
                    <a:gd name="T30" fmla="*/ 6 w 61"/>
                    <a:gd name="T31" fmla="*/ 0 h 61"/>
                    <a:gd name="T32" fmla="*/ 16 w 61"/>
                    <a:gd name="T33" fmla="*/ 0 h 61"/>
                    <a:gd name="T34" fmla="*/ 26 w 61"/>
                    <a:gd name="T35" fmla="*/ 3 h 61"/>
                    <a:gd name="T36" fmla="*/ 36 w 61"/>
                    <a:gd name="T37" fmla="*/ 10 h 61"/>
                    <a:gd name="T38" fmla="*/ 45 w 61"/>
                    <a:gd name="T39" fmla="*/ 16 h 61"/>
                    <a:gd name="T40" fmla="*/ 52 w 61"/>
                    <a:gd name="T41" fmla="*/ 23 h 61"/>
                    <a:gd name="T42" fmla="*/ 55 w 61"/>
                    <a:gd name="T43" fmla="*/ 32 h 61"/>
                    <a:gd name="T44" fmla="*/ 58 w 61"/>
                    <a:gd name="T45" fmla="*/ 42 h 61"/>
                    <a:gd name="T46" fmla="*/ 61 w 61"/>
                    <a:gd name="T47" fmla="*/ 55 h 61"/>
                    <a:gd name="T48" fmla="*/ 61 w 61"/>
                    <a:gd name="T49" fmla="*/ 55 h 61"/>
                    <a:gd name="T50" fmla="*/ 58 w 61"/>
                    <a:gd name="T51" fmla="*/ 58 h 61"/>
                    <a:gd name="T52" fmla="*/ 55 w 61"/>
                    <a:gd name="T53" fmla="*/ 61 h 61"/>
                    <a:gd name="T54" fmla="*/ 55 w 61"/>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61">
                      <a:moveTo>
                        <a:pt x="55" y="61"/>
                      </a:moveTo>
                      <a:lnTo>
                        <a:pt x="55" y="61"/>
                      </a:lnTo>
                      <a:lnTo>
                        <a:pt x="49" y="58"/>
                      </a:lnTo>
                      <a:lnTo>
                        <a:pt x="49" y="55"/>
                      </a:lnTo>
                      <a:lnTo>
                        <a:pt x="49" y="55"/>
                      </a:lnTo>
                      <a:lnTo>
                        <a:pt x="45" y="39"/>
                      </a:lnTo>
                      <a:lnTo>
                        <a:pt x="36" y="23"/>
                      </a:lnTo>
                      <a:lnTo>
                        <a:pt x="23" y="16"/>
                      </a:lnTo>
                      <a:lnTo>
                        <a:pt x="6" y="13"/>
                      </a:lnTo>
                      <a:lnTo>
                        <a:pt x="6" y="13"/>
                      </a:lnTo>
                      <a:lnTo>
                        <a:pt x="0" y="10"/>
                      </a:lnTo>
                      <a:lnTo>
                        <a:pt x="0" y="6"/>
                      </a:lnTo>
                      <a:lnTo>
                        <a:pt x="0" y="6"/>
                      </a:lnTo>
                      <a:lnTo>
                        <a:pt x="0" y="0"/>
                      </a:lnTo>
                      <a:lnTo>
                        <a:pt x="6" y="0"/>
                      </a:lnTo>
                      <a:lnTo>
                        <a:pt x="6" y="0"/>
                      </a:lnTo>
                      <a:lnTo>
                        <a:pt x="16" y="0"/>
                      </a:lnTo>
                      <a:lnTo>
                        <a:pt x="26" y="3"/>
                      </a:lnTo>
                      <a:lnTo>
                        <a:pt x="36" y="10"/>
                      </a:lnTo>
                      <a:lnTo>
                        <a:pt x="45" y="16"/>
                      </a:lnTo>
                      <a:lnTo>
                        <a:pt x="52" y="23"/>
                      </a:lnTo>
                      <a:lnTo>
                        <a:pt x="55" y="32"/>
                      </a:lnTo>
                      <a:lnTo>
                        <a:pt x="58" y="42"/>
                      </a:lnTo>
                      <a:lnTo>
                        <a:pt x="61" y="55"/>
                      </a:lnTo>
                      <a:lnTo>
                        <a:pt x="61" y="55"/>
                      </a:lnTo>
                      <a:lnTo>
                        <a:pt x="58" y="58"/>
                      </a:lnTo>
                      <a:lnTo>
                        <a:pt x="55" y="61"/>
                      </a:lnTo>
                      <a:lnTo>
                        <a:pt x="55"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70" name="Freeform 21">
                  <a:extLst>
                    <a:ext uri="{FF2B5EF4-FFF2-40B4-BE49-F238E27FC236}">
                      <a16:creationId xmlns:a16="http://schemas.microsoft.com/office/drawing/2014/main" id="{A80D3B6A-44DC-47A2-96A1-FBD817140029}"/>
                    </a:ext>
                  </a:extLst>
                </p:cNvPr>
                <p:cNvSpPr>
                  <a:spLocks/>
                </p:cNvSpPr>
                <p:nvPr userDrawn="1"/>
              </p:nvSpPr>
              <p:spPr bwMode="auto">
                <a:xfrm>
                  <a:off x="5049798" y="554306"/>
                  <a:ext cx="9616" cy="342315"/>
                </a:xfrm>
                <a:custGeom>
                  <a:avLst/>
                  <a:gdLst>
                    <a:gd name="T0" fmla="*/ 7 w 10"/>
                    <a:gd name="T1" fmla="*/ 356 h 356"/>
                    <a:gd name="T2" fmla="*/ 7 w 10"/>
                    <a:gd name="T3" fmla="*/ 356 h 356"/>
                    <a:gd name="T4" fmla="*/ 0 w 10"/>
                    <a:gd name="T5" fmla="*/ 353 h 356"/>
                    <a:gd name="T6" fmla="*/ 0 w 10"/>
                    <a:gd name="T7" fmla="*/ 350 h 356"/>
                    <a:gd name="T8" fmla="*/ 0 w 10"/>
                    <a:gd name="T9" fmla="*/ 6 h 356"/>
                    <a:gd name="T10" fmla="*/ 0 w 10"/>
                    <a:gd name="T11" fmla="*/ 6 h 356"/>
                    <a:gd name="T12" fmla="*/ 0 w 10"/>
                    <a:gd name="T13" fmla="*/ 3 h 356"/>
                    <a:gd name="T14" fmla="*/ 7 w 10"/>
                    <a:gd name="T15" fmla="*/ 0 h 356"/>
                    <a:gd name="T16" fmla="*/ 7 w 10"/>
                    <a:gd name="T17" fmla="*/ 0 h 356"/>
                    <a:gd name="T18" fmla="*/ 10 w 10"/>
                    <a:gd name="T19" fmla="*/ 3 h 356"/>
                    <a:gd name="T20" fmla="*/ 10 w 10"/>
                    <a:gd name="T21" fmla="*/ 6 h 356"/>
                    <a:gd name="T22" fmla="*/ 10 w 10"/>
                    <a:gd name="T23" fmla="*/ 350 h 356"/>
                    <a:gd name="T24" fmla="*/ 10 w 10"/>
                    <a:gd name="T25" fmla="*/ 350 h 356"/>
                    <a:gd name="T26" fmla="*/ 10 w 10"/>
                    <a:gd name="T27" fmla="*/ 353 h 356"/>
                    <a:gd name="T28" fmla="*/ 7 w 10"/>
                    <a:gd name="T29" fmla="*/ 356 h 356"/>
                    <a:gd name="T30" fmla="*/ 7 w 10"/>
                    <a:gd name="T31"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356">
                      <a:moveTo>
                        <a:pt x="7" y="356"/>
                      </a:moveTo>
                      <a:lnTo>
                        <a:pt x="7" y="356"/>
                      </a:lnTo>
                      <a:lnTo>
                        <a:pt x="0" y="353"/>
                      </a:lnTo>
                      <a:lnTo>
                        <a:pt x="0" y="350"/>
                      </a:lnTo>
                      <a:lnTo>
                        <a:pt x="0" y="6"/>
                      </a:lnTo>
                      <a:lnTo>
                        <a:pt x="0" y="6"/>
                      </a:lnTo>
                      <a:lnTo>
                        <a:pt x="0" y="3"/>
                      </a:lnTo>
                      <a:lnTo>
                        <a:pt x="7" y="0"/>
                      </a:lnTo>
                      <a:lnTo>
                        <a:pt x="7" y="0"/>
                      </a:lnTo>
                      <a:lnTo>
                        <a:pt x="10" y="3"/>
                      </a:lnTo>
                      <a:lnTo>
                        <a:pt x="10" y="6"/>
                      </a:lnTo>
                      <a:lnTo>
                        <a:pt x="10" y="350"/>
                      </a:lnTo>
                      <a:lnTo>
                        <a:pt x="10" y="350"/>
                      </a:lnTo>
                      <a:lnTo>
                        <a:pt x="10" y="353"/>
                      </a:lnTo>
                      <a:lnTo>
                        <a:pt x="7" y="356"/>
                      </a:lnTo>
                      <a:lnTo>
                        <a:pt x="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71" name="Freeform 22">
                  <a:extLst>
                    <a:ext uri="{FF2B5EF4-FFF2-40B4-BE49-F238E27FC236}">
                      <a16:creationId xmlns:a16="http://schemas.microsoft.com/office/drawing/2014/main" id="{70FBAFDC-A571-48B9-A7D2-79064A725855}"/>
                    </a:ext>
                  </a:extLst>
                </p:cNvPr>
                <p:cNvSpPr>
                  <a:spLocks/>
                </p:cNvSpPr>
                <p:nvPr userDrawn="1"/>
              </p:nvSpPr>
              <p:spPr bwMode="auto">
                <a:xfrm>
                  <a:off x="5049798" y="507190"/>
                  <a:ext cx="59617" cy="59617"/>
                </a:xfrm>
                <a:custGeom>
                  <a:avLst/>
                  <a:gdLst>
                    <a:gd name="T0" fmla="*/ 7 w 62"/>
                    <a:gd name="T1" fmla="*/ 62 h 62"/>
                    <a:gd name="T2" fmla="*/ 7 w 62"/>
                    <a:gd name="T3" fmla="*/ 62 h 62"/>
                    <a:gd name="T4" fmla="*/ 0 w 62"/>
                    <a:gd name="T5" fmla="*/ 62 h 62"/>
                    <a:gd name="T6" fmla="*/ 0 w 62"/>
                    <a:gd name="T7" fmla="*/ 55 h 62"/>
                    <a:gd name="T8" fmla="*/ 0 w 62"/>
                    <a:gd name="T9" fmla="*/ 55 h 62"/>
                    <a:gd name="T10" fmla="*/ 0 w 62"/>
                    <a:gd name="T11" fmla="*/ 46 h 62"/>
                    <a:gd name="T12" fmla="*/ 4 w 62"/>
                    <a:gd name="T13" fmla="*/ 36 h 62"/>
                    <a:gd name="T14" fmla="*/ 10 w 62"/>
                    <a:gd name="T15" fmla="*/ 26 h 62"/>
                    <a:gd name="T16" fmla="*/ 17 w 62"/>
                    <a:gd name="T17" fmla="*/ 17 h 62"/>
                    <a:gd name="T18" fmla="*/ 23 w 62"/>
                    <a:gd name="T19" fmla="*/ 10 h 62"/>
                    <a:gd name="T20" fmla="*/ 33 w 62"/>
                    <a:gd name="T21" fmla="*/ 7 h 62"/>
                    <a:gd name="T22" fmla="*/ 43 w 62"/>
                    <a:gd name="T23" fmla="*/ 4 h 62"/>
                    <a:gd name="T24" fmla="*/ 55 w 62"/>
                    <a:gd name="T25" fmla="*/ 0 h 62"/>
                    <a:gd name="T26" fmla="*/ 55 w 62"/>
                    <a:gd name="T27" fmla="*/ 0 h 62"/>
                    <a:gd name="T28" fmla="*/ 59 w 62"/>
                    <a:gd name="T29" fmla="*/ 4 h 62"/>
                    <a:gd name="T30" fmla="*/ 62 w 62"/>
                    <a:gd name="T31" fmla="*/ 7 h 62"/>
                    <a:gd name="T32" fmla="*/ 62 w 62"/>
                    <a:gd name="T33" fmla="*/ 7 h 62"/>
                    <a:gd name="T34" fmla="*/ 59 w 62"/>
                    <a:gd name="T35" fmla="*/ 13 h 62"/>
                    <a:gd name="T36" fmla="*/ 55 w 62"/>
                    <a:gd name="T37" fmla="*/ 13 h 62"/>
                    <a:gd name="T38" fmla="*/ 55 w 62"/>
                    <a:gd name="T39" fmla="*/ 13 h 62"/>
                    <a:gd name="T40" fmla="*/ 39 w 62"/>
                    <a:gd name="T41" fmla="*/ 17 h 62"/>
                    <a:gd name="T42" fmla="*/ 23 w 62"/>
                    <a:gd name="T43" fmla="*/ 26 h 62"/>
                    <a:gd name="T44" fmla="*/ 17 w 62"/>
                    <a:gd name="T45" fmla="*/ 39 h 62"/>
                    <a:gd name="T46" fmla="*/ 10 w 62"/>
                    <a:gd name="T47" fmla="*/ 55 h 62"/>
                    <a:gd name="T48" fmla="*/ 10 w 62"/>
                    <a:gd name="T49" fmla="*/ 55 h 62"/>
                    <a:gd name="T50" fmla="*/ 10 w 62"/>
                    <a:gd name="T51" fmla="*/ 62 h 62"/>
                    <a:gd name="T52" fmla="*/ 7 w 62"/>
                    <a:gd name="T53" fmla="*/ 62 h 62"/>
                    <a:gd name="T54" fmla="*/ 7 w 62"/>
                    <a:gd name="T5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 h="62">
                      <a:moveTo>
                        <a:pt x="7" y="62"/>
                      </a:moveTo>
                      <a:lnTo>
                        <a:pt x="7" y="62"/>
                      </a:lnTo>
                      <a:lnTo>
                        <a:pt x="0" y="62"/>
                      </a:lnTo>
                      <a:lnTo>
                        <a:pt x="0" y="55"/>
                      </a:lnTo>
                      <a:lnTo>
                        <a:pt x="0" y="55"/>
                      </a:lnTo>
                      <a:lnTo>
                        <a:pt x="0" y="46"/>
                      </a:lnTo>
                      <a:lnTo>
                        <a:pt x="4" y="36"/>
                      </a:lnTo>
                      <a:lnTo>
                        <a:pt x="10" y="26"/>
                      </a:lnTo>
                      <a:lnTo>
                        <a:pt x="17" y="17"/>
                      </a:lnTo>
                      <a:lnTo>
                        <a:pt x="23" y="10"/>
                      </a:lnTo>
                      <a:lnTo>
                        <a:pt x="33" y="7"/>
                      </a:lnTo>
                      <a:lnTo>
                        <a:pt x="43" y="4"/>
                      </a:lnTo>
                      <a:lnTo>
                        <a:pt x="55" y="0"/>
                      </a:lnTo>
                      <a:lnTo>
                        <a:pt x="55" y="0"/>
                      </a:lnTo>
                      <a:lnTo>
                        <a:pt x="59" y="4"/>
                      </a:lnTo>
                      <a:lnTo>
                        <a:pt x="62" y="7"/>
                      </a:lnTo>
                      <a:lnTo>
                        <a:pt x="62" y="7"/>
                      </a:lnTo>
                      <a:lnTo>
                        <a:pt x="59" y="13"/>
                      </a:lnTo>
                      <a:lnTo>
                        <a:pt x="55" y="13"/>
                      </a:lnTo>
                      <a:lnTo>
                        <a:pt x="55" y="13"/>
                      </a:lnTo>
                      <a:lnTo>
                        <a:pt x="39" y="17"/>
                      </a:lnTo>
                      <a:lnTo>
                        <a:pt x="23" y="26"/>
                      </a:lnTo>
                      <a:lnTo>
                        <a:pt x="17" y="39"/>
                      </a:lnTo>
                      <a:lnTo>
                        <a:pt x="10" y="55"/>
                      </a:lnTo>
                      <a:lnTo>
                        <a:pt x="10" y="55"/>
                      </a:lnTo>
                      <a:lnTo>
                        <a:pt x="10" y="62"/>
                      </a:lnTo>
                      <a:lnTo>
                        <a:pt x="7" y="62"/>
                      </a:lnTo>
                      <a:lnTo>
                        <a:pt x="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72" name="Freeform 23">
                  <a:extLst>
                    <a:ext uri="{FF2B5EF4-FFF2-40B4-BE49-F238E27FC236}">
                      <a16:creationId xmlns:a16="http://schemas.microsoft.com/office/drawing/2014/main" id="{EBD6B01E-F686-4C4A-A398-EA306FAC542D}"/>
                    </a:ext>
                  </a:extLst>
                </p:cNvPr>
                <p:cNvSpPr>
                  <a:spLocks/>
                </p:cNvSpPr>
                <p:nvPr userDrawn="1"/>
              </p:nvSpPr>
              <p:spPr bwMode="auto">
                <a:xfrm>
                  <a:off x="5096914" y="507190"/>
                  <a:ext cx="949058" cy="12500"/>
                </a:xfrm>
                <a:custGeom>
                  <a:avLst/>
                  <a:gdLst>
                    <a:gd name="T0" fmla="*/ 980 w 987"/>
                    <a:gd name="T1" fmla="*/ 13 h 13"/>
                    <a:gd name="T2" fmla="*/ 6 w 987"/>
                    <a:gd name="T3" fmla="*/ 13 h 13"/>
                    <a:gd name="T4" fmla="*/ 6 w 987"/>
                    <a:gd name="T5" fmla="*/ 13 h 13"/>
                    <a:gd name="T6" fmla="*/ 0 w 987"/>
                    <a:gd name="T7" fmla="*/ 13 h 13"/>
                    <a:gd name="T8" fmla="*/ 0 w 987"/>
                    <a:gd name="T9" fmla="*/ 7 h 13"/>
                    <a:gd name="T10" fmla="*/ 0 w 987"/>
                    <a:gd name="T11" fmla="*/ 7 h 13"/>
                    <a:gd name="T12" fmla="*/ 0 w 987"/>
                    <a:gd name="T13" fmla="*/ 4 h 13"/>
                    <a:gd name="T14" fmla="*/ 6 w 987"/>
                    <a:gd name="T15" fmla="*/ 0 h 13"/>
                    <a:gd name="T16" fmla="*/ 980 w 987"/>
                    <a:gd name="T17" fmla="*/ 0 h 13"/>
                    <a:gd name="T18" fmla="*/ 980 w 987"/>
                    <a:gd name="T19" fmla="*/ 0 h 13"/>
                    <a:gd name="T20" fmla="*/ 987 w 987"/>
                    <a:gd name="T21" fmla="*/ 4 h 13"/>
                    <a:gd name="T22" fmla="*/ 987 w 987"/>
                    <a:gd name="T23" fmla="*/ 7 h 13"/>
                    <a:gd name="T24" fmla="*/ 987 w 987"/>
                    <a:gd name="T25" fmla="*/ 7 h 13"/>
                    <a:gd name="T26" fmla="*/ 987 w 987"/>
                    <a:gd name="T27" fmla="*/ 13 h 13"/>
                    <a:gd name="T28" fmla="*/ 980 w 987"/>
                    <a:gd name="T29" fmla="*/ 13 h 13"/>
                    <a:gd name="T30" fmla="*/ 980 w 987"/>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7" h="13">
                      <a:moveTo>
                        <a:pt x="980" y="13"/>
                      </a:moveTo>
                      <a:lnTo>
                        <a:pt x="6" y="13"/>
                      </a:lnTo>
                      <a:lnTo>
                        <a:pt x="6" y="13"/>
                      </a:lnTo>
                      <a:lnTo>
                        <a:pt x="0" y="13"/>
                      </a:lnTo>
                      <a:lnTo>
                        <a:pt x="0" y="7"/>
                      </a:lnTo>
                      <a:lnTo>
                        <a:pt x="0" y="7"/>
                      </a:lnTo>
                      <a:lnTo>
                        <a:pt x="0" y="4"/>
                      </a:lnTo>
                      <a:lnTo>
                        <a:pt x="6" y="0"/>
                      </a:lnTo>
                      <a:lnTo>
                        <a:pt x="980" y="0"/>
                      </a:lnTo>
                      <a:lnTo>
                        <a:pt x="980" y="0"/>
                      </a:lnTo>
                      <a:lnTo>
                        <a:pt x="987" y="4"/>
                      </a:lnTo>
                      <a:lnTo>
                        <a:pt x="987" y="7"/>
                      </a:lnTo>
                      <a:lnTo>
                        <a:pt x="987" y="7"/>
                      </a:lnTo>
                      <a:lnTo>
                        <a:pt x="987" y="13"/>
                      </a:lnTo>
                      <a:lnTo>
                        <a:pt x="980" y="13"/>
                      </a:lnTo>
                      <a:lnTo>
                        <a:pt x="98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75" name="Freeform 26">
                  <a:extLst>
                    <a:ext uri="{FF2B5EF4-FFF2-40B4-BE49-F238E27FC236}">
                      <a16:creationId xmlns:a16="http://schemas.microsoft.com/office/drawing/2014/main" id="{22568920-28FC-4F59-A2E8-B7360045FEE2}"/>
                    </a:ext>
                  </a:extLst>
                </p:cNvPr>
                <p:cNvSpPr>
                  <a:spLocks/>
                </p:cNvSpPr>
                <p:nvPr userDrawn="1"/>
              </p:nvSpPr>
              <p:spPr bwMode="auto">
                <a:xfrm>
                  <a:off x="6033471" y="507190"/>
                  <a:ext cx="58655" cy="59617"/>
                </a:xfrm>
                <a:custGeom>
                  <a:avLst/>
                  <a:gdLst>
                    <a:gd name="T0" fmla="*/ 55 w 61"/>
                    <a:gd name="T1" fmla="*/ 62 h 62"/>
                    <a:gd name="T2" fmla="*/ 55 w 61"/>
                    <a:gd name="T3" fmla="*/ 62 h 62"/>
                    <a:gd name="T4" fmla="*/ 52 w 61"/>
                    <a:gd name="T5" fmla="*/ 62 h 62"/>
                    <a:gd name="T6" fmla="*/ 52 w 61"/>
                    <a:gd name="T7" fmla="*/ 55 h 62"/>
                    <a:gd name="T8" fmla="*/ 52 w 61"/>
                    <a:gd name="T9" fmla="*/ 55 h 62"/>
                    <a:gd name="T10" fmla="*/ 48 w 61"/>
                    <a:gd name="T11" fmla="*/ 39 h 62"/>
                    <a:gd name="T12" fmla="*/ 39 w 61"/>
                    <a:gd name="T13" fmla="*/ 26 h 62"/>
                    <a:gd name="T14" fmla="*/ 26 w 61"/>
                    <a:gd name="T15" fmla="*/ 17 h 62"/>
                    <a:gd name="T16" fmla="*/ 6 w 61"/>
                    <a:gd name="T17" fmla="*/ 13 h 62"/>
                    <a:gd name="T18" fmla="*/ 6 w 61"/>
                    <a:gd name="T19" fmla="*/ 13 h 62"/>
                    <a:gd name="T20" fmla="*/ 3 w 61"/>
                    <a:gd name="T21" fmla="*/ 13 h 62"/>
                    <a:gd name="T22" fmla="*/ 0 w 61"/>
                    <a:gd name="T23" fmla="*/ 7 h 62"/>
                    <a:gd name="T24" fmla="*/ 0 w 61"/>
                    <a:gd name="T25" fmla="*/ 7 h 62"/>
                    <a:gd name="T26" fmla="*/ 3 w 61"/>
                    <a:gd name="T27" fmla="*/ 4 h 62"/>
                    <a:gd name="T28" fmla="*/ 6 w 61"/>
                    <a:gd name="T29" fmla="*/ 0 h 62"/>
                    <a:gd name="T30" fmla="*/ 6 w 61"/>
                    <a:gd name="T31" fmla="*/ 0 h 62"/>
                    <a:gd name="T32" fmla="*/ 19 w 61"/>
                    <a:gd name="T33" fmla="*/ 4 h 62"/>
                    <a:gd name="T34" fmla="*/ 29 w 61"/>
                    <a:gd name="T35" fmla="*/ 7 h 62"/>
                    <a:gd name="T36" fmla="*/ 39 w 61"/>
                    <a:gd name="T37" fmla="*/ 10 h 62"/>
                    <a:gd name="T38" fmla="*/ 45 w 61"/>
                    <a:gd name="T39" fmla="*/ 17 h 62"/>
                    <a:gd name="T40" fmla="*/ 52 w 61"/>
                    <a:gd name="T41" fmla="*/ 26 h 62"/>
                    <a:gd name="T42" fmla="*/ 58 w 61"/>
                    <a:gd name="T43" fmla="*/ 36 h 62"/>
                    <a:gd name="T44" fmla="*/ 61 w 61"/>
                    <a:gd name="T45" fmla="*/ 46 h 62"/>
                    <a:gd name="T46" fmla="*/ 61 w 61"/>
                    <a:gd name="T47" fmla="*/ 55 h 62"/>
                    <a:gd name="T48" fmla="*/ 61 w 61"/>
                    <a:gd name="T49" fmla="*/ 55 h 62"/>
                    <a:gd name="T50" fmla="*/ 61 w 61"/>
                    <a:gd name="T51" fmla="*/ 62 h 62"/>
                    <a:gd name="T52" fmla="*/ 55 w 61"/>
                    <a:gd name="T53" fmla="*/ 62 h 62"/>
                    <a:gd name="T54" fmla="*/ 55 w 61"/>
                    <a:gd name="T5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62">
                      <a:moveTo>
                        <a:pt x="55" y="62"/>
                      </a:moveTo>
                      <a:lnTo>
                        <a:pt x="55" y="62"/>
                      </a:lnTo>
                      <a:lnTo>
                        <a:pt x="52" y="62"/>
                      </a:lnTo>
                      <a:lnTo>
                        <a:pt x="52" y="55"/>
                      </a:lnTo>
                      <a:lnTo>
                        <a:pt x="52" y="55"/>
                      </a:lnTo>
                      <a:lnTo>
                        <a:pt x="48" y="39"/>
                      </a:lnTo>
                      <a:lnTo>
                        <a:pt x="39" y="26"/>
                      </a:lnTo>
                      <a:lnTo>
                        <a:pt x="26" y="17"/>
                      </a:lnTo>
                      <a:lnTo>
                        <a:pt x="6" y="13"/>
                      </a:lnTo>
                      <a:lnTo>
                        <a:pt x="6" y="13"/>
                      </a:lnTo>
                      <a:lnTo>
                        <a:pt x="3" y="13"/>
                      </a:lnTo>
                      <a:lnTo>
                        <a:pt x="0" y="7"/>
                      </a:lnTo>
                      <a:lnTo>
                        <a:pt x="0" y="7"/>
                      </a:lnTo>
                      <a:lnTo>
                        <a:pt x="3" y="4"/>
                      </a:lnTo>
                      <a:lnTo>
                        <a:pt x="6" y="0"/>
                      </a:lnTo>
                      <a:lnTo>
                        <a:pt x="6" y="0"/>
                      </a:lnTo>
                      <a:lnTo>
                        <a:pt x="19" y="4"/>
                      </a:lnTo>
                      <a:lnTo>
                        <a:pt x="29" y="7"/>
                      </a:lnTo>
                      <a:lnTo>
                        <a:pt x="39" y="10"/>
                      </a:lnTo>
                      <a:lnTo>
                        <a:pt x="45" y="17"/>
                      </a:lnTo>
                      <a:lnTo>
                        <a:pt x="52" y="26"/>
                      </a:lnTo>
                      <a:lnTo>
                        <a:pt x="58" y="36"/>
                      </a:lnTo>
                      <a:lnTo>
                        <a:pt x="61" y="46"/>
                      </a:lnTo>
                      <a:lnTo>
                        <a:pt x="61" y="55"/>
                      </a:lnTo>
                      <a:lnTo>
                        <a:pt x="61" y="55"/>
                      </a:lnTo>
                      <a:lnTo>
                        <a:pt x="61" y="62"/>
                      </a:lnTo>
                      <a:lnTo>
                        <a:pt x="55" y="62"/>
                      </a:lnTo>
                      <a:lnTo>
                        <a:pt x="55"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77" name="Freeform 28">
                  <a:extLst>
                    <a:ext uri="{FF2B5EF4-FFF2-40B4-BE49-F238E27FC236}">
                      <a16:creationId xmlns:a16="http://schemas.microsoft.com/office/drawing/2014/main" id="{FDACD31E-95F5-439B-9304-608489E221DD}"/>
                    </a:ext>
                  </a:extLst>
                </p:cNvPr>
                <p:cNvSpPr>
                  <a:spLocks/>
                </p:cNvSpPr>
                <p:nvPr userDrawn="1"/>
              </p:nvSpPr>
              <p:spPr bwMode="auto">
                <a:xfrm>
                  <a:off x="6357567" y="604307"/>
                  <a:ext cx="12500" cy="292314"/>
                </a:xfrm>
                <a:custGeom>
                  <a:avLst/>
                  <a:gdLst>
                    <a:gd name="T0" fmla="*/ 6 w 13"/>
                    <a:gd name="T1" fmla="*/ 304 h 304"/>
                    <a:gd name="T2" fmla="*/ 6 w 13"/>
                    <a:gd name="T3" fmla="*/ 304 h 304"/>
                    <a:gd name="T4" fmla="*/ 0 w 13"/>
                    <a:gd name="T5" fmla="*/ 301 h 304"/>
                    <a:gd name="T6" fmla="*/ 0 w 13"/>
                    <a:gd name="T7" fmla="*/ 298 h 304"/>
                    <a:gd name="T8" fmla="*/ 0 w 13"/>
                    <a:gd name="T9" fmla="*/ 3 h 304"/>
                    <a:gd name="T10" fmla="*/ 0 w 13"/>
                    <a:gd name="T11" fmla="*/ 3 h 304"/>
                    <a:gd name="T12" fmla="*/ 0 w 13"/>
                    <a:gd name="T13" fmla="*/ 0 h 304"/>
                    <a:gd name="T14" fmla="*/ 6 w 13"/>
                    <a:gd name="T15" fmla="*/ 0 h 304"/>
                    <a:gd name="T16" fmla="*/ 6 w 13"/>
                    <a:gd name="T17" fmla="*/ 0 h 304"/>
                    <a:gd name="T18" fmla="*/ 9 w 13"/>
                    <a:gd name="T19" fmla="*/ 0 h 304"/>
                    <a:gd name="T20" fmla="*/ 13 w 13"/>
                    <a:gd name="T21" fmla="*/ 3 h 304"/>
                    <a:gd name="T22" fmla="*/ 13 w 13"/>
                    <a:gd name="T23" fmla="*/ 298 h 304"/>
                    <a:gd name="T24" fmla="*/ 13 w 13"/>
                    <a:gd name="T25" fmla="*/ 298 h 304"/>
                    <a:gd name="T26" fmla="*/ 9 w 13"/>
                    <a:gd name="T27" fmla="*/ 301 h 304"/>
                    <a:gd name="T28" fmla="*/ 6 w 13"/>
                    <a:gd name="T29" fmla="*/ 304 h 304"/>
                    <a:gd name="T30" fmla="*/ 6 w 13"/>
                    <a:gd name="T3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04">
                      <a:moveTo>
                        <a:pt x="6" y="304"/>
                      </a:moveTo>
                      <a:lnTo>
                        <a:pt x="6" y="304"/>
                      </a:lnTo>
                      <a:lnTo>
                        <a:pt x="0" y="301"/>
                      </a:lnTo>
                      <a:lnTo>
                        <a:pt x="0" y="298"/>
                      </a:lnTo>
                      <a:lnTo>
                        <a:pt x="0" y="3"/>
                      </a:lnTo>
                      <a:lnTo>
                        <a:pt x="0" y="3"/>
                      </a:lnTo>
                      <a:lnTo>
                        <a:pt x="0" y="0"/>
                      </a:lnTo>
                      <a:lnTo>
                        <a:pt x="6" y="0"/>
                      </a:lnTo>
                      <a:lnTo>
                        <a:pt x="6" y="0"/>
                      </a:lnTo>
                      <a:lnTo>
                        <a:pt x="9" y="0"/>
                      </a:lnTo>
                      <a:lnTo>
                        <a:pt x="13" y="3"/>
                      </a:lnTo>
                      <a:lnTo>
                        <a:pt x="13" y="298"/>
                      </a:lnTo>
                      <a:lnTo>
                        <a:pt x="13" y="298"/>
                      </a:lnTo>
                      <a:lnTo>
                        <a:pt x="9" y="301"/>
                      </a:lnTo>
                      <a:lnTo>
                        <a:pt x="6" y="304"/>
                      </a:lnTo>
                      <a:lnTo>
                        <a:pt x="6" y="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78" name="Freeform 29">
                  <a:extLst>
                    <a:ext uri="{FF2B5EF4-FFF2-40B4-BE49-F238E27FC236}">
                      <a16:creationId xmlns:a16="http://schemas.microsoft.com/office/drawing/2014/main" id="{4610605C-BE01-472F-BFE7-AAF33E196253}"/>
                    </a:ext>
                  </a:extLst>
                </p:cNvPr>
                <p:cNvSpPr>
                  <a:spLocks/>
                </p:cNvSpPr>
                <p:nvPr userDrawn="1"/>
              </p:nvSpPr>
              <p:spPr bwMode="auto">
                <a:xfrm>
                  <a:off x="6372156" y="554306"/>
                  <a:ext cx="58655" cy="58655"/>
                </a:xfrm>
                <a:custGeom>
                  <a:avLst/>
                  <a:gdLst>
                    <a:gd name="T0" fmla="*/ 6 w 61"/>
                    <a:gd name="T1" fmla="*/ 61 h 61"/>
                    <a:gd name="T2" fmla="*/ 6 w 61"/>
                    <a:gd name="T3" fmla="*/ 61 h 61"/>
                    <a:gd name="T4" fmla="*/ 0 w 61"/>
                    <a:gd name="T5" fmla="*/ 61 h 61"/>
                    <a:gd name="T6" fmla="*/ 0 w 61"/>
                    <a:gd name="T7" fmla="*/ 55 h 61"/>
                    <a:gd name="T8" fmla="*/ 0 w 61"/>
                    <a:gd name="T9" fmla="*/ 55 h 61"/>
                    <a:gd name="T10" fmla="*/ 0 w 61"/>
                    <a:gd name="T11" fmla="*/ 45 h 61"/>
                    <a:gd name="T12" fmla="*/ 3 w 61"/>
                    <a:gd name="T13" fmla="*/ 36 h 61"/>
                    <a:gd name="T14" fmla="*/ 9 w 61"/>
                    <a:gd name="T15" fmla="*/ 26 h 61"/>
                    <a:gd name="T16" fmla="*/ 16 w 61"/>
                    <a:gd name="T17" fmla="*/ 16 h 61"/>
                    <a:gd name="T18" fmla="*/ 22 w 61"/>
                    <a:gd name="T19" fmla="*/ 10 h 61"/>
                    <a:gd name="T20" fmla="*/ 32 w 61"/>
                    <a:gd name="T21" fmla="*/ 6 h 61"/>
                    <a:gd name="T22" fmla="*/ 42 w 61"/>
                    <a:gd name="T23" fmla="*/ 3 h 61"/>
                    <a:gd name="T24" fmla="*/ 55 w 61"/>
                    <a:gd name="T25" fmla="*/ 0 h 61"/>
                    <a:gd name="T26" fmla="*/ 55 w 61"/>
                    <a:gd name="T27" fmla="*/ 0 h 61"/>
                    <a:gd name="T28" fmla="*/ 58 w 61"/>
                    <a:gd name="T29" fmla="*/ 3 h 61"/>
                    <a:gd name="T30" fmla="*/ 61 w 61"/>
                    <a:gd name="T31" fmla="*/ 6 h 61"/>
                    <a:gd name="T32" fmla="*/ 61 w 61"/>
                    <a:gd name="T33" fmla="*/ 6 h 61"/>
                    <a:gd name="T34" fmla="*/ 58 w 61"/>
                    <a:gd name="T35" fmla="*/ 13 h 61"/>
                    <a:gd name="T36" fmla="*/ 55 w 61"/>
                    <a:gd name="T37" fmla="*/ 13 h 61"/>
                    <a:gd name="T38" fmla="*/ 55 w 61"/>
                    <a:gd name="T39" fmla="*/ 13 h 61"/>
                    <a:gd name="T40" fmla="*/ 39 w 61"/>
                    <a:gd name="T41" fmla="*/ 16 h 61"/>
                    <a:gd name="T42" fmla="*/ 26 w 61"/>
                    <a:gd name="T43" fmla="*/ 26 h 61"/>
                    <a:gd name="T44" fmla="*/ 16 w 61"/>
                    <a:gd name="T45" fmla="*/ 39 h 61"/>
                    <a:gd name="T46" fmla="*/ 13 w 61"/>
                    <a:gd name="T47" fmla="*/ 55 h 61"/>
                    <a:gd name="T48" fmla="*/ 13 w 61"/>
                    <a:gd name="T49" fmla="*/ 55 h 61"/>
                    <a:gd name="T50" fmla="*/ 9 w 61"/>
                    <a:gd name="T51" fmla="*/ 61 h 61"/>
                    <a:gd name="T52" fmla="*/ 6 w 61"/>
                    <a:gd name="T53" fmla="*/ 61 h 61"/>
                    <a:gd name="T54" fmla="*/ 6 w 61"/>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61">
                      <a:moveTo>
                        <a:pt x="6" y="61"/>
                      </a:moveTo>
                      <a:lnTo>
                        <a:pt x="6" y="61"/>
                      </a:lnTo>
                      <a:lnTo>
                        <a:pt x="0" y="61"/>
                      </a:lnTo>
                      <a:lnTo>
                        <a:pt x="0" y="55"/>
                      </a:lnTo>
                      <a:lnTo>
                        <a:pt x="0" y="55"/>
                      </a:lnTo>
                      <a:lnTo>
                        <a:pt x="0" y="45"/>
                      </a:lnTo>
                      <a:lnTo>
                        <a:pt x="3" y="36"/>
                      </a:lnTo>
                      <a:lnTo>
                        <a:pt x="9" y="26"/>
                      </a:lnTo>
                      <a:lnTo>
                        <a:pt x="16" y="16"/>
                      </a:lnTo>
                      <a:lnTo>
                        <a:pt x="22" y="10"/>
                      </a:lnTo>
                      <a:lnTo>
                        <a:pt x="32" y="6"/>
                      </a:lnTo>
                      <a:lnTo>
                        <a:pt x="42" y="3"/>
                      </a:lnTo>
                      <a:lnTo>
                        <a:pt x="55" y="0"/>
                      </a:lnTo>
                      <a:lnTo>
                        <a:pt x="55" y="0"/>
                      </a:lnTo>
                      <a:lnTo>
                        <a:pt x="58" y="3"/>
                      </a:lnTo>
                      <a:lnTo>
                        <a:pt x="61" y="6"/>
                      </a:lnTo>
                      <a:lnTo>
                        <a:pt x="61" y="6"/>
                      </a:lnTo>
                      <a:lnTo>
                        <a:pt x="58" y="13"/>
                      </a:lnTo>
                      <a:lnTo>
                        <a:pt x="55" y="13"/>
                      </a:lnTo>
                      <a:lnTo>
                        <a:pt x="55" y="13"/>
                      </a:lnTo>
                      <a:lnTo>
                        <a:pt x="39" y="16"/>
                      </a:lnTo>
                      <a:lnTo>
                        <a:pt x="26" y="26"/>
                      </a:lnTo>
                      <a:lnTo>
                        <a:pt x="16" y="39"/>
                      </a:lnTo>
                      <a:lnTo>
                        <a:pt x="13" y="55"/>
                      </a:lnTo>
                      <a:lnTo>
                        <a:pt x="13" y="55"/>
                      </a:lnTo>
                      <a:lnTo>
                        <a:pt x="9" y="61"/>
                      </a:lnTo>
                      <a:lnTo>
                        <a:pt x="6" y="61"/>
                      </a:lnTo>
                      <a:lnTo>
                        <a:pt x="6"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79" name="Freeform 30">
                  <a:extLst>
                    <a:ext uri="{FF2B5EF4-FFF2-40B4-BE49-F238E27FC236}">
                      <a16:creationId xmlns:a16="http://schemas.microsoft.com/office/drawing/2014/main" id="{AEE158C0-0439-4816-AA7B-5B6697E0A64B}"/>
                    </a:ext>
                  </a:extLst>
                </p:cNvPr>
                <p:cNvSpPr>
                  <a:spLocks/>
                </p:cNvSpPr>
                <p:nvPr userDrawn="1"/>
              </p:nvSpPr>
              <p:spPr bwMode="auto">
                <a:xfrm>
                  <a:off x="6413449" y="554306"/>
                  <a:ext cx="622128" cy="12500"/>
                </a:xfrm>
                <a:custGeom>
                  <a:avLst/>
                  <a:gdLst>
                    <a:gd name="T0" fmla="*/ 641 w 647"/>
                    <a:gd name="T1" fmla="*/ 13 h 13"/>
                    <a:gd name="T2" fmla="*/ 7 w 647"/>
                    <a:gd name="T3" fmla="*/ 13 h 13"/>
                    <a:gd name="T4" fmla="*/ 7 w 647"/>
                    <a:gd name="T5" fmla="*/ 13 h 13"/>
                    <a:gd name="T6" fmla="*/ 4 w 647"/>
                    <a:gd name="T7" fmla="*/ 13 h 13"/>
                    <a:gd name="T8" fmla="*/ 0 w 647"/>
                    <a:gd name="T9" fmla="*/ 6 h 13"/>
                    <a:gd name="T10" fmla="*/ 0 w 647"/>
                    <a:gd name="T11" fmla="*/ 6 h 13"/>
                    <a:gd name="T12" fmla="*/ 4 w 647"/>
                    <a:gd name="T13" fmla="*/ 3 h 13"/>
                    <a:gd name="T14" fmla="*/ 7 w 647"/>
                    <a:gd name="T15" fmla="*/ 0 h 13"/>
                    <a:gd name="T16" fmla="*/ 641 w 647"/>
                    <a:gd name="T17" fmla="*/ 0 h 13"/>
                    <a:gd name="T18" fmla="*/ 641 w 647"/>
                    <a:gd name="T19" fmla="*/ 0 h 13"/>
                    <a:gd name="T20" fmla="*/ 644 w 647"/>
                    <a:gd name="T21" fmla="*/ 3 h 13"/>
                    <a:gd name="T22" fmla="*/ 647 w 647"/>
                    <a:gd name="T23" fmla="*/ 6 h 13"/>
                    <a:gd name="T24" fmla="*/ 647 w 647"/>
                    <a:gd name="T25" fmla="*/ 6 h 13"/>
                    <a:gd name="T26" fmla="*/ 644 w 647"/>
                    <a:gd name="T27" fmla="*/ 13 h 13"/>
                    <a:gd name="T28" fmla="*/ 641 w 647"/>
                    <a:gd name="T29" fmla="*/ 13 h 13"/>
                    <a:gd name="T30" fmla="*/ 641 w 647"/>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7" h="13">
                      <a:moveTo>
                        <a:pt x="641" y="13"/>
                      </a:moveTo>
                      <a:lnTo>
                        <a:pt x="7" y="13"/>
                      </a:lnTo>
                      <a:lnTo>
                        <a:pt x="7" y="13"/>
                      </a:lnTo>
                      <a:lnTo>
                        <a:pt x="4" y="13"/>
                      </a:lnTo>
                      <a:lnTo>
                        <a:pt x="0" y="6"/>
                      </a:lnTo>
                      <a:lnTo>
                        <a:pt x="0" y="6"/>
                      </a:lnTo>
                      <a:lnTo>
                        <a:pt x="4" y="3"/>
                      </a:lnTo>
                      <a:lnTo>
                        <a:pt x="7" y="0"/>
                      </a:lnTo>
                      <a:lnTo>
                        <a:pt x="641" y="0"/>
                      </a:lnTo>
                      <a:lnTo>
                        <a:pt x="641" y="0"/>
                      </a:lnTo>
                      <a:lnTo>
                        <a:pt x="644" y="3"/>
                      </a:lnTo>
                      <a:lnTo>
                        <a:pt x="647" y="6"/>
                      </a:lnTo>
                      <a:lnTo>
                        <a:pt x="647" y="6"/>
                      </a:lnTo>
                      <a:lnTo>
                        <a:pt x="644" y="13"/>
                      </a:lnTo>
                      <a:lnTo>
                        <a:pt x="641" y="13"/>
                      </a:lnTo>
                      <a:lnTo>
                        <a:pt x="64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80" name="Freeform 31">
                  <a:extLst>
                    <a:ext uri="{FF2B5EF4-FFF2-40B4-BE49-F238E27FC236}">
                      <a16:creationId xmlns:a16="http://schemas.microsoft.com/office/drawing/2014/main" id="{20665937-B678-4415-A196-34DF6F93253D}"/>
                    </a:ext>
                  </a:extLst>
                </p:cNvPr>
                <p:cNvSpPr>
                  <a:spLocks/>
                </p:cNvSpPr>
                <p:nvPr userDrawn="1"/>
              </p:nvSpPr>
              <p:spPr bwMode="auto">
                <a:xfrm>
                  <a:off x="5516155" y="413918"/>
                  <a:ext cx="1270104" cy="411553"/>
                </a:xfrm>
                <a:custGeom>
                  <a:avLst/>
                  <a:gdLst>
                    <a:gd name="T0" fmla="*/ 2592 w 2598"/>
                    <a:gd name="T1" fmla="*/ 502 h 502"/>
                    <a:gd name="T2" fmla="*/ 2585 w 2598"/>
                    <a:gd name="T3" fmla="*/ 496 h 502"/>
                    <a:gd name="T4" fmla="*/ 2585 w 2598"/>
                    <a:gd name="T5" fmla="*/ 55 h 502"/>
                    <a:gd name="T6" fmla="*/ 2572 w 2598"/>
                    <a:gd name="T7" fmla="*/ 26 h 502"/>
                    <a:gd name="T8" fmla="*/ 2543 w 2598"/>
                    <a:gd name="T9" fmla="*/ 13 h 502"/>
                    <a:gd name="T10" fmla="*/ 2398 w 2598"/>
                    <a:gd name="T11" fmla="*/ 13 h 502"/>
                    <a:gd name="T12" fmla="*/ 2365 w 2598"/>
                    <a:gd name="T13" fmla="*/ 26 h 502"/>
                    <a:gd name="T14" fmla="*/ 2356 w 2598"/>
                    <a:gd name="T15" fmla="*/ 55 h 502"/>
                    <a:gd name="T16" fmla="*/ 2356 w 2598"/>
                    <a:gd name="T17" fmla="*/ 373 h 502"/>
                    <a:gd name="T18" fmla="*/ 2349 w 2598"/>
                    <a:gd name="T19" fmla="*/ 395 h 502"/>
                    <a:gd name="T20" fmla="*/ 2340 w 2598"/>
                    <a:gd name="T21" fmla="*/ 411 h 502"/>
                    <a:gd name="T22" fmla="*/ 2320 w 2598"/>
                    <a:gd name="T23" fmla="*/ 424 h 502"/>
                    <a:gd name="T24" fmla="*/ 2301 w 2598"/>
                    <a:gd name="T25" fmla="*/ 428 h 502"/>
                    <a:gd name="T26" fmla="*/ 1469 w 2598"/>
                    <a:gd name="T27" fmla="*/ 428 h 502"/>
                    <a:gd name="T28" fmla="*/ 1450 w 2598"/>
                    <a:gd name="T29" fmla="*/ 424 h 502"/>
                    <a:gd name="T30" fmla="*/ 1430 w 2598"/>
                    <a:gd name="T31" fmla="*/ 411 h 502"/>
                    <a:gd name="T32" fmla="*/ 1421 w 2598"/>
                    <a:gd name="T33" fmla="*/ 395 h 502"/>
                    <a:gd name="T34" fmla="*/ 1414 w 2598"/>
                    <a:gd name="T35" fmla="*/ 373 h 502"/>
                    <a:gd name="T36" fmla="*/ 1414 w 2598"/>
                    <a:gd name="T37" fmla="*/ 253 h 502"/>
                    <a:gd name="T38" fmla="*/ 1401 w 2598"/>
                    <a:gd name="T39" fmla="*/ 220 h 502"/>
                    <a:gd name="T40" fmla="*/ 1372 w 2598"/>
                    <a:gd name="T41" fmla="*/ 207 h 502"/>
                    <a:gd name="T42" fmla="*/ 7 w 2598"/>
                    <a:gd name="T43" fmla="*/ 207 h 502"/>
                    <a:gd name="T44" fmla="*/ 0 w 2598"/>
                    <a:gd name="T45" fmla="*/ 201 h 502"/>
                    <a:gd name="T46" fmla="*/ 0 w 2598"/>
                    <a:gd name="T47" fmla="*/ 198 h 502"/>
                    <a:gd name="T48" fmla="*/ 1372 w 2598"/>
                    <a:gd name="T49" fmla="*/ 198 h 502"/>
                    <a:gd name="T50" fmla="*/ 1382 w 2598"/>
                    <a:gd name="T51" fmla="*/ 198 h 502"/>
                    <a:gd name="T52" fmla="*/ 1401 w 2598"/>
                    <a:gd name="T53" fmla="*/ 204 h 502"/>
                    <a:gd name="T54" fmla="*/ 1417 w 2598"/>
                    <a:gd name="T55" fmla="*/ 220 h 502"/>
                    <a:gd name="T56" fmla="*/ 1427 w 2598"/>
                    <a:gd name="T57" fmla="*/ 240 h 502"/>
                    <a:gd name="T58" fmla="*/ 1427 w 2598"/>
                    <a:gd name="T59" fmla="*/ 373 h 502"/>
                    <a:gd name="T60" fmla="*/ 1430 w 2598"/>
                    <a:gd name="T61" fmla="*/ 389 h 502"/>
                    <a:gd name="T62" fmla="*/ 1453 w 2598"/>
                    <a:gd name="T63" fmla="*/ 411 h 502"/>
                    <a:gd name="T64" fmla="*/ 2301 w 2598"/>
                    <a:gd name="T65" fmla="*/ 415 h 502"/>
                    <a:gd name="T66" fmla="*/ 2317 w 2598"/>
                    <a:gd name="T67" fmla="*/ 411 h 502"/>
                    <a:gd name="T68" fmla="*/ 2340 w 2598"/>
                    <a:gd name="T69" fmla="*/ 389 h 502"/>
                    <a:gd name="T70" fmla="*/ 2343 w 2598"/>
                    <a:gd name="T71" fmla="*/ 55 h 502"/>
                    <a:gd name="T72" fmla="*/ 2343 w 2598"/>
                    <a:gd name="T73" fmla="*/ 46 h 502"/>
                    <a:gd name="T74" fmla="*/ 2352 w 2598"/>
                    <a:gd name="T75" fmla="*/ 26 h 502"/>
                    <a:gd name="T76" fmla="*/ 2365 w 2598"/>
                    <a:gd name="T77" fmla="*/ 10 h 502"/>
                    <a:gd name="T78" fmla="*/ 2385 w 2598"/>
                    <a:gd name="T79" fmla="*/ 4 h 502"/>
                    <a:gd name="T80" fmla="*/ 2543 w 2598"/>
                    <a:gd name="T81" fmla="*/ 0 h 502"/>
                    <a:gd name="T82" fmla="*/ 2553 w 2598"/>
                    <a:gd name="T83" fmla="*/ 4 h 502"/>
                    <a:gd name="T84" fmla="*/ 2576 w 2598"/>
                    <a:gd name="T85" fmla="*/ 10 h 502"/>
                    <a:gd name="T86" fmla="*/ 2589 w 2598"/>
                    <a:gd name="T87" fmla="*/ 26 h 502"/>
                    <a:gd name="T88" fmla="*/ 2598 w 2598"/>
                    <a:gd name="T89" fmla="*/ 46 h 502"/>
                    <a:gd name="T90" fmla="*/ 2598 w 2598"/>
                    <a:gd name="T91" fmla="*/ 496 h 502"/>
                    <a:gd name="T92" fmla="*/ 2595 w 2598"/>
                    <a:gd name="T93" fmla="*/ 499 h 502"/>
                    <a:gd name="T94" fmla="*/ 2592 w 2598"/>
                    <a:gd name="T95" fmla="*/ 502 h 502"/>
                    <a:gd name="connsiteX0" fmla="*/ 9977 w 10000"/>
                    <a:gd name="connsiteY0" fmla="*/ 10000 h 10000"/>
                    <a:gd name="connsiteX1" fmla="*/ 9977 w 10000"/>
                    <a:gd name="connsiteY1" fmla="*/ 10000 h 10000"/>
                    <a:gd name="connsiteX2" fmla="*/ 9965 w 10000"/>
                    <a:gd name="connsiteY2" fmla="*/ 9940 h 10000"/>
                    <a:gd name="connsiteX3" fmla="*/ 9950 w 10000"/>
                    <a:gd name="connsiteY3" fmla="*/ 9880 h 10000"/>
                    <a:gd name="connsiteX4" fmla="*/ 9950 w 10000"/>
                    <a:gd name="connsiteY4" fmla="*/ 1096 h 10000"/>
                    <a:gd name="connsiteX5" fmla="*/ 9950 w 10000"/>
                    <a:gd name="connsiteY5" fmla="*/ 1096 h 10000"/>
                    <a:gd name="connsiteX6" fmla="*/ 9938 w 10000"/>
                    <a:gd name="connsiteY6" fmla="*/ 777 h 10000"/>
                    <a:gd name="connsiteX7" fmla="*/ 9900 w 10000"/>
                    <a:gd name="connsiteY7" fmla="*/ 518 h 10000"/>
                    <a:gd name="connsiteX8" fmla="*/ 9854 w 10000"/>
                    <a:gd name="connsiteY8" fmla="*/ 319 h 10000"/>
                    <a:gd name="connsiteX9" fmla="*/ 9788 w 10000"/>
                    <a:gd name="connsiteY9" fmla="*/ 259 h 10000"/>
                    <a:gd name="connsiteX10" fmla="*/ 9230 w 10000"/>
                    <a:gd name="connsiteY10" fmla="*/ 259 h 10000"/>
                    <a:gd name="connsiteX11" fmla="*/ 9230 w 10000"/>
                    <a:gd name="connsiteY11" fmla="*/ 259 h 10000"/>
                    <a:gd name="connsiteX12" fmla="*/ 9169 w 10000"/>
                    <a:gd name="connsiteY12" fmla="*/ 319 h 10000"/>
                    <a:gd name="connsiteX13" fmla="*/ 9103 w 10000"/>
                    <a:gd name="connsiteY13" fmla="*/ 518 h 10000"/>
                    <a:gd name="connsiteX14" fmla="*/ 9080 w 10000"/>
                    <a:gd name="connsiteY14" fmla="*/ 777 h 10000"/>
                    <a:gd name="connsiteX15" fmla="*/ 9069 w 10000"/>
                    <a:gd name="connsiteY15" fmla="*/ 1096 h 10000"/>
                    <a:gd name="connsiteX16" fmla="*/ 9069 w 10000"/>
                    <a:gd name="connsiteY16" fmla="*/ 7430 h 10000"/>
                    <a:gd name="connsiteX17" fmla="*/ 9069 w 10000"/>
                    <a:gd name="connsiteY17" fmla="*/ 7430 h 10000"/>
                    <a:gd name="connsiteX18" fmla="*/ 9053 w 10000"/>
                    <a:gd name="connsiteY18" fmla="*/ 7669 h 10000"/>
                    <a:gd name="connsiteX19" fmla="*/ 9042 w 10000"/>
                    <a:gd name="connsiteY19" fmla="*/ 7869 h 10000"/>
                    <a:gd name="connsiteX20" fmla="*/ 9030 w 10000"/>
                    <a:gd name="connsiteY20" fmla="*/ 8068 h 10000"/>
                    <a:gd name="connsiteX21" fmla="*/ 9007 w 10000"/>
                    <a:gd name="connsiteY21" fmla="*/ 8187 h 10000"/>
                    <a:gd name="connsiteX22" fmla="*/ 8968 w 10000"/>
                    <a:gd name="connsiteY22" fmla="*/ 8327 h 10000"/>
                    <a:gd name="connsiteX23" fmla="*/ 8930 w 10000"/>
                    <a:gd name="connsiteY23" fmla="*/ 8446 h 10000"/>
                    <a:gd name="connsiteX24" fmla="*/ 8891 w 10000"/>
                    <a:gd name="connsiteY24" fmla="*/ 8526 h 10000"/>
                    <a:gd name="connsiteX25" fmla="*/ 8857 w 10000"/>
                    <a:gd name="connsiteY25" fmla="*/ 8526 h 10000"/>
                    <a:gd name="connsiteX26" fmla="*/ 5654 w 10000"/>
                    <a:gd name="connsiteY26" fmla="*/ 8526 h 10000"/>
                    <a:gd name="connsiteX27" fmla="*/ 5654 w 10000"/>
                    <a:gd name="connsiteY27" fmla="*/ 8526 h 10000"/>
                    <a:gd name="connsiteX28" fmla="*/ 5620 w 10000"/>
                    <a:gd name="connsiteY28" fmla="*/ 8526 h 10000"/>
                    <a:gd name="connsiteX29" fmla="*/ 5581 w 10000"/>
                    <a:gd name="connsiteY29" fmla="*/ 8446 h 10000"/>
                    <a:gd name="connsiteX30" fmla="*/ 5543 w 10000"/>
                    <a:gd name="connsiteY30" fmla="*/ 8327 h 10000"/>
                    <a:gd name="connsiteX31" fmla="*/ 5504 w 10000"/>
                    <a:gd name="connsiteY31" fmla="*/ 8187 h 10000"/>
                    <a:gd name="connsiteX32" fmla="*/ 5481 w 10000"/>
                    <a:gd name="connsiteY32" fmla="*/ 8068 h 10000"/>
                    <a:gd name="connsiteX33" fmla="*/ 5470 w 10000"/>
                    <a:gd name="connsiteY33" fmla="*/ 7869 h 10000"/>
                    <a:gd name="connsiteX34" fmla="*/ 5454 w 10000"/>
                    <a:gd name="connsiteY34" fmla="*/ 7669 h 10000"/>
                    <a:gd name="connsiteX35" fmla="*/ 5443 w 10000"/>
                    <a:gd name="connsiteY35" fmla="*/ 7430 h 10000"/>
                    <a:gd name="connsiteX36" fmla="*/ 5443 w 10000"/>
                    <a:gd name="connsiteY36" fmla="*/ 5040 h 10000"/>
                    <a:gd name="connsiteX37" fmla="*/ 5443 w 10000"/>
                    <a:gd name="connsiteY37" fmla="*/ 5040 h 10000"/>
                    <a:gd name="connsiteX38" fmla="*/ 5431 w 10000"/>
                    <a:gd name="connsiteY38" fmla="*/ 4641 h 10000"/>
                    <a:gd name="connsiteX39" fmla="*/ 5393 w 10000"/>
                    <a:gd name="connsiteY39" fmla="*/ 4382 h 10000"/>
                    <a:gd name="connsiteX40" fmla="*/ 5343 w 10000"/>
                    <a:gd name="connsiteY40" fmla="*/ 4203 h 10000"/>
                    <a:gd name="connsiteX41" fmla="*/ 5281 w 10000"/>
                    <a:gd name="connsiteY41" fmla="*/ 4124 h 10000"/>
                    <a:gd name="connsiteX42" fmla="*/ 27 w 10000"/>
                    <a:gd name="connsiteY42" fmla="*/ 4124 h 10000"/>
                    <a:gd name="connsiteX43" fmla="*/ 27 w 10000"/>
                    <a:gd name="connsiteY43" fmla="*/ 4124 h 10000"/>
                    <a:gd name="connsiteX44" fmla="*/ 0 w 10000"/>
                    <a:gd name="connsiteY44" fmla="*/ 4124 h 10000"/>
                    <a:gd name="connsiteX45" fmla="*/ 0 w 10000"/>
                    <a:gd name="connsiteY45" fmla="*/ 4004 h 10000"/>
                    <a:gd name="connsiteX46" fmla="*/ 0 w 10000"/>
                    <a:gd name="connsiteY46" fmla="*/ 4004 h 10000"/>
                    <a:gd name="connsiteX47" fmla="*/ 0 w 10000"/>
                    <a:gd name="connsiteY47" fmla="*/ 3944 h 10000"/>
                    <a:gd name="connsiteX48" fmla="*/ 27 w 10000"/>
                    <a:gd name="connsiteY48" fmla="*/ 3944 h 10000"/>
                    <a:gd name="connsiteX49" fmla="*/ 5281 w 10000"/>
                    <a:gd name="connsiteY49" fmla="*/ 3944 h 10000"/>
                    <a:gd name="connsiteX50" fmla="*/ 5281 w 10000"/>
                    <a:gd name="connsiteY50" fmla="*/ 3944 h 10000"/>
                    <a:gd name="connsiteX51" fmla="*/ 5319 w 10000"/>
                    <a:gd name="connsiteY51" fmla="*/ 3944 h 10000"/>
                    <a:gd name="connsiteX52" fmla="*/ 5370 w 10000"/>
                    <a:gd name="connsiteY52" fmla="*/ 4004 h 10000"/>
                    <a:gd name="connsiteX53" fmla="*/ 5393 w 10000"/>
                    <a:gd name="connsiteY53" fmla="*/ 4064 h 10000"/>
                    <a:gd name="connsiteX54" fmla="*/ 5431 w 10000"/>
                    <a:gd name="connsiteY54" fmla="*/ 4263 h 10000"/>
                    <a:gd name="connsiteX55" fmla="*/ 5454 w 10000"/>
                    <a:gd name="connsiteY55" fmla="*/ 4382 h 10000"/>
                    <a:gd name="connsiteX56" fmla="*/ 5481 w 10000"/>
                    <a:gd name="connsiteY56" fmla="*/ 4582 h 10000"/>
                    <a:gd name="connsiteX57" fmla="*/ 5493 w 10000"/>
                    <a:gd name="connsiteY57" fmla="*/ 4781 h 10000"/>
                    <a:gd name="connsiteX58" fmla="*/ 5493 w 10000"/>
                    <a:gd name="connsiteY58" fmla="*/ 5040 h 10000"/>
                    <a:gd name="connsiteX59" fmla="*/ 5493 w 10000"/>
                    <a:gd name="connsiteY59" fmla="*/ 7430 h 10000"/>
                    <a:gd name="connsiteX60" fmla="*/ 5493 w 10000"/>
                    <a:gd name="connsiteY60" fmla="*/ 7430 h 10000"/>
                    <a:gd name="connsiteX61" fmla="*/ 5504 w 10000"/>
                    <a:gd name="connsiteY61" fmla="*/ 7749 h 10000"/>
                    <a:gd name="connsiteX62" fmla="*/ 5543 w 10000"/>
                    <a:gd name="connsiteY62" fmla="*/ 8068 h 10000"/>
                    <a:gd name="connsiteX63" fmla="*/ 5593 w 10000"/>
                    <a:gd name="connsiteY63" fmla="*/ 8187 h 10000"/>
                    <a:gd name="connsiteX64" fmla="*/ 5654 w 10000"/>
                    <a:gd name="connsiteY64" fmla="*/ 8267 h 10000"/>
                    <a:gd name="connsiteX65" fmla="*/ 8857 w 10000"/>
                    <a:gd name="connsiteY65" fmla="*/ 8267 h 10000"/>
                    <a:gd name="connsiteX66" fmla="*/ 8857 w 10000"/>
                    <a:gd name="connsiteY66" fmla="*/ 8267 h 10000"/>
                    <a:gd name="connsiteX67" fmla="*/ 8918 w 10000"/>
                    <a:gd name="connsiteY67" fmla="*/ 8187 h 10000"/>
                    <a:gd name="connsiteX68" fmla="*/ 8968 w 10000"/>
                    <a:gd name="connsiteY68" fmla="*/ 8068 h 10000"/>
                    <a:gd name="connsiteX69" fmla="*/ 9007 w 10000"/>
                    <a:gd name="connsiteY69" fmla="*/ 7749 h 10000"/>
                    <a:gd name="connsiteX70" fmla="*/ 9018 w 10000"/>
                    <a:gd name="connsiteY70" fmla="*/ 7430 h 10000"/>
                    <a:gd name="connsiteX71" fmla="*/ 9018 w 10000"/>
                    <a:gd name="connsiteY71" fmla="*/ 1096 h 10000"/>
                    <a:gd name="connsiteX72" fmla="*/ 9018 w 10000"/>
                    <a:gd name="connsiteY72" fmla="*/ 1096 h 10000"/>
                    <a:gd name="connsiteX73" fmla="*/ 9018 w 10000"/>
                    <a:gd name="connsiteY73" fmla="*/ 916 h 10000"/>
                    <a:gd name="connsiteX74" fmla="*/ 9030 w 10000"/>
                    <a:gd name="connsiteY74" fmla="*/ 717 h 10000"/>
                    <a:gd name="connsiteX75" fmla="*/ 9053 w 10000"/>
                    <a:gd name="connsiteY75" fmla="*/ 518 h 10000"/>
                    <a:gd name="connsiteX76" fmla="*/ 9080 w 10000"/>
                    <a:gd name="connsiteY76" fmla="*/ 319 h 10000"/>
                    <a:gd name="connsiteX77" fmla="*/ 9103 w 10000"/>
                    <a:gd name="connsiteY77" fmla="*/ 199 h 10000"/>
                    <a:gd name="connsiteX78" fmla="*/ 9142 w 10000"/>
                    <a:gd name="connsiteY78" fmla="*/ 139 h 10000"/>
                    <a:gd name="connsiteX79" fmla="*/ 9180 w 10000"/>
                    <a:gd name="connsiteY79" fmla="*/ 80 h 10000"/>
                    <a:gd name="connsiteX80" fmla="*/ 9230 w 10000"/>
                    <a:gd name="connsiteY80" fmla="*/ 0 h 10000"/>
                    <a:gd name="connsiteX81" fmla="*/ 9788 w 10000"/>
                    <a:gd name="connsiteY81" fmla="*/ 0 h 10000"/>
                    <a:gd name="connsiteX82" fmla="*/ 9788 w 10000"/>
                    <a:gd name="connsiteY82" fmla="*/ 0 h 10000"/>
                    <a:gd name="connsiteX83" fmla="*/ 9827 w 10000"/>
                    <a:gd name="connsiteY83" fmla="*/ 80 h 10000"/>
                    <a:gd name="connsiteX84" fmla="*/ 9877 w 10000"/>
                    <a:gd name="connsiteY84" fmla="*/ 139 h 10000"/>
                    <a:gd name="connsiteX85" fmla="*/ 9915 w 10000"/>
                    <a:gd name="connsiteY85" fmla="*/ 199 h 10000"/>
                    <a:gd name="connsiteX86" fmla="*/ 9938 w 10000"/>
                    <a:gd name="connsiteY86" fmla="*/ 319 h 10000"/>
                    <a:gd name="connsiteX87" fmla="*/ 9965 w 10000"/>
                    <a:gd name="connsiteY87" fmla="*/ 518 h 10000"/>
                    <a:gd name="connsiteX88" fmla="*/ 9988 w 10000"/>
                    <a:gd name="connsiteY88" fmla="*/ 717 h 10000"/>
                    <a:gd name="connsiteX89" fmla="*/ 10000 w 10000"/>
                    <a:gd name="connsiteY89" fmla="*/ 916 h 10000"/>
                    <a:gd name="connsiteX90" fmla="*/ 10000 w 10000"/>
                    <a:gd name="connsiteY90" fmla="*/ 1096 h 10000"/>
                    <a:gd name="connsiteX91" fmla="*/ 10000 w 10000"/>
                    <a:gd name="connsiteY91" fmla="*/ 9880 h 10000"/>
                    <a:gd name="connsiteX92" fmla="*/ 10000 w 10000"/>
                    <a:gd name="connsiteY92" fmla="*/ 9880 h 10000"/>
                    <a:gd name="connsiteX93" fmla="*/ 9988 w 10000"/>
                    <a:gd name="connsiteY93" fmla="*/ 9940 h 10000"/>
                    <a:gd name="connsiteX94" fmla="*/ 9977 w 10000"/>
                    <a:gd name="connsiteY94" fmla="*/ 10000 h 10000"/>
                    <a:gd name="connsiteX0" fmla="*/ 9988 w 10000"/>
                    <a:gd name="connsiteY0" fmla="*/ 9940 h 10000"/>
                    <a:gd name="connsiteX1" fmla="*/ 9977 w 10000"/>
                    <a:gd name="connsiteY1" fmla="*/ 10000 h 10000"/>
                    <a:gd name="connsiteX2" fmla="*/ 9965 w 10000"/>
                    <a:gd name="connsiteY2" fmla="*/ 9940 h 10000"/>
                    <a:gd name="connsiteX3" fmla="*/ 9950 w 10000"/>
                    <a:gd name="connsiteY3" fmla="*/ 9880 h 10000"/>
                    <a:gd name="connsiteX4" fmla="*/ 9950 w 10000"/>
                    <a:gd name="connsiteY4" fmla="*/ 1096 h 10000"/>
                    <a:gd name="connsiteX5" fmla="*/ 9950 w 10000"/>
                    <a:gd name="connsiteY5" fmla="*/ 1096 h 10000"/>
                    <a:gd name="connsiteX6" fmla="*/ 9938 w 10000"/>
                    <a:gd name="connsiteY6" fmla="*/ 777 h 10000"/>
                    <a:gd name="connsiteX7" fmla="*/ 9900 w 10000"/>
                    <a:gd name="connsiteY7" fmla="*/ 518 h 10000"/>
                    <a:gd name="connsiteX8" fmla="*/ 9854 w 10000"/>
                    <a:gd name="connsiteY8" fmla="*/ 319 h 10000"/>
                    <a:gd name="connsiteX9" fmla="*/ 9788 w 10000"/>
                    <a:gd name="connsiteY9" fmla="*/ 259 h 10000"/>
                    <a:gd name="connsiteX10" fmla="*/ 9230 w 10000"/>
                    <a:gd name="connsiteY10" fmla="*/ 259 h 10000"/>
                    <a:gd name="connsiteX11" fmla="*/ 9230 w 10000"/>
                    <a:gd name="connsiteY11" fmla="*/ 259 h 10000"/>
                    <a:gd name="connsiteX12" fmla="*/ 9169 w 10000"/>
                    <a:gd name="connsiteY12" fmla="*/ 319 h 10000"/>
                    <a:gd name="connsiteX13" fmla="*/ 9103 w 10000"/>
                    <a:gd name="connsiteY13" fmla="*/ 518 h 10000"/>
                    <a:gd name="connsiteX14" fmla="*/ 9080 w 10000"/>
                    <a:gd name="connsiteY14" fmla="*/ 777 h 10000"/>
                    <a:gd name="connsiteX15" fmla="*/ 9069 w 10000"/>
                    <a:gd name="connsiteY15" fmla="*/ 1096 h 10000"/>
                    <a:gd name="connsiteX16" fmla="*/ 9069 w 10000"/>
                    <a:gd name="connsiteY16" fmla="*/ 7430 h 10000"/>
                    <a:gd name="connsiteX17" fmla="*/ 9069 w 10000"/>
                    <a:gd name="connsiteY17" fmla="*/ 7430 h 10000"/>
                    <a:gd name="connsiteX18" fmla="*/ 9053 w 10000"/>
                    <a:gd name="connsiteY18" fmla="*/ 7669 h 10000"/>
                    <a:gd name="connsiteX19" fmla="*/ 9042 w 10000"/>
                    <a:gd name="connsiteY19" fmla="*/ 7869 h 10000"/>
                    <a:gd name="connsiteX20" fmla="*/ 9030 w 10000"/>
                    <a:gd name="connsiteY20" fmla="*/ 8068 h 10000"/>
                    <a:gd name="connsiteX21" fmla="*/ 9007 w 10000"/>
                    <a:gd name="connsiteY21" fmla="*/ 8187 h 10000"/>
                    <a:gd name="connsiteX22" fmla="*/ 8968 w 10000"/>
                    <a:gd name="connsiteY22" fmla="*/ 8327 h 10000"/>
                    <a:gd name="connsiteX23" fmla="*/ 8930 w 10000"/>
                    <a:gd name="connsiteY23" fmla="*/ 8446 h 10000"/>
                    <a:gd name="connsiteX24" fmla="*/ 8891 w 10000"/>
                    <a:gd name="connsiteY24" fmla="*/ 8526 h 10000"/>
                    <a:gd name="connsiteX25" fmla="*/ 8857 w 10000"/>
                    <a:gd name="connsiteY25" fmla="*/ 8526 h 10000"/>
                    <a:gd name="connsiteX26" fmla="*/ 5654 w 10000"/>
                    <a:gd name="connsiteY26" fmla="*/ 8526 h 10000"/>
                    <a:gd name="connsiteX27" fmla="*/ 5654 w 10000"/>
                    <a:gd name="connsiteY27" fmla="*/ 8526 h 10000"/>
                    <a:gd name="connsiteX28" fmla="*/ 5620 w 10000"/>
                    <a:gd name="connsiteY28" fmla="*/ 8526 h 10000"/>
                    <a:gd name="connsiteX29" fmla="*/ 5581 w 10000"/>
                    <a:gd name="connsiteY29" fmla="*/ 8446 h 10000"/>
                    <a:gd name="connsiteX30" fmla="*/ 5543 w 10000"/>
                    <a:gd name="connsiteY30" fmla="*/ 8327 h 10000"/>
                    <a:gd name="connsiteX31" fmla="*/ 5504 w 10000"/>
                    <a:gd name="connsiteY31" fmla="*/ 8187 h 10000"/>
                    <a:gd name="connsiteX32" fmla="*/ 5481 w 10000"/>
                    <a:gd name="connsiteY32" fmla="*/ 8068 h 10000"/>
                    <a:gd name="connsiteX33" fmla="*/ 5470 w 10000"/>
                    <a:gd name="connsiteY33" fmla="*/ 7869 h 10000"/>
                    <a:gd name="connsiteX34" fmla="*/ 5454 w 10000"/>
                    <a:gd name="connsiteY34" fmla="*/ 7669 h 10000"/>
                    <a:gd name="connsiteX35" fmla="*/ 5443 w 10000"/>
                    <a:gd name="connsiteY35" fmla="*/ 7430 h 10000"/>
                    <a:gd name="connsiteX36" fmla="*/ 5443 w 10000"/>
                    <a:gd name="connsiteY36" fmla="*/ 5040 h 10000"/>
                    <a:gd name="connsiteX37" fmla="*/ 5443 w 10000"/>
                    <a:gd name="connsiteY37" fmla="*/ 5040 h 10000"/>
                    <a:gd name="connsiteX38" fmla="*/ 5431 w 10000"/>
                    <a:gd name="connsiteY38" fmla="*/ 4641 h 10000"/>
                    <a:gd name="connsiteX39" fmla="*/ 5393 w 10000"/>
                    <a:gd name="connsiteY39" fmla="*/ 4382 h 10000"/>
                    <a:gd name="connsiteX40" fmla="*/ 5343 w 10000"/>
                    <a:gd name="connsiteY40" fmla="*/ 4203 h 10000"/>
                    <a:gd name="connsiteX41" fmla="*/ 5281 w 10000"/>
                    <a:gd name="connsiteY41" fmla="*/ 4124 h 10000"/>
                    <a:gd name="connsiteX42" fmla="*/ 27 w 10000"/>
                    <a:gd name="connsiteY42" fmla="*/ 4124 h 10000"/>
                    <a:gd name="connsiteX43" fmla="*/ 27 w 10000"/>
                    <a:gd name="connsiteY43" fmla="*/ 4124 h 10000"/>
                    <a:gd name="connsiteX44" fmla="*/ 0 w 10000"/>
                    <a:gd name="connsiteY44" fmla="*/ 4124 h 10000"/>
                    <a:gd name="connsiteX45" fmla="*/ 0 w 10000"/>
                    <a:gd name="connsiteY45" fmla="*/ 4004 h 10000"/>
                    <a:gd name="connsiteX46" fmla="*/ 0 w 10000"/>
                    <a:gd name="connsiteY46" fmla="*/ 4004 h 10000"/>
                    <a:gd name="connsiteX47" fmla="*/ 0 w 10000"/>
                    <a:gd name="connsiteY47" fmla="*/ 3944 h 10000"/>
                    <a:gd name="connsiteX48" fmla="*/ 27 w 10000"/>
                    <a:gd name="connsiteY48" fmla="*/ 3944 h 10000"/>
                    <a:gd name="connsiteX49" fmla="*/ 5281 w 10000"/>
                    <a:gd name="connsiteY49" fmla="*/ 3944 h 10000"/>
                    <a:gd name="connsiteX50" fmla="*/ 5281 w 10000"/>
                    <a:gd name="connsiteY50" fmla="*/ 3944 h 10000"/>
                    <a:gd name="connsiteX51" fmla="*/ 5319 w 10000"/>
                    <a:gd name="connsiteY51" fmla="*/ 3944 h 10000"/>
                    <a:gd name="connsiteX52" fmla="*/ 5370 w 10000"/>
                    <a:gd name="connsiteY52" fmla="*/ 4004 h 10000"/>
                    <a:gd name="connsiteX53" fmla="*/ 5393 w 10000"/>
                    <a:gd name="connsiteY53" fmla="*/ 4064 h 10000"/>
                    <a:gd name="connsiteX54" fmla="*/ 5431 w 10000"/>
                    <a:gd name="connsiteY54" fmla="*/ 4263 h 10000"/>
                    <a:gd name="connsiteX55" fmla="*/ 5454 w 10000"/>
                    <a:gd name="connsiteY55" fmla="*/ 4382 h 10000"/>
                    <a:gd name="connsiteX56" fmla="*/ 5481 w 10000"/>
                    <a:gd name="connsiteY56" fmla="*/ 4582 h 10000"/>
                    <a:gd name="connsiteX57" fmla="*/ 5493 w 10000"/>
                    <a:gd name="connsiteY57" fmla="*/ 4781 h 10000"/>
                    <a:gd name="connsiteX58" fmla="*/ 5493 w 10000"/>
                    <a:gd name="connsiteY58" fmla="*/ 5040 h 10000"/>
                    <a:gd name="connsiteX59" fmla="*/ 5493 w 10000"/>
                    <a:gd name="connsiteY59" fmla="*/ 7430 h 10000"/>
                    <a:gd name="connsiteX60" fmla="*/ 5493 w 10000"/>
                    <a:gd name="connsiteY60" fmla="*/ 7430 h 10000"/>
                    <a:gd name="connsiteX61" fmla="*/ 5504 w 10000"/>
                    <a:gd name="connsiteY61" fmla="*/ 7749 h 10000"/>
                    <a:gd name="connsiteX62" fmla="*/ 5543 w 10000"/>
                    <a:gd name="connsiteY62" fmla="*/ 8068 h 10000"/>
                    <a:gd name="connsiteX63" fmla="*/ 5593 w 10000"/>
                    <a:gd name="connsiteY63" fmla="*/ 8187 h 10000"/>
                    <a:gd name="connsiteX64" fmla="*/ 5654 w 10000"/>
                    <a:gd name="connsiteY64" fmla="*/ 8267 h 10000"/>
                    <a:gd name="connsiteX65" fmla="*/ 8857 w 10000"/>
                    <a:gd name="connsiteY65" fmla="*/ 8267 h 10000"/>
                    <a:gd name="connsiteX66" fmla="*/ 8857 w 10000"/>
                    <a:gd name="connsiteY66" fmla="*/ 8267 h 10000"/>
                    <a:gd name="connsiteX67" fmla="*/ 8918 w 10000"/>
                    <a:gd name="connsiteY67" fmla="*/ 8187 h 10000"/>
                    <a:gd name="connsiteX68" fmla="*/ 8968 w 10000"/>
                    <a:gd name="connsiteY68" fmla="*/ 8068 h 10000"/>
                    <a:gd name="connsiteX69" fmla="*/ 9007 w 10000"/>
                    <a:gd name="connsiteY69" fmla="*/ 7749 h 10000"/>
                    <a:gd name="connsiteX70" fmla="*/ 9018 w 10000"/>
                    <a:gd name="connsiteY70" fmla="*/ 7430 h 10000"/>
                    <a:gd name="connsiteX71" fmla="*/ 9018 w 10000"/>
                    <a:gd name="connsiteY71" fmla="*/ 1096 h 10000"/>
                    <a:gd name="connsiteX72" fmla="*/ 9018 w 10000"/>
                    <a:gd name="connsiteY72" fmla="*/ 1096 h 10000"/>
                    <a:gd name="connsiteX73" fmla="*/ 9018 w 10000"/>
                    <a:gd name="connsiteY73" fmla="*/ 916 h 10000"/>
                    <a:gd name="connsiteX74" fmla="*/ 9030 w 10000"/>
                    <a:gd name="connsiteY74" fmla="*/ 717 h 10000"/>
                    <a:gd name="connsiteX75" fmla="*/ 9053 w 10000"/>
                    <a:gd name="connsiteY75" fmla="*/ 518 h 10000"/>
                    <a:gd name="connsiteX76" fmla="*/ 9080 w 10000"/>
                    <a:gd name="connsiteY76" fmla="*/ 319 h 10000"/>
                    <a:gd name="connsiteX77" fmla="*/ 9103 w 10000"/>
                    <a:gd name="connsiteY77" fmla="*/ 199 h 10000"/>
                    <a:gd name="connsiteX78" fmla="*/ 9142 w 10000"/>
                    <a:gd name="connsiteY78" fmla="*/ 139 h 10000"/>
                    <a:gd name="connsiteX79" fmla="*/ 9180 w 10000"/>
                    <a:gd name="connsiteY79" fmla="*/ 80 h 10000"/>
                    <a:gd name="connsiteX80" fmla="*/ 9230 w 10000"/>
                    <a:gd name="connsiteY80" fmla="*/ 0 h 10000"/>
                    <a:gd name="connsiteX81" fmla="*/ 9788 w 10000"/>
                    <a:gd name="connsiteY81" fmla="*/ 0 h 10000"/>
                    <a:gd name="connsiteX82" fmla="*/ 9788 w 10000"/>
                    <a:gd name="connsiteY82" fmla="*/ 0 h 10000"/>
                    <a:gd name="connsiteX83" fmla="*/ 9827 w 10000"/>
                    <a:gd name="connsiteY83" fmla="*/ 80 h 10000"/>
                    <a:gd name="connsiteX84" fmla="*/ 9877 w 10000"/>
                    <a:gd name="connsiteY84" fmla="*/ 139 h 10000"/>
                    <a:gd name="connsiteX85" fmla="*/ 9915 w 10000"/>
                    <a:gd name="connsiteY85" fmla="*/ 199 h 10000"/>
                    <a:gd name="connsiteX86" fmla="*/ 9938 w 10000"/>
                    <a:gd name="connsiteY86" fmla="*/ 319 h 10000"/>
                    <a:gd name="connsiteX87" fmla="*/ 9965 w 10000"/>
                    <a:gd name="connsiteY87" fmla="*/ 518 h 10000"/>
                    <a:gd name="connsiteX88" fmla="*/ 9988 w 10000"/>
                    <a:gd name="connsiteY88" fmla="*/ 717 h 10000"/>
                    <a:gd name="connsiteX89" fmla="*/ 10000 w 10000"/>
                    <a:gd name="connsiteY89" fmla="*/ 916 h 10000"/>
                    <a:gd name="connsiteX90" fmla="*/ 10000 w 10000"/>
                    <a:gd name="connsiteY90" fmla="*/ 1096 h 10000"/>
                    <a:gd name="connsiteX91" fmla="*/ 10000 w 10000"/>
                    <a:gd name="connsiteY91" fmla="*/ 9880 h 10000"/>
                    <a:gd name="connsiteX92" fmla="*/ 10000 w 10000"/>
                    <a:gd name="connsiteY92" fmla="*/ 9880 h 10000"/>
                    <a:gd name="connsiteX93" fmla="*/ 9988 w 10000"/>
                    <a:gd name="connsiteY93" fmla="*/ 9940 h 10000"/>
                    <a:gd name="connsiteX0" fmla="*/ 10000 w 10000"/>
                    <a:gd name="connsiteY0" fmla="*/ 9880 h 10000"/>
                    <a:gd name="connsiteX1" fmla="*/ 9977 w 10000"/>
                    <a:gd name="connsiteY1" fmla="*/ 10000 h 10000"/>
                    <a:gd name="connsiteX2" fmla="*/ 9965 w 10000"/>
                    <a:gd name="connsiteY2" fmla="*/ 9940 h 10000"/>
                    <a:gd name="connsiteX3" fmla="*/ 9950 w 10000"/>
                    <a:gd name="connsiteY3" fmla="*/ 9880 h 10000"/>
                    <a:gd name="connsiteX4" fmla="*/ 9950 w 10000"/>
                    <a:gd name="connsiteY4" fmla="*/ 1096 h 10000"/>
                    <a:gd name="connsiteX5" fmla="*/ 9950 w 10000"/>
                    <a:gd name="connsiteY5" fmla="*/ 1096 h 10000"/>
                    <a:gd name="connsiteX6" fmla="*/ 9938 w 10000"/>
                    <a:gd name="connsiteY6" fmla="*/ 777 h 10000"/>
                    <a:gd name="connsiteX7" fmla="*/ 9900 w 10000"/>
                    <a:gd name="connsiteY7" fmla="*/ 518 h 10000"/>
                    <a:gd name="connsiteX8" fmla="*/ 9854 w 10000"/>
                    <a:gd name="connsiteY8" fmla="*/ 319 h 10000"/>
                    <a:gd name="connsiteX9" fmla="*/ 9788 w 10000"/>
                    <a:gd name="connsiteY9" fmla="*/ 259 h 10000"/>
                    <a:gd name="connsiteX10" fmla="*/ 9230 w 10000"/>
                    <a:gd name="connsiteY10" fmla="*/ 259 h 10000"/>
                    <a:gd name="connsiteX11" fmla="*/ 9230 w 10000"/>
                    <a:gd name="connsiteY11" fmla="*/ 259 h 10000"/>
                    <a:gd name="connsiteX12" fmla="*/ 9169 w 10000"/>
                    <a:gd name="connsiteY12" fmla="*/ 319 h 10000"/>
                    <a:gd name="connsiteX13" fmla="*/ 9103 w 10000"/>
                    <a:gd name="connsiteY13" fmla="*/ 518 h 10000"/>
                    <a:gd name="connsiteX14" fmla="*/ 9080 w 10000"/>
                    <a:gd name="connsiteY14" fmla="*/ 777 h 10000"/>
                    <a:gd name="connsiteX15" fmla="*/ 9069 w 10000"/>
                    <a:gd name="connsiteY15" fmla="*/ 1096 h 10000"/>
                    <a:gd name="connsiteX16" fmla="*/ 9069 w 10000"/>
                    <a:gd name="connsiteY16" fmla="*/ 7430 h 10000"/>
                    <a:gd name="connsiteX17" fmla="*/ 9069 w 10000"/>
                    <a:gd name="connsiteY17" fmla="*/ 7430 h 10000"/>
                    <a:gd name="connsiteX18" fmla="*/ 9053 w 10000"/>
                    <a:gd name="connsiteY18" fmla="*/ 7669 h 10000"/>
                    <a:gd name="connsiteX19" fmla="*/ 9042 w 10000"/>
                    <a:gd name="connsiteY19" fmla="*/ 7869 h 10000"/>
                    <a:gd name="connsiteX20" fmla="*/ 9030 w 10000"/>
                    <a:gd name="connsiteY20" fmla="*/ 8068 h 10000"/>
                    <a:gd name="connsiteX21" fmla="*/ 9007 w 10000"/>
                    <a:gd name="connsiteY21" fmla="*/ 8187 h 10000"/>
                    <a:gd name="connsiteX22" fmla="*/ 8968 w 10000"/>
                    <a:gd name="connsiteY22" fmla="*/ 8327 h 10000"/>
                    <a:gd name="connsiteX23" fmla="*/ 8930 w 10000"/>
                    <a:gd name="connsiteY23" fmla="*/ 8446 h 10000"/>
                    <a:gd name="connsiteX24" fmla="*/ 8891 w 10000"/>
                    <a:gd name="connsiteY24" fmla="*/ 8526 h 10000"/>
                    <a:gd name="connsiteX25" fmla="*/ 8857 w 10000"/>
                    <a:gd name="connsiteY25" fmla="*/ 8526 h 10000"/>
                    <a:gd name="connsiteX26" fmla="*/ 5654 w 10000"/>
                    <a:gd name="connsiteY26" fmla="*/ 8526 h 10000"/>
                    <a:gd name="connsiteX27" fmla="*/ 5654 w 10000"/>
                    <a:gd name="connsiteY27" fmla="*/ 8526 h 10000"/>
                    <a:gd name="connsiteX28" fmla="*/ 5620 w 10000"/>
                    <a:gd name="connsiteY28" fmla="*/ 8526 h 10000"/>
                    <a:gd name="connsiteX29" fmla="*/ 5581 w 10000"/>
                    <a:gd name="connsiteY29" fmla="*/ 8446 h 10000"/>
                    <a:gd name="connsiteX30" fmla="*/ 5543 w 10000"/>
                    <a:gd name="connsiteY30" fmla="*/ 8327 h 10000"/>
                    <a:gd name="connsiteX31" fmla="*/ 5504 w 10000"/>
                    <a:gd name="connsiteY31" fmla="*/ 8187 h 10000"/>
                    <a:gd name="connsiteX32" fmla="*/ 5481 w 10000"/>
                    <a:gd name="connsiteY32" fmla="*/ 8068 h 10000"/>
                    <a:gd name="connsiteX33" fmla="*/ 5470 w 10000"/>
                    <a:gd name="connsiteY33" fmla="*/ 7869 h 10000"/>
                    <a:gd name="connsiteX34" fmla="*/ 5454 w 10000"/>
                    <a:gd name="connsiteY34" fmla="*/ 7669 h 10000"/>
                    <a:gd name="connsiteX35" fmla="*/ 5443 w 10000"/>
                    <a:gd name="connsiteY35" fmla="*/ 7430 h 10000"/>
                    <a:gd name="connsiteX36" fmla="*/ 5443 w 10000"/>
                    <a:gd name="connsiteY36" fmla="*/ 5040 h 10000"/>
                    <a:gd name="connsiteX37" fmla="*/ 5443 w 10000"/>
                    <a:gd name="connsiteY37" fmla="*/ 5040 h 10000"/>
                    <a:gd name="connsiteX38" fmla="*/ 5431 w 10000"/>
                    <a:gd name="connsiteY38" fmla="*/ 4641 h 10000"/>
                    <a:gd name="connsiteX39" fmla="*/ 5393 w 10000"/>
                    <a:gd name="connsiteY39" fmla="*/ 4382 h 10000"/>
                    <a:gd name="connsiteX40" fmla="*/ 5343 w 10000"/>
                    <a:gd name="connsiteY40" fmla="*/ 4203 h 10000"/>
                    <a:gd name="connsiteX41" fmla="*/ 5281 w 10000"/>
                    <a:gd name="connsiteY41" fmla="*/ 4124 h 10000"/>
                    <a:gd name="connsiteX42" fmla="*/ 27 w 10000"/>
                    <a:gd name="connsiteY42" fmla="*/ 4124 h 10000"/>
                    <a:gd name="connsiteX43" fmla="*/ 27 w 10000"/>
                    <a:gd name="connsiteY43" fmla="*/ 4124 h 10000"/>
                    <a:gd name="connsiteX44" fmla="*/ 0 w 10000"/>
                    <a:gd name="connsiteY44" fmla="*/ 4124 h 10000"/>
                    <a:gd name="connsiteX45" fmla="*/ 0 w 10000"/>
                    <a:gd name="connsiteY45" fmla="*/ 4004 h 10000"/>
                    <a:gd name="connsiteX46" fmla="*/ 0 w 10000"/>
                    <a:gd name="connsiteY46" fmla="*/ 4004 h 10000"/>
                    <a:gd name="connsiteX47" fmla="*/ 0 w 10000"/>
                    <a:gd name="connsiteY47" fmla="*/ 3944 h 10000"/>
                    <a:gd name="connsiteX48" fmla="*/ 27 w 10000"/>
                    <a:gd name="connsiteY48" fmla="*/ 3944 h 10000"/>
                    <a:gd name="connsiteX49" fmla="*/ 5281 w 10000"/>
                    <a:gd name="connsiteY49" fmla="*/ 3944 h 10000"/>
                    <a:gd name="connsiteX50" fmla="*/ 5281 w 10000"/>
                    <a:gd name="connsiteY50" fmla="*/ 3944 h 10000"/>
                    <a:gd name="connsiteX51" fmla="*/ 5319 w 10000"/>
                    <a:gd name="connsiteY51" fmla="*/ 3944 h 10000"/>
                    <a:gd name="connsiteX52" fmla="*/ 5370 w 10000"/>
                    <a:gd name="connsiteY52" fmla="*/ 4004 h 10000"/>
                    <a:gd name="connsiteX53" fmla="*/ 5393 w 10000"/>
                    <a:gd name="connsiteY53" fmla="*/ 4064 h 10000"/>
                    <a:gd name="connsiteX54" fmla="*/ 5431 w 10000"/>
                    <a:gd name="connsiteY54" fmla="*/ 4263 h 10000"/>
                    <a:gd name="connsiteX55" fmla="*/ 5454 w 10000"/>
                    <a:gd name="connsiteY55" fmla="*/ 4382 h 10000"/>
                    <a:gd name="connsiteX56" fmla="*/ 5481 w 10000"/>
                    <a:gd name="connsiteY56" fmla="*/ 4582 h 10000"/>
                    <a:gd name="connsiteX57" fmla="*/ 5493 w 10000"/>
                    <a:gd name="connsiteY57" fmla="*/ 4781 h 10000"/>
                    <a:gd name="connsiteX58" fmla="*/ 5493 w 10000"/>
                    <a:gd name="connsiteY58" fmla="*/ 5040 h 10000"/>
                    <a:gd name="connsiteX59" fmla="*/ 5493 w 10000"/>
                    <a:gd name="connsiteY59" fmla="*/ 7430 h 10000"/>
                    <a:gd name="connsiteX60" fmla="*/ 5493 w 10000"/>
                    <a:gd name="connsiteY60" fmla="*/ 7430 h 10000"/>
                    <a:gd name="connsiteX61" fmla="*/ 5504 w 10000"/>
                    <a:gd name="connsiteY61" fmla="*/ 7749 h 10000"/>
                    <a:gd name="connsiteX62" fmla="*/ 5543 w 10000"/>
                    <a:gd name="connsiteY62" fmla="*/ 8068 h 10000"/>
                    <a:gd name="connsiteX63" fmla="*/ 5593 w 10000"/>
                    <a:gd name="connsiteY63" fmla="*/ 8187 h 10000"/>
                    <a:gd name="connsiteX64" fmla="*/ 5654 w 10000"/>
                    <a:gd name="connsiteY64" fmla="*/ 8267 h 10000"/>
                    <a:gd name="connsiteX65" fmla="*/ 8857 w 10000"/>
                    <a:gd name="connsiteY65" fmla="*/ 8267 h 10000"/>
                    <a:gd name="connsiteX66" fmla="*/ 8857 w 10000"/>
                    <a:gd name="connsiteY66" fmla="*/ 8267 h 10000"/>
                    <a:gd name="connsiteX67" fmla="*/ 8918 w 10000"/>
                    <a:gd name="connsiteY67" fmla="*/ 8187 h 10000"/>
                    <a:gd name="connsiteX68" fmla="*/ 8968 w 10000"/>
                    <a:gd name="connsiteY68" fmla="*/ 8068 h 10000"/>
                    <a:gd name="connsiteX69" fmla="*/ 9007 w 10000"/>
                    <a:gd name="connsiteY69" fmla="*/ 7749 h 10000"/>
                    <a:gd name="connsiteX70" fmla="*/ 9018 w 10000"/>
                    <a:gd name="connsiteY70" fmla="*/ 7430 h 10000"/>
                    <a:gd name="connsiteX71" fmla="*/ 9018 w 10000"/>
                    <a:gd name="connsiteY71" fmla="*/ 1096 h 10000"/>
                    <a:gd name="connsiteX72" fmla="*/ 9018 w 10000"/>
                    <a:gd name="connsiteY72" fmla="*/ 1096 h 10000"/>
                    <a:gd name="connsiteX73" fmla="*/ 9018 w 10000"/>
                    <a:gd name="connsiteY73" fmla="*/ 916 h 10000"/>
                    <a:gd name="connsiteX74" fmla="*/ 9030 w 10000"/>
                    <a:gd name="connsiteY74" fmla="*/ 717 h 10000"/>
                    <a:gd name="connsiteX75" fmla="*/ 9053 w 10000"/>
                    <a:gd name="connsiteY75" fmla="*/ 518 h 10000"/>
                    <a:gd name="connsiteX76" fmla="*/ 9080 w 10000"/>
                    <a:gd name="connsiteY76" fmla="*/ 319 h 10000"/>
                    <a:gd name="connsiteX77" fmla="*/ 9103 w 10000"/>
                    <a:gd name="connsiteY77" fmla="*/ 199 h 10000"/>
                    <a:gd name="connsiteX78" fmla="*/ 9142 w 10000"/>
                    <a:gd name="connsiteY78" fmla="*/ 139 h 10000"/>
                    <a:gd name="connsiteX79" fmla="*/ 9180 w 10000"/>
                    <a:gd name="connsiteY79" fmla="*/ 80 h 10000"/>
                    <a:gd name="connsiteX80" fmla="*/ 9230 w 10000"/>
                    <a:gd name="connsiteY80" fmla="*/ 0 h 10000"/>
                    <a:gd name="connsiteX81" fmla="*/ 9788 w 10000"/>
                    <a:gd name="connsiteY81" fmla="*/ 0 h 10000"/>
                    <a:gd name="connsiteX82" fmla="*/ 9788 w 10000"/>
                    <a:gd name="connsiteY82" fmla="*/ 0 h 10000"/>
                    <a:gd name="connsiteX83" fmla="*/ 9827 w 10000"/>
                    <a:gd name="connsiteY83" fmla="*/ 80 h 10000"/>
                    <a:gd name="connsiteX84" fmla="*/ 9877 w 10000"/>
                    <a:gd name="connsiteY84" fmla="*/ 139 h 10000"/>
                    <a:gd name="connsiteX85" fmla="*/ 9915 w 10000"/>
                    <a:gd name="connsiteY85" fmla="*/ 199 h 10000"/>
                    <a:gd name="connsiteX86" fmla="*/ 9938 w 10000"/>
                    <a:gd name="connsiteY86" fmla="*/ 319 h 10000"/>
                    <a:gd name="connsiteX87" fmla="*/ 9965 w 10000"/>
                    <a:gd name="connsiteY87" fmla="*/ 518 h 10000"/>
                    <a:gd name="connsiteX88" fmla="*/ 9988 w 10000"/>
                    <a:gd name="connsiteY88" fmla="*/ 717 h 10000"/>
                    <a:gd name="connsiteX89" fmla="*/ 10000 w 10000"/>
                    <a:gd name="connsiteY89" fmla="*/ 916 h 10000"/>
                    <a:gd name="connsiteX90" fmla="*/ 10000 w 10000"/>
                    <a:gd name="connsiteY90" fmla="*/ 1096 h 10000"/>
                    <a:gd name="connsiteX91" fmla="*/ 10000 w 10000"/>
                    <a:gd name="connsiteY91" fmla="*/ 9880 h 10000"/>
                    <a:gd name="connsiteX92" fmla="*/ 10000 w 10000"/>
                    <a:gd name="connsiteY92" fmla="*/ 9880 h 10000"/>
                    <a:gd name="connsiteX0" fmla="*/ 10000 w 10000"/>
                    <a:gd name="connsiteY0" fmla="*/ 9880 h 10000"/>
                    <a:gd name="connsiteX1" fmla="*/ 9977 w 10000"/>
                    <a:gd name="connsiteY1" fmla="*/ 10000 h 10000"/>
                    <a:gd name="connsiteX2" fmla="*/ 9965 w 10000"/>
                    <a:gd name="connsiteY2" fmla="*/ 9940 h 10000"/>
                    <a:gd name="connsiteX3" fmla="*/ 9950 w 10000"/>
                    <a:gd name="connsiteY3" fmla="*/ 9880 h 10000"/>
                    <a:gd name="connsiteX4" fmla="*/ 9950 w 10000"/>
                    <a:gd name="connsiteY4" fmla="*/ 1096 h 10000"/>
                    <a:gd name="connsiteX5" fmla="*/ 9950 w 10000"/>
                    <a:gd name="connsiteY5" fmla="*/ 1096 h 10000"/>
                    <a:gd name="connsiteX6" fmla="*/ 9938 w 10000"/>
                    <a:gd name="connsiteY6" fmla="*/ 777 h 10000"/>
                    <a:gd name="connsiteX7" fmla="*/ 9900 w 10000"/>
                    <a:gd name="connsiteY7" fmla="*/ 518 h 10000"/>
                    <a:gd name="connsiteX8" fmla="*/ 9854 w 10000"/>
                    <a:gd name="connsiteY8" fmla="*/ 319 h 10000"/>
                    <a:gd name="connsiteX9" fmla="*/ 9788 w 10000"/>
                    <a:gd name="connsiteY9" fmla="*/ 259 h 10000"/>
                    <a:gd name="connsiteX10" fmla="*/ 9230 w 10000"/>
                    <a:gd name="connsiteY10" fmla="*/ 259 h 10000"/>
                    <a:gd name="connsiteX11" fmla="*/ 9230 w 10000"/>
                    <a:gd name="connsiteY11" fmla="*/ 259 h 10000"/>
                    <a:gd name="connsiteX12" fmla="*/ 9169 w 10000"/>
                    <a:gd name="connsiteY12" fmla="*/ 319 h 10000"/>
                    <a:gd name="connsiteX13" fmla="*/ 9103 w 10000"/>
                    <a:gd name="connsiteY13" fmla="*/ 518 h 10000"/>
                    <a:gd name="connsiteX14" fmla="*/ 9080 w 10000"/>
                    <a:gd name="connsiteY14" fmla="*/ 777 h 10000"/>
                    <a:gd name="connsiteX15" fmla="*/ 9069 w 10000"/>
                    <a:gd name="connsiteY15" fmla="*/ 1096 h 10000"/>
                    <a:gd name="connsiteX16" fmla="*/ 9069 w 10000"/>
                    <a:gd name="connsiteY16" fmla="*/ 7430 h 10000"/>
                    <a:gd name="connsiteX17" fmla="*/ 9069 w 10000"/>
                    <a:gd name="connsiteY17" fmla="*/ 7430 h 10000"/>
                    <a:gd name="connsiteX18" fmla="*/ 9053 w 10000"/>
                    <a:gd name="connsiteY18" fmla="*/ 7669 h 10000"/>
                    <a:gd name="connsiteX19" fmla="*/ 9042 w 10000"/>
                    <a:gd name="connsiteY19" fmla="*/ 7869 h 10000"/>
                    <a:gd name="connsiteX20" fmla="*/ 9030 w 10000"/>
                    <a:gd name="connsiteY20" fmla="*/ 8068 h 10000"/>
                    <a:gd name="connsiteX21" fmla="*/ 9007 w 10000"/>
                    <a:gd name="connsiteY21" fmla="*/ 8187 h 10000"/>
                    <a:gd name="connsiteX22" fmla="*/ 8968 w 10000"/>
                    <a:gd name="connsiteY22" fmla="*/ 8327 h 10000"/>
                    <a:gd name="connsiteX23" fmla="*/ 8930 w 10000"/>
                    <a:gd name="connsiteY23" fmla="*/ 8446 h 10000"/>
                    <a:gd name="connsiteX24" fmla="*/ 8891 w 10000"/>
                    <a:gd name="connsiteY24" fmla="*/ 8526 h 10000"/>
                    <a:gd name="connsiteX25" fmla="*/ 8857 w 10000"/>
                    <a:gd name="connsiteY25" fmla="*/ 8526 h 10000"/>
                    <a:gd name="connsiteX26" fmla="*/ 5654 w 10000"/>
                    <a:gd name="connsiteY26" fmla="*/ 8526 h 10000"/>
                    <a:gd name="connsiteX27" fmla="*/ 5654 w 10000"/>
                    <a:gd name="connsiteY27" fmla="*/ 8526 h 10000"/>
                    <a:gd name="connsiteX28" fmla="*/ 5620 w 10000"/>
                    <a:gd name="connsiteY28" fmla="*/ 8526 h 10000"/>
                    <a:gd name="connsiteX29" fmla="*/ 5581 w 10000"/>
                    <a:gd name="connsiteY29" fmla="*/ 8446 h 10000"/>
                    <a:gd name="connsiteX30" fmla="*/ 5543 w 10000"/>
                    <a:gd name="connsiteY30" fmla="*/ 8327 h 10000"/>
                    <a:gd name="connsiteX31" fmla="*/ 5504 w 10000"/>
                    <a:gd name="connsiteY31" fmla="*/ 8187 h 10000"/>
                    <a:gd name="connsiteX32" fmla="*/ 5481 w 10000"/>
                    <a:gd name="connsiteY32" fmla="*/ 8068 h 10000"/>
                    <a:gd name="connsiteX33" fmla="*/ 5470 w 10000"/>
                    <a:gd name="connsiteY33" fmla="*/ 7869 h 10000"/>
                    <a:gd name="connsiteX34" fmla="*/ 5454 w 10000"/>
                    <a:gd name="connsiteY34" fmla="*/ 7669 h 10000"/>
                    <a:gd name="connsiteX35" fmla="*/ 5443 w 10000"/>
                    <a:gd name="connsiteY35" fmla="*/ 7430 h 10000"/>
                    <a:gd name="connsiteX36" fmla="*/ 5443 w 10000"/>
                    <a:gd name="connsiteY36" fmla="*/ 5040 h 10000"/>
                    <a:gd name="connsiteX37" fmla="*/ 5443 w 10000"/>
                    <a:gd name="connsiteY37" fmla="*/ 5040 h 10000"/>
                    <a:gd name="connsiteX38" fmla="*/ 5431 w 10000"/>
                    <a:gd name="connsiteY38" fmla="*/ 4641 h 10000"/>
                    <a:gd name="connsiteX39" fmla="*/ 5393 w 10000"/>
                    <a:gd name="connsiteY39" fmla="*/ 4382 h 10000"/>
                    <a:gd name="connsiteX40" fmla="*/ 5343 w 10000"/>
                    <a:gd name="connsiteY40" fmla="*/ 4203 h 10000"/>
                    <a:gd name="connsiteX41" fmla="*/ 5281 w 10000"/>
                    <a:gd name="connsiteY41" fmla="*/ 4124 h 10000"/>
                    <a:gd name="connsiteX42" fmla="*/ 27 w 10000"/>
                    <a:gd name="connsiteY42" fmla="*/ 4124 h 10000"/>
                    <a:gd name="connsiteX43" fmla="*/ 27 w 10000"/>
                    <a:gd name="connsiteY43" fmla="*/ 4124 h 10000"/>
                    <a:gd name="connsiteX44" fmla="*/ 0 w 10000"/>
                    <a:gd name="connsiteY44" fmla="*/ 4124 h 10000"/>
                    <a:gd name="connsiteX45" fmla="*/ 0 w 10000"/>
                    <a:gd name="connsiteY45" fmla="*/ 4004 h 10000"/>
                    <a:gd name="connsiteX46" fmla="*/ 0 w 10000"/>
                    <a:gd name="connsiteY46" fmla="*/ 4004 h 10000"/>
                    <a:gd name="connsiteX47" fmla="*/ 0 w 10000"/>
                    <a:gd name="connsiteY47" fmla="*/ 3944 h 10000"/>
                    <a:gd name="connsiteX48" fmla="*/ 27 w 10000"/>
                    <a:gd name="connsiteY48" fmla="*/ 3944 h 10000"/>
                    <a:gd name="connsiteX49" fmla="*/ 5281 w 10000"/>
                    <a:gd name="connsiteY49" fmla="*/ 3944 h 10000"/>
                    <a:gd name="connsiteX50" fmla="*/ 5281 w 10000"/>
                    <a:gd name="connsiteY50" fmla="*/ 3944 h 10000"/>
                    <a:gd name="connsiteX51" fmla="*/ 5319 w 10000"/>
                    <a:gd name="connsiteY51" fmla="*/ 3944 h 10000"/>
                    <a:gd name="connsiteX52" fmla="*/ 5370 w 10000"/>
                    <a:gd name="connsiteY52" fmla="*/ 4004 h 10000"/>
                    <a:gd name="connsiteX53" fmla="*/ 5393 w 10000"/>
                    <a:gd name="connsiteY53" fmla="*/ 4064 h 10000"/>
                    <a:gd name="connsiteX54" fmla="*/ 5431 w 10000"/>
                    <a:gd name="connsiteY54" fmla="*/ 4263 h 10000"/>
                    <a:gd name="connsiteX55" fmla="*/ 5454 w 10000"/>
                    <a:gd name="connsiteY55" fmla="*/ 4382 h 10000"/>
                    <a:gd name="connsiteX56" fmla="*/ 5481 w 10000"/>
                    <a:gd name="connsiteY56" fmla="*/ 4582 h 10000"/>
                    <a:gd name="connsiteX57" fmla="*/ 5493 w 10000"/>
                    <a:gd name="connsiteY57" fmla="*/ 4781 h 10000"/>
                    <a:gd name="connsiteX58" fmla="*/ 5493 w 10000"/>
                    <a:gd name="connsiteY58" fmla="*/ 5040 h 10000"/>
                    <a:gd name="connsiteX59" fmla="*/ 5493 w 10000"/>
                    <a:gd name="connsiteY59" fmla="*/ 7430 h 10000"/>
                    <a:gd name="connsiteX60" fmla="*/ 5493 w 10000"/>
                    <a:gd name="connsiteY60" fmla="*/ 7430 h 10000"/>
                    <a:gd name="connsiteX61" fmla="*/ 5504 w 10000"/>
                    <a:gd name="connsiteY61" fmla="*/ 7749 h 10000"/>
                    <a:gd name="connsiteX62" fmla="*/ 5543 w 10000"/>
                    <a:gd name="connsiteY62" fmla="*/ 8068 h 10000"/>
                    <a:gd name="connsiteX63" fmla="*/ 5593 w 10000"/>
                    <a:gd name="connsiteY63" fmla="*/ 8187 h 10000"/>
                    <a:gd name="connsiteX64" fmla="*/ 5654 w 10000"/>
                    <a:gd name="connsiteY64" fmla="*/ 8267 h 10000"/>
                    <a:gd name="connsiteX65" fmla="*/ 8857 w 10000"/>
                    <a:gd name="connsiteY65" fmla="*/ 8267 h 10000"/>
                    <a:gd name="connsiteX66" fmla="*/ 8857 w 10000"/>
                    <a:gd name="connsiteY66" fmla="*/ 8267 h 10000"/>
                    <a:gd name="connsiteX67" fmla="*/ 8918 w 10000"/>
                    <a:gd name="connsiteY67" fmla="*/ 8187 h 10000"/>
                    <a:gd name="connsiteX68" fmla="*/ 8968 w 10000"/>
                    <a:gd name="connsiteY68" fmla="*/ 8068 h 10000"/>
                    <a:gd name="connsiteX69" fmla="*/ 9007 w 10000"/>
                    <a:gd name="connsiteY69" fmla="*/ 7749 h 10000"/>
                    <a:gd name="connsiteX70" fmla="*/ 9018 w 10000"/>
                    <a:gd name="connsiteY70" fmla="*/ 7430 h 10000"/>
                    <a:gd name="connsiteX71" fmla="*/ 9018 w 10000"/>
                    <a:gd name="connsiteY71" fmla="*/ 1096 h 10000"/>
                    <a:gd name="connsiteX72" fmla="*/ 9018 w 10000"/>
                    <a:gd name="connsiteY72" fmla="*/ 1096 h 10000"/>
                    <a:gd name="connsiteX73" fmla="*/ 9018 w 10000"/>
                    <a:gd name="connsiteY73" fmla="*/ 916 h 10000"/>
                    <a:gd name="connsiteX74" fmla="*/ 9030 w 10000"/>
                    <a:gd name="connsiteY74" fmla="*/ 717 h 10000"/>
                    <a:gd name="connsiteX75" fmla="*/ 9053 w 10000"/>
                    <a:gd name="connsiteY75" fmla="*/ 518 h 10000"/>
                    <a:gd name="connsiteX76" fmla="*/ 9080 w 10000"/>
                    <a:gd name="connsiteY76" fmla="*/ 319 h 10000"/>
                    <a:gd name="connsiteX77" fmla="*/ 9103 w 10000"/>
                    <a:gd name="connsiteY77" fmla="*/ 199 h 10000"/>
                    <a:gd name="connsiteX78" fmla="*/ 9142 w 10000"/>
                    <a:gd name="connsiteY78" fmla="*/ 139 h 10000"/>
                    <a:gd name="connsiteX79" fmla="*/ 9180 w 10000"/>
                    <a:gd name="connsiteY79" fmla="*/ 80 h 10000"/>
                    <a:gd name="connsiteX80" fmla="*/ 9230 w 10000"/>
                    <a:gd name="connsiteY80" fmla="*/ 0 h 10000"/>
                    <a:gd name="connsiteX81" fmla="*/ 9788 w 10000"/>
                    <a:gd name="connsiteY81" fmla="*/ 0 h 10000"/>
                    <a:gd name="connsiteX82" fmla="*/ 9788 w 10000"/>
                    <a:gd name="connsiteY82" fmla="*/ 0 h 10000"/>
                    <a:gd name="connsiteX83" fmla="*/ 9827 w 10000"/>
                    <a:gd name="connsiteY83" fmla="*/ 80 h 10000"/>
                    <a:gd name="connsiteX84" fmla="*/ 9877 w 10000"/>
                    <a:gd name="connsiteY84" fmla="*/ 139 h 10000"/>
                    <a:gd name="connsiteX85" fmla="*/ 9915 w 10000"/>
                    <a:gd name="connsiteY85" fmla="*/ 199 h 10000"/>
                    <a:gd name="connsiteX86" fmla="*/ 9938 w 10000"/>
                    <a:gd name="connsiteY86" fmla="*/ 319 h 10000"/>
                    <a:gd name="connsiteX87" fmla="*/ 9965 w 10000"/>
                    <a:gd name="connsiteY87" fmla="*/ 518 h 10000"/>
                    <a:gd name="connsiteX88" fmla="*/ 9988 w 10000"/>
                    <a:gd name="connsiteY88" fmla="*/ 717 h 10000"/>
                    <a:gd name="connsiteX89" fmla="*/ 10000 w 10000"/>
                    <a:gd name="connsiteY89" fmla="*/ 916 h 10000"/>
                    <a:gd name="connsiteX90" fmla="*/ 10000 w 10000"/>
                    <a:gd name="connsiteY90" fmla="*/ 1096 h 10000"/>
                    <a:gd name="connsiteX91" fmla="*/ 10000 w 10000"/>
                    <a:gd name="connsiteY91" fmla="*/ 9880 h 10000"/>
                    <a:gd name="connsiteX0" fmla="*/ 10000 w 10000"/>
                    <a:gd name="connsiteY0" fmla="*/ 1096 h 10000"/>
                    <a:gd name="connsiteX1" fmla="*/ 9977 w 10000"/>
                    <a:gd name="connsiteY1" fmla="*/ 10000 h 10000"/>
                    <a:gd name="connsiteX2" fmla="*/ 9965 w 10000"/>
                    <a:gd name="connsiteY2" fmla="*/ 9940 h 10000"/>
                    <a:gd name="connsiteX3" fmla="*/ 9950 w 10000"/>
                    <a:gd name="connsiteY3" fmla="*/ 9880 h 10000"/>
                    <a:gd name="connsiteX4" fmla="*/ 9950 w 10000"/>
                    <a:gd name="connsiteY4" fmla="*/ 1096 h 10000"/>
                    <a:gd name="connsiteX5" fmla="*/ 9950 w 10000"/>
                    <a:gd name="connsiteY5" fmla="*/ 1096 h 10000"/>
                    <a:gd name="connsiteX6" fmla="*/ 9938 w 10000"/>
                    <a:gd name="connsiteY6" fmla="*/ 777 h 10000"/>
                    <a:gd name="connsiteX7" fmla="*/ 9900 w 10000"/>
                    <a:gd name="connsiteY7" fmla="*/ 518 h 10000"/>
                    <a:gd name="connsiteX8" fmla="*/ 9854 w 10000"/>
                    <a:gd name="connsiteY8" fmla="*/ 319 h 10000"/>
                    <a:gd name="connsiteX9" fmla="*/ 9788 w 10000"/>
                    <a:gd name="connsiteY9" fmla="*/ 259 h 10000"/>
                    <a:gd name="connsiteX10" fmla="*/ 9230 w 10000"/>
                    <a:gd name="connsiteY10" fmla="*/ 259 h 10000"/>
                    <a:gd name="connsiteX11" fmla="*/ 9230 w 10000"/>
                    <a:gd name="connsiteY11" fmla="*/ 259 h 10000"/>
                    <a:gd name="connsiteX12" fmla="*/ 9169 w 10000"/>
                    <a:gd name="connsiteY12" fmla="*/ 319 h 10000"/>
                    <a:gd name="connsiteX13" fmla="*/ 9103 w 10000"/>
                    <a:gd name="connsiteY13" fmla="*/ 518 h 10000"/>
                    <a:gd name="connsiteX14" fmla="*/ 9080 w 10000"/>
                    <a:gd name="connsiteY14" fmla="*/ 777 h 10000"/>
                    <a:gd name="connsiteX15" fmla="*/ 9069 w 10000"/>
                    <a:gd name="connsiteY15" fmla="*/ 1096 h 10000"/>
                    <a:gd name="connsiteX16" fmla="*/ 9069 w 10000"/>
                    <a:gd name="connsiteY16" fmla="*/ 7430 h 10000"/>
                    <a:gd name="connsiteX17" fmla="*/ 9069 w 10000"/>
                    <a:gd name="connsiteY17" fmla="*/ 7430 h 10000"/>
                    <a:gd name="connsiteX18" fmla="*/ 9053 w 10000"/>
                    <a:gd name="connsiteY18" fmla="*/ 7669 h 10000"/>
                    <a:gd name="connsiteX19" fmla="*/ 9042 w 10000"/>
                    <a:gd name="connsiteY19" fmla="*/ 7869 h 10000"/>
                    <a:gd name="connsiteX20" fmla="*/ 9030 w 10000"/>
                    <a:gd name="connsiteY20" fmla="*/ 8068 h 10000"/>
                    <a:gd name="connsiteX21" fmla="*/ 9007 w 10000"/>
                    <a:gd name="connsiteY21" fmla="*/ 8187 h 10000"/>
                    <a:gd name="connsiteX22" fmla="*/ 8968 w 10000"/>
                    <a:gd name="connsiteY22" fmla="*/ 8327 h 10000"/>
                    <a:gd name="connsiteX23" fmla="*/ 8930 w 10000"/>
                    <a:gd name="connsiteY23" fmla="*/ 8446 h 10000"/>
                    <a:gd name="connsiteX24" fmla="*/ 8891 w 10000"/>
                    <a:gd name="connsiteY24" fmla="*/ 8526 h 10000"/>
                    <a:gd name="connsiteX25" fmla="*/ 8857 w 10000"/>
                    <a:gd name="connsiteY25" fmla="*/ 8526 h 10000"/>
                    <a:gd name="connsiteX26" fmla="*/ 5654 w 10000"/>
                    <a:gd name="connsiteY26" fmla="*/ 8526 h 10000"/>
                    <a:gd name="connsiteX27" fmla="*/ 5654 w 10000"/>
                    <a:gd name="connsiteY27" fmla="*/ 8526 h 10000"/>
                    <a:gd name="connsiteX28" fmla="*/ 5620 w 10000"/>
                    <a:gd name="connsiteY28" fmla="*/ 8526 h 10000"/>
                    <a:gd name="connsiteX29" fmla="*/ 5581 w 10000"/>
                    <a:gd name="connsiteY29" fmla="*/ 8446 h 10000"/>
                    <a:gd name="connsiteX30" fmla="*/ 5543 w 10000"/>
                    <a:gd name="connsiteY30" fmla="*/ 8327 h 10000"/>
                    <a:gd name="connsiteX31" fmla="*/ 5504 w 10000"/>
                    <a:gd name="connsiteY31" fmla="*/ 8187 h 10000"/>
                    <a:gd name="connsiteX32" fmla="*/ 5481 w 10000"/>
                    <a:gd name="connsiteY32" fmla="*/ 8068 h 10000"/>
                    <a:gd name="connsiteX33" fmla="*/ 5470 w 10000"/>
                    <a:gd name="connsiteY33" fmla="*/ 7869 h 10000"/>
                    <a:gd name="connsiteX34" fmla="*/ 5454 w 10000"/>
                    <a:gd name="connsiteY34" fmla="*/ 7669 h 10000"/>
                    <a:gd name="connsiteX35" fmla="*/ 5443 w 10000"/>
                    <a:gd name="connsiteY35" fmla="*/ 7430 h 10000"/>
                    <a:gd name="connsiteX36" fmla="*/ 5443 w 10000"/>
                    <a:gd name="connsiteY36" fmla="*/ 5040 h 10000"/>
                    <a:gd name="connsiteX37" fmla="*/ 5443 w 10000"/>
                    <a:gd name="connsiteY37" fmla="*/ 5040 h 10000"/>
                    <a:gd name="connsiteX38" fmla="*/ 5431 w 10000"/>
                    <a:gd name="connsiteY38" fmla="*/ 4641 h 10000"/>
                    <a:gd name="connsiteX39" fmla="*/ 5393 w 10000"/>
                    <a:gd name="connsiteY39" fmla="*/ 4382 h 10000"/>
                    <a:gd name="connsiteX40" fmla="*/ 5343 w 10000"/>
                    <a:gd name="connsiteY40" fmla="*/ 4203 h 10000"/>
                    <a:gd name="connsiteX41" fmla="*/ 5281 w 10000"/>
                    <a:gd name="connsiteY41" fmla="*/ 4124 h 10000"/>
                    <a:gd name="connsiteX42" fmla="*/ 27 w 10000"/>
                    <a:gd name="connsiteY42" fmla="*/ 4124 h 10000"/>
                    <a:gd name="connsiteX43" fmla="*/ 27 w 10000"/>
                    <a:gd name="connsiteY43" fmla="*/ 4124 h 10000"/>
                    <a:gd name="connsiteX44" fmla="*/ 0 w 10000"/>
                    <a:gd name="connsiteY44" fmla="*/ 4124 h 10000"/>
                    <a:gd name="connsiteX45" fmla="*/ 0 w 10000"/>
                    <a:gd name="connsiteY45" fmla="*/ 4004 h 10000"/>
                    <a:gd name="connsiteX46" fmla="*/ 0 w 10000"/>
                    <a:gd name="connsiteY46" fmla="*/ 4004 h 10000"/>
                    <a:gd name="connsiteX47" fmla="*/ 0 w 10000"/>
                    <a:gd name="connsiteY47" fmla="*/ 3944 h 10000"/>
                    <a:gd name="connsiteX48" fmla="*/ 27 w 10000"/>
                    <a:gd name="connsiteY48" fmla="*/ 3944 h 10000"/>
                    <a:gd name="connsiteX49" fmla="*/ 5281 w 10000"/>
                    <a:gd name="connsiteY49" fmla="*/ 3944 h 10000"/>
                    <a:gd name="connsiteX50" fmla="*/ 5281 w 10000"/>
                    <a:gd name="connsiteY50" fmla="*/ 3944 h 10000"/>
                    <a:gd name="connsiteX51" fmla="*/ 5319 w 10000"/>
                    <a:gd name="connsiteY51" fmla="*/ 3944 h 10000"/>
                    <a:gd name="connsiteX52" fmla="*/ 5370 w 10000"/>
                    <a:gd name="connsiteY52" fmla="*/ 4004 h 10000"/>
                    <a:gd name="connsiteX53" fmla="*/ 5393 w 10000"/>
                    <a:gd name="connsiteY53" fmla="*/ 4064 h 10000"/>
                    <a:gd name="connsiteX54" fmla="*/ 5431 w 10000"/>
                    <a:gd name="connsiteY54" fmla="*/ 4263 h 10000"/>
                    <a:gd name="connsiteX55" fmla="*/ 5454 w 10000"/>
                    <a:gd name="connsiteY55" fmla="*/ 4382 h 10000"/>
                    <a:gd name="connsiteX56" fmla="*/ 5481 w 10000"/>
                    <a:gd name="connsiteY56" fmla="*/ 4582 h 10000"/>
                    <a:gd name="connsiteX57" fmla="*/ 5493 w 10000"/>
                    <a:gd name="connsiteY57" fmla="*/ 4781 h 10000"/>
                    <a:gd name="connsiteX58" fmla="*/ 5493 w 10000"/>
                    <a:gd name="connsiteY58" fmla="*/ 5040 h 10000"/>
                    <a:gd name="connsiteX59" fmla="*/ 5493 w 10000"/>
                    <a:gd name="connsiteY59" fmla="*/ 7430 h 10000"/>
                    <a:gd name="connsiteX60" fmla="*/ 5493 w 10000"/>
                    <a:gd name="connsiteY60" fmla="*/ 7430 h 10000"/>
                    <a:gd name="connsiteX61" fmla="*/ 5504 w 10000"/>
                    <a:gd name="connsiteY61" fmla="*/ 7749 h 10000"/>
                    <a:gd name="connsiteX62" fmla="*/ 5543 w 10000"/>
                    <a:gd name="connsiteY62" fmla="*/ 8068 h 10000"/>
                    <a:gd name="connsiteX63" fmla="*/ 5593 w 10000"/>
                    <a:gd name="connsiteY63" fmla="*/ 8187 h 10000"/>
                    <a:gd name="connsiteX64" fmla="*/ 5654 w 10000"/>
                    <a:gd name="connsiteY64" fmla="*/ 8267 h 10000"/>
                    <a:gd name="connsiteX65" fmla="*/ 8857 w 10000"/>
                    <a:gd name="connsiteY65" fmla="*/ 8267 h 10000"/>
                    <a:gd name="connsiteX66" fmla="*/ 8857 w 10000"/>
                    <a:gd name="connsiteY66" fmla="*/ 8267 h 10000"/>
                    <a:gd name="connsiteX67" fmla="*/ 8918 w 10000"/>
                    <a:gd name="connsiteY67" fmla="*/ 8187 h 10000"/>
                    <a:gd name="connsiteX68" fmla="*/ 8968 w 10000"/>
                    <a:gd name="connsiteY68" fmla="*/ 8068 h 10000"/>
                    <a:gd name="connsiteX69" fmla="*/ 9007 w 10000"/>
                    <a:gd name="connsiteY69" fmla="*/ 7749 h 10000"/>
                    <a:gd name="connsiteX70" fmla="*/ 9018 w 10000"/>
                    <a:gd name="connsiteY70" fmla="*/ 7430 h 10000"/>
                    <a:gd name="connsiteX71" fmla="*/ 9018 w 10000"/>
                    <a:gd name="connsiteY71" fmla="*/ 1096 h 10000"/>
                    <a:gd name="connsiteX72" fmla="*/ 9018 w 10000"/>
                    <a:gd name="connsiteY72" fmla="*/ 1096 h 10000"/>
                    <a:gd name="connsiteX73" fmla="*/ 9018 w 10000"/>
                    <a:gd name="connsiteY73" fmla="*/ 916 h 10000"/>
                    <a:gd name="connsiteX74" fmla="*/ 9030 w 10000"/>
                    <a:gd name="connsiteY74" fmla="*/ 717 h 10000"/>
                    <a:gd name="connsiteX75" fmla="*/ 9053 w 10000"/>
                    <a:gd name="connsiteY75" fmla="*/ 518 h 10000"/>
                    <a:gd name="connsiteX76" fmla="*/ 9080 w 10000"/>
                    <a:gd name="connsiteY76" fmla="*/ 319 h 10000"/>
                    <a:gd name="connsiteX77" fmla="*/ 9103 w 10000"/>
                    <a:gd name="connsiteY77" fmla="*/ 199 h 10000"/>
                    <a:gd name="connsiteX78" fmla="*/ 9142 w 10000"/>
                    <a:gd name="connsiteY78" fmla="*/ 139 h 10000"/>
                    <a:gd name="connsiteX79" fmla="*/ 9180 w 10000"/>
                    <a:gd name="connsiteY79" fmla="*/ 80 h 10000"/>
                    <a:gd name="connsiteX80" fmla="*/ 9230 w 10000"/>
                    <a:gd name="connsiteY80" fmla="*/ 0 h 10000"/>
                    <a:gd name="connsiteX81" fmla="*/ 9788 w 10000"/>
                    <a:gd name="connsiteY81" fmla="*/ 0 h 10000"/>
                    <a:gd name="connsiteX82" fmla="*/ 9788 w 10000"/>
                    <a:gd name="connsiteY82" fmla="*/ 0 h 10000"/>
                    <a:gd name="connsiteX83" fmla="*/ 9827 w 10000"/>
                    <a:gd name="connsiteY83" fmla="*/ 80 h 10000"/>
                    <a:gd name="connsiteX84" fmla="*/ 9877 w 10000"/>
                    <a:gd name="connsiteY84" fmla="*/ 139 h 10000"/>
                    <a:gd name="connsiteX85" fmla="*/ 9915 w 10000"/>
                    <a:gd name="connsiteY85" fmla="*/ 199 h 10000"/>
                    <a:gd name="connsiteX86" fmla="*/ 9938 w 10000"/>
                    <a:gd name="connsiteY86" fmla="*/ 319 h 10000"/>
                    <a:gd name="connsiteX87" fmla="*/ 9965 w 10000"/>
                    <a:gd name="connsiteY87" fmla="*/ 518 h 10000"/>
                    <a:gd name="connsiteX88" fmla="*/ 9988 w 10000"/>
                    <a:gd name="connsiteY88" fmla="*/ 717 h 10000"/>
                    <a:gd name="connsiteX89" fmla="*/ 10000 w 10000"/>
                    <a:gd name="connsiteY89" fmla="*/ 916 h 10000"/>
                    <a:gd name="connsiteX90" fmla="*/ 10000 w 10000"/>
                    <a:gd name="connsiteY90" fmla="*/ 1096 h 10000"/>
                    <a:gd name="connsiteX0" fmla="*/ 10000 w 10000"/>
                    <a:gd name="connsiteY0" fmla="*/ 1096 h 10000"/>
                    <a:gd name="connsiteX1" fmla="*/ 9977 w 10000"/>
                    <a:gd name="connsiteY1" fmla="*/ 10000 h 10000"/>
                    <a:gd name="connsiteX2" fmla="*/ 9965 w 10000"/>
                    <a:gd name="connsiteY2" fmla="*/ 9940 h 10000"/>
                    <a:gd name="connsiteX3" fmla="*/ 9950 w 10000"/>
                    <a:gd name="connsiteY3" fmla="*/ 1096 h 10000"/>
                    <a:gd name="connsiteX4" fmla="*/ 9950 w 10000"/>
                    <a:gd name="connsiteY4" fmla="*/ 1096 h 10000"/>
                    <a:gd name="connsiteX5" fmla="*/ 9938 w 10000"/>
                    <a:gd name="connsiteY5" fmla="*/ 777 h 10000"/>
                    <a:gd name="connsiteX6" fmla="*/ 9900 w 10000"/>
                    <a:gd name="connsiteY6" fmla="*/ 518 h 10000"/>
                    <a:gd name="connsiteX7" fmla="*/ 9854 w 10000"/>
                    <a:gd name="connsiteY7" fmla="*/ 319 h 10000"/>
                    <a:gd name="connsiteX8" fmla="*/ 9788 w 10000"/>
                    <a:gd name="connsiteY8" fmla="*/ 259 h 10000"/>
                    <a:gd name="connsiteX9" fmla="*/ 9230 w 10000"/>
                    <a:gd name="connsiteY9" fmla="*/ 259 h 10000"/>
                    <a:gd name="connsiteX10" fmla="*/ 9230 w 10000"/>
                    <a:gd name="connsiteY10" fmla="*/ 259 h 10000"/>
                    <a:gd name="connsiteX11" fmla="*/ 9169 w 10000"/>
                    <a:gd name="connsiteY11" fmla="*/ 319 h 10000"/>
                    <a:gd name="connsiteX12" fmla="*/ 9103 w 10000"/>
                    <a:gd name="connsiteY12" fmla="*/ 518 h 10000"/>
                    <a:gd name="connsiteX13" fmla="*/ 9080 w 10000"/>
                    <a:gd name="connsiteY13" fmla="*/ 777 h 10000"/>
                    <a:gd name="connsiteX14" fmla="*/ 9069 w 10000"/>
                    <a:gd name="connsiteY14" fmla="*/ 1096 h 10000"/>
                    <a:gd name="connsiteX15" fmla="*/ 9069 w 10000"/>
                    <a:gd name="connsiteY15" fmla="*/ 7430 h 10000"/>
                    <a:gd name="connsiteX16" fmla="*/ 9069 w 10000"/>
                    <a:gd name="connsiteY16" fmla="*/ 7430 h 10000"/>
                    <a:gd name="connsiteX17" fmla="*/ 9053 w 10000"/>
                    <a:gd name="connsiteY17" fmla="*/ 7669 h 10000"/>
                    <a:gd name="connsiteX18" fmla="*/ 9042 w 10000"/>
                    <a:gd name="connsiteY18" fmla="*/ 7869 h 10000"/>
                    <a:gd name="connsiteX19" fmla="*/ 9030 w 10000"/>
                    <a:gd name="connsiteY19" fmla="*/ 8068 h 10000"/>
                    <a:gd name="connsiteX20" fmla="*/ 9007 w 10000"/>
                    <a:gd name="connsiteY20" fmla="*/ 8187 h 10000"/>
                    <a:gd name="connsiteX21" fmla="*/ 8968 w 10000"/>
                    <a:gd name="connsiteY21" fmla="*/ 8327 h 10000"/>
                    <a:gd name="connsiteX22" fmla="*/ 8930 w 10000"/>
                    <a:gd name="connsiteY22" fmla="*/ 8446 h 10000"/>
                    <a:gd name="connsiteX23" fmla="*/ 8891 w 10000"/>
                    <a:gd name="connsiteY23" fmla="*/ 8526 h 10000"/>
                    <a:gd name="connsiteX24" fmla="*/ 8857 w 10000"/>
                    <a:gd name="connsiteY24" fmla="*/ 8526 h 10000"/>
                    <a:gd name="connsiteX25" fmla="*/ 5654 w 10000"/>
                    <a:gd name="connsiteY25" fmla="*/ 8526 h 10000"/>
                    <a:gd name="connsiteX26" fmla="*/ 5654 w 10000"/>
                    <a:gd name="connsiteY26" fmla="*/ 8526 h 10000"/>
                    <a:gd name="connsiteX27" fmla="*/ 5620 w 10000"/>
                    <a:gd name="connsiteY27" fmla="*/ 8526 h 10000"/>
                    <a:gd name="connsiteX28" fmla="*/ 5581 w 10000"/>
                    <a:gd name="connsiteY28" fmla="*/ 8446 h 10000"/>
                    <a:gd name="connsiteX29" fmla="*/ 5543 w 10000"/>
                    <a:gd name="connsiteY29" fmla="*/ 8327 h 10000"/>
                    <a:gd name="connsiteX30" fmla="*/ 5504 w 10000"/>
                    <a:gd name="connsiteY30" fmla="*/ 8187 h 10000"/>
                    <a:gd name="connsiteX31" fmla="*/ 5481 w 10000"/>
                    <a:gd name="connsiteY31" fmla="*/ 8068 h 10000"/>
                    <a:gd name="connsiteX32" fmla="*/ 5470 w 10000"/>
                    <a:gd name="connsiteY32" fmla="*/ 7869 h 10000"/>
                    <a:gd name="connsiteX33" fmla="*/ 5454 w 10000"/>
                    <a:gd name="connsiteY33" fmla="*/ 7669 h 10000"/>
                    <a:gd name="connsiteX34" fmla="*/ 5443 w 10000"/>
                    <a:gd name="connsiteY34" fmla="*/ 7430 h 10000"/>
                    <a:gd name="connsiteX35" fmla="*/ 5443 w 10000"/>
                    <a:gd name="connsiteY35" fmla="*/ 5040 h 10000"/>
                    <a:gd name="connsiteX36" fmla="*/ 5443 w 10000"/>
                    <a:gd name="connsiteY36" fmla="*/ 5040 h 10000"/>
                    <a:gd name="connsiteX37" fmla="*/ 5431 w 10000"/>
                    <a:gd name="connsiteY37" fmla="*/ 4641 h 10000"/>
                    <a:gd name="connsiteX38" fmla="*/ 5393 w 10000"/>
                    <a:gd name="connsiteY38" fmla="*/ 4382 h 10000"/>
                    <a:gd name="connsiteX39" fmla="*/ 5343 w 10000"/>
                    <a:gd name="connsiteY39" fmla="*/ 4203 h 10000"/>
                    <a:gd name="connsiteX40" fmla="*/ 5281 w 10000"/>
                    <a:gd name="connsiteY40" fmla="*/ 4124 h 10000"/>
                    <a:gd name="connsiteX41" fmla="*/ 27 w 10000"/>
                    <a:gd name="connsiteY41" fmla="*/ 4124 h 10000"/>
                    <a:gd name="connsiteX42" fmla="*/ 27 w 10000"/>
                    <a:gd name="connsiteY42" fmla="*/ 4124 h 10000"/>
                    <a:gd name="connsiteX43" fmla="*/ 0 w 10000"/>
                    <a:gd name="connsiteY43" fmla="*/ 4124 h 10000"/>
                    <a:gd name="connsiteX44" fmla="*/ 0 w 10000"/>
                    <a:gd name="connsiteY44" fmla="*/ 4004 h 10000"/>
                    <a:gd name="connsiteX45" fmla="*/ 0 w 10000"/>
                    <a:gd name="connsiteY45" fmla="*/ 4004 h 10000"/>
                    <a:gd name="connsiteX46" fmla="*/ 0 w 10000"/>
                    <a:gd name="connsiteY46" fmla="*/ 3944 h 10000"/>
                    <a:gd name="connsiteX47" fmla="*/ 27 w 10000"/>
                    <a:gd name="connsiteY47" fmla="*/ 3944 h 10000"/>
                    <a:gd name="connsiteX48" fmla="*/ 5281 w 10000"/>
                    <a:gd name="connsiteY48" fmla="*/ 3944 h 10000"/>
                    <a:gd name="connsiteX49" fmla="*/ 5281 w 10000"/>
                    <a:gd name="connsiteY49" fmla="*/ 3944 h 10000"/>
                    <a:gd name="connsiteX50" fmla="*/ 5319 w 10000"/>
                    <a:gd name="connsiteY50" fmla="*/ 3944 h 10000"/>
                    <a:gd name="connsiteX51" fmla="*/ 5370 w 10000"/>
                    <a:gd name="connsiteY51" fmla="*/ 4004 h 10000"/>
                    <a:gd name="connsiteX52" fmla="*/ 5393 w 10000"/>
                    <a:gd name="connsiteY52" fmla="*/ 4064 h 10000"/>
                    <a:gd name="connsiteX53" fmla="*/ 5431 w 10000"/>
                    <a:gd name="connsiteY53" fmla="*/ 4263 h 10000"/>
                    <a:gd name="connsiteX54" fmla="*/ 5454 w 10000"/>
                    <a:gd name="connsiteY54" fmla="*/ 4382 h 10000"/>
                    <a:gd name="connsiteX55" fmla="*/ 5481 w 10000"/>
                    <a:gd name="connsiteY55" fmla="*/ 4582 h 10000"/>
                    <a:gd name="connsiteX56" fmla="*/ 5493 w 10000"/>
                    <a:gd name="connsiteY56" fmla="*/ 4781 h 10000"/>
                    <a:gd name="connsiteX57" fmla="*/ 5493 w 10000"/>
                    <a:gd name="connsiteY57" fmla="*/ 5040 h 10000"/>
                    <a:gd name="connsiteX58" fmla="*/ 5493 w 10000"/>
                    <a:gd name="connsiteY58" fmla="*/ 7430 h 10000"/>
                    <a:gd name="connsiteX59" fmla="*/ 5493 w 10000"/>
                    <a:gd name="connsiteY59" fmla="*/ 7430 h 10000"/>
                    <a:gd name="connsiteX60" fmla="*/ 5504 w 10000"/>
                    <a:gd name="connsiteY60" fmla="*/ 7749 h 10000"/>
                    <a:gd name="connsiteX61" fmla="*/ 5543 w 10000"/>
                    <a:gd name="connsiteY61" fmla="*/ 8068 h 10000"/>
                    <a:gd name="connsiteX62" fmla="*/ 5593 w 10000"/>
                    <a:gd name="connsiteY62" fmla="*/ 8187 h 10000"/>
                    <a:gd name="connsiteX63" fmla="*/ 5654 w 10000"/>
                    <a:gd name="connsiteY63" fmla="*/ 8267 h 10000"/>
                    <a:gd name="connsiteX64" fmla="*/ 8857 w 10000"/>
                    <a:gd name="connsiteY64" fmla="*/ 8267 h 10000"/>
                    <a:gd name="connsiteX65" fmla="*/ 8857 w 10000"/>
                    <a:gd name="connsiteY65" fmla="*/ 8267 h 10000"/>
                    <a:gd name="connsiteX66" fmla="*/ 8918 w 10000"/>
                    <a:gd name="connsiteY66" fmla="*/ 8187 h 10000"/>
                    <a:gd name="connsiteX67" fmla="*/ 8968 w 10000"/>
                    <a:gd name="connsiteY67" fmla="*/ 8068 h 10000"/>
                    <a:gd name="connsiteX68" fmla="*/ 9007 w 10000"/>
                    <a:gd name="connsiteY68" fmla="*/ 7749 h 10000"/>
                    <a:gd name="connsiteX69" fmla="*/ 9018 w 10000"/>
                    <a:gd name="connsiteY69" fmla="*/ 7430 h 10000"/>
                    <a:gd name="connsiteX70" fmla="*/ 9018 w 10000"/>
                    <a:gd name="connsiteY70" fmla="*/ 1096 h 10000"/>
                    <a:gd name="connsiteX71" fmla="*/ 9018 w 10000"/>
                    <a:gd name="connsiteY71" fmla="*/ 1096 h 10000"/>
                    <a:gd name="connsiteX72" fmla="*/ 9018 w 10000"/>
                    <a:gd name="connsiteY72" fmla="*/ 916 h 10000"/>
                    <a:gd name="connsiteX73" fmla="*/ 9030 w 10000"/>
                    <a:gd name="connsiteY73" fmla="*/ 717 h 10000"/>
                    <a:gd name="connsiteX74" fmla="*/ 9053 w 10000"/>
                    <a:gd name="connsiteY74" fmla="*/ 518 h 10000"/>
                    <a:gd name="connsiteX75" fmla="*/ 9080 w 10000"/>
                    <a:gd name="connsiteY75" fmla="*/ 319 h 10000"/>
                    <a:gd name="connsiteX76" fmla="*/ 9103 w 10000"/>
                    <a:gd name="connsiteY76" fmla="*/ 199 h 10000"/>
                    <a:gd name="connsiteX77" fmla="*/ 9142 w 10000"/>
                    <a:gd name="connsiteY77" fmla="*/ 139 h 10000"/>
                    <a:gd name="connsiteX78" fmla="*/ 9180 w 10000"/>
                    <a:gd name="connsiteY78" fmla="*/ 80 h 10000"/>
                    <a:gd name="connsiteX79" fmla="*/ 9230 w 10000"/>
                    <a:gd name="connsiteY79" fmla="*/ 0 h 10000"/>
                    <a:gd name="connsiteX80" fmla="*/ 9788 w 10000"/>
                    <a:gd name="connsiteY80" fmla="*/ 0 h 10000"/>
                    <a:gd name="connsiteX81" fmla="*/ 9788 w 10000"/>
                    <a:gd name="connsiteY81" fmla="*/ 0 h 10000"/>
                    <a:gd name="connsiteX82" fmla="*/ 9827 w 10000"/>
                    <a:gd name="connsiteY82" fmla="*/ 80 h 10000"/>
                    <a:gd name="connsiteX83" fmla="*/ 9877 w 10000"/>
                    <a:gd name="connsiteY83" fmla="*/ 139 h 10000"/>
                    <a:gd name="connsiteX84" fmla="*/ 9915 w 10000"/>
                    <a:gd name="connsiteY84" fmla="*/ 199 h 10000"/>
                    <a:gd name="connsiteX85" fmla="*/ 9938 w 10000"/>
                    <a:gd name="connsiteY85" fmla="*/ 319 h 10000"/>
                    <a:gd name="connsiteX86" fmla="*/ 9965 w 10000"/>
                    <a:gd name="connsiteY86" fmla="*/ 518 h 10000"/>
                    <a:gd name="connsiteX87" fmla="*/ 9988 w 10000"/>
                    <a:gd name="connsiteY87" fmla="*/ 717 h 10000"/>
                    <a:gd name="connsiteX88" fmla="*/ 10000 w 10000"/>
                    <a:gd name="connsiteY88" fmla="*/ 916 h 10000"/>
                    <a:gd name="connsiteX89" fmla="*/ 10000 w 10000"/>
                    <a:gd name="connsiteY89" fmla="*/ 1096 h 10000"/>
                    <a:gd name="connsiteX0" fmla="*/ 10000 w 10000"/>
                    <a:gd name="connsiteY0" fmla="*/ 1096 h 10000"/>
                    <a:gd name="connsiteX1" fmla="*/ 9977 w 10000"/>
                    <a:gd name="connsiteY1" fmla="*/ 10000 h 10000"/>
                    <a:gd name="connsiteX2" fmla="*/ 9950 w 10000"/>
                    <a:gd name="connsiteY2" fmla="*/ 1096 h 10000"/>
                    <a:gd name="connsiteX3" fmla="*/ 9950 w 10000"/>
                    <a:gd name="connsiteY3" fmla="*/ 1096 h 10000"/>
                    <a:gd name="connsiteX4" fmla="*/ 9938 w 10000"/>
                    <a:gd name="connsiteY4" fmla="*/ 777 h 10000"/>
                    <a:gd name="connsiteX5" fmla="*/ 9900 w 10000"/>
                    <a:gd name="connsiteY5" fmla="*/ 518 h 10000"/>
                    <a:gd name="connsiteX6" fmla="*/ 9854 w 10000"/>
                    <a:gd name="connsiteY6" fmla="*/ 319 h 10000"/>
                    <a:gd name="connsiteX7" fmla="*/ 9788 w 10000"/>
                    <a:gd name="connsiteY7" fmla="*/ 259 h 10000"/>
                    <a:gd name="connsiteX8" fmla="*/ 9230 w 10000"/>
                    <a:gd name="connsiteY8" fmla="*/ 259 h 10000"/>
                    <a:gd name="connsiteX9" fmla="*/ 9230 w 10000"/>
                    <a:gd name="connsiteY9" fmla="*/ 259 h 10000"/>
                    <a:gd name="connsiteX10" fmla="*/ 9169 w 10000"/>
                    <a:gd name="connsiteY10" fmla="*/ 319 h 10000"/>
                    <a:gd name="connsiteX11" fmla="*/ 9103 w 10000"/>
                    <a:gd name="connsiteY11" fmla="*/ 518 h 10000"/>
                    <a:gd name="connsiteX12" fmla="*/ 9080 w 10000"/>
                    <a:gd name="connsiteY12" fmla="*/ 777 h 10000"/>
                    <a:gd name="connsiteX13" fmla="*/ 9069 w 10000"/>
                    <a:gd name="connsiteY13" fmla="*/ 1096 h 10000"/>
                    <a:gd name="connsiteX14" fmla="*/ 9069 w 10000"/>
                    <a:gd name="connsiteY14" fmla="*/ 7430 h 10000"/>
                    <a:gd name="connsiteX15" fmla="*/ 9069 w 10000"/>
                    <a:gd name="connsiteY15" fmla="*/ 7430 h 10000"/>
                    <a:gd name="connsiteX16" fmla="*/ 9053 w 10000"/>
                    <a:gd name="connsiteY16" fmla="*/ 7669 h 10000"/>
                    <a:gd name="connsiteX17" fmla="*/ 9042 w 10000"/>
                    <a:gd name="connsiteY17" fmla="*/ 7869 h 10000"/>
                    <a:gd name="connsiteX18" fmla="*/ 9030 w 10000"/>
                    <a:gd name="connsiteY18" fmla="*/ 8068 h 10000"/>
                    <a:gd name="connsiteX19" fmla="*/ 9007 w 10000"/>
                    <a:gd name="connsiteY19" fmla="*/ 8187 h 10000"/>
                    <a:gd name="connsiteX20" fmla="*/ 8968 w 10000"/>
                    <a:gd name="connsiteY20" fmla="*/ 8327 h 10000"/>
                    <a:gd name="connsiteX21" fmla="*/ 8930 w 10000"/>
                    <a:gd name="connsiteY21" fmla="*/ 8446 h 10000"/>
                    <a:gd name="connsiteX22" fmla="*/ 8891 w 10000"/>
                    <a:gd name="connsiteY22" fmla="*/ 8526 h 10000"/>
                    <a:gd name="connsiteX23" fmla="*/ 8857 w 10000"/>
                    <a:gd name="connsiteY23" fmla="*/ 8526 h 10000"/>
                    <a:gd name="connsiteX24" fmla="*/ 5654 w 10000"/>
                    <a:gd name="connsiteY24" fmla="*/ 8526 h 10000"/>
                    <a:gd name="connsiteX25" fmla="*/ 5654 w 10000"/>
                    <a:gd name="connsiteY25" fmla="*/ 8526 h 10000"/>
                    <a:gd name="connsiteX26" fmla="*/ 5620 w 10000"/>
                    <a:gd name="connsiteY26" fmla="*/ 8526 h 10000"/>
                    <a:gd name="connsiteX27" fmla="*/ 5581 w 10000"/>
                    <a:gd name="connsiteY27" fmla="*/ 8446 h 10000"/>
                    <a:gd name="connsiteX28" fmla="*/ 5543 w 10000"/>
                    <a:gd name="connsiteY28" fmla="*/ 8327 h 10000"/>
                    <a:gd name="connsiteX29" fmla="*/ 5504 w 10000"/>
                    <a:gd name="connsiteY29" fmla="*/ 8187 h 10000"/>
                    <a:gd name="connsiteX30" fmla="*/ 5481 w 10000"/>
                    <a:gd name="connsiteY30" fmla="*/ 8068 h 10000"/>
                    <a:gd name="connsiteX31" fmla="*/ 5470 w 10000"/>
                    <a:gd name="connsiteY31" fmla="*/ 7869 h 10000"/>
                    <a:gd name="connsiteX32" fmla="*/ 5454 w 10000"/>
                    <a:gd name="connsiteY32" fmla="*/ 7669 h 10000"/>
                    <a:gd name="connsiteX33" fmla="*/ 5443 w 10000"/>
                    <a:gd name="connsiteY33" fmla="*/ 7430 h 10000"/>
                    <a:gd name="connsiteX34" fmla="*/ 5443 w 10000"/>
                    <a:gd name="connsiteY34" fmla="*/ 5040 h 10000"/>
                    <a:gd name="connsiteX35" fmla="*/ 5443 w 10000"/>
                    <a:gd name="connsiteY35" fmla="*/ 5040 h 10000"/>
                    <a:gd name="connsiteX36" fmla="*/ 5431 w 10000"/>
                    <a:gd name="connsiteY36" fmla="*/ 4641 h 10000"/>
                    <a:gd name="connsiteX37" fmla="*/ 5393 w 10000"/>
                    <a:gd name="connsiteY37" fmla="*/ 4382 h 10000"/>
                    <a:gd name="connsiteX38" fmla="*/ 5343 w 10000"/>
                    <a:gd name="connsiteY38" fmla="*/ 4203 h 10000"/>
                    <a:gd name="connsiteX39" fmla="*/ 5281 w 10000"/>
                    <a:gd name="connsiteY39" fmla="*/ 4124 h 10000"/>
                    <a:gd name="connsiteX40" fmla="*/ 27 w 10000"/>
                    <a:gd name="connsiteY40" fmla="*/ 4124 h 10000"/>
                    <a:gd name="connsiteX41" fmla="*/ 27 w 10000"/>
                    <a:gd name="connsiteY41" fmla="*/ 4124 h 10000"/>
                    <a:gd name="connsiteX42" fmla="*/ 0 w 10000"/>
                    <a:gd name="connsiteY42" fmla="*/ 4124 h 10000"/>
                    <a:gd name="connsiteX43" fmla="*/ 0 w 10000"/>
                    <a:gd name="connsiteY43" fmla="*/ 4004 h 10000"/>
                    <a:gd name="connsiteX44" fmla="*/ 0 w 10000"/>
                    <a:gd name="connsiteY44" fmla="*/ 4004 h 10000"/>
                    <a:gd name="connsiteX45" fmla="*/ 0 w 10000"/>
                    <a:gd name="connsiteY45" fmla="*/ 3944 h 10000"/>
                    <a:gd name="connsiteX46" fmla="*/ 27 w 10000"/>
                    <a:gd name="connsiteY46" fmla="*/ 3944 h 10000"/>
                    <a:gd name="connsiteX47" fmla="*/ 5281 w 10000"/>
                    <a:gd name="connsiteY47" fmla="*/ 3944 h 10000"/>
                    <a:gd name="connsiteX48" fmla="*/ 5281 w 10000"/>
                    <a:gd name="connsiteY48" fmla="*/ 3944 h 10000"/>
                    <a:gd name="connsiteX49" fmla="*/ 5319 w 10000"/>
                    <a:gd name="connsiteY49" fmla="*/ 3944 h 10000"/>
                    <a:gd name="connsiteX50" fmla="*/ 5370 w 10000"/>
                    <a:gd name="connsiteY50" fmla="*/ 4004 h 10000"/>
                    <a:gd name="connsiteX51" fmla="*/ 5393 w 10000"/>
                    <a:gd name="connsiteY51" fmla="*/ 4064 h 10000"/>
                    <a:gd name="connsiteX52" fmla="*/ 5431 w 10000"/>
                    <a:gd name="connsiteY52" fmla="*/ 4263 h 10000"/>
                    <a:gd name="connsiteX53" fmla="*/ 5454 w 10000"/>
                    <a:gd name="connsiteY53" fmla="*/ 4382 h 10000"/>
                    <a:gd name="connsiteX54" fmla="*/ 5481 w 10000"/>
                    <a:gd name="connsiteY54" fmla="*/ 4582 h 10000"/>
                    <a:gd name="connsiteX55" fmla="*/ 5493 w 10000"/>
                    <a:gd name="connsiteY55" fmla="*/ 4781 h 10000"/>
                    <a:gd name="connsiteX56" fmla="*/ 5493 w 10000"/>
                    <a:gd name="connsiteY56" fmla="*/ 5040 h 10000"/>
                    <a:gd name="connsiteX57" fmla="*/ 5493 w 10000"/>
                    <a:gd name="connsiteY57" fmla="*/ 7430 h 10000"/>
                    <a:gd name="connsiteX58" fmla="*/ 5493 w 10000"/>
                    <a:gd name="connsiteY58" fmla="*/ 7430 h 10000"/>
                    <a:gd name="connsiteX59" fmla="*/ 5504 w 10000"/>
                    <a:gd name="connsiteY59" fmla="*/ 7749 h 10000"/>
                    <a:gd name="connsiteX60" fmla="*/ 5543 w 10000"/>
                    <a:gd name="connsiteY60" fmla="*/ 8068 h 10000"/>
                    <a:gd name="connsiteX61" fmla="*/ 5593 w 10000"/>
                    <a:gd name="connsiteY61" fmla="*/ 8187 h 10000"/>
                    <a:gd name="connsiteX62" fmla="*/ 5654 w 10000"/>
                    <a:gd name="connsiteY62" fmla="*/ 8267 h 10000"/>
                    <a:gd name="connsiteX63" fmla="*/ 8857 w 10000"/>
                    <a:gd name="connsiteY63" fmla="*/ 8267 h 10000"/>
                    <a:gd name="connsiteX64" fmla="*/ 8857 w 10000"/>
                    <a:gd name="connsiteY64" fmla="*/ 8267 h 10000"/>
                    <a:gd name="connsiteX65" fmla="*/ 8918 w 10000"/>
                    <a:gd name="connsiteY65" fmla="*/ 8187 h 10000"/>
                    <a:gd name="connsiteX66" fmla="*/ 8968 w 10000"/>
                    <a:gd name="connsiteY66" fmla="*/ 8068 h 10000"/>
                    <a:gd name="connsiteX67" fmla="*/ 9007 w 10000"/>
                    <a:gd name="connsiteY67" fmla="*/ 7749 h 10000"/>
                    <a:gd name="connsiteX68" fmla="*/ 9018 w 10000"/>
                    <a:gd name="connsiteY68" fmla="*/ 7430 h 10000"/>
                    <a:gd name="connsiteX69" fmla="*/ 9018 w 10000"/>
                    <a:gd name="connsiteY69" fmla="*/ 1096 h 10000"/>
                    <a:gd name="connsiteX70" fmla="*/ 9018 w 10000"/>
                    <a:gd name="connsiteY70" fmla="*/ 1096 h 10000"/>
                    <a:gd name="connsiteX71" fmla="*/ 9018 w 10000"/>
                    <a:gd name="connsiteY71" fmla="*/ 916 h 10000"/>
                    <a:gd name="connsiteX72" fmla="*/ 9030 w 10000"/>
                    <a:gd name="connsiteY72" fmla="*/ 717 h 10000"/>
                    <a:gd name="connsiteX73" fmla="*/ 9053 w 10000"/>
                    <a:gd name="connsiteY73" fmla="*/ 518 h 10000"/>
                    <a:gd name="connsiteX74" fmla="*/ 9080 w 10000"/>
                    <a:gd name="connsiteY74" fmla="*/ 319 h 10000"/>
                    <a:gd name="connsiteX75" fmla="*/ 9103 w 10000"/>
                    <a:gd name="connsiteY75" fmla="*/ 199 h 10000"/>
                    <a:gd name="connsiteX76" fmla="*/ 9142 w 10000"/>
                    <a:gd name="connsiteY76" fmla="*/ 139 h 10000"/>
                    <a:gd name="connsiteX77" fmla="*/ 9180 w 10000"/>
                    <a:gd name="connsiteY77" fmla="*/ 80 h 10000"/>
                    <a:gd name="connsiteX78" fmla="*/ 9230 w 10000"/>
                    <a:gd name="connsiteY78" fmla="*/ 0 h 10000"/>
                    <a:gd name="connsiteX79" fmla="*/ 9788 w 10000"/>
                    <a:gd name="connsiteY79" fmla="*/ 0 h 10000"/>
                    <a:gd name="connsiteX80" fmla="*/ 9788 w 10000"/>
                    <a:gd name="connsiteY80" fmla="*/ 0 h 10000"/>
                    <a:gd name="connsiteX81" fmla="*/ 9827 w 10000"/>
                    <a:gd name="connsiteY81" fmla="*/ 80 h 10000"/>
                    <a:gd name="connsiteX82" fmla="*/ 9877 w 10000"/>
                    <a:gd name="connsiteY82" fmla="*/ 139 h 10000"/>
                    <a:gd name="connsiteX83" fmla="*/ 9915 w 10000"/>
                    <a:gd name="connsiteY83" fmla="*/ 199 h 10000"/>
                    <a:gd name="connsiteX84" fmla="*/ 9938 w 10000"/>
                    <a:gd name="connsiteY84" fmla="*/ 319 h 10000"/>
                    <a:gd name="connsiteX85" fmla="*/ 9965 w 10000"/>
                    <a:gd name="connsiteY85" fmla="*/ 518 h 10000"/>
                    <a:gd name="connsiteX86" fmla="*/ 9988 w 10000"/>
                    <a:gd name="connsiteY86" fmla="*/ 717 h 10000"/>
                    <a:gd name="connsiteX87" fmla="*/ 10000 w 10000"/>
                    <a:gd name="connsiteY87" fmla="*/ 916 h 10000"/>
                    <a:gd name="connsiteX88" fmla="*/ 10000 w 10000"/>
                    <a:gd name="connsiteY88" fmla="*/ 1096 h 10000"/>
                    <a:gd name="connsiteX0" fmla="*/ 10000 w 10000"/>
                    <a:gd name="connsiteY0" fmla="*/ 1096 h 8526"/>
                    <a:gd name="connsiteX1" fmla="*/ 9950 w 10000"/>
                    <a:gd name="connsiteY1" fmla="*/ 1096 h 8526"/>
                    <a:gd name="connsiteX2" fmla="*/ 9950 w 10000"/>
                    <a:gd name="connsiteY2" fmla="*/ 1096 h 8526"/>
                    <a:gd name="connsiteX3" fmla="*/ 9938 w 10000"/>
                    <a:gd name="connsiteY3" fmla="*/ 777 h 8526"/>
                    <a:gd name="connsiteX4" fmla="*/ 9900 w 10000"/>
                    <a:gd name="connsiteY4" fmla="*/ 518 h 8526"/>
                    <a:gd name="connsiteX5" fmla="*/ 9854 w 10000"/>
                    <a:gd name="connsiteY5" fmla="*/ 319 h 8526"/>
                    <a:gd name="connsiteX6" fmla="*/ 9788 w 10000"/>
                    <a:gd name="connsiteY6" fmla="*/ 259 h 8526"/>
                    <a:gd name="connsiteX7" fmla="*/ 9230 w 10000"/>
                    <a:gd name="connsiteY7" fmla="*/ 259 h 8526"/>
                    <a:gd name="connsiteX8" fmla="*/ 9230 w 10000"/>
                    <a:gd name="connsiteY8" fmla="*/ 259 h 8526"/>
                    <a:gd name="connsiteX9" fmla="*/ 9169 w 10000"/>
                    <a:gd name="connsiteY9" fmla="*/ 319 h 8526"/>
                    <a:gd name="connsiteX10" fmla="*/ 9103 w 10000"/>
                    <a:gd name="connsiteY10" fmla="*/ 518 h 8526"/>
                    <a:gd name="connsiteX11" fmla="*/ 9080 w 10000"/>
                    <a:gd name="connsiteY11" fmla="*/ 777 h 8526"/>
                    <a:gd name="connsiteX12" fmla="*/ 9069 w 10000"/>
                    <a:gd name="connsiteY12" fmla="*/ 1096 h 8526"/>
                    <a:gd name="connsiteX13" fmla="*/ 9069 w 10000"/>
                    <a:gd name="connsiteY13" fmla="*/ 7430 h 8526"/>
                    <a:gd name="connsiteX14" fmla="*/ 9069 w 10000"/>
                    <a:gd name="connsiteY14" fmla="*/ 7430 h 8526"/>
                    <a:gd name="connsiteX15" fmla="*/ 9053 w 10000"/>
                    <a:gd name="connsiteY15" fmla="*/ 7669 h 8526"/>
                    <a:gd name="connsiteX16" fmla="*/ 9042 w 10000"/>
                    <a:gd name="connsiteY16" fmla="*/ 7869 h 8526"/>
                    <a:gd name="connsiteX17" fmla="*/ 9030 w 10000"/>
                    <a:gd name="connsiteY17" fmla="*/ 8068 h 8526"/>
                    <a:gd name="connsiteX18" fmla="*/ 9007 w 10000"/>
                    <a:gd name="connsiteY18" fmla="*/ 8187 h 8526"/>
                    <a:gd name="connsiteX19" fmla="*/ 8968 w 10000"/>
                    <a:gd name="connsiteY19" fmla="*/ 8327 h 8526"/>
                    <a:gd name="connsiteX20" fmla="*/ 8930 w 10000"/>
                    <a:gd name="connsiteY20" fmla="*/ 8446 h 8526"/>
                    <a:gd name="connsiteX21" fmla="*/ 8891 w 10000"/>
                    <a:gd name="connsiteY21" fmla="*/ 8526 h 8526"/>
                    <a:gd name="connsiteX22" fmla="*/ 8857 w 10000"/>
                    <a:gd name="connsiteY22" fmla="*/ 8526 h 8526"/>
                    <a:gd name="connsiteX23" fmla="*/ 5654 w 10000"/>
                    <a:gd name="connsiteY23" fmla="*/ 8526 h 8526"/>
                    <a:gd name="connsiteX24" fmla="*/ 5654 w 10000"/>
                    <a:gd name="connsiteY24" fmla="*/ 8526 h 8526"/>
                    <a:gd name="connsiteX25" fmla="*/ 5620 w 10000"/>
                    <a:gd name="connsiteY25" fmla="*/ 8526 h 8526"/>
                    <a:gd name="connsiteX26" fmla="*/ 5581 w 10000"/>
                    <a:gd name="connsiteY26" fmla="*/ 8446 h 8526"/>
                    <a:gd name="connsiteX27" fmla="*/ 5543 w 10000"/>
                    <a:gd name="connsiteY27" fmla="*/ 8327 h 8526"/>
                    <a:gd name="connsiteX28" fmla="*/ 5504 w 10000"/>
                    <a:gd name="connsiteY28" fmla="*/ 8187 h 8526"/>
                    <a:gd name="connsiteX29" fmla="*/ 5481 w 10000"/>
                    <a:gd name="connsiteY29" fmla="*/ 8068 h 8526"/>
                    <a:gd name="connsiteX30" fmla="*/ 5470 w 10000"/>
                    <a:gd name="connsiteY30" fmla="*/ 7869 h 8526"/>
                    <a:gd name="connsiteX31" fmla="*/ 5454 w 10000"/>
                    <a:gd name="connsiteY31" fmla="*/ 7669 h 8526"/>
                    <a:gd name="connsiteX32" fmla="*/ 5443 w 10000"/>
                    <a:gd name="connsiteY32" fmla="*/ 7430 h 8526"/>
                    <a:gd name="connsiteX33" fmla="*/ 5443 w 10000"/>
                    <a:gd name="connsiteY33" fmla="*/ 5040 h 8526"/>
                    <a:gd name="connsiteX34" fmla="*/ 5443 w 10000"/>
                    <a:gd name="connsiteY34" fmla="*/ 5040 h 8526"/>
                    <a:gd name="connsiteX35" fmla="*/ 5431 w 10000"/>
                    <a:gd name="connsiteY35" fmla="*/ 4641 h 8526"/>
                    <a:gd name="connsiteX36" fmla="*/ 5393 w 10000"/>
                    <a:gd name="connsiteY36" fmla="*/ 4382 h 8526"/>
                    <a:gd name="connsiteX37" fmla="*/ 5343 w 10000"/>
                    <a:gd name="connsiteY37" fmla="*/ 4203 h 8526"/>
                    <a:gd name="connsiteX38" fmla="*/ 5281 w 10000"/>
                    <a:gd name="connsiteY38" fmla="*/ 4124 h 8526"/>
                    <a:gd name="connsiteX39" fmla="*/ 27 w 10000"/>
                    <a:gd name="connsiteY39" fmla="*/ 4124 h 8526"/>
                    <a:gd name="connsiteX40" fmla="*/ 27 w 10000"/>
                    <a:gd name="connsiteY40" fmla="*/ 4124 h 8526"/>
                    <a:gd name="connsiteX41" fmla="*/ 0 w 10000"/>
                    <a:gd name="connsiteY41" fmla="*/ 4124 h 8526"/>
                    <a:gd name="connsiteX42" fmla="*/ 0 w 10000"/>
                    <a:gd name="connsiteY42" fmla="*/ 4004 h 8526"/>
                    <a:gd name="connsiteX43" fmla="*/ 0 w 10000"/>
                    <a:gd name="connsiteY43" fmla="*/ 4004 h 8526"/>
                    <a:gd name="connsiteX44" fmla="*/ 0 w 10000"/>
                    <a:gd name="connsiteY44" fmla="*/ 3944 h 8526"/>
                    <a:gd name="connsiteX45" fmla="*/ 27 w 10000"/>
                    <a:gd name="connsiteY45" fmla="*/ 3944 h 8526"/>
                    <a:gd name="connsiteX46" fmla="*/ 5281 w 10000"/>
                    <a:gd name="connsiteY46" fmla="*/ 3944 h 8526"/>
                    <a:gd name="connsiteX47" fmla="*/ 5281 w 10000"/>
                    <a:gd name="connsiteY47" fmla="*/ 3944 h 8526"/>
                    <a:gd name="connsiteX48" fmla="*/ 5319 w 10000"/>
                    <a:gd name="connsiteY48" fmla="*/ 3944 h 8526"/>
                    <a:gd name="connsiteX49" fmla="*/ 5370 w 10000"/>
                    <a:gd name="connsiteY49" fmla="*/ 4004 h 8526"/>
                    <a:gd name="connsiteX50" fmla="*/ 5393 w 10000"/>
                    <a:gd name="connsiteY50" fmla="*/ 4064 h 8526"/>
                    <a:gd name="connsiteX51" fmla="*/ 5431 w 10000"/>
                    <a:gd name="connsiteY51" fmla="*/ 4263 h 8526"/>
                    <a:gd name="connsiteX52" fmla="*/ 5454 w 10000"/>
                    <a:gd name="connsiteY52" fmla="*/ 4382 h 8526"/>
                    <a:gd name="connsiteX53" fmla="*/ 5481 w 10000"/>
                    <a:gd name="connsiteY53" fmla="*/ 4582 h 8526"/>
                    <a:gd name="connsiteX54" fmla="*/ 5493 w 10000"/>
                    <a:gd name="connsiteY54" fmla="*/ 4781 h 8526"/>
                    <a:gd name="connsiteX55" fmla="*/ 5493 w 10000"/>
                    <a:gd name="connsiteY55" fmla="*/ 5040 h 8526"/>
                    <a:gd name="connsiteX56" fmla="*/ 5493 w 10000"/>
                    <a:gd name="connsiteY56" fmla="*/ 7430 h 8526"/>
                    <a:gd name="connsiteX57" fmla="*/ 5493 w 10000"/>
                    <a:gd name="connsiteY57" fmla="*/ 7430 h 8526"/>
                    <a:gd name="connsiteX58" fmla="*/ 5504 w 10000"/>
                    <a:gd name="connsiteY58" fmla="*/ 7749 h 8526"/>
                    <a:gd name="connsiteX59" fmla="*/ 5543 w 10000"/>
                    <a:gd name="connsiteY59" fmla="*/ 8068 h 8526"/>
                    <a:gd name="connsiteX60" fmla="*/ 5593 w 10000"/>
                    <a:gd name="connsiteY60" fmla="*/ 8187 h 8526"/>
                    <a:gd name="connsiteX61" fmla="*/ 5654 w 10000"/>
                    <a:gd name="connsiteY61" fmla="*/ 8267 h 8526"/>
                    <a:gd name="connsiteX62" fmla="*/ 8857 w 10000"/>
                    <a:gd name="connsiteY62" fmla="*/ 8267 h 8526"/>
                    <a:gd name="connsiteX63" fmla="*/ 8857 w 10000"/>
                    <a:gd name="connsiteY63" fmla="*/ 8267 h 8526"/>
                    <a:gd name="connsiteX64" fmla="*/ 8918 w 10000"/>
                    <a:gd name="connsiteY64" fmla="*/ 8187 h 8526"/>
                    <a:gd name="connsiteX65" fmla="*/ 8968 w 10000"/>
                    <a:gd name="connsiteY65" fmla="*/ 8068 h 8526"/>
                    <a:gd name="connsiteX66" fmla="*/ 9007 w 10000"/>
                    <a:gd name="connsiteY66" fmla="*/ 7749 h 8526"/>
                    <a:gd name="connsiteX67" fmla="*/ 9018 w 10000"/>
                    <a:gd name="connsiteY67" fmla="*/ 7430 h 8526"/>
                    <a:gd name="connsiteX68" fmla="*/ 9018 w 10000"/>
                    <a:gd name="connsiteY68" fmla="*/ 1096 h 8526"/>
                    <a:gd name="connsiteX69" fmla="*/ 9018 w 10000"/>
                    <a:gd name="connsiteY69" fmla="*/ 1096 h 8526"/>
                    <a:gd name="connsiteX70" fmla="*/ 9018 w 10000"/>
                    <a:gd name="connsiteY70" fmla="*/ 916 h 8526"/>
                    <a:gd name="connsiteX71" fmla="*/ 9030 w 10000"/>
                    <a:gd name="connsiteY71" fmla="*/ 717 h 8526"/>
                    <a:gd name="connsiteX72" fmla="*/ 9053 w 10000"/>
                    <a:gd name="connsiteY72" fmla="*/ 518 h 8526"/>
                    <a:gd name="connsiteX73" fmla="*/ 9080 w 10000"/>
                    <a:gd name="connsiteY73" fmla="*/ 319 h 8526"/>
                    <a:gd name="connsiteX74" fmla="*/ 9103 w 10000"/>
                    <a:gd name="connsiteY74" fmla="*/ 199 h 8526"/>
                    <a:gd name="connsiteX75" fmla="*/ 9142 w 10000"/>
                    <a:gd name="connsiteY75" fmla="*/ 139 h 8526"/>
                    <a:gd name="connsiteX76" fmla="*/ 9180 w 10000"/>
                    <a:gd name="connsiteY76" fmla="*/ 80 h 8526"/>
                    <a:gd name="connsiteX77" fmla="*/ 9230 w 10000"/>
                    <a:gd name="connsiteY77" fmla="*/ 0 h 8526"/>
                    <a:gd name="connsiteX78" fmla="*/ 9788 w 10000"/>
                    <a:gd name="connsiteY78" fmla="*/ 0 h 8526"/>
                    <a:gd name="connsiteX79" fmla="*/ 9788 w 10000"/>
                    <a:gd name="connsiteY79" fmla="*/ 0 h 8526"/>
                    <a:gd name="connsiteX80" fmla="*/ 9827 w 10000"/>
                    <a:gd name="connsiteY80" fmla="*/ 80 h 8526"/>
                    <a:gd name="connsiteX81" fmla="*/ 9877 w 10000"/>
                    <a:gd name="connsiteY81" fmla="*/ 139 h 8526"/>
                    <a:gd name="connsiteX82" fmla="*/ 9915 w 10000"/>
                    <a:gd name="connsiteY82" fmla="*/ 199 h 8526"/>
                    <a:gd name="connsiteX83" fmla="*/ 9938 w 10000"/>
                    <a:gd name="connsiteY83" fmla="*/ 319 h 8526"/>
                    <a:gd name="connsiteX84" fmla="*/ 9965 w 10000"/>
                    <a:gd name="connsiteY84" fmla="*/ 518 h 8526"/>
                    <a:gd name="connsiteX85" fmla="*/ 9988 w 10000"/>
                    <a:gd name="connsiteY85" fmla="*/ 717 h 8526"/>
                    <a:gd name="connsiteX86" fmla="*/ 10000 w 10000"/>
                    <a:gd name="connsiteY86" fmla="*/ 916 h 8526"/>
                    <a:gd name="connsiteX87" fmla="*/ 10000 w 10000"/>
                    <a:gd name="connsiteY87" fmla="*/ 1096 h 8526"/>
                    <a:gd name="connsiteX0" fmla="*/ 10000 w 10000"/>
                    <a:gd name="connsiteY0" fmla="*/ 1285 h 10000"/>
                    <a:gd name="connsiteX1" fmla="*/ 9950 w 10000"/>
                    <a:gd name="connsiteY1" fmla="*/ 1285 h 10000"/>
                    <a:gd name="connsiteX2" fmla="*/ 9950 w 10000"/>
                    <a:gd name="connsiteY2" fmla="*/ 1285 h 10000"/>
                    <a:gd name="connsiteX3" fmla="*/ 9938 w 10000"/>
                    <a:gd name="connsiteY3" fmla="*/ 911 h 10000"/>
                    <a:gd name="connsiteX4" fmla="*/ 9900 w 10000"/>
                    <a:gd name="connsiteY4" fmla="*/ 608 h 10000"/>
                    <a:gd name="connsiteX5" fmla="*/ 9854 w 10000"/>
                    <a:gd name="connsiteY5" fmla="*/ 374 h 10000"/>
                    <a:gd name="connsiteX6" fmla="*/ 9788 w 10000"/>
                    <a:gd name="connsiteY6" fmla="*/ 304 h 10000"/>
                    <a:gd name="connsiteX7" fmla="*/ 9230 w 10000"/>
                    <a:gd name="connsiteY7" fmla="*/ 304 h 10000"/>
                    <a:gd name="connsiteX8" fmla="*/ 9230 w 10000"/>
                    <a:gd name="connsiteY8" fmla="*/ 304 h 10000"/>
                    <a:gd name="connsiteX9" fmla="*/ 9169 w 10000"/>
                    <a:gd name="connsiteY9" fmla="*/ 374 h 10000"/>
                    <a:gd name="connsiteX10" fmla="*/ 9103 w 10000"/>
                    <a:gd name="connsiteY10" fmla="*/ 608 h 10000"/>
                    <a:gd name="connsiteX11" fmla="*/ 9080 w 10000"/>
                    <a:gd name="connsiteY11" fmla="*/ 911 h 10000"/>
                    <a:gd name="connsiteX12" fmla="*/ 9069 w 10000"/>
                    <a:gd name="connsiteY12" fmla="*/ 1285 h 10000"/>
                    <a:gd name="connsiteX13" fmla="*/ 9069 w 10000"/>
                    <a:gd name="connsiteY13" fmla="*/ 8715 h 10000"/>
                    <a:gd name="connsiteX14" fmla="*/ 9069 w 10000"/>
                    <a:gd name="connsiteY14" fmla="*/ 8715 h 10000"/>
                    <a:gd name="connsiteX15" fmla="*/ 9053 w 10000"/>
                    <a:gd name="connsiteY15" fmla="*/ 8995 h 10000"/>
                    <a:gd name="connsiteX16" fmla="*/ 9042 w 10000"/>
                    <a:gd name="connsiteY16" fmla="*/ 9229 h 10000"/>
                    <a:gd name="connsiteX17" fmla="*/ 9030 w 10000"/>
                    <a:gd name="connsiteY17" fmla="*/ 9463 h 10000"/>
                    <a:gd name="connsiteX18" fmla="*/ 9007 w 10000"/>
                    <a:gd name="connsiteY18" fmla="*/ 9602 h 10000"/>
                    <a:gd name="connsiteX19" fmla="*/ 8968 w 10000"/>
                    <a:gd name="connsiteY19" fmla="*/ 9767 h 10000"/>
                    <a:gd name="connsiteX20" fmla="*/ 8930 w 10000"/>
                    <a:gd name="connsiteY20" fmla="*/ 9906 h 10000"/>
                    <a:gd name="connsiteX21" fmla="*/ 8891 w 10000"/>
                    <a:gd name="connsiteY21" fmla="*/ 10000 h 10000"/>
                    <a:gd name="connsiteX22" fmla="*/ 8857 w 10000"/>
                    <a:gd name="connsiteY22" fmla="*/ 10000 h 10000"/>
                    <a:gd name="connsiteX23" fmla="*/ 5654 w 10000"/>
                    <a:gd name="connsiteY23" fmla="*/ 10000 h 10000"/>
                    <a:gd name="connsiteX24" fmla="*/ 5654 w 10000"/>
                    <a:gd name="connsiteY24" fmla="*/ 10000 h 10000"/>
                    <a:gd name="connsiteX25" fmla="*/ 5620 w 10000"/>
                    <a:gd name="connsiteY25" fmla="*/ 10000 h 10000"/>
                    <a:gd name="connsiteX26" fmla="*/ 5581 w 10000"/>
                    <a:gd name="connsiteY26" fmla="*/ 9906 h 10000"/>
                    <a:gd name="connsiteX27" fmla="*/ 5543 w 10000"/>
                    <a:gd name="connsiteY27" fmla="*/ 9767 h 10000"/>
                    <a:gd name="connsiteX28" fmla="*/ 5504 w 10000"/>
                    <a:gd name="connsiteY28" fmla="*/ 9602 h 10000"/>
                    <a:gd name="connsiteX29" fmla="*/ 5481 w 10000"/>
                    <a:gd name="connsiteY29" fmla="*/ 9463 h 10000"/>
                    <a:gd name="connsiteX30" fmla="*/ 5470 w 10000"/>
                    <a:gd name="connsiteY30" fmla="*/ 9229 h 10000"/>
                    <a:gd name="connsiteX31" fmla="*/ 5454 w 10000"/>
                    <a:gd name="connsiteY31" fmla="*/ 8995 h 10000"/>
                    <a:gd name="connsiteX32" fmla="*/ 5443 w 10000"/>
                    <a:gd name="connsiteY32" fmla="*/ 8715 h 10000"/>
                    <a:gd name="connsiteX33" fmla="*/ 5443 w 10000"/>
                    <a:gd name="connsiteY33" fmla="*/ 5911 h 10000"/>
                    <a:gd name="connsiteX34" fmla="*/ 5443 w 10000"/>
                    <a:gd name="connsiteY34" fmla="*/ 5911 h 10000"/>
                    <a:gd name="connsiteX35" fmla="*/ 5431 w 10000"/>
                    <a:gd name="connsiteY35" fmla="*/ 5443 h 10000"/>
                    <a:gd name="connsiteX36" fmla="*/ 5393 w 10000"/>
                    <a:gd name="connsiteY36" fmla="*/ 5140 h 10000"/>
                    <a:gd name="connsiteX37" fmla="*/ 5343 w 10000"/>
                    <a:gd name="connsiteY37" fmla="*/ 4930 h 10000"/>
                    <a:gd name="connsiteX38" fmla="*/ 5281 w 10000"/>
                    <a:gd name="connsiteY38" fmla="*/ 4837 h 10000"/>
                    <a:gd name="connsiteX39" fmla="*/ 27 w 10000"/>
                    <a:gd name="connsiteY39" fmla="*/ 4837 h 10000"/>
                    <a:gd name="connsiteX40" fmla="*/ 27 w 10000"/>
                    <a:gd name="connsiteY40" fmla="*/ 4837 h 10000"/>
                    <a:gd name="connsiteX41" fmla="*/ 0 w 10000"/>
                    <a:gd name="connsiteY41" fmla="*/ 4837 h 10000"/>
                    <a:gd name="connsiteX42" fmla="*/ 0 w 10000"/>
                    <a:gd name="connsiteY42" fmla="*/ 4696 h 10000"/>
                    <a:gd name="connsiteX43" fmla="*/ 0 w 10000"/>
                    <a:gd name="connsiteY43" fmla="*/ 4696 h 10000"/>
                    <a:gd name="connsiteX44" fmla="*/ 0 w 10000"/>
                    <a:gd name="connsiteY44" fmla="*/ 4626 h 10000"/>
                    <a:gd name="connsiteX45" fmla="*/ 5281 w 10000"/>
                    <a:gd name="connsiteY45" fmla="*/ 4626 h 10000"/>
                    <a:gd name="connsiteX46" fmla="*/ 5281 w 10000"/>
                    <a:gd name="connsiteY46" fmla="*/ 4626 h 10000"/>
                    <a:gd name="connsiteX47" fmla="*/ 5319 w 10000"/>
                    <a:gd name="connsiteY47" fmla="*/ 4626 h 10000"/>
                    <a:gd name="connsiteX48" fmla="*/ 5370 w 10000"/>
                    <a:gd name="connsiteY48" fmla="*/ 4696 h 10000"/>
                    <a:gd name="connsiteX49" fmla="*/ 5393 w 10000"/>
                    <a:gd name="connsiteY49" fmla="*/ 4767 h 10000"/>
                    <a:gd name="connsiteX50" fmla="*/ 5431 w 10000"/>
                    <a:gd name="connsiteY50" fmla="*/ 5000 h 10000"/>
                    <a:gd name="connsiteX51" fmla="*/ 5454 w 10000"/>
                    <a:gd name="connsiteY51" fmla="*/ 5140 h 10000"/>
                    <a:gd name="connsiteX52" fmla="*/ 5481 w 10000"/>
                    <a:gd name="connsiteY52" fmla="*/ 5374 h 10000"/>
                    <a:gd name="connsiteX53" fmla="*/ 5493 w 10000"/>
                    <a:gd name="connsiteY53" fmla="*/ 5608 h 10000"/>
                    <a:gd name="connsiteX54" fmla="*/ 5493 w 10000"/>
                    <a:gd name="connsiteY54" fmla="*/ 5911 h 10000"/>
                    <a:gd name="connsiteX55" fmla="*/ 5493 w 10000"/>
                    <a:gd name="connsiteY55" fmla="*/ 8715 h 10000"/>
                    <a:gd name="connsiteX56" fmla="*/ 5493 w 10000"/>
                    <a:gd name="connsiteY56" fmla="*/ 8715 h 10000"/>
                    <a:gd name="connsiteX57" fmla="*/ 5504 w 10000"/>
                    <a:gd name="connsiteY57" fmla="*/ 9089 h 10000"/>
                    <a:gd name="connsiteX58" fmla="*/ 5543 w 10000"/>
                    <a:gd name="connsiteY58" fmla="*/ 9463 h 10000"/>
                    <a:gd name="connsiteX59" fmla="*/ 5593 w 10000"/>
                    <a:gd name="connsiteY59" fmla="*/ 9602 h 10000"/>
                    <a:gd name="connsiteX60" fmla="*/ 5654 w 10000"/>
                    <a:gd name="connsiteY60" fmla="*/ 9696 h 10000"/>
                    <a:gd name="connsiteX61" fmla="*/ 8857 w 10000"/>
                    <a:gd name="connsiteY61" fmla="*/ 9696 h 10000"/>
                    <a:gd name="connsiteX62" fmla="*/ 8857 w 10000"/>
                    <a:gd name="connsiteY62" fmla="*/ 9696 h 10000"/>
                    <a:gd name="connsiteX63" fmla="*/ 8918 w 10000"/>
                    <a:gd name="connsiteY63" fmla="*/ 9602 h 10000"/>
                    <a:gd name="connsiteX64" fmla="*/ 8968 w 10000"/>
                    <a:gd name="connsiteY64" fmla="*/ 9463 h 10000"/>
                    <a:gd name="connsiteX65" fmla="*/ 9007 w 10000"/>
                    <a:gd name="connsiteY65" fmla="*/ 9089 h 10000"/>
                    <a:gd name="connsiteX66" fmla="*/ 9018 w 10000"/>
                    <a:gd name="connsiteY66" fmla="*/ 8715 h 10000"/>
                    <a:gd name="connsiteX67" fmla="*/ 9018 w 10000"/>
                    <a:gd name="connsiteY67" fmla="*/ 1285 h 10000"/>
                    <a:gd name="connsiteX68" fmla="*/ 9018 w 10000"/>
                    <a:gd name="connsiteY68" fmla="*/ 1285 h 10000"/>
                    <a:gd name="connsiteX69" fmla="*/ 9018 w 10000"/>
                    <a:gd name="connsiteY69" fmla="*/ 1074 h 10000"/>
                    <a:gd name="connsiteX70" fmla="*/ 9030 w 10000"/>
                    <a:gd name="connsiteY70" fmla="*/ 841 h 10000"/>
                    <a:gd name="connsiteX71" fmla="*/ 9053 w 10000"/>
                    <a:gd name="connsiteY71" fmla="*/ 608 h 10000"/>
                    <a:gd name="connsiteX72" fmla="*/ 9080 w 10000"/>
                    <a:gd name="connsiteY72" fmla="*/ 374 h 10000"/>
                    <a:gd name="connsiteX73" fmla="*/ 9103 w 10000"/>
                    <a:gd name="connsiteY73" fmla="*/ 233 h 10000"/>
                    <a:gd name="connsiteX74" fmla="*/ 9142 w 10000"/>
                    <a:gd name="connsiteY74" fmla="*/ 163 h 10000"/>
                    <a:gd name="connsiteX75" fmla="*/ 9180 w 10000"/>
                    <a:gd name="connsiteY75" fmla="*/ 94 h 10000"/>
                    <a:gd name="connsiteX76" fmla="*/ 9230 w 10000"/>
                    <a:gd name="connsiteY76" fmla="*/ 0 h 10000"/>
                    <a:gd name="connsiteX77" fmla="*/ 9788 w 10000"/>
                    <a:gd name="connsiteY77" fmla="*/ 0 h 10000"/>
                    <a:gd name="connsiteX78" fmla="*/ 9788 w 10000"/>
                    <a:gd name="connsiteY78" fmla="*/ 0 h 10000"/>
                    <a:gd name="connsiteX79" fmla="*/ 9827 w 10000"/>
                    <a:gd name="connsiteY79" fmla="*/ 94 h 10000"/>
                    <a:gd name="connsiteX80" fmla="*/ 9877 w 10000"/>
                    <a:gd name="connsiteY80" fmla="*/ 163 h 10000"/>
                    <a:gd name="connsiteX81" fmla="*/ 9915 w 10000"/>
                    <a:gd name="connsiteY81" fmla="*/ 233 h 10000"/>
                    <a:gd name="connsiteX82" fmla="*/ 9938 w 10000"/>
                    <a:gd name="connsiteY82" fmla="*/ 374 h 10000"/>
                    <a:gd name="connsiteX83" fmla="*/ 9965 w 10000"/>
                    <a:gd name="connsiteY83" fmla="*/ 608 h 10000"/>
                    <a:gd name="connsiteX84" fmla="*/ 9988 w 10000"/>
                    <a:gd name="connsiteY84" fmla="*/ 841 h 10000"/>
                    <a:gd name="connsiteX85" fmla="*/ 10000 w 10000"/>
                    <a:gd name="connsiteY85" fmla="*/ 1074 h 10000"/>
                    <a:gd name="connsiteX86" fmla="*/ 10000 w 10000"/>
                    <a:gd name="connsiteY86" fmla="*/ 1285 h 10000"/>
                    <a:gd name="connsiteX0" fmla="*/ 10000 w 10000"/>
                    <a:gd name="connsiteY0" fmla="*/ 1285 h 10000"/>
                    <a:gd name="connsiteX1" fmla="*/ 9950 w 10000"/>
                    <a:gd name="connsiteY1" fmla="*/ 1285 h 10000"/>
                    <a:gd name="connsiteX2" fmla="*/ 9950 w 10000"/>
                    <a:gd name="connsiteY2" fmla="*/ 1285 h 10000"/>
                    <a:gd name="connsiteX3" fmla="*/ 9938 w 10000"/>
                    <a:gd name="connsiteY3" fmla="*/ 911 h 10000"/>
                    <a:gd name="connsiteX4" fmla="*/ 9900 w 10000"/>
                    <a:gd name="connsiteY4" fmla="*/ 608 h 10000"/>
                    <a:gd name="connsiteX5" fmla="*/ 9854 w 10000"/>
                    <a:gd name="connsiteY5" fmla="*/ 374 h 10000"/>
                    <a:gd name="connsiteX6" fmla="*/ 9788 w 10000"/>
                    <a:gd name="connsiteY6" fmla="*/ 304 h 10000"/>
                    <a:gd name="connsiteX7" fmla="*/ 9230 w 10000"/>
                    <a:gd name="connsiteY7" fmla="*/ 304 h 10000"/>
                    <a:gd name="connsiteX8" fmla="*/ 9230 w 10000"/>
                    <a:gd name="connsiteY8" fmla="*/ 304 h 10000"/>
                    <a:gd name="connsiteX9" fmla="*/ 9169 w 10000"/>
                    <a:gd name="connsiteY9" fmla="*/ 374 h 10000"/>
                    <a:gd name="connsiteX10" fmla="*/ 9103 w 10000"/>
                    <a:gd name="connsiteY10" fmla="*/ 608 h 10000"/>
                    <a:gd name="connsiteX11" fmla="*/ 9080 w 10000"/>
                    <a:gd name="connsiteY11" fmla="*/ 911 h 10000"/>
                    <a:gd name="connsiteX12" fmla="*/ 9069 w 10000"/>
                    <a:gd name="connsiteY12" fmla="*/ 1285 h 10000"/>
                    <a:gd name="connsiteX13" fmla="*/ 9069 w 10000"/>
                    <a:gd name="connsiteY13" fmla="*/ 8715 h 10000"/>
                    <a:gd name="connsiteX14" fmla="*/ 9069 w 10000"/>
                    <a:gd name="connsiteY14" fmla="*/ 8715 h 10000"/>
                    <a:gd name="connsiteX15" fmla="*/ 9053 w 10000"/>
                    <a:gd name="connsiteY15" fmla="*/ 8995 h 10000"/>
                    <a:gd name="connsiteX16" fmla="*/ 9042 w 10000"/>
                    <a:gd name="connsiteY16" fmla="*/ 9229 h 10000"/>
                    <a:gd name="connsiteX17" fmla="*/ 9030 w 10000"/>
                    <a:gd name="connsiteY17" fmla="*/ 9463 h 10000"/>
                    <a:gd name="connsiteX18" fmla="*/ 9007 w 10000"/>
                    <a:gd name="connsiteY18" fmla="*/ 9602 h 10000"/>
                    <a:gd name="connsiteX19" fmla="*/ 8968 w 10000"/>
                    <a:gd name="connsiteY19" fmla="*/ 9767 h 10000"/>
                    <a:gd name="connsiteX20" fmla="*/ 8930 w 10000"/>
                    <a:gd name="connsiteY20" fmla="*/ 9906 h 10000"/>
                    <a:gd name="connsiteX21" fmla="*/ 8891 w 10000"/>
                    <a:gd name="connsiteY21" fmla="*/ 10000 h 10000"/>
                    <a:gd name="connsiteX22" fmla="*/ 8857 w 10000"/>
                    <a:gd name="connsiteY22" fmla="*/ 10000 h 10000"/>
                    <a:gd name="connsiteX23" fmla="*/ 5654 w 10000"/>
                    <a:gd name="connsiteY23" fmla="*/ 10000 h 10000"/>
                    <a:gd name="connsiteX24" fmla="*/ 5654 w 10000"/>
                    <a:gd name="connsiteY24" fmla="*/ 10000 h 10000"/>
                    <a:gd name="connsiteX25" fmla="*/ 5620 w 10000"/>
                    <a:gd name="connsiteY25" fmla="*/ 10000 h 10000"/>
                    <a:gd name="connsiteX26" fmla="*/ 5581 w 10000"/>
                    <a:gd name="connsiteY26" fmla="*/ 9906 h 10000"/>
                    <a:gd name="connsiteX27" fmla="*/ 5543 w 10000"/>
                    <a:gd name="connsiteY27" fmla="*/ 9767 h 10000"/>
                    <a:gd name="connsiteX28" fmla="*/ 5504 w 10000"/>
                    <a:gd name="connsiteY28" fmla="*/ 9602 h 10000"/>
                    <a:gd name="connsiteX29" fmla="*/ 5481 w 10000"/>
                    <a:gd name="connsiteY29" fmla="*/ 9463 h 10000"/>
                    <a:gd name="connsiteX30" fmla="*/ 5470 w 10000"/>
                    <a:gd name="connsiteY30" fmla="*/ 9229 h 10000"/>
                    <a:gd name="connsiteX31" fmla="*/ 5454 w 10000"/>
                    <a:gd name="connsiteY31" fmla="*/ 8995 h 10000"/>
                    <a:gd name="connsiteX32" fmla="*/ 5443 w 10000"/>
                    <a:gd name="connsiteY32" fmla="*/ 8715 h 10000"/>
                    <a:gd name="connsiteX33" fmla="*/ 5443 w 10000"/>
                    <a:gd name="connsiteY33" fmla="*/ 5911 h 10000"/>
                    <a:gd name="connsiteX34" fmla="*/ 5443 w 10000"/>
                    <a:gd name="connsiteY34" fmla="*/ 5911 h 10000"/>
                    <a:gd name="connsiteX35" fmla="*/ 5431 w 10000"/>
                    <a:gd name="connsiteY35" fmla="*/ 5443 h 10000"/>
                    <a:gd name="connsiteX36" fmla="*/ 5393 w 10000"/>
                    <a:gd name="connsiteY36" fmla="*/ 5140 h 10000"/>
                    <a:gd name="connsiteX37" fmla="*/ 5343 w 10000"/>
                    <a:gd name="connsiteY37" fmla="*/ 4930 h 10000"/>
                    <a:gd name="connsiteX38" fmla="*/ 5281 w 10000"/>
                    <a:gd name="connsiteY38" fmla="*/ 4837 h 10000"/>
                    <a:gd name="connsiteX39" fmla="*/ 27 w 10000"/>
                    <a:gd name="connsiteY39" fmla="*/ 4837 h 10000"/>
                    <a:gd name="connsiteX40" fmla="*/ 27 w 10000"/>
                    <a:gd name="connsiteY40" fmla="*/ 4837 h 10000"/>
                    <a:gd name="connsiteX41" fmla="*/ 0 w 10000"/>
                    <a:gd name="connsiteY41" fmla="*/ 4837 h 10000"/>
                    <a:gd name="connsiteX42" fmla="*/ 0 w 10000"/>
                    <a:gd name="connsiteY42" fmla="*/ 4696 h 10000"/>
                    <a:gd name="connsiteX43" fmla="*/ 0 w 10000"/>
                    <a:gd name="connsiteY43" fmla="*/ 4696 h 10000"/>
                    <a:gd name="connsiteX44" fmla="*/ 5281 w 10000"/>
                    <a:gd name="connsiteY44" fmla="*/ 4626 h 10000"/>
                    <a:gd name="connsiteX45" fmla="*/ 5281 w 10000"/>
                    <a:gd name="connsiteY45" fmla="*/ 4626 h 10000"/>
                    <a:gd name="connsiteX46" fmla="*/ 5319 w 10000"/>
                    <a:gd name="connsiteY46" fmla="*/ 4626 h 10000"/>
                    <a:gd name="connsiteX47" fmla="*/ 5370 w 10000"/>
                    <a:gd name="connsiteY47" fmla="*/ 4696 h 10000"/>
                    <a:gd name="connsiteX48" fmla="*/ 5393 w 10000"/>
                    <a:gd name="connsiteY48" fmla="*/ 4767 h 10000"/>
                    <a:gd name="connsiteX49" fmla="*/ 5431 w 10000"/>
                    <a:gd name="connsiteY49" fmla="*/ 5000 h 10000"/>
                    <a:gd name="connsiteX50" fmla="*/ 5454 w 10000"/>
                    <a:gd name="connsiteY50" fmla="*/ 5140 h 10000"/>
                    <a:gd name="connsiteX51" fmla="*/ 5481 w 10000"/>
                    <a:gd name="connsiteY51" fmla="*/ 5374 h 10000"/>
                    <a:gd name="connsiteX52" fmla="*/ 5493 w 10000"/>
                    <a:gd name="connsiteY52" fmla="*/ 5608 h 10000"/>
                    <a:gd name="connsiteX53" fmla="*/ 5493 w 10000"/>
                    <a:gd name="connsiteY53" fmla="*/ 5911 h 10000"/>
                    <a:gd name="connsiteX54" fmla="*/ 5493 w 10000"/>
                    <a:gd name="connsiteY54" fmla="*/ 8715 h 10000"/>
                    <a:gd name="connsiteX55" fmla="*/ 5493 w 10000"/>
                    <a:gd name="connsiteY55" fmla="*/ 8715 h 10000"/>
                    <a:gd name="connsiteX56" fmla="*/ 5504 w 10000"/>
                    <a:gd name="connsiteY56" fmla="*/ 9089 h 10000"/>
                    <a:gd name="connsiteX57" fmla="*/ 5543 w 10000"/>
                    <a:gd name="connsiteY57" fmla="*/ 9463 h 10000"/>
                    <a:gd name="connsiteX58" fmla="*/ 5593 w 10000"/>
                    <a:gd name="connsiteY58" fmla="*/ 9602 h 10000"/>
                    <a:gd name="connsiteX59" fmla="*/ 5654 w 10000"/>
                    <a:gd name="connsiteY59" fmla="*/ 9696 h 10000"/>
                    <a:gd name="connsiteX60" fmla="*/ 8857 w 10000"/>
                    <a:gd name="connsiteY60" fmla="*/ 9696 h 10000"/>
                    <a:gd name="connsiteX61" fmla="*/ 8857 w 10000"/>
                    <a:gd name="connsiteY61" fmla="*/ 9696 h 10000"/>
                    <a:gd name="connsiteX62" fmla="*/ 8918 w 10000"/>
                    <a:gd name="connsiteY62" fmla="*/ 9602 h 10000"/>
                    <a:gd name="connsiteX63" fmla="*/ 8968 w 10000"/>
                    <a:gd name="connsiteY63" fmla="*/ 9463 h 10000"/>
                    <a:gd name="connsiteX64" fmla="*/ 9007 w 10000"/>
                    <a:gd name="connsiteY64" fmla="*/ 9089 h 10000"/>
                    <a:gd name="connsiteX65" fmla="*/ 9018 w 10000"/>
                    <a:gd name="connsiteY65" fmla="*/ 8715 h 10000"/>
                    <a:gd name="connsiteX66" fmla="*/ 9018 w 10000"/>
                    <a:gd name="connsiteY66" fmla="*/ 1285 h 10000"/>
                    <a:gd name="connsiteX67" fmla="*/ 9018 w 10000"/>
                    <a:gd name="connsiteY67" fmla="*/ 1285 h 10000"/>
                    <a:gd name="connsiteX68" fmla="*/ 9018 w 10000"/>
                    <a:gd name="connsiteY68" fmla="*/ 1074 h 10000"/>
                    <a:gd name="connsiteX69" fmla="*/ 9030 w 10000"/>
                    <a:gd name="connsiteY69" fmla="*/ 841 h 10000"/>
                    <a:gd name="connsiteX70" fmla="*/ 9053 w 10000"/>
                    <a:gd name="connsiteY70" fmla="*/ 608 h 10000"/>
                    <a:gd name="connsiteX71" fmla="*/ 9080 w 10000"/>
                    <a:gd name="connsiteY71" fmla="*/ 374 h 10000"/>
                    <a:gd name="connsiteX72" fmla="*/ 9103 w 10000"/>
                    <a:gd name="connsiteY72" fmla="*/ 233 h 10000"/>
                    <a:gd name="connsiteX73" fmla="*/ 9142 w 10000"/>
                    <a:gd name="connsiteY73" fmla="*/ 163 h 10000"/>
                    <a:gd name="connsiteX74" fmla="*/ 9180 w 10000"/>
                    <a:gd name="connsiteY74" fmla="*/ 94 h 10000"/>
                    <a:gd name="connsiteX75" fmla="*/ 9230 w 10000"/>
                    <a:gd name="connsiteY75" fmla="*/ 0 h 10000"/>
                    <a:gd name="connsiteX76" fmla="*/ 9788 w 10000"/>
                    <a:gd name="connsiteY76" fmla="*/ 0 h 10000"/>
                    <a:gd name="connsiteX77" fmla="*/ 9788 w 10000"/>
                    <a:gd name="connsiteY77" fmla="*/ 0 h 10000"/>
                    <a:gd name="connsiteX78" fmla="*/ 9827 w 10000"/>
                    <a:gd name="connsiteY78" fmla="*/ 94 h 10000"/>
                    <a:gd name="connsiteX79" fmla="*/ 9877 w 10000"/>
                    <a:gd name="connsiteY79" fmla="*/ 163 h 10000"/>
                    <a:gd name="connsiteX80" fmla="*/ 9915 w 10000"/>
                    <a:gd name="connsiteY80" fmla="*/ 233 h 10000"/>
                    <a:gd name="connsiteX81" fmla="*/ 9938 w 10000"/>
                    <a:gd name="connsiteY81" fmla="*/ 374 h 10000"/>
                    <a:gd name="connsiteX82" fmla="*/ 9965 w 10000"/>
                    <a:gd name="connsiteY82" fmla="*/ 608 h 10000"/>
                    <a:gd name="connsiteX83" fmla="*/ 9988 w 10000"/>
                    <a:gd name="connsiteY83" fmla="*/ 841 h 10000"/>
                    <a:gd name="connsiteX84" fmla="*/ 10000 w 10000"/>
                    <a:gd name="connsiteY84" fmla="*/ 1074 h 10000"/>
                    <a:gd name="connsiteX85" fmla="*/ 10000 w 10000"/>
                    <a:gd name="connsiteY85" fmla="*/ 1285 h 10000"/>
                    <a:gd name="connsiteX0" fmla="*/ 10000 w 10000"/>
                    <a:gd name="connsiteY0" fmla="*/ 1285 h 10000"/>
                    <a:gd name="connsiteX1" fmla="*/ 9950 w 10000"/>
                    <a:gd name="connsiteY1" fmla="*/ 1285 h 10000"/>
                    <a:gd name="connsiteX2" fmla="*/ 9950 w 10000"/>
                    <a:gd name="connsiteY2" fmla="*/ 1285 h 10000"/>
                    <a:gd name="connsiteX3" fmla="*/ 9938 w 10000"/>
                    <a:gd name="connsiteY3" fmla="*/ 911 h 10000"/>
                    <a:gd name="connsiteX4" fmla="*/ 9900 w 10000"/>
                    <a:gd name="connsiteY4" fmla="*/ 608 h 10000"/>
                    <a:gd name="connsiteX5" fmla="*/ 9854 w 10000"/>
                    <a:gd name="connsiteY5" fmla="*/ 374 h 10000"/>
                    <a:gd name="connsiteX6" fmla="*/ 9788 w 10000"/>
                    <a:gd name="connsiteY6" fmla="*/ 304 h 10000"/>
                    <a:gd name="connsiteX7" fmla="*/ 9230 w 10000"/>
                    <a:gd name="connsiteY7" fmla="*/ 304 h 10000"/>
                    <a:gd name="connsiteX8" fmla="*/ 9230 w 10000"/>
                    <a:gd name="connsiteY8" fmla="*/ 304 h 10000"/>
                    <a:gd name="connsiteX9" fmla="*/ 9169 w 10000"/>
                    <a:gd name="connsiteY9" fmla="*/ 374 h 10000"/>
                    <a:gd name="connsiteX10" fmla="*/ 9103 w 10000"/>
                    <a:gd name="connsiteY10" fmla="*/ 608 h 10000"/>
                    <a:gd name="connsiteX11" fmla="*/ 9080 w 10000"/>
                    <a:gd name="connsiteY11" fmla="*/ 911 h 10000"/>
                    <a:gd name="connsiteX12" fmla="*/ 9069 w 10000"/>
                    <a:gd name="connsiteY12" fmla="*/ 1285 h 10000"/>
                    <a:gd name="connsiteX13" fmla="*/ 9069 w 10000"/>
                    <a:gd name="connsiteY13" fmla="*/ 8715 h 10000"/>
                    <a:gd name="connsiteX14" fmla="*/ 9069 w 10000"/>
                    <a:gd name="connsiteY14" fmla="*/ 8715 h 10000"/>
                    <a:gd name="connsiteX15" fmla="*/ 9053 w 10000"/>
                    <a:gd name="connsiteY15" fmla="*/ 8995 h 10000"/>
                    <a:gd name="connsiteX16" fmla="*/ 9042 w 10000"/>
                    <a:gd name="connsiteY16" fmla="*/ 9229 h 10000"/>
                    <a:gd name="connsiteX17" fmla="*/ 9030 w 10000"/>
                    <a:gd name="connsiteY17" fmla="*/ 9463 h 10000"/>
                    <a:gd name="connsiteX18" fmla="*/ 9007 w 10000"/>
                    <a:gd name="connsiteY18" fmla="*/ 9602 h 10000"/>
                    <a:gd name="connsiteX19" fmla="*/ 8968 w 10000"/>
                    <a:gd name="connsiteY19" fmla="*/ 9767 h 10000"/>
                    <a:gd name="connsiteX20" fmla="*/ 8930 w 10000"/>
                    <a:gd name="connsiteY20" fmla="*/ 9906 h 10000"/>
                    <a:gd name="connsiteX21" fmla="*/ 8891 w 10000"/>
                    <a:gd name="connsiteY21" fmla="*/ 10000 h 10000"/>
                    <a:gd name="connsiteX22" fmla="*/ 8857 w 10000"/>
                    <a:gd name="connsiteY22" fmla="*/ 10000 h 10000"/>
                    <a:gd name="connsiteX23" fmla="*/ 5654 w 10000"/>
                    <a:gd name="connsiteY23" fmla="*/ 10000 h 10000"/>
                    <a:gd name="connsiteX24" fmla="*/ 5654 w 10000"/>
                    <a:gd name="connsiteY24" fmla="*/ 10000 h 10000"/>
                    <a:gd name="connsiteX25" fmla="*/ 5620 w 10000"/>
                    <a:gd name="connsiteY25" fmla="*/ 10000 h 10000"/>
                    <a:gd name="connsiteX26" fmla="*/ 5581 w 10000"/>
                    <a:gd name="connsiteY26" fmla="*/ 9906 h 10000"/>
                    <a:gd name="connsiteX27" fmla="*/ 5543 w 10000"/>
                    <a:gd name="connsiteY27" fmla="*/ 9767 h 10000"/>
                    <a:gd name="connsiteX28" fmla="*/ 5504 w 10000"/>
                    <a:gd name="connsiteY28" fmla="*/ 9602 h 10000"/>
                    <a:gd name="connsiteX29" fmla="*/ 5481 w 10000"/>
                    <a:gd name="connsiteY29" fmla="*/ 9463 h 10000"/>
                    <a:gd name="connsiteX30" fmla="*/ 5470 w 10000"/>
                    <a:gd name="connsiteY30" fmla="*/ 9229 h 10000"/>
                    <a:gd name="connsiteX31" fmla="*/ 5454 w 10000"/>
                    <a:gd name="connsiteY31" fmla="*/ 8995 h 10000"/>
                    <a:gd name="connsiteX32" fmla="*/ 5443 w 10000"/>
                    <a:gd name="connsiteY32" fmla="*/ 8715 h 10000"/>
                    <a:gd name="connsiteX33" fmla="*/ 5443 w 10000"/>
                    <a:gd name="connsiteY33" fmla="*/ 5911 h 10000"/>
                    <a:gd name="connsiteX34" fmla="*/ 5443 w 10000"/>
                    <a:gd name="connsiteY34" fmla="*/ 5911 h 10000"/>
                    <a:gd name="connsiteX35" fmla="*/ 5431 w 10000"/>
                    <a:gd name="connsiteY35" fmla="*/ 5443 h 10000"/>
                    <a:gd name="connsiteX36" fmla="*/ 5393 w 10000"/>
                    <a:gd name="connsiteY36" fmla="*/ 5140 h 10000"/>
                    <a:gd name="connsiteX37" fmla="*/ 5343 w 10000"/>
                    <a:gd name="connsiteY37" fmla="*/ 4930 h 10000"/>
                    <a:gd name="connsiteX38" fmla="*/ 5281 w 10000"/>
                    <a:gd name="connsiteY38" fmla="*/ 4837 h 10000"/>
                    <a:gd name="connsiteX39" fmla="*/ 27 w 10000"/>
                    <a:gd name="connsiteY39" fmla="*/ 4837 h 10000"/>
                    <a:gd name="connsiteX40" fmla="*/ 27 w 10000"/>
                    <a:gd name="connsiteY40" fmla="*/ 4837 h 10000"/>
                    <a:gd name="connsiteX41" fmla="*/ 0 w 10000"/>
                    <a:gd name="connsiteY41" fmla="*/ 4837 h 10000"/>
                    <a:gd name="connsiteX42" fmla="*/ 0 w 10000"/>
                    <a:gd name="connsiteY42" fmla="*/ 4696 h 10000"/>
                    <a:gd name="connsiteX43" fmla="*/ 5281 w 10000"/>
                    <a:gd name="connsiteY43" fmla="*/ 4626 h 10000"/>
                    <a:gd name="connsiteX44" fmla="*/ 5281 w 10000"/>
                    <a:gd name="connsiteY44" fmla="*/ 4626 h 10000"/>
                    <a:gd name="connsiteX45" fmla="*/ 5319 w 10000"/>
                    <a:gd name="connsiteY45" fmla="*/ 4626 h 10000"/>
                    <a:gd name="connsiteX46" fmla="*/ 5370 w 10000"/>
                    <a:gd name="connsiteY46" fmla="*/ 4696 h 10000"/>
                    <a:gd name="connsiteX47" fmla="*/ 5393 w 10000"/>
                    <a:gd name="connsiteY47" fmla="*/ 4767 h 10000"/>
                    <a:gd name="connsiteX48" fmla="*/ 5431 w 10000"/>
                    <a:gd name="connsiteY48" fmla="*/ 5000 h 10000"/>
                    <a:gd name="connsiteX49" fmla="*/ 5454 w 10000"/>
                    <a:gd name="connsiteY49" fmla="*/ 5140 h 10000"/>
                    <a:gd name="connsiteX50" fmla="*/ 5481 w 10000"/>
                    <a:gd name="connsiteY50" fmla="*/ 5374 h 10000"/>
                    <a:gd name="connsiteX51" fmla="*/ 5493 w 10000"/>
                    <a:gd name="connsiteY51" fmla="*/ 5608 h 10000"/>
                    <a:gd name="connsiteX52" fmla="*/ 5493 w 10000"/>
                    <a:gd name="connsiteY52" fmla="*/ 5911 h 10000"/>
                    <a:gd name="connsiteX53" fmla="*/ 5493 w 10000"/>
                    <a:gd name="connsiteY53" fmla="*/ 8715 h 10000"/>
                    <a:gd name="connsiteX54" fmla="*/ 5493 w 10000"/>
                    <a:gd name="connsiteY54" fmla="*/ 8715 h 10000"/>
                    <a:gd name="connsiteX55" fmla="*/ 5504 w 10000"/>
                    <a:gd name="connsiteY55" fmla="*/ 9089 h 10000"/>
                    <a:gd name="connsiteX56" fmla="*/ 5543 w 10000"/>
                    <a:gd name="connsiteY56" fmla="*/ 9463 h 10000"/>
                    <a:gd name="connsiteX57" fmla="*/ 5593 w 10000"/>
                    <a:gd name="connsiteY57" fmla="*/ 9602 h 10000"/>
                    <a:gd name="connsiteX58" fmla="*/ 5654 w 10000"/>
                    <a:gd name="connsiteY58" fmla="*/ 9696 h 10000"/>
                    <a:gd name="connsiteX59" fmla="*/ 8857 w 10000"/>
                    <a:gd name="connsiteY59" fmla="*/ 9696 h 10000"/>
                    <a:gd name="connsiteX60" fmla="*/ 8857 w 10000"/>
                    <a:gd name="connsiteY60" fmla="*/ 9696 h 10000"/>
                    <a:gd name="connsiteX61" fmla="*/ 8918 w 10000"/>
                    <a:gd name="connsiteY61" fmla="*/ 9602 h 10000"/>
                    <a:gd name="connsiteX62" fmla="*/ 8968 w 10000"/>
                    <a:gd name="connsiteY62" fmla="*/ 9463 h 10000"/>
                    <a:gd name="connsiteX63" fmla="*/ 9007 w 10000"/>
                    <a:gd name="connsiteY63" fmla="*/ 9089 h 10000"/>
                    <a:gd name="connsiteX64" fmla="*/ 9018 w 10000"/>
                    <a:gd name="connsiteY64" fmla="*/ 8715 h 10000"/>
                    <a:gd name="connsiteX65" fmla="*/ 9018 w 10000"/>
                    <a:gd name="connsiteY65" fmla="*/ 1285 h 10000"/>
                    <a:gd name="connsiteX66" fmla="*/ 9018 w 10000"/>
                    <a:gd name="connsiteY66" fmla="*/ 1285 h 10000"/>
                    <a:gd name="connsiteX67" fmla="*/ 9018 w 10000"/>
                    <a:gd name="connsiteY67" fmla="*/ 1074 h 10000"/>
                    <a:gd name="connsiteX68" fmla="*/ 9030 w 10000"/>
                    <a:gd name="connsiteY68" fmla="*/ 841 h 10000"/>
                    <a:gd name="connsiteX69" fmla="*/ 9053 w 10000"/>
                    <a:gd name="connsiteY69" fmla="*/ 608 h 10000"/>
                    <a:gd name="connsiteX70" fmla="*/ 9080 w 10000"/>
                    <a:gd name="connsiteY70" fmla="*/ 374 h 10000"/>
                    <a:gd name="connsiteX71" fmla="*/ 9103 w 10000"/>
                    <a:gd name="connsiteY71" fmla="*/ 233 h 10000"/>
                    <a:gd name="connsiteX72" fmla="*/ 9142 w 10000"/>
                    <a:gd name="connsiteY72" fmla="*/ 163 h 10000"/>
                    <a:gd name="connsiteX73" fmla="*/ 9180 w 10000"/>
                    <a:gd name="connsiteY73" fmla="*/ 94 h 10000"/>
                    <a:gd name="connsiteX74" fmla="*/ 9230 w 10000"/>
                    <a:gd name="connsiteY74" fmla="*/ 0 h 10000"/>
                    <a:gd name="connsiteX75" fmla="*/ 9788 w 10000"/>
                    <a:gd name="connsiteY75" fmla="*/ 0 h 10000"/>
                    <a:gd name="connsiteX76" fmla="*/ 9788 w 10000"/>
                    <a:gd name="connsiteY76" fmla="*/ 0 h 10000"/>
                    <a:gd name="connsiteX77" fmla="*/ 9827 w 10000"/>
                    <a:gd name="connsiteY77" fmla="*/ 94 h 10000"/>
                    <a:gd name="connsiteX78" fmla="*/ 9877 w 10000"/>
                    <a:gd name="connsiteY78" fmla="*/ 163 h 10000"/>
                    <a:gd name="connsiteX79" fmla="*/ 9915 w 10000"/>
                    <a:gd name="connsiteY79" fmla="*/ 233 h 10000"/>
                    <a:gd name="connsiteX80" fmla="*/ 9938 w 10000"/>
                    <a:gd name="connsiteY80" fmla="*/ 374 h 10000"/>
                    <a:gd name="connsiteX81" fmla="*/ 9965 w 10000"/>
                    <a:gd name="connsiteY81" fmla="*/ 608 h 10000"/>
                    <a:gd name="connsiteX82" fmla="*/ 9988 w 10000"/>
                    <a:gd name="connsiteY82" fmla="*/ 841 h 10000"/>
                    <a:gd name="connsiteX83" fmla="*/ 10000 w 10000"/>
                    <a:gd name="connsiteY83" fmla="*/ 1074 h 10000"/>
                    <a:gd name="connsiteX84" fmla="*/ 10000 w 10000"/>
                    <a:gd name="connsiteY84" fmla="*/ 1285 h 10000"/>
                    <a:gd name="connsiteX0" fmla="*/ 10000 w 10000"/>
                    <a:gd name="connsiteY0" fmla="*/ 1285 h 10000"/>
                    <a:gd name="connsiteX1" fmla="*/ 9950 w 10000"/>
                    <a:gd name="connsiteY1" fmla="*/ 1285 h 10000"/>
                    <a:gd name="connsiteX2" fmla="*/ 9950 w 10000"/>
                    <a:gd name="connsiteY2" fmla="*/ 1285 h 10000"/>
                    <a:gd name="connsiteX3" fmla="*/ 9938 w 10000"/>
                    <a:gd name="connsiteY3" fmla="*/ 911 h 10000"/>
                    <a:gd name="connsiteX4" fmla="*/ 9900 w 10000"/>
                    <a:gd name="connsiteY4" fmla="*/ 608 h 10000"/>
                    <a:gd name="connsiteX5" fmla="*/ 9854 w 10000"/>
                    <a:gd name="connsiteY5" fmla="*/ 374 h 10000"/>
                    <a:gd name="connsiteX6" fmla="*/ 9788 w 10000"/>
                    <a:gd name="connsiteY6" fmla="*/ 304 h 10000"/>
                    <a:gd name="connsiteX7" fmla="*/ 9230 w 10000"/>
                    <a:gd name="connsiteY7" fmla="*/ 304 h 10000"/>
                    <a:gd name="connsiteX8" fmla="*/ 9230 w 10000"/>
                    <a:gd name="connsiteY8" fmla="*/ 304 h 10000"/>
                    <a:gd name="connsiteX9" fmla="*/ 9169 w 10000"/>
                    <a:gd name="connsiteY9" fmla="*/ 374 h 10000"/>
                    <a:gd name="connsiteX10" fmla="*/ 9103 w 10000"/>
                    <a:gd name="connsiteY10" fmla="*/ 608 h 10000"/>
                    <a:gd name="connsiteX11" fmla="*/ 9080 w 10000"/>
                    <a:gd name="connsiteY11" fmla="*/ 911 h 10000"/>
                    <a:gd name="connsiteX12" fmla="*/ 9069 w 10000"/>
                    <a:gd name="connsiteY12" fmla="*/ 1285 h 10000"/>
                    <a:gd name="connsiteX13" fmla="*/ 9069 w 10000"/>
                    <a:gd name="connsiteY13" fmla="*/ 8715 h 10000"/>
                    <a:gd name="connsiteX14" fmla="*/ 9069 w 10000"/>
                    <a:gd name="connsiteY14" fmla="*/ 8715 h 10000"/>
                    <a:gd name="connsiteX15" fmla="*/ 9053 w 10000"/>
                    <a:gd name="connsiteY15" fmla="*/ 8995 h 10000"/>
                    <a:gd name="connsiteX16" fmla="*/ 9042 w 10000"/>
                    <a:gd name="connsiteY16" fmla="*/ 9229 h 10000"/>
                    <a:gd name="connsiteX17" fmla="*/ 9030 w 10000"/>
                    <a:gd name="connsiteY17" fmla="*/ 9463 h 10000"/>
                    <a:gd name="connsiteX18" fmla="*/ 9007 w 10000"/>
                    <a:gd name="connsiteY18" fmla="*/ 9602 h 10000"/>
                    <a:gd name="connsiteX19" fmla="*/ 8968 w 10000"/>
                    <a:gd name="connsiteY19" fmla="*/ 9767 h 10000"/>
                    <a:gd name="connsiteX20" fmla="*/ 8930 w 10000"/>
                    <a:gd name="connsiteY20" fmla="*/ 9906 h 10000"/>
                    <a:gd name="connsiteX21" fmla="*/ 8891 w 10000"/>
                    <a:gd name="connsiteY21" fmla="*/ 10000 h 10000"/>
                    <a:gd name="connsiteX22" fmla="*/ 8857 w 10000"/>
                    <a:gd name="connsiteY22" fmla="*/ 10000 h 10000"/>
                    <a:gd name="connsiteX23" fmla="*/ 5654 w 10000"/>
                    <a:gd name="connsiteY23" fmla="*/ 10000 h 10000"/>
                    <a:gd name="connsiteX24" fmla="*/ 5654 w 10000"/>
                    <a:gd name="connsiteY24" fmla="*/ 10000 h 10000"/>
                    <a:gd name="connsiteX25" fmla="*/ 5620 w 10000"/>
                    <a:gd name="connsiteY25" fmla="*/ 10000 h 10000"/>
                    <a:gd name="connsiteX26" fmla="*/ 5581 w 10000"/>
                    <a:gd name="connsiteY26" fmla="*/ 9906 h 10000"/>
                    <a:gd name="connsiteX27" fmla="*/ 5543 w 10000"/>
                    <a:gd name="connsiteY27" fmla="*/ 9767 h 10000"/>
                    <a:gd name="connsiteX28" fmla="*/ 5504 w 10000"/>
                    <a:gd name="connsiteY28" fmla="*/ 9602 h 10000"/>
                    <a:gd name="connsiteX29" fmla="*/ 5481 w 10000"/>
                    <a:gd name="connsiteY29" fmla="*/ 9463 h 10000"/>
                    <a:gd name="connsiteX30" fmla="*/ 5470 w 10000"/>
                    <a:gd name="connsiteY30" fmla="*/ 9229 h 10000"/>
                    <a:gd name="connsiteX31" fmla="*/ 5454 w 10000"/>
                    <a:gd name="connsiteY31" fmla="*/ 8995 h 10000"/>
                    <a:gd name="connsiteX32" fmla="*/ 5443 w 10000"/>
                    <a:gd name="connsiteY32" fmla="*/ 8715 h 10000"/>
                    <a:gd name="connsiteX33" fmla="*/ 5443 w 10000"/>
                    <a:gd name="connsiteY33" fmla="*/ 5911 h 10000"/>
                    <a:gd name="connsiteX34" fmla="*/ 5443 w 10000"/>
                    <a:gd name="connsiteY34" fmla="*/ 5911 h 10000"/>
                    <a:gd name="connsiteX35" fmla="*/ 5431 w 10000"/>
                    <a:gd name="connsiteY35" fmla="*/ 5443 h 10000"/>
                    <a:gd name="connsiteX36" fmla="*/ 5393 w 10000"/>
                    <a:gd name="connsiteY36" fmla="*/ 5140 h 10000"/>
                    <a:gd name="connsiteX37" fmla="*/ 5343 w 10000"/>
                    <a:gd name="connsiteY37" fmla="*/ 4930 h 10000"/>
                    <a:gd name="connsiteX38" fmla="*/ 5281 w 10000"/>
                    <a:gd name="connsiteY38" fmla="*/ 4837 h 10000"/>
                    <a:gd name="connsiteX39" fmla="*/ 27 w 10000"/>
                    <a:gd name="connsiteY39" fmla="*/ 4837 h 10000"/>
                    <a:gd name="connsiteX40" fmla="*/ 27 w 10000"/>
                    <a:gd name="connsiteY40" fmla="*/ 4837 h 10000"/>
                    <a:gd name="connsiteX41" fmla="*/ 0 w 10000"/>
                    <a:gd name="connsiteY41" fmla="*/ 4837 h 10000"/>
                    <a:gd name="connsiteX42" fmla="*/ 5281 w 10000"/>
                    <a:gd name="connsiteY42" fmla="*/ 4626 h 10000"/>
                    <a:gd name="connsiteX43" fmla="*/ 5281 w 10000"/>
                    <a:gd name="connsiteY43" fmla="*/ 4626 h 10000"/>
                    <a:gd name="connsiteX44" fmla="*/ 5319 w 10000"/>
                    <a:gd name="connsiteY44" fmla="*/ 4626 h 10000"/>
                    <a:gd name="connsiteX45" fmla="*/ 5370 w 10000"/>
                    <a:gd name="connsiteY45" fmla="*/ 4696 h 10000"/>
                    <a:gd name="connsiteX46" fmla="*/ 5393 w 10000"/>
                    <a:gd name="connsiteY46" fmla="*/ 4767 h 10000"/>
                    <a:gd name="connsiteX47" fmla="*/ 5431 w 10000"/>
                    <a:gd name="connsiteY47" fmla="*/ 5000 h 10000"/>
                    <a:gd name="connsiteX48" fmla="*/ 5454 w 10000"/>
                    <a:gd name="connsiteY48" fmla="*/ 5140 h 10000"/>
                    <a:gd name="connsiteX49" fmla="*/ 5481 w 10000"/>
                    <a:gd name="connsiteY49" fmla="*/ 5374 h 10000"/>
                    <a:gd name="connsiteX50" fmla="*/ 5493 w 10000"/>
                    <a:gd name="connsiteY50" fmla="*/ 5608 h 10000"/>
                    <a:gd name="connsiteX51" fmla="*/ 5493 w 10000"/>
                    <a:gd name="connsiteY51" fmla="*/ 5911 h 10000"/>
                    <a:gd name="connsiteX52" fmla="*/ 5493 w 10000"/>
                    <a:gd name="connsiteY52" fmla="*/ 8715 h 10000"/>
                    <a:gd name="connsiteX53" fmla="*/ 5493 w 10000"/>
                    <a:gd name="connsiteY53" fmla="*/ 8715 h 10000"/>
                    <a:gd name="connsiteX54" fmla="*/ 5504 w 10000"/>
                    <a:gd name="connsiteY54" fmla="*/ 9089 h 10000"/>
                    <a:gd name="connsiteX55" fmla="*/ 5543 w 10000"/>
                    <a:gd name="connsiteY55" fmla="*/ 9463 h 10000"/>
                    <a:gd name="connsiteX56" fmla="*/ 5593 w 10000"/>
                    <a:gd name="connsiteY56" fmla="*/ 9602 h 10000"/>
                    <a:gd name="connsiteX57" fmla="*/ 5654 w 10000"/>
                    <a:gd name="connsiteY57" fmla="*/ 9696 h 10000"/>
                    <a:gd name="connsiteX58" fmla="*/ 8857 w 10000"/>
                    <a:gd name="connsiteY58" fmla="*/ 9696 h 10000"/>
                    <a:gd name="connsiteX59" fmla="*/ 8857 w 10000"/>
                    <a:gd name="connsiteY59" fmla="*/ 9696 h 10000"/>
                    <a:gd name="connsiteX60" fmla="*/ 8918 w 10000"/>
                    <a:gd name="connsiteY60" fmla="*/ 9602 h 10000"/>
                    <a:gd name="connsiteX61" fmla="*/ 8968 w 10000"/>
                    <a:gd name="connsiteY61" fmla="*/ 9463 h 10000"/>
                    <a:gd name="connsiteX62" fmla="*/ 9007 w 10000"/>
                    <a:gd name="connsiteY62" fmla="*/ 9089 h 10000"/>
                    <a:gd name="connsiteX63" fmla="*/ 9018 w 10000"/>
                    <a:gd name="connsiteY63" fmla="*/ 8715 h 10000"/>
                    <a:gd name="connsiteX64" fmla="*/ 9018 w 10000"/>
                    <a:gd name="connsiteY64" fmla="*/ 1285 h 10000"/>
                    <a:gd name="connsiteX65" fmla="*/ 9018 w 10000"/>
                    <a:gd name="connsiteY65" fmla="*/ 1285 h 10000"/>
                    <a:gd name="connsiteX66" fmla="*/ 9018 w 10000"/>
                    <a:gd name="connsiteY66" fmla="*/ 1074 h 10000"/>
                    <a:gd name="connsiteX67" fmla="*/ 9030 w 10000"/>
                    <a:gd name="connsiteY67" fmla="*/ 841 h 10000"/>
                    <a:gd name="connsiteX68" fmla="*/ 9053 w 10000"/>
                    <a:gd name="connsiteY68" fmla="*/ 608 h 10000"/>
                    <a:gd name="connsiteX69" fmla="*/ 9080 w 10000"/>
                    <a:gd name="connsiteY69" fmla="*/ 374 h 10000"/>
                    <a:gd name="connsiteX70" fmla="*/ 9103 w 10000"/>
                    <a:gd name="connsiteY70" fmla="*/ 233 h 10000"/>
                    <a:gd name="connsiteX71" fmla="*/ 9142 w 10000"/>
                    <a:gd name="connsiteY71" fmla="*/ 163 h 10000"/>
                    <a:gd name="connsiteX72" fmla="*/ 9180 w 10000"/>
                    <a:gd name="connsiteY72" fmla="*/ 94 h 10000"/>
                    <a:gd name="connsiteX73" fmla="*/ 9230 w 10000"/>
                    <a:gd name="connsiteY73" fmla="*/ 0 h 10000"/>
                    <a:gd name="connsiteX74" fmla="*/ 9788 w 10000"/>
                    <a:gd name="connsiteY74" fmla="*/ 0 h 10000"/>
                    <a:gd name="connsiteX75" fmla="*/ 9788 w 10000"/>
                    <a:gd name="connsiteY75" fmla="*/ 0 h 10000"/>
                    <a:gd name="connsiteX76" fmla="*/ 9827 w 10000"/>
                    <a:gd name="connsiteY76" fmla="*/ 94 h 10000"/>
                    <a:gd name="connsiteX77" fmla="*/ 9877 w 10000"/>
                    <a:gd name="connsiteY77" fmla="*/ 163 h 10000"/>
                    <a:gd name="connsiteX78" fmla="*/ 9915 w 10000"/>
                    <a:gd name="connsiteY78" fmla="*/ 233 h 10000"/>
                    <a:gd name="connsiteX79" fmla="*/ 9938 w 10000"/>
                    <a:gd name="connsiteY79" fmla="*/ 374 h 10000"/>
                    <a:gd name="connsiteX80" fmla="*/ 9965 w 10000"/>
                    <a:gd name="connsiteY80" fmla="*/ 608 h 10000"/>
                    <a:gd name="connsiteX81" fmla="*/ 9988 w 10000"/>
                    <a:gd name="connsiteY81" fmla="*/ 841 h 10000"/>
                    <a:gd name="connsiteX82" fmla="*/ 10000 w 10000"/>
                    <a:gd name="connsiteY82" fmla="*/ 1074 h 10000"/>
                    <a:gd name="connsiteX83" fmla="*/ 10000 w 10000"/>
                    <a:gd name="connsiteY83" fmla="*/ 1285 h 10000"/>
                    <a:gd name="connsiteX0" fmla="*/ 9973 w 9973"/>
                    <a:gd name="connsiteY0" fmla="*/ 1285 h 10000"/>
                    <a:gd name="connsiteX1" fmla="*/ 9923 w 9973"/>
                    <a:gd name="connsiteY1" fmla="*/ 1285 h 10000"/>
                    <a:gd name="connsiteX2" fmla="*/ 9923 w 9973"/>
                    <a:gd name="connsiteY2" fmla="*/ 1285 h 10000"/>
                    <a:gd name="connsiteX3" fmla="*/ 9911 w 9973"/>
                    <a:gd name="connsiteY3" fmla="*/ 911 h 10000"/>
                    <a:gd name="connsiteX4" fmla="*/ 9873 w 9973"/>
                    <a:gd name="connsiteY4" fmla="*/ 608 h 10000"/>
                    <a:gd name="connsiteX5" fmla="*/ 9827 w 9973"/>
                    <a:gd name="connsiteY5" fmla="*/ 374 h 10000"/>
                    <a:gd name="connsiteX6" fmla="*/ 9761 w 9973"/>
                    <a:gd name="connsiteY6" fmla="*/ 304 h 10000"/>
                    <a:gd name="connsiteX7" fmla="*/ 9203 w 9973"/>
                    <a:gd name="connsiteY7" fmla="*/ 304 h 10000"/>
                    <a:gd name="connsiteX8" fmla="*/ 9203 w 9973"/>
                    <a:gd name="connsiteY8" fmla="*/ 304 h 10000"/>
                    <a:gd name="connsiteX9" fmla="*/ 9142 w 9973"/>
                    <a:gd name="connsiteY9" fmla="*/ 374 h 10000"/>
                    <a:gd name="connsiteX10" fmla="*/ 9076 w 9973"/>
                    <a:gd name="connsiteY10" fmla="*/ 608 h 10000"/>
                    <a:gd name="connsiteX11" fmla="*/ 9053 w 9973"/>
                    <a:gd name="connsiteY11" fmla="*/ 911 h 10000"/>
                    <a:gd name="connsiteX12" fmla="*/ 9042 w 9973"/>
                    <a:gd name="connsiteY12" fmla="*/ 1285 h 10000"/>
                    <a:gd name="connsiteX13" fmla="*/ 9042 w 9973"/>
                    <a:gd name="connsiteY13" fmla="*/ 8715 h 10000"/>
                    <a:gd name="connsiteX14" fmla="*/ 9042 w 9973"/>
                    <a:gd name="connsiteY14" fmla="*/ 8715 h 10000"/>
                    <a:gd name="connsiteX15" fmla="*/ 9026 w 9973"/>
                    <a:gd name="connsiteY15" fmla="*/ 8995 h 10000"/>
                    <a:gd name="connsiteX16" fmla="*/ 9015 w 9973"/>
                    <a:gd name="connsiteY16" fmla="*/ 9229 h 10000"/>
                    <a:gd name="connsiteX17" fmla="*/ 9003 w 9973"/>
                    <a:gd name="connsiteY17" fmla="*/ 9463 h 10000"/>
                    <a:gd name="connsiteX18" fmla="*/ 8980 w 9973"/>
                    <a:gd name="connsiteY18" fmla="*/ 9602 h 10000"/>
                    <a:gd name="connsiteX19" fmla="*/ 8941 w 9973"/>
                    <a:gd name="connsiteY19" fmla="*/ 9767 h 10000"/>
                    <a:gd name="connsiteX20" fmla="*/ 8903 w 9973"/>
                    <a:gd name="connsiteY20" fmla="*/ 9906 h 10000"/>
                    <a:gd name="connsiteX21" fmla="*/ 8864 w 9973"/>
                    <a:gd name="connsiteY21" fmla="*/ 10000 h 10000"/>
                    <a:gd name="connsiteX22" fmla="*/ 8830 w 9973"/>
                    <a:gd name="connsiteY22" fmla="*/ 10000 h 10000"/>
                    <a:gd name="connsiteX23" fmla="*/ 5627 w 9973"/>
                    <a:gd name="connsiteY23" fmla="*/ 10000 h 10000"/>
                    <a:gd name="connsiteX24" fmla="*/ 5627 w 9973"/>
                    <a:gd name="connsiteY24" fmla="*/ 10000 h 10000"/>
                    <a:gd name="connsiteX25" fmla="*/ 5593 w 9973"/>
                    <a:gd name="connsiteY25" fmla="*/ 10000 h 10000"/>
                    <a:gd name="connsiteX26" fmla="*/ 5554 w 9973"/>
                    <a:gd name="connsiteY26" fmla="*/ 9906 h 10000"/>
                    <a:gd name="connsiteX27" fmla="*/ 5516 w 9973"/>
                    <a:gd name="connsiteY27" fmla="*/ 9767 h 10000"/>
                    <a:gd name="connsiteX28" fmla="*/ 5477 w 9973"/>
                    <a:gd name="connsiteY28" fmla="*/ 9602 h 10000"/>
                    <a:gd name="connsiteX29" fmla="*/ 5454 w 9973"/>
                    <a:gd name="connsiteY29" fmla="*/ 9463 h 10000"/>
                    <a:gd name="connsiteX30" fmla="*/ 5443 w 9973"/>
                    <a:gd name="connsiteY30" fmla="*/ 9229 h 10000"/>
                    <a:gd name="connsiteX31" fmla="*/ 5427 w 9973"/>
                    <a:gd name="connsiteY31" fmla="*/ 8995 h 10000"/>
                    <a:gd name="connsiteX32" fmla="*/ 5416 w 9973"/>
                    <a:gd name="connsiteY32" fmla="*/ 8715 h 10000"/>
                    <a:gd name="connsiteX33" fmla="*/ 5416 w 9973"/>
                    <a:gd name="connsiteY33" fmla="*/ 5911 h 10000"/>
                    <a:gd name="connsiteX34" fmla="*/ 5416 w 9973"/>
                    <a:gd name="connsiteY34" fmla="*/ 5911 h 10000"/>
                    <a:gd name="connsiteX35" fmla="*/ 5404 w 9973"/>
                    <a:gd name="connsiteY35" fmla="*/ 5443 h 10000"/>
                    <a:gd name="connsiteX36" fmla="*/ 5366 w 9973"/>
                    <a:gd name="connsiteY36" fmla="*/ 5140 h 10000"/>
                    <a:gd name="connsiteX37" fmla="*/ 5316 w 9973"/>
                    <a:gd name="connsiteY37" fmla="*/ 4930 h 10000"/>
                    <a:gd name="connsiteX38" fmla="*/ 5254 w 9973"/>
                    <a:gd name="connsiteY38" fmla="*/ 4837 h 10000"/>
                    <a:gd name="connsiteX39" fmla="*/ 0 w 9973"/>
                    <a:gd name="connsiteY39" fmla="*/ 4837 h 10000"/>
                    <a:gd name="connsiteX40" fmla="*/ 0 w 9973"/>
                    <a:gd name="connsiteY40" fmla="*/ 4837 h 10000"/>
                    <a:gd name="connsiteX41" fmla="*/ 5254 w 9973"/>
                    <a:gd name="connsiteY41" fmla="*/ 4626 h 10000"/>
                    <a:gd name="connsiteX42" fmla="*/ 5254 w 9973"/>
                    <a:gd name="connsiteY42" fmla="*/ 4626 h 10000"/>
                    <a:gd name="connsiteX43" fmla="*/ 5292 w 9973"/>
                    <a:gd name="connsiteY43" fmla="*/ 4626 h 10000"/>
                    <a:gd name="connsiteX44" fmla="*/ 5343 w 9973"/>
                    <a:gd name="connsiteY44" fmla="*/ 4696 h 10000"/>
                    <a:gd name="connsiteX45" fmla="*/ 5366 w 9973"/>
                    <a:gd name="connsiteY45" fmla="*/ 4767 h 10000"/>
                    <a:gd name="connsiteX46" fmla="*/ 5404 w 9973"/>
                    <a:gd name="connsiteY46" fmla="*/ 5000 h 10000"/>
                    <a:gd name="connsiteX47" fmla="*/ 5427 w 9973"/>
                    <a:gd name="connsiteY47" fmla="*/ 5140 h 10000"/>
                    <a:gd name="connsiteX48" fmla="*/ 5454 w 9973"/>
                    <a:gd name="connsiteY48" fmla="*/ 5374 h 10000"/>
                    <a:gd name="connsiteX49" fmla="*/ 5466 w 9973"/>
                    <a:gd name="connsiteY49" fmla="*/ 5608 h 10000"/>
                    <a:gd name="connsiteX50" fmla="*/ 5466 w 9973"/>
                    <a:gd name="connsiteY50" fmla="*/ 5911 h 10000"/>
                    <a:gd name="connsiteX51" fmla="*/ 5466 w 9973"/>
                    <a:gd name="connsiteY51" fmla="*/ 8715 h 10000"/>
                    <a:gd name="connsiteX52" fmla="*/ 5466 w 9973"/>
                    <a:gd name="connsiteY52" fmla="*/ 8715 h 10000"/>
                    <a:gd name="connsiteX53" fmla="*/ 5477 w 9973"/>
                    <a:gd name="connsiteY53" fmla="*/ 9089 h 10000"/>
                    <a:gd name="connsiteX54" fmla="*/ 5516 w 9973"/>
                    <a:gd name="connsiteY54" fmla="*/ 9463 h 10000"/>
                    <a:gd name="connsiteX55" fmla="*/ 5566 w 9973"/>
                    <a:gd name="connsiteY55" fmla="*/ 9602 h 10000"/>
                    <a:gd name="connsiteX56" fmla="*/ 5627 w 9973"/>
                    <a:gd name="connsiteY56" fmla="*/ 9696 h 10000"/>
                    <a:gd name="connsiteX57" fmla="*/ 8830 w 9973"/>
                    <a:gd name="connsiteY57" fmla="*/ 9696 h 10000"/>
                    <a:gd name="connsiteX58" fmla="*/ 8830 w 9973"/>
                    <a:gd name="connsiteY58" fmla="*/ 9696 h 10000"/>
                    <a:gd name="connsiteX59" fmla="*/ 8891 w 9973"/>
                    <a:gd name="connsiteY59" fmla="*/ 9602 h 10000"/>
                    <a:gd name="connsiteX60" fmla="*/ 8941 w 9973"/>
                    <a:gd name="connsiteY60" fmla="*/ 9463 h 10000"/>
                    <a:gd name="connsiteX61" fmla="*/ 8980 w 9973"/>
                    <a:gd name="connsiteY61" fmla="*/ 9089 h 10000"/>
                    <a:gd name="connsiteX62" fmla="*/ 8991 w 9973"/>
                    <a:gd name="connsiteY62" fmla="*/ 8715 h 10000"/>
                    <a:gd name="connsiteX63" fmla="*/ 8991 w 9973"/>
                    <a:gd name="connsiteY63" fmla="*/ 1285 h 10000"/>
                    <a:gd name="connsiteX64" fmla="*/ 8991 w 9973"/>
                    <a:gd name="connsiteY64" fmla="*/ 1285 h 10000"/>
                    <a:gd name="connsiteX65" fmla="*/ 8991 w 9973"/>
                    <a:gd name="connsiteY65" fmla="*/ 1074 h 10000"/>
                    <a:gd name="connsiteX66" fmla="*/ 9003 w 9973"/>
                    <a:gd name="connsiteY66" fmla="*/ 841 h 10000"/>
                    <a:gd name="connsiteX67" fmla="*/ 9026 w 9973"/>
                    <a:gd name="connsiteY67" fmla="*/ 608 h 10000"/>
                    <a:gd name="connsiteX68" fmla="*/ 9053 w 9973"/>
                    <a:gd name="connsiteY68" fmla="*/ 374 h 10000"/>
                    <a:gd name="connsiteX69" fmla="*/ 9076 w 9973"/>
                    <a:gd name="connsiteY69" fmla="*/ 233 h 10000"/>
                    <a:gd name="connsiteX70" fmla="*/ 9115 w 9973"/>
                    <a:gd name="connsiteY70" fmla="*/ 163 h 10000"/>
                    <a:gd name="connsiteX71" fmla="*/ 9153 w 9973"/>
                    <a:gd name="connsiteY71" fmla="*/ 94 h 10000"/>
                    <a:gd name="connsiteX72" fmla="*/ 9203 w 9973"/>
                    <a:gd name="connsiteY72" fmla="*/ 0 h 10000"/>
                    <a:gd name="connsiteX73" fmla="*/ 9761 w 9973"/>
                    <a:gd name="connsiteY73" fmla="*/ 0 h 10000"/>
                    <a:gd name="connsiteX74" fmla="*/ 9761 w 9973"/>
                    <a:gd name="connsiteY74" fmla="*/ 0 h 10000"/>
                    <a:gd name="connsiteX75" fmla="*/ 9800 w 9973"/>
                    <a:gd name="connsiteY75" fmla="*/ 94 h 10000"/>
                    <a:gd name="connsiteX76" fmla="*/ 9850 w 9973"/>
                    <a:gd name="connsiteY76" fmla="*/ 163 h 10000"/>
                    <a:gd name="connsiteX77" fmla="*/ 9888 w 9973"/>
                    <a:gd name="connsiteY77" fmla="*/ 233 h 10000"/>
                    <a:gd name="connsiteX78" fmla="*/ 9911 w 9973"/>
                    <a:gd name="connsiteY78" fmla="*/ 374 h 10000"/>
                    <a:gd name="connsiteX79" fmla="*/ 9938 w 9973"/>
                    <a:gd name="connsiteY79" fmla="*/ 608 h 10000"/>
                    <a:gd name="connsiteX80" fmla="*/ 9961 w 9973"/>
                    <a:gd name="connsiteY80" fmla="*/ 841 h 10000"/>
                    <a:gd name="connsiteX81" fmla="*/ 9973 w 9973"/>
                    <a:gd name="connsiteY81" fmla="*/ 1074 h 10000"/>
                    <a:gd name="connsiteX82" fmla="*/ 9973 w 9973"/>
                    <a:gd name="connsiteY82" fmla="*/ 1285 h 10000"/>
                    <a:gd name="connsiteX0" fmla="*/ 10000 w 10000"/>
                    <a:gd name="connsiteY0" fmla="*/ 1285 h 10000"/>
                    <a:gd name="connsiteX1" fmla="*/ 9950 w 10000"/>
                    <a:gd name="connsiteY1" fmla="*/ 1285 h 10000"/>
                    <a:gd name="connsiteX2" fmla="*/ 9950 w 10000"/>
                    <a:gd name="connsiteY2" fmla="*/ 1285 h 10000"/>
                    <a:gd name="connsiteX3" fmla="*/ 9938 w 10000"/>
                    <a:gd name="connsiteY3" fmla="*/ 911 h 10000"/>
                    <a:gd name="connsiteX4" fmla="*/ 9900 w 10000"/>
                    <a:gd name="connsiteY4" fmla="*/ 608 h 10000"/>
                    <a:gd name="connsiteX5" fmla="*/ 9854 w 10000"/>
                    <a:gd name="connsiteY5" fmla="*/ 374 h 10000"/>
                    <a:gd name="connsiteX6" fmla="*/ 9787 w 10000"/>
                    <a:gd name="connsiteY6" fmla="*/ 304 h 10000"/>
                    <a:gd name="connsiteX7" fmla="*/ 9228 w 10000"/>
                    <a:gd name="connsiteY7" fmla="*/ 304 h 10000"/>
                    <a:gd name="connsiteX8" fmla="*/ 9228 w 10000"/>
                    <a:gd name="connsiteY8" fmla="*/ 304 h 10000"/>
                    <a:gd name="connsiteX9" fmla="*/ 9167 w 10000"/>
                    <a:gd name="connsiteY9" fmla="*/ 374 h 10000"/>
                    <a:gd name="connsiteX10" fmla="*/ 9101 w 10000"/>
                    <a:gd name="connsiteY10" fmla="*/ 608 h 10000"/>
                    <a:gd name="connsiteX11" fmla="*/ 9078 w 10000"/>
                    <a:gd name="connsiteY11" fmla="*/ 911 h 10000"/>
                    <a:gd name="connsiteX12" fmla="*/ 9066 w 10000"/>
                    <a:gd name="connsiteY12" fmla="*/ 1285 h 10000"/>
                    <a:gd name="connsiteX13" fmla="*/ 9066 w 10000"/>
                    <a:gd name="connsiteY13" fmla="*/ 8715 h 10000"/>
                    <a:gd name="connsiteX14" fmla="*/ 9066 w 10000"/>
                    <a:gd name="connsiteY14" fmla="*/ 8715 h 10000"/>
                    <a:gd name="connsiteX15" fmla="*/ 9050 w 10000"/>
                    <a:gd name="connsiteY15" fmla="*/ 8995 h 10000"/>
                    <a:gd name="connsiteX16" fmla="*/ 9039 w 10000"/>
                    <a:gd name="connsiteY16" fmla="*/ 9229 h 10000"/>
                    <a:gd name="connsiteX17" fmla="*/ 9027 w 10000"/>
                    <a:gd name="connsiteY17" fmla="*/ 9463 h 10000"/>
                    <a:gd name="connsiteX18" fmla="*/ 9004 w 10000"/>
                    <a:gd name="connsiteY18" fmla="*/ 9602 h 10000"/>
                    <a:gd name="connsiteX19" fmla="*/ 8965 w 10000"/>
                    <a:gd name="connsiteY19" fmla="*/ 9767 h 10000"/>
                    <a:gd name="connsiteX20" fmla="*/ 8927 w 10000"/>
                    <a:gd name="connsiteY20" fmla="*/ 9906 h 10000"/>
                    <a:gd name="connsiteX21" fmla="*/ 8888 w 10000"/>
                    <a:gd name="connsiteY21" fmla="*/ 10000 h 10000"/>
                    <a:gd name="connsiteX22" fmla="*/ 8854 w 10000"/>
                    <a:gd name="connsiteY22" fmla="*/ 10000 h 10000"/>
                    <a:gd name="connsiteX23" fmla="*/ 5642 w 10000"/>
                    <a:gd name="connsiteY23" fmla="*/ 10000 h 10000"/>
                    <a:gd name="connsiteX24" fmla="*/ 5642 w 10000"/>
                    <a:gd name="connsiteY24" fmla="*/ 10000 h 10000"/>
                    <a:gd name="connsiteX25" fmla="*/ 5608 w 10000"/>
                    <a:gd name="connsiteY25" fmla="*/ 10000 h 10000"/>
                    <a:gd name="connsiteX26" fmla="*/ 5569 w 10000"/>
                    <a:gd name="connsiteY26" fmla="*/ 9906 h 10000"/>
                    <a:gd name="connsiteX27" fmla="*/ 5531 w 10000"/>
                    <a:gd name="connsiteY27" fmla="*/ 9767 h 10000"/>
                    <a:gd name="connsiteX28" fmla="*/ 5492 w 10000"/>
                    <a:gd name="connsiteY28" fmla="*/ 9602 h 10000"/>
                    <a:gd name="connsiteX29" fmla="*/ 5469 w 10000"/>
                    <a:gd name="connsiteY29" fmla="*/ 9463 h 10000"/>
                    <a:gd name="connsiteX30" fmla="*/ 5458 w 10000"/>
                    <a:gd name="connsiteY30" fmla="*/ 9229 h 10000"/>
                    <a:gd name="connsiteX31" fmla="*/ 5442 w 10000"/>
                    <a:gd name="connsiteY31" fmla="*/ 8995 h 10000"/>
                    <a:gd name="connsiteX32" fmla="*/ 5431 w 10000"/>
                    <a:gd name="connsiteY32" fmla="*/ 8715 h 10000"/>
                    <a:gd name="connsiteX33" fmla="*/ 5431 w 10000"/>
                    <a:gd name="connsiteY33" fmla="*/ 5911 h 10000"/>
                    <a:gd name="connsiteX34" fmla="*/ 5431 w 10000"/>
                    <a:gd name="connsiteY34" fmla="*/ 5911 h 10000"/>
                    <a:gd name="connsiteX35" fmla="*/ 5419 w 10000"/>
                    <a:gd name="connsiteY35" fmla="*/ 5443 h 10000"/>
                    <a:gd name="connsiteX36" fmla="*/ 5381 w 10000"/>
                    <a:gd name="connsiteY36" fmla="*/ 5140 h 10000"/>
                    <a:gd name="connsiteX37" fmla="*/ 5330 w 10000"/>
                    <a:gd name="connsiteY37" fmla="*/ 4930 h 10000"/>
                    <a:gd name="connsiteX38" fmla="*/ 5268 w 10000"/>
                    <a:gd name="connsiteY38" fmla="*/ 4837 h 10000"/>
                    <a:gd name="connsiteX39" fmla="*/ 0 w 10000"/>
                    <a:gd name="connsiteY39" fmla="*/ 4837 h 10000"/>
                    <a:gd name="connsiteX40" fmla="*/ 5268 w 10000"/>
                    <a:gd name="connsiteY40" fmla="*/ 4626 h 10000"/>
                    <a:gd name="connsiteX41" fmla="*/ 5268 w 10000"/>
                    <a:gd name="connsiteY41" fmla="*/ 4626 h 10000"/>
                    <a:gd name="connsiteX42" fmla="*/ 5306 w 10000"/>
                    <a:gd name="connsiteY42" fmla="*/ 4626 h 10000"/>
                    <a:gd name="connsiteX43" fmla="*/ 5357 w 10000"/>
                    <a:gd name="connsiteY43" fmla="*/ 4696 h 10000"/>
                    <a:gd name="connsiteX44" fmla="*/ 5381 w 10000"/>
                    <a:gd name="connsiteY44" fmla="*/ 4767 h 10000"/>
                    <a:gd name="connsiteX45" fmla="*/ 5419 w 10000"/>
                    <a:gd name="connsiteY45" fmla="*/ 5000 h 10000"/>
                    <a:gd name="connsiteX46" fmla="*/ 5442 w 10000"/>
                    <a:gd name="connsiteY46" fmla="*/ 5140 h 10000"/>
                    <a:gd name="connsiteX47" fmla="*/ 5469 w 10000"/>
                    <a:gd name="connsiteY47" fmla="*/ 5374 h 10000"/>
                    <a:gd name="connsiteX48" fmla="*/ 5481 w 10000"/>
                    <a:gd name="connsiteY48" fmla="*/ 5608 h 10000"/>
                    <a:gd name="connsiteX49" fmla="*/ 5481 w 10000"/>
                    <a:gd name="connsiteY49" fmla="*/ 5911 h 10000"/>
                    <a:gd name="connsiteX50" fmla="*/ 5481 w 10000"/>
                    <a:gd name="connsiteY50" fmla="*/ 8715 h 10000"/>
                    <a:gd name="connsiteX51" fmla="*/ 5481 w 10000"/>
                    <a:gd name="connsiteY51" fmla="*/ 8715 h 10000"/>
                    <a:gd name="connsiteX52" fmla="*/ 5492 w 10000"/>
                    <a:gd name="connsiteY52" fmla="*/ 9089 h 10000"/>
                    <a:gd name="connsiteX53" fmla="*/ 5531 w 10000"/>
                    <a:gd name="connsiteY53" fmla="*/ 9463 h 10000"/>
                    <a:gd name="connsiteX54" fmla="*/ 5581 w 10000"/>
                    <a:gd name="connsiteY54" fmla="*/ 9602 h 10000"/>
                    <a:gd name="connsiteX55" fmla="*/ 5642 w 10000"/>
                    <a:gd name="connsiteY55" fmla="*/ 9696 h 10000"/>
                    <a:gd name="connsiteX56" fmla="*/ 8854 w 10000"/>
                    <a:gd name="connsiteY56" fmla="*/ 9696 h 10000"/>
                    <a:gd name="connsiteX57" fmla="*/ 8854 w 10000"/>
                    <a:gd name="connsiteY57" fmla="*/ 9696 h 10000"/>
                    <a:gd name="connsiteX58" fmla="*/ 8915 w 10000"/>
                    <a:gd name="connsiteY58" fmla="*/ 9602 h 10000"/>
                    <a:gd name="connsiteX59" fmla="*/ 8965 w 10000"/>
                    <a:gd name="connsiteY59" fmla="*/ 9463 h 10000"/>
                    <a:gd name="connsiteX60" fmla="*/ 9004 w 10000"/>
                    <a:gd name="connsiteY60" fmla="*/ 9089 h 10000"/>
                    <a:gd name="connsiteX61" fmla="*/ 9015 w 10000"/>
                    <a:gd name="connsiteY61" fmla="*/ 8715 h 10000"/>
                    <a:gd name="connsiteX62" fmla="*/ 9015 w 10000"/>
                    <a:gd name="connsiteY62" fmla="*/ 1285 h 10000"/>
                    <a:gd name="connsiteX63" fmla="*/ 9015 w 10000"/>
                    <a:gd name="connsiteY63" fmla="*/ 1285 h 10000"/>
                    <a:gd name="connsiteX64" fmla="*/ 9015 w 10000"/>
                    <a:gd name="connsiteY64" fmla="*/ 1074 h 10000"/>
                    <a:gd name="connsiteX65" fmla="*/ 9027 w 10000"/>
                    <a:gd name="connsiteY65" fmla="*/ 841 h 10000"/>
                    <a:gd name="connsiteX66" fmla="*/ 9050 w 10000"/>
                    <a:gd name="connsiteY66" fmla="*/ 608 h 10000"/>
                    <a:gd name="connsiteX67" fmla="*/ 9078 w 10000"/>
                    <a:gd name="connsiteY67" fmla="*/ 374 h 10000"/>
                    <a:gd name="connsiteX68" fmla="*/ 9101 w 10000"/>
                    <a:gd name="connsiteY68" fmla="*/ 233 h 10000"/>
                    <a:gd name="connsiteX69" fmla="*/ 9140 w 10000"/>
                    <a:gd name="connsiteY69" fmla="*/ 163 h 10000"/>
                    <a:gd name="connsiteX70" fmla="*/ 9178 w 10000"/>
                    <a:gd name="connsiteY70" fmla="*/ 94 h 10000"/>
                    <a:gd name="connsiteX71" fmla="*/ 9228 w 10000"/>
                    <a:gd name="connsiteY71" fmla="*/ 0 h 10000"/>
                    <a:gd name="connsiteX72" fmla="*/ 9787 w 10000"/>
                    <a:gd name="connsiteY72" fmla="*/ 0 h 10000"/>
                    <a:gd name="connsiteX73" fmla="*/ 9787 w 10000"/>
                    <a:gd name="connsiteY73" fmla="*/ 0 h 10000"/>
                    <a:gd name="connsiteX74" fmla="*/ 9827 w 10000"/>
                    <a:gd name="connsiteY74" fmla="*/ 94 h 10000"/>
                    <a:gd name="connsiteX75" fmla="*/ 9877 w 10000"/>
                    <a:gd name="connsiteY75" fmla="*/ 163 h 10000"/>
                    <a:gd name="connsiteX76" fmla="*/ 9915 w 10000"/>
                    <a:gd name="connsiteY76" fmla="*/ 233 h 10000"/>
                    <a:gd name="connsiteX77" fmla="*/ 9938 w 10000"/>
                    <a:gd name="connsiteY77" fmla="*/ 374 h 10000"/>
                    <a:gd name="connsiteX78" fmla="*/ 9965 w 10000"/>
                    <a:gd name="connsiteY78" fmla="*/ 608 h 10000"/>
                    <a:gd name="connsiteX79" fmla="*/ 9988 w 10000"/>
                    <a:gd name="connsiteY79" fmla="*/ 841 h 10000"/>
                    <a:gd name="connsiteX80" fmla="*/ 10000 w 10000"/>
                    <a:gd name="connsiteY80" fmla="*/ 1074 h 10000"/>
                    <a:gd name="connsiteX81" fmla="*/ 10000 w 10000"/>
                    <a:gd name="connsiteY81" fmla="*/ 1285 h 10000"/>
                    <a:gd name="connsiteX0" fmla="*/ 4732 w 4732"/>
                    <a:gd name="connsiteY0" fmla="*/ 1285 h 10000"/>
                    <a:gd name="connsiteX1" fmla="*/ 4682 w 4732"/>
                    <a:gd name="connsiteY1" fmla="*/ 1285 h 10000"/>
                    <a:gd name="connsiteX2" fmla="*/ 4682 w 4732"/>
                    <a:gd name="connsiteY2" fmla="*/ 1285 h 10000"/>
                    <a:gd name="connsiteX3" fmla="*/ 4670 w 4732"/>
                    <a:gd name="connsiteY3" fmla="*/ 911 h 10000"/>
                    <a:gd name="connsiteX4" fmla="*/ 4632 w 4732"/>
                    <a:gd name="connsiteY4" fmla="*/ 608 h 10000"/>
                    <a:gd name="connsiteX5" fmla="*/ 4586 w 4732"/>
                    <a:gd name="connsiteY5" fmla="*/ 374 h 10000"/>
                    <a:gd name="connsiteX6" fmla="*/ 4519 w 4732"/>
                    <a:gd name="connsiteY6" fmla="*/ 304 h 10000"/>
                    <a:gd name="connsiteX7" fmla="*/ 3960 w 4732"/>
                    <a:gd name="connsiteY7" fmla="*/ 304 h 10000"/>
                    <a:gd name="connsiteX8" fmla="*/ 3960 w 4732"/>
                    <a:gd name="connsiteY8" fmla="*/ 304 h 10000"/>
                    <a:gd name="connsiteX9" fmla="*/ 3899 w 4732"/>
                    <a:gd name="connsiteY9" fmla="*/ 374 h 10000"/>
                    <a:gd name="connsiteX10" fmla="*/ 3833 w 4732"/>
                    <a:gd name="connsiteY10" fmla="*/ 608 h 10000"/>
                    <a:gd name="connsiteX11" fmla="*/ 3810 w 4732"/>
                    <a:gd name="connsiteY11" fmla="*/ 911 h 10000"/>
                    <a:gd name="connsiteX12" fmla="*/ 3798 w 4732"/>
                    <a:gd name="connsiteY12" fmla="*/ 1285 h 10000"/>
                    <a:gd name="connsiteX13" fmla="*/ 3798 w 4732"/>
                    <a:gd name="connsiteY13" fmla="*/ 8715 h 10000"/>
                    <a:gd name="connsiteX14" fmla="*/ 3798 w 4732"/>
                    <a:gd name="connsiteY14" fmla="*/ 8715 h 10000"/>
                    <a:gd name="connsiteX15" fmla="*/ 3782 w 4732"/>
                    <a:gd name="connsiteY15" fmla="*/ 8995 h 10000"/>
                    <a:gd name="connsiteX16" fmla="*/ 3771 w 4732"/>
                    <a:gd name="connsiteY16" fmla="*/ 9229 h 10000"/>
                    <a:gd name="connsiteX17" fmla="*/ 3759 w 4732"/>
                    <a:gd name="connsiteY17" fmla="*/ 9463 h 10000"/>
                    <a:gd name="connsiteX18" fmla="*/ 3736 w 4732"/>
                    <a:gd name="connsiteY18" fmla="*/ 9602 h 10000"/>
                    <a:gd name="connsiteX19" fmla="*/ 3697 w 4732"/>
                    <a:gd name="connsiteY19" fmla="*/ 9767 h 10000"/>
                    <a:gd name="connsiteX20" fmla="*/ 3659 w 4732"/>
                    <a:gd name="connsiteY20" fmla="*/ 9906 h 10000"/>
                    <a:gd name="connsiteX21" fmla="*/ 3620 w 4732"/>
                    <a:gd name="connsiteY21" fmla="*/ 10000 h 10000"/>
                    <a:gd name="connsiteX22" fmla="*/ 3586 w 4732"/>
                    <a:gd name="connsiteY22" fmla="*/ 10000 h 10000"/>
                    <a:gd name="connsiteX23" fmla="*/ 374 w 4732"/>
                    <a:gd name="connsiteY23" fmla="*/ 10000 h 10000"/>
                    <a:gd name="connsiteX24" fmla="*/ 374 w 4732"/>
                    <a:gd name="connsiteY24" fmla="*/ 10000 h 10000"/>
                    <a:gd name="connsiteX25" fmla="*/ 340 w 4732"/>
                    <a:gd name="connsiteY25" fmla="*/ 10000 h 10000"/>
                    <a:gd name="connsiteX26" fmla="*/ 301 w 4732"/>
                    <a:gd name="connsiteY26" fmla="*/ 9906 h 10000"/>
                    <a:gd name="connsiteX27" fmla="*/ 263 w 4732"/>
                    <a:gd name="connsiteY27" fmla="*/ 9767 h 10000"/>
                    <a:gd name="connsiteX28" fmla="*/ 224 w 4732"/>
                    <a:gd name="connsiteY28" fmla="*/ 9602 h 10000"/>
                    <a:gd name="connsiteX29" fmla="*/ 201 w 4732"/>
                    <a:gd name="connsiteY29" fmla="*/ 9463 h 10000"/>
                    <a:gd name="connsiteX30" fmla="*/ 190 w 4732"/>
                    <a:gd name="connsiteY30" fmla="*/ 9229 h 10000"/>
                    <a:gd name="connsiteX31" fmla="*/ 174 w 4732"/>
                    <a:gd name="connsiteY31" fmla="*/ 8995 h 10000"/>
                    <a:gd name="connsiteX32" fmla="*/ 163 w 4732"/>
                    <a:gd name="connsiteY32" fmla="*/ 8715 h 10000"/>
                    <a:gd name="connsiteX33" fmla="*/ 163 w 4732"/>
                    <a:gd name="connsiteY33" fmla="*/ 5911 h 10000"/>
                    <a:gd name="connsiteX34" fmla="*/ 163 w 4732"/>
                    <a:gd name="connsiteY34" fmla="*/ 5911 h 10000"/>
                    <a:gd name="connsiteX35" fmla="*/ 151 w 4732"/>
                    <a:gd name="connsiteY35" fmla="*/ 5443 h 10000"/>
                    <a:gd name="connsiteX36" fmla="*/ 113 w 4732"/>
                    <a:gd name="connsiteY36" fmla="*/ 5140 h 10000"/>
                    <a:gd name="connsiteX37" fmla="*/ 62 w 4732"/>
                    <a:gd name="connsiteY37" fmla="*/ 4930 h 10000"/>
                    <a:gd name="connsiteX38" fmla="*/ 0 w 4732"/>
                    <a:gd name="connsiteY38" fmla="*/ 4837 h 10000"/>
                    <a:gd name="connsiteX39" fmla="*/ 0 w 4732"/>
                    <a:gd name="connsiteY39" fmla="*/ 4626 h 10000"/>
                    <a:gd name="connsiteX40" fmla="*/ 0 w 4732"/>
                    <a:gd name="connsiteY40" fmla="*/ 4626 h 10000"/>
                    <a:gd name="connsiteX41" fmla="*/ 38 w 4732"/>
                    <a:gd name="connsiteY41" fmla="*/ 4626 h 10000"/>
                    <a:gd name="connsiteX42" fmla="*/ 89 w 4732"/>
                    <a:gd name="connsiteY42" fmla="*/ 4696 h 10000"/>
                    <a:gd name="connsiteX43" fmla="*/ 113 w 4732"/>
                    <a:gd name="connsiteY43" fmla="*/ 4767 h 10000"/>
                    <a:gd name="connsiteX44" fmla="*/ 151 w 4732"/>
                    <a:gd name="connsiteY44" fmla="*/ 5000 h 10000"/>
                    <a:gd name="connsiteX45" fmla="*/ 174 w 4732"/>
                    <a:gd name="connsiteY45" fmla="*/ 5140 h 10000"/>
                    <a:gd name="connsiteX46" fmla="*/ 201 w 4732"/>
                    <a:gd name="connsiteY46" fmla="*/ 5374 h 10000"/>
                    <a:gd name="connsiteX47" fmla="*/ 213 w 4732"/>
                    <a:gd name="connsiteY47" fmla="*/ 5608 h 10000"/>
                    <a:gd name="connsiteX48" fmla="*/ 213 w 4732"/>
                    <a:gd name="connsiteY48" fmla="*/ 5911 h 10000"/>
                    <a:gd name="connsiteX49" fmla="*/ 213 w 4732"/>
                    <a:gd name="connsiteY49" fmla="*/ 8715 h 10000"/>
                    <a:gd name="connsiteX50" fmla="*/ 213 w 4732"/>
                    <a:gd name="connsiteY50" fmla="*/ 8715 h 10000"/>
                    <a:gd name="connsiteX51" fmla="*/ 224 w 4732"/>
                    <a:gd name="connsiteY51" fmla="*/ 9089 h 10000"/>
                    <a:gd name="connsiteX52" fmla="*/ 263 w 4732"/>
                    <a:gd name="connsiteY52" fmla="*/ 9463 h 10000"/>
                    <a:gd name="connsiteX53" fmla="*/ 313 w 4732"/>
                    <a:gd name="connsiteY53" fmla="*/ 9602 h 10000"/>
                    <a:gd name="connsiteX54" fmla="*/ 374 w 4732"/>
                    <a:gd name="connsiteY54" fmla="*/ 9696 h 10000"/>
                    <a:gd name="connsiteX55" fmla="*/ 3586 w 4732"/>
                    <a:gd name="connsiteY55" fmla="*/ 9696 h 10000"/>
                    <a:gd name="connsiteX56" fmla="*/ 3586 w 4732"/>
                    <a:gd name="connsiteY56" fmla="*/ 9696 h 10000"/>
                    <a:gd name="connsiteX57" fmla="*/ 3647 w 4732"/>
                    <a:gd name="connsiteY57" fmla="*/ 9602 h 10000"/>
                    <a:gd name="connsiteX58" fmla="*/ 3697 w 4732"/>
                    <a:gd name="connsiteY58" fmla="*/ 9463 h 10000"/>
                    <a:gd name="connsiteX59" fmla="*/ 3736 w 4732"/>
                    <a:gd name="connsiteY59" fmla="*/ 9089 h 10000"/>
                    <a:gd name="connsiteX60" fmla="*/ 3747 w 4732"/>
                    <a:gd name="connsiteY60" fmla="*/ 8715 h 10000"/>
                    <a:gd name="connsiteX61" fmla="*/ 3747 w 4732"/>
                    <a:gd name="connsiteY61" fmla="*/ 1285 h 10000"/>
                    <a:gd name="connsiteX62" fmla="*/ 3747 w 4732"/>
                    <a:gd name="connsiteY62" fmla="*/ 1285 h 10000"/>
                    <a:gd name="connsiteX63" fmla="*/ 3747 w 4732"/>
                    <a:gd name="connsiteY63" fmla="*/ 1074 h 10000"/>
                    <a:gd name="connsiteX64" fmla="*/ 3759 w 4732"/>
                    <a:gd name="connsiteY64" fmla="*/ 841 h 10000"/>
                    <a:gd name="connsiteX65" fmla="*/ 3782 w 4732"/>
                    <a:gd name="connsiteY65" fmla="*/ 608 h 10000"/>
                    <a:gd name="connsiteX66" fmla="*/ 3810 w 4732"/>
                    <a:gd name="connsiteY66" fmla="*/ 374 h 10000"/>
                    <a:gd name="connsiteX67" fmla="*/ 3833 w 4732"/>
                    <a:gd name="connsiteY67" fmla="*/ 233 h 10000"/>
                    <a:gd name="connsiteX68" fmla="*/ 3872 w 4732"/>
                    <a:gd name="connsiteY68" fmla="*/ 163 h 10000"/>
                    <a:gd name="connsiteX69" fmla="*/ 3910 w 4732"/>
                    <a:gd name="connsiteY69" fmla="*/ 94 h 10000"/>
                    <a:gd name="connsiteX70" fmla="*/ 3960 w 4732"/>
                    <a:gd name="connsiteY70" fmla="*/ 0 h 10000"/>
                    <a:gd name="connsiteX71" fmla="*/ 4519 w 4732"/>
                    <a:gd name="connsiteY71" fmla="*/ 0 h 10000"/>
                    <a:gd name="connsiteX72" fmla="*/ 4519 w 4732"/>
                    <a:gd name="connsiteY72" fmla="*/ 0 h 10000"/>
                    <a:gd name="connsiteX73" fmla="*/ 4559 w 4732"/>
                    <a:gd name="connsiteY73" fmla="*/ 94 h 10000"/>
                    <a:gd name="connsiteX74" fmla="*/ 4609 w 4732"/>
                    <a:gd name="connsiteY74" fmla="*/ 163 h 10000"/>
                    <a:gd name="connsiteX75" fmla="*/ 4647 w 4732"/>
                    <a:gd name="connsiteY75" fmla="*/ 233 h 10000"/>
                    <a:gd name="connsiteX76" fmla="*/ 4670 w 4732"/>
                    <a:gd name="connsiteY76" fmla="*/ 374 h 10000"/>
                    <a:gd name="connsiteX77" fmla="*/ 4697 w 4732"/>
                    <a:gd name="connsiteY77" fmla="*/ 608 h 10000"/>
                    <a:gd name="connsiteX78" fmla="*/ 4720 w 4732"/>
                    <a:gd name="connsiteY78" fmla="*/ 841 h 10000"/>
                    <a:gd name="connsiteX79" fmla="*/ 4732 w 4732"/>
                    <a:gd name="connsiteY79" fmla="*/ 1074 h 10000"/>
                    <a:gd name="connsiteX80" fmla="*/ 4732 w 4732"/>
                    <a:gd name="connsiteY80" fmla="*/ 128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732" h="10000">
                      <a:moveTo>
                        <a:pt x="4732" y="1285"/>
                      </a:moveTo>
                      <a:cubicBezTo>
                        <a:pt x="4724" y="1321"/>
                        <a:pt x="4690" y="1285"/>
                        <a:pt x="4682" y="1285"/>
                      </a:cubicBezTo>
                      <a:lnTo>
                        <a:pt x="4682" y="1285"/>
                      </a:lnTo>
                      <a:cubicBezTo>
                        <a:pt x="4678" y="1161"/>
                        <a:pt x="4674" y="1036"/>
                        <a:pt x="4670" y="911"/>
                      </a:cubicBezTo>
                      <a:cubicBezTo>
                        <a:pt x="4657" y="810"/>
                        <a:pt x="4645" y="708"/>
                        <a:pt x="4632" y="608"/>
                      </a:cubicBezTo>
                      <a:cubicBezTo>
                        <a:pt x="4617" y="530"/>
                        <a:pt x="4601" y="452"/>
                        <a:pt x="4586" y="374"/>
                      </a:cubicBezTo>
                      <a:lnTo>
                        <a:pt x="4519" y="304"/>
                      </a:lnTo>
                      <a:lnTo>
                        <a:pt x="3960" y="304"/>
                      </a:lnTo>
                      <a:lnTo>
                        <a:pt x="3960" y="304"/>
                      </a:lnTo>
                      <a:lnTo>
                        <a:pt x="3899" y="374"/>
                      </a:lnTo>
                      <a:lnTo>
                        <a:pt x="3833" y="608"/>
                      </a:lnTo>
                      <a:cubicBezTo>
                        <a:pt x="3825" y="708"/>
                        <a:pt x="3818" y="810"/>
                        <a:pt x="3810" y="911"/>
                      </a:cubicBezTo>
                      <a:cubicBezTo>
                        <a:pt x="3805" y="1036"/>
                        <a:pt x="3802" y="1161"/>
                        <a:pt x="3798" y="1285"/>
                      </a:cubicBezTo>
                      <a:lnTo>
                        <a:pt x="3798" y="8715"/>
                      </a:lnTo>
                      <a:lnTo>
                        <a:pt x="3798" y="8715"/>
                      </a:lnTo>
                      <a:cubicBezTo>
                        <a:pt x="3793" y="8808"/>
                        <a:pt x="3787" y="8901"/>
                        <a:pt x="3782" y="8995"/>
                      </a:cubicBezTo>
                      <a:cubicBezTo>
                        <a:pt x="3778" y="9073"/>
                        <a:pt x="3775" y="9151"/>
                        <a:pt x="3771" y="9229"/>
                      </a:cubicBezTo>
                      <a:lnTo>
                        <a:pt x="3759" y="9463"/>
                      </a:lnTo>
                      <a:cubicBezTo>
                        <a:pt x="3751" y="9510"/>
                        <a:pt x="3744" y="9555"/>
                        <a:pt x="3736" y="9602"/>
                      </a:cubicBezTo>
                      <a:cubicBezTo>
                        <a:pt x="3723" y="9658"/>
                        <a:pt x="3710" y="9711"/>
                        <a:pt x="3697" y="9767"/>
                      </a:cubicBezTo>
                      <a:cubicBezTo>
                        <a:pt x="3684" y="9814"/>
                        <a:pt x="3672" y="9859"/>
                        <a:pt x="3659" y="9906"/>
                      </a:cubicBezTo>
                      <a:cubicBezTo>
                        <a:pt x="3646" y="9938"/>
                        <a:pt x="3633" y="9968"/>
                        <a:pt x="3620" y="10000"/>
                      </a:cubicBezTo>
                      <a:lnTo>
                        <a:pt x="3586" y="10000"/>
                      </a:lnTo>
                      <a:lnTo>
                        <a:pt x="374" y="10000"/>
                      </a:lnTo>
                      <a:lnTo>
                        <a:pt x="374" y="10000"/>
                      </a:lnTo>
                      <a:lnTo>
                        <a:pt x="340" y="10000"/>
                      </a:lnTo>
                      <a:cubicBezTo>
                        <a:pt x="327" y="9968"/>
                        <a:pt x="314" y="9938"/>
                        <a:pt x="301" y="9906"/>
                      </a:cubicBezTo>
                      <a:cubicBezTo>
                        <a:pt x="288" y="9859"/>
                        <a:pt x="276" y="9814"/>
                        <a:pt x="263" y="9767"/>
                      </a:cubicBezTo>
                      <a:cubicBezTo>
                        <a:pt x="250" y="9711"/>
                        <a:pt x="237" y="9658"/>
                        <a:pt x="224" y="9602"/>
                      </a:cubicBezTo>
                      <a:cubicBezTo>
                        <a:pt x="216" y="9555"/>
                        <a:pt x="209" y="9510"/>
                        <a:pt x="201" y="9463"/>
                      </a:cubicBezTo>
                      <a:cubicBezTo>
                        <a:pt x="197" y="9385"/>
                        <a:pt x="194" y="9307"/>
                        <a:pt x="190" y="9229"/>
                      </a:cubicBezTo>
                      <a:cubicBezTo>
                        <a:pt x="185" y="9151"/>
                        <a:pt x="179" y="9073"/>
                        <a:pt x="174" y="8995"/>
                      </a:cubicBezTo>
                      <a:cubicBezTo>
                        <a:pt x="170" y="8901"/>
                        <a:pt x="167" y="8808"/>
                        <a:pt x="163" y="8715"/>
                      </a:cubicBezTo>
                      <a:lnTo>
                        <a:pt x="163" y="5911"/>
                      </a:lnTo>
                      <a:lnTo>
                        <a:pt x="163" y="5911"/>
                      </a:lnTo>
                      <a:lnTo>
                        <a:pt x="151" y="5443"/>
                      </a:lnTo>
                      <a:cubicBezTo>
                        <a:pt x="138" y="5342"/>
                        <a:pt x="126" y="5240"/>
                        <a:pt x="113" y="5140"/>
                      </a:cubicBezTo>
                      <a:cubicBezTo>
                        <a:pt x="95" y="5069"/>
                        <a:pt x="79" y="5000"/>
                        <a:pt x="62" y="4930"/>
                      </a:cubicBezTo>
                      <a:cubicBezTo>
                        <a:pt x="41" y="4899"/>
                        <a:pt x="21" y="4867"/>
                        <a:pt x="0" y="4837"/>
                      </a:cubicBezTo>
                      <a:lnTo>
                        <a:pt x="0" y="4626"/>
                      </a:lnTo>
                      <a:lnTo>
                        <a:pt x="0" y="4626"/>
                      </a:lnTo>
                      <a:lnTo>
                        <a:pt x="38" y="4626"/>
                      </a:lnTo>
                      <a:cubicBezTo>
                        <a:pt x="55" y="4649"/>
                        <a:pt x="72" y="4673"/>
                        <a:pt x="89" y="4696"/>
                      </a:cubicBezTo>
                      <a:cubicBezTo>
                        <a:pt x="97" y="4720"/>
                        <a:pt x="105" y="4743"/>
                        <a:pt x="113" y="4767"/>
                      </a:cubicBezTo>
                      <a:cubicBezTo>
                        <a:pt x="126" y="4844"/>
                        <a:pt x="138" y="4923"/>
                        <a:pt x="151" y="5000"/>
                      </a:cubicBezTo>
                      <a:cubicBezTo>
                        <a:pt x="159" y="5047"/>
                        <a:pt x="166" y="5093"/>
                        <a:pt x="174" y="5140"/>
                      </a:cubicBezTo>
                      <a:lnTo>
                        <a:pt x="201" y="5374"/>
                      </a:lnTo>
                      <a:lnTo>
                        <a:pt x="213" y="5608"/>
                      </a:lnTo>
                      <a:lnTo>
                        <a:pt x="213" y="5911"/>
                      </a:lnTo>
                      <a:lnTo>
                        <a:pt x="213" y="8715"/>
                      </a:lnTo>
                      <a:lnTo>
                        <a:pt x="213" y="8715"/>
                      </a:lnTo>
                      <a:cubicBezTo>
                        <a:pt x="217" y="8839"/>
                        <a:pt x="220" y="8964"/>
                        <a:pt x="224" y="9089"/>
                      </a:cubicBezTo>
                      <a:cubicBezTo>
                        <a:pt x="237" y="9213"/>
                        <a:pt x="250" y="9338"/>
                        <a:pt x="263" y="9463"/>
                      </a:cubicBezTo>
                      <a:cubicBezTo>
                        <a:pt x="280" y="9510"/>
                        <a:pt x="296" y="9555"/>
                        <a:pt x="313" y="9602"/>
                      </a:cubicBezTo>
                      <a:cubicBezTo>
                        <a:pt x="333" y="9634"/>
                        <a:pt x="354" y="9665"/>
                        <a:pt x="374" y="9696"/>
                      </a:cubicBezTo>
                      <a:lnTo>
                        <a:pt x="3586" y="9696"/>
                      </a:lnTo>
                      <a:lnTo>
                        <a:pt x="3586" y="9696"/>
                      </a:lnTo>
                      <a:cubicBezTo>
                        <a:pt x="3606" y="9665"/>
                        <a:pt x="3627" y="9634"/>
                        <a:pt x="3647" y="9602"/>
                      </a:cubicBezTo>
                      <a:cubicBezTo>
                        <a:pt x="3664" y="9555"/>
                        <a:pt x="3680" y="9510"/>
                        <a:pt x="3697" y="9463"/>
                      </a:cubicBezTo>
                      <a:cubicBezTo>
                        <a:pt x="3710" y="9338"/>
                        <a:pt x="3723" y="9213"/>
                        <a:pt x="3736" y="9089"/>
                      </a:cubicBezTo>
                      <a:cubicBezTo>
                        <a:pt x="3740" y="8964"/>
                        <a:pt x="3743" y="8839"/>
                        <a:pt x="3747" y="8715"/>
                      </a:cubicBezTo>
                      <a:lnTo>
                        <a:pt x="3747" y="1285"/>
                      </a:lnTo>
                      <a:lnTo>
                        <a:pt x="3747" y="1285"/>
                      </a:lnTo>
                      <a:lnTo>
                        <a:pt x="3747" y="1074"/>
                      </a:lnTo>
                      <a:cubicBezTo>
                        <a:pt x="3751" y="997"/>
                        <a:pt x="3755" y="918"/>
                        <a:pt x="3759" y="841"/>
                      </a:cubicBezTo>
                      <a:cubicBezTo>
                        <a:pt x="3767" y="764"/>
                        <a:pt x="3774" y="685"/>
                        <a:pt x="3782" y="608"/>
                      </a:cubicBezTo>
                      <a:cubicBezTo>
                        <a:pt x="3791" y="530"/>
                        <a:pt x="3801" y="452"/>
                        <a:pt x="3810" y="374"/>
                      </a:cubicBezTo>
                      <a:cubicBezTo>
                        <a:pt x="3818" y="327"/>
                        <a:pt x="3825" y="280"/>
                        <a:pt x="3833" y="233"/>
                      </a:cubicBezTo>
                      <a:cubicBezTo>
                        <a:pt x="3846" y="210"/>
                        <a:pt x="3859" y="186"/>
                        <a:pt x="3872" y="163"/>
                      </a:cubicBezTo>
                      <a:cubicBezTo>
                        <a:pt x="3885" y="140"/>
                        <a:pt x="3897" y="117"/>
                        <a:pt x="3910" y="94"/>
                      </a:cubicBezTo>
                      <a:cubicBezTo>
                        <a:pt x="3927" y="63"/>
                        <a:pt x="3943" y="31"/>
                        <a:pt x="3960" y="0"/>
                      </a:cubicBezTo>
                      <a:lnTo>
                        <a:pt x="4519" y="0"/>
                      </a:lnTo>
                      <a:lnTo>
                        <a:pt x="4519" y="0"/>
                      </a:lnTo>
                      <a:cubicBezTo>
                        <a:pt x="4532" y="32"/>
                        <a:pt x="4545" y="62"/>
                        <a:pt x="4559" y="94"/>
                      </a:cubicBezTo>
                      <a:cubicBezTo>
                        <a:pt x="4576" y="117"/>
                        <a:pt x="4592" y="140"/>
                        <a:pt x="4609" y="163"/>
                      </a:cubicBezTo>
                      <a:cubicBezTo>
                        <a:pt x="4622" y="186"/>
                        <a:pt x="4634" y="210"/>
                        <a:pt x="4647" y="233"/>
                      </a:cubicBezTo>
                      <a:cubicBezTo>
                        <a:pt x="4655" y="280"/>
                        <a:pt x="4662" y="327"/>
                        <a:pt x="4670" y="374"/>
                      </a:cubicBezTo>
                      <a:lnTo>
                        <a:pt x="4697" y="608"/>
                      </a:lnTo>
                      <a:cubicBezTo>
                        <a:pt x="4705" y="685"/>
                        <a:pt x="4712" y="764"/>
                        <a:pt x="4720" y="841"/>
                      </a:cubicBezTo>
                      <a:cubicBezTo>
                        <a:pt x="4724" y="918"/>
                        <a:pt x="4728" y="997"/>
                        <a:pt x="4732" y="1074"/>
                      </a:cubicBezTo>
                      <a:lnTo>
                        <a:pt x="4732" y="12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82" name="Freeform 33">
                  <a:extLst>
                    <a:ext uri="{FF2B5EF4-FFF2-40B4-BE49-F238E27FC236}">
                      <a16:creationId xmlns:a16="http://schemas.microsoft.com/office/drawing/2014/main" id="{56C638EF-1A71-43AE-A4EE-BC38BEAB462A}"/>
                    </a:ext>
                  </a:extLst>
                </p:cNvPr>
                <p:cNvSpPr>
                  <a:spLocks/>
                </p:cNvSpPr>
                <p:nvPr userDrawn="1"/>
              </p:nvSpPr>
              <p:spPr bwMode="auto">
                <a:xfrm>
                  <a:off x="7058678" y="554306"/>
                  <a:ext cx="55770" cy="58655"/>
                </a:xfrm>
                <a:custGeom>
                  <a:avLst/>
                  <a:gdLst>
                    <a:gd name="T0" fmla="*/ 55 w 58"/>
                    <a:gd name="T1" fmla="*/ 61 h 61"/>
                    <a:gd name="T2" fmla="*/ 55 w 58"/>
                    <a:gd name="T3" fmla="*/ 61 h 61"/>
                    <a:gd name="T4" fmla="*/ 48 w 58"/>
                    <a:gd name="T5" fmla="*/ 61 h 61"/>
                    <a:gd name="T6" fmla="*/ 48 w 58"/>
                    <a:gd name="T7" fmla="*/ 55 h 61"/>
                    <a:gd name="T8" fmla="*/ 48 w 58"/>
                    <a:gd name="T9" fmla="*/ 55 h 61"/>
                    <a:gd name="T10" fmla="*/ 45 w 58"/>
                    <a:gd name="T11" fmla="*/ 39 h 61"/>
                    <a:gd name="T12" fmla="*/ 35 w 58"/>
                    <a:gd name="T13" fmla="*/ 26 h 61"/>
                    <a:gd name="T14" fmla="*/ 22 w 58"/>
                    <a:gd name="T15" fmla="*/ 16 h 61"/>
                    <a:gd name="T16" fmla="*/ 6 w 58"/>
                    <a:gd name="T17" fmla="*/ 13 h 61"/>
                    <a:gd name="T18" fmla="*/ 6 w 58"/>
                    <a:gd name="T19" fmla="*/ 13 h 61"/>
                    <a:gd name="T20" fmla="*/ 0 w 58"/>
                    <a:gd name="T21" fmla="*/ 13 h 61"/>
                    <a:gd name="T22" fmla="*/ 0 w 58"/>
                    <a:gd name="T23" fmla="*/ 6 h 61"/>
                    <a:gd name="T24" fmla="*/ 0 w 58"/>
                    <a:gd name="T25" fmla="*/ 6 h 61"/>
                    <a:gd name="T26" fmla="*/ 0 w 58"/>
                    <a:gd name="T27" fmla="*/ 3 h 61"/>
                    <a:gd name="T28" fmla="*/ 6 w 58"/>
                    <a:gd name="T29" fmla="*/ 0 h 61"/>
                    <a:gd name="T30" fmla="*/ 6 w 58"/>
                    <a:gd name="T31" fmla="*/ 0 h 61"/>
                    <a:gd name="T32" fmla="*/ 16 w 58"/>
                    <a:gd name="T33" fmla="*/ 3 h 61"/>
                    <a:gd name="T34" fmla="*/ 26 w 58"/>
                    <a:gd name="T35" fmla="*/ 6 h 61"/>
                    <a:gd name="T36" fmla="*/ 35 w 58"/>
                    <a:gd name="T37" fmla="*/ 10 h 61"/>
                    <a:gd name="T38" fmla="*/ 45 w 58"/>
                    <a:gd name="T39" fmla="*/ 16 h 61"/>
                    <a:gd name="T40" fmla="*/ 52 w 58"/>
                    <a:gd name="T41" fmla="*/ 26 h 61"/>
                    <a:gd name="T42" fmla="*/ 55 w 58"/>
                    <a:gd name="T43" fmla="*/ 36 h 61"/>
                    <a:gd name="T44" fmla="*/ 58 w 58"/>
                    <a:gd name="T45" fmla="*/ 45 h 61"/>
                    <a:gd name="T46" fmla="*/ 58 w 58"/>
                    <a:gd name="T47" fmla="*/ 55 h 61"/>
                    <a:gd name="T48" fmla="*/ 58 w 58"/>
                    <a:gd name="T49" fmla="*/ 55 h 61"/>
                    <a:gd name="T50" fmla="*/ 58 w 58"/>
                    <a:gd name="T51" fmla="*/ 61 h 61"/>
                    <a:gd name="T52" fmla="*/ 55 w 58"/>
                    <a:gd name="T53" fmla="*/ 61 h 61"/>
                    <a:gd name="T54" fmla="*/ 55 w 58"/>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61">
                      <a:moveTo>
                        <a:pt x="55" y="61"/>
                      </a:moveTo>
                      <a:lnTo>
                        <a:pt x="55" y="61"/>
                      </a:lnTo>
                      <a:lnTo>
                        <a:pt x="48" y="61"/>
                      </a:lnTo>
                      <a:lnTo>
                        <a:pt x="48" y="55"/>
                      </a:lnTo>
                      <a:lnTo>
                        <a:pt x="48" y="55"/>
                      </a:lnTo>
                      <a:lnTo>
                        <a:pt x="45" y="39"/>
                      </a:lnTo>
                      <a:lnTo>
                        <a:pt x="35" y="26"/>
                      </a:lnTo>
                      <a:lnTo>
                        <a:pt x="22" y="16"/>
                      </a:lnTo>
                      <a:lnTo>
                        <a:pt x="6" y="13"/>
                      </a:lnTo>
                      <a:lnTo>
                        <a:pt x="6" y="13"/>
                      </a:lnTo>
                      <a:lnTo>
                        <a:pt x="0" y="13"/>
                      </a:lnTo>
                      <a:lnTo>
                        <a:pt x="0" y="6"/>
                      </a:lnTo>
                      <a:lnTo>
                        <a:pt x="0" y="6"/>
                      </a:lnTo>
                      <a:lnTo>
                        <a:pt x="0" y="3"/>
                      </a:lnTo>
                      <a:lnTo>
                        <a:pt x="6" y="0"/>
                      </a:lnTo>
                      <a:lnTo>
                        <a:pt x="6" y="0"/>
                      </a:lnTo>
                      <a:lnTo>
                        <a:pt x="16" y="3"/>
                      </a:lnTo>
                      <a:lnTo>
                        <a:pt x="26" y="6"/>
                      </a:lnTo>
                      <a:lnTo>
                        <a:pt x="35" y="10"/>
                      </a:lnTo>
                      <a:lnTo>
                        <a:pt x="45" y="16"/>
                      </a:lnTo>
                      <a:lnTo>
                        <a:pt x="52" y="26"/>
                      </a:lnTo>
                      <a:lnTo>
                        <a:pt x="55" y="36"/>
                      </a:lnTo>
                      <a:lnTo>
                        <a:pt x="58" y="45"/>
                      </a:lnTo>
                      <a:lnTo>
                        <a:pt x="58" y="55"/>
                      </a:lnTo>
                      <a:lnTo>
                        <a:pt x="58" y="55"/>
                      </a:lnTo>
                      <a:lnTo>
                        <a:pt x="58" y="61"/>
                      </a:lnTo>
                      <a:lnTo>
                        <a:pt x="55" y="61"/>
                      </a:lnTo>
                      <a:lnTo>
                        <a:pt x="55"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83" name="Freeform 34">
                  <a:extLst>
                    <a:ext uri="{FF2B5EF4-FFF2-40B4-BE49-F238E27FC236}">
                      <a16:creationId xmlns:a16="http://schemas.microsoft.com/office/drawing/2014/main" id="{D22C176C-D865-4990-9987-32FE09B06B77}"/>
                    </a:ext>
                  </a:extLst>
                </p:cNvPr>
                <p:cNvSpPr>
                  <a:spLocks/>
                </p:cNvSpPr>
                <p:nvPr userDrawn="1"/>
              </p:nvSpPr>
              <p:spPr bwMode="auto">
                <a:xfrm>
                  <a:off x="6789608" y="554306"/>
                  <a:ext cx="293275" cy="12500"/>
                </a:xfrm>
                <a:custGeom>
                  <a:avLst/>
                  <a:gdLst>
                    <a:gd name="T0" fmla="*/ 301 w 305"/>
                    <a:gd name="T1" fmla="*/ 13 h 13"/>
                    <a:gd name="T2" fmla="*/ 7 w 305"/>
                    <a:gd name="T3" fmla="*/ 13 h 13"/>
                    <a:gd name="T4" fmla="*/ 7 w 305"/>
                    <a:gd name="T5" fmla="*/ 13 h 13"/>
                    <a:gd name="T6" fmla="*/ 4 w 305"/>
                    <a:gd name="T7" fmla="*/ 13 h 13"/>
                    <a:gd name="T8" fmla="*/ 0 w 305"/>
                    <a:gd name="T9" fmla="*/ 6 h 13"/>
                    <a:gd name="T10" fmla="*/ 0 w 305"/>
                    <a:gd name="T11" fmla="*/ 6 h 13"/>
                    <a:gd name="T12" fmla="*/ 4 w 305"/>
                    <a:gd name="T13" fmla="*/ 3 h 13"/>
                    <a:gd name="T14" fmla="*/ 7 w 305"/>
                    <a:gd name="T15" fmla="*/ 0 h 13"/>
                    <a:gd name="T16" fmla="*/ 301 w 305"/>
                    <a:gd name="T17" fmla="*/ 0 h 13"/>
                    <a:gd name="T18" fmla="*/ 301 w 305"/>
                    <a:gd name="T19" fmla="*/ 0 h 13"/>
                    <a:gd name="T20" fmla="*/ 305 w 305"/>
                    <a:gd name="T21" fmla="*/ 3 h 13"/>
                    <a:gd name="T22" fmla="*/ 305 w 305"/>
                    <a:gd name="T23" fmla="*/ 6 h 13"/>
                    <a:gd name="T24" fmla="*/ 305 w 305"/>
                    <a:gd name="T25" fmla="*/ 6 h 13"/>
                    <a:gd name="T26" fmla="*/ 305 w 305"/>
                    <a:gd name="T27" fmla="*/ 13 h 13"/>
                    <a:gd name="T28" fmla="*/ 301 w 305"/>
                    <a:gd name="T29" fmla="*/ 13 h 13"/>
                    <a:gd name="T30" fmla="*/ 301 w 305"/>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 h="13">
                      <a:moveTo>
                        <a:pt x="301" y="13"/>
                      </a:moveTo>
                      <a:lnTo>
                        <a:pt x="7" y="13"/>
                      </a:lnTo>
                      <a:lnTo>
                        <a:pt x="7" y="13"/>
                      </a:lnTo>
                      <a:lnTo>
                        <a:pt x="4" y="13"/>
                      </a:lnTo>
                      <a:lnTo>
                        <a:pt x="0" y="6"/>
                      </a:lnTo>
                      <a:lnTo>
                        <a:pt x="0" y="6"/>
                      </a:lnTo>
                      <a:lnTo>
                        <a:pt x="4" y="3"/>
                      </a:lnTo>
                      <a:lnTo>
                        <a:pt x="7" y="0"/>
                      </a:lnTo>
                      <a:lnTo>
                        <a:pt x="301" y="0"/>
                      </a:lnTo>
                      <a:lnTo>
                        <a:pt x="301" y="0"/>
                      </a:lnTo>
                      <a:lnTo>
                        <a:pt x="305" y="3"/>
                      </a:lnTo>
                      <a:lnTo>
                        <a:pt x="305" y="6"/>
                      </a:lnTo>
                      <a:lnTo>
                        <a:pt x="305" y="6"/>
                      </a:lnTo>
                      <a:lnTo>
                        <a:pt x="305" y="13"/>
                      </a:lnTo>
                      <a:lnTo>
                        <a:pt x="301" y="13"/>
                      </a:lnTo>
                      <a:lnTo>
                        <a:pt x="3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85" name="Freeform 36">
                  <a:extLst>
                    <a:ext uri="{FF2B5EF4-FFF2-40B4-BE49-F238E27FC236}">
                      <a16:creationId xmlns:a16="http://schemas.microsoft.com/office/drawing/2014/main" id="{1E1B2A5A-5411-48F3-8E6A-3A54EDF7D226}"/>
                    </a:ext>
                  </a:extLst>
                </p:cNvPr>
                <p:cNvSpPr>
                  <a:spLocks/>
                </p:cNvSpPr>
                <p:nvPr userDrawn="1"/>
              </p:nvSpPr>
              <p:spPr bwMode="auto">
                <a:xfrm>
                  <a:off x="4891140" y="750464"/>
                  <a:ext cx="211543" cy="140388"/>
                </a:xfrm>
                <a:custGeom>
                  <a:avLst/>
                  <a:gdLst>
                    <a:gd name="T0" fmla="*/ 220 w 220"/>
                    <a:gd name="T1" fmla="*/ 133 h 146"/>
                    <a:gd name="T2" fmla="*/ 220 w 220"/>
                    <a:gd name="T3" fmla="*/ 133 h 146"/>
                    <a:gd name="T4" fmla="*/ 217 w 220"/>
                    <a:gd name="T5" fmla="*/ 142 h 146"/>
                    <a:gd name="T6" fmla="*/ 208 w 220"/>
                    <a:gd name="T7" fmla="*/ 146 h 146"/>
                    <a:gd name="T8" fmla="*/ 13 w 220"/>
                    <a:gd name="T9" fmla="*/ 146 h 146"/>
                    <a:gd name="T10" fmla="*/ 13 w 220"/>
                    <a:gd name="T11" fmla="*/ 146 h 146"/>
                    <a:gd name="T12" fmla="*/ 4 w 220"/>
                    <a:gd name="T13" fmla="*/ 142 h 146"/>
                    <a:gd name="T14" fmla="*/ 0 w 220"/>
                    <a:gd name="T15" fmla="*/ 133 h 146"/>
                    <a:gd name="T16" fmla="*/ 0 w 220"/>
                    <a:gd name="T17" fmla="*/ 10 h 146"/>
                    <a:gd name="T18" fmla="*/ 0 w 220"/>
                    <a:gd name="T19" fmla="*/ 10 h 146"/>
                    <a:gd name="T20" fmla="*/ 4 w 220"/>
                    <a:gd name="T21" fmla="*/ 3 h 146"/>
                    <a:gd name="T22" fmla="*/ 13 w 220"/>
                    <a:gd name="T23" fmla="*/ 0 h 146"/>
                    <a:gd name="T24" fmla="*/ 208 w 220"/>
                    <a:gd name="T25" fmla="*/ 0 h 146"/>
                    <a:gd name="T26" fmla="*/ 208 w 220"/>
                    <a:gd name="T27" fmla="*/ 0 h 146"/>
                    <a:gd name="T28" fmla="*/ 217 w 220"/>
                    <a:gd name="T29" fmla="*/ 3 h 146"/>
                    <a:gd name="T30" fmla="*/ 220 w 220"/>
                    <a:gd name="T31" fmla="*/ 10 h 146"/>
                    <a:gd name="T32" fmla="*/ 220 w 220"/>
                    <a:gd name="T33" fmla="*/ 13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146">
                      <a:moveTo>
                        <a:pt x="220" y="133"/>
                      </a:moveTo>
                      <a:lnTo>
                        <a:pt x="220" y="133"/>
                      </a:lnTo>
                      <a:lnTo>
                        <a:pt x="217" y="142"/>
                      </a:lnTo>
                      <a:lnTo>
                        <a:pt x="208" y="146"/>
                      </a:lnTo>
                      <a:lnTo>
                        <a:pt x="13" y="146"/>
                      </a:lnTo>
                      <a:lnTo>
                        <a:pt x="13" y="146"/>
                      </a:lnTo>
                      <a:lnTo>
                        <a:pt x="4" y="142"/>
                      </a:lnTo>
                      <a:lnTo>
                        <a:pt x="0" y="133"/>
                      </a:lnTo>
                      <a:lnTo>
                        <a:pt x="0" y="10"/>
                      </a:lnTo>
                      <a:lnTo>
                        <a:pt x="0" y="10"/>
                      </a:lnTo>
                      <a:lnTo>
                        <a:pt x="4" y="3"/>
                      </a:lnTo>
                      <a:lnTo>
                        <a:pt x="13" y="0"/>
                      </a:lnTo>
                      <a:lnTo>
                        <a:pt x="208" y="0"/>
                      </a:lnTo>
                      <a:lnTo>
                        <a:pt x="208" y="0"/>
                      </a:lnTo>
                      <a:lnTo>
                        <a:pt x="217" y="3"/>
                      </a:lnTo>
                      <a:lnTo>
                        <a:pt x="220" y="10"/>
                      </a:lnTo>
                      <a:lnTo>
                        <a:pt x="220" y="133"/>
                      </a:lnTo>
                      <a:close/>
                    </a:path>
                  </a:pathLst>
                </a:custGeom>
                <a:solidFill>
                  <a:srgbClr val="F9E7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86" name="Rectangle 37">
                  <a:extLst>
                    <a:ext uri="{FF2B5EF4-FFF2-40B4-BE49-F238E27FC236}">
                      <a16:creationId xmlns:a16="http://schemas.microsoft.com/office/drawing/2014/main" id="{B31AA460-A5FE-4B7E-812B-E53347F62073}"/>
                    </a:ext>
                  </a:extLst>
                </p:cNvPr>
                <p:cNvSpPr>
                  <a:spLocks noChangeArrowheads="1"/>
                </p:cNvSpPr>
                <p:nvPr userDrawn="1"/>
              </p:nvSpPr>
              <p:spPr bwMode="auto">
                <a:xfrm>
                  <a:off x="4891140" y="784119"/>
                  <a:ext cx="211543" cy="34616"/>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87" name="Freeform 38">
                  <a:extLst>
                    <a:ext uri="{FF2B5EF4-FFF2-40B4-BE49-F238E27FC236}">
                      <a16:creationId xmlns:a16="http://schemas.microsoft.com/office/drawing/2014/main" id="{E1267DC1-4040-421D-8009-DB30539B8565}"/>
                    </a:ext>
                  </a:extLst>
                </p:cNvPr>
                <p:cNvSpPr>
                  <a:spLocks noEditPoints="1"/>
                </p:cNvSpPr>
                <p:nvPr userDrawn="1"/>
              </p:nvSpPr>
              <p:spPr bwMode="auto">
                <a:xfrm>
                  <a:off x="4885371" y="743733"/>
                  <a:ext cx="224043" cy="152888"/>
                </a:xfrm>
                <a:custGeom>
                  <a:avLst/>
                  <a:gdLst>
                    <a:gd name="T0" fmla="*/ 214 w 233"/>
                    <a:gd name="T1" fmla="*/ 159 h 159"/>
                    <a:gd name="T2" fmla="*/ 19 w 233"/>
                    <a:gd name="T3" fmla="*/ 159 h 159"/>
                    <a:gd name="T4" fmla="*/ 19 w 233"/>
                    <a:gd name="T5" fmla="*/ 159 h 159"/>
                    <a:gd name="T6" fmla="*/ 10 w 233"/>
                    <a:gd name="T7" fmla="*/ 156 h 159"/>
                    <a:gd name="T8" fmla="*/ 6 w 233"/>
                    <a:gd name="T9" fmla="*/ 153 h 159"/>
                    <a:gd name="T10" fmla="*/ 0 w 233"/>
                    <a:gd name="T11" fmla="*/ 146 h 159"/>
                    <a:gd name="T12" fmla="*/ 0 w 233"/>
                    <a:gd name="T13" fmla="*/ 140 h 159"/>
                    <a:gd name="T14" fmla="*/ 0 w 233"/>
                    <a:gd name="T15" fmla="*/ 17 h 159"/>
                    <a:gd name="T16" fmla="*/ 0 w 233"/>
                    <a:gd name="T17" fmla="*/ 17 h 159"/>
                    <a:gd name="T18" fmla="*/ 0 w 233"/>
                    <a:gd name="T19" fmla="*/ 10 h 159"/>
                    <a:gd name="T20" fmla="*/ 6 w 233"/>
                    <a:gd name="T21" fmla="*/ 4 h 159"/>
                    <a:gd name="T22" fmla="*/ 10 w 233"/>
                    <a:gd name="T23" fmla="*/ 0 h 159"/>
                    <a:gd name="T24" fmla="*/ 19 w 233"/>
                    <a:gd name="T25" fmla="*/ 0 h 159"/>
                    <a:gd name="T26" fmla="*/ 214 w 233"/>
                    <a:gd name="T27" fmla="*/ 0 h 159"/>
                    <a:gd name="T28" fmla="*/ 214 w 233"/>
                    <a:gd name="T29" fmla="*/ 0 h 159"/>
                    <a:gd name="T30" fmla="*/ 220 w 233"/>
                    <a:gd name="T31" fmla="*/ 0 h 159"/>
                    <a:gd name="T32" fmla="*/ 226 w 233"/>
                    <a:gd name="T33" fmla="*/ 4 h 159"/>
                    <a:gd name="T34" fmla="*/ 230 w 233"/>
                    <a:gd name="T35" fmla="*/ 10 h 159"/>
                    <a:gd name="T36" fmla="*/ 233 w 233"/>
                    <a:gd name="T37" fmla="*/ 17 h 159"/>
                    <a:gd name="T38" fmla="*/ 233 w 233"/>
                    <a:gd name="T39" fmla="*/ 140 h 159"/>
                    <a:gd name="T40" fmla="*/ 233 w 233"/>
                    <a:gd name="T41" fmla="*/ 140 h 159"/>
                    <a:gd name="T42" fmla="*/ 230 w 233"/>
                    <a:gd name="T43" fmla="*/ 146 h 159"/>
                    <a:gd name="T44" fmla="*/ 226 w 233"/>
                    <a:gd name="T45" fmla="*/ 153 h 159"/>
                    <a:gd name="T46" fmla="*/ 220 w 233"/>
                    <a:gd name="T47" fmla="*/ 156 h 159"/>
                    <a:gd name="T48" fmla="*/ 214 w 233"/>
                    <a:gd name="T49" fmla="*/ 159 h 159"/>
                    <a:gd name="T50" fmla="*/ 214 w 233"/>
                    <a:gd name="T51" fmla="*/ 159 h 159"/>
                    <a:gd name="T52" fmla="*/ 19 w 233"/>
                    <a:gd name="T53" fmla="*/ 13 h 159"/>
                    <a:gd name="T54" fmla="*/ 19 w 233"/>
                    <a:gd name="T55" fmla="*/ 13 h 159"/>
                    <a:gd name="T56" fmla="*/ 13 w 233"/>
                    <a:gd name="T57" fmla="*/ 13 h 159"/>
                    <a:gd name="T58" fmla="*/ 13 w 233"/>
                    <a:gd name="T59" fmla="*/ 17 h 159"/>
                    <a:gd name="T60" fmla="*/ 13 w 233"/>
                    <a:gd name="T61" fmla="*/ 140 h 159"/>
                    <a:gd name="T62" fmla="*/ 13 w 233"/>
                    <a:gd name="T63" fmla="*/ 140 h 159"/>
                    <a:gd name="T64" fmla="*/ 13 w 233"/>
                    <a:gd name="T65" fmla="*/ 146 h 159"/>
                    <a:gd name="T66" fmla="*/ 19 w 233"/>
                    <a:gd name="T67" fmla="*/ 146 h 159"/>
                    <a:gd name="T68" fmla="*/ 214 w 233"/>
                    <a:gd name="T69" fmla="*/ 146 h 159"/>
                    <a:gd name="T70" fmla="*/ 214 w 233"/>
                    <a:gd name="T71" fmla="*/ 146 h 159"/>
                    <a:gd name="T72" fmla="*/ 217 w 233"/>
                    <a:gd name="T73" fmla="*/ 146 h 159"/>
                    <a:gd name="T74" fmla="*/ 220 w 233"/>
                    <a:gd name="T75" fmla="*/ 140 h 159"/>
                    <a:gd name="T76" fmla="*/ 220 w 233"/>
                    <a:gd name="T77" fmla="*/ 17 h 159"/>
                    <a:gd name="T78" fmla="*/ 220 w 233"/>
                    <a:gd name="T79" fmla="*/ 17 h 159"/>
                    <a:gd name="T80" fmla="*/ 217 w 233"/>
                    <a:gd name="T81" fmla="*/ 13 h 159"/>
                    <a:gd name="T82" fmla="*/ 214 w 233"/>
                    <a:gd name="T83" fmla="*/ 13 h 159"/>
                    <a:gd name="T84" fmla="*/ 19 w 233"/>
                    <a:gd name="T85" fmla="*/ 1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3" h="159">
                      <a:moveTo>
                        <a:pt x="214" y="159"/>
                      </a:moveTo>
                      <a:lnTo>
                        <a:pt x="19" y="159"/>
                      </a:lnTo>
                      <a:lnTo>
                        <a:pt x="19" y="159"/>
                      </a:lnTo>
                      <a:lnTo>
                        <a:pt x="10" y="156"/>
                      </a:lnTo>
                      <a:lnTo>
                        <a:pt x="6" y="153"/>
                      </a:lnTo>
                      <a:lnTo>
                        <a:pt x="0" y="146"/>
                      </a:lnTo>
                      <a:lnTo>
                        <a:pt x="0" y="140"/>
                      </a:lnTo>
                      <a:lnTo>
                        <a:pt x="0" y="17"/>
                      </a:lnTo>
                      <a:lnTo>
                        <a:pt x="0" y="17"/>
                      </a:lnTo>
                      <a:lnTo>
                        <a:pt x="0" y="10"/>
                      </a:lnTo>
                      <a:lnTo>
                        <a:pt x="6" y="4"/>
                      </a:lnTo>
                      <a:lnTo>
                        <a:pt x="10" y="0"/>
                      </a:lnTo>
                      <a:lnTo>
                        <a:pt x="19" y="0"/>
                      </a:lnTo>
                      <a:lnTo>
                        <a:pt x="214" y="0"/>
                      </a:lnTo>
                      <a:lnTo>
                        <a:pt x="214" y="0"/>
                      </a:lnTo>
                      <a:lnTo>
                        <a:pt x="220" y="0"/>
                      </a:lnTo>
                      <a:lnTo>
                        <a:pt x="226" y="4"/>
                      </a:lnTo>
                      <a:lnTo>
                        <a:pt x="230" y="10"/>
                      </a:lnTo>
                      <a:lnTo>
                        <a:pt x="233" y="17"/>
                      </a:lnTo>
                      <a:lnTo>
                        <a:pt x="233" y="140"/>
                      </a:lnTo>
                      <a:lnTo>
                        <a:pt x="233" y="140"/>
                      </a:lnTo>
                      <a:lnTo>
                        <a:pt x="230" y="146"/>
                      </a:lnTo>
                      <a:lnTo>
                        <a:pt x="226" y="153"/>
                      </a:lnTo>
                      <a:lnTo>
                        <a:pt x="220" y="156"/>
                      </a:lnTo>
                      <a:lnTo>
                        <a:pt x="214" y="159"/>
                      </a:lnTo>
                      <a:lnTo>
                        <a:pt x="214" y="159"/>
                      </a:lnTo>
                      <a:close/>
                      <a:moveTo>
                        <a:pt x="19" y="13"/>
                      </a:moveTo>
                      <a:lnTo>
                        <a:pt x="19" y="13"/>
                      </a:lnTo>
                      <a:lnTo>
                        <a:pt x="13" y="13"/>
                      </a:lnTo>
                      <a:lnTo>
                        <a:pt x="13" y="17"/>
                      </a:lnTo>
                      <a:lnTo>
                        <a:pt x="13" y="140"/>
                      </a:lnTo>
                      <a:lnTo>
                        <a:pt x="13" y="140"/>
                      </a:lnTo>
                      <a:lnTo>
                        <a:pt x="13" y="146"/>
                      </a:lnTo>
                      <a:lnTo>
                        <a:pt x="19" y="146"/>
                      </a:lnTo>
                      <a:lnTo>
                        <a:pt x="214" y="146"/>
                      </a:lnTo>
                      <a:lnTo>
                        <a:pt x="214" y="146"/>
                      </a:lnTo>
                      <a:lnTo>
                        <a:pt x="217" y="146"/>
                      </a:lnTo>
                      <a:lnTo>
                        <a:pt x="220" y="140"/>
                      </a:lnTo>
                      <a:lnTo>
                        <a:pt x="220" y="17"/>
                      </a:lnTo>
                      <a:lnTo>
                        <a:pt x="220" y="17"/>
                      </a:lnTo>
                      <a:lnTo>
                        <a:pt x="217" y="13"/>
                      </a:lnTo>
                      <a:lnTo>
                        <a:pt x="214" y="13"/>
                      </a:lnTo>
                      <a:lnTo>
                        <a:pt x="19"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88" name="Freeform 39">
                  <a:extLst>
                    <a:ext uri="{FF2B5EF4-FFF2-40B4-BE49-F238E27FC236}">
                      <a16:creationId xmlns:a16="http://schemas.microsoft.com/office/drawing/2014/main" id="{14B44F5D-BE77-4673-A85A-E86699155F39}"/>
                    </a:ext>
                  </a:extLst>
                </p:cNvPr>
                <p:cNvSpPr>
                  <a:spLocks/>
                </p:cNvSpPr>
                <p:nvPr userDrawn="1"/>
              </p:nvSpPr>
              <p:spPr bwMode="auto">
                <a:xfrm>
                  <a:off x="4885371" y="812965"/>
                  <a:ext cx="224043" cy="12500"/>
                </a:xfrm>
                <a:custGeom>
                  <a:avLst/>
                  <a:gdLst>
                    <a:gd name="T0" fmla="*/ 226 w 233"/>
                    <a:gd name="T1" fmla="*/ 13 h 13"/>
                    <a:gd name="T2" fmla="*/ 6 w 233"/>
                    <a:gd name="T3" fmla="*/ 13 h 13"/>
                    <a:gd name="T4" fmla="*/ 6 w 233"/>
                    <a:gd name="T5" fmla="*/ 13 h 13"/>
                    <a:gd name="T6" fmla="*/ 0 w 233"/>
                    <a:gd name="T7" fmla="*/ 13 h 13"/>
                    <a:gd name="T8" fmla="*/ 0 w 233"/>
                    <a:gd name="T9" fmla="*/ 6 h 13"/>
                    <a:gd name="T10" fmla="*/ 0 w 233"/>
                    <a:gd name="T11" fmla="*/ 6 h 13"/>
                    <a:gd name="T12" fmla="*/ 0 w 233"/>
                    <a:gd name="T13" fmla="*/ 3 h 13"/>
                    <a:gd name="T14" fmla="*/ 6 w 233"/>
                    <a:gd name="T15" fmla="*/ 0 h 13"/>
                    <a:gd name="T16" fmla="*/ 226 w 233"/>
                    <a:gd name="T17" fmla="*/ 0 h 13"/>
                    <a:gd name="T18" fmla="*/ 226 w 233"/>
                    <a:gd name="T19" fmla="*/ 0 h 13"/>
                    <a:gd name="T20" fmla="*/ 230 w 233"/>
                    <a:gd name="T21" fmla="*/ 3 h 13"/>
                    <a:gd name="T22" fmla="*/ 233 w 233"/>
                    <a:gd name="T23" fmla="*/ 6 h 13"/>
                    <a:gd name="T24" fmla="*/ 233 w 233"/>
                    <a:gd name="T25" fmla="*/ 6 h 13"/>
                    <a:gd name="T26" fmla="*/ 230 w 233"/>
                    <a:gd name="T27" fmla="*/ 13 h 13"/>
                    <a:gd name="T28" fmla="*/ 226 w 233"/>
                    <a:gd name="T29" fmla="*/ 13 h 13"/>
                    <a:gd name="T30" fmla="*/ 226 w 233"/>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3" h="13">
                      <a:moveTo>
                        <a:pt x="226" y="13"/>
                      </a:moveTo>
                      <a:lnTo>
                        <a:pt x="6" y="13"/>
                      </a:lnTo>
                      <a:lnTo>
                        <a:pt x="6" y="13"/>
                      </a:lnTo>
                      <a:lnTo>
                        <a:pt x="0" y="13"/>
                      </a:lnTo>
                      <a:lnTo>
                        <a:pt x="0" y="6"/>
                      </a:lnTo>
                      <a:lnTo>
                        <a:pt x="0" y="6"/>
                      </a:lnTo>
                      <a:lnTo>
                        <a:pt x="0" y="3"/>
                      </a:lnTo>
                      <a:lnTo>
                        <a:pt x="6" y="0"/>
                      </a:lnTo>
                      <a:lnTo>
                        <a:pt x="226" y="0"/>
                      </a:lnTo>
                      <a:lnTo>
                        <a:pt x="226" y="0"/>
                      </a:lnTo>
                      <a:lnTo>
                        <a:pt x="230" y="3"/>
                      </a:lnTo>
                      <a:lnTo>
                        <a:pt x="233" y="6"/>
                      </a:lnTo>
                      <a:lnTo>
                        <a:pt x="233" y="6"/>
                      </a:lnTo>
                      <a:lnTo>
                        <a:pt x="230" y="13"/>
                      </a:lnTo>
                      <a:lnTo>
                        <a:pt x="226" y="13"/>
                      </a:lnTo>
                      <a:lnTo>
                        <a:pt x="22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89" name="Freeform 40">
                  <a:extLst>
                    <a:ext uri="{FF2B5EF4-FFF2-40B4-BE49-F238E27FC236}">
                      <a16:creationId xmlns:a16="http://schemas.microsoft.com/office/drawing/2014/main" id="{E35129F8-70E9-4BB4-B506-CBEAEB779A2F}"/>
                    </a:ext>
                  </a:extLst>
                </p:cNvPr>
                <p:cNvSpPr>
                  <a:spLocks/>
                </p:cNvSpPr>
                <p:nvPr userDrawn="1"/>
              </p:nvSpPr>
              <p:spPr bwMode="auto">
                <a:xfrm>
                  <a:off x="4885371" y="778349"/>
                  <a:ext cx="224043" cy="12500"/>
                </a:xfrm>
                <a:custGeom>
                  <a:avLst/>
                  <a:gdLst>
                    <a:gd name="T0" fmla="*/ 226 w 233"/>
                    <a:gd name="T1" fmla="*/ 13 h 13"/>
                    <a:gd name="T2" fmla="*/ 6 w 233"/>
                    <a:gd name="T3" fmla="*/ 13 h 13"/>
                    <a:gd name="T4" fmla="*/ 6 w 233"/>
                    <a:gd name="T5" fmla="*/ 13 h 13"/>
                    <a:gd name="T6" fmla="*/ 0 w 233"/>
                    <a:gd name="T7" fmla="*/ 10 h 13"/>
                    <a:gd name="T8" fmla="*/ 0 w 233"/>
                    <a:gd name="T9" fmla="*/ 6 h 13"/>
                    <a:gd name="T10" fmla="*/ 0 w 233"/>
                    <a:gd name="T11" fmla="*/ 6 h 13"/>
                    <a:gd name="T12" fmla="*/ 0 w 233"/>
                    <a:gd name="T13" fmla="*/ 3 h 13"/>
                    <a:gd name="T14" fmla="*/ 6 w 233"/>
                    <a:gd name="T15" fmla="*/ 0 h 13"/>
                    <a:gd name="T16" fmla="*/ 226 w 233"/>
                    <a:gd name="T17" fmla="*/ 0 h 13"/>
                    <a:gd name="T18" fmla="*/ 226 w 233"/>
                    <a:gd name="T19" fmla="*/ 0 h 13"/>
                    <a:gd name="T20" fmla="*/ 230 w 233"/>
                    <a:gd name="T21" fmla="*/ 3 h 13"/>
                    <a:gd name="T22" fmla="*/ 233 w 233"/>
                    <a:gd name="T23" fmla="*/ 6 h 13"/>
                    <a:gd name="T24" fmla="*/ 233 w 233"/>
                    <a:gd name="T25" fmla="*/ 6 h 13"/>
                    <a:gd name="T26" fmla="*/ 230 w 233"/>
                    <a:gd name="T27" fmla="*/ 10 h 13"/>
                    <a:gd name="T28" fmla="*/ 226 w 233"/>
                    <a:gd name="T29" fmla="*/ 13 h 13"/>
                    <a:gd name="T30" fmla="*/ 226 w 233"/>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3" h="13">
                      <a:moveTo>
                        <a:pt x="226" y="13"/>
                      </a:moveTo>
                      <a:lnTo>
                        <a:pt x="6" y="13"/>
                      </a:lnTo>
                      <a:lnTo>
                        <a:pt x="6" y="13"/>
                      </a:lnTo>
                      <a:lnTo>
                        <a:pt x="0" y="10"/>
                      </a:lnTo>
                      <a:lnTo>
                        <a:pt x="0" y="6"/>
                      </a:lnTo>
                      <a:lnTo>
                        <a:pt x="0" y="6"/>
                      </a:lnTo>
                      <a:lnTo>
                        <a:pt x="0" y="3"/>
                      </a:lnTo>
                      <a:lnTo>
                        <a:pt x="6" y="0"/>
                      </a:lnTo>
                      <a:lnTo>
                        <a:pt x="226" y="0"/>
                      </a:lnTo>
                      <a:lnTo>
                        <a:pt x="226" y="0"/>
                      </a:lnTo>
                      <a:lnTo>
                        <a:pt x="230" y="3"/>
                      </a:lnTo>
                      <a:lnTo>
                        <a:pt x="233" y="6"/>
                      </a:lnTo>
                      <a:lnTo>
                        <a:pt x="233" y="6"/>
                      </a:lnTo>
                      <a:lnTo>
                        <a:pt x="230" y="10"/>
                      </a:lnTo>
                      <a:lnTo>
                        <a:pt x="226" y="13"/>
                      </a:lnTo>
                      <a:lnTo>
                        <a:pt x="22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90" name="Freeform 41">
                  <a:extLst>
                    <a:ext uri="{FF2B5EF4-FFF2-40B4-BE49-F238E27FC236}">
                      <a16:creationId xmlns:a16="http://schemas.microsoft.com/office/drawing/2014/main" id="{C05D372C-DC74-4631-AE26-918AA0265249}"/>
                    </a:ext>
                  </a:extLst>
                </p:cNvPr>
                <p:cNvSpPr>
                  <a:spLocks/>
                </p:cNvSpPr>
                <p:nvPr userDrawn="1"/>
              </p:nvSpPr>
              <p:spPr bwMode="auto">
                <a:xfrm>
                  <a:off x="4907487" y="849505"/>
                  <a:ext cx="105771" cy="12500"/>
                </a:xfrm>
                <a:custGeom>
                  <a:avLst/>
                  <a:gdLst>
                    <a:gd name="T0" fmla="*/ 103 w 110"/>
                    <a:gd name="T1" fmla="*/ 13 h 13"/>
                    <a:gd name="T2" fmla="*/ 6 w 110"/>
                    <a:gd name="T3" fmla="*/ 13 h 13"/>
                    <a:gd name="T4" fmla="*/ 6 w 110"/>
                    <a:gd name="T5" fmla="*/ 13 h 13"/>
                    <a:gd name="T6" fmla="*/ 3 w 110"/>
                    <a:gd name="T7" fmla="*/ 10 h 13"/>
                    <a:gd name="T8" fmla="*/ 0 w 110"/>
                    <a:gd name="T9" fmla="*/ 7 h 13"/>
                    <a:gd name="T10" fmla="*/ 0 w 110"/>
                    <a:gd name="T11" fmla="*/ 7 h 13"/>
                    <a:gd name="T12" fmla="*/ 3 w 110"/>
                    <a:gd name="T13" fmla="*/ 0 h 13"/>
                    <a:gd name="T14" fmla="*/ 6 w 110"/>
                    <a:gd name="T15" fmla="*/ 0 h 13"/>
                    <a:gd name="T16" fmla="*/ 103 w 110"/>
                    <a:gd name="T17" fmla="*/ 0 h 13"/>
                    <a:gd name="T18" fmla="*/ 103 w 110"/>
                    <a:gd name="T19" fmla="*/ 0 h 13"/>
                    <a:gd name="T20" fmla="*/ 110 w 110"/>
                    <a:gd name="T21" fmla="*/ 0 h 13"/>
                    <a:gd name="T22" fmla="*/ 110 w 110"/>
                    <a:gd name="T23" fmla="*/ 7 h 13"/>
                    <a:gd name="T24" fmla="*/ 110 w 110"/>
                    <a:gd name="T25" fmla="*/ 7 h 13"/>
                    <a:gd name="T26" fmla="*/ 110 w 110"/>
                    <a:gd name="T27" fmla="*/ 10 h 13"/>
                    <a:gd name="T28" fmla="*/ 103 w 110"/>
                    <a:gd name="T29" fmla="*/ 13 h 13"/>
                    <a:gd name="T30" fmla="*/ 103 w 110"/>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3">
                      <a:moveTo>
                        <a:pt x="103" y="13"/>
                      </a:moveTo>
                      <a:lnTo>
                        <a:pt x="6" y="13"/>
                      </a:lnTo>
                      <a:lnTo>
                        <a:pt x="6" y="13"/>
                      </a:lnTo>
                      <a:lnTo>
                        <a:pt x="3" y="10"/>
                      </a:lnTo>
                      <a:lnTo>
                        <a:pt x="0" y="7"/>
                      </a:lnTo>
                      <a:lnTo>
                        <a:pt x="0" y="7"/>
                      </a:lnTo>
                      <a:lnTo>
                        <a:pt x="3" y="0"/>
                      </a:lnTo>
                      <a:lnTo>
                        <a:pt x="6" y="0"/>
                      </a:lnTo>
                      <a:lnTo>
                        <a:pt x="103" y="0"/>
                      </a:lnTo>
                      <a:lnTo>
                        <a:pt x="103" y="0"/>
                      </a:lnTo>
                      <a:lnTo>
                        <a:pt x="110" y="0"/>
                      </a:lnTo>
                      <a:lnTo>
                        <a:pt x="110" y="7"/>
                      </a:lnTo>
                      <a:lnTo>
                        <a:pt x="110" y="7"/>
                      </a:lnTo>
                      <a:lnTo>
                        <a:pt x="110" y="10"/>
                      </a:lnTo>
                      <a:lnTo>
                        <a:pt x="103" y="13"/>
                      </a:lnTo>
                      <a:lnTo>
                        <a:pt x="10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91" name="Freeform 42">
                  <a:extLst>
                    <a:ext uri="{FF2B5EF4-FFF2-40B4-BE49-F238E27FC236}">
                      <a16:creationId xmlns:a16="http://schemas.microsoft.com/office/drawing/2014/main" id="{56E540BD-8CCD-4D8B-B863-055000FE4303}"/>
                    </a:ext>
                  </a:extLst>
                </p:cNvPr>
                <p:cNvSpPr>
                  <a:spLocks/>
                </p:cNvSpPr>
                <p:nvPr userDrawn="1"/>
              </p:nvSpPr>
              <p:spPr bwMode="auto">
                <a:xfrm>
                  <a:off x="5049798" y="849505"/>
                  <a:ext cx="34616" cy="12500"/>
                </a:xfrm>
                <a:custGeom>
                  <a:avLst/>
                  <a:gdLst>
                    <a:gd name="T0" fmla="*/ 30 w 36"/>
                    <a:gd name="T1" fmla="*/ 13 h 13"/>
                    <a:gd name="T2" fmla="*/ 7 w 36"/>
                    <a:gd name="T3" fmla="*/ 13 h 13"/>
                    <a:gd name="T4" fmla="*/ 7 w 36"/>
                    <a:gd name="T5" fmla="*/ 13 h 13"/>
                    <a:gd name="T6" fmla="*/ 0 w 36"/>
                    <a:gd name="T7" fmla="*/ 10 h 13"/>
                    <a:gd name="T8" fmla="*/ 0 w 36"/>
                    <a:gd name="T9" fmla="*/ 7 h 13"/>
                    <a:gd name="T10" fmla="*/ 0 w 36"/>
                    <a:gd name="T11" fmla="*/ 7 h 13"/>
                    <a:gd name="T12" fmla="*/ 0 w 36"/>
                    <a:gd name="T13" fmla="*/ 0 h 13"/>
                    <a:gd name="T14" fmla="*/ 7 w 36"/>
                    <a:gd name="T15" fmla="*/ 0 h 13"/>
                    <a:gd name="T16" fmla="*/ 30 w 36"/>
                    <a:gd name="T17" fmla="*/ 0 h 13"/>
                    <a:gd name="T18" fmla="*/ 30 w 36"/>
                    <a:gd name="T19" fmla="*/ 0 h 13"/>
                    <a:gd name="T20" fmla="*/ 33 w 36"/>
                    <a:gd name="T21" fmla="*/ 0 h 13"/>
                    <a:gd name="T22" fmla="*/ 36 w 36"/>
                    <a:gd name="T23" fmla="*/ 7 h 13"/>
                    <a:gd name="T24" fmla="*/ 36 w 36"/>
                    <a:gd name="T25" fmla="*/ 7 h 13"/>
                    <a:gd name="T26" fmla="*/ 33 w 36"/>
                    <a:gd name="T27" fmla="*/ 10 h 13"/>
                    <a:gd name="T28" fmla="*/ 30 w 36"/>
                    <a:gd name="T29" fmla="*/ 13 h 13"/>
                    <a:gd name="T30" fmla="*/ 30 w 36"/>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13">
                      <a:moveTo>
                        <a:pt x="30" y="13"/>
                      </a:moveTo>
                      <a:lnTo>
                        <a:pt x="7" y="13"/>
                      </a:lnTo>
                      <a:lnTo>
                        <a:pt x="7" y="13"/>
                      </a:lnTo>
                      <a:lnTo>
                        <a:pt x="0" y="10"/>
                      </a:lnTo>
                      <a:lnTo>
                        <a:pt x="0" y="7"/>
                      </a:lnTo>
                      <a:lnTo>
                        <a:pt x="0" y="7"/>
                      </a:lnTo>
                      <a:lnTo>
                        <a:pt x="0" y="0"/>
                      </a:lnTo>
                      <a:lnTo>
                        <a:pt x="7" y="0"/>
                      </a:lnTo>
                      <a:lnTo>
                        <a:pt x="30" y="0"/>
                      </a:lnTo>
                      <a:lnTo>
                        <a:pt x="30" y="0"/>
                      </a:lnTo>
                      <a:lnTo>
                        <a:pt x="33" y="0"/>
                      </a:lnTo>
                      <a:lnTo>
                        <a:pt x="36" y="7"/>
                      </a:lnTo>
                      <a:lnTo>
                        <a:pt x="36" y="7"/>
                      </a:lnTo>
                      <a:lnTo>
                        <a:pt x="33" y="10"/>
                      </a:lnTo>
                      <a:lnTo>
                        <a:pt x="30" y="13"/>
                      </a:lnTo>
                      <a:lnTo>
                        <a:pt x="3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92" name="Rectangle 43">
                  <a:extLst>
                    <a:ext uri="{FF2B5EF4-FFF2-40B4-BE49-F238E27FC236}">
                      <a16:creationId xmlns:a16="http://schemas.microsoft.com/office/drawing/2014/main" id="{7C1DCCE0-6521-4781-AC7F-164EF40AFEFF}"/>
                    </a:ext>
                  </a:extLst>
                </p:cNvPr>
                <p:cNvSpPr>
                  <a:spLocks noChangeArrowheads="1"/>
                </p:cNvSpPr>
                <p:nvPr userDrawn="1"/>
              </p:nvSpPr>
              <p:spPr bwMode="auto">
                <a:xfrm>
                  <a:off x="6416171" y="327378"/>
                  <a:ext cx="25001" cy="46155"/>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93" name="Rectangle 44">
                  <a:extLst>
                    <a:ext uri="{FF2B5EF4-FFF2-40B4-BE49-F238E27FC236}">
                      <a16:creationId xmlns:a16="http://schemas.microsoft.com/office/drawing/2014/main" id="{072D168C-1176-44F4-A9A5-340280DD61BF}"/>
                    </a:ext>
                  </a:extLst>
                </p:cNvPr>
                <p:cNvSpPr>
                  <a:spLocks noChangeArrowheads="1"/>
                </p:cNvSpPr>
                <p:nvPr userDrawn="1"/>
              </p:nvSpPr>
              <p:spPr bwMode="auto">
                <a:xfrm>
                  <a:off x="6369055" y="398534"/>
                  <a:ext cx="25001" cy="6827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94" name="Rectangle 45">
                  <a:extLst>
                    <a:ext uri="{FF2B5EF4-FFF2-40B4-BE49-F238E27FC236}">
                      <a16:creationId xmlns:a16="http://schemas.microsoft.com/office/drawing/2014/main" id="{AAB28D22-7C89-4446-89E6-B7840D7FB20E}"/>
                    </a:ext>
                  </a:extLst>
                </p:cNvPr>
                <p:cNvSpPr>
                  <a:spLocks noChangeArrowheads="1"/>
                </p:cNvSpPr>
                <p:nvPr userDrawn="1"/>
              </p:nvSpPr>
              <p:spPr bwMode="auto">
                <a:xfrm>
                  <a:off x="6322900" y="348532"/>
                  <a:ext cx="21154" cy="50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95" name="Rectangle 46">
                  <a:extLst>
                    <a:ext uri="{FF2B5EF4-FFF2-40B4-BE49-F238E27FC236}">
                      <a16:creationId xmlns:a16="http://schemas.microsoft.com/office/drawing/2014/main" id="{BBAF7C6A-4E29-4CE0-A9D5-E894DE12172F}"/>
                    </a:ext>
                  </a:extLst>
                </p:cNvPr>
                <p:cNvSpPr>
                  <a:spLocks noChangeArrowheads="1"/>
                </p:cNvSpPr>
                <p:nvPr userDrawn="1"/>
              </p:nvSpPr>
              <p:spPr bwMode="auto">
                <a:xfrm>
                  <a:off x="6275784" y="420649"/>
                  <a:ext cx="22116" cy="46155"/>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96" name="Rectangle 47">
                  <a:extLst>
                    <a:ext uri="{FF2B5EF4-FFF2-40B4-BE49-F238E27FC236}">
                      <a16:creationId xmlns:a16="http://schemas.microsoft.com/office/drawing/2014/main" id="{8C67A4B8-8571-42C3-9094-FB114C7BD310}"/>
                    </a:ext>
                  </a:extLst>
                </p:cNvPr>
                <p:cNvSpPr>
                  <a:spLocks noChangeArrowheads="1"/>
                </p:cNvSpPr>
                <p:nvPr userDrawn="1"/>
              </p:nvSpPr>
              <p:spPr bwMode="auto">
                <a:xfrm>
                  <a:off x="6275784" y="466804"/>
                  <a:ext cx="22116" cy="47116"/>
                </a:xfrm>
                <a:prstGeom prst="rect">
                  <a:avLst/>
                </a:prstGeom>
                <a:solidFill>
                  <a:srgbClr val="FF4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97" name="Rectangle 48">
                  <a:extLst>
                    <a:ext uri="{FF2B5EF4-FFF2-40B4-BE49-F238E27FC236}">
                      <a16:creationId xmlns:a16="http://schemas.microsoft.com/office/drawing/2014/main" id="{83C8271C-3792-411C-83C2-F203B672D947}"/>
                    </a:ext>
                  </a:extLst>
                </p:cNvPr>
                <p:cNvSpPr>
                  <a:spLocks noChangeArrowheads="1"/>
                </p:cNvSpPr>
                <p:nvPr userDrawn="1"/>
              </p:nvSpPr>
              <p:spPr bwMode="auto">
                <a:xfrm>
                  <a:off x="6322900" y="398534"/>
                  <a:ext cx="21154" cy="115387"/>
                </a:xfrm>
                <a:prstGeom prst="rect">
                  <a:avLst/>
                </a:prstGeom>
                <a:solidFill>
                  <a:srgbClr val="FF4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98" name="Rectangle 49">
                  <a:extLst>
                    <a:ext uri="{FF2B5EF4-FFF2-40B4-BE49-F238E27FC236}">
                      <a16:creationId xmlns:a16="http://schemas.microsoft.com/office/drawing/2014/main" id="{3F73F182-1B21-4B25-A4BF-06594C4AF892}"/>
                    </a:ext>
                  </a:extLst>
                </p:cNvPr>
                <p:cNvSpPr>
                  <a:spLocks noChangeArrowheads="1"/>
                </p:cNvSpPr>
                <p:nvPr userDrawn="1"/>
              </p:nvSpPr>
              <p:spPr bwMode="auto">
                <a:xfrm>
                  <a:off x="6369055" y="466804"/>
                  <a:ext cx="25001" cy="47116"/>
                </a:xfrm>
                <a:prstGeom prst="rect">
                  <a:avLst/>
                </a:prstGeom>
                <a:solidFill>
                  <a:srgbClr val="FF4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699" name="Rectangle 50">
                  <a:extLst>
                    <a:ext uri="{FF2B5EF4-FFF2-40B4-BE49-F238E27FC236}">
                      <a16:creationId xmlns:a16="http://schemas.microsoft.com/office/drawing/2014/main" id="{F2692C36-6ACB-46E0-86B3-E43A46D5ADBA}"/>
                    </a:ext>
                  </a:extLst>
                </p:cNvPr>
                <p:cNvSpPr>
                  <a:spLocks noChangeArrowheads="1"/>
                </p:cNvSpPr>
                <p:nvPr userDrawn="1"/>
              </p:nvSpPr>
              <p:spPr bwMode="auto">
                <a:xfrm>
                  <a:off x="6416171" y="373533"/>
                  <a:ext cx="25001" cy="140388"/>
                </a:xfrm>
                <a:prstGeom prst="rect">
                  <a:avLst/>
                </a:prstGeom>
                <a:solidFill>
                  <a:srgbClr val="FF4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00" name="Freeform 51">
                  <a:extLst>
                    <a:ext uri="{FF2B5EF4-FFF2-40B4-BE49-F238E27FC236}">
                      <a16:creationId xmlns:a16="http://schemas.microsoft.com/office/drawing/2014/main" id="{49B56184-22A7-4009-8BAF-0D4779DAAE1D}"/>
                    </a:ext>
                  </a:extLst>
                </p:cNvPr>
                <p:cNvSpPr>
                  <a:spLocks noEditPoints="1"/>
                </p:cNvSpPr>
                <p:nvPr userDrawn="1"/>
              </p:nvSpPr>
              <p:spPr bwMode="auto">
                <a:xfrm>
                  <a:off x="6270015" y="461035"/>
                  <a:ext cx="33655" cy="58655"/>
                </a:xfrm>
                <a:custGeom>
                  <a:avLst/>
                  <a:gdLst>
                    <a:gd name="T0" fmla="*/ 29 w 35"/>
                    <a:gd name="T1" fmla="*/ 61 h 61"/>
                    <a:gd name="T2" fmla="*/ 6 w 35"/>
                    <a:gd name="T3" fmla="*/ 61 h 61"/>
                    <a:gd name="T4" fmla="*/ 6 w 35"/>
                    <a:gd name="T5" fmla="*/ 61 h 61"/>
                    <a:gd name="T6" fmla="*/ 0 w 35"/>
                    <a:gd name="T7" fmla="*/ 61 h 61"/>
                    <a:gd name="T8" fmla="*/ 0 w 35"/>
                    <a:gd name="T9" fmla="*/ 55 h 61"/>
                    <a:gd name="T10" fmla="*/ 0 w 35"/>
                    <a:gd name="T11" fmla="*/ 6 h 61"/>
                    <a:gd name="T12" fmla="*/ 0 w 35"/>
                    <a:gd name="T13" fmla="*/ 6 h 61"/>
                    <a:gd name="T14" fmla="*/ 0 w 35"/>
                    <a:gd name="T15" fmla="*/ 3 h 61"/>
                    <a:gd name="T16" fmla="*/ 6 w 35"/>
                    <a:gd name="T17" fmla="*/ 0 h 61"/>
                    <a:gd name="T18" fmla="*/ 29 w 35"/>
                    <a:gd name="T19" fmla="*/ 0 h 61"/>
                    <a:gd name="T20" fmla="*/ 29 w 35"/>
                    <a:gd name="T21" fmla="*/ 0 h 61"/>
                    <a:gd name="T22" fmla="*/ 35 w 35"/>
                    <a:gd name="T23" fmla="*/ 3 h 61"/>
                    <a:gd name="T24" fmla="*/ 35 w 35"/>
                    <a:gd name="T25" fmla="*/ 6 h 61"/>
                    <a:gd name="T26" fmla="*/ 35 w 35"/>
                    <a:gd name="T27" fmla="*/ 55 h 61"/>
                    <a:gd name="T28" fmla="*/ 35 w 35"/>
                    <a:gd name="T29" fmla="*/ 55 h 61"/>
                    <a:gd name="T30" fmla="*/ 35 w 35"/>
                    <a:gd name="T31" fmla="*/ 61 h 61"/>
                    <a:gd name="T32" fmla="*/ 29 w 35"/>
                    <a:gd name="T33" fmla="*/ 61 h 61"/>
                    <a:gd name="T34" fmla="*/ 29 w 35"/>
                    <a:gd name="T35" fmla="*/ 61 h 61"/>
                    <a:gd name="T36" fmla="*/ 13 w 35"/>
                    <a:gd name="T37" fmla="*/ 48 h 61"/>
                    <a:gd name="T38" fmla="*/ 22 w 35"/>
                    <a:gd name="T39" fmla="*/ 48 h 61"/>
                    <a:gd name="T40" fmla="*/ 22 w 35"/>
                    <a:gd name="T41" fmla="*/ 13 h 61"/>
                    <a:gd name="T42" fmla="*/ 13 w 35"/>
                    <a:gd name="T43" fmla="*/ 13 h 61"/>
                    <a:gd name="T44" fmla="*/ 13 w 35"/>
                    <a:gd name="T45" fmla="*/ 4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61">
                      <a:moveTo>
                        <a:pt x="29" y="61"/>
                      </a:moveTo>
                      <a:lnTo>
                        <a:pt x="6" y="61"/>
                      </a:lnTo>
                      <a:lnTo>
                        <a:pt x="6" y="61"/>
                      </a:lnTo>
                      <a:lnTo>
                        <a:pt x="0" y="61"/>
                      </a:lnTo>
                      <a:lnTo>
                        <a:pt x="0" y="55"/>
                      </a:lnTo>
                      <a:lnTo>
                        <a:pt x="0" y="6"/>
                      </a:lnTo>
                      <a:lnTo>
                        <a:pt x="0" y="6"/>
                      </a:lnTo>
                      <a:lnTo>
                        <a:pt x="0" y="3"/>
                      </a:lnTo>
                      <a:lnTo>
                        <a:pt x="6" y="0"/>
                      </a:lnTo>
                      <a:lnTo>
                        <a:pt x="29" y="0"/>
                      </a:lnTo>
                      <a:lnTo>
                        <a:pt x="29" y="0"/>
                      </a:lnTo>
                      <a:lnTo>
                        <a:pt x="35" y="3"/>
                      </a:lnTo>
                      <a:lnTo>
                        <a:pt x="35" y="6"/>
                      </a:lnTo>
                      <a:lnTo>
                        <a:pt x="35" y="55"/>
                      </a:lnTo>
                      <a:lnTo>
                        <a:pt x="35" y="55"/>
                      </a:lnTo>
                      <a:lnTo>
                        <a:pt x="35" y="61"/>
                      </a:lnTo>
                      <a:lnTo>
                        <a:pt x="29" y="61"/>
                      </a:lnTo>
                      <a:lnTo>
                        <a:pt x="29" y="61"/>
                      </a:lnTo>
                      <a:close/>
                      <a:moveTo>
                        <a:pt x="13" y="48"/>
                      </a:moveTo>
                      <a:lnTo>
                        <a:pt x="22" y="48"/>
                      </a:lnTo>
                      <a:lnTo>
                        <a:pt x="22" y="13"/>
                      </a:lnTo>
                      <a:lnTo>
                        <a:pt x="13" y="13"/>
                      </a:lnTo>
                      <a:lnTo>
                        <a:pt x="13" y="48"/>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01" name="Freeform 52">
                  <a:extLst>
                    <a:ext uri="{FF2B5EF4-FFF2-40B4-BE49-F238E27FC236}">
                      <a16:creationId xmlns:a16="http://schemas.microsoft.com/office/drawing/2014/main" id="{E51D6DCB-5EC1-4908-8774-E5E2382D4241}"/>
                    </a:ext>
                  </a:extLst>
                </p:cNvPr>
                <p:cNvSpPr>
                  <a:spLocks noEditPoints="1"/>
                </p:cNvSpPr>
                <p:nvPr userDrawn="1"/>
              </p:nvSpPr>
              <p:spPr bwMode="auto">
                <a:xfrm>
                  <a:off x="6316169" y="392764"/>
                  <a:ext cx="34616" cy="126926"/>
                </a:xfrm>
                <a:custGeom>
                  <a:avLst/>
                  <a:gdLst>
                    <a:gd name="T0" fmla="*/ 29 w 36"/>
                    <a:gd name="T1" fmla="*/ 132 h 132"/>
                    <a:gd name="T2" fmla="*/ 7 w 36"/>
                    <a:gd name="T3" fmla="*/ 132 h 132"/>
                    <a:gd name="T4" fmla="*/ 7 w 36"/>
                    <a:gd name="T5" fmla="*/ 132 h 132"/>
                    <a:gd name="T6" fmla="*/ 4 w 36"/>
                    <a:gd name="T7" fmla="*/ 132 h 132"/>
                    <a:gd name="T8" fmla="*/ 0 w 36"/>
                    <a:gd name="T9" fmla="*/ 126 h 132"/>
                    <a:gd name="T10" fmla="*/ 0 w 36"/>
                    <a:gd name="T11" fmla="*/ 6 h 132"/>
                    <a:gd name="T12" fmla="*/ 0 w 36"/>
                    <a:gd name="T13" fmla="*/ 6 h 132"/>
                    <a:gd name="T14" fmla="*/ 4 w 36"/>
                    <a:gd name="T15" fmla="*/ 0 h 132"/>
                    <a:gd name="T16" fmla="*/ 7 w 36"/>
                    <a:gd name="T17" fmla="*/ 0 h 132"/>
                    <a:gd name="T18" fmla="*/ 29 w 36"/>
                    <a:gd name="T19" fmla="*/ 0 h 132"/>
                    <a:gd name="T20" fmla="*/ 29 w 36"/>
                    <a:gd name="T21" fmla="*/ 0 h 132"/>
                    <a:gd name="T22" fmla="*/ 36 w 36"/>
                    <a:gd name="T23" fmla="*/ 0 h 132"/>
                    <a:gd name="T24" fmla="*/ 36 w 36"/>
                    <a:gd name="T25" fmla="*/ 6 h 132"/>
                    <a:gd name="T26" fmla="*/ 36 w 36"/>
                    <a:gd name="T27" fmla="*/ 126 h 132"/>
                    <a:gd name="T28" fmla="*/ 36 w 36"/>
                    <a:gd name="T29" fmla="*/ 126 h 132"/>
                    <a:gd name="T30" fmla="*/ 36 w 36"/>
                    <a:gd name="T31" fmla="*/ 132 h 132"/>
                    <a:gd name="T32" fmla="*/ 29 w 36"/>
                    <a:gd name="T33" fmla="*/ 132 h 132"/>
                    <a:gd name="T34" fmla="*/ 29 w 36"/>
                    <a:gd name="T35" fmla="*/ 132 h 132"/>
                    <a:gd name="T36" fmla="*/ 13 w 36"/>
                    <a:gd name="T37" fmla="*/ 119 h 132"/>
                    <a:gd name="T38" fmla="*/ 26 w 36"/>
                    <a:gd name="T39" fmla="*/ 119 h 132"/>
                    <a:gd name="T40" fmla="*/ 26 w 36"/>
                    <a:gd name="T41" fmla="*/ 9 h 132"/>
                    <a:gd name="T42" fmla="*/ 13 w 36"/>
                    <a:gd name="T43" fmla="*/ 9 h 132"/>
                    <a:gd name="T44" fmla="*/ 13 w 36"/>
                    <a:gd name="T45" fmla="*/ 1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32">
                      <a:moveTo>
                        <a:pt x="29" y="132"/>
                      </a:moveTo>
                      <a:lnTo>
                        <a:pt x="7" y="132"/>
                      </a:lnTo>
                      <a:lnTo>
                        <a:pt x="7" y="132"/>
                      </a:lnTo>
                      <a:lnTo>
                        <a:pt x="4" y="132"/>
                      </a:lnTo>
                      <a:lnTo>
                        <a:pt x="0" y="126"/>
                      </a:lnTo>
                      <a:lnTo>
                        <a:pt x="0" y="6"/>
                      </a:lnTo>
                      <a:lnTo>
                        <a:pt x="0" y="6"/>
                      </a:lnTo>
                      <a:lnTo>
                        <a:pt x="4" y="0"/>
                      </a:lnTo>
                      <a:lnTo>
                        <a:pt x="7" y="0"/>
                      </a:lnTo>
                      <a:lnTo>
                        <a:pt x="29" y="0"/>
                      </a:lnTo>
                      <a:lnTo>
                        <a:pt x="29" y="0"/>
                      </a:lnTo>
                      <a:lnTo>
                        <a:pt x="36" y="0"/>
                      </a:lnTo>
                      <a:lnTo>
                        <a:pt x="36" y="6"/>
                      </a:lnTo>
                      <a:lnTo>
                        <a:pt x="36" y="126"/>
                      </a:lnTo>
                      <a:lnTo>
                        <a:pt x="36" y="126"/>
                      </a:lnTo>
                      <a:lnTo>
                        <a:pt x="36" y="132"/>
                      </a:lnTo>
                      <a:lnTo>
                        <a:pt x="29" y="132"/>
                      </a:lnTo>
                      <a:lnTo>
                        <a:pt x="29" y="132"/>
                      </a:lnTo>
                      <a:close/>
                      <a:moveTo>
                        <a:pt x="13" y="119"/>
                      </a:moveTo>
                      <a:lnTo>
                        <a:pt x="26" y="119"/>
                      </a:lnTo>
                      <a:lnTo>
                        <a:pt x="26" y="9"/>
                      </a:lnTo>
                      <a:lnTo>
                        <a:pt x="13" y="9"/>
                      </a:lnTo>
                      <a:lnTo>
                        <a:pt x="13" y="119"/>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02" name="Freeform 53">
                  <a:extLst>
                    <a:ext uri="{FF2B5EF4-FFF2-40B4-BE49-F238E27FC236}">
                      <a16:creationId xmlns:a16="http://schemas.microsoft.com/office/drawing/2014/main" id="{49F298FA-8D1E-4434-B4D9-6ADAB22BEE6E}"/>
                    </a:ext>
                  </a:extLst>
                </p:cNvPr>
                <p:cNvSpPr>
                  <a:spLocks noEditPoints="1"/>
                </p:cNvSpPr>
                <p:nvPr userDrawn="1"/>
              </p:nvSpPr>
              <p:spPr bwMode="auto">
                <a:xfrm>
                  <a:off x="6363286" y="461035"/>
                  <a:ext cx="33655" cy="58655"/>
                </a:xfrm>
                <a:custGeom>
                  <a:avLst/>
                  <a:gdLst>
                    <a:gd name="T0" fmla="*/ 32 w 35"/>
                    <a:gd name="T1" fmla="*/ 61 h 61"/>
                    <a:gd name="T2" fmla="*/ 6 w 35"/>
                    <a:gd name="T3" fmla="*/ 61 h 61"/>
                    <a:gd name="T4" fmla="*/ 6 w 35"/>
                    <a:gd name="T5" fmla="*/ 61 h 61"/>
                    <a:gd name="T6" fmla="*/ 3 w 35"/>
                    <a:gd name="T7" fmla="*/ 61 h 61"/>
                    <a:gd name="T8" fmla="*/ 0 w 35"/>
                    <a:gd name="T9" fmla="*/ 55 h 61"/>
                    <a:gd name="T10" fmla="*/ 0 w 35"/>
                    <a:gd name="T11" fmla="*/ 6 h 61"/>
                    <a:gd name="T12" fmla="*/ 0 w 35"/>
                    <a:gd name="T13" fmla="*/ 6 h 61"/>
                    <a:gd name="T14" fmla="*/ 3 w 35"/>
                    <a:gd name="T15" fmla="*/ 3 h 61"/>
                    <a:gd name="T16" fmla="*/ 6 w 35"/>
                    <a:gd name="T17" fmla="*/ 0 h 61"/>
                    <a:gd name="T18" fmla="*/ 32 w 35"/>
                    <a:gd name="T19" fmla="*/ 0 h 61"/>
                    <a:gd name="T20" fmla="*/ 32 w 35"/>
                    <a:gd name="T21" fmla="*/ 0 h 61"/>
                    <a:gd name="T22" fmla="*/ 35 w 35"/>
                    <a:gd name="T23" fmla="*/ 3 h 61"/>
                    <a:gd name="T24" fmla="*/ 35 w 35"/>
                    <a:gd name="T25" fmla="*/ 6 h 61"/>
                    <a:gd name="T26" fmla="*/ 35 w 35"/>
                    <a:gd name="T27" fmla="*/ 55 h 61"/>
                    <a:gd name="T28" fmla="*/ 35 w 35"/>
                    <a:gd name="T29" fmla="*/ 55 h 61"/>
                    <a:gd name="T30" fmla="*/ 35 w 35"/>
                    <a:gd name="T31" fmla="*/ 61 h 61"/>
                    <a:gd name="T32" fmla="*/ 32 w 35"/>
                    <a:gd name="T33" fmla="*/ 61 h 61"/>
                    <a:gd name="T34" fmla="*/ 32 w 35"/>
                    <a:gd name="T35" fmla="*/ 61 h 61"/>
                    <a:gd name="T36" fmla="*/ 13 w 35"/>
                    <a:gd name="T37" fmla="*/ 48 h 61"/>
                    <a:gd name="T38" fmla="*/ 26 w 35"/>
                    <a:gd name="T39" fmla="*/ 48 h 61"/>
                    <a:gd name="T40" fmla="*/ 26 w 35"/>
                    <a:gd name="T41" fmla="*/ 13 h 61"/>
                    <a:gd name="T42" fmla="*/ 13 w 35"/>
                    <a:gd name="T43" fmla="*/ 13 h 61"/>
                    <a:gd name="T44" fmla="*/ 13 w 35"/>
                    <a:gd name="T45" fmla="*/ 4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61">
                      <a:moveTo>
                        <a:pt x="32" y="61"/>
                      </a:moveTo>
                      <a:lnTo>
                        <a:pt x="6" y="61"/>
                      </a:lnTo>
                      <a:lnTo>
                        <a:pt x="6" y="61"/>
                      </a:lnTo>
                      <a:lnTo>
                        <a:pt x="3" y="61"/>
                      </a:lnTo>
                      <a:lnTo>
                        <a:pt x="0" y="55"/>
                      </a:lnTo>
                      <a:lnTo>
                        <a:pt x="0" y="6"/>
                      </a:lnTo>
                      <a:lnTo>
                        <a:pt x="0" y="6"/>
                      </a:lnTo>
                      <a:lnTo>
                        <a:pt x="3" y="3"/>
                      </a:lnTo>
                      <a:lnTo>
                        <a:pt x="6" y="0"/>
                      </a:lnTo>
                      <a:lnTo>
                        <a:pt x="32" y="0"/>
                      </a:lnTo>
                      <a:lnTo>
                        <a:pt x="32" y="0"/>
                      </a:lnTo>
                      <a:lnTo>
                        <a:pt x="35" y="3"/>
                      </a:lnTo>
                      <a:lnTo>
                        <a:pt x="35" y="6"/>
                      </a:lnTo>
                      <a:lnTo>
                        <a:pt x="35" y="55"/>
                      </a:lnTo>
                      <a:lnTo>
                        <a:pt x="35" y="55"/>
                      </a:lnTo>
                      <a:lnTo>
                        <a:pt x="35" y="61"/>
                      </a:lnTo>
                      <a:lnTo>
                        <a:pt x="32" y="61"/>
                      </a:lnTo>
                      <a:lnTo>
                        <a:pt x="32" y="61"/>
                      </a:lnTo>
                      <a:close/>
                      <a:moveTo>
                        <a:pt x="13" y="48"/>
                      </a:moveTo>
                      <a:lnTo>
                        <a:pt x="26" y="48"/>
                      </a:lnTo>
                      <a:lnTo>
                        <a:pt x="26" y="13"/>
                      </a:lnTo>
                      <a:lnTo>
                        <a:pt x="13" y="13"/>
                      </a:lnTo>
                      <a:lnTo>
                        <a:pt x="13" y="48"/>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03" name="Freeform 54">
                  <a:extLst>
                    <a:ext uri="{FF2B5EF4-FFF2-40B4-BE49-F238E27FC236}">
                      <a16:creationId xmlns:a16="http://schemas.microsoft.com/office/drawing/2014/main" id="{AD87C283-4910-4885-AFD0-032CD08A7C66}"/>
                    </a:ext>
                  </a:extLst>
                </p:cNvPr>
                <p:cNvSpPr>
                  <a:spLocks noEditPoints="1"/>
                </p:cNvSpPr>
                <p:nvPr userDrawn="1"/>
              </p:nvSpPr>
              <p:spPr bwMode="auto">
                <a:xfrm>
                  <a:off x="6409441" y="367764"/>
                  <a:ext cx="34616" cy="151926"/>
                </a:xfrm>
                <a:custGeom>
                  <a:avLst/>
                  <a:gdLst>
                    <a:gd name="T0" fmla="*/ 33 w 36"/>
                    <a:gd name="T1" fmla="*/ 158 h 158"/>
                    <a:gd name="T2" fmla="*/ 7 w 36"/>
                    <a:gd name="T3" fmla="*/ 158 h 158"/>
                    <a:gd name="T4" fmla="*/ 7 w 36"/>
                    <a:gd name="T5" fmla="*/ 158 h 158"/>
                    <a:gd name="T6" fmla="*/ 4 w 36"/>
                    <a:gd name="T7" fmla="*/ 158 h 158"/>
                    <a:gd name="T8" fmla="*/ 0 w 36"/>
                    <a:gd name="T9" fmla="*/ 152 h 158"/>
                    <a:gd name="T10" fmla="*/ 0 w 36"/>
                    <a:gd name="T11" fmla="*/ 6 h 158"/>
                    <a:gd name="T12" fmla="*/ 0 w 36"/>
                    <a:gd name="T13" fmla="*/ 6 h 158"/>
                    <a:gd name="T14" fmla="*/ 4 w 36"/>
                    <a:gd name="T15" fmla="*/ 3 h 158"/>
                    <a:gd name="T16" fmla="*/ 7 w 36"/>
                    <a:gd name="T17" fmla="*/ 0 h 158"/>
                    <a:gd name="T18" fmla="*/ 33 w 36"/>
                    <a:gd name="T19" fmla="*/ 0 h 158"/>
                    <a:gd name="T20" fmla="*/ 33 w 36"/>
                    <a:gd name="T21" fmla="*/ 0 h 158"/>
                    <a:gd name="T22" fmla="*/ 36 w 36"/>
                    <a:gd name="T23" fmla="*/ 3 h 158"/>
                    <a:gd name="T24" fmla="*/ 36 w 36"/>
                    <a:gd name="T25" fmla="*/ 6 h 158"/>
                    <a:gd name="T26" fmla="*/ 36 w 36"/>
                    <a:gd name="T27" fmla="*/ 152 h 158"/>
                    <a:gd name="T28" fmla="*/ 36 w 36"/>
                    <a:gd name="T29" fmla="*/ 152 h 158"/>
                    <a:gd name="T30" fmla="*/ 36 w 36"/>
                    <a:gd name="T31" fmla="*/ 158 h 158"/>
                    <a:gd name="T32" fmla="*/ 33 w 36"/>
                    <a:gd name="T33" fmla="*/ 158 h 158"/>
                    <a:gd name="T34" fmla="*/ 33 w 36"/>
                    <a:gd name="T35" fmla="*/ 158 h 158"/>
                    <a:gd name="T36" fmla="*/ 13 w 36"/>
                    <a:gd name="T37" fmla="*/ 145 h 158"/>
                    <a:gd name="T38" fmla="*/ 26 w 36"/>
                    <a:gd name="T39" fmla="*/ 145 h 158"/>
                    <a:gd name="T40" fmla="*/ 26 w 36"/>
                    <a:gd name="T41" fmla="*/ 13 h 158"/>
                    <a:gd name="T42" fmla="*/ 13 w 36"/>
                    <a:gd name="T43" fmla="*/ 13 h 158"/>
                    <a:gd name="T44" fmla="*/ 13 w 36"/>
                    <a:gd name="T45" fmla="*/ 1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58">
                      <a:moveTo>
                        <a:pt x="33" y="158"/>
                      </a:moveTo>
                      <a:lnTo>
                        <a:pt x="7" y="158"/>
                      </a:lnTo>
                      <a:lnTo>
                        <a:pt x="7" y="158"/>
                      </a:lnTo>
                      <a:lnTo>
                        <a:pt x="4" y="158"/>
                      </a:lnTo>
                      <a:lnTo>
                        <a:pt x="0" y="152"/>
                      </a:lnTo>
                      <a:lnTo>
                        <a:pt x="0" y="6"/>
                      </a:lnTo>
                      <a:lnTo>
                        <a:pt x="0" y="6"/>
                      </a:lnTo>
                      <a:lnTo>
                        <a:pt x="4" y="3"/>
                      </a:lnTo>
                      <a:lnTo>
                        <a:pt x="7" y="0"/>
                      </a:lnTo>
                      <a:lnTo>
                        <a:pt x="33" y="0"/>
                      </a:lnTo>
                      <a:lnTo>
                        <a:pt x="33" y="0"/>
                      </a:lnTo>
                      <a:lnTo>
                        <a:pt x="36" y="3"/>
                      </a:lnTo>
                      <a:lnTo>
                        <a:pt x="36" y="6"/>
                      </a:lnTo>
                      <a:lnTo>
                        <a:pt x="36" y="152"/>
                      </a:lnTo>
                      <a:lnTo>
                        <a:pt x="36" y="152"/>
                      </a:lnTo>
                      <a:lnTo>
                        <a:pt x="36" y="158"/>
                      </a:lnTo>
                      <a:lnTo>
                        <a:pt x="33" y="158"/>
                      </a:lnTo>
                      <a:lnTo>
                        <a:pt x="33" y="158"/>
                      </a:lnTo>
                      <a:close/>
                      <a:moveTo>
                        <a:pt x="13" y="145"/>
                      </a:moveTo>
                      <a:lnTo>
                        <a:pt x="26" y="145"/>
                      </a:lnTo>
                      <a:lnTo>
                        <a:pt x="26" y="13"/>
                      </a:lnTo>
                      <a:lnTo>
                        <a:pt x="13" y="13"/>
                      </a:lnTo>
                      <a:lnTo>
                        <a:pt x="13" y="145"/>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20" name="Freeform 55">
                  <a:extLst>
                    <a:ext uri="{FF2B5EF4-FFF2-40B4-BE49-F238E27FC236}">
                      <a16:creationId xmlns:a16="http://schemas.microsoft.com/office/drawing/2014/main" id="{19E41B54-F1F0-4203-A068-ED75070753E7}"/>
                    </a:ext>
                  </a:extLst>
                </p:cNvPr>
                <p:cNvSpPr>
                  <a:spLocks noEditPoints="1"/>
                </p:cNvSpPr>
                <p:nvPr userDrawn="1"/>
              </p:nvSpPr>
              <p:spPr bwMode="auto">
                <a:xfrm>
                  <a:off x="6409441" y="320647"/>
                  <a:ext cx="34616" cy="59617"/>
                </a:xfrm>
                <a:custGeom>
                  <a:avLst/>
                  <a:gdLst>
                    <a:gd name="T0" fmla="*/ 33 w 36"/>
                    <a:gd name="T1" fmla="*/ 62 h 62"/>
                    <a:gd name="T2" fmla="*/ 7 w 36"/>
                    <a:gd name="T3" fmla="*/ 62 h 62"/>
                    <a:gd name="T4" fmla="*/ 7 w 36"/>
                    <a:gd name="T5" fmla="*/ 62 h 62"/>
                    <a:gd name="T6" fmla="*/ 4 w 36"/>
                    <a:gd name="T7" fmla="*/ 58 h 62"/>
                    <a:gd name="T8" fmla="*/ 0 w 36"/>
                    <a:gd name="T9" fmla="*/ 55 h 62"/>
                    <a:gd name="T10" fmla="*/ 0 w 36"/>
                    <a:gd name="T11" fmla="*/ 7 h 62"/>
                    <a:gd name="T12" fmla="*/ 0 w 36"/>
                    <a:gd name="T13" fmla="*/ 7 h 62"/>
                    <a:gd name="T14" fmla="*/ 4 w 36"/>
                    <a:gd name="T15" fmla="*/ 3 h 62"/>
                    <a:gd name="T16" fmla="*/ 7 w 36"/>
                    <a:gd name="T17" fmla="*/ 0 h 62"/>
                    <a:gd name="T18" fmla="*/ 33 w 36"/>
                    <a:gd name="T19" fmla="*/ 0 h 62"/>
                    <a:gd name="T20" fmla="*/ 33 w 36"/>
                    <a:gd name="T21" fmla="*/ 0 h 62"/>
                    <a:gd name="T22" fmla="*/ 36 w 36"/>
                    <a:gd name="T23" fmla="*/ 3 h 62"/>
                    <a:gd name="T24" fmla="*/ 36 w 36"/>
                    <a:gd name="T25" fmla="*/ 7 h 62"/>
                    <a:gd name="T26" fmla="*/ 36 w 36"/>
                    <a:gd name="T27" fmla="*/ 55 h 62"/>
                    <a:gd name="T28" fmla="*/ 36 w 36"/>
                    <a:gd name="T29" fmla="*/ 55 h 62"/>
                    <a:gd name="T30" fmla="*/ 36 w 36"/>
                    <a:gd name="T31" fmla="*/ 58 h 62"/>
                    <a:gd name="T32" fmla="*/ 33 w 36"/>
                    <a:gd name="T33" fmla="*/ 62 h 62"/>
                    <a:gd name="T34" fmla="*/ 33 w 36"/>
                    <a:gd name="T35" fmla="*/ 62 h 62"/>
                    <a:gd name="T36" fmla="*/ 13 w 36"/>
                    <a:gd name="T37" fmla="*/ 49 h 62"/>
                    <a:gd name="T38" fmla="*/ 26 w 36"/>
                    <a:gd name="T39" fmla="*/ 49 h 62"/>
                    <a:gd name="T40" fmla="*/ 26 w 36"/>
                    <a:gd name="T41" fmla="*/ 13 h 62"/>
                    <a:gd name="T42" fmla="*/ 13 w 36"/>
                    <a:gd name="T43" fmla="*/ 13 h 62"/>
                    <a:gd name="T44" fmla="*/ 13 w 36"/>
                    <a:gd name="T45"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62">
                      <a:moveTo>
                        <a:pt x="33" y="62"/>
                      </a:moveTo>
                      <a:lnTo>
                        <a:pt x="7" y="62"/>
                      </a:lnTo>
                      <a:lnTo>
                        <a:pt x="7" y="62"/>
                      </a:lnTo>
                      <a:lnTo>
                        <a:pt x="4" y="58"/>
                      </a:lnTo>
                      <a:lnTo>
                        <a:pt x="0" y="55"/>
                      </a:lnTo>
                      <a:lnTo>
                        <a:pt x="0" y="7"/>
                      </a:lnTo>
                      <a:lnTo>
                        <a:pt x="0" y="7"/>
                      </a:lnTo>
                      <a:lnTo>
                        <a:pt x="4" y="3"/>
                      </a:lnTo>
                      <a:lnTo>
                        <a:pt x="7" y="0"/>
                      </a:lnTo>
                      <a:lnTo>
                        <a:pt x="33" y="0"/>
                      </a:lnTo>
                      <a:lnTo>
                        <a:pt x="33" y="0"/>
                      </a:lnTo>
                      <a:lnTo>
                        <a:pt x="36" y="3"/>
                      </a:lnTo>
                      <a:lnTo>
                        <a:pt x="36" y="7"/>
                      </a:lnTo>
                      <a:lnTo>
                        <a:pt x="36" y="55"/>
                      </a:lnTo>
                      <a:lnTo>
                        <a:pt x="36" y="55"/>
                      </a:lnTo>
                      <a:lnTo>
                        <a:pt x="36" y="58"/>
                      </a:lnTo>
                      <a:lnTo>
                        <a:pt x="33" y="62"/>
                      </a:lnTo>
                      <a:lnTo>
                        <a:pt x="33" y="62"/>
                      </a:lnTo>
                      <a:close/>
                      <a:moveTo>
                        <a:pt x="13" y="49"/>
                      </a:moveTo>
                      <a:lnTo>
                        <a:pt x="26" y="49"/>
                      </a:lnTo>
                      <a:lnTo>
                        <a:pt x="26" y="13"/>
                      </a:lnTo>
                      <a:lnTo>
                        <a:pt x="13" y="13"/>
                      </a:lnTo>
                      <a:lnTo>
                        <a:pt x="13" y="49"/>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21" name="Freeform 56">
                  <a:extLst>
                    <a:ext uri="{FF2B5EF4-FFF2-40B4-BE49-F238E27FC236}">
                      <a16:creationId xmlns:a16="http://schemas.microsoft.com/office/drawing/2014/main" id="{273846B0-B4F2-47D6-A25F-161C508740D2}"/>
                    </a:ext>
                  </a:extLst>
                </p:cNvPr>
                <p:cNvSpPr>
                  <a:spLocks noEditPoints="1"/>
                </p:cNvSpPr>
                <p:nvPr userDrawn="1"/>
              </p:nvSpPr>
              <p:spPr bwMode="auto">
                <a:xfrm>
                  <a:off x="6363286" y="392764"/>
                  <a:ext cx="33655" cy="80771"/>
                </a:xfrm>
                <a:custGeom>
                  <a:avLst/>
                  <a:gdLst>
                    <a:gd name="T0" fmla="*/ 32 w 35"/>
                    <a:gd name="T1" fmla="*/ 84 h 84"/>
                    <a:gd name="T2" fmla="*/ 6 w 35"/>
                    <a:gd name="T3" fmla="*/ 84 h 84"/>
                    <a:gd name="T4" fmla="*/ 6 w 35"/>
                    <a:gd name="T5" fmla="*/ 84 h 84"/>
                    <a:gd name="T6" fmla="*/ 3 w 35"/>
                    <a:gd name="T7" fmla="*/ 84 h 84"/>
                    <a:gd name="T8" fmla="*/ 0 w 35"/>
                    <a:gd name="T9" fmla="*/ 77 h 84"/>
                    <a:gd name="T10" fmla="*/ 0 w 35"/>
                    <a:gd name="T11" fmla="*/ 6 h 84"/>
                    <a:gd name="T12" fmla="*/ 0 w 35"/>
                    <a:gd name="T13" fmla="*/ 6 h 84"/>
                    <a:gd name="T14" fmla="*/ 3 w 35"/>
                    <a:gd name="T15" fmla="*/ 0 h 84"/>
                    <a:gd name="T16" fmla="*/ 6 w 35"/>
                    <a:gd name="T17" fmla="*/ 0 h 84"/>
                    <a:gd name="T18" fmla="*/ 32 w 35"/>
                    <a:gd name="T19" fmla="*/ 0 h 84"/>
                    <a:gd name="T20" fmla="*/ 32 w 35"/>
                    <a:gd name="T21" fmla="*/ 0 h 84"/>
                    <a:gd name="T22" fmla="*/ 35 w 35"/>
                    <a:gd name="T23" fmla="*/ 0 h 84"/>
                    <a:gd name="T24" fmla="*/ 35 w 35"/>
                    <a:gd name="T25" fmla="*/ 6 h 84"/>
                    <a:gd name="T26" fmla="*/ 35 w 35"/>
                    <a:gd name="T27" fmla="*/ 77 h 84"/>
                    <a:gd name="T28" fmla="*/ 35 w 35"/>
                    <a:gd name="T29" fmla="*/ 77 h 84"/>
                    <a:gd name="T30" fmla="*/ 35 w 35"/>
                    <a:gd name="T31" fmla="*/ 84 h 84"/>
                    <a:gd name="T32" fmla="*/ 32 w 35"/>
                    <a:gd name="T33" fmla="*/ 84 h 84"/>
                    <a:gd name="T34" fmla="*/ 32 w 35"/>
                    <a:gd name="T35" fmla="*/ 84 h 84"/>
                    <a:gd name="T36" fmla="*/ 13 w 35"/>
                    <a:gd name="T37" fmla="*/ 71 h 84"/>
                    <a:gd name="T38" fmla="*/ 26 w 35"/>
                    <a:gd name="T39" fmla="*/ 71 h 84"/>
                    <a:gd name="T40" fmla="*/ 26 w 35"/>
                    <a:gd name="T41" fmla="*/ 9 h 84"/>
                    <a:gd name="T42" fmla="*/ 13 w 35"/>
                    <a:gd name="T43" fmla="*/ 9 h 84"/>
                    <a:gd name="T44" fmla="*/ 13 w 35"/>
                    <a:gd name="T45"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84">
                      <a:moveTo>
                        <a:pt x="32" y="84"/>
                      </a:moveTo>
                      <a:lnTo>
                        <a:pt x="6" y="84"/>
                      </a:lnTo>
                      <a:lnTo>
                        <a:pt x="6" y="84"/>
                      </a:lnTo>
                      <a:lnTo>
                        <a:pt x="3" y="84"/>
                      </a:lnTo>
                      <a:lnTo>
                        <a:pt x="0" y="77"/>
                      </a:lnTo>
                      <a:lnTo>
                        <a:pt x="0" y="6"/>
                      </a:lnTo>
                      <a:lnTo>
                        <a:pt x="0" y="6"/>
                      </a:lnTo>
                      <a:lnTo>
                        <a:pt x="3" y="0"/>
                      </a:lnTo>
                      <a:lnTo>
                        <a:pt x="6" y="0"/>
                      </a:lnTo>
                      <a:lnTo>
                        <a:pt x="32" y="0"/>
                      </a:lnTo>
                      <a:lnTo>
                        <a:pt x="32" y="0"/>
                      </a:lnTo>
                      <a:lnTo>
                        <a:pt x="35" y="0"/>
                      </a:lnTo>
                      <a:lnTo>
                        <a:pt x="35" y="6"/>
                      </a:lnTo>
                      <a:lnTo>
                        <a:pt x="35" y="77"/>
                      </a:lnTo>
                      <a:lnTo>
                        <a:pt x="35" y="77"/>
                      </a:lnTo>
                      <a:lnTo>
                        <a:pt x="35" y="84"/>
                      </a:lnTo>
                      <a:lnTo>
                        <a:pt x="32" y="84"/>
                      </a:lnTo>
                      <a:lnTo>
                        <a:pt x="32" y="84"/>
                      </a:lnTo>
                      <a:close/>
                      <a:moveTo>
                        <a:pt x="13" y="71"/>
                      </a:moveTo>
                      <a:lnTo>
                        <a:pt x="26" y="71"/>
                      </a:lnTo>
                      <a:lnTo>
                        <a:pt x="26" y="9"/>
                      </a:lnTo>
                      <a:lnTo>
                        <a:pt x="13" y="9"/>
                      </a:lnTo>
                      <a:lnTo>
                        <a:pt x="13" y="71"/>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22" name="Freeform 57">
                  <a:extLst>
                    <a:ext uri="{FF2B5EF4-FFF2-40B4-BE49-F238E27FC236}">
                      <a16:creationId xmlns:a16="http://schemas.microsoft.com/office/drawing/2014/main" id="{148B243D-3C64-4B42-BACE-D60658221A3F}"/>
                    </a:ext>
                  </a:extLst>
                </p:cNvPr>
                <p:cNvSpPr>
                  <a:spLocks noEditPoints="1"/>
                </p:cNvSpPr>
                <p:nvPr userDrawn="1"/>
              </p:nvSpPr>
              <p:spPr bwMode="auto">
                <a:xfrm>
                  <a:off x="6316169" y="345648"/>
                  <a:ext cx="34616" cy="55770"/>
                </a:xfrm>
                <a:custGeom>
                  <a:avLst/>
                  <a:gdLst>
                    <a:gd name="T0" fmla="*/ 29 w 36"/>
                    <a:gd name="T1" fmla="*/ 58 h 58"/>
                    <a:gd name="T2" fmla="*/ 7 w 36"/>
                    <a:gd name="T3" fmla="*/ 58 h 58"/>
                    <a:gd name="T4" fmla="*/ 7 w 36"/>
                    <a:gd name="T5" fmla="*/ 58 h 58"/>
                    <a:gd name="T6" fmla="*/ 4 w 36"/>
                    <a:gd name="T7" fmla="*/ 58 h 58"/>
                    <a:gd name="T8" fmla="*/ 0 w 36"/>
                    <a:gd name="T9" fmla="*/ 55 h 58"/>
                    <a:gd name="T10" fmla="*/ 0 w 36"/>
                    <a:gd name="T11" fmla="*/ 3 h 58"/>
                    <a:gd name="T12" fmla="*/ 0 w 36"/>
                    <a:gd name="T13" fmla="*/ 3 h 58"/>
                    <a:gd name="T14" fmla="*/ 4 w 36"/>
                    <a:gd name="T15" fmla="*/ 0 h 58"/>
                    <a:gd name="T16" fmla="*/ 7 w 36"/>
                    <a:gd name="T17" fmla="*/ 0 h 58"/>
                    <a:gd name="T18" fmla="*/ 29 w 36"/>
                    <a:gd name="T19" fmla="*/ 0 h 58"/>
                    <a:gd name="T20" fmla="*/ 29 w 36"/>
                    <a:gd name="T21" fmla="*/ 0 h 58"/>
                    <a:gd name="T22" fmla="*/ 36 w 36"/>
                    <a:gd name="T23" fmla="*/ 0 h 58"/>
                    <a:gd name="T24" fmla="*/ 36 w 36"/>
                    <a:gd name="T25" fmla="*/ 3 h 58"/>
                    <a:gd name="T26" fmla="*/ 36 w 36"/>
                    <a:gd name="T27" fmla="*/ 55 h 58"/>
                    <a:gd name="T28" fmla="*/ 36 w 36"/>
                    <a:gd name="T29" fmla="*/ 55 h 58"/>
                    <a:gd name="T30" fmla="*/ 36 w 36"/>
                    <a:gd name="T31" fmla="*/ 58 h 58"/>
                    <a:gd name="T32" fmla="*/ 29 w 36"/>
                    <a:gd name="T33" fmla="*/ 58 h 58"/>
                    <a:gd name="T34" fmla="*/ 29 w 36"/>
                    <a:gd name="T35" fmla="*/ 58 h 58"/>
                    <a:gd name="T36" fmla="*/ 13 w 36"/>
                    <a:gd name="T37" fmla="*/ 49 h 58"/>
                    <a:gd name="T38" fmla="*/ 26 w 36"/>
                    <a:gd name="T39" fmla="*/ 49 h 58"/>
                    <a:gd name="T40" fmla="*/ 26 w 36"/>
                    <a:gd name="T41" fmla="*/ 10 h 58"/>
                    <a:gd name="T42" fmla="*/ 13 w 36"/>
                    <a:gd name="T43" fmla="*/ 10 h 58"/>
                    <a:gd name="T44" fmla="*/ 13 w 36"/>
                    <a:gd name="T45"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58">
                      <a:moveTo>
                        <a:pt x="29" y="58"/>
                      </a:moveTo>
                      <a:lnTo>
                        <a:pt x="7" y="58"/>
                      </a:lnTo>
                      <a:lnTo>
                        <a:pt x="7" y="58"/>
                      </a:lnTo>
                      <a:lnTo>
                        <a:pt x="4" y="58"/>
                      </a:lnTo>
                      <a:lnTo>
                        <a:pt x="0" y="55"/>
                      </a:lnTo>
                      <a:lnTo>
                        <a:pt x="0" y="3"/>
                      </a:lnTo>
                      <a:lnTo>
                        <a:pt x="0" y="3"/>
                      </a:lnTo>
                      <a:lnTo>
                        <a:pt x="4" y="0"/>
                      </a:lnTo>
                      <a:lnTo>
                        <a:pt x="7" y="0"/>
                      </a:lnTo>
                      <a:lnTo>
                        <a:pt x="29" y="0"/>
                      </a:lnTo>
                      <a:lnTo>
                        <a:pt x="29" y="0"/>
                      </a:lnTo>
                      <a:lnTo>
                        <a:pt x="36" y="0"/>
                      </a:lnTo>
                      <a:lnTo>
                        <a:pt x="36" y="3"/>
                      </a:lnTo>
                      <a:lnTo>
                        <a:pt x="36" y="55"/>
                      </a:lnTo>
                      <a:lnTo>
                        <a:pt x="36" y="55"/>
                      </a:lnTo>
                      <a:lnTo>
                        <a:pt x="36" y="58"/>
                      </a:lnTo>
                      <a:lnTo>
                        <a:pt x="29" y="58"/>
                      </a:lnTo>
                      <a:lnTo>
                        <a:pt x="29" y="58"/>
                      </a:lnTo>
                      <a:close/>
                      <a:moveTo>
                        <a:pt x="13" y="49"/>
                      </a:moveTo>
                      <a:lnTo>
                        <a:pt x="26" y="49"/>
                      </a:lnTo>
                      <a:lnTo>
                        <a:pt x="26" y="10"/>
                      </a:lnTo>
                      <a:lnTo>
                        <a:pt x="13" y="10"/>
                      </a:lnTo>
                      <a:lnTo>
                        <a:pt x="13" y="49"/>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23" name="Freeform 58">
                  <a:extLst>
                    <a:ext uri="{FF2B5EF4-FFF2-40B4-BE49-F238E27FC236}">
                      <a16:creationId xmlns:a16="http://schemas.microsoft.com/office/drawing/2014/main" id="{CE1463B7-E4AB-4F0A-A0B3-44F06253CA27}"/>
                    </a:ext>
                  </a:extLst>
                </p:cNvPr>
                <p:cNvSpPr>
                  <a:spLocks noEditPoints="1"/>
                </p:cNvSpPr>
                <p:nvPr userDrawn="1"/>
              </p:nvSpPr>
              <p:spPr bwMode="auto">
                <a:xfrm>
                  <a:off x="6270015" y="413918"/>
                  <a:ext cx="33655" cy="59617"/>
                </a:xfrm>
                <a:custGeom>
                  <a:avLst/>
                  <a:gdLst>
                    <a:gd name="T0" fmla="*/ 29 w 35"/>
                    <a:gd name="T1" fmla="*/ 62 h 62"/>
                    <a:gd name="T2" fmla="*/ 6 w 35"/>
                    <a:gd name="T3" fmla="*/ 62 h 62"/>
                    <a:gd name="T4" fmla="*/ 6 w 35"/>
                    <a:gd name="T5" fmla="*/ 62 h 62"/>
                    <a:gd name="T6" fmla="*/ 0 w 35"/>
                    <a:gd name="T7" fmla="*/ 62 h 62"/>
                    <a:gd name="T8" fmla="*/ 0 w 35"/>
                    <a:gd name="T9" fmla="*/ 55 h 62"/>
                    <a:gd name="T10" fmla="*/ 0 w 35"/>
                    <a:gd name="T11" fmla="*/ 7 h 62"/>
                    <a:gd name="T12" fmla="*/ 0 w 35"/>
                    <a:gd name="T13" fmla="*/ 7 h 62"/>
                    <a:gd name="T14" fmla="*/ 0 w 35"/>
                    <a:gd name="T15" fmla="*/ 4 h 62"/>
                    <a:gd name="T16" fmla="*/ 6 w 35"/>
                    <a:gd name="T17" fmla="*/ 0 h 62"/>
                    <a:gd name="T18" fmla="*/ 29 w 35"/>
                    <a:gd name="T19" fmla="*/ 0 h 62"/>
                    <a:gd name="T20" fmla="*/ 29 w 35"/>
                    <a:gd name="T21" fmla="*/ 0 h 62"/>
                    <a:gd name="T22" fmla="*/ 35 w 35"/>
                    <a:gd name="T23" fmla="*/ 4 h 62"/>
                    <a:gd name="T24" fmla="*/ 35 w 35"/>
                    <a:gd name="T25" fmla="*/ 7 h 62"/>
                    <a:gd name="T26" fmla="*/ 35 w 35"/>
                    <a:gd name="T27" fmla="*/ 55 h 62"/>
                    <a:gd name="T28" fmla="*/ 35 w 35"/>
                    <a:gd name="T29" fmla="*/ 55 h 62"/>
                    <a:gd name="T30" fmla="*/ 35 w 35"/>
                    <a:gd name="T31" fmla="*/ 62 h 62"/>
                    <a:gd name="T32" fmla="*/ 29 w 35"/>
                    <a:gd name="T33" fmla="*/ 62 h 62"/>
                    <a:gd name="T34" fmla="*/ 29 w 35"/>
                    <a:gd name="T35" fmla="*/ 62 h 62"/>
                    <a:gd name="T36" fmla="*/ 13 w 35"/>
                    <a:gd name="T37" fmla="*/ 49 h 62"/>
                    <a:gd name="T38" fmla="*/ 22 w 35"/>
                    <a:gd name="T39" fmla="*/ 49 h 62"/>
                    <a:gd name="T40" fmla="*/ 22 w 35"/>
                    <a:gd name="T41" fmla="*/ 13 h 62"/>
                    <a:gd name="T42" fmla="*/ 13 w 35"/>
                    <a:gd name="T43" fmla="*/ 13 h 62"/>
                    <a:gd name="T44" fmla="*/ 13 w 35"/>
                    <a:gd name="T45"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62">
                      <a:moveTo>
                        <a:pt x="29" y="62"/>
                      </a:moveTo>
                      <a:lnTo>
                        <a:pt x="6" y="62"/>
                      </a:lnTo>
                      <a:lnTo>
                        <a:pt x="6" y="62"/>
                      </a:lnTo>
                      <a:lnTo>
                        <a:pt x="0" y="62"/>
                      </a:lnTo>
                      <a:lnTo>
                        <a:pt x="0" y="55"/>
                      </a:lnTo>
                      <a:lnTo>
                        <a:pt x="0" y="7"/>
                      </a:lnTo>
                      <a:lnTo>
                        <a:pt x="0" y="7"/>
                      </a:lnTo>
                      <a:lnTo>
                        <a:pt x="0" y="4"/>
                      </a:lnTo>
                      <a:lnTo>
                        <a:pt x="6" y="0"/>
                      </a:lnTo>
                      <a:lnTo>
                        <a:pt x="29" y="0"/>
                      </a:lnTo>
                      <a:lnTo>
                        <a:pt x="29" y="0"/>
                      </a:lnTo>
                      <a:lnTo>
                        <a:pt x="35" y="4"/>
                      </a:lnTo>
                      <a:lnTo>
                        <a:pt x="35" y="7"/>
                      </a:lnTo>
                      <a:lnTo>
                        <a:pt x="35" y="55"/>
                      </a:lnTo>
                      <a:lnTo>
                        <a:pt x="35" y="55"/>
                      </a:lnTo>
                      <a:lnTo>
                        <a:pt x="35" y="62"/>
                      </a:lnTo>
                      <a:lnTo>
                        <a:pt x="29" y="62"/>
                      </a:lnTo>
                      <a:lnTo>
                        <a:pt x="29" y="62"/>
                      </a:lnTo>
                      <a:close/>
                      <a:moveTo>
                        <a:pt x="13" y="49"/>
                      </a:moveTo>
                      <a:lnTo>
                        <a:pt x="22" y="49"/>
                      </a:lnTo>
                      <a:lnTo>
                        <a:pt x="22" y="13"/>
                      </a:lnTo>
                      <a:lnTo>
                        <a:pt x="13" y="13"/>
                      </a:lnTo>
                      <a:lnTo>
                        <a:pt x="13" y="49"/>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24" name="Freeform 59">
                  <a:extLst>
                    <a:ext uri="{FF2B5EF4-FFF2-40B4-BE49-F238E27FC236}">
                      <a16:creationId xmlns:a16="http://schemas.microsoft.com/office/drawing/2014/main" id="{4B6B1BA4-BE27-4D85-ACC2-3162ABA07876}"/>
                    </a:ext>
                  </a:extLst>
                </p:cNvPr>
                <p:cNvSpPr>
                  <a:spLocks/>
                </p:cNvSpPr>
                <p:nvPr userDrawn="1"/>
              </p:nvSpPr>
              <p:spPr bwMode="auto">
                <a:xfrm>
                  <a:off x="4913256" y="327378"/>
                  <a:ext cx="93271" cy="329815"/>
                </a:xfrm>
                <a:custGeom>
                  <a:avLst/>
                  <a:gdLst>
                    <a:gd name="T0" fmla="*/ 0 w 97"/>
                    <a:gd name="T1" fmla="*/ 343 h 343"/>
                    <a:gd name="T2" fmla="*/ 49 w 97"/>
                    <a:gd name="T3" fmla="*/ 0 h 343"/>
                    <a:gd name="T4" fmla="*/ 97 w 97"/>
                    <a:gd name="T5" fmla="*/ 343 h 343"/>
                    <a:gd name="T6" fmla="*/ 0 w 97"/>
                    <a:gd name="T7" fmla="*/ 343 h 343"/>
                  </a:gdLst>
                  <a:ahLst/>
                  <a:cxnLst>
                    <a:cxn ang="0">
                      <a:pos x="T0" y="T1"/>
                    </a:cxn>
                    <a:cxn ang="0">
                      <a:pos x="T2" y="T3"/>
                    </a:cxn>
                    <a:cxn ang="0">
                      <a:pos x="T4" y="T5"/>
                    </a:cxn>
                    <a:cxn ang="0">
                      <a:pos x="T6" y="T7"/>
                    </a:cxn>
                  </a:cxnLst>
                  <a:rect l="0" t="0" r="r" b="b"/>
                  <a:pathLst>
                    <a:path w="97" h="343">
                      <a:moveTo>
                        <a:pt x="0" y="343"/>
                      </a:moveTo>
                      <a:lnTo>
                        <a:pt x="49" y="0"/>
                      </a:lnTo>
                      <a:lnTo>
                        <a:pt x="97" y="343"/>
                      </a:lnTo>
                      <a:lnTo>
                        <a:pt x="0" y="343"/>
                      </a:lnTo>
                      <a:close/>
                    </a:path>
                  </a:pathLst>
                </a:custGeom>
                <a:solidFill>
                  <a:srgbClr val="FF4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25" name="Freeform 60">
                  <a:extLst>
                    <a:ext uri="{FF2B5EF4-FFF2-40B4-BE49-F238E27FC236}">
                      <a16:creationId xmlns:a16="http://schemas.microsoft.com/office/drawing/2014/main" id="{F9B0F1C0-F1DD-4DF5-8215-60C8137DF218}"/>
                    </a:ext>
                  </a:extLst>
                </p:cNvPr>
                <p:cNvSpPr>
                  <a:spLocks noEditPoints="1"/>
                </p:cNvSpPr>
                <p:nvPr userDrawn="1"/>
              </p:nvSpPr>
              <p:spPr bwMode="auto">
                <a:xfrm>
                  <a:off x="4907487" y="320647"/>
                  <a:ext cx="105771" cy="339430"/>
                </a:xfrm>
                <a:custGeom>
                  <a:avLst/>
                  <a:gdLst>
                    <a:gd name="T0" fmla="*/ 106 w 110"/>
                    <a:gd name="T1" fmla="*/ 353 h 353"/>
                    <a:gd name="T2" fmla="*/ 106 w 110"/>
                    <a:gd name="T3" fmla="*/ 353 h 353"/>
                    <a:gd name="T4" fmla="*/ 103 w 110"/>
                    <a:gd name="T5" fmla="*/ 353 h 353"/>
                    <a:gd name="T6" fmla="*/ 6 w 110"/>
                    <a:gd name="T7" fmla="*/ 353 h 353"/>
                    <a:gd name="T8" fmla="*/ 6 w 110"/>
                    <a:gd name="T9" fmla="*/ 353 h 353"/>
                    <a:gd name="T10" fmla="*/ 3 w 110"/>
                    <a:gd name="T11" fmla="*/ 353 h 353"/>
                    <a:gd name="T12" fmla="*/ 3 w 110"/>
                    <a:gd name="T13" fmla="*/ 353 h 353"/>
                    <a:gd name="T14" fmla="*/ 0 w 110"/>
                    <a:gd name="T15" fmla="*/ 347 h 353"/>
                    <a:gd name="T16" fmla="*/ 51 w 110"/>
                    <a:gd name="T17" fmla="*/ 7 h 353"/>
                    <a:gd name="T18" fmla="*/ 51 w 110"/>
                    <a:gd name="T19" fmla="*/ 7 h 353"/>
                    <a:gd name="T20" fmla="*/ 51 w 110"/>
                    <a:gd name="T21" fmla="*/ 3 h 353"/>
                    <a:gd name="T22" fmla="*/ 55 w 110"/>
                    <a:gd name="T23" fmla="*/ 0 h 353"/>
                    <a:gd name="T24" fmla="*/ 55 w 110"/>
                    <a:gd name="T25" fmla="*/ 0 h 353"/>
                    <a:gd name="T26" fmla="*/ 61 w 110"/>
                    <a:gd name="T27" fmla="*/ 3 h 353"/>
                    <a:gd name="T28" fmla="*/ 61 w 110"/>
                    <a:gd name="T29" fmla="*/ 7 h 353"/>
                    <a:gd name="T30" fmla="*/ 110 w 110"/>
                    <a:gd name="T31" fmla="*/ 347 h 353"/>
                    <a:gd name="T32" fmla="*/ 110 w 110"/>
                    <a:gd name="T33" fmla="*/ 347 h 353"/>
                    <a:gd name="T34" fmla="*/ 110 w 110"/>
                    <a:gd name="T35" fmla="*/ 350 h 353"/>
                    <a:gd name="T36" fmla="*/ 110 w 110"/>
                    <a:gd name="T37" fmla="*/ 350 h 353"/>
                    <a:gd name="T38" fmla="*/ 110 w 110"/>
                    <a:gd name="T39" fmla="*/ 353 h 353"/>
                    <a:gd name="T40" fmla="*/ 106 w 110"/>
                    <a:gd name="T41" fmla="*/ 353 h 353"/>
                    <a:gd name="T42" fmla="*/ 106 w 110"/>
                    <a:gd name="T43" fmla="*/ 353 h 353"/>
                    <a:gd name="T44" fmla="*/ 13 w 110"/>
                    <a:gd name="T45" fmla="*/ 343 h 353"/>
                    <a:gd name="T46" fmla="*/ 97 w 110"/>
                    <a:gd name="T47" fmla="*/ 343 h 353"/>
                    <a:gd name="T48" fmla="*/ 55 w 110"/>
                    <a:gd name="T49" fmla="*/ 49 h 353"/>
                    <a:gd name="T50" fmla="*/ 13 w 110"/>
                    <a:gd name="T51" fmla="*/ 34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353">
                      <a:moveTo>
                        <a:pt x="106" y="353"/>
                      </a:moveTo>
                      <a:lnTo>
                        <a:pt x="106" y="353"/>
                      </a:lnTo>
                      <a:lnTo>
                        <a:pt x="103" y="353"/>
                      </a:lnTo>
                      <a:lnTo>
                        <a:pt x="6" y="353"/>
                      </a:lnTo>
                      <a:lnTo>
                        <a:pt x="6" y="353"/>
                      </a:lnTo>
                      <a:lnTo>
                        <a:pt x="3" y="353"/>
                      </a:lnTo>
                      <a:lnTo>
                        <a:pt x="3" y="353"/>
                      </a:lnTo>
                      <a:lnTo>
                        <a:pt x="0" y="347"/>
                      </a:lnTo>
                      <a:lnTo>
                        <a:pt x="51" y="7"/>
                      </a:lnTo>
                      <a:lnTo>
                        <a:pt x="51" y="7"/>
                      </a:lnTo>
                      <a:lnTo>
                        <a:pt x="51" y="3"/>
                      </a:lnTo>
                      <a:lnTo>
                        <a:pt x="55" y="0"/>
                      </a:lnTo>
                      <a:lnTo>
                        <a:pt x="55" y="0"/>
                      </a:lnTo>
                      <a:lnTo>
                        <a:pt x="61" y="3"/>
                      </a:lnTo>
                      <a:lnTo>
                        <a:pt x="61" y="7"/>
                      </a:lnTo>
                      <a:lnTo>
                        <a:pt x="110" y="347"/>
                      </a:lnTo>
                      <a:lnTo>
                        <a:pt x="110" y="347"/>
                      </a:lnTo>
                      <a:lnTo>
                        <a:pt x="110" y="350"/>
                      </a:lnTo>
                      <a:lnTo>
                        <a:pt x="110" y="350"/>
                      </a:lnTo>
                      <a:lnTo>
                        <a:pt x="110" y="353"/>
                      </a:lnTo>
                      <a:lnTo>
                        <a:pt x="106" y="353"/>
                      </a:lnTo>
                      <a:lnTo>
                        <a:pt x="106" y="353"/>
                      </a:lnTo>
                      <a:close/>
                      <a:moveTo>
                        <a:pt x="13" y="343"/>
                      </a:moveTo>
                      <a:lnTo>
                        <a:pt x="97" y="343"/>
                      </a:lnTo>
                      <a:lnTo>
                        <a:pt x="55" y="49"/>
                      </a:lnTo>
                      <a:lnTo>
                        <a:pt x="13" y="34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26" name="Freeform 61">
                  <a:extLst>
                    <a:ext uri="{FF2B5EF4-FFF2-40B4-BE49-F238E27FC236}">
                      <a16:creationId xmlns:a16="http://schemas.microsoft.com/office/drawing/2014/main" id="{F0A956D9-44D3-4C09-84EE-6A290FB03AA7}"/>
                    </a:ext>
                  </a:extLst>
                </p:cNvPr>
                <p:cNvSpPr>
                  <a:spLocks/>
                </p:cNvSpPr>
                <p:nvPr userDrawn="1"/>
              </p:nvSpPr>
              <p:spPr bwMode="auto">
                <a:xfrm>
                  <a:off x="4891140" y="398534"/>
                  <a:ext cx="69232" cy="258659"/>
                </a:xfrm>
                <a:custGeom>
                  <a:avLst/>
                  <a:gdLst>
                    <a:gd name="T0" fmla="*/ 0 w 72"/>
                    <a:gd name="T1" fmla="*/ 269 h 269"/>
                    <a:gd name="T2" fmla="*/ 36 w 72"/>
                    <a:gd name="T3" fmla="*/ 0 h 269"/>
                    <a:gd name="T4" fmla="*/ 72 w 72"/>
                    <a:gd name="T5" fmla="*/ 269 h 269"/>
                    <a:gd name="T6" fmla="*/ 0 w 72"/>
                    <a:gd name="T7" fmla="*/ 269 h 269"/>
                  </a:gdLst>
                  <a:ahLst/>
                  <a:cxnLst>
                    <a:cxn ang="0">
                      <a:pos x="T0" y="T1"/>
                    </a:cxn>
                    <a:cxn ang="0">
                      <a:pos x="T2" y="T3"/>
                    </a:cxn>
                    <a:cxn ang="0">
                      <a:pos x="T4" y="T5"/>
                    </a:cxn>
                    <a:cxn ang="0">
                      <a:pos x="T6" y="T7"/>
                    </a:cxn>
                  </a:cxnLst>
                  <a:rect l="0" t="0" r="r" b="b"/>
                  <a:pathLst>
                    <a:path w="72" h="269">
                      <a:moveTo>
                        <a:pt x="0" y="269"/>
                      </a:moveTo>
                      <a:lnTo>
                        <a:pt x="36" y="0"/>
                      </a:lnTo>
                      <a:lnTo>
                        <a:pt x="72" y="269"/>
                      </a:lnTo>
                      <a:lnTo>
                        <a:pt x="0" y="269"/>
                      </a:lnTo>
                      <a:close/>
                    </a:path>
                  </a:pathLst>
                </a:custGeom>
                <a:solidFill>
                  <a:srgbClr val="35C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27" name="Freeform 62">
                  <a:extLst>
                    <a:ext uri="{FF2B5EF4-FFF2-40B4-BE49-F238E27FC236}">
                      <a16:creationId xmlns:a16="http://schemas.microsoft.com/office/drawing/2014/main" id="{626691AE-20C8-4975-9F38-16DA0C2957F6}"/>
                    </a:ext>
                  </a:extLst>
                </p:cNvPr>
                <p:cNvSpPr>
                  <a:spLocks noEditPoints="1"/>
                </p:cNvSpPr>
                <p:nvPr userDrawn="1"/>
              </p:nvSpPr>
              <p:spPr bwMode="auto">
                <a:xfrm>
                  <a:off x="4885371" y="392764"/>
                  <a:ext cx="80771" cy="267313"/>
                </a:xfrm>
                <a:custGeom>
                  <a:avLst/>
                  <a:gdLst>
                    <a:gd name="T0" fmla="*/ 78 w 84"/>
                    <a:gd name="T1" fmla="*/ 278 h 278"/>
                    <a:gd name="T2" fmla="*/ 78 w 84"/>
                    <a:gd name="T3" fmla="*/ 278 h 278"/>
                    <a:gd name="T4" fmla="*/ 78 w 84"/>
                    <a:gd name="T5" fmla="*/ 278 h 278"/>
                    <a:gd name="T6" fmla="*/ 6 w 84"/>
                    <a:gd name="T7" fmla="*/ 278 h 278"/>
                    <a:gd name="T8" fmla="*/ 6 w 84"/>
                    <a:gd name="T9" fmla="*/ 278 h 278"/>
                    <a:gd name="T10" fmla="*/ 0 w 84"/>
                    <a:gd name="T11" fmla="*/ 278 h 278"/>
                    <a:gd name="T12" fmla="*/ 0 w 84"/>
                    <a:gd name="T13" fmla="*/ 278 h 278"/>
                    <a:gd name="T14" fmla="*/ 0 w 84"/>
                    <a:gd name="T15" fmla="*/ 272 h 278"/>
                    <a:gd name="T16" fmla="*/ 36 w 84"/>
                    <a:gd name="T17" fmla="*/ 3 h 278"/>
                    <a:gd name="T18" fmla="*/ 36 w 84"/>
                    <a:gd name="T19" fmla="*/ 3 h 278"/>
                    <a:gd name="T20" fmla="*/ 39 w 84"/>
                    <a:gd name="T21" fmla="*/ 0 h 278"/>
                    <a:gd name="T22" fmla="*/ 42 w 84"/>
                    <a:gd name="T23" fmla="*/ 0 h 278"/>
                    <a:gd name="T24" fmla="*/ 42 w 84"/>
                    <a:gd name="T25" fmla="*/ 0 h 278"/>
                    <a:gd name="T26" fmla="*/ 45 w 84"/>
                    <a:gd name="T27" fmla="*/ 0 h 278"/>
                    <a:gd name="T28" fmla="*/ 49 w 84"/>
                    <a:gd name="T29" fmla="*/ 3 h 278"/>
                    <a:gd name="T30" fmla="*/ 84 w 84"/>
                    <a:gd name="T31" fmla="*/ 272 h 278"/>
                    <a:gd name="T32" fmla="*/ 84 w 84"/>
                    <a:gd name="T33" fmla="*/ 272 h 278"/>
                    <a:gd name="T34" fmla="*/ 84 w 84"/>
                    <a:gd name="T35" fmla="*/ 275 h 278"/>
                    <a:gd name="T36" fmla="*/ 84 w 84"/>
                    <a:gd name="T37" fmla="*/ 275 h 278"/>
                    <a:gd name="T38" fmla="*/ 84 w 84"/>
                    <a:gd name="T39" fmla="*/ 278 h 278"/>
                    <a:gd name="T40" fmla="*/ 78 w 84"/>
                    <a:gd name="T41" fmla="*/ 278 h 278"/>
                    <a:gd name="T42" fmla="*/ 78 w 84"/>
                    <a:gd name="T43" fmla="*/ 278 h 278"/>
                    <a:gd name="T44" fmla="*/ 13 w 84"/>
                    <a:gd name="T45" fmla="*/ 268 h 278"/>
                    <a:gd name="T46" fmla="*/ 71 w 84"/>
                    <a:gd name="T47" fmla="*/ 268 h 278"/>
                    <a:gd name="T48" fmla="*/ 42 w 84"/>
                    <a:gd name="T49" fmla="*/ 51 h 278"/>
                    <a:gd name="T50" fmla="*/ 13 w 84"/>
                    <a:gd name="T51" fmla="*/ 26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78">
                      <a:moveTo>
                        <a:pt x="78" y="278"/>
                      </a:moveTo>
                      <a:lnTo>
                        <a:pt x="78" y="278"/>
                      </a:lnTo>
                      <a:lnTo>
                        <a:pt x="78" y="278"/>
                      </a:lnTo>
                      <a:lnTo>
                        <a:pt x="6" y="278"/>
                      </a:lnTo>
                      <a:lnTo>
                        <a:pt x="6" y="278"/>
                      </a:lnTo>
                      <a:lnTo>
                        <a:pt x="0" y="278"/>
                      </a:lnTo>
                      <a:lnTo>
                        <a:pt x="0" y="278"/>
                      </a:lnTo>
                      <a:lnTo>
                        <a:pt x="0" y="272"/>
                      </a:lnTo>
                      <a:lnTo>
                        <a:pt x="36" y="3"/>
                      </a:lnTo>
                      <a:lnTo>
                        <a:pt x="36" y="3"/>
                      </a:lnTo>
                      <a:lnTo>
                        <a:pt x="39" y="0"/>
                      </a:lnTo>
                      <a:lnTo>
                        <a:pt x="42" y="0"/>
                      </a:lnTo>
                      <a:lnTo>
                        <a:pt x="42" y="0"/>
                      </a:lnTo>
                      <a:lnTo>
                        <a:pt x="45" y="0"/>
                      </a:lnTo>
                      <a:lnTo>
                        <a:pt x="49" y="3"/>
                      </a:lnTo>
                      <a:lnTo>
                        <a:pt x="84" y="272"/>
                      </a:lnTo>
                      <a:lnTo>
                        <a:pt x="84" y="272"/>
                      </a:lnTo>
                      <a:lnTo>
                        <a:pt x="84" y="275"/>
                      </a:lnTo>
                      <a:lnTo>
                        <a:pt x="84" y="275"/>
                      </a:lnTo>
                      <a:lnTo>
                        <a:pt x="84" y="278"/>
                      </a:lnTo>
                      <a:lnTo>
                        <a:pt x="78" y="278"/>
                      </a:lnTo>
                      <a:lnTo>
                        <a:pt x="78" y="278"/>
                      </a:lnTo>
                      <a:close/>
                      <a:moveTo>
                        <a:pt x="13" y="268"/>
                      </a:moveTo>
                      <a:lnTo>
                        <a:pt x="71" y="268"/>
                      </a:lnTo>
                      <a:lnTo>
                        <a:pt x="42" y="51"/>
                      </a:lnTo>
                      <a:lnTo>
                        <a:pt x="13" y="268"/>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28" name="Rectangle 63">
                  <a:extLst>
                    <a:ext uri="{FF2B5EF4-FFF2-40B4-BE49-F238E27FC236}">
                      <a16:creationId xmlns:a16="http://schemas.microsoft.com/office/drawing/2014/main" id="{A02555C9-8877-4829-8392-6752694FD2F9}"/>
                    </a:ext>
                  </a:extLst>
                </p:cNvPr>
                <p:cNvSpPr>
                  <a:spLocks noChangeArrowheads="1"/>
                </p:cNvSpPr>
                <p:nvPr userDrawn="1"/>
              </p:nvSpPr>
              <p:spPr bwMode="auto">
                <a:xfrm>
                  <a:off x="4396900" y="445650"/>
                  <a:ext cx="71155" cy="21154"/>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29" name="Rectangle 64">
                  <a:extLst>
                    <a:ext uri="{FF2B5EF4-FFF2-40B4-BE49-F238E27FC236}">
                      <a16:creationId xmlns:a16="http://schemas.microsoft.com/office/drawing/2014/main" id="{143F59E2-C2A6-41BF-8893-F3CD6D34D1E5}"/>
                    </a:ext>
                  </a:extLst>
                </p:cNvPr>
                <p:cNvSpPr>
                  <a:spLocks noChangeArrowheads="1"/>
                </p:cNvSpPr>
                <p:nvPr userDrawn="1"/>
              </p:nvSpPr>
              <p:spPr bwMode="auto">
                <a:xfrm>
                  <a:off x="4374784" y="466804"/>
                  <a:ext cx="118272" cy="424047"/>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30" name="Freeform 65">
                  <a:extLst>
                    <a:ext uri="{FF2B5EF4-FFF2-40B4-BE49-F238E27FC236}">
                      <a16:creationId xmlns:a16="http://schemas.microsoft.com/office/drawing/2014/main" id="{BEDE3F8C-6BCC-4C59-9236-77A0848AE9C7}"/>
                    </a:ext>
                  </a:extLst>
                </p:cNvPr>
                <p:cNvSpPr>
                  <a:spLocks noEditPoints="1"/>
                </p:cNvSpPr>
                <p:nvPr userDrawn="1"/>
              </p:nvSpPr>
              <p:spPr bwMode="auto">
                <a:xfrm>
                  <a:off x="4369014" y="461035"/>
                  <a:ext cx="127887" cy="435586"/>
                </a:xfrm>
                <a:custGeom>
                  <a:avLst/>
                  <a:gdLst>
                    <a:gd name="T0" fmla="*/ 129 w 133"/>
                    <a:gd name="T1" fmla="*/ 453 h 453"/>
                    <a:gd name="T2" fmla="*/ 6 w 133"/>
                    <a:gd name="T3" fmla="*/ 453 h 453"/>
                    <a:gd name="T4" fmla="*/ 6 w 133"/>
                    <a:gd name="T5" fmla="*/ 453 h 453"/>
                    <a:gd name="T6" fmla="*/ 3 w 133"/>
                    <a:gd name="T7" fmla="*/ 450 h 453"/>
                    <a:gd name="T8" fmla="*/ 0 w 133"/>
                    <a:gd name="T9" fmla="*/ 447 h 453"/>
                    <a:gd name="T10" fmla="*/ 0 w 133"/>
                    <a:gd name="T11" fmla="*/ 6 h 453"/>
                    <a:gd name="T12" fmla="*/ 0 w 133"/>
                    <a:gd name="T13" fmla="*/ 6 h 453"/>
                    <a:gd name="T14" fmla="*/ 3 w 133"/>
                    <a:gd name="T15" fmla="*/ 3 h 453"/>
                    <a:gd name="T16" fmla="*/ 6 w 133"/>
                    <a:gd name="T17" fmla="*/ 0 h 453"/>
                    <a:gd name="T18" fmla="*/ 129 w 133"/>
                    <a:gd name="T19" fmla="*/ 0 h 453"/>
                    <a:gd name="T20" fmla="*/ 129 w 133"/>
                    <a:gd name="T21" fmla="*/ 0 h 453"/>
                    <a:gd name="T22" fmla="*/ 133 w 133"/>
                    <a:gd name="T23" fmla="*/ 3 h 453"/>
                    <a:gd name="T24" fmla="*/ 133 w 133"/>
                    <a:gd name="T25" fmla="*/ 6 h 453"/>
                    <a:gd name="T26" fmla="*/ 133 w 133"/>
                    <a:gd name="T27" fmla="*/ 447 h 453"/>
                    <a:gd name="T28" fmla="*/ 133 w 133"/>
                    <a:gd name="T29" fmla="*/ 447 h 453"/>
                    <a:gd name="T30" fmla="*/ 133 w 133"/>
                    <a:gd name="T31" fmla="*/ 450 h 453"/>
                    <a:gd name="T32" fmla="*/ 129 w 133"/>
                    <a:gd name="T33" fmla="*/ 453 h 453"/>
                    <a:gd name="T34" fmla="*/ 129 w 133"/>
                    <a:gd name="T35" fmla="*/ 453 h 453"/>
                    <a:gd name="T36" fmla="*/ 13 w 133"/>
                    <a:gd name="T37" fmla="*/ 440 h 453"/>
                    <a:gd name="T38" fmla="*/ 123 w 133"/>
                    <a:gd name="T39" fmla="*/ 440 h 453"/>
                    <a:gd name="T40" fmla="*/ 123 w 133"/>
                    <a:gd name="T41" fmla="*/ 13 h 453"/>
                    <a:gd name="T42" fmla="*/ 13 w 133"/>
                    <a:gd name="T43" fmla="*/ 13 h 453"/>
                    <a:gd name="T44" fmla="*/ 13 w 133"/>
                    <a:gd name="T45" fmla="*/ 44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453">
                      <a:moveTo>
                        <a:pt x="129" y="453"/>
                      </a:moveTo>
                      <a:lnTo>
                        <a:pt x="6" y="453"/>
                      </a:lnTo>
                      <a:lnTo>
                        <a:pt x="6" y="453"/>
                      </a:lnTo>
                      <a:lnTo>
                        <a:pt x="3" y="450"/>
                      </a:lnTo>
                      <a:lnTo>
                        <a:pt x="0" y="447"/>
                      </a:lnTo>
                      <a:lnTo>
                        <a:pt x="0" y="6"/>
                      </a:lnTo>
                      <a:lnTo>
                        <a:pt x="0" y="6"/>
                      </a:lnTo>
                      <a:lnTo>
                        <a:pt x="3" y="3"/>
                      </a:lnTo>
                      <a:lnTo>
                        <a:pt x="6" y="0"/>
                      </a:lnTo>
                      <a:lnTo>
                        <a:pt x="129" y="0"/>
                      </a:lnTo>
                      <a:lnTo>
                        <a:pt x="129" y="0"/>
                      </a:lnTo>
                      <a:lnTo>
                        <a:pt x="133" y="3"/>
                      </a:lnTo>
                      <a:lnTo>
                        <a:pt x="133" y="6"/>
                      </a:lnTo>
                      <a:lnTo>
                        <a:pt x="133" y="447"/>
                      </a:lnTo>
                      <a:lnTo>
                        <a:pt x="133" y="447"/>
                      </a:lnTo>
                      <a:lnTo>
                        <a:pt x="133" y="450"/>
                      </a:lnTo>
                      <a:lnTo>
                        <a:pt x="129" y="453"/>
                      </a:lnTo>
                      <a:lnTo>
                        <a:pt x="129" y="453"/>
                      </a:lnTo>
                      <a:close/>
                      <a:moveTo>
                        <a:pt x="13" y="440"/>
                      </a:moveTo>
                      <a:lnTo>
                        <a:pt x="123" y="440"/>
                      </a:lnTo>
                      <a:lnTo>
                        <a:pt x="123" y="13"/>
                      </a:lnTo>
                      <a:lnTo>
                        <a:pt x="13" y="13"/>
                      </a:lnTo>
                      <a:lnTo>
                        <a:pt x="13" y="4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31" name="Freeform 66">
                  <a:extLst>
                    <a:ext uri="{FF2B5EF4-FFF2-40B4-BE49-F238E27FC236}">
                      <a16:creationId xmlns:a16="http://schemas.microsoft.com/office/drawing/2014/main" id="{CCECD12E-D35E-49F0-9E58-BF12B4D6AA0F}"/>
                    </a:ext>
                  </a:extLst>
                </p:cNvPr>
                <p:cNvSpPr>
                  <a:spLocks/>
                </p:cNvSpPr>
                <p:nvPr userDrawn="1"/>
              </p:nvSpPr>
              <p:spPr bwMode="auto">
                <a:xfrm>
                  <a:off x="4391130" y="486035"/>
                  <a:ext cx="12500" cy="410586"/>
                </a:xfrm>
                <a:custGeom>
                  <a:avLst/>
                  <a:gdLst>
                    <a:gd name="T0" fmla="*/ 6 w 13"/>
                    <a:gd name="T1" fmla="*/ 427 h 427"/>
                    <a:gd name="T2" fmla="*/ 6 w 13"/>
                    <a:gd name="T3" fmla="*/ 427 h 427"/>
                    <a:gd name="T4" fmla="*/ 3 w 13"/>
                    <a:gd name="T5" fmla="*/ 424 h 427"/>
                    <a:gd name="T6" fmla="*/ 0 w 13"/>
                    <a:gd name="T7" fmla="*/ 421 h 427"/>
                    <a:gd name="T8" fmla="*/ 0 w 13"/>
                    <a:gd name="T9" fmla="*/ 6 h 427"/>
                    <a:gd name="T10" fmla="*/ 0 w 13"/>
                    <a:gd name="T11" fmla="*/ 6 h 427"/>
                    <a:gd name="T12" fmla="*/ 3 w 13"/>
                    <a:gd name="T13" fmla="*/ 0 h 427"/>
                    <a:gd name="T14" fmla="*/ 6 w 13"/>
                    <a:gd name="T15" fmla="*/ 0 h 427"/>
                    <a:gd name="T16" fmla="*/ 6 w 13"/>
                    <a:gd name="T17" fmla="*/ 0 h 427"/>
                    <a:gd name="T18" fmla="*/ 13 w 13"/>
                    <a:gd name="T19" fmla="*/ 0 h 427"/>
                    <a:gd name="T20" fmla="*/ 13 w 13"/>
                    <a:gd name="T21" fmla="*/ 6 h 427"/>
                    <a:gd name="T22" fmla="*/ 13 w 13"/>
                    <a:gd name="T23" fmla="*/ 421 h 427"/>
                    <a:gd name="T24" fmla="*/ 13 w 13"/>
                    <a:gd name="T25" fmla="*/ 421 h 427"/>
                    <a:gd name="T26" fmla="*/ 13 w 13"/>
                    <a:gd name="T27" fmla="*/ 424 h 427"/>
                    <a:gd name="T28" fmla="*/ 6 w 13"/>
                    <a:gd name="T29" fmla="*/ 427 h 427"/>
                    <a:gd name="T30" fmla="*/ 6 w 13"/>
                    <a:gd name="T31"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427">
                      <a:moveTo>
                        <a:pt x="6" y="427"/>
                      </a:moveTo>
                      <a:lnTo>
                        <a:pt x="6" y="427"/>
                      </a:lnTo>
                      <a:lnTo>
                        <a:pt x="3" y="424"/>
                      </a:lnTo>
                      <a:lnTo>
                        <a:pt x="0" y="421"/>
                      </a:lnTo>
                      <a:lnTo>
                        <a:pt x="0" y="6"/>
                      </a:lnTo>
                      <a:lnTo>
                        <a:pt x="0" y="6"/>
                      </a:lnTo>
                      <a:lnTo>
                        <a:pt x="3" y="0"/>
                      </a:lnTo>
                      <a:lnTo>
                        <a:pt x="6" y="0"/>
                      </a:lnTo>
                      <a:lnTo>
                        <a:pt x="6" y="0"/>
                      </a:lnTo>
                      <a:lnTo>
                        <a:pt x="13" y="0"/>
                      </a:lnTo>
                      <a:lnTo>
                        <a:pt x="13" y="6"/>
                      </a:lnTo>
                      <a:lnTo>
                        <a:pt x="13" y="421"/>
                      </a:lnTo>
                      <a:lnTo>
                        <a:pt x="13" y="421"/>
                      </a:lnTo>
                      <a:lnTo>
                        <a:pt x="13" y="424"/>
                      </a:lnTo>
                      <a:lnTo>
                        <a:pt x="6" y="427"/>
                      </a:lnTo>
                      <a:lnTo>
                        <a:pt x="6" y="4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32" name="Freeform 67">
                  <a:extLst>
                    <a:ext uri="{FF2B5EF4-FFF2-40B4-BE49-F238E27FC236}">
                      <a16:creationId xmlns:a16="http://schemas.microsoft.com/office/drawing/2014/main" id="{B8895578-7BC1-473E-99D7-0301DE3039CC}"/>
                    </a:ext>
                  </a:extLst>
                </p:cNvPr>
                <p:cNvSpPr>
                  <a:spLocks/>
                </p:cNvSpPr>
                <p:nvPr userDrawn="1"/>
              </p:nvSpPr>
              <p:spPr bwMode="auto">
                <a:xfrm>
                  <a:off x="4415169" y="486035"/>
                  <a:ext cx="12500" cy="410586"/>
                </a:xfrm>
                <a:custGeom>
                  <a:avLst/>
                  <a:gdLst>
                    <a:gd name="T0" fmla="*/ 7 w 13"/>
                    <a:gd name="T1" fmla="*/ 427 h 427"/>
                    <a:gd name="T2" fmla="*/ 7 w 13"/>
                    <a:gd name="T3" fmla="*/ 427 h 427"/>
                    <a:gd name="T4" fmla="*/ 4 w 13"/>
                    <a:gd name="T5" fmla="*/ 424 h 427"/>
                    <a:gd name="T6" fmla="*/ 0 w 13"/>
                    <a:gd name="T7" fmla="*/ 421 h 427"/>
                    <a:gd name="T8" fmla="*/ 0 w 13"/>
                    <a:gd name="T9" fmla="*/ 6 h 427"/>
                    <a:gd name="T10" fmla="*/ 0 w 13"/>
                    <a:gd name="T11" fmla="*/ 6 h 427"/>
                    <a:gd name="T12" fmla="*/ 4 w 13"/>
                    <a:gd name="T13" fmla="*/ 0 h 427"/>
                    <a:gd name="T14" fmla="*/ 7 w 13"/>
                    <a:gd name="T15" fmla="*/ 0 h 427"/>
                    <a:gd name="T16" fmla="*/ 7 w 13"/>
                    <a:gd name="T17" fmla="*/ 0 h 427"/>
                    <a:gd name="T18" fmla="*/ 10 w 13"/>
                    <a:gd name="T19" fmla="*/ 0 h 427"/>
                    <a:gd name="T20" fmla="*/ 13 w 13"/>
                    <a:gd name="T21" fmla="*/ 6 h 427"/>
                    <a:gd name="T22" fmla="*/ 13 w 13"/>
                    <a:gd name="T23" fmla="*/ 421 h 427"/>
                    <a:gd name="T24" fmla="*/ 13 w 13"/>
                    <a:gd name="T25" fmla="*/ 421 h 427"/>
                    <a:gd name="T26" fmla="*/ 10 w 13"/>
                    <a:gd name="T27" fmla="*/ 424 h 427"/>
                    <a:gd name="T28" fmla="*/ 7 w 13"/>
                    <a:gd name="T29" fmla="*/ 427 h 427"/>
                    <a:gd name="T30" fmla="*/ 7 w 13"/>
                    <a:gd name="T31"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427">
                      <a:moveTo>
                        <a:pt x="7" y="427"/>
                      </a:moveTo>
                      <a:lnTo>
                        <a:pt x="7" y="427"/>
                      </a:lnTo>
                      <a:lnTo>
                        <a:pt x="4" y="424"/>
                      </a:lnTo>
                      <a:lnTo>
                        <a:pt x="0" y="421"/>
                      </a:lnTo>
                      <a:lnTo>
                        <a:pt x="0" y="6"/>
                      </a:lnTo>
                      <a:lnTo>
                        <a:pt x="0" y="6"/>
                      </a:lnTo>
                      <a:lnTo>
                        <a:pt x="4" y="0"/>
                      </a:lnTo>
                      <a:lnTo>
                        <a:pt x="7" y="0"/>
                      </a:lnTo>
                      <a:lnTo>
                        <a:pt x="7" y="0"/>
                      </a:lnTo>
                      <a:lnTo>
                        <a:pt x="10" y="0"/>
                      </a:lnTo>
                      <a:lnTo>
                        <a:pt x="13" y="6"/>
                      </a:lnTo>
                      <a:lnTo>
                        <a:pt x="13" y="421"/>
                      </a:lnTo>
                      <a:lnTo>
                        <a:pt x="13" y="421"/>
                      </a:lnTo>
                      <a:lnTo>
                        <a:pt x="10" y="424"/>
                      </a:lnTo>
                      <a:lnTo>
                        <a:pt x="7" y="427"/>
                      </a:lnTo>
                      <a:lnTo>
                        <a:pt x="7" y="4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33" name="Freeform 68">
                  <a:extLst>
                    <a:ext uri="{FF2B5EF4-FFF2-40B4-BE49-F238E27FC236}">
                      <a16:creationId xmlns:a16="http://schemas.microsoft.com/office/drawing/2014/main" id="{4901BB8B-E36A-4143-B4C8-8609C3523731}"/>
                    </a:ext>
                  </a:extLst>
                </p:cNvPr>
                <p:cNvSpPr>
                  <a:spLocks/>
                </p:cNvSpPr>
                <p:nvPr userDrawn="1"/>
              </p:nvSpPr>
              <p:spPr bwMode="auto">
                <a:xfrm>
                  <a:off x="4440170" y="486035"/>
                  <a:ext cx="9616" cy="410586"/>
                </a:xfrm>
                <a:custGeom>
                  <a:avLst/>
                  <a:gdLst>
                    <a:gd name="T0" fmla="*/ 4 w 10"/>
                    <a:gd name="T1" fmla="*/ 427 h 427"/>
                    <a:gd name="T2" fmla="*/ 4 w 10"/>
                    <a:gd name="T3" fmla="*/ 427 h 427"/>
                    <a:gd name="T4" fmla="*/ 0 w 10"/>
                    <a:gd name="T5" fmla="*/ 424 h 427"/>
                    <a:gd name="T6" fmla="*/ 0 w 10"/>
                    <a:gd name="T7" fmla="*/ 421 h 427"/>
                    <a:gd name="T8" fmla="*/ 0 w 10"/>
                    <a:gd name="T9" fmla="*/ 6 h 427"/>
                    <a:gd name="T10" fmla="*/ 0 w 10"/>
                    <a:gd name="T11" fmla="*/ 6 h 427"/>
                    <a:gd name="T12" fmla="*/ 0 w 10"/>
                    <a:gd name="T13" fmla="*/ 0 h 427"/>
                    <a:gd name="T14" fmla="*/ 4 w 10"/>
                    <a:gd name="T15" fmla="*/ 0 h 427"/>
                    <a:gd name="T16" fmla="*/ 4 w 10"/>
                    <a:gd name="T17" fmla="*/ 0 h 427"/>
                    <a:gd name="T18" fmla="*/ 10 w 10"/>
                    <a:gd name="T19" fmla="*/ 0 h 427"/>
                    <a:gd name="T20" fmla="*/ 10 w 10"/>
                    <a:gd name="T21" fmla="*/ 6 h 427"/>
                    <a:gd name="T22" fmla="*/ 10 w 10"/>
                    <a:gd name="T23" fmla="*/ 421 h 427"/>
                    <a:gd name="T24" fmla="*/ 10 w 10"/>
                    <a:gd name="T25" fmla="*/ 421 h 427"/>
                    <a:gd name="T26" fmla="*/ 10 w 10"/>
                    <a:gd name="T27" fmla="*/ 424 h 427"/>
                    <a:gd name="T28" fmla="*/ 4 w 10"/>
                    <a:gd name="T29" fmla="*/ 427 h 427"/>
                    <a:gd name="T30" fmla="*/ 4 w 10"/>
                    <a:gd name="T31"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427">
                      <a:moveTo>
                        <a:pt x="4" y="427"/>
                      </a:moveTo>
                      <a:lnTo>
                        <a:pt x="4" y="427"/>
                      </a:lnTo>
                      <a:lnTo>
                        <a:pt x="0" y="424"/>
                      </a:lnTo>
                      <a:lnTo>
                        <a:pt x="0" y="421"/>
                      </a:lnTo>
                      <a:lnTo>
                        <a:pt x="0" y="6"/>
                      </a:lnTo>
                      <a:lnTo>
                        <a:pt x="0" y="6"/>
                      </a:lnTo>
                      <a:lnTo>
                        <a:pt x="0" y="0"/>
                      </a:lnTo>
                      <a:lnTo>
                        <a:pt x="4" y="0"/>
                      </a:lnTo>
                      <a:lnTo>
                        <a:pt x="4" y="0"/>
                      </a:lnTo>
                      <a:lnTo>
                        <a:pt x="10" y="0"/>
                      </a:lnTo>
                      <a:lnTo>
                        <a:pt x="10" y="6"/>
                      </a:lnTo>
                      <a:lnTo>
                        <a:pt x="10" y="421"/>
                      </a:lnTo>
                      <a:lnTo>
                        <a:pt x="10" y="421"/>
                      </a:lnTo>
                      <a:lnTo>
                        <a:pt x="10" y="424"/>
                      </a:lnTo>
                      <a:lnTo>
                        <a:pt x="4" y="427"/>
                      </a:lnTo>
                      <a:lnTo>
                        <a:pt x="4" y="4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34" name="Freeform 69">
                  <a:extLst>
                    <a:ext uri="{FF2B5EF4-FFF2-40B4-BE49-F238E27FC236}">
                      <a16:creationId xmlns:a16="http://schemas.microsoft.com/office/drawing/2014/main" id="{B1CCA97E-9DEF-45DF-A0E2-77C30106FDF2}"/>
                    </a:ext>
                  </a:extLst>
                </p:cNvPr>
                <p:cNvSpPr>
                  <a:spLocks/>
                </p:cNvSpPr>
                <p:nvPr userDrawn="1"/>
              </p:nvSpPr>
              <p:spPr bwMode="auto">
                <a:xfrm>
                  <a:off x="4462286" y="486035"/>
                  <a:ext cx="12500" cy="410586"/>
                </a:xfrm>
                <a:custGeom>
                  <a:avLst/>
                  <a:gdLst>
                    <a:gd name="T0" fmla="*/ 6 w 13"/>
                    <a:gd name="T1" fmla="*/ 427 h 427"/>
                    <a:gd name="T2" fmla="*/ 6 w 13"/>
                    <a:gd name="T3" fmla="*/ 427 h 427"/>
                    <a:gd name="T4" fmla="*/ 3 w 13"/>
                    <a:gd name="T5" fmla="*/ 424 h 427"/>
                    <a:gd name="T6" fmla="*/ 0 w 13"/>
                    <a:gd name="T7" fmla="*/ 421 h 427"/>
                    <a:gd name="T8" fmla="*/ 0 w 13"/>
                    <a:gd name="T9" fmla="*/ 6 h 427"/>
                    <a:gd name="T10" fmla="*/ 0 w 13"/>
                    <a:gd name="T11" fmla="*/ 6 h 427"/>
                    <a:gd name="T12" fmla="*/ 3 w 13"/>
                    <a:gd name="T13" fmla="*/ 0 h 427"/>
                    <a:gd name="T14" fmla="*/ 6 w 13"/>
                    <a:gd name="T15" fmla="*/ 0 h 427"/>
                    <a:gd name="T16" fmla="*/ 6 w 13"/>
                    <a:gd name="T17" fmla="*/ 0 h 427"/>
                    <a:gd name="T18" fmla="*/ 10 w 13"/>
                    <a:gd name="T19" fmla="*/ 0 h 427"/>
                    <a:gd name="T20" fmla="*/ 13 w 13"/>
                    <a:gd name="T21" fmla="*/ 6 h 427"/>
                    <a:gd name="T22" fmla="*/ 13 w 13"/>
                    <a:gd name="T23" fmla="*/ 421 h 427"/>
                    <a:gd name="T24" fmla="*/ 13 w 13"/>
                    <a:gd name="T25" fmla="*/ 421 h 427"/>
                    <a:gd name="T26" fmla="*/ 10 w 13"/>
                    <a:gd name="T27" fmla="*/ 424 h 427"/>
                    <a:gd name="T28" fmla="*/ 6 w 13"/>
                    <a:gd name="T29" fmla="*/ 427 h 427"/>
                    <a:gd name="T30" fmla="*/ 6 w 13"/>
                    <a:gd name="T31"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427">
                      <a:moveTo>
                        <a:pt x="6" y="427"/>
                      </a:moveTo>
                      <a:lnTo>
                        <a:pt x="6" y="427"/>
                      </a:lnTo>
                      <a:lnTo>
                        <a:pt x="3" y="424"/>
                      </a:lnTo>
                      <a:lnTo>
                        <a:pt x="0" y="421"/>
                      </a:lnTo>
                      <a:lnTo>
                        <a:pt x="0" y="6"/>
                      </a:lnTo>
                      <a:lnTo>
                        <a:pt x="0" y="6"/>
                      </a:lnTo>
                      <a:lnTo>
                        <a:pt x="3" y="0"/>
                      </a:lnTo>
                      <a:lnTo>
                        <a:pt x="6" y="0"/>
                      </a:lnTo>
                      <a:lnTo>
                        <a:pt x="6" y="0"/>
                      </a:lnTo>
                      <a:lnTo>
                        <a:pt x="10" y="0"/>
                      </a:lnTo>
                      <a:lnTo>
                        <a:pt x="13" y="6"/>
                      </a:lnTo>
                      <a:lnTo>
                        <a:pt x="13" y="421"/>
                      </a:lnTo>
                      <a:lnTo>
                        <a:pt x="13" y="421"/>
                      </a:lnTo>
                      <a:lnTo>
                        <a:pt x="10" y="424"/>
                      </a:lnTo>
                      <a:lnTo>
                        <a:pt x="6" y="427"/>
                      </a:lnTo>
                      <a:lnTo>
                        <a:pt x="6" y="4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35" name="Freeform 70">
                  <a:extLst>
                    <a:ext uri="{FF2B5EF4-FFF2-40B4-BE49-F238E27FC236}">
                      <a16:creationId xmlns:a16="http://schemas.microsoft.com/office/drawing/2014/main" id="{2EFAFD65-D96E-4C97-A57E-D8ECD6FAD73C}"/>
                    </a:ext>
                  </a:extLst>
                </p:cNvPr>
                <p:cNvSpPr>
                  <a:spLocks noEditPoints="1"/>
                </p:cNvSpPr>
                <p:nvPr userDrawn="1"/>
              </p:nvSpPr>
              <p:spPr bwMode="auto">
                <a:xfrm>
                  <a:off x="4391130" y="438919"/>
                  <a:ext cx="83656" cy="34616"/>
                </a:xfrm>
                <a:custGeom>
                  <a:avLst/>
                  <a:gdLst>
                    <a:gd name="T0" fmla="*/ 80 w 87"/>
                    <a:gd name="T1" fmla="*/ 36 h 36"/>
                    <a:gd name="T2" fmla="*/ 6 w 87"/>
                    <a:gd name="T3" fmla="*/ 36 h 36"/>
                    <a:gd name="T4" fmla="*/ 6 w 87"/>
                    <a:gd name="T5" fmla="*/ 36 h 36"/>
                    <a:gd name="T6" fmla="*/ 3 w 87"/>
                    <a:gd name="T7" fmla="*/ 36 h 36"/>
                    <a:gd name="T8" fmla="*/ 0 w 87"/>
                    <a:gd name="T9" fmla="*/ 29 h 36"/>
                    <a:gd name="T10" fmla="*/ 0 w 87"/>
                    <a:gd name="T11" fmla="*/ 7 h 36"/>
                    <a:gd name="T12" fmla="*/ 0 w 87"/>
                    <a:gd name="T13" fmla="*/ 7 h 36"/>
                    <a:gd name="T14" fmla="*/ 3 w 87"/>
                    <a:gd name="T15" fmla="*/ 0 h 36"/>
                    <a:gd name="T16" fmla="*/ 6 w 87"/>
                    <a:gd name="T17" fmla="*/ 0 h 36"/>
                    <a:gd name="T18" fmla="*/ 80 w 87"/>
                    <a:gd name="T19" fmla="*/ 0 h 36"/>
                    <a:gd name="T20" fmla="*/ 80 w 87"/>
                    <a:gd name="T21" fmla="*/ 0 h 36"/>
                    <a:gd name="T22" fmla="*/ 84 w 87"/>
                    <a:gd name="T23" fmla="*/ 0 h 36"/>
                    <a:gd name="T24" fmla="*/ 87 w 87"/>
                    <a:gd name="T25" fmla="*/ 7 h 36"/>
                    <a:gd name="T26" fmla="*/ 87 w 87"/>
                    <a:gd name="T27" fmla="*/ 29 h 36"/>
                    <a:gd name="T28" fmla="*/ 87 w 87"/>
                    <a:gd name="T29" fmla="*/ 29 h 36"/>
                    <a:gd name="T30" fmla="*/ 84 w 87"/>
                    <a:gd name="T31" fmla="*/ 36 h 36"/>
                    <a:gd name="T32" fmla="*/ 80 w 87"/>
                    <a:gd name="T33" fmla="*/ 36 h 36"/>
                    <a:gd name="T34" fmla="*/ 80 w 87"/>
                    <a:gd name="T35" fmla="*/ 36 h 36"/>
                    <a:gd name="T36" fmla="*/ 13 w 87"/>
                    <a:gd name="T37" fmla="*/ 23 h 36"/>
                    <a:gd name="T38" fmla="*/ 74 w 87"/>
                    <a:gd name="T39" fmla="*/ 23 h 36"/>
                    <a:gd name="T40" fmla="*/ 74 w 87"/>
                    <a:gd name="T41" fmla="*/ 13 h 36"/>
                    <a:gd name="T42" fmla="*/ 13 w 87"/>
                    <a:gd name="T43" fmla="*/ 13 h 36"/>
                    <a:gd name="T44" fmla="*/ 13 w 87"/>
                    <a:gd name="T45"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36">
                      <a:moveTo>
                        <a:pt x="80" y="36"/>
                      </a:moveTo>
                      <a:lnTo>
                        <a:pt x="6" y="36"/>
                      </a:lnTo>
                      <a:lnTo>
                        <a:pt x="6" y="36"/>
                      </a:lnTo>
                      <a:lnTo>
                        <a:pt x="3" y="36"/>
                      </a:lnTo>
                      <a:lnTo>
                        <a:pt x="0" y="29"/>
                      </a:lnTo>
                      <a:lnTo>
                        <a:pt x="0" y="7"/>
                      </a:lnTo>
                      <a:lnTo>
                        <a:pt x="0" y="7"/>
                      </a:lnTo>
                      <a:lnTo>
                        <a:pt x="3" y="0"/>
                      </a:lnTo>
                      <a:lnTo>
                        <a:pt x="6" y="0"/>
                      </a:lnTo>
                      <a:lnTo>
                        <a:pt x="80" y="0"/>
                      </a:lnTo>
                      <a:lnTo>
                        <a:pt x="80" y="0"/>
                      </a:lnTo>
                      <a:lnTo>
                        <a:pt x="84" y="0"/>
                      </a:lnTo>
                      <a:lnTo>
                        <a:pt x="87" y="7"/>
                      </a:lnTo>
                      <a:lnTo>
                        <a:pt x="87" y="29"/>
                      </a:lnTo>
                      <a:lnTo>
                        <a:pt x="87" y="29"/>
                      </a:lnTo>
                      <a:lnTo>
                        <a:pt x="84" y="36"/>
                      </a:lnTo>
                      <a:lnTo>
                        <a:pt x="80" y="36"/>
                      </a:lnTo>
                      <a:lnTo>
                        <a:pt x="80" y="36"/>
                      </a:lnTo>
                      <a:close/>
                      <a:moveTo>
                        <a:pt x="13" y="23"/>
                      </a:moveTo>
                      <a:lnTo>
                        <a:pt x="74" y="23"/>
                      </a:lnTo>
                      <a:lnTo>
                        <a:pt x="74" y="13"/>
                      </a:lnTo>
                      <a:lnTo>
                        <a:pt x="13" y="13"/>
                      </a:lnTo>
                      <a:lnTo>
                        <a:pt x="1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37" name="Freeform 71">
                  <a:extLst>
                    <a:ext uri="{FF2B5EF4-FFF2-40B4-BE49-F238E27FC236}">
                      <a16:creationId xmlns:a16="http://schemas.microsoft.com/office/drawing/2014/main" id="{84E9CEC5-9E58-4C19-BA64-9321AD747A2C}"/>
                    </a:ext>
                  </a:extLst>
                </p:cNvPr>
                <p:cNvSpPr>
                  <a:spLocks/>
                </p:cNvSpPr>
                <p:nvPr userDrawn="1"/>
              </p:nvSpPr>
              <p:spPr bwMode="auto">
                <a:xfrm>
                  <a:off x="4427670" y="392764"/>
                  <a:ext cx="12500" cy="58655"/>
                </a:xfrm>
                <a:custGeom>
                  <a:avLst/>
                  <a:gdLst>
                    <a:gd name="T0" fmla="*/ 7 w 13"/>
                    <a:gd name="T1" fmla="*/ 61 h 61"/>
                    <a:gd name="T2" fmla="*/ 7 w 13"/>
                    <a:gd name="T3" fmla="*/ 61 h 61"/>
                    <a:gd name="T4" fmla="*/ 0 w 13"/>
                    <a:gd name="T5" fmla="*/ 58 h 61"/>
                    <a:gd name="T6" fmla="*/ 0 w 13"/>
                    <a:gd name="T7" fmla="*/ 55 h 61"/>
                    <a:gd name="T8" fmla="*/ 0 w 13"/>
                    <a:gd name="T9" fmla="*/ 6 h 61"/>
                    <a:gd name="T10" fmla="*/ 0 w 13"/>
                    <a:gd name="T11" fmla="*/ 6 h 61"/>
                    <a:gd name="T12" fmla="*/ 0 w 13"/>
                    <a:gd name="T13" fmla="*/ 0 h 61"/>
                    <a:gd name="T14" fmla="*/ 7 w 13"/>
                    <a:gd name="T15" fmla="*/ 0 h 61"/>
                    <a:gd name="T16" fmla="*/ 7 w 13"/>
                    <a:gd name="T17" fmla="*/ 0 h 61"/>
                    <a:gd name="T18" fmla="*/ 10 w 13"/>
                    <a:gd name="T19" fmla="*/ 0 h 61"/>
                    <a:gd name="T20" fmla="*/ 13 w 13"/>
                    <a:gd name="T21" fmla="*/ 6 h 61"/>
                    <a:gd name="T22" fmla="*/ 13 w 13"/>
                    <a:gd name="T23" fmla="*/ 55 h 61"/>
                    <a:gd name="T24" fmla="*/ 13 w 13"/>
                    <a:gd name="T25" fmla="*/ 55 h 61"/>
                    <a:gd name="T26" fmla="*/ 10 w 13"/>
                    <a:gd name="T27" fmla="*/ 58 h 61"/>
                    <a:gd name="T28" fmla="*/ 7 w 13"/>
                    <a:gd name="T29" fmla="*/ 61 h 61"/>
                    <a:gd name="T30" fmla="*/ 7 w 13"/>
                    <a:gd name="T3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1">
                      <a:moveTo>
                        <a:pt x="7" y="61"/>
                      </a:moveTo>
                      <a:lnTo>
                        <a:pt x="7" y="61"/>
                      </a:lnTo>
                      <a:lnTo>
                        <a:pt x="0" y="58"/>
                      </a:lnTo>
                      <a:lnTo>
                        <a:pt x="0" y="55"/>
                      </a:lnTo>
                      <a:lnTo>
                        <a:pt x="0" y="6"/>
                      </a:lnTo>
                      <a:lnTo>
                        <a:pt x="0" y="6"/>
                      </a:lnTo>
                      <a:lnTo>
                        <a:pt x="0" y="0"/>
                      </a:lnTo>
                      <a:lnTo>
                        <a:pt x="7" y="0"/>
                      </a:lnTo>
                      <a:lnTo>
                        <a:pt x="7" y="0"/>
                      </a:lnTo>
                      <a:lnTo>
                        <a:pt x="10" y="0"/>
                      </a:lnTo>
                      <a:lnTo>
                        <a:pt x="13" y="6"/>
                      </a:lnTo>
                      <a:lnTo>
                        <a:pt x="13" y="55"/>
                      </a:lnTo>
                      <a:lnTo>
                        <a:pt x="13" y="55"/>
                      </a:lnTo>
                      <a:lnTo>
                        <a:pt x="10" y="58"/>
                      </a:lnTo>
                      <a:lnTo>
                        <a:pt x="7" y="61"/>
                      </a:lnTo>
                      <a:lnTo>
                        <a:pt x="7"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38" name="Freeform 72">
                  <a:extLst>
                    <a:ext uri="{FF2B5EF4-FFF2-40B4-BE49-F238E27FC236}">
                      <a16:creationId xmlns:a16="http://schemas.microsoft.com/office/drawing/2014/main" id="{9A975432-E889-4605-974D-CEDEAE385AFC}"/>
                    </a:ext>
                  </a:extLst>
                </p:cNvPr>
                <p:cNvSpPr>
                  <a:spLocks/>
                </p:cNvSpPr>
                <p:nvPr userDrawn="1"/>
              </p:nvSpPr>
              <p:spPr bwMode="auto">
                <a:xfrm>
                  <a:off x="4562288" y="327378"/>
                  <a:ext cx="282698" cy="563473"/>
                </a:xfrm>
                <a:custGeom>
                  <a:avLst/>
                  <a:gdLst>
                    <a:gd name="T0" fmla="*/ 294 w 294"/>
                    <a:gd name="T1" fmla="*/ 560 h 586"/>
                    <a:gd name="T2" fmla="*/ 294 w 294"/>
                    <a:gd name="T3" fmla="*/ 560 h 586"/>
                    <a:gd name="T4" fmla="*/ 291 w 294"/>
                    <a:gd name="T5" fmla="*/ 569 h 586"/>
                    <a:gd name="T6" fmla="*/ 284 w 294"/>
                    <a:gd name="T7" fmla="*/ 579 h 586"/>
                    <a:gd name="T8" fmla="*/ 278 w 294"/>
                    <a:gd name="T9" fmla="*/ 582 h 586"/>
                    <a:gd name="T10" fmla="*/ 268 w 294"/>
                    <a:gd name="T11" fmla="*/ 586 h 586"/>
                    <a:gd name="T12" fmla="*/ 25 w 294"/>
                    <a:gd name="T13" fmla="*/ 586 h 586"/>
                    <a:gd name="T14" fmla="*/ 25 w 294"/>
                    <a:gd name="T15" fmla="*/ 586 h 586"/>
                    <a:gd name="T16" fmla="*/ 16 w 294"/>
                    <a:gd name="T17" fmla="*/ 582 h 586"/>
                    <a:gd name="T18" fmla="*/ 6 w 294"/>
                    <a:gd name="T19" fmla="*/ 579 h 586"/>
                    <a:gd name="T20" fmla="*/ 3 w 294"/>
                    <a:gd name="T21" fmla="*/ 569 h 586"/>
                    <a:gd name="T22" fmla="*/ 0 w 294"/>
                    <a:gd name="T23" fmla="*/ 560 h 586"/>
                    <a:gd name="T24" fmla="*/ 0 w 294"/>
                    <a:gd name="T25" fmla="*/ 22 h 586"/>
                    <a:gd name="T26" fmla="*/ 0 w 294"/>
                    <a:gd name="T27" fmla="*/ 22 h 586"/>
                    <a:gd name="T28" fmla="*/ 3 w 294"/>
                    <a:gd name="T29" fmla="*/ 16 h 586"/>
                    <a:gd name="T30" fmla="*/ 6 w 294"/>
                    <a:gd name="T31" fmla="*/ 6 h 586"/>
                    <a:gd name="T32" fmla="*/ 16 w 294"/>
                    <a:gd name="T33" fmla="*/ 3 h 586"/>
                    <a:gd name="T34" fmla="*/ 25 w 294"/>
                    <a:gd name="T35" fmla="*/ 0 h 586"/>
                    <a:gd name="T36" fmla="*/ 268 w 294"/>
                    <a:gd name="T37" fmla="*/ 0 h 586"/>
                    <a:gd name="T38" fmla="*/ 268 w 294"/>
                    <a:gd name="T39" fmla="*/ 0 h 586"/>
                    <a:gd name="T40" fmla="*/ 278 w 294"/>
                    <a:gd name="T41" fmla="*/ 3 h 586"/>
                    <a:gd name="T42" fmla="*/ 284 w 294"/>
                    <a:gd name="T43" fmla="*/ 6 h 586"/>
                    <a:gd name="T44" fmla="*/ 291 w 294"/>
                    <a:gd name="T45" fmla="*/ 16 h 586"/>
                    <a:gd name="T46" fmla="*/ 294 w 294"/>
                    <a:gd name="T47" fmla="*/ 22 h 586"/>
                    <a:gd name="T48" fmla="*/ 294 w 294"/>
                    <a:gd name="T49" fmla="*/ 56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4" h="586">
                      <a:moveTo>
                        <a:pt x="294" y="560"/>
                      </a:moveTo>
                      <a:lnTo>
                        <a:pt x="294" y="560"/>
                      </a:lnTo>
                      <a:lnTo>
                        <a:pt x="291" y="569"/>
                      </a:lnTo>
                      <a:lnTo>
                        <a:pt x="284" y="579"/>
                      </a:lnTo>
                      <a:lnTo>
                        <a:pt x="278" y="582"/>
                      </a:lnTo>
                      <a:lnTo>
                        <a:pt x="268" y="586"/>
                      </a:lnTo>
                      <a:lnTo>
                        <a:pt x="25" y="586"/>
                      </a:lnTo>
                      <a:lnTo>
                        <a:pt x="25" y="586"/>
                      </a:lnTo>
                      <a:lnTo>
                        <a:pt x="16" y="582"/>
                      </a:lnTo>
                      <a:lnTo>
                        <a:pt x="6" y="579"/>
                      </a:lnTo>
                      <a:lnTo>
                        <a:pt x="3" y="569"/>
                      </a:lnTo>
                      <a:lnTo>
                        <a:pt x="0" y="560"/>
                      </a:lnTo>
                      <a:lnTo>
                        <a:pt x="0" y="22"/>
                      </a:lnTo>
                      <a:lnTo>
                        <a:pt x="0" y="22"/>
                      </a:lnTo>
                      <a:lnTo>
                        <a:pt x="3" y="16"/>
                      </a:lnTo>
                      <a:lnTo>
                        <a:pt x="6" y="6"/>
                      </a:lnTo>
                      <a:lnTo>
                        <a:pt x="16" y="3"/>
                      </a:lnTo>
                      <a:lnTo>
                        <a:pt x="25" y="0"/>
                      </a:lnTo>
                      <a:lnTo>
                        <a:pt x="268" y="0"/>
                      </a:lnTo>
                      <a:lnTo>
                        <a:pt x="268" y="0"/>
                      </a:lnTo>
                      <a:lnTo>
                        <a:pt x="278" y="3"/>
                      </a:lnTo>
                      <a:lnTo>
                        <a:pt x="284" y="6"/>
                      </a:lnTo>
                      <a:lnTo>
                        <a:pt x="291" y="16"/>
                      </a:lnTo>
                      <a:lnTo>
                        <a:pt x="294" y="22"/>
                      </a:lnTo>
                      <a:lnTo>
                        <a:pt x="294" y="56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39" name="Freeform 73">
                  <a:extLst>
                    <a:ext uri="{FF2B5EF4-FFF2-40B4-BE49-F238E27FC236}">
                      <a16:creationId xmlns:a16="http://schemas.microsoft.com/office/drawing/2014/main" id="{9668FA34-9FF7-45E4-80E3-24EF2848D487}"/>
                    </a:ext>
                  </a:extLst>
                </p:cNvPr>
                <p:cNvSpPr>
                  <a:spLocks/>
                </p:cNvSpPr>
                <p:nvPr userDrawn="1"/>
              </p:nvSpPr>
              <p:spPr bwMode="auto">
                <a:xfrm>
                  <a:off x="4540172" y="327378"/>
                  <a:ext cx="279813" cy="563473"/>
                </a:xfrm>
                <a:custGeom>
                  <a:avLst/>
                  <a:gdLst>
                    <a:gd name="T0" fmla="*/ 291 w 291"/>
                    <a:gd name="T1" fmla="*/ 560 h 586"/>
                    <a:gd name="T2" fmla="*/ 291 w 291"/>
                    <a:gd name="T3" fmla="*/ 560 h 586"/>
                    <a:gd name="T4" fmla="*/ 291 w 291"/>
                    <a:gd name="T5" fmla="*/ 569 h 586"/>
                    <a:gd name="T6" fmla="*/ 285 w 291"/>
                    <a:gd name="T7" fmla="*/ 579 h 586"/>
                    <a:gd name="T8" fmla="*/ 278 w 291"/>
                    <a:gd name="T9" fmla="*/ 582 h 586"/>
                    <a:gd name="T10" fmla="*/ 268 w 291"/>
                    <a:gd name="T11" fmla="*/ 586 h 586"/>
                    <a:gd name="T12" fmla="*/ 23 w 291"/>
                    <a:gd name="T13" fmla="*/ 586 h 586"/>
                    <a:gd name="T14" fmla="*/ 23 w 291"/>
                    <a:gd name="T15" fmla="*/ 586 h 586"/>
                    <a:gd name="T16" fmla="*/ 13 w 291"/>
                    <a:gd name="T17" fmla="*/ 582 h 586"/>
                    <a:gd name="T18" fmla="*/ 6 w 291"/>
                    <a:gd name="T19" fmla="*/ 579 h 586"/>
                    <a:gd name="T20" fmla="*/ 0 w 291"/>
                    <a:gd name="T21" fmla="*/ 569 h 586"/>
                    <a:gd name="T22" fmla="*/ 0 w 291"/>
                    <a:gd name="T23" fmla="*/ 560 h 586"/>
                    <a:gd name="T24" fmla="*/ 0 w 291"/>
                    <a:gd name="T25" fmla="*/ 22 h 586"/>
                    <a:gd name="T26" fmla="*/ 0 w 291"/>
                    <a:gd name="T27" fmla="*/ 22 h 586"/>
                    <a:gd name="T28" fmla="*/ 0 w 291"/>
                    <a:gd name="T29" fmla="*/ 16 h 586"/>
                    <a:gd name="T30" fmla="*/ 6 w 291"/>
                    <a:gd name="T31" fmla="*/ 6 h 586"/>
                    <a:gd name="T32" fmla="*/ 13 w 291"/>
                    <a:gd name="T33" fmla="*/ 3 h 586"/>
                    <a:gd name="T34" fmla="*/ 23 w 291"/>
                    <a:gd name="T35" fmla="*/ 0 h 586"/>
                    <a:gd name="T36" fmla="*/ 268 w 291"/>
                    <a:gd name="T37" fmla="*/ 0 h 586"/>
                    <a:gd name="T38" fmla="*/ 268 w 291"/>
                    <a:gd name="T39" fmla="*/ 0 h 586"/>
                    <a:gd name="T40" fmla="*/ 278 w 291"/>
                    <a:gd name="T41" fmla="*/ 3 h 586"/>
                    <a:gd name="T42" fmla="*/ 285 w 291"/>
                    <a:gd name="T43" fmla="*/ 6 h 586"/>
                    <a:gd name="T44" fmla="*/ 291 w 291"/>
                    <a:gd name="T45" fmla="*/ 16 h 586"/>
                    <a:gd name="T46" fmla="*/ 291 w 291"/>
                    <a:gd name="T47" fmla="*/ 22 h 586"/>
                    <a:gd name="T48" fmla="*/ 291 w 291"/>
                    <a:gd name="T49" fmla="*/ 56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586">
                      <a:moveTo>
                        <a:pt x="291" y="560"/>
                      </a:moveTo>
                      <a:lnTo>
                        <a:pt x="291" y="560"/>
                      </a:lnTo>
                      <a:lnTo>
                        <a:pt x="291" y="569"/>
                      </a:lnTo>
                      <a:lnTo>
                        <a:pt x="285" y="579"/>
                      </a:lnTo>
                      <a:lnTo>
                        <a:pt x="278" y="582"/>
                      </a:lnTo>
                      <a:lnTo>
                        <a:pt x="268" y="586"/>
                      </a:lnTo>
                      <a:lnTo>
                        <a:pt x="23" y="586"/>
                      </a:lnTo>
                      <a:lnTo>
                        <a:pt x="23" y="586"/>
                      </a:lnTo>
                      <a:lnTo>
                        <a:pt x="13" y="582"/>
                      </a:lnTo>
                      <a:lnTo>
                        <a:pt x="6" y="579"/>
                      </a:lnTo>
                      <a:lnTo>
                        <a:pt x="0" y="569"/>
                      </a:lnTo>
                      <a:lnTo>
                        <a:pt x="0" y="560"/>
                      </a:lnTo>
                      <a:lnTo>
                        <a:pt x="0" y="22"/>
                      </a:lnTo>
                      <a:lnTo>
                        <a:pt x="0" y="22"/>
                      </a:lnTo>
                      <a:lnTo>
                        <a:pt x="0" y="16"/>
                      </a:lnTo>
                      <a:lnTo>
                        <a:pt x="6" y="6"/>
                      </a:lnTo>
                      <a:lnTo>
                        <a:pt x="13" y="3"/>
                      </a:lnTo>
                      <a:lnTo>
                        <a:pt x="23" y="0"/>
                      </a:lnTo>
                      <a:lnTo>
                        <a:pt x="268" y="0"/>
                      </a:lnTo>
                      <a:lnTo>
                        <a:pt x="268" y="0"/>
                      </a:lnTo>
                      <a:lnTo>
                        <a:pt x="278" y="3"/>
                      </a:lnTo>
                      <a:lnTo>
                        <a:pt x="285" y="6"/>
                      </a:lnTo>
                      <a:lnTo>
                        <a:pt x="291" y="16"/>
                      </a:lnTo>
                      <a:lnTo>
                        <a:pt x="291" y="22"/>
                      </a:lnTo>
                      <a:lnTo>
                        <a:pt x="291" y="560"/>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40" name="Rectangle 74">
                  <a:extLst>
                    <a:ext uri="{FF2B5EF4-FFF2-40B4-BE49-F238E27FC236}">
                      <a16:creationId xmlns:a16="http://schemas.microsoft.com/office/drawing/2014/main" id="{9AE9ABBD-159B-481B-BFB1-370C7B29A3B5}"/>
                    </a:ext>
                  </a:extLst>
                </p:cNvPr>
                <p:cNvSpPr>
                  <a:spLocks noChangeArrowheads="1"/>
                </p:cNvSpPr>
                <p:nvPr userDrawn="1"/>
              </p:nvSpPr>
              <p:spPr bwMode="auto">
                <a:xfrm>
                  <a:off x="4562288" y="398534"/>
                  <a:ext cx="235582" cy="42020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41" name="Rectangle 75">
                  <a:extLst>
                    <a:ext uri="{FF2B5EF4-FFF2-40B4-BE49-F238E27FC236}">
                      <a16:creationId xmlns:a16="http://schemas.microsoft.com/office/drawing/2014/main" id="{1DB0EA08-54CF-48CF-BBCF-3A46BC869999}"/>
                    </a:ext>
                  </a:extLst>
                </p:cNvPr>
                <p:cNvSpPr>
                  <a:spLocks noChangeArrowheads="1"/>
                </p:cNvSpPr>
                <p:nvPr userDrawn="1"/>
              </p:nvSpPr>
              <p:spPr bwMode="auto">
                <a:xfrm>
                  <a:off x="4586327" y="750464"/>
                  <a:ext cx="47116" cy="46155"/>
                </a:xfrm>
                <a:prstGeom prst="rect">
                  <a:avLst/>
                </a:prstGeom>
                <a:solidFill>
                  <a:srgbClr val="F9E7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42" name="Rectangle 76">
                  <a:extLst>
                    <a:ext uri="{FF2B5EF4-FFF2-40B4-BE49-F238E27FC236}">
                      <a16:creationId xmlns:a16="http://schemas.microsoft.com/office/drawing/2014/main" id="{0C51FB26-A618-48B4-BA68-675B108D3BCF}"/>
                    </a:ext>
                  </a:extLst>
                </p:cNvPr>
                <p:cNvSpPr>
                  <a:spLocks noChangeArrowheads="1"/>
                </p:cNvSpPr>
                <p:nvPr userDrawn="1"/>
              </p:nvSpPr>
              <p:spPr bwMode="auto">
                <a:xfrm>
                  <a:off x="4655559" y="750464"/>
                  <a:ext cx="46155" cy="46155"/>
                </a:xfrm>
                <a:prstGeom prst="rect">
                  <a:avLst/>
                </a:prstGeom>
                <a:solidFill>
                  <a:srgbClr val="FF4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43" name="Rectangle 77">
                  <a:extLst>
                    <a:ext uri="{FF2B5EF4-FFF2-40B4-BE49-F238E27FC236}">
                      <a16:creationId xmlns:a16="http://schemas.microsoft.com/office/drawing/2014/main" id="{23EDA2DA-411B-4A6E-85E5-841126084872}"/>
                    </a:ext>
                  </a:extLst>
                </p:cNvPr>
                <p:cNvSpPr>
                  <a:spLocks noChangeArrowheads="1"/>
                </p:cNvSpPr>
                <p:nvPr userDrawn="1"/>
              </p:nvSpPr>
              <p:spPr bwMode="auto">
                <a:xfrm>
                  <a:off x="4726714" y="750464"/>
                  <a:ext cx="47116" cy="46155"/>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44" name="Freeform 78">
                  <a:extLst>
                    <a:ext uri="{FF2B5EF4-FFF2-40B4-BE49-F238E27FC236}">
                      <a16:creationId xmlns:a16="http://schemas.microsoft.com/office/drawing/2014/main" id="{26D685FD-F486-450B-BDD1-9630FFE54ACB}"/>
                    </a:ext>
                  </a:extLst>
                </p:cNvPr>
                <p:cNvSpPr>
                  <a:spLocks noEditPoints="1"/>
                </p:cNvSpPr>
                <p:nvPr userDrawn="1"/>
              </p:nvSpPr>
              <p:spPr bwMode="auto">
                <a:xfrm>
                  <a:off x="4533441" y="320647"/>
                  <a:ext cx="293275" cy="575974"/>
                </a:xfrm>
                <a:custGeom>
                  <a:avLst/>
                  <a:gdLst>
                    <a:gd name="T0" fmla="*/ 275 w 305"/>
                    <a:gd name="T1" fmla="*/ 599 h 599"/>
                    <a:gd name="T2" fmla="*/ 30 w 305"/>
                    <a:gd name="T3" fmla="*/ 599 h 599"/>
                    <a:gd name="T4" fmla="*/ 30 w 305"/>
                    <a:gd name="T5" fmla="*/ 599 h 599"/>
                    <a:gd name="T6" fmla="*/ 20 w 305"/>
                    <a:gd name="T7" fmla="*/ 596 h 599"/>
                    <a:gd name="T8" fmla="*/ 10 w 305"/>
                    <a:gd name="T9" fmla="*/ 589 h 599"/>
                    <a:gd name="T10" fmla="*/ 0 w 305"/>
                    <a:gd name="T11" fmla="*/ 580 h 599"/>
                    <a:gd name="T12" fmla="*/ 0 w 305"/>
                    <a:gd name="T13" fmla="*/ 567 h 599"/>
                    <a:gd name="T14" fmla="*/ 0 w 305"/>
                    <a:gd name="T15" fmla="*/ 29 h 599"/>
                    <a:gd name="T16" fmla="*/ 0 w 305"/>
                    <a:gd name="T17" fmla="*/ 29 h 599"/>
                    <a:gd name="T18" fmla="*/ 0 w 305"/>
                    <a:gd name="T19" fmla="*/ 20 h 599"/>
                    <a:gd name="T20" fmla="*/ 10 w 305"/>
                    <a:gd name="T21" fmla="*/ 10 h 599"/>
                    <a:gd name="T22" fmla="*/ 20 w 305"/>
                    <a:gd name="T23" fmla="*/ 3 h 599"/>
                    <a:gd name="T24" fmla="*/ 30 w 305"/>
                    <a:gd name="T25" fmla="*/ 0 h 599"/>
                    <a:gd name="T26" fmla="*/ 275 w 305"/>
                    <a:gd name="T27" fmla="*/ 0 h 599"/>
                    <a:gd name="T28" fmla="*/ 275 w 305"/>
                    <a:gd name="T29" fmla="*/ 0 h 599"/>
                    <a:gd name="T30" fmla="*/ 285 w 305"/>
                    <a:gd name="T31" fmla="*/ 3 h 599"/>
                    <a:gd name="T32" fmla="*/ 295 w 305"/>
                    <a:gd name="T33" fmla="*/ 10 h 599"/>
                    <a:gd name="T34" fmla="*/ 301 w 305"/>
                    <a:gd name="T35" fmla="*/ 20 h 599"/>
                    <a:gd name="T36" fmla="*/ 305 w 305"/>
                    <a:gd name="T37" fmla="*/ 29 h 599"/>
                    <a:gd name="T38" fmla="*/ 305 w 305"/>
                    <a:gd name="T39" fmla="*/ 567 h 599"/>
                    <a:gd name="T40" fmla="*/ 305 w 305"/>
                    <a:gd name="T41" fmla="*/ 567 h 599"/>
                    <a:gd name="T42" fmla="*/ 301 w 305"/>
                    <a:gd name="T43" fmla="*/ 580 h 599"/>
                    <a:gd name="T44" fmla="*/ 295 w 305"/>
                    <a:gd name="T45" fmla="*/ 589 h 599"/>
                    <a:gd name="T46" fmla="*/ 285 w 305"/>
                    <a:gd name="T47" fmla="*/ 596 h 599"/>
                    <a:gd name="T48" fmla="*/ 275 w 305"/>
                    <a:gd name="T49" fmla="*/ 599 h 599"/>
                    <a:gd name="T50" fmla="*/ 275 w 305"/>
                    <a:gd name="T51" fmla="*/ 599 h 599"/>
                    <a:gd name="T52" fmla="*/ 30 w 305"/>
                    <a:gd name="T53" fmla="*/ 13 h 599"/>
                    <a:gd name="T54" fmla="*/ 30 w 305"/>
                    <a:gd name="T55" fmla="*/ 13 h 599"/>
                    <a:gd name="T56" fmla="*/ 23 w 305"/>
                    <a:gd name="T57" fmla="*/ 13 h 599"/>
                    <a:gd name="T58" fmla="*/ 17 w 305"/>
                    <a:gd name="T59" fmla="*/ 16 h 599"/>
                    <a:gd name="T60" fmla="*/ 13 w 305"/>
                    <a:gd name="T61" fmla="*/ 23 h 599"/>
                    <a:gd name="T62" fmla="*/ 13 w 305"/>
                    <a:gd name="T63" fmla="*/ 29 h 599"/>
                    <a:gd name="T64" fmla="*/ 13 w 305"/>
                    <a:gd name="T65" fmla="*/ 567 h 599"/>
                    <a:gd name="T66" fmla="*/ 13 w 305"/>
                    <a:gd name="T67" fmla="*/ 567 h 599"/>
                    <a:gd name="T68" fmla="*/ 13 w 305"/>
                    <a:gd name="T69" fmla="*/ 576 h 599"/>
                    <a:gd name="T70" fmla="*/ 17 w 305"/>
                    <a:gd name="T71" fmla="*/ 580 h 599"/>
                    <a:gd name="T72" fmla="*/ 23 w 305"/>
                    <a:gd name="T73" fmla="*/ 586 h 599"/>
                    <a:gd name="T74" fmla="*/ 30 w 305"/>
                    <a:gd name="T75" fmla="*/ 586 h 599"/>
                    <a:gd name="T76" fmla="*/ 275 w 305"/>
                    <a:gd name="T77" fmla="*/ 586 h 599"/>
                    <a:gd name="T78" fmla="*/ 275 w 305"/>
                    <a:gd name="T79" fmla="*/ 586 h 599"/>
                    <a:gd name="T80" fmla="*/ 282 w 305"/>
                    <a:gd name="T81" fmla="*/ 586 h 599"/>
                    <a:gd name="T82" fmla="*/ 288 w 305"/>
                    <a:gd name="T83" fmla="*/ 580 h 599"/>
                    <a:gd name="T84" fmla="*/ 292 w 305"/>
                    <a:gd name="T85" fmla="*/ 576 h 599"/>
                    <a:gd name="T86" fmla="*/ 292 w 305"/>
                    <a:gd name="T87" fmla="*/ 567 h 599"/>
                    <a:gd name="T88" fmla="*/ 292 w 305"/>
                    <a:gd name="T89" fmla="*/ 29 h 599"/>
                    <a:gd name="T90" fmla="*/ 292 w 305"/>
                    <a:gd name="T91" fmla="*/ 29 h 599"/>
                    <a:gd name="T92" fmla="*/ 292 w 305"/>
                    <a:gd name="T93" fmla="*/ 23 h 599"/>
                    <a:gd name="T94" fmla="*/ 288 w 305"/>
                    <a:gd name="T95" fmla="*/ 16 h 599"/>
                    <a:gd name="T96" fmla="*/ 282 w 305"/>
                    <a:gd name="T97" fmla="*/ 13 h 599"/>
                    <a:gd name="T98" fmla="*/ 275 w 305"/>
                    <a:gd name="T99" fmla="*/ 13 h 599"/>
                    <a:gd name="T100" fmla="*/ 30 w 305"/>
                    <a:gd name="T101" fmla="*/ 13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5" h="599">
                      <a:moveTo>
                        <a:pt x="275" y="599"/>
                      </a:moveTo>
                      <a:lnTo>
                        <a:pt x="30" y="599"/>
                      </a:lnTo>
                      <a:lnTo>
                        <a:pt x="30" y="599"/>
                      </a:lnTo>
                      <a:lnTo>
                        <a:pt x="20" y="596"/>
                      </a:lnTo>
                      <a:lnTo>
                        <a:pt x="10" y="589"/>
                      </a:lnTo>
                      <a:lnTo>
                        <a:pt x="0" y="580"/>
                      </a:lnTo>
                      <a:lnTo>
                        <a:pt x="0" y="567"/>
                      </a:lnTo>
                      <a:lnTo>
                        <a:pt x="0" y="29"/>
                      </a:lnTo>
                      <a:lnTo>
                        <a:pt x="0" y="29"/>
                      </a:lnTo>
                      <a:lnTo>
                        <a:pt x="0" y="20"/>
                      </a:lnTo>
                      <a:lnTo>
                        <a:pt x="10" y="10"/>
                      </a:lnTo>
                      <a:lnTo>
                        <a:pt x="20" y="3"/>
                      </a:lnTo>
                      <a:lnTo>
                        <a:pt x="30" y="0"/>
                      </a:lnTo>
                      <a:lnTo>
                        <a:pt x="275" y="0"/>
                      </a:lnTo>
                      <a:lnTo>
                        <a:pt x="275" y="0"/>
                      </a:lnTo>
                      <a:lnTo>
                        <a:pt x="285" y="3"/>
                      </a:lnTo>
                      <a:lnTo>
                        <a:pt x="295" y="10"/>
                      </a:lnTo>
                      <a:lnTo>
                        <a:pt x="301" y="20"/>
                      </a:lnTo>
                      <a:lnTo>
                        <a:pt x="305" y="29"/>
                      </a:lnTo>
                      <a:lnTo>
                        <a:pt x="305" y="567"/>
                      </a:lnTo>
                      <a:lnTo>
                        <a:pt x="305" y="567"/>
                      </a:lnTo>
                      <a:lnTo>
                        <a:pt x="301" y="580"/>
                      </a:lnTo>
                      <a:lnTo>
                        <a:pt x="295" y="589"/>
                      </a:lnTo>
                      <a:lnTo>
                        <a:pt x="285" y="596"/>
                      </a:lnTo>
                      <a:lnTo>
                        <a:pt x="275" y="599"/>
                      </a:lnTo>
                      <a:lnTo>
                        <a:pt x="275" y="599"/>
                      </a:lnTo>
                      <a:close/>
                      <a:moveTo>
                        <a:pt x="30" y="13"/>
                      </a:moveTo>
                      <a:lnTo>
                        <a:pt x="30" y="13"/>
                      </a:lnTo>
                      <a:lnTo>
                        <a:pt x="23" y="13"/>
                      </a:lnTo>
                      <a:lnTo>
                        <a:pt x="17" y="16"/>
                      </a:lnTo>
                      <a:lnTo>
                        <a:pt x="13" y="23"/>
                      </a:lnTo>
                      <a:lnTo>
                        <a:pt x="13" y="29"/>
                      </a:lnTo>
                      <a:lnTo>
                        <a:pt x="13" y="567"/>
                      </a:lnTo>
                      <a:lnTo>
                        <a:pt x="13" y="567"/>
                      </a:lnTo>
                      <a:lnTo>
                        <a:pt x="13" y="576"/>
                      </a:lnTo>
                      <a:lnTo>
                        <a:pt x="17" y="580"/>
                      </a:lnTo>
                      <a:lnTo>
                        <a:pt x="23" y="586"/>
                      </a:lnTo>
                      <a:lnTo>
                        <a:pt x="30" y="586"/>
                      </a:lnTo>
                      <a:lnTo>
                        <a:pt x="275" y="586"/>
                      </a:lnTo>
                      <a:lnTo>
                        <a:pt x="275" y="586"/>
                      </a:lnTo>
                      <a:lnTo>
                        <a:pt x="282" y="586"/>
                      </a:lnTo>
                      <a:lnTo>
                        <a:pt x="288" y="580"/>
                      </a:lnTo>
                      <a:lnTo>
                        <a:pt x="292" y="576"/>
                      </a:lnTo>
                      <a:lnTo>
                        <a:pt x="292" y="567"/>
                      </a:lnTo>
                      <a:lnTo>
                        <a:pt x="292" y="29"/>
                      </a:lnTo>
                      <a:lnTo>
                        <a:pt x="292" y="29"/>
                      </a:lnTo>
                      <a:lnTo>
                        <a:pt x="292" y="23"/>
                      </a:lnTo>
                      <a:lnTo>
                        <a:pt x="288" y="16"/>
                      </a:lnTo>
                      <a:lnTo>
                        <a:pt x="282" y="13"/>
                      </a:lnTo>
                      <a:lnTo>
                        <a:pt x="275" y="13"/>
                      </a:lnTo>
                      <a:lnTo>
                        <a:pt x="3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45" name="Freeform 79">
                  <a:extLst>
                    <a:ext uri="{FF2B5EF4-FFF2-40B4-BE49-F238E27FC236}">
                      <a16:creationId xmlns:a16="http://schemas.microsoft.com/office/drawing/2014/main" id="{F3AADC58-EE7C-4673-9427-26E8FAF64C5C}"/>
                    </a:ext>
                  </a:extLst>
                </p:cNvPr>
                <p:cNvSpPr>
                  <a:spLocks noEditPoints="1"/>
                </p:cNvSpPr>
                <p:nvPr userDrawn="1"/>
              </p:nvSpPr>
              <p:spPr bwMode="auto">
                <a:xfrm>
                  <a:off x="4555557" y="392764"/>
                  <a:ext cx="246159" cy="432701"/>
                </a:xfrm>
                <a:custGeom>
                  <a:avLst/>
                  <a:gdLst>
                    <a:gd name="T0" fmla="*/ 252 w 256"/>
                    <a:gd name="T1" fmla="*/ 450 h 450"/>
                    <a:gd name="T2" fmla="*/ 7 w 256"/>
                    <a:gd name="T3" fmla="*/ 450 h 450"/>
                    <a:gd name="T4" fmla="*/ 7 w 256"/>
                    <a:gd name="T5" fmla="*/ 450 h 450"/>
                    <a:gd name="T6" fmla="*/ 3 w 256"/>
                    <a:gd name="T7" fmla="*/ 450 h 450"/>
                    <a:gd name="T8" fmla="*/ 0 w 256"/>
                    <a:gd name="T9" fmla="*/ 443 h 450"/>
                    <a:gd name="T10" fmla="*/ 0 w 256"/>
                    <a:gd name="T11" fmla="*/ 6 h 450"/>
                    <a:gd name="T12" fmla="*/ 0 w 256"/>
                    <a:gd name="T13" fmla="*/ 6 h 450"/>
                    <a:gd name="T14" fmla="*/ 3 w 256"/>
                    <a:gd name="T15" fmla="*/ 0 h 450"/>
                    <a:gd name="T16" fmla="*/ 7 w 256"/>
                    <a:gd name="T17" fmla="*/ 0 h 450"/>
                    <a:gd name="T18" fmla="*/ 252 w 256"/>
                    <a:gd name="T19" fmla="*/ 0 h 450"/>
                    <a:gd name="T20" fmla="*/ 252 w 256"/>
                    <a:gd name="T21" fmla="*/ 0 h 450"/>
                    <a:gd name="T22" fmla="*/ 256 w 256"/>
                    <a:gd name="T23" fmla="*/ 0 h 450"/>
                    <a:gd name="T24" fmla="*/ 256 w 256"/>
                    <a:gd name="T25" fmla="*/ 6 h 450"/>
                    <a:gd name="T26" fmla="*/ 256 w 256"/>
                    <a:gd name="T27" fmla="*/ 443 h 450"/>
                    <a:gd name="T28" fmla="*/ 256 w 256"/>
                    <a:gd name="T29" fmla="*/ 443 h 450"/>
                    <a:gd name="T30" fmla="*/ 256 w 256"/>
                    <a:gd name="T31" fmla="*/ 450 h 450"/>
                    <a:gd name="T32" fmla="*/ 252 w 256"/>
                    <a:gd name="T33" fmla="*/ 450 h 450"/>
                    <a:gd name="T34" fmla="*/ 252 w 256"/>
                    <a:gd name="T35" fmla="*/ 450 h 450"/>
                    <a:gd name="T36" fmla="*/ 13 w 256"/>
                    <a:gd name="T37" fmla="*/ 437 h 450"/>
                    <a:gd name="T38" fmla="*/ 246 w 256"/>
                    <a:gd name="T39" fmla="*/ 437 h 450"/>
                    <a:gd name="T40" fmla="*/ 246 w 256"/>
                    <a:gd name="T41" fmla="*/ 9 h 450"/>
                    <a:gd name="T42" fmla="*/ 13 w 256"/>
                    <a:gd name="T43" fmla="*/ 9 h 450"/>
                    <a:gd name="T44" fmla="*/ 13 w 256"/>
                    <a:gd name="T45" fmla="*/ 437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6" h="450">
                      <a:moveTo>
                        <a:pt x="252" y="450"/>
                      </a:moveTo>
                      <a:lnTo>
                        <a:pt x="7" y="450"/>
                      </a:lnTo>
                      <a:lnTo>
                        <a:pt x="7" y="450"/>
                      </a:lnTo>
                      <a:lnTo>
                        <a:pt x="3" y="450"/>
                      </a:lnTo>
                      <a:lnTo>
                        <a:pt x="0" y="443"/>
                      </a:lnTo>
                      <a:lnTo>
                        <a:pt x="0" y="6"/>
                      </a:lnTo>
                      <a:lnTo>
                        <a:pt x="0" y="6"/>
                      </a:lnTo>
                      <a:lnTo>
                        <a:pt x="3" y="0"/>
                      </a:lnTo>
                      <a:lnTo>
                        <a:pt x="7" y="0"/>
                      </a:lnTo>
                      <a:lnTo>
                        <a:pt x="252" y="0"/>
                      </a:lnTo>
                      <a:lnTo>
                        <a:pt x="252" y="0"/>
                      </a:lnTo>
                      <a:lnTo>
                        <a:pt x="256" y="0"/>
                      </a:lnTo>
                      <a:lnTo>
                        <a:pt x="256" y="6"/>
                      </a:lnTo>
                      <a:lnTo>
                        <a:pt x="256" y="443"/>
                      </a:lnTo>
                      <a:lnTo>
                        <a:pt x="256" y="443"/>
                      </a:lnTo>
                      <a:lnTo>
                        <a:pt x="256" y="450"/>
                      </a:lnTo>
                      <a:lnTo>
                        <a:pt x="252" y="450"/>
                      </a:lnTo>
                      <a:lnTo>
                        <a:pt x="252" y="450"/>
                      </a:lnTo>
                      <a:close/>
                      <a:moveTo>
                        <a:pt x="13" y="437"/>
                      </a:moveTo>
                      <a:lnTo>
                        <a:pt x="246" y="437"/>
                      </a:lnTo>
                      <a:lnTo>
                        <a:pt x="246" y="9"/>
                      </a:lnTo>
                      <a:lnTo>
                        <a:pt x="13" y="9"/>
                      </a:lnTo>
                      <a:lnTo>
                        <a:pt x="13" y="4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46" name="Freeform 80">
                  <a:extLst>
                    <a:ext uri="{FF2B5EF4-FFF2-40B4-BE49-F238E27FC236}">
                      <a16:creationId xmlns:a16="http://schemas.microsoft.com/office/drawing/2014/main" id="{0E910B9E-A68A-4C10-A07E-58699439EEE3}"/>
                    </a:ext>
                  </a:extLst>
                </p:cNvPr>
                <p:cNvSpPr>
                  <a:spLocks noEditPoints="1"/>
                </p:cNvSpPr>
                <p:nvPr userDrawn="1"/>
              </p:nvSpPr>
              <p:spPr bwMode="auto">
                <a:xfrm>
                  <a:off x="4580557" y="743733"/>
                  <a:ext cx="58655" cy="59617"/>
                </a:xfrm>
                <a:custGeom>
                  <a:avLst/>
                  <a:gdLst>
                    <a:gd name="T0" fmla="*/ 55 w 61"/>
                    <a:gd name="T1" fmla="*/ 62 h 62"/>
                    <a:gd name="T2" fmla="*/ 6 w 61"/>
                    <a:gd name="T3" fmla="*/ 62 h 62"/>
                    <a:gd name="T4" fmla="*/ 6 w 61"/>
                    <a:gd name="T5" fmla="*/ 62 h 62"/>
                    <a:gd name="T6" fmla="*/ 0 w 61"/>
                    <a:gd name="T7" fmla="*/ 59 h 62"/>
                    <a:gd name="T8" fmla="*/ 0 w 61"/>
                    <a:gd name="T9" fmla="*/ 55 h 62"/>
                    <a:gd name="T10" fmla="*/ 0 w 61"/>
                    <a:gd name="T11" fmla="*/ 7 h 62"/>
                    <a:gd name="T12" fmla="*/ 0 w 61"/>
                    <a:gd name="T13" fmla="*/ 7 h 62"/>
                    <a:gd name="T14" fmla="*/ 0 w 61"/>
                    <a:gd name="T15" fmla="*/ 0 h 62"/>
                    <a:gd name="T16" fmla="*/ 6 w 61"/>
                    <a:gd name="T17" fmla="*/ 0 h 62"/>
                    <a:gd name="T18" fmla="*/ 55 w 61"/>
                    <a:gd name="T19" fmla="*/ 0 h 62"/>
                    <a:gd name="T20" fmla="*/ 55 w 61"/>
                    <a:gd name="T21" fmla="*/ 0 h 62"/>
                    <a:gd name="T22" fmla="*/ 58 w 61"/>
                    <a:gd name="T23" fmla="*/ 0 h 62"/>
                    <a:gd name="T24" fmla="*/ 61 w 61"/>
                    <a:gd name="T25" fmla="*/ 7 h 62"/>
                    <a:gd name="T26" fmla="*/ 61 w 61"/>
                    <a:gd name="T27" fmla="*/ 55 h 62"/>
                    <a:gd name="T28" fmla="*/ 61 w 61"/>
                    <a:gd name="T29" fmla="*/ 55 h 62"/>
                    <a:gd name="T30" fmla="*/ 58 w 61"/>
                    <a:gd name="T31" fmla="*/ 59 h 62"/>
                    <a:gd name="T32" fmla="*/ 55 w 61"/>
                    <a:gd name="T33" fmla="*/ 62 h 62"/>
                    <a:gd name="T34" fmla="*/ 55 w 61"/>
                    <a:gd name="T35" fmla="*/ 62 h 62"/>
                    <a:gd name="T36" fmla="*/ 13 w 61"/>
                    <a:gd name="T37" fmla="*/ 49 h 62"/>
                    <a:gd name="T38" fmla="*/ 48 w 61"/>
                    <a:gd name="T39" fmla="*/ 49 h 62"/>
                    <a:gd name="T40" fmla="*/ 48 w 61"/>
                    <a:gd name="T41" fmla="*/ 13 h 62"/>
                    <a:gd name="T42" fmla="*/ 13 w 61"/>
                    <a:gd name="T43" fmla="*/ 13 h 62"/>
                    <a:gd name="T44" fmla="*/ 13 w 61"/>
                    <a:gd name="T45"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62">
                      <a:moveTo>
                        <a:pt x="55" y="62"/>
                      </a:moveTo>
                      <a:lnTo>
                        <a:pt x="6" y="62"/>
                      </a:lnTo>
                      <a:lnTo>
                        <a:pt x="6" y="62"/>
                      </a:lnTo>
                      <a:lnTo>
                        <a:pt x="0" y="59"/>
                      </a:lnTo>
                      <a:lnTo>
                        <a:pt x="0" y="55"/>
                      </a:lnTo>
                      <a:lnTo>
                        <a:pt x="0" y="7"/>
                      </a:lnTo>
                      <a:lnTo>
                        <a:pt x="0" y="7"/>
                      </a:lnTo>
                      <a:lnTo>
                        <a:pt x="0" y="0"/>
                      </a:lnTo>
                      <a:lnTo>
                        <a:pt x="6" y="0"/>
                      </a:lnTo>
                      <a:lnTo>
                        <a:pt x="55" y="0"/>
                      </a:lnTo>
                      <a:lnTo>
                        <a:pt x="55" y="0"/>
                      </a:lnTo>
                      <a:lnTo>
                        <a:pt x="58" y="0"/>
                      </a:lnTo>
                      <a:lnTo>
                        <a:pt x="61" y="7"/>
                      </a:lnTo>
                      <a:lnTo>
                        <a:pt x="61" y="55"/>
                      </a:lnTo>
                      <a:lnTo>
                        <a:pt x="61" y="55"/>
                      </a:lnTo>
                      <a:lnTo>
                        <a:pt x="58" y="59"/>
                      </a:lnTo>
                      <a:lnTo>
                        <a:pt x="55" y="62"/>
                      </a:lnTo>
                      <a:lnTo>
                        <a:pt x="55" y="62"/>
                      </a:lnTo>
                      <a:close/>
                      <a:moveTo>
                        <a:pt x="13" y="49"/>
                      </a:moveTo>
                      <a:lnTo>
                        <a:pt x="48" y="49"/>
                      </a:lnTo>
                      <a:lnTo>
                        <a:pt x="48" y="13"/>
                      </a:lnTo>
                      <a:lnTo>
                        <a:pt x="13" y="13"/>
                      </a:lnTo>
                      <a:lnTo>
                        <a:pt x="13"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47" name="Freeform 81">
                  <a:extLst>
                    <a:ext uri="{FF2B5EF4-FFF2-40B4-BE49-F238E27FC236}">
                      <a16:creationId xmlns:a16="http://schemas.microsoft.com/office/drawing/2014/main" id="{430D93EC-3124-4B25-B34A-B3D5DCF4C44B}"/>
                    </a:ext>
                  </a:extLst>
                </p:cNvPr>
                <p:cNvSpPr>
                  <a:spLocks noEditPoints="1"/>
                </p:cNvSpPr>
                <p:nvPr userDrawn="1"/>
              </p:nvSpPr>
              <p:spPr bwMode="auto">
                <a:xfrm>
                  <a:off x="4648828" y="743733"/>
                  <a:ext cx="59617" cy="59617"/>
                </a:xfrm>
                <a:custGeom>
                  <a:avLst/>
                  <a:gdLst>
                    <a:gd name="T0" fmla="*/ 55 w 62"/>
                    <a:gd name="T1" fmla="*/ 62 h 62"/>
                    <a:gd name="T2" fmla="*/ 7 w 62"/>
                    <a:gd name="T3" fmla="*/ 62 h 62"/>
                    <a:gd name="T4" fmla="*/ 7 w 62"/>
                    <a:gd name="T5" fmla="*/ 62 h 62"/>
                    <a:gd name="T6" fmla="*/ 3 w 62"/>
                    <a:gd name="T7" fmla="*/ 59 h 62"/>
                    <a:gd name="T8" fmla="*/ 0 w 62"/>
                    <a:gd name="T9" fmla="*/ 55 h 62"/>
                    <a:gd name="T10" fmla="*/ 0 w 62"/>
                    <a:gd name="T11" fmla="*/ 7 h 62"/>
                    <a:gd name="T12" fmla="*/ 0 w 62"/>
                    <a:gd name="T13" fmla="*/ 7 h 62"/>
                    <a:gd name="T14" fmla="*/ 3 w 62"/>
                    <a:gd name="T15" fmla="*/ 0 h 62"/>
                    <a:gd name="T16" fmla="*/ 7 w 62"/>
                    <a:gd name="T17" fmla="*/ 0 h 62"/>
                    <a:gd name="T18" fmla="*/ 55 w 62"/>
                    <a:gd name="T19" fmla="*/ 0 h 62"/>
                    <a:gd name="T20" fmla="*/ 55 w 62"/>
                    <a:gd name="T21" fmla="*/ 0 h 62"/>
                    <a:gd name="T22" fmla="*/ 62 w 62"/>
                    <a:gd name="T23" fmla="*/ 0 h 62"/>
                    <a:gd name="T24" fmla="*/ 62 w 62"/>
                    <a:gd name="T25" fmla="*/ 7 h 62"/>
                    <a:gd name="T26" fmla="*/ 62 w 62"/>
                    <a:gd name="T27" fmla="*/ 55 h 62"/>
                    <a:gd name="T28" fmla="*/ 62 w 62"/>
                    <a:gd name="T29" fmla="*/ 55 h 62"/>
                    <a:gd name="T30" fmla="*/ 62 w 62"/>
                    <a:gd name="T31" fmla="*/ 59 h 62"/>
                    <a:gd name="T32" fmla="*/ 55 w 62"/>
                    <a:gd name="T33" fmla="*/ 62 h 62"/>
                    <a:gd name="T34" fmla="*/ 55 w 62"/>
                    <a:gd name="T35" fmla="*/ 62 h 62"/>
                    <a:gd name="T36" fmla="*/ 13 w 62"/>
                    <a:gd name="T37" fmla="*/ 49 h 62"/>
                    <a:gd name="T38" fmla="*/ 52 w 62"/>
                    <a:gd name="T39" fmla="*/ 49 h 62"/>
                    <a:gd name="T40" fmla="*/ 52 w 62"/>
                    <a:gd name="T41" fmla="*/ 13 h 62"/>
                    <a:gd name="T42" fmla="*/ 13 w 62"/>
                    <a:gd name="T43" fmla="*/ 13 h 62"/>
                    <a:gd name="T44" fmla="*/ 13 w 62"/>
                    <a:gd name="T45"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62">
                      <a:moveTo>
                        <a:pt x="55" y="62"/>
                      </a:moveTo>
                      <a:lnTo>
                        <a:pt x="7" y="62"/>
                      </a:lnTo>
                      <a:lnTo>
                        <a:pt x="7" y="62"/>
                      </a:lnTo>
                      <a:lnTo>
                        <a:pt x="3" y="59"/>
                      </a:lnTo>
                      <a:lnTo>
                        <a:pt x="0" y="55"/>
                      </a:lnTo>
                      <a:lnTo>
                        <a:pt x="0" y="7"/>
                      </a:lnTo>
                      <a:lnTo>
                        <a:pt x="0" y="7"/>
                      </a:lnTo>
                      <a:lnTo>
                        <a:pt x="3" y="0"/>
                      </a:lnTo>
                      <a:lnTo>
                        <a:pt x="7" y="0"/>
                      </a:lnTo>
                      <a:lnTo>
                        <a:pt x="55" y="0"/>
                      </a:lnTo>
                      <a:lnTo>
                        <a:pt x="55" y="0"/>
                      </a:lnTo>
                      <a:lnTo>
                        <a:pt x="62" y="0"/>
                      </a:lnTo>
                      <a:lnTo>
                        <a:pt x="62" y="7"/>
                      </a:lnTo>
                      <a:lnTo>
                        <a:pt x="62" y="55"/>
                      </a:lnTo>
                      <a:lnTo>
                        <a:pt x="62" y="55"/>
                      </a:lnTo>
                      <a:lnTo>
                        <a:pt x="62" y="59"/>
                      </a:lnTo>
                      <a:lnTo>
                        <a:pt x="55" y="62"/>
                      </a:lnTo>
                      <a:lnTo>
                        <a:pt x="55" y="62"/>
                      </a:lnTo>
                      <a:close/>
                      <a:moveTo>
                        <a:pt x="13" y="49"/>
                      </a:moveTo>
                      <a:lnTo>
                        <a:pt x="52" y="49"/>
                      </a:lnTo>
                      <a:lnTo>
                        <a:pt x="52" y="13"/>
                      </a:lnTo>
                      <a:lnTo>
                        <a:pt x="13" y="13"/>
                      </a:lnTo>
                      <a:lnTo>
                        <a:pt x="13"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48" name="Freeform 82">
                  <a:extLst>
                    <a:ext uri="{FF2B5EF4-FFF2-40B4-BE49-F238E27FC236}">
                      <a16:creationId xmlns:a16="http://schemas.microsoft.com/office/drawing/2014/main" id="{101EE46F-E5AD-4F68-9AB2-3ED6C26AB54F}"/>
                    </a:ext>
                  </a:extLst>
                </p:cNvPr>
                <p:cNvSpPr>
                  <a:spLocks noEditPoints="1"/>
                </p:cNvSpPr>
                <p:nvPr userDrawn="1"/>
              </p:nvSpPr>
              <p:spPr bwMode="auto">
                <a:xfrm>
                  <a:off x="4720945" y="743733"/>
                  <a:ext cx="58655" cy="59617"/>
                </a:xfrm>
                <a:custGeom>
                  <a:avLst/>
                  <a:gdLst>
                    <a:gd name="T0" fmla="*/ 55 w 61"/>
                    <a:gd name="T1" fmla="*/ 62 h 62"/>
                    <a:gd name="T2" fmla="*/ 6 w 61"/>
                    <a:gd name="T3" fmla="*/ 62 h 62"/>
                    <a:gd name="T4" fmla="*/ 6 w 61"/>
                    <a:gd name="T5" fmla="*/ 62 h 62"/>
                    <a:gd name="T6" fmla="*/ 3 w 61"/>
                    <a:gd name="T7" fmla="*/ 59 h 62"/>
                    <a:gd name="T8" fmla="*/ 0 w 61"/>
                    <a:gd name="T9" fmla="*/ 55 h 62"/>
                    <a:gd name="T10" fmla="*/ 0 w 61"/>
                    <a:gd name="T11" fmla="*/ 7 h 62"/>
                    <a:gd name="T12" fmla="*/ 0 w 61"/>
                    <a:gd name="T13" fmla="*/ 7 h 62"/>
                    <a:gd name="T14" fmla="*/ 3 w 61"/>
                    <a:gd name="T15" fmla="*/ 0 h 62"/>
                    <a:gd name="T16" fmla="*/ 6 w 61"/>
                    <a:gd name="T17" fmla="*/ 0 h 62"/>
                    <a:gd name="T18" fmla="*/ 55 w 61"/>
                    <a:gd name="T19" fmla="*/ 0 h 62"/>
                    <a:gd name="T20" fmla="*/ 55 w 61"/>
                    <a:gd name="T21" fmla="*/ 0 h 62"/>
                    <a:gd name="T22" fmla="*/ 58 w 61"/>
                    <a:gd name="T23" fmla="*/ 0 h 62"/>
                    <a:gd name="T24" fmla="*/ 61 w 61"/>
                    <a:gd name="T25" fmla="*/ 7 h 62"/>
                    <a:gd name="T26" fmla="*/ 61 w 61"/>
                    <a:gd name="T27" fmla="*/ 55 h 62"/>
                    <a:gd name="T28" fmla="*/ 61 w 61"/>
                    <a:gd name="T29" fmla="*/ 55 h 62"/>
                    <a:gd name="T30" fmla="*/ 58 w 61"/>
                    <a:gd name="T31" fmla="*/ 59 h 62"/>
                    <a:gd name="T32" fmla="*/ 55 w 61"/>
                    <a:gd name="T33" fmla="*/ 62 h 62"/>
                    <a:gd name="T34" fmla="*/ 55 w 61"/>
                    <a:gd name="T35" fmla="*/ 62 h 62"/>
                    <a:gd name="T36" fmla="*/ 12 w 61"/>
                    <a:gd name="T37" fmla="*/ 49 h 62"/>
                    <a:gd name="T38" fmla="*/ 48 w 61"/>
                    <a:gd name="T39" fmla="*/ 49 h 62"/>
                    <a:gd name="T40" fmla="*/ 48 w 61"/>
                    <a:gd name="T41" fmla="*/ 13 h 62"/>
                    <a:gd name="T42" fmla="*/ 12 w 61"/>
                    <a:gd name="T43" fmla="*/ 13 h 62"/>
                    <a:gd name="T44" fmla="*/ 12 w 61"/>
                    <a:gd name="T45"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62">
                      <a:moveTo>
                        <a:pt x="55" y="62"/>
                      </a:moveTo>
                      <a:lnTo>
                        <a:pt x="6" y="62"/>
                      </a:lnTo>
                      <a:lnTo>
                        <a:pt x="6" y="62"/>
                      </a:lnTo>
                      <a:lnTo>
                        <a:pt x="3" y="59"/>
                      </a:lnTo>
                      <a:lnTo>
                        <a:pt x="0" y="55"/>
                      </a:lnTo>
                      <a:lnTo>
                        <a:pt x="0" y="7"/>
                      </a:lnTo>
                      <a:lnTo>
                        <a:pt x="0" y="7"/>
                      </a:lnTo>
                      <a:lnTo>
                        <a:pt x="3" y="0"/>
                      </a:lnTo>
                      <a:lnTo>
                        <a:pt x="6" y="0"/>
                      </a:lnTo>
                      <a:lnTo>
                        <a:pt x="55" y="0"/>
                      </a:lnTo>
                      <a:lnTo>
                        <a:pt x="55" y="0"/>
                      </a:lnTo>
                      <a:lnTo>
                        <a:pt x="58" y="0"/>
                      </a:lnTo>
                      <a:lnTo>
                        <a:pt x="61" y="7"/>
                      </a:lnTo>
                      <a:lnTo>
                        <a:pt x="61" y="55"/>
                      </a:lnTo>
                      <a:lnTo>
                        <a:pt x="61" y="55"/>
                      </a:lnTo>
                      <a:lnTo>
                        <a:pt x="58" y="59"/>
                      </a:lnTo>
                      <a:lnTo>
                        <a:pt x="55" y="62"/>
                      </a:lnTo>
                      <a:lnTo>
                        <a:pt x="55" y="62"/>
                      </a:lnTo>
                      <a:close/>
                      <a:moveTo>
                        <a:pt x="12" y="49"/>
                      </a:moveTo>
                      <a:lnTo>
                        <a:pt x="48" y="49"/>
                      </a:lnTo>
                      <a:lnTo>
                        <a:pt x="48" y="13"/>
                      </a:lnTo>
                      <a:lnTo>
                        <a:pt x="12" y="13"/>
                      </a:lnTo>
                      <a:lnTo>
                        <a:pt x="12"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49" name="Freeform 83">
                  <a:extLst>
                    <a:ext uri="{FF2B5EF4-FFF2-40B4-BE49-F238E27FC236}">
                      <a16:creationId xmlns:a16="http://schemas.microsoft.com/office/drawing/2014/main" id="{F4630EC4-C12C-43FF-AE5B-015F5BD47754}"/>
                    </a:ext>
                  </a:extLst>
                </p:cNvPr>
                <p:cNvSpPr>
                  <a:spLocks/>
                </p:cNvSpPr>
                <p:nvPr userDrawn="1"/>
              </p:nvSpPr>
              <p:spPr bwMode="auto">
                <a:xfrm>
                  <a:off x="4648828" y="849505"/>
                  <a:ext cx="59617" cy="12500"/>
                </a:xfrm>
                <a:custGeom>
                  <a:avLst/>
                  <a:gdLst>
                    <a:gd name="T0" fmla="*/ 55 w 62"/>
                    <a:gd name="T1" fmla="*/ 13 h 13"/>
                    <a:gd name="T2" fmla="*/ 7 w 62"/>
                    <a:gd name="T3" fmla="*/ 13 h 13"/>
                    <a:gd name="T4" fmla="*/ 7 w 62"/>
                    <a:gd name="T5" fmla="*/ 13 h 13"/>
                    <a:gd name="T6" fmla="*/ 3 w 62"/>
                    <a:gd name="T7" fmla="*/ 10 h 13"/>
                    <a:gd name="T8" fmla="*/ 0 w 62"/>
                    <a:gd name="T9" fmla="*/ 7 h 13"/>
                    <a:gd name="T10" fmla="*/ 0 w 62"/>
                    <a:gd name="T11" fmla="*/ 7 h 13"/>
                    <a:gd name="T12" fmla="*/ 3 w 62"/>
                    <a:gd name="T13" fmla="*/ 0 h 13"/>
                    <a:gd name="T14" fmla="*/ 7 w 62"/>
                    <a:gd name="T15" fmla="*/ 0 h 13"/>
                    <a:gd name="T16" fmla="*/ 55 w 62"/>
                    <a:gd name="T17" fmla="*/ 0 h 13"/>
                    <a:gd name="T18" fmla="*/ 55 w 62"/>
                    <a:gd name="T19" fmla="*/ 0 h 13"/>
                    <a:gd name="T20" fmla="*/ 62 w 62"/>
                    <a:gd name="T21" fmla="*/ 0 h 13"/>
                    <a:gd name="T22" fmla="*/ 62 w 62"/>
                    <a:gd name="T23" fmla="*/ 7 h 13"/>
                    <a:gd name="T24" fmla="*/ 62 w 62"/>
                    <a:gd name="T25" fmla="*/ 7 h 13"/>
                    <a:gd name="T26" fmla="*/ 62 w 62"/>
                    <a:gd name="T27" fmla="*/ 10 h 13"/>
                    <a:gd name="T28" fmla="*/ 55 w 62"/>
                    <a:gd name="T29" fmla="*/ 13 h 13"/>
                    <a:gd name="T30" fmla="*/ 55 w 62"/>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13">
                      <a:moveTo>
                        <a:pt x="55" y="13"/>
                      </a:moveTo>
                      <a:lnTo>
                        <a:pt x="7" y="13"/>
                      </a:lnTo>
                      <a:lnTo>
                        <a:pt x="7" y="13"/>
                      </a:lnTo>
                      <a:lnTo>
                        <a:pt x="3" y="10"/>
                      </a:lnTo>
                      <a:lnTo>
                        <a:pt x="0" y="7"/>
                      </a:lnTo>
                      <a:lnTo>
                        <a:pt x="0" y="7"/>
                      </a:lnTo>
                      <a:lnTo>
                        <a:pt x="3" y="0"/>
                      </a:lnTo>
                      <a:lnTo>
                        <a:pt x="7" y="0"/>
                      </a:lnTo>
                      <a:lnTo>
                        <a:pt x="55" y="0"/>
                      </a:lnTo>
                      <a:lnTo>
                        <a:pt x="55" y="0"/>
                      </a:lnTo>
                      <a:lnTo>
                        <a:pt x="62" y="0"/>
                      </a:lnTo>
                      <a:lnTo>
                        <a:pt x="62" y="7"/>
                      </a:lnTo>
                      <a:lnTo>
                        <a:pt x="62" y="7"/>
                      </a:lnTo>
                      <a:lnTo>
                        <a:pt x="62" y="10"/>
                      </a:lnTo>
                      <a:lnTo>
                        <a:pt x="55" y="13"/>
                      </a:lnTo>
                      <a:lnTo>
                        <a:pt x="5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50" name="Freeform 84">
                  <a:extLst>
                    <a:ext uri="{FF2B5EF4-FFF2-40B4-BE49-F238E27FC236}">
                      <a16:creationId xmlns:a16="http://schemas.microsoft.com/office/drawing/2014/main" id="{4C883618-CD13-4709-974B-100C16994440}"/>
                    </a:ext>
                  </a:extLst>
                </p:cNvPr>
                <p:cNvSpPr>
                  <a:spLocks/>
                </p:cNvSpPr>
                <p:nvPr userDrawn="1"/>
              </p:nvSpPr>
              <p:spPr bwMode="auto">
                <a:xfrm>
                  <a:off x="4661328" y="355263"/>
                  <a:ext cx="37501" cy="12500"/>
                </a:xfrm>
                <a:custGeom>
                  <a:avLst/>
                  <a:gdLst>
                    <a:gd name="T0" fmla="*/ 32 w 39"/>
                    <a:gd name="T1" fmla="*/ 13 h 13"/>
                    <a:gd name="T2" fmla="*/ 7 w 39"/>
                    <a:gd name="T3" fmla="*/ 13 h 13"/>
                    <a:gd name="T4" fmla="*/ 7 w 39"/>
                    <a:gd name="T5" fmla="*/ 13 h 13"/>
                    <a:gd name="T6" fmla="*/ 3 w 39"/>
                    <a:gd name="T7" fmla="*/ 13 h 13"/>
                    <a:gd name="T8" fmla="*/ 0 w 39"/>
                    <a:gd name="T9" fmla="*/ 6 h 13"/>
                    <a:gd name="T10" fmla="*/ 0 w 39"/>
                    <a:gd name="T11" fmla="*/ 6 h 13"/>
                    <a:gd name="T12" fmla="*/ 3 w 39"/>
                    <a:gd name="T13" fmla="*/ 3 h 13"/>
                    <a:gd name="T14" fmla="*/ 7 w 39"/>
                    <a:gd name="T15" fmla="*/ 0 h 13"/>
                    <a:gd name="T16" fmla="*/ 32 w 39"/>
                    <a:gd name="T17" fmla="*/ 0 h 13"/>
                    <a:gd name="T18" fmla="*/ 32 w 39"/>
                    <a:gd name="T19" fmla="*/ 0 h 13"/>
                    <a:gd name="T20" fmla="*/ 36 w 39"/>
                    <a:gd name="T21" fmla="*/ 3 h 13"/>
                    <a:gd name="T22" fmla="*/ 39 w 39"/>
                    <a:gd name="T23" fmla="*/ 6 h 13"/>
                    <a:gd name="T24" fmla="*/ 39 w 39"/>
                    <a:gd name="T25" fmla="*/ 6 h 13"/>
                    <a:gd name="T26" fmla="*/ 36 w 39"/>
                    <a:gd name="T27" fmla="*/ 13 h 13"/>
                    <a:gd name="T28" fmla="*/ 32 w 39"/>
                    <a:gd name="T29" fmla="*/ 13 h 13"/>
                    <a:gd name="T30" fmla="*/ 32 w 39"/>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2" y="13"/>
                      </a:moveTo>
                      <a:lnTo>
                        <a:pt x="7" y="13"/>
                      </a:lnTo>
                      <a:lnTo>
                        <a:pt x="7" y="13"/>
                      </a:lnTo>
                      <a:lnTo>
                        <a:pt x="3" y="13"/>
                      </a:lnTo>
                      <a:lnTo>
                        <a:pt x="0" y="6"/>
                      </a:lnTo>
                      <a:lnTo>
                        <a:pt x="0" y="6"/>
                      </a:lnTo>
                      <a:lnTo>
                        <a:pt x="3" y="3"/>
                      </a:lnTo>
                      <a:lnTo>
                        <a:pt x="7" y="0"/>
                      </a:lnTo>
                      <a:lnTo>
                        <a:pt x="32" y="0"/>
                      </a:lnTo>
                      <a:lnTo>
                        <a:pt x="32" y="0"/>
                      </a:lnTo>
                      <a:lnTo>
                        <a:pt x="36" y="3"/>
                      </a:lnTo>
                      <a:lnTo>
                        <a:pt x="39" y="6"/>
                      </a:lnTo>
                      <a:lnTo>
                        <a:pt x="39" y="6"/>
                      </a:lnTo>
                      <a:lnTo>
                        <a:pt x="36" y="13"/>
                      </a:lnTo>
                      <a:lnTo>
                        <a:pt x="32" y="13"/>
                      </a:lnTo>
                      <a:lnTo>
                        <a:pt x="3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51" name="Freeform 85">
                  <a:extLst>
                    <a:ext uri="{FF2B5EF4-FFF2-40B4-BE49-F238E27FC236}">
                      <a16:creationId xmlns:a16="http://schemas.microsoft.com/office/drawing/2014/main" id="{0E7B0DDD-972E-4AFB-866B-8031FB82012B}"/>
                    </a:ext>
                  </a:extLst>
                </p:cNvPr>
                <p:cNvSpPr>
                  <a:spLocks/>
                </p:cNvSpPr>
                <p:nvPr userDrawn="1"/>
              </p:nvSpPr>
              <p:spPr bwMode="auto">
                <a:xfrm>
                  <a:off x="4814216" y="320647"/>
                  <a:ext cx="36539" cy="34616"/>
                </a:xfrm>
                <a:custGeom>
                  <a:avLst/>
                  <a:gdLst>
                    <a:gd name="T0" fmla="*/ 32 w 38"/>
                    <a:gd name="T1" fmla="*/ 36 h 36"/>
                    <a:gd name="T2" fmla="*/ 32 w 38"/>
                    <a:gd name="T3" fmla="*/ 36 h 36"/>
                    <a:gd name="T4" fmla="*/ 25 w 38"/>
                    <a:gd name="T5" fmla="*/ 36 h 36"/>
                    <a:gd name="T6" fmla="*/ 25 w 38"/>
                    <a:gd name="T7" fmla="*/ 29 h 36"/>
                    <a:gd name="T8" fmla="*/ 25 w 38"/>
                    <a:gd name="T9" fmla="*/ 29 h 36"/>
                    <a:gd name="T10" fmla="*/ 22 w 38"/>
                    <a:gd name="T11" fmla="*/ 23 h 36"/>
                    <a:gd name="T12" fmla="*/ 19 w 38"/>
                    <a:gd name="T13" fmla="*/ 16 h 36"/>
                    <a:gd name="T14" fmla="*/ 13 w 38"/>
                    <a:gd name="T15" fmla="*/ 13 h 36"/>
                    <a:gd name="T16" fmla="*/ 6 w 38"/>
                    <a:gd name="T17" fmla="*/ 13 h 36"/>
                    <a:gd name="T18" fmla="*/ 6 w 38"/>
                    <a:gd name="T19" fmla="*/ 13 h 36"/>
                    <a:gd name="T20" fmla="*/ 3 w 38"/>
                    <a:gd name="T21" fmla="*/ 10 h 36"/>
                    <a:gd name="T22" fmla="*/ 0 w 38"/>
                    <a:gd name="T23" fmla="*/ 7 h 36"/>
                    <a:gd name="T24" fmla="*/ 0 w 38"/>
                    <a:gd name="T25" fmla="*/ 7 h 36"/>
                    <a:gd name="T26" fmla="*/ 3 w 38"/>
                    <a:gd name="T27" fmla="*/ 3 h 36"/>
                    <a:gd name="T28" fmla="*/ 6 w 38"/>
                    <a:gd name="T29" fmla="*/ 0 h 36"/>
                    <a:gd name="T30" fmla="*/ 6 w 38"/>
                    <a:gd name="T31" fmla="*/ 0 h 36"/>
                    <a:gd name="T32" fmla="*/ 19 w 38"/>
                    <a:gd name="T33" fmla="*/ 3 h 36"/>
                    <a:gd name="T34" fmla="*/ 29 w 38"/>
                    <a:gd name="T35" fmla="*/ 10 h 36"/>
                    <a:gd name="T36" fmla="*/ 35 w 38"/>
                    <a:gd name="T37" fmla="*/ 20 h 36"/>
                    <a:gd name="T38" fmla="*/ 38 w 38"/>
                    <a:gd name="T39" fmla="*/ 29 h 36"/>
                    <a:gd name="T40" fmla="*/ 38 w 38"/>
                    <a:gd name="T41" fmla="*/ 29 h 36"/>
                    <a:gd name="T42" fmla="*/ 35 w 38"/>
                    <a:gd name="T43" fmla="*/ 36 h 36"/>
                    <a:gd name="T44" fmla="*/ 32 w 38"/>
                    <a:gd name="T45" fmla="*/ 36 h 36"/>
                    <a:gd name="T46" fmla="*/ 32 w 38"/>
                    <a:gd name="T4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36">
                      <a:moveTo>
                        <a:pt x="32" y="36"/>
                      </a:moveTo>
                      <a:lnTo>
                        <a:pt x="32" y="36"/>
                      </a:lnTo>
                      <a:lnTo>
                        <a:pt x="25" y="36"/>
                      </a:lnTo>
                      <a:lnTo>
                        <a:pt x="25" y="29"/>
                      </a:lnTo>
                      <a:lnTo>
                        <a:pt x="25" y="29"/>
                      </a:lnTo>
                      <a:lnTo>
                        <a:pt x="22" y="23"/>
                      </a:lnTo>
                      <a:lnTo>
                        <a:pt x="19" y="16"/>
                      </a:lnTo>
                      <a:lnTo>
                        <a:pt x="13" y="13"/>
                      </a:lnTo>
                      <a:lnTo>
                        <a:pt x="6" y="13"/>
                      </a:lnTo>
                      <a:lnTo>
                        <a:pt x="6" y="13"/>
                      </a:lnTo>
                      <a:lnTo>
                        <a:pt x="3" y="10"/>
                      </a:lnTo>
                      <a:lnTo>
                        <a:pt x="0" y="7"/>
                      </a:lnTo>
                      <a:lnTo>
                        <a:pt x="0" y="7"/>
                      </a:lnTo>
                      <a:lnTo>
                        <a:pt x="3" y="3"/>
                      </a:lnTo>
                      <a:lnTo>
                        <a:pt x="6" y="0"/>
                      </a:lnTo>
                      <a:lnTo>
                        <a:pt x="6" y="0"/>
                      </a:lnTo>
                      <a:lnTo>
                        <a:pt x="19" y="3"/>
                      </a:lnTo>
                      <a:lnTo>
                        <a:pt x="29" y="10"/>
                      </a:lnTo>
                      <a:lnTo>
                        <a:pt x="35" y="20"/>
                      </a:lnTo>
                      <a:lnTo>
                        <a:pt x="38" y="29"/>
                      </a:lnTo>
                      <a:lnTo>
                        <a:pt x="38" y="29"/>
                      </a:lnTo>
                      <a:lnTo>
                        <a:pt x="35" y="36"/>
                      </a:lnTo>
                      <a:lnTo>
                        <a:pt x="32" y="36"/>
                      </a:lnTo>
                      <a:lnTo>
                        <a:pt x="3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52" name="Freeform 86">
                  <a:extLst>
                    <a:ext uri="{FF2B5EF4-FFF2-40B4-BE49-F238E27FC236}">
                      <a16:creationId xmlns:a16="http://schemas.microsoft.com/office/drawing/2014/main" id="{8599CBE5-7DEB-4D34-830E-B70F66BF547E}"/>
                    </a:ext>
                  </a:extLst>
                </p:cNvPr>
                <p:cNvSpPr>
                  <a:spLocks/>
                </p:cNvSpPr>
                <p:nvPr userDrawn="1"/>
              </p:nvSpPr>
              <p:spPr bwMode="auto">
                <a:xfrm>
                  <a:off x="4792100" y="320647"/>
                  <a:ext cx="34616" cy="12500"/>
                </a:xfrm>
                <a:custGeom>
                  <a:avLst/>
                  <a:gdLst>
                    <a:gd name="T0" fmla="*/ 29 w 36"/>
                    <a:gd name="T1" fmla="*/ 13 h 13"/>
                    <a:gd name="T2" fmla="*/ 6 w 36"/>
                    <a:gd name="T3" fmla="*/ 13 h 13"/>
                    <a:gd name="T4" fmla="*/ 6 w 36"/>
                    <a:gd name="T5" fmla="*/ 13 h 13"/>
                    <a:gd name="T6" fmla="*/ 0 w 36"/>
                    <a:gd name="T7" fmla="*/ 10 h 13"/>
                    <a:gd name="T8" fmla="*/ 0 w 36"/>
                    <a:gd name="T9" fmla="*/ 7 h 13"/>
                    <a:gd name="T10" fmla="*/ 0 w 36"/>
                    <a:gd name="T11" fmla="*/ 7 h 13"/>
                    <a:gd name="T12" fmla="*/ 0 w 36"/>
                    <a:gd name="T13" fmla="*/ 3 h 13"/>
                    <a:gd name="T14" fmla="*/ 6 w 36"/>
                    <a:gd name="T15" fmla="*/ 0 h 13"/>
                    <a:gd name="T16" fmla="*/ 29 w 36"/>
                    <a:gd name="T17" fmla="*/ 0 h 13"/>
                    <a:gd name="T18" fmla="*/ 29 w 36"/>
                    <a:gd name="T19" fmla="*/ 0 h 13"/>
                    <a:gd name="T20" fmla="*/ 32 w 36"/>
                    <a:gd name="T21" fmla="*/ 3 h 13"/>
                    <a:gd name="T22" fmla="*/ 36 w 36"/>
                    <a:gd name="T23" fmla="*/ 7 h 13"/>
                    <a:gd name="T24" fmla="*/ 36 w 36"/>
                    <a:gd name="T25" fmla="*/ 7 h 13"/>
                    <a:gd name="T26" fmla="*/ 32 w 36"/>
                    <a:gd name="T27" fmla="*/ 10 h 13"/>
                    <a:gd name="T28" fmla="*/ 29 w 36"/>
                    <a:gd name="T29" fmla="*/ 13 h 13"/>
                    <a:gd name="T30" fmla="*/ 29 w 36"/>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13">
                      <a:moveTo>
                        <a:pt x="29" y="13"/>
                      </a:moveTo>
                      <a:lnTo>
                        <a:pt x="6" y="13"/>
                      </a:lnTo>
                      <a:lnTo>
                        <a:pt x="6" y="13"/>
                      </a:lnTo>
                      <a:lnTo>
                        <a:pt x="0" y="10"/>
                      </a:lnTo>
                      <a:lnTo>
                        <a:pt x="0" y="7"/>
                      </a:lnTo>
                      <a:lnTo>
                        <a:pt x="0" y="7"/>
                      </a:lnTo>
                      <a:lnTo>
                        <a:pt x="0" y="3"/>
                      </a:lnTo>
                      <a:lnTo>
                        <a:pt x="6" y="0"/>
                      </a:lnTo>
                      <a:lnTo>
                        <a:pt x="29" y="0"/>
                      </a:lnTo>
                      <a:lnTo>
                        <a:pt x="29" y="0"/>
                      </a:lnTo>
                      <a:lnTo>
                        <a:pt x="32" y="3"/>
                      </a:lnTo>
                      <a:lnTo>
                        <a:pt x="36" y="7"/>
                      </a:lnTo>
                      <a:lnTo>
                        <a:pt x="36" y="7"/>
                      </a:lnTo>
                      <a:lnTo>
                        <a:pt x="32" y="10"/>
                      </a:lnTo>
                      <a:lnTo>
                        <a:pt x="29" y="13"/>
                      </a:lnTo>
                      <a:lnTo>
                        <a:pt x="29"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53" name="Freeform 87">
                  <a:extLst>
                    <a:ext uri="{FF2B5EF4-FFF2-40B4-BE49-F238E27FC236}">
                      <a16:creationId xmlns:a16="http://schemas.microsoft.com/office/drawing/2014/main" id="{DA08477B-E030-4D01-ACB1-0CC375246A87}"/>
                    </a:ext>
                  </a:extLst>
                </p:cNvPr>
                <p:cNvSpPr>
                  <a:spLocks/>
                </p:cNvSpPr>
                <p:nvPr userDrawn="1"/>
              </p:nvSpPr>
              <p:spPr bwMode="auto">
                <a:xfrm>
                  <a:off x="4838255" y="345648"/>
                  <a:ext cx="12500" cy="525973"/>
                </a:xfrm>
                <a:custGeom>
                  <a:avLst/>
                  <a:gdLst>
                    <a:gd name="T0" fmla="*/ 7 w 13"/>
                    <a:gd name="T1" fmla="*/ 547 h 547"/>
                    <a:gd name="T2" fmla="*/ 7 w 13"/>
                    <a:gd name="T3" fmla="*/ 547 h 547"/>
                    <a:gd name="T4" fmla="*/ 0 w 13"/>
                    <a:gd name="T5" fmla="*/ 547 h 547"/>
                    <a:gd name="T6" fmla="*/ 0 w 13"/>
                    <a:gd name="T7" fmla="*/ 541 h 547"/>
                    <a:gd name="T8" fmla="*/ 0 w 13"/>
                    <a:gd name="T9" fmla="*/ 3 h 547"/>
                    <a:gd name="T10" fmla="*/ 0 w 13"/>
                    <a:gd name="T11" fmla="*/ 3 h 547"/>
                    <a:gd name="T12" fmla="*/ 0 w 13"/>
                    <a:gd name="T13" fmla="*/ 0 h 547"/>
                    <a:gd name="T14" fmla="*/ 7 w 13"/>
                    <a:gd name="T15" fmla="*/ 0 h 547"/>
                    <a:gd name="T16" fmla="*/ 7 w 13"/>
                    <a:gd name="T17" fmla="*/ 0 h 547"/>
                    <a:gd name="T18" fmla="*/ 10 w 13"/>
                    <a:gd name="T19" fmla="*/ 0 h 547"/>
                    <a:gd name="T20" fmla="*/ 13 w 13"/>
                    <a:gd name="T21" fmla="*/ 3 h 547"/>
                    <a:gd name="T22" fmla="*/ 13 w 13"/>
                    <a:gd name="T23" fmla="*/ 541 h 547"/>
                    <a:gd name="T24" fmla="*/ 13 w 13"/>
                    <a:gd name="T25" fmla="*/ 541 h 547"/>
                    <a:gd name="T26" fmla="*/ 10 w 13"/>
                    <a:gd name="T27" fmla="*/ 547 h 547"/>
                    <a:gd name="T28" fmla="*/ 7 w 13"/>
                    <a:gd name="T29" fmla="*/ 547 h 547"/>
                    <a:gd name="T30" fmla="*/ 7 w 13"/>
                    <a:gd name="T31"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547">
                      <a:moveTo>
                        <a:pt x="7" y="547"/>
                      </a:moveTo>
                      <a:lnTo>
                        <a:pt x="7" y="547"/>
                      </a:lnTo>
                      <a:lnTo>
                        <a:pt x="0" y="547"/>
                      </a:lnTo>
                      <a:lnTo>
                        <a:pt x="0" y="541"/>
                      </a:lnTo>
                      <a:lnTo>
                        <a:pt x="0" y="3"/>
                      </a:lnTo>
                      <a:lnTo>
                        <a:pt x="0" y="3"/>
                      </a:lnTo>
                      <a:lnTo>
                        <a:pt x="0" y="0"/>
                      </a:lnTo>
                      <a:lnTo>
                        <a:pt x="7" y="0"/>
                      </a:lnTo>
                      <a:lnTo>
                        <a:pt x="7" y="0"/>
                      </a:lnTo>
                      <a:lnTo>
                        <a:pt x="10" y="0"/>
                      </a:lnTo>
                      <a:lnTo>
                        <a:pt x="13" y="3"/>
                      </a:lnTo>
                      <a:lnTo>
                        <a:pt x="13" y="541"/>
                      </a:lnTo>
                      <a:lnTo>
                        <a:pt x="13" y="541"/>
                      </a:lnTo>
                      <a:lnTo>
                        <a:pt x="10" y="547"/>
                      </a:lnTo>
                      <a:lnTo>
                        <a:pt x="7" y="547"/>
                      </a:lnTo>
                      <a:lnTo>
                        <a:pt x="7" y="5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54" name="Freeform 88">
                  <a:extLst>
                    <a:ext uri="{FF2B5EF4-FFF2-40B4-BE49-F238E27FC236}">
                      <a16:creationId xmlns:a16="http://schemas.microsoft.com/office/drawing/2014/main" id="{F53CE841-7489-463A-B613-5354E323996C}"/>
                    </a:ext>
                  </a:extLst>
                </p:cNvPr>
                <p:cNvSpPr>
                  <a:spLocks/>
                </p:cNvSpPr>
                <p:nvPr userDrawn="1"/>
              </p:nvSpPr>
              <p:spPr bwMode="auto">
                <a:xfrm>
                  <a:off x="4814216" y="862005"/>
                  <a:ext cx="36539" cy="34616"/>
                </a:xfrm>
                <a:custGeom>
                  <a:avLst/>
                  <a:gdLst>
                    <a:gd name="T0" fmla="*/ 6 w 38"/>
                    <a:gd name="T1" fmla="*/ 36 h 36"/>
                    <a:gd name="T2" fmla="*/ 6 w 38"/>
                    <a:gd name="T3" fmla="*/ 36 h 36"/>
                    <a:gd name="T4" fmla="*/ 3 w 38"/>
                    <a:gd name="T5" fmla="*/ 33 h 36"/>
                    <a:gd name="T6" fmla="*/ 0 w 38"/>
                    <a:gd name="T7" fmla="*/ 30 h 36"/>
                    <a:gd name="T8" fmla="*/ 0 w 38"/>
                    <a:gd name="T9" fmla="*/ 30 h 36"/>
                    <a:gd name="T10" fmla="*/ 3 w 38"/>
                    <a:gd name="T11" fmla="*/ 26 h 36"/>
                    <a:gd name="T12" fmla="*/ 6 w 38"/>
                    <a:gd name="T13" fmla="*/ 23 h 36"/>
                    <a:gd name="T14" fmla="*/ 6 w 38"/>
                    <a:gd name="T15" fmla="*/ 23 h 36"/>
                    <a:gd name="T16" fmla="*/ 13 w 38"/>
                    <a:gd name="T17" fmla="*/ 23 h 36"/>
                    <a:gd name="T18" fmla="*/ 19 w 38"/>
                    <a:gd name="T19" fmla="*/ 17 h 36"/>
                    <a:gd name="T20" fmla="*/ 22 w 38"/>
                    <a:gd name="T21" fmla="*/ 13 h 36"/>
                    <a:gd name="T22" fmla="*/ 25 w 38"/>
                    <a:gd name="T23" fmla="*/ 4 h 36"/>
                    <a:gd name="T24" fmla="*/ 25 w 38"/>
                    <a:gd name="T25" fmla="*/ 4 h 36"/>
                    <a:gd name="T26" fmla="*/ 25 w 38"/>
                    <a:gd name="T27" fmla="*/ 0 h 36"/>
                    <a:gd name="T28" fmla="*/ 32 w 38"/>
                    <a:gd name="T29" fmla="*/ 0 h 36"/>
                    <a:gd name="T30" fmla="*/ 32 w 38"/>
                    <a:gd name="T31" fmla="*/ 0 h 36"/>
                    <a:gd name="T32" fmla="*/ 35 w 38"/>
                    <a:gd name="T33" fmla="*/ 0 h 36"/>
                    <a:gd name="T34" fmla="*/ 38 w 38"/>
                    <a:gd name="T35" fmla="*/ 4 h 36"/>
                    <a:gd name="T36" fmla="*/ 38 w 38"/>
                    <a:gd name="T37" fmla="*/ 4 h 36"/>
                    <a:gd name="T38" fmla="*/ 35 w 38"/>
                    <a:gd name="T39" fmla="*/ 17 h 36"/>
                    <a:gd name="T40" fmla="*/ 29 w 38"/>
                    <a:gd name="T41" fmla="*/ 26 h 36"/>
                    <a:gd name="T42" fmla="*/ 19 w 38"/>
                    <a:gd name="T43" fmla="*/ 33 h 36"/>
                    <a:gd name="T44" fmla="*/ 6 w 38"/>
                    <a:gd name="T45" fmla="*/ 36 h 36"/>
                    <a:gd name="T46" fmla="*/ 6 w 38"/>
                    <a:gd name="T4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36">
                      <a:moveTo>
                        <a:pt x="6" y="36"/>
                      </a:moveTo>
                      <a:lnTo>
                        <a:pt x="6" y="36"/>
                      </a:lnTo>
                      <a:lnTo>
                        <a:pt x="3" y="33"/>
                      </a:lnTo>
                      <a:lnTo>
                        <a:pt x="0" y="30"/>
                      </a:lnTo>
                      <a:lnTo>
                        <a:pt x="0" y="30"/>
                      </a:lnTo>
                      <a:lnTo>
                        <a:pt x="3" y="26"/>
                      </a:lnTo>
                      <a:lnTo>
                        <a:pt x="6" y="23"/>
                      </a:lnTo>
                      <a:lnTo>
                        <a:pt x="6" y="23"/>
                      </a:lnTo>
                      <a:lnTo>
                        <a:pt x="13" y="23"/>
                      </a:lnTo>
                      <a:lnTo>
                        <a:pt x="19" y="17"/>
                      </a:lnTo>
                      <a:lnTo>
                        <a:pt x="22" y="13"/>
                      </a:lnTo>
                      <a:lnTo>
                        <a:pt x="25" y="4"/>
                      </a:lnTo>
                      <a:lnTo>
                        <a:pt x="25" y="4"/>
                      </a:lnTo>
                      <a:lnTo>
                        <a:pt x="25" y="0"/>
                      </a:lnTo>
                      <a:lnTo>
                        <a:pt x="32" y="0"/>
                      </a:lnTo>
                      <a:lnTo>
                        <a:pt x="32" y="0"/>
                      </a:lnTo>
                      <a:lnTo>
                        <a:pt x="35" y="0"/>
                      </a:lnTo>
                      <a:lnTo>
                        <a:pt x="38" y="4"/>
                      </a:lnTo>
                      <a:lnTo>
                        <a:pt x="38" y="4"/>
                      </a:lnTo>
                      <a:lnTo>
                        <a:pt x="35" y="17"/>
                      </a:lnTo>
                      <a:lnTo>
                        <a:pt x="29" y="26"/>
                      </a:lnTo>
                      <a:lnTo>
                        <a:pt x="19" y="33"/>
                      </a:lnTo>
                      <a:lnTo>
                        <a:pt x="6" y="36"/>
                      </a:lnTo>
                      <a:lnTo>
                        <a:pt x="6"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55" name="Freeform 89">
                  <a:extLst>
                    <a:ext uri="{FF2B5EF4-FFF2-40B4-BE49-F238E27FC236}">
                      <a16:creationId xmlns:a16="http://schemas.microsoft.com/office/drawing/2014/main" id="{84CFF704-2371-4EE5-A18D-6FFA42A98EC4}"/>
                    </a:ext>
                  </a:extLst>
                </p:cNvPr>
                <p:cNvSpPr>
                  <a:spLocks/>
                </p:cNvSpPr>
                <p:nvPr userDrawn="1"/>
              </p:nvSpPr>
              <p:spPr bwMode="auto">
                <a:xfrm>
                  <a:off x="4792100" y="884121"/>
                  <a:ext cx="34616" cy="12500"/>
                </a:xfrm>
                <a:custGeom>
                  <a:avLst/>
                  <a:gdLst>
                    <a:gd name="T0" fmla="*/ 29 w 36"/>
                    <a:gd name="T1" fmla="*/ 13 h 13"/>
                    <a:gd name="T2" fmla="*/ 6 w 36"/>
                    <a:gd name="T3" fmla="*/ 13 h 13"/>
                    <a:gd name="T4" fmla="*/ 6 w 36"/>
                    <a:gd name="T5" fmla="*/ 13 h 13"/>
                    <a:gd name="T6" fmla="*/ 0 w 36"/>
                    <a:gd name="T7" fmla="*/ 10 h 13"/>
                    <a:gd name="T8" fmla="*/ 0 w 36"/>
                    <a:gd name="T9" fmla="*/ 7 h 13"/>
                    <a:gd name="T10" fmla="*/ 0 w 36"/>
                    <a:gd name="T11" fmla="*/ 7 h 13"/>
                    <a:gd name="T12" fmla="*/ 0 w 36"/>
                    <a:gd name="T13" fmla="*/ 3 h 13"/>
                    <a:gd name="T14" fmla="*/ 6 w 36"/>
                    <a:gd name="T15" fmla="*/ 0 h 13"/>
                    <a:gd name="T16" fmla="*/ 29 w 36"/>
                    <a:gd name="T17" fmla="*/ 0 h 13"/>
                    <a:gd name="T18" fmla="*/ 29 w 36"/>
                    <a:gd name="T19" fmla="*/ 0 h 13"/>
                    <a:gd name="T20" fmla="*/ 32 w 36"/>
                    <a:gd name="T21" fmla="*/ 3 h 13"/>
                    <a:gd name="T22" fmla="*/ 36 w 36"/>
                    <a:gd name="T23" fmla="*/ 7 h 13"/>
                    <a:gd name="T24" fmla="*/ 36 w 36"/>
                    <a:gd name="T25" fmla="*/ 7 h 13"/>
                    <a:gd name="T26" fmla="*/ 32 w 36"/>
                    <a:gd name="T27" fmla="*/ 10 h 13"/>
                    <a:gd name="T28" fmla="*/ 29 w 36"/>
                    <a:gd name="T29" fmla="*/ 13 h 13"/>
                    <a:gd name="T30" fmla="*/ 29 w 36"/>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13">
                      <a:moveTo>
                        <a:pt x="29" y="13"/>
                      </a:moveTo>
                      <a:lnTo>
                        <a:pt x="6" y="13"/>
                      </a:lnTo>
                      <a:lnTo>
                        <a:pt x="6" y="13"/>
                      </a:lnTo>
                      <a:lnTo>
                        <a:pt x="0" y="10"/>
                      </a:lnTo>
                      <a:lnTo>
                        <a:pt x="0" y="7"/>
                      </a:lnTo>
                      <a:lnTo>
                        <a:pt x="0" y="7"/>
                      </a:lnTo>
                      <a:lnTo>
                        <a:pt x="0" y="3"/>
                      </a:lnTo>
                      <a:lnTo>
                        <a:pt x="6" y="0"/>
                      </a:lnTo>
                      <a:lnTo>
                        <a:pt x="29" y="0"/>
                      </a:lnTo>
                      <a:lnTo>
                        <a:pt x="29" y="0"/>
                      </a:lnTo>
                      <a:lnTo>
                        <a:pt x="32" y="3"/>
                      </a:lnTo>
                      <a:lnTo>
                        <a:pt x="36" y="7"/>
                      </a:lnTo>
                      <a:lnTo>
                        <a:pt x="36" y="7"/>
                      </a:lnTo>
                      <a:lnTo>
                        <a:pt x="32" y="10"/>
                      </a:lnTo>
                      <a:lnTo>
                        <a:pt x="29" y="13"/>
                      </a:lnTo>
                      <a:lnTo>
                        <a:pt x="29"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56" name="Freeform 90">
                  <a:extLst>
                    <a:ext uri="{FF2B5EF4-FFF2-40B4-BE49-F238E27FC236}">
                      <a16:creationId xmlns:a16="http://schemas.microsoft.com/office/drawing/2014/main" id="{13612E42-065E-4D75-8B1F-120D4F2421FA}"/>
                    </a:ext>
                  </a:extLst>
                </p:cNvPr>
                <p:cNvSpPr>
                  <a:spLocks/>
                </p:cNvSpPr>
                <p:nvPr userDrawn="1"/>
              </p:nvSpPr>
              <p:spPr bwMode="auto">
                <a:xfrm>
                  <a:off x="4814216" y="837966"/>
                  <a:ext cx="36539" cy="11539"/>
                </a:xfrm>
                <a:custGeom>
                  <a:avLst/>
                  <a:gdLst>
                    <a:gd name="T0" fmla="*/ 32 w 38"/>
                    <a:gd name="T1" fmla="*/ 12 h 12"/>
                    <a:gd name="T2" fmla="*/ 6 w 38"/>
                    <a:gd name="T3" fmla="*/ 12 h 12"/>
                    <a:gd name="T4" fmla="*/ 6 w 38"/>
                    <a:gd name="T5" fmla="*/ 12 h 12"/>
                    <a:gd name="T6" fmla="*/ 3 w 38"/>
                    <a:gd name="T7" fmla="*/ 9 h 12"/>
                    <a:gd name="T8" fmla="*/ 0 w 38"/>
                    <a:gd name="T9" fmla="*/ 6 h 12"/>
                    <a:gd name="T10" fmla="*/ 0 w 38"/>
                    <a:gd name="T11" fmla="*/ 6 h 12"/>
                    <a:gd name="T12" fmla="*/ 3 w 38"/>
                    <a:gd name="T13" fmla="*/ 3 h 12"/>
                    <a:gd name="T14" fmla="*/ 6 w 38"/>
                    <a:gd name="T15" fmla="*/ 0 h 12"/>
                    <a:gd name="T16" fmla="*/ 32 w 38"/>
                    <a:gd name="T17" fmla="*/ 0 h 12"/>
                    <a:gd name="T18" fmla="*/ 32 w 38"/>
                    <a:gd name="T19" fmla="*/ 0 h 12"/>
                    <a:gd name="T20" fmla="*/ 35 w 38"/>
                    <a:gd name="T21" fmla="*/ 3 h 12"/>
                    <a:gd name="T22" fmla="*/ 38 w 38"/>
                    <a:gd name="T23" fmla="*/ 6 h 12"/>
                    <a:gd name="T24" fmla="*/ 38 w 38"/>
                    <a:gd name="T25" fmla="*/ 6 h 12"/>
                    <a:gd name="T26" fmla="*/ 35 w 38"/>
                    <a:gd name="T27" fmla="*/ 9 h 12"/>
                    <a:gd name="T28" fmla="*/ 32 w 38"/>
                    <a:gd name="T29" fmla="*/ 12 h 12"/>
                    <a:gd name="T30" fmla="*/ 32 w 3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12">
                      <a:moveTo>
                        <a:pt x="32" y="12"/>
                      </a:moveTo>
                      <a:lnTo>
                        <a:pt x="6" y="12"/>
                      </a:lnTo>
                      <a:lnTo>
                        <a:pt x="6" y="12"/>
                      </a:lnTo>
                      <a:lnTo>
                        <a:pt x="3" y="9"/>
                      </a:lnTo>
                      <a:lnTo>
                        <a:pt x="0" y="6"/>
                      </a:lnTo>
                      <a:lnTo>
                        <a:pt x="0" y="6"/>
                      </a:lnTo>
                      <a:lnTo>
                        <a:pt x="3" y="3"/>
                      </a:lnTo>
                      <a:lnTo>
                        <a:pt x="6" y="0"/>
                      </a:lnTo>
                      <a:lnTo>
                        <a:pt x="32" y="0"/>
                      </a:lnTo>
                      <a:lnTo>
                        <a:pt x="32" y="0"/>
                      </a:lnTo>
                      <a:lnTo>
                        <a:pt x="35" y="3"/>
                      </a:lnTo>
                      <a:lnTo>
                        <a:pt x="38" y="6"/>
                      </a:lnTo>
                      <a:lnTo>
                        <a:pt x="38" y="6"/>
                      </a:lnTo>
                      <a:lnTo>
                        <a:pt x="35" y="9"/>
                      </a:lnTo>
                      <a:lnTo>
                        <a:pt x="32" y="12"/>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57" name="Freeform 91">
                  <a:extLst>
                    <a:ext uri="{FF2B5EF4-FFF2-40B4-BE49-F238E27FC236}">
                      <a16:creationId xmlns:a16="http://schemas.microsoft.com/office/drawing/2014/main" id="{C89C90B9-9701-40B5-91AF-B6D81D76A04E}"/>
                    </a:ext>
                  </a:extLst>
                </p:cNvPr>
                <p:cNvSpPr>
                  <a:spLocks/>
                </p:cNvSpPr>
                <p:nvPr userDrawn="1"/>
              </p:nvSpPr>
              <p:spPr bwMode="auto">
                <a:xfrm>
                  <a:off x="4814216" y="367764"/>
                  <a:ext cx="36539" cy="12500"/>
                </a:xfrm>
                <a:custGeom>
                  <a:avLst/>
                  <a:gdLst>
                    <a:gd name="T0" fmla="*/ 32 w 38"/>
                    <a:gd name="T1" fmla="*/ 13 h 13"/>
                    <a:gd name="T2" fmla="*/ 6 w 38"/>
                    <a:gd name="T3" fmla="*/ 13 h 13"/>
                    <a:gd name="T4" fmla="*/ 6 w 38"/>
                    <a:gd name="T5" fmla="*/ 13 h 13"/>
                    <a:gd name="T6" fmla="*/ 3 w 38"/>
                    <a:gd name="T7" fmla="*/ 9 h 13"/>
                    <a:gd name="T8" fmla="*/ 0 w 38"/>
                    <a:gd name="T9" fmla="*/ 6 h 13"/>
                    <a:gd name="T10" fmla="*/ 0 w 38"/>
                    <a:gd name="T11" fmla="*/ 6 h 13"/>
                    <a:gd name="T12" fmla="*/ 3 w 38"/>
                    <a:gd name="T13" fmla="*/ 3 h 13"/>
                    <a:gd name="T14" fmla="*/ 6 w 38"/>
                    <a:gd name="T15" fmla="*/ 0 h 13"/>
                    <a:gd name="T16" fmla="*/ 32 w 38"/>
                    <a:gd name="T17" fmla="*/ 0 h 13"/>
                    <a:gd name="T18" fmla="*/ 32 w 38"/>
                    <a:gd name="T19" fmla="*/ 0 h 13"/>
                    <a:gd name="T20" fmla="*/ 35 w 38"/>
                    <a:gd name="T21" fmla="*/ 3 h 13"/>
                    <a:gd name="T22" fmla="*/ 38 w 38"/>
                    <a:gd name="T23" fmla="*/ 6 h 13"/>
                    <a:gd name="T24" fmla="*/ 38 w 38"/>
                    <a:gd name="T25" fmla="*/ 6 h 13"/>
                    <a:gd name="T26" fmla="*/ 35 w 38"/>
                    <a:gd name="T27" fmla="*/ 9 h 13"/>
                    <a:gd name="T28" fmla="*/ 32 w 38"/>
                    <a:gd name="T29" fmla="*/ 13 h 13"/>
                    <a:gd name="T30" fmla="*/ 32 w 38"/>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13">
                      <a:moveTo>
                        <a:pt x="32" y="13"/>
                      </a:moveTo>
                      <a:lnTo>
                        <a:pt x="6" y="13"/>
                      </a:lnTo>
                      <a:lnTo>
                        <a:pt x="6" y="13"/>
                      </a:lnTo>
                      <a:lnTo>
                        <a:pt x="3" y="9"/>
                      </a:lnTo>
                      <a:lnTo>
                        <a:pt x="0" y="6"/>
                      </a:lnTo>
                      <a:lnTo>
                        <a:pt x="0" y="6"/>
                      </a:lnTo>
                      <a:lnTo>
                        <a:pt x="3" y="3"/>
                      </a:lnTo>
                      <a:lnTo>
                        <a:pt x="6" y="0"/>
                      </a:lnTo>
                      <a:lnTo>
                        <a:pt x="32" y="0"/>
                      </a:lnTo>
                      <a:lnTo>
                        <a:pt x="32" y="0"/>
                      </a:lnTo>
                      <a:lnTo>
                        <a:pt x="35" y="3"/>
                      </a:lnTo>
                      <a:lnTo>
                        <a:pt x="38" y="6"/>
                      </a:lnTo>
                      <a:lnTo>
                        <a:pt x="38" y="6"/>
                      </a:lnTo>
                      <a:lnTo>
                        <a:pt x="35" y="9"/>
                      </a:lnTo>
                      <a:lnTo>
                        <a:pt x="32" y="13"/>
                      </a:lnTo>
                      <a:lnTo>
                        <a:pt x="3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58" name="Freeform 92">
                  <a:extLst>
                    <a:ext uri="{FF2B5EF4-FFF2-40B4-BE49-F238E27FC236}">
                      <a16:creationId xmlns:a16="http://schemas.microsoft.com/office/drawing/2014/main" id="{9BE2429A-00A6-4A70-8124-AD6F6370610C}"/>
                    </a:ext>
                  </a:extLst>
                </p:cNvPr>
                <p:cNvSpPr>
                  <a:spLocks noEditPoints="1"/>
                </p:cNvSpPr>
                <p:nvPr userDrawn="1"/>
              </p:nvSpPr>
              <p:spPr bwMode="auto">
                <a:xfrm>
                  <a:off x="5283456" y="367764"/>
                  <a:ext cx="130772" cy="528857"/>
                </a:xfrm>
                <a:custGeom>
                  <a:avLst/>
                  <a:gdLst>
                    <a:gd name="T0" fmla="*/ 130 w 136"/>
                    <a:gd name="T1" fmla="*/ 550 h 550"/>
                    <a:gd name="T2" fmla="*/ 7 w 136"/>
                    <a:gd name="T3" fmla="*/ 550 h 550"/>
                    <a:gd name="T4" fmla="*/ 7 w 136"/>
                    <a:gd name="T5" fmla="*/ 550 h 550"/>
                    <a:gd name="T6" fmla="*/ 3 w 136"/>
                    <a:gd name="T7" fmla="*/ 547 h 550"/>
                    <a:gd name="T8" fmla="*/ 0 w 136"/>
                    <a:gd name="T9" fmla="*/ 544 h 550"/>
                    <a:gd name="T10" fmla="*/ 0 w 136"/>
                    <a:gd name="T11" fmla="*/ 55 h 550"/>
                    <a:gd name="T12" fmla="*/ 0 w 136"/>
                    <a:gd name="T13" fmla="*/ 55 h 550"/>
                    <a:gd name="T14" fmla="*/ 0 w 136"/>
                    <a:gd name="T15" fmla="*/ 52 h 550"/>
                    <a:gd name="T16" fmla="*/ 3 w 136"/>
                    <a:gd name="T17" fmla="*/ 48 h 550"/>
                    <a:gd name="T18" fmla="*/ 126 w 136"/>
                    <a:gd name="T19" fmla="*/ 0 h 550"/>
                    <a:gd name="T20" fmla="*/ 126 w 136"/>
                    <a:gd name="T21" fmla="*/ 0 h 550"/>
                    <a:gd name="T22" fmla="*/ 133 w 136"/>
                    <a:gd name="T23" fmla="*/ 0 h 550"/>
                    <a:gd name="T24" fmla="*/ 133 w 136"/>
                    <a:gd name="T25" fmla="*/ 0 h 550"/>
                    <a:gd name="T26" fmla="*/ 136 w 136"/>
                    <a:gd name="T27" fmla="*/ 6 h 550"/>
                    <a:gd name="T28" fmla="*/ 136 w 136"/>
                    <a:gd name="T29" fmla="*/ 544 h 550"/>
                    <a:gd name="T30" fmla="*/ 136 w 136"/>
                    <a:gd name="T31" fmla="*/ 544 h 550"/>
                    <a:gd name="T32" fmla="*/ 133 w 136"/>
                    <a:gd name="T33" fmla="*/ 547 h 550"/>
                    <a:gd name="T34" fmla="*/ 130 w 136"/>
                    <a:gd name="T35" fmla="*/ 550 h 550"/>
                    <a:gd name="T36" fmla="*/ 130 w 136"/>
                    <a:gd name="T37" fmla="*/ 550 h 550"/>
                    <a:gd name="T38" fmla="*/ 13 w 136"/>
                    <a:gd name="T39" fmla="*/ 537 h 550"/>
                    <a:gd name="T40" fmla="*/ 123 w 136"/>
                    <a:gd name="T41" fmla="*/ 537 h 550"/>
                    <a:gd name="T42" fmla="*/ 123 w 136"/>
                    <a:gd name="T43" fmla="*/ 16 h 550"/>
                    <a:gd name="T44" fmla="*/ 13 w 136"/>
                    <a:gd name="T45" fmla="*/ 58 h 550"/>
                    <a:gd name="T46" fmla="*/ 13 w 136"/>
                    <a:gd name="T47" fmla="*/ 5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550">
                      <a:moveTo>
                        <a:pt x="130" y="550"/>
                      </a:moveTo>
                      <a:lnTo>
                        <a:pt x="7" y="550"/>
                      </a:lnTo>
                      <a:lnTo>
                        <a:pt x="7" y="550"/>
                      </a:lnTo>
                      <a:lnTo>
                        <a:pt x="3" y="547"/>
                      </a:lnTo>
                      <a:lnTo>
                        <a:pt x="0" y="544"/>
                      </a:lnTo>
                      <a:lnTo>
                        <a:pt x="0" y="55"/>
                      </a:lnTo>
                      <a:lnTo>
                        <a:pt x="0" y="55"/>
                      </a:lnTo>
                      <a:lnTo>
                        <a:pt x="0" y="52"/>
                      </a:lnTo>
                      <a:lnTo>
                        <a:pt x="3" y="48"/>
                      </a:lnTo>
                      <a:lnTo>
                        <a:pt x="126" y="0"/>
                      </a:lnTo>
                      <a:lnTo>
                        <a:pt x="126" y="0"/>
                      </a:lnTo>
                      <a:lnTo>
                        <a:pt x="133" y="0"/>
                      </a:lnTo>
                      <a:lnTo>
                        <a:pt x="133" y="0"/>
                      </a:lnTo>
                      <a:lnTo>
                        <a:pt x="136" y="6"/>
                      </a:lnTo>
                      <a:lnTo>
                        <a:pt x="136" y="544"/>
                      </a:lnTo>
                      <a:lnTo>
                        <a:pt x="136" y="544"/>
                      </a:lnTo>
                      <a:lnTo>
                        <a:pt x="133" y="547"/>
                      </a:lnTo>
                      <a:lnTo>
                        <a:pt x="130" y="550"/>
                      </a:lnTo>
                      <a:lnTo>
                        <a:pt x="130" y="550"/>
                      </a:lnTo>
                      <a:close/>
                      <a:moveTo>
                        <a:pt x="13" y="537"/>
                      </a:moveTo>
                      <a:lnTo>
                        <a:pt x="123" y="537"/>
                      </a:lnTo>
                      <a:lnTo>
                        <a:pt x="123" y="16"/>
                      </a:lnTo>
                      <a:lnTo>
                        <a:pt x="13" y="58"/>
                      </a:lnTo>
                      <a:lnTo>
                        <a:pt x="13" y="5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59" name="Freeform 93">
                  <a:extLst>
                    <a:ext uri="{FF2B5EF4-FFF2-40B4-BE49-F238E27FC236}">
                      <a16:creationId xmlns:a16="http://schemas.microsoft.com/office/drawing/2014/main" id="{61068819-DB40-4ED0-ABF0-58E99FBE9A43}"/>
                    </a:ext>
                  </a:extLst>
                </p:cNvPr>
                <p:cNvSpPr>
                  <a:spLocks/>
                </p:cNvSpPr>
                <p:nvPr userDrawn="1"/>
              </p:nvSpPr>
              <p:spPr bwMode="auto">
                <a:xfrm>
                  <a:off x="5641156" y="348532"/>
                  <a:ext cx="588473" cy="354815"/>
                </a:xfrm>
                <a:custGeom>
                  <a:avLst/>
                  <a:gdLst>
                    <a:gd name="T0" fmla="*/ 0 w 612"/>
                    <a:gd name="T1" fmla="*/ 369 h 369"/>
                    <a:gd name="T2" fmla="*/ 0 w 612"/>
                    <a:gd name="T3" fmla="*/ 26 h 369"/>
                    <a:gd name="T4" fmla="*/ 0 w 612"/>
                    <a:gd name="T5" fmla="*/ 26 h 369"/>
                    <a:gd name="T6" fmla="*/ 3 w 612"/>
                    <a:gd name="T7" fmla="*/ 17 h 369"/>
                    <a:gd name="T8" fmla="*/ 7 w 612"/>
                    <a:gd name="T9" fmla="*/ 10 h 369"/>
                    <a:gd name="T10" fmla="*/ 16 w 612"/>
                    <a:gd name="T11" fmla="*/ 4 h 369"/>
                    <a:gd name="T12" fmla="*/ 26 w 612"/>
                    <a:gd name="T13" fmla="*/ 0 h 369"/>
                    <a:gd name="T14" fmla="*/ 586 w 612"/>
                    <a:gd name="T15" fmla="*/ 0 h 369"/>
                    <a:gd name="T16" fmla="*/ 586 w 612"/>
                    <a:gd name="T17" fmla="*/ 0 h 369"/>
                    <a:gd name="T18" fmla="*/ 596 w 612"/>
                    <a:gd name="T19" fmla="*/ 4 h 369"/>
                    <a:gd name="T20" fmla="*/ 605 w 612"/>
                    <a:gd name="T21" fmla="*/ 10 h 369"/>
                    <a:gd name="T22" fmla="*/ 608 w 612"/>
                    <a:gd name="T23" fmla="*/ 17 h 369"/>
                    <a:gd name="T24" fmla="*/ 612 w 612"/>
                    <a:gd name="T25" fmla="*/ 26 h 369"/>
                    <a:gd name="T26" fmla="*/ 612 w 612"/>
                    <a:gd name="T27" fmla="*/ 369 h 369"/>
                    <a:gd name="T28" fmla="*/ 0 w 612"/>
                    <a:gd name="T29" fmla="*/ 36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2" h="369">
                      <a:moveTo>
                        <a:pt x="0" y="369"/>
                      </a:moveTo>
                      <a:lnTo>
                        <a:pt x="0" y="26"/>
                      </a:lnTo>
                      <a:lnTo>
                        <a:pt x="0" y="26"/>
                      </a:lnTo>
                      <a:lnTo>
                        <a:pt x="3" y="17"/>
                      </a:lnTo>
                      <a:lnTo>
                        <a:pt x="7" y="10"/>
                      </a:lnTo>
                      <a:lnTo>
                        <a:pt x="16" y="4"/>
                      </a:lnTo>
                      <a:lnTo>
                        <a:pt x="26" y="0"/>
                      </a:lnTo>
                      <a:lnTo>
                        <a:pt x="586" y="0"/>
                      </a:lnTo>
                      <a:lnTo>
                        <a:pt x="586" y="0"/>
                      </a:lnTo>
                      <a:lnTo>
                        <a:pt x="596" y="4"/>
                      </a:lnTo>
                      <a:lnTo>
                        <a:pt x="605" y="10"/>
                      </a:lnTo>
                      <a:lnTo>
                        <a:pt x="608" y="17"/>
                      </a:lnTo>
                      <a:lnTo>
                        <a:pt x="612" y="26"/>
                      </a:lnTo>
                      <a:lnTo>
                        <a:pt x="612" y="369"/>
                      </a:lnTo>
                      <a:lnTo>
                        <a:pt x="0" y="369"/>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60" name="Rectangle 94">
                  <a:extLst>
                    <a:ext uri="{FF2B5EF4-FFF2-40B4-BE49-F238E27FC236}">
                      <a16:creationId xmlns:a16="http://schemas.microsoft.com/office/drawing/2014/main" id="{2849B4E6-B729-4600-8AA1-97A12605F4E1}"/>
                    </a:ext>
                  </a:extLst>
                </p:cNvPr>
                <p:cNvSpPr>
                  <a:spLocks noChangeArrowheads="1"/>
                </p:cNvSpPr>
                <p:nvPr userDrawn="1"/>
              </p:nvSpPr>
              <p:spPr bwMode="auto">
                <a:xfrm>
                  <a:off x="5666156" y="373533"/>
                  <a:ext cx="538472" cy="304814"/>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61" name="Freeform 95">
                  <a:extLst>
                    <a:ext uri="{FF2B5EF4-FFF2-40B4-BE49-F238E27FC236}">
                      <a16:creationId xmlns:a16="http://schemas.microsoft.com/office/drawing/2014/main" id="{A35C68A4-EED3-4608-8966-ACB0058DBB54}"/>
                    </a:ext>
                  </a:extLst>
                </p:cNvPr>
                <p:cNvSpPr>
                  <a:spLocks/>
                </p:cNvSpPr>
                <p:nvPr userDrawn="1"/>
              </p:nvSpPr>
              <p:spPr bwMode="auto">
                <a:xfrm>
                  <a:off x="5865199" y="772580"/>
                  <a:ext cx="140387" cy="93271"/>
                </a:xfrm>
                <a:custGeom>
                  <a:avLst/>
                  <a:gdLst>
                    <a:gd name="T0" fmla="*/ 146 w 146"/>
                    <a:gd name="T1" fmla="*/ 97 h 97"/>
                    <a:gd name="T2" fmla="*/ 133 w 146"/>
                    <a:gd name="T3" fmla="*/ 0 h 97"/>
                    <a:gd name="T4" fmla="*/ 13 w 146"/>
                    <a:gd name="T5" fmla="*/ 0 h 97"/>
                    <a:gd name="T6" fmla="*/ 0 w 146"/>
                    <a:gd name="T7" fmla="*/ 97 h 97"/>
                    <a:gd name="T8" fmla="*/ 146 w 146"/>
                    <a:gd name="T9" fmla="*/ 97 h 97"/>
                  </a:gdLst>
                  <a:ahLst/>
                  <a:cxnLst>
                    <a:cxn ang="0">
                      <a:pos x="T0" y="T1"/>
                    </a:cxn>
                    <a:cxn ang="0">
                      <a:pos x="T2" y="T3"/>
                    </a:cxn>
                    <a:cxn ang="0">
                      <a:pos x="T4" y="T5"/>
                    </a:cxn>
                    <a:cxn ang="0">
                      <a:pos x="T6" y="T7"/>
                    </a:cxn>
                    <a:cxn ang="0">
                      <a:pos x="T8" y="T9"/>
                    </a:cxn>
                  </a:cxnLst>
                  <a:rect l="0" t="0" r="r" b="b"/>
                  <a:pathLst>
                    <a:path w="146" h="97">
                      <a:moveTo>
                        <a:pt x="146" y="97"/>
                      </a:moveTo>
                      <a:lnTo>
                        <a:pt x="133" y="0"/>
                      </a:lnTo>
                      <a:lnTo>
                        <a:pt x="13" y="0"/>
                      </a:lnTo>
                      <a:lnTo>
                        <a:pt x="0" y="97"/>
                      </a:lnTo>
                      <a:lnTo>
                        <a:pt x="146" y="97"/>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62" name="Rectangle 96">
                  <a:extLst>
                    <a:ext uri="{FF2B5EF4-FFF2-40B4-BE49-F238E27FC236}">
                      <a16:creationId xmlns:a16="http://schemas.microsoft.com/office/drawing/2014/main" id="{00E97BFD-DC22-4CE2-B0C7-9170E1923B93}"/>
                    </a:ext>
                  </a:extLst>
                </p:cNvPr>
                <p:cNvSpPr>
                  <a:spLocks noChangeArrowheads="1"/>
                </p:cNvSpPr>
                <p:nvPr userDrawn="1"/>
              </p:nvSpPr>
              <p:spPr bwMode="auto">
                <a:xfrm>
                  <a:off x="5827698" y="865851"/>
                  <a:ext cx="211543" cy="25001"/>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63" name="Freeform 97">
                  <a:extLst>
                    <a:ext uri="{FF2B5EF4-FFF2-40B4-BE49-F238E27FC236}">
                      <a16:creationId xmlns:a16="http://schemas.microsoft.com/office/drawing/2014/main" id="{A8527B2B-32ED-4EA4-9F6B-7D0E8A8E6A0A}"/>
                    </a:ext>
                  </a:extLst>
                </p:cNvPr>
                <p:cNvSpPr>
                  <a:spLocks/>
                </p:cNvSpPr>
                <p:nvPr userDrawn="1"/>
              </p:nvSpPr>
              <p:spPr bwMode="auto">
                <a:xfrm>
                  <a:off x="5641156" y="703348"/>
                  <a:ext cx="588473" cy="69232"/>
                </a:xfrm>
                <a:custGeom>
                  <a:avLst/>
                  <a:gdLst>
                    <a:gd name="T0" fmla="*/ 0 w 612"/>
                    <a:gd name="T1" fmla="*/ 0 h 72"/>
                    <a:gd name="T2" fmla="*/ 0 w 612"/>
                    <a:gd name="T3" fmla="*/ 49 h 72"/>
                    <a:gd name="T4" fmla="*/ 0 w 612"/>
                    <a:gd name="T5" fmla="*/ 49 h 72"/>
                    <a:gd name="T6" fmla="*/ 3 w 612"/>
                    <a:gd name="T7" fmla="*/ 59 h 72"/>
                    <a:gd name="T8" fmla="*/ 7 w 612"/>
                    <a:gd name="T9" fmla="*/ 65 h 72"/>
                    <a:gd name="T10" fmla="*/ 16 w 612"/>
                    <a:gd name="T11" fmla="*/ 72 h 72"/>
                    <a:gd name="T12" fmla="*/ 26 w 612"/>
                    <a:gd name="T13" fmla="*/ 72 h 72"/>
                    <a:gd name="T14" fmla="*/ 586 w 612"/>
                    <a:gd name="T15" fmla="*/ 72 h 72"/>
                    <a:gd name="T16" fmla="*/ 586 w 612"/>
                    <a:gd name="T17" fmla="*/ 72 h 72"/>
                    <a:gd name="T18" fmla="*/ 596 w 612"/>
                    <a:gd name="T19" fmla="*/ 72 h 72"/>
                    <a:gd name="T20" fmla="*/ 605 w 612"/>
                    <a:gd name="T21" fmla="*/ 65 h 72"/>
                    <a:gd name="T22" fmla="*/ 608 w 612"/>
                    <a:gd name="T23" fmla="*/ 59 h 72"/>
                    <a:gd name="T24" fmla="*/ 612 w 612"/>
                    <a:gd name="T25" fmla="*/ 49 h 72"/>
                    <a:gd name="T26" fmla="*/ 612 w 612"/>
                    <a:gd name="T27" fmla="*/ 0 h 72"/>
                    <a:gd name="T28" fmla="*/ 0 w 612"/>
                    <a:gd name="T2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2" h="72">
                      <a:moveTo>
                        <a:pt x="0" y="0"/>
                      </a:moveTo>
                      <a:lnTo>
                        <a:pt x="0" y="49"/>
                      </a:lnTo>
                      <a:lnTo>
                        <a:pt x="0" y="49"/>
                      </a:lnTo>
                      <a:lnTo>
                        <a:pt x="3" y="59"/>
                      </a:lnTo>
                      <a:lnTo>
                        <a:pt x="7" y="65"/>
                      </a:lnTo>
                      <a:lnTo>
                        <a:pt x="16" y="72"/>
                      </a:lnTo>
                      <a:lnTo>
                        <a:pt x="26" y="72"/>
                      </a:lnTo>
                      <a:lnTo>
                        <a:pt x="586" y="72"/>
                      </a:lnTo>
                      <a:lnTo>
                        <a:pt x="586" y="72"/>
                      </a:lnTo>
                      <a:lnTo>
                        <a:pt x="596" y="72"/>
                      </a:lnTo>
                      <a:lnTo>
                        <a:pt x="605" y="65"/>
                      </a:lnTo>
                      <a:lnTo>
                        <a:pt x="608" y="59"/>
                      </a:lnTo>
                      <a:lnTo>
                        <a:pt x="612" y="49"/>
                      </a:lnTo>
                      <a:lnTo>
                        <a:pt x="612" y="0"/>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64" name="Freeform 98">
                  <a:extLst>
                    <a:ext uri="{FF2B5EF4-FFF2-40B4-BE49-F238E27FC236}">
                      <a16:creationId xmlns:a16="http://schemas.microsoft.com/office/drawing/2014/main" id="{B1D71181-4508-486D-8C54-F2CAD0F585CA}"/>
                    </a:ext>
                  </a:extLst>
                </p:cNvPr>
                <p:cNvSpPr>
                  <a:spLocks noEditPoints="1"/>
                </p:cNvSpPr>
                <p:nvPr userDrawn="1"/>
              </p:nvSpPr>
              <p:spPr bwMode="auto">
                <a:xfrm>
                  <a:off x="5660387" y="367764"/>
                  <a:ext cx="550011" cy="317314"/>
                </a:xfrm>
                <a:custGeom>
                  <a:avLst/>
                  <a:gdLst>
                    <a:gd name="T0" fmla="*/ 566 w 572"/>
                    <a:gd name="T1" fmla="*/ 330 h 330"/>
                    <a:gd name="T2" fmla="*/ 6 w 572"/>
                    <a:gd name="T3" fmla="*/ 330 h 330"/>
                    <a:gd name="T4" fmla="*/ 6 w 572"/>
                    <a:gd name="T5" fmla="*/ 330 h 330"/>
                    <a:gd name="T6" fmla="*/ 0 w 572"/>
                    <a:gd name="T7" fmla="*/ 327 h 330"/>
                    <a:gd name="T8" fmla="*/ 0 w 572"/>
                    <a:gd name="T9" fmla="*/ 323 h 330"/>
                    <a:gd name="T10" fmla="*/ 0 w 572"/>
                    <a:gd name="T11" fmla="*/ 6 h 330"/>
                    <a:gd name="T12" fmla="*/ 0 w 572"/>
                    <a:gd name="T13" fmla="*/ 6 h 330"/>
                    <a:gd name="T14" fmla="*/ 0 w 572"/>
                    <a:gd name="T15" fmla="*/ 3 h 330"/>
                    <a:gd name="T16" fmla="*/ 6 w 572"/>
                    <a:gd name="T17" fmla="*/ 0 h 330"/>
                    <a:gd name="T18" fmla="*/ 566 w 572"/>
                    <a:gd name="T19" fmla="*/ 0 h 330"/>
                    <a:gd name="T20" fmla="*/ 566 w 572"/>
                    <a:gd name="T21" fmla="*/ 0 h 330"/>
                    <a:gd name="T22" fmla="*/ 572 w 572"/>
                    <a:gd name="T23" fmla="*/ 3 h 330"/>
                    <a:gd name="T24" fmla="*/ 572 w 572"/>
                    <a:gd name="T25" fmla="*/ 6 h 330"/>
                    <a:gd name="T26" fmla="*/ 572 w 572"/>
                    <a:gd name="T27" fmla="*/ 323 h 330"/>
                    <a:gd name="T28" fmla="*/ 572 w 572"/>
                    <a:gd name="T29" fmla="*/ 323 h 330"/>
                    <a:gd name="T30" fmla="*/ 572 w 572"/>
                    <a:gd name="T31" fmla="*/ 327 h 330"/>
                    <a:gd name="T32" fmla="*/ 566 w 572"/>
                    <a:gd name="T33" fmla="*/ 330 h 330"/>
                    <a:gd name="T34" fmla="*/ 566 w 572"/>
                    <a:gd name="T35" fmla="*/ 330 h 330"/>
                    <a:gd name="T36" fmla="*/ 13 w 572"/>
                    <a:gd name="T37" fmla="*/ 317 h 330"/>
                    <a:gd name="T38" fmla="*/ 559 w 572"/>
                    <a:gd name="T39" fmla="*/ 317 h 330"/>
                    <a:gd name="T40" fmla="*/ 559 w 572"/>
                    <a:gd name="T41" fmla="*/ 13 h 330"/>
                    <a:gd name="T42" fmla="*/ 13 w 572"/>
                    <a:gd name="T43" fmla="*/ 13 h 330"/>
                    <a:gd name="T44" fmla="*/ 13 w 572"/>
                    <a:gd name="T45" fmla="*/ 31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2" h="330">
                      <a:moveTo>
                        <a:pt x="566" y="330"/>
                      </a:moveTo>
                      <a:lnTo>
                        <a:pt x="6" y="330"/>
                      </a:lnTo>
                      <a:lnTo>
                        <a:pt x="6" y="330"/>
                      </a:lnTo>
                      <a:lnTo>
                        <a:pt x="0" y="327"/>
                      </a:lnTo>
                      <a:lnTo>
                        <a:pt x="0" y="323"/>
                      </a:lnTo>
                      <a:lnTo>
                        <a:pt x="0" y="6"/>
                      </a:lnTo>
                      <a:lnTo>
                        <a:pt x="0" y="6"/>
                      </a:lnTo>
                      <a:lnTo>
                        <a:pt x="0" y="3"/>
                      </a:lnTo>
                      <a:lnTo>
                        <a:pt x="6" y="0"/>
                      </a:lnTo>
                      <a:lnTo>
                        <a:pt x="566" y="0"/>
                      </a:lnTo>
                      <a:lnTo>
                        <a:pt x="566" y="0"/>
                      </a:lnTo>
                      <a:lnTo>
                        <a:pt x="572" y="3"/>
                      </a:lnTo>
                      <a:lnTo>
                        <a:pt x="572" y="6"/>
                      </a:lnTo>
                      <a:lnTo>
                        <a:pt x="572" y="323"/>
                      </a:lnTo>
                      <a:lnTo>
                        <a:pt x="572" y="323"/>
                      </a:lnTo>
                      <a:lnTo>
                        <a:pt x="572" y="327"/>
                      </a:lnTo>
                      <a:lnTo>
                        <a:pt x="566" y="330"/>
                      </a:lnTo>
                      <a:lnTo>
                        <a:pt x="566" y="330"/>
                      </a:lnTo>
                      <a:close/>
                      <a:moveTo>
                        <a:pt x="13" y="317"/>
                      </a:moveTo>
                      <a:lnTo>
                        <a:pt x="559" y="317"/>
                      </a:lnTo>
                      <a:lnTo>
                        <a:pt x="559" y="13"/>
                      </a:lnTo>
                      <a:lnTo>
                        <a:pt x="13" y="13"/>
                      </a:lnTo>
                      <a:lnTo>
                        <a:pt x="13" y="3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65" name="Freeform 99">
                  <a:extLst>
                    <a:ext uri="{FF2B5EF4-FFF2-40B4-BE49-F238E27FC236}">
                      <a16:creationId xmlns:a16="http://schemas.microsoft.com/office/drawing/2014/main" id="{F9B9A421-E5DD-48B8-91AB-26E1CC36277F}"/>
                    </a:ext>
                  </a:extLst>
                </p:cNvPr>
                <p:cNvSpPr>
                  <a:spLocks/>
                </p:cNvSpPr>
                <p:nvPr userDrawn="1"/>
              </p:nvSpPr>
              <p:spPr bwMode="auto">
                <a:xfrm>
                  <a:off x="5635386" y="697578"/>
                  <a:ext cx="600012" cy="12500"/>
                </a:xfrm>
                <a:custGeom>
                  <a:avLst/>
                  <a:gdLst>
                    <a:gd name="T0" fmla="*/ 618 w 624"/>
                    <a:gd name="T1" fmla="*/ 13 h 13"/>
                    <a:gd name="T2" fmla="*/ 6 w 624"/>
                    <a:gd name="T3" fmla="*/ 13 h 13"/>
                    <a:gd name="T4" fmla="*/ 6 w 624"/>
                    <a:gd name="T5" fmla="*/ 13 h 13"/>
                    <a:gd name="T6" fmla="*/ 3 w 624"/>
                    <a:gd name="T7" fmla="*/ 10 h 13"/>
                    <a:gd name="T8" fmla="*/ 0 w 624"/>
                    <a:gd name="T9" fmla="*/ 6 h 13"/>
                    <a:gd name="T10" fmla="*/ 0 w 624"/>
                    <a:gd name="T11" fmla="*/ 6 h 13"/>
                    <a:gd name="T12" fmla="*/ 3 w 624"/>
                    <a:gd name="T13" fmla="*/ 0 h 13"/>
                    <a:gd name="T14" fmla="*/ 6 w 624"/>
                    <a:gd name="T15" fmla="*/ 0 h 13"/>
                    <a:gd name="T16" fmla="*/ 618 w 624"/>
                    <a:gd name="T17" fmla="*/ 0 h 13"/>
                    <a:gd name="T18" fmla="*/ 618 w 624"/>
                    <a:gd name="T19" fmla="*/ 0 h 13"/>
                    <a:gd name="T20" fmla="*/ 621 w 624"/>
                    <a:gd name="T21" fmla="*/ 0 h 13"/>
                    <a:gd name="T22" fmla="*/ 624 w 624"/>
                    <a:gd name="T23" fmla="*/ 6 h 13"/>
                    <a:gd name="T24" fmla="*/ 624 w 624"/>
                    <a:gd name="T25" fmla="*/ 6 h 13"/>
                    <a:gd name="T26" fmla="*/ 621 w 624"/>
                    <a:gd name="T27" fmla="*/ 10 h 13"/>
                    <a:gd name="T28" fmla="*/ 618 w 624"/>
                    <a:gd name="T29" fmla="*/ 13 h 13"/>
                    <a:gd name="T30" fmla="*/ 618 w 62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4" h="13">
                      <a:moveTo>
                        <a:pt x="618" y="13"/>
                      </a:moveTo>
                      <a:lnTo>
                        <a:pt x="6" y="13"/>
                      </a:lnTo>
                      <a:lnTo>
                        <a:pt x="6" y="13"/>
                      </a:lnTo>
                      <a:lnTo>
                        <a:pt x="3" y="10"/>
                      </a:lnTo>
                      <a:lnTo>
                        <a:pt x="0" y="6"/>
                      </a:lnTo>
                      <a:lnTo>
                        <a:pt x="0" y="6"/>
                      </a:lnTo>
                      <a:lnTo>
                        <a:pt x="3" y="0"/>
                      </a:lnTo>
                      <a:lnTo>
                        <a:pt x="6" y="0"/>
                      </a:lnTo>
                      <a:lnTo>
                        <a:pt x="618" y="0"/>
                      </a:lnTo>
                      <a:lnTo>
                        <a:pt x="618" y="0"/>
                      </a:lnTo>
                      <a:lnTo>
                        <a:pt x="621" y="0"/>
                      </a:lnTo>
                      <a:lnTo>
                        <a:pt x="624" y="6"/>
                      </a:lnTo>
                      <a:lnTo>
                        <a:pt x="624" y="6"/>
                      </a:lnTo>
                      <a:lnTo>
                        <a:pt x="621" y="10"/>
                      </a:lnTo>
                      <a:lnTo>
                        <a:pt x="618" y="13"/>
                      </a:lnTo>
                      <a:lnTo>
                        <a:pt x="61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66" name="Freeform 100">
                  <a:extLst>
                    <a:ext uri="{FF2B5EF4-FFF2-40B4-BE49-F238E27FC236}">
                      <a16:creationId xmlns:a16="http://schemas.microsoft.com/office/drawing/2014/main" id="{7E2D1D54-E8EB-4A89-BF04-1033830D8975}"/>
                    </a:ext>
                  </a:extLst>
                </p:cNvPr>
                <p:cNvSpPr>
                  <a:spLocks noEditPoints="1"/>
                </p:cNvSpPr>
                <p:nvPr userDrawn="1"/>
              </p:nvSpPr>
              <p:spPr bwMode="auto">
                <a:xfrm>
                  <a:off x="5635386" y="345648"/>
                  <a:ext cx="600012" cy="364431"/>
                </a:xfrm>
                <a:custGeom>
                  <a:avLst/>
                  <a:gdLst>
                    <a:gd name="T0" fmla="*/ 618 w 624"/>
                    <a:gd name="T1" fmla="*/ 379 h 379"/>
                    <a:gd name="T2" fmla="*/ 6 w 624"/>
                    <a:gd name="T3" fmla="*/ 379 h 379"/>
                    <a:gd name="T4" fmla="*/ 6 w 624"/>
                    <a:gd name="T5" fmla="*/ 379 h 379"/>
                    <a:gd name="T6" fmla="*/ 3 w 624"/>
                    <a:gd name="T7" fmla="*/ 376 h 379"/>
                    <a:gd name="T8" fmla="*/ 0 w 624"/>
                    <a:gd name="T9" fmla="*/ 372 h 379"/>
                    <a:gd name="T10" fmla="*/ 0 w 624"/>
                    <a:gd name="T11" fmla="*/ 29 h 379"/>
                    <a:gd name="T12" fmla="*/ 0 w 624"/>
                    <a:gd name="T13" fmla="*/ 29 h 379"/>
                    <a:gd name="T14" fmla="*/ 3 w 624"/>
                    <a:gd name="T15" fmla="*/ 16 h 379"/>
                    <a:gd name="T16" fmla="*/ 9 w 624"/>
                    <a:gd name="T17" fmla="*/ 7 h 379"/>
                    <a:gd name="T18" fmla="*/ 19 w 624"/>
                    <a:gd name="T19" fmla="*/ 0 h 379"/>
                    <a:gd name="T20" fmla="*/ 32 w 624"/>
                    <a:gd name="T21" fmla="*/ 0 h 379"/>
                    <a:gd name="T22" fmla="*/ 592 w 624"/>
                    <a:gd name="T23" fmla="*/ 0 h 379"/>
                    <a:gd name="T24" fmla="*/ 592 w 624"/>
                    <a:gd name="T25" fmla="*/ 0 h 379"/>
                    <a:gd name="T26" fmla="*/ 605 w 624"/>
                    <a:gd name="T27" fmla="*/ 0 h 379"/>
                    <a:gd name="T28" fmla="*/ 614 w 624"/>
                    <a:gd name="T29" fmla="*/ 7 h 379"/>
                    <a:gd name="T30" fmla="*/ 621 w 624"/>
                    <a:gd name="T31" fmla="*/ 16 h 379"/>
                    <a:gd name="T32" fmla="*/ 624 w 624"/>
                    <a:gd name="T33" fmla="*/ 29 h 379"/>
                    <a:gd name="T34" fmla="*/ 624 w 624"/>
                    <a:gd name="T35" fmla="*/ 372 h 379"/>
                    <a:gd name="T36" fmla="*/ 624 w 624"/>
                    <a:gd name="T37" fmla="*/ 372 h 379"/>
                    <a:gd name="T38" fmla="*/ 621 w 624"/>
                    <a:gd name="T39" fmla="*/ 376 h 379"/>
                    <a:gd name="T40" fmla="*/ 618 w 624"/>
                    <a:gd name="T41" fmla="*/ 379 h 379"/>
                    <a:gd name="T42" fmla="*/ 618 w 624"/>
                    <a:gd name="T43" fmla="*/ 379 h 379"/>
                    <a:gd name="T44" fmla="*/ 13 w 624"/>
                    <a:gd name="T45" fmla="*/ 366 h 379"/>
                    <a:gd name="T46" fmla="*/ 611 w 624"/>
                    <a:gd name="T47" fmla="*/ 366 h 379"/>
                    <a:gd name="T48" fmla="*/ 611 w 624"/>
                    <a:gd name="T49" fmla="*/ 29 h 379"/>
                    <a:gd name="T50" fmla="*/ 611 w 624"/>
                    <a:gd name="T51" fmla="*/ 29 h 379"/>
                    <a:gd name="T52" fmla="*/ 608 w 624"/>
                    <a:gd name="T53" fmla="*/ 23 h 379"/>
                    <a:gd name="T54" fmla="*/ 605 w 624"/>
                    <a:gd name="T55" fmla="*/ 16 h 379"/>
                    <a:gd name="T56" fmla="*/ 598 w 624"/>
                    <a:gd name="T57" fmla="*/ 13 h 379"/>
                    <a:gd name="T58" fmla="*/ 592 w 624"/>
                    <a:gd name="T59" fmla="*/ 10 h 379"/>
                    <a:gd name="T60" fmla="*/ 32 w 624"/>
                    <a:gd name="T61" fmla="*/ 10 h 379"/>
                    <a:gd name="T62" fmla="*/ 32 w 624"/>
                    <a:gd name="T63" fmla="*/ 10 h 379"/>
                    <a:gd name="T64" fmla="*/ 22 w 624"/>
                    <a:gd name="T65" fmla="*/ 13 h 379"/>
                    <a:gd name="T66" fmla="*/ 19 w 624"/>
                    <a:gd name="T67" fmla="*/ 16 h 379"/>
                    <a:gd name="T68" fmla="*/ 13 w 624"/>
                    <a:gd name="T69" fmla="*/ 23 h 379"/>
                    <a:gd name="T70" fmla="*/ 13 w 624"/>
                    <a:gd name="T71" fmla="*/ 29 h 379"/>
                    <a:gd name="T72" fmla="*/ 13 w 624"/>
                    <a:gd name="T73" fmla="*/ 366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4" h="379">
                      <a:moveTo>
                        <a:pt x="618" y="379"/>
                      </a:moveTo>
                      <a:lnTo>
                        <a:pt x="6" y="379"/>
                      </a:lnTo>
                      <a:lnTo>
                        <a:pt x="6" y="379"/>
                      </a:lnTo>
                      <a:lnTo>
                        <a:pt x="3" y="376"/>
                      </a:lnTo>
                      <a:lnTo>
                        <a:pt x="0" y="372"/>
                      </a:lnTo>
                      <a:lnTo>
                        <a:pt x="0" y="29"/>
                      </a:lnTo>
                      <a:lnTo>
                        <a:pt x="0" y="29"/>
                      </a:lnTo>
                      <a:lnTo>
                        <a:pt x="3" y="16"/>
                      </a:lnTo>
                      <a:lnTo>
                        <a:pt x="9" y="7"/>
                      </a:lnTo>
                      <a:lnTo>
                        <a:pt x="19" y="0"/>
                      </a:lnTo>
                      <a:lnTo>
                        <a:pt x="32" y="0"/>
                      </a:lnTo>
                      <a:lnTo>
                        <a:pt x="592" y="0"/>
                      </a:lnTo>
                      <a:lnTo>
                        <a:pt x="592" y="0"/>
                      </a:lnTo>
                      <a:lnTo>
                        <a:pt x="605" y="0"/>
                      </a:lnTo>
                      <a:lnTo>
                        <a:pt x="614" y="7"/>
                      </a:lnTo>
                      <a:lnTo>
                        <a:pt x="621" y="16"/>
                      </a:lnTo>
                      <a:lnTo>
                        <a:pt x="624" y="29"/>
                      </a:lnTo>
                      <a:lnTo>
                        <a:pt x="624" y="372"/>
                      </a:lnTo>
                      <a:lnTo>
                        <a:pt x="624" y="372"/>
                      </a:lnTo>
                      <a:lnTo>
                        <a:pt x="621" y="376"/>
                      </a:lnTo>
                      <a:lnTo>
                        <a:pt x="618" y="379"/>
                      </a:lnTo>
                      <a:lnTo>
                        <a:pt x="618" y="379"/>
                      </a:lnTo>
                      <a:close/>
                      <a:moveTo>
                        <a:pt x="13" y="366"/>
                      </a:moveTo>
                      <a:lnTo>
                        <a:pt x="611" y="366"/>
                      </a:lnTo>
                      <a:lnTo>
                        <a:pt x="611" y="29"/>
                      </a:lnTo>
                      <a:lnTo>
                        <a:pt x="611" y="29"/>
                      </a:lnTo>
                      <a:lnTo>
                        <a:pt x="608" y="23"/>
                      </a:lnTo>
                      <a:lnTo>
                        <a:pt x="605" y="16"/>
                      </a:lnTo>
                      <a:lnTo>
                        <a:pt x="598" y="13"/>
                      </a:lnTo>
                      <a:lnTo>
                        <a:pt x="592" y="10"/>
                      </a:lnTo>
                      <a:lnTo>
                        <a:pt x="32" y="10"/>
                      </a:lnTo>
                      <a:lnTo>
                        <a:pt x="32" y="10"/>
                      </a:lnTo>
                      <a:lnTo>
                        <a:pt x="22" y="13"/>
                      </a:lnTo>
                      <a:lnTo>
                        <a:pt x="19" y="16"/>
                      </a:lnTo>
                      <a:lnTo>
                        <a:pt x="13" y="23"/>
                      </a:lnTo>
                      <a:lnTo>
                        <a:pt x="13" y="29"/>
                      </a:lnTo>
                      <a:lnTo>
                        <a:pt x="13" y="3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67" name="Freeform 101">
                  <a:extLst>
                    <a:ext uri="{FF2B5EF4-FFF2-40B4-BE49-F238E27FC236}">
                      <a16:creationId xmlns:a16="http://schemas.microsoft.com/office/drawing/2014/main" id="{3C350A4B-1FD1-4FCB-B5C9-3419C65B1719}"/>
                    </a:ext>
                  </a:extLst>
                </p:cNvPr>
                <p:cNvSpPr>
                  <a:spLocks/>
                </p:cNvSpPr>
                <p:nvPr userDrawn="1"/>
              </p:nvSpPr>
              <p:spPr bwMode="auto">
                <a:xfrm>
                  <a:off x="5635386" y="697578"/>
                  <a:ext cx="600012" cy="80771"/>
                </a:xfrm>
                <a:custGeom>
                  <a:avLst/>
                  <a:gdLst>
                    <a:gd name="T0" fmla="*/ 592 w 624"/>
                    <a:gd name="T1" fmla="*/ 84 h 84"/>
                    <a:gd name="T2" fmla="*/ 32 w 624"/>
                    <a:gd name="T3" fmla="*/ 84 h 84"/>
                    <a:gd name="T4" fmla="*/ 32 w 624"/>
                    <a:gd name="T5" fmla="*/ 84 h 84"/>
                    <a:gd name="T6" fmla="*/ 19 w 624"/>
                    <a:gd name="T7" fmla="*/ 81 h 84"/>
                    <a:gd name="T8" fmla="*/ 9 w 624"/>
                    <a:gd name="T9" fmla="*/ 74 h 84"/>
                    <a:gd name="T10" fmla="*/ 3 w 624"/>
                    <a:gd name="T11" fmla="*/ 65 h 84"/>
                    <a:gd name="T12" fmla="*/ 0 w 624"/>
                    <a:gd name="T13" fmla="*/ 55 h 84"/>
                    <a:gd name="T14" fmla="*/ 0 w 624"/>
                    <a:gd name="T15" fmla="*/ 6 h 84"/>
                    <a:gd name="T16" fmla="*/ 0 w 624"/>
                    <a:gd name="T17" fmla="*/ 6 h 84"/>
                    <a:gd name="T18" fmla="*/ 3 w 624"/>
                    <a:gd name="T19" fmla="*/ 0 h 84"/>
                    <a:gd name="T20" fmla="*/ 6 w 624"/>
                    <a:gd name="T21" fmla="*/ 0 h 84"/>
                    <a:gd name="T22" fmla="*/ 6 w 624"/>
                    <a:gd name="T23" fmla="*/ 0 h 84"/>
                    <a:gd name="T24" fmla="*/ 9 w 624"/>
                    <a:gd name="T25" fmla="*/ 0 h 84"/>
                    <a:gd name="T26" fmla="*/ 13 w 624"/>
                    <a:gd name="T27" fmla="*/ 6 h 84"/>
                    <a:gd name="T28" fmla="*/ 13 w 624"/>
                    <a:gd name="T29" fmla="*/ 55 h 84"/>
                    <a:gd name="T30" fmla="*/ 13 w 624"/>
                    <a:gd name="T31" fmla="*/ 55 h 84"/>
                    <a:gd name="T32" fmla="*/ 13 w 624"/>
                    <a:gd name="T33" fmla="*/ 61 h 84"/>
                    <a:gd name="T34" fmla="*/ 19 w 624"/>
                    <a:gd name="T35" fmla="*/ 68 h 84"/>
                    <a:gd name="T36" fmla="*/ 22 w 624"/>
                    <a:gd name="T37" fmla="*/ 71 h 84"/>
                    <a:gd name="T38" fmla="*/ 32 w 624"/>
                    <a:gd name="T39" fmla="*/ 71 h 84"/>
                    <a:gd name="T40" fmla="*/ 592 w 624"/>
                    <a:gd name="T41" fmla="*/ 71 h 84"/>
                    <a:gd name="T42" fmla="*/ 592 w 624"/>
                    <a:gd name="T43" fmla="*/ 71 h 84"/>
                    <a:gd name="T44" fmla="*/ 598 w 624"/>
                    <a:gd name="T45" fmla="*/ 71 h 84"/>
                    <a:gd name="T46" fmla="*/ 605 w 624"/>
                    <a:gd name="T47" fmla="*/ 68 h 84"/>
                    <a:gd name="T48" fmla="*/ 608 w 624"/>
                    <a:gd name="T49" fmla="*/ 61 h 84"/>
                    <a:gd name="T50" fmla="*/ 611 w 624"/>
                    <a:gd name="T51" fmla="*/ 55 h 84"/>
                    <a:gd name="T52" fmla="*/ 611 w 624"/>
                    <a:gd name="T53" fmla="*/ 6 h 84"/>
                    <a:gd name="T54" fmla="*/ 611 w 624"/>
                    <a:gd name="T55" fmla="*/ 6 h 84"/>
                    <a:gd name="T56" fmla="*/ 611 w 624"/>
                    <a:gd name="T57" fmla="*/ 0 h 84"/>
                    <a:gd name="T58" fmla="*/ 618 w 624"/>
                    <a:gd name="T59" fmla="*/ 0 h 84"/>
                    <a:gd name="T60" fmla="*/ 618 w 624"/>
                    <a:gd name="T61" fmla="*/ 0 h 84"/>
                    <a:gd name="T62" fmla="*/ 621 w 624"/>
                    <a:gd name="T63" fmla="*/ 0 h 84"/>
                    <a:gd name="T64" fmla="*/ 624 w 624"/>
                    <a:gd name="T65" fmla="*/ 6 h 84"/>
                    <a:gd name="T66" fmla="*/ 624 w 624"/>
                    <a:gd name="T67" fmla="*/ 55 h 84"/>
                    <a:gd name="T68" fmla="*/ 624 w 624"/>
                    <a:gd name="T69" fmla="*/ 55 h 84"/>
                    <a:gd name="T70" fmla="*/ 621 w 624"/>
                    <a:gd name="T71" fmla="*/ 65 h 84"/>
                    <a:gd name="T72" fmla="*/ 614 w 624"/>
                    <a:gd name="T73" fmla="*/ 74 h 84"/>
                    <a:gd name="T74" fmla="*/ 605 w 624"/>
                    <a:gd name="T75" fmla="*/ 81 h 84"/>
                    <a:gd name="T76" fmla="*/ 592 w 624"/>
                    <a:gd name="T77" fmla="*/ 84 h 84"/>
                    <a:gd name="T78" fmla="*/ 592 w 624"/>
                    <a:gd name="T7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4" h="84">
                      <a:moveTo>
                        <a:pt x="592" y="84"/>
                      </a:moveTo>
                      <a:lnTo>
                        <a:pt x="32" y="84"/>
                      </a:lnTo>
                      <a:lnTo>
                        <a:pt x="32" y="84"/>
                      </a:lnTo>
                      <a:lnTo>
                        <a:pt x="19" y="81"/>
                      </a:lnTo>
                      <a:lnTo>
                        <a:pt x="9" y="74"/>
                      </a:lnTo>
                      <a:lnTo>
                        <a:pt x="3" y="65"/>
                      </a:lnTo>
                      <a:lnTo>
                        <a:pt x="0" y="55"/>
                      </a:lnTo>
                      <a:lnTo>
                        <a:pt x="0" y="6"/>
                      </a:lnTo>
                      <a:lnTo>
                        <a:pt x="0" y="6"/>
                      </a:lnTo>
                      <a:lnTo>
                        <a:pt x="3" y="0"/>
                      </a:lnTo>
                      <a:lnTo>
                        <a:pt x="6" y="0"/>
                      </a:lnTo>
                      <a:lnTo>
                        <a:pt x="6" y="0"/>
                      </a:lnTo>
                      <a:lnTo>
                        <a:pt x="9" y="0"/>
                      </a:lnTo>
                      <a:lnTo>
                        <a:pt x="13" y="6"/>
                      </a:lnTo>
                      <a:lnTo>
                        <a:pt x="13" y="55"/>
                      </a:lnTo>
                      <a:lnTo>
                        <a:pt x="13" y="55"/>
                      </a:lnTo>
                      <a:lnTo>
                        <a:pt x="13" y="61"/>
                      </a:lnTo>
                      <a:lnTo>
                        <a:pt x="19" y="68"/>
                      </a:lnTo>
                      <a:lnTo>
                        <a:pt x="22" y="71"/>
                      </a:lnTo>
                      <a:lnTo>
                        <a:pt x="32" y="71"/>
                      </a:lnTo>
                      <a:lnTo>
                        <a:pt x="592" y="71"/>
                      </a:lnTo>
                      <a:lnTo>
                        <a:pt x="592" y="71"/>
                      </a:lnTo>
                      <a:lnTo>
                        <a:pt x="598" y="71"/>
                      </a:lnTo>
                      <a:lnTo>
                        <a:pt x="605" y="68"/>
                      </a:lnTo>
                      <a:lnTo>
                        <a:pt x="608" y="61"/>
                      </a:lnTo>
                      <a:lnTo>
                        <a:pt x="611" y="55"/>
                      </a:lnTo>
                      <a:lnTo>
                        <a:pt x="611" y="6"/>
                      </a:lnTo>
                      <a:lnTo>
                        <a:pt x="611" y="6"/>
                      </a:lnTo>
                      <a:lnTo>
                        <a:pt x="611" y="0"/>
                      </a:lnTo>
                      <a:lnTo>
                        <a:pt x="618" y="0"/>
                      </a:lnTo>
                      <a:lnTo>
                        <a:pt x="618" y="0"/>
                      </a:lnTo>
                      <a:lnTo>
                        <a:pt x="621" y="0"/>
                      </a:lnTo>
                      <a:lnTo>
                        <a:pt x="624" y="6"/>
                      </a:lnTo>
                      <a:lnTo>
                        <a:pt x="624" y="55"/>
                      </a:lnTo>
                      <a:lnTo>
                        <a:pt x="624" y="55"/>
                      </a:lnTo>
                      <a:lnTo>
                        <a:pt x="621" y="65"/>
                      </a:lnTo>
                      <a:lnTo>
                        <a:pt x="614" y="74"/>
                      </a:lnTo>
                      <a:lnTo>
                        <a:pt x="605" y="81"/>
                      </a:lnTo>
                      <a:lnTo>
                        <a:pt x="592" y="84"/>
                      </a:lnTo>
                      <a:lnTo>
                        <a:pt x="59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68" name="Freeform 102">
                  <a:extLst>
                    <a:ext uri="{FF2B5EF4-FFF2-40B4-BE49-F238E27FC236}">
                      <a16:creationId xmlns:a16="http://schemas.microsoft.com/office/drawing/2014/main" id="{4720D187-3919-4DA6-B67C-FBD3D168DF89}"/>
                    </a:ext>
                  </a:extLst>
                </p:cNvPr>
                <p:cNvSpPr>
                  <a:spLocks/>
                </p:cNvSpPr>
                <p:nvPr userDrawn="1"/>
              </p:nvSpPr>
              <p:spPr bwMode="auto">
                <a:xfrm>
                  <a:off x="5859429" y="765849"/>
                  <a:ext cx="21154" cy="105771"/>
                </a:xfrm>
                <a:custGeom>
                  <a:avLst/>
                  <a:gdLst>
                    <a:gd name="T0" fmla="*/ 6 w 22"/>
                    <a:gd name="T1" fmla="*/ 110 h 110"/>
                    <a:gd name="T2" fmla="*/ 6 w 22"/>
                    <a:gd name="T3" fmla="*/ 110 h 110"/>
                    <a:gd name="T4" fmla="*/ 6 w 22"/>
                    <a:gd name="T5" fmla="*/ 110 h 110"/>
                    <a:gd name="T6" fmla="*/ 6 w 22"/>
                    <a:gd name="T7" fmla="*/ 110 h 110"/>
                    <a:gd name="T8" fmla="*/ 0 w 22"/>
                    <a:gd name="T9" fmla="*/ 110 h 110"/>
                    <a:gd name="T10" fmla="*/ 0 w 22"/>
                    <a:gd name="T11" fmla="*/ 104 h 110"/>
                    <a:gd name="T12" fmla="*/ 13 w 22"/>
                    <a:gd name="T13" fmla="*/ 7 h 110"/>
                    <a:gd name="T14" fmla="*/ 13 w 22"/>
                    <a:gd name="T15" fmla="*/ 7 h 110"/>
                    <a:gd name="T16" fmla="*/ 13 w 22"/>
                    <a:gd name="T17" fmla="*/ 3 h 110"/>
                    <a:gd name="T18" fmla="*/ 19 w 22"/>
                    <a:gd name="T19" fmla="*/ 0 h 110"/>
                    <a:gd name="T20" fmla="*/ 19 w 22"/>
                    <a:gd name="T21" fmla="*/ 0 h 110"/>
                    <a:gd name="T22" fmla="*/ 22 w 22"/>
                    <a:gd name="T23" fmla="*/ 3 h 110"/>
                    <a:gd name="T24" fmla="*/ 22 w 22"/>
                    <a:gd name="T25" fmla="*/ 10 h 110"/>
                    <a:gd name="T26" fmla="*/ 13 w 22"/>
                    <a:gd name="T27" fmla="*/ 107 h 110"/>
                    <a:gd name="T28" fmla="*/ 13 w 22"/>
                    <a:gd name="T29" fmla="*/ 107 h 110"/>
                    <a:gd name="T30" fmla="*/ 9 w 22"/>
                    <a:gd name="T31" fmla="*/ 110 h 110"/>
                    <a:gd name="T32" fmla="*/ 6 w 22"/>
                    <a:gd name="T33" fmla="*/ 110 h 110"/>
                    <a:gd name="T34" fmla="*/ 6 w 22"/>
                    <a:gd name="T3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10">
                      <a:moveTo>
                        <a:pt x="6" y="110"/>
                      </a:moveTo>
                      <a:lnTo>
                        <a:pt x="6" y="110"/>
                      </a:lnTo>
                      <a:lnTo>
                        <a:pt x="6" y="110"/>
                      </a:lnTo>
                      <a:lnTo>
                        <a:pt x="6" y="110"/>
                      </a:lnTo>
                      <a:lnTo>
                        <a:pt x="0" y="110"/>
                      </a:lnTo>
                      <a:lnTo>
                        <a:pt x="0" y="104"/>
                      </a:lnTo>
                      <a:lnTo>
                        <a:pt x="13" y="7"/>
                      </a:lnTo>
                      <a:lnTo>
                        <a:pt x="13" y="7"/>
                      </a:lnTo>
                      <a:lnTo>
                        <a:pt x="13" y="3"/>
                      </a:lnTo>
                      <a:lnTo>
                        <a:pt x="19" y="0"/>
                      </a:lnTo>
                      <a:lnTo>
                        <a:pt x="19" y="0"/>
                      </a:lnTo>
                      <a:lnTo>
                        <a:pt x="22" y="3"/>
                      </a:lnTo>
                      <a:lnTo>
                        <a:pt x="22" y="10"/>
                      </a:lnTo>
                      <a:lnTo>
                        <a:pt x="13" y="107"/>
                      </a:lnTo>
                      <a:lnTo>
                        <a:pt x="13" y="107"/>
                      </a:lnTo>
                      <a:lnTo>
                        <a:pt x="9" y="110"/>
                      </a:lnTo>
                      <a:lnTo>
                        <a:pt x="6" y="110"/>
                      </a:lnTo>
                      <a:lnTo>
                        <a:pt x="6"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69" name="Freeform 103">
                  <a:extLst>
                    <a:ext uri="{FF2B5EF4-FFF2-40B4-BE49-F238E27FC236}">
                      <a16:creationId xmlns:a16="http://schemas.microsoft.com/office/drawing/2014/main" id="{7D9DAA75-804F-41D9-9B80-9109545863E5}"/>
                    </a:ext>
                  </a:extLst>
                </p:cNvPr>
                <p:cNvSpPr>
                  <a:spLocks/>
                </p:cNvSpPr>
                <p:nvPr userDrawn="1"/>
              </p:nvSpPr>
              <p:spPr bwMode="auto">
                <a:xfrm>
                  <a:off x="5986355" y="765849"/>
                  <a:ext cx="25001" cy="105771"/>
                </a:xfrm>
                <a:custGeom>
                  <a:avLst/>
                  <a:gdLst>
                    <a:gd name="T0" fmla="*/ 20 w 26"/>
                    <a:gd name="T1" fmla="*/ 110 h 110"/>
                    <a:gd name="T2" fmla="*/ 20 w 26"/>
                    <a:gd name="T3" fmla="*/ 110 h 110"/>
                    <a:gd name="T4" fmla="*/ 17 w 26"/>
                    <a:gd name="T5" fmla="*/ 110 h 110"/>
                    <a:gd name="T6" fmla="*/ 13 w 26"/>
                    <a:gd name="T7" fmla="*/ 107 h 110"/>
                    <a:gd name="T8" fmla="*/ 0 w 26"/>
                    <a:gd name="T9" fmla="*/ 10 h 110"/>
                    <a:gd name="T10" fmla="*/ 0 w 26"/>
                    <a:gd name="T11" fmla="*/ 10 h 110"/>
                    <a:gd name="T12" fmla="*/ 4 w 26"/>
                    <a:gd name="T13" fmla="*/ 3 h 110"/>
                    <a:gd name="T14" fmla="*/ 7 w 26"/>
                    <a:gd name="T15" fmla="*/ 0 h 110"/>
                    <a:gd name="T16" fmla="*/ 7 w 26"/>
                    <a:gd name="T17" fmla="*/ 0 h 110"/>
                    <a:gd name="T18" fmla="*/ 10 w 26"/>
                    <a:gd name="T19" fmla="*/ 3 h 110"/>
                    <a:gd name="T20" fmla="*/ 13 w 26"/>
                    <a:gd name="T21" fmla="*/ 7 h 110"/>
                    <a:gd name="T22" fmla="*/ 26 w 26"/>
                    <a:gd name="T23" fmla="*/ 104 h 110"/>
                    <a:gd name="T24" fmla="*/ 26 w 26"/>
                    <a:gd name="T25" fmla="*/ 104 h 110"/>
                    <a:gd name="T26" fmla="*/ 26 w 26"/>
                    <a:gd name="T27" fmla="*/ 110 h 110"/>
                    <a:gd name="T28" fmla="*/ 20 w 26"/>
                    <a:gd name="T29" fmla="*/ 110 h 110"/>
                    <a:gd name="T30" fmla="*/ 20 w 26"/>
                    <a:gd name="T31" fmla="*/ 110 h 110"/>
                    <a:gd name="T32" fmla="*/ 20 w 26"/>
                    <a:gd name="T33" fmla="*/ 110 h 110"/>
                    <a:gd name="T34" fmla="*/ 20 w 26"/>
                    <a:gd name="T3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0">
                      <a:moveTo>
                        <a:pt x="20" y="110"/>
                      </a:moveTo>
                      <a:lnTo>
                        <a:pt x="20" y="110"/>
                      </a:lnTo>
                      <a:lnTo>
                        <a:pt x="17" y="110"/>
                      </a:lnTo>
                      <a:lnTo>
                        <a:pt x="13" y="107"/>
                      </a:lnTo>
                      <a:lnTo>
                        <a:pt x="0" y="10"/>
                      </a:lnTo>
                      <a:lnTo>
                        <a:pt x="0" y="10"/>
                      </a:lnTo>
                      <a:lnTo>
                        <a:pt x="4" y="3"/>
                      </a:lnTo>
                      <a:lnTo>
                        <a:pt x="7" y="0"/>
                      </a:lnTo>
                      <a:lnTo>
                        <a:pt x="7" y="0"/>
                      </a:lnTo>
                      <a:lnTo>
                        <a:pt x="10" y="3"/>
                      </a:lnTo>
                      <a:lnTo>
                        <a:pt x="13" y="7"/>
                      </a:lnTo>
                      <a:lnTo>
                        <a:pt x="26" y="104"/>
                      </a:lnTo>
                      <a:lnTo>
                        <a:pt x="26" y="104"/>
                      </a:lnTo>
                      <a:lnTo>
                        <a:pt x="26" y="110"/>
                      </a:lnTo>
                      <a:lnTo>
                        <a:pt x="20" y="110"/>
                      </a:lnTo>
                      <a:lnTo>
                        <a:pt x="20" y="110"/>
                      </a:lnTo>
                      <a:lnTo>
                        <a:pt x="20" y="110"/>
                      </a:lnTo>
                      <a:lnTo>
                        <a:pt x="20"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70" name="Freeform 104">
                  <a:extLst>
                    <a:ext uri="{FF2B5EF4-FFF2-40B4-BE49-F238E27FC236}">
                      <a16:creationId xmlns:a16="http://schemas.microsoft.com/office/drawing/2014/main" id="{42CA9657-5D71-40DF-93B8-32B30024BA0F}"/>
                    </a:ext>
                  </a:extLst>
                </p:cNvPr>
                <p:cNvSpPr>
                  <a:spLocks noEditPoints="1"/>
                </p:cNvSpPr>
                <p:nvPr userDrawn="1"/>
              </p:nvSpPr>
              <p:spPr bwMode="auto">
                <a:xfrm>
                  <a:off x="5824813" y="862005"/>
                  <a:ext cx="221158" cy="34616"/>
                </a:xfrm>
                <a:custGeom>
                  <a:avLst/>
                  <a:gdLst>
                    <a:gd name="T0" fmla="*/ 223 w 230"/>
                    <a:gd name="T1" fmla="*/ 36 h 36"/>
                    <a:gd name="T2" fmla="*/ 3 w 230"/>
                    <a:gd name="T3" fmla="*/ 36 h 36"/>
                    <a:gd name="T4" fmla="*/ 3 w 230"/>
                    <a:gd name="T5" fmla="*/ 36 h 36"/>
                    <a:gd name="T6" fmla="*/ 0 w 230"/>
                    <a:gd name="T7" fmla="*/ 33 h 36"/>
                    <a:gd name="T8" fmla="*/ 0 w 230"/>
                    <a:gd name="T9" fmla="*/ 30 h 36"/>
                    <a:gd name="T10" fmla="*/ 0 w 230"/>
                    <a:gd name="T11" fmla="*/ 4 h 36"/>
                    <a:gd name="T12" fmla="*/ 0 w 230"/>
                    <a:gd name="T13" fmla="*/ 4 h 36"/>
                    <a:gd name="T14" fmla="*/ 0 w 230"/>
                    <a:gd name="T15" fmla="*/ 0 h 36"/>
                    <a:gd name="T16" fmla="*/ 3 w 230"/>
                    <a:gd name="T17" fmla="*/ 0 h 36"/>
                    <a:gd name="T18" fmla="*/ 223 w 230"/>
                    <a:gd name="T19" fmla="*/ 0 h 36"/>
                    <a:gd name="T20" fmla="*/ 223 w 230"/>
                    <a:gd name="T21" fmla="*/ 0 h 36"/>
                    <a:gd name="T22" fmla="*/ 230 w 230"/>
                    <a:gd name="T23" fmla="*/ 0 h 36"/>
                    <a:gd name="T24" fmla="*/ 230 w 230"/>
                    <a:gd name="T25" fmla="*/ 4 h 36"/>
                    <a:gd name="T26" fmla="*/ 230 w 230"/>
                    <a:gd name="T27" fmla="*/ 30 h 36"/>
                    <a:gd name="T28" fmla="*/ 230 w 230"/>
                    <a:gd name="T29" fmla="*/ 30 h 36"/>
                    <a:gd name="T30" fmla="*/ 230 w 230"/>
                    <a:gd name="T31" fmla="*/ 33 h 36"/>
                    <a:gd name="T32" fmla="*/ 223 w 230"/>
                    <a:gd name="T33" fmla="*/ 36 h 36"/>
                    <a:gd name="T34" fmla="*/ 223 w 230"/>
                    <a:gd name="T35" fmla="*/ 36 h 36"/>
                    <a:gd name="T36" fmla="*/ 10 w 230"/>
                    <a:gd name="T37" fmla="*/ 23 h 36"/>
                    <a:gd name="T38" fmla="*/ 217 w 230"/>
                    <a:gd name="T39" fmla="*/ 23 h 36"/>
                    <a:gd name="T40" fmla="*/ 217 w 230"/>
                    <a:gd name="T41" fmla="*/ 10 h 36"/>
                    <a:gd name="T42" fmla="*/ 10 w 230"/>
                    <a:gd name="T43" fmla="*/ 10 h 36"/>
                    <a:gd name="T44" fmla="*/ 10 w 230"/>
                    <a:gd name="T45"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36">
                      <a:moveTo>
                        <a:pt x="223" y="36"/>
                      </a:moveTo>
                      <a:lnTo>
                        <a:pt x="3" y="36"/>
                      </a:lnTo>
                      <a:lnTo>
                        <a:pt x="3" y="36"/>
                      </a:lnTo>
                      <a:lnTo>
                        <a:pt x="0" y="33"/>
                      </a:lnTo>
                      <a:lnTo>
                        <a:pt x="0" y="30"/>
                      </a:lnTo>
                      <a:lnTo>
                        <a:pt x="0" y="4"/>
                      </a:lnTo>
                      <a:lnTo>
                        <a:pt x="0" y="4"/>
                      </a:lnTo>
                      <a:lnTo>
                        <a:pt x="0" y="0"/>
                      </a:lnTo>
                      <a:lnTo>
                        <a:pt x="3" y="0"/>
                      </a:lnTo>
                      <a:lnTo>
                        <a:pt x="223" y="0"/>
                      </a:lnTo>
                      <a:lnTo>
                        <a:pt x="223" y="0"/>
                      </a:lnTo>
                      <a:lnTo>
                        <a:pt x="230" y="0"/>
                      </a:lnTo>
                      <a:lnTo>
                        <a:pt x="230" y="4"/>
                      </a:lnTo>
                      <a:lnTo>
                        <a:pt x="230" y="30"/>
                      </a:lnTo>
                      <a:lnTo>
                        <a:pt x="230" y="30"/>
                      </a:lnTo>
                      <a:lnTo>
                        <a:pt x="230" y="33"/>
                      </a:lnTo>
                      <a:lnTo>
                        <a:pt x="223" y="36"/>
                      </a:lnTo>
                      <a:lnTo>
                        <a:pt x="223" y="36"/>
                      </a:lnTo>
                      <a:close/>
                      <a:moveTo>
                        <a:pt x="10" y="23"/>
                      </a:moveTo>
                      <a:lnTo>
                        <a:pt x="217" y="23"/>
                      </a:lnTo>
                      <a:lnTo>
                        <a:pt x="217" y="10"/>
                      </a:lnTo>
                      <a:lnTo>
                        <a:pt x="10" y="10"/>
                      </a:lnTo>
                      <a:lnTo>
                        <a:pt x="1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71" name="Freeform 105">
                  <a:extLst>
                    <a:ext uri="{FF2B5EF4-FFF2-40B4-BE49-F238E27FC236}">
                      <a16:creationId xmlns:a16="http://schemas.microsoft.com/office/drawing/2014/main" id="{DA3C79DF-6032-47FA-B79B-0C088759E3D1}"/>
                    </a:ext>
                  </a:extLst>
                </p:cNvPr>
                <p:cNvSpPr>
                  <a:spLocks/>
                </p:cNvSpPr>
                <p:nvPr userDrawn="1"/>
              </p:nvSpPr>
              <p:spPr bwMode="auto">
                <a:xfrm>
                  <a:off x="5283456" y="837966"/>
                  <a:ext cx="130772" cy="11539"/>
                </a:xfrm>
                <a:custGeom>
                  <a:avLst/>
                  <a:gdLst>
                    <a:gd name="T0" fmla="*/ 130 w 136"/>
                    <a:gd name="T1" fmla="*/ 12 h 12"/>
                    <a:gd name="T2" fmla="*/ 7 w 136"/>
                    <a:gd name="T3" fmla="*/ 12 h 12"/>
                    <a:gd name="T4" fmla="*/ 7 w 136"/>
                    <a:gd name="T5" fmla="*/ 12 h 12"/>
                    <a:gd name="T6" fmla="*/ 3 w 136"/>
                    <a:gd name="T7" fmla="*/ 9 h 12"/>
                    <a:gd name="T8" fmla="*/ 0 w 136"/>
                    <a:gd name="T9" fmla="*/ 6 h 12"/>
                    <a:gd name="T10" fmla="*/ 0 w 136"/>
                    <a:gd name="T11" fmla="*/ 6 h 12"/>
                    <a:gd name="T12" fmla="*/ 3 w 136"/>
                    <a:gd name="T13" fmla="*/ 3 h 12"/>
                    <a:gd name="T14" fmla="*/ 7 w 136"/>
                    <a:gd name="T15" fmla="*/ 0 h 12"/>
                    <a:gd name="T16" fmla="*/ 130 w 136"/>
                    <a:gd name="T17" fmla="*/ 0 h 12"/>
                    <a:gd name="T18" fmla="*/ 130 w 136"/>
                    <a:gd name="T19" fmla="*/ 0 h 12"/>
                    <a:gd name="T20" fmla="*/ 133 w 136"/>
                    <a:gd name="T21" fmla="*/ 3 h 12"/>
                    <a:gd name="T22" fmla="*/ 136 w 136"/>
                    <a:gd name="T23" fmla="*/ 6 h 12"/>
                    <a:gd name="T24" fmla="*/ 136 w 136"/>
                    <a:gd name="T25" fmla="*/ 6 h 12"/>
                    <a:gd name="T26" fmla="*/ 133 w 136"/>
                    <a:gd name="T27" fmla="*/ 9 h 12"/>
                    <a:gd name="T28" fmla="*/ 130 w 136"/>
                    <a:gd name="T29" fmla="*/ 12 h 12"/>
                    <a:gd name="T30" fmla="*/ 130 w 136"/>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2">
                      <a:moveTo>
                        <a:pt x="130" y="12"/>
                      </a:moveTo>
                      <a:lnTo>
                        <a:pt x="7" y="12"/>
                      </a:lnTo>
                      <a:lnTo>
                        <a:pt x="7" y="12"/>
                      </a:lnTo>
                      <a:lnTo>
                        <a:pt x="3" y="9"/>
                      </a:lnTo>
                      <a:lnTo>
                        <a:pt x="0" y="6"/>
                      </a:lnTo>
                      <a:lnTo>
                        <a:pt x="0" y="6"/>
                      </a:lnTo>
                      <a:lnTo>
                        <a:pt x="3" y="3"/>
                      </a:lnTo>
                      <a:lnTo>
                        <a:pt x="7" y="0"/>
                      </a:lnTo>
                      <a:lnTo>
                        <a:pt x="130" y="0"/>
                      </a:lnTo>
                      <a:lnTo>
                        <a:pt x="130" y="0"/>
                      </a:lnTo>
                      <a:lnTo>
                        <a:pt x="133" y="3"/>
                      </a:lnTo>
                      <a:lnTo>
                        <a:pt x="136" y="6"/>
                      </a:lnTo>
                      <a:lnTo>
                        <a:pt x="136" y="6"/>
                      </a:lnTo>
                      <a:lnTo>
                        <a:pt x="133" y="9"/>
                      </a:lnTo>
                      <a:lnTo>
                        <a:pt x="130" y="12"/>
                      </a:lnTo>
                      <a:lnTo>
                        <a:pt x="1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72" name="Freeform 106">
                  <a:extLst>
                    <a:ext uri="{FF2B5EF4-FFF2-40B4-BE49-F238E27FC236}">
                      <a16:creationId xmlns:a16="http://schemas.microsoft.com/office/drawing/2014/main" id="{305A3DC6-FAE2-4D1E-95FC-23FC89A33633}"/>
                    </a:ext>
                  </a:extLst>
                </p:cNvPr>
                <p:cNvSpPr>
                  <a:spLocks/>
                </p:cNvSpPr>
                <p:nvPr userDrawn="1"/>
              </p:nvSpPr>
              <p:spPr bwMode="auto">
                <a:xfrm>
                  <a:off x="5283456" y="790850"/>
                  <a:ext cx="130772" cy="12500"/>
                </a:xfrm>
                <a:custGeom>
                  <a:avLst/>
                  <a:gdLst>
                    <a:gd name="T0" fmla="*/ 130 w 136"/>
                    <a:gd name="T1" fmla="*/ 13 h 13"/>
                    <a:gd name="T2" fmla="*/ 7 w 136"/>
                    <a:gd name="T3" fmla="*/ 13 h 13"/>
                    <a:gd name="T4" fmla="*/ 7 w 136"/>
                    <a:gd name="T5" fmla="*/ 13 h 13"/>
                    <a:gd name="T6" fmla="*/ 3 w 136"/>
                    <a:gd name="T7" fmla="*/ 10 h 13"/>
                    <a:gd name="T8" fmla="*/ 0 w 136"/>
                    <a:gd name="T9" fmla="*/ 6 h 13"/>
                    <a:gd name="T10" fmla="*/ 0 w 136"/>
                    <a:gd name="T11" fmla="*/ 6 h 13"/>
                    <a:gd name="T12" fmla="*/ 3 w 136"/>
                    <a:gd name="T13" fmla="*/ 0 h 13"/>
                    <a:gd name="T14" fmla="*/ 7 w 136"/>
                    <a:gd name="T15" fmla="*/ 0 h 13"/>
                    <a:gd name="T16" fmla="*/ 130 w 136"/>
                    <a:gd name="T17" fmla="*/ 0 h 13"/>
                    <a:gd name="T18" fmla="*/ 130 w 136"/>
                    <a:gd name="T19" fmla="*/ 0 h 13"/>
                    <a:gd name="T20" fmla="*/ 133 w 136"/>
                    <a:gd name="T21" fmla="*/ 0 h 13"/>
                    <a:gd name="T22" fmla="*/ 136 w 136"/>
                    <a:gd name="T23" fmla="*/ 6 h 13"/>
                    <a:gd name="T24" fmla="*/ 136 w 136"/>
                    <a:gd name="T25" fmla="*/ 6 h 13"/>
                    <a:gd name="T26" fmla="*/ 133 w 136"/>
                    <a:gd name="T27" fmla="*/ 10 h 13"/>
                    <a:gd name="T28" fmla="*/ 130 w 136"/>
                    <a:gd name="T29" fmla="*/ 13 h 13"/>
                    <a:gd name="T30" fmla="*/ 130 w 136"/>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3">
                      <a:moveTo>
                        <a:pt x="130" y="13"/>
                      </a:moveTo>
                      <a:lnTo>
                        <a:pt x="7" y="13"/>
                      </a:lnTo>
                      <a:lnTo>
                        <a:pt x="7" y="13"/>
                      </a:lnTo>
                      <a:lnTo>
                        <a:pt x="3" y="10"/>
                      </a:lnTo>
                      <a:lnTo>
                        <a:pt x="0" y="6"/>
                      </a:lnTo>
                      <a:lnTo>
                        <a:pt x="0" y="6"/>
                      </a:lnTo>
                      <a:lnTo>
                        <a:pt x="3" y="0"/>
                      </a:lnTo>
                      <a:lnTo>
                        <a:pt x="7" y="0"/>
                      </a:lnTo>
                      <a:lnTo>
                        <a:pt x="130" y="0"/>
                      </a:lnTo>
                      <a:lnTo>
                        <a:pt x="130" y="0"/>
                      </a:lnTo>
                      <a:lnTo>
                        <a:pt x="133" y="0"/>
                      </a:lnTo>
                      <a:lnTo>
                        <a:pt x="136" y="6"/>
                      </a:lnTo>
                      <a:lnTo>
                        <a:pt x="136" y="6"/>
                      </a:lnTo>
                      <a:lnTo>
                        <a:pt x="133" y="10"/>
                      </a:lnTo>
                      <a:lnTo>
                        <a:pt x="130" y="13"/>
                      </a:lnTo>
                      <a:lnTo>
                        <a:pt x="13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73" name="Freeform 107">
                  <a:extLst>
                    <a:ext uri="{FF2B5EF4-FFF2-40B4-BE49-F238E27FC236}">
                      <a16:creationId xmlns:a16="http://schemas.microsoft.com/office/drawing/2014/main" id="{93967219-9C76-4596-9C84-3364DE0C0E1E}"/>
                    </a:ext>
                  </a:extLst>
                </p:cNvPr>
                <p:cNvSpPr>
                  <a:spLocks/>
                </p:cNvSpPr>
                <p:nvPr userDrawn="1"/>
              </p:nvSpPr>
              <p:spPr bwMode="auto">
                <a:xfrm>
                  <a:off x="5283456" y="743733"/>
                  <a:ext cx="130772" cy="12500"/>
                </a:xfrm>
                <a:custGeom>
                  <a:avLst/>
                  <a:gdLst>
                    <a:gd name="T0" fmla="*/ 130 w 136"/>
                    <a:gd name="T1" fmla="*/ 13 h 13"/>
                    <a:gd name="T2" fmla="*/ 7 w 136"/>
                    <a:gd name="T3" fmla="*/ 13 h 13"/>
                    <a:gd name="T4" fmla="*/ 7 w 136"/>
                    <a:gd name="T5" fmla="*/ 13 h 13"/>
                    <a:gd name="T6" fmla="*/ 3 w 136"/>
                    <a:gd name="T7" fmla="*/ 10 h 13"/>
                    <a:gd name="T8" fmla="*/ 0 w 136"/>
                    <a:gd name="T9" fmla="*/ 7 h 13"/>
                    <a:gd name="T10" fmla="*/ 0 w 136"/>
                    <a:gd name="T11" fmla="*/ 7 h 13"/>
                    <a:gd name="T12" fmla="*/ 3 w 136"/>
                    <a:gd name="T13" fmla="*/ 0 h 13"/>
                    <a:gd name="T14" fmla="*/ 7 w 136"/>
                    <a:gd name="T15" fmla="*/ 0 h 13"/>
                    <a:gd name="T16" fmla="*/ 130 w 136"/>
                    <a:gd name="T17" fmla="*/ 0 h 13"/>
                    <a:gd name="T18" fmla="*/ 130 w 136"/>
                    <a:gd name="T19" fmla="*/ 0 h 13"/>
                    <a:gd name="T20" fmla="*/ 133 w 136"/>
                    <a:gd name="T21" fmla="*/ 0 h 13"/>
                    <a:gd name="T22" fmla="*/ 136 w 136"/>
                    <a:gd name="T23" fmla="*/ 7 h 13"/>
                    <a:gd name="T24" fmla="*/ 136 w 136"/>
                    <a:gd name="T25" fmla="*/ 7 h 13"/>
                    <a:gd name="T26" fmla="*/ 133 w 136"/>
                    <a:gd name="T27" fmla="*/ 10 h 13"/>
                    <a:gd name="T28" fmla="*/ 130 w 136"/>
                    <a:gd name="T29" fmla="*/ 13 h 13"/>
                    <a:gd name="T30" fmla="*/ 130 w 136"/>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3">
                      <a:moveTo>
                        <a:pt x="130" y="13"/>
                      </a:moveTo>
                      <a:lnTo>
                        <a:pt x="7" y="13"/>
                      </a:lnTo>
                      <a:lnTo>
                        <a:pt x="7" y="13"/>
                      </a:lnTo>
                      <a:lnTo>
                        <a:pt x="3" y="10"/>
                      </a:lnTo>
                      <a:lnTo>
                        <a:pt x="0" y="7"/>
                      </a:lnTo>
                      <a:lnTo>
                        <a:pt x="0" y="7"/>
                      </a:lnTo>
                      <a:lnTo>
                        <a:pt x="3" y="0"/>
                      </a:lnTo>
                      <a:lnTo>
                        <a:pt x="7" y="0"/>
                      </a:lnTo>
                      <a:lnTo>
                        <a:pt x="130" y="0"/>
                      </a:lnTo>
                      <a:lnTo>
                        <a:pt x="130" y="0"/>
                      </a:lnTo>
                      <a:lnTo>
                        <a:pt x="133" y="0"/>
                      </a:lnTo>
                      <a:lnTo>
                        <a:pt x="136" y="7"/>
                      </a:lnTo>
                      <a:lnTo>
                        <a:pt x="136" y="7"/>
                      </a:lnTo>
                      <a:lnTo>
                        <a:pt x="133" y="10"/>
                      </a:lnTo>
                      <a:lnTo>
                        <a:pt x="130" y="13"/>
                      </a:lnTo>
                      <a:lnTo>
                        <a:pt x="13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74" name="Freeform 108">
                  <a:extLst>
                    <a:ext uri="{FF2B5EF4-FFF2-40B4-BE49-F238E27FC236}">
                      <a16:creationId xmlns:a16="http://schemas.microsoft.com/office/drawing/2014/main" id="{38843A72-4D57-419E-BF46-D3719CB40FF7}"/>
                    </a:ext>
                  </a:extLst>
                </p:cNvPr>
                <p:cNvSpPr>
                  <a:spLocks/>
                </p:cNvSpPr>
                <p:nvPr userDrawn="1"/>
              </p:nvSpPr>
              <p:spPr bwMode="auto">
                <a:xfrm>
                  <a:off x="5283456" y="697578"/>
                  <a:ext cx="130772" cy="12500"/>
                </a:xfrm>
                <a:custGeom>
                  <a:avLst/>
                  <a:gdLst>
                    <a:gd name="T0" fmla="*/ 130 w 136"/>
                    <a:gd name="T1" fmla="*/ 13 h 13"/>
                    <a:gd name="T2" fmla="*/ 7 w 136"/>
                    <a:gd name="T3" fmla="*/ 13 h 13"/>
                    <a:gd name="T4" fmla="*/ 7 w 136"/>
                    <a:gd name="T5" fmla="*/ 13 h 13"/>
                    <a:gd name="T6" fmla="*/ 3 w 136"/>
                    <a:gd name="T7" fmla="*/ 10 h 13"/>
                    <a:gd name="T8" fmla="*/ 0 w 136"/>
                    <a:gd name="T9" fmla="*/ 6 h 13"/>
                    <a:gd name="T10" fmla="*/ 0 w 136"/>
                    <a:gd name="T11" fmla="*/ 6 h 13"/>
                    <a:gd name="T12" fmla="*/ 3 w 136"/>
                    <a:gd name="T13" fmla="*/ 0 h 13"/>
                    <a:gd name="T14" fmla="*/ 7 w 136"/>
                    <a:gd name="T15" fmla="*/ 0 h 13"/>
                    <a:gd name="T16" fmla="*/ 130 w 136"/>
                    <a:gd name="T17" fmla="*/ 0 h 13"/>
                    <a:gd name="T18" fmla="*/ 130 w 136"/>
                    <a:gd name="T19" fmla="*/ 0 h 13"/>
                    <a:gd name="T20" fmla="*/ 133 w 136"/>
                    <a:gd name="T21" fmla="*/ 0 h 13"/>
                    <a:gd name="T22" fmla="*/ 136 w 136"/>
                    <a:gd name="T23" fmla="*/ 6 h 13"/>
                    <a:gd name="T24" fmla="*/ 136 w 136"/>
                    <a:gd name="T25" fmla="*/ 6 h 13"/>
                    <a:gd name="T26" fmla="*/ 133 w 136"/>
                    <a:gd name="T27" fmla="*/ 10 h 13"/>
                    <a:gd name="T28" fmla="*/ 130 w 136"/>
                    <a:gd name="T29" fmla="*/ 13 h 13"/>
                    <a:gd name="T30" fmla="*/ 130 w 136"/>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3">
                      <a:moveTo>
                        <a:pt x="130" y="13"/>
                      </a:moveTo>
                      <a:lnTo>
                        <a:pt x="7" y="13"/>
                      </a:lnTo>
                      <a:lnTo>
                        <a:pt x="7" y="13"/>
                      </a:lnTo>
                      <a:lnTo>
                        <a:pt x="3" y="10"/>
                      </a:lnTo>
                      <a:lnTo>
                        <a:pt x="0" y="6"/>
                      </a:lnTo>
                      <a:lnTo>
                        <a:pt x="0" y="6"/>
                      </a:lnTo>
                      <a:lnTo>
                        <a:pt x="3" y="0"/>
                      </a:lnTo>
                      <a:lnTo>
                        <a:pt x="7" y="0"/>
                      </a:lnTo>
                      <a:lnTo>
                        <a:pt x="130" y="0"/>
                      </a:lnTo>
                      <a:lnTo>
                        <a:pt x="130" y="0"/>
                      </a:lnTo>
                      <a:lnTo>
                        <a:pt x="133" y="0"/>
                      </a:lnTo>
                      <a:lnTo>
                        <a:pt x="136" y="6"/>
                      </a:lnTo>
                      <a:lnTo>
                        <a:pt x="136" y="6"/>
                      </a:lnTo>
                      <a:lnTo>
                        <a:pt x="133" y="10"/>
                      </a:lnTo>
                      <a:lnTo>
                        <a:pt x="130" y="13"/>
                      </a:lnTo>
                      <a:lnTo>
                        <a:pt x="13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75" name="Freeform 109">
                  <a:extLst>
                    <a:ext uri="{FF2B5EF4-FFF2-40B4-BE49-F238E27FC236}">
                      <a16:creationId xmlns:a16="http://schemas.microsoft.com/office/drawing/2014/main" id="{348CCD82-7620-404A-B222-402B86B36225}"/>
                    </a:ext>
                  </a:extLst>
                </p:cNvPr>
                <p:cNvSpPr>
                  <a:spLocks/>
                </p:cNvSpPr>
                <p:nvPr userDrawn="1"/>
              </p:nvSpPr>
              <p:spPr bwMode="auto">
                <a:xfrm>
                  <a:off x="5283456" y="650462"/>
                  <a:ext cx="130772" cy="9616"/>
                </a:xfrm>
                <a:custGeom>
                  <a:avLst/>
                  <a:gdLst>
                    <a:gd name="T0" fmla="*/ 130 w 136"/>
                    <a:gd name="T1" fmla="*/ 10 h 10"/>
                    <a:gd name="T2" fmla="*/ 7 w 136"/>
                    <a:gd name="T3" fmla="*/ 10 h 10"/>
                    <a:gd name="T4" fmla="*/ 7 w 136"/>
                    <a:gd name="T5" fmla="*/ 10 h 10"/>
                    <a:gd name="T6" fmla="*/ 3 w 136"/>
                    <a:gd name="T7" fmla="*/ 10 h 10"/>
                    <a:gd name="T8" fmla="*/ 0 w 136"/>
                    <a:gd name="T9" fmla="*/ 7 h 10"/>
                    <a:gd name="T10" fmla="*/ 0 w 136"/>
                    <a:gd name="T11" fmla="*/ 7 h 10"/>
                    <a:gd name="T12" fmla="*/ 3 w 136"/>
                    <a:gd name="T13" fmla="*/ 0 h 10"/>
                    <a:gd name="T14" fmla="*/ 7 w 136"/>
                    <a:gd name="T15" fmla="*/ 0 h 10"/>
                    <a:gd name="T16" fmla="*/ 130 w 136"/>
                    <a:gd name="T17" fmla="*/ 0 h 10"/>
                    <a:gd name="T18" fmla="*/ 130 w 136"/>
                    <a:gd name="T19" fmla="*/ 0 h 10"/>
                    <a:gd name="T20" fmla="*/ 133 w 136"/>
                    <a:gd name="T21" fmla="*/ 0 h 10"/>
                    <a:gd name="T22" fmla="*/ 136 w 136"/>
                    <a:gd name="T23" fmla="*/ 7 h 10"/>
                    <a:gd name="T24" fmla="*/ 136 w 136"/>
                    <a:gd name="T25" fmla="*/ 7 h 10"/>
                    <a:gd name="T26" fmla="*/ 133 w 136"/>
                    <a:gd name="T27" fmla="*/ 10 h 10"/>
                    <a:gd name="T28" fmla="*/ 130 w 136"/>
                    <a:gd name="T29" fmla="*/ 10 h 10"/>
                    <a:gd name="T30" fmla="*/ 130 w 136"/>
                    <a:gd name="T3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0">
                      <a:moveTo>
                        <a:pt x="130" y="10"/>
                      </a:moveTo>
                      <a:lnTo>
                        <a:pt x="7" y="10"/>
                      </a:lnTo>
                      <a:lnTo>
                        <a:pt x="7" y="10"/>
                      </a:lnTo>
                      <a:lnTo>
                        <a:pt x="3" y="10"/>
                      </a:lnTo>
                      <a:lnTo>
                        <a:pt x="0" y="7"/>
                      </a:lnTo>
                      <a:lnTo>
                        <a:pt x="0" y="7"/>
                      </a:lnTo>
                      <a:lnTo>
                        <a:pt x="3" y="0"/>
                      </a:lnTo>
                      <a:lnTo>
                        <a:pt x="7" y="0"/>
                      </a:lnTo>
                      <a:lnTo>
                        <a:pt x="130" y="0"/>
                      </a:lnTo>
                      <a:lnTo>
                        <a:pt x="130" y="0"/>
                      </a:lnTo>
                      <a:lnTo>
                        <a:pt x="133" y="0"/>
                      </a:lnTo>
                      <a:lnTo>
                        <a:pt x="136" y="7"/>
                      </a:lnTo>
                      <a:lnTo>
                        <a:pt x="136" y="7"/>
                      </a:lnTo>
                      <a:lnTo>
                        <a:pt x="133" y="10"/>
                      </a:lnTo>
                      <a:lnTo>
                        <a:pt x="130" y="10"/>
                      </a:lnTo>
                      <a:lnTo>
                        <a:pt x="13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76" name="Freeform 110">
                  <a:extLst>
                    <a:ext uri="{FF2B5EF4-FFF2-40B4-BE49-F238E27FC236}">
                      <a16:creationId xmlns:a16="http://schemas.microsoft.com/office/drawing/2014/main" id="{828A26EB-0E01-4F53-96C8-FE9749F6E9D0}"/>
                    </a:ext>
                  </a:extLst>
                </p:cNvPr>
                <p:cNvSpPr>
                  <a:spLocks/>
                </p:cNvSpPr>
                <p:nvPr userDrawn="1"/>
              </p:nvSpPr>
              <p:spPr bwMode="auto">
                <a:xfrm>
                  <a:off x="5283456" y="604307"/>
                  <a:ext cx="130772" cy="8654"/>
                </a:xfrm>
                <a:custGeom>
                  <a:avLst/>
                  <a:gdLst>
                    <a:gd name="T0" fmla="*/ 130 w 136"/>
                    <a:gd name="T1" fmla="*/ 9 h 9"/>
                    <a:gd name="T2" fmla="*/ 7 w 136"/>
                    <a:gd name="T3" fmla="*/ 9 h 9"/>
                    <a:gd name="T4" fmla="*/ 7 w 136"/>
                    <a:gd name="T5" fmla="*/ 9 h 9"/>
                    <a:gd name="T6" fmla="*/ 3 w 136"/>
                    <a:gd name="T7" fmla="*/ 9 h 9"/>
                    <a:gd name="T8" fmla="*/ 0 w 136"/>
                    <a:gd name="T9" fmla="*/ 3 h 9"/>
                    <a:gd name="T10" fmla="*/ 0 w 136"/>
                    <a:gd name="T11" fmla="*/ 3 h 9"/>
                    <a:gd name="T12" fmla="*/ 3 w 136"/>
                    <a:gd name="T13" fmla="*/ 0 h 9"/>
                    <a:gd name="T14" fmla="*/ 7 w 136"/>
                    <a:gd name="T15" fmla="*/ 0 h 9"/>
                    <a:gd name="T16" fmla="*/ 130 w 136"/>
                    <a:gd name="T17" fmla="*/ 0 h 9"/>
                    <a:gd name="T18" fmla="*/ 130 w 136"/>
                    <a:gd name="T19" fmla="*/ 0 h 9"/>
                    <a:gd name="T20" fmla="*/ 133 w 136"/>
                    <a:gd name="T21" fmla="*/ 0 h 9"/>
                    <a:gd name="T22" fmla="*/ 136 w 136"/>
                    <a:gd name="T23" fmla="*/ 3 h 9"/>
                    <a:gd name="T24" fmla="*/ 136 w 136"/>
                    <a:gd name="T25" fmla="*/ 3 h 9"/>
                    <a:gd name="T26" fmla="*/ 133 w 136"/>
                    <a:gd name="T27" fmla="*/ 9 h 9"/>
                    <a:gd name="T28" fmla="*/ 130 w 136"/>
                    <a:gd name="T29" fmla="*/ 9 h 9"/>
                    <a:gd name="T30" fmla="*/ 130 w 136"/>
                    <a:gd name="T3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9">
                      <a:moveTo>
                        <a:pt x="130" y="9"/>
                      </a:moveTo>
                      <a:lnTo>
                        <a:pt x="7" y="9"/>
                      </a:lnTo>
                      <a:lnTo>
                        <a:pt x="7" y="9"/>
                      </a:lnTo>
                      <a:lnTo>
                        <a:pt x="3" y="9"/>
                      </a:lnTo>
                      <a:lnTo>
                        <a:pt x="0" y="3"/>
                      </a:lnTo>
                      <a:lnTo>
                        <a:pt x="0" y="3"/>
                      </a:lnTo>
                      <a:lnTo>
                        <a:pt x="3" y="0"/>
                      </a:lnTo>
                      <a:lnTo>
                        <a:pt x="7" y="0"/>
                      </a:lnTo>
                      <a:lnTo>
                        <a:pt x="130" y="0"/>
                      </a:lnTo>
                      <a:lnTo>
                        <a:pt x="130" y="0"/>
                      </a:lnTo>
                      <a:lnTo>
                        <a:pt x="133" y="0"/>
                      </a:lnTo>
                      <a:lnTo>
                        <a:pt x="136" y="3"/>
                      </a:lnTo>
                      <a:lnTo>
                        <a:pt x="136" y="3"/>
                      </a:lnTo>
                      <a:lnTo>
                        <a:pt x="133" y="9"/>
                      </a:lnTo>
                      <a:lnTo>
                        <a:pt x="130" y="9"/>
                      </a:lnTo>
                      <a:lnTo>
                        <a:pt x="13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77" name="Freeform 111">
                  <a:extLst>
                    <a:ext uri="{FF2B5EF4-FFF2-40B4-BE49-F238E27FC236}">
                      <a16:creationId xmlns:a16="http://schemas.microsoft.com/office/drawing/2014/main" id="{98611A42-50CF-4E22-9E75-9EE6B30D593E}"/>
                    </a:ext>
                  </a:extLst>
                </p:cNvPr>
                <p:cNvSpPr>
                  <a:spLocks/>
                </p:cNvSpPr>
                <p:nvPr userDrawn="1"/>
              </p:nvSpPr>
              <p:spPr bwMode="auto">
                <a:xfrm>
                  <a:off x="5283456" y="554306"/>
                  <a:ext cx="130772" cy="12500"/>
                </a:xfrm>
                <a:custGeom>
                  <a:avLst/>
                  <a:gdLst>
                    <a:gd name="T0" fmla="*/ 130 w 136"/>
                    <a:gd name="T1" fmla="*/ 13 h 13"/>
                    <a:gd name="T2" fmla="*/ 7 w 136"/>
                    <a:gd name="T3" fmla="*/ 13 h 13"/>
                    <a:gd name="T4" fmla="*/ 7 w 136"/>
                    <a:gd name="T5" fmla="*/ 13 h 13"/>
                    <a:gd name="T6" fmla="*/ 3 w 136"/>
                    <a:gd name="T7" fmla="*/ 13 h 13"/>
                    <a:gd name="T8" fmla="*/ 0 w 136"/>
                    <a:gd name="T9" fmla="*/ 6 h 13"/>
                    <a:gd name="T10" fmla="*/ 0 w 136"/>
                    <a:gd name="T11" fmla="*/ 6 h 13"/>
                    <a:gd name="T12" fmla="*/ 3 w 136"/>
                    <a:gd name="T13" fmla="*/ 3 h 13"/>
                    <a:gd name="T14" fmla="*/ 7 w 136"/>
                    <a:gd name="T15" fmla="*/ 0 h 13"/>
                    <a:gd name="T16" fmla="*/ 130 w 136"/>
                    <a:gd name="T17" fmla="*/ 0 h 13"/>
                    <a:gd name="T18" fmla="*/ 130 w 136"/>
                    <a:gd name="T19" fmla="*/ 0 h 13"/>
                    <a:gd name="T20" fmla="*/ 133 w 136"/>
                    <a:gd name="T21" fmla="*/ 3 h 13"/>
                    <a:gd name="T22" fmla="*/ 136 w 136"/>
                    <a:gd name="T23" fmla="*/ 6 h 13"/>
                    <a:gd name="T24" fmla="*/ 136 w 136"/>
                    <a:gd name="T25" fmla="*/ 6 h 13"/>
                    <a:gd name="T26" fmla="*/ 133 w 136"/>
                    <a:gd name="T27" fmla="*/ 13 h 13"/>
                    <a:gd name="T28" fmla="*/ 130 w 136"/>
                    <a:gd name="T29" fmla="*/ 13 h 13"/>
                    <a:gd name="T30" fmla="*/ 130 w 136"/>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3">
                      <a:moveTo>
                        <a:pt x="130" y="13"/>
                      </a:moveTo>
                      <a:lnTo>
                        <a:pt x="7" y="13"/>
                      </a:lnTo>
                      <a:lnTo>
                        <a:pt x="7" y="13"/>
                      </a:lnTo>
                      <a:lnTo>
                        <a:pt x="3" y="13"/>
                      </a:lnTo>
                      <a:lnTo>
                        <a:pt x="0" y="6"/>
                      </a:lnTo>
                      <a:lnTo>
                        <a:pt x="0" y="6"/>
                      </a:lnTo>
                      <a:lnTo>
                        <a:pt x="3" y="3"/>
                      </a:lnTo>
                      <a:lnTo>
                        <a:pt x="7" y="0"/>
                      </a:lnTo>
                      <a:lnTo>
                        <a:pt x="130" y="0"/>
                      </a:lnTo>
                      <a:lnTo>
                        <a:pt x="130" y="0"/>
                      </a:lnTo>
                      <a:lnTo>
                        <a:pt x="133" y="3"/>
                      </a:lnTo>
                      <a:lnTo>
                        <a:pt x="136" y="6"/>
                      </a:lnTo>
                      <a:lnTo>
                        <a:pt x="136" y="6"/>
                      </a:lnTo>
                      <a:lnTo>
                        <a:pt x="133" y="13"/>
                      </a:lnTo>
                      <a:lnTo>
                        <a:pt x="130" y="13"/>
                      </a:lnTo>
                      <a:lnTo>
                        <a:pt x="13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78" name="Freeform 112">
                  <a:extLst>
                    <a:ext uri="{FF2B5EF4-FFF2-40B4-BE49-F238E27FC236}">
                      <a16:creationId xmlns:a16="http://schemas.microsoft.com/office/drawing/2014/main" id="{D19ED0E9-E4D1-4ACE-AF76-21D6B9DE4DDA}"/>
                    </a:ext>
                  </a:extLst>
                </p:cNvPr>
                <p:cNvSpPr>
                  <a:spLocks/>
                </p:cNvSpPr>
                <p:nvPr userDrawn="1"/>
              </p:nvSpPr>
              <p:spPr bwMode="auto">
                <a:xfrm>
                  <a:off x="5283456" y="507190"/>
                  <a:ext cx="130772" cy="12500"/>
                </a:xfrm>
                <a:custGeom>
                  <a:avLst/>
                  <a:gdLst>
                    <a:gd name="T0" fmla="*/ 130 w 136"/>
                    <a:gd name="T1" fmla="*/ 13 h 13"/>
                    <a:gd name="T2" fmla="*/ 7 w 136"/>
                    <a:gd name="T3" fmla="*/ 13 h 13"/>
                    <a:gd name="T4" fmla="*/ 7 w 136"/>
                    <a:gd name="T5" fmla="*/ 13 h 13"/>
                    <a:gd name="T6" fmla="*/ 3 w 136"/>
                    <a:gd name="T7" fmla="*/ 13 h 13"/>
                    <a:gd name="T8" fmla="*/ 0 w 136"/>
                    <a:gd name="T9" fmla="*/ 7 h 13"/>
                    <a:gd name="T10" fmla="*/ 0 w 136"/>
                    <a:gd name="T11" fmla="*/ 7 h 13"/>
                    <a:gd name="T12" fmla="*/ 3 w 136"/>
                    <a:gd name="T13" fmla="*/ 4 h 13"/>
                    <a:gd name="T14" fmla="*/ 7 w 136"/>
                    <a:gd name="T15" fmla="*/ 0 h 13"/>
                    <a:gd name="T16" fmla="*/ 130 w 136"/>
                    <a:gd name="T17" fmla="*/ 0 h 13"/>
                    <a:gd name="T18" fmla="*/ 130 w 136"/>
                    <a:gd name="T19" fmla="*/ 0 h 13"/>
                    <a:gd name="T20" fmla="*/ 133 w 136"/>
                    <a:gd name="T21" fmla="*/ 4 h 13"/>
                    <a:gd name="T22" fmla="*/ 136 w 136"/>
                    <a:gd name="T23" fmla="*/ 7 h 13"/>
                    <a:gd name="T24" fmla="*/ 136 w 136"/>
                    <a:gd name="T25" fmla="*/ 7 h 13"/>
                    <a:gd name="T26" fmla="*/ 133 w 136"/>
                    <a:gd name="T27" fmla="*/ 13 h 13"/>
                    <a:gd name="T28" fmla="*/ 130 w 136"/>
                    <a:gd name="T29" fmla="*/ 13 h 13"/>
                    <a:gd name="T30" fmla="*/ 130 w 136"/>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3">
                      <a:moveTo>
                        <a:pt x="130" y="13"/>
                      </a:moveTo>
                      <a:lnTo>
                        <a:pt x="7" y="13"/>
                      </a:lnTo>
                      <a:lnTo>
                        <a:pt x="7" y="13"/>
                      </a:lnTo>
                      <a:lnTo>
                        <a:pt x="3" y="13"/>
                      </a:lnTo>
                      <a:lnTo>
                        <a:pt x="0" y="7"/>
                      </a:lnTo>
                      <a:lnTo>
                        <a:pt x="0" y="7"/>
                      </a:lnTo>
                      <a:lnTo>
                        <a:pt x="3" y="4"/>
                      </a:lnTo>
                      <a:lnTo>
                        <a:pt x="7" y="0"/>
                      </a:lnTo>
                      <a:lnTo>
                        <a:pt x="130" y="0"/>
                      </a:lnTo>
                      <a:lnTo>
                        <a:pt x="130" y="0"/>
                      </a:lnTo>
                      <a:lnTo>
                        <a:pt x="133" y="4"/>
                      </a:lnTo>
                      <a:lnTo>
                        <a:pt x="136" y="7"/>
                      </a:lnTo>
                      <a:lnTo>
                        <a:pt x="136" y="7"/>
                      </a:lnTo>
                      <a:lnTo>
                        <a:pt x="133" y="13"/>
                      </a:lnTo>
                      <a:lnTo>
                        <a:pt x="130" y="13"/>
                      </a:lnTo>
                      <a:lnTo>
                        <a:pt x="13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79" name="Freeform 113">
                  <a:extLst>
                    <a:ext uri="{FF2B5EF4-FFF2-40B4-BE49-F238E27FC236}">
                      <a16:creationId xmlns:a16="http://schemas.microsoft.com/office/drawing/2014/main" id="{AEA79354-842C-45BB-B522-FDB82872B445}"/>
                    </a:ext>
                  </a:extLst>
                </p:cNvPr>
                <p:cNvSpPr>
                  <a:spLocks/>
                </p:cNvSpPr>
                <p:nvPr userDrawn="1"/>
              </p:nvSpPr>
              <p:spPr bwMode="auto">
                <a:xfrm>
                  <a:off x="5283456" y="461035"/>
                  <a:ext cx="130772" cy="12500"/>
                </a:xfrm>
                <a:custGeom>
                  <a:avLst/>
                  <a:gdLst>
                    <a:gd name="T0" fmla="*/ 130 w 136"/>
                    <a:gd name="T1" fmla="*/ 13 h 13"/>
                    <a:gd name="T2" fmla="*/ 7 w 136"/>
                    <a:gd name="T3" fmla="*/ 13 h 13"/>
                    <a:gd name="T4" fmla="*/ 7 w 136"/>
                    <a:gd name="T5" fmla="*/ 13 h 13"/>
                    <a:gd name="T6" fmla="*/ 3 w 136"/>
                    <a:gd name="T7" fmla="*/ 13 h 13"/>
                    <a:gd name="T8" fmla="*/ 0 w 136"/>
                    <a:gd name="T9" fmla="*/ 6 h 13"/>
                    <a:gd name="T10" fmla="*/ 0 w 136"/>
                    <a:gd name="T11" fmla="*/ 6 h 13"/>
                    <a:gd name="T12" fmla="*/ 3 w 136"/>
                    <a:gd name="T13" fmla="*/ 3 h 13"/>
                    <a:gd name="T14" fmla="*/ 7 w 136"/>
                    <a:gd name="T15" fmla="*/ 0 h 13"/>
                    <a:gd name="T16" fmla="*/ 130 w 136"/>
                    <a:gd name="T17" fmla="*/ 0 h 13"/>
                    <a:gd name="T18" fmla="*/ 130 w 136"/>
                    <a:gd name="T19" fmla="*/ 0 h 13"/>
                    <a:gd name="T20" fmla="*/ 133 w 136"/>
                    <a:gd name="T21" fmla="*/ 3 h 13"/>
                    <a:gd name="T22" fmla="*/ 136 w 136"/>
                    <a:gd name="T23" fmla="*/ 6 h 13"/>
                    <a:gd name="T24" fmla="*/ 136 w 136"/>
                    <a:gd name="T25" fmla="*/ 6 h 13"/>
                    <a:gd name="T26" fmla="*/ 133 w 136"/>
                    <a:gd name="T27" fmla="*/ 13 h 13"/>
                    <a:gd name="T28" fmla="*/ 130 w 136"/>
                    <a:gd name="T29" fmla="*/ 13 h 13"/>
                    <a:gd name="T30" fmla="*/ 130 w 136"/>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3">
                      <a:moveTo>
                        <a:pt x="130" y="13"/>
                      </a:moveTo>
                      <a:lnTo>
                        <a:pt x="7" y="13"/>
                      </a:lnTo>
                      <a:lnTo>
                        <a:pt x="7" y="13"/>
                      </a:lnTo>
                      <a:lnTo>
                        <a:pt x="3" y="13"/>
                      </a:lnTo>
                      <a:lnTo>
                        <a:pt x="0" y="6"/>
                      </a:lnTo>
                      <a:lnTo>
                        <a:pt x="0" y="6"/>
                      </a:lnTo>
                      <a:lnTo>
                        <a:pt x="3" y="3"/>
                      </a:lnTo>
                      <a:lnTo>
                        <a:pt x="7" y="0"/>
                      </a:lnTo>
                      <a:lnTo>
                        <a:pt x="130" y="0"/>
                      </a:lnTo>
                      <a:lnTo>
                        <a:pt x="130" y="0"/>
                      </a:lnTo>
                      <a:lnTo>
                        <a:pt x="133" y="3"/>
                      </a:lnTo>
                      <a:lnTo>
                        <a:pt x="136" y="6"/>
                      </a:lnTo>
                      <a:lnTo>
                        <a:pt x="136" y="6"/>
                      </a:lnTo>
                      <a:lnTo>
                        <a:pt x="133" y="13"/>
                      </a:lnTo>
                      <a:lnTo>
                        <a:pt x="130" y="13"/>
                      </a:lnTo>
                      <a:lnTo>
                        <a:pt x="13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80" name="Rectangle 114">
                  <a:extLst>
                    <a:ext uri="{FF2B5EF4-FFF2-40B4-BE49-F238E27FC236}">
                      <a16:creationId xmlns:a16="http://schemas.microsoft.com/office/drawing/2014/main" id="{D85D9A50-F173-4BBA-A0FC-097F2EE8DD8E}"/>
                    </a:ext>
                  </a:extLst>
                </p:cNvPr>
                <p:cNvSpPr>
                  <a:spLocks noChangeArrowheads="1"/>
                </p:cNvSpPr>
                <p:nvPr userDrawn="1"/>
              </p:nvSpPr>
              <p:spPr bwMode="auto">
                <a:xfrm>
                  <a:off x="5429613" y="560075"/>
                  <a:ext cx="118272" cy="330776"/>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81" name="Rectangle 115">
                  <a:extLst>
                    <a:ext uri="{FF2B5EF4-FFF2-40B4-BE49-F238E27FC236}">
                      <a16:creationId xmlns:a16="http://schemas.microsoft.com/office/drawing/2014/main" id="{E268D686-90D2-49A9-82BC-8184577FF232}"/>
                    </a:ext>
                  </a:extLst>
                </p:cNvPr>
                <p:cNvSpPr>
                  <a:spLocks noChangeArrowheads="1"/>
                </p:cNvSpPr>
                <p:nvPr userDrawn="1"/>
              </p:nvSpPr>
              <p:spPr bwMode="auto">
                <a:xfrm>
                  <a:off x="5454613" y="585076"/>
                  <a:ext cx="22116" cy="22116"/>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82" name="Rectangle 116">
                  <a:extLst>
                    <a:ext uri="{FF2B5EF4-FFF2-40B4-BE49-F238E27FC236}">
                      <a16:creationId xmlns:a16="http://schemas.microsoft.com/office/drawing/2014/main" id="{E8C35B78-2DC7-4310-A9EB-84389BADB791}"/>
                    </a:ext>
                  </a:extLst>
                </p:cNvPr>
                <p:cNvSpPr>
                  <a:spLocks noChangeArrowheads="1"/>
                </p:cNvSpPr>
                <p:nvPr userDrawn="1"/>
              </p:nvSpPr>
              <p:spPr bwMode="auto">
                <a:xfrm>
                  <a:off x="5501730" y="585076"/>
                  <a:ext cx="21154" cy="22116"/>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383" name="Rectangle 117">
                  <a:extLst>
                    <a:ext uri="{FF2B5EF4-FFF2-40B4-BE49-F238E27FC236}">
                      <a16:creationId xmlns:a16="http://schemas.microsoft.com/office/drawing/2014/main" id="{6E2B6E67-E108-4746-9F8A-E606946DBABB}"/>
                    </a:ext>
                  </a:extLst>
                </p:cNvPr>
                <p:cNvSpPr>
                  <a:spLocks noChangeArrowheads="1"/>
                </p:cNvSpPr>
                <p:nvPr userDrawn="1"/>
              </p:nvSpPr>
              <p:spPr bwMode="auto">
                <a:xfrm>
                  <a:off x="5454613" y="632192"/>
                  <a:ext cx="22116"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04" name="Rectangle 118">
                  <a:extLst>
                    <a:ext uri="{FF2B5EF4-FFF2-40B4-BE49-F238E27FC236}">
                      <a16:creationId xmlns:a16="http://schemas.microsoft.com/office/drawing/2014/main" id="{1EA5EBFD-DAB2-4432-9683-C31D36818205}"/>
                    </a:ext>
                  </a:extLst>
                </p:cNvPr>
                <p:cNvSpPr>
                  <a:spLocks noChangeArrowheads="1"/>
                </p:cNvSpPr>
                <p:nvPr userDrawn="1"/>
              </p:nvSpPr>
              <p:spPr bwMode="auto">
                <a:xfrm>
                  <a:off x="5501730" y="632192"/>
                  <a:ext cx="21154"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05" name="Rectangle 119">
                  <a:extLst>
                    <a:ext uri="{FF2B5EF4-FFF2-40B4-BE49-F238E27FC236}">
                      <a16:creationId xmlns:a16="http://schemas.microsoft.com/office/drawing/2014/main" id="{EA5474B0-F7E3-49B7-8AB2-9A92F311D691}"/>
                    </a:ext>
                  </a:extLst>
                </p:cNvPr>
                <p:cNvSpPr>
                  <a:spLocks noChangeArrowheads="1"/>
                </p:cNvSpPr>
                <p:nvPr userDrawn="1"/>
              </p:nvSpPr>
              <p:spPr bwMode="auto">
                <a:xfrm>
                  <a:off x="5454613" y="678347"/>
                  <a:ext cx="22116"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06" name="Rectangle 120">
                  <a:extLst>
                    <a:ext uri="{FF2B5EF4-FFF2-40B4-BE49-F238E27FC236}">
                      <a16:creationId xmlns:a16="http://schemas.microsoft.com/office/drawing/2014/main" id="{1CD297B6-84F7-4AC5-8B5B-D0C19BBF73D3}"/>
                    </a:ext>
                  </a:extLst>
                </p:cNvPr>
                <p:cNvSpPr>
                  <a:spLocks noChangeArrowheads="1"/>
                </p:cNvSpPr>
                <p:nvPr userDrawn="1"/>
              </p:nvSpPr>
              <p:spPr bwMode="auto">
                <a:xfrm>
                  <a:off x="5501730" y="678347"/>
                  <a:ext cx="21154"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07" name="Rectangle 121">
                  <a:extLst>
                    <a:ext uri="{FF2B5EF4-FFF2-40B4-BE49-F238E27FC236}">
                      <a16:creationId xmlns:a16="http://schemas.microsoft.com/office/drawing/2014/main" id="{296F2ECA-3B0E-4EC1-9DCC-8A631B03030B}"/>
                    </a:ext>
                  </a:extLst>
                </p:cNvPr>
                <p:cNvSpPr>
                  <a:spLocks noChangeArrowheads="1"/>
                </p:cNvSpPr>
                <p:nvPr userDrawn="1"/>
              </p:nvSpPr>
              <p:spPr bwMode="auto">
                <a:xfrm>
                  <a:off x="5454613" y="725464"/>
                  <a:ext cx="22116"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08" name="Rectangle 122">
                  <a:extLst>
                    <a:ext uri="{FF2B5EF4-FFF2-40B4-BE49-F238E27FC236}">
                      <a16:creationId xmlns:a16="http://schemas.microsoft.com/office/drawing/2014/main" id="{E20E9CB7-0A5E-4500-BA86-7E1C7441331F}"/>
                    </a:ext>
                  </a:extLst>
                </p:cNvPr>
                <p:cNvSpPr>
                  <a:spLocks noChangeArrowheads="1"/>
                </p:cNvSpPr>
                <p:nvPr userDrawn="1"/>
              </p:nvSpPr>
              <p:spPr bwMode="auto">
                <a:xfrm>
                  <a:off x="5501730" y="725464"/>
                  <a:ext cx="21154"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09" name="Rectangle 123">
                  <a:extLst>
                    <a:ext uri="{FF2B5EF4-FFF2-40B4-BE49-F238E27FC236}">
                      <a16:creationId xmlns:a16="http://schemas.microsoft.com/office/drawing/2014/main" id="{19A7B28D-1A7D-49EA-80B8-2A043DE24EC6}"/>
                    </a:ext>
                  </a:extLst>
                </p:cNvPr>
                <p:cNvSpPr>
                  <a:spLocks noChangeArrowheads="1"/>
                </p:cNvSpPr>
                <p:nvPr userDrawn="1"/>
              </p:nvSpPr>
              <p:spPr bwMode="auto">
                <a:xfrm>
                  <a:off x="5454613" y="772580"/>
                  <a:ext cx="22116" cy="24039"/>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10" name="Rectangle 124">
                  <a:extLst>
                    <a:ext uri="{FF2B5EF4-FFF2-40B4-BE49-F238E27FC236}">
                      <a16:creationId xmlns:a16="http://schemas.microsoft.com/office/drawing/2014/main" id="{DBE983E7-9B3A-49EA-A43B-57A2A860113F}"/>
                    </a:ext>
                  </a:extLst>
                </p:cNvPr>
                <p:cNvSpPr>
                  <a:spLocks noChangeArrowheads="1"/>
                </p:cNvSpPr>
                <p:nvPr userDrawn="1"/>
              </p:nvSpPr>
              <p:spPr bwMode="auto">
                <a:xfrm>
                  <a:off x="5501730" y="772580"/>
                  <a:ext cx="21154" cy="24039"/>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11" name="Rectangle 125">
                  <a:extLst>
                    <a:ext uri="{FF2B5EF4-FFF2-40B4-BE49-F238E27FC236}">
                      <a16:creationId xmlns:a16="http://schemas.microsoft.com/office/drawing/2014/main" id="{93A5EBD0-DE17-4B1F-A6BB-D34618C5C8C1}"/>
                    </a:ext>
                  </a:extLst>
                </p:cNvPr>
                <p:cNvSpPr>
                  <a:spLocks noChangeArrowheads="1"/>
                </p:cNvSpPr>
                <p:nvPr userDrawn="1"/>
              </p:nvSpPr>
              <p:spPr bwMode="auto">
                <a:xfrm>
                  <a:off x="5454613" y="818735"/>
                  <a:ext cx="22116"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12" name="Rectangle 126">
                  <a:extLst>
                    <a:ext uri="{FF2B5EF4-FFF2-40B4-BE49-F238E27FC236}">
                      <a16:creationId xmlns:a16="http://schemas.microsoft.com/office/drawing/2014/main" id="{147E20B3-69F2-4A2A-905B-452C13D05103}"/>
                    </a:ext>
                  </a:extLst>
                </p:cNvPr>
                <p:cNvSpPr>
                  <a:spLocks noChangeArrowheads="1"/>
                </p:cNvSpPr>
                <p:nvPr userDrawn="1"/>
              </p:nvSpPr>
              <p:spPr bwMode="auto">
                <a:xfrm>
                  <a:off x="5501730" y="818735"/>
                  <a:ext cx="21154"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13" name="Freeform 127">
                  <a:extLst>
                    <a:ext uri="{FF2B5EF4-FFF2-40B4-BE49-F238E27FC236}">
                      <a16:creationId xmlns:a16="http://schemas.microsoft.com/office/drawing/2014/main" id="{1402F227-C99A-46BA-8D98-0A1468DF1F13}"/>
                    </a:ext>
                  </a:extLst>
                </p:cNvPr>
                <p:cNvSpPr>
                  <a:spLocks noEditPoints="1"/>
                </p:cNvSpPr>
                <p:nvPr userDrawn="1"/>
              </p:nvSpPr>
              <p:spPr bwMode="auto">
                <a:xfrm>
                  <a:off x="5423844" y="554306"/>
                  <a:ext cx="130772" cy="342315"/>
                </a:xfrm>
                <a:custGeom>
                  <a:avLst/>
                  <a:gdLst>
                    <a:gd name="T0" fmla="*/ 129 w 136"/>
                    <a:gd name="T1" fmla="*/ 356 h 356"/>
                    <a:gd name="T2" fmla="*/ 6 w 136"/>
                    <a:gd name="T3" fmla="*/ 356 h 356"/>
                    <a:gd name="T4" fmla="*/ 6 w 136"/>
                    <a:gd name="T5" fmla="*/ 356 h 356"/>
                    <a:gd name="T6" fmla="*/ 3 w 136"/>
                    <a:gd name="T7" fmla="*/ 353 h 356"/>
                    <a:gd name="T8" fmla="*/ 0 w 136"/>
                    <a:gd name="T9" fmla="*/ 350 h 356"/>
                    <a:gd name="T10" fmla="*/ 0 w 136"/>
                    <a:gd name="T11" fmla="*/ 6 h 356"/>
                    <a:gd name="T12" fmla="*/ 0 w 136"/>
                    <a:gd name="T13" fmla="*/ 6 h 356"/>
                    <a:gd name="T14" fmla="*/ 3 w 136"/>
                    <a:gd name="T15" fmla="*/ 3 h 356"/>
                    <a:gd name="T16" fmla="*/ 6 w 136"/>
                    <a:gd name="T17" fmla="*/ 0 h 356"/>
                    <a:gd name="T18" fmla="*/ 129 w 136"/>
                    <a:gd name="T19" fmla="*/ 0 h 356"/>
                    <a:gd name="T20" fmla="*/ 129 w 136"/>
                    <a:gd name="T21" fmla="*/ 0 h 356"/>
                    <a:gd name="T22" fmla="*/ 132 w 136"/>
                    <a:gd name="T23" fmla="*/ 3 h 356"/>
                    <a:gd name="T24" fmla="*/ 136 w 136"/>
                    <a:gd name="T25" fmla="*/ 6 h 356"/>
                    <a:gd name="T26" fmla="*/ 136 w 136"/>
                    <a:gd name="T27" fmla="*/ 350 h 356"/>
                    <a:gd name="T28" fmla="*/ 136 w 136"/>
                    <a:gd name="T29" fmla="*/ 350 h 356"/>
                    <a:gd name="T30" fmla="*/ 132 w 136"/>
                    <a:gd name="T31" fmla="*/ 353 h 356"/>
                    <a:gd name="T32" fmla="*/ 129 w 136"/>
                    <a:gd name="T33" fmla="*/ 356 h 356"/>
                    <a:gd name="T34" fmla="*/ 129 w 136"/>
                    <a:gd name="T35" fmla="*/ 356 h 356"/>
                    <a:gd name="T36" fmla="*/ 13 w 136"/>
                    <a:gd name="T37" fmla="*/ 343 h 356"/>
                    <a:gd name="T38" fmla="*/ 123 w 136"/>
                    <a:gd name="T39" fmla="*/ 343 h 356"/>
                    <a:gd name="T40" fmla="*/ 123 w 136"/>
                    <a:gd name="T41" fmla="*/ 13 h 356"/>
                    <a:gd name="T42" fmla="*/ 13 w 136"/>
                    <a:gd name="T43" fmla="*/ 13 h 356"/>
                    <a:gd name="T44" fmla="*/ 13 w 136"/>
                    <a:gd name="T45" fmla="*/ 34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6" h="356">
                      <a:moveTo>
                        <a:pt x="129" y="356"/>
                      </a:moveTo>
                      <a:lnTo>
                        <a:pt x="6" y="356"/>
                      </a:lnTo>
                      <a:lnTo>
                        <a:pt x="6" y="356"/>
                      </a:lnTo>
                      <a:lnTo>
                        <a:pt x="3" y="353"/>
                      </a:lnTo>
                      <a:lnTo>
                        <a:pt x="0" y="350"/>
                      </a:lnTo>
                      <a:lnTo>
                        <a:pt x="0" y="6"/>
                      </a:lnTo>
                      <a:lnTo>
                        <a:pt x="0" y="6"/>
                      </a:lnTo>
                      <a:lnTo>
                        <a:pt x="3" y="3"/>
                      </a:lnTo>
                      <a:lnTo>
                        <a:pt x="6" y="0"/>
                      </a:lnTo>
                      <a:lnTo>
                        <a:pt x="129" y="0"/>
                      </a:lnTo>
                      <a:lnTo>
                        <a:pt x="129" y="0"/>
                      </a:lnTo>
                      <a:lnTo>
                        <a:pt x="132" y="3"/>
                      </a:lnTo>
                      <a:lnTo>
                        <a:pt x="136" y="6"/>
                      </a:lnTo>
                      <a:lnTo>
                        <a:pt x="136" y="350"/>
                      </a:lnTo>
                      <a:lnTo>
                        <a:pt x="136" y="350"/>
                      </a:lnTo>
                      <a:lnTo>
                        <a:pt x="132" y="353"/>
                      </a:lnTo>
                      <a:lnTo>
                        <a:pt x="129" y="356"/>
                      </a:lnTo>
                      <a:lnTo>
                        <a:pt x="129" y="356"/>
                      </a:lnTo>
                      <a:close/>
                      <a:moveTo>
                        <a:pt x="13" y="343"/>
                      </a:moveTo>
                      <a:lnTo>
                        <a:pt x="123" y="343"/>
                      </a:lnTo>
                      <a:lnTo>
                        <a:pt x="123" y="13"/>
                      </a:lnTo>
                      <a:lnTo>
                        <a:pt x="13" y="13"/>
                      </a:lnTo>
                      <a:lnTo>
                        <a:pt x="13" y="3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14" name="Freeform 128">
                  <a:extLst>
                    <a:ext uri="{FF2B5EF4-FFF2-40B4-BE49-F238E27FC236}">
                      <a16:creationId xmlns:a16="http://schemas.microsoft.com/office/drawing/2014/main" id="{8A5A4E09-2D1C-4875-B839-658F7B5A8211}"/>
                    </a:ext>
                  </a:extLst>
                </p:cNvPr>
                <p:cNvSpPr>
                  <a:spLocks noEditPoints="1"/>
                </p:cNvSpPr>
                <p:nvPr userDrawn="1"/>
              </p:nvSpPr>
              <p:spPr bwMode="auto">
                <a:xfrm>
                  <a:off x="5448844" y="579307"/>
                  <a:ext cx="33655" cy="33655"/>
                </a:xfrm>
                <a:custGeom>
                  <a:avLst/>
                  <a:gdLst>
                    <a:gd name="T0" fmla="*/ 29 w 35"/>
                    <a:gd name="T1" fmla="*/ 35 h 35"/>
                    <a:gd name="T2" fmla="*/ 6 w 35"/>
                    <a:gd name="T3" fmla="*/ 35 h 35"/>
                    <a:gd name="T4" fmla="*/ 6 w 35"/>
                    <a:gd name="T5" fmla="*/ 35 h 35"/>
                    <a:gd name="T6" fmla="*/ 0 w 35"/>
                    <a:gd name="T7" fmla="*/ 35 h 35"/>
                    <a:gd name="T8" fmla="*/ 0 w 35"/>
                    <a:gd name="T9" fmla="*/ 29 h 35"/>
                    <a:gd name="T10" fmla="*/ 0 w 35"/>
                    <a:gd name="T11" fmla="*/ 6 h 35"/>
                    <a:gd name="T12" fmla="*/ 0 w 35"/>
                    <a:gd name="T13" fmla="*/ 6 h 35"/>
                    <a:gd name="T14" fmla="*/ 0 w 35"/>
                    <a:gd name="T15" fmla="*/ 3 h 35"/>
                    <a:gd name="T16" fmla="*/ 6 w 35"/>
                    <a:gd name="T17" fmla="*/ 0 h 35"/>
                    <a:gd name="T18" fmla="*/ 29 w 35"/>
                    <a:gd name="T19" fmla="*/ 0 h 35"/>
                    <a:gd name="T20" fmla="*/ 29 w 35"/>
                    <a:gd name="T21" fmla="*/ 0 h 35"/>
                    <a:gd name="T22" fmla="*/ 35 w 35"/>
                    <a:gd name="T23" fmla="*/ 3 h 35"/>
                    <a:gd name="T24" fmla="*/ 35 w 35"/>
                    <a:gd name="T25" fmla="*/ 6 h 35"/>
                    <a:gd name="T26" fmla="*/ 35 w 35"/>
                    <a:gd name="T27" fmla="*/ 29 h 35"/>
                    <a:gd name="T28" fmla="*/ 35 w 35"/>
                    <a:gd name="T29" fmla="*/ 29 h 35"/>
                    <a:gd name="T30" fmla="*/ 35 w 35"/>
                    <a:gd name="T31" fmla="*/ 35 h 35"/>
                    <a:gd name="T32" fmla="*/ 29 w 35"/>
                    <a:gd name="T33" fmla="*/ 35 h 35"/>
                    <a:gd name="T34" fmla="*/ 29 w 35"/>
                    <a:gd name="T35" fmla="*/ 35 h 35"/>
                    <a:gd name="T36" fmla="*/ 13 w 35"/>
                    <a:gd name="T37" fmla="*/ 26 h 35"/>
                    <a:gd name="T38" fmla="*/ 22 w 35"/>
                    <a:gd name="T39" fmla="*/ 26 h 35"/>
                    <a:gd name="T40" fmla="*/ 22 w 35"/>
                    <a:gd name="T41" fmla="*/ 13 h 35"/>
                    <a:gd name="T42" fmla="*/ 13 w 35"/>
                    <a:gd name="T43" fmla="*/ 13 h 35"/>
                    <a:gd name="T44" fmla="*/ 13 w 35"/>
                    <a:gd name="T45"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5">
                      <a:moveTo>
                        <a:pt x="29" y="35"/>
                      </a:moveTo>
                      <a:lnTo>
                        <a:pt x="6" y="35"/>
                      </a:lnTo>
                      <a:lnTo>
                        <a:pt x="6" y="35"/>
                      </a:lnTo>
                      <a:lnTo>
                        <a:pt x="0" y="35"/>
                      </a:lnTo>
                      <a:lnTo>
                        <a:pt x="0" y="29"/>
                      </a:lnTo>
                      <a:lnTo>
                        <a:pt x="0" y="6"/>
                      </a:lnTo>
                      <a:lnTo>
                        <a:pt x="0" y="6"/>
                      </a:lnTo>
                      <a:lnTo>
                        <a:pt x="0" y="3"/>
                      </a:lnTo>
                      <a:lnTo>
                        <a:pt x="6" y="0"/>
                      </a:lnTo>
                      <a:lnTo>
                        <a:pt x="29" y="0"/>
                      </a:lnTo>
                      <a:lnTo>
                        <a:pt x="29" y="0"/>
                      </a:lnTo>
                      <a:lnTo>
                        <a:pt x="35" y="3"/>
                      </a:lnTo>
                      <a:lnTo>
                        <a:pt x="35" y="6"/>
                      </a:lnTo>
                      <a:lnTo>
                        <a:pt x="35" y="29"/>
                      </a:lnTo>
                      <a:lnTo>
                        <a:pt x="35" y="29"/>
                      </a:lnTo>
                      <a:lnTo>
                        <a:pt x="35" y="35"/>
                      </a:lnTo>
                      <a:lnTo>
                        <a:pt x="29" y="35"/>
                      </a:lnTo>
                      <a:lnTo>
                        <a:pt x="29" y="35"/>
                      </a:lnTo>
                      <a:close/>
                      <a:moveTo>
                        <a:pt x="13" y="26"/>
                      </a:moveTo>
                      <a:lnTo>
                        <a:pt x="22" y="26"/>
                      </a:lnTo>
                      <a:lnTo>
                        <a:pt x="22" y="13"/>
                      </a:lnTo>
                      <a:lnTo>
                        <a:pt x="13" y="13"/>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15" name="Freeform 129">
                  <a:extLst>
                    <a:ext uri="{FF2B5EF4-FFF2-40B4-BE49-F238E27FC236}">
                      <a16:creationId xmlns:a16="http://schemas.microsoft.com/office/drawing/2014/main" id="{0FDBD871-C5D7-4B4D-8D4C-684C4B023BC5}"/>
                    </a:ext>
                  </a:extLst>
                </p:cNvPr>
                <p:cNvSpPr>
                  <a:spLocks noEditPoints="1"/>
                </p:cNvSpPr>
                <p:nvPr userDrawn="1"/>
              </p:nvSpPr>
              <p:spPr bwMode="auto">
                <a:xfrm>
                  <a:off x="5494999" y="579307"/>
                  <a:ext cx="34616" cy="33655"/>
                </a:xfrm>
                <a:custGeom>
                  <a:avLst/>
                  <a:gdLst>
                    <a:gd name="T0" fmla="*/ 29 w 36"/>
                    <a:gd name="T1" fmla="*/ 35 h 35"/>
                    <a:gd name="T2" fmla="*/ 7 w 36"/>
                    <a:gd name="T3" fmla="*/ 35 h 35"/>
                    <a:gd name="T4" fmla="*/ 7 w 36"/>
                    <a:gd name="T5" fmla="*/ 35 h 35"/>
                    <a:gd name="T6" fmla="*/ 3 w 36"/>
                    <a:gd name="T7" fmla="*/ 35 h 35"/>
                    <a:gd name="T8" fmla="*/ 0 w 36"/>
                    <a:gd name="T9" fmla="*/ 29 h 35"/>
                    <a:gd name="T10" fmla="*/ 0 w 36"/>
                    <a:gd name="T11" fmla="*/ 6 h 35"/>
                    <a:gd name="T12" fmla="*/ 0 w 36"/>
                    <a:gd name="T13" fmla="*/ 6 h 35"/>
                    <a:gd name="T14" fmla="*/ 3 w 36"/>
                    <a:gd name="T15" fmla="*/ 3 h 35"/>
                    <a:gd name="T16" fmla="*/ 7 w 36"/>
                    <a:gd name="T17" fmla="*/ 0 h 35"/>
                    <a:gd name="T18" fmla="*/ 29 w 36"/>
                    <a:gd name="T19" fmla="*/ 0 h 35"/>
                    <a:gd name="T20" fmla="*/ 29 w 36"/>
                    <a:gd name="T21" fmla="*/ 0 h 35"/>
                    <a:gd name="T22" fmla="*/ 36 w 36"/>
                    <a:gd name="T23" fmla="*/ 3 h 35"/>
                    <a:gd name="T24" fmla="*/ 36 w 36"/>
                    <a:gd name="T25" fmla="*/ 6 h 35"/>
                    <a:gd name="T26" fmla="*/ 36 w 36"/>
                    <a:gd name="T27" fmla="*/ 29 h 35"/>
                    <a:gd name="T28" fmla="*/ 36 w 36"/>
                    <a:gd name="T29" fmla="*/ 29 h 35"/>
                    <a:gd name="T30" fmla="*/ 36 w 36"/>
                    <a:gd name="T31" fmla="*/ 35 h 35"/>
                    <a:gd name="T32" fmla="*/ 29 w 36"/>
                    <a:gd name="T33" fmla="*/ 35 h 35"/>
                    <a:gd name="T34" fmla="*/ 29 w 36"/>
                    <a:gd name="T35" fmla="*/ 35 h 35"/>
                    <a:gd name="T36" fmla="*/ 13 w 36"/>
                    <a:gd name="T37" fmla="*/ 26 h 35"/>
                    <a:gd name="T38" fmla="*/ 26 w 36"/>
                    <a:gd name="T39" fmla="*/ 26 h 35"/>
                    <a:gd name="T40" fmla="*/ 26 w 36"/>
                    <a:gd name="T41" fmla="*/ 13 h 35"/>
                    <a:gd name="T42" fmla="*/ 13 w 36"/>
                    <a:gd name="T43" fmla="*/ 13 h 35"/>
                    <a:gd name="T44" fmla="*/ 13 w 36"/>
                    <a:gd name="T45"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35">
                      <a:moveTo>
                        <a:pt x="29" y="35"/>
                      </a:moveTo>
                      <a:lnTo>
                        <a:pt x="7" y="35"/>
                      </a:lnTo>
                      <a:lnTo>
                        <a:pt x="7" y="35"/>
                      </a:lnTo>
                      <a:lnTo>
                        <a:pt x="3" y="35"/>
                      </a:lnTo>
                      <a:lnTo>
                        <a:pt x="0" y="29"/>
                      </a:lnTo>
                      <a:lnTo>
                        <a:pt x="0" y="6"/>
                      </a:lnTo>
                      <a:lnTo>
                        <a:pt x="0" y="6"/>
                      </a:lnTo>
                      <a:lnTo>
                        <a:pt x="3" y="3"/>
                      </a:lnTo>
                      <a:lnTo>
                        <a:pt x="7" y="0"/>
                      </a:lnTo>
                      <a:lnTo>
                        <a:pt x="29" y="0"/>
                      </a:lnTo>
                      <a:lnTo>
                        <a:pt x="29" y="0"/>
                      </a:lnTo>
                      <a:lnTo>
                        <a:pt x="36" y="3"/>
                      </a:lnTo>
                      <a:lnTo>
                        <a:pt x="36" y="6"/>
                      </a:lnTo>
                      <a:lnTo>
                        <a:pt x="36" y="29"/>
                      </a:lnTo>
                      <a:lnTo>
                        <a:pt x="36" y="29"/>
                      </a:lnTo>
                      <a:lnTo>
                        <a:pt x="36" y="35"/>
                      </a:lnTo>
                      <a:lnTo>
                        <a:pt x="29" y="35"/>
                      </a:lnTo>
                      <a:lnTo>
                        <a:pt x="29" y="35"/>
                      </a:lnTo>
                      <a:close/>
                      <a:moveTo>
                        <a:pt x="13" y="26"/>
                      </a:moveTo>
                      <a:lnTo>
                        <a:pt x="26" y="26"/>
                      </a:lnTo>
                      <a:lnTo>
                        <a:pt x="26" y="13"/>
                      </a:lnTo>
                      <a:lnTo>
                        <a:pt x="13" y="13"/>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16" name="Freeform 130">
                  <a:extLst>
                    <a:ext uri="{FF2B5EF4-FFF2-40B4-BE49-F238E27FC236}">
                      <a16:creationId xmlns:a16="http://schemas.microsoft.com/office/drawing/2014/main" id="{85A9733D-39CF-4918-8199-E08B8900DB27}"/>
                    </a:ext>
                  </a:extLst>
                </p:cNvPr>
                <p:cNvSpPr>
                  <a:spLocks noEditPoints="1"/>
                </p:cNvSpPr>
                <p:nvPr userDrawn="1"/>
              </p:nvSpPr>
              <p:spPr bwMode="auto">
                <a:xfrm>
                  <a:off x="5448844" y="625461"/>
                  <a:ext cx="33655" cy="34616"/>
                </a:xfrm>
                <a:custGeom>
                  <a:avLst/>
                  <a:gdLst>
                    <a:gd name="T0" fmla="*/ 29 w 35"/>
                    <a:gd name="T1" fmla="*/ 36 h 36"/>
                    <a:gd name="T2" fmla="*/ 6 w 35"/>
                    <a:gd name="T3" fmla="*/ 36 h 36"/>
                    <a:gd name="T4" fmla="*/ 6 w 35"/>
                    <a:gd name="T5" fmla="*/ 36 h 36"/>
                    <a:gd name="T6" fmla="*/ 0 w 35"/>
                    <a:gd name="T7" fmla="*/ 36 h 36"/>
                    <a:gd name="T8" fmla="*/ 0 w 35"/>
                    <a:gd name="T9" fmla="*/ 33 h 36"/>
                    <a:gd name="T10" fmla="*/ 0 w 35"/>
                    <a:gd name="T11" fmla="*/ 7 h 36"/>
                    <a:gd name="T12" fmla="*/ 0 w 35"/>
                    <a:gd name="T13" fmla="*/ 7 h 36"/>
                    <a:gd name="T14" fmla="*/ 0 w 35"/>
                    <a:gd name="T15" fmla="*/ 4 h 36"/>
                    <a:gd name="T16" fmla="*/ 6 w 35"/>
                    <a:gd name="T17" fmla="*/ 0 h 36"/>
                    <a:gd name="T18" fmla="*/ 29 w 35"/>
                    <a:gd name="T19" fmla="*/ 0 h 36"/>
                    <a:gd name="T20" fmla="*/ 29 w 35"/>
                    <a:gd name="T21" fmla="*/ 0 h 36"/>
                    <a:gd name="T22" fmla="*/ 35 w 35"/>
                    <a:gd name="T23" fmla="*/ 4 h 36"/>
                    <a:gd name="T24" fmla="*/ 35 w 35"/>
                    <a:gd name="T25" fmla="*/ 7 h 36"/>
                    <a:gd name="T26" fmla="*/ 35 w 35"/>
                    <a:gd name="T27" fmla="*/ 33 h 36"/>
                    <a:gd name="T28" fmla="*/ 35 w 35"/>
                    <a:gd name="T29" fmla="*/ 33 h 36"/>
                    <a:gd name="T30" fmla="*/ 35 w 35"/>
                    <a:gd name="T31" fmla="*/ 36 h 36"/>
                    <a:gd name="T32" fmla="*/ 29 w 35"/>
                    <a:gd name="T33" fmla="*/ 36 h 36"/>
                    <a:gd name="T34" fmla="*/ 29 w 35"/>
                    <a:gd name="T35" fmla="*/ 36 h 36"/>
                    <a:gd name="T36" fmla="*/ 13 w 35"/>
                    <a:gd name="T37" fmla="*/ 26 h 36"/>
                    <a:gd name="T38" fmla="*/ 22 w 35"/>
                    <a:gd name="T39" fmla="*/ 26 h 36"/>
                    <a:gd name="T40" fmla="*/ 22 w 35"/>
                    <a:gd name="T41" fmla="*/ 13 h 36"/>
                    <a:gd name="T42" fmla="*/ 13 w 35"/>
                    <a:gd name="T43" fmla="*/ 13 h 36"/>
                    <a:gd name="T44" fmla="*/ 13 w 35"/>
                    <a:gd name="T45"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29" y="36"/>
                      </a:moveTo>
                      <a:lnTo>
                        <a:pt x="6" y="36"/>
                      </a:lnTo>
                      <a:lnTo>
                        <a:pt x="6" y="36"/>
                      </a:lnTo>
                      <a:lnTo>
                        <a:pt x="0" y="36"/>
                      </a:lnTo>
                      <a:lnTo>
                        <a:pt x="0" y="33"/>
                      </a:lnTo>
                      <a:lnTo>
                        <a:pt x="0" y="7"/>
                      </a:lnTo>
                      <a:lnTo>
                        <a:pt x="0" y="7"/>
                      </a:lnTo>
                      <a:lnTo>
                        <a:pt x="0" y="4"/>
                      </a:lnTo>
                      <a:lnTo>
                        <a:pt x="6" y="0"/>
                      </a:lnTo>
                      <a:lnTo>
                        <a:pt x="29" y="0"/>
                      </a:lnTo>
                      <a:lnTo>
                        <a:pt x="29" y="0"/>
                      </a:lnTo>
                      <a:lnTo>
                        <a:pt x="35" y="4"/>
                      </a:lnTo>
                      <a:lnTo>
                        <a:pt x="35" y="7"/>
                      </a:lnTo>
                      <a:lnTo>
                        <a:pt x="35" y="33"/>
                      </a:lnTo>
                      <a:lnTo>
                        <a:pt x="35" y="33"/>
                      </a:lnTo>
                      <a:lnTo>
                        <a:pt x="35" y="36"/>
                      </a:lnTo>
                      <a:lnTo>
                        <a:pt x="29" y="36"/>
                      </a:lnTo>
                      <a:lnTo>
                        <a:pt x="29" y="36"/>
                      </a:lnTo>
                      <a:close/>
                      <a:moveTo>
                        <a:pt x="13" y="26"/>
                      </a:moveTo>
                      <a:lnTo>
                        <a:pt x="22" y="26"/>
                      </a:lnTo>
                      <a:lnTo>
                        <a:pt x="22" y="13"/>
                      </a:lnTo>
                      <a:lnTo>
                        <a:pt x="13" y="13"/>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17" name="Freeform 131">
                  <a:extLst>
                    <a:ext uri="{FF2B5EF4-FFF2-40B4-BE49-F238E27FC236}">
                      <a16:creationId xmlns:a16="http://schemas.microsoft.com/office/drawing/2014/main" id="{9CD97B83-8A59-401D-BEE4-B38F4DD38499}"/>
                    </a:ext>
                  </a:extLst>
                </p:cNvPr>
                <p:cNvSpPr>
                  <a:spLocks noEditPoints="1"/>
                </p:cNvSpPr>
                <p:nvPr userDrawn="1"/>
              </p:nvSpPr>
              <p:spPr bwMode="auto">
                <a:xfrm>
                  <a:off x="5494999" y="625461"/>
                  <a:ext cx="34616" cy="34616"/>
                </a:xfrm>
                <a:custGeom>
                  <a:avLst/>
                  <a:gdLst>
                    <a:gd name="T0" fmla="*/ 29 w 36"/>
                    <a:gd name="T1" fmla="*/ 36 h 36"/>
                    <a:gd name="T2" fmla="*/ 7 w 36"/>
                    <a:gd name="T3" fmla="*/ 36 h 36"/>
                    <a:gd name="T4" fmla="*/ 7 w 36"/>
                    <a:gd name="T5" fmla="*/ 36 h 36"/>
                    <a:gd name="T6" fmla="*/ 3 w 36"/>
                    <a:gd name="T7" fmla="*/ 36 h 36"/>
                    <a:gd name="T8" fmla="*/ 0 w 36"/>
                    <a:gd name="T9" fmla="*/ 33 h 36"/>
                    <a:gd name="T10" fmla="*/ 0 w 36"/>
                    <a:gd name="T11" fmla="*/ 7 h 36"/>
                    <a:gd name="T12" fmla="*/ 0 w 36"/>
                    <a:gd name="T13" fmla="*/ 7 h 36"/>
                    <a:gd name="T14" fmla="*/ 3 w 36"/>
                    <a:gd name="T15" fmla="*/ 4 h 36"/>
                    <a:gd name="T16" fmla="*/ 7 w 36"/>
                    <a:gd name="T17" fmla="*/ 0 h 36"/>
                    <a:gd name="T18" fmla="*/ 29 w 36"/>
                    <a:gd name="T19" fmla="*/ 0 h 36"/>
                    <a:gd name="T20" fmla="*/ 29 w 36"/>
                    <a:gd name="T21" fmla="*/ 0 h 36"/>
                    <a:gd name="T22" fmla="*/ 36 w 36"/>
                    <a:gd name="T23" fmla="*/ 4 h 36"/>
                    <a:gd name="T24" fmla="*/ 36 w 36"/>
                    <a:gd name="T25" fmla="*/ 7 h 36"/>
                    <a:gd name="T26" fmla="*/ 36 w 36"/>
                    <a:gd name="T27" fmla="*/ 33 h 36"/>
                    <a:gd name="T28" fmla="*/ 36 w 36"/>
                    <a:gd name="T29" fmla="*/ 33 h 36"/>
                    <a:gd name="T30" fmla="*/ 36 w 36"/>
                    <a:gd name="T31" fmla="*/ 36 h 36"/>
                    <a:gd name="T32" fmla="*/ 29 w 36"/>
                    <a:gd name="T33" fmla="*/ 36 h 36"/>
                    <a:gd name="T34" fmla="*/ 29 w 36"/>
                    <a:gd name="T35" fmla="*/ 36 h 36"/>
                    <a:gd name="T36" fmla="*/ 13 w 36"/>
                    <a:gd name="T37" fmla="*/ 26 h 36"/>
                    <a:gd name="T38" fmla="*/ 26 w 36"/>
                    <a:gd name="T39" fmla="*/ 26 h 36"/>
                    <a:gd name="T40" fmla="*/ 26 w 36"/>
                    <a:gd name="T41" fmla="*/ 13 h 36"/>
                    <a:gd name="T42" fmla="*/ 13 w 36"/>
                    <a:gd name="T43" fmla="*/ 13 h 36"/>
                    <a:gd name="T44" fmla="*/ 13 w 36"/>
                    <a:gd name="T45"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36">
                      <a:moveTo>
                        <a:pt x="29" y="36"/>
                      </a:moveTo>
                      <a:lnTo>
                        <a:pt x="7" y="36"/>
                      </a:lnTo>
                      <a:lnTo>
                        <a:pt x="7" y="36"/>
                      </a:lnTo>
                      <a:lnTo>
                        <a:pt x="3" y="36"/>
                      </a:lnTo>
                      <a:lnTo>
                        <a:pt x="0" y="33"/>
                      </a:lnTo>
                      <a:lnTo>
                        <a:pt x="0" y="7"/>
                      </a:lnTo>
                      <a:lnTo>
                        <a:pt x="0" y="7"/>
                      </a:lnTo>
                      <a:lnTo>
                        <a:pt x="3" y="4"/>
                      </a:lnTo>
                      <a:lnTo>
                        <a:pt x="7" y="0"/>
                      </a:lnTo>
                      <a:lnTo>
                        <a:pt x="29" y="0"/>
                      </a:lnTo>
                      <a:lnTo>
                        <a:pt x="29" y="0"/>
                      </a:lnTo>
                      <a:lnTo>
                        <a:pt x="36" y="4"/>
                      </a:lnTo>
                      <a:lnTo>
                        <a:pt x="36" y="7"/>
                      </a:lnTo>
                      <a:lnTo>
                        <a:pt x="36" y="33"/>
                      </a:lnTo>
                      <a:lnTo>
                        <a:pt x="36" y="33"/>
                      </a:lnTo>
                      <a:lnTo>
                        <a:pt x="36" y="36"/>
                      </a:lnTo>
                      <a:lnTo>
                        <a:pt x="29" y="36"/>
                      </a:lnTo>
                      <a:lnTo>
                        <a:pt x="29" y="36"/>
                      </a:lnTo>
                      <a:close/>
                      <a:moveTo>
                        <a:pt x="13" y="26"/>
                      </a:moveTo>
                      <a:lnTo>
                        <a:pt x="26" y="26"/>
                      </a:lnTo>
                      <a:lnTo>
                        <a:pt x="26" y="13"/>
                      </a:lnTo>
                      <a:lnTo>
                        <a:pt x="13" y="13"/>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18" name="Freeform 132">
                  <a:extLst>
                    <a:ext uri="{FF2B5EF4-FFF2-40B4-BE49-F238E27FC236}">
                      <a16:creationId xmlns:a16="http://schemas.microsoft.com/office/drawing/2014/main" id="{85DA6564-CE08-4EEC-BE55-F21C718BC9CA}"/>
                    </a:ext>
                  </a:extLst>
                </p:cNvPr>
                <p:cNvSpPr>
                  <a:spLocks noEditPoints="1"/>
                </p:cNvSpPr>
                <p:nvPr userDrawn="1"/>
              </p:nvSpPr>
              <p:spPr bwMode="auto">
                <a:xfrm>
                  <a:off x="5448844" y="672578"/>
                  <a:ext cx="33655" cy="37501"/>
                </a:xfrm>
                <a:custGeom>
                  <a:avLst/>
                  <a:gdLst>
                    <a:gd name="T0" fmla="*/ 29 w 35"/>
                    <a:gd name="T1" fmla="*/ 39 h 39"/>
                    <a:gd name="T2" fmla="*/ 6 w 35"/>
                    <a:gd name="T3" fmla="*/ 39 h 39"/>
                    <a:gd name="T4" fmla="*/ 6 w 35"/>
                    <a:gd name="T5" fmla="*/ 39 h 39"/>
                    <a:gd name="T6" fmla="*/ 0 w 35"/>
                    <a:gd name="T7" fmla="*/ 36 h 39"/>
                    <a:gd name="T8" fmla="*/ 0 w 35"/>
                    <a:gd name="T9" fmla="*/ 32 h 39"/>
                    <a:gd name="T10" fmla="*/ 0 w 35"/>
                    <a:gd name="T11" fmla="*/ 6 h 39"/>
                    <a:gd name="T12" fmla="*/ 0 w 35"/>
                    <a:gd name="T13" fmla="*/ 6 h 39"/>
                    <a:gd name="T14" fmla="*/ 0 w 35"/>
                    <a:gd name="T15" fmla="*/ 3 h 39"/>
                    <a:gd name="T16" fmla="*/ 6 w 35"/>
                    <a:gd name="T17" fmla="*/ 0 h 39"/>
                    <a:gd name="T18" fmla="*/ 29 w 35"/>
                    <a:gd name="T19" fmla="*/ 0 h 39"/>
                    <a:gd name="T20" fmla="*/ 29 w 35"/>
                    <a:gd name="T21" fmla="*/ 0 h 39"/>
                    <a:gd name="T22" fmla="*/ 35 w 35"/>
                    <a:gd name="T23" fmla="*/ 3 h 39"/>
                    <a:gd name="T24" fmla="*/ 35 w 35"/>
                    <a:gd name="T25" fmla="*/ 6 h 39"/>
                    <a:gd name="T26" fmla="*/ 35 w 35"/>
                    <a:gd name="T27" fmla="*/ 32 h 39"/>
                    <a:gd name="T28" fmla="*/ 35 w 35"/>
                    <a:gd name="T29" fmla="*/ 32 h 39"/>
                    <a:gd name="T30" fmla="*/ 35 w 35"/>
                    <a:gd name="T31" fmla="*/ 36 h 39"/>
                    <a:gd name="T32" fmla="*/ 29 w 35"/>
                    <a:gd name="T33" fmla="*/ 39 h 39"/>
                    <a:gd name="T34" fmla="*/ 29 w 35"/>
                    <a:gd name="T35" fmla="*/ 39 h 39"/>
                    <a:gd name="T36" fmla="*/ 13 w 35"/>
                    <a:gd name="T37" fmla="*/ 26 h 39"/>
                    <a:gd name="T38" fmla="*/ 22 w 35"/>
                    <a:gd name="T39" fmla="*/ 26 h 39"/>
                    <a:gd name="T40" fmla="*/ 22 w 35"/>
                    <a:gd name="T41" fmla="*/ 13 h 39"/>
                    <a:gd name="T42" fmla="*/ 13 w 35"/>
                    <a:gd name="T43" fmla="*/ 13 h 39"/>
                    <a:gd name="T44" fmla="*/ 13 w 35"/>
                    <a:gd name="T45"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9">
                      <a:moveTo>
                        <a:pt x="29" y="39"/>
                      </a:moveTo>
                      <a:lnTo>
                        <a:pt x="6" y="39"/>
                      </a:lnTo>
                      <a:lnTo>
                        <a:pt x="6" y="39"/>
                      </a:lnTo>
                      <a:lnTo>
                        <a:pt x="0" y="36"/>
                      </a:lnTo>
                      <a:lnTo>
                        <a:pt x="0" y="32"/>
                      </a:lnTo>
                      <a:lnTo>
                        <a:pt x="0" y="6"/>
                      </a:lnTo>
                      <a:lnTo>
                        <a:pt x="0" y="6"/>
                      </a:lnTo>
                      <a:lnTo>
                        <a:pt x="0" y="3"/>
                      </a:lnTo>
                      <a:lnTo>
                        <a:pt x="6" y="0"/>
                      </a:lnTo>
                      <a:lnTo>
                        <a:pt x="29" y="0"/>
                      </a:lnTo>
                      <a:lnTo>
                        <a:pt x="29" y="0"/>
                      </a:lnTo>
                      <a:lnTo>
                        <a:pt x="35" y="3"/>
                      </a:lnTo>
                      <a:lnTo>
                        <a:pt x="35" y="6"/>
                      </a:lnTo>
                      <a:lnTo>
                        <a:pt x="35" y="32"/>
                      </a:lnTo>
                      <a:lnTo>
                        <a:pt x="35" y="32"/>
                      </a:lnTo>
                      <a:lnTo>
                        <a:pt x="35" y="36"/>
                      </a:lnTo>
                      <a:lnTo>
                        <a:pt x="29" y="39"/>
                      </a:lnTo>
                      <a:lnTo>
                        <a:pt x="29" y="39"/>
                      </a:lnTo>
                      <a:close/>
                      <a:moveTo>
                        <a:pt x="13" y="26"/>
                      </a:moveTo>
                      <a:lnTo>
                        <a:pt x="22" y="26"/>
                      </a:lnTo>
                      <a:lnTo>
                        <a:pt x="22" y="13"/>
                      </a:lnTo>
                      <a:lnTo>
                        <a:pt x="13" y="13"/>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19" name="Freeform 133">
                  <a:extLst>
                    <a:ext uri="{FF2B5EF4-FFF2-40B4-BE49-F238E27FC236}">
                      <a16:creationId xmlns:a16="http://schemas.microsoft.com/office/drawing/2014/main" id="{B2D1613F-39F2-43F0-AAF9-168F58C82BC3}"/>
                    </a:ext>
                  </a:extLst>
                </p:cNvPr>
                <p:cNvSpPr>
                  <a:spLocks noEditPoints="1"/>
                </p:cNvSpPr>
                <p:nvPr userDrawn="1"/>
              </p:nvSpPr>
              <p:spPr bwMode="auto">
                <a:xfrm>
                  <a:off x="5494999" y="672578"/>
                  <a:ext cx="34616" cy="37501"/>
                </a:xfrm>
                <a:custGeom>
                  <a:avLst/>
                  <a:gdLst>
                    <a:gd name="T0" fmla="*/ 29 w 36"/>
                    <a:gd name="T1" fmla="*/ 39 h 39"/>
                    <a:gd name="T2" fmla="*/ 7 w 36"/>
                    <a:gd name="T3" fmla="*/ 39 h 39"/>
                    <a:gd name="T4" fmla="*/ 7 w 36"/>
                    <a:gd name="T5" fmla="*/ 39 h 39"/>
                    <a:gd name="T6" fmla="*/ 3 w 36"/>
                    <a:gd name="T7" fmla="*/ 36 h 39"/>
                    <a:gd name="T8" fmla="*/ 0 w 36"/>
                    <a:gd name="T9" fmla="*/ 32 h 39"/>
                    <a:gd name="T10" fmla="*/ 0 w 36"/>
                    <a:gd name="T11" fmla="*/ 6 h 39"/>
                    <a:gd name="T12" fmla="*/ 0 w 36"/>
                    <a:gd name="T13" fmla="*/ 6 h 39"/>
                    <a:gd name="T14" fmla="*/ 3 w 36"/>
                    <a:gd name="T15" fmla="*/ 3 h 39"/>
                    <a:gd name="T16" fmla="*/ 7 w 36"/>
                    <a:gd name="T17" fmla="*/ 0 h 39"/>
                    <a:gd name="T18" fmla="*/ 29 w 36"/>
                    <a:gd name="T19" fmla="*/ 0 h 39"/>
                    <a:gd name="T20" fmla="*/ 29 w 36"/>
                    <a:gd name="T21" fmla="*/ 0 h 39"/>
                    <a:gd name="T22" fmla="*/ 36 w 36"/>
                    <a:gd name="T23" fmla="*/ 3 h 39"/>
                    <a:gd name="T24" fmla="*/ 36 w 36"/>
                    <a:gd name="T25" fmla="*/ 6 h 39"/>
                    <a:gd name="T26" fmla="*/ 36 w 36"/>
                    <a:gd name="T27" fmla="*/ 32 h 39"/>
                    <a:gd name="T28" fmla="*/ 36 w 36"/>
                    <a:gd name="T29" fmla="*/ 32 h 39"/>
                    <a:gd name="T30" fmla="*/ 36 w 36"/>
                    <a:gd name="T31" fmla="*/ 36 h 39"/>
                    <a:gd name="T32" fmla="*/ 29 w 36"/>
                    <a:gd name="T33" fmla="*/ 39 h 39"/>
                    <a:gd name="T34" fmla="*/ 29 w 36"/>
                    <a:gd name="T35" fmla="*/ 39 h 39"/>
                    <a:gd name="T36" fmla="*/ 13 w 36"/>
                    <a:gd name="T37" fmla="*/ 26 h 39"/>
                    <a:gd name="T38" fmla="*/ 26 w 36"/>
                    <a:gd name="T39" fmla="*/ 26 h 39"/>
                    <a:gd name="T40" fmla="*/ 26 w 36"/>
                    <a:gd name="T41" fmla="*/ 13 h 39"/>
                    <a:gd name="T42" fmla="*/ 13 w 36"/>
                    <a:gd name="T43" fmla="*/ 13 h 39"/>
                    <a:gd name="T44" fmla="*/ 13 w 36"/>
                    <a:gd name="T45"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39">
                      <a:moveTo>
                        <a:pt x="29" y="39"/>
                      </a:moveTo>
                      <a:lnTo>
                        <a:pt x="7" y="39"/>
                      </a:lnTo>
                      <a:lnTo>
                        <a:pt x="7" y="39"/>
                      </a:lnTo>
                      <a:lnTo>
                        <a:pt x="3" y="36"/>
                      </a:lnTo>
                      <a:lnTo>
                        <a:pt x="0" y="32"/>
                      </a:lnTo>
                      <a:lnTo>
                        <a:pt x="0" y="6"/>
                      </a:lnTo>
                      <a:lnTo>
                        <a:pt x="0" y="6"/>
                      </a:lnTo>
                      <a:lnTo>
                        <a:pt x="3" y="3"/>
                      </a:lnTo>
                      <a:lnTo>
                        <a:pt x="7" y="0"/>
                      </a:lnTo>
                      <a:lnTo>
                        <a:pt x="29" y="0"/>
                      </a:lnTo>
                      <a:lnTo>
                        <a:pt x="29" y="0"/>
                      </a:lnTo>
                      <a:lnTo>
                        <a:pt x="36" y="3"/>
                      </a:lnTo>
                      <a:lnTo>
                        <a:pt x="36" y="6"/>
                      </a:lnTo>
                      <a:lnTo>
                        <a:pt x="36" y="32"/>
                      </a:lnTo>
                      <a:lnTo>
                        <a:pt x="36" y="32"/>
                      </a:lnTo>
                      <a:lnTo>
                        <a:pt x="36" y="36"/>
                      </a:lnTo>
                      <a:lnTo>
                        <a:pt x="29" y="39"/>
                      </a:lnTo>
                      <a:lnTo>
                        <a:pt x="29" y="39"/>
                      </a:lnTo>
                      <a:close/>
                      <a:moveTo>
                        <a:pt x="13" y="26"/>
                      </a:moveTo>
                      <a:lnTo>
                        <a:pt x="26" y="26"/>
                      </a:lnTo>
                      <a:lnTo>
                        <a:pt x="26" y="13"/>
                      </a:lnTo>
                      <a:lnTo>
                        <a:pt x="13" y="13"/>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20" name="Freeform 134">
                  <a:extLst>
                    <a:ext uri="{FF2B5EF4-FFF2-40B4-BE49-F238E27FC236}">
                      <a16:creationId xmlns:a16="http://schemas.microsoft.com/office/drawing/2014/main" id="{C5714EBD-798F-48E5-9739-E10D244BF849}"/>
                    </a:ext>
                  </a:extLst>
                </p:cNvPr>
                <p:cNvSpPr>
                  <a:spLocks noEditPoints="1"/>
                </p:cNvSpPr>
                <p:nvPr userDrawn="1"/>
              </p:nvSpPr>
              <p:spPr bwMode="auto">
                <a:xfrm>
                  <a:off x="5448844" y="719694"/>
                  <a:ext cx="33655" cy="36539"/>
                </a:xfrm>
                <a:custGeom>
                  <a:avLst/>
                  <a:gdLst>
                    <a:gd name="T0" fmla="*/ 29 w 35"/>
                    <a:gd name="T1" fmla="*/ 38 h 38"/>
                    <a:gd name="T2" fmla="*/ 6 w 35"/>
                    <a:gd name="T3" fmla="*/ 38 h 38"/>
                    <a:gd name="T4" fmla="*/ 6 w 35"/>
                    <a:gd name="T5" fmla="*/ 38 h 38"/>
                    <a:gd name="T6" fmla="*/ 0 w 35"/>
                    <a:gd name="T7" fmla="*/ 35 h 38"/>
                    <a:gd name="T8" fmla="*/ 0 w 35"/>
                    <a:gd name="T9" fmla="*/ 32 h 38"/>
                    <a:gd name="T10" fmla="*/ 0 w 35"/>
                    <a:gd name="T11" fmla="*/ 6 h 38"/>
                    <a:gd name="T12" fmla="*/ 0 w 35"/>
                    <a:gd name="T13" fmla="*/ 6 h 38"/>
                    <a:gd name="T14" fmla="*/ 0 w 35"/>
                    <a:gd name="T15" fmla="*/ 3 h 38"/>
                    <a:gd name="T16" fmla="*/ 6 w 35"/>
                    <a:gd name="T17" fmla="*/ 0 h 38"/>
                    <a:gd name="T18" fmla="*/ 29 w 35"/>
                    <a:gd name="T19" fmla="*/ 0 h 38"/>
                    <a:gd name="T20" fmla="*/ 29 w 35"/>
                    <a:gd name="T21" fmla="*/ 0 h 38"/>
                    <a:gd name="T22" fmla="*/ 35 w 35"/>
                    <a:gd name="T23" fmla="*/ 3 h 38"/>
                    <a:gd name="T24" fmla="*/ 35 w 35"/>
                    <a:gd name="T25" fmla="*/ 6 h 38"/>
                    <a:gd name="T26" fmla="*/ 35 w 35"/>
                    <a:gd name="T27" fmla="*/ 32 h 38"/>
                    <a:gd name="T28" fmla="*/ 35 w 35"/>
                    <a:gd name="T29" fmla="*/ 32 h 38"/>
                    <a:gd name="T30" fmla="*/ 35 w 35"/>
                    <a:gd name="T31" fmla="*/ 35 h 38"/>
                    <a:gd name="T32" fmla="*/ 29 w 35"/>
                    <a:gd name="T33" fmla="*/ 38 h 38"/>
                    <a:gd name="T34" fmla="*/ 29 w 35"/>
                    <a:gd name="T35" fmla="*/ 38 h 38"/>
                    <a:gd name="T36" fmla="*/ 13 w 35"/>
                    <a:gd name="T37" fmla="*/ 25 h 38"/>
                    <a:gd name="T38" fmla="*/ 22 w 35"/>
                    <a:gd name="T39" fmla="*/ 25 h 38"/>
                    <a:gd name="T40" fmla="*/ 22 w 35"/>
                    <a:gd name="T41" fmla="*/ 12 h 38"/>
                    <a:gd name="T42" fmla="*/ 13 w 35"/>
                    <a:gd name="T43" fmla="*/ 12 h 38"/>
                    <a:gd name="T44" fmla="*/ 13 w 35"/>
                    <a:gd name="T4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8">
                      <a:moveTo>
                        <a:pt x="29" y="38"/>
                      </a:moveTo>
                      <a:lnTo>
                        <a:pt x="6" y="38"/>
                      </a:lnTo>
                      <a:lnTo>
                        <a:pt x="6" y="38"/>
                      </a:lnTo>
                      <a:lnTo>
                        <a:pt x="0" y="35"/>
                      </a:lnTo>
                      <a:lnTo>
                        <a:pt x="0" y="32"/>
                      </a:lnTo>
                      <a:lnTo>
                        <a:pt x="0" y="6"/>
                      </a:lnTo>
                      <a:lnTo>
                        <a:pt x="0" y="6"/>
                      </a:lnTo>
                      <a:lnTo>
                        <a:pt x="0" y="3"/>
                      </a:lnTo>
                      <a:lnTo>
                        <a:pt x="6" y="0"/>
                      </a:lnTo>
                      <a:lnTo>
                        <a:pt x="29" y="0"/>
                      </a:lnTo>
                      <a:lnTo>
                        <a:pt x="29" y="0"/>
                      </a:lnTo>
                      <a:lnTo>
                        <a:pt x="35" y="3"/>
                      </a:lnTo>
                      <a:lnTo>
                        <a:pt x="35" y="6"/>
                      </a:lnTo>
                      <a:lnTo>
                        <a:pt x="35" y="32"/>
                      </a:lnTo>
                      <a:lnTo>
                        <a:pt x="35" y="32"/>
                      </a:lnTo>
                      <a:lnTo>
                        <a:pt x="35" y="35"/>
                      </a:lnTo>
                      <a:lnTo>
                        <a:pt x="29" y="38"/>
                      </a:lnTo>
                      <a:lnTo>
                        <a:pt x="29" y="38"/>
                      </a:lnTo>
                      <a:close/>
                      <a:moveTo>
                        <a:pt x="13" y="25"/>
                      </a:moveTo>
                      <a:lnTo>
                        <a:pt x="22" y="25"/>
                      </a:lnTo>
                      <a:lnTo>
                        <a:pt x="22" y="12"/>
                      </a:lnTo>
                      <a:lnTo>
                        <a:pt x="13" y="12"/>
                      </a:lnTo>
                      <a:lnTo>
                        <a:pt x="1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21" name="Freeform 135">
                  <a:extLst>
                    <a:ext uri="{FF2B5EF4-FFF2-40B4-BE49-F238E27FC236}">
                      <a16:creationId xmlns:a16="http://schemas.microsoft.com/office/drawing/2014/main" id="{52D7723C-722B-4BDC-AA06-8CB24F6876F5}"/>
                    </a:ext>
                  </a:extLst>
                </p:cNvPr>
                <p:cNvSpPr>
                  <a:spLocks noEditPoints="1"/>
                </p:cNvSpPr>
                <p:nvPr userDrawn="1"/>
              </p:nvSpPr>
              <p:spPr bwMode="auto">
                <a:xfrm>
                  <a:off x="5494999" y="719694"/>
                  <a:ext cx="34616" cy="36539"/>
                </a:xfrm>
                <a:custGeom>
                  <a:avLst/>
                  <a:gdLst>
                    <a:gd name="T0" fmla="*/ 29 w 36"/>
                    <a:gd name="T1" fmla="*/ 38 h 38"/>
                    <a:gd name="T2" fmla="*/ 7 w 36"/>
                    <a:gd name="T3" fmla="*/ 38 h 38"/>
                    <a:gd name="T4" fmla="*/ 7 w 36"/>
                    <a:gd name="T5" fmla="*/ 38 h 38"/>
                    <a:gd name="T6" fmla="*/ 3 w 36"/>
                    <a:gd name="T7" fmla="*/ 35 h 38"/>
                    <a:gd name="T8" fmla="*/ 0 w 36"/>
                    <a:gd name="T9" fmla="*/ 32 h 38"/>
                    <a:gd name="T10" fmla="*/ 0 w 36"/>
                    <a:gd name="T11" fmla="*/ 6 h 38"/>
                    <a:gd name="T12" fmla="*/ 0 w 36"/>
                    <a:gd name="T13" fmla="*/ 6 h 38"/>
                    <a:gd name="T14" fmla="*/ 3 w 36"/>
                    <a:gd name="T15" fmla="*/ 3 h 38"/>
                    <a:gd name="T16" fmla="*/ 7 w 36"/>
                    <a:gd name="T17" fmla="*/ 0 h 38"/>
                    <a:gd name="T18" fmla="*/ 29 w 36"/>
                    <a:gd name="T19" fmla="*/ 0 h 38"/>
                    <a:gd name="T20" fmla="*/ 29 w 36"/>
                    <a:gd name="T21" fmla="*/ 0 h 38"/>
                    <a:gd name="T22" fmla="*/ 36 w 36"/>
                    <a:gd name="T23" fmla="*/ 3 h 38"/>
                    <a:gd name="T24" fmla="*/ 36 w 36"/>
                    <a:gd name="T25" fmla="*/ 6 h 38"/>
                    <a:gd name="T26" fmla="*/ 36 w 36"/>
                    <a:gd name="T27" fmla="*/ 32 h 38"/>
                    <a:gd name="T28" fmla="*/ 36 w 36"/>
                    <a:gd name="T29" fmla="*/ 32 h 38"/>
                    <a:gd name="T30" fmla="*/ 36 w 36"/>
                    <a:gd name="T31" fmla="*/ 35 h 38"/>
                    <a:gd name="T32" fmla="*/ 29 w 36"/>
                    <a:gd name="T33" fmla="*/ 38 h 38"/>
                    <a:gd name="T34" fmla="*/ 29 w 36"/>
                    <a:gd name="T35" fmla="*/ 38 h 38"/>
                    <a:gd name="T36" fmla="*/ 13 w 36"/>
                    <a:gd name="T37" fmla="*/ 25 h 38"/>
                    <a:gd name="T38" fmla="*/ 26 w 36"/>
                    <a:gd name="T39" fmla="*/ 25 h 38"/>
                    <a:gd name="T40" fmla="*/ 26 w 36"/>
                    <a:gd name="T41" fmla="*/ 12 h 38"/>
                    <a:gd name="T42" fmla="*/ 13 w 36"/>
                    <a:gd name="T43" fmla="*/ 12 h 38"/>
                    <a:gd name="T44" fmla="*/ 13 w 36"/>
                    <a:gd name="T4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38">
                      <a:moveTo>
                        <a:pt x="29" y="38"/>
                      </a:moveTo>
                      <a:lnTo>
                        <a:pt x="7" y="38"/>
                      </a:lnTo>
                      <a:lnTo>
                        <a:pt x="7" y="38"/>
                      </a:lnTo>
                      <a:lnTo>
                        <a:pt x="3" y="35"/>
                      </a:lnTo>
                      <a:lnTo>
                        <a:pt x="0" y="32"/>
                      </a:lnTo>
                      <a:lnTo>
                        <a:pt x="0" y="6"/>
                      </a:lnTo>
                      <a:lnTo>
                        <a:pt x="0" y="6"/>
                      </a:lnTo>
                      <a:lnTo>
                        <a:pt x="3" y="3"/>
                      </a:lnTo>
                      <a:lnTo>
                        <a:pt x="7" y="0"/>
                      </a:lnTo>
                      <a:lnTo>
                        <a:pt x="29" y="0"/>
                      </a:lnTo>
                      <a:lnTo>
                        <a:pt x="29" y="0"/>
                      </a:lnTo>
                      <a:lnTo>
                        <a:pt x="36" y="3"/>
                      </a:lnTo>
                      <a:lnTo>
                        <a:pt x="36" y="6"/>
                      </a:lnTo>
                      <a:lnTo>
                        <a:pt x="36" y="32"/>
                      </a:lnTo>
                      <a:lnTo>
                        <a:pt x="36" y="32"/>
                      </a:lnTo>
                      <a:lnTo>
                        <a:pt x="36" y="35"/>
                      </a:lnTo>
                      <a:lnTo>
                        <a:pt x="29" y="38"/>
                      </a:lnTo>
                      <a:lnTo>
                        <a:pt x="29" y="38"/>
                      </a:lnTo>
                      <a:close/>
                      <a:moveTo>
                        <a:pt x="13" y="25"/>
                      </a:moveTo>
                      <a:lnTo>
                        <a:pt x="26" y="25"/>
                      </a:lnTo>
                      <a:lnTo>
                        <a:pt x="26" y="12"/>
                      </a:lnTo>
                      <a:lnTo>
                        <a:pt x="13" y="12"/>
                      </a:lnTo>
                      <a:lnTo>
                        <a:pt x="1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22" name="Freeform 136">
                  <a:extLst>
                    <a:ext uri="{FF2B5EF4-FFF2-40B4-BE49-F238E27FC236}">
                      <a16:creationId xmlns:a16="http://schemas.microsoft.com/office/drawing/2014/main" id="{E4B529B1-6A52-49B3-92D2-A880323F6958}"/>
                    </a:ext>
                  </a:extLst>
                </p:cNvPr>
                <p:cNvSpPr>
                  <a:spLocks noEditPoints="1"/>
                </p:cNvSpPr>
                <p:nvPr userDrawn="1"/>
              </p:nvSpPr>
              <p:spPr bwMode="auto">
                <a:xfrm>
                  <a:off x="5448844" y="765849"/>
                  <a:ext cx="33655" cy="37501"/>
                </a:xfrm>
                <a:custGeom>
                  <a:avLst/>
                  <a:gdLst>
                    <a:gd name="T0" fmla="*/ 29 w 35"/>
                    <a:gd name="T1" fmla="*/ 39 h 39"/>
                    <a:gd name="T2" fmla="*/ 6 w 35"/>
                    <a:gd name="T3" fmla="*/ 39 h 39"/>
                    <a:gd name="T4" fmla="*/ 6 w 35"/>
                    <a:gd name="T5" fmla="*/ 39 h 39"/>
                    <a:gd name="T6" fmla="*/ 0 w 35"/>
                    <a:gd name="T7" fmla="*/ 36 h 39"/>
                    <a:gd name="T8" fmla="*/ 0 w 35"/>
                    <a:gd name="T9" fmla="*/ 32 h 39"/>
                    <a:gd name="T10" fmla="*/ 0 w 35"/>
                    <a:gd name="T11" fmla="*/ 7 h 39"/>
                    <a:gd name="T12" fmla="*/ 0 w 35"/>
                    <a:gd name="T13" fmla="*/ 7 h 39"/>
                    <a:gd name="T14" fmla="*/ 0 w 35"/>
                    <a:gd name="T15" fmla="*/ 3 h 39"/>
                    <a:gd name="T16" fmla="*/ 6 w 35"/>
                    <a:gd name="T17" fmla="*/ 0 h 39"/>
                    <a:gd name="T18" fmla="*/ 29 w 35"/>
                    <a:gd name="T19" fmla="*/ 0 h 39"/>
                    <a:gd name="T20" fmla="*/ 29 w 35"/>
                    <a:gd name="T21" fmla="*/ 0 h 39"/>
                    <a:gd name="T22" fmla="*/ 35 w 35"/>
                    <a:gd name="T23" fmla="*/ 3 h 39"/>
                    <a:gd name="T24" fmla="*/ 35 w 35"/>
                    <a:gd name="T25" fmla="*/ 7 h 39"/>
                    <a:gd name="T26" fmla="*/ 35 w 35"/>
                    <a:gd name="T27" fmla="*/ 32 h 39"/>
                    <a:gd name="T28" fmla="*/ 35 w 35"/>
                    <a:gd name="T29" fmla="*/ 32 h 39"/>
                    <a:gd name="T30" fmla="*/ 35 w 35"/>
                    <a:gd name="T31" fmla="*/ 36 h 39"/>
                    <a:gd name="T32" fmla="*/ 29 w 35"/>
                    <a:gd name="T33" fmla="*/ 39 h 39"/>
                    <a:gd name="T34" fmla="*/ 29 w 35"/>
                    <a:gd name="T35" fmla="*/ 39 h 39"/>
                    <a:gd name="T36" fmla="*/ 13 w 35"/>
                    <a:gd name="T37" fmla="*/ 26 h 39"/>
                    <a:gd name="T38" fmla="*/ 22 w 35"/>
                    <a:gd name="T39" fmla="*/ 26 h 39"/>
                    <a:gd name="T40" fmla="*/ 22 w 35"/>
                    <a:gd name="T41" fmla="*/ 13 h 39"/>
                    <a:gd name="T42" fmla="*/ 13 w 35"/>
                    <a:gd name="T43" fmla="*/ 13 h 39"/>
                    <a:gd name="T44" fmla="*/ 13 w 35"/>
                    <a:gd name="T45"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9">
                      <a:moveTo>
                        <a:pt x="29" y="39"/>
                      </a:moveTo>
                      <a:lnTo>
                        <a:pt x="6" y="39"/>
                      </a:lnTo>
                      <a:lnTo>
                        <a:pt x="6" y="39"/>
                      </a:lnTo>
                      <a:lnTo>
                        <a:pt x="0" y="36"/>
                      </a:lnTo>
                      <a:lnTo>
                        <a:pt x="0" y="32"/>
                      </a:lnTo>
                      <a:lnTo>
                        <a:pt x="0" y="7"/>
                      </a:lnTo>
                      <a:lnTo>
                        <a:pt x="0" y="7"/>
                      </a:lnTo>
                      <a:lnTo>
                        <a:pt x="0" y="3"/>
                      </a:lnTo>
                      <a:lnTo>
                        <a:pt x="6" y="0"/>
                      </a:lnTo>
                      <a:lnTo>
                        <a:pt x="29" y="0"/>
                      </a:lnTo>
                      <a:lnTo>
                        <a:pt x="29" y="0"/>
                      </a:lnTo>
                      <a:lnTo>
                        <a:pt x="35" y="3"/>
                      </a:lnTo>
                      <a:lnTo>
                        <a:pt x="35" y="7"/>
                      </a:lnTo>
                      <a:lnTo>
                        <a:pt x="35" y="32"/>
                      </a:lnTo>
                      <a:lnTo>
                        <a:pt x="35" y="32"/>
                      </a:lnTo>
                      <a:lnTo>
                        <a:pt x="35" y="36"/>
                      </a:lnTo>
                      <a:lnTo>
                        <a:pt x="29" y="39"/>
                      </a:lnTo>
                      <a:lnTo>
                        <a:pt x="29" y="39"/>
                      </a:lnTo>
                      <a:close/>
                      <a:moveTo>
                        <a:pt x="13" y="26"/>
                      </a:moveTo>
                      <a:lnTo>
                        <a:pt x="22" y="26"/>
                      </a:lnTo>
                      <a:lnTo>
                        <a:pt x="22" y="13"/>
                      </a:lnTo>
                      <a:lnTo>
                        <a:pt x="13" y="13"/>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23" name="Freeform 137">
                  <a:extLst>
                    <a:ext uri="{FF2B5EF4-FFF2-40B4-BE49-F238E27FC236}">
                      <a16:creationId xmlns:a16="http://schemas.microsoft.com/office/drawing/2014/main" id="{7261FCEE-AC77-4E53-9F55-6CC56A9727AE}"/>
                    </a:ext>
                  </a:extLst>
                </p:cNvPr>
                <p:cNvSpPr>
                  <a:spLocks noEditPoints="1"/>
                </p:cNvSpPr>
                <p:nvPr userDrawn="1"/>
              </p:nvSpPr>
              <p:spPr bwMode="auto">
                <a:xfrm>
                  <a:off x="5494999" y="765849"/>
                  <a:ext cx="34616" cy="37501"/>
                </a:xfrm>
                <a:custGeom>
                  <a:avLst/>
                  <a:gdLst>
                    <a:gd name="T0" fmla="*/ 29 w 36"/>
                    <a:gd name="T1" fmla="*/ 39 h 39"/>
                    <a:gd name="T2" fmla="*/ 7 w 36"/>
                    <a:gd name="T3" fmla="*/ 39 h 39"/>
                    <a:gd name="T4" fmla="*/ 7 w 36"/>
                    <a:gd name="T5" fmla="*/ 39 h 39"/>
                    <a:gd name="T6" fmla="*/ 3 w 36"/>
                    <a:gd name="T7" fmla="*/ 36 h 39"/>
                    <a:gd name="T8" fmla="*/ 0 w 36"/>
                    <a:gd name="T9" fmla="*/ 32 h 39"/>
                    <a:gd name="T10" fmla="*/ 0 w 36"/>
                    <a:gd name="T11" fmla="*/ 7 h 39"/>
                    <a:gd name="T12" fmla="*/ 0 w 36"/>
                    <a:gd name="T13" fmla="*/ 7 h 39"/>
                    <a:gd name="T14" fmla="*/ 3 w 36"/>
                    <a:gd name="T15" fmla="*/ 3 h 39"/>
                    <a:gd name="T16" fmla="*/ 7 w 36"/>
                    <a:gd name="T17" fmla="*/ 0 h 39"/>
                    <a:gd name="T18" fmla="*/ 29 w 36"/>
                    <a:gd name="T19" fmla="*/ 0 h 39"/>
                    <a:gd name="T20" fmla="*/ 29 w 36"/>
                    <a:gd name="T21" fmla="*/ 0 h 39"/>
                    <a:gd name="T22" fmla="*/ 36 w 36"/>
                    <a:gd name="T23" fmla="*/ 3 h 39"/>
                    <a:gd name="T24" fmla="*/ 36 w 36"/>
                    <a:gd name="T25" fmla="*/ 7 h 39"/>
                    <a:gd name="T26" fmla="*/ 36 w 36"/>
                    <a:gd name="T27" fmla="*/ 32 h 39"/>
                    <a:gd name="T28" fmla="*/ 36 w 36"/>
                    <a:gd name="T29" fmla="*/ 32 h 39"/>
                    <a:gd name="T30" fmla="*/ 36 w 36"/>
                    <a:gd name="T31" fmla="*/ 36 h 39"/>
                    <a:gd name="T32" fmla="*/ 29 w 36"/>
                    <a:gd name="T33" fmla="*/ 39 h 39"/>
                    <a:gd name="T34" fmla="*/ 29 w 36"/>
                    <a:gd name="T35" fmla="*/ 39 h 39"/>
                    <a:gd name="T36" fmla="*/ 13 w 36"/>
                    <a:gd name="T37" fmla="*/ 26 h 39"/>
                    <a:gd name="T38" fmla="*/ 26 w 36"/>
                    <a:gd name="T39" fmla="*/ 26 h 39"/>
                    <a:gd name="T40" fmla="*/ 26 w 36"/>
                    <a:gd name="T41" fmla="*/ 13 h 39"/>
                    <a:gd name="T42" fmla="*/ 13 w 36"/>
                    <a:gd name="T43" fmla="*/ 13 h 39"/>
                    <a:gd name="T44" fmla="*/ 13 w 36"/>
                    <a:gd name="T45"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39">
                      <a:moveTo>
                        <a:pt x="29" y="39"/>
                      </a:moveTo>
                      <a:lnTo>
                        <a:pt x="7" y="39"/>
                      </a:lnTo>
                      <a:lnTo>
                        <a:pt x="7" y="39"/>
                      </a:lnTo>
                      <a:lnTo>
                        <a:pt x="3" y="36"/>
                      </a:lnTo>
                      <a:lnTo>
                        <a:pt x="0" y="32"/>
                      </a:lnTo>
                      <a:lnTo>
                        <a:pt x="0" y="7"/>
                      </a:lnTo>
                      <a:lnTo>
                        <a:pt x="0" y="7"/>
                      </a:lnTo>
                      <a:lnTo>
                        <a:pt x="3" y="3"/>
                      </a:lnTo>
                      <a:lnTo>
                        <a:pt x="7" y="0"/>
                      </a:lnTo>
                      <a:lnTo>
                        <a:pt x="29" y="0"/>
                      </a:lnTo>
                      <a:lnTo>
                        <a:pt x="29" y="0"/>
                      </a:lnTo>
                      <a:lnTo>
                        <a:pt x="36" y="3"/>
                      </a:lnTo>
                      <a:lnTo>
                        <a:pt x="36" y="7"/>
                      </a:lnTo>
                      <a:lnTo>
                        <a:pt x="36" y="32"/>
                      </a:lnTo>
                      <a:lnTo>
                        <a:pt x="36" y="32"/>
                      </a:lnTo>
                      <a:lnTo>
                        <a:pt x="36" y="36"/>
                      </a:lnTo>
                      <a:lnTo>
                        <a:pt x="29" y="39"/>
                      </a:lnTo>
                      <a:lnTo>
                        <a:pt x="29" y="39"/>
                      </a:lnTo>
                      <a:close/>
                      <a:moveTo>
                        <a:pt x="13" y="26"/>
                      </a:moveTo>
                      <a:lnTo>
                        <a:pt x="26" y="26"/>
                      </a:lnTo>
                      <a:lnTo>
                        <a:pt x="26" y="13"/>
                      </a:lnTo>
                      <a:lnTo>
                        <a:pt x="13" y="13"/>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24" name="Freeform 138">
                  <a:extLst>
                    <a:ext uri="{FF2B5EF4-FFF2-40B4-BE49-F238E27FC236}">
                      <a16:creationId xmlns:a16="http://schemas.microsoft.com/office/drawing/2014/main" id="{6FFA548E-7F44-476D-8E8D-A86F6E2EB4A3}"/>
                    </a:ext>
                  </a:extLst>
                </p:cNvPr>
                <p:cNvSpPr>
                  <a:spLocks noEditPoints="1"/>
                </p:cNvSpPr>
                <p:nvPr userDrawn="1"/>
              </p:nvSpPr>
              <p:spPr bwMode="auto">
                <a:xfrm>
                  <a:off x="5448844" y="812965"/>
                  <a:ext cx="33655" cy="36539"/>
                </a:xfrm>
                <a:custGeom>
                  <a:avLst/>
                  <a:gdLst>
                    <a:gd name="T0" fmla="*/ 29 w 35"/>
                    <a:gd name="T1" fmla="*/ 38 h 38"/>
                    <a:gd name="T2" fmla="*/ 6 w 35"/>
                    <a:gd name="T3" fmla="*/ 38 h 38"/>
                    <a:gd name="T4" fmla="*/ 6 w 35"/>
                    <a:gd name="T5" fmla="*/ 38 h 38"/>
                    <a:gd name="T6" fmla="*/ 0 w 35"/>
                    <a:gd name="T7" fmla="*/ 35 h 38"/>
                    <a:gd name="T8" fmla="*/ 0 w 35"/>
                    <a:gd name="T9" fmla="*/ 32 h 38"/>
                    <a:gd name="T10" fmla="*/ 0 w 35"/>
                    <a:gd name="T11" fmla="*/ 6 h 38"/>
                    <a:gd name="T12" fmla="*/ 0 w 35"/>
                    <a:gd name="T13" fmla="*/ 6 h 38"/>
                    <a:gd name="T14" fmla="*/ 0 w 35"/>
                    <a:gd name="T15" fmla="*/ 3 h 38"/>
                    <a:gd name="T16" fmla="*/ 6 w 35"/>
                    <a:gd name="T17" fmla="*/ 0 h 38"/>
                    <a:gd name="T18" fmla="*/ 29 w 35"/>
                    <a:gd name="T19" fmla="*/ 0 h 38"/>
                    <a:gd name="T20" fmla="*/ 29 w 35"/>
                    <a:gd name="T21" fmla="*/ 0 h 38"/>
                    <a:gd name="T22" fmla="*/ 35 w 35"/>
                    <a:gd name="T23" fmla="*/ 3 h 38"/>
                    <a:gd name="T24" fmla="*/ 35 w 35"/>
                    <a:gd name="T25" fmla="*/ 6 h 38"/>
                    <a:gd name="T26" fmla="*/ 35 w 35"/>
                    <a:gd name="T27" fmla="*/ 32 h 38"/>
                    <a:gd name="T28" fmla="*/ 35 w 35"/>
                    <a:gd name="T29" fmla="*/ 32 h 38"/>
                    <a:gd name="T30" fmla="*/ 35 w 35"/>
                    <a:gd name="T31" fmla="*/ 35 h 38"/>
                    <a:gd name="T32" fmla="*/ 29 w 35"/>
                    <a:gd name="T33" fmla="*/ 38 h 38"/>
                    <a:gd name="T34" fmla="*/ 29 w 35"/>
                    <a:gd name="T35" fmla="*/ 38 h 38"/>
                    <a:gd name="T36" fmla="*/ 13 w 35"/>
                    <a:gd name="T37" fmla="*/ 26 h 38"/>
                    <a:gd name="T38" fmla="*/ 22 w 35"/>
                    <a:gd name="T39" fmla="*/ 26 h 38"/>
                    <a:gd name="T40" fmla="*/ 22 w 35"/>
                    <a:gd name="T41" fmla="*/ 13 h 38"/>
                    <a:gd name="T42" fmla="*/ 13 w 35"/>
                    <a:gd name="T43" fmla="*/ 13 h 38"/>
                    <a:gd name="T44" fmla="*/ 13 w 35"/>
                    <a:gd name="T45"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8">
                      <a:moveTo>
                        <a:pt x="29" y="38"/>
                      </a:moveTo>
                      <a:lnTo>
                        <a:pt x="6" y="38"/>
                      </a:lnTo>
                      <a:lnTo>
                        <a:pt x="6" y="38"/>
                      </a:lnTo>
                      <a:lnTo>
                        <a:pt x="0" y="35"/>
                      </a:lnTo>
                      <a:lnTo>
                        <a:pt x="0" y="32"/>
                      </a:lnTo>
                      <a:lnTo>
                        <a:pt x="0" y="6"/>
                      </a:lnTo>
                      <a:lnTo>
                        <a:pt x="0" y="6"/>
                      </a:lnTo>
                      <a:lnTo>
                        <a:pt x="0" y="3"/>
                      </a:lnTo>
                      <a:lnTo>
                        <a:pt x="6" y="0"/>
                      </a:lnTo>
                      <a:lnTo>
                        <a:pt x="29" y="0"/>
                      </a:lnTo>
                      <a:lnTo>
                        <a:pt x="29" y="0"/>
                      </a:lnTo>
                      <a:lnTo>
                        <a:pt x="35" y="3"/>
                      </a:lnTo>
                      <a:lnTo>
                        <a:pt x="35" y="6"/>
                      </a:lnTo>
                      <a:lnTo>
                        <a:pt x="35" y="32"/>
                      </a:lnTo>
                      <a:lnTo>
                        <a:pt x="35" y="32"/>
                      </a:lnTo>
                      <a:lnTo>
                        <a:pt x="35" y="35"/>
                      </a:lnTo>
                      <a:lnTo>
                        <a:pt x="29" y="38"/>
                      </a:lnTo>
                      <a:lnTo>
                        <a:pt x="29" y="38"/>
                      </a:lnTo>
                      <a:close/>
                      <a:moveTo>
                        <a:pt x="13" y="26"/>
                      </a:moveTo>
                      <a:lnTo>
                        <a:pt x="22" y="26"/>
                      </a:lnTo>
                      <a:lnTo>
                        <a:pt x="22" y="13"/>
                      </a:lnTo>
                      <a:lnTo>
                        <a:pt x="13" y="13"/>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25" name="Freeform 139">
                  <a:extLst>
                    <a:ext uri="{FF2B5EF4-FFF2-40B4-BE49-F238E27FC236}">
                      <a16:creationId xmlns:a16="http://schemas.microsoft.com/office/drawing/2014/main" id="{242F41E0-3BDF-4D90-9470-A709FEEC287B}"/>
                    </a:ext>
                  </a:extLst>
                </p:cNvPr>
                <p:cNvSpPr>
                  <a:spLocks noEditPoints="1"/>
                </p:cNvSpPr>
                <p:nvPr userDrawn="1"/>
              </p:nvSpPr>
              <p:spPr bwMode="auto">
                <a:xfrm>
                  <a:off x="5494999" y="812965"/>
                  <a:ext cx="34616" cy="36539"/>
                </a:xfrm>
                <a:custGeom>
                  <a:avLst/>
                  <a:gdLst>
                    <a:gd name="T0" fmla="*/ 29 w 36"/>
                    <a:gd name="T1" fmla="*/ 38 h 38"/>
                    <a:gd name="T2" fmla="*/ 7 w 36"/>
                    <a:gd name="T3" fmla="*/ 38 h 38"/>
                    <a:gd name="T4" fmla="*/ 7 w 36"/>
                    <a:gd name="T5" fmla="*/ 38 h 38"/>
                    <a:gd name="T6" fmla="*/ 3 w 36"/>
                    <a:gd name="T7" fmla="*/ 35 h 38"/>
                    <a:gd name="T8" fmla="*/ 0 w 36"/>
                    <a:gd name="T9" fmla="*/ 32 h 38"/>
                    <a:gd name="T10" fmla="*/ 0 w 36"/>
                    <a:gd name="T11" fmla="*/ 6 h 38"/>
                    <a:gd name="T12" fmla="*/ 0 w 36"/>
                    <a:gd name="T13" fmla="*/ 6 h 38"/>
                    <a:gd name="T14" fmla="*/ 3 w 36"/>
                    <a:gd name="T15" fmla="*/ 3 h 38"/>
                    <a:gd name="T16" fmla="*/ 7 w 36"/>
                    <a:gd name="T17" fmla="*/ 0 h 38"/>
                    <a:gd name="T18" fmla="*/ 29 w 36"/>
                    <a:gd name="T19" fmla="*/ 0 h 38"/>
                    <a:gd name="T20" fmla="*/ 29 w 36"/>
                    <a:gd name="T21" fmla="*/ 0 h 38"/>
                    <a:gd name="T22" fmla="*/ 36 w 36"/>
                    <a:gd name="T23" fmla="*/ 3 h 38"/>
                    <a:gd name="T24" fmla="*/ 36 w 36"/>
                    <a:gd name="T25" fmla="*/ 6 h 38"/>
                    <a:gd name="T26" fmla="*/ 36 w 36"/>
                    <a:gd name="T27" fmla="*/ 32 h 38"/>
                    <a:gd name="T28" fmla="*/ 36 w 36"/>
                    <a:gd name="T29" fmla="*/ 32 h 38"/>
                    <a:gd name="T30" fmla="*/ 36 w 36"/>
                    <a:gd name="T31" fmla="*/ 35 h 38"/>
                    <a:gd name="T32" fmla="*/ 29 w 36"/>
                    <a:gd name="T33" fmla="*/ 38 h 38"/>
                    <a:gd name="T34" fmla="*/ 29 w 36"/>
                    <a:gd name="T35" fmla="*/ 38 h 38"/>
                    <a:gd name="T36" fmla="*/ 13 w 36"/>
                    <a:gd name="T37" fmla="*/ 26 h 38"/>
                    <a:gd name="T38" fmla="*/ 26 w 36"/>
                    <a:gd name="T39" fmla="*/ 26 h 38"/>
                    <a:gd name="T40" fmla="*/ 26 w 36"/>
                    <a:gd name="T41" fmla="*/ 13 h 38"/>
                    <a:gd name="T42" fmla="*/ 13 w 36"/>
                    <a:gd name="T43" fmla="*/ 13 h 38"/>
                    <a:gd name="T44" fmla="*/ 13 w 36"/>
                    <a:gd name="T45"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38">
                      <a:moveTo>
                        <a:pt x="29" y="38"/>
                      </a:moveTo>
                      <a:lnTo>
                        <a:pt x="7" y="38"/>
                      </a:lnTo>
                      <a:lnTo>
                        <a:pt x="7" y="38"/>
                      </a:lnTo>
                      <a:lnTo>
                        <a:pt x="3" y="35"/>
                      </a:lnTo>
                      <a:lnTo>
                        <a:pt x="0" y="32"/>
                      </a:lnTo>
                      <a:lnTo>
                        <a:pt x="0" y="6"/>
                      </a:lnTo>
                      <a:lnTo>
                        <a:pt x="0" y="6"/>
                      </a:lnTo>
                      <a:lnTo>
                        <a:pt x="3" y="3"/>
                      </a:lnTo>
                      <a:lnTo>
                        <a:pt x="7" y="0"/>
                      </a:lnTo>
                      <a:lnTo>
                        <a:pt x="29" y="0"/>
                      </a:lnTo>
                      <a:lnTo>
                        <a:pt x="29" y="0"/>
                      </a:lnTo>
                      <a:lnTo>
                        <a:pt x="36" y="3"/>
                      </a:lnTo>
                      <a:lnTo>
                        <a:pt x="36" y="6"/>
                      </a:lnTo>
                      <a:lnTo>
                        <a:pt x="36" y="32"/>
                      </a:lnTo>
                      <a:lnTo>
                        <a:pt x="36" y="32"/>
                      </a:lnTo>
                      <a:lnTo>
                        <a:pt x="36" y="35"/>
                      </a:lnTo>
                      <a:lnTo>
                        <a:pt x="29" y="38"/>
                      </a:lnTo>
                      <a:lnTo>
                        <a:pt x="29" y="38"/>
                      </a:lnTo>
                      <a:close/>
                      <a:moveTo>
                        <a:pt x="13" y="26"/>
                      </a:moveTo>
                      <a:lnTo>
                        <a:pt x="26" y="26"/>
                      </a:lnTo>
                      <a:lnTo>
                        <a:pt x="26" y="13"/>
                      </a:lnTo>
                      <a:lnTo>
                        <a:pt x="13" y="13"/>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26" name="Freeform 140">
                  <a:extLst>
                    <a:ext uri="{FF2B5EF4-FFF2-40B4-BE49-F238E27FC236}">
                      <a16:creationId xmlns:a16="http://schemas.microsoft.com/office/drawing/2014/main" id="{3507E60C-6F3B-4C10-A6C7-44C4AB130F0B}"/>
                    </a:ext>
                  </a:extLst>
                </p:cNvPr>
                <p:cNvSpPr>
                  <a:spLocks noEditPoints="1"/>
                </p:cNvSpPr>
                <p:nvPr userDrawn="1"/>
              </p:nvSpPr>
              <p:spPr bwMode="auto">
                <a:xfrm>
                  <a:off x="5202685" y="234107"/>
                  <a:ext cx="15385" cy="65386"/>
                </a:xfrm>
                <a:custGeom>
                  <a:avLst/>
                  <a:gdLst>
                    <a:gd name="T0" fmla="*/ 0 w 16"/>
                    <a:gd name="T1" fmla="*/ 68 h 68"/>
                    <a:gd name="T2" fmla="*/ 0 w 16"/>
                    <a:gd name="T3" fmla="*/ 68 h 68"/>
                    <a:gd name="T4" fmla="*/ 16 w 16"/>
                    <a:gd name="T5" fmla="*/ 0 h 68"/>
                    <a:gd name="T6" fmla="*/ 16 w 16"/>
                    <a:gd name="T7" fmla="*/ 0 h 68"/>
                  </a:gdLst>
                  <a:ahLst/>
                  <a:cxnLst>
                    <a:cxn ang="0">
                      <a:pos x="T0" y="T1"/>
                    </a:cxn>
                    <a:cxn ang="0">
                      <a:pos x="T2" y="T3"/>
                    </a:cxn>
                    <a:cxn ang="0">
                      <a:pos x="T4" y="T5"/>
                    </a:cxn>
                    <a:cxn ang="0">
                      <a:pos x="T6" y="T7"/>
                    </a:cxn>
                  </a:cxnLst>
                  <a:rect l="0" t="0" r="r" b="b"/>
                  <a:pathLst>
                    <a:path w="16" h="68">
                      <a:moveTo>
                        <a:pt x="0" y="68"/>
                      </a:moveTo>
                      <a:lnTo>
                        <a:pt x="0" y="68"/>
                      </a:lnTo>
                      <a:close/>
                      <a:moveTo>
                        <a:pt x="16" y="0"/>
                      </a:move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27" name="Line 141">
                  <a:extLst>
                    <a:ext uri="{FF2B5EF4-FFF2-40B4-BE49-F238E27FC236}">
                      <a16:creationId xmlns:a16="http://schemas.microsoft.com/office/drawing/2014/main" id="{BECE7CC2-C948-44D0-ACE6-B413DED81FBF}"/>
                    </a:ext>
                  </a:extLst>
                </p:cNvPr>
                <p:cNvSpPr>
                  <a:spLocks noChangeShapeType="1"/>
                </p:cNvSpPr>
                <p:nvPr userDrawn="1"/>
              </p:nvSpPr>
              <p:spPr bwMode="auto">
                <a:xfrm>
                  <a:off x="5202685" y="29949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28" name="Line 142">
                  <a:extLst>
                    <a:ext uri="{FF2B5EF4-FFF2-40B4-BE49-F238E27FC236}">
                      <a16:creationId xmlns:a16="http://schemas.microsoft.com/office/drawing/2014/main" id="{BFE7036A-EA51-4872-A5B0-EAFE111CB50E}"/>
                    </a:ext>
                  </a:extLst>
                </p:cNvPr>
                <p:cNvSpPr>
                  <a:spLocks noChangeShapeType="1"/>
                </p:cNvSpPr>
                <p:nvPr userDrawn="1"/>
              </p:nvSpPr>
              <p:spPr bwMode="auto">
                <a:xfrm>
                  <a:off x="5218070" y="23410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29" name="Line 143">
                  <a:extLst>
                    <a:ext uri="{FF2B5EF4-FFF2-40B4-BE49-F238E27FC236}">
                      <a16:creationId xmlns:a16="http://schemas.microsoft.com/office/drawing/2014/main" id="{E9084710-34D3-43BA-A85A-453DC3CED3EE}"/>
                    </a:ext>
                  </a:extLst>
                </p:cNvPr>
                <p:cNvSpPr>
                  <a:spLocks noChangeShapeType="1"/>
                </p:cNvSpPr>
                <p:nvPr userDrawn="1"/>
              </p:nvSpPr>
              <p:spPr bwMode="auto">
                <a:xfrm>
                  <a:off x="5212301" y="81873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30" name="Line 144">
                  <a:extLst>
                    <a:ext uri="{FF2B5EF4-FFF2-40B4-BE49-F238E27FC236}">
                      <a16:creationId xmlns:a16="http://schemas.microsoft.com/office/drawing/2014/main" id="{787F6068-A61F-4F52-BE6C-10B35FF85B4C}"/>
                    </a:ext>
                  </a:extLst>
                </p:cNvPr>
                <p:cNvSpPr>
                  <a:spLocks noChangeShapeType="1"/>
                </p:cNvSpPr>
                <p:nvPr userDrawn="1"/>
              </p:nvSpPr>
              <p:spPr bwMode="auto">
                <a:xfrm>
                  <a:off x="5212301" y="81873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31" name="Freeform 145">
                  <a:extLst>
                    <a:ext uri="{FF2B5EF4-FFF2-40B4-BE49-F238E27FC236}">
                      <a16:creationId xmlns:a16="http://schemas.microsoft.com/office/drawing/2014/main" id="{2E92B7A5-990A-440F-88EA-2F347B93FECA}"/>
                    </a:ext>
                  </a:extLst>
                </p:cNvPr>
                <p:cNvSpPr>
                  <a:spLocks/>
                </p:cNvSpPr>
                <p:nvPr userDrawn="1"/>
              </p:nvSpPr>
              <p:spPr bwMode="auto">
                <a:xfrm>
                  <a:off x="6627714" y="348532"/>
                  <a:ext cx="46155" cy="0"/>
                </a:xfrm>
                <a:custGeom>
                  <a:avLst/>
                  <a:gdLst>
                    <a:gd name="T0" fmla="*/ 48 w 48"/>
                    <a:gd name="T1" fmla="*/ 0 w 48"/>
                    <a:gd name="T2" fmla="*/ 48 w 48"/>
                  </a:gdLst>
                  <a:ahLst/>
                  <a:cxnLst>
                    <a:cxn ang="0">
                      <a:pos x="T0" y="0"/>
                    </a:cxn>
                    <a:cxn ang="0">
                      <a:pos x="T1" y="0"/>
                    </a:cxn>
                    <a:cxn ang="0">
                      <a:pos x="T2" y="0"/>
                    </a:cxn>
                  </a:cxnLst>
                  <a:rect l="0" t="0" r="r" b="b"/>
                  <a:pathLst>
                    <a:path w="48">
                      <a:moveTo>
                        <a:pt x="48" y="0"/>
                      </a:move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32" name="Line 146">
                  <a:extLst>
                    <a:ext uri="{FF2B5EF4-FFF2-40B4-BE49-F238E27FC236}">
                      <a16:creationId xmlns:a16="http://schemas.microsoft.com/office/drawing/2014/main" id="{9D00FE2F-EBA3-4D2F-9B3A-0477640FEE24}"/>
                    </a:ext>
                  </a:extLst>
                </p:cNvPr>
                <p:cNvSpPr>
                  <a:spLocks noChangeShapeType="1"/>
                </p:cNvSpPr>
                <p:nvPr userDrawn="1"/>
              </p:nvSpPr>
              <p:spPr bwMode="auto">
                <a:xfrm flipH="1">
                  <a:off x="6627714" y="348532"/>
                  <a:ext cx="4615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33" name="Freeform 147">
                  <a:extLst>
                    <a:ext uri="{FF2B5EF4-FFF2-40B4-BE49-F238E27FC236}">
                      <a16:creationId xmlns:a16="http://schemas.microsoft.com/office/drawing/2014/main" id="{0D0743D9-14A2-4719-B488-6287AD42010C}"/>
                    </a:ext>
                  </a:extLst>
                </p:cNvPr>
                <p:cNvSpPr>
                  <a:spLocks noEditPoints="1"/>
                </p:cNvSpPr>
                <p:nvPr userDrawn="1"/>
              </p:nvSpPr>
              <p:spPr bwMode="auto">
                <a:xfrm>
                  <a:off x="6620983" y="280262"/>
                  <a:ext cx="27885" cy="75002"/>
                </a:xfrm>
                <a:custGeom>
                  <a:avLst/>
                  <a:gdLst>
                    <a:gd name="T0" fmla="*/ 0 w 29"/>
                    <a:gd name="T1" fmla="*/ 78 h 78"/>
                    <a:gd name="T2" fmla="*/ 0 w 29"/>
                    <a:gd name="T3" fmla="*/ 78 h 78"/>
                    <a:gd name="T4" fmla="*/ 29 w 29"/>
                    <a:gd name="T5" fmla="*/ 0 h 78"/>
                    <a:gd name="T6" fmla="*/ 29 w 29"/>
                    <a:gd name="T7" fmla="*/ 0 h 78"/>
                  </a:gdLst>
                  <a:ahLst/>
                  <a:cxnLst>
                    <a:cxn ang="0">
                      <a:pos x="T0" y="T1"/>
                    </a:cxn>
                    <a:cxn ang="0">
                      <a:pos x="T2" y="T3"/>
                    </a:cxn>
                    <a:cxn ang="0">
                      <a:pos x="T4" y="T5"/>
                    </a:cxn>
                    <a:cxn ang="0">
                      <a:pos x="T6" y="T7"/>
                    </a:cxn>
                  </a:cxnLst>
                  <a:rect l="0" t="0" r="r" b="b"/>
                  <a:pathLst>
                    <a:path w="29" h="78">
                      <a:moveTo>
                        <a:pt x="0" y="78"/>
                      </a:moveTo>
                      <a:lnTo>
                        <a:pt x="0" y="78"/>
                      </a:lnTo>
                      <a:close/>
                      <a:moveTo>
                        <a:pt x="29" y="0"/>
                      </a:move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34" name="Line 148">
                  <a:extLst>
                    <a:ext uri="{FF2B5EF4-FFF2-40B4-BE49-F238E27FC236}">
                      <a16:creationId xmlns:a16="http://schemas.microsoft.com/office/drawing/2014/main" id="{46B1A51A-016E-47B7-B5FA-6BBFA9E0F2DA}"/>
                    </a:ext>
                  </a:extLst>
                </p:cNvPr>
                <p:cNvSpPr>
                  <a:spLocks noChangeShapeType="1"/>
                </p:cNvSpPr>
                <p:nvPr userDrawn="1"/>
              </p:nvSpPr>
              <p:spPr bwMode="auto">
                <a:xfrm>
                  <a:off x="6620983" y="3552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35" name="Line 149">
                  <a:extLst>
                    <a:ext uri="{FF2B5EF4-FFF2-40B4-BE49-F238E27FC236}">
                      <a16:creationId xmlns:a16="http://schemas.microsoft.com/office/drawing/2014/main" id="{6D9DBD6B-D0B3-4516-9A91-BAAE93422B5C}"/>
                    </a:ext>
                  </a:extLst>
                </p:cNvPr>
                <p:cNvSpPr>
                  <a:spLocks noChangeShapeType="1"/>
                </p:cNvSpPr>
                <p:nvPr userDrawn="1"/>
              </p:nvSpPr>
              <p:spPr bwMode="auto">
                <a:xfrm>
                  <a:off x="6648868" y="28026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44" name="Freeform 158">
                  <a:extLst>
                    <a:ext uri="{FF2B5EF4-FFF2-40B4-BE49-F238E27FC236}">
                      <a16:creationId xmlns:a16="http://schemas.microsoft.com/office/drawing/2014/main" id="{18DBD3AD-59ED-4BB8-A4E1-75E016D5CCDF}"/>
                    </a:ext>
                  </a:extLst>
                </p:cNvPr>
                <p:cNvSpPr>
                  <a:spLocks/>
                </p:cNvSpPr>
                <p:nvPr userDrawn="1"/>
              </p:nvSpPr>
              <p:spPr bwMode="auto">
                <a:xfrm>
                  <a:off x="6767140" y="445650"/>
                  <a:ext cx="495202" cy="68271"/>
                </a:xfrm>
                <a:custGeom>
                  <a:avLst/>
                  <a:gdLst>
                    <a:gd name="T0" fmla="*/ 515 w 515"/>
                    <a:gd name="T1" fmla="*/ 48 h 71"/>
                    <a:gd name="T2" fmla="*/ 515 w 515"/>
                    <a:gd name="T3" fmla="*/ 48 h 71"/>
                    <a:gd name="T4" fmla="*/ 512 w 515"/>
                    <a:gd name="T5" fmla="*/ 58 h 71"/>
                    <a:gd name="T6" fmla="*/ 505 w 515"/>
                    <a:gd name="T7" fmla="*/ 64 h 71"/>
                    <a:gd name="T8" fmla="*/ 499 w 515"/>
                    <a:gd name="T9" fmla="*/ 71 h 71"/>
                    <a:gd name="T10" fmla="*/ 489 w 515"/>
                    <a:gd name="T11" fmla="*/ 71 h 71"/>
                    <a:gd name="T12" fmla="*/ 415 w 515"/>
                    <a:gd name="T13" fmla="*/ 71 h 71"/>
                    <a:gd name="T14" fmla="*/ 0 w 515"/>
                    <a:gd name="T15" fmla="*/ 71 h 71"/>
                    <a:gd name="T16" fmla="*/ 0 w 515"/>
                    <a:gd name="T17" fmla="*/ 0 h 71"/>
                    <a:gd name="T18" fmla="*/ 415 w 515"/>
                    <a:gd name="T19" fmla="*/ 0 h 71"/>
                    <a:gd name="T20" fmla="*/ 415 w 515"/>
                    <a:gd name="T21" fmla="*/ 0 h 71"/>
                    <a:gd name="T22" fmla="*/ 437 w 515"/>
                    <a:gd name="T23" fmla="*/ 0 h 71"/>
                    <a:gd name="T24" fmla="*/ 453 w 515"/>
                    <a:gd name="T25" fmla="*/ 3 h 71"/>
                    <a:gd name="T26" fmla="*/ 470 w 515"/>
                    <a:gd name="T27" fmla="*/ 6 h 71"/>
                    <a:gd name="T28" fmla="*/ 486 w 515"/>
                    <a:gd name="T29" fmla="*/ 13 h 71"/>
                    <a:gd name="T30" fmla="*/ 495 w 515"/>
                    <a:gd name="T31" fmla="*/ 19 h 71"/>
                    <a:gd name="T32" fmla="*/ 505 w 515"/>
                    <a:gd name="T33" fmla="*/ 29 h 71"/>
                    <a:gd name="T34" fmla="*/ 512 w 515"/>
                    <a:gd name="T35" fmla="*/ 39 h 71"/>
                    <a:gd name="T36" fmla="*/ 515 w 515"/>
                    <a:gd name="T37" fmla="*/ 48 h 71"/>
                    <a:gd name="T38" fmla="*/ 515 w 515"/>
                    <a:gd name="T39" fmla="*/ 4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71">
                      <a:moveTo>
                        <a:pt x="515" y="48"/>
                      </a:moveTo>
                      <a:lnTo>
                        <a:pt x="515" y="48"/>
                      </a:lnTo>
                      <a:lnTo>
                        <a:pt x="512" y="58"/>
                      </a:lnTo>
                      <a:lnTo>
                        <a:pt x="505" y="64"/>
                      </a:lnTo>
                      <a:lnTo>
                        <a:pt x="499" y="71"/>
                      </a:lnTo>
                      <a:lnTo>
                        <a:pt x="489" y="71"/>
                      </a:lnTo>
                      <a:lnTo>
                        <a:pt x="415" y="71"/>
                      </a:lnTo>
                      <a:lnTo>
                        <a:pt x="0" y="71"/>
                      </a:lnTo>
                      <a:lnTo>
                        <a:pt x="0" y="0"/>
                      </a:lnTo>
                      <a:lnTo>
                        <a:pt x="415" y="0"/>
                      </a:lnTo>
                      <a:lnTo>
                        <a:pt x="415" y="0"/>
                      </a:lnTo>
                      <a:lnTo>
                        <a:pt x="437" y="0"/>
                      </a:lnTo>
                      <a:lnTo>
                        <a:pt x="453" y="3"/>
                      </a:lnTo>
                      <a:lnTo>
                        <a:pt x="470" y="6"/>
                      </a:lnTo>
                      <a:lnTo>
                        <a:pt x="486" y="13"/>
                      </a:lnTo>
                      <a:lnTo>
                        <a:pt x="495" y="19"/>
                      </a:lnTo>
                      <a:lnTo>
                        <a:pt x="505" y="29"/>
                      </a:lnTo>
                      <a:lnTo>
                        <a:pt x="512" y="39"/>
                      </a:lnTo>
                      <a:lnTo>
                        <a:pt x="515" y="48"/>
                      </a:lnTo>
                      <a:lnTo>
                        <a:pt x="515" y="48"/>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45" name="Freeform 159">
                  <a:extLst>
                    <a:ext uri="{FF2B5EF4-FFF2-40B4-BE49-F238E27FC236}">
                      <a16:creationId xmlns:a16="http://schemas.microsoft.com/office/drawing/2014/main" id="{D4019F4C-56F9-4BA3-8149-B690E0703E00}"/>
                    </a:ext>
                  </a:extLst>
                </p:cNvPr>
                <p:cNvSpPr>
                  <a:spLocks noEditPoints="1"/>
                </p:cNvSpPr>
                <p:nvPr userDrawn="1"/>
              </p:nvSpPr>
              <p:spPr bwMode="auto">
                <a:xfrm>
                  <a:off x="6761371" y="438919"/>
                  <a:ext cx="503856" cy="80771"/>
                </a:xfrm>
                <a:custGeom>
                  <a:avLst/>
                  <a:gdLst>
                    <a:gd name="T0" fmla="*/ 495 w 524"/>
                    <a:gd name="T1" fmla="*/ 84 h 84"/>
                    <a:gd name="T2" fmla="*/ 6 w 524"/>
                    <a:gd name="T3" fmla="*/ 84 h 84"/>
                    <a:gd name="T4" fmla="*/ 6 w 524"/>
                    <a:gd name="T5" fmla="*/ 84 h 84"/>
                    <a:gd name="T6" fmla="*/ 3 w 524"/>
                    <a:gd name="T7" fmla="*/ 84 h 84"/>
                    <a:gd name="T8" fmla="*/ 0 w 524"/>
                    <a:gd name="T9" fmla="*/ 78 h 84"/>
                    <a:gd name="T10" fmla="*/ 0 w 524"/>
                    <a:gd name="T11" fmla="*/ 7 h 84"/>
                    <a:gd name="T12" fmla="*/ 0 w 524"/>
                    <a:gd name="T13" fmla="*/ 7 h 84"/>
                    <a:gd name="T14" fmla="*/ 3 w 524"/>
                    <a:gd name="T15" fmla="*/ 0 h 84"/>
                    <a:gd name="T16" fmla="*/ 6 w 524"/>
                    <a:gd name="T17" fmla="*/ 0 h 84"/>
                    <a:gd name="T18" fmla="*/ 421 w 524"/>
                    <a:gd name="T19" fmla="*/ 0 h 84"/>
                    <a:gd name="T20" fmla="*/ 421 w 524"/>
                    <a:gd name="T21" fmla="*/ 0 h 84"/>
                    <a:gd name="T22" fmla="*/ 443 w 524"/>
                    <a:gd name="T23" fmla="*/ 0 h 84"/>
                    <a:gd name="T24" fmla="*/ 463 w 524"/>
                    <a:gd name="T25" fmla="*/ 3 h 84"/>
                    <a:gd name="T26" fmla="*/ 479 w 524"/>
                    <a:gd name="T27" fmla="*/ 10 h 84"/>
                    <a:gd name="T28" fmla="*/ 495 w 524"/>
                    <a:gd name="T29" fmla="*/ 16 h 84"/>
                    <a:gd name="T30" fmla="*/ 508 w 524"/>
                    <a:gd name="T31" fmla="*/ 23 h 84"/>
                    <a:gd name="T32" fmla="*/ 518 w 524"/>
                    <a:gd name="T33" fmla="*/ 33 h 84"/>
                    <a:gd name="T34" fmla="*/ 524 w 524"/>
                    <a:gd name="T35" fmla="*/ 42 h 84"/>
                    <a:gd name="T36" fmla="*/ 524 w 524"/>
                    <a:gd name="T37" fmla="*/ 55 h 84"/>
                    <a:gd name="T38" fmla="*/ 524 w 524"/>
                    <a:gd name="T39" fmla="*/ 55 h 84"/>
                    <a:gd name="T40" fmla="*/ 524 w 524"/>
                    <a:gd name="T41" fmla="*/ 65 h 84"/>
                    <a:gd name="T42" fmla="*/ 518 w 524"/>
                    <a:gd name="T43" fmla="*/ 75 h 84"/>
                    <a:gd name="T44" fmla="*/ 508 w 524"/>
                    <a:gd name="T45" fmla="*/ 81 h 84"/>
                    <a:gd name="T46" fmla="*/ 495 w 524"/>
                    <a:gd name="T47" fmla="*/ 84 h 84"/>
                    <a:gd name="T48" fmla="*/ 495 w 524"/>
                    <a:gd name="T49" fmla="*/ 84 h 84"/>
                    <a:gd name="T50" fmla="*/ 13 w 524"/>
                    <a:gd name="T51" fmla="*/ 71 h 84"/>
                    <a:gd name="T52" fmla="*/ 495 w 524"/>
                    <a:gd name="T53" fmla="*/ 71 h 84"/>
                    <a:gd name="T54" fmla="*/ 495 w 524"/>
                    <a:gd name="T55" fmla="*/ 71 h 84"/>
                    <a:gd name="T56" fmla="*/ 501 w 524"/>
                    <a:gd name="T57" fmla="*/ 71 h 84"/>
                    <a:gd name="T58" fmla="*/ 508 w 524"/>
                    <a:gd name="T59" fmla="*/ 68 h 84"/>
                    <a:gd name="T60" fmla="*/ 511 w 524"/>
                    <a:gd name="T61" fmla="*/ 62 h 84"/>
                    <a:gd name="T62" fmla="*/ 514 w 524"/>
                    <a:gd name="T63" fmla="*/ 55 h 84"/>
                    <a:gd name="T64" fmla="*/ 514 w 524"/>
                    <a:gd name="T65" fmla="*/ 55 h 84"/>
                    <a:gd name="T66" fmla="*/ 511 w 524"/>
                    <a:gd name="T67" fmla="*/ 46 h 84"/>
                    <a:gd name="T68" fmla="*/ 505 w 524"/>
                    <a:gd name="T69" fmla="*/ 39 h 84"/>
                    <a:gd name="T70" fmla="*/ 498 w 524"/>
                    <a:gd name="T71" fmla="*/ 29 h 84"/>
                    <a:gd name="T72" fmla="*/ 485 w 524"/>
                    <a:gd name="T73" fmla="*/ 23 h 84"/>
                    <a:gd name="T74" fmla="*/ 456 w 524"/>
                    <a:gd name="T75" fmla="*/ 16 h 84"/>
                    <a:gd name="T76" fmla="*/ 421 w 524"/>
                    <a:gd name="T77" fmla="*/ 13 h 84"/>
                    <a:gd name="T78" fmla="*/ 13 w 524"/>
                    <a:gd name="T79" fmla="*/ 13 h 84"/>
                    <a:gd name="T80" fmla="*/ 13 w 524"/>
                    <a:gd name="T81"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4" h="84">
                      <a:moveTo>
                        <a:pt x="495" y="84"/>
                      </a:moveTo>
                      <a:lnTo>
                        <a:pt x="6" y="84"/>
                      </a:lnTo>
                      <a:lnTo>
                        <a:pt x="6" y="84"/>
                      </a:lnTo>
                      <a:lnTo>
                        <a:pt x="3" y="84"/>
                      </a:lnTo>
                      <a:lnTo>
                        <a:pt x="0" y="78"/>
                      </a:lnTo>
                      <a:lnTo>
                        <a:pt x="0" y="7"/>
                      </a:lnTo>
                      <a:lnTo>
                        <a:pt x="0" y="7"/>
                      </a:lnTo>
                      <a:lnTo>
                        <a:pt x="3" y="0"/>
                      </a:lnTo>
                      <a:lnTo>
                        <a:pt x="6" y="0"/>
                      </a:lnTo>
                      <a:lnTo>
                        <a:pt x="421" y="0"/>
                      </a:lnTo>
                      <a:lnTo>
                        <a:pt x="421" y="0"/>
                      </a:lnTo>
                      <a:lnTo>
                        <a:pt x="443" y="0"/>
                      </a:lnTo>
                      <a:lnTo>
                        <a:pt x="463" y="3"/>
                      </a:lnTo>
                      <a:lnTo>
                        <a:pt x="479" y="10"/>
                      </a:lnTo>
                      <a:lnTo>
                        <a:pt x="495" y="16"/>
                      </a:lnTo>
                      <a:lnTo>
                        <a:pt x="508" y="23"/>
                      </a:lnTo>
                      <a:lnTo>
                        <a:pt x="518" y="33"/>
                      </a:lnTo>
                      <a:lnTo>
                        <a:pt x="524" y="42"/>
                      </a:lnTo>
                      <a:lnTo>
                        <a:pt x="524" y="55"/>
                      </a:lnTo>
                      <a:lnTo>
                        <a:pt x="524" y="55"/>
                      </a:lnTo>
                      <a:lnTo>
                        <a:pt x="524" y="65"/>
                      </a:lnTo>
                      <a:lnTo>
                        <a:pt x="518" y="75"/>
                      </a:lnTo>
                      <a:lnTo>
                        <a:pt x="508" y="81"/>
                      </a:lnTo>
                      <a:lnTo>
                        <a:pt x="495" y="84"/>
                      </a:lnTo>
                      <a:lnTo>
                        <a:pt x="495" y="84"/>
                      </a:lnTo>
                      <a:close/>
                      <a:moveTo>
                        <a:pt x="13" y="71"/>
                      </a:moveTo>
                      <a:lnTo>
                        <a:pt x="495" y="71"/>
                      </a:lnTo>
                      <a:lnTo>
                        <a:pt x="495" y="71"/>
                      </a:lnTo>
                      <a:lnTo>
                        <a:pt x="501" y="71"/>
                      </a:lnTo>
                      <a:lnTo>
                        <a:pt x="508" y="68"/>
                      </a:lnTo>
                      <a:lnTo>
                        <a:pt x="511" y="62"/>
                      </a:lnTo>
                      <a:lnTo>
                        <a:pt x="514" y="55"/>
                      </a:lnTo>
                      <a:lnTo>
                        <a:pt x="514" y="55"/>
                      </a:lnTo>
                      <a:lnTo>
                        <a:pt x="511" y="46"/>
                      </a:lnTo>
                      <a:lnTo>
                        <a:pt x="505" y="39"/>
                      </a:lnTo>
                      <a:lnTo>
                        <a:pt x="498" y="29"/>
                      </a:lnTo>
                      <a:lnTo>
                        <a:pt x="485" y="23"/>
                      </a:lnTo>
                      <a:lnTo>
                        <a:pt x="456" y="16"/>
                      </a:lnTo>
                      <a:lnTo>
                        <a:pt x="421" y="13"/>
                      </a:lnTo>
                      <a:lnTo>
                        <a:pt x="13" y="13"/>
                      </a:lnTo>
                      <a:lnTo>
                        <a:pt x="13" y="71"/>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46" name="Freeform 160">
                  <a:extLst>
                    <a:ext uri="{FF2B5EF4-FFF2-40B4-BE49-F238E27FC236}">
                      <a16:creationId xmlns:a16="http://schemas.microsoft.com/office/drawing/2014/main" id="{8DD8D1E3-65F6-4B0F-A351-D9671104F529}"/>
                    </a:ext>
                  </a:extLst>
                </p:cNvPr>
                <p:cNvSpPr>
                  <a:spLocks/>
                </p:cNvSpPr>
                <p:nvPr userDrawn="1"/>
              </p:nvSpPr>
              <p:spPr bwMode="auto">
                <a:xfrm>
                  <a:off x="7091185" y="438919"/>
                  <a:ext cx="12500" cy="80771"/>
                </a:xfrm>
                <a:custGeom>
                  <a:avLst/>
                  <a:gdLst>
                    <a:gd name="T0" fmla="*/ 6 w 13"/>
                    <a:gd name="T1" fmla="*/ 84 h 84"/>
                    <a:gd name="T2" fmla="*/ 6 w 13"/>
                    <a:gd name="T3" fmla="*/ 84 h 84"/>
                    <a:gd name="T4" fmla="*/ 0 w 13"/>
                    <a:gd name="T5" fmla="*/ 84 h 84"/>
                    <a:gd name="T6" fmla="*/ 0 w 13"/>
                    <a:gd name="T7" fmla="*/ 78 h 84"/>
                    <a:gd name="T8" fmla="*/ 0 w 13"/>
                    <a:gd name="T9" fmla="*/ 7 h 84"/>
                    <a:gd name="T10" fmla="*/ 0 w 13"/>
                    <a:gd name="T11" fmla="*/ 7 h 84"/>
                    <a:gd name="T12" fmla="*/ 0 w 13"/>
                    <a:gd name="T13" fmla="*/ 0 h 84"/>
                    <a:gd name="T14" fmla="*/ 6 w 13"/>
                    <a:gd name="T15" fmla="*/ 0 h 84"/>
                    <a:gd name="T16" fmla="*/ 6 w 13"/>
                    <a:gd name="T17" fmla="*/ 0 h 84"/>
                    <a:gd name="T18" fmla="*/ 10 w 13"/>
                    <a:gd name="T19" fmla="*/ 0 h 84"/>
                    <a:gd name="T20" fmla="*/ 13 w 13"/>
                    <a:gd name="T21" fmla="*/ 7 h 84"/>
                    <a:gd name="T22" fmla="*/ 13 w 13"/>
                    <a:gd name="T23" fmla="*/ 78 h 84"/>
                    <a:gd name="T24" fmla="*/ 13 w 13"/>
                    <a:gd name="T25" fmla="*/ 78 h 84"/>
                    <a:gd name="T26" fmla="*/ 10 w 13"/>
                    <a:gd name="T27" fmla="*/ 84 h 84"/>
                    <a:gd name="T28" fmla="*/ 6 w 13"/>
                    <a:gd name="T29" fmla="*/ 84 h 84"/>
                    <a:gd name="T30" fmla="*/ 6 w 13"/>
                    <a:gd name="T31"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84">
                      <a:moveTo>
                        <a:pt x="6" y="84"/>
                      </a:moveTo>
                      <a:lnTo>
                        <a:pt x="6" y="84"/>
                      </a:lnTo>
                      <a:lnTo>
                        <a:pt x="0" y="84"/>
                      </a:lnTo>
                      <a:lnTo>
                        <a:pt x="0" y="78"/>
                      </a:lnTo>
                      <a:lnTo>
                        <a:pt x="0" y="7"/>
                      </a:lnTo>
                      <a:lnTo>
                        <a:pt x="0" y="7"/>
                      </a:lnTo>
                      <a:lnTo>
                        <a:pt x="0" y="0"/>
                      </a:lnTo>
                      <a:lnTo>
                        <a:pt x="6" y="0"/>
                      </a:lnTo>
                      <a:lnTo>
                        <a:pt x="6" y="0"/>
                      </a:lnTo>
                      <a:lnTo>
                        <a:pt x="10" y="0"/>
                      </a:lnTo>
                      <a:lnTo>
                        <a:pt x="13" y="7"/>
                      </a:lnTo>
                      <a:lnTo>
                        <a:pt x="13" y="78"/>
                      </a:lnTo>
                      <a:lnTo>
                        <a:pt x="13" y="78"/>
                      </a:lnTo>
                      <a:lnTo>
                        <a:pt x="10" y="84"/>
                      </a:lnTo>
                      <a:lnTo>
                        <a:pt x="6" y="84"/>
                      </a:lnTo>
                      <a:lnTo>
                        <a:pt x="6" y="84"/>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47" name="Freeform 161">
                  <a:extLst>
                    <a:ext uri="{FF2B5EF4-FFF2-40B4-BE49-F238E27FC236}">
                      <a16:creationId xmlns:a16="http://schemas.microsoft.com/office/drawing/2014/main" id="{6CCDDAF9-6AC4-45F9-83FF-43B1D7CD78F1}"/>
                    </a:ext>
                  </a:extLst>
                </p:cNvPr>
                <p:cNvSpPr>
                  <a:spLocks/>
                </p:cNvSpPr>
                <p:nvPr userDrawn="1"/>
              </p:nvSpPr>
              <p:spPr bwMode="auto">
                <a:xfrm>
                  <a:off x="6925797" y="438919"/>
                  <a:ext cx="12500" cy="80771"/>
                </a:xfrm>
                <a:custGeom>
                  <a:avLst/>
                  <a:gdLst>
                    <a:gd name="T0" fmla="*/ 7 w 13"/>
                    <a:gd name="T1" fmla="*/ 84 h 84"/>
                    <a:gd name="T2" fmla="*/ 7 w 13"/>
                    <a:gd name="T3" fmla="*/ 84 h 84"/>
                    <a:gd name="T4" fmla="*/ 4 w 13"/>
                    <a:gd name="T5" fmla="*/ 84 h 84"/>
                    <a:gd name="T6" fmla="*/ 0 w 13"/>
                    <a:gd name="T7" fmla="*/ 78 h 84"/>
                    <a:gd name="T8" fmla="*/ 0 w 13"/>
                    <a:gd name="T9" fmla="*/ 7 h 84"/>
                    <a:gd name="T10" fmla="*/ 0 w 13"/>
                    <a:gd name="T11" fmla="*/ 7 h 84"/>
                    <a:gd name="T12" fmla="*/ 4 w 13"/>
                    <a:gd name="T13" fmla="*/ 0 h 84"/>
                    <a:gd name="T14" fmla="*/ 7 w 13"/>
                    <a:gd name="T15" fmla="*/ 0 h 84"/>
                    <a:gd name="T16" fmla="*/ 7 w 13"/>
                    <a:gd name="T17" fmla="*/ 0 h 84"/>
                    <a:gd name="T18" fmla="*/ 10 w 13"/>
                    <a:gd name="T19" fmla="*/ 0 h 84"/>
                    <a:gd name="T20" fmla="*/ 13 w 13"/>
                    <a:gd name="T21" fmla="*/ 7 h 84"/>
                    <a:gd name="T22" fmla="*/ 13 w 13"/>
                    <a:gd name="T23" fmla="*/ 78 h 84"/>
                    <a:gd name="T24" fmla="*/ 13 w 13"/>
                    <a:gd name="T25" fmla="*/ 78 h 84"/>
                    <a:gd name="T26" fmla="*/ 10 w 13"/>
                    <a:gd name="T27" fmla="*/ 84 h 84"/>
                    <a:gd name="T28" fmla="*/ 7 w 13"/>
                    <a:gd name="T29" fmla="*/ 84 h 84"/>
                    <a:gd name="T30" fmla="*/ 7 w 13"/>
                    <a:gd name="T31"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84">
                      <a:moveTo>
                        <a:pt x="7" y="84"/>
                      </a:moveTo>
                      <a:lnTo>
                        <a:pt x="7" y="84"/>
                      </a:lnTo>
                      <a:lnTo>
                        <a:pt x="4" y="84"/>
                      </a:lnTo>
                      <a:lnTo>
                        <a:pt x="0" y="78"/>
                      </a:lnTo>
                      <a:lnTo>
                        <a:pt x="0" y="7"/>
                      </a:lnTo>
                      <a:lnTo>
                        <a:pt x="0" y="7"/>
                      </a:lnTo>
                      <a:lnTo>
                        <a:pt x="4" y="0"/>
                      </a:lnTo>
                      <a:lnTo>
                        <a:pt x="7" y="0"/>
                      </a:lnTo>
                      <a:lnTo>
                        <a:pt x="7" y="0"/>
                      </a:lnTo>
                      <a:lnTo>
                        <a:pt x="10" y="0"/>
                      </a:lnTo>
                      <a:lnTo>
                        <a:pt x="13" y="7"/>
                      </a:lnTo>
                      <a:lnTo>
                        <a:pt x="13" y="78"/>
                      </a:lnTo>
                      <a:lnTo>
                        <a:pt x="13" y="78"/>
                      </a:lnTo>
                      <a:lnTo>
                        <a:pt x="10" y="84"/>
                      </a:lnTo>
                      <a:lnTo>
                        <a:pt x="7" y="84"/>
                      </a:lnTo>
                      <a:lnTo>
                        <a:pt x="7" y="84"/>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48" name="Freeform 162">
                  <a:extLst>
                    <a:ext uri="{FF2B5EF4-FFF2-40B4-BE49-F238E27FC236}">
                      <a16:creationId xmlns:a16="http://schemas.microsoft.com/office/drawing/2014/main" id="{4BE828B4-0AE7-45C1-90E0-0F061392D30F}"/>
                    </a:ext>
                  </a:extLst>
                </p:cNvPr>
                <p:cNvSpPr>
                  <a:spLocks/>
                </p:cNvSpPr>
                <p:nvPr userDrawn="1"/>
              </p:nvSpPr>
              <p:spPr bwMode="auto">
                <a:xfrm>
                  <a:off x="7113301" y="461035"/>
                  <a:ext cx="139426" cy="12500"/>
                </a:xfrm>
                <a:custGeom>
                  <a:avLst/>
                  <a:gdLst>
                    <a:gd name="T0" fmla="*/ 142 w 145"/>
                    <a:gd name="T1" fmla="*/ 13 h 13"/>
                    <a:gd name="T2" fmla="*/ 6 w 145"/>
                    <a:gd name="T3" fmla="*/ 13 h 13"/>
                    <a:gd name="T4" fmla="*/ 6 w 145"/>
                    <a:gd name="T5" fmla="*/ 13 h 13"/>
                    <a:gd name="T6" fmla="*/ 3 w 145"/>
                    <a:gd name="T7" fmla="*/ 13 h 13"/>
                    <a:gd name="T8" fmla="*/ 0 w 145"/>
                    <a:gd name="T9" fmla="*/ 6 h 13"/>
                    <a:gd name="T10" fmla="*/ 0 w 145"/>
                    <a:gd name="T11" fmla="*/ 6 h 13"/>
                    <a:gd name="T12" fmla="*/ 3 w 145"/>
                    <a:gd name="T13" fmla="*/ 3 h 13"/>
                    <a:gd name="T14" fmla="*/ 6 w 145"/>
                    <a:gd name="T15" fmla="*/ 0 h 13"/>
                    <a:gd name="T16" fmla="*/ 142 w 145"/>
                    <a:gd name="T17" fmla="*/ 0 h 13"/>
                    <a:gd name="T18" fmla="*/ 142 w 145"/>
                    <a:gd name="T19" fmla="*/ 0 h 13"/>
                    <a:gd name="T20" fmla="*/ 145 w 145"/>
                    <a:gd name="T21" fmla="*/ 3 h 13"/>
                    <a:gd name="T22" fmla="*/ 145 w 145"/>
                    <a:gd name="T23" fmla="*/ 6 h 13"/>
                    <a:gd name="T24" fmla="*/ 145 w 145"/>
                    <a:gd name="T25" fmla="*/ 6 h 13"/>
                    <a:gd name="T26" fmla="*/ 145 w 145"/>
                    <a:gd name="T27" fmla="*/ 13 h 13"/>
                    <a:gd name="T28" fmla="*/ 142 w 145"/>
                    <a:gd name="T29" fmla="*/ 13 h 13"/>
                    <a:gd name="T30" fmla="*/ 142 w 145"/>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 h="13">
                      <a:moveTo>
                        <a:pt x="142" y="13"/>
                      </a:moveTo>
                      <a:lnTo>
                        <a:pt x="6" y="13"/>
                      </a:lnTo>
                      <a:lnTo>
                        <a:pt x="6" y="13"/>
                      </a:lnTo>
                      <a:lnTo>
                        <a:pt x="3" y="13"/>
                      </a:lnTo>
                      <a:lnTo>
                        <a:pt x="0" y="6"/>
                      </a:lnTo>
                      <a:lnTo>
                        <a:pt x="0" y="6"/>
                      </a:lnTo>
                      <a:lnTo>
                        <a:pt x="3" y="3"/>
                      </a:lnTo>
                      <a:lnTo>
                        <a:pt x="6" y="0"/>
                      </a:lnTo>
                      <a:lnTo>
                        <a:pt x="142" y="0"/>
                      </a:lnTo>
                      <a:lnTo>
                        <a:pt x="142" y="0"/>
                      </a:lnTo>
                      <a:lnTo>
                        <a:pt x="145" y="3"/>
                      </a:lnTo>
                      <a:lnTo>
                        <a:pt x="145" y="6"/>
                      </a:lnTo>
                      <a:lnTo>
                        <a:pt x="145" y="6"/>
                      </a:lnTo>
                      <a:lnTo>
                        <a:pt x="145" y="13"/>
                      </a:lnTo>
                      <a:lnTo>
                        <a:pt x="142" y="13"/>
                      </a:lnTo>
                      <a:lnTo>
                        <a:pt x="142"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49" name="Freeform 163">
                  <a:extLst>
                    <a:ext uri="{FF2B5EF4-FFF2-40B4-BE49-F238E27FC236}">
                      <a16:creationId xmlns:a16="http://schemas.microsoft.com/office/drawing/2014/main" id="{FD96C9C3-4EB2-44B0-83ED-63E9555273E6}"/>
                    </a:ext>
                  </a:extLst>
                </p:cNvPr>
                <p:cNvSpPr>
                  <a:spLocks/>
                </p:cNvSpPr>
                <p:nvPr userDrawn="1"/>
              </p:nvSpPr>
              <p:spPr bwMode="auto">
                <a:xfrm>
                  <a:off x="6950798" y="461035"/>
                  <a:ext cx="127887" cy="12500"/>
                </a:xfrm>
                <a:custGeom>
                  <a:avLst/>
                  <a:gdLst>
                    <a:gd name="T0" fmla="*/ 126 w 133"/>
                    <a:gd name="T1" fmla="*/ 13 h 13"/>
                    <a:gd name="T2" fmla="*/ 7 w 133"/>
                    <a:gd name="T3" fmla="*/ 13 h 13"/>
                    <a:gd name="T4" fmla="*/ 7 w 133"/>
                    <a:gd name="T5" fmla="*/ 13 h 13"/>
                    <a:gd name="T6" fmla="*/ 0 w 133"/>
                    <a:gd name="T7" fmla="*/ 13 h 13"/>
                    <a:gd name="T8" fmla="*/ 0 w 133"/>
                    <a:gd name="T9" fmla="*/ 6 h 13"/>
                    <a:gd name="T10" fmla="*/ 0 w 133"/>
                    <a:gd name="T11" fmla="*/ 6 h 13"/>
                    <a:gd name="T12" fmla="*/ 0 w 133"/>
                    <a:gd name="T13" fmla="*/ 3 h 13"/>
                    <a:gd name="T14" fmla="*/ 7 w 133"/>
                    <a:gd name="T15" fmla="*/ 0 h 13"/>
                    <a:gd name="T16" fmla="*/ 126 w 133"/>
                    <a:gd name="T17" fmla="*/ 0 h 13"/>
                    <a:gd name="T18" fmla="*/ 126 w 133"/>
                    <a:gd name="T19" fmla="*/ 0 h 13"/>
                    <a:gd name="T20" fmla="*/ 133 w 133"/>
                    <a:gd name="T21" fmla="*/ 3 h 13"/>
                    <a:gd name="T22" fmla="*/ 133 w 133"/>
                    <a:gd name="T23" fmla="*/ 6 h 13"/>
                    <a:gd name="T24" fmla="*/ 133 w 133"/>
                    <a:gd name="T25" fmla="*/ 6 h 13"/>
                    <a:gd name="T26" fmla="*/ 133 w 133"/>
                    <a:gd name="T27" fmla="*/ 13 h 13"/>
                    <a:gd name="T28" fmla="*/ 126 w 133"/>
                    <a:gd name="T29" fmla="*/ 13 h 13"/>
                    <a:gd name="T30" fmla="*/ 126 w 133"/>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13">
                      <a:moveTo>
                        <a:pt x="126" y="13"/>
                      </a:moveTo>
                      <a:lnTo>
                        <a:pt x="7" y="13"/>
                      </a:lnTo>
                      <a:lnTo>
                        <a:pt x="7" y="13"/>
                      </a:lnTo>
                      <a:lnTo>
                        <a:pt x="0" y="13"/>
                      </a:lnTo>
                      <a:lnTo>
                        <a:pt x="0" y="6"/>
                      </a:lnTo>
                      <a:lnTo>
                        <a:pt x="0" y="6"/>
                      </a:lnTo>
                      <a:lnTo>
                        <a:pt x="0" y="3"/>
                      </a:lnTo>
                      <a:lnTo>
                        <a:pt x="7" y="0"/>
                      </a:lnTo>
                      <a:lnTo>
                        <a:pt x="126" y="0"/>
                      </a:lnTo>
                      <a:lnTo>
                        <a:pt x="126" y="0"/>
                      </a:lnTo>
                      <a:lnTo>
                        <a:pt x="133" y="3"/>
                      </a:lnTo>
                      <a:lnTo>
                        <a:pt x="133" y="6"/>
                      </a:lnTo>
                      <a:lnTo>
                        <a:pt x="133" y="6"/>
                      </a:lnTo>
                      <a:lnTo>
                        <a:pt x="133" y="13"/>
                      </a:lnTo>
                      <a:lnTo>
                        <a:pt x="126" y="13"/>
                      </a:lnTo>
                      <a:lnTo>
                        <a:pt x="126"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50" name="Freeform 164">
                  <a:extLst>
                    <a:ext uri="{FF2B5EF4-FFF2-40B4-BE49-F238E27FC236}">
                      <a16:creationId xmlns:a16="http://schemas.microsoft.com/office/drawing/2014/main" id="{2E337181-A459-4533-9518-FD104AB2DE73}"/>
                    </a:ext>
                  </a:extLst>
                </p:cNvPr>
                <p:cNvSpPr>
                  <a:spLocks/>
                </p:cNvSpPr>
                <p:nvPr userDrawn="1"/>
              </p:nvSpPr>
              <p:spPr bwMode="auto">
                <a:xfrm>
                  <a:off x="6786371" y="461035"/>
                  <a:ext cx="126926" cy="12500"/>
                </a:xfrm>
                <a:custGeom>
                  <a:avLst/>
                  <a:gdLst>
                    <a:gd name="T0" fmla="*/ 126 w 132"/>
                    <a:gd name="T1" fmla="*/ 13 h 13"/>
                    <a:gd name="T2" fmla="*/ 6 w 132"/>
                    <a:gd name="T3" fmla="*/ 13 h 13"/>
                    <a:gd name="T4" fmla="*/ 6 w 132"/>
                    <a:gd name="T5" fmla="*/ 13 h 13"/>
                    <a:gd name="T6" fmla="*/ 0 w 132"/>
                    <a:gd name="T7" fmla="*/ 13 h 13"/>
                    <a:gd name="T8" fmla="*/ 0 w 132"/>
                    <a:gd name="T9" fmla="*/ 6 h 13"/>
                    <a:gd name="T10" fmla="*/ 0 w 132"/>
                    <a:gd name="T11" fmla="*/ 6 h 13"/>
                    <a:gd name="T12" fmla="*/ 0 w 132"/>
                    <a:gd name="T13" fmla="*/ 3 h 13"/>
                    <a:gd name="T14" fmla="*/ 6 w 132"/>
                    <a:gd name="T15" fmla="*/ 0 h 13"/>
                    <a:gd name="T16" fmla="*/ 126 w 132"/>
                    <a:gd name="T17" fmla="*/ 0 h 13"/>
                    <a:gd name="T18" fmla="*/ 126 w 132"/>
                    <a:gd name="T19" fmla="*/ 0 h 13"/>
                    <a:gd name="T20" fmla="*/ 132 w 132"/>
                    <a:gd name="T21" fmla="*/ 3 h 13"/>
                    <a:gd name="T22" fmla="*/ 132 w 132"/>
                    <a:gd name="T23" fmla="*/ 6 h 13"/>
                    <a:gd name="T24" fmla="*/ 132 w 132"/>
                    <a:gd name="T25" fmla="*/ 6 h 13"/>
                    <a:gd name="T26" fmla="*/ 132 w 132"/>
                    <a:gd name="T27" fmla="*/ 13 h 13"/>
                    <a:gd name="T28" fmla="*/ 126 w 132"/>
                    <a:gd name="T29" fmla="*/ 13 h 13"/>
                    <a:gd name="T30" fmla="*/ 126 w 132"/>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
                      <a:moveTo>
                        <a:pt x="126" y="13"/>
                      </a:moveTo>
                      <a:lnTo>
                        <a:pt x="6" y="13"/>
                      </a:lnTo>
                      <a:lnTo>
                        <a:pt x="6" y="13"/>
                      </a:lnTo>
                      <a:lnTo>
                        <a:pt x="0" y="13"/>
                      </a:lnTo>
                      <a:lnTo>
                        <a:pt x="0" y="6"/>
                      </a:lnTo>
                      <a:lnTo>
                        <a:pt x="0" y="6"/>
                      </a:lnTo>
                      <a:lnTo>
                        <a:pt x="0" y="3"/>
                      </a:lnTo>
                      <a:lnTo>
                        <a:pt x="6" y="0"/>
                      </a:lnTo>
                      <a:lnTo>
                        <a:pt x="126" y="0"/>
                      </a:lnTo>
                      <a:lnTo>
                        <a:pt x="126" y="0"/>
                      </a:lnTo>
                      <a:lnTo>
                        <a:pt x="132" y="3"/>
                      </a:lnTo>
                      <a:lnTo>
                        <a:pt x="132" y="6"/>
                      </a:lnTo>
                      <a:lnTo>
                        <a:pt x="132" y="6"/>
                      </a:lnTo>
                      <a:lnTo>
                        <a:pt x="132" y="13"/>
                      </a:lnTo>
                      <a:lnTo>
                        <a:pt x="126" y="13"/>
                      </a:lnTo>
                      <a:lnTo>
                        <a:pt x="126"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51" name="Rectangle 165">
                  <a:extLst>
                    <a:ext uri="{FF2B5EF4-FFF2-40B4-BE49-F238E27FC236}">
                      <a16:creationId xmlns:a16="http://schemas.microsoft.com/office/drawing/2014/main" id="{A80582C9-70C1-49BF-B61E-7F42B17E3982}"/>
                    </a:ext>
                  </a:extLst>
                </p:cNvPr>
                <p:cNvSpPr>
                  <a:spLocks noChangeArrowheads="1"/>
                </p:cNvSpPr>
                <p:nvPr userDrawn="1"/>
              </p:nvSpPr>
              <p:spPr bwMode="auto">
                <a:xfrm>
                  <a:off x="6322900" y="607192"/>
                  <a:ext cx="118272" cy="283660"/>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52" name="Rectangle 166">
                  <a:extLst>
                    <a:ext uri="{FF2B5EF4-FFF2-40B4-BE49-F238E27FC236}">
                      <a16:creationId xmlns:a16="http://schemas.microsoft.com/office/drawing/2014/main" id="{00F8A480-927A-4F72-9BFD-065F850AD5ED}"/>
                    </a:ext>
                  </a:extLst>
                </p:cNvPr>
                <p:cNvSpPr>
                  <a:spLocks noChangeArrowheads="1"/>
                </p:cNvSpPr>
                <p:nvPr userDrawn="1"/>
              </p:nvSpPr>
              <p:spPr bwMode="auto">
                <a:xfrm>
                  <a:off x="6344055" y="632192"/>
                  <a:ext cx="72117"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53" name="Rectangle 167">
                  <a:extLst>
                    <a:ext uri="{FF2B5EF4-FFF2-40B4-BE49-F238E27FC236}">
                      <a16:creationId xmlns:a16="http://schemas.microsoft.com/office/drawing/2014/main" id="{5028F996-1F9A-47D4-9579-A2106845CF09}"/>
                    </a:ext>
                  </a:extLst>
                </p:cNvPr>
                <p:cNvSpPr>
                  <a:spLocks noChangeArrowheads="1"/>
                </p:cNvSpPr>
                <p:nvPr userDrawn="1"/>
              </p:nvSpPr>
              <p:spPr bwMode="auto">
                <a:xfrm>
                  <a:off x="6344055" y="678347"/>
                  <a:ext cx="72117"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54" name="Rectangle 168">
                  <a:extLst>
                    <a:ext uri="{FF2B5EF4-FFF2-40B4-BE49-F238E27FC236}">
                      <a16:creationId xmlns:a16="http://schemas.microsoft.com/office/drawing/2014/main" id="{AC1A35B3-D3F7-40FB-BCCD-18334B567B92}"/>
                    </a:ext>
                  </a:extLst>
                </p:cNvPr>
                <p:cNvSpPr>
                  <a:spLocks noChangeArrowheads="1"/>
                </p:cNvSpPr>
                <p:nvPr userDrawn="1"/>
              </p:nvSpPr>
              <p:spPr bwMode="auto">
                <a:xfrm>
                  <a:off x="6344055" y="725464"/>
                  <a:ext cx="72117"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55" name="Rectangle 169">
                  <a:extLst>
                    <a:ext uri="{FF2B5EF4-FFF2-40B4-BE49-F238E27FC236}">
                      <a16:creationId xmlns:a16="http://schemas.microsoft.com/office/drawing/2014/main" id="{A25C0741-F546-49F8-88BB-14F5CC8C706B}"/>
                    </a:ext>
                  </a:extLst>
                </p:cNvPr>
                <p:cNvSpPr>
                  <a:spLocks noChangeArrowheads="1"/>
                </p:cNvSpPr>
                <p:nvPr userDrawn="1"/>
              </p:nvSpPr>
              <p:spPr bwMode="auto">
                <a:xfrm>
                  <a:off x="6344055" y="772580"/>
                  <a:ext cx="72117" cy="24039"/>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56" name="Rectangle 170">
                  <a:extLst>
                    <a:ext uri="{FF2B5EF4-FFF2-40B4-BE49-F238E27FC236}">
                      <a16:creationId xmlns:a16="http://schemas.microsoft.com/office/drawing/2014/main" id="{25983E85-75EA-4BB4-89CA-BF3C7C0803D2}"/>
                    </a:ext>
                  </a:extLst>
                </p:cNvPr>
                <p:cNvSpPr>
                  <a:spLocks noChangeArrowheads="1"/>
                </p:cNvSpPr>
                <p:nvPr userDrawn="1"/>
              </p:nvSpPr>
              <p:spPr bwMode="auto">
                <a:xfrm>
                  <a:off x="6344055" y="818735"/>
                  <a:ext cx="72117" cy="25001"/>
                </a:xfrm>
                <a:prstGeom prst="rect">
                  <a:avLst/>
                </a:prstGeom>
                <a:solidFill>
                  <a:srgbClr val="35C9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57" name="Freeform 171">
                  <a:extLst>
                    <a:ext uri="{FF2B5EF4-FFF2-40B4-BE49-F238E27FC236}">
                      <a16:creationId xmlns:a16="http://schemas.microsoft.com/office/drawing/2014/main" id="{07A9BEEA-1603-4208-A45C-73C314475ECD}"/>
                    </a:ext>
                  </a:extLst>
                </p:cNvPr>
                <p:cNvSpPr>
                  <a:spLocks noEditPoints="1"/>
                </p:cNvSpPr>
                <p:nvPr userDrawn="1"/>
              </p:nvSpPr>
              <p:spPr bwMode="auto">
                <a:xfrm>
                  <a:off x="6316169" y="604307"/>
                  <a:ext cx="127887" cy="292314"/>
                </a:xfrm>
                <a:custGeom>
                  <a:avLst/>
                  <a:gdLst>
                    <a:gd name="T0" fmla="*/ 130 w 133"/>
                    <a:gd name="T1" fmla="*/ 304 h 304"/>
                    <a:gd name="T2" fmla="*/ 7 w 133"/>
                    <a:gd name="T3" fmla="*/ 304 h 304"/>
                    <a:gd name="T4" fmla="*/ 7 w 133"/>
                    <a:gd name="T5" fmla="*/ 304 h 304"/>
                    <a:gd name="T6" fmla="*/ 4 w 133"/>
                    <a:gd name="T7" fmla="*/ 301 h 304"/>
                    <a:gd name="T8" fmla="*/ 0 w 133"/>
                    <a:gd name="T9" fmla="*/ 298 h 304"/>
                    <a:gd name="T10" fmla="*/ 0 w 133"/>
                    <a:gd name="T11" fmla="*/ 3 h 304"/>
                    <a:gd name="T12" fmla="*/ 0 w 133"/>
                    <a:gd name="T13" fmla="*/ 3 h 304"/>
                    <a:gd name="T14" fmla="*/ 4 w 133"/>
                    <a:gd name="T15" fmla="*/ 0 h 304"/>
                    <a:gd name="T16" fmla="*/ 7 w 133"/>
                    <a:gd name="T17" fmla="*/ 0 h 304"/>
                    <a:gd name="T18" fmla="*/ 130 w 133"/>
                    <a:gd name="T19" fmla="*/ 0 h 304"/>
                    <a:gd name="T20" fmla="*/ 130 w 133"/>
                    <a:gd name="T21" fmla="*/ 0 h 304"/>
                    <a:gd name="T22" fmla="*/ 133 w 133"/>
                    <a:gd name="T23" fmla="*/ 0 h 304"/>
                    <a:gd name="T24" fmla="*/ 133 w 133"/>
                    <a:gd name="T25" fmla="*/ 3 h 304"/>
                    <a:gd name="T26" fmla="*/ 133 w 133"/>
                    <a:gd name="T27" fmla="*/ 298 h 304"/>
                    <a:gd name="T28" fmla="*/ 133 w 133"/>
                    <a:gd name="T29" fmla="*/ 298 h 304"/>
                    <a:gd name="T30" fmla="*/ 133 w 133"/>
                    <a:gd name="T31" fmla="*/ 301 h 304"/>
                    <a:gd name="T32" fmla="*/ 130 w 133"/>
                    <a:gd name="T33" fmla="*/ 304 h 304"/>
                    <a:gd name="T34" fmla="*/ 130 w 133"/>
                    <a:gd name="T35" fmla="*/ 304 h 304"/>
                    <a:gd name="T36" fmla="*/ 13 w 133"/>
                    <a:gd name="T37" fmla="*/ 291 h 304"/>
                    <a:gd name="T38" fmla="*/ 123 w 133"/>
                    <a:gd name="T39" fmla="*/ 291 h 304"/>
                    <a:gd name="T40" fmla="*/ 123 w 133"/>
                    <a:gd name="T41" fmla="*/ 9 h 304"/>
                    <a:gd name="T42" fmla="*/ 13 w 133"/>
                    <a:gd name="T43" fmla="*/ 9 h 304"/>
                    <a:gd name="T44" fmla="*/ 13 w 133"/>
                    <a:gd name="T45"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304">
                      <a:moveTo>
                        <a:pt x="130" y="304"/>
                      </a:moveTo>
                      <a:lnTo>
                        <a:pt x="7" y="304"/>
                      </a:lnTo>
                      <a:lnTo>
                        <a:pt x="7" y="304"/>
                      </a:lnTo>
                      <a:lnTo>
                        <a:pt x="4" y="301"/>
                      </a:lnTo>
                      <a:lnTo>
                        <a:pt x="0" y="298"/>
                      </a:lnTo>
                      <a:lnTo>
                        <a:pt x="0" y="3"/>
                      </a:lnTo>
                      <a:lnTo>
                        <a:pt x="0" y="3"/>
                      </a:lnTo>
                      <a:lnTo>
                        <a:pt x="4" y="0"/>
                      </a:lnTo>
                      <a:lnTo>
                        <a:pt x="7" y="0"/>
                      </a:lnTo>
                      <a:lnTo>
                        <a:pt x="130" y="0"/>
                      </a:lnTo>
                      <a:lnTo>
                        <a:pt x="130" y="0"/>
                      </a:lnTo>
                      <a:lnTo>
                        <a:pt x="133" y="0"/>
                      </a:lnTo>
                      <a:lnTo>
                        <a:pt x="133" y="3"/>
                      </a:lnTo>
                      <a:lnTo>
                        <a:pt x="133" y="298"/>
                      </a:lnTo>
                      <a:lnTo>
                        <a:pt x="133" y="298"/>
                      </a:lnTo>
                      <a:lnTo>
                        <a:pt x="133" y="301"/>
                      </a:lnTo>
                      <a:lnTo>
                        <a:pt x="130" y="304"/>
                      </a:lnTo>
                      <a:lnTo>
                        <a:pt x="130" y="304"/>
                      </a:lnTo>
                      <a:close/>
                      <a:moveTo>
                        <a:pt x="13" y="291"/>
                      </a:moveTo>
                      <a:lnTo>
                        <a:pt x="123" y="291"/>
                      </a:lnTo>
                      <a:lnTo>
                        <a:pt x="123" y="9"/>
                      </a:lnTo>
                      <a:lnTo>
                        <a:pt x="13" y="9"/>
                      </a:lnTo>
                      <a:lnTo>
                        <a:pt x="13"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58" name="Freeform 172">
                  <a:extLst>
                    <a:ext uri="{FF2B5EF4-FFF2-40B4-BE49-F238E27FC236}">
                      <a16:creationId xmlns:a16="http://schemas.microsoft.com/office/drawing/2014/main" id="{2775F57D-3CE3-4D69-A532-727E524283F0}"/>
                    </a:ext>
                  </a:extLst>
                </p:cNvPr>
                <p:cNvSpPr>
                  <a:spLocks noEditPoints="1"/>
                </p:cNvSpPr>
                <p:nvPr userDrawn="1"/>
              </p:nvSpPr>
              <p:spPr bwMode="auto">
                <a:xfrm>
                  <a:off x="6341170" y="625461"/>
                  <a:ext cx="80771" cy="34616"/>
                </a:xfrm>
                <a:custGeom>
                  <a:avLst/>
                  <a:gdLst>
                    <a:gd name="T0" fmla="*/ 78 w 84"/>
                    <a:gd name="T1" fmla="*/ 36 h 36"/>
                    <a:gd name="T2" fmla="*/ 3 w 84"/>
                    <a:gd name="T3" fmla="*/ 36 h 36"/>
                    <a:gd name="T4" fmla="*/ 3 w 84"/>
                    <a:gd name="T5" fmla="*/ 36 h 36"/>
                    <a:gd name="T6" fmla="*/ 0 w 84"/>
                    <a:gd name="T7" fmla="*/ 36 h 36"/>
                    <a:gd name="T8" fmla="*/ 0 w 84"/>
                    <a:gd name="T9" fmla="*/ 33 h 36"/>
                    <a:gd name="T10" fmla="*/ 0 w 84"/>
                    <a:gd name="T11" fmla="*/ 7 h 36"/>
                    <a:gd name="T12" fmla="*/ 0 w 84"/>
                    <a:gd name="T13" fmla="*/ 7 h 36"/>
                    <a:gd name="T14" fmla="*/ 0 w 84"/>
                    <a:gd name="T15" fmla="*/ 4 h 36"/>
                    <a:gd name="T16" fmla="*/ 3 w 84"/>
                    <a:gd name="T17" fmla="*/ 0 h 36"/>
                    <a:gd name="T18" fmla="*/ 78 w 84"/>
                    <a:gd name="T19" fmla="*/ 0 h 36"/>
                    <a:gd name="T20" fmla="*/ 78 w 84"/>
                    <a:gd name="T21" fmla="*/ 0 h 36"/>
                    <a:gd name="T22" fmla="*/ 81 w 84"/>
                    <a:gd name="T23" fmla="*/ 4 h 36"/>
                    <a:gd name="T24" fmla="*/ 84 w 84"/>
                    <a:gd name="T25" fmla="*/ 7 h 36"/>
                    <a:gd name="T26" fmla="*/ 84 w 84"/>
                    <a:gd name="T27" fmla="*/ 33 h 36"/>
                    <a:gd name="T28" fmla="*/ 84 w 84"/>
                    <a:gd name="T29" fmla="*/ 33 h 36"/>
                    <a:gd name="T30" fmla="*/ 81 w 84"/>
                    <a:gd name="T31" fmla="*/ 36 h 36"/>
                    <a:gd name="T32" fmla="*/ 78 w 84"/>
                    <a:gd name="T33" fmla="*/ 36 h 36"/>
                    <a:gd name="T34" fmla="*/ 78 w 84"/>
                    <a:gd name="T35" fmla="*/ 36 h 36"/>
                    <a:gd name="T36" fmla="*/ 10 w 84"/>
                    <a:gd name="T37" fmla="*/ 26 h 36"/>
                    <a:gd name="T38" fmla="*/ 71 w 84"/>
                    <a:gd name="T39" fmla="*/ 26 h 36"/>
                    <a:gd name="T40" fmla="*/ 71 w 84"/>
                    <a:gd name="T41" fmla="*/ 13 h 36"/>
                    <a:gd name="T42" fmla="*/ 10 w 84"/>
                    <a:gd name="T43" fmla="*/ 13 h 36"/>
                    <a:gd name="T44" fmla="*/ 10 w 84"/>
                    <a:gd name="T45"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36">
                      <a:moveTo>
                        <a:pt x="78" y="36"/>
                      </a:moveTo>
                      <a:lnTo>
                        <a:pt x="3" y="36"/>
                      </a:lnTo>
                      <a:lnTo>
                        <a:pt x="3" y="36"/>
                      </a:lnTo>
                      <a:lnTo>
                        <a:pt x="0" y="36"/>
                      </a:lnTo>
                      <a:lnTo>
                        <a:pt x="0" y="33"/>
                      </a:lnTo>
                      <a:lnTo>
                        <a:pt x="0" y="7"/>
                      </a:lnTo>
                      <a:lnTo>
                        <a:pt x="0" y="7"/>
                      </a:lnTo>
                      <a:lnTo>
                        <a:pt x="0" y="4"/>
                      </a:lnTo>
                      <a:lnTo>
                        <a:pt x="3" y="0"/>
                      </a:lnTo>
                      <a:lnTo>
                        <a:pt x="78" y="0"/>
                      </a:lnTo>
                      <a:lnTo>
                        <a:pt x="78" y="0"/>
                      </a:lnTo>
                      <a:lnTo>
                        <a:pt x="81" y="4"/>
                      </a:lnTo>
                      <a:lnTo>
                        <a:pt x="84" y="7"/>
                      </a:lnTo>
                      <a:lnTo>
                        <a:pt x="84" y="33"/>
                      </a:lnTo>
                      <a:lnTo>
                        <a:pt x="84" y="33"/>
                      </a:lnTo>
                      <a:lnTo>
                        <a:pt x="81" y="36"/>
                      </a:lnTo>
                      <a:lnTo>
                        <a:pt x="78" y="36"/>
                      </a:lnTo>
                      <a:lnTo>
                        <a:pt x="78" y="36"/>
                      </a:lnTo>
                      <a:close/>
                      <a:moveTo>
                        <a:pt x="10" y="26"/>
                      </a:moveTo>
                      <a:lnTo>
                        <a:pt x="71" y="26"/>
                      </a:lnTo>
                      <a:lnTo>
                        <a:pt x="71" y="13"/>
                      </a:lnTo>
                      <a:lnTo>
                        <a:pt x="10" y="13"/>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59" name="Freeform 173">
                  <a:extLst>
                    <a:ext uri="{FF2B5EF4-FFF2-40B4-BE49-F238E27FC236}">
                      <a16:creationId xmlns:a16="http://schemas.microsoft.com/office/drawing/2014/main" id="{2EB15E4D-A411-460D-A26F-37901D193C4D}"/>
                    </a:ext>
                  </a:extLst>
                </p:cNvPr>
                <p:cNvSpPr>
                  <a:spLocks noEditPoints="1"/>
                </p:cNvSpPr>
                <p:nvPr userDrawn="1"/>
              </p:nvSpPr>
              <p:spPr bwMode="auto">
                <a:xfrm>
                  <a:off x="6341170" y="672578"/>
                  <a:ext cx="80771" cy="37501"/>
                </a:xfrm>
                <a:custGeom>
                  <a:avLst/>
                  <a:gdLst>
                    <a:gd name="T0" fmla="*/ 78 w 84"/>
                    <a:gd name="T1" fmla="*/ 39 h 39"/>
                    <a:gd name="T2" fmla="*/ 3 w 84"/>
                    <a:gd name="T3" fmla="*/ 39 h 39"/>
                    <a:gd name="T4" fmla="*/ 3 w 84"/>
                    <a:gd name="T5" fmla="*/ 39 h 39"/>
                    <a:gd name="T6" fmla="*/ 0 w 84"/>
                    <a:gd name="T7" fmla="*/ 36 h 39"/>
                    <a:gd name="T8" fmla="*/ 0 w 84"/>
                    <a:gd name="T9" fmla="*/ 32 h 39"/>
                    <a:gd name="T10" fmla="*/ 0 w 84"/>
                    <a:gd name="T11" fmla="*/ 6 h 39"/>
                    <a:gd name="T12" fmla="*/ 0 w 84"/>
                    <a:gd name="T13" fmla="*/ 6 h 39"/>
                    <a:gd name="T14" fmla="*/ 0 w 84"/>
                    <a:gd name="T15" fmla="*/ 3 h 39"/>
                    <a:gd name="T16" fmla="*/ 3 w 84"/>
                    <a:gd name="T17" fmla="*/ 0 h 39"/>
                    <a:gd name="T18" fmla="*/ 78 w 84"/>
                    <a:gd name="T19" fmla="*/ 0 h 39"/>
                    <a:gd name="T20" fmla="*/ 78 w 84"/>
                    <a:gd name="T21" fmla="*/ 0 h 39"/>
                    <a:gd name="T22" fmla="*/ 81 w 84"/>
                    <a:gd name="T23" fmla="*/ 3 h 39"/>
                    <a:gd name="T24" fmla="*/ 84 w 84"/>
                    <a:gd name="T25" fmla="*/ 6 h 39"/>
                    <a:gd name="T26" fmla="*/ 84 w 84"/>
                    <a:gd name="T27" fmla="*/ 32 h 39"/>
                    <a:gd name="T28" fmla="*/ 84 w 84"/>
                    <a:gd name="T29" fmla="*/ 32 h 39"/>
                    <a:gd name="T30" fmla="*/ 81 w 84"/>
                    <a:gd name="T31" fmla="*/ 36 h 39"/>
                    <a:gd name="T32" fmla="*/ 78 w 84"/>
                    <a:gd name="T33" fmla="*/ 39 h 39"/>
                    <a:gd name="T34" fmla="*/ 78 w 84"/>
                    <a:gd name="T35" fmla="*/ 39 h 39"/>
                    <a:gd name="T36" fmla="*/ 10 w 84"/>
                    <a:gd name="T37" fmla="*/ 26 h 39"/>
                    <a:gd name="T38" fmla="*/ 71 w 84"/>
                    <a:gd name="T39" fmla="*/ 26 h 39"/>
                    <a:gd name="T40" fmla="*/ 71 w 84"/>
                    <a:gd name="T41" fmla="*/ 13 h 39"/>
                    <a:gd name="T42" fmla="*/ 10 w 84"/>
                    <a:gd name="T43" fmla="*/ 13 h 39"/>
                    <a:gd name="T44" fmla="*/ 10 w 84"/>
                    <a:gd name="T45"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39">
                      <a:moveTo>
                        <a:pt x="78" y="39"/>
                      </a:moveTo>
                      <a:lnTo>
                        <a:pt x="3" y="39"/>
                      </a:lnTo>
                      <a:lnTo>
                        <a:pt x="3" y="39"/>
                      </a:lnTo>
                      <a:lnTo>
                        <a:pt x="0" y="36"/>
                      </a:lnTo>
                      <a:lnTo>
                        <a:pt x="0" y="32"/>
                      </a:lnTo>
                      <a:lnTo>
                        <a:pt x="0" y="6"/>
                      </a:lnTo>
                      <a:lnTo>
                        <a:pt x="0" y="6"/>
                      </a:lnTo>
                      <a:lnTo>
                        <a:pt x="0" y="3"/>
                      </a:lnTo>
                      <a:lnTo>
                        <a:pt x="3" y="0"/>
                      </a:lnTo>
                      <a:lnTo>
                        <a:pt x="78" y="0"/>
                      </a:lnTo>
                      <a:lnTo>
                        <a:pt x="78" y="0"/>
                      </a:lnTo>
                      <a:lnTo>
                        <a:pt x="81" y="3"/>
                      </a:lnTo>
                      <a:lnTo>
                        <a:pt x="84" y="6"/>
                      </a:lnTo>
                      <a:lnTo>
                        <a:pt x="84" y="32"/>
                      </a:lnTo>
                      <a:lnTo>
                        <a:pt x="84" y="32"/>
                      </a:lnTo>
                      <a:lnTo>
                        <a:pt x="81" y="36"/>
                      </a:lnTo>
                      <a:lnTo>
                        <a:pt x="78" y="39"/>
                      </a:lnTo>
                      <a:lnTo>
                        <a:pt x="78" y="39"/>
                      </a:lnTo>
                      <a:close/>
                      <a:moveTo>
                        <a:pt x="10" y="26"/>
                      </a:moveTo>
                      <a:lnTo>
                        <a:pt x="71" y="26"/>
                      </a:lnTo>
                      <a:lnTo>
                        <a:pt x="71" y="13"/>
                      </a:lnTo>
                      <a:lnTo>
                        <a:pt x="10" y="13"/>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60" name="Freeform 174">
                  <a:extLst>
                    <a:ext uri="{FF2B5EF4-FFF2-40B4-BE49-F238E27FC236}">
                      <a16:creationId xmlns:a16="http://schemas.microsoft.com/office/drawing/2014/main" id="{0AAA060C-0966-4C63-9421-72A8053E64BB}"/>
                    </a:ext>
                  </a:extLst>
                </p:cNvPr>
                <p:cNvSpPr>
                  <a:spLocks noEditPoints="1"/>
                </p:cNvSpPr>
                <p:nvPr userDrawn="1"/>
              </p:nvSpPr>
              <p:spPr bwMode="auto">
                <a:xfrm>
                  <a:off x="6341170" y="719694"/>
                  <a:ext cx="80771" cy="36539"/>
                </a:xfrm>
                <a:custGeom>
                  <a:avLst/>
                  <a:gdLst>
                    <a:gd name="T0" fmla="*/ 78 w 84"/>
                    <a:gd name="T1" fmla="*/ 38 h 38"/>
                    <a:gd name="T2" fmla="*/ 3 w 84"/>
                    <a:gd name="T3" fmla="*/ 38 h 38"/>
                    <a:gd name="T4" fmla="*/ 3 w 84"/>
                    <a:gd name="T5" fmla="*/ 38 h 38"/>
                    <a:gd name="T6" fmla="*/ 0 w 84"/>
                    <a:gd name="T7" fmla="*/ 35 h 38"/>
                    <a:gd name="T8" fmla="*/ 0 w 84"/>
                    <a:gd name="T9" fmla="*/ 32 h 38"/>
                    <a:gd name="T10" fmla="*/ 0 w 84"/>
                    <a:gd name="T11" fmla="*/ 6 h 38"/>
                    <a:gd name="T12" fmla="*/ 0 w 84"/>
                    <a:gd name="T13" fmla="*/ 6 h 38"/>
                    <a:gd name="T14" fmla="*/ 0 w 84"/>
                    <a:gd name="T15" fmla="*/ 3 h 38"/>
                    <a:gd name="T16" fmla="*/ 3 w 84"/>
                    <a:gd name="T17" fmla="*/ 0 h 38"/>
                    <a:gd name="T18" fmla="*/ 78 w 84"/>
                    <a:gd name="T19" fmla="*/ 0 h 38"/>
                    <a:gd name="T20" fmla="*/ 78 w 84"/>
                    <a:gd name="T21" fmla="*/ 0 h 38"/>
                    <a:gd name="T22" fmla="*/ 81 w 84"/>
                    <a:gd name="T23" fmla="*/ 3 h 38"/>
                    <a:gd name="T24" fmla="*/ 84 w 84"/>
                    <a:gd name="T25" fmla="*/ 6 h 38"/>
                    <a:gd name="T26" fmla="*/ 84 w 84"/>
                    <a:gd name="T27" fmla="*/ 32 h 38"/>
                    <a:gd name="T28" fmla="*/ 84 w 84"/>
                    <a:gd name="T29" fmla="*/ 32 h 38"/>
                    <a:gd name="T30" fmla="*/ 81 w 84"/>
                    <a:gd name="T31" fmla="*/ 35 h 38"/>
                    <a:gd name="T32" fmla="*/ 78 w 84"/>
                    <a:gd name="T33" fmla="*/ 38 h 38"/>
                    <a:gd name="T34" fmla="*/ 78 w 84"/>
                    <a:gd name="T35" fmla="*/ 38 h 38"/>
                    <a:gd name="T36" fmla="*/ 10 w 84"/>
                    <a:gd name="T37" fmla="*/ 25 h 38"/>
                    <a:gd name="T38" fmla="*/ 71 w 84"/>
                    <a:gd name="T39" fmla="*/ 25 h 38"/>
                    <a:gd name="T40" fmla="*/ 71 w 84"/>
                    <a:gd name="T41" fmla="*/ 12 h 38"/>
                    <a:gd name="T42" fmla="*/ 10 w 84"/>
                    <a:gd name="T43" fmla="*/ 12 h 38"/>
                    <a:gd name="T44" fmla="*/ 10 w 84"/>
                    <a:gd name="T4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38">
                      <a:moveTo>
                        <a:pt x="78" y="38"/>
                      </a:moveTo>
                      <a:lnTo>
                        <a:pt x="3" y="38"/>
                      </a:lnTo>
                      <a:lnTo>
                        <a:pt x="3" y="38"/>
                      </a:lnTo>
                      <a:lnTo>
                        <a:pt x="0" y="35"/>
                      </a:lnTo>
                      <a:lnTo>
                        <a:pt x="0" y="32"/>
                      </a:lnTo>
                      <a:lnTo>
                        <a:pt x="0" y="6"/>
                      </a:lnTo>
                      <a:lnTo>
                        <a:pt x="0" y="6"/>
                      </a:lnTo>
                      <a:lnTo>
                        <a:pt x="0" y="3"/>
                      </a:lnTo>
                      <a:lnTo>
                        <a:pt x="3" y="0"/>
                      </a:lnTo>
                      <a:lnTo>
                        <a:pt x="78" y="0"/>
                      </a:lnTo>
                      <a:lnTo>
                        <a:pt x="78" y="0"/>
                      </a:lnTo>
                      <a:lnTo>
                        <a:pt x="81" y="3"/>
                      </a:lnTo>
                      <a:lnTo>
                        <a:pt x="84" y="6"/>
                      </a:lnTo>
                      <a:lnTo>
                        <a:pt x="84" y="32"/>
                      </a:lnTo>
                      <a:lnTo>
                        <a:pt x="84" y="32"/>
                      </a:lnTo>
                      <a:lnTo>
                        <a:pt x="81" y="35"/>
                      </a:lnTo>
                      <a:lnTo>
                        <a:pt x="78" y="38"/>
                      </a:lnTo>
                      <a:lnTo>
                        <a:pt x="78" y="38"/>
                      </a:lnTo>
                      <a:close/>
                      <a:moveTo>
                        <a:pt x="10" y="25"/>
                      </a:moveTo>
                      <a:lnTo>
                        <a:pt x="71" y="25"/>
                      </a:lnTo>
                      <a:lnTo>
                        <a:pt x="71" y="12"/>
                      </a:lnTo>
                      <a:lnTo>
                        <a:pt x="10" y="12"/>
                      </a:lnTo>
                      <a:lnTo>
                        <a:pt x="1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61" name="Freeform 175">
                  <a:extLst>
                    <a:ext uri="{FF2B5EF4-FFF2-40B4-BE49-F238E27FC236}">
                      <a16:creationId xmlns:a16="http://schemas.microsoft.com/office/drawing/2014/main" id="{DE47EB51-8B7C-45C0-AAC8-562F6F2F0608}"/>
                    </a:ext>
                  </a:extLst>
                </p:cNvPr>
                <p:cNvSpPr>
                  <a:spLocks noEditPoints="1"/>
                </p:cNvSpPr>
                <p:nvPr userDrawn="1"/>
              </p:nvSpPr>
              <p:spPr bwMode="auto">
                <a:xfrm>
                  <a:off x="6341170" y="765849"/>
                  <a:ext cx="80771" cy="37501"/>
                </a:xfrm>
                <a:custGeom>
                  <a:avLst/>
                  <a:gdLst>
                    <a:gd name="T0" fmla="*/ 78 w 84"/>
                    <a:gd name="T1" fmla="*/ 39 h 39"/>
                    <a:gd name="T2" fmla="*/ 3 w 84"/>
                    <a:gd name="T3" fmla="*/ 39 h 39"/>
                    <a:gd name="T4" fmla="*/ 3 w 84"/>
                    <a:gd name="T5" fmla="*/ 39 h 39"/>
                    <a:gd name="T6" fmla="*/ 0 w 84"/>
                    <a:gd name="T7" fmla="*/ 36 h 39"/>
                    <a:gd name="T8" fmla="*/ 0 w 84"/>
                    <a:gd name="T9" fmla="*/ 32 h 39"/>
                    <a:gd name="T10" fmla="*/ 0 w 84"/>
                    <a:gd name="T11" fmla="*/ 7 h 39"/>
                    <a:gd name="T12" fmla="*/ 0 w 84"/>
                    <a:gd name="T13" fmla="*/ 7 h 39"/>
                    <a:gd name="T14" fmla="*/ 0 w 84"/>
                    <a:gd name="T15" fmla="*/ 3 h 39"/>
                    <a:gd name="T16" fmla="*/ 3 w 84"/>
                    <a:gd name="T17" fmla="*/ 0 h 39"/>
                    <a:gd name="T18" fmla="*/ 78 w 84"/>
                    <a:gd name="T19" fmla="*/ 0 h 39"/>
                    <a:gd name="T20" fmla="*/ 78 w 84"/>
                    <a:gd name="T21" fmla="*/ 0 h 39"/>
                    <a:gd name="T22" fmla="*/ 81 w 84"/>
                    <a:gd name="T23" fmla="*/ 3 h 39"/>
                    <a:gd name="T24" fmla="*/ 84 w 84"/>
                    <a:gd name="T25" fmla="*/ 7 h 39"/>
                    <a:gd name="T26" fmla="*/ 84 w 84"/>
                    <a:gd name="T27" fmla="*/ 32 h 39"/>
                    <a:gd name="T28" fmla="*/ 84 w 84"/>
                    <a:gd name="T29" fmla="*/ 32 h 39"/>
                    <a:gd name="T30" fmla="*/ 81 w 84"/>
                    <a:gd name="T31" fmla="*/ 36 h 39"/>
                    <a:gd name="T32" fmla="*/ 78 w 84"/>
                    <a:gd name="T33" fmla="*/ 39 h 39"/>
                    <a:gd name="T34" fmla="*/ 78 w 84"/>
                    <a:gd name="T35" fmla="*/ 39 h 39"/>
                    <a:gd name="T36" fmla="*/ 10 w 84"/>
                    <a:gd name="T37" fmla="*/ 26 h 39"/>
                    <a:gd name="T38" fmla="*/ 71 w 84"/>
                    <a:gd name="T39" fmla="*/ 26 h 39"/>
                    <a:gd name="T40" fmla="*/ 71 w 84"/>
                    <a:gd name="T41" fmla="*/ 13 h 39"/>
                    <a:gd name="T42" fmla="*/ 10 w 84"/>
                    <a:gd name="T43" fmla="*/ 13 h 39"/>
                    <a:gd name="T44" fmla="*/ 10 w 84"/>
                    <a:gd name="T45"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39">
                      <a:moveTo>
                        <a:pt x="78" y="39"/>
                      </a:moveTo>
                      <a:lnTo>
                        <a:pt x="3" y="39"/>
                      </a:lnTo>
                      <a:lnTo>
                        <a:pt x="3" y="39"/>
                      </a:lnTo>
                      <a:lnTo>
                        <a:pt x="0" y="36"/>
                      </a:lnTo>
                      <a:lnTo>
                        <a:pt x="0" y="32"/>
                      </a:lnTo>
                      <a:lnTo>
                        <a:pt x="0" y="7"/>
                      </a:lnTo>
                      <a:lnTo>
                        <a:pt x="0" y="7"/>
                      </a:lnTo>
                      <a:lnTo>
                        <a:pt x="0" y="3"/>
                      </a:lnTo>
                      <a:lnTo>
                        <a:pt x="3" y="0"/>
                      </a:lnTo>
                      <a:lnTo>
                        <a:pt x="78" y="0"/>
                      </a:lnTo>
                      <a:lnTo>
                        <a:pt x="78" y="0"/>
                      </a:lnTo>
                      <a:lnTo>
                        <a:pt x="81" y="3"/>
                      </a:lnTo>
                      <a:lnTo>
                        <a:pt x="84" y="7"/>
                      </a:lnTo>
                      <a:lnTo>
                        <a:pt x="84" y="32"/>
                      </a:lnTo>
                      <a:lnTo>
                        <a:pt x="84" y="32"/>
                      </a:lnTo>
                      <a:lnTo>
                        <a:pt x="81" y="36"/>
                      </a:lnTo>
                      <a:lnTo>
                        <a:pt x="78" y="39"/>
                      </a:lnTo>
                      <a:lnTo>
                        <a:pt x="78" y="39"/>
                      </a:lnTo>
                      <a:close/>
                      <a:moveTo>
                        <a:pt x="10" y="26"/>
                      </a:moveTo>
                      <a:lnTo>
                        <a:pt x="71" y="26"/>
                      </a:lnTo>
                      <a:lnTo>
                        <a:pt x="71" y="13"/>
                      </a:lnTo>
                      <a:lnTo>
                        <a:pt x="10" y="13"/>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62" name="Freeform 176">
                  <a:extLst>
                    <a:ext uri="{FF2B5EF4-FFF2-40B4-BE49-F238E27FC236}">
                      <a16:creationId xmlns:a16="http://schemas.microsoft.com/office/drawing/2014/main" id="{9D596B30-96FC-4F40-BF3F-EF9B9A671CCD}"/>
                    </a:ext>
                  </a:extLst>
                </p:cNvPr>
                <p:cNvSpPr>
                  <a:spLocks noEditPoints="1"/>
                </p:cNvSpPr>
                <p:nvPr userDrawn="1"/>
              </p:nvSpPr>
              <p:spPr bwMode="auto">
                <a:xfrm>
                  <a:off x="6341170" y="812965"/>
                  <a:ext cx="80771" cy="36539"/>
                </a:xfrm>
                <a:custGeom>
                  <a:avLst/>
                  <a:gdLst>
                    <a:gd name="T0" fmla="*/ 78 w 84"/>
                    <a:gd name="T1" fmla="*/ 38 h 38"/>
                    <a:gd name="T2" fmla="*/ 3 w 84"/>
                    <a:gd name="T3" fmla="*/ 38 h 38"/>
                    <a:gd name="T4" fmla="*/ 3 w 84"/>
                    <a:gd name="T5" fmla="*/ 38 h 38"/>
                    <a:gd name="T6" fmla="*/ 0 w 84"/>
                    <a:gd name="T7" fmla="*/ 35 h 38"/>
                    <a:gd name="T8" fmla="*/ 0 w 84"/>
                    <a:gd name="T9" fmla="*/ 32 h 38"/>
                    <a:gd name="T10" fmla="*/ 0 w 84"/>
                    <a:gd name="T11" fmla="*/ 6 h 38"/>
                    <a:gd name="T12" fmla="*/ 0 w 84"/>
                    <a:gd name="T13" fmla="*/ 6 h 38"/>
                    <a:gd name="T14" fmla="*/ 0 w 84"/>
                    <a:gd name="T15" fmla="*/ 3 h 38"/>
                    <a:gd name="T16" fmla="*/ 3 w 84"/>
                    <a:gd name="T17" fmla="*/ 0 h 38"/>
                    <a:gd name="T18" fmla="*/ 78 w 84"/>
                    <a:gd name="T19" fmla="*/ 0 h 38"/>
                    <a:gd name="T20" fmla="*/ 78 w 84"/>
                    <a:gd name="T21" fmla="*/ 0 h 38"/>
                    <a:gd name="T22" fmla="*/ 81 w 84"/>
                    <a:gd name="T23" fmla="*/ 3 h 38"/>
                    <a:gd name="T24" fmla="*/ 84 w 84"/>
                    <a:gd name="T25" fmla="*/ 6 h 38"/>
                    <a:gd name="T26" fmla="*/ 84 w 84"/>
                    <a:gd name="T27" fmla="*/ 32 h 38"/>
                    <a:gd name="T28" fmla="*/ 84 w 84"/>
                    <a:gd name="T29" fmla="*/ 32 h 38"/>
                    <a:gd name="T30" fmla="*/ 81 w 84"/>
                    <a:gd name="T31" fmla="*/ 35 h 38"/>
                    <a:gd name="T32" fmla="*/ 78 w 84"/>
                    <a:gd name="T33" fmla="*/ 38 h 38"/>
                    <a:gd name="T34" fmla="*/ 78 w 84"/>
                    <a:gd name="T35" fmla="*/ 38 h 38"/>
                    <a:gd name="T36" fmla="*/ 10 w 84"/>
                    <a:gd name="T37" fmla="*/ 26 h 38"/>
                    <a:gd name="T38" fmla="*/ 71 w 84"/>
                    <a:gd name="T39" fmla="*/ 26 h 38"/>
                    <a:gd name="T40" fmla="*/ 71 w 84"/>
                    <a:gd name="T41" fmla="*/ 13 h 38"/>
                    <a:gd name="T42" fmla="*/ 10 w 84"/>
                    <a:gd name="T43" fmla="*/ 13 h 38"/>
                    <a:gd name="T44" fmla="*/ 10 w 84"/>
                    <a:gd name="T45"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38">
                      <a:moveTo>
                        <a:pt x="78" y="38"/>
                      </a:moveTo>
                      <a:lnTo>
                        <a:pt x="3" y="38"/>
                      </a:lnTo>
                      <a:lnTo>
                        <a:pt x="3" y="38"/>
                      </a:lnTo>
                      <a:lnTo>
                        <a:pt x="0" y="35"/>
                      </a:lnTo>
                      <a:lnTo>
                        <a:pt x="0" y="32"/>
                      </a:lnTo>
                      <a:lnTo>
                        <a:pt x="0" y="6"/>
                      </a:lnTo>
                      <a:lnTo>
                        <a:pt x="0" y="6"/>
                      </a:lnTo>
                      <a:lnTo>
                        <a:pt x="0" y="3"/>
                      </a:lnTo>
                      <a:lnTo>
                        <a:pt x="3" y="0"/>
                      </a:lnTo>
                      <a:lnTo>
                        <a:pt x="78" y="0"/>
                      </a:lnTo>
                      <a:lnTo>
                        <a:pt x="78" y="0"/>
                      </a:lnTo>
                      <a:lnTo>
                        <a:pt x="81" y="3"/>
                      </a:lnTo>
                      <a:lnTo>
                        <a:pt x="84" y="6"/>
                      </a:lnTo>
                      <a:lnTo>
                        <a:pt x="84" y="32"/>
                      </a:lnTo>
                      <a:lnTo>
                        <a:pt x="84" y="32"/>
                      </a:lnTo>
                      <a:lnTo>
                        <a:pt x="81" y="35"/>
                      </a:lnTo>
                      <a:lnTo>
                        <a:pt x="78" y="38"/>
                      </a:lnTo>
                      <a:lnTo>
                        <a:pt x="78" y="38"/>
                      </a:lnTo>
                      <a:close/>
                      <a:moveTo>
                        <a:pt x="10" y="26"/>
                      </a:moveTo>
                      <a:lnTo>
                        <a:pt x="71" y="26"/>
                      </a:lnTo>
                      <a:lnTo>
                        <a:pt x="71" y="13"/>
                      </a:lnTo>
                      <a:lnTo>
                        <a:pt x="10" y="13"/>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63" name="Freeform 177">
                  <a:extLst>
                    <a:ext uri="{FF2B5EF4-FFF2-40B4-BE49-F238E27FC236}">
                      <a16:creationId xmlns:a16="http://schemas.microsoft.com/office/drawing/2014/main" id="{7B42FB92-23A4-46B6-A07E-A75CEE5E20D4}"/>
                    </a:ext>
                  </a:extLst>
                </p:cNvPr>
                <p:cNvSpPr>
                  <a:spLocks noEditPoints="1"/>
                </p:cNvSpPr>
                <p:nvPr userDrawn="1"/>
              </p:nvSpPr>
              <p:spPr bwMode="auto">
                <a:xfrm>
                  <a:off x="7302728" y="367764"/>
                  <a:ext cx="127887" cy="528857"/>
                </a:xfrm>
                <a:custGeom>
                  <a:avLst/>
                  <a:gdLst>
                    <a:gd name="T0" fmla="*/ 126 w 133"/>
                    <a:gd name="T1" fmla="*/ 550 h 550"/>
                    <a:gd name="T2" fmla="*/ 6 w 133"/>
                    <a:gd name="T3" fmla="*/ 550 h 550"/>
                    <a:gd name="T4" fmla="*/ 6 w 133"/>
                    <a:gd name="T5" fmla="*/ 550 h 550"/>
                    <a:gd name="T6" fmla="*/ 0 w 133"/>
                    <a:gd name="T7" fmla="*/ 547 h 550"/>
                    <a:gd name="T8" fmla="*/ 0 w 133"/>
                    <a:gd name="T9" fmla="*/ 544 h 550"/>
                    <a:gd name="T10" fmla="*/ 0 w 133"/>
                    <a:gd name="T11" fmla="*/ 6 h 550"/>
                    <a:gd name="T12" fmla="*/ 0 w 133"/>
                    <a:gd name="T13" fmla="*/ 6 h 550"/>
                    <a:gd name="T14" fmla="*/ 0 w 133"/>
                    <a:gd name="T15" fmla="*/ 3 h 550"/>
                    <a:gd name="T16" fmla="*/ 6 w 133"/>
                    <a:gd name="T17" fmla="*/ 0 h 550"/>
                    <a:gd name="T18" fmla="*/ 126 w 133"/>
                    <a:gd name="T19" fmla="*/ 0 h 550"/>
                    <a:gd name="T20" fmla="*/ 126 w 133"/>
                    <a:gd name="T21" fmla="*/ 0 h 550"/>
                    <a:gd name="T22" fmla="*/ 133 w 133"/>
                    <a:gd name="T23" fmla="*/ 3 h 550"/>
                    <a:gd name="T24" fmla="*/ 133 w 133"/>
                    <a:gd name="T25" fmla="*/ 6 h 550"/>
                    <a:gd name="T26" fmla="*/ 133 w 133"/>
                    <a:gd name="T27" fmla="*/ 544 h 550"/>
                    <a:gd name="T28" fmla="*/ 133 w 133"/>
                    <a:gd name="T29" fmla="*/ 544 h 550"/>
                    <a:gd name="T30" fmla="*/ 133 w 133"/>
                    <a:gd name="T31" fmla="*/ 547 h 550"/>
                    <a:gd name="T32" fmla="*/ 126 w 133"/>
                    <a:gd name="T33" fmla="*/ 550 h 550"/>
                    <a:gd name="T34" fmla="*/ 126 w 133"/>
                    <a:gd name="T35" fmla="*/ 550 h 550"/>
                    <a:gd name="T36" fmla="*/ 13 w 133"/>
                    <a:gd name="T37" fmla="*/ 537 h 550"/>
                    <a:gd name="T38" fmla="*/ 123 w 133"/>
                    <a:gd name="T39" fmla="*/ 537 h 550"/>
                    <a:gd name="T40" fmla="*/ 123 w 133"/>
                    <a:gd name="T41" fmla="*/ 13 h 550"/>
                    <a:gd name="T42" fmla="*/ 13 w 133"/>
                    <a:gd name="T43" fmla="*/ 13 h 550"/>
                    <a:gd name="T44" fmla="*/ 13 w 133"/>
                    <a:gd name="T45" fmla="*/ 5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550">
                      <a:moveTo>
                        <a:pt x="126" y="550"/>
                      </a:moveTo>
                      <a:lnTo>
                        <a:pt x="6" y="550"/>
                      </a:lnTo>
                      <a:lnTo>
                        <a:pt x="6" y="550"/>
                      </a:lnTo>
                      <a:lnTo>
                        <a:pt x="0" y="547"/>
                      </a:lnTo>
                      <a:lnTo>
                        <a:pt x="0" y="544"/>
                      </a:lnTo>
                      <a:lnTo>
                        <a:pt x="0" y="6"/>
                      </a:lnTo>
                      <a:lnTo>
                        <a:pt x="0" y="6"/>
                      </a:lnTo>
                      <a:lnTo>
                        <a:pt x="0" y="3"/>
                      </a:lnTo>
                      <a:lnTo>
                        <a:pt x="6" y="0"/>
                      </a:lnTo>
                      <a:lnTo>
                        <a:pt x="126" y="0"/>
                      </a:lnTo>
                      <a:lnTo>
                        <a:pt x="126" y="0"/>
                      </a:lnTo>
                      <a:lnTo>
                        <a:pt x="133" y="3"/>
                      </a:lnTo>
                      <a:lnTo>
                        <a:pt x="133" y="6"/>
                      </a:lnTo>
                      <a:lnTo>
                        <a:pt x="133" y="544"/>
                      </a:lnTo>
                      <a:lnTo>
                        <a:pt x="133" y="544"/>
                      </a:lnTo>
                      <a:lnTo>
                        <a:pt x="133" y="547"/>
                      </a:lnTo>
                      <a:lnTo>
                        <a:pt x="126" y="550"/>
                      </a:lnTo>
                      <a:lnTo>
                        <a:pt x="126" y="550"/>
                      </a:lnTo>
                      <a:close/>
                      <a:moveTo>
                        <a:pt x="13" y="537"/>
                      </a:moveTo>
                      <a:lnTo>
                        <a:pt x="123" y="537"/>
                      </a:lnTo>
                      <a:lnTo>
                        <a:pt x="123" y="13"/>
                      </a:lnTo>
                      <a:lnTo>
                        <a:pt x="13" y="13"/>
                      </a:lnTo>
                      <a:lnTo>
                        <a:pt x="13" y="5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64" name="Freeform 178">
                  <a:extLst>
                    <a:ext uri="{FF2B5EF4-FFF2-40B4-BE49-F238E27FC236}">
                      <a16:creationId xmlns:a16="http://schemas.microsoft.com/office/drawing/2014/main" id="{38230219-07B9-4197-B0BF-C4E369019998}"/>
                    </a:ext>
                  </a:extLst>
                </p:cNvPr>
                <p:cNvSpPr>
                  <a:spLocks noEditPoints="1"/>
                </p:cNvSpPr>
                <p:nvPr userDrawn="1"/>
              </p:nvSpPr>
              <p:spPr bwMode="auto">
                <a:xfrm>
                  <a:off x="7324844" y="345648"/>
                  <a:ext cx="83656" cy="34616"/>
                </a:xfrm>
                <a:custGeom>
                  <a:avLst/>
                  <a:gdLst>
                    <a:gd name="T0" fmla="*/ 80 w 87"/>
                    <a:gd name="T1" fmla="*/ 36 h 36"/>
                    <a:gd name="T2" fmla="*/ 6 w 87"/>
                    <a:gd name="T3" fmla="*/ 36 h 36"/>
                    <a:gd name="T4" fmla="*/ 6 w 87"/>
                    <a:gd name="T5" fmla="*/ 36 h 36"/>
                    <a:gd name="T6" fmla="*/ 3 w 87"/>
                    <a:gd name="T7" fmla="*/ 32 h 36"/>
                    <a:gd name="T8" fmla="*/ 0 w 87"/>
                    <a:gd name="T9" fmla="*/ 29 h 36"/>
                    <a:gd name="T10" fmla="*/ 0 w 87"/>
                    <a:gd name="T11" fmla="*/ 3 h 36"/>
                    <a:gd name="T12" fmla="*/ 0 w 87"/>
                    <a:gd name="T13" fmla="*/ 3 h 36"/>
                    <a:gd name="T14" fmla="*/ 3 w 87"/>
                    <a:gd name="T15" fmla="*/ 0 h 36"/>
                    <a:gd name="T16" fmla="*/ 6 w 87"/>
                    <a:gd name="T17" fmla="*/ 0 h 36"/>
                    <a:gd name="T18" fmla="*/ 80 w 87"/>
                    <a:gd name="T19" fmla="*/ 0 h 36"/>
                    <a:gd name="T20" fmla="*/ 80 w 87"/>
                    <a:gd name="T21" fmla="*/ 0 h 36"/>
                    <a:gd name="T22" fmla="*/ 84 w 87"/>
                    <a:gd name="T23" fmla="*/ 0 h 36"/>
                    <a:gd name="T24" fmla="*/ 87 w 87"/>
                    <a:gd name="T25" fmla="*/ 3 h 36"/>
                    <a:gd name="T26" fmla="*/ 87 w 87"/>
                    <a:gd name="T27" fmla="*/ 29 h 36"/>
                    <a:gd name="T28" fmla="*/ 87 w 87"/>
                    <a:gd name="T29" fmla="*/ 29 h 36"/>
                    <a:gd name="T30" fmla="*/ 84 w 87"/>
                    <a:gd name="T31" fmla="*/ 32 h 36"/>
                    <a:gd name="T32" fmla="*/ 80 w 87"/>
                    <a:gd name="T33" fmla="*/ 36 h 36"/>
                    <a:gd name="T34" fmla="*/ 80 w 87"/>
                    <a:gd name="T35" fmla="*/ 36 h 36"/>
                    <a:gd name="T36" fmla="*/ 12 w 87"/>
                    <a:gd name="T37" fmla="*/ 23 h 36"/>
                    <a:gd name="T38" fmla="*/ 74 w 87"/>
                    <a:gd name="T39" fmla="*/ 23 h 36"/>
                    <a:gd name="T40" fmla="*/ 74 w 87"/>
                    <a:gd name="T41" fmla="*/ 10 h 36"/>
                    <a:gd name="T42" fmla="*/ 12 w 87"/>
                    <a:gd name="T43" fmla="*/ 10 h 36"/>
                    <a:gd name="T44" fmla="*/ 12 w 87"/>
                    <a:gd name="T45"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36">
                      <a:moveTo>
                        <a:pt x="80" y="36"/>
                      </a:moveTo>
                      <a:lnTo>
                        <a:pt x="6" y="36"/>
                      </a:lnTo>
                      <a:lnTo>
                        <a:pt x="6" y="36"/>
                      </a:lnTo>
                      <a:lnTo>
                        <a:pt x="3" y="32"/>
                      </a:lnTo>
                      <a:lnTo>
                        <a:pt x="0" y="29"/>
                      </a:lnTo>
                      <a:lnTo>
                        <a:pt x="0" y="3"/>
                      </a:lnTo>
                      <a:lnTo>
                        <a:pt x="0" y="3"/>
                      </a:lnTo>
                      <a:lnTo>
                        <a:pt x="3" y="0"/>
                      </a:lnTo>
                      <a:lnTo>
                        <a:pt x="6" y="0"/>
                      </a:lnTo>
                      <a:lnTo>
                        <a:pt x="80" y="0"/>
                      </a:lnTo>
                      <a:lnTo>
                        <a:pt x="80" y="0"/>
                      </a:lnTo>
                      <a:lnTo>
                        <a:pt x="84" y="0"/>
                      </a:lnTo>
                      <a:lnTo>
                        <a:pt x="87" y="3"/>
                      </a:lnTo>
                      <a:lnTo>
                        <a:pt x="87" y="29"/>
                      </a:lnTo>
                      <a:lnTo>
                        <a:pt x="87" y="29"/>
                      </a:lnTo>
                      <a:lnTo>
                        <a:pt x="84" y="32"/>
                      </a:lnTo>
                      <a:lnTo>
                        <a:pt x="80" y="36"/>
                      </a:lnTo>
                      <a:lnTo>
                        <a:pt x="80" y="36"/>
                      </a:lnTo>
                      <a:close/>
                      <a:moveTo>
                        <a:pt x="12" y="23"/>
                      </a:moveTo>
                      <a:lnTo>
                        <a:pt x="74" y="23"/>
                      </a:lnTo>
                      <a:lnTo>
                        <a:pt x="74" y="10"/>
                      </a:lnTo>
                      <a:lnTo>
                        <a:pt x="12" y="10"/>
                      </a:lnTo>
                      <a:lnTo>
                        <a:pt x="12"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65" name="Freeform 179">
                  <a:extLst>
                    <a:ext uri="{FF2B5EF4-FFF2-40B4-BE49-F238E27FC236}">
                      <a16:creationId xmlns:a16="http://schemas.microsoft.com/office/drawing/2014/main" id="{0D705548-301D-496D-BFB9-52B1FE764D6A}"/>
                    </a:ext>
                  </a:extLst>
                </p:cNvPr>
                <p:cNvSpPr>
                  <a:spLocks/>
                </p:cNvSpPr>
                <p:nvPr userDrawn="1"/>
              </p:nvSpPr>
              <p:spPr bwMode="auto">
                <a:xfrm>
                  <a:off x="7361383" y="299493"/>
                  <a:ext cx="9616" cy="55770"/>
                </a:xfrm>
                <a:custGeom>
                  <a:avLst/>
                  <a:gdLst>
                    <a:gd name="T0" fmla="*/ 7 w 10"/>
                    <a:gd name="T1" fmla="*/ 58 h 58"/>
                    <a:gd name="T2" fmla="*/ 7 w 10"/>
                    <a:gd name="T3" fmla="*/ 58 h 58"/>
                    <a:gd name="T4" fmla="*/ 0 w 10"/>
                    <a:gd name="T5" fmla="*/ 55 h 58"/>
                    <a:gd name="T6" fmla="*/ 0 w 10"/>
                    <a:gd name="T7" fmla="*/ 51 h 58"/>
                    <a:gd name="T8" fmla="*/ 0 w 10"/>
                    <a:gd name="T9" fmla="*/ 3 h 58"/>
                    <a:gd name="T10" fmla="*/ 0 w 10"/>
                    <a:gd name="T11" fmla="*/ 3 h 58"/>
                    <a:gd name="T12" fmla="*/ 0 w 10"/>
                    <a:gd name="T13" fmla="*/ 0 h 58"/>
                    <a:gd name="T14" fmla="*/ 7 w 10"/>
                    <a:gd name="T15" fmla="*/ 0 h 58"/>
                    <a:gd name="T16" fmla="*/ 7 w 10"/>
                    <a:gd name="T17" fmla="*/ 0 h 58"/>
                    <a:gd name="T18" fmla="*/ 10 w 10"/>
                    <a:gd name="T19" fmla="*/ 0 h 58"/>
                    <a:gd name="T20" fmla="*/ 10 w 10"/>
                    <a:gd name="T21" fmla="*/ 3 h 58"/>
                    <a:gd name="T22" fmla="*/ 10 w 10"/>
                    <a:gd name="T23" fmla="*/ 51 h 58"/>
                    <a:gd name="T24" fmla="*/ 10 w 10"/>
                    <a:gd name="T25" fmla="*/ 51 h 58"/>
                    <a:gd name="T26" fmla="*/ 10 w 10"/>
                    <a:gd name="T27" fmla="*/ 55 h 58"/>
                    <a:gd name="T28" fmla="*/ 7 w 10"/>
                    <a:gd name="T29" fmla="*/ 58 h 58"/>
                    <a:gd name="T30" fmla="*/ 7 w 10"/>
                    <a:gd name="T3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8">
                      <a:moveTo>
                        <a:pt x="7" y="58"/>
                      </a:moveTo>
                      <a:lnTo>
                        <a:pt x="7" y="58"/>
                      </a:lnTo>
                      <a:lnTo>
                        <a:pt x="0" y="55"/>
                      </a:lnTo>
                      <a:lnTo>
                        <a:pt x="0" y="51"/>
                      </a:lnTo>
                      <a:lnTo>
                        <a:pt x="0" y="3"/>
                      </a:lnTo>
                      <a:lnTo>
                        <a:pt x="0" y="3"/>
                      </a:lnTo>
                      <a:lnTo>
                        <a:pt x="0" y="0"/>
                      </a:lnTo>
                      <a:lnTo>
                        <a:pt x="7" y="0"/>
                      </a:lnTo>
                      <a:lnTo>
                        <a:pt x="7" y="0"/>
                      </a:lnTo>
                      <a:lnTo>
                        <a:pt x="10" y="0"/>
                      </a:lnTo>
                      <a:lnTo>
                        <a:pt x="10" y="3"/>
                      </a:lnTo>
                      <a:lnTo>
                        <a:pt x="10" y="51"/>
                      </a:lnTo>
                      <a:lnTo>
                        <a:pt x="10" y="51"/>
                      </a:lnTo>
                      <a:lnTo>
                        <a:pt x="10" y="55"/>
                      </a:lnTo>
                      <a:lnTo>
                        <a:pt x="7" y="58"/>
                      </a:lnTo>
                      <a:lnTo>
                        <a:pt x="7"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66" name="Freeform 180">
                  <a:extLst>
                    <a:ext uri="{FF2B5EF4-FFF2-40B4-BE49-F238E27FC236}">
                      <a16:creationId xmlns:a16="http://schemas.microsoft.com/office/drawing/2014/main" id="{8FDBD621-2F8D-4AAB-B89B-C61858D0C43A}"/>
                    </a:ext>
                  </a:extLst>
                </p:cNvPr>
                <p:cNvSpPr>
                  <a:spLocks/>
                </p:cNvSpPr>
                <p:nvPr userDrawn="1"/>
              </p:nvSpPr>
              <p:spPr bwMode="auto">
                <a:xfrm>
                  <a:off x="7290228" y="392764"/>
                  <a:ext cx="151926" cy="8654"/>
                </a:xfrm>
                <a:custGeom>
                  <a:avLst/>
                  <a:gdLst>
                    <a:gd name="T0" fmla="*/ 152 w 158"/>
                    <a:gd name="T1" fmla="*/ 9 h 9"/>
                    <a:gd name="T2" fmla="*/ 6 w 158"/>
                    <a:gd name="T3" fmla="*/ 9 h 9"/>
                    <a:gd name="T4" fmla="*/ 6 w 158"/>
                    <a:gd name="T5" fmla="*/ 9 h 9"/>
                    <a:gd name="T6" fmla="*/ 3 w 158"/>
                    <a:gd name="T7" fmla="*/ 9 h 9"/>
                    <a:gd name="T8" fmla="*/ 0 w 158"/>
                    <a:gd name="T9" fmla="*/ 6 h 9"/>
                    <a:gd name="T10" fmla="*/ 0 w 158"/>
                    <a:gd name="T11" fmla="*/ 6 h 9"/>
                    <a:gd name="T12" fmla="*/ 3 w 158"/>
                    <a:gd name="T13" fmla="*/ 0 h 9"/>
                    <a:gd name="T14" fmla="*/ 6 w 158"/>
                    <a:gd name="T15" fmla="*/ 0 h 9"/>
                    <a:gd name="T16" fmla="*/ 152 w 158"/>
                    <a:gd name="T17" fmla="*/ 0 h 9"/>
                    <a:gd name="T18" fmla="*/ 152 w 158"/>
                    <a:gd name="T19" fmla="*/ 0 h 9"/>
                    <a:gd name="T20" fmla="*/ 158 w 158"/>
                    <a:gd name="T21" fmla="*/ 0 h 9"/>
                    <a:gd name="T22" fmla="*/ 158 w 158"/>
                    <a:gd name="T23" fmla="*/ 6 h 9"/>
                    <a:gd name="T24" fmla="*/ 158 w 158"/>
                    <a:gd name="T25" fmla="*/ 6 h 9"/>
                    <a:gd name="T26" fmla="*/ 158 w 158"/>
                    <a:gd name="T27" fmla="*/ 9 h 9"/>
                    <a:gd name="T28" fmla="*/ 152 w 158"/>
                    <a:gd name="T29" fmla="*/ 9 h 9"/>
                    <a:gd name="T30" fmla="*/ 152 w 158"/>
                    <a:gd name="T3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9">
                      <a:moveTo>
                        <a:pt x="152" y="9"/>
                      </a:moveTo>
                      <a:lnTo>
                        <a:pt x="6" y="9"/>
                      </a:lnTo>
                      <a:lnTo>
                        <a:pt x="6" y="9"/>
                      </a:lnTo>
                      <a:lnTo>
                        <a:pt x="3" y="9"/>
                      </a:lnTo>
                      <a:lnTo>
                        <a:pt x="0" y="6"/>
                      </a:lnTo>
                      <a:lnTo>
                        <a:pt x="0" y="6"/>
                      </a:lnTo>
                      <a:lnTo>
                        <a:pt x="3" y="0"/>
                      </a:lnTo>
                      <a:lnTo>
                        <a:pt x="6" y="0"/>
                      </a:lnTo>
                      <a:lnTo>
                        <a:pt x="152" y="0"/>
                      </a:lnTo>
                      <a:lnTo>
                        <a:pt x="152" y="0"/>
                      </a:lnTo>
                      <a:lnTo>
                        <a:pt x="158" y="0"/>
                      </a:lnTo>
                      <a:lnTo>
                        <a:pt x="158" y="6"/>
                      </a:lnTo>
                      <a:lnTo>
                        <a:pt x="158" y="6"/>
                      </a:lnTo>
                      <a:lnTo>
                        <a:pt x="158" y="9"/>
                      </a:lnTo>
                      <a:lnTo>
                        <a:pt x="152" y="9"/>
                      </a:lnTo>
                      <a:lnTo>
                        <a:pt x="15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67" name="Freeform 181">
                  <a:extLst>
                    <a:ext uri="{FF2B5EF4-FFF2-40B4-BE49-F238E27FC236}">
                      <a16:creationId xmlns:a16="http://schemas.microsoft.com/office/drawing/2014/main" id="{F82CA81D-62C1-48EF-84AE-50052BB12A03}"/>
                    </a:ext>
                  </a:extLst>
                </p:cNvPr>
                <p:cNvSpPr>
                  <a:spLocks/>
                </p:cNvSpPr>
                <p:nvPr userDrawn="1"/>
              </p:nvSpPr>
              <p:spPr bwMode="auto">
                <a:xfrm>
                  <a:off x="7324844" y="413918"/>
                  <a:ext cx="11539" cy="482703"/>
                </a:xfrm>
                <a:custGeom>
                  <a:avLst/>
                  <a:gdLst>
                    <a:gd name="T0" fmla="*/ 6 w 12"/>
                    <a:gd name="T1" fmla="*/ 502 h 502"/>
                    <a:gd name="T2" fmla="*/ 6 w 12"/>
                    <a:gd name="T3" fmla="*/ 502 h 502"/>
                    <a:gd name="T4" fmla="*/ 3 w 12"/>
                    <a:gd name="T5" fmla="*/ 499 h 502"/>
                    <a:gd name="T6" fmla="*/ 0 w 12"/>
                    <a:gd name="T7" fmla="*/ 496 h 502"/>
                    <a:gd name="T8" fmla="*/ 0 w 12"/>
                    <a:gd name="T9" fmla="*/ 7 h 502"/>
                    <a:gd name="T10" fmla="*/ 0 w 12"/>
                    <a:gd name="T11" fmla="*/ 7 h 502"/>
                    <a:gd name="T12" fmla="*/ 3 w 12"/>
                    <a:gd name="T13" fmla="*/ 4 h 502"/>
                    <a:gd name="T14" fmla="*/ 6 w 12"/>
                    <a:gd name="T15" fmla="*/ 0 h 502"/>
                    <a:gd name="T16" fmla="*/ 6 w 12"/>
                    <a:gd name="T17" fmla="*/ 0 h 502"/>
                    <a:gd name="T18" fmla="*/ 12 w 12"/>
                    <a:gd name="T19" fmla="*/ 4 h 502"/>
                    <a:gd name="T20" fmla="*/ 12 w 12"/>
                    <a:gd name="T21" fmla="*/ 7 h 502"/>
                    <a:gd name="T22" fmla="*/ 12 w 12"/>
                    <a:gd name="T23" fmla="*/ 496 h 502"/>
                    <a:gd name="T24" fmla="*/ 12 w 12"/>
                    <a:gd name="T25" fmla="*/ 496 h 502"/>
                    <a:gd name="T26" fmla="*/ 12 w 12"/>
                    <a:gd name="T27" fmla="*/ 499 h 502"/>
                    <a:gd name="T28" fmla="*/ 6 w 12"/>
                    <a:gd name="T29" fmla="*/ 502 h 502"/>
                    <a:gd name="T30" fmla="*/ 6 w 12"/>
                    <a:gd name="T31"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502">
                      <a:moveTo>
                        <a:pt x="6" y="502"/>
                      </a:moveTo>
                      <a:lnTo>
                        <a:pt x="6" y="502"/>
                      </a:lnTo>
                      <a:lnTo>
                        <a:pt x="3" y="499"/>
                      </a:lnTo>
                      <a:lnTo>
                        <a:pt x="0" y="496"/>
                      </a:lnTo>
                      <a:lnTo>
                        <a:pt x="0" y="7"/>
                      </a:lnTo>
                      <a:lnTo>
                        <a:pt x="0" y="7"/>
                      </a:lnTo>
                      <a:lnTo>
                        <a:pt x="3" y="4"/>
                      </a:lnTo>
                      <a:lnTo>
                        <a:pt x="6" y="0"/>
                      </a:lnTo>
                      <a:lnTo>
                        <a:pt x="6" y="0"/>
                      </a:lnTo>
                      <a:lnTo>
                        <a:pt x="12" y="4"/>
                      </a:lnTo>
                      <a:lnTo>
                        <a:pt x="12" y="7"/>
                      </a:lnTo>
                      <a:lnTo>
                        <a:pt x="12" y="496"/>
                      </a:lnTo>
                      <a:lnTo>
                        <a:pt x="12" y="496"/>
                      </a:lnTo>
                      <a:lnTo>
                        <a:pt x="12" y="499"/>
                      </a:lnTo>
                      <a:lnTo>
                        <a:pt x="6" y="502"/>
                      </a:lnTo>
                      <a:lnTo>
                        <a:pt x="6" y="5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68" name="Freeform 182">
                  <a:extLst>
                    <a:ext uri="{FF2B5EF4-FFF2-40B4-BE49-F238E27FC236}">
                      <a16:creationId xmlns:a16="http://schemas.microsoft.com/office/drawing/2014/main" id="{AC905A2D-4086-43A8-9912-B94D5ECA1398}"/>
                    </a:ext>
                  </a:extLst>
                </p:cNvPr>
                <p:cNvSpPr>
                  <a:spLocks/>
                </p:cNvSpPr>
                <p:nvPr userDrawn="1"/>
              </p:nvSpPr>
              <p:spPr bwMode="auto">
                <a:xfrm>
                  <a:off x="7348883" y="413918"/>
                  <a:ext cx="12500" cy="482703"/>
                </a:xfrm>
                <a:custGeom>
                  <a:avLst/>
                  <a:gdLst>
                    <a:gd name="T0" fmla="*/ 7 w 13"/>
                    <a:gd name="T1" fmla="*/ 502 h 502"/>
                    <a:gd name="T2" fmla="*/ 7 w 13"/>
                    <a:gd name="T3" fmla="*/ 502 h 502"/>
                    <a:gd name="T4" fmla="*/ 0 w 13"/>
                    <a:gd name="T5" fmla="*/ 499 h 502"/>
                    <a:gd name="T6" fmla="*/ 0 w 13"/>
                    <a:gd name="T7" fmla="*/ 496 h 502"/>
                    <a:gd name="T8" fmla="*/ 0 w 13"/>
                    <a:gd name="T9" fmla="*/ 7 h 502"/>
                    <a:gd name="T10" fmla="*/ 0 w 13"/>
                    <a:gd name="T11" fmla="*/ 7 h 502"/>
                    <a:gd name="T12" fmla="*/ 0 w 13"/>
                    <a:gd name="T13" fmla="*/ 4 h 502"/>
                    <a:gd name="T14" fmla="*/ 7 w 13"/>
                    <a:gd name="T15" fmla="*/ 0 h 502"/>
                    <a:gd name="T16" fmla="*/ 7 w 13"/>
                    <a:gd name="T17" fmla="*/ 0 h 502"/>
                    <a:gd name="T18" fmla="*/ 10 w 13"/>
                    <a:gd name="T19" fmla="*/ 4 h 502"/>
                    <a:gd name="T20" fmla="*/ 13 w 13"/>
                    <a:gd name="T21" fmla="*/ 7 h 502"/>
                    <a:gd name="T22" fmla="*/ 13 w 13"/>
                    <a:gd name="T23" fmla="*/ 496 h 502"/>
                    <a:gd name="T24" fmla="*/ 13 w 13"/>
                    <a:gd name="T25" fmla="*/ 496 h 502"/>
                    <a:gd name="T26" fmla="*/ 10 w 13"/>
                    <a:gd name="T27" fmla="*/ 499 h 502"/>
                    <a:gd name="T28" fmla="*/ 7 w 13"/>
                    <a:gd name="T29" fmla="*/ 502 h 502"/>
                    <a:gd name="T30" fmla="*/ 7 w 13"/>
                    <a:gd name="T31"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502">
                      <a:moveTo>
                        <a:pt x="7" y="502"/>
                      </a:moveTo>
                      <a:lnTo>
                        <a:pt x="7" y="502"/>
                      </a:lnTo>
                      <a:lnTo>
                        <a:pt x="0" y="499"/>
                      </a:lnTo>
                      <a:lnTo>
                        <a:pt x="0" y="496"/>
                      </a:lnTo>
                      <a:lnTo>
                        <a:pt x="0" y="7"/>
                      </a:lnTo>
                      <a:lnTo>
                        <a:pt x="0" y="7"/>
                      </a:lnTo>
                      <a:lnTo>
                        <a:pt x="0" y="4"/>
                      </a:lnTo>
                      <a:lnTo>
                        <a:pt x="7" y="0"/>
                      </a:lnTo>
                      <a:lnTo>
                        <a:pt x="7" y="0"/>
                      </a:lnTo>
                      <a:lnTo>
                        <a:pt x="10" y="4"/>
                      </a:lnTo>
                      <a:lnTo>
                        <a:pt x="13" y="7"/>
                      </a:lnTo>
                      <a:lnTo>
                        <a:pt x="13" y="496"/>
                      </a:lnTo>
                      <a:lnTo>
                        <a:pt x="13" y="496"/>
                      </a:lnTo>
                      <a:lnTo>
                        <a:pt x="10" y="499"/>
                      </a:lnTo>
                      <a:lnTo>
                        <a:pt x="7" y="502"/>
                      </a:lnTo>
                      <a:lnTo>
                        <a:pt x="7" y="5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69" name="Freeform 183">
                  <a:extLst>
                    <a:ext uri="{FF2B5EF4-FFF2-40B4-BE49-F238E27FC236}">
                      <a16:creationId xmlns:a16="http://schemas.microsoft.com/office/drawing/2014/main" id="{ECE7EA58-D502-4DC1-A5C8-808AD5853612}"/>
                    </a:ext>
                  </a:extLst>
                </p:cNvPr>
                <p:cNvSpPr>
                  <a:spLocks/>
                </p:cNvSpPr>
                <p:nvPr userDrawn="1"/>
              </p:nvSpPr>
              <p:spPr bwMode="auto">
                <a:xfrm>
                  <a:off x="7370998" y="413918"/>
                  <a:ext cx="12500" cy="482703"/>
                </a:xfrm>
                <a:custGeom>
                  <a:avLst/>
                  <a:gdLst>
                    <a:gd name="T0" fmla="*/ 7 w 13"/>
                    <a:gd name="T1" fmla="*/ 502 h 502"/>
                    <a:gd name="T2" fmla="*/ 7 w 13"/>
                    <a:gd name="T3" fmla="*/ 502 h 502"/>
                    <a:gd name="T4" fmla="*/ 3 w 13"/>
                    <a:gd name="T5" fmla="*/ 499 h 502"/>
                    <a:gd name="T6" fmla="*/ 0 w 13"/>
                    <a:gd name="T7" fmla="*/ 496 h 502"/>
                    <a:gd name="T8" fmla="*/ 0 w 13"/>
                    <a:gd name="T9" fmla="*/ 7 h 502"/>
                    <a:gd name="T10" fmla="*/ 0 w 13"/>
                    <a:gd name="T11" fmla="*/ 7 h 502"/>
                    <a:gd name="T12" fmla="*/ 3 w 13"/>
                    <a:gd name="T13" fmla="*/ 4 h 502"/>
                    <a:gd name="T14" fmla="*/ 7 w 13"/>
                    <a:gd name="T15" fmla="*/ 0 h 502"/>
                    <a:gd name="T16" fmla="*/ 7 w 13"/>
                    <a:gd name="T17" fmla="*/ 0 h 502"/>
                    <a:gd name="T18" fmla="*/ 13 w 13"/>
                    <a:gd name="T19" fmla="*/ 4 h 502"/>
                    <a:gd name="T20" fmla="*/ 13 w 13"/>
                    <a:gd name="T21" fmla="*/ 7 h 502"/>
                    <a:gd name="T22" fmla="*/ 13 w 13"/>
                    <a:gd name="T23" fmla="*/ 496 h 502"/>
                    <a:gd name="T24" fmla="*/ 13 w 13"/>
                    <a:gd name="T25" fmla="*/ 496 h 502"/>
                    <a:gd name="T26" fmla="*/ 13 w 13"/>
                    <a:gd name="T27" fmla="*/ 499 h 502"/>
                    <a:gd name="T28" fmla="*/ 7 w 13"/>
                    <a:gd name="T29" fmla="*/ 502 h 502"/>
                    <a:gd name="T30" fmla="*/ 7 w 13"/>
                    <a:gd name="T31"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502">
                      <a:moveTo>
                        <a:pt x="7" y="502"/>
                      </a:moveTo>
                      <a:lnTo>
                        <a:pt x="7" y="502"/>
                      </a:lnTo>
                      <a:lnTo>
                        <a:pt x="3" y="499"/>
                      </a:lnTo>
                      <a:lnTo>
                        <a:pt x="0" y="496"/>
                      </a:lnTo>
                      <a:lnTo>
                        <a:pt x="0" y="7"/>
                      </a:lnTo>
                      <a:lnTo>
                        <a:pt x="0" y="7"/>
                      </a:lnTo>
                      <a:lnTo>
                        <a:pt x="3" y="4"/>
                      </a:lnTo>
                      <a:lnTo>
                        <a:pt x="7" y="0"/>
                      </a:lnTo>
                      <a:lnTo>
                        <a:pt x="7" y="0"/>
                      </a:lnTo>
                      <a:lnTo>
                        <a:pt x="13" y="4"/>
                      </a:lnTo>
                      <a:lnTo>
                        <a:pt x="13" y="7"/>
                      </a:lnTo>
                      <a:lnTo>
                        <a:pt x="13" y="496"/>
                      </a:lnTo>
                      <a:lnTo>
                        <a:pt x="13" y="496"/>
                      </a:lnTo>
                      <a:lnTo>
                        <a:pt x="13" y="499"/>
                      </a:lnTo>
                      <a:lnTo>
                        <a:pt x="7" y="502"/>
                      </a:lnTo>
                      <a:lnTo>
                        <a:pt x="7" y="5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70" name="Freeform 184">
                  <a:extLst>
                    <a:ext uri="{FF2B5EF4-FFF2-40B4-BE49-F238E27FC236}">
                      <a16:creationId xmlns:a16="http://schemas.microsoft.com/office/drawing/2014/main" id="{168F227B-5C39-42FE-A2CA-5073266B227E}"/>
                    </a:ext>
                  </a:extLst>
                </p:cNvPr>
                <p:cNvSpPr>
                  <a:spLocks/>
                </p:cNvSpPr>
                <p:nvPr userDrawn="1"/>
              </p:nvSpPr>
              <p:spPr bwMode="auto">
                <a:xfrm>
                  <a:off x="7395999" y="413918"/>
                  <a:ext cx="12500" cy="482703"/>
                </a:xfrm>
                <a:custGeom>
                  <a:avLst/>
                  <a:gdLst>
                    <a:gd name="T0" fmla="*/ 6 w 13"/>
                    <a:gd name="T1" fmla="*/ 502 h 502"/>
                    <a:gd name="T2" fmla="*/ 6 w 13"/>
                    <a:gd name="T3" fmla="*/ 502 h 502"/>
                    <a:gd name="T4" fmla="*/ 3 w 13"/>
                    <a:gd name="T5" fmla="*/ 499 h 502"/>
                    <a:gd name="T6" fmla="*/ 0 w 13"/>
                    <a:gd name="T7" fmla="*/ 496 h 502"/>
                    <a:gd name="T8" fmla="*/ 0 w 13"/>
                    <a:gd name="T9" fmla="*/ 7 h 502"/>
                    <a:gd name="T10" fmla="*/ 0 w 13"/>
                    <a:gd name="T11" fmla="*/ 7 h 502"/>
                    <a:gd name="T12" fmla="*/ 3 w 13"/>
                    <a:gd name="T13" fmla="*/ 4 h 502"/>
                    <a:gd name="T14" fmla="*/ 6 w 13"/>
                    <a:gd name="T15" fmla="*/ 0 h 502"/>
                    <a:gd name="T16" fmla="*/ 6 w 13"/>
                    <a:gd name="T17" fmla="*/ 0 h 502"/>
                    <a:gd name="T18" fmla="*/ 10 w 13"/>
                    <a:gd name="T19" fmla="*/ 4 h 502"/>
                    <a:gd name="T20" fmla="*/ 13 w 13"/>
                    <a:gd name="T21" fmla="*/ 7 h 502"/>
                    <a:gd name="T22" fmla="*/ 13 w 13"/>
                    <a:gd name="T23" fmla="*/ 496 h 502"/>
                    <a:gd name="T24" fmla="*/ 13 w 13"/>
                    <a:gd name="T25" fmla="*/ 496 h 502"/>
                    <a:gd name="T26" fmla="*/ 10 w 13"/>
                    <a:gd name="T27" fmla="*/ 499 h 502"/>
                    <a:gd name="T28" fmla="*/ 6 w 13"/>
                    <a:gd name="T29" fmla="*/ 502 h 502"/>
                    <a:gd name="T30" fmla="*/ 6 w 13"/>
                    <a:gd name="T31"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502">
                      <a:moveTo>
                        <a:pt x="6" y="502"/>
                      </a:moveTo>
                      <a:lnTo>
                        <a:pt x="6" y="502"/>
                      </a:lnTo>
                      <a:lnTo>
                        <a:pt x="3" y="499"/>
                      </a:lnTo>
                      <a:lnTo>
                        <a:pt x="0" y="496"/>
                      </a:lnTo>
                      <a:lnTo>
                        <a:pt x="0" y="7"/>
                      </a:lnTo>
                      <a:lnTo>
                        <a:pt x="0" y="7"/>
                      </a:lnTo>
                      <a:lnTo>
                        <a:pt x="3" y="4"/>
                      </a:lnTo>
                      <a:lnTo>
                        <a:pt x="6" y="0"/>
                      </a:lnTo>
                      <a:lnTo>
                        <a:pt x="6" y="0"/>
                      </a:lnTo>
                      <a:lnTo>
                        <a:pt x="10" y="4"/>
                      </a:lnTo>
                      <a:lnTo>
                        <a:pt x="13" y="7"/>
                      </a:lnTo>
                      <a:lnTo>
                        <a:pt x="13" y="496"/>
                      </a:lnTo>
                      <a:lnTo>
                        <a:pt x="13" y="496"/>
                      </a:lnTo>
                      <a:lnTo>
                        <a:pt x="10" y="499"/>
                      </a:lnTo>
                      <a:lnTo>
                        <a:pt x="6" y="502"/>
                      </a:lnTo>
                      <a:lnTo>
                        <a:pt x="6" y="5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71" name="Rectangle 185">
                  <a:extLst>
                    <a:ext uri="{FF2B5EF4-FFF2-40B4-BE49-F238E27FC236}">
                      <a16:creationId xmlns:a16="http://schemas.microsoft.com/office/drawing/2014/main" id="{E5BE2FAE-5771-4687-AD44-E473B9E6661D}"/>
                    </a:ext>
                  </a:extLst>
                </p:cNvPr>
                <p:cNvSpPr>
                  <a:spLocks noChangeArrowheads="1"/>
                </p:cNvSpPr>
                <p:nvPr userDrawn="1"/>
              </p:nvSpPr>
              <p:spPr bwMode="auto">
                <a:xfrm>
                  <a:off x="6932528" y="302378"/>
                  <a:ext cx="164426" cy="96156"/>
                </a:xfrm>
                <a:prstGeom prst="rect">
                  <a:avLst/>
                </a:prstGeom>
                <a:solidFill>
                  <a:srgbClr val="F9E7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72" name="Freeform 186">
                  <a:extLst>
                    <a:ext uri="{FF2B5EF4-FFF2-40B4-BE49-F238E27FC236}">
                      <a16:creationId xmlns:a16="http://schemas.microsoft.com/office/drawing/2014/main" id="{07A949C0-1239-4278-8B4D-15F2E6233097}"/>
                    </a:ext>
                  </a:extLst>
                </p:cNvPr>
                <p:cNvSpPr>
                  <a:spLocks noEditPoints="1"/>
                </p:cNvSpPr>
                <p:nvPr userDrawn="1"/>
              </p:nvSpPr>
              <p:spPr bwMode="auto">
                <a:xfrm>
                  <a:off x="6925797" y="299493"/>
                  <a:ext cx="177888" cy="101925"/>
                </a:xfrm>
                <a:custGeom>
                  <a:avLst/>
                  <a:gdLst>
                    <a:gd name="T0" fmla="*/ 178 w 185"/>
                    <a:gd name="T1" fmla="*/ 106 h 106"/>
                    <a:gd name="T2" fmla="*/ 7 w 185"/>
                    <a:gd name="T3" fmla="*/ 106 h 106"/>
                    <a:gd name="T4" fmla="*/ 7 w 185"/>
                    <a:gd name="T5" fmla="*/ 106 h 106"/>
                    <a:gd name="T6" fmla="*/ 4 w 185"/>
                    <a:gd name="T7" fmla="*/ 106 h 106"/>
                    <a:gd name="T8" fmla="*/ 0 w 185"/>
                    <a:gd name="T9" fmla="*/ 103 h 106"/>
                    <a:gd name="T10" fmla="*/ 0 w 185"/>
                    <a:gd name="T11" fmla="*/ 3 h 106"/>
                    <a:gd name="T12" fmla="*/ 0 w 185"/>
                    <a:gd name="T13" fmla="*/ 3 h 106"/>
                    <a:gd name="T14" fmla="*/ 4 w 185"/>
                    <a:gd name="T15" fmla="*/ 0 h 106"/>
                    <a:gd name="T16" fmla="*/ 7 w 185"/>
                    <a:gd name="T17" fmla="*/ 0 h 106"/>
                    <a:gd name="T18" fmla="*/ 178 w 185"/>
                    <a:gd name="T19" fmla="*/ 0 h 106"/>
                    <a:gd name="T20" fmla="*/ 178 w 185"/>
                    <a:gd name="T21" fmla="*/ 0 h 106"/>
                    <a:gd name="T22" fmla="*/ 182 w 185"/>
                    <a:gd name="T23" fmla="*/ 0 h 106"/>
                    <a:gd name="T24" fmla="*/ 185 w 185"/>
                    <a:gd name="T25" fmla="*/ 3 h 106"/>
                    <a:gd name="T26" fmla="*/ 185 w 185"/>
                    <a:gd name="T27" fmla="*/ 103 h 106"/>
                    <a:gd name="T28" fmla="*/ 185 w 185"/>
                    <a:gd name="T29" fmla="*/ 103 h 106"/>
                    <a:gd name="T30" fmla="*/ 182 w 185"/>
                    <a:gd name="T31" fmla="*/ 106 h 106"/>
                    <a:gd name="T32" fmla="*/ 178 w 185"/>
                    <a:gd name="T33" fmla="*/ 106 h 106"/>
                    <a:gd name="T34" fmla="*/ 178 w 185"/>
                    <a:gd name="T35" fmla="*/ 106 h 106"/>
                    <a:gd name="T36" fmla="*/ 13 w 185"/>
                    <a:gd name="T37" fmla="*/ 97 h 106"/>
                    <a:gd name="T38" fmla="*/ 172 w 185"/>
                    <a:gd name="T39" fmla="*/ 97 h 106"/>
                    <a:gd name="T40" fmla="*/ 172 w 185"/>
                    <a:gd name="T41" fmla="*/ 9 h 106"/>
                    <a:gd name="T42" fmla="*/ 13 w 185"/>
                    <a:gd name="T43" fmla="*/ 9 h 106"/>
                    <a:gd name="T44" fmla="*/ 13 w 185"/>
                    <a:gd name="T45" fmla="*/ 9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5" h="106">
                      <a:moveTo>
                        <a:pt x="178" y="106"/>
                      </a:moveTo>
                      <a:lnTo>
                        <a:pt x="7" y="106"/>
                      </a:lnTo>
                      <a:lnTo>
                        <a:pt x="7" y="106"/>
                      </a:lnTo>
                      <a:lnTo>
                        <a:pt x="4" y="106"/>
                      </a:lnTo>
                      <a:lnTo>
                        <a:pt x="0" y="103"/>
                      </a:lnTo>
                      <a:lnTo>
                        <a:pt x="0" y="3"/>
                      </a:lnTo>
                      <a:lnTo>
                        <a:pt x="0" y="3"/>
                      </a:lnTo>
                      <a:lnTo>
                        <a:pt x="4" y="0"/>
                      </a:lnTo>
                      <a:lnTo>
                        <a:pt x="7" y="0"/>
                      </a:lnTo>
                      <a:lnTo>
                        <a:pt x="178" y="0"/>
                      </a:lnTo>
                      <a:lnTo>
                        <a:pt x="178" y="0"/>
                      </a:lnTo>
                      <a:lnTo>
                        <a:pt x="182" y="0"/>
                      </a:lnTo>
                      <a:lnTo>
                        <a:pt x="185" y="3"/>
                      </a:lnTo>
                      <a:lnTo>
                        <a:pt x="185" y="103"/>
                      </a:lnTo>
                      <a:lnTo>
                        <a:pt x="185" y="103"/>
                      </a:lnTo>
                      <a:lnTo>
                        <a:pt x="182" y="106"/>
                      </a:lnTo>
                      <a:lnTo>
                        <a:pt x="178" y="106"/>
                      </a:lnTo>
                      <a:lnTo>
                        <a:pt x="178" y="106"/>
                      </a:lnTo>
                      <a:close/>
                      <a:moveTo>
                        <a:pt x="13" y="97"/>
                      </a:moveTo>
                      <a:lnTo>
                        <a:pt x="172" y="97"/>
                      </a:lnTo>
                      <a:lnTo>
                        <a:pt x="172" y="9"/>
                      </a:lnTo>
                      <a:lnTo>
                        <a:pt x="13" y="9"/>
                      </a:lnTo>
                      <a:lnTo>
                        <a:pt x="13" y="97"/>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73" name="Freeform 187">
                  <a:extLst>
                    <a:ext uri="{FF2B5EF4-FFF2-40B4-BE49-F238E27FC236}">
                      <a16:creationId xmlns:a16="http://schemas.microsoft.com/office/drawing/2014/main" id="{179E368B-BA39-4A08-AC12-B9E1685306CD}"/>
                    </a:ext>
                  </a:extLst>
                </p:cNvPr>
                <p:cNvSpPr>
                  <a:spLocks/>
                </p:cNvSpPr>
                <p:nvPr userDrawn="1"/>
              </p:nvSpPr>
              <p:spPr bwMode="auto">
                <a:xfrm>
                  <a:off x="6925797" y="299493"/>
                  <a:ext cx="77886" cy="55770"/>
                </a:xfrm>
                <a:custGeom>
                  <a:avLst/>
                  <a:gdLst>
                    <a:gd name="T0" fmla="*/ 75 w 81"/>
                    <a:gd name="T1" fmla="*/ 58 h 58"/>
                    <a:gd name="T2" fmla="*/ 75 w 81"/>
                    <a:gd name="T3" fmla="*/ 58 h 58"/>
                    <a:gd name="T4" fmla="*/ 72 w 81"/>
                    <a:gd name="T5" fmla="*/ 58 h 58"/>
                    <a:gd name="T6" fmla="*/ 4 w 81"/>
                    <a:gd name="T7" fmla="*/ 9 h 58"/>
                    <a:gd name="T8" fmla="*/ 4 w 81"/>
                    <a:gd name="T9" fmla="*/ 9 h 58"/>
                    <a:gd name="T10" fmla="*/ 0 w 81"/>
                    <a:gd name="T11" fmla="*/ 6 h 58"/>
                    <a:gd name="T12" fmla="*/ 0 w 81"/>
                    <a:gd name="T13" fmla="*/ 0 h 58"/>
                    <a:gd name="T14" fmla="*/ 0 w 81"/>
                    <a:gd name="T15" fmla="*/ 0 h 58"/>
                    <a:gd name="T16" fmla="*/ 7 w 81"/>
                    <a:gd name="T17" fmla="*/ 0 h 58"/>
                    <a:gd name="T18" fmla="*/ 10 w 81"/>
                    <a:gd name="T19" fmla="*/ 0 h 58"/>
                    <a:gd name="T20" fmla="*/ 78 w 81"/>
                    <a:gd name="T21" fmla="*/ 48 h 58"/>
                    <a:gd name="T22" fmla="*/ 78 w 81"/>
                    <a:gd name="T23" fmla="*/ 48 h 58"/>
                    <a:gd name="T24" fmla="*/ 81 w 81"/>
                    <a:gd name="T25" fmla="*/ 51 h 58"/>
                    <a:gd name="T26" fmla="*/ 81 w 81"/>
                    <a:gd name="T27" fmla="*/ 58 h 58"/>
                    <a:gd name="T28" fmla="*/ 81 w 81"/>
                    <a:gd name="T29" fmla="*/ 58 h 58"/>
                    <a:gd name="T30" fmla="*/ 75 w 81"/>
                    <a:gd name="T31" fmla="*/ 58 h 58"/>
                    <a:gd name="T32" fmla="*/ 75 w 81"/>
                    <a:gd name="T3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58">
                      <a:moveTo>
                        <a:pt x="75" y="58"/>
                      </a:moveTo>
                      <a:lnTo>
                        <a:pt x="75" y="58"/>
                      </a:lnTo>
                      <a:lnTo>
                        <a:pt x="72" y="58"/>
                      </a:lnTo>
                      <a:lnTo>
                        <a:pt x="4" y="9"/>
                      </a:lnTo>
                      <a:lnTo>
                        <a:pt x="4" y="9"/>
                      </a:lnTo>
                      <a:lnTo>
                        <a:pt x="0" y="6"/>
                      </a:lnTo>
                      <a:lnTo>
                        <a:pt x="0" y="0"/>
                      </a:lnTo>
                      <a:lnTo>
                        <a:pt x="0" y="0"/>
                      </a:lnTo>
                      <a:lnTo>
                        <a:pt x="7" y="0"/>
                      </a:lnTo>
                      <a:lnTo>
                        <a:pt x="10" y="0"/>
                      </a:lnTo>
                      <a:lnTo>
                        <a:pt x="78" y="48"/>
                      </a:lnTo>
                      <a:lnTo>
                        <a:pt x="78" y="48"/>
                      </a:lnTo>
                      <a:lnTo>
                        <a:pt x="81" y="51"/>
                      </a:lnTo>
                      <a:lnTo>
                        <a:pt x="81" y="58"/>
                      </a:lnTo>
                      <a:lnTo>
                        <a:pt x="81" y="58"/>
                      </a:lnTo>
                      <a:lnTo>
                        <a:pt x="75" y="58"/>
                      </a:lnTo>
                      <a:lnTo>
                        <a:pt x="75" y="58"/>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74" name="Freeform 188">
                  <a:extLst>
                    <a:ext uri="{FF2B5EF4-FFF2-40B4-BE49-F238E27FC236}">
                      <a16:creationId xmlns:a16="http://schemas.microsoft.com/office/drawing/2014/main" id="{2055ADDE-49BE-4E1B-8974-AD4051A3BC18}"/>
                    </a:ext>
                  </a:extLst>
                </p:cNvPr>
                <p:cNvSpPr>
                  <a:spLocks/>
                </p:cNvSpPr>
                <p:nvPr userDrawn="1"/>
              </p:nvSpPr>
              <p:spPr bwMode="auto">
                <a:xfrm>
                  <a:off x="6991183" y="345648"/>
                  <a:ext cx="47116" cy="22116"/>
                </a:xfrm>
                <a:custGeom>
                  <a:avLst/>
                  <a:gdLst>
                    <a:gd name="T0" fmla="*/ 23 w 49"/>
                    <a:gd name="T1" fmla="*/ 23 h 23"/>
                    <a:gd name="T2" fmla="*/ 23 w 49"/>
                    <a:gd name="T3" fmla="*/ 23 h 23"/>
                    <a:gd name="T4" fmla="*/ 20 w 49"/>
                    <a:gd name="T5" fmla="*/ 23 h 23"/>
                    <a:gd name="T6" fmla="*/ 4 w 49"/>
                    <a:gd name="T7" fmla="*/ 10 h 23"/>
                    <a:gd name="T8" fmla="*/ 4 w 49"/>
                    <a:gd name="T9" fmla="*/ 10 h 23"/>
                    <a:gd name="T10" fmla="*/ 0 w 49"/>
                    <a:gd name="T11" fmla="*/ 7 h 23"/>
                    <a:gd name="T12" fmla="*/ 4 w 49"/>
                    <a:gd name="T13" fmla="*/ 0 h 23"/>
                    <a:gd name="T14" fmla="*/ 4 w 49"/>
                    <a:gd name="T15" fmla="*/ 0 h 23"/>
                    <a:gd name="T16" fmla="*/ 7 w 49"/>
                    <a:gd name="T17" fmla="*/ 0 h 23"/>
                    <a:gd name="T18" fmla="*/ 10 w 49"/>
                    <a:gd name="T19" fmla="*/ 0 h 23"/>
                    <a:gd name="T20" fmla="*/ 23 w 49"/>
                    <a:gd name="T21" fmla="*/ 10 h 23"/>
                    <a:gd name="T22" fmla="*/ 39 w 49"/>
                    <a:gd name="T23" fmla="*/ 0 h 23"/>
                    <a:gd name="T24" fmla="*/ 39 w 49"/>
                    <a:gd name="T25" fmla="*/ 0 h 23"/>
                    <a:gd name="T26" fmla="*/ 42 w 49"/>
                    <a:gd name="T27" fmla="*/ 0 h 23"/>
                    <a:gd name="T28" fmla="*/ 46 w 49"/>
                    <a:gd name="T29" fmla="*/ 0 h 23"/>
                    <a:gd name="T30" fmla="*/ 46 w 49"/>
                    <a:gd name="T31" fmla="*/ 0 h 23"/>
                    <a:gd name="T32" fmla="*/ 49 w 49"/>
                    <a:gd name="T33" fmla="*/ 7 h 23"/>
                    <a:gd name="T34" fmla="*/ 46 w 49"/>
                    <a:gd name="T35" fmla="*/ 10 h 23"/>
                    <a:gd name="T36" fmla="*/ 29 w 49"/>
                    <a:gd name="T37" fmla="*/ 23 h 23"/>
                    <a:gd name="T38" fmla="*/ 29 w 49"/>
                    <a:gd name="T39" fmla="*/ 23 h 23"/>
                    <a:gd name="T40" fmla="*/ 23 w 49"/>
                    <a:gd name="T41" fmla="*/ 23 h 23"/>
                    <a:gd name="T42" fmla="*/ 23 w 49"/>
                    <a:gd name="T4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 h="23">
                      <a:moveTo>
                        <a:pt x="23" y="23"/>
                      </a:moveTo>
                      <a:lnTo>
                        <a:pt x="23" y="23"/>
                      </a:lnTo>
                      <a:lnTo>
                        <a:pt x="20" y="23"/>
                      </a:lnTo>
                      <a:lnTo>
                        <a:pt x="4" y="10"/>
                      </a:lnTo>
                      <a:lnTo>
                        <a:pt x="4" y="10"/>
                      </a:lnTo>
                      <a:lnTo>
                        <a:pt x="0" y="7"/>
                      </a:lnTo>
                      <a:lnTo>
                        <a:pt x="4" y="0"/>
                      </a:lnTo>
                      <a:lnTo>
                        <a:pt x="4" y="0"/>
                      </a:lnTo>
                      <a:lnTo>
                        <a:pt x="7" y="0"/>
                      </a:lnTo>
                      <a:lnTo>
                        <a:pt x="10" y="0"/>
                      </a:lnTo>
                      <a:lnTo>
                        <a:pt x="23" y="10"/>
                      </a:lnTo>
                      <a:lnTo>
                        <a:pt x="39" y="0"/>
                      </a:lnTo>
                      <a:lnTo>
                        <a:pt x="39" y="0"/>
                      </a:lnTo>
                      <a:lnTo>
                        <a:pt x="42" y="0"/>
                      </a:lnTo>
                      <a:lnTo>
                        <a:pt x="46" y="0"/>
                      </a:lnTo>
                      <a:lnTo>
                        <a:pt x="46" y="0"/>
                      </a:lnTo>
                      <a:lnTo>
                        <a:pt x="49" y="7"/>
                      </a:lnTo>
                      <a:lnTo>
                        <a:pt x="46" y="10"/>
                      </a:lnTo>
                      <a:lnTo>
                        <a:pt x="29" y="23"/>
                      </a:lnTo>
                      <a:lnTo>
                        <a:pt x="29" y="23"/>
                      </a:lnTo>
                      <a:lnTo>
                        <a:pt x="23" y="23"/>
                      </a:lnTo>
                      <a:lnTo>
                        <a:pt x="23" y="2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75" name="Freeform 189">
                  <a:extLst>
                    <a:ext uri="{FF2B5EF4-FFF2-40B4-BE49-F238E27FC236}">
                      <a16:creationId xmlns:a16="http://schemas.microsoft.com/office/drawing/2014/main" id="{3014BA84-B01E-400F-AE1C-9938B0F6C6EF}"/>
                    </a:ext>
                  </a:extLst>
                </p:cNvPr>
                <p:cNvSpPr>
                  <a:spLocks/>
                </p:cNvSpPr>
                <p:nvPr userDrawn="1"/>
              </p:nvSpPr>
              <p:spPr bwMode="auto">
                <a:xfrm>
                  <a:off x="7025799" y="299493"/>
                  <a:ext cx="77886" cy="55770"/>
                </a:xfrm>
                <a:custGeom>
                  <a:avLst/>
                  <a:gdLst>
                    <a:gd name="T0" fmla="*/ 6 w 81"/>
                    <a:gd name="T1" fmla="*/ 58 h 58"/>
                    <a:gd name="T2" fmla="*/ 6 w 81"/>
                    <a:gd name="T3" fmla="*/ 58 h 58"/>
                    <a:gd name="T4" fmla="*/ 0 w 81"/>
                    <a:gd name="T5" fmla="*/ 58 h 58"/>
                    <a:gd name="T6" fmla="*/ 0 w 81"/>
                    <a:gd name="T7" fmla="*/ 58 h 58"/>
                    <a:gd name="T8" fmla="*/ 0 w 81"/>
                    <a:gd name="T9" fmla="*/ 51 h 58"/>
                    <a:gd name="T10" fmla="*/ 3 w 81"/>
                    <a:gd name="T11" fmla="*/ 48 h 58"/>
                    <a:gd name="T12" fmla="*/ 71 w 81"/>
                    <a:gd name="T13" fmla="*/ 0 h 58"/>
                    <a:gd name="T14" fmla="*/ 71 w 81"/>
                    <a:gd name="T15" fmla="*/ 0 h 58"/>
                    <a:gd name="T16" fmla="*/ 74 w 81"/>
                    <a:gd name="T17" fmla="*/ 0 h 58"/>
                    <a:gd name="T18" fmla="*/ 78 w 81"/>
                    <a:gd name="T19" fmla="*/ 0 h 58"/>
                    <a:gd name="T20" fmla="*/ 78 w 81"/>
                    <a:gd name="T21" fmla="*/ 0 h 58"/>
                    <a:gd name="T22" fmla="*/ 81 w 81"/>
                    <a:gd name="T23" fmla="*/ 6 h 58"/>
                    <a:gd name="T24" fmla="*/ 78 w 81"/>
                    <a:gd name="T25" fmla="*/ 9 h 58"/>
                    <a:gd name="T26" fmla="*/ 10 w 81"/>
                    <a:gd name="T27" fmla="*/ 58 h 58"/>
                    <a:gd name="T28" fmla="*/ 10 w 81"/>
                    <a:gd name="T29" fmla="*/ 58 h 58"/>
                    <a:gd name="T30" fmla="*/ 6 w 81"/>
                    <a:gd name="T31" fmla="*/ 58 h 58"/>
                    <a:gd name="T32" fmla="*/ 6 w 81"/>
                    <a:gd name="T3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58">
                      <a:moveTo>
                        <a:pt x="6" y="58"/>
                      </a:moveTo>
                      <a:lnTo>
                        <a:pt x="6" y="58"/>
                      </a:lnTo>
                      <a:lnTo>
                        <a:pt x="0" y="58"/>
                      </a:lnTo>
                      <a:lnTo>
                        <a:pt x="0" y="58"/>
                      </a:lnTo>
                      <a:lnTo>
                        <a:pt x="0" y="51"/>
                      </a:lnTo>
                      <a:lnTo>
                        <a:pt x="3" y="48"/>
                      </a:lnTo>
                      <a:lnTo>
                        <a:pt x="71" y="0"/>
                      </a:lnTo>
                      <a:lnTo>
                        <a:pt x="71" y="0"/>
                      </a:lnTo>
                      <a:lnTo>
                        <a:pt x="74" y="0"/>
                      </a:lnTo>
                      <a:lnTo>
                        <a:pt x="78" y="0"/>
                      </a:lnTo>
                      <a:lnTo>
                        <a:pt x="78" y="0"/>
                      </a:lnTo>
                      <a:lnTo>
                        <a:pt x="81" y="6"/>
                      </a:lnTo>
                      <a:lnTo>
                        <a:pt x="78" y="9"/>
                      </a:lnTo>
                      <a:lnTo>
                        <a:pt x="10" y="58"/>
                      </a:lnTo>
                      <a:lnTo>
                        <a:pt x="10" y="58"/>
                      </a:lnTo>
                      <a:lnTo>
                        <a:pt x="6" y="58"/>
                      </a:lnTo>
                      <a:lnTo>
                        <a:pt x="6" y="58"/>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76" name="Freeform 190">
                  <a:extLst>
                    <a:ext uri="{FF2B5EF4-FFF2-40B4-BE49-F238E27FC236}">
                      <a16:creationId xmlns:a16="http://schemas.microsoft.com/office/drawing/2014/main" id="{B8DAC0FA-18CE-4674-B94E-A4EF6E103FE0}"/>
                    </a:ext>
                  </a:extLst>
                </p:cNvPr>
                <p:cNvSpPr>
                  <a:spLocks/>
                </p:cNvSpPr>
                <p:nvPr userDrawn="1"/>
              </p:nvSpPr>
              <p:spPr bwMode="auto">
                <a:xfrm>
                  <a:off x="7025799" y="345648"/>
                  <a:ext cx="77886" cy="55770"/>
                </a:xfrm>
                <a:custGeom>
                  <a:avLst/>
                  <a:gdLst>
                    <a:gd name="T0" fmla="*/ 74 w 81"/>
                    <a:gd name="T1" fmla="*/ 58 h 58"/>
                    <a:gd name="T2" fmla="*/ 74 w 81"/>
                    <a:gd name="T3" fmla="*/ 58 h 58"/>
                    <a:gd name="T4" fmla="*/ 71 w 81"/>
                    <a:gd name="T5" fmla="*/ 58 h 58"/>
                    <a:gd name="T6" fmla="*/ 3 w 81"/>
                    <a:gd name="T7" fmla="*/ 10 h 58"/>
                    <a:gd name="T8" fmla="*/ 3 w 81"/>
                    <a:gd name="T9" fmla="*/ 10 h 58"/>
                    <a:gd name="T10" fmla="*/ 0 w 81"/>
                    <a:gd name="T11" fmla="*/ 7 h 58"/>
                    <a:gd name="T12" fmla="*/ 0 w 81"/>
                    <a:gd name="T13" fmla="*/ 0 h 58"/>
                    <a:gd name="T14" fmla="*/ 0 w 81"/>
                    <a:gd name="T15" fmla="*/ 0 h 58"/>
                    <a:gd name="T16" fmla="*/ 3 w 81"/>
                    <a:gd name="T17" fmla="*/ 0 h 58"/>
                    <a:gd name="T18" fmla="*/ 10 w 81"/>
                    <a:gd name="T19" fmla="*/ 0 h 58"/>
                    <a:gd name="T20" fmla="*/ 78 w 81"/>
                    <a:gd name="T21" fmla="*/ 49 h 58"/>
                    <a:gd name="T22" fmla="*/ 78 w 81"/>
                    <a:gd name="T23" fmla="*/ 49 h 58"/>
                    <a:gd name="T24" fmla="*/ 81 w 81"/>
                    <a:gd name="T25" fmla="*/ 52 h 58"/>
                    <a:gd name="T26" fmla="*/ 78 w 81"/>
                    <a:gd name="T27" fmla="*/ 58 h 58"/>
                    <a:gd name="T28" fmla="*/ 78 w 81"/>
                    <a:gd name="T29" fmla="*/ 58 h 58"/>
                    <a:gd name="T30" fmla="*/ 74 w 81"/>
                    <a:gd name="T31" fmla="*/ 58 h 58"/>
                    <a:gd name="T32" fmla="*/ 74 w 81"/>
                    <a:gd name="T3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58">
                      <a:moveTo>
                        <a:pt x="74" y="58"/>
                      </a:moveTo>
                      <a:lnTo>
                        <a:pt x="74" y="58"/>
                      </a:lnTo>
                      <a:lnTo>
                        <a:pt x="71" y="58"/>
                      </a:lnTo>
                      <a:lnTo>
                        <a:pt x="3" y="10"/>
                      </a:lnTo>
                      <a:lnTo>
                        <a:pt x="3" y="10"/>
                      </a:lnTo>
                      <a:lnTo>
                        <a:pt x="0" y="7"/>
                      </a:lnTo>
                      <a:lnTo>
                        <a:pt x="0" y="0"/>
                      </a:lnTo>
                      <a:lnTo>
                        <a:pt x="0" y="0"/>
                      </a:lnTo>
                      <a:lnTo>
                        <a:pt x="3" y="0"/>
                      </a:lnTo>
                      <a:lnTo>
                        <a:pt x="10" y="0"/>
                      </a:lnTo>
                      <a:lnTo>
                        <a:pt x="78" y="49"/>
                      </a:lnTo>
                      <a:lnTo>
                        <a:pt x="78" y="49"/>
                      </a:lnTo>
                      <a:lnTo>
                        <a:pt x="81" y="52"/>
                      </a:lnTo>
                      <a:lnTo>
                        <a:pt x="78" y="58"/>
                      </a:lnTo>
                      <a:lnTo>
                        <a:pt x="78" y="58"/>
                      </a:lnTo>
                      <a:lnTo>
                        <a:pt x="74" y="58"/>
                      </a:lnTo>
                      <a:lnTo>
                        <a:pt x="74" y="58"/>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77" name="Freeform 191">
                  <a:extLst>
                    <a:ext uri="{FF2B5EF4-FFF2-40B4-BE49-F238E27FC236}">
                      <a16:creationId xmlns:a16="http://schemas.microsoft.com/office/drawing/2014/main" id="{C9C15331-F0D8-4A9F-9F69-A9D7B1C1B7BA}"/>
                    </a:ext>
                  </a:extLst>
                </p:cNvPr>
                <p:cNvSpPr>
                  <a:spLocks/>
                </p:cNvSpPr>
                <p:nvPr userDrawn="1"/>
              </p:nvSpPr>
              <p:spPr bwMode="auto">
                <a:xfrm>
                  <a:off x="6925797" y="345648"/>
                  <a:ext cx="77886" cy="55770"/>
                </a:xfrm>
                <a:custGeom>
                  <a:avLst/>
                  <a:gdLst>
                    <a:gd name="T0" fmla="*/ 7 w 81"/>
                    <a:gd name="T1" fmla="*/ 58 h 58"/>
                    <a:gd name="T2" fmla="*/ 7 w 81"/>
                    <a:gd name="T3" fmla="*/ 58 h 58"/>
                    <a:gd name="T4" fmla="*/ 0 w 81"/>
                    <a:gd name="T5" fmla="*/ 58 h 58"/>
                    <a:gd name="T6" fmla="*/ 0 w 81"/>
                    <a:gd name="T7" fmla="*/ 58 h 58"/>
                    <a:gd name="T8" fmla="*/ 0 w 81"/>
                    <a:gd name="T9" fmla="*/ 52 h 58"/>
                    <a:gd name="T10" fmla="*/ 4 w 81"/>
                    <a:gd name="T11" fmla="*/ 49 h 58"/>
                    <a:gd name="T12" fmla="*/ 72 w 81"/>
                    <a:gd name="T13" fmla="*/ 0 h 58"/>
                    <a:gd name="T14" fmla="*/ 72 w 81"/>
                    <a:gd name="T15" fmla="*/ 0 h 58"/>
                    <a:gd name="T16" fmla="*/ 75 w 81"/>
                    <a:gd name="T17" fmla="*/ 0 h 58"/>
                    <a:gd name="T18" fmla="*/ 81 w 81"/>
                    <a:gd name="T19" fmla="*/ 0 h 58"/>
                    <a:gd name="T20" fmla="*/ 81 w 81"/>
                    <a:gd name="T21" fmla="*/ 0 h 58"/>
                    <a:gd name="T22" fmla="*/ 81 w 81"/>
                    <a:gd name="T23" fmla="*/ 7 h 58"/>
                    <a:gd name="T24" fmla="*/ 78 w 81"/>
                    <a:gd name="T25" fmla="*/ 10 h 58"/>
                    <a:gd name="T26" fmla="*/ 10 w 81"/>
                    <a:gd name="T27" fmla="*/ 58 h 58"/>
                    <a:gd name="T28" fmla="*/ 10 w 81"/>
                    <a:gd name="T29" fmla="*/ 58 h 58"/>
                    <a:gd name="T30" fmla="*/ 7 w 81"/>
                    <a:gd name="T31" fmla="*/ 58 h 58"/>
                    <a:gd name="T32" fmla="*/ 7 w 81"/>
                    <a:gd name="T3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58">
                      <a:moveTo>
                        <a:pt x="7" y="58"/>
                      </a:moveTo>
                      <a:lnTo>
                        <a:pt x="7" y="58"/>
                      </a:lnTo>
                      <a:lnTo>
                        <a:pt x="0" y="58"/>
                      </a:lnTo>
                      <a:lnTo>
                        <a:pt x="0" y="58"/>
                      </a:lnTo>
                      <a:lnTo>
                        <a:pt x="0" y="52"/>
                      </a:lnTo>
                      <a:lnTo>
                        <a:pt x="4" y="49"/>
                      </a:lnTo>
                      <a:lnTo>
                        <a:pt x="72" y="0"/>
                      </a:lnTo>
                      <a:lnTo>
                        <a:pt x="72" y="0"/>
                      </a:lnTo>
                      <a:lnTo>
                        <a:pt x="75" y="0"/>
                      </a:lnTo>
                      <a:lnTo>
                        <a:pt x="81" y="0"/>
                      </a:lnTo>
                      <a:lnTo>
                        <a:pt x="81" y="0"/>
                      </a:lnTo>
                      <a:lnTo>
                        <a:pt x="81" y="7"/>
                      </a:lnTo>
                      <a:lnTo>
                        <a:pt x="78" y="10"/>
                      </a:lnTo>
                      <a:lnTo>
                        <a:pt x="10" y="58"/>
                      </a:lnTo>
                      <a:lnTo>
                        <a:pt x="10" y="58"/>
                      </a:lnTo>
                      <a:lnTo>
                        <a:pt x="7" y="58"/>
                      </a:lnTo>
                      <a:lnTo>
                        <a:pt x="7" y="58"/>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78" name="Freeform 192">
                  <a:extLst>
                    <a:ext uri="{FF2B5EF4-FFF2-40B4-BE49-F238E27FC236}">
                      <a16:creationId xmlns:a16="http://schemas.microsoft.com/office/drawing/2014/main" id="{02DF2270-FFF0-43BE-9B8B-1EBE98361C47}"/>
                    </a:ext>
                  </a:extLst>
                </p:cNvPr>
                <p:cNvSpPr>
                  <a:spLocks/>
                </p:cNvSpPr>
                <p:nvPr userDrawn="1"/>
              </p:nvSpPr>
              <p:spPr bwMode="auto">
                <a:xfrm>
                  <a:off x="6579040" y="595704"/>
                  <a:ext cx="118272" cy="115387"/>
                </a:xfrm>
                <a:custGeom>
                  <a:avLst/>
                  <a:gdLst>
                    <a:gd name="T0" fmla="*/ 123 w 123"/>
                    <a:gd name="T1" fmla="*/ 62 h 120"/>
                    <a:gd name="T2" fmla="*/ 123 w 123"/>
                    <a:gd name="T3" fmla="*/ 62 h 120"/>
                    <a:gd name="T4" fmla="*/ 123 w 123"/>
                    <a:gd name="T5" fmla="*/ 71 h 120"/>
                    <a:gd name="T6" fmla="*/ 119 w 123"/>
                    <a:gd name="T7" fmla="*/ 84 h 120"/>
                    <a:gd name="T8" fmla="*/ 113 w 123"/>
                    <a:gd name="T9" fmla="*/ 94 h 120"/>
                    <a:gd name="T10" fmla="*/ 106 w 123"/>
                    <a:gd name="T11" fmla="*/ 104 h 120"/>
                    <a:gd name="T12" fmla="*/ 97 w 123"/>
                    <a:gd name="T13" fmla="*/ 110 h 120"/>
                    <a:gd name="T14" fmla="*/ 87 w 123"/>
                    <a:gd name="T15" fmla="*/ 117 h 120"/>
                    <a:gd name="T16" fmla="*/ 74 w 123"/>
                    <a:gd name="T17" fmla="*/ 120 h 120"/>
                    <a:gd name="T18" fmla="*/ 61 w 123"/>
                    <a:gd name="T19" fmla="*/ 120 h 120"/>
                    <a:gd name="T20" fmla="*/ 61 w 123"/>
                    <a:gd name="T21" fmla="*/ 120 h 120"/>
                    <a:gd name="T22" fmla="*/ 51 w 123"/>
                    <a:gd name="T23" fmla="*/ 120 h 120"/>
                    <a:gd name="T24" fmla="*/ 38 w 123"/>
                    <a:gd name="T25" fmla="*/ 117 h 120"/>
                    <a:gd name="T26" fmla="*/ 29 w 123"/>
                    <a:gd name="T27" fmla="*/ 110 h 120"/>
                    <a:gd name="T28" fmla="*/ 19 w 123"/>
                    <a:gd name="T29" fmla="*/ 104 h 120"/>
                    <a:gd name="T30" fmla="*/ 13 w 123"/>
                    <a:gd name="T31" fmla="*/ 94 h 120"/>
                    <a:gd name="T32" fmla="*/ 6 w 123"/>
                    <a:gd name="T33" fmla="*/ 84 h 120"/>
                    <a:gd name="T34" fmla="*/ 3 w 123"/>
                    <a:gd name="T35" fmla="*/ 71 h 120"/>
                    <a:gd name="T36" fmla="*/ 0 w 123"/>
                    <a:gd name="T37" fmla="*/ 62 h 120"/>
                    <a:gd name="T38" fmla="*/ 0 w 123"/>
                    <a:gd name="T39" fmla="*/ 62 h 120"/>
                    <a:gd name="T40" fmla="*/ 3 w 123"/>
                    <a:gd name="T41" fmla="*/ 49 h 120"/>
                    <a:gd name="T42" fmla="*/ 6 w 123"/>
                    <a:gd name="T43" fmla="*/ 36 h 120"/>
                    <a:gd name="T44" fmla="*/ 13 w 123"/>
                    <a:gd name="T45" fmla="*/ 26 h 120"/>
                    <a:gd name="T46" fmla="*/ 19 w 123"/>
                    <a:gd name="T47" fmla="*/ 16 h 120"/>
                    <a:gd name="T48" fmla="*/ 29 w 123"/>
                    <a:gd name="T49" fmla="*/ 10 h 120"/>
                    <a:gd name="T50" fmla="*/ 38 w 123"/>
                    <a:gd name="T51" fmla="*/ 3 h 120"/>
                    <a:gd name="T52" fmla="*/ 51 w 123"/>
                    <a:gd name="T53" fmla="*/ 0 h 120"/>
                    <a:gd name="T54" fmla="*/ 61 w 123"/>
                    <a:gd name="T55" fmla="*/ 0 h 120"/>
                    <a:gd name="T56" fmla="*/ 61 w 123"/>
                    <a:gd name="T57" fmla="*/ 0 h 120"/>
                    <a:gd name="T58" fmla="*/ 74 w 123"/>
                    <a:gd name="T59" fmla="*/ 0 h 120"/>
                    <a:gd name="T60" fmla="*/ 87 w 123"/>
                    <a:gd name="T61" fmla="*/ 3 h 120"/>
                    <a:gd name="T62" fmla="*/ 97 w 123"/>
                    <a:gd name="T63" fmla="*/ 10 h 120"/>
                    <a:gd name="T64" fmla="*/ 106 w 123"/>
                    <a:gd name="T65" fmla="*/ 16 h 120"/>
                    <a:gd name="T66" fmla="*/ 113 w 123"/>
                    <a:gd name="T67" fmla="*/ 26 h 120"/>
                    <a:gd name="T68" fmla="*/ 119 w 123"/>
                    <a:gd name="T69" fmla="*/ 36 h 120"/>
                    <a:gd name="T70" fmla="*/ 123 w 123"/>
                    <a:gd name="T71" fmla="*/ 49 h 120"/>
                    <a:gd name="T72" fmla="*/ 123 w 123"/>
                    <a:gd name="T73" fmla="*/ 62 h 120"/>
                    <a:gd name="T74" fmla="*/ 123 w 123"/>
                    <a:gd name="T7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20">
                      <a:moveTo>
                        <a:pt x="123" y="62"/>
                      </a:moveTo>
                      <a:lnTo>
                        <a:pt x="123" y="62"/>
                      </a:lnTo>
                      <a:lnTo>
                        <a:pt x="123" y="71"/>
                      </a:lnTo>
                      <a:lnTo>
                        <a:pt x="119" y="84"/>
                      </a:lnTo>
                      <a:lnTo>
                        <a:pt x="113" y="94"/>
                      </a:lnTo>
                      <a:lnTo>
                        <a:pt x="106" y="104"/>
                      </a:lnTo>
                      <a:lnTo>
                        <a:pt x="97" y="110"/>
                      </a:lnTo>
                      <a:lnTo>
                        <a:pt x="87" y="117"/>
                      </a:lnTo>
                      <a:lnTo>
                        <a:pt x="74" y="120"/>
                      </a:lnTo>
                      <a:lnTo>
                        <a:pt x="61" y="120"/>
                      </a:lnTo>
                      <a:lnTo>
                        <a:pt x="61" y="120"/>
                      </a:lnTo>
                      <a:lnTo>
                        <a:pt x="51" y="120"/>
                      </a:lnTo>
                      <a:lnTo>
                        <a:pt x="38" y="117"/>
                      </a:lnTo>
                      <a:lnTo>
                        <a:pt x="29" y="110"/>
                      </a:lnTo>
                      <a:lnTo>
                        <a:pt x="19" y="104"/>
                      </a:lnTo>
                      <a:lnTo>
                        <a:pt x="13" y="94"/>
                      </a:lnTo>
                      <a:lnTo>
                        <a:pt x="6" y="84"/>
                      </a:lnTo>
                      <a:lnTo>
                        <a:pt x="3" y="71"/>
                      </a:lnTo>
                      <a:lnTo>
                        <a:pt x="0" y="62"/>
                      </a:lnTo>
                      <a:lnTo>
                        <a:pt x="0" y="62"/>
                      </a:lnTo>
                      <a:lnTo>
                        <a:pt x="3" y="49"/>
                      </a:lnTo>
                      <a:lnTo>
                        <a:pt x="6" y="36"/>
                      </a:lnTo>
                      <a:lnTo>
                        <a:pt x="13" y="26"/>
                      </a:lnTo>
                      <a:lnTo>
                        <a:pt x="19" y="16"/>
                      </a:lnTo>
                      <a:lnTo>
                        <a:pt x="29" y="10"/>
                      </a:lnTo>
                      <a:lnTo>
                        <a:pt x="38" y="3"/>
                      </a:lnTo>
                      <a:lnTo>
                        <a:pt x="51" y="0"/>
                      </a:lnTo>
                      <a:lnTo>
                        <a:pt x="61" y="0"/>
                      </a:lnTo>
                      <a:lnTo>
                        <a:pt x="61" y="0"/>
                      </a:lnTo>
                      <a:lnTo>
                        <a:pt x="74" y="0"/>
                      </a:lnTo>
                      <a:lnTo>
                        <a:pt x="87" y="3"/>
                      </a:lnTo>
                      <a:lnTo>
                        <a:pt x="97" y="10"/>
                      </a:lnTo>
                      <a:lnTo>
                        <a:pt x="106" y="16"/>
                      </a:lnTo>
                      <a:lnTo>
                        <a:pt x="113" y="26"/>
                      </a:lnTo>
                      <a:lnTo>
                        <a:pt x="119" y="36"/>
                      </a:lnTo>
                      <a:lnTo>
                        <a:pt x="123" y="49"/>
                      </a:lnTo>
                      <a:lnTo>
                        <a:pt x="123" y="62"/>
                      </a:lnTo>
                      <a:lnTo>
                        <a:pt x="123" y="62"/>
                      </a:lnTo>
                      <a:close/>
                    </a:path>
                  </a:pathLst>
                </a:custGeom>
                <a:solidFill>
                  <a:srgbClr val="35C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79" name="Freeform 193">
                  <a:extLst>
                    <a:ext uri="{FF2B5EF4-FFF2-40B4-BE49-F238E27FC236}">
                      <a16:creationId xmlns:a16="http://schemas.microsoft.com/office/drawing/2014/main" id="{50C4BF36-A055-4D9F-8BA5-74DE6DF53D01}"/>
                    </a:ext>
                  </a:extLst>
                </p:cNvPr>
                <p:cNvSpPr>
                  <a:spLocks noEditPoints="1"/>
                </p:cNvSpPr>
                <p:nvPr userDrawn="1"/>
              </p:nvSpPr>
              <p:spPr bwMode="auto">
                <a:xfrm>
                  <a:off x="6575193" y="589934"/>
                  <a:ext cx="127887" cy="126926"/>
                </a:xfrm>
                <a:custGeom>
                  <a:avLst/>
                  <a:gdLst>
                    <a:gd name="T0" fmla="*/ 65 w 133"/>
                    <a:gd name="T1" fmla="*/ 132 h 132"/>
                    <a:gd name="T2" fmla="*/ 39 w 133"/>
                    <a:gd name="T3" fmla="*/ 129 h 132"/>
                    <a:gd name="T4" fmla="*/ 20 w 133"/>
                    <a:gd name="T5" fmla="*/ 113 h 132"/>
                    <a:gd name="T6" fmla="*/ 4 w 133"/>
                    <a:gd name="T7" fmla="*/ 94 h 132"/>
                    <a:gd name="T8" fmla="*/ 0 w 133"/>
                    <a:gd name="T9" fmla="*/ 68 h 132"/>
                    <a:gd name="T10" fmla="*/ 0 w 133"/>
                    <a:gd name="T11" fmla="*/ 52 h 132"/>
                    <a:gd name="T12" fmla="*/ 10 w 133"/>
                    <a:gd name="T13" fmla="*/ 29 h 132"/>
                    <a:gd name="T14" fmla="*/ 29 w 133"/>
                    <a:gd name="T15" fmla="*/ 9 h 132"/>
                    <a:gd name="T16" fmla="*/ 52 w 133"/>
                    <a:gd name="T17" fmla="*/ 0 h 132"/>
                    <a:gd name="T18" fmla="*/ 65 w 133"/>
                    <a:gd name="T19" fmla="*/ 0 h 132"/>
                    <a:gd name="T20" fmla="*/ 91 w 133"/>
                    <a:gd name="T21" fmla="*/ 3 h 132"/>
                    <a:gd name="T22" fmla="*/ 114 w 133"/>
                    <a:gd name="T23" fmla="*/ 19 h 132"/>
                    <a:gd name="T24" fmla="*/ 127 w 133"/>
                    <a:gd name="T25" fmla="*/ 42 h 132"/>
                    <a:gd name="T26" fmla="*/ 133 w 133"/>
                    <a:gd name="T27" fmla="*/ 68 h 132"/>
                    <a:gd name="T28" fmla="*/ 133 w 133"/>
                    <a:gd name="T29" fmla="*/ 81 h 132"/>
                    <a:gd name="T30" fmla="*/ 123 w 133"/>
                    <a:gd name="T31" fmla="*/ 103 h 132"/>
                    <a:gd name="T32" fmla="*/ 104 w 133"/>
                    <a:gd name="T33" fmla="*/ 123 h 132"/>
                    <a:gd name="T34" fmla="*/ 81 w 133"/>
                    <a:gd name="T35" fmla="*/ 132 h 132"/>
                    <a:gd name="T36" fmla="*/ 65 w 133"/>
                    <a:gd name="T37" fmla="*/ 132 h 132"/>
                    <a:gd name="T38" fmla="*/ 65 w 133"/>
                    <a:gd name="T39" fmla="*/ 13 h 132"/>
                    <a:gd name="T40" fmla="*/ 46 w 133"/>
                    <a:gd name="T41" fmla="*/ 16 h 132"/>
                    <a:gd name="T42" fmla="*/ 26 w 133"/>
                    <a:gd name="T43" fmla="*/ 29 h 132"/>
                    <a:gd name="T44" fmla="*/ 17 w 133"/>
                    <a:gd name="T45" fmla="*/ 45 h 132"/>
                    <a:gd name="T46" fmla="*/ 10 w 133"/>
                    <a:gd name="T47" fmla="*/ 68 h 132"/>
                    <a:gd name="T48" fmla="*/ 13 w 133"/>
                    <a:gd name="T49" fmla="*/ 77 h 132"/>
                    <a:gd name="T50" fmla="*/ 20 w 133"/>
                    <a:gd name="T51" fmla="*/ 97 h 132"/>
                    <a:gd name="T52" fmla="*/ 36 w 133"/>
                    <a:gd name="T53" fmla="*/ 113 h 132"/>
                    <a:gd name="T54" fmla="*/ 55 w 133"/>
                    <a:gd name="T55" fmla="*/ 120 h 132"/>
                    <a:gd name="T56" fmla="*/ 65 w 133"/>
                    <a:gd name="T57" fmla="*/ 123 h 132"/>
                    <a:gd name="T58" fmla="*/ 88 w 133"/>
                    <a:gd name="T59" fmla="*/ 116 h 132"/>
                    <a:gd name="T60" fmla="*/ 104 w 133"/>
                    <a:gd name="T61" fmla="*/ 107 h 132"/>
                    <a:gd name="T62" fmla="*/ 117 w 133"/>
                    <a:gd name="T63" fmla="*/ 87 h 132"/>
                    <a:gd name="T64" fmla="*/ 120 w 133"/>
                    <a:gd name="T65" fmla="*/ 68 h 132"/>
                    <a:gd name="T66" fmla="*/ 120 w 133"/>
                    <a:gd name="T67" fmla="*/ 55 h 132"/>
                    <a:gd name="T68" fmla="*/ 110 w 133"/>
                    <a:gd name="T69" fmla="*/ 35 h 132"/>
                    <a:gd name="T70" fmla="*/ 97 w 133"/>
                    <a:gd name="T71" fmla="*/ 22 h 132"/>
                    <a:gd name="T72" fmla="*/ 78 w 133"/>
                    <a:gd name="T73" fmla="*/ 13 h 132"/>
                    <a:gd name="T74" fmla="*/ 65 w 133"/>
                    <a:gd name="T75" fmla="*/ 1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65" y="132"/>
                      </a:moveTo>
                      <a:lnTo>
                        <a:pt x="65" y="132"/>
                      </a:lnTo>
                      <a:lnTo>
                        <a:pt x="52" y="132"/>
                      </a:lnTo>
                      <a:lnTo>
                        <a:pt x="39" y="129"/>
                      </a:lnTo>
                      <a:lnTo>
                        <a:pt x="29" y="123"/>
                      </a:lnTo>
                      <a:lnTo>
                        <a:pt x="20" y="113"/>
                      </a:lnTo>
                      <a:lnTo>
                        <a:pt x="10" y="103"/>
                      </a:lnTo>
                      <a:lnTo>
                        <a:pt x="4" y="94"/>
                      </a:lnTo>
                      <a:lnTo>
                        <a:pt x="0" y="81"/>
                      </a:lnTo>
                      <a:lnTo>
                        <a:pt x="0" y="68"/>
                      </a:lnTo>
                      <a:lnTo>
                        <a:pt x="0" y="68"/>
                      </a:lnTo>
                      <a:lnTo>
                        <a:pt x="0" y="52"/>
                      </a:lnTo>
                      <a:lnTo>
                        <a:pt x="4" y="42"/>
                      </a:lnTo>
                      <a:lnTo>
                        <a:pt x="10" y="29"/>
                      </a:lnTo>
                      <a:lnTo>
                        <a:pt x="20" y="19"/>
                      </a:lnTo>
                      <a:lnTo>
                        <a:pt x="29" y="9"/>
                      </a:lnTo>
                      <a:lnTo>
                        <a:pt x="39" y="3"/>
                      </a:lnTo>
                      <a:lnTo>
                        <a:pt x="52" y="0"/>
                      </a:lnTo>
                      <a:lnTo>
                        <a:pt x="65" y="0"/>
                      </a:lnTo>
                      <a:lnTo>
                        <a:pt x="65" y="0"/>
                      </a:lnTo>
                      <a:lnTo>
                        <a:pt x="81" y="0"/>
                      </a:lnTo>
                      <a:lnTo>
                        <a:pt x="91" y="3"/>
                      </a:lnTo>
                      <a:lnTo>
                        <a:pt x="104" y="9"/>
                      </a:lnTo>
                      <a:lnTo>
                        <a:pt x="114" y="19"/>
                      </a:lnTo>
                      <a:lnTo>
                        <a:pt x="123" y="29"/>
                      </a:lnTo>
                      <a:lnTo>
                        <a:pt x="127" y="42"/>
                      </a:lnTo>
                      <a:lnTo>
                        <a:pt x="133" y="52"/>
                      </a:lnTo>
                      <a:lnTo>
                        <a:pt x="133" y="68"/>
                      </a:lnTo>
                      <a:lnTo>
                        <a:pt x="133" y="68"/>
                      </a:lnTo>
                      <a:lnTo>
                        <a:pt x="133" y="81"/>
                      </a:lnTo>
                      <a:lnTo>
                        <a:pt x="127" y="94"/>
                      </a:lnTo>
                      <a:lnTo>
                        <a:pt x="123" y="103"/>
                      </a:lnTo>
                      <a:lnTo>
                        <a:pt x="114" y="113"/>
                      </a:lnTo>
                      <a:lnTo>
                        <a:pt x="104" y="123"/>
                      </a:lnTo>
                      <a:lnTo>
                        <a:pt x="91" y="129"/>
                      </a:lnTo>
                      <a:lnTo>
                        <a:pt x="81" y="132"/>
                      </a:lnTo>
                      <a:lnTo>
                        <a:pt x="65" y="132"/>
                      </a:lnTo>
                      <a:lnTo>
                        <a:pt x="65" y="132"/>
                      </a:lnTo>
                      <a:close/>
                      <a:moveTo>
                        <a:pt x="65" y="13"/>
                      </a:moveTo>
                      <a:lnTo>
                        <a:pt x="65" y="13"/>
                      </a:lnTo>
                      <a:lnTo>
                        <a:pt x="55" y="13"/>
                      </a:lnTo>
                      <a:lnTo>
                        <a:pt x="46" y="16"/>
                      </a:lnTo>
                      <a:lnTo>
                        <a:pt x="36" y="22"/>
                      </a:lnTo>
                      <a:lnTo>
                        <a:pt x="26" y="29"/>
                      </a:lnTo>
                      <a:lnTo>
                        <a:pt x="20" y="35"/>
                      </a:lnTo>
                      <a:lnTo>
                        <a:pt x="17" y="45"/>
                      </a:lnTo>
                      <a:lnTo>
                        <a:pt x="13" y="55"/>
                      </a:lnTo>
                      <a:lnTo>
                        <a:pt x="10" y="68"/>
                      </a:lnTo>
                      <a:lnTo>
                        <a:pt x="10" y="68"/>
                      </a:lnTo>
                      <a:lnTo>
                        <a:pt x="13" y="77"/>
                      </a:lnTo>
                      <a:lnTo>
                        <a:pt x="17" y="87"/>
                      </a:lnTo>
                      <a:lnTo>
                        <a:pt x="20" y="97"/>
                      </a:lnTo>
                      <a:lnTo>
                        <a:pt x="26" y="107"/>
                      </a:lnTo>
                      <a:lnTo>
                        <a:pt x="36" y="113"/>
                      </a:lnTo>
                      <a:lnTo>
                        <a:pt x="46" y="116"/>
                      </a:lnTo>
                      <a:lnTo>
                        <a:pt x="55" y="120"/>
                      </a:lnTo>
                      <a:lnTo>
                        <a:pt x="65" y="123"/>
                      </a:lnTo>
                      <a:lnTo>
                        <a:pt x="65" y="123"/>
                      </a:lnTo>
                      <a:lnTo>
                        <a:pt x="78" y="120"/>
                      </a:lnTo>
                      <a:lnTo>
                        <a:pt x="88" y="116"/>
                      </a:lnTo>
                      <a:lnTo>
                        <a:pt x="97" y="113"/>
                      </a:lnTo>
                      <a:lnTo>
                        <a:pt x="104" y="107"/>
                      </a:lnTo>
                      <a:lnTo>
                        <a:pt x="110" y="97"/>
                      </a:lnTo>
                      <a:lnTo>
                        <a:pt x="117" y="87"/>
                      </a:lnTo>
                      <a:lnTo>
                        <a:pt x="120" y="77"/>
                      </a:lnTo>
                      <a:lnTo>
                        <a:pt x="120" y="68"/>
                      </a:lnTo>
                      <a:lnTo>
                        <a:pt x="120" y="68"/>
                      </a:lnTo>
                      <a:lnTo>
                        <a:pt x="120" y="55"/>
                      </a:lnTo>
                      <a:lnTo>
                        <a:pt x="117" y="45"/>
                      </a:lnTo>
                      <a:lnTo>
                        <a:pt x="110" y="35"/>
                      </a:lnTo>
                      <a:lnTo>
                        <a:pt x="104" y="29"/>
                      </a:lnTo>
                      <a:lnTo>
                        <a:pt x="97" y="22"/>
                      </a:lnTo>
                      <a:lnTo>
                        <a:pt x="88" y="16"/>
                      </a:lnTo>
                      <a:lnTo>
                        <a:pt x="78" y="13"/>
                      </a:lnTo>
                      <a:lnTo>
                        <a:pt x="65" y="13"/>
                      </a:lnTo>
                      <a:lnTo>
                        <a:pt x="65"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80" name="Freeform 194">
                  <a:extLst>
                    <a:ext uri="{FF2B5EF4-FFF2-40B4-BE49-F238E27FC236}">
                      <a16:creationId xmlns:a16="http://schemas.microsoft.com/office/drawing/2014/main" id="{4F675275-7A59-434D-81FA-5F9C7D62DCF5}"/>
                    </a:ext>
                  </a:extLst>
                </p:cNvPr>
                <p:cNvSpPr>
                  <a:spLocks/>
                </p:cNvSpPr>
                <p:nvPr userDrawn="1"/>
              </p:nvSpPr>
              <p:spPr bwMode="auto">
                <a:xfrm>
                  <a:off x="6603078" y="617820"/>
                  <a:ext cx="72117" cy="71155"/>
                </a:xfrm>
                <a:custGeom>
                  <a:avLst/>
                  <a:gdLst>
                    <a:gd name="T0" fmla="*/ 75 w 75"/>
                    <a:gd name="T1" fmla="*/ 39 h 74"/>
                    <a:gd name="T2" fmla="*/ 75 w 75"/>
                    <a:gd name="T3" fmla="*/ 39 h 74"/>
                    <a:gd name="T4" fmla="*/ 72 w 75"/>
                    <a:gd name="T5" fmla="*/ 52 h 74"/>
                    <a:gd name="T6" fmla="*/ 62 w 75"/>
                    <a:gd name="T7" fmla="*/ 65 h 74"/>
                    <a:gd name="T8" fmla="*/ 52 w 75"/>
                    <a:gd name="T9" fmla="*/ 71 h 74"/>
                    <a:gd name="T10" fmla="*/ 36 w 75"/>
                    <a:gd name="T11" fmla="*/ 74 h 74"/>
                    <a:gd name="T12" fmla="*/ 36 w 75"/>
                    <a:gd name="T13" fmla="*/ 74 h 74"/>
                    <a:gd name="T14" fmla="*/ 23 w 75"/>
                    <a:gd name="T15" fmla="*/ 71 h 74"/>
                    <a:gd name="T16" fmla="*/ 10 w 75"/>
                    <a:gd name="T17" fmla="*/ 65 h 74"/>
                    <a:gd name="T18" fmla="*/ 4 w 75"/>
                    <a:gd name="T19" fmla="*/ 52 h 74"/>
                    <a:gd name="T20" fmla="*/ 0 w 75"/>
                    <a:gd name="T21" fmla="*/ 39 h 74"/>
                    <a:gd name="T22" fmla="*/ 0 w 75"/>
                    <a:gd name="T23" fmla="*/ 39 h 74"/>
                    <a:gd name="T24" fmla="*/ 4 w 75"/>
                    <a:gd name="T25" fmla="*/ 23 h 74"/>
                    <a:gd name="T26" fmla="*/ 10 w 75"/>
                    <a:gd name="T27" fmla="*/ 13 h 74"/>
                    <a:gd name="T28" fmla="*/ 23 w 75"/>
                    <a:gd name="T29" fmla="*/ 3 h 74"/>
                    <a:gd name="T30" fmla="*/ 36 w 75"/>
                    <a:gd name="T31" fmla="*/ 0 h 74"/>
                    <a:gd name="T32" fmla="*/ 36 w 75"/>
                    <a:gd name="T33" fmla="*/ 0 h 74"/>
                    <a:gd name="T34" fmla="*/ 52 w 75"/>
                    <a:gd name="T35" fmla="*/ 3 h 74"/>
                    <a:gd name="T36" fmla="*/ 62 w 75"/>
                    <a:gd name="T37" fmla="*/ 13 h 74"/>
                    <a:gd name="T38" fmla="*/ 72 w 75"/>
                    <a:gd name="T39" fmla="*/ 23 h 74"/>
                    <a:gd name="T40" fmla="*/ 75 w 75"/>
                    <a:gd name="T41" fmla="*/ 39 h 74"/>
                    <a:gd name="T42" fmla="*/ 75 w 75"/>
                    <a:gd name="T43"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74">
                      <a:moveTo>
                        <a:pt x="75" y="39"/>
                      </a:moveTo>
                      <a:lnTo>
                        <a:pt x="75" y="39"/>
                      </a:lnTo>
                      <a:lnTo>
                        <a:pt x="72" y="52"/>
                      </a:lnTo>
                      <a:lnTo>
                        <a:pt x="62" y="65"/>
                      </a:lnTo>
                      <a:lnTo>
                        <a:pt x="52" y="71"/>
                      </a:lnTo>
                      <a:lnTo>
                        <a:pt x="36" y="74"/>
                      </a:lnTo>
                      <a:lnTo>
                        <a:pt x="36" y="74"/>
                      </a:lnTo>
                      <a:lnTo>
                        <a:pt x="23" y="71"/>
                      </a:lnTo>
                      <a:lnTo>
                        <a:pt x="10" y="65"/>
                      </a:lnTo>
                      <a:lnTo>
                        <a:pt x="4" y="52"/>
                      </a:lnTo>
                      <a:lnTo>
                        <a:pt x="0" y="39"/>
                      </a:lnTo>
                      <a:lnTo>
                        <a:pt x="0" y="39"/>
                      </a:lnTo>
                      <a:lnTo>
                        <a:pt x="4" y="23"/>
                      </a:lnTo>
                      <a:lnTo>
                        <a:pt x="10" y="13"/>
                      </a:lnTo>
                      <a:lnTo>
                        <a:pt x="23" y="3"/>
                      </a:lnTo>
                      <a:lnTo>
                        <a:pt x="36" y="0"/>
                      </a:lnTo>
                      <a:lnTo>
                        <a:pt x="36" y="0"/>
                      </a:lnTo>
                      <a:lnTo>
                        <a:pt x="52" y="3"/>
                      </a:lnTo>
                      <a:lnTo>
                        <a:pt x="62" y="13"/>
                      </a:lnTo>
                      <a:lnTo>
                        <a:pt x="72" y="23"/>
                      </a:lnTo>
                      <a:lnTo>
                        <a:pt x="75" y="39"/>
                      </a:lnTo>
                      <a:lnTo>
                        <a:pt x="75"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81" name="Freeform 195">
                  <a:extLst>
                    <a:ext uri="{FF2B5EF4-FFF2-40B4-BE49-F238E27FC236}">
                      <a16:creationId xmlns:a16="http://schemas.microsoft.com/office/drawing/2014/main" id="{D818BCCE-AB7E-45C7-9977-617D7C3CB482}"/>
                    </a:ext>
                  </a:extLst>
                </p:cNvPr>
                <p:cNvSpPr>
                  <a:spLocks noEditPoints="1"/>
                </p:cNvSpPr>
                <p:nvPr userDrawn="1"/>
              </p:nvSpPr>
              <p:spPr bwMode="auto">
                <a:xfrm>
                  <a:off x="6597309" y="611089"/>
                  <a:ext cx="83656" cy="84617"/>
                </a:xfrm>
                <a:custGeom>
                  <a:avLst/>
                  <a:gdLst>
                    <a:gd name="T0" fmla="*/ 42 w 87"/>
                    <a:gd name="T1" fmla="*/ 88 h 88"/>
                    <a:gd name="T2" fmla="*/ 42 w 87"/>
                    <a:gd name="T3" fmla="*/ 88 h 88"/>
                    <a:gd name="T4" fmla="*/ 26 w 87"/>
                    <a:gd name="T5" fmla="*/ 85 h 88"/>
                    <a:gd name="T6" fmla="*/ 13 w 87"/>
                    <a:gd name="T7" fmla="*/ 75 h 88"/>
                    <a:gd name="T8" fmla="*/ 3 w 87"/>
                    <a:gd name="T9" fmla="*/ 62 h 88"/>
                    <a:gd name="T10" fmla="*/ 0 w 87"/>
                    <a:gd name="T11" fmla="*/ 46 h 88"/>
                    <a:gd name="T12" fmla="*/ 0 w 87"/>
                    <a:gd name="T13" fmla="*/ 46 h 88"/>
                    <a:gd name="T14" fmla="*/ 3 w 87"/>
                    <a:gd name="T15" fmla="*/ 26 h 88"/>
                    <a:gd name="T16" fmla="*/ 13 w 87"/>
                    <a:gd name="T17" fmla="*/ 13 h 88"/>
                    <a:gd name="T18" fmla="*/ 26 w 87"/>
                    <a:gd name="T19" fmla="*/ 4 h 88"/>
                    <a:gd name="T20" fmla="*/ 42 w 87"/>
                    <a:gd name="T21" fmla="*/ 0 h 88"/>
                    <a:gd name="T22" fmla="*/ 42 w 87"/>
                    <a:gd name="T23" fmla="*/ 0 h 88"/>
                    <a:gd name="T24" fmla="*/ 58 w 87"/>
                    <a:gd name="T25" fmla="*/ 4 h 88"/>
                    <a:gd name="T26" fmla="*/ 74 w 87"/>
                    <a:gd name="T27" fmla="*/ 13 h 88"/>
                    <a:gd name="T28" fmla="*/ 84 w 87"/>
                    <a:gd name="T29" fmla="*/ 26 h 88"/>
                    <a:gd name="T30" fmla="*/ 87 w 87"/>
                    <a:gd name="T31" fmla="*/ 46 h 88"/>
                    <a:gd name="T32" fmla="*/ 87 w 87"/>
                    <a:gd name="T33" fmla="*/ 46 h 88"/>
                    <a:gd name="T34" fmla="*/ 84 w 87"/>
                    <a:gd name="T35" fmla="*/ 62 h 88"/>
                    <a:gd name="T36" fmla="*/ 74 w 87"/>
                    <a:gd name="T37" fmla="*/ 75 h 88"/>
                    <a:gd name="T38" fmla="*/ 58 w 87"/>
                    <a:gd name="T39" fmla="*/ 85 h 88"/>
                    <a:gd name="T40" fmla="*/ 42 w 87"/>
                    <a:gd name="T41" fmla="*/ 88 h 88"/>
                    <a:gd name="T42" fmla="*/ 42 w 87"/>
                    <a:gd name="T43" fmla="*/ 88 h 88"/>
                    <a:gd name="T44" fmla="*/ 42 w 87"/>
                    <a:gd name="T45" fmla="*/ 13 h 88"/>
                    <a:gd name="T46" fmla="*/ 42 w 87"/>
                    <a:gd name="T47" fmla="*/ 13 h 88"/>
                    <a:gd name="T48" fmla="*/ 32 w 87"/>
                    <a:gd name="T49" fmla="*/ 17 h 88"/>
                    <a:gd name="T50" fmla="*/ 23 w 87"/>
                    <a:gd name="T51" fmla="*/ 23 h 88"/>
                    <a:gd name="T52" fmla="*/ 16 w 87"/>
                    <a:gd name="T53" fmla="*/ 33 h 88"/>
                    <a:gd name="T54" fmla="*/ 13 w 87"/>
                    <a:gd name="T55" fmla="*/ 46 h 88"/>
                    <a:gd name="T56" fmla="*/ 13 w 87"/>
                    <a:gd name="T57" fmla="*/ 46 h 88"/>
                    <a:gd name="T58" fmla="*/ 16 w 87"/>
                    <a:gd name="T59" fmla="*/ 55 h 88"/>
                    <a:gd name="T60" fmla="*/ 23 w 87"/>
                    <a:gd name="T61" fmla="*/ 65 h 88"/>
                    <a:gd name="T62" fmla="*/ 32 w 87"/>
                    <a:gd name="T63" fmla="*/ 72 h 88"/>
                    <a:gd name="T64" fmla="*/ 42 w 87"/>
                    <a:gd name="T65" fmla="*/ 75 h 88"/>
                    <a:gd name="T66" fmla="*/ 42 w 87"/>
                    <a:gd name="T67" fmla="*/ 75 h 88"/>
                    <a:gd name="T68" fmla="*/ 55 w 87"/>
                    <a:gd name="T69" fmla="*/ 72 h 88"/>
                    <a:gd name="T70" fmla="*/ 65 w 87"/>
                    <a:gd name="T71" fmla="*/ 65 h 88"/>
                    <a:gd name="T72" fmla="*/ 71 w 87"/>
                    <a:gd name="T73" fmla="*/ 55 h 88"/>
                    <a:gd name="T74" fmla="*/ 74 w 87"/>
                    <a:gd name="T75" fmla="*/ 46 h 88"/>
                    <a:gd name="T76" fmla="*/ 74 w 87"/>
                    <a:gd name="T77" fmla="*/ 46 h 88"/>
                    <a:gd name="T78" fmla="*/ 71 w 87"/>
                    <a:gd name="T79" fmla="*/ 33 h 88"/>
                    <a:gd name="T80" fmla="*/ 65 w 87"/>
                    <a:gd name="T81" fmla="*/ 23 h 88"/>
                    <a:gd name="T82" fmla="*/ 55 w 87"/>
                    <a:gd name="T83" fmla="*/ 17 h 88"/>
                    <a:gd name="T84" fmla="*/ 42 w 87"/>
                    <a:gd name="T85" fmla="*/ 13 h 88"/>
                    <a:gd name="T86" fmla="*/ 42 w 87"/>
                    <a:gd name="T87" fmla="*/ 1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88">
                      <a:moveTo>
                        <a:pt x="42" y="88"/>
                      </a:moveTo>
                      <a:lnTo>
                        <a:pt x="42" y="88"/>
                      </a:lnTo>
                      <a:lnTo>
                        <a:pt x="26" y="85"/>
                      </a:lnTo>
                      <a:lnTo>
                        <a:pt x="13" y="75"/>
                      </a:lnTo>
                      <a:lnTo>
                        <a:pt x="3" y="62"/>
                      </a:lnTo>
                      <a:lnTo>
                        <a:pt x="0" y="46"/>
                      </a:lnTo>
                      <a:lnTo>
                        <a:pt x="0" y="46"/>
                      </a:lnTo>
                      <a:lnTo>
                        <a:pt x="3" y="26"/>
                      </a:lnTo>
                      <a:lnTo>
                        <a:pt x="13" y="13"/>
                      </a:lnTo>
                      <a:lnTo>
                        <a:pt x="26" y="4"/>
                      </a:lnTo>
                      <a:lnTo>
                        <a:pt x="42" y="0"/>
                      </a:lnTo>
                      <a:lnTo>
                        <a:pt x="42" y="0"/>
                      </a:lnTo>
                      <a:lnTo>
                        <a:pt x="58" y="4"/>
                      </a:lnTo>
                      <a:lnTo>
                        <a:pt x="74" y="13"/>
                      </a:lnTo>
                      <a:lnTo>
                        <a:pt x="84" y="26"/>
                      </a:lnTo>
                      <a:lnTo>
                        <a:pt x="87" y="46"/>
                      </a:lnTo>
                      <a:lnTo>
                        <a:pt x="87" y="46"/>
                      </a:lnTo>
                      <a:lnTo>
                        <a:pt x="84" y="62"/>
                      </a:lnTo>
                      <a:lnTo>
                        <a:pt x="74" y="75"/>
                      </a:lnTo>
                      <a:lnTo>
                        <a:pt x="58" y="85"/>
                      </a:lnTo>
                      <a:lnTo>
                        <a:pt x="42" y="88"/>
                      </a:lnTo>
                      <a:lnTo>
                        <a:pt x="42" y="88"/>
                      </a:lnTo>
                      <a:close/>
                      <a:moveTo>
                        <a:pt x="42" y="13"/>
                      </a:moveTo>
                      <a:lnTo>
                        <a:pt x="42" y="13"/>
                      </a:lnTo>
                      <a:lnTo>
                        <a:pt x="32" y="17"/>
                      </a:lnTo>
                      <a:lnTo>
                        <a:pt x="23" y="23"/>
                      </a:lnTo>
                      <a:lnTo>
                        <a:pt x="16" y="33"/>
                      </a:lnTo>
                      <a:lnTo>
                        <a:pt x="13" y="46"/>
                      </a:lnTo>
                      <a:lnTo>
                        <a:pt x="13" y="46"/>
                      </a:lnTo>
                      <a:lnTo>
                        <a:pt x="16" y="55"/>
                      </a:lnTo>
                      <a:lnTo>
                        <a:pt x="23" y="65"/>
                      </a:lnTo>
                      <a:lnTo>
                        <a:pt x="32" y="72"/>
                      </a:lnTo>
                      <a:lnTo>
                        <a:pt x="42" y="75"/>
                      </a:lnTo>
                      <a:lnTo>
                        <a:pt x="42" y="75"/>
                      </a:lnTo>
                      <a:lnTo>
                        <a:pt x="55" y="72"/>
                      </a:lnTo>
                      <a:lnTo>
                        <a:pt x="65" y="65"/>
                      </a:lnTo>
                      <a:lnTo>
                        <a:pt x="71" y="55"/>
                      </a:lnTo>
                      <a:lnTo>
                        <a:pt x="74" y="46"/>
                      </a:lnTo>
                      <a:lnTo>
                        <a:pt x="74" y="46"/>
                      </a:lnTo>
                      <a:lnTo>
                        <a:pt x="71" y="33"/>
                      </a:lnTo>
                      <a:lnTo>
                        <a:pt x="65" y="23"/>
                      </a:lnTo>
                      <a:lnTo>
                        <a:pt x="55" y="17"/>
                      </a:lnTo>
                      <a:lnTo>
                        <a:pt x="42" y="13"/>
                      </a:lnTo>
                      <a:lnTo>
                        <a:pt x="42"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82" name="Freeform 196">
                  <a:extLst>
                    <a:ext uri="{FF2B5EF4-FFF2-40B4-BE49-F238E27FC236}">
                      <a16:creationId xmlns:a16="http://schemas.microsoft.com/office/drawing/2014/main" id="{BDA1F5E6-E8F5-4265-A561-CABDA79557E8}"/>
                    </a:ext>
                  </a:extLst>
                </p:cNvPr>
                <p:cNvSpPr>
                  <a:spLocks/>
                </p:cNvSpPr>
                <p:nvPr userDrawn="1"/>
              </p:nvSpPr>
              <p:spPr bwMode="auto">
                <a:xfrm>
                  <a:off x="6631925" y="636089"/>
                  <a:ext cx="12500" cy="22116"/>
                </a:xfrm>
                <a:custGeom>
                  <a:avLst/>
                  <a:gdLst>
                    <a:gd name="T0" fmla="*/ 6 w 13"/>
                    <a:gd name="T1" fmla="*/ 23 h 23"/>
                    <a:gd name="T2" fmla="*/ 6 w 13"/>
                    <a:gd name="T3" fmla="*/ 23 h 23"/>
                    <a:gd name="T4" fmla="*/ 3 w 13"/>
                    <a:gd name="T5" fmla="*/ 23 h 23"/>
                    <a:gd name="T6" fmla="*/ 0 w 13"/>
                    <a:gd name="T7" fmla="*/ 20 h 23"/>
                    <a:gd name="T8" fmla="*/ 0 w 13"/>
                    <a:gd name="T9" fmla="*/ 7 h 23"/>
                    <a:gd name="T10" fmla="*/ 0 w 13"/>
                    <a:gd name="T11" fmla="*/ 7 h 23"/>
                    <a:gd name="T12" fmla="*/ 3 w 13"/>
                    <a:gd name="T13" fmla="*/ 4 h 23"/>
                    <a:gd name="T14" fmla="*/ 6 w 13"/>
                    <a:gd name="T15" fmla="*/ 0 h 23"/>
                    <a:gd name="T16" fmla="*/ 6 w 13"/>
                    <a:gd name="T17" fmla="*/ 0 h 23"/>
                    <a:gd name="T18" fmla="*/ 13 w 13"/>
                    <a:gd name="T19" fmla="*/ 4 h 23"/>
                    <a:gd name="T20" fmla="*/ 13 w 13"/>
                    <a:gd name="T21" fmla="*/ 7 h 23"/>
                    <a:gd name="T22" fmla="*/ 13 w 13"/>
                    <a:gd name="T23" fmla="*/ 20 h 23"/>
                    <a:gd name="T24" fmla="*/ 13 w 13"/>
                    <a:gd name="T25" fmla="*/ 20 h 23"/>
                    <a:gd name="T26" fmla="*/ 13 w 13"/>
                    <a:gd name="T27" fmla="*/ 23 h 23"/>
                    <a:gd name="T28" fmla="*/ 6 w 13"/>
                    <a:gd name="T29" fmla="*/ 23 h 23"/>
                    <a:gd name="T30" fmla="*/ 6 w 13"/>
                    <a:gd name="T3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23">
                      <a:moveTo>
                        <a:pt x="6" y="23"/>
                      </a:moveTo>
                      <a:lnTo>
                        <a:pt x="6" y="23"/>
                      </a:lnTo>
                      <a:lnTo>
                        <a:pt x="3" y="23"/>
                      </a:lnTo>
                      <a:lnTo>
                        <a:pt x="0" y="20"/>
                      </a:lnTo>
                      <a:lnTo>
                        <a:pt x="0" y="7"/>
                      </a:lnTo>
                      <a:lnTo>
                        <a:pt x="0" y="7"/>
                      </a:lnTo>
                      <a:lnTo>
                        <a:pt x="3" y="4"/>
                      </a:lnTo>
                      <a:lnTo>
                        <a:pt x="6" y="0"/>
                      </a:lnTo>
                      <a:lnTo>
                        <a:pt x="6" y="0"/>
                      </a:lnTo>
                      <a:lnTo>
                        <a:pt x="13" y="4"/>
                      </a:lnTo>
                      <a:lnTo>
                        <a:pt x="13" y="7"/>
                      </a:lnTo>
                      <a:lnTo>
                        <a:pt x="13" y="20"/>
                      </a:lnTo>
                      <a:lnTo>
                        <a:pt x="13" y="20"/>
                      </a:lnTo>
                      <a:lnTo>
                        <a:pt x="13" y="23"/>
                      </a:lnTo>
                      <a:lnTo>
                        <a:pt x="6" y="23"/>
                      </a:lnTo>
                      <a:lnTo>
                        <a:pt x="6" y="2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83" name="Freeform 197">
                  <a:extLst>
                    <a:ext uri="{FF2B5EF4-FFF2-40B4-BE49-F238E27FC236}">
                      <a16:creationId xmlns:a16="http://schemas.microsoft.com/office/drawing/2014/main" id="{7F650DC3-BD92-4ED6-BF07-6C4F16246D97}"/>
                    </a:ext>
                  </a:extLst>
                </p:cNvPr>
                <p:cNvSpPr>
                  <a:spLocks/>
                </p:cNvSpPr>
                <p:nvPr userDrawn="1"/>
              </p:nvSpPr>
              <p:spPr bwMode="auto">
                <a:xfrm>
                  <a:off x="6631925" y="648589"/>
                  <a:ext cx="24039" cy="9616"/>
                </a:xfrm>
                <a:custGeom>
                  <a:avLst/>
                  <a:gdLst>
                    <a:gd name="T0" fmla="*/ 19 w 25"/>
                    <a:gd name="T1" fmla="*/ 10 h 10"/>
                    <a:gd name="T2" fmla="*/ 6 w 25"/>
                    <a:gd name="T3" fmla="*/ 10 h 10"/>
                    <a:gd name="T4" fmla="*/ 6 w 25"/>
                    <a:gd name="T5" fmla="*/ 10 h 10"/>
                    <a:gd name="T6" fmla="*/ 3 w 25"/>
                    <a:gd name="T7" fmla="*/ 10 h 10"/>
                    <a:gd name="T8" fmla="*/ 0 w 25"/>
                    <a:gd name="T9" fmla="*/ 7 h 10"/>
                    <a:gd name="T10" fmla="*/ 0 w 25"/>
                    <a:gd name="T11" fmla="*/ 7 h 10"/>
                    <a:gd name="T12" fmla="*/ 3 w 25"/>
                    <a:gd name="T13" fmla="*/ 0 h 10"/>
                    <a:gd name="T14" fmla="*/ 6 w 25"/>
                    <a:gd name="T15" fmla="*/ 0 h 10"/>
                    <a:gd name="T16" fmla="*/ 19 w 25"/>
                    <a:gd name="T17" fmla="*/ 0 h 10"/>
                    <a:gd name="T18" fmla="*/ 19 w 25"/>
                    <a:gd name="T19" fmla="*/ 0 h 10"/>
                    <a:gd name="T20" fmla="*/ 22 w 25"/>
                    <a:gd name="T21" fmla="*/ 0 h 10"/>
                    <a:gd name="T22" fmla="*/ 25 w 25"/>
                    <a:gd name="T23" fmla="*/ 7 h 10"/>
                    <a:gd name="T24" fmla="*/ 25 w 25"/>
                    <a:gd name="T25" fmla="*/ 7 h 10"/>
                    <a:gd name="T26" fmla="*/ 22 w 25"/>
                    <a:gd name="T27" fmla="*/ 10 h 10"/>
                    <a:gd name="T28" fmla="*/ 19 w 25"/>
                    <a:gd name="T29" fmla="*/ 10 h 10"/>
                    <a:gd name="T30" fmla="*/ 19 w 25"/>
                    <a:gd name="T3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0">
                      <a:moveTo>
                        <a:pt x="19" y="10"/>
                      </a:moveTo>
                      <a:lnTo>
                        <a:pt x="6" y="10"/>
                      </a:lnTo>
                      <a:lnTo>
                        <a:pt x="6" y="10"/>
                      </a:lnTo>
                      <a:lnTo>
                        <a:pt x="3" y="10"/>
                      </a:lnTo>
                      <a:lnTo>
                        <a:pt x="0" y="7"/>
                      </a:lnTo>
                      <a:lnTo>
                        <a:pt x="0" y="7"/>
                      </a:lnTo>
                      <a:lnTo>
                        <a:pt x="3" y="0"/>
                      </a:lnTo>
                      <a:lnTo>
                        <a:pt x="6" y="0"/>
                      </a:lnTo>
                      <a:lnTo>
                        <a:pt x="19" y="0"/>
                      </a:lnTo>
                      <a:lnTo>
                        <a:pt x="19" y="0"/>
                      </a:lnTo>
                      <a:lnTo>
                        <a:pt x="22" y="0"/>
                      </a:lnTo>
                      <a:lnTo>
                        <a:pt x="25" y="7"/>
                      </a:lnTo>
                      <a:lnTo>
                        <a:pt x="25" y="7"/>
                      </a:lnTo>
                      <a:lnTo>
                        <a:pt x="22" y="10"/>
                      </a:lnTo>
                      <a:lnTo>
                        <a:pt x="19" y="10"/>
                      </a:lnTo>
                      <a:lnTo>
                        <a:pt x="19" y="10"/>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84" name="Freeform 198">
                  <a:extLst>
                    <a:ext uri="{FF2B5EF4-FFF2-40B4-BE49-F238E27FC236}">
                      <a16:creationId xmlns:a16="http://schemas.microsoft.com/office/drawing/2014/main" id="{0C03AAC6-3D24-40A7-ABEC-379BD93566E5}"/>
                    </a:ext>
                  </a:extLst>
                </p:cNvPr>
                <p:cNvSpPr>
                  <a:spLocks/>
                </p:cNvSpPr>
                <p:nvPr userDrawn="1"/>
              </p:nvSpPr>
              <p:spPr bwMode="auto">
                <a:xfrm>
                  <a:off x="6803679" y="637232"/>
                  <a:ext cx="142311" cy="139426"/>
                </a:xfrm>
                <a:custGeom>
                  <a:avLst/>
                  <a:gdLst>
                    <a:gd name="T0" fmla="*/ 25 w 148"/>
                    <a:gd name="T1" fmla="*/ 0 h 145"/>
                    <a:gd name="T2" fmla="*/ 0 w 148"/>
                    <a:gd name="T3" fmla="*/ 22 h 145"/>
                    <a:gd name="T4" fmla="*/ 0 w 148"/>
                    <a:gd name="T5" fmla="*/ 145 h 145"/>
                    <a:gd name="T6" fmla="*/ 148 w 148"/>
                    <a:gd name="T7" fmla="*/ 145 h 145"/>
                    <a:gd name="T8" fmla="*/ 148 w 148"/>
                    <a:gd name="T9" fmla="*/ 0 h 145"/>
                    <a:gd name="T10" fmla="*/ 25 w 148"/>
                    <a:gd name="T11" fmla="*/ 0 h 145"/>
                  </a:gdLst>
                  <a:ahLst/>
                  <a:cxnLst>
                    <a:cxn ang="0">
                      <a:pos x="T0" y="T1"/>
                    </a:cxn>
                    <a:cxn ang="0">
                      <a:pos x="T2" y="T3"/>
                    </a:cxn>
                    <a:cxn ang="0">
                      <a:pos x="T4" y="T5"/>
                    </a:cxn>
                    <a:cxn ang="0">
                      <a:pos x="T6" y="T7"/>
                    </a:cxn>
                    <a:cxn ang="0">
                      <a:pos x="T8" y="T9"/>
                    </a:cxn>
                    <a:cxn ang="0">
                      <a:pos x="T10" y="T11"/>
                    </a:cxn>
                  </a:cxnLst>
                  <a:rect l="0" t="0" r="r" b="b"/>
                  <a:pathLst>
                    <a:path w="148" h="145">
                      <a:moveTo>
                        <a:pt x="25" y="0"/>
                      </a:moveTo>
                      <a:lnTo>
                        <a:pt x="0" y="22"/>
                      </a:lnTo>
                      <a:lnTo>
                        <a:pt x="0" y="145"/>
                      </a:lnTo>
                      <a:lnTo>
                        <a:pt x="148" y="145"/>
                      </a:lnTo>
                      <a:lnTo>
                        <a:pt x="148" y="0"/>
                      </a:lnTo>
                      <a:lnTo>
                        <a:pt x="25" y="0"/>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85" name="Freeform 199">
                  <a:extLst>
                    <a:ext uri="{FF2B5EF4-FFF2-40B4-BE49-F238E27FC236}">
                      <a16:creationId xmlns:a16="http://schemas.microsoft.com/office/drawing/2014/main" id="{F774C159-8E33-4EBE-84EF-38BBD4FEF71D}"/>
                    </a:ext>
                  </a:extLst>
                </p:cNvPr>
                <p:cNvSpPr>
                  <a:spLocks noEditPoints="1"/>
                </p:cNvSpPr>
                <p:nvPr userDrawn="1"/>
              </p:nvSpPr>
              <p:spPr bwMode="auto">
                <a:xfrm>
                  <a:off x="6799832" y="630501"/>
                  <a:ext cx="152888" cy="152888"/>
                </a:xfrm>
                <a:custGeom>
                  <a:avLst/>
                  <a:gdLst>
                    <a:gd name="T0" fmla="*/ 152 w 159"/>
                    <a:gd name="T1" fmla="*/ 159 h 159"/>
                    <a:gd name="T2" fmla="*/ 4 w 159"/>
                    <a:gd name="T3" fmla="*/ 159 h 159"/>
                    <a:gd name="T4" fmla="*/ 4 w 159"/>
                    <a:gd name="T5" fmla="*/ 159 h 159"/>
                    <a:gd name="T6" fmla="*/ 0 w 159"/>
                    <a:gd name="T7" fmla="*/ 156 h 159"/>
                    <a:gd name="T8" fmla="*/ 0 w 159"/>
                    <a:gd name="T9" fmla="*/ 152 h 159"/>
                    <a:gd name="T10" fmla="*/ 0 w 159"/>
                    <a:gd name="T11" fmla="*/ 29 h 159"/>
                    <a:gd name="T12" fmla="*/ 0 w 159"/>
                    <a:gd name="T13" fmla="*/ 29 h 159"/>
                    <a:gd name="T14" fmla="*/ 0 w 159"/>
                    <a:gd name="T15" fmla="*/ 26 h 159"/>
                    <a:gd name="T16" fmla="*/ 26 w 159"/>
                    <a:gd name="T17" fmla="*/ 0 h 159"/>
                    <a:gd name="T18" fmla="*/ 26 w 159"/>
                    <a:gd name="T19" fmla="*/ 0 h 159"/>
                    <a:gd name="T20" fmla="*/ 29 w 159"/>
                    <a:gd name="T21" fmla="*/ 0 h 159"/>
                    <a:gd name="T22" fmla="*/ 152 w 159"/>
                    <a:gd name="T23" fmla="*/ 0 h 159"/>
                    <a:gd name="T24" fmla="*/ 152 w 159"/>
                    <a:gd name="T25" fmla="*/ 0 h 159"/>
                    <a:gd name="T26" fmla="*/ 156 w 159"/>
                    <a:gd name="T27" fmla="*/ 0 h 159"/>
                    <a:gd name="T28" fmla="*/ 159 w 159"/>
                    <a:gd name="T29" fmla="*/ 7 h 159"/>
                    <a:gd name="T30" fmla="*/ 159 w 159"/>
                    <a:gd name="T31" fmla="*/ 152 h 159"/>
                    <a:gd name="T32" fmla="*/ 159 w 159"/>
                    <a:gd name="T33" fmla="*/ 152 h 159"/>
                    <a:gd name="T34" fmla="*/ 156 w 159"/>
                    <a:gd name="T35" fmla="*/ 156 h 159"/>
                    <a:gd name="T36" fmla="*/ 152 w 159"/>
                    <a:gd name="T37" fmla="*/ 159 h 159"/>
                    <a:gd name="T38" fmla="*/ 152 w 159"/>
                    <a:gd name="T39" fmla="*/ 159 h 159"/>
                    <a:gd name="T40" fmla="*/ 10 w 159"/>
                    <a:gd name="T41" fmla="*/ 146 h 159"/>
                    <a:gd name="T42" fmla="*/ 146 w 159"/>
                    <a:gd name="T43" fmla="*/ 146 h 159"/>
                    <a:gd name="T44" fmla="*/ 146 w 159"/>
                    <a:gd name="T45" fmla="*/ 10 h 159"/>
                    <a:gd name="T46" fmla="*/ 33 w 159"/>
                    <a:gd name="T47" fmla="*/ 10 h 159"/>
                    <a:gd name="T48" fmla="*/ 10 w 159"/>
                    <a:gd name="T49" fmla="*/ 33 h 159"/>
                    <a:gd name="T50" fmla="*/ 10 w 159"/>
                    <a:gd name="T51"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59">
                      <a:moveTo>
                        <a:pt x="152" y="159"/>
                      </a:moveTo>
                      <a:lnTo>
                        <a:pt x="4" y="159"/>
                      </a:lnTo>
                      <a:lnTo>
                        <a:pt x="4" y="159"/>
                      </a:lnTo>
                      <a:lnTo>
                        <a:pt x="0" y="156"/>
                      </a:lnTo>
                      <a:lnTo>
                        <a:pt x="0" y="152"/>
                      </a:lnTo>
                      <a:lnTo>
                        <a:pt x="0" y="29"/>
                      </a:lnTo>
                      <a:lnTo>
                        <a:pt x="0" y="29"/>
                      </a:lnTo>
                      <a:lnTo>
                        <a:pt x="0" y="26"/>
                      </a:lnTo>
                      <a:lnTo>
                        <a:pt x="26" y="0"/>
                      </a:lnTo>
                      <a:lnTo>
                        <a:pt x="26" y="0"/>
                      </a:lnTo>
                      <a:lnTo>
                        <a:pt x="29" y="0"/>
                      </a:lnTo>
                      <a:lnTo>
                        <a:pt x="152" y="0"/>
                      </a:lnTo>
                      <a:lnTo>
                        <a:pt x="152" y="0"/>
                      </a:lnTo>
                      <a:lnTo>
                        <a:pt x="156" y="0"/>
                      </a:lnTo>
                      <a:lnTo>
                        <a:pt x="159" y="7"/>
                      </a:lnTo>
                      <a:lnTo>
                        <a:pt x="159" y="152"/>
                      </a:lnTo>
                      <a:lnTo>
                        <a:pt x="159" y="152"/>
                      </a:lnTo>
                      <a:lnTo>
                        <a:pt x="156" y="156"/>
                      </a:lnTo>
                      <a:lnTo>
                        <a:pt x="152" y="159"/>
                      </a:lnTo>
                      <a:lnTo>
                        <a:pt x="152" y="159"/>
                      </a:lnTo>
                      <a:close/>
                      <a:moveTo>
                        <a:pt x="10" y="146"/>
                      </a:moveTo>
                      <a:lnTo>
                        <a:pt x="146" y="146"/>
                      </a:lnTo>
                      <a:lnTo>
                        <a:pt x="146" y="10"/>
                      </a:lnTo>
                      <a:lnTo>
                        <a:pt x="33" y="10"/>
                      </a:lnTo>
                      <a:lnTo>
                        <a:pt x="10" y="33"/>
                      </a:lnTo>
                      <a:lnTo>
                        <a:pt x="10"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86" name="Rectangle 200">
                  <a:extLst>
                    <a:ext uri="{FF2B5EF4-FFF2-40B4-BE49-F238E27FC236}">
                      <a16:creationId xmlns:a16="http://schemas.microsoft.com/office/drawing/2014/main" id="{96B9D6F6-7757-4E9E-A77D-3A6DCA92D4B6}"/>
                    </a:ext>
                  </a:extLst>
                </p:cNvPr>
                <p:cNvSpPr>
                  <a:spLocks noChangeArrowheads="1"/>
                </p:cNvSpPr>
                <p:nvPr userDrawn="1"/>
              </p:nvSpPr>
              <p:spPr bwMode="auto">
                <a:xfrm>
                  <a:off x="6852718" y="637232"/>
                  <a:ext cx="47116" cy="46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87" name="Freeform 201">
                  <a:extLst>
                    <a:ext uri="{FF2B5EF4-FFF2-40B4-BE49-F238E27FC236}">
                      <a16:creationId xmlns:a16="http://schemas.microsoft.com/office/drawing/2014/main" id="{5385FD02-DDDF-4C7C-9C38-7E4BCF7C7ACD}"/>
                    </a:ext>
                  </a:extLst>
                </p:cNvPr>
                <p:cNvSpPr>
                  <a:spLocks noEditPoints="1"/>
                </p:cNvSpPr>
                <p:nvPr userDrawn="1"/>
              </p:nvSpPr>
              <p:spPr bwMode="auto">
                <a:xfrm>
                  <a:off x="6846949" y="630501"/>
                  <a:ext cx="58655" cy="59617"/>
                </a:xfrm>
                <a:custGeom>
                  <a:avLst/>
                  <a:gdLst>
                    <a:gd name="T0" fmla="*/ 55 w 61"/>
                    <a:gd name="T1" fmla="*/ 62 h 62"/>
                    <a:gd name="T2" fmla="*/ 6 w 61"/>
                    <a:gd name="T3" fmla="*/ 62 h 62"/>
                    <a:gd name="T4" fmla="*/ 6 w 61"/>
                    <a:gd name="T5" fmla="*/ 62 h 62"/>
                    <a:gd name="T6" fmla="*/ 0 w 61"/>
                    <a:gd name="T7" fmla="*/ 59 h 62"/>
                    <a:gd name="T8" fmla="*/ 0 w 61"/>
                    <a:gd name="T9" fmla="*/ 55 h 62"/>
                    <a:gd name="T10" fmla="*/ 0 w 61"/>
                    <a:gd name="T11" fmla="*/ 7 h 62"/>
                    <a:gd name="T12" fmla="*/ 0 w 61"/>
                    <a:gd name="T13" fmla="*/ 7 h 62"/>
                    <a:gd name="T14" fmla="*/ 0 w 61"/>
                    <a:gd name="T15" fmla="*/ 0 h 62"/>
                    <a:gd name="T16" fmla="*/ 6 w 61"/>
                    <a:gd name="T17" fmla="*/ 0 h 62"/>
                    <a:gd name="T18" fmla="*/ 55 w 61"/>
                    <a:gd name="T19" fmla="*/ 0 h 62"/>
                    <a:gd name="T20" fmla="*/ 55 w 61"/>
                    <a:gd name="T21" fmla="*/ 0 h 62"/>
                    <a:gd name="T22" fmla="*/ 58 w 61"/>
                    <a:gd name="T23" fmla="*/ 0 h 62"/>
                    <a:gd name="T24" fmla="*/ 61 w 61"/>
                    <a:gd name="T25" fmla="*/ 7 h 62"/>
                    <a:gd name="T26" fmla="*/ 61 w 61"/>
                    <a:gd name="T27" fmla="*/ 55 h 62"/>
                    <a:gd name="T28" fmla="*/ 61 w 61"/>
                    <a:gd name="T29" fmla="*/ 55 h 62"/>
                    <a:gd name="T30" fmla="*/ 58 w 61"/>
                    <a:gd name="T31" fmla="*/ 59 h 62"/>
                    <a:gd name="T32" fmla="*/ 55 w 61"/>
                    <a:gd name="T33" fmla="*/ 62 h 62"/>
                    <a:gd name="T34" fmla="*/ 55 w 61"/>
                    <a:gd name="T35" fmla="*/ 62 h 62"/>
                    <a:gd name="T36" fmla="*/ 10 w 61"/>
                    <a:gd name="T37" fmla="*/ 49 h 62"/>
                    <a:gd name="T38" fmla="*/ 48 w 61"/>
                    <a:gd name="T39" fmla="*/ 49 h 62"/>
                    <a:gd name="T40" fmla="*/ 48 w 61"/>
                    <a:gd name="T41" fmla="*/ 10 h 62"/>
                    <a:gd name="T42" fmla="*/ 10 w 61"/>
                    <a:gd name="T43" fmla="*/ 10 h 62"/>
                    <a:gd name="T44" fmla="*/ 10 w 61"/>
                    <a:gd name="T45"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62">
                      <a:moveTo>
                        <a:pt x="55" y="62"/>
                      </a:moveTo>
                      <a:lnTo>
                        <a:pt x="6" y="62"/>
                      </a:lnTo>
                      <a:lnTo>
                        <a:pt x="6" y="62"/>
                      </a:lnTo>
                      <a:lnTo>
                        <a:pt x="0" y="59"/>
                      </a:lnTo>
                      <a:lnTo>
                        <a:pt x="0" y="55"/>
                      </a:lnTo>
                      <a:lnTo>
                        <a:pt x="0" y="7"/>
                      </a:lnTo>
                      <a:lnTo>
                        <a:pt x="0" y="7"/>
                      </a:lnTo>
                      <a:lnTo>
                        <a:pt x="0" y="0"/>
                      </a:lnTo>
                      <a:lnTo>
                        <a:pt x="6" y="0"/>
                      </a:lnTo>
                      <a:lnTo>
                        <a:pt x="55" y="0"/>
                      </a:lnTo>
                      <a:lnTo>
                        <a:pt x="55" y="0"/>
                      </a:lnTo>
                      <a:lnTo>
                        <a:pt x="58" y="0"/>
                      </a:lnTo>
                      <a:lnTo>
                        <a:pt x="61" y="7"/>
                      </a:lnTo>
                      <a:lnTo>
                        <a:pt x="61" y="55"/>
                      </a:lnTo>
                      <a:lnTo>
                        <a:pt x="61" y="55"/>
                      </a:lnTo>
                      <a:lnTo>
                        <a:pt x="58" y="59"/>
                      </a:lnTo>
                      <a:lnTo>
                        <a:pt x="55" y="62"/>
                      </a:lnTo>
                      <a:lnTo>
                        <a:pt x="55" y="62"/>
                      </a:lnTo>
                      <a:close/>
                      <a:moveTo>
                        <a:pt x="10" y="49"/>
                      </a:moveTo>
                      <a:lnTo>
                        <a:pt x="48" y="49"/>
                      </a:lnTo>
                      <a:lnTo>
                        <a:pt x="48" y="10"/>
                      </a:lnTo>
                      <a:lnTo>
                        <a:pt x="10" y="10"/>
                      </a:lnTo>
                      <a:lnTo>
                        <a:pt x="10"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88" name="Freeform 202">
                  <a:extLst>
                    <a:ext uri="{FF2B5EF4-FFF2-40B4-BE49-F238E27FC236}">
                      <a16:creationId xmlns:a16="http://schemas.microsoft.com/office/drawing/2014/main" id="{F5F5E27D-3E5C-4272-B9C6-0DCAE94B024D}"/>
                    </a:ext>
                  </a:extLst>
                </p:cNvPr>
                <p:cNvSpPr>
                  <a:spLocks noEditPoints="1"/>
                </p:cNvSpPr>
                <p:nvPr userDrawn="1"/>
              </p:nvSpPr>
              <p:spPr bwMode="auto">
                <a:xfrm>
                  <a:off x="6856564" y="699733"/>
                  <a:ext cx="36539" cy="36539"/>
                </a:xfrm>
                <a:custGeom>
                  <a:avLst/>
                  <a:gdLst>
                    <a:gd name="T0" fmla="*/ 19 w 38"/>
                    <a:gd name="T1" fmla="*/ 38 h 38"/>
                    <a:gd name="T2" fmla="*/ 19 w 38"/>
                    <a:gd name="T3" fmla="*/ 38 h 38"/>
                    <a:gd name="T4" fmla="*/ 13 w 38"/>
                    <a:gd name="T5" fmla="*/ 35 h 38"/>
                    <a:gd name="T6" fmla="*/ 6 w 38"/>
                    <a:gd name="T7" fmla="*/ 32 h 38"/>
                    <a:gd name="T8" fmla="*/ 3 w 38"/>
                    <a:gd name="T9" fmla="*/ 25 h 38"/>
                    <a:gd name="T10" fmla="*/ 0 w 38"/>
                    <a:gd name="T11" fmla="*/ 19 h 38"/>
                    <a:gd name="T12" fmla="*/ 0 w 38"/>
                    <a:gd name="T13" fmla="*/ 19 h 38"/>
                    <a:gd name="T14" fmla="*/ 3 w 38"/>
                    <a:gd name="T15" fmla="*/ 12 h 38"/>
                    <a:gd name="T16" fmla="*/ 6 w 38"/>
                    <a:gd name="T17" fmla="*/ 6 h 38"/>
                    <a:gd name="T18" fmla="*/ 13 w 38"/>
                    <a:gd name="T19" fmla="*/ 3 h 38"/>
                    <a:gd name="T20" fmla="*/ 19 w 38"/>
                    <a:gd name="T21" fmla="*/ 0 h 38"/>
                    <a:gd name="T22" fmla="*/ 19 w 38"/>
                    <a:gd name="T23" fmla="*/ 0 h 38"/>
                    <a:gd name="T24" fmla="*/ 25 w 38"/>
                    <a:gd name="T25" fmla="*/ 3 h 38"/>
                    <a:gd name="T26" fmla="*/ 32 w 38"/>
                    <a:gd name="T27" fmla="*/ 6 h 38"/>
                    <a:gd name="T28" fmla="*/ 35 w 38"/>
                    <a:gd name="T29" fmla="*/ 12 h 38"/>
                    <a:gd name="T30" fmla="*/ 38 w 38"/>
                    <a:gd name="T31" fmla="*/ 19 h 38"/>
                    <a:gd name="T32" fmla="*/ 38 w 38"/>
                    <a:gd name="T33" fmla="*/ 19 h 38"/>
                    <a:gd name="T34" fmla="*/ 35 w 38"/>
                    <a:gd name="T35" fmla="*/ 25 h 38"/>
                    <a:gd name="T36" fmla="*/ 32 w 38"/>
                    <a:gd name="T37" fmla="*/ 32 h 38"/>
                    <a:gd name="T38" fmla="*/ 25 w 38"/>
                    <a:gd name="T39" fmla="*/ 35 h 38"/>
                    <a:gd name="T40" fmla="*/ 19 w 38"/>
                    <a:gd name="T41" fmla="*/ 38 h 38"/>
                    <a:gd name="T42" fmla="*/ 19 w 38"/>
                    <a:gd name="T43" fmla="*/ 38 h 38"/>
                    <a:gd name="T44" fmla="*/ 19 w 38"/>
                    <a:gd name="T45" fmla="*/ 12 h 38"/>
                    <a:gd name="T46" fmla="*/ 19 w 38"/>
                    <a:gd name="T47" fmla="*/ 12 h 38"/>
                    <a:gd name="T48" fmla="*/ 16 w 38"/>
                    <a:gd name="T49" fmla="*/ 16 h 38"/>
                    <a:gd name="T50" fmla="*/ 13 w 38"/>
                    <a:gd name="T51" fmla="*/ 19 h 38"/>
                    <a:gd name="T52" fmla="*/ 13 w 38"/>
                    <a:gd name="T53" fmla="*/ 19 h 38"/>
                    <a:gd name="T54" fmla="*/ 16 w 38"/>
                    <a:gd name="T55" fmla="*/ 22 h 38"/>
                    <a:gd name="T56" fmla="*/ 19 w 38"/>
                    <a:gd name="T57" fmla="*/ 25 h 38"/>
                    <a:gd name="T58" fmla="*/ 19 w 38"/>
                    <a:gd name="T59" fmla="*/ 25 h 38"/>
                    <a:gd name="T60" fmla="*/ 22 w 38"/>
                    <a:gd name="T61" fmla="*/ 22 h 38"/>
                    <a:gd name="T62" fmla="*/ 25 w 38"/>
                    <a:gd name="T63" fmla="*/ 19 h 38"/>
                    <a:gd name="T64" fmla="*/ 25 w 38"/>
                    <a:gd name="T65" fmla="*/ 19 h 38"/>
                    <a:gd name="T66" fmla="*/ 22 w 38"/>
                    <a:gd name="T67" fmla="*/ 16 h 38"/>
                    <a:gd name="T68" fmla="*/ 19 w 38"/>
                    <a:gd name="T69" fmla="*/ 12 h 38"/>
                    <a:gd name="T70" fmla="*/ 19 w 38"/>
                    <a:gd name="T71"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38">
                      <a:moveTo>
                        <a:pt x="19" y="38"/>
                      </a:moveTo>
                      <a:lnTo>
                        <a:pt x="19" y="38"/>
                      </a:lnTo>
                      <a:lnTo>
                        <a:pt x="13" y="35"/>
                      </a:lnTo>
                      <a:lnTo>
                        <a:pt x="6" y="32"/>
                      </a:lnTo>
                      <a:lnTo>
                        <a:pt x="3" y="25"/>
                      </a:lnTo>
                      <a:lnTo>
                        <a:pt x="0" y="19"/>
                      </a:lnTo>
                      <a:lnTo>
                        <a:pt x="0" y="19"/>
                      </a:lnTo>
                      <a:lnTo>
                        <a:pt x="3" y="12"/>
                      </a:lnTo>
                      <a:lnTo>
                        <a:pt x="6" y="6"/>
                      </a:lnTo>
                      <a:lnTo>
                        <a:pt x="13" y="3"/>
                      </a:lnTo>
                      <a:lnTo>
                        <a:pt x="19" y="0"/>
                      </a:lnTo>
                      <a:lnTo>
                        <a:pt x="19" y="0"/>
                      </a:lnTo>
                      <a:lnTo>
                        <a:pt x="25" y="3"/>
                      </a:lnTo>
                      <a:lnTo>
                        <a:pt x="32" y="6"/>
                      </a:lnTo>
                      <a:lnTo>
                        <a:pt x="35" y="12"/>
                      </a:lnTo>
                      <a:lnTo>
                        <a:pt x="38" y="19"/>
                      </a:lnTo>
                      <a:lnTo>
                        <a:pt x="38" y="19"/>
                      </a:lnTo>
                      <a:lnTo>
                        <a:pt x="35" y="25"/>
                      </a:lnTo>
                      <a:lnTo>
                        <a:pt x="32" y="32"/>
                      </a:lnTo>
                      <a:lnTo>
                        <a:pt x="25" y="35"/>
                      </a:lnTo>
                      <a:lnTo>
                        <a:pt x="19" y="38"/>
                      </a:lnTo>
                      <a:lnTo>
                        <a:pt x="19" y="38"/>
                      </a:lnTo>
                      <a:close/>
                      <a:moveTo>
                        <a:pt x="19" y="12"/>
                      </a:moveTo>
                      <a:lnTo>
                        <a:pt x="19" y="12"/>
                      </a:lnTo>
                      <a:lnTo>
                        <a:pt x="16" y="16"/>
                      </a:lnTo>
                      <a:lnTo>
                        <a:pt x="13" y="19"/>
                      </a:lnTo>
                      <a:lnTo>
                        <a:pt x="13" y="19"/>
                      </a:lnTo>
                      <a:lnTo>
                        <a:pt x="16" y="22"/>
                      </a:lnTo>
                      <a:lnTo>
                        <a:pt x="19" y="25"/>
                      </a:lnTo>
                      <a:lnTo>
                        <a:pt x="19" y="25"/>
                      </a:lnTo>
                      <a:lnTo>
                        <a:pt x="22" y="22"/>
                      </a:lnTo>
                      <a:lnTo>
                        <a:pt x="25" y="19"/>
                      </a:lnTo>
                      <a:lnTo>
                        <a:pt x="25" y="19"/>
                      </a:lnTo>
                      <a:lnTo>
                        <a:pt x="22" y="16"/>
                      </a:lnTo>
                      <a:lnTo>
                        <a:pt x="19" y="12"/>
                      </a:lnTo>
                      <a:lnTo>
                        <a:pt x="1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89" name="Freeform 203">
                  <a:extLst>
                    <a:ext uri="{FF2B5EF4-FFF2-40B4-BE49-F238E27FC236}">
                      <a16:creationId xmlns:a16="http://schemas.microsoft.com/office/drawing/2014/main" id="{EB4F28BD-F251-4196-A22D-BA39EE60B945}"/>
                    </a:ext>
                  </a:extLst>
                </p:cNvPr>
                <p:cNvSpPr>
                  <a:spLocks/>
                </p:cNvSpPr>
                <p:nvPr userDrawn="1"/>
              </p:nvSpPr>
              <p:spPr bwMode="auto">
                <a:xfrm>
                  <a:off x="6846949" y="745888"/>
                  <a:ext cx="58655" cy="12500"/>
                </a:xfrm>
                <a:custGeom>
                  <a:avLst/>
                  <a:gdLst>
                    <a:gd name="T0" fmla="*/ 55 w 61"/>
                    <a:gd name="T1" fmla="*/ 13 h 13"/>
                    <a:gd name="T2" fmla="*/ 6 w 61"/>
                    <a:gd name="T3" fmla="*/ 13 h 13"/>
                    <a:gd name="T4" fmla="*/ 6 w 61"/>
                    <a:gd name="T5" fmla="*/ 13 h 13"/>
                    <a:gd name="T6" fmla="*/ 0 w 61"/>
                    <a:gd name="T7" fmla="*/ 13 h 13"/>
                    <a:gd name="T8" fmla="*/ 0 w 61"/>
                    <a:gd name="T9" fmla="*/ 7 h 13"/>
                    <a:gd name="T10" fmla="*/ 0 w 61"/>
                    <a:gd name="T11" fmla="*/ 7 h 13"/>
                    <a:gd name="T12" fmla="*/ 0 w 61"/>
                    <a:gd name="T13" fmla="*/ 3 h 13"/>
                    <a:gd name="T14" fmla="*/ 6 w 61"/>
                    <a:gd name="T15" fmla="*/ 0 h 13"/>
                    <a:gd name="T16" fmla="*/ 55 w 61"/>
                    <a:gd name="T17" fmla="*/ 0 h 13"/>
                    <a:gd name="T18" fmla="*/ 55 w 61"/>
                    <a:gd name="T19" fmla="*/ 0 h 13"/>
                    <a:gd name="T20" fmla="*/ 58 w 61"/>
                    <a:gd name="T21" fmla="*/ 3 h 13"/>
                    <a:gd name="T22" fmla="*/ 61 w 61"/>
                    <a:gd name="T23" fmla="*/ 7 h 13"/>
                    <a:gd name="T24" fmla="*/ 61 w 61"/>
                    <a:gd name="T25" fmla="*/ 7 h 13"/>
                    <a:gd name="T26" fmla="*/ 58 w 61"/>
                    <a:gd name="T27" fmla="*/ 13 h 13"/>
                    <a:gd name="T28" fmla="*/ 55 w 61"/>
                    <a:gd name="T29" fmla="*/ 13 h 13"/>
                    <a:gd name="T30" fmla="*/ 55 w 61"/>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13">
                      <a:moveTo>
                        <a:pt x="55" y="13"/>
                      </a:moveTo>
                      <a:lnTo>
                        <a:pt x="6" y="13"/>
                      </a:lnTo>
                      <a:lnTo>
                        <a:pt x="6" y="13"/>
                      </a:lnTo>
                      <a:lnTo>
                        <a:pt x="0" y="13"/>
                      </a:lnTo>
                      <a:lnTo>
                        <a:pt x="0" y="7"/>
                      </a:lnTo>
                      <a:lnTo>
                        <a:pt x="0" y="7"/>
                      </a:lnTo>
                      <a:lnTo>
                        <a:pt x="0" y="3"/>
                      </a:lnTo>
                      <a:lnTo>
                        <a:pt x="6" y="0"/>
                      </a:lnTo>
                      <a:lnTo>
                        <a:pt x="55" y="0"/>
                      </a:lnTo>
                      <a:lnTo>
                        <a:pt x="55" y="0"/>
                      </a:lnTo>
                      <a:lnTo>
                        <a:pt x="58" y="3"/>
                      </a:lnTo>
                      <a:lnTo>
                        <a:pt x="61" y="7"/>
                      </a:lnTo>
                      <a:lnTo>
                        <a:pt x="61" y="7"/>
                      </a:lnTo>
                      <a:lnTo>
                        <a:pt x="58" y="13"/>
                      </a:lnTo>
                      <a:lnTo>
                        <a:pt x="55" y="13"/>
                      </a:lnTo>
                      <a:lnTo>
                        <a:pt x="5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56790" name="Freeform 204">
                  <a:extLst>
                    <a:ext uri="{FF2B5EF4-FFF2-40B4-BE49-F238E27FC236}">
                      <a16:creationId xmlns:a16="http://schemas.microsoft.com/office/drawing/2014/main" id="{5631119C-3CBE-4A99-B8BD-FFF76464FA09}"/>
                    </a:ext>
                  </a:extLst>
                </p:cNvPr>
                <p:cNvSpPr>
                  <a:spLocks/>
                </p:cNvSpPr>
                <p:nvPr userDrawn="1"/>
              </p:nvSpPr>
              <p:spPr bwMode="auto">
                <a:xfrm>
                  <a:off x="7050800" y="607192"/>
                  <a:ext cx="139426" cy="143272"/>
                </a:xfrm>
                <a:custGeom>
                  <a:avLst/>
                  <a:gdLst>
                    <a:gd name="T0" fmla="*/ 145 w 145"/>
                    <a:gd name="T1" fmla="*/ 74 h 149"/>
                    <a:gd name="T2" fmla="*/ 145 w 145"/>
                    <a:gd name="T3" fmla="*/ 74 h 149"/>
                    <a:gd name="T4" fmla="*/ 145 w 145"/>
                    <a:gd name="T5" fmla="*/ 91 h 149"/>
                    <a:gd name="T6" fmla="*/ 139 w 145"/>
                    <a:gd name="T7" fmla="*/ 104 h 149"/>
                    <a:gd name="T8" fmla="*/ 132 w 145"/>
                    <a:gd name="T9" fmla="*/ 117 h 149"/>
                    <a:gd name="T10" fmla="*/ 123 w 145"/>
                    <a:gd name="T11" fmla="*/ 126 h 149"/>
                    <a:gd name="T12" fmla="*/ 113 w 145"/>
                    <a:gd name="T13" fmla="*/ 136 h 149"/>
                    <a:gd name="T14" fmla="*/ 100 w 145"/>
                    <a:gd name="T15" fmla="*/ 142 h 149"/>
                    <a:gd name="T16" fmla="*/ 87 w 145"/>
                    <a:gd name="T17" fmla="*/ 146 h 149"/>
                    <a:gd name="T18" fmla="*/ 71 w 145"/>
                    <a:gd name="T19" fmla="*/ 149 h 149"/>
                    <a:gd name="T20" fmla="*/ 71 w 145"/>
                    <a:gd name="T21" fmla="*/ 149 h 149"/>
                    <a:gd name="T22" fmla="*/ 58 w 145"/>
                    <a:gd name="T23" fmla="*/ 146 h 149"/>
                    <a:gd name="T24" fmla="*/ 45 w 145"/>
                    <a:gd name="T25" fmla="*/ 142 h 149"/>
                    <a:gd name="T26" fmla="*/ 32 w 145"/>
                    <a:gd name="T27" fmla="*/ 136 h 149"/>
                    <a:gd name="T28" fmla="*/ 19 w 145"/>
                    <a:gd name="T29" fmla="*/ 126 h 149"/>
                    <a:gd name="T30" fmla="*/ 13 w 145"/>
                    <a:gd name="T31" fmla="*/ 117 h 149"/>
                    <a:gd name="T32" fmla="*/ 3 w 145"/>
                    <a:gd name="T33" fmla="*/ 104 h 149"/>
                    <a:gd name="T34" fmla="*/ 0 w 145"/>
                    <a:gd name="T35" fmla="*/ 91 h 149"/>
                    <a:gd name="T36" fmla="*/ 0 w 145"/>
                    <a:gd name="T37" fmla="*/ 74 h 149"/>
                    <a:gd name="T38" fmla="*/ 0 w 145"/>
                    <a:gd name="T39" fmla="*/ 74 h 149"/>
                    <a:gd name="T40" fmla="*/ 0 w 145"/>
                    <a:gd name="T41" fmla="*/ 61 h 149"/>
                    <a:gd name="T42" fmla="*/ 3 w 145"/>
                    <a:gd name="T43" fmla="*/ 45 h 149"/>
                    <a:gd name="T44" fmla="*/ 13 w 145"/>
                    <a:gd name="T45" fmla="*/ 32 h 149"/>
                    <a:gd name="T46" fmla="*/ 19 w 145"/>
                    <a:gd name="T47" fmla="*/ 23 h 149"/>
                    <a:gd name="T48" fmla="*/ 32 w 145"/>
                    <a:gd name="T49" fmla="*/ 13 h 149"/>
                    <a:gd name="T50" fmla="*/ 45 w 145"/>
                    <a:gd name="T51" fmla="*/ 6 h 149"/>
                    <a:gd name="T52" fmla="*/ 58 w 145"/>
                    <a:gd name="T53" fmla="*/ 3 h 149"/>
                    <a:gd name="T54" fmla="*/ 71 w 145"/>
                    <a:gd name="T55" fmla="*/ 0 h 149"/>
                    <a:gd name="T56" fmla="*/ 71 w 145"/>
                    <a:gd name="T57" fmla="*/ 0 h 149"/>
                    <a:gd name="T58" fmla="*/ 87 w 145"/>
                    <a:gd name="T59" fmla="*/ 3 h 149"/>
                    <a:gd name="T60" fmla="*/ 100 w 145"/>
                    <a:gd name="T61" fmla="*/ 6 h 149"/>
                    <a:gd name="T62" fmla="*/ 113 w 145"/>
                    <a:gd name="T63" fmla="*/ 13 h 149"/>
                    <a:gd name="T64" fmla="*/ 123 w 145"/>
                    <a:gd name="T65" fmla="*/ 23 h 149"/>
                    <a:gd name="T66" fmla="*/ 132 w 145"/>
                    <a:gd name="T67" fmla="*/ 32 h 149"/>
                    <a:gd name="T68" fmla="*/ 139 w 145"/>
                    <a:gd name="T69" fmla="*/ 45 h 149"/>
                    <a:gd name="T70" fmla="*/ 145 w 145"/>
                    <a:gd name="T71" fmla="*/ 61 h 149"/>
                    <a:gd name="T72" fmla="*/ 145 w 145"/>
                    <a:gd name="T73" fmla="*/ 74 h 149"/>
                    <a:gd name="T74" fmla="*/ 145 w 145"/>
                    <a:gd name="T7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9">
                      <a:moveTo>
                        <a:pt x="145" y="74"/>
                      </a:moveTo>
                      <a:lnTo>
                        <a:pt x="145" y="74"/>
                      </a:lnTo>
                      <a:lnTo>
                        <a:pt x="145" y="91"/>
                      </a:lnTo>
                      <a:lnTo>
                        <a:pt x="139" y="104"/>
                      </a:lnTo>
                      <a:lnTo>
                        <a:pt x="132" y="117"/>
                      </a:lnTo>
                      <a:lnTo>
                        <a:pt x="123" y="126"/>
                      </a:lnTo>
                      <a:lnTo>
                        <a:pt x="113" y="136"/>
                      </a:lnTo>
                      <a:lnTo>
                        <a:pt x="100" y="142"/>
                      </a:lnTo>
                      <a:lnTo>
                        <a:pt x="87" y="146"/>
                      </a:lnTo>
                      <a:lnTo>
                        <a:pt x="71" y="149"/>
                      </a:lnTo>
                      <a:lnTo>
                        <a:pt x="71" y="149"/>
                      </a:lnTo>
                      <a:lnTo>
                        <a:pt x="58" y="146"/>
                      </a:lnTo>
                      <a:lnTo>
                        <a:pt x="45" y="142"/>
                      </a:lnTo>
                      <a:lnTo>
                        <a:pt x="32" y="136"/>
                      </a:lnTo>
                      <a:lnTo>
                        <a:pt x="19" y="126"/>
                      </a:lnTo>
                      <a:lnTo>
                        <a:pt x="13" y="117"/>
                      </a:lnTo>
                      <a:lnTo>
                        <a:pt x="3" y="104"/>
                      </a:lnTo>
                      <a:lnTo>
                        <a:pt x="0" y="91"/>
                      </a:lnTo>
                      <a:lnTo>
                        <a:pt x="0" y="74"/>
                      </a:lnTo>
                      <a:lnTo>
                        <a:pt x="0" y="74"/>
                      </a:lnTo>
                      <a:lnTo>
                        <a:pt x="0" y="61"/>
                      </a:lnTo>
                      <a:lnTo>
                        <a:pt x="3" y="45"/>
                      </a:lnTo>
                      <a:lnTo>
                        <a:pt x="13" y="32"/>
                      </a:lnTo>
                      <a:lnTo>
                        <a:pt x="19" y="23"/>
                      </a:lnTo>
                      <a:lnTo>
                        <a:pt x="32" y="13"/>
                      </a:lnTo>
                      <a:lnTo>
                        <a:pt x="45" y="6"/>
                      </a:lnTo>
                      <a:lnTo>
                        <a:pt x="58" y="3"/>
                      </a:lnTo>
                      <a:lnTo>
                        <a:pt x="71" y="0"/>
                      </a:lnTo>
                      <a:lnTo>
                        <a:pt x="71" y="0"/>
                      </a:lnTo>
                      <a:lnTo>
                        <a:pt x="87" y="3"/>
                      </a:lnTo>
                      <a:lnTo>
                        <a:pt x="100" y="6"/>
                      </a:lnTo>
                      <a:lnTo>
                        <a:pt x="113" y="13"/>
                      </a:lnTo>
                      <a:lnTo>
                        <a:pt x="123" y="23"/>
                      </a:lnTo>
                      <a:lnTo>
                        <a:pt x="132" y="32"/>
                      </a:lnTo>
                      <a:lnTo>
                        <a:pt x="139" y="45"/>
                      </a:lnTo>
                      <a:lnTo>
                        <a:pt x="145" y="61"/>
                      </a:lnTo>
                      <a:lnTo>
                        <a:pt x="145" y="74"/>
                      </a:lnTo>
                      <a:lnTo>
                        <a:pt x="145" y="74"/>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grpSp>
          <p:sp>
            <p:nvSpPr>
              <p:cNvPr id="135" name="Rectangle 206">
                <a:extLst>
                  <a:ext uri="{FF2B5EF4-FFF2-40B4-BE49-F238E27FC236}">
                    <a16:creationId xmlns:a16="http://schemas.microsoft.com/office/drawing/2014/main" id="{C6AA4494-D124-4130-B738-E696FF4DC8CA}"/>
                  </a:ext>
                </a:extLst>
              </p:cNvPr>
              <p:cNvSpPr>
                <a:spLocks noChangeArrowheads="1"/>
              </p:cNvSpPr>
              <p:nvPr userDrawn="1"/>
            </p:nvSpPr>
            <p:spPr bwMode="auto">
              <a:xfrm>
                <a:off x="7109454" y="772578"/>
                <a:ext cx="22116" cy="118272"/>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36" name="Freeform 207">
                <a:extLst>
                  <a:ext uri="{FF2B5EF4-FFF2-40B4-BE49-F238E27FC236}">
                    <a16:creationId xmlns:a16="http://schemas.microsoft.com/office/drawing/2014/main" id="{8A32942F-FAB8-423D-8E79-BE343EDFA3E8}"/>
                  </a:ext>
                </a:extLst>
              </p:cNvPr>
              <p:cNvSpPr>
                <a:spLocks/>
              </p:cNvSpPr>
              <p:nvPr userDrawn="1"/>
            </p:nvSpPr>
            <p:spPr bwMode="auto">
              <a:xfrm>
                <a:off x="7071953" y="632190"/>
                <a:ext cx="94233" cy="93271"/>
              </a:xfrm>
              <a:custGeom>
                <a:avLst/>
                <a:gdLst>
                  <a:gd name="T0" fmla="*/ 98 w 98"/>
                  <a:gd name="T1" fmla="*/ 48 h 97"/>
                  <a:gd name="T2" fmla="*/ 98 w 98"/>
                  <a:gd name="T3" fmla="*/ 48 h 97"/>
                  <a:gd name="T4" fmla="*/ 98 w 98"/>
                  <a:gd name="T5" fmla="*/ 58 h 97"/>
                  <a:gd name="T6" fmla="*/ 94 w 98"/>
                  <a:gd name="T7" fmla="*/ 68 h 97"/>
                  <a:gd name="T8" fmla="*/ 85 w 98"/>
                  <a:gd name="T9" fmla="*/ 84 h 97"/>
                  <a:gd name="T10" fmla="*/ 68 w 98"/>
                  <a:gd name="T11" fmla="*/ 94 h 97"/>
                  <a:gd name="T12" fmla="*/ 59 w 98"/>
                  <a:gd name="T13" fmla="*/ 97 h 97"/>
                  <a:gd name="T14" fmla="*/ 49 w 98"/>
                  <a:gd name="T15" fmla="*/ 97 h 97"/>
                  <a:gd name="T16" fmla="*/ 49 w 98"/>
                  <a:gd name="T17" fmla="*/ 97 h 97"/>
                  <a:gd name="T18" fmla="*/ 39 w 98"/>
                  <a:gd name="T19" fmla="*/ 97 h 97"/>
                  <a:gd name="T20" fmla="*/ 30 w 98"/>
                  <a:gd name="T21" fmla="*/ 94 h 97"/>
                  <a:gd name="T22" fmla="*/ 17 w 98"/>
                  <a:gd name="T23" fmla="*/ 84 h 97"/>
                  <a:gd name="T24" fmla="*/ 4 w 98"/>
                  <a:gd name="T25" fmla="*/ 68 h 97"/>
                  <a:gd name="T26" fmla="*/ 4 w 98"/>
                  <a:gd name="T27" fmla="*/ 58 h 97"/>
                  <a:gd name="T28" fmla="*/ 0 w 98"/>
                  <a:gd name="T29" fmla="*/ 48 h 97"/>
                  <a:gd name="T30" fmla="*/ 0 w 98"/>
                  <a:gd name="T31" fmla="*/ 48 h 97"/>
                  <a:gd name="T32" fmla="*/ 4 w 98"/>
                  <a:gd name="T33" fmla="*/ 39 h 97"/>
                  <a:gd name="T34" fmla="*/ 4 w 98"/>
                  <a:gd name="T35" fmla="*/ 29 h 97"/>
                  <a:gd name="T36" fmla="*/ 17 w 98"/>
                  <a:gd name="T37" fmla="*/ 13 h 97"/>
                  <a:gd name="T38" fmla="*/ 30 w 98"/>
                  <a:gd name="T39" fmla="*/ 3 h 97"/>
                  <a:gd name="T40" fmla="*/ 39 w 98"/>
                  <a:gd name="T41" fmla="*/ 0 h 97"/>
                  <a:gd name="T42" fmla="*/ 49 w 98"/>
                  <a:gd name="T43" fmla="*/ 0 h 97"/>
                  <a:gd name="T44" fmla="*/ 49 w 98"/>
                  <a:gd name="T45" fmla="*/ 0 h 97"/>
                  <a:gd name="T46" fmla="*/ 59 w 98"/>
                  <a:gd name="T47" fmla="*/ 0 h 97"/>
                  <a:gd name="T48" fmla="*/ 68 w 98"/>
                  <a:gd name="T49" fmla="*/ 3 h 97"/>
                  <a:gd name="T50" fmla="*/ 85 w 98"/>
                  <a:gd name="T51" fmla="*/ 13 h 97"/>
                  <a:gd name="T52" fmla="*/ 94 w 98"/>
                  <a:gd name="T53" fmla="*/ 29 h 97"/>
                  <a:gd name="T54" fmla="*/ 98 w 98"/>
                  <a:gd name="T55" fmla="*/ 39 h 97"/>
                  <a:gd name="T56" fmla="*/ 98 w 98"/>
                  <a:gd name="T57" fmla="*/ 48 h 97"/>
                  <a:gd name="T58" fmla="*/ 98 w 98"/>
                  <a:gd name="T59" fmla="*/ 4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97">
                    <a:moveTo>
                      <a:pt x="98" y="48"/>
                    </a:moveTo>
                    <a:lnTo>
                      <a:pt x="98" y="48"/>
                    </a:lnTo>
                    <a:lnTo>
                      <a:pt x="98" y="58"/>
                    </a:lnTo>
                    <a:lnTo>
                      <a:pt x="94" y="68"/>
                    </a:lnTo>
                    <a:lnTo>
                      <a:pt x="85" y="84"/>
                    </a:lnTo>
                    <a:lnTo>
                      <a:pt x="68" y="94"/>
                    </a:lnTo>
                    <a:lnTo>
                      <a:pt x="59" y="97"/>
                    </a:lnTo>
                    <a:lnTo>
                      <a:pt x="49" y="97"/>
                    </a:lnTo>
                    <a:lnTo>
                      <a:pt x="49" y="97"/>
                    </a:lnTo>
                    <a:lnTo>
                      <a:pt x="39" y="97"/>
                    </a:lnTo>
                    <a:lnTo>
                      <a:pt x="30" y="94"/>
                    </a:lnTo>
                    <a:lnTo>
                      <a:pt x="17" y="84"/>
                    </a:lnTo>
                    <a:lnTo>
                      <a:pt x="4" y="68"/>
                    </a:lnTo>
                    <a:lnTo>
                      <a:pt x="4" y="58"/>
                    </a:lnTo>
                    <a:lnTo>
                      <a:pt x="0" y="48"/>
                    </a:lnTo>
                    <a:lnTo>
                      <a:pt x="0" y="48"/>
                    </a:lnTo>
                    <a:lnTo>
                      <a:pt x="4" y="39"/>
                    </a:lnTo>
                    <a:lnTo>
                      <a:pt x="4" y="29"/>
                    </a:lnTo>
                    <a:lnTo>
                      <a:pt x="17" y="13"/>
                    </a:lnTo>
                    <a:lnTo>
                      <a:pt x="30" y="3"/>
                    </a:lnTo>
                    <a:lnTo>
                      <a:pt x="39" y="0"/>
                    </a:lnTo>
                    <a:lnTo>
                      <a:pt x="49" y="0"/>
                    </a:lnTo>
                    <a:lnTo>
                      <a:pt x="49" y="0"/>
                    </a:lnTo>
                    <a:lnTo>
                      <a:pt x="59" y="0"/>
                    </a:lnTo>
                    <a:lnTo>
                      <a:pt x="68" y="3"/>
                    </a:lnTo>
                    <a:lnTo>
                      <a:pt x="85" y="13"/>
                    </a:lnTo>
                    <a:lnTo>
                      <a:pt x="94" y="29"/>
                    </a:lnTo>
                    <a:lnTo>
                      <a:pt x="98" y="39"/>
                    </a:lnTo>
                    <a:lnTo>
                      <a:pt x="98" y="48"/>
                    </a:lnTo>
                    <a:lnTo>
                      <a:pt x="98" y="48"/>
                    </a:lnTo>
                    <a:close/>
                  </a:path>
                </a:pathLst>
              </a:custGeom>
              <a:solidFill>
                <a:srgbClr val="35C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37" name="Freeform 208">
                <a:extLst>
                  <a:ext uri="{FF2B5EF4-FFF2-40B4-BE49-F238E27FC236}">
                    <a16:creationId xmlns:a16="http://schemas.microsoft.com/office/drawing/2014/main" id="{9E503B55-1E8D-4653-9794-97EAB52D60A0}"/>
                  </a:ext>
                </a:extLst>
              </p:cNvPr>
              <p:cNvSpPr>
                <a:spLocks noEditPoints="1"/>
              </p:cNvSpPr>
              <p:nvPr userDrawn="1"/>
            </p:nvSpPr>
            <p:spPr bwMode="auto">
              <a:xfrm>
                <a:off x="7044069" y="604305"/>
                <a:ext cx="152888" cy="151926"/>
              </a:xfrm>
              <a:custGeom>
                <a:avLst/>
                <a:gdLst>
                  <a:gd name="T0" fmla="*/ 78 w 159"/>
                  <a:gd name="T1" fmla="*/ 158 h 158"/>
                  <a:gd name="T2" fmla="*/ 49 w 159"/>
                  <a:gd name="T3" fmla="*/ 152 h 158"/>
                  <a:gd name="T4" fmla="*/ 23 w 159"/>
                  <a:gd name="T5" fmla="*/ 132 h 158"/>
                  <a:gd name="T6" fmla="*/ 7 w 159"/>
                  <a:gd name="T7" fmla="*/ 110 h 158"/>
                  <a:gd name="T8" fmla="*/ 0 w 159"/>
                  <a:gd name="T9" fmla="*/ 77 h 158"/>
                  <a:gd name="T10" fmla="*/ 0 w 159"/>
                  <a:gd name="T11" fmla="*/ 61 h 158"/>
                  <a:gd name="T12" fmla="*/ 13 w 159"/>
                  <a:gd name="T13" fmla="*/ 32 h 158"/>
                  <a:gd name="T14" fmla="*/ 36 w 159"/>
                  <a:gd name="T15" fmla="*/ 13 h 158"/>
                  <a:gd name="T16" fmla="*/ 62 w 159"/>
                  <a:gd name="T17" fmla="*/ 0 h 158"/>
                  <a:gd name="T18" fmla="*/ 78 w 159"/>
                  <a:gd name="T19" fmla="*/ 0 h 158"/>
                  <a:gd name="T20" fmla="*/ 110 w 159"/>
                  <a:gd name="T21" fmla="*/ 6 h 158"/>
                  <a:gd name="T22" fmla="*/ 136 w 159"/>
                  <a:gd name="T23" fmla="*/ 22 h 158"/>
                  <a:gd name="T24" fmla="*/ 152 w 159"/>
                  <a:gd name="T25" fmla="*/ 48 h 158"/>
                  <a:gd name="T26" fmla="*/ 159 w 159"/>
                  <a:gd name="T27" fmla="*/ 77 h 158"/>
                  <a:gd name="T28" fmla="*/ 156 w 159"/>
                  <a:gd name="T29" fmla="*/ 94 h 158"/>
                  <a:gd name="T30" fmla="*/ 146 w 159"/>
                  <a:gd name="T31" fmla="*/ 123 h 158"/>
                  <a:gd name="T32" fmla="*/ 123 w 159"/>
                  <a:gd name="T33" fmla="*/ 142 h 158"/>
                  <a:gd name="T34" fmla="*/ 94 w 159"/>
                  <a:gd name="T35" fmla="*/ 155 h 158"/>
                  <a:gd name="T36" fmla="*/ 78 w 159"/>
                  <a:gd name="T37" fmla="*/ 158 h 158"/>
                  <a:gd name="T38" fmla="*/ 78 w 159"/>
                  <a:gd name="T39" fmla="*/ 9 h 158"/>
                  <a:gd name="T40" fmla="*/ 52 w 159"/>
                  <a:gd name="T41" fmla="*/ 16 h 158"/>
                  <a:gd name="T42" fmla="*/ 33 w 159"/>
                  <a:gd name="T43" fmla="*/ 29 h 158"/>
                  <a:gd name="T44" fmla="*/ 17 w 159"/>
                  <a:gd name="T45" fmla="*/ 52 h 158"/>
                  <a:gd name="T46" fmla="*/ 13 w 159"/>
                  <a:gd name="T47" fmla="*/ 77 h 158"/>
                  <a:gd name="T48" fmla="*/ 13 w 159"/>
                  <a:gd name="T49" fmla="*/ 90 h 158"/>
                  <a:gd name="T50" fmla="*/ 23 w 159"/>
                  <a:gd name="T51" fmla="*/ 116 h 158"/>
                  <a:gd name="T52" fmla="*/ 42 w 159"/>
                  <a:gd name="T53" fmla="*/ 132 h 158"/>
                  <a:gd name="T54" fmla="*/ 65 w 159"/>
                  <a:gd name="T55" fmla="*/ 142 h 158"/>
                  <a:gd name="T56" fmla="*/ 78 w 159"/>
                  <a:gd name="T57" fmla="*/ 145 h 158"/>
                  <a:gd name="T58" fmla="*/ 104 w 159"/>
                  <a:gd name="T59" fmla="*/ 139 h 158"/>
                  <a:gd name="T60" fmla="*/ 127 w 159"/>
                  <a:gd name="T61" fmla="*/ 126 h 158"/>
                  <a:gd name="T62" fmla="*/ 139 w 159"/>
                  <a:gd name="T63" fmla="*/ 103 h 158"/>
                  <a:gd name="T64" fmla="*/ 146 w 159"/>
                  <a:gd name="T65" fmla="*/ 77 h 158"/>
                  <a:gd name="T66" fmla="*/ 146 w 159"/>
                  <a:gd name="T67" fmla="*/ 64 h 158"/>
                  <a:gd name="T68" fmla="*/ 136 w 159"/>
                  <a:gd name="T69" fmla="*/ 42 h 158"/>
                  <a:gd name="T70" fmla="*/ 117 w 159"/>
                  <a:gd name="T71" fmla="*/ 22 h 158"/>
                  <a:gd name="T72" fmla="*/ 94 w 159"/>
                  <a:gd name="T73" fmla="*/ 13 h 158"/>
                  <a:gd name="T74" fmla="*/ 78 w 159"/>
                  <a:gd name="T75" fmla="*/ 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9" h="158">
                    <a:moveTo>
                      <a:pt x="78" y="158"/>
                    </a:moveTo>
                    <a:lnTo>
                      <a:pt x="78" y="158"/>
                    </a:lnTo>
                    <a:lnTo>
                      <a:pt x="62" y="155"/>
                    </a:lnTo>
                    <a:lnTo>
                      <a:pt x="49" y="152"/>
                    </a:lnTo>
                    <a:lnTo>
                      <a:pt x="36" y="142"/>
                    </a:lnTo>
                    <a:lnTo>
                      <a:pt x="23" y="132"/>
                    </a:lnTo>
                    <a:lnTo>
                      <a:pt x="13" y="123"/>
                    </a:lnTo>
                    <a:lnTo>
                      <a:pt x="7" y="110"/>
                    </a:lnTo>
                    <a:lnTo>
                      <a:pt x="0" y="94"/>
                    </a:lnTo>
                    <a:lnTo>
                      <a:pt x="0" y="77"/>
                    </a:lnTo>
                    <a:lnTo>
                      <a:pt x="0" y="77"/>
                    </a:lnTo>
                    <a:lnTo>
                      <a:pt x="0" y="61"/>
                    </a:lnTo>
                    <a:lnTo>
                      <a:pt x="7" y="48"/>
                    </a:lnTo>
                    <a:lnTo>
                      <a:pt x="13" y="32"/>
                    </a:lnTo>
                    <a:lnTo>
                      <a:pt x="23" y="22"/>
                    </a:lnTo>
                    <a:lnTo>
                      <a:pt x="36" y="13"/>
                    </a:lnTo>
                    <a:lnTo>
                      <a:pt x="49" y="6"/>
                    </a:lnTo>
                    <a:lnTo>
                      <a:pt x="62" y="0"/>
                    </a:lnTo>
                    <a:lnTo>
                      <a:pt x="78" y="0"/>
                    </a:lnTo>
                    <a:lnTo>
                      <a:pt x="78" y="0"/>
                    </a:lnTo>
                    <a:lnTo>
                      <a:pt x="94" y="0"/>
                    </a:lnTo>
                    <a:lnTo>
                      <a:pt x="110" y="6"/>
                    </a:lnTo>
                    <a:lnTo>
                      <a:pt x="123" y="13"/>
                    </a:lnTo>
                    <a:lnTo>
                      <a:pt x="136" y="22"/>
                    </a:lnTo>
                    <a:lnTo>
                      <a:pt x="146" y="32"/>
                    </a:lnTo>
                    <a:lnTo>
                      <a:pt x="152" y="48"/>
                    </a:lnTo>
                    <a:lnTo>
                      <a:pt x="156" y="61"/>
                    </a:lnTo>
                    <a:lnTo>
                      <a:pt x="159" y="77"/>
                    </a:lnTo>
                    <a:lnTo>
                      <a:pt x="159" y="77"/>
                    </a:lnTo>
                    <a:lnTo>
                      <a:pt x="156" y="94"/>
                    </a:lnTo>
                    <a:lnTo>
                      <a:pt x="152" y="110"/>
                    </a:lnTo>
                    <a:lnTo>
                      <a:pt x="146" y="123"/>
                    </a:lnTo>
                    <a:lnTo>
                      <a:pt x="136" y="132"/>
                    </a:lnTo>
                    <a:lnTo>
                      <a:pt x="123" y="142"/>
                    </a:lnTo>
                    <a:lnTo>
                      <a:pt x="110" y="152"/>
                    </a:lnTo>
                    <a:lnTo>
                      <a:pt x="94" y="155"/>
                    </a:lnTo>
                    <a:lnTo>
                      <a:pt x="78" y="158"/>
                    </a:lnTo>
                    <a:lnTo>
                      <a:pt x="78" y="158"/>
                    </a:lnTo>
                    <a:close/>
                    <a:moveTo>
                      <a:pt x="78" y="9"/>
                    </a:moveTo>
                    <a:lnTo>
                      <a:pt x="78" y="9"/>
                    </a:lnTo>
                    <a:lnTo>
                      <a:pt x="65" y="13"/>
                    </a:lnTo>
                    <a:lnTo>
                      <a:pt x="52" y="16"/>
                    </a:lnTo>
                    <a:lnTo>
                      <a:pt x="42" y="22"/>
                    </a:lnTo>
                    <a:lnTo>
                      <a:pt x="33" y="29"/>
                    </a:lnTo>
                    <a:lnTo>
                      <a:pt x="23" y="42"/>
                    </a:lnTo>
                    <a:lnTo>
                      <a:pt x="17" y="52"/>
                    </a:lnTo>
                    <a:lnTo>
                      <a:pt x="13" y="64"/>
                    </a:lnTo>
                    <a:lnTo>
                      <a:pt x="13" y="77"/>
                    </a:lnTo>
                    <a:lnTo>
                      <a:pt x="13" y="77"/>
                    </a:lnTo>
                    <a:lnTo>
                      <a:pt x="13" y="90"/>
                    </a:lnTo>
                    <a:lnTo>
                      <a:pt x="17" y="103"/>
                    </a:lnTo>
                    <a:lnTo>
                      <a:pt x="23" y="116"/>
                    </a:lnTo>
                    <a:lnTo>
                      <a:pt x="33" y="126"/>
                    </a:lnTo>
                    <a:lnTo>
                      <a:pt x="42" y="132"/>
                    </a:lnTo>
                    <a:lnTo>
                      <a:pt x="52" y="139"/>
                    </a:lnTo>
                    <a:lnTo>
                      <a:pt x="65" y="142"/>
                    </a:lnTo>
                    <a:lnTo>
                      <a:pt x="78" y="145"/>
                    </a:lnTo>
                    <a:lnTo>
                      <a:pt x="78" y="145"/>
                    </a:lnTo>
                    <a:lnTo>
                      <a:pt x="94" y="142"/>
                    </a:lnTo>
                    <a:lnTo>
                      <a:pt x="104" y="139"/>
                    </a:lnTo>
                    <a:lnTo>
                      <a:pt x="117" y="132"/>
                    </a:lnTo>
                    <a:lnTo>
                      <a:pt x="127" y="126"/>
                    </a:lnTo>
                    <a:lnTo>
                      <a:pt x="136" y="116"/>
                    </a:lnTo>
                    <a:lnTo>
                      <a:pt x="139" y="103"/>
                    </a:lnTo>
                    <a:lnTo>
                      <a:pt x="146" y="90"/>
                    </a:lnTo>
                    <a:lnTo>
                      <a:pt x="146" y="77"/>
                    </a:lnTo>
                    <a:lnTo>
                      <a:pt x="146" y="77"/>
                    </a:lnTo>
                    <a:lnTo>
                      <a:pt x="146" y="64"/>
                    </a:lnTo>
                    <a:lnTo>
                      <a:pt x="139" y="52"/>
                    </a:lnTo>
                    <a:lnTo>
                      <a:pt x="136" y="42"/>
                    </a:lnTo>
                    <a:lnTo>
                      <a:pt x="127" y="29"/>
                    </a:lnTo>
                    <a:lnTo>
                      <a:pt x="117" y="22"/>
                    </a:lnTo>
                    <a:lnTo>
                      <a:pt x="104" y="16"/>
                    </a:lnTo>
                    <a:lnTo>
                      <a:pt x="94" y="13"/>
                    </a:lnTo>
                    <a:lnTo>
                      <a:pt x="78" y="9"/>
                    </a:lnTo>
                    <a:lnTo>
                      <a:pt x="7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38" name="Freeform 209">
                <a:extLst>
                  <a:ext uri="{FF2B5EF4-FFF2-40B4-BE49-F238E27FC236}">
                    <a16:creationId xmlns:a16="http://schemas.microsoft.com/office/drawing/2014/main" id="{E16FC721-714D-40DD-B0E0-4426F80C5136}"/>
                  </a:ext>
                </a:extLst>
              </p:cNvPr>
              <p:cNvSpPr>
                <a:spLocks noEditPoints="1"/>
              </p:cNvSpPr>
              <p:nvPr userDrawn="1"/>
            </p:nvSpPr>
            <p:spPr bwMode="auto">
              <a:xfrm>
                <a:off x="7066184" y="625459"/>
                <a:ext cx="105771" cy="105771"/>
              </a:xfrm>
              <a:custGeom>
                <a:avLst/>
                <a:gdLst>
                  <a:gd name="T0" fmla="*/ 55 w 110"/>
                  <a:gd name="T1" fmla="*/ 110 h 110"/>
                  <a:gd name="T2" fmla="*/ 55 w 110"/>
                  <a:gd name="T3" fmla="*/ 110 h 110"/>
                  <a:gd name="T4" fmla="*/ 45 w 110"/>
                  <a:gd name="T5" fmla="*/ 110 h 110"/>
                  <a:gd name="T6" fmla="*/ 36 w 110"/>
                  <a:gd name="T7" fmla="*/ 107 h 110"/>
                  <a:gd name="T8" fmla="*/ 26 w 110"/>
                  <a:gd name="T9" fmla="*/ 101 h 110"/>
                  <a:gd name="T10" fmla="*/ 16 w 110"/>
                  <a:gd name="T11" fmla="*/ 94 h 110"/>
                  <a:gd name="T12" fmla="*/ 10 w 110"/>
                  <a:gd name="T13" fmla="*/ 88 h 110"/>
                  <a:gd name="T14" fmla="*/ 6 w 110"/>
                  <a:gd name="T15" fmla="*/ 78 h 110"/>
                  <a:gd name="T16" fmla="*/ 3 w 110"/>
                  <a:gd name="T17" fmla="*/ 68 h 110"/>
                  <a:gd name="T18" fmla="*/ 0 w 110"/>
                  <a:gd name="T19" fmla="*/ 55 h 110"/>
                  <a:gd name="T20" fmla="*/ 0 w 110"/>
                  <a:gd name="T21" fmla="*/ 55 h 110"/>
                  <a:gd name="T22" fmla="*/ 3 w 110"/>
                  <a:gd name="T23" fmla="*/ 46 h 110"/>
                  <a:gd name="T24" fmla="*/ 6 w 110"/>
                  <a:gd name="T25" fmla="*/ 33 h 110"/>
                  <a:gd name="T26" fmla="*/ 10 w 110"/>
                  <a:gd name="T27" fmla="*/ 26 h 110"/>
                  <a:gd name="T28" fmla="*/ 16 w 110"/>
                  <a:gd name="T29" fmla="*/ 17 h 110"/>
                  <a:gd name="T30" fmla="*/ 26 w 110"/>
                  <a:gd name="T31" fmla="*/ 10 h 110"/>
                  <a:gd name="T32" fmla="*/ 36 w 110"/>
                  <a:gd name="T33" fmla="*/ 4 h 110"/>
                  <a:gd name="T34" fmla="*/ 45 w 110"/>
                  <a:gd name="T35" fmla="*/ 0 h 110"/>
                  <a:gd name="T36" fmla="*/ 55 w 110"/>
                  <a:gd name="T37" fmla="*/ 0 h 110"/>
                  <a:gd name="T38" fmla="*/ 55 w 110"/>
                  <a:gd name="T39" fmla="*/ 0 h 110"/>
                  <a:gd name="T40" fmla="*/ 68 w 110"/>
                  <a:gd name="T41" fmla="*/ 0 h 110"/>
                  <a:gd name="T42" fmla="*/ 78 w 110"/>
                  <a:gd name="T43" fmla="*/ 4 h 110"/>
                  <a:gd name="T44" fmla="*/ 87 w 110"/>
                  <a:gd name="T45" fmla="*/ 10 h 110"/>
                  <a:gd name="T46" fmla="*/ 94 w 110"/>
                  <a:gd name="T47" fmla="*/ 17 h 110"/>
                  <a:gd name="T48" fmla="*/ 100 w 110"/>
                  <a:gd name="T49" fmla="*/ 26 h 110"/>
                  <a:gd name="T50" fmla="*/ 107 w 110"/>
                  <a:gd name="T51" fmla="*/ 33 h 110"/>
                  <a:gd name="T52" fmla="*/ 110 w 110"/>
                  <a:gd name="T53" fmla="*/ 46 h 110"/>
                  <a:gd name="T54" fmla="*/ 110 w 110"/>
                  <a:gd name="T55" fmla="*/ 55 h 110"/>
                  <a:gd name="T56" fmla="*/ 110 w 110"/>
                  <a:gd name="T57" fmla="*/ 55 h 110"/>
                  <a:gd name="T58" fmla="*/ 110 w 110"/>
                  <a:gd name="T59" fmla="*/ 68 h 110"/>
                  <a:gd name="T60" fmla="*/ 107 w 110"/>
                  <a:gd name="T61" fmla="*/ 78 h 110"/>
                  <a:gd name="T62" fmla="*/ 100 w 110"/>
                  <a:gd name="T63" fmla="*/ 88 h 110"/>
                  <a:gd name="T64" fmla="*/ 94 w 110"/>
                  <a:gd name="T65" fmla="*/ 94 h 110"/>
                  <a:gd name="T66" fmla="*/ 87 w 110"/>
                  <a:gd name="T67" fmla="*/ 101 h 110"/>
                  <a:gd name="T68" fmla="*/ 78 w 110"/>
                  <a:gd name="T69" fmla="*/ 107 h 110"/>
                  <a:gd name="T70" fmla="*/ 68 w 110"/>
                  <a:gd name="T71" fmla="*/ 110 h 110"/>
                  <a:gd name="T72" fmla="*/ 55 w 110"/>
                  <a:gd name="T73" fmla="*/ 110 h 110"/>
                  <a:gd name="T74" fmla="*/ 55 w 110"/>
                  <a:gd name="T75" fmla="*/ 110 h 110"/>
                  <a:gd name="T76" fmla="*/ 55 w 110"/>
                  <a:gd name="T77" fmla="*/ 13 h 110"/>
                  <a:gd name="T78" fmla="*/ 55 w 110"/>
                  <a:gd name="T79" fmla="*/ 13 h 110"/>
                  <a:gd name="T80" fmla="*/ 39 w 110"/>
                  <a:gd name="T81" fmla="*/ 17 h 110"/>
                  <a:gd name="T82" fmla="*/ 26 w 110"/>
                  <a:gd name="T83" fmla="*/ 26 h 110"/>
                  <a:gd name="T84" fmla="*/ 16 w 110"/>
                  <a:gd name="T85" fmla="*/ 39 h 110"/>
                  <a:gd name="T86" fmla="*/ 13 w 110"/>
                  <a:gd name="T87" fmla="*/ 55 h 110"/>
                  <a:gd name="T88" fmla="*/ 13 w 110"/>
                  <a:gd name="T89" fmla="*/ 55 h 110"/>
                  <a:gd name="T90" fmla="*/ 16 w 110"/>
                  <a:gd name="T91" fmla="*/ 72 h 110"/>
                  <a:gd name="T92" fmla="*/ 26 w 110"/>
                  <a:gd name="T93" fmla="*/ 85 h 110"/>
                  <a:gd name="T94" fmla="*/ 39 w 110"/>
                  <a:gd name="T95" fmla="*/ 94 h 110"/>
                  <a:gd name="T96" fmla="*/ 55 w 110"/>
                  <a:gd name="T97" fmla="*/ 98 h 110"/>
                  <a:gd name="T98" fmla="*/ 55 w 110"/>
                  <a:gd name="T99" fmla="*/ 98 h 110"/>
                  <a:gd name="T100" fmla="*/ 71 w 110"/>
                  <a:gd name="T101" fmla="*/ 94 h 110"/>
                  <a:gd name="T102" fmla="*/ 87 w 110"/>
                  <a:gd name="T103" fmla="*/ 85 h 110"/>
                  <a:gd name="T104" fmla="*/ 97 w 110"/>
                  <a:gd name="T105" fmla="*/ 72 h 110"/>
                  <a:gd name="T106" fmla="*/ 100 w 110"/>
                  <a:gd name="T107" fmla="*/ 55 h 110"/>
                  <a:gd name="T108" fmla="*/ 100 w 110"/>
                  <a:gd name="T109" fmla="*/ 55 h 110"/>
                  <a:gd name="T110" fmla="*/ 97 w 110"/>
                  <a:gd name="T111" fmla="*/ 39 h 110"/>
                  <a:gd name="T112" fmla="*/ 87 w 110"/>
                  <a:gd name="T113" fmla="*/ 26 h 110"/>
                  <a:gd name="T114" fmla="*/ 71 w 110"/>
                  <a:gd name="T115" fmla="*/ 17 h 110"/>
                  <a:gd name="T116" fmla="*/ 55 w 110"/>
                  <a:gd name="T117" fmla="*/ 13 h 110"/>
                  <a:gd name="T118" fmla="*/ 55 w 110"/>
                  <a:gd name="T119" fmla="*/ 1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 h="110">
                    <a:moveTo>
                      <a:pt x="55" y="110"/>
                    </a:moveTo>
                    <a:lnTo>
                      <a:pt x="55" y="110"/>
                    </a:lnTo>
                    <a:lnTo>
                      <a:pt x="45" y="110"/>
                    </a:lnTo>
                    <a:lnTo>
                      <a:pt x="36" y="107"/>
                    </a:lnTo>
                    <a:lnTo>
                      <a:pt x="26" y="101"/>
                    </a:lnTo>
                    <a:lnTo>
                      <a:pt x="16" y="94"/>
                    </a:lnTo>
                    <a:lnTo>
                      <a:pt x="10" y="88"/>
                    </a:lnTo>
                    <a:lnTo>
                      <a:pt x="6" y="78"/>
                    </a:lnTo>
                    <a:lnTo>
                      <a:pt x="3" y="68"/>
                    </a:lnTo>
                    <a:lnTo>
                      <a:pt x="0" y="55"/>
                    </a:lnTo>
                    <a:lnTo>
                      <a:pt x="0" y="55"/>
                    </a:lnTo>
                    <a:lnTo>
                      <a:pt x="3" y="46"/>
                    </a:lnTo>
                    <a:lnTo>
                      <a:pt x="6" y="33"/>
                    </a:lnTo>
                    <a:lnTo>
                      <a:pt x="10" y="26"/>
                    </a:lnTo>
                    <a:lnTo>
                      <a:pt x="16" y="17"/>
                    </a:lnTo>
                    <a:lnTo>
                      <a:pt x="26" y="10"/>
                    </a:lnTo>
                    <a:lnTo>
                      <a:pt x="36" y="4"/>
                    </a:lnTo>
                    <a:lnTo>
                      <a:pt x="45" y="0"/>
                    </a:lnTo>
                    <a:lnTo>
                      <a:pt x="55" y="0"/>
                    </a:lnTo>
                    <a:lnTo>
                      <a:pt x="55" y="0"/>
                    </a:lnTo>
                    <a:lnTo>
                      <a:pt x="68" y="0"/>
                    </a:lnTo>
                    <a:lnTo>
                      <a:pt x="78" y="4"/>
                    </a:lnTo>
                    <a:lnTo>
                      <a:pt x="87" y="10"/>
                    </a:lnTo>
                    <a:lnTo>
                      <a:pt x="94" y="17"/>
                    </a:lnTo>
                    <a:lnTo>
                      <a:pt x="100" y="26"/>
                    </a:lnTo>
                    <a:lnTo>
                      <a:pt x="107" y="33"/>
                    </a:lnTo>
                    <a:lnTo>
                      <a:pt x="110" y="46"/>
                    </a:lnTo>
                    <a:lnTo>
                      <a:pt x="110" y="55"/>
                    </a:lnTo>
                    <a:lnTo>
                      <a:pt x="110" y="55"/>
                    </a:lnTo>
                    <a:lnTo>
                      <a:pt x="110" y="68"/>
                    </a:lnTo>
                    <a:lnTo>
                      <a:pt x="107" y="78"/>
                    </a:lnTo>
                    <a:lnTo>
                      <a:pt x="100" y="88"/>
                    </a:lnTo>
                    <a:lnTo>
                      <a:pt x="94" y="94"/>
                    </a:lnTo>
                    <a:lnTo>
                      <a:pt x="87" y="101"/>
                    </a:lnTo>
                    <a:lnTo>
                      <a:pt x="78" y="107"/>
                    </a:lnTo>
                    <a:lnTo>
                      <a:pt x="68" y="110"/>
                    </a:lnTo>
                    <a:lnTo>
                      <a:pt x="55" y="110"/>
                    </a:lnTo>
                    <a:lnTo>
                      <a:pt x="55" y="110"/>
                    </a:lnTo>
                    <a:close/>
                    <a:moveTo>
                      <a:pt x="55" y="13"/>
                    </a:moveTo>
                    <a:lnTo>
                      <a:pt x="55" y="13"/>
                    </a:lnTo>
                    <a:lnTo>
                      <a:pt x="39" y="17"/>
                    </a:lnTo>
                    <a:lnTo>
                      <a:pt x="26" y="26"/>
                    </a:lnTo>
                    <a:lnTo>
                      <a:pt x="16" y="39"/>
                    </a:lnTo>
                    <a:lnTo>
                      <a:pt x="13" y="55"/>
                    </a:lnTo>
                    <a:lnTo>
                      <a:pt x="13" y="55"/>
                    </a:lnTo>
                    <a:lnTo>
                      <a:pt x="16" y="72"/>
                    </a:lnTo>
                    <a:lnTo>
                      <a:pt x="26" y="85"/>
                    </a:lnTo>
                    <a:lnTo>
                      <a:pt x="39" y="94"/>
                    </a:lnTo>
                    <a:lnTo>
                      <a:pt x="55" y="98"/>
                    </a:lnTo>
                    <a:lnTo>
                      <a:pt x="55" y="98"/>
                    </a:lnTo>
                    <a:lnTo>
                      <a:pt x="71" y="94"/>
                    </a:lnTo>
                    <a:lnTo>
                      <a:pt x="87" y="85"/>
                    </a:lnTo>
                    <a:lnTo>
                      <a:pt x="97" y="72"/>
                    </a:lnTo>
                    <a:lnTo>
                      <a:pt x="100" y="55"/>
                    </a:lnTo>
                    <a:lnTo>
                      <a:pt x="100" y="55"/>
                    </a:lnTo>
                    <a:lnTo>
                      <a:pt x="97" y="39"/>
                    </a:lnTo>
                    <a:lnTo>
                      <a:pt x="87" y="26"/>
                    </a:lnTo>
                    <a:lnTo>
                      <a:pt x="71" y="17"/>
                    </a:lnTo>
                    <a:lnTo>
                      <a:pt x="55" y="13"/>
                    </a:lnTo>
                    <a:lnTo>
                      <a:pt x="5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39" name="Freeform 210">
                <a:extLst>
                  <a:ext uri="{FF2B5EF4-FFF2-40B4-BE49-F238E27FC236}">
                    <a16:creationId xmlns:a16="http://schemas.microsoft.com/office/drawing/2014/main" id="{85707CC6-AC56-45ED-8EE6-E473F4AC41C6}"/>
                  </a:ext>
                </a:extLst>
              </p:cNvPr>
              <p:cNvSpPr>
                <a:spLocks/>
              </p:cNvSpPr>
              <p:nvPr userDrawn="1"/>
            </p:nvSpPr>
            <p:spPr bwMode="auto">
              <a:xfrm>
                <a:off x="7091185" y="650460"/>
                <a:ext cx="33655" cy="34616"/>
              </a:xfrm>
              <a:custGeom>
                <a:avLst/>
                <a:gdLst>
                  <a:gd name="T0" fmla="*/ 6 w 35"/>
                  <a:gd name="T1" fmla="*/ 36 h 36"/>
                  <a:gd name="T2" fmla="*/ 6 w 35"/>
                  <a:gd name="T3" fmla="*/ 36 h 36"/>
                  <a:gd name="T4" fmla="*/ 0 w 35"/>
                  <a:gd name="T5" fmla="*/ 33 h 36"/>
                  <a:gd name="T6" fmla="*/ 0 w 35"/>
                  <a:gd name="T7" fmla="*/ 29 h 36"/>
                  <a:gd name="T8" fmla="*/ 0 w 35"/>
                  <a:gd name="T9" fmla="*/ 29 h 36"/>
                  <a:gd name="T10" fmla="*/ 3 w 35"/>
                  <a:gd name="T11" fmla="*/ 16 h 36"/>
                  <a:gd name="T12" fmla="*/ 10 w 35"/>
                  <a:gd name="T13" fmla="*/ 7 h 36"/>
                  <a:gd name="T14" fmla="*/ 19 w 35"/>
                  <a:gd name="T15" fmla="*/ 0 h 36"/>
                  <a:gd name="T16" fmla="*/ 29 w 35"/>
                  <a:gd name="T17" fmla="*/ 0 h 36"/>
                  <a:gd name="T18" fmla="*/ 29 w 35"/>
                  <a:gd name="T19" fmla="*/ 0 h 36"/>
                  <a:gd name="T20" fmla="*/ 35 w 35"/>
                  <a:gd name="T21" fmla="*/ 0 h 36"/>
                  <a:gd name="T22" fmla="*/ 35 w 35"/>
                  <a:gd name="T23" fmla="*/ 7 h 36"/>
                  <a:gd name="T24" fmla="*/ 35 w 35"/>
                  <a:gd name="T25" fmla="*/ 7 h 36"/>
                  <a:gd name="T26" fmla="*/ 35 w 35"/>
                  <a:gd name="T27" fmla="*/ 10 h 36"/>
                  <a:gd name="T28" fmla="*/ 29 w 35"/>
                  <a:gd name="T29" fmla="*/ 10 h 36"/>
                  <a:gd name="T30" fmla="*/ 29 w 35"/>
                  <a:gd name="T31" fmla="*/ 10 h 36"/>
                  <a:gd name="T32" fmla="*/ 23 w 35"/>
                  <a:gd name="T33" fmla="*/ 13 h 36"/>
                  <a:gd name="T34" fmla="*/ 16 w 35"/>
                  <a:gd name="T35" fmla="*/ 16 h 36"/>
                  <a:gd name="T36" fmla="*/ 13 w 35"/>
                  <a:gd name="T37" fmla="*/ 23 h 36"/>
                  <a:gd name="T38" fmla="*/ 13 w 35"/>
                  <a:gd name="T39" fmla="*/ 29 h 36"/>
                  <a:gd name="T40" fmla="*/ 13 w 35"/>
                  <a:gd name="T41" fmla="*/ 29 h 36"/>
                  <a:gd name="T42" fmla="*/ 10 w 35"/>
                  <a:gd name="T43" fmla="*/ 33 h 36"/>
                  <a:gd name="T44" fmla="*/ 6 w 35"/>
                  <a:gd name="T45" fmla="*/ 36 h 36"/>
                  <a:gd name="T46" fmla="*/ 6 w 35"/>
                  <a:gd name="T4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 h="36">
                    <a:moveTo>
                      <a:pt x="6" y="36"/>
                    </a:moveTo>
                    <a:lnTo>
                      <a:pt x="6" y="36"/>
                    </a:lnTo>
                    <a:lnTo>
                      <a:pt x="0" y="33"/>
                    </a:lnTo>
                    <a:lnTo>
                      <a:pt x="0" y="29"/>
                    </a:lnTo>
                    <a:lnTo>
                      <a:pt x="0" y="29"/>
                    </a:lnTo>
                    <a:lnTo>
                      <a:pt x="3" y="16"/>
                    </a:lnTo>
                    <a:lnTo>
                      <a:pt x="10" y="7"/>
                    </a:lnTo>
                    <a:lnTo>
                      <a:pt x="19" y="0"/>
                    </a:lnTo>
                    <a:lnTo>
                      <a:pt x="29" y="0"/>
                    </a:lnTo>
                    <a:lnTo>
                      <a:pt x="29" y="0"/>
                    </a:lnTo>
                    <a:lnTo>
                      <a:pt x="35" y="0"/>
                    </a:lnTo>
                    <a:lnTo>
                      <a:pt x="35" y="7"/>
                    </a:lnTo>
                    <a:lnTo>
                      <a:pt x="35" y="7"/>
                    </a:lnTo>
                    <a:lnTo>
                      <a:pt x="35" y="10"/>
                    </a:lnTo>
                    <a:lnTo>
                      <a:pt x="29" y="10"/>
                    </a:lnTo>
                    <a:lnTo>
                      <a:pt x="29" y="10"/>
                    </a:lnTo>
                    <a:lnTo>
                      <a:pt x="23" y="13"/>
                    </a:lnTo>
                    <a:lnTo>
                      <a:pt x="16" y="16"/>
                    </a:lnTo>
                    <a:lnTo>
                      <a:pt x="13" y="23"/>
                    </a:lnTo>
                    <a:lnTo>
                      <a:pt x="13" y="29"/>
                    </a:lnTo>
                    <a:lnTo>
                      <a:pt x="13" y="29"/>
                    </a:lnTo>
                    <a:lnTo>
                      <a:pt x="10" y="33"/>
                    </a:lnTo>
                    <a:lnTo>
                      <a:pt x="6" y="36"/>
                    </a:lnTo>
                    <a:lnTo>
                      <a:pt x="6"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40" name="Freeform 211">
                <a:extLst>
                  <a:ext uri="{FF2B5EF4-FFF2-40B4-BE49-F238E27FC236}">
                    <a16:creationId xmlns:a16="http://schemas.microsoft.com/office/drawing/2014/main" id="{1A31D97F-80E4-4E8B-8C38-43BCD3BFD7AD}"/>
                  </a:ext>
                </a:extLst>
              </p:cNvPr>
              <p:cNvSpPr>
                <a:spLocks noEditPoints="1"/>
              </p:cNvSpPr>
              <p:nvPr userDrawn="1"/>
            </p:nvSpPr>
            <p:spPr bwMode="auto">
              <a:xfrm>
                <a:off x="7103685" y="765847"/>
                <a:ext cx="33655" cy="130772"/>
              </a:xfrm>
              <a:custGeom>
                <a:avLst/>
                <a:gdLst>
                  <a:gd name="T0" fmla="*/ 29 w 35"/>
                  <a:gd name="T1" fmla="*/ 136 h 136"/>
                  <a:gd name="T2" fmla="*/ 6 w 35"/>
                  <a:gd name="T3" fmla="*/ 136 h 136"/>
                  <a:gd name="T4" fmla="*/ 6 w 35"/>
                  <a:gd name="T5" fmla="*/ 136 h 136"/>
                  <a:gd name="T6" fmla="*/ 0 w 35"/>
                  <a:gd name="T7" fmla="*/ 133 h 136"/>
                  <a:gd name="T8" fmla="*/ 0 w 35"/>
                  <a:gd name="T9" fmla="*/ 130 h 136"/>
                  <a:gd name="T10" fmla="*/ 0 w 35"/>
                  <a:gd name="T11" fmla="*/ 7 h 136"/>
                  <a:gd name="T12" fmla="*/ 0 w 35"/>
                  <a:gd name="T13" fmla="*/ 7 h 136"/>
                  <a:gd name="T14" fmla="*/ 0 w 35"/>
                  <a:gd name="T15" fmla="*/ 3 h 136"/>
                  <a:gd name="T16" fmla="*/ 6 w 35"/>
                  <a:gd name="T17" fmla="*/ 0 h 136"/>
                  <a:gd name="T18" fmla="*/ 29 w 35"/>
                  <a:gd name="T19" fmla="*/ 0 h 136"/>
                  <a:gd name="T20" fmla="*/ 29 w 35"/>
                  <a:gd name="T21" fmla="*/ 0 h 136"/>
                  <a:gd name="T22" fmla="*/ 32 w 35"/>
                  <a:gd name="T23" fmla="*/ 3 h 136"/>
                  <a:gd name="T24" fmla="*/ 35 w 35"/>
                  <a:gd name="T25" fmla="*/ 7 h 136"/>
                  <a:gd name="T26" fmla="*/ 35 w 35"/>
                  <a:gd name="T27" fmla="*/ 130 h 136"/>
                  <a:gd name="T28" fmla="*/ 35 w 35"/>
                  <a:gd name="T29" fmla="*/ 130 h 136"/>
                  <a:gd name="T30" fmla="*/ 32 w 35"/>
                  <a:gd name="T31" fmla="*/ 133 h 136"/>
                  <a:gd name="T32" fmla="*/ 29 w 35"/>
                  <a:gd name="T33" fmla="*/ 136 h 136"/>
                  <a:gd name="T34" fmla="*/ 29 w 35"/>
                  <a:gd name="T35" fmla="*/ 136 h 136"/>
                  <a:gd name="T36" fmla="*/ 10 w 35"/>
                  <a:gd name="T37" fmla="*/ 123 h 136"/>
                  <a:gd name="T38" fmla="*/ 22 w 35"/>
                  <a:gd name="T39" fmla="*/ 123 h 136"/>
                  <a:gd name="T40" fmla="*/ 22 w 35"/>
                  <a:gd name="T41" fmla="*/ 13 h 136"/>
                  <a:gd name="T42" fmla="*/ 10 w 35"/>
                  <a:gd name="T43" fmla="*/ 13 h 136"/>
                  <a:gd name="T44" fmla="*/ 10 w 35"/>
                  <a:gd name="T45" fmla="*/ 1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136">
                    <a:moveTo>
                      <a:pt x="29" y="136"/>
                    </a:moveTo>
                    <a:lnTo>
                      <a:pt x="6" y="136"/>
                    </a:lnTo>
                    <a:lnTo>
                      <a:pt x="6" y="136"/>
                    </a:lnTo>
                    <a:lnTo>
                      <a:pt x="0" y="133"/>
                    </a:lnTo>
                    <a:lnTo>
                      <a:pt x="0" y="130"/>
                    </a:lnTo>
                    <a:lnTo>
                      <a:pt x="0" y="7"/>
                    </a:lnTo>
                    <a:lnTo>
                      <a:pt x="0" y="7"/>
                    </a:lnTo>
                    <a:lnTo>
                      <a:pt x="0" y="3"/>
                    </a:lnTo>
                    <a:lnTo>
                      <a:pt x="6" y="0"/>
                    </a:lnTo>
                    <a:lnTo>
                      <a:pt x="29" y="0"/>
                    </a:lnTo>
                    <a:lnTo>
                      <a:pt x="29" y="0"/>
                    </a:lnTo>
                    <a:lnTo>
                      <a:pt x="32" y="3"/>
                    </a:lnTo>
                    <a:lnTo>
                      <a:pt x="35" y="7"/>
                    </a:lnTo>
                    <a:lnTo>
                      <a:pt x="35" y="130"/>
                    </a:lnTo>
                    <a:lnTo>
                      <a:pt x="35" y="130"/>
                    </a:lnTo>
                    <a:lnTo>
                      <a:pt x="32" y="133"/>
                    </a:lnTo>
                    <a:lnTo>
                      <a:pt x="29" y="136"/>
                    </a:lnTo>
                    <a:lnTo>
                      <a:pt x="29" y="136"/>
                    </a:lnTo>
                    <a:close/>
                    <a:moveTo>
                      <a:pt x="10" y="123"/>
                    </a:moveTo>
                    <a:lnTo>
                      <a:pt x="22" y="123"/>
                    </a:lnTo>
                    <a:lnTo>
                      <a:pt x="22" y="13"/>
                    </a:lnTo>
                    <a:lnTo>
                      <a:pt x="10" y="13"/>
                    </a:lnTo>
                    <a:lnTo>
                      <a:pt x="10"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41" name="Freeform 212">
                <a:extLst>
                  <a:ext uri="{FF2B5EF4-FFF2-40B4-BE49-F238E27FC236}">
                    <a16:creationId xmlns:a16="http://schemas.microsoft.com/office/drawing/2014/main" id="{F50344E7-51D1-42F5-917D-50746B674B29}"/>
                  </a:ext>
                </a:extLst>
              </p:cNvPr>
              <p:cNvSpPr>
                <a:spLocks/>
              </p:cNvSpPr>
              <p:nvPr userDrawn="1"/>
            </p:nvSpPr>
            <p:spPr bwMode="auto">
              <a:xfrm>
                <a:off x="7113301" y="743731"/>
                <a:ext cx="11539" cy="34616"/>
              </a:xfrm>
              <a:custGeom>
                <a:avLst/>
                <a:gdLst>
                  <a:gd name="T0" fmla="*/ 6 w 12"/>
                  <a:gd name="T1" fmla="*/ 36 h 36"/>
                  <a:gd name="T2" fmla="*/ 6 w 12"/>
                  <a:gd name="T3" fmla="*/ 36 h 36"/>
                  <a:gd name="T4" fmla="*/ 3 w 12"/>
                  <a:gd name="T5" fmla="*/ 36 h 36"/>
                  <a:gd name="T6" fmla="*/ 0 w 12"/>
                  <a:gd name="T7" fmla="*/ 30 h 36"/>
                  <a:gd name="T8" fmla="*/ 0 w 12"/>
                  <a:gd name="T9" fmla="*/ 7 h 36"/>
                  <a:gd name="T10" fmla="*/ 0 w 12"/>
                  <a:gd name="T11" fmla="*/ 7 h 36"/>
                  <a:gd name="T12" fmla="*/ 3 w 12"/>
                  <a:gd name="T13" fmla="*/ 0 h 36"/>
                  <a:gd name="T14" fmla="*/ 6 w 12"/>
                  <a:gd name="T15" fmla="*/ 0 h 36"/>
                  <a:gd name="T16" fmla="*/ 6 w 12"/>
                  <a:gd name="T17" fmla="*/ 0 h 36"/>
                  <a:gd name="T18" fmla="*/ 12 w 12"/>
                  <a:gd name="T19" fmla="*/ 0 h 36"/>
                  <a:gd name="T20" fmla="*/ 12 w 12"/>
                  <a:gd name="T21" fmla="*/ 7 h 36"/>
                  <a:gd name="T22" fmla="*/ 12 w 12"/>
                  <a:gd name="T23" fmla="*/ 30 h 36"/>
                  <a:gd name="T24" fmla="*/ 12 w 12"/>
                  <a:gd name="T25" fmla="*/ 30 h 36"/>
                  <a:gd name="T26" fmla="*/ 12 w 12"/>
                  <a:gd name="T27" fmla="*/ 36 h 36"/>
                  <a:gd name="T28" fmla="*/ 6 w 12"/>
                  <a:gd name="T29" fmla="*/ 36 h 36"/>
                  <a:gd name="T30" fmla="*/ 6 w 12"/>
                  <a:gd name="T3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6">
                    <a:moveTo>
                      <a:pt x="6" y="36"/>
                    </a:moveTo>
                    <a:lnTo>
                      <a:pt x="6" y="36"/>
                    </a:lnTo>
                    <a:lnTo>
                      <a:pt x="3" y="36"/>
                    </a:lnTo>
                    <a:lnTo>
                      <a:pt x="0" y="30"/>
                    </a:lnTo>
                    <a:lnTo>
                      <a:pt x="0" y="7"/>
                    </a:lnTo>
                    <a:lnTo>
                      <a:pt x="0" y="7"/>
                    </a:lnTo>
                    <a:lnTo>
                      <a:pt x="3" y="0"/>
                    </a:lnTo>
                    <a:lnTo>
                      <a:pt x="6" y="0"/>
                    </a:lnTo>
                    <a:lnTo>
                      <a:pt x="6" y="0"/>
                    </a:lnTo>
                    <a:lnTo>
                      <a:pt x="12" y="0"/>
                    </a:lnTo>
                    <a:lnTo>
                      <a:pt x="12" y="7"/>
                    </a:lnTo>
                    <a:lnTo>
                      <a:pt x="12" y="30"/>
                    </a:lnTo>
                    <a:lnTo>
                      <a:pt x="12" y="30"/>
                    </a:lnTo>
                    <a:lnTo>
                      <a:pt x="12" y="36"/>
                    </a:lnTo>
                    <a:lnTo>
                      <a:pt x="6" y="36"/>
                    </a:lnTo>
                    <a:lnTo>
                      <a:pt x="6"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42" name="Freeform 213">
                <a:extLst>
                  <a:ext uri="{FF2B5EF4-FFF2-40B4-BE49-F238E27FC236}">
                    <a16:creationId xmlns:a16="http://schemas.microsoft.com/office/drawing/2014/main" id="{2EFDDF63-134A-4075-A1B2-9D8435718D9A}"/>
                  </a:ext>
                </a:extLst>
              </p:cNvPr>
              <p:cNvSpPr>
                <a:spLocks/>
              </p:cNvSpPr>
              <p:nvPr userDrawn="1"/>
            </p:nvSpPr>
            <p:spPr bwMode="auto">
              <a:xfrm>
                <a:off x="5794043" y="81217"/>
                <a:ext cx="282698" cy="152888"/>
              </a:xfrm>
              <a:custGeom>
                <a:avLst/>
                <a:gdLst>
                  <a:gd name="T0" fmla="*/ 204 w 294"/>
                  <a:gd name="T1" fmla="*/ 36 h 159"/>
                  <a:gd name="T2" fmla="*/ 204 w 294"/>
                  <a:gd name="T3" fmla="*/ 36 h 159"/>
                  <a:gd name="T4" fmla="*/ 194 w 294"/>
                  <a:gd name="T5" fmla="*/ 19 h 159"/>
                  <a:gd name="T6" fmla="*/ 181 w 294"/>
                  <a:gd name="T7" fmla="*/ 10 h 159"/>
                  <a:gd name="T8" fmla="*/ 165 w 294"/>
                  <a:gd name="T9" fmla="*/ 3 h 159"/>
                  <a:gd name="T10" fmla="*/ 145 w 294"/>
                  <a:gd name="T11" fmla="*/ 0 h 159"/>
                  <a:gd name="T12" fmla="*/ 145 w 294"/>
                  <a:gd name="T13" fmla="*/ 0 h 159"/>
                  <a:gd name="T14" fmla="*/ 129 w 294"/>
                  <a:gd name="T15" fmla="*/ 3 h 159"/>
                  <a:gd name="T16" fmla="*/ 113 w 294"/>
                  <a:gd name="T17" fmla="*/ 10 h 159"/>
                  <a:gd name="T18" fmla="*/ 100 w 294"/>
                  <a:gd name="T19" fmla="*/ 23 h 159"/>
                  <a:gd name="T20" fmla="*/ 90 w 294"/>
                  <a:gd name="T21" fmla="*/ 36 h 159"/>
                  <a:gd name="T22" fmla="*/ 87 w 294"/>
                  <a:gd name="T23" fmla="*/ 36 h 159"/>
                  <a:gd name="T24" fmla="*/ 87 w 294"/>
                  <a:gd name="T25" fmla="*/ 36 h 159"/>
                  <a:gd name="T26" fmla="*/ 77 w 294"/>
                  <a:gd name="T27" fmla="*/ 36 h 159"/>
                  <a:gd name="T28" fmla="*/ 68 w 294"/>
                  <a:gd name="T29" fmla="*/ 39 h 159"/>
                  <a:gd name="T30" fmla="*/ 52 w 294"/>
                  <a:gd name="T31" fmla="*/ 49 h 159"/>
                  <a:gd name="T32" fmla="*/ 42 w 294"/>
                  <a:gd name="T33" fmla="*/ 65 h 159"/>
                  <a:gd name="T34" fmla="*/ 39 w 294"/>
                  <a:gd name="T35" fmla="*/ 74 h 159"/>
                  <a:gd name="T36" fmla="*/ 35 w 294"/>
                  <a:gd name="T37" fmla="*/ 84 h 159"/>
                  <a:gd name="T38" fmla="*/ 35 w 294"/>
                  <a:gd name="T39" fmla="*/ 84 h 159"/>
                  <a:gd name="T40" fmla="*/ 22 w 294"/>
                  <a:gd name="T41" fmla="*/ 87 h 159"/>
                  <a:gd name="T42" fmla="*/ 9 w 294"/>
                  <a:gd name="T43" fmla="*/ 94 h 159"/>
                  <a:gd name="T44" fmla="*/ 3 w 294"/>
                  <a:gd name="T45" fmla="*/ 107 h 159"/>
                  <a:gd name="T46" fmla="*/ 0 w 294"/>
                  <a:gd name="T47" fmla="*/ 120 h 159"/>
                  <a:gd name="T48" fmla="*/ 0 w 294"/>
                  <a:gd name="T49" fmla="*/ 120 h 159"/>
                  <a:gd name="T50" fmla="*/ 3 w 294"/>
                  <a:gd name="T51" fmla="*/ 136 h 159"/>
                  <a:gd name="T52" fmla="*/ 9 w 294"/>
                  <a:gd name="T53" fmla="*/ 146 h 159"/>
                  <a:gd name="T54" fmla="*/ 22 w 294"/>
                  <a:gd name="T55" fmla="*/ 155 h 159"/>
                  <a:gd name="T56" fmla="*/ 35 w 294"/>
                  <a:gd name="T57" fmla="*/ 159 h 159"/>
                  <a:gd name="T58" fmla="*/ 255 w 294"/>
                  <a:gd name="T59" fmla="*/ 159 h 159"/>
                  <a:gd name="T60" fmla="*/ 255 w 294"/>
                  <a:gd name="T61" fmla="*/ 159 h 159"/>
                  <a:gd name="T62" fmla="*/ 272 w 294"/>
                  <a:gd name="T63" fmla="*/ 155 h 159"/>
                  <a:gd name="T64" fmla="*/ 281 w 294"/>
                  <a:gd name="T65" fmla="*/ 146 h 159"/>
                  <a:gd name="T66" fmla="*/ 291 w 294"/>
                  <a:gd name="T67" fmla="*/ 136 h 159"/>
                  <a:gd name="T68" fmla="*/ 294 w 294"/>
                  <a:gd name="T69" fmla="*/ 120 h 159"/>
                  <a:gd name="T70" fmla="*/ 294 w 294"/>
                  <a:gd name="T71" fmla="*/ 120 h 159"/>
                  <a:gd name="T72" fmla="*/ 291 w 294"/>
                  <a:gd name="T73" fmla="*/ 107 h 159"/>
                  <a:gd name="T74" fmla="*/ 281 w 294"/>
                  <a:gd name="T75" fmla="*/ 94 h 159"/>
                  <a:gd name="T76" fmla="*/ 272 w 294"/>
                  <a:gd name="T77" fmla="*/ 87 h 159"/>
                  <a:gd name="T78" fmla="*/ 255 w 294"/>
                  <a:gd name="T79" fmla="*/ 84 h 159"/>
                  <a:gd name="T80" fmla="*/ 255 w 294"/>
                  <a:gd name="T81" fmla="*/ 84 h 159"/>
                  <a:gd name="T82" fmla="*/ 255 w 294"/>
                  <a:gd name="T83" fmla="*/ 74 h 159"/>
                  <a:gd name="T84" fmla="*/ 252 w 294"/>
                  <a:gd name="T85" fmla="*/ 65 h 159"/>
                  <a:gd name="T86" fmla="*/ 242 w 294"/>
                  <a:gd name="T87" fmla="*/ 49 h 159"/>
                  <a:gd name="T88" fmla="*/ 226 w 294"/>
                  <a:gd name="T89" fmla="*/ 39 h 159"/>
                  <a:gd name="T90" fmla="*/ 217 w 294"/>
                  <a:gd name="T91" fmla="*/ 36 h 159"/>
                  <a:gd name="T92" fmla="*/ 207 w 294"/>
                  <a:gd name="T93" fmla="*/ 36 h 159"/>
                  <a:gd name="T94" fmla="*/ 204 w 294"/>
                  <a:gd name="T95" fmla="*/ 3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4" h="159">
                    <a:moveTo>
                      <a:pt x="204" y="36"/>
                    </a:moveTo>
                    <a:lnTo>
                      <a:pt x="204" y="36"/>
                    </a:lnTo>
                    <a:lnTo>
                      <a:pt x="194" y="19"/>
                    </a:lnTo>
                    <a:lnTo>
                      <a:pt x="181" y="10"/>
                    </a:lnTo>
                    <a:lnTo>
                      <a:pt x="165" y="3"/>
                    </a:lnTo>
                    <a:lnTo>
                      <a:pt x="145" y="0"/>
                    </a:lnTo>
                    <a:lnTo>
                      <a:pt x="145" y="0"/>
                    </a:lnTo>
                    <a:lnTo>
                      <a:pt x="129" y="3"/>
                    </a:lnTo>
                    <a:lnTo>
                      <a:pt x="113" y="10"/>
                    </a:lnTo>
                    <a:lnTo>
                      <a:pt x="100" y="23"/>
                    </a:lnTo>
                    <a:lnTo>
                      <a:pt x="90" y="36"/>
                    </a:lnTo>
                    <a:lnTo>
                      <a:pt x="87" y="36"/>
                    </a:lnTo>
                    <a:lnTo>
                      <a:pt x="87" y="36"/>
                    </a:lnTo>
                    <a:lnTo>
                      <a:pt x="77" y="36"/>
                    </a:lnTo>
                    <a:lnTo>
                      <a:pt x="68" y="39"/>
                    </a:lnTo>
                    <a:lnTo>
                      <a:pt x="52" y="49"/>
                    </a:lnTo>
                    <a:lnTo>
                      <a:pt x="42" y="65"/>
                    </a:lnTo>
                    <a:lnTo>
                      <a:pt x="39" y="74"/>
                    </a:lnTo>
                    <a:lnTo>
                      <a:pt x="35" y="84"/>
                    </a:lnTo>
                    <a:lnTo>
                      <a:pt x="35" y="84"/>
                    </a:lnTo>
                    <a:lnTo>
                      <a:pt x="22" y="87"/>
                    </a:lnTo>
                    <a:lnTo>
                      <a:pt x="9" y="94"/>
                    </a:lnTo>
                    <a:lnTo>
                      <a:pt x="3" y="107"/>
                    </a:lnTo>
                    <a:lnTo>
                      <a:pt x="0" y="120"/>
                    </a:lnTo>
                    <a:lnTo>
                      <a:pt x="0" y="120"/>
                    </a:lnTo>
                    <a:lnTo>
                      <a:pt x="3" y="136"/>
                    </a:lnTo>
                    <a:lnTo>
                      <a:pt x="9" y="146"/>
                    </a:lnTo>
                    <a:lnTo>
                      <a:pt x="22" y="155"/>
                    </a:lnTo>
                    <a:lnTo>
                      <a:pt x="35" y="159"/>
                    </a:lnTo>
                    <a:lnTo>
                      <a:pt x="255" y="159"/>
                    </a:lnTo>
                    <a:lnTo>
                      <a:pt x="255" y="159"/>
                    </a:lnTo>
                    <a:lnTo>
                      <a:pt x="272" y="155"/>
                    </a:lnTo>
                    <a:lnTo>
                      <a:pt x="281" y="146"/>
                    </a:lnTo>
                    <a:lnTo>
                      <a:pt x="291" y="136"/>
                    </a:lnTo>
                    <a:lnTo>
                      <a:pt x="294" y="120"/>
                    </a:lnTo>
                    <a:lnTo>
                      <a:pt x="294" y="120"/>
                    </a:lnTo>
                    <a:lnTo>
                      <a:pt x="291" y="107"/>
                    </a:lnTo>
                    <a:lnTo>
                      <a:pt x="281" y="94"/>
                    </a:lnTo>
                    <a:lnTo>
                      <a:pt x="272" y="87"/>
                    </a:lnTo>
                    <a:lnTo>
                      <a:pt x="255" y="84"/>
                    </a:lnTo>
                    <a:lnTo>
                      <a:pt x="255" y="84"/>
                    </a:lnTo>
                    <a:lnTo>
                      <a:pt x="255" y="74"/>
                    </a:lnTo>
                    <a:lnTo>
                      <a:pt x="252" y="65"/>
                    </a:lnTo>
                    <a:lnTo>
                      <a:pt x="242" y="49"/>
                    </a:lnTo>
                    <a:lnTo>
                      <a:pt x="226" y="39"/>
                    </a:lnTo>
                    <a:lnTo>
                      <a:pt x="217" y="36"/>
                    </a:lnTo>
                    <a:lnTo>
                      <a:pt x="207" y="36"/>
                    </a:lnTo>
                    <a:lnTo>
                      <a:pt x="20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43" name="Freeform 214">
                <a:extLst>
                  <a:ext uri="{FF2B5EF4-FFF2-40B4-BE49-F238E27FC236}">
                    <a16:creationId xmlns:a16="http://schemas.microsoft.com/office/drawing/2014/main" id="{8AA7C134-7F71-47F6-A0E3-20F764088B5B}"/>
                  </a:ext>
                </a:extLst>
              </p:cNvPr>
              <p:cNvSpPr>
                <a:spLocks noEditPoints="1"/>
              </p:cNvSpPr>
              <p:nvPr userDrawn="1"/>
            </p:nvSpPr>
            <p:spPr bwMode="auto">
              <a:xfrm>
                <a:off x="5787312" y="75448"/>
                <a:ext cx="296160" cy="164427"/>
              </a:xfrm>
              <a:custGeom>
                <a:avLst/>
                <a:gdLst>
                  <a:gd name="T0" fmla="*/ 42 w 308"/>
                  <a:gd name="T1" fmla="*/ 171 h 171"/>
                  <a:gd name="T2" fmla="*/ 26 w 308"/>
                  <a:gd name="T3" fmla="*/ 168 h 171"/>
                  <a:gd name="T4" fmla="*/ 4 w 308"/>
                  <a:gd name="T5" fmla="*/ 145 h 171"/>
                  <a:gd name="T6" fmla="*/ 0 w 308"/>
                  <a:gd name="T7" fmla="*/ 126 h 171"/>
                  <a:gd name="T8" fmla="*/ 13 w 308"/>
                  <a:gd name="T9" fmla="*/ 100 h 171"/>
                  <a:gd name="T10" fmla="*/ 39 w 308"/>
                  <a:gd name="T11" fmla="*/ 84 h 171"/>
                  <a:gd name="T12" fmla="*/ 42 w 308"/>
                  <a:gd name="T13" fmla="*/ 64 h 171"/>
                  <a:gd name="T14" fmla="*/ 71 w 308"/>
                  <a:gd name="T15" fmla="*/ 38 h 171"/>
                  <a:gd name="T16" fmla="*/ 94 w 308"/>
                  <a:gd name="T17" fmla="*/ 35 h 171"/>
                  <a:gd name="T18" fmla="*/ 94 w 308"/>
                  <a:gd name="T19" fmla="*/ 35 h 171"/>
                  <a:gd name="T20" fmla="*/ 94 w 308"/>
                  <a:gd name="T21" fmla="*/ 35 h 171"/>
                  <a:gd name="T22" fmla="*/ 120 w 308"/>
                  <a:gd name="T23" fmla="*/ 9 h 171"/>
                  <a:gd name="T24" fmla="*/ 152 w 308"/>
                  <a:gd name="T25" fmla="*/ 0 h 171"/>
                  <a:gd name="T26" fmla="*/ 172 w 308"/>
                  <a:gd name="T27" fmla="*/ 3 h 171"/>
                  <a:gd name="T28" fmla="*/ 204 w 308"/>
                  <a:gd name="T29" fmla="*/ 22 h 171"/>
                  <a:gd name="T30" fmla="*/ 214 w 308"/>
                  <a:gd name="T31" fmla="*/ 35 h 171"/>
                  <a:gd name="T32" fmla="*/ 214 w 308"/>
                  <a:gd name="T33" fmla="*/ 35 h 171"/>
                  <a:gd name="T34" fmla="*/ 236 w 308"/>
                  <a:gd name="T35" fmla="*/ 38 h 171"/>
                  <a:gd name="T36" fmla="*/ 262 w 308"/>
                  <a:gd name="T37" fmla="*/ 64 h 171"/>
                  <a:gd name="T38" fmla="*/ 269 w 308"/>
                  <a:gd name="T39" fmla="*/ 84 h 171"/>
                  <a:gd name="T40" fmla="*/ 295 w 308"/>
                  <a:gd name="T41" fmla="*/ 100 h 171"/>
                  <a:gd name="T42" fmla="*/ 308 w 308"/>
                  <a:gd name="T43" fmla="*/ 126 h 171"/>
                  <a:gd name="T44" fmla="*/ 304 w 308"/>
                  <a:gd name="T45" fmla="*/ 145 h 171"/>
                  <a:gd name="T46" fmla="*/ 282 w 308"/>
                  <a:gd name="T47" fmla="*/ 168 h 171"/>
                  <a:gd name="T48" fmla="*/ 262 w 308"/>
                  <a:gd name="T49" fmla="*/ 171 h 171"/>
                  <a:gd name="T50" fmla="*/ 91 w 308"/>
                  <a:gd name="T51" fmla="*/ 48 h 171"/>
                  <a:gd name="T52" fmla="*/ 62 w 308"/>
                  <a:gd name="T53" fmla="*/ 61 h 171"/>
                  <a:gd name="T54" fmla="*/ 49 w 308"/>
                  <a:gd name="T55" fmla="*/ 90 h 171"/>
                  <a:gd name="T56" fmla="*/ 49 w 308"/>
                  <a:gd name="T57" fmla="*/ 93 h 171"/>
                  <a:gd name="T58" fmla="*/ 42 w 308"/>
                  <a:gd name="T59" fmla="*/ 97 h 171"/>
                  <a:gd name="T60" fmla="*/ 23 w 308"/>
                  <a:gd name="T61" fmla="*/ 106 h 171"/>
                  <a:gd name="T62" fmla="*/ 13 w 308"/>
                  <a:gd name="T63" fmla="*/ 126 h 171"/>
                  <a:gd name="T64" fmla="*/ 16 w 308"/>
                  <a:gd name="T65" fmla="*/ 139 h 171"/>
                  <a:gd name="T66" fmla="*/ 33 w 308"/>
                  <a:gd name="T67" fmla="*/ 155 h 171"/>
                  <a:gd name="T68" fmla="*/ 262 w 308"/>
                  <a:gd name="T69" fmla="*/ 158 h 171"/>
                  <a:gd name="T70" fmla="*/ 275 w 308"/>
                  <a:gd name="T71" fmla="*/ 155 h 171"/>
                  <a:gd name="T72" fmla="*/ 291 w 308"/>
                  <a:gd name="T73" fmla="*/ 139 h 171"/>
                  <a:gd name="T74" fmla="*/ 295 w 308"/>
                  <a:gd name="T75" fmla="*/ 126 h 171"/>
                  <a:gd name="T76" fmla="*/ 285 w 308"/>
                  <a:gd name="T77" fmla="*/ 106 h 171"/>
                  <a:gd name="T78" fmla="*/ 262 w 308"/>
                  <a:gd name="T79" fmla="*/ 97 h 171"/>
                  <a:gd name="T80" fmla="*/ 259 w 308"/>
                  <a:gd name="T81" fmla="*/ 93 h 171"/>
                  <a:gd name="T82" fmla="*/ 256 w 308"/>
                  <a:gd name="T83" fmla="*/ 90 h 171"/>
                  <a:gd name="T84" fmla="*/ 246 w 308"/>
                  <a:gd name="T85" fmla="*/ 61 h 171"/>
                  <a:gd name="T86" fmla="*/ 214 w 308"/>
                  <a:gd name="T87" fmla="*/ 48 h 171"/>
                  <a:gd name="T88" fmla="*/ 214 w 308"/>
                  <a:gd name="T89" fmla="*/ 48 h 171"/>
                  <a:gd name="T90" fmla="*/ 211 w 308"/>
                  <a:gd name="T91" fmla="*/ 48 h 171"/>
                  <a:gd name="T92" fmla="*/ 207 w 308"/>
                  <a:gd name="T93" fmla="*/ 48 h 171"/>
                  <a:gd name="T94" fmla="*/ 204 w 308"/>
                  <a:gd name="T95" fmla="*/ 45 h 171"/>
                  <a:gd name="T96" fmla="*/ 185 w 308"/>
                  <a:gd name="T97" fmla="*/ 19 h 171"/>
                  <a:gd name="T98" fmla="*/ 152 w 308"/>
                  <a:gd name="T99" fmla="*/ 12 h 171"/>
                  <a:gd name="T100" fmla="*/ 136 w 308"/>
                  <a:gd name="T101" fmla="*/ 12 h 171"/>
                  <a:gd name="T102" fmla="*/ 110 w 308"/>
                  <a:gd name="T103" fmla="*/ 32 h 171"/>
                  <a:gd name="T104" fmla="*/ 104 w 308"/>
                  <a:gd name="T105" fmla="*/ 45 h 171"/>
                  <a:gd name="T106" fmla="*/ 97 w 308"/>
                  <a:gd name="T107"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171">
                    <a:moveTo>
                      <a:pt x="262" y="171"/>
                    </a:moveTo>
                    <a:lnTo>
                      <a:pt x="42" y="171"/>
                    </a:lnTo>
                    <a:lnTo>
                      <a:pt x="42" y="171"/>
                    </a:lnTo>
                    <a:lnTo>
                      <a:pt x="26" y="168"/>
                    </a:lnTo>
                    <a:lnTo>
                      <a:pt x="13" y="158"/>
                    </a:lnTo>
                    <a:lnTo>
                      <a:pt x="4" y="145"/>
                    </a:lnTo>
                    <a:lnTo>
                      <a:pt x="0" y="126"/>
                    </a:lnTo>
                    <a:lnTo>
                      <a:pt x="0" y="126"/>
                    </a:lnTo>
                    <a:lnTo>
                      <a:pt x="4" y="113"/>
                    </a:lnTo>
                    <a:lnTo>
                      <a:pt x="13" y="100"/>
                    </a:lnTo>
                    <a:lnTo>
                      <a:pt x="23" y="90"/>
                    </a:lnTo>
                    <a:lnTo>
                      <a:pt x="39" y="84"/>
                    </a:lnTo>
                    <a:lnTo>
                      <a:pt x="39" y="84"/>
                    </a:lnTo>
                    <a:lnTo>
                      <a:pt x="42" y="64"/>
                    </a:lnTo>
                    <a:lnTo>
                      <a:pt x="55" y="51"/>
                    </a:lnTo>
                    <a:lnTo>
                      <a:pt x="71" y="38"/>
                    </a:lnTo>
                    <a:lnTo>
                      <a:pt x="81" y="35"/>
                    </a:lnTo>
                    <a:lnTo>
                      <a:pt x="94" y="35"/>
                    </a:lnTo>
                    <a:lnTo>
                      <a:pt x="94" y="35"/>
                    </a:lnTo>
                    <a:lnTo>
                      <a:pt x="94" y="35"/>
                    </a:lnTo>
                    <a:lnTo>
                      <a:pt x="94" y="35"/>
                    </a:lnTo>
                    <a:lnTo>
                      <a:pt x="94" y="35"/>
                    </a:lnTo>
                    <a:lnTo>
                      <a:pt x="104" y="22"/>
                    </a:lnTo>
                    <a:lnTo>
                      <a:pt x="120" y="9"/>
                    </a:lnTo>
                    <a:lnTo>
                      <a:pt x="136" y="3"/>
                    </a:lnTo>
                    <a:lnTo>
                      <a:pt x="152" y="0"/>
                    </a:lnTo>
                    <a:lnTo>
                      <a:pt x="152" y="0"/>
                    </a:lnTo>
                    <a:lnTo>
                      <a:pt x="172" y="3"/>
                    </a:lnTo>
                    <a:lnTo>
                      <a:pt x="188" y="9"/>
                    </a:lnTo>
                    <a:lnTo>
                      <a:pt x="204" y="22"/>
                    </a:lnTo>
                    <a:lnTo>
                      <a:pt x="214" y="35"/>
                    </a:lnTo>
                    <a:lnTo>
                      <a:pt x="214" y="35"/>
                    </a:lnTo>
                    <a:lnTo>
                      <a:pt x="214" y="35"/>
                    </a:lnTo>
                    <a:lnTo>
                      <a:pt x="214" y="35"/>
                    </a:lnTo>
                    <a:lnTo>
                      <a:pt x="224" y="35"/>
                    </a:lnTo>
                    <a:lnTo>
                      <a:pt x="236" y="38"/>
                    </a:lnTo>
                    <a:lnTo>
                      <a:pt x="253" y="51"/>
                    </a:lnTo>
                    <a:lnTo>
                      <a:pt x="262" y="64"/>
                    </a:lnTo>
                    <a:lnTo>
                      <a:pt x="269" y="84"/>
                    </a:lnTo>
                    <a:lnTo>
                      <a:pt x="269" y="84"/>
                    </a:lnTo>
                    <a:lnTo>
                      <a:pt x="285" y="90"/>
                    </a:lnTo>
                    <a:lnTo>
                      <a:pt x="295" y="100"/>
                    </a:lnTo>
                    <a:lnTo>
                      <a:pt x="304" y="113"/>
                    </a:lnTo>
                    <a:lnTo>
                      <a:pt x="308" y="126"/>
                    </a:lnTo>
                    <a:lnTo>
                      <a:pt x="308" y="126"/>
                    </a:lnTo>
                    <a:lnTo>
                      <a:pt x="304" y="145"/>
                    </a:lnTo>
                    <a:lnTo>
                      <a:pt x="295" y="158"/>
                    </a:lnTo>
                    <a:lnTo>
                      <a:pt x="282" y="168"/>
                    </a:lnTo>
                    <a:lnTo>
                      <a:pt x="262" y="171"/>
                    </a:lnTo>
                    <a:lnTo>
                      <a:pt x="262" y="171"/>
                    </a:lnTo>
                    <a:close/>
                    <a:moveTo>
                      <a:pt x="91" y="48"/>
                    </a:moveTo>
                    <a:lnTo>
                      <a:pt x="91" y="48"/>
                    </a:lnTo>
                    <a:lnTo>
                      <a:pt x="75" y="51"/>
                    </a:lnTo>
                    <a:lnTo>
                      <a:pt x="62" y="61"/>
                    </a:lnTo>
                    <a:lnTo>
                      <a:pt x="52" y="74"/>
                    </a:lnTo>
                    <a:lnTo>
                      <a:pt x="49" y="90"/>
                    </a:lnTo>
                    <a:lnTo>
                      <a:pt x="49" y="90"/>
                    </a:lnTo>
                    <a:lnTo>
                      <a:pt x="49" y="93"/>
                    </a:lnTo>
                    <a:lnTo>
                      <a:pt x="42" y="97"/>
                    </a:lnTo>
                    <a:lnTo>
                      <a:pt x="42" y="97"/>
                    </a:lnTo>
                    <a:lnTo>
                      <a:pt x="33" y="100"/>
                    </a:lnTo>
                    <a:lnTo>
                      <a:pt x="23" y="106"/>
                    </a:lnTo>
                    <a:lnTo>
                      <a:pt x="16" y="116"/>
                    </a:lnTo>
                    <a:lnTo>
                      <a:pt x="13" y="126"/>
                    </a:lnTo>
                    <a:lnTo>
                      <a:pt x="13" y="126"/>
                    </a:lnTo>
                    <a:lnTo>
                      <a:pt x="16" y="139"/>
                    </a:lnTo>
                    <a:lnTo>
                      <a:pt x="23" y="148"/>
                    </a:lnTo>
                    <a:lnTo>
                      <a:pt x="33" y="155"/>
                    </a:lnTo>
                    <a:lnTo>
                      <a:pt x="42" y="158"/>
                    </a:lnTo>
                    <a:lnTo>
                      <a:pt x="262" y="158"/>
                    </a:lnTo>
                    <a:lnTo>
                      <a:pt x="262" y="158"/>
                    </a:lnTo>
                    <a:lnTo>
                      <a:pt x="275" y="155"/>
                    </a:lnTo>
                    <a:lnTo>
                      <a:pt x="285" y="148"/>
                    </a:lnTo>
                    <a:lnTo>
                      <a:pt x="291" y="139"/>
                    </a:lnTo>
                    <a:lnTo>
                      <a:pt x="295" y="126"/>
                    </a:lnTo>
                    <a:lnTo>
                      <a:pt x="295" y="126"/>
                    </a:lnTo>
                    <a:lnTo>
                      <a:pt x="291" y="116"/>
                    </a:lnTo>
                    <a:lnTo>
                      <a:pt x="285" y="106"/>
                    </a:lnTo>
                    <a:lnTo>
                      <a:pt x="275" y="100"/>
                    </a:lnTo>
                    <a:lnTo>
                      <a:pt x="262" y="97"/>
                    </a:lnTo>
                    <a:lnTo>
                      <a:pt x="262" y="97"/>
                    </a:lnTo>
                    <a:lnTo>
                      <a:pt x="259" y="93"/>
                    </a:lnTo>
                    <a:lnTo>
                      <a:pt x="256" y="90"/>
                    </a:lnTo>
                    <a:lnTo>
                      <a:pt x="256" y="90"/>
                    </a:lnTo>
                    <a:lnTo>
                      <a:pt x="253" y="74"/>
                    </a:lnTo>
                    <a:lnTo>
                      <a:pt x="246" y="61"/>
                    </a:lnTo>
                    <a:lnTo>
                      <a:pt x="230" y="51"/>
                    </a:lnTo>
                    <a:lnTo>
                      <a:pt x="214" y="48"/>
                    </a:lnTo>
                    <a:lnTo>
                      <a:pt x="214" y="48"/>
                    </a:lnTo>
                    <a:lnTo>
                      <a:pt x="214" y="48"/>
                    </a:lnTo>
                    <a:lnTo>
                      <a:pt x="214" y="48"/>
                    </a:lnTo>
                    <a:lnTo>
                      <a:pt x="211" y="48"/>
                    </a:lnTo>
                    <a:lnTo>
                      <a:pt x="211" y="48"/>
                    </a:lnTo>
                    <a:lnTo>
                      <a:pt x="207" y="48"/>
                    </a:lnTo>
                    <a:lnTo>
                      <a:pt x="204" y="45"/>
                    </a:lnTo>
                    <a:lnTo>
                      <a:pt x="204" y="45"/>
                    </a:lnTo>
                    <a:lnTo>
                      <a:pt x="194" y="32"/>
                    </a:lnTo>
                    <a:lnTo>
                      <a:pt x="185" y="19"/>
                    </a:lnTo>
                    <a:lnTo>
                      <a:pt x="169" y="12"/>
                    </a:lnTo>
                    <a:lnTo>
                      <a:pt x="152" y="12"/>
                    </a:lnTo>
                    <a:lnTo>
                      <a:pt x="152" y="12"/>
                    </a:lnTo>
                    <a:lnTo>
                      <a:pt x="136" y="12"/>
                    </a:lnTo>
                    <a:lnTo>
                      <a:pt x="123" y="19"/>
                    </a:lnTo>
                    <a:lnTo>
                      <a:pt x="110" y="32"/>
                    </a:lnTo>
                    <a:lnTo>
                      <a:pt x="104" y="45"/>
                    </a:lnTo>
                    <a:lnTo>
                      <a:pt x="104" y="45"/>
                    </a:lnTo>
                    <a:lnTo>
                      <a:pt x="101" y="48"/>
                    </a:lnTo>
                    <a:lnTo>
                      <a:pt x="97" y="48"/>
                    </a:lnTo>
                    <a:lnTo>
                      <a:pt x="91"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44" name="Freeform 215">
                <a:extLst>
                  <a:ext uri="{FF2B5EF4-FFF2-40B4-BE49-F238E27FC236}">
                    <a16:creationId xmlns:a16="http://schemas.microsoft.com/office/drawing/2014/main" id="{1A6BA95A-CC70-443C-BA71-FEF7F0A8C48A}"/>
                  </a:ext>
                </a:extLst>
              </p:cNvPr>
              <p:cNvSpPr>
                <a:spLocks/>
              </p:cNvSpPr>
              <p:nvPr userDrawn="1"/>
            </p:nvSpPr>
            <p:spPr bwMode="auto">
              <a:xfrm>
                <a:off x="5952700" y="227374"/>
                <a:ext cx="12501" cy="59617"/>
              </a:xfrm>
              <a:custGeom>
                <a:avLst/>
                <a:gdLst>
                  <a:gd name="T0" fmla="*/ 6 w 13"/>
                  <a:gd name="T1" fmla="*/ 62 h 62"/>
                  <a:gd name="T2" fmla="*/ 6 w 13"/>
                  <a:gd name="T3" fmla="*/ 62 h 62"/>
                  <a:gd name="T4" fmla="*/ 3 w 13"/>
                  <a:gd name="T5" fmla="*/ 58 h 62"/>
                  <a:gd name="T6" fmla="*/ 0 w 13"/>
                  <a:gd name="T7" fmla="*/ 55 h 62"/>
                  <a:gd name="T8" fmla="*/ 0 w 13"/>
                  <a:gd name="T9" fmla="*/ 7 h 62"/>
                  <a:gd name="T10" fmla="*/ 0 w 13"/>
                  <a:gd name="T11" fmla="*/ 7 h 62"/>
                  <a:gd name="T12" fmla="*/ 3 w 13"/>
                  <a:gd name="T13" fmla="*/ 0 h 62"/>
                  <a:gd name="T14" fmla="*/ 6 w 13"/>
                  <a:gd name="T15" fmla="*/ 0 h 62"/>
                  <a:gd name="T16" fmla="*/ 6 w 13"/>
                  <a:gd name="T17" fmla="*/ 0 h 62"/>
                  <a:gd name="T18" fmla="*/ 9 w 13"/>
                  <a:gd name="T19" fmla="*/ 0 h 62"/>
                  <a:gd name="T20" fmla="*/ 13 w 13"/>
                  <a:gd name="T21" fmla="*/ 7 h 62"/>
                  <a:gd name="T22" fmla="*/ 13 w 13"/>
                  <a:gd name="T23" fmla="*/ 55 h 62"/>
                  <a:gd name="T24" fmla="*/ 13 w 13"/>
                  <a:gd name="T25" fmla="*/ 55 h 62"/>
                  <a:gd name="T26" fmla="*/ 9 w 13"/>
                  <a:gd name="T27" fmla="*/ 58 h 62"/>
                  <a:gd name="T28" fmla="*/ 6 w 13"/>
                  <a:gd name="T29" fmla="*/ 62 h 62"/>
                  <a:gd name="T30" fmla="*/ 6 w 13"/>
                  <a:gd name="T3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2">
                    <a:moveTo>
                      <a:pt x="6" y="62"/>
                    </a:moveTo>
                    <a:lnTo>
                      <a:pt x="6" y="62"/>
                    </a:lnTo>
                    <a:lnTo>
                      <a:pt x="3" y="58"/>
                    </a:lnTo>
                    <a:lnTo>
                      <a:pt x="0" y="55"/>
                    </a:lnTo>
                    <a:lnTo>
                      <a:pt x="0" y="7"/>
                    </a:lnTo>
                    <a:lnTo>
                      <a:pt x="0" y="7"/>
                    </a:lnTo>
                    <a:lnTo>
                      <a:pt x="3" y="0"/>
                    </a:lnTo>
                    <a:lnTo>
                      <a:pt x="6" y="0"/>
                    </a:lnTo>
                    <a:lnTo>
                      <a:pt x="6" y="0"/>
                    </a:lnTo>
                    <a:lnTo>
                      <a:pt x="9" y="0"/>
                    </a:lnTo>
                    <a:lnTo>
                      <a:pt x="13" y="7"/>
                    </a:lnTo>
                    <a:lnTo>
                      <a:pt x="13" y="55"/>
                    </a:lnTo>
                    <a:lnTo>
                      <a:pt x="13" y="55"/>
                    </a:lnTo>
                    <a:lnTo>
                      <a:pt x="9" y="58"/>
                    </a:lnTo>
                    <a:lnTo>
                      <a:pt x="6" y="62"/>
                    </a:lnTo>
                    <a:lnTo>
                      <a:pt x="6"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45" name="Freeform 216">
                <a:extLst>
                  <a:ext uri="{FF2B5EF4-FFF2-40B4-BE49-F238E27FC236}">
                    <a16:creationId xmlns:a16="http://schemas.microsoft.com/office/drawing/2014/main" id="{EDAF21C6-60B4-4A5F-B095-3906323D855F}"/>
                  </a:ext>
                </a:extLst>
              </p:cNvPr>
              <p:cNvSpPr>
                <a:spLocks/>
              </p:cNvSpPr>
              <p:nvPr userDrawn="1"/>
            </p:nvSpPr>
            <p:spPr bwMode="auto">
              <a:xfrm>
                <a:off x="5952700" y="274491"/>
                <a:ext cx="33655" cy="33655"/>
              </a:xfrm>
              <a:custGeom>
                <a:avLst/>
                <a:gdLst>
                  <a:gd name="T0" fmla="*/ 32 w 35"/>
                  <a:gd name="T1" fmla="*/ 35 h 35"/>
                  <a:gd name="T2" fmla="*/ 32 w 35"/>
                  <a:gd name="T3" fmla="*/ 35 h 35"/>
                  <a:gd name="T4" fmla="*/ 19 w 35"/>
                  <a:gd name="T5" fmla="*/ 35 h 35"/>
                  <a:gd name="T6" fmla="*/ 9 w 35"/>
                  <a:gd name="T7" fmla="*/ 29 h 35"/>
                  <a:gd name="T8" fmla="*/ 3 w 35"/>
                  <a:gd name="T9" fmla="*/ 19 h 35"/>
                  <a:gd name="T10" fmla="*/ 0 w 35"/>
                  <a:gd name="T11" fmla="*/ 6 h 35"/>
                  <a:gd name="T12" fmla="*/ 0 w 35"/>
                  <a:gd name="T13" fmla="*/ 6 h 35"/>
                  <a:gd name="T14" fmla="*/ 3 w 35"/>
                  <a:gd name="T15" fmla="*/ 3 h 35"/>
                  <a:gd name="T16" fmla="*/ 6 w 35"/>
                  <a:gd name="T17" fmla="*/ 0 h 35"/>
                  <a:gd name="T18" fmla="*/ 6 w 35"/>
                  <a:gd name="T19" fmla="*/ 0 h 35"/>
                  <a:gd name="T20" fmla="*/ 9 w 35"/>
                  <a:gd name="T21" fmla="*/ 3 h 35"/>
                  <a:gd name="T22" fmla="*/ 13 w 35"/>
                  <a:gd name="T23" fmla="*/ 6 h 35"/>
                  <a:gd name="T24" fmla="*/ 13 w 35"/>
                  <a:gd name="T25" fmla="*/ 6 h 35"/>
                  <a:gd name="T26" fmla="*/ 13 w 35"/>
                  <a:gd name="T27" fmla="*/ 13 h 35"/>
                  <a:gd name="T28" fmla="*/ 19 w 35"/>
                  <a:gd name="T29" fmla="*/ 19 h 35"/>
                  <a:gd name="T30" fmla="*/ 22 w 35"/>
                  <a:gd name="T31" fmla="*/ 22 h 35"/>
                  <a:gd name="T32" fmla="*/ 32 w 35"/>
                  <a:gd name="T33" fmla="*/ 26 h 35"/>
                  <a:gd name="T34" fmla="*/ 32 w 35"/>
                  <a:gd name="T35" fmla="*/ 26 h 35"/>
                  <a:gd name="T36" fmla="*/ 35 w 35"/>
                  <a:gd name="T37" fmla="*/ 26 h 35"/>
                  <a:gd name="T38" fmla="*/ 35 w 35"/>
                  <a:gd name="T39" fmla="*/ 29 h 35"/>
                  <a:gd name="T40" fmla="*/ 35 w 35"/>
                  <a:gd name="T41" fmla="*/ 29 h 35"/>
                  <a:gd name="T42" fmla="*/ 35 w 35"/>
                  <a:gd name="T43" fmla="*/ 35 h 35"/>
                  <a:gd name="T44" fmla="*/ 32 w 35"/>
                  <a:gd name="T45" fmla="*/ 35 h 35"/>
                  <a:gd name="T46" fmla="*/ 32 w 35"/>
                  <a:gd name="T4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 h="35">
                    <a:moveTo>
                      <a:pt x="32" y="35"/>
                    </a:moveTo>
                    <a:lnTo>
                      <a:pt x="32" y="35"/>
                    </a:lnTo>
                    <a:lnTo>
                      <a:pt x="19" y="35"/>
                    </a:lnTo>
                    <a:lnTo>
                      <a:pt x="9" y="29"/>
                    </a:lnTo>
                    <a:lnTo>
                      <a:pt x="3" y="19"/>
                    </a:lnTo>
                    <a:lnTo>
                      <a:pt x="0" y="6"/>
                    </a:lnTo>
                    <a:lnTo>
                      <a:pt x="0" y="6"/>
                    </a:lnTo>
                    <a:lnTo>
                      <a:pt x="3" y="3"/>
                    </a:lnTo>
                    <a:lnTo>
                      <a:pt x="6" y="0"/>
                    </a:lnTo>
                    <a:lnTo>
                      <a:pt x="6" y="0"/>
                    </a:lnTo>
                    <a:lnTo>
                      <a:pt x="9" y="3"/>
                    </a:lnTo>
                    <a:lnTo>
                      <a:pt x="13" y="6"/>
                    </a:lnTo>
                    <a:lnTo>
                      <a:pt x="13" y="6"/>
                    </a:lnTo>
                    <a:lnTo>
                      <a:pt x="13" y="13"/>
                    </a:lnTo>
                    <a:lnTo>
                      <a:pt x="19" y="19"/>
                    </a:lnTo>
                    <a:lnTo>
                      <a:pt x="22" y="22"/>
                    </a:lnTo>
                    <a:lnTo>
                      <a:pt x="32" y="26"/>
                    </a:lnTo>
                    <a:lnTo>
                      <a:pt x="32" y="26"/>
                    </a:lnTo>
                    <a:lnTo>
                      <a:pt x="35" y="26"/>
                    </a:lnTo>
                    <a:lnTo>
                      <a:pt x="35" y="29"/>
                    </a:lnTo>
                    <a:lnTo>
                      <a:pt x="35" y="29"/>
                    </a:lnTo>
                    <a:lnTo>
                      <a:pt x="35" y="35"/>
                    </a:lnTo>
                    <a:lnTo>
                      <a:pt x="32" y="35"/>
                    </a:lnTo>
                    <a:lnTo>
                      <a:pt x="32"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46" name="Freeform 217">
                <a:extLst>
                  <a:ext uri="{FF2B5EF4-FFF2-40B4-BE49-F238E27FC236}">
                    <a16:creationId xmlns:a16="http://schemas.microsoft.com/office/drawing/2014/main" id="{4A9D3909-5C4F-432E-945A-52963064EBFE}"/>
                  </a:ext>
                </a:extLst>
              </p:cNvPr>
              <p:cNvSpPr>
                <a:spLocks/>
              </p:cNvSpPr>
              <p:nvPr userDrawn="1"/>
            </p:nvSpPr>
            <p:spPr bwMode="auto">
              <a:xfrm>
                <a:off x="5977701" y="299491"/>
                <a:ext cx="867325" cy="8654"/>
              </a:xfrm>
              <a:custGeom>
                <a:avLst/>
                <a:gdLst>
                  <a:gd name="T0" fmla="*/ 896 w 902"/>
                  <a:gd name="T1" fmla="*/ 9 h 9"/>
                  <a:gd name="T2" fmla="*/ 6 w 902"/>
                  <a:gd name="T3" fmla="*/ 9 h 9"/>
                  <a:gd name="T4" fmla="*/ 6 w 902"/>
                  <a:gd name="T5" fmla="*/ 9 h 9"/>
                  <a:gd name="T6" fmla="*/ 0 w 902"/>
                  <a:gd name="T7" fmla="*/ 9 h 9"/>
                  <a:gd name="T8" fmla="*/ 0 w 902"/>
                  <a:gd name="T9" fmla="*/ 3 h 9"/>
                  <a:gd name="T10" fmla="*/ 0 w 902"/>
                  <a:gd name="T11" fmla="*/ 3 h 9"/>
                  <a:gd name="T12" fmla="*/ 0 w 902"/>
                  <a:gd name="T13" fmla="*/ 0 h 9"/>
                  <a:gd name="T14" fmla="*/ 6 w 902"/>
                  <a:gd name="T15" fmla="*/ 0 h 9"/>
                  <a:gd name="T16" fmla="*/ 896 w 902"/>
                  <a:gd name="T17" fmla="*/ 0 h 9"/>
                  <a:gd name="T18" fmla="*/ 896 w 902"/>
                  <a:gd name="T19" fmla="*/ 0 h 9"/>
                  <a:gd name="T20" fmla="*/ 899 w 902"/>
                  <a:gd name="T21" fmla="*/ 0 h 9"/>
                  <a:gd name="T22" fmla="*/ 902 w 902"/>
                  <a:gd name="T23" fmla="*/ 3 h 9"/>
                  <a:gd name="T24" fmla="*/ 902 w 902"/>
                  <a:gd name="T25" fmla="*/ 3 h 9"/>
                  <a:gd name="T26" fmla="*/ 899 w 902"/>
                  <a:gd name="T27" fmla="*/ 9 h 9"/>
                  <a:gd name="T28" fmla="*/ 896 w 902"/>
                  <a:gd name="T29" fmla="*/ 9 h 9"/>
                  <a:gd name="T30" fmla="*/ 896 w 902"/>
                  <a:gd name="T3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2" h="9">
                    <a:moveTo>
                      <a:pt x="896" y="9"/>
                    </a:moveTo>
                    <a:lnTo>
                      <a:pt x="6" y="9"/>
                    </a:lnTo>
                    <a:lnTo>
                      <a:pt x="6" y="9"/>
                    </a:lnTo>
                    <a:lnTo>
                      <a:pt x="0" y="9"/>
                    </a:lnTo>
                    <a:lnTo>
                      <a:pt x="0" y="3"/>
                    </a:lnTo>
                    <a:lnTo>
                      <a:pt x="0" y="3"/>
                    </a:lnTo>
                    <a:lnTo>
                      <a:pt x="0" y="0"/>
                    </a:lnTo>
                    <a:lnTo>
                      <a:pt x="6" y="0"/>
                    </a:lnTo>
                    <a:lnTo>
                      <a:pt x="896" y="0"/>
                    </a:lnTo>
                    <a:lnTo>
                      <a:pt x="896" y="0"/>
                    </a:lnTo>
                    <a:lnTo>
                      <a:pt x="899" y="0"/>
                    </a:lnTo>
                    <a:lnTo>
                      <a:pt x="902" y="3"/>
                    </a:lnTo>
                    <a:lnTo>
                      <a:pt x="902" y="3"/>
                    </a:lnTo>
                    <a:lnTo>
                      <a:pt x="899" y="9"/>
                    </a:lnTo>
                    <a:lnTo>
                      <a:pt x="896" y="9"/>
                    </a:lnTo>
                    <a:lnTo>
                      <a:pt x="89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47" name="Freeform 218">
                <a:extLst>
                  <a:ext uri="{FF2B5EF4-FFF2-40B4-BE49-F238E27FC236}">
                    <a16:creationId xmlns:a16="http://schemas.microsoft.com/office/drawing/2014/main" id="{6E46BA2D-712E-4DD5-AB19-4CBA01252985}"/>
                  </a:ext>
                </a:extLst>
              </p:cNvPr>
              <p:cNvSpPr>
                <a:spLocks/>
              </p:cNvSpPr>
              <p:nvPr userDrawn="1"/>
            </p:nvSpPr>
            <p:spPr bwMode="auto">
              <a:xfrm>
                <a:off x="5905584" y="227374"/>
                <a:ext cx="12501" cy="59617"/>
              </a:xfrm>
              <a:custGeom>
                <a:avLst/>
                <a:gdLst>
                  <a:gd name="T0" fmla="*/ 7 w 13"/>
                  <a:gd name="T1" fmla="*/ 62 h 62"/>
                  <a:gd name="T2" fmla="*/ 7 w 13"/>
                  <a:gd name="T3" fmla="*/ 62 h 62"/>
                  <a:gd name="T4" fmla="*/ 3 w 13"/>
                  <a:gd name="T5" fmla="*/ 58 h 62"/>
                  <a:gd name="T6" fmla="*/ 0 w 13"/>
                  <a:gd name="T7" fmla="*/ 55 h 62"/>
                  <a:gd name="T8" fmla="*/ 0 w 13"/>
                  <a:gd name="T9" fmla="*/ 7 h 62"/>
                  <a:gd name="T10" fmla="*/ 0 w 13"/>
                  <a:gd name="T11" fmla="*/ 7 h 62"/>
                  <a:gd name="T12" fmla="*/ 3 w 13"/>
                  <a:gd name="T13" fmla="*/ 0 h 62"/>
                  <a:gd name="T14" fmla="*/ 7 w 13"/>
                  <a:gd name="T15" fmla="*/ 0 h 62"/>
                  <a:gd name="T16" fmla="*/ 7 w 13"/>
                  <a:gd name="T17" fmla="*/ 0 h 62"/>
                  <a:gd name="T18" fmla="*/ 10 w 13"/>
                  <a:gd name="T19" fmla="*/ 0 h 62"/>
                  <a:gd name="T20" fmla="*/ 13 w 13"/>
                  <a:gd name="T21" fmla="*/ 7 h 62"/>
                  <a:gd name="T22" fmla="*/ 13 w 13"/>
                  <a:gd name="T23" fmla="*/ 55 h 62"/>
                  <a:gd name="T24" fmla="*/ 13 w 13"/>
                  <a:gd name="T25" fmla="*/ 55 h 62"/>
                  <a:gd name="T26" fmla="*/ 10 w 13"/>
                  <a:gd name="T27" fmla="*/ 58 h 62"/>
                  <a:gd name="T28" fmla="*/ 7 w 13"/>
                  <a:gd name="T29" fmla="*/ 62 h 62"/>
                  <a:gd name="T30" fmla="*/ 7 w 13"/>
                  <a:gd name="T3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2">
                    <a:moveTo>
                      <a:pt x="7" y="62"/>
                    </a:moveTo>
                    <a:lnTo>
                      <a:pt x="7" y="62"/>
                    </a:lnTo>
                    <a:lnTo>
                      <a:pt x="3" y="58"/>
                    </a:lnTo>
                    <a:lnTo>
                      <a:pt x="0" y="55"/>
                    </a:lnTo>
                    <a:lnTo>
                      <a:pt x="0" y="7"/>
                    </a:lnTo>
                    <a:lnTo>
                      <a:pt x="0" y="7"/>
                    </a:lnTo>
                    <a:lnTo>
                      <a:pt x="3" y="0"/>
                    </a:lnTo>
                    <a:lnTo>
                      <a:pt x="7" y="0"/>
                    </a:lnTo>
                    <a:lnTo>
                      <a:pt x="7" y="0"/>
                    </a:lnTo>
                    <a:lnTo>
                      <a:pt x="10" y="0"/>
                    </a:lnTo>
                    <a:lnTo>
                      <a:pt x="13" y="7"/>
                    </a:lnTo>
                    <a:lnTo>
                      <a:pt x="13" y="55"/>
                    </a:lnTo>
                    <a:lnTo>
                      <a:pt x="13" y="55"/>
                    </a:lnTo>
                    <a:lnTo>
                      <a:pt x="10" y="58"/>
                    </a:lnTo>
                    <a:lnTo>
                      <a:pt x="7" y="62"/>
                    </a:lnTo>
                    <a:lnTo>
                      <a:pt x="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48" name="Freeform 219">
                <a:extLst>
                  <a:ext uri="{FF2B5EF4-FFF2-40B4-BE49-F238E27FC236}">
                    <a16:creationId xmlns:a16="http://schemas.microsoft.com/office/drawing/2014/main" id="{1FBF4D97-7F26-4291-B4E5-64F292A17A36}"/>
                  </a:ext>
                </a:extLst>
              </p:cNvPr>
              <p:cNvSpPr>
                <a:spLocks/>
              </p:cNvSpPr>
              <p:nvPr userDrawn="1"/>
            </p:nvSpPr>
            <p:spPr bwMode="auto">
              <a:xfrm>
                <a:off x="5880583" y="274491"/>
                <a:ext cx="37501" cy="33655"/>
              </a:xfrm>
              <a:custGeom>
                <a:avLst/>
                <a:gdLst>
                  <a:gd name="T0" fmla="*/ 7 w 39"/>
                  <a:gd name="T1" fmla="*/ 35 h 35"/>
                  <a:gd name="T2" fmla="*/ 7 w 39"/>
                  <a:gd name="T3" fmla="*/ 35 h 35"/>
                  <a:gd name="T4" fmla="*/ 4 w 39"/>
                  <a:gd name="T5" fmla="*/ 35 h 35"/>
                  <a:gd name="T6" fmla="*/ 0 w 39"/>
                  <a:gd name="T7" fmla="*/ 29 h 35"/>
                  <a:gd name="T8" fmla="*/ 0 w 39"/>
                  <a:gd name="T9" fmla="*/ 29 h 35"/>
                  <a:gd name="T10" fmla="*/ 4 w 39"/>
                  <a:gd name="T11" fmla="*/ 26 h 35"/>
                  <a:gd name="T12" fmla="*/ 7 w 39"/>
                  <a:gd name="T13" fmla="*/ 26 h 35"/>
                  <a:gd name="T14" fmla="*/ 7 w 39"/>
                  <a:gd name="T15" fmla="*/ 26 h 35"/>
                  <a:gd name="T16" fmla="*/ 17 w 39"/>
                  <a:gd name="T17" fmla="*/ 22 h 35"/>
                  <a:gd name="T18" fmla="*/ 20 w 39"/>
                  <a:gd name="T19" fmla="*/ 19 h 35"/>
                  <a:gd name="T20" fmla="*/ 26 w 39"/>
                  <a:gd name="T21" fmla="*/ 13 h 35"/>
                  <a:gd name="T22" fmla="*/ 26 w 39"/>
                  <a:gd name="T23" fmla="*/ 6 h 35"/>
                  <a:gd name="T24" fmla="*/ 26 w 39"/>
                  <a:gd name="T25" fmla="*/ 6 h 35"/>
                  <a:gd name="T26" fmla="*/ 29 w 39"/>
                  <a:gd name="T27" fmla="*/ 3 h 35"/>
                  <a:gd name="T28" fmla="*/ 33 w 39"/>
                  <a:gd name="T29" fmla="*/ 0 h 35"/>
                  <a:gd name="T30" fmla="*/ 33 w 39"/>
                  <a:gd name="T31" fmla="*/ 0 h 35"/>
                  <a:gd name="T32" fmla="*/ 36 w 39"/>
                  <a:gd name="T33" fmla="*/ 3 h 35"/>
                  <a:gd name="T34" fmla="*/ 39 w 39"/>
                  <a:gd name="T35" fmla="*/ 6 h 35"/>
                  <a:gd name="T36" fmla="*/ 39 w 39"/>
                  <a:gd name="T37" fmla="*/ 6 h 35"/>
                  <a:gd name="T38" fmla="*/ 36 w 39"/>
                  <a:gd name="T39" fmla="*/ 19 h 35"/>
                  <a:gd name="T40" fmla="*/ 29 w 39"/>
                  <a:gd name="T41" fmla="*/ 29 h 35"/>
                  <a:gd name="T42" fmla="*/ 20 w 39"/>
                  <a:gd name="T43" fmla="*/ 35 h 35"/>
                  <a:gd name="T44" fmla="*/ 7 w 39"/>
                  <a:gd name="T45" fmla="*/ 35 h 35"/>
                  <a:gd name="T46" fmla="*/ 7 w 39"/>
                  <a:gd name="T4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5">
                    <a:moveTo>
                      <a:pt x="7" y="35"/>
                    </a:moveTo>
                    <a:lnTo>
                      <a:pt x="7" y="35"/>
                    </a:lnTo>
                    <a:lnTo>
                      <a:pt x="4" y="35"/>
                    </a:lnTo>
                    <a:lnTo>
                      <a:pt x="0" y="29"/>
                    </a:lnTo>
                    <a:lnTo>
                      <a:pt x="0" y="29"/>
                    </a:lnTo>
                    <a:lnTo>
                      <a:pt x="4" y="26"/>
                    </a:lnTo>
                    <a:lnTo>
                      <a:pt x="7" y="26"/>
                    </a:lnTo>
                    <a:lnTo>
                      <a:pt x="7" y="26"/>
                    </a:lnTo>
                    <a:lnTo>
                      <a:pt x="17" y="22"/>
                    </a:lnTo>
                    <a:lnTo>
                      <a:pt x="20" y="19"/>
                    </a:lnTo>
                    <a:lnTo>
                      <a:pt x="26" y="13"/>
                    </a:lnTo>
                    <a:lnTo>
                      <a:pt x="26" y="6"/>
                    </a:lnTo>
                    <a:lnTo>
                      <a:pt x="26" y="6"/>
                    </a:lnTo>
                    <a:lnTo>
                      <a:pt x="29" y="3"/>
                    </a:lnTo>
                    <a:lnTo>
                      <a:pt x="33" y="0"/>
                    </a:lnTo>
                    <a:lnTo>
                      <a:pt x="33" y="0"/>
                    </a:lnTo>
                    <a:lnTo>
                      <a:pt x="36" y="3"/>
                    </a:lnTo>
                    <a:lnTo>
                      <a:pt x="39" y="6"/>
                    </a:lnTo>
                    <a:lnTo>
                      <a:pt x="39" y="6"/>
                    </a:lnTo>
                    <a:lnTo>
                      <a:pt x="36" y="19"/>
                    </a:lnTo>
                    <a:lnTo>
                      <a:pt x="29" y="29"/>
                    </a:lnTo>
                    <a:lnTo>
                      <a:pt x="20" y="35"/>
                    </a:lnTo>
                    <a:lnTo>
                      <a:pt x="7" y="35"/>
                    </a:lnTo>
                    <a:lnTo>
                      <a:pt x="7"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49" name="Freeform 220">
                <a:extLst>
                  <a:ext uri="{FF2B5EF4-FFF2-40B4-BE49-F238E27FC236}">
                    <a16:creationId xmlns:a16="http://schemas.microsoft.com/office/drawing/2014/main" id="{955C9ECF-9355-4D7C-AF2A-71C587FAEC3D}"/>
                  </a:ext>
                </a:extLst>
              </p:cNvPr>
              <p:cNvSpPr>
                <a:spLocks/>
              </p:cNvSpPr>
              <p:nvPr userDrawn="1"/>
            </p:nvSpPr>
            <p:spPr bwMode="auto">
              <a:xfrm>
                <a:off x="5355573" y="299491"/>
                <a:ext cx="537511" cy="8654"/>
              </a:xfrm>
              <a:custGeom>
                <a:avLst/>
                <a:gdLst>
                  <a:gd name="T0" fmla="*/ 553 w 559"/>
                  <a:gd name="T1" fmla="*/ 9 h 9"/>
                  <a:gd name="T2" fmla="*/ 6 w 559"/>
                  <a:gd name="T3" fmla="*/ 9 h 9"/>
                  <a:gd name="T4" fmla="*/ 6 w 559"/>
                  <a:gd name="T5" fmla="*/ 9 h 9"/>
                  <a:gd name="T6" fmla="*/ 0 w 559"/>
                  <a:gd name="T7" fmla="*/ 9 h 9"/>
                  <a:gd name="T8" fmla="*/ 0 w 559"/>
                  <a:gd name="T9" fmla="*/ 3 h 9"/>
                  <a:gd name="T10" fmla="*/ 0 w 559"/>
                  <a:gd name="T11" fmla="*/ 3 h 9"/>
                  <a:gd name="T12" fmla="*/ 0 w 559"/>
                  <a:gd name="T13" fmla="*/ 0 h 9"/>
                  <a:gd name="T14" fmla="*/ 6 w 559"/>
                  <a:gd name="T15" fmla="*/ 0 h 9"/>
                  <a:gd name="T16" fmla="*/ 553 w 559"/>
                  <a:gd name="T17" fmla="*/ 0 h 9"/>
                  <a:gd name="T18" fmla="*/ 553 w 559"/>
                  <a:gd name="T19" fmla="*/ 0 h 9"/>
                  <a:gd name="T20" fmla="*/ 559 w 559"/>
                  <a:gd name="T21" fmla="*/ 0 h 9"/>
                  <a:gd name="T22" fmla="*/ 559 w 559"/>
                  <a:gd name="T23" fmla="*/ 3 h 9"/>
                  <a:gd name="T24" fmla="*/ 559 w 559"/>
                  <a:gd name="T25" fmla="*/ 3 h 9"/>
                  <a:gd name="T26" fmla="*/ 559 w 559"/>
                  <a:gd name="T27" fmla="*/ 9 h 9"/>
                  <a:gd name="T28" fmla="*/ 553 w 559"/>
                  <a:gd name="T29" fmla="*/ 9 h 9"/>
                  <a:gd name="T30" fmla="*/ 553 w 559"/>
                  <a:gd name="T3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9" h="9">
                    <a:moveTo>
                      <a:pt x="553" y="9"/>
                    </a:moveTo>
                    <a:lnTo>
                      <a:pt x="6" y="9"/>
                    </a:lnTo>
                    <a:lnTo>
                      <a:pt x="6" y="9"/>
                    </a:lnTo>
                    <a:lnTo>
                      <a:pt x="0" y="9"/>
                    </a:lnTo>
                    <a:lnTo>
                      <a:pt x="0" y="3"/>
                    </a:lnTo>
                    <a:lnTo>
                      <a:pt x="0" y="3"/>
                    </a:lnTo>
                    <a:lnTo>
                      <a:pt x="0" y="0"/>
                    </a:lnTo>
                    <a:lnTo>
                      <a:pt x="6" y="0"/>
                    </a:lnTo>
                    <a:lnTo>
                      <a:pt x="553" y="0"/>
                    </a:lnTo>
                    <a:lnTo>
                      <a:pt x="553" y="0"/>
                    </a:lnTo>
                    <a:lnTo>
                      <a:pt x="559" y="0"/>
                    </a:lnTo>
                    <a:lnTo>
                      <a:pt x="559" y="3"/>
                    </a:lnTo>
                    <a:lnTo>
                      <a:pt x="559" y="3"/>
                    </a:lnTo>
                    <a:lnTo>
                      <a:pt x="559" y="9"/>
                    </a:lnTo>
                    <a:lnTo>
                      <a:pt x="553" y="9"/>
                    </a:lnTo>
                    <a:lnTo>
                      <a:pt x="55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50" name="Freeform 221">
                <a:extLst>
                  <a:ext uri="{FF2B5EF4-FFF2-40B4-BE49-F238E27FC236}">
                    <a16:creationId xmlns:a16="http://schemas.microsoft.com/office/drawing/2014/main" id="{361C69A1-BE2F-449A-9C93-D8FC4F695F93}"/>
                  </a:ext>
                </a:extLst>
              </p:cNvPr>
              <p:cNvSpPr>
                <a:spLocks/>
              </p:cNvSpPr>
              <p:nvPr userDrawn="1"/>
            </p:nvSpPr>
            <p:spPr bwMode="auto">
              <a:xfrm>
                <a:off x="5930584" y="227374"/>
                <a:ext cx="9616" cy="127888"/>
              </a:xfrm>
              <a:custGeom>
                <a:avLst/>
                <a:gdLst>
                  <a:gd name="T0" fmla="*/ 3 w 10"/>
                  <a:gd name="T1" fmla="*/ 133 h 133"/>
                  <a:gd name="T2" fmla="*/ 3 w 10"/>
                  <a:gd name="T3" fmla="*/ 133 h 133"/>
                  <a:gd name="T4" fmla="*/ 0 w 10"/>
                  <a:gd name="T5" fmla="*/ 133 h 133"/>
                  <a:gd name="T6" fmla="*/ 0 w 10"/>
                  <a:gd name="T7" fmla="*/ 126 h 133"/>
                  <a:gd name="T8" fmla="*/ 0 w 10"/>
                  <a:gd name="T9" fmla="*/ 7 h 133"/>
                  <a:gd name="T10" fmla="*/ 0 w 10"/>
                  <a:gd name="T11" fmla="*/ 7 h 133"/>
                  <a:gd name="T12" fmla="*/ 0 w 10"/>
                  <a:gd name="T13" fmla="*/ 0 h 133"/>
                  <a:gd name="T14" fmla="*/ 3 w 10"/>
                  <a:gd name="T15" fmla="*/ 0 h 133"/>
                  <a:gd name="T16" fmla="*/ 3 w 10"/>
                  <a:gd name="T17" fmla="*/ 0 h 133"/>
                  <a:gd name="T18" fmla="*/ 10 w 10"/>
                  <a:gd name="T19" fmla="*/ 0 h 133"/>
                  <a:gd name="T20" fmla="*/ 10 w 10"/>
                  <a:gd name="T21" fmla="*/ 7 h 133"/>
                  <a:gd name="T22" fmla="*/ 10 w 10"/>
                  <a:gd name="T23" fmla="*/ 126 h 133"/>
                  <a:gd name="T24" fmla="*/ 10 w 10"/>
                  <a:gd name="T25" fmla="*/ 126 h 133"/>
                  <a:gd name="T26" fmla="*/ 10 w 10"/>
                  <a:gd name="T27" fmla="*/ 133 h 133"/>
                  <a:gd name="T28" fmla="*/ 3 w 10"/>
                  <a:gd name="T29" fmla="*/ 133 h 133"/>
                  <a:gd name="T30" fmla="*/ 3 w 10"/>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33">
                    <a:moveTo>
                      <a:pt x="3" y="133"/>
                    </a:moveTo>
                    <a:lnTo>
                      <a:pt x="3" y="133"/>
                    </a:lnTo>
                    <a:lnTo>
                      <a:pt x="0" y="133"/>
                    </a:lnTo>
                    <a:lnTo>
                      <a:pt x="0" y="126"/>
                    </a:lnTo>
                    <a:lnTo>
                      <a:pt x="0" y="7"/>
                    </a:lnTo>
                    <a:lnTo>
                      <a:pt x="0" y="7"/>
                    </a:lnTo>
                    <a:lnTo>
                      <a:pt x="0" y="0"/>
                    </a:lnTo>
                    <a:lnTo>
                      <a:pt x="3" y="0"/>
                    </a:lnTo>
                    <a:lnTo>
                      <a:pt x="3" y="0"/>
                    </a:lnTo>
                    <a:lnTo>
                      <a:pt x="10" y="0"/>
                    </a:lnTo>
                    <a:lnTo>
                      <a:pt x="10" y="7"/>
                    </a:lnTo>
                    <a:lnTo>
                      <a:pt x="10" y="126"/>
                    </a:lnTo>
                    <a:lnTo>
                      <a:pt x="10" y="126"/>
                    </a:lnTo>
                    <a:lnTo>
                      <a:pt x="10" y="133"/>
                    </a:lnTo>
                    <a:lnTo>
                      <a:pt x="3" y="133"/>
                    </a:lnTo>
                    <a:lnTo>
                      <a:pt x="3"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51" name="Freeform 222">
                <a:extLst>
                  <a:ext uri="{FF2B5EF4-FFF2-40B4-BE49-F238E27FC236}">
                    <a16:creationId xmlns:a16="http://schemas.microsoft.com/office/drawing/2014/main" id="{79059631-06F0-40BE-8AAB-06ACDB2AF5D3}"/>
                  </a:ext>
                </a:extLst>
              </p:cNvPr>
              <p:cNvSpPr>
                <a:spLocks/>
              </p:cNvSpPr>
              <p:nvPr userDrawn="1"/>
            </p:nvSpPr>
            <p:spPr bwMode="auto">
              <a:xfrm>
                <a:off x="6018086" y="292760"/>
                <a:ext cx="21154" cy="22116"/>
              </a:xfrm>
              <a:custGeom>
                <a:avLst/>
                <a:gdLst>
                  <a:gd name="T0" fmla="*/ 22 w 22"/>
                  <a:gd name="T1" fmla="*/ 10 h 23"/>
                  <a:gd name="T2" fmla="*/ 22 w 22"/>
                  <a:gd name="T3" fmla="*/ 10 h 23"/>
                  <a:gd name="T4" fmla="*/ 19 w 22"/>
                  <a:gd name="T5" fmla="*/ 20 h 23"/>
                  <a:gd name="T6" fmla="*/ 13 w 22"/>
                  <a:gd name="T7" fmla="*/ 23 h 23"/>
                  <a:gd name="T8" fmla="*/ 13 w 22"/>
                  <a:gd name="T9" fmla="*/ 23 h 23"/>
                  <a:gd name="T10" fmla="*/ 3 w 22"/>
                  <a:gd name="T11" fmla="*/ 20 h 23"/>
                  <a:gd name="T12" fmla="*/ 0 w 22"/>
                  <a:gd name="T13" fmla="*/ 10 h 23"/>
                  <a:gd name="T14" fmla="*/ 0 w 22"/>
                  <a:gd name="T15" fmla="*/ 10 h 23"/>
                  <a:gd name="T16" fmla="*/ 3 w 22"/>
                  <a:gd name="T17" fmla="*/ 3 h 23"/>
                  <a:gd name="T18" fmla="*/ 13 w 22"/>
                  <a:gd name="T19" fmla="*/ 0 h 23"/>
                  <a:gd name="T20" fmla="*/ 13 w 22"/>
                  <a:gd name="T21" fmla="*/ 0 h 23"/>
                  <a:gd name="T22" fmla="*/ 19 w 22"/>
                  <a:gd name="T23" fmla="*/ 3 h 23"/>
                  <a:gd name="T24" fmla="*/ 22 w 22"/>
                  <a:gd name="T25" fmla="*/ 10 h 23"/>
                  <a:gd name="T26" fmla="*/ 22 w 22"/>
                  <a:gd name="T27"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22" y="10"/>
                    </a:moveTo>
                    <a:lnTo>
                      <a:pt x="22" y="10"/>
                    </a:lnTo>
                    <a:lnTo>
                      <a:pt x="19" y="20"/>
                    </a:lnTo>
                    <a:lnTo>
                      <a:pt x="13" y="23"/>
                    </a:lnTo>
                    <a:lnTo>
                      <a:pt x="13" y="23"/>
                    </a:lnTo>
                    <a:lnTo>
                      <a:pt x="3" y="20"/>
                    </a:lnTo>
                    <a:lnTo>
                      <a:pt x="0" y="10"/>
                    </a:lnTo>
                    <a:lnTo>
                      <a:pt x="0" y="10"/>
                    </a:lnTo>
                    <a:lnTo>
                      <a:pt x="3" y="3"/>
                    </a:lnTo>
                    <a:lnTo>
                      <a:pt x="13" y="0"/>
                    </a:lnTo>
                    <a:lnTo>
                      <a:pt x="13" y="0"/>
                    </a:lnTo>
                    <a:lnTo>
                      <a:pt x="19" y="3"/>
                    </a:lnTo>
                    <a:lnTo>
                      <a:pt x="22" y="10"/>
                    </a:lnTo>
                    <a:lnTo>
                      <a:pt x="2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52" name="Freeform 223">
                <a:extLst>
                  <a:ext uri="{FF2B5EF4-FFF2-40B4-BE49-F238E27FC236}">
                    <a16:creationId xmlns:a16="http://schemas.microsoft.com/office/drawing/2014/main" id="{5AD78A11-04BF-4736-935B-0C0B0CE70B5F}"/>
                  </a:ext>
                </a:extLst>
              </p:cNvPr>
              <p:cNvSpPr>
                <a:spLocks noEditPoints="1"/>
              </p:cNvSpPr>
              <p:nvPr userDrawn="1"/>
            </p:nvSpPr>
            <p:spPr bwMode="auto">
              <a:xfrm>
                <a:off x="6011355" y="286991"/>
                <a:ext cx="34616" cy="33655"/>
              </a:xfrm>
              <a:custGeom>
                <a:avLst/>
                <a:gdLst>
                  <a:gd name="T0" fmla="*/ 20 w 36"/>
                  <a:gd name="T1" fmla="*/ 35 h 35"/>
                  <a:gd name="T2" fmla="*/ 20 w 36"/>
                  <a:gd name="T3" fmla="*/ 35 h 35"/>
                  <a:gd name="T4" fmla="*/ 10 w 36"/>
                  <a:gd name="T5" fmla="*/ 35 h 35"/>
                  <a:gd name="T6" fmla="*/ 7 w 36"/>
                  <a:gd name="T7" fmla="*/ 29 h 35"/>
                  <a:gd name="T8" fmla="*/ 0 w 36"/>
                  <a:gd name="T9" fmla="*/ 26 h 35"/>
                  <a:gd name="T10" fmla="*/ 0 w 36"/>
                  <a:gd name="T11" fmla="*/ 16 h 35"/>
                  <a:gd name="T12" fmla="*/ 0 w 36"/>
                  <a:gd name="T13" fmla="*/ 16 h 35"/>
                  <a:gd name="T14" fmla="*/ 0 w 36"/>
                  <a:gd name="T15" fmla="*/ 9 h 35"/>
                  <a:gd name="T16" fmla="*/ 7 w 36"/>
                  <a:gd name="T17" fmla="*/ 3 h 35"/>
                  <a:gd name="T18" fmla="*/ 10 w 36"/>
                  <a:gd name="T19" fmla="*/ 0 h 35"/>
                  <a:gd name="T20" fmla="*/ 20 w 36"/>
                  <a:gd name="T21" fmla="*/ 0 h 35"/>
                  <a:gd name="T22" fmla="*/ 20 w 36"/>
                  <a:gd name="T23" fmla="*/ 0 h 35"/>
                  <a:gd name="T24" fmla="*/ 26 w 36"/>
                  <a:gd name="T25" fmla="*/ 0 h 35"/>
                  <a:gd name="T26" fmla="*/ 33 w 36"/>
                  <a:gd name="T27" fmla="*/ 3 h 35"/>
                  <a:gd name="T28" fmla="*/ 36 w 36"/>
                  <a:gd name="T29" fmla="*/ 9 h 35"/>
                  <a:gd name="T30" fmla="*/ 36 w 36"/>
                  <a:gd name="T31" fmla="*/ 16 h 35"/>
                  <a:gd name="T32" fmla="*/ 36 w 36"/>
                  <a:gd name="T33" fmla="*/ 16 h 35"/>
                  <a:gd name="T34" fmla="*/ 36 w 36"/>
                  <a:gd name="T35" fmla="*/ 26 h 35"/>
                  <a:gd name="T36" fmla="*/ 33 w 36"/>
                  <a:gd name="T37" fmla="*/ 29 h 35"/>
                  <a:gd name="T38" fmla="*/ 26 w 36"/>
                  <a:gd name="T39" fmla="*/ 35 h 35"/>
                  <a:gd name="T40" fmla="*/ 20 w 36"/>
                  <a:gd name="T41" fmla="*/ 35 h 35"/>
                  <a:gd name="T42" fmla="*/ 20 w 36"/>
                  <a:gd name="T43" fmla="*/ 35 h 35"/>
                  <a:gd name="T44" fmla="*/ 20 w 36"/>
                  <a:gd name="T45" fmla="*/ 13 h 35"/>
                  <a:gd name="T46" fmla="*/ 20 w 36"/>
                  <a:gd name="T47" fmla="*/ 13 h 35"/>
                  <a:gd name="T48" fmla="*/ 13 w 36"/>
                  <a:gd name="T49" fmla="*/ 13 h 35"/>
                  <a:gd name="T50" fmla="*/ 13 w 36"/>
                  <a:gd name="T51" fmla="*/ 16 h 35"/>
                  <a:gd name="T52" fmla="*/ 13 w 36"/>
                  <a:gd name="T53" fmla="*/ 16 h 35"/>
                  <a:gd name="T54" fmla="*/ 13 w 36"/>
                  <a:gd name="T55" fmla="*/ 22 h 35"/>
                  <a:gd name="T56" fmla="*/ 20 w 36"/>
                  <a:gd name="T57" fmla="*/ 22 h 35"/>
                  <a:gd name="T58" fmla="*/ 20 w 36"/>
                  <a:gd name="T59" fmla="*/ 22 h 35"/>
                  <a:gd name="T60" fmla="*/ 23 w 36"/>
                  <a:gd name="T61" fmla="*/ 22 h 35"/>
                  <a:gd name="T62" fmla="*/ 23 w 36"/>
                  <a:gd name="T63" fmla="*/ 16 h 35"/>
                  <a:gd name="T64" fmla="*/ 23 w 36"/>
                  <a:gd name="T65" fmla="*/ 16 h 35"/>
                  <a:gd name="T66" fmla="*/ 23 w 36"/>
                  <a:gd name="T67" fmla="*/ 13 h 35"/>
                  <a:gd name="T68" fmla="*/ 20 w 36"/>
                  <a:gd name="T69" fmla="*/ 13 h 35"/>
                  <a:gd name="T70" fmla="*/ 20 w 36"/>
                  <a:gd name="T71"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 h="35">
                    <a:moveTo>
                      <a:pt x="20" y="35"/>
                    </a:moveTo>
                    <a:lnTo>
                      <a:pt x="20" y="35"/>
                    </a:lnTo>
                    <a:lnTo>
                      <a:pt x="10" y="35"/>
                    </a:lnTo>
                    <a:lnTo>
                      <a:pt x="7" y="29"/>
                    </a:lnTo>
                    <a:lnTo>
                      <a:pt x="0" y="26"/>
                    </a:lnTo>
                    <a:lnTo>
                      <a:pt x="0" y="16"/>
                    </a:lnTo>
                    <a:lnTo>
                      <a:pt x="0" y="16"/>
                    </a:lnTo>
                    <a:lnTo>
                      <a:pt x="0" y="9"/>
                    </a:lnTo>
                    <a:lnTo>
                      <a:pt x="7" y="3"/>
                    </a:lnTo>
                    <a:lnTo>
                      <a:pt x="10" y="0"/>
                    </a:lnTo>
                    <a:lnTo>
                      <a:pt x="20" y="0"/>
                    </a:lnTo>
                    <a:lnTo>
                      <a:pt x="20" y="0"/>
                    </a:lnTo>
                    <a:lnTo>
                      <a:pt x="26" y="0"/>
                    </a:lnTo>
                    <a:lnTo>
                      <a:pt x="33" y="3"/>
                    </a:lnTo>
                    <a:lnTo>
                      <a:pt x="36" y="9"/>
                    </a:lnTo>
                    <a:lnTo>
                      <a:pt x="36" y="16"/>
                    </a:lnTo>
                    <a:lnTo>
                      <a:pt x="36" y="16"/>
                    </a:lnTo>
                    <a:lnTo>
                      <a:pt x="36" y="26"/>
                    </a:lnTo>
                    <a:lnTo>
                      <a:pt x="33" y="29"/>
                    </a:lnTo>
                    <a:lnTo>
                      <a:pt x="26" y="35"/>
                    </a:lnTo>
                    <a:lnTo>
                      <a:pt x="20" y="35"/>
                    </a:lnTo>
                    <a:lnTo>
                      <a:pt x="20" y="35"/>
                    </a:lnTo>
                    <a:close/>
                    <a:moveTo>
                      <a:pt x="20" y="13"/>
                    </a:moveTo>
                    <a:lnTo>
                      <a:pt x="20" y="13"/>
                    </a:lnTo>
                    <a:lnTo>
                      <a:pt x="13" y="13"/>
                    </a:lnTo>
                    <a:lnTo>
                      <a:pt x="13" y="16"/>
                    </a:lnTo>
                    <a:lnTo>
                      <a:pt x="13" y="16"/>
                    </a:lnTo>
                    <a:lnTo>
                      <a:pt x="13" y="22"/>
                    </a:lnTo>
                    <a:lnTo>
                      <a:pt x="20" y="22"/>
                    </a:lnTo>
                    <a:lnTo>
                      <a:pt x="20" y="22"/>
                    </a:lnTo>
                    <a:lnTo>
                      <a:pt x="23" y="22"/>
                    </a:lnTo>
                    <a:lnTo>
                      <a:pt x="23" y="16"/>
                    </a:lnTo>
                    <a:lnTo>
                      <a:pt x="23" y="16"/>
                    </a:lnTo>
                    <a:lnTo>
                      <a:pt x="23" y="13"/>
                    </a:lnTo>
                    <a:lnTo>
                      <a:pt x="20" y="13"/>
                    </a:lnTo>
                    <a:lnTo>
                      <a:pt x="2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53" name="Freeform 224">
                <a:extLst>
                  <a:ext uri="{FF2B5EF4-FFF2-40B4-BE49-F238E27FC236}">
                    <a16:creationId xmlns:a16="http://schemas.microsoft.com/office/drawing/2014/main" id="{99EB62B2-08B3-404B-93E0-3CFD5593FE0F}"/>
                  </a:ext>
                </a:extLst>
              </p:cNvPr>
              <p:cNvSpPr>
                <a:spLocks/>
              </p:cNvSpPr>
              <p:nvPr userDrawn="1"/>
            </p:nvSpPr>
            <p:spPr bwMode="auto">
              <a:xfrm>
                <a:off x="6064241" y="292760"/>
                <a:ext cx="22116" cy="22116"/>
              </a:xfrm>
              <a:custGeom>
                <a:avLst/>
                <a:gdLst>
                  <a:gd name="T0" fmla="*/ 23 w 23"/>
                  <a:gd name="T1" fmla="*/ 10 h 23"/>
                  <a:gd name="T2" fmla="*/ 23 w 23"/>
                  <a:gd name="T3" fmla="*/ 10 h 23"/>
                  <a:gd name="T4" fmla="*/ 20 w 23"/>
                  <a:gd name="T5" fmla="*/ 20 h 23"/>
                  <a:gd name="T6" fmla="*/ 13 w 23"/>
                  <a:gd name="T7" fmla="*/ 23 h 23"/>
                  <a:gd name="T8" fmla="*/ 13 w 23"/>
                  <a:gd name="T9" fmla="*/ 23 h 23"/>
                  <a:gd name="T10" fmla="*/ 3 w 23"/>
                  <a:gd name="T11" fmla="*/ 20 h 23"/>
                  <a:gd name="T12" fmla="*/ 0 w 23"/>
                  <a:gd name="T13" fmla="*/ 10 h 23"/>
                  <a:gd name="T14" fmla="*/ 0 w 23"/>
                  <a:gd name="T15" fmla="*/ 10 h 23"/>
                  <a:gd name="T16" fmla="*/ 3 w 23"/>
                  <a:gd name="T17" fmla="*/ 3 h 23"/>
                  <a:gd name="T18" fmla="*/ 13 w 23"/>
                  <a:gd name="T19" fmla="*/ 0 h 23"/>
                  <a:gd name="T20" fmla="*/ 13 w 23"/>
                  <a:gd name="T21" fmla="*/ 0 h 23"/>
                  <a:gd name="T22" fmla="*/ 20 w 23"/>
                  <a:gd name="T23" fmla="*/ 3 h 23"/>
                  <a:gd name="T24" fmla="*/ 23 w 23"/>
                  <a:gd name="T25" fmla="*/ 10 h 23"/>
                  <a:gd name="T26" fmla="*/ 23 w 23"/>
                  <a:gd name="T27"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3">
                    <a:moveTo>
                      <a:pt x="23" y="10"/>
                    </a:moveTo>
                    <a:lnTo>
                      <a:pt x="23" y="10"/>
                    </a:lnTo>
                    <a:lnTo>
                      <a:pt x="20" y="20"/>
                    </a:lnTo>
                    <a:lnTo>
                      <a:pt x="13" y="23"/>
                    </a:lnTo>
                    <a:lnTo>
                      <a:pt x="13" y="23"/>
                    </a:lnTo>
                    <a:lnTo>
                      <a:pt x="3" y="20"/>
                    </a:lnTo>
                    <a:lnTo>
                      <a:pt x="0" y="10"/>
                    </a:lnTo>
                    <a:lnTo>
                      <a:pt x="0" y="10"/>
                    </a:lnTo>
                    <a:lnTo>
                      <a:pt x="3" y="3"/>
                    </a:lnTo>
                    <a:lnTo>
                      <a:pt x="13" y="0"/>
                    </a:lnTo>
                    <a:lnTo>
                      <a:pt x="13" y="0"/>
                    </a:lnTo>
                    <a:lnTo>
                      <a:pt x="20" y="3"/>
                    </a:lnTo>
                    <a:lnTo>
                      <a:pt x="23" y="10"/>
                    </a:lnTo>
                    <a:lnTo>
                      <a:pt x="2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54" name="Freeform 225">
                <a:extLst>
                  <a:ext uri="{FF2B5EF4-FFF2-40B4-BE49-F238E27FC236}">
                    <a16:creationId xmlns:a16="http://schemas.microsoft.com/office/drawing/2014/main" id="{749AE09D-5330-49AC-A6C3-55F1B0B32571}"/>
                  </a:ext>
                </a:extLst>
              </p:cNvPr>
              <p:cNvSpPr>
                <a:spLocks noEditPoints="1"/>
              </p:cNvSpPr>
              <p:nvPr userDrawn="1"/>
            </p:nvSpPr>
            <p:spPr bwMode="auto">
              <a:xfrm>
                <a:off x="6058471" y="286991"/>
                <a:ext cx="33655" cy="33655"/>
              </a:xfrm>
              <a:custGeom>
                <a:avLst/>
                <a:gdLst>
                  <a:gd name="T0" fmla="*/ 19 w 35"/>
                  <a:gd name="T1" fmla="*/ 35 h 35"/>
                  <a:gd name="T2" fmla="*/ 19 w 35"/>
                  <a:gd name="T3" fmla="*/ 35 h 35"/>
                  <a:gd name="T4" fmla="*/ 9 w 35"/>
                  <a:gd name="T5" fmla="*/ 35 h 35"/>
                  <a:gd name="T6" fmla="*/ 6 w 35"/>
                  <a:gd name="T7" fmla="*/ 29 h 35"/>
                  <a:gd name="T8" fmla="*/ 0 w 35"/>
                  <a:gd name="T9" fmla="*/ 26 h 35"/>
                  <a:gd name="T10" fmla="*/ 0 w 35"/>
                  <a:gd name="T11" fmla="*/ 16 h 35"/>
                  <a:gd name="T12" fmla="*/ 0 w 35"/>
                  <a:gd name="T13" fmla="*/ 16 h 35"/>
                  <a:gd name="T14" fmla="*/ 0 w 35"/>
                  <a:gd name="T15" fmla="*/ 9 h 35"/>
                  <a:gd name="T16" fmla="*/ 6 w 35"/>
                  <a:gd name="T17" fmla="*/ 3 h 35"/>
                  <a:gd name="T18" fmla="*/ 9 w 35"/>
                  <a:gd name="T19" fmla="*/ 0 h 35"/>
                  <a:gd name="T20" fmla="*/ 19 w 35"/>
                  <a:gd name="T21" fmla="*/ 0 h 35"/>
                  <a:gd name="T22" fmla="*/ 19 w 35"/>
                  <a:gd name="T23" fmla="*/ 0 h 35"/>
                  <a:gd name="T24" fmla="*/ 26 w 35"/>
                  <a:gd name="T25" fmla="*/ 0 h 35"/>
                  <a:gd name="T26" fmla="*/ 32 w 35"/>
                  <a:gd name="T27" fmla="*/ 3 h 35"/>
                  <a:gd name="T28" fmla="*/ 35 w 35"/>
                  <a:gd name="T29" fmla="*/ 9 h 35"/>
                  <a:gd name="T30" fmla="*/ 35 w 35"/>
                  <a:gd name="T31" fmla="*/ 16 h 35"/>
                  <a:gd name="T32" fmla="*/ 35 w 35"/>
                  <a:gd name="T33" fmla="*/ 16 h 35"/>
                  <a:gd name="T34" fmla="*/ 35 w 35"/>
                  <a:gd name="T35" fmla="*/ 26 h 35"/>
                  <a:gd name="T36" fmla="*/ 32 w 35"/>
                  <a:gd name="T37" fmla="*/ 29 h 35"/>
                  <a:gd name="T38" fmla="*/ 26 w 35"/>
                  <a:gd name="T39" fmla="*/ 35 h 35"/>
                  <a:gd name="T40" fmla="*/ 19 w 35"/>
                  <a:gd name="T41" fmla="*/ 35 h 35"/>
                  <a:gd name="T42" fmla="*/ 19 w 35"/>
                  <a:gd name="T43" fmla="*/ 35 h 35"/>
                  <a:gd name="T44" fmla="*/ 19 w 35"/>
                  <a:gd name="T45" fmla="*/ 13 h 35"/>
                  <a:gd name="T46" fmla="*/ 19 w 35"/>
                  <a:gd name="T47" fmla="*/ 13 h 35"/>
                  <a:gd name="T48" fmla="*/ 13 w 35"/>
                  <a:gd name="T49" fmla="*/ 13 h 35"/>
                  <a:gd name="T50" fmla="*/ 13 w 35"/>
                  <a:gd name="T51" fmla="*/ 16 h 35"/>
                  <a:gd name="T52" fmla="*/ 13 w 35"/>
                  <a:gd name="T53" fmla="*/ 16 h 35"/>
                  <a:gd name="T54" fmla="*/ 13 w 35"/>
                  <a:gd name="T55" fmla="*/ 22 h 35"/>
                  <a:gd name="T56" fmla="*/ 19 w 35"/>
                  <a:gd name="T57" fmla="*/ 22 h 35"/>
                  <a:gd name="T58" fmla="*/ 19 w 35"/>
                  <a:gd name="T59" fmla="*/ 22 h 35"/>
                  <a:gd name="T60" fmla="*/ 22 w 35"/>
                  <a:gd name="T61" fmla="*/ 22 h 35"/>
                  <a:gd name="T62" fmla="*/ 26 w 35"/>
                  <a:gd name="T63" fmla="*/ 16 h 35"/>
                  <a:gd name="T64" fmla="*/ 26 w 35"/>
                  <a:gd name="T65" fmla="*/ 16 h 35"/>
                  <a:gd name="T66" fmla="*/ 22 w 35"/>
                  <a:gd name="T67" fmla="*/ 13 h 35"/>
                  <a:gd name="T68" fmla="*/ 19 w 35"/>
                  <a:gd name="T69" fmla="*/ 13 h 35"/>
                  <a:gd name="T70" fmla="*/ 19 w 35"/>
                  <a:gd name="T71"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 h="35">
                    <a:moveTo>
                      <a:pt x="19" y="35"/>
                    </a:moveTo>
                    <a:lnTo>
                      <a:pt x="19" y="35"/>
                    </a:lnTo>
                    <a:lnTo>
                      <a:pt x="9" y="35"/>
                    </a:lnTo>
                    <a:lnTo>
                      <a:pt x="6" y="29"/>
                    </a:lnTo>
                    <a:lnTo>
                      <a:pt x="0" y="26"/>
                    </a:lnTo>
                    <a:lnTo>
                      <a:pt x="0" y="16"/>
                    </a:lnTo>
                    <a:lnTo>
                      <a:pt x="0" y="16"/>
                    </a:lnTo>
                    <a:lnTo>
                      <a:pt x="0" y="9"/>
                    </a:lnTo>
                    <a:lnTo>
                      <a:pt x="6" y="3"/>
                    </a:lnTo>
                    <a:lnTo>
                      <a:pt x="9" y="0"/>
                    </a:lnTo>
                    <a:lnTo>
                      <a:pt x="19" y="0"/>
                    </a:lnTo>
                    <a:lnTo>
                      <a:pt x="19" y="0"/>
                    </a:lnTo>
                    <a:lnTo>
                      <a:pt x="26" y="0"/>
                    </a:lnTo>
                    <a:lnTo>
                      <a:pt x="32" y="3"/>
                    </a:lnTo>
                    <a:lnTo>
                      <a:pt x="35" y="9"/>
                    </a:lnTo>
                    <a:lnTo>
                      <a:pt x="35" y="16"/>
                    </a:lnTo>
                    <a:lnTo>
                      <a:pt x="35" y="16"/>
                    </a:lnTo>
                    <a:lnTo>
                      <a:pt x="35" y="26"/>
                    </a:lnTo>
                    <a:lnTo>
                      <a:pt x="32" y="29"/>
                    </a:lnTo>
                    <a:lnTo>
                      <a:pt x="26" y="35"/>
                    </a:lnTo>
                    <a:lnTo>
                      <a:pt x="19" y="35"/>
                    </a:lnTo>
                    <a:lnTo>
                      <a:pt x="19" y="35"/>
                    </a:lnTo>
                    <a:close/>
                    <a:moveTo>
                      <a:pt x="19" y="13"/>
                    </a:moveTo>
                    <a:lnTo>
                      <a:pt x="19" y="13"/>
                    </a:lnTo>
                    <a:lnTo>
                      <a:pt x="13" y="13"/>
                    </a:lnTo>
                    <a:lnTo>
                      <a:pt x="13" y="16"/>
                    </a:lnTo>
                    <a:lnTo>
                      <a:pt x="13" y="16"/>
                    </a:lnTo>
                    <a:lnTo>
                      <a:pt x="13" y="22"/>
                    </a:lnTo>
                    <a:lnTo>
                      <a:pt x="19" y="22"/>
                    </a:lnTo>
                    <a:lnTo>
                      <a:pt x="19" y="22"/>
                    </a:lnTo>
                    <a:lnTo>
                      <a:pt x="22" y="22"/>
                    </a:lnTo>
                    <a:lnTo>
                      <a:pt x="26" y="16"/>
                    </a:lnTo>
                    <a:lnTo>
                      <a:pt x="26" y="16"/>
                    </a:lnTo>
                    <a:lnTo>
                      <a:pt x="22" y="13"/>
                    </a:lnTo>
                    <a:lnTo>
                      <a:pt x="19" y="13"/>
                    </a:lnTo>
                    <a:lnTo>
                      <a:pt x="19"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55" name="Freeform 226">
                <a:extLst>
                  <a:ext uri="{FF2B5EF4-FFF2-40B4-BE49-F238E27FC236}">
                    <a16:creationId xmlns:a16="http://schemas.microsoft.com/office/drawing/2014/main" id="{ED21F1EE-9220-4166-B584-230A9EEFB5F1}"/>
                  </a:ext>
                </a:extLst>
              </p:cNvPr>
              <p:cNvSpPr>
                <a:spLocks/>
              </p:cNvSpPr>
              <p:nvPr userDrawn="1"/>
            </p:nvSpPr>
            <p:spPr bwMode="auto">
              <a:xfrm>
                <a:off x="5827697" y="292760"/>
                <a:ext cx="25001" cy="22116"/>
              </a:xfrm>
              <a:custGeom>
                <a:avLst/>
                <a:gdLst>
                  <a:gd name="T0" fmla="*/ 26 w 26"/>
                  <a:gd name="T1" fmla="*/ 10 h 23"/>
                  <a:gd name="T2" fmla="*/ 26 w 26"/>
                  <a:gd name="T3" fmla="*/ 10 h 23"/>
                  <a:gd name="T4" fmla="*/ 23 w 26"/>
                  <a:gd name="T5" fmla="*/ 20 h 23"/>
                  <a:gd name="T6" fmla="*/ 13 w 26"/>
                  <a:gd name="T7" fmla="*/ 23 h 23"/>
                  <a:gd name="T8" fmla="*/ 13 w 26"/>
                  <a:gd name="T9" fmla="*/ 23 h 23"/>
                  <a:gd name="T10" fmla="*/ 7 w 26"/>
                  <a:gd name="T11" fmla="*/ 20 h 23"/>
                  <a:gd name="T12" fmla="*/ 0 w 26"/>
                  <a:gd name="T13" fmla="*/ 10 h 23"/>
                  <a:gd name="T14" fmla="*/ 0 w 26"/>
                  <a:gd name="T15" fmla="*/ 10 h 23"/>
                  <a:gd name="T16" fmla="*/ 7 w 26"/>
                  <a:gd name="T17" fmla="*/ 3 h 23"/>
                  <a:gd name="T18" fmla="*/ 13 w 26"/>
                  <a:gd name="T19" fmla="*/ 0 h 23"/>
                  <a:gd name="T20" fmla="*/ 13 w 26"/>
                  <a:gd name="T21" fmla="*/ 0 h 23"/>
                  <a:gd name="T22" fmla="*/ 23 w 26"/>
                  <a:gd name="T23" fmla="*/ 3 h 23"/>
                  <a:gd name="T24" fmla="*/ 26 w 26"/>
                  <a:gd name="T25" fmla="*/ 10 h 23"/>
                  <a:gd name="T26" fmla="*/ 26 w 26"/>
                  <a:gd name="T27"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
                    <a:moveTo>
                      <a:pt x="26" y="10"/>
                    </a:moveTo>
                    <a:lnTo>
                      <a:pt x="26" y="10"/>
                    </a:lnTo>
                    <a:lnTo>
                      <a:pt x="23" y="20"/>
                    </a:lnTo>
                    <a:lnTo>
                      <a:pt x="13" y="23"/>
                    </a:lnTo>
                    <a:lnTo>
                      <a:pt x="13" y="23"/>
                    </a:lnTo>
                    <a:lnTo>
                      <a:pt x="7" y="20"/>
                    </a:lnTo>
                    <a:lnTo>
                      <a:pt x="0" y="10"/>
                    </a:lnTo>
                    <a:lnTo>
                      <a:pt x="0" y="10"/>
                    </a:lnTo>
                    <a:lnTo>
                      <a:pt x="7" y="3"/>
                    </a:lnTo>
                    <a:lnTo>
                      <a:pt x="13" y="0"/>
                    </a:lnTo>
                    <a:lnTo>
                      <a:pt x="13" y="0"/>
                    </a:lnTo>
                    <a:lnTo>
                      <a:pt x="23" y="3"/>
                    </a:lnTo>
                    <a:lnTo>
                      <a:pt x="26" y="10"/>
                    </a:ln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56" name="Freeform 227">
                <a:extLst>
                  <a:ext uri="{FF2B5EF4-FFF2-40B4-BE49-F238E27FC236}">
                    <a16:creationId xmlns:a16="http://schemas.microsoft.com/office/drawing/2014/main" id="{1BDF0D36-7104-4870-AC83-474B675E8295}"/>
                  </a:ext>
                </a:extLst>
              </p:cNvPr>
              <p:cNvSpPr>
                <a:spLocks noEditPoints="1"/>
              </p:cNvSpPr>
              <p:nvPr userDrawn="1"/>
            </p:nvSpPr>
            <p:spPr bwMode="auto">
              <a:xfrm>
                <a:off x="5824813" y="286991"/>
                <a:ext cx="34616" cy="33655"/>
              </a:xfrm>
              <a:custGeom>
                <a:avLst/>
                <a:gdLst>
                  <a:gd name="T0" fmla="*/ 16 w 36"/>
                  <a:gd name="T1" fmla="*/ 35 h 35"/>
                  <a:gd name="T2" fmla="*/ 16 w 36"/>
                  <a:gd name="T3" fmla="*/ 35 h 35"/>
                  <a:gd name="T4" fmla="*/ 10 w 36"/>
                  <a:gd name="T5" fmla="*/ 35 h 35"/>
                  <a:gd name="T6" fmla="*/ 3 w 36"/>
                  <a:gd name="T7" fmla="*/ 29 h 35"/>
                  <a:gd name="T8" fmla="*/ 0 w 36"/>
                  <a:gd name="T9" fmla="*/ 26 h 35"/>
                  <a:gd name="T10" fmla="*/ 0 w 36"/>
                  <a:gd name="T11" fmla="*/ 16 h 35"/>
                  <a:gd name="T12" fmla="*/ 0 w 36"/>
                  <a:gd name="T13" fmla="*/ 16 h 35"/>
                  <a:gd name="T14" fmla="*/ 0 w 36"/>
                  <a:gd name="T15" fmla="*/ 9 h 35"/>
                  <a:gd name="T16" fmla="*/ 3 w 36"/>
                  <a:gd name="T17" fmla="*/ 3 h 35"/>
                  <a:gd name="T18" fmla="*/ 10 w 36"/>
                  <a:gd name="T19" fmla="*/ 0 h 35"/>
                  <a:gd name="T20" fmla="*/ 16 w 36"/>
                  <a:gd name="T21" fmla="*/ 0 h 35"/>
                  <a:gd name="T22" fmla="*/ 16 w 36"/>
                  <a:gd name="T23" fmla="*/ 0 h 35"/>
                  <a:gd name="T24" fmla="*/ 23 w 36"/>
                  <a:gd name="T25" fmla="*/ 0 h 35"/>
                  <a:gd name="T26" fmla="*/ 29 w 36"/>
                  <a:gd name="T27" fmla="*/ 3 h 35"/>
                  <a:gd name="T28" fmla="*/ 32 w 36"/>
                  <a:gd name="T29" fmla="*/ 9 h 35"/>
                  <a:gd name="T30" fmla="*/ 36 w 36"/>
                  <a:gd name="T31" fmla="*/ 16 h 35"/>
                  <a:gd name="T32" fmla="*/ 36 w 36"/>
                  <a:gd name="T33" fmla="*/ 16 h 35"/>
                  <a:gd name="T34" fmla="*/ 32 w 36"/>
                  <a:gd name="T35" fmla="*/ 26 h 35"/>
                  <a:gd name="T36" fmla="*/ 29 w 36"/>
                  <a:gd name="T37" fmla="*/ 29 h 35"/>
                  <a:gd name="T38" fmla="*/ 23 w 36"/>
                  <a:gd name="T39" fmla="*/ 35 h 35"/>
                  <a:gd name="T40" fmla="*/ 16 w 36"/>
                  <a:gd name="T41" fmla="*/ 35 h 35"/>
                  <a:gd name="T42" fmla="*/ 16 w 36"/>
                  <a:gd name="T43" fmla="*/ 35 h 35"/>
                  <a:gd name="T44" fmla="*/ 16 w 36"/>
                  <a:gd name="T45" fmla="*/ 13 h 35"/>
                  <a:gd name="T46" fmla="*/ 16 w 36"/>
                  <a:gd name="T47" fmla="*/ 13 h 35"/>
                  <a:gd name="T48" fmla="*/ 13 w 36"/>
                  <a:gd name="T49" fmla="*/ 13 h 35"/>
                  <a:gd name="T50" fmla="*/ 10 w 36"/>
                  <a:gd name="T51" fmla="*/ 16 h 35"/>
                  <a:gd name="T52" fmla="*/ 10 w 36"/>
                  <a:gd name="T53" fmla="*/ 16 h 35"/>
                  <a:gd name="T54" fmla="*/ 13 w 36"/>
                  <a:gd name="T55" fmla="*/ 22 h 35"/>
                  <a:gd name="T56" fmla="*/ 16 w 36"/>
                  <a:gd name="T57" fmla="*/ 22 h 35"/>
                  <a:gd name="T58" fmla="*/ 16 w 36"/>
                  <a:gd name="T59" fmla="*/ 22 h 35"/>
                  <a:gd name="T60" fmla="*/ 23 w 36"/>
                  <a:gd name="T61" fmla="*/ 22 h 35"/>
                  <a:gd name="T62" fmla="*/ 23 w 36"/>
                  <a:gd name="T63" fmla="*/ 16 h 35"/>
                  <a:gd name="T64" fmla="*/ 23 w 36"/>
                  <a:gd name="T65" fmla="*/ 16 h 35"/>
                  <a:gd name="T66" fmla="*/ 23 w 36"/>
                  <a:gd name="T67" fmla="*/ 13 h 35"/>
                  <a:gd name="T68" fmla="*/ 16 w 36"/>
                  <a:gd name="T69" fmla="*/ 13 h 35"/>
                  <a:gd name="T70" fmla="*/ 16 w 36"/>
                  <a:gd name="T71"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 h="35">
                    <a:moveTo>
                      <a:pt x="16" y="35"/>
                    </a:moveTo>
                    <a:lnTo>
                      <a:pt x="16" y="35"/>
                    </a:lnTo>
                    <a:lnTo>
                      <a:pt x="10" y="35"/>
                    </a:lnTo>
                    <a:lnTo>
                      <a:pt x="3" y="29"/>
                    </a:lnTo>
                    <a:lnTo>
                      <a:pt x="0" y="26"/>
                    </a:lnTo>
                    <a:lnTo>
                      <a:pt x="0" y="16"/>
                    </a:lnTo>
                    <a:lnTo>
                      <a:pt x="0" y="16"/>
                    </a:lnTo>
                    <a:lnTo>
                      <a:pt x="0" y="9"/>
                    </a:lnTo>
                    <a:lnTo>
                      <a:pt x="3" y="3"/>
                    </a:lnTo>
                    <a:lnTo>
                      <a:pt x="10" y="0"/>
                    </a:lnTo>
                    <a:lnTo>
                      <a:pt x="16" y="0"/>
                    </a:lnTo>
                    <a:lnTo>
                      <a:pt x="16" y="0"/>
                    </a:lnTo>
                    <a:lnTo>
                      <a:pt x="23" y="0"/>
                    </a:lnTo>
                    <a:lnTo>
                      <a:pt x="29" y="3"/>
                    </a:lnTo>
                    <a:lnTo>
                      <a:pt x="32" y="9"/>
                    </a:lnTo>
                    <a:lnTo>
                      <a:pt x="36" y="16"/>
                    </a:lnTo>
                    <a:lnTo>
                      <a:pt x="36" y="16"/>
                    </a:lnTo>
                    <a:lnTo>
                      <a:pt x="32" y="26"/>
                    </a:lnTo>
                    <a:lnTo>
                      <a:pt x="29" y="29"/>
                    </a:lnTo>
                    <a:lnTo>
                      <a:pt x="23" y="35"/>
                    </a:lnTo>
                    <a:lnTo>
                      <a:pt x="16" y="35"/>
                    </a:lnTo>
                    <a:lnTo>
                      <a:pt x="16" y="35"/>
                    </a:lnTo>
                    <a:close/>
                    <a:moveTo>
                      <a:pt x="16" y="13"/>
                    </a:moveTo>
                    <a:lnTo>
                      <a:pt x="16" y="13"/>
                    </a:lnTo>
                    <a:lnTo>
                      <a:pt x="13" y="13"/>
                    </a:lnTo>
                    <a:lnTo>
                      <a:pt x="10" y="16"/>
                    </a:lnTo>
                    <a:lnTo>
                      <a:pt x="10" y="16"/>
                    </a:lnTo>
                    <a:lnTo>
                      <a:pt x="13" y="22"/>
                    </a:lnTo>
                    <a:lnTo>
                      <a:pt x="16" y="22"/>
                    </a:lnTo>
                    <a:lnTo>
                      <a:pt x="16" y="22"/>
                    </a:lnTo>
                    <a:lnTo>
                      <a:pt x="23" y="22"/>
                    </a:lnTo>
                    <a:lnTo>
                      <a:pt x="23" y="16"/>
                    </a:lnTo>
                    <a:lnTo>
                      <a:pt x="23" y="16"/>
                    </a:lnTo>
                    <a:lnTo>
                      <a:pt x="23" y="13"/>
                    </a:lnTo>
                    <a:lnTo>
                      <a:pt x="16" y="13"/>
                    </a:lnTo>
                    <a:lnTo>
                      <a:pt x="1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57" name="Freeform 228">
                <a:extLst>
                  <a:ext uri="{FF2B5EF4-FFF2-40B4-BE49-F238E27FC236}">
                    <a16:creationId xmlns:a16="http://schemas.microsoft.com/office/drawing/2014/main" id="{0D6D941A-CC28-4659-8077-1B4A6103430F}"/>
                  </a:ext>
                </a:extLst>
              </p:cNvPr>
              <p:cNvSpPr>
                <a:spLocks/>
              </p:cNvSpPr>
              <p:nvPr userDrawn="1"/>
            </p:nvSpPr>
            <p:spPr bwMode="auto">
              <a:xfrm>
                <a:off x="5781543" y="292760"/>
                <a:ext cx="25001" cy="22116"/>
              </a:xfrm>
              <a:custGeom>
                <a:avLst/>
                <a:gdLst>
                  <a:gd name="T0" fmla="*/ 26 w 26"/>
                  <a:gd name="T1" fmla="*/ 10 h 23"/>
                  <a:gd name="T2" fmla="*/ 26 w 26"/>
                  <a:gd name="T3" fmla="*/ 10 h 23"/>
                  <a:gd name="T4" fmla="*/ 22 w 26"/>
                  <a:gd name="T5" fmla="*/ 20 h 23"/>
                  <a:gd name="T6" fmla="*/ 13 w 26"/>
                  <a:gd name="T7" fmla="*/ 23 h 23"/>
                  <a:gd name="T8" fmla="*/ 13 w 26"/>
                  <a:gd name="T9" fmla="*/ 23 h 23"/>
                  <a:gd name="T10" fmla="*/ 6 w 26"/>
                  <a:gd name="T11" fmla="*/ 20 h 23"/>
                  <a:gd name="T12" fmla="*/ 0 w 26"/>
                  <a:gd name="T13" fmla="*/ 10 h 23"/>
                  <a:gd name="T14" fmla="*/ 0 w 26"/>
                  <a:gd name="T15" fmla="*/ 10 h 23"/>
                  <a:gd name="T16" fmla="*/ 6 w 26"/>
                  <a:gd name="T17" fmla="*/ 3 h 23"/>
                  <a:gd name="T18" fmla="*/ 13 w 26"/>
                  <a:gd name="T19" fmla="*/ 0 h 23"/>
                  <a:gd name="T20" fmla="*/ 13 w 26"/>
                  <a:gd name="T21" fmla="*/ 0 h 23"/>
                  <a:gd name="T22" fmla="*/ 22 w 26"/>
                  <a:gd name="T23" fmla="*/ 3 h 23"/>
                  <a:gd name="T24" fmla="*/ 26 w 26"/>
                  <a:gd name="T25" fmla="*/ 10 h 23"/>
                  <a:gd name="T26" fmla="*/ 26 w 26"/>
                  <a:gd name="T27"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
                    <a:moveTo>
                      <a:pt x="26" y="10"/>
                    </a:moveTo>
                    <a:lnTo>
                      <a:pt x="26" y="10"/>
                    </a:lnTo>
                    <a:lnTo>
                      <a:pt x="22" y="20"/>
                    </a:lnTo>
                    <a:lnTo>
                      <a:pt x="13" y="23"/>
                    </a:lnTo>
                    <a:lnTo>
                      <a:pt x="13" y="23"/>
                    </a:lnTo>
                    <a:lnTo>
                      <a:pt x="6" y="20"/>
                    </a:lnTo>
                    <a:lnTo>
                      <a:pt x="0" y="10"/>
                    </a:lnTo>
                    <a:lnTo>
                      <a:pt x="0" y="10"/>
                    </a:lnTo>
                    <a:lnTo>
                      <a:pt x="6" y="3"/>
                    </a:lnTo>
                    <a:lnTo>
                      <a:pt x="13" y="0"/>
                    </a:lnTo>
                    <a:lnTo>
                      <a:pt x="13" y="0"/>
                    </a:lnTo>
                    <a:lnTo>
                      <a:pt x="22" y="3"/>
                    </a:lnTo>
                    <a:lnTo>
                      <a:pt x="26" y="10"/>
                    </a:ln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58" name="Freeform 229">
                <a:extLst>
                  <a:ext uri="{FF2B5EF4-FFF2-40B4-BE49-F238E27FC236}">
                    <a16:creationId xmlns:a16="http://schemas.microsoft.com/office/drawing/2014/main" id="{3ED094D8-AE46-4AFA-8366-8E82E28F0F42}"/>
                  </a:ext>
                </a:extLst>
              </p:cNvPr>
              <p:cNvSpPr>
                <a:spLocks noEditPoints="1"/>
              </p:cNvSpPr>
              <p:nvPr userDrawn="1"/>
            </p:nvSpPr>
            <p:spPr bwMode="auto">
              <a:xfrm>
                <a:off x="5778658" y="286991"/>
                <a:ext cx="33655" cy="33655"/>
              </a:xfrm>
              <a:custGeom>
                <a:avLst/>
                <a:gdLst>
                  <a:gd name="T0" fmla="*/ 16 w 35"/>
                  <a:gd name="T1" fmla="*/ 35 h 35"/>
                  <a:gd name="T2" fmla="*/ 16 w 35"/>
                  <a:gd name="T3" fmla="*/ 35 h 35"/>
                  <a:gd name="T4" fmla="*/ 9 w 35"/>
                  <a:gd name="T5" fmla="*/ 35 h 35"/>
                  <a:gd name="T6" fmla="*/ 3 w 35"/>
                  <a:gd name="T7" fmla="*/ 29 h 35"/>
                  <a:gd name="T8" fmla="*/ 0 w 35"/>
                  <a:gd name="T9" fmla="*/ 26 h 35"/>
                  <a:gd name="T10" fmla="*/ 0 w 35"/>
                  <a:gd name="T11" fmla="*/ 16 h 35"/>
                  <a:gd name="T12" fmla="*/ 0 w 35"/>
                  <a:gd name="T13" fmla="*/ 16 h 35"/>
                  <a:gd name="T14" fmla="*/ 0 w 35"/>
                  <a:gd name="T15" fmla="*/ 9 h 35"/>
                  <a:gd name="T16" fmla="*/ 3 w 35"/>
                  <a:gd name="T17" fmla="*/ 3 h 35"/>
                  <a:gd name="T18" fmla="*/ 9 w 35"/>
                  <a:gd name="T19" fmla="*/ 0 h 35"/>
                  <a:gd name="T20" fmla="*/ 16 w 35"/>
                  <a:gd name="T21" fmla="*/ 0 h 35"/>
                  <a:gd name="T22" fmla="*/ 16 w 35"/>
                  <a:gd name="T23" fmla="*/ 0 h 35"/>
                  <a:gd name="T24" fmla="*/ 22 w 35"/>
                  <a:gd name="T25" fmla="*/ 0 h 35"/>
                  <a:gd name="T26" fmla="*/ 29 w 35"/>
                  <a:gd name="T27" fmla="*/ 3 h 35"/>
                  <a:gd name="T28" fmla="*/ 32 w 35"/>
                  <a:gd name="T29" fmla="*/ 9 h 35"/>
                  <a:gd name="T30" fmla="*/ 35 w 35"/>
                  <a:gd name="T31" fmla="*/ 16 h 35"/>
                  <a:gd name="T32" fmla="*/ 35 w 35"/>
                  <a:gd name="T33" fmla="*/ 16 h 35"/>
                  <a:gd name="T34" fmla="*/ 32 w 35"/>
                  <a:gd name="T35" fmla="*/ 26 h 35"/>
                  <a:gd name="T36" fmla="*/ 29 w 35"/>
                  <a:gd name="T37" fmla="*/ 29 h 35"/>
                  <a:gd name="T38" fmla="*/ 22 w 35"/>
                  <a:gd name="T39" fmla="*/ 35 h 35"/>
                  <a:gd name="T40" fmla="*/ 16 w 35"/>
                  <a:gd name="T41" fmla="*/ 35 h 35"/>
                  <a:gd name="T42" fmla="*/ 16 w 35"/>
                  <a:gd name="T43" fmla="*/ 35 h 35"/>
                  <a:gd name="T44" fmla="*/ 16 w 35"/>
                  <a:gd name="T45" fmla="*/ 13 h 35"/>
                  <a:gd name="T46" fmla="*/ 16 w 35"/>
                  <a:gd name="T47" fmla="*/ 13 h 35"/>
                  <a:gd name="T48" fmla="*/ 13 w 35"/>
                  <a:gd name="T49" fmla="*/ 13 h 35"/>
                  <a:gd name="T50" fmla="*/ 9 w 35"/>
                  <a:gd name="T51" fmla="*/ 16 h 35"/>
                  <a:gd name="T52" fmla="*/ 9 w 35"/>
                  <a:gd name="T53" fmla="*/ 16 h 35"/>
                  <a:gd name="T54" fmla="*/ 13 w 35"/>
                  <a:gd name="T55" fmla="*/ 22 h 35"/>
                  <a:gd name="T56" fmla="*/ 16 w 35"/>
                  <a:gd name="T57" fmla="*/ 22 h 35"/>
                  <a:gd name="T58" fmla="*/ 16 w 35"/>
                  <a:gd name="T59" fmla="*/ 22 h 35"/>
                  <a:gd name="T60" fmla="*/ 22 w 35"/>
                  <a:gd name="T61" fmla="*/ 22 h 35"/>
                  <a:gd name="T62" fmla="*/ 22 w 35"/>
                  <a:gd name="T63" fmla="*/ 16 h 35"/>
                  <a:gd name="T64" fmla="*/ 22 w 35"/>
                  <a:gd name="T65" fmla="*/ 16 h 35"/>
                  <a:gd name="T66" fmla="*/ 22 w 35"/>
                  <a:gd name="T67" fmla="*/ 13 h 35"/>
                  <a:gd name="T68" fmla="*/ 16 w 35"/>
                  <a:gd name="T69" fmla="*/ 13 h 35"/>
                  <a:gd name="T70" fmla="*/ 16 w 35"/>
                  <a:gd name="T71"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 h="35">
                    <a:moveTo>
                      <a:pt x="16" y="35"/>
                    </a:moveTo>
                    <a:lnTo>
                      <a:pt x="16" y="35"/>
                    </a:lnTo>
                    <a:lnTo>
                      <a:pt x="9" y="35"/>
                    </a:lnTo>
                    <a:lnTo>
                      <a:pt x="3" y="29"/>
                    </a:lnTo>
                    <a:lnTo>
                      <a:pt x="0" y="26"/>
                    </a:lnTo>
                    <a:lnTo>
                      <a:pt x="0" y="16"/>
                    </a:lnTo>
                    <a:lnTo>
                      <a:pt x="0" y="16"/>
                    </a:lnTo>
                    <a:lnTo>
                      <a:pt x="0" y="9"/>
                    </a:lnTo>
                    <a:lnTo>
                      <a:pt x="3" y="3"/>
                    </a:lnTo>
                    <a:lnTo>
                      <a:pt x="9" y="0"/>
                    </a:lnTo>
                    <a:lnTo>
                      <a:pt x="16" y="0"/>
                    </a:lnTo>
                    <a:lnTo>
                      <a:pt x="16" y="0"/>
                    </a:lnTo>
                    <a:lnTo>
                      <a:pt x="22" y="0"/>
                    </a:lnTo>
                    <a:lnTo>
                      <a:pt x="29" y="3"/>
                    </a:lnTo>
                    <a:lnTo>
                      <a:pt x="32" y="9"/>
                    </a:lnTo>
                    <a:lnTo>
                      <a:pt x="35" y="16"/>
                    </a:lnTo>
                    <a:lnTo>
                      <a:pt x="35" y="16"/>
                    </a:lnTo>
                    <a:lnTo>
                      <a:pt x="32" y="26"/>
                    </a:lnTo>
                    <a:lnTo>
                      <a:pt x="29" y="29"/>
                    </a:lnTo>
                    <a:lnTo>
                      <a:pt x="22" y="35"/>
                    </a:lnTo>
                    <a:lnTo>
                      <a:pt x="16" y="35"/>
                    </a:lnTo>
                    <a:lnTo>
                      <a:pt x="16" y="35"/>
                    </a:lnTo>
                    <a:close/>
                    <a:moveTo>
                      <a:pt x="16" y="13"/>
                    </a:moveTo>
                    <a:lnTo>
                      <a:pt x="16" y="13"/>
                    </a:lnTo>
                    <a:lnTo>
                      <a:pt x="13" y="13"/>
                    </a:lnTo>
                    <a:lnTo>
                      <a:pt x="9" y="16"/>
                    </a:lnTo>
                    <a:lnTo>
                      <a:pt x="9" y="16"/>
                    </a:lnTo>
                    <a:lnTo>
                      <a:pt x="13" y="22"/>
                    </a:lnTo>
                    <a:lnTo>
                      <a:pt x="16" y="22"/>
                    </a:lnTo>
                    <a:lnTo>
                      <a:pt x="16" y="22"/>
                    </a:lnTo>
                    <a:lnTo>
                      <a:pt x="22" y="22"/>
                    </a:lnTo>
                    <a:lnTo>
                      <a:pt x="22" y="16"/>
                    </a:lnTo>
                    <a:lnTo>
                      <a:pt x="22" y="16"/>
                    </a:lnTo>
                    <a:lnTo>
                      <a:pt x="22" y="13"/>
                    </a:lnTo>
                    <a:lnTo>
                      <a:pt x="16" y="13"/>
                    </a:lnTo>
                    <a:lnTo>
                      <a:pt x="1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59" name="Freeform 230">
                <a:extLst>
                  <a:ext uri="{FF2B5EF4-FFF2-40B4-BE49-F238E27FC236}">
                    <a16:creationId xmlns:a16="http://schemas.microsoft.com/office/drawing/2014/main" id="{C48E308B-DC88-4639-A0AE-8EF650E76735}"/>
                  </a:ext>
                </a:extLst>
              </p:cNvPr>
              <p:cNvSpPr>
                <a:spLocks/>
              </p:cNvSpPr>
              <p:nvPr userDrawn="1"/>
            </p:nvSpPr>
            <p:spPr bwMode="auto">
              <a:xfrm>
                <a:off x="5308456" y="299491"/>
                <a:ext cx="59617" cy="55770"/>
              </a:xfrm>
              <a:custGeom>
                <a:avLst/>
                <a:gdLst>
                  <a:gd name="T0" fmla="*/ 7 w 62"/>
                  <a:gd name="T1" fmla="*/ 58 h 58"/>
                  <a:gd name="T2" fmla="*/ 7 w 62"/>
                  <a:gd name="T3" fmla="*/ 58 h 58"/>
                  <a:gd name="T4" fmla="*/ 0 w 62"/>
                  <a:gd name="T5" fmla="*/ 58 h 58"/>
                  <a:gd name="T6" fmla="*/ 0 w 62"/>
                  <a:gd name="T7" fmla="*/ 51 h 58"/>
                  <a:gd name="T8" fmla="*/ 0 w 62"/>
                  <a:gd name="T9" fmla="*/ 51 h 58"/>
                  <a:gd name="T10" fmla="*/ 0 w 62"/>
                  <a:gd name="T11" fmla="*/ 42 h 58"/>
                  <a:gd name="T12" fmla="*/ 3 w 62"/>
                  <a:gd name="T13" fmla="*/ 32 h 58"/>
                  <a:gd name="T14" fmla="*/ 10 w 62"/>
                  <a:gd name="T15" fmla="*/ 22 h 58"/>
                  <a:gd name="T16" fmla="*/ 16 w 62"/>
                  <a:gd name="T17" fmla="*/ 16 h 58"/>
                  <a:gd name="T18" fmla="*/ 23 w 62"/>
                  <a:gd name="T19" fmla="*/ 6 h 58"/>
                  <a:gd name="T20" fmla="*/ 32 w 62"/>
                  <a:gd name="T21" fmla="*/ 3 h 58"/>
                  <a:gd name="T22" fmla="*/ 42 w 62"/>
                  <a:gd name="T23" fmla="*/ 0 h 58"/>
                  <a:gd name="T24" fmla="*/ 55 w 62"/>
                  <a:gd name="T25" fmla="*/ 0 h 58"/>
                  <a:gd name="T26" fmla="*/ 55 w 62"/>
                  <a:gd name="T27" fmla="*/ 0 h 58"/>
                  <a:gd name="T28" fmla="*/ 58 w 62"/>
                  <a:gd name="T29" fmla="*/ 0 h 58"/>
                  <a:gd name="T30" fmla="*/ 62 w 62"/>
                  <a:gd name="T31" fmla="*/ 3 h 58"/>
                  <a:gd name="T32" fmla="*/ 62 w 62"/>
                  <a:gd name="T33" fmla="*/ 3 h 58"/>
                  <a:gd name="T34" fmla="*/ 58 w 62"/>
                  <a:gd name="T35" fmla="*/ 9 h 58"/>
                  <a:gd name="T36" fmla="*/ 55 w 62"/>
                  <a:gd name="T37" fmla="*/ 9 h 58"/>
                  <a:gd name="T38" fmla="*/ 55 w 62"/>
                  <a:gd name="T39" fmla="*/ 9 h 58"/>
                  <a:gd name="T40" fmla="*/ 39 w 62"/>
                  <a:gd name="T41" fmla="*/ 13 h 58"/>
                  <a:gd name="T42" fmla="*/ 23 w 62"/>
                  <a:gd name="T43" fmla="*/ 22 h 58"/>
                  <a:gd name="T44" fmla="*/ 13 w 62"/>
                  <a:gd name="T45" fmla="*/ 35 h 58"/>
                  <a:gd name="T46" fmla="*/ 10 w 62"/>
                  <a:gd name="T47" fmla="*/ 51 h 58"/>
                  <a:gd name="T48" fmla="*/ 10 w 62"/>
                  <a:gd name="T49" fmla="*/ 51 h 58"/>
                  <a:gd name="T50" fmla="*/ 10 w 62"/>
                  <a:gd name="T51" fmla="*/ 58 h 58"/>
                  <a:gd name="T52" fmla="*/ 7 w 62"/>
                  <a:gd name="T53" fmla="*/ 58 h 58"/>
                  <a:gd name="T54" fmla="*/ 7 w 62"/>
                  <a:gd name="T5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 h="58">
                    <a:moveTo>
                      <a:pt x="7" y="58"/>
                    </a:moveTo>
                    <a:lnTo>
                      <a:pt x="7" y="58"/>
                    </a:lnTo>
                    <a:lnTo>
                      <a:pt x="0" y="58"/>
                    </a:lnTo>
                    <a:lnTo>
                      <a:pt x="0" y="51"/>
                    </a:lnTo>
                    <a:lnTo>
                      <a:pt x="0" y="51"/>
                    </a:lnTo>
                    <a:lnTo>
                      <a:pt x="0" y="42"/>
                    </a:lnTo>
                    <a:lnTo>
                      <a:pt x="3" y="32"/>
                    </a:lnTo>
                    <a:lnTo>
                      <a:pt x="10" y="22"/>
                    </a:lnTo>
                    <a:lnTo>
                      <a:pt x="16" y="16"/>
                    </a:lnTo>
                    <a:lnTo>
                      <a:pt x="23" y="6"/>
                    </a:lnTo>
                    <a:lnTo>
                      <a:pt x="32" y="3"/>
                    </a:lnTo>
                    <a:lnTo>
                      <a:pt x="42" y="0"/>
                    </a:lnTo>
                    <a:lnTo>
                      <a:pt x="55" y="0"/>
                    </a:lnTo>
                    <a:lnTo>
                      <a:pt x="55" y="0"/>
                    </a:lnTo>
                    <a:lnTo>
                      <a:pt x="58" y="0"/>
                    </a:lnTo>
                    <a:lnTo>
                      <a:pt x="62" y="3"/>
                    </a:lnTo>
                    <a:lnTo>
                      <a:pt x="62" y="3"/>
                    </a:lnTo>
                    <a:lnTo>
                      <a:pt x="58" y="9"/>
                    </a:lnTo>
                    <a:lnTo>
                      <a:pt x="55" y="9"/>
                    </a:lnTo>
                    <a:lnTo>
                      <a:pt x="55" y="9"/>
                    </a:lnTo>
                    <a:lnTo>
                      <a:pt x="39" y="13"/>
                    </a:lnTo>
                    <a:lnTo>
                      <a:pt x="23" y="22"/>
                    </a:lnTo>
                    <a:lnTo>
                      <a:pt x="13" y="35"/>
                    </a:lnTo>
                    <a:lnTo>
                      <a:pt x="10" y="51"/>
                    </a:lnTo>
                    <a:lnTo>
                      <a:pt x="10" y="51"/>
                    </a:lnTo>
                    <a:lnTo>
                      <a:pt x="10" y="58"/>
                    </a:lnTo>
                    <a:lnTo>
                      <a:pt x="7" y="58"/>
                    </a:lnTo>
                    <a:lnTo>
                      <a:pt x="7"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60" name="Freeform 231">
                <a:extLst>
                  <a:ext uri="{FF2B5EF4-FFF2-40B4-BE49-F238E27FC236}">
                    <a16:creationId xmlns:a16="http://schemas.microsoft.com/office/drawing/2014/main" id="{262B078B-CCB1-470C-B62C-921D42F1ECC0}"/>
                  </a:ext>
                </a:extLst>
              </p:cNvPr>
              <p:cNvSpPr>
                <a:spLocks/>
              </p:cNvSpPr>
              <p:nvPr userDrawn="1"/>
            </p:nvSpPr>
            <p:spPr bwMode="auto">
              <a:xfrm>
                <a:off x="5308456" y="345646"/>
                <a:ext cx="9616" cy="72117"/>
              </a:xfrm>
              <a:custGeom>
                <a:avLst/>
                <a:gdLst>
                  <a:gd name="T0" fmla="*/ 7 w 10"/>
                  <a:gd name="T1" fmla="*/ 75 h 75"/>
                  <a:gd name="T2" fmla="*/ 7 w 10"/>
                  <a:gd name="T3" fmla="*/ 75 h 75"/>
                  <a:gd name="T4" fmla="*/ 0 w 10"/>
                  <a:gd name="T5" fmla="*/ 71 h 75"/>
                  <a:gd name="T6" fmla="*/ 0 w 10"/>
                  <a:gd name="T7" fmla="*/ 68 h 75"/>
                  <a:gd name="T8" fmla="*/ 0 w 10"/>
                  <a:gd name="T9" fmla="*/ 3 h 75"/>
                  <a:gd name="T10" fmla="*/ 0 w 10"/>
                  <a:gd name="T11" fmla="*/ 3 h 75"/>
                  <a:gd name="T12" fmla="*/ 0 w 10"/>
                  <a:gd name="T13" fmla="*/ 0 h 75"/>
                  <a:gd name="T14" fmla="*/ 7 w 10"/>
                  <a:gd name="T15" fmla="*/ 0 h 75"/>
                  <a:gd name="T16" fmla="*/ 7 w 10"/>
                  <a:gd name="T17" fmla="*/ 0 h 75"/>
                  <a:gd name="T18" fmla="*/ 10 w 10"/>
                  <a:gd name="T19" fmla="*/ 0 h 75"/>
                  <a:gd name="T20" fmla="*/ 10 w 10"/>
                  <a:gd name="T21" fmla="*/ 3 h 75"/>
                  <a:gd name="T22" fmla="*/ 10 w 10"/>
                  <a:gd name="T23" fmla="*/ 68 h 75"/>
                  <a:gd name="T24" fmla="*/ 10 w 10"/>
                  <a:gd name="T25" fmla="*/ 68 h 75"/>
                  <a:gd name="T26" fmla="*/ 10 w 10"/>
                  <a:gd name="T27" fmla="*/ 71 h 75"/>
                  <a:gd name="T28" fmla="*/ 7 w 10"/>
                  <a:gd name="T29" fmla="*/ 75 h 75"/>
                  <a:gd name="T30" fmla="*/ 7 w 10"/>
                  <a:gd name="T3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75">
                    <a:moveTo>
                      <a:pt x="7" y="75"/>
                    </a:moveTo>
                    <a:lnTo>
                      <a:pt x="7" y="75"/>
                    </a:lnTo>
                    <a:lnTo>
                      <a:pt x="0" y="71"/>
                    </a:lnTo>
                    <a:lnTo>
                      <a:pt x="0" y="68"/>
                    </a:lnTo>
                    <a:lnTo>
                      <a:pt x="0" y="3"/>
                    </a:lnTo>
                    <a:lnTo>
                      <a:pt x="0" y="3"/>
                    </a:lnTo>
                    <a:lnTo>
                      <a:pt x="0" y="0"/>
                    </a:lnTo>
                    <a:lnTo>
                      <a:pt x="7" y="0"/>
                    </a:lnTo>
                    <a:lnTo>
                      <a:pt x="7" y="0"/>
                    </a:lnTo>
                    <a:lnTo>
                      <a:pt x="10" y="0"/>
                    </a:lnTo>
                    <a:lnTo>
                      <a:pt x="10" y="3"/>
                    </a:lnTo>
                    <a:lnTo>
                      <a:pt x="10" y="68"/>
                    </a:lnTo>
                    <a:lnTo>
                      <a:pt x="10" y="68"/>
                    </a:lnTo>
                    <a:lnTo>
                      <a:pt x="10" y="71"/>
                    </a:lnTo>
                    <a:lnTo>
                      <a:pt x="7" y="75"/>
                    </a:lnTo>
                    <a:lnTo>
                      <a:pt x="7"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61" name="Freeform 232">
                <a:extLst>
                  <a:ext uri="{FF2B5EF4-FFF2-40B4-BE49-F238E27FC236}">
                    <a16:creationId xmlns:a16="http://schemas.microsoft.com/office/drawing/2014/main" id="{B9D01D09-DA6A-4ED1-879B-9F08943EE160}"/>
                  </a:ext>
                </a:extLst>
              </p:cNvPr>
              <p:cNvSpPr>
                <a:spLocks/>
              </p:cNvSpPr>
              <p:nvPr userDrawn="1"/>
            </p:nvSpPr>
            <p:spPr bwMode="auto">
              <a:xfrm>
                <a:off x="6832526" y="299491"/>
                <a:ext cx="59617" cy="55770"/>
              </a:xfrm>
              <a:custGeom>
                <a:avLst/>
                <a:gdLst>
                  <a:gd name="T0" fmla="*/ 55 w 62"/>
                  <a:gd name="T1" fmla="*/ 58 h 58"/>
                  <a:gd name="T2" fmla="*/ 55 w 62"/>
                  <a:gd name="T3" fmla="*/ 58 h 58"/>
                  <a:gd name="T4" fmla="*/ 52 w 62"/>
                  <a:gd name="T5" fmla="*/ 58 h 58"/>
                  <a:gd name="T6" fmla="*/ 49 w 62"/>
                  <a:gd name="T7" fmla="*/ 51 h 58"/>
                  <a:gd name="T8" fmla="*/ 49 w 62"/>
                  <a:gd name="T9" fmla="*/ 51 h 58"/>
                  <a:gd name="T10" fmla="*/ 46 w 62"/>
                  <a:gd name="T11" fmla="*/ 35 h 58"/>
                  <a:gd name="T12" fmla="*/ 36 w 62"/>
                  <a:gd name="T13" fmla="*/ 22 h 58"/>
                  <a:gd name="T14" fmla="*/ 23 w 62"/>
                  <a:gd name="T15" fmla="*/ 13 h 58"/>
                  <a:gd name="T16" fmla="*/ 7 w 62"/>
                  <a:gd name="T17" fmla="*/ 9 h 58"/>
                  <a:gd name="T18" fmla="*/ 7 w 62"/>
                  <a:gd name="T19" fmla="*/ 9 h 58"/>
                  <a:gd name="T20" fmla="*/ 4 w 62"/>
                  <a:gd name="T21" fmla="*/ 9 h 58"/>
                  <a:gd name="T22" fmla="*/ 0 w 62"/>
                  <a:gd name="T23" fmla="*/ 3 h 58"/>
                  <a:gd name="T24" fmla="*/ 0 w 62"/>
                  <a:gd name="T25" fmla="*/ 3 h 58"/>
                  <a:gd name="T26" fmla="*/ 4 w 62"/>
                  <a:gd name="T27" fmla="*/ 0 h 58"/>
                  <a:gd name="T28" fmla="*/ 7 w 62"/>
                  <a:gd name="T29" fmla="*/ 0 h 58"/>
                  <a:gd name="T30" fmla="*/ 7 w 62"/>
                  <a:gd name="T31" fmla="*/ 0 h 58"/>
                  <a:gd name="T32" fmla="*/ 17 w 62"/>
                  <a:gd name="T33" fmla="*/ 0 h 58"/>
                  <a:gd name="T34" fmla="*/ 26 w 62"/>
                  <a:gd name="T35" fmla="*/ 3 h 58"/>
                  <a:gd name="T36" fmla="*/ 36 w 62"/>
                  <a:gd name="T37" fmla="*/ 6 h 58"/>
                  <a:gd name="T38" fmla="*/ 46 w 62"/>
                  <a:gd name="T39" fmla="*/ 16 h 58"/>
                  <a:gd name="T40" fmla="*/ 52 w 62"/>
                  <a:gd name="T41" fmla="*/ 22 h 58"/>
                  <a:gd name="T42" fmla="*/ 55 w 62"/>
                  <a:gd name="T43" fmla="*/ 32 h 58"/>
                  <a:gd name="T44" fmla="*/ 59 w 62"/>
                  <a:gd name="T45" fmla="*/ 42 h 58"/>
                  <a:gd name="T46" fmla="*/ 62 w 62"/>
                  <a:gd name="T47" fmla="*/ 51 h 58"/>
                  <a:gd name="T48" fmla="*/ 62 w 62"/>
                  <a:gd name="T49" fmla="*/ 51 h 58"/>
                  <a:gd name="T50" fmla="*/ 59 w 62"/>
                  <a:gd name="T51" fmla="*/ 58 h 58"/>
                  <a:gd name="T52" fmla="*/ 55 w 62"/>
                  <a:gd name="T53" fmla="*/ 58 h 58"/>
                  <a:gd name="T54" fmla="*/ 55 w 62"/>
                  <a:gd name="T5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 h="58">
                    <a:moveTo>
                      <a:pt x="55" y="58"/>
                    </a:moveTo>
                    <a:lnTo>
                      <a:pt x="55" y="58"/>
                    </a:lnTo>
                    <a:lnTo>
                      <a:pt x="52" y="58"/>
                    </a:lnTo>
                    <a:lnTo>
                      <a:pt x="49" y="51"/>
                    </a:lnTo>
                    <a:lnTo>
                      <a:pt x="49" y="51"/>
                    </a:lnTo>
                    <a:lnTo>
                      <a:pt x="46" y="35"/>
                    </a:lnTo>
                    <a:lnTo>
                      <a:pt x="36" y="22"/>
                    </a:lnTo>
                    <a:lnTo>
                      <a:pt x="23" y="13"/>
                    </a:lnTo>
                    <a:lnTo>
                      <a:pt x="7" y="9"/>
                    </a:lnTo>
                    <a:lnTo>
                      <a:pt x="7" y="9"/>
                    </a:lnTo>
                    <a:lnTo>
                      <a:pt x="4" y="9"/>
                    </a:lnTo>
                    <a:lnTo>
                      <a:pt x="0" y="3"/>
                    </a:lnTo>
                    <a:lnTo>
                      <a:pt x="0" y="3"/>
                    </a:lnTo>
                    <a:lnTo>
                      <a:pt x="4" y="0"/>
                    </a:lnTo>
                    <a:lnTo>
                      <a:pt x="7" y="0"/>
                    </a:lnTo>
                    <a:lnTo>
                      <a:pt x="7" y="0"/>
                    </a:lnTo>
                    <a:lnTo>
                      <a:pt x="17" y="0"/>
                    </a:lnTo>
                    <a:lnTo>
                      <a:pt x="26" y="3"/>
                    </a:lnTo>
                    <a:lnTo>
                      <a:pt x="36" y="6"/>
                    </a:lnTo>
                    <a:lnTo>
                      <a:pt x="46" y="16"/>
                    </a:lnTo>
                    <a:lnTo>
                      <a:pt x="52" y="22"/>
                    </a:lnTo>
                    <a:lnTo>
                      <a:pt x="55" y="32"/>
                    </a:lnTo>
                    <a:lnTo>
                      <a:pt x="59" y="42"/>
                    </a:lnTo>
                    <a:lnTo>
                      <a:pt x="62" y="51"/>
                    </a:lnTo>
                    <a:lnTo>
                      <a:pt x="62" y="51"/>
                    </a:lnTo>
                    <a:lnTo>
                      <a:pt x="59" y="58"/>
                    </a:lnTo>
                    <a:lnTo>
                      <a:pt x="55" y="58"/>
                    </a:lnTo>
                    <a:lnTo>
                      <a:pt x="5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75" name="Freeform 246">
                <a:extLst>
                  <a:ext uri="{FF2B5EF4-FFF2-40B4-BE49-F238E27FC236}">
                    <a16:creationId xmlns:a16="http://schemas.microsoft.com/office/drawing/2014/main" id="{56B1CB24-9FA7-42C4-893F-B47884E5B1E3}"/>
                  </a:ext>
                </a:extLst>
              </p:cNvPr>
              <p:cNvSpPr>
                <a:spLocks/>
              </p:cNvSpPr>
              <p:nvPr userDrawn="1"/>
            </p:nvSpPr>
            <p:spPr bwMode="auto">
              <a:xfrm>
                <a:off x="6767140" y="255260"/>
                <a:ext cx="72117" cy="143272"/>
              </a:xfrm>
              <a:custGeom>
                <a:avLst/>
                <a:gdLst>
                  <a:gd name="T0" fmla="*/ 75 w 75"/>
                  <a:gd name="T1" fmla="*/ 39 h 149"/>
                  <a:gd name="T2" fmla="*/ 75 w 75"/>
                  <a:gd name="T3" fmla="*/ 39 h 149"/>
                  <a:gd name="T4" fmla="*/ 68 w 75"/>
                  <a:gd name="T5" fmla="*/ 65 h 149"/>
                  <a:gd name="T6" fmla="*/ 55 w 75"/>
                  <a:gd name="T7" fmla="*/ 101 h 149"/>
                  <a:gd name="T8" fmla="*/ 39 w 75"/>
                  <a:gd name="T9" fmla="*/ 149 h 149"/>
                  <a:gd name="T10" fmla="*/ 39 w 75"/>
                  <a:gd name="T11" fmla="*/ 149 h 149"/>
                  <a:gd name="T12" fmla="*/ 20 w 75"/>
                  <a:gd name="T13" fmla="*/ 101 h 149"/>
                  <a:gd name="T14" fmla="*/ 7 w 75"/>
                  <a:gd name="T15" fmla="*/ 65 h 149"/>
                  <a:gd name="T16" fmla="*/ 0 w 75"/>
                  <a:gd name="T17" fmla="*/ 39 h 149"/>
                  <a:gd name="T18" fmla="*/ 0 w 75"/>
                  <a:gd name="T19" fmla="*/ 39 h 149"/>
                  <a:gd name="T20" fmla="*/ 4 w 75"/>
                  <a:gd name="T21" fmla="*/ 23 h 149"/>
                  <a:gd name="T22" fmla="*/ 13 w 75"/>
                  <a:gd name="T23" fmla="*/ 13 h 149"/>
                  <a:gd name="T24" fmla="*/ 23 w 75"/>
                  <a:gd name="T25" fmla="*/ 3 h 149"/>
                  <a:gd name="T26" fmla="*/ 39 w 75"/>
                  <a:gd name="T27" fmla="*/ 0 h 149"/>
                  <a:gd name="T28" fmla="*/ 39 w 75"/>
                  <a:gd name="T29" fmla="*/ 0 h 149"/>
                  <a:gd name="T30" fmla="*/ 52 w 75"/>
                  <a:gd name="T31" fmla="*/ 3 h 149"/>
                  <a:gd name="T32" fmla="*/ 65 w 75"/>
                  <a:gd name="T33" fmla="*/ 13 h 149"/>
                  <a:gd name="T34" fmla="*/ 72 w 75"/>
                  <a:gd name="T35" fmla="*/ 23 h 149"/>
                  <a:gd name="T36" fmla="*/ 75 w 75"/>
                  <a:gd name="T37" fmla="*/ 39 h 149"/>
                  <a:gd name="T38" fmla="*/ 75 w 75"/>
                  <a:gd name="T39" fmla="*/ 3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149">
                    <a:moveTo>
                      <a:pt x="75" y="39"/>
                    </a:moveTo>
                    <a:lnTo>
                      <a:pt x="75" y="39"/>
                    </a:lnTo>
                    <a:lnTo>
                      <a:pt x="68" y="65"/>
                    </a:lnTo>
                    <a:lnTo>
                      <a:pt x="55" y="101"/>
                    </a:lnTo>
                    <a:lnTo>
                      <a:pt x="39" y="149"/>
                    </a:lnTo>
                    <a:lnTo>
                      <a:pt x="39" y="149"/>
                    </a:lnTo>
                    <a:lnTo>
                      <a:pt x="20" y="101"/>
                    </a:lnTo>
                    <a:lnTo>
                      <a:pt x="7" y="65"/>
                    </a:lnTo>
                    <a:lnTo>
                      <a:pt x="0" y="39"/>
                    </a:lnTo>
                    <a:lnTo>
                      <a:pt x="0" y="39"/>
                    </a:lnTo>
                    <a:lnTo>
                      <a:pt x="4" y="23"/>
                    </a:lnTo>
                    <a:lnTo>
                      <a:pt x="13" y="13"/>
                    </a:lnTo>
                    <a:lnTo>
                      <a:pt x="23" y="3"/>
                    </a:lnTo>
                    <a:lnTo>
                      <a:pt x="39" y="0"/>
                    </a:lnTo>
                    <a:lnTo>
                      <a:pt x="39" y="0"/>
                    </a:lnTo>
                    <a:lnTo>
                      <a:pt x="52" y="3"/>
                    </a:lnTo>
                    <a:lnTo>
                      <a:pt x="65" y="13"/>
                    </a:lnTo>
                    <a:lnTo>
                      <a:pt x="72" y="23"/>
                    </a:lnTo>
                    <a:lnTo>
                      <a:pt x="75" y="39"/>
                    </a:lnTo>
                    <a:lnTo>
                      <a:pt x="75" y="39"/>
                    </a:lnTo>
                    <a:close/>
                  </a:path>
                </a:pathLst>
              </a:custGeom>
              <a:solidFill>
                <a:srgbClr val="35C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76" name="Freeform 247">
                <a:extLst>
                  <a:ext uri="{FF2B5EF4-FFF2-40B4-BE49-F238E27FC236}">
                    <a16:creationId xmlns:a16="http://schemas.microsoft.com/office/drawing/2014/main" id="{22651266-5397-4157-9B60-0157BE8F8109}"/>
                  </a:ext>
                </a:extLst>
              </p:cNvPr>
              <p:cNvSpPr>
                <a:spLocks noEditPoints="1"/>
              </p:cNvSpPr>
              <p:nvPr userDrawn="1"/>
            </p:nvSpPr>
            <p:spPr bwMode="auto">
              <a:xfrm>
                <a:off x="6761370" y="249490"/>
                <a:ext cx="83656" cy="151926"/>
              </a:xfrm>
              <a:custGeom>
                <a:avLst/>
                <a:gdLst>
                  <a:gd name="T0" fmla="*/ 45 w 87"/>
                  <a:gd name="T1" fmla="*/ 158 h 158"/>
                  <a:gd name="T2" fmla="*/ 45 w 87"/>
                  <a:gd name="T3" fmla="*/ 158 h 158"/>
                  <a:gd name="T4" fmla="*/ 39 w 87"/>
                  <a:gd name="T5" fmla="*/ 158 h 158"/>
                  <a:gd name="T6" fmla="*/ 39 w 87"/>
                  <a:gd name="T7" fmla="*/ 155 h 158"/>
                  <a:gd name="T8" fmla="*/ 39 w 87"/>
                  <a:gd name="T9" fmla="*/ 155 h 158"/>
                  <a:gd name="T10" fmla="*/ 19 w 87"/>
                  <a:gd name="T11" fmla="*/ 103 h 158"/>
                  <a:gd name="T12" fmla="*/ 6 w 87"/>
                  <a:gd name="T13" fmla="*/ 68 h 158"/>
                  <a:gd name="T14" fmla="*/ 0 w 87"/>
                  <a:gd name="T15" fmla="*/ 45 h 158"/>
                  <a:gd name="T16" fmla="*/ 0 w 87"/>
                  <a:gd name="T17" fmla="*/ 45 h 158"/>
                  <a:gd name="T18" fmla="*/ 3 w 87"/>
                  <a:gd name="T19" fmla="*/ 29 h 158"/>
                  <a:gd name="T20" fmla="*/ 13 w 87"/>
                  <a:gd name="T21" fmla="*/ 13 h 158"/>
                  <a:gd name="T22" fmla="*/ 26 w 87"/>
                  <a:gd name="T23" fmla="*/ 3 h 158"/>
                  <a:gd name="T24" fmla="*/ 45 w 87"/>
                  <a:gd name="T25" fmla="*/ 0 h 158"/>
                  <a:gd name="T26" fmla="*/ 45 w 87"/>
                  <a:gd name="T27" fmla="*/ 0 h 158"/>
                  <a:gd name="T28" fmla="*/ 61 w 87"/>
                  <a:gd name="T29" fmla="*/ 3 h 158"/>
                  <a:gd name="T30" fmla="*/ 74 w 87"/>
                  <a:gd name="T31" fmla="*/ 13 h 158"/>
                  <a:gd name="T32" fmla="*/ 84 w 87"/>
                  <a:gd name="T33" fmla="*/ 29 h 158"/>
                  <a:gd name="T34" fmla="*/ 87 w 87"/>
                  <a:gd name="T35" fmla="*/ 45 h 158"/>
                  <a:gd name="T36" fmla="*/ 87 w 87"/>
                  <a:gd name="T37" fmla="*/ 45 h 158"/>
                  <a:gd name="T38" fmla="*/ 81 w 87"/>
                  <a:gd name="T39" fmla="*/ 68 h 158"/>
                  <a:gd name="T40" fmla="*/ 68 w 87"/>
                  <a:gd name="T41" fmla="*/ 103 h 158"/>
                  <a:gd name="T42" fmla="*/ 48 w 87"/>
                  <a:gd name="T43" fmla="*/ 155 h 158"/>
                  <a:gd name="T44" fmla="*/ 48 w 87"/>
                  <a:gd name="T45" fmla="*/ 155 h 158"/>
                  <a:gd name="T46" fmla="*/ 48 w 87"/>
                  <a:gd name="T47" fmla="*/ 158 h 158"/>
                  <a:gd name="T48" fmla="*/ 45 w 87"/>
                  <a:gd name="T49" fmla="*/ 158 h 158"/>
                  <a:gd name="T50" fmla="*/ 45 w 87"/>
                  <a:gd name="T51" fmla="*/ 158 h 158"/>
                  <a:gd name="T52" fmla="*/ 45 w 87"/>
                  <a:gd name="T53" fmla="*/ 13 h 158"/>
                  <a:gd name="T54" fmla="*/ 45 w 87"/>
                  <a:gd name="T55" fmla="*/ 13 h 158"/>
                  <a:gd name="T56" fmla="*/ 32 w 87"/>
                  <a:gd name="T57" fmla="*/ 16 h 158"/>
                  <a:gd name="T58" fmla="*/ 23 w 87"/>
                  <a:gd name="T59" fmla="*/ 22 h 158"/>
                  <a:gd name="T60" fmla="*/ 16 w 87"/>
                  <a:gd name="T61" fmla="*/ 32 h 158"/>
                  <a:gd name="T62" fmla="*/ 13 w 87"/>
                  <a:gd name="T63" fmla="*/ 45 h 158"/>
                  <a:gd name="T64" fmla="*/ 13 w 87"/>
                  <a:gd name="T65" fmla="*/ 45 h 158"/>
                  <a:gd name="T66" fmla="*/ 16 w 87"/>
                  <a:gd name="T67" fmla="*/ 58 h 158"/>
                  <a:gd name="T68" fmla="*/ 23 w 87"/>
                  <a:gd name="T69" fmla="*/ 81 h 158"/>
                  <a:gd name="T70" fmla="*/ 45 w 87"/>
                  <a:gd name="T71" fmla="*/ 139 h 158"/>
                  <a:gd name="T72" fmla="*/ 45 w 87"/>
                  <a:gd name="T73" fmla="*/ 139 h 158"/>
                  <a:gd name="T74" fmla="*/ 65 w 87"/>
                  <a:gd name="T75" fmla="*/ 81 h 158"/>
                  <a:gd name="T76" fmla="*/ 71 w 87"/>
                  <a:gd name="T77" fmla="*/ 58 h 158"/>
                  <a:gd name="T78" fmla="*/ 74 w 87"/>
                  <a:gd name="T79" fmla="*/ 45 h 158"/>
                  <a:gd name="T80" fmla="*/ 74 w 87"/>
                  <a:gd name="T81" fmla="*/ 45 h 158"/>
                  <a:gd name="T82" fmla="*/ 71 w 87"/>
                  <a:gd name="T83" fmla="*/ 32 h 158"/>
                  <a:gd name="T84" fmla="*/ 65 w 87"/>
                  <a:gd name="T85" fmla="*/ 22 h 158"/>
                  <a:gd name="T86" fmla="*/ 55 w 87"/>
                  <a:gd name="T87" fmla="*/ 16 h 158"/>
                  <a:gd name="T88" fmla="*/ 45 w 87"/>
                  <a:gd name="T89" fmla="*/ 13 h 158"/>
                  <a:gd name="T90" fmla="*/ 45 w 87"/>
                  <a:gd name="T91" fmla="*/ 1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 h="158">
                    <a:moveTo>
                      <a:pt x="45" y="158"/>
                    </a:moveTo>
                    <a:lnTo>
                      <a:pt x="45" y="158"/>
                    </a:lnTo>
                    <a:lnTo>
                      <a:pt x="39" y="158"/>
                    </a:lnTo>
                    <a:lnTo>
                      <a:pt x="39" y="155"/>
                    </a:lnTo>
                    <a:lnTo>
                      <a:pt x="39" y="155"/>
                    </a:lnTo>
                    <a:lnTo>
                      <a:pt x="19" y="103"/>
                    </a:lnTo>
                    <a:lnTo>
                      <a:pt x="6" y="68"/>
                    </a:lnTo>
                    <a:lnTo>
                      <a:pt x="0" y="45"/>
                    </a:lnTo>
                    <a:lnTo>
                      <a:pt x="0" y="45"/>
                    </a:lnTo>
                    <a:lnTo>
                      <a:pt x="3" y="29"/>
                    </a:lnTo>
                    <a:lnTo>
                      <a:pt x="13" y="13"/>
                    </a:lnTo>
                    <a:lnTo>
                      <a:pt x="26" y="3"/>
                    </a:lnTo>
                    <a:lnTo>
                      <a:pt x="45" y="0"/>
                    </a:lnTo>
                    <a:lnTo>
                      <a:pt x="45" y="0"/>
                    </a:lnTo>
                    <a:lnTo>
                      <a:pt x="61" y="3"/>
                    </a:lnTo>
                    <a:lnTo>
                      <a:pt x="74" y="13"/>
                    </a:lnTo>
                    <a:lnTo>
                      <a:pt x="84" y="29"/>
                    </a:lnTo>
                    <a:lnTo>
                      <a:pt x="87" y="45"/>
                    </a:lnTo>
                    <a:lnTo>
                      <a:pt x="87" y="45"/>
                    </a:lnTo>
                    <a:lnTo>
                      <a:pt x="81" y="68"/>
                    </a:lnTo>
                    <a:lnTo>
                      <a:pt x="68" y="103"/>
                    </a:lnTo>
                    <a:lnTo>
                      <a:pt x="48" y="155"/>
                    </a:lnTo>
                    <a:lnTo>
                      <a:pt x="48" y="155"/>
                    </a:lnTo>
                    <a:lnTo>
                      <a:pt x="48" y="158"/>
                    </a:lnTo>
                    <a:lnTo>
                      <a:pt x="45" y="158"/>
                    </a:lnTo>
                    <a:lnTo>
                      <a:pt x="45" y="158"/>
                    </a:lnTo>
                    <a:close/>
                    <a:moveTo>
                      <a:pt x="45" y="13"/>
                    </a:moveTo>
                    <a:lnTo>
                      <a:pt x="45" y="13"/>
                    </a:lnTo>
                    <a:lnTo>
                      <a:pt x="32" y="16"/>
                    </a:lnTo>
                    <a:lnTo>
                      <a:pt x="23" y="22"/>
                    </a:lnTo>
                    <a:lnTo>
                      <a:pt x="16" y="32"/>
                    </a:lnTo>
                    <a:lnTo>
                      <a:pt x="13" y="45"/>
                    </a:lnTo>
                    <a:lnTo>
                      <a:pt x="13" y="45"/>
                    </a:lnTo>
                    <a:lnTo>
                      <a:pt x="16" y="58"/>
                    </a:lnTo>
                    <a:lnTo>
                      <a:pt x="23" y="81"/>
                    </a:lnTo>
                    <a:lnTo>
                      <a:pt x="45" y="139"/>
                    </a:lnTo>
                    <a:lnTo>
                      <a:pt x="45" y="139"/>
                    </a:lnTo>
                    <a:lnTo>
                      <a:pt x="65" y="81"/>
                    </a:lnTo>
                    <a:lnTo>
                      <a:pt x="71" y="58"/>
                    </a:lnTo>
                    <a:lnTo>
                      <a:pt x="74" y="45"/>
                    </a:lnTo>
                    <a:lnTo>
                      <a:pt x="74" y="45"/>
                    </a:lnTo>
                    <a:lnTo>
                      <a:pt x="71" y="32"/>
                    </a:lnTo>
                    <a:lnTo>
                      <a:pt x="65" y="22"/>
                    </a:lnTo>
                    <a:lnTo>
                      <a:pt x="55" y="16"/>
                    </a:lnTo>
                    <a:lnTo>
                      <a:pt x="45" y="13"/>
                    </a:lnTo>
                    <a:lnTo>
                      <a:pt x="45"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77" name="Freeform 248">
                <a:extLst>
                  <a:ext uri="{FF2B5EF4-FFF2-40B4-BE49-F238E27FC236}">
                    <a16:creationId xmlns:a16="http://schemas.microsoft.com/office/drawing/2014/main" id="{74ACC0D1-C620-4C3E-81C0-716D81D134F8}"/>
                  </a:ext>
                </a:extLst>
              </p:cNvPr>
              <p:cNvSpPr>
                <a:spLocks/>
              </p:cNvSpPr>
              <p:nvPr userDrawn="1"/>
            </p:nvSpPr>
            <p:spPr bwMode="auto">
              <a:xfrm>
                <a:off x="6792140" y="280260"/>
                <a:ext cx="22116" cy="22116"/>
              </a:xfrm>
              <a:custGeom>
                <a:avLst/>
                <a:gdLst>
                  <a:gd name="T0" fmla="*/ 23 w 23"/>
                  <a:gd name="T1" fmla="*/ 13 h 23"/>
                  <a:gd name="T2" fmla="*/ 23 w 23"/>
                  <a:gd name="T3" fmla="*/ 13 h 23"/>
                  <a:gd name="T4" fmla="*/ 20 w 23"/>
                  <a:gd name="T5" fmla="*/ 20 h 23"/>
                  <a:gd name="T6" fmla="*/ 13 w 23"/>
                  <a:gd name="T7" fmla="*/ 23 h 23"/>
                  <a:gd name="T8" fmla="*/ 13 w 23"/>
                  <a:gd name="T9" fmla="*/ 23 h 23"/>
                  <a:gd name="T10" fmla="*/ 4 w 23"/>
                  <a:gd name="T11" fmla="*/ 20 h 23"/>
                  <a:gd name="T12" fmla="*/ 0 w 23"/>
                  <a:gd name="T13" fmla="*/ 13 h 23"/>
                  <a:gd name="T14" fmla="*/ 0 w 23"/>
                  <a:gd name="T15" fmla="*/ 13 h 23"/>
                  <a:gd name="T16" fmla="*/ 4 w 23"/>
                  <a:gd name="T17" fmla="*/ 3 h 23"/>
                  <a:gd name="T18" fmla="*/ 13 w 23"/>
                  <a:gd name="T19" fmla="*/ 0 h 23"/>
                  <a:gd name="T20" fmla="*/ 13 w 23"/>
                  <a:gd name="T21" fmla="*/ 0 h 23"/>
                  <a:gd name="T22" fmla="*/ 20 w 23"/>
                  <a:gd name="T23" fmla="*/ 3 h 23"/>
                  <a:gd name="T24" fmla="*/ 23 w 23"/>
                  <a:gd name="T25" fmla="*/ 13 h 23"/>
                  <a:gd name="T26" fmla="*/ 23 w 23"/>
                  <a:gd name="T2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3">
                    <a:moveTo>
                      <a:pt x="23" y="13"/>
                    </a:moveTo>
                    <a:lnTo>
                      <a:pt x="23" y="13"/>
                    </a:lnTo>
                    <a:lnTo>
                      <a:pt x="20" y="20"/>
                    </a:lnTo>
                    <a:lnTo>
                      <a:pt x="13" y="23"/>
                    </a:lnTo>
                    <a:lnTo>
                      <a:pt x="13" y="23"/>
                    </a:lnTo>
                    <a:lnTo>
                      <a:pt x="4" y="20"/>
                    </a:lnTo>
                    <a:lnTo>
                      <a:pt x="0" y="13"/>
                    </a:lnTo>
                    <a:lnTo>
                      <a:pt x="0" y="13"/>
                    </a:lnTo>
                    <a:lnTo>
                      <a:pt x="4" y="3"/>
                    </a:lnTo>
                    <a:lnTo>
                      <a:pt x="13" y="0"/>
                    </a:lnTo>
                    <a:lnTo>
                      <a:pt x="13" y="0"/>
                    </a:lnTo>
                    <a:lnTo>
                      <a:pt x="20" y="3"/>
                    </a:lnTo>
                    <a:lnTo>
                      <a:pt x="23" y="13"/>
                    </a:lnTo>
                    <a:lnTo>
                      <a:pt x="2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78" name="Freeform 249">
                <a:extLst>
                  <a:ext uri="{FF2B5EF4-FFF2-40B4-BE49-F238E27FC236}">
                    <a16:creationId xmlns:a16="http://schemas.microsoft.com/office/drawing/2014/main" id="{51009DEE-7F61-4618-88D8-CCED97D9C176}"/>
                  </a:ext>
                </a:extLst>
              </p:cNvPr>
              <p:cNvSpPr>
                <a:spLocks noEditPoints="1"/>
              </p:cNvSpPr>
              <p:nvPr userDrawn="1"/>
            </p:nvSpPr>
            <p:spPr bwMode="auto">
              <a:xfrm>
                <a:off x="6786371" y="274491"/>
                <a:ext cx="33655" cy="33655"/>
              </a:xfrm>
              <a:custGeom>
                <a:avLst/>
                <a:gdLst>
                  <a:gd name="T0" fmla="*/ 19 w 35"/>
                  <a:gd name="T1" fmla="*/ 35 h 35"/>
                  <a:gd name="T2" fmla="*/ 19 w 35"/>
                  <a:gd name="T3" fmla="*/ 35 h 35"/>
                  <a:gd name="T4" fmla="*/ 10 w 35"/>
                  <a:gd name="T5" fmla="*/ 35 h 35"/>
                  <a:gd name="T6" fmla="*/ 6 w 35"/>
                  <a:gd name="T7" fmla="*/ 32 h 35"/>
                  <a:gd name="T8" fmla="*/ 0 w 35"/>
                  <a:gd name="T9" fmla="*/ 26 h 35"/>
                  <a:gd name="T10" fmla="*/ 0 w 35"/>
                  <a:gd name="T11" fmla="*/ 19 h 35"/>
                  <a:gd name="T12" fmla="*/ 0 w 35"/>
                  <a:gd name="T13" fmla="*/ 19 h 35"/>
                  <a:gd name="T14" fmla="*/ 0 w 35"/>
                  <a:gd name="T15" fmla="*/ 9 h 35"/>
                  <a:gd name="T16" fmla="*/ 6 w 35"/>
                  <a:gd name="T17" fmla="*/ 6 h 35"/>
                  <a:gd name="T18" fmla="*/ 10 w 35"/>
                  <a:gd name="T19" fmla="*/ 0 h 35"/>
                  <a:gd name="T20" fmla="*/ 19 w 35"/>
                  <a:gd name="T21" fmla="*/ 0 h 35"/>
                  <a:gd name="T22" fmla="*/ 19 w 35"/>
                  <a:gd name="T23" fmla="*/ 0 h 35"/>
                  <a:gd name="T24" fmla="*/ 26 w 35"/>
                  <a:gd name="T25" fmla="*/ 0 h 35"/>
                  <a:gd name="T26" fmla="*/ 32 w 35"/>
                  <a:gd name="T27" fmla="*/ 6 h 35"/>
                  <a:gd name="T28" fmla="*/ 35 w 35"/>
                  <a:gd name="T29" fmla="*/ 9 h 35"/>
                  <a:gd name="T30" fmla="*/ 35 w 35"/>
                  <a:gd name="T31" fmla="*/ 19 h 35"/>
                  <a:gd name="T32" fmla="*/ 35 w 35"/>
                  <a:gd name="T33" fmla="*/ 19 h 35"/>
                  <a:gd name="T34" fmla="*/ 35 w 35"/>
                  <a:gd name="T35" fmla="*/ 26 h 35"/>
                  <a:gd name="T36" fmla="*/ 32 w 35"/>
                  <a:gd name="T37" fmla="*/ 32 h 35"/>
                  <a:gd name="T38" fmla="*/ 26 w 35"/>
                  <a:gd name="T39" fmla="*/ 35 h 35"/>
                  <a:gd name="T40" fmla="*/ 19 w 35"/>
                  <a:gd name="T41" fmla="*/ 35 h 35"/>
                  <a:gd name="T42" fmla="*/ 19 w 35"/>
                  <a:gd name="T43" fmla="*/ 35 h 35"/>
                  <a:gd name="T44" fmla="*/ 19 w 35"/>
                  <a:gd name="T45" fmla="*/ 13 h 35"/>
                  <a:gd name="T46" fmla="*/ 19 w 35"/>
                  <a:gd name="T47" fmla="*/ 13 h 35"/>
                  <a:gd name="T48" fmla="*/ 13 w 35"/>
                  <a:gd name="T49" fmla="*/ 13 h 35"/>
                  <a:gd name="T50" fmla="*/ 13 w 35"/>
                  <a:gd name="T51" fmla="*/ 19 h 35"/>
                  <a:gd name="T52" fmla="*/ 13 w 35"/>
                  <a:gd name="T53" fmla="*/ 19 h 35"/>
                  <a:gd name="T54" fmla="*/ 13 w 35"/>
                  <a:gd name="T55" fmla="*/ 22 h 35"/>
                  <a:gd name="T56" fmla="*/ 19 w 35"/>
                  <a:gd name="T57" fmla="*/ 26 h 35"/>
                  <a:gd name="T58" fmla="*/ 19 w 35"/>
                  <a:gd name="T59" fmla="*/ 26 h 35"/>
                  <a:gd name="T60" fmla="*/ 22 w 35"/>
                  <a:gd name="T61" fmla="*/ 22 h 35"/>
                  <a:gd name="T62" fmla="*/ 22 w 35"/>
                  <a:gd name="T63" fmla="*/ 19 h 35"/>
                  <a:gd name="T64" fmla="*/ 22 w 35"/>
                  <a:gd name="T65" fmla="*/ 19 h 35"/>
                  <a:gd name="T66" fmla="*/ 22 w 35"/>
                  <a:gd name="T67" fmla="*/ 13 h 35"/>
                  <a:gd name="T68" fmla="*/ 19 w 35"/>
                  <a:gd name="T69" fmla="*/ 13 h 35"/>
                  <a:gd name="T70" fmla="*/ 19 w 35"/>
                  <a:gd name="T71"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 h="35">
                    <a:moveTo>
                      <a:pt x="19" y="35"/>
                    </a:moveTo>
                    <a:lnTo>
                      <a:pt x="19" y="35"/>
                    </a:lnTo>
                    <a:lnTo>
                      <a:pt x="10" y="35"/>
                    </a:lnTo>
                    <a:lnTo>
                      <a:pt x="6" y="32"/>
                    </a:lnTo>
                    <a:lnTo>
                      <a:pt x="0" y="26"/>
                    </a:lnTo>
                    <a:lnTo>
                      <a:pt x="0" y="19"/>
                    </a:lnTo>
                    <a:lnTo>
                      <a:pt x="0" y="19"/>
                    </a:lnTo>
                    <a:lnTo>
                      <a:pt x="0" y="9"/>
                    </a:lnTo>
                    <a:lnTo>
                      <a:pt x="6" y="6"/>
                    </a:lnTo>
                    <a:lnTo>
                      <a:pt x="10" y="0"/>
                    </a:lnTo>
                    <a:lnTo>
                      <a:pt x="19" y="0"/>
                    </a:lnTo>
                    <a:lnTo>
                      <a:pt x="19" y="0"/>
                    </a:lnTo>
                    <a:lnTo>
                      <a:pt x="26" y="0"/>
                    </a:lnTo>
                    <a:lnTo>
                      <a:pt x="32" y="6"/>
                    </a:lnTo>
                    <a:lnTo>
                      <a:pt x="35" y="9"/>
                    </a:lnTo>
                    <a:lnTo>
                      <a:pt x="35" y="19"/>
                    </a:lnTo>
                    <a:lnTo>
                      <a:pt x="35" y="19"/>
                    </a:lnTo>
                    <a:lnTo>
                      <a:pt x="35" y="26"/>
                    </a:lnTo>
                    <a:lnTo>
                      <a:pt x="32" y="32"/>
                    </a:lnTo>
                    <a:lnTo>
                      <a:pt x="26" y="35"/>
                    </a:lnTo>
                    <a:lnTo>
                      <a:pt x="19" y="35"/>
                    </a:lnTo>
                    <a:lnTo>
                      <a:pt x="19" y="35"/>
                    </a:lnTo>
                    <a:close/>
                    <a:moveTo>
                      <a:pt x="19" y="13"/>
                    </a:moveTo>
                    <a:lnTo>
                      <a:pt x="19" y="13"/>
                    </a:lnTo>
                    <a:lnTo>
                      <a:pt x="13" y="13"/>
                    </a:lnTo>
                    <a:lnTo>
                      <a:pt x="13" y="19"/>
                    </a:lnTo>
                    <a:lnTo>
                      <a:pt x="13" y="19"/>
                    </a:lnTo>
                    <a:lnTo>
                      <a:pt x="13" y="22"/>
                    </a:lnTo>
                    <a:lnTo>
                      <a:pt x="19" y="26"/>
                    </a:lnTo>
                    <a:lnTo>
                      <a:pt x="19" y="26"/>
                    </a:lnTo>
                    <a:lnTo>
                      <a:pt x="22" y="22"/>
                    </a:lnTo>
                    <a:lnTo>
                      <a:pt x="22" y="19"/>
                    </a:lnTo>
                    <a:lnTo>
                      <a:pt x="22" y="19"/>
                    </a:lnTo>
                    <a:lnTo>
                      <a:pt x="22" y="13"/>
                    </a:lnTo>
                    <a:lnTo>
                      <a:pt x="19" y="13"/>
                    </a:lnTo>
                    <a:lnTo>
                      <a:pt x="19"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79" name="Freeform 250">
                <a:extLst>
                  <a:ext uri="{FF2B5EF4-FFF2-40B4-BE49-F238E27FC236}">
                    <a16:creationId xmlns:a16="http://schemas.microsoft.com/office/drawing/2014/main" id="{F782370C-8DE9-4DD6-81EA-5766BEC9F9FA}"/>
                  </a:ext>
                </a:extLst>
              </p:cNvPr>
              <p:cNvSpPr>
                <a:spLocks noEditPoints="1"/>
              </p:cNvSpPr>
              <p:nvPr userDrawn="1"/>
            </p:nvSpPr>
            <p:spPr bwMode="auto">
              <a:xfrm>
                <a:off x="7137339" y="299491"/>
                <a:ext cx="105771" cy="101925"/>
              </a:xfrm>
              <a:custGeom>
                <a:avLst/>
                <a:gdLst>
                  <a:gd name="T0" fmla="*/ 55 w 110"/>
                  <a:gd name="T1" fmla="*/ 106 h 106"/>
                  <a:gd name="T2" fmla="*/ 55 w 110"/>
                  <a:gd name="T3" fmla="*/ 106 h 106"/>
                  <a:gd name="T4" fmla="*/ 46 w 110"/>
                  <a:gd name="T5" fmla="*/ 106 h 106"/>
                  <a:gd name="T6" fmla="*/ 33 w 110"/>
                  <a:gd name="T7" fmla="*/ 103 h 106"/>
                  <a:gd name="T8" fmla="*/ 23 w 110"/>
                  <a:gd name="T9" fmla="*/ 100 h 106"/>
                  <a:gd name="T10" fmla="*/ 17 w 110"/>
                  <a:gd name="T11" fmla="*/ 90 h 106"/>
                  <a:gd name="T12" fmla="*/ 10 w 110"/>
                  <a:gd name="T13" fmla="*/ 84 h 106"/>
                  <a:gd name="T14" fmla="*/ 4 w 110"/>
                  <a:gd name="T15" fmla="*/ 74 h 106"/>
                  <a:gd name="T16" fmla="*/ 0 w 110"/>
                  <a:gd name="T17" fmla="*/ 64 h 106"/>
                  <a:gd name="T18" fmla="*/ 0 w 110"/>
                  <a:gd name="T19" fmla="*/ 51 h 106"/>
                  <a:gd name="T20" fmla="*/ 0 w 110"/>
                  <a:gd name="T21" fmla="*/ 51 h 106"/>
                  <a:gd name="T22" fmla="*/ 0 w 110"/>
                  <a:gd name="T23" fmla="*/ 42 h 106"/>
                  <a:gd name="T24" fmla="*/ 4 w 110"/>
                  <a:gd name="T25" fmla="*/ 32 h 106"/>
                  <a:gd name="T26" fmla="*/ 10 w 110"/>
                  <a:gd name="T27" fmla="*/ 22 h 106"/>
                  <a:gd name="T28" fmla="*/ 17 w 110"/>
                  <a:gd name="T29" fmla="*/ 16 h 106"/>
                  <a:gd name="T30" fmla="*/ 23 w 110"/>
                  <a:gd name="T31" fmla="*/ 6 h 106"/>
                  <a:gd name="T32" fmla="*/ 33 w 110"/>
                  <a:gd name="T33" fmla="*/ 3 h 106"/>
                  <a:gd name="T34" fmla="*/ 46 w 110"/>
                  <a:gd name="T35" fmla="*/ 0 h 106"/>
                  <a:gd name="T36" fmla="*/ 55 w 110"/>
                  <a:gd name="T37" fmla="*/ 0 h 106"/>
                  <a:gd name="T38" fmla="*/ 55 w 110"/>
                  <a:gd name="T39" fmla="*/ 0 h 106"/>
                  <a:gd name="T40" fmla="*/ 65 w 110"/>
                  <a:gd name="T41" fmla="*/ 0 h 106"/>
                  <a:gd name="T42" fmla="*/ 78 w 110"/>
                  <a:gd name="T43" fmla="*/ 3 h 106"/>
                  <a:gd name="T44" fmla="*/ 85 w 110"/>
                  <a:gd name="T45" fmla="*/ 6 h 106"/>
                  <a:gd name="T46" fmla="*/ 94 w 110"/>
                  <a:gd name="T47" fmla="*/ 16 h 106"/>
                  <a:gd name="T48" fmla="*/ 101 w 110"/>
                  <a:gd name="T49" fmla="*/ 22 h 106"/>
                  <a:gd name="T50" fmla="*/ 107 w 110"/>
                  <a:gd name="T51" fmla="*/ 32 h 106"/>
                  <a:gd name="T52" fmla="*/ 110 w 110"/>
                  <a:gd name="T53" fmla="*/ 42 h 106"/>
                  <a:gd name="T54" fmla="*/ 110 w 110"/>
                  <a:gd name="T55" fmla="*/ 51 h 106"/>
                  <a:gd name="T56" fmla="*/ 110 w 110"/>
                  <a:gd name="T57" fmla="*/ 51 h 106"/>
                  <a:gd name="T58" fmla="*/ 110 w 110"/>
                  <a:gd name="T59" fmla="*/ 64 h 106"/>
                  <a:gd name="T60" fmla="*/ 107 w 110"/>
                  <a:gd name="T61" fmla="*/ 74 h 106"/>
                  <a:gd name="T62" fmla="*/ 101 w 110"/>
                  <a:gd name="T63" fmla="*/ 84 h 106"/>
                  <a:gd name="T64" fmla="*/ 94 w 110"/>
                  <a:gd name="T65" fmla="*/ 90 h 106"/>
                  <a:gd name="T66" fmla="*/ 85 w 110"/>
                  <a:gd name="T67" fmla="*/ 100 h 106"/>
                  <a:gd name="T68" fmla="*/ 78 w 110"/>
                  <a:gd name="T69" fmla="*/ 103 h 106"/>
                  <a:gd name="T70" fmla="*/ 65 w 110"/>
                  <a:gd name="T71" fmla="*/ 106 h 106"/>
                  <a:gd name="T72" fmla="*/ 55 w 110"/>
                  <a:gd name="T73" fmla="*/ 106 h 106"/>
                  <a:gd name="T74" fmla="*/ 55 w 110"/>
                  <a:gd name="T75" fmla="*/ 106 h 106"/>
                  <a:gd name="T76" fmla="*/ 55 w 110"/>
                  <a:gd name="T77" fmla="*/ 9 h 106"/>
                  <a:gd name="T78" fmla="*/ 55 w 110"/>
                  <a:gd name="T79" fmla="*/ 9 h 106"/>
                  <a:gd name="T80" fmla="*/ 39 w 110"/>
                  <a:gd name="T81" fmla="*/ 13 h 106"/>
                  <a:gd name="T82" fmla="*/ 26 w 110"/>
                  <a:gd name="T83" fmla="*/ 22 h 106"/>
                  <a:gd name="T84" fmla="*/ 17 w 110"/>
                  <a:gd name="T85" fmla="*/ 35 h 106"/>
                  <a:gd name="T86" fmla="*/ 13 w 110"/>
                  <a:gd name="T87" fmla="*/ 51 h 106"/>
                  <a:gd name="T88" fmla="*/ 13 w 110"/>
                  <a:gd name="T89" fmla="*/ 51 h 106"/>
                  <a:gd name="T90" fmla="*/ 17 w 110"/>
                  <a:gd name="T91" fmla="*/ 71 h 106"/>
                  <a:gd name="T92" fmla="*/ 26 w 110"/>
                  <a:gd name="T93" fmla="*/ 84 h 106"/>
                  <a:gd name="T94" fmla="*/ 39 w 110"/>
                  <a:gd name="T95" fmla="*/ 93 h 106"/>
                  <a:gd name="T96" fmla="*/ 55 w 110"/>
                  <a:gd name="T97" fmla="*/ 97 h 106"/>
                  <a:gd name="T98" fmla="*/ 55 w 110"/>
                  <a:gd name="T99" fmla="*/ 97 h 106"/>
                  <a:gd name="T100" fmla="*/ 72 w 110"/>
                  <a:gd name="T101" fmla="*/ 93 h 106"/>
                  <a:gd name="T102" fmla="*/ 85 w 110"/>
                  <a:gd name="T103" fmla="*/ 84 h 106"/>
                  <a:gd name="T104" fmla="*/ 94 w 110"/>
                  <a:gd name="T105" fmla="*/ 71 h 106"/>
                  <a:gd name="T106" fmla="*/ 97 w 110"/>
                  <a:gd name="T107" fmla="*/ 51 h 106"/>
                  <a:gd name="T108" fmla="*/ 97 w 110"/>
                  <a:gd name="T109" fmla="*/ 51 h 106"/>
                  <a:gd name="T110" fmla="*/ 94 w 110"/>
                  <a:gd name="T111" fmla="*/ 35 h 106"/>
                  <a:gd name="T112" fmla="*/ 85 w 110"/>
                  <a:gd name="T113" fmla="*/ 22 h 106"/>
                  <a:gd name="T114" fmla="*/ 72 w 110"/>
                  <a:gd name="T115" fmla="*/ 13 h 106"/>
                  <a:gd name="T116" fmla="*/ 55 w 110"/>
                  <a:gd name="T117" fmla="*/ 9 h 106"/>
                  <a:gd name="T118" fmla="*/ 55 w 110"/>
                  <a:gd name="T119" fmla="*/ 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 h="106">
                    <a:moveTo>
                      <a:pt x="55" y="106"/>
                    </a:moveTo>
                    <a:lnTo>
                      <a:pt x="55" y="106"/>
                    </a:lnTo>
                    <a:lnTo>
                      <a:pt x="46" y="106"/>
                    </a:lnTo>
                    <a:lnTo>
                      <a:pt x="33" y="103"/>
                    </a:lnTo>
                    <a:lnTo>
                      <a:pt x="23" y="100"/>
                    </a:lnTo>
                    <a:lnTo>
                      <a:pt x="17" y="90"/>
                    </a:lnTo>
                    <a:lnTo>
                      <a:pt x="10" y="84"/>
                    </a:lnTo>
                    <a:lnTo>
                      <a:pt x="4" y="74"/>
                    </a:lnTo>
                    <a:lnTo>
                      <a:pt x="0" y="64"/>
                    </a:lnTo>
                    <a:lnTo>
                      <a:pt x="0" y="51"/>
                    </a:lnTo>
                    <a:lnTo>
                      <a:pt x="0" y="51"/>
                    </a:lnTo>
                    <a:lnTo>
                      <a:pt x="0" y="42"/>
                    </a:lnTo>
                    <a:lnTo>
                      <a:pt x="4" y="32"/>
                    </a:lnTo>
                    <a:lnTo>
                      <a:pt x="10" y="22"/>
                    </a:lnTo>
                    <a:lnTo>
                      <a:pt x="17" y="16"/>
                    </a:lnTo>
                    <a:lnTo>
                      <a:pt x="23" y="6"/>
                    </a:lnTo>
                    <a:lnTo>
                      <a:pt x="33" y="3"/>
                    </a:lnTo>
                    <a:lnTo>
                      <a:pt x="46" y="0"/>
                    </a:lnTo>
                    <a:lnTo>
                      <a:pt x="55" y="0"/>
                    </a:lnTo>
                    <a:lnTo>
                      <a:pt x="55" y="0"/>
                    </a:lnTo>
                    <a:lnTo>
                      <a:pt x="65" y="0"/>
                    </a:lnTo>
                    <a:lnTo>
                      <a:pt x="78" y="3"/>
                    </a:lnTo>
                    <a:lnTo>
                      <a:pt x="85" y="6"/>
                    </a:lnTo>
                    <a:lnTo>
                      <a:pt x="94" y="16"/>
                    </a:lnTo>
                    <a:lnTo>
                      <a:pt x="101" y="22"/>
                    </a:lnTo>
                    <a:lnTo>
                      <a:pt x="107" y="32"/>
                    </a:lnTo>
                    <a:lnTo>
                      <a:pt x="110" y="42"/>
                    </a:lnTo>
                    <a:lnTo>
                      <a:pt x="110" y="51"/>
                    </a:lnTo>
                    <a:lnTo>
                      <a:pt x="110" y="51"/>
                    </a:lnTo>
                    <a:lnTo>
                      <a:pt x="110" y="64"/>
                    </a:lnTo>
                    <a:lnTo>
                      <a:pt x="107" y="74"/>
                    </a:lnTo>
                    <a:lnTo>
                      <a:pt x="101" y="84"/>
                    </a:lnTo>
                    <a:lnTo>
                      <a:pt x="94" y="90"/>
                    </a:lnTo>
                    <a:lnTo>
                      <a:pt x="85" y="100"/>
                    </a:lnTo>
                    <a:lnTo>
                      <a:pt x="78" y="103"/>
                    </a:lnTo>
                    <a:lnTo>
                      <a:pt x="65" y="106"/>
                    </a:lnTo>
                    <a:lnTo>
                      <a:pt x="55" y="106"/>
                    </a:lnTo>
                    <a:lnTo>
                      <a:pt x="55" y="106"/>
                    </a:lnTo>
                    <a:close/>
                    <a:moveTo>
                      <a:pt x="55" y="9"/>
                    </a:moveTo>
                    <a:lnTo>
                      <a:pt x="55" y="9"/>
                    </a:lnTo>
                    <a:lnTo>
                      <a:pt x="39" y="13"/>
                    </a:lnTo>
                    <a:lnTo>
                      <a:pt x="26" y="22"/>
                    </a:lnTo>
                    <a:lnTo>
                      <a:pt x="17" y="35"/>
                    </a:lnTo>
                    <a:lnTo>
                      <a:pt x="13" y="51"/>
                    </a:lnTo>
                    <a:lnTo>
                      <a:pt x="13" y="51"/>
                    </a:lnTo>
                    <a:lnTo>
                      <a:pt x="17" y="71"/>
                    </a:lnTo>
                    <a:lnTo>
                      <a:pt x="26" y="84"/>
                    </a:lnTo>
                    <a:lnTo>
                      <a:pt x="39" y="93"/>
                    </a:lnTo>
                    <a:lnTo>
                      <a:pt x="55" y="97"/>
                    </a:lnTo>
                    <a:lnTo>
                      <a:pt x="55" y="97"/>
                    </a:lnTo>
                    <a:lnTo>
                      <a:pt x="72" y="93"/>
                    </a:lnTo>
                    <a:lnTo>
                      <a:pt x="85" y="84"/>
                    </a:lnTo>
                    <a:lnTo>
                      <a:pt x="94" y="71"/>
                    </a:lnTo>
                    <a:lnTo>
                      <a:pt x="97" y="51"/>
                    </a:lnTo>
                    <a:lnTo>
                      <a:pt x="97" y="51"/>
                    </a:lnTo>
                    <a:lnTo>
                      <a:pt x="94" y="35"/>
                    </a:lnTo>
                    <a:lnTo>
                      <a:pt x="85" y="22"/>
                    </a:lnTo>
                    <a:lnTo>
                      <a:pt x="72" y="13"/>
                    </a:lnTo>
                    <a:lnTo>
                      <a:pt x="55" y="9"/>
                    </a:lnTo>
                    <a:lnTo>
                      <a:pt x="55" y="9"/>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80" name="Freeform 251">
                <a:extLst>
                  <a:ext uri="{FF2B5EF4-FFF2-40B4-BE49-F238E27FC236}">
                    <a16:creationId xmlns:a16="http://schemas.microsoft.com/office/drawing/2014/main" id="{1D410B7C-88C1-4308-8CC5-A346895A9312}"/>
                  </a:ext>
                </a:extLst>
              </p:cNvPr>
              <p:cNvSpPr>
                <a:spLocks/>
              </p:cNvSpPr>
              <p:nvPr userDrawn="1"/>
            </p:nvSpPr>
            <p:spPr bwMode="auto">
              <a:xfrm>
                <a:off x="7166186" y="330261"/>
                <a:ext cx="49040" cy="37501"/>
              </a:xfrm>
              <a:custGeom>
                <a:avLst/>
                <a:gdLst>
                  <a:gd name="T0" fmla="*/ 19 w 51"/>
                  <a:gd name="T1" fmla="*/ 39 h 39"/>
                  <a:gd name="T2" fmla="*/ 19 w 51"/>
                  <a:gd name="T3" fmla="*/ 39 h 39"/>
                  <a:gd name="T4" fmla="*/ 16 w 51"/>
                  <a:gd name="T5" fmla="*/ 36 h 39"/>
                  <a:gd name="T6" fmla="*/ 3 w 51"/>
                  <a:gd name="T7" fmla="*/ 23 h 39"/>
                  <a:gd name="T8" fmla="*/ 3 w 51"/>
                  <a:gd name="T9" fmla="*/ 23 h 39"/>
                  <a:gd name="T10" fmla="*/ 0 w 51"/>
                  <a:gd name="T11" fmla="*/ 19 h 39"/>
                  <a:gd name="T12" fmla="*/ 3 w 51"/>
                  <a:gd name="T13" fmla="*/ 16 h 39"/>
                  <a:gd name="T14" fmla="*/ 3 w 51"/>
                  <a:gd name="T15" fmla="*/ 16 h 39"/>
                  <a:gd name="T16" fmla="*/ 6 w 51"/>
                  <a:gd name="T17" fmla="*/ 13 h 39"/>
                  <a:gd name="T18" fmla="*/ 12 w 51"/>
                  <a:gd name="T19" fmla="*/ 16 h 39"/>
                  <a:gd name="T20" fmla="*/ 19 w 51"/>
                  <a:gd name="T21" fmla="*/ 23 h 39"/>
                  <a:gd name="T22" fmla="*/ 38 w 51"/>
                  <a:gd name="T23" fmla="*/ 3 h 39"/>
                  <a:gd name="T24" fmla="*/ 38 w 51"/>
                  <a:gd name="T25" fmla="*/ 3 h 39"/>
                  <a:gd name="T26" fmla="*/ 45 w 51"/>
                  <a:gd name="T27" fmla="*/ 0 h 39"/>
                  <a:gd name="T28" fmla="*/ 48 w 51"/>
                  <a:gd name="T29" fmla="*/ 3 h 39"/>
                  <a:gd name="T30" fmla="*/ 48 w 51"/>
                  <a:gd name="T31" fmla="*/ 3 h 39"/>
                  <a:gd name="T32" fmla="*/ 51 w 51"/>
                  <a:gd name="T33" fmla="*/ 6 h 39"/>
                  <a:gd name="T34" fmla="*/ 48 w 51"/>
                  <a:gd name="T35" fmla="*/ 13 h 39"/>
                  <a:gd name="T36" fmla="*/ 22 w 51"/>
                  <a:gd name="T37" fmla="*/ 36 h 39"/>
                  <a:gd name="T38" fmla="*/ 22 w 51"/>
                  <a:gd name="T39" fmla="*/ 36 h 39"/>
                  <a:gd name="T40" fmla="*/ 19 w 51"/>
                  <a:gd name="T41" fmla="*/ 39 h 39"/>
                  <a:gd name="T42" fmla="*/ 19 w 51"/>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39">
                    <a:moveTo>
                      <a:pt x="19" y="39"/>
                    </a:moveTo>
                    <a:lnTo>
                      <a:pt x="19" y="39"/>
                    </a:lnTo>
                    <a:lnTo>
                      <a:pt x="16" y="36"/>
                    </a:lnTo>
                    <a:lnTo>
                      <a:pt x="3" y="23"/>
                    </a:lnTo>
                    <a:lnTo>
                      <a:pt x="3" y="23"/>
                    </a:lnTo>
                    <a:lnTo>
                      <a:pt x="0" y="19"/>
                    </a:lnTo>
                    <a:lnTo>
                      <a:pt x="3" y="16"/>
                    </a:lnTo>
                    <a:lnTo>
                      <a:pt x="3" y="16"/>
                    </a:lnTo>
                    <a:lnTo>
                      <a:pt x="6" y="13"/>
                    </a:lnTo>
                    <a:lnTo>
                      <a:pt x="12" y="16"/>
                    </a:lnTo>
                    <a:lnTo>
                      <a:pt x="19" y="23"/>
                    </a:lnTo>
                    <a:lnTo>
                      <a:pt x="38" y="3"/>
                    </a:lnTo>
                    <a:lnTo>
                      <a:pt x="38" y="3"/>
                    </a:lnTo>
                    <a:lnTo>
                      <a:pt x="45" y="0"/>
                    </a:lnTo>
                    <a:lnTo>
                      <a:pt x="48" y="3"/>
                    </a:lnTo>
                    <a:lnTo>
                      <a:pt x="48" y="3"/>
                    </a:lnTo>
                    <a:lnTo>
                      <a:pt x="51" y="6"/>
                    </a:lnTo>
                    <a:lnTo>
                      <a:pt x="48" y="13"/>
                    </a:lnTo>
                    <a:lnTo>
                      <a:pt x="22" y="36"/>
                    </a:lnTo>
                    <a:lnTo>
                      <a:pt x="22" y="36"/>
                    </a:lnTo>
                    <a:lnTo>
                      <a:pt x="19" y="39"/>
                    </a:lnTo>
                    <a:lnTo>
                      <a:pt x="19" y="39"/>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82" name="Freeform 253">
                <a:extLst>
                  <a:ext uri="{FF2B5EF4-FFF2-40B4-BE49-F238E27FC236}">
                    <a16:creationId xmlns:a16="http://schemas.microsoft.com/office/drawing/2014/main" id="{0562B95F-4E67-40F8-B26E-3864273F1C90}"/>
                  </a:ext>
                </a:extLst>
              </p:cNvPr>
              <p:cNvSpPr>
                <a:spLocks noEditPoints="1"/>
              </p:cNvSpPr>
              <p:nvPr userDrawn="1"/>
            </p:nvSpPr>
            <p:spPr bwMode="auto">
              <a:xfrm>
                <a:off x="5834429" y="426417"/>
                <a:ext cx="199043" cy="199043"/>
              </a:xfrm>
              <a:custGeom>
                <a:avLst/>
                <a:gdLst>
                  <a:gd name="T0" fmla="*/ 103 w 207"/>
                  <a:gd name="T1" fmla="*/ 207 h 207"/>
                  <a:gd name="T2" fmla="*/ 65 w 207"/>
                  <a:gd name="T3" fmla="*/ 201 h 207"/>
                  <a:gd name="T4" fmla="*/ 32 w 207"/>
                  <a:gd name="T5" fmla="*/ 178 h 207"/>
                  <a:gd name="T6" fmla="*/ 10 w 207"/>
                  <a:gd name="T7" fmla="*/ 146 h 207"/>
                  <a:gd name="T8" fmla="*/ 0 w 207"/>
                  <a:gd name="T9" fmla="*/ 104 h 207"/>
                  <a:gd name="T10" fmla="*/ 3 w 207"/>
                  <a:gd name="T11" fmla="*/ 84 h 207"/>
                  <a:gd name="T12" fmla="*/ 19 w 207"/>
                  <a:gd name="T13" fmla="*/ 46 h 207"/>
                  <a:gd name="T14" fmla="*/ 48 w 207"/>
                  <a:gd name="T15" fmla="*/ 16 h 207"/>
                  <a:gd name="T16" fmla="*/ 84 w 207"/>
                  <a:gd name="T17" fmla="*/ 3 h 207"/>
                  <a:gd name="T18" fmla="*/ 103 w 207"/>
                  <a:gd name="T19" fmla="*/ 0 h 207"/>
                  <a:gd name="T20" fmla="*/ 145 w 207"/>
                  <a:gd name="T21" fmla="*/ 10 h 207"/>
                  <a:gd name="T22" fmla="*/ 178 w 207"/>
                  <a:gd name="T23" fmla="*/ 29 h 207"/>
                  <a:gd name="T24" fmla="*/ 200 w 207"/>
                  <a:gd name="T25" fmla="*/ 65 h 207"/>
                  <a:gd name="T26" fmla="*/ 207 w 207"/>
                  <a:gd name="T27" fmla="*/ 104 h 207"/>
                  <a:gd name="T28" fmla="*/ 207 w 207"/>
                  <a:gd name="T29" fmla="*/ 126 h 207"/>
                  <a:gd name="T30" fmla="*/ 191 w 207"/>
                  <a:gd name="T31" fmla="*/ 162 h 207"/>
                  <a:gd name="T32" fmla="*/ 162 w 207"/>
                  <a:gd name="T33" fmla="*/ 191 h 207"/>
                  <a:gd name="T34" fmla="*/ 126 w 207"/>
                  <a:gd name="T35" fmla="*/ 204 h 207"/>
                  <a:gd name="T36" fmla="*/ 103 w 207"/>
                  <a:gd name="T37" fmla="*/ 207 h 207"/>
                  <a:gd name="T38" fmla="*/ 103 w 207"/>
                  <a:gd name="T39" fmla="*/ 13 h 207"/>
                  <a:gd name="T40" fmla="*/ 68 w 207"/>
                  <a:gd name="T41" fmla="*/ 20 h 207"/>
                  <a:gd name="T42" fmla="*/ 39 w 207"/>
                  <a:gd name="T43" fmla="*/ 39 h 207"/>
                  <a:gd name="T44" fmla="*/ 19 w 207"/>
                  <a:gd name="T45" fmla="*/ 68 h 207"/>
                  <a:gd name="T46" fmla="*/ 13 w 207"/>
                  <a:gd name="T47" fmla="*/ 104 h 207"/>
                  <a:gd name="T48" fmla="*/ 16 w 207"/>
                  <a:gd name="T49" fmla="*/ 123 h 207"/>
                  <a:gd name="T50" fmla="*/ 29 w 207"/>
                  <a:gd name="T51" fmla="*/ 156 h 207"/>
                  <a:gd name="T52" fmla="*/ 55 w 207"/>
                  <a:gd name="T53" fmla="*/ 182 h 207"/>
                  <a:gd name="T54" fmla="*/ 87 w 207"/>
                  <a:gd name="T55" fmla="*/ 194 h 207"/>
                  <a:gd name="T56" fmla="*/ 103 w 207"/>
                  <a:gd name="T57" fmla="*/ 194 h 207"/>
                  <a:gd name="T58" fmla="*/ 139 w 207"/>
                  <a:gd name="T59" fmla="*/ 188 h 207"/>
                  <a:gd name="T60" fmla="*/ 168 w 207"/>
                  <a:gd name="T61" fmla="*/ 169 h 207"/>
                  <a:gd name="T62" fmla="*/ 187 w 207"/>
                  <a:gd name="T63" fmla="*/ 139 h 207"/>
                  <a:gd name="T64" fmla="*/ 197 w 207"/>
                  <a:gd name="T65" fmla="*/ 104 h 207"/>
                  <a:gd name="T66" fmla="*/ 194 w 207"/>
                  <a:gd name="T67" fmla="*/ 84 h 207"/>
                  <a:gd name="T68" fmla="*/ 181 w 207"/>
                  <a:gd name="T69" fmla="*/ 52 h 207"/>
                  <a:gd name="T70" fmla="*/ 155 w 207"/>
                  <a:gd name="T71" fmla="*/ 29 h 207"/>
                  <a:gd name="T72" fmla="*/ 123 w 207"/>
                  <a:gd name="T73" fmla="*/ 13 h 207"/>
                  <a:gd name="T74" fmla="*/ 103 w 207"/>
                  <a:gd name="T75" fmla="*/ 1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207">
                    <a:moveTo>
                      <a:pt x="103" y="207"/>
                    </a:moveTo>
                    <a:lnTo>
                      <a:pt x="103" y="207"/>
                    </a:lnTo>
                    <a:lnTo>
                      <a:pt x="84" y="204"/>
                    </a:lnTo>
                    <a:lnTo>
                      <a:pt x="65" y="201"/>
                    </a:lnTo>
                    <a:lnTo>
                      <a:pt x="48" y="191"/>
                    </a:lnTo>
                    <a:lnTo>
                      <a:pt x="32" y="178"/>
                    </a:lnTo>
                    <a:lnTo>
                      <a:pt x="19" y="162"/>
                    </a:lnTo>
                    <a:lnTo>
                      <a:pt x="10" y="146"/>
                    </a:lnTo>
                    <a:lnTo>
                      <a:pt x="3" y="126"/>
                    </a:lnTo>
                    <a:lnTo>
                      <a:pt x="0" y="104"/>
                    </a:lnTo>
                    <a:lnTo>
                      <a:pt x="0" y="104"/>
                    </a:lnTo>
                    <a:lnTo>
                      <a:pt x="3" y="84"/>
                    </a:lnTo>
                    <a:lnTo>
                      <a:pt x="10" y="65"/>
                    </a:lnTo>
                    <a:lnTo>
                      <a:pt x="19" y="46"/>
                    </a:lnTo>
                    <a:lnTo>
                      <a:pt x="32" y="29"/>
                    </a:lnTo>
                    <a:lnTo>
                      <a:pt x="48" y="16"/>
                    </a:lnTo>
                    <a:lnTo>
                      <a:pt x="65" y="10"/>
                    </a:lnTo>
                    <a:lnTo>
                      <a:pt x="84" y="3"/>
                    </a:lnTo>
                    <a:lnTo>
                      <a:pt x="103" y="0"/>
                    </a:lnTo>
                    <a:lnTo>
                      <a:pt x="103" y="0"/>
                    </a:lnTo>
                    <a:lnTo>
                      <a:pt x="126" y="3"/>
                    </a:lnTo>
                    <a:lnTo>
                      <a:pt x="145" y="10"/>
                    </a:lnTo>
                    <a:lnTo>
                      <a:pt x="162" y="16"/>
                    </a:lnTo>
                    <a:lnTo>
                      <a:pt x="178" y="29"/>
                    </a:lnTo>
                    <a:lnTo>
                      <a:pt x="191" y="46"/>
                    </a:lnTo>
                    <a:lnTo>
                      <a:pt x="200" y="65"/>
                    </a:lnTo>
                    <a:lnTo>
                      <a:pt x="207" y="84"/>
                    </a:lnTo>
                    <a:lnTo>
                      <a:pt x="207" y="104"/>
                    </a:lnTo>
                    <a:lnTo>
                      <a:pt x="207" y="104"/>
                    </a:lnTo>
                    <a:lnTo>
                      <a:pt x="207" y="126"/>
                    </a:lnTo>
                    <a:lnTo>
                      <a:pt x="200" y="146"/>
                    </a:lnTo>
                    <a:lnTo>
                      <a:pt x="191" y="162"/>
                    </a:lnTo>
                    <a:lnTo>
                      <a:pt x="178" y="178"/>
                    </a:lnTo>
                    <a:lnTo>
                      <a:pt x="162" y="191"/>
                    </a:lnTo>
                    <a:lnTo>
                      <a:pt x="145" y="201"/>
                    </a:lnTo>
                    <a:lnTo>
                      <a:pt x="126" y="204"/>
                    </a:lnTo>
                    <a:lnTo>
                      <a:pt x="103" y="207"/>
                    </a:lnTo>
                    <a:lnTo>
                      <a:pt x="103" y="207"/>
                    </a:lnTo>
                    <a:close/>
                    <a:moveTo>
                      <a:pt x="103" y="13"/>
                    </a:moveTo>
                    <a:lnTo>
                      <a:pt x="103" y="13"/>
                    </a:lnTo>
                    <a:lnTo>
                      <a:pt x="87" y="13"/>
                    </a:lnTo>
                    <a:lnTo>
                      <a:pt x="68" y="20"/>
                    </a:lnTo>
                    <a:lnTo>
                      <a:pt x="55" y="29"/>
                    </a:lnTo>
                    <a:lnTo>
                      <a:pt x="39" y="39"/>
                    </a:lnTo>
                    <a:lnTo>
                      <a:pt x="29" y="52"/>
                    </a:lnTo>
                    <a:lnTo>
                      <a:pt x="19" y="68"/>
                    </a:lnTo>
                    <a:lnTo>
                      <a:pt x="16" y="84"/>
                    </a:lnTo>
                    <a:lnTo>
                      <a:pt x="13" y="104"/>
                    </a:lnTo>
                    <a:lnTo>
                      <a:pt x="13" y="104"/>
                    </a:lnTo>
                    <a:lnTo>
                      <a:pt x="16" y="123"/>
                    </a:lnTo>
                    <a:lnTo>
                      <a:pt x="19" y="139"/>
                    </a:lnTo>
                    <a:lnTo>
                      <a:pt x="29" y="156"/>
                    </a:lnTo>
                    <a:lnTo>
                      <a:pt x="39" y="169"/>
                    </a:lnTo>
                    <a:lnTo>
                      <a:pt x="55" y="182"/>
                    </a:lnTo>
                    <a:lnTo>
                      <a:pt x="68" y="188"/>
                    </a:lnTo>
                    <a:lnTo>
                      <a:pt x="87" y="194"/>
                    </a:lnTo>
                    <a:lnTo>
                      <a:pt x="103" y="194"/>
                    </a:lnTo>
                    <a:lnTo>
                      <a:pt x="103" y="194"/>
                    </a:lnTo>
                    <a:lnTo>
                      <a:pt x="123" y="194"/>
                    </a:lnTo>
                    <a:lnTo>
                      <a:pt x="139" y="188"/>
                    </a:lnTo>
                    <a:lnTo>
                      <a:pt x="155" y="182"/>
                    </a:lnTo>
                    <a:lnTo>
                      <a:pt x="168" y="169"/>
                    </a:lnTo>
                    <a:lnTo>
                      <a:pt x="181" y="156"/>
                    </a:lnTo>
                    <a:lnTo>
                      <a:pt x="187" y="139"/>
                    </a:lnTo>
                    <a:lnTo>
                      <a:pt x="194" y="123"/>
                    </a:lnTo>
                    <a:lnTo>
                      <a:pt x="197" y="104"/>
                    </a:lnTo>
                    <a:lnTo>
                      <a:pt x="197" y="104"/>
                    </a:lnTo>
                    <a:lnTo>
                      <a:pt x="194" y="84"/>
                    </a:lnTo>
                    <a:lnTo>
                      <a:pt x="187" y="68"/>
                    </a:lnTo>
                    <a:lnTo>
                      <a:pt x="181" y="52"/>
                    </a:lnTo>
                    <a:lnTo>
                      <a:pt x="168" y="39"/>
                    </a:lnTo>
                    <a:lnTo>
                      <a:pt x="155" y="29"/>
                    </a:lnTo>
                    <a:lnTo>
                      <a:pt x="139" y="20"/>
                    </a:lnTo>
                    <a:lnTo>
                      <a:pt x="123" y="13"/>
                    </a:lnTo>
                    <a:lnTo>
                      <a:pt x="103" y="13"/>
                    </a:lnTo>
                    <a:lnTo>
                      <a:pt x="103"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83" name="Freeform 254">
                <a:extLst>
                  <a:ext uri="{FF2B5EF4-FFF2-40B4-BE49-F238E27FC236}">
                    <a16:creationId xmlns:a16="http://schemas.microsoft.com/office/drawing/2014/main" id="{E7F28349-DC1E-4317-8B85-9D5DD1229141}"/>
                  </a:ext>
                </a:extLst>
              </p:cNvPr>
              <p:cNvSpPr>
                <a:spLocks/>
              </p:cNvSpPr>
              <p:nvPr userDrawn="1"/>
            </p:nvSpPr>
            <p:spPr bwMode="auto">
              <a:xfrm>
                <a:off x="5930584" y="426417"/>
                <a:ext cx="9616" cy="199043"/>
              </a:xfrm>
              <a:custGeom>
                <a:avLst/>
                <a:gdLst>
                  <a:gd name="T0" fmla="*/ 3 w 10"/>
                  <a:gd name="T1" fmla="*/ 207 h 207"/>
                  <a:gd name="T2" fmla="*/ 3 w 10"/>
                  <a:gd name="T3" fmla="*/ 207 h 207"/>
                  <a:gd name="T4" fmla="*/ 0 w 10"/>
                  <a:gd name="T5" fmla="*/ 207 h 207"/>
                  <a:gd name="T6" fmla="*/ 0 w 10"/>
                  <a:gd name="T7" fmla="*/ 201 h 207"/>
                  <a:gd name="T8" fmla="*/ 0 w 10"/>
                  <a:gd name="T9" fmla="*/ 7 h 207"/>
                  <a:gd name="T10" fmla="*/ 0 w 10"/>
                  <a:gd name="T11" fmla="*/ 7 h 207"/>
                  <a:gd name="T12" fmla="*/ 0 w 10"/>
                  <a:gd name="T13" fmla="*/ 3 h 207"/>
                  <a:gd name="T14" fmla="*/ 3 w 10"/>
                  <a:gd name="T15" fmla="*/ 0 h 207"/>
                  <a:gd name="T16" fmla="*/ 3 w 10"/>
                  <a:gd name="T17" fmla="*/ 0 h 207"/>
                  <a:gd name="T18" fmla="*/ 10 w 10"/>
                  <a:gd name="T19" fmla="*/ 3 h 207"/>
                  <a:gd name="T20" fmla="*/ 10 w 10"/>
                  <a:gd name="T21" fmla="*/ 7 h 207"/>
                  <a:gd name="T22" fmla="*/ 10 w 10"/>
                  <a:gd name="T23" fmla="*/ 201 h 207"/>
                  <a:gd name="T24" fmla="*/ 10 w 10"/>
                  <a:gd name="T25" fmla="*/ 201 h 207"/>
                  <a:gd name="T26" fmla="*/ 10 w 10"/>
                  <a:gd name="T27" fmla="*/ 207 h 207"/>
                  <a:gd name="T28" fmla="*/ 3 w 10"/>
                  <a:gd name="T29" fmla="*/ 207 h 207"/>
                  <a:gd name="T30" fmla="*/ 3 w 10"/>
                  <a:gd name="T31"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07">
                    <a:moveTo>
                      <a:pt x="3" y="207"/>
                    </a:moveTo>
                    <a:lnTo>
                      <a:pt x="3" y="207"/>
                    </a:lnTo>
                    <a:lnTo>
                      <a:pt x="0" y="207"/>
                    </a:lnTo>
                    <a:lnTo>
                      <a:pt x="0" y="201"/>
                    </a:lnTo>
                    <a:lnTo>
                      <a:pt x="0" y="7"/>
                    </a:lnTo>
                    <a:lnTo>
                      <a:pt x="0" y="7"/>
                    </a:lnTo>
                    <a:lnTo>
                      <a:pt x="0" y="3"/>
                    </a:lnTo>
                    <a:lnTo>
                      <a:pt x="3" y="0"/>
                    </a:lnTo>
                    <a:lnTo>
                      <a:pt x="3" y="0"/>
                    </a:lnTo>
                    <a:lnTo>
                      <a:pt x="10" y="3"/>
                    </a:lnTo>
                    <a:lnTo>
                      <a:pt x="10" y="7"/>
                    </a:lnTo>
                    <a:lnTo>
                      <a:pt x="10" y="201"/>
                    </a:lnTo>
                    <a:lnTo>
                      <a:pt x="10" y="201"/>
                    </a:lnTo>
                    <a:lnTo>
                      <a:pt x="10" y="207"/>
                    </a:lnTo>
                    <a:lnTo>
                      <a:pt x="3" y="207"/>
                    </a:lnTo>
                    <a:lnTo>
                      <a:pt x="3" y="207"/>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84" name="Freeform 255">
                <a:extLst>
                  <a:ext uri="{FF2B5EF4-FFF2-40B4-BE49-F238E27FC236}">
                    <a16:creationId xmlns:a16="http://schemas.microsoft.com/office/drawing/2014/main" id="{A16CC182-3FB3-4B1C-917D-AF3EB3084C44}"/>
                  </a:ext>
                </a:extLst>
              </p:cNvPr>
              <p:cNvSpPr>
                <a:spLocks noEditPoints="1"/>
              </p:cNvSpPr>
              <p:nvPr userDrawn="1"/>
            </p:nvSpPr>
            <p:spPr bwMode="auto">
              <a:xfrm>
                <a:off x="5880583" y="426417"/>
                <a:ext cx="105771" cy="199043"/>
              </a:xfrm>
              <a:custGeom>
                <a:avLst/>
                <a:gdLst>
                  <a:gd name="T0" fmla="*/ 55 w 110"/>
                  <a:gd name="T1" fmla="*/ 207 h 207"/>
                  <a:gd name="T2" fmla="*/ 36 w 110"/>
                  <a:gd name="T3" fmla="*/ 201 h 207"/>
                  <a:gd name="T4" fmla="*/ 17 w 110"/>
                  <a:gd name="T5" fmla="*/ 178 h 207"/>
                  <a:gd name="T6" fmla="*/ 7 w 110"/>
                  <a:gd name="T7" fmla="*/ 146 h 207"/>
                  <a:gd name="T8" fmla="*/ 0 w 110"/>
                  <a:gd name="T9" fmla="*/ 104 h 207"/>
                  <a:gd name="T10" fmla="*/ 4 w 110"/>
                  <a:gd name="T11" fmla="*/ 84 h 207"/>
                  <a:gd name="T12" fmla="*/ 10 w 110"/>
                  <a:gd name="T13" fmla="*/ 46 h 207"/>
                  <a:gd name="T14" fmla="*/ 26 w 110"/>
                  <a:gd name="T15" fmla="*/ 16 h 207"/>
                  <a:gd name="T16" fmla="*/ 46 w 110"/>
                  <a:gd name="T17" fmla="*/ 3 h 207"/>
                  <a:gd name="T18" fmla="*/ 55 w 110"/>
                  <a:gd name="T19" fmla="*/ 0 h 207"/>
                  <a:gd name="T20" fmla="*/ 78 w 110"/>
                  <a:gd name="T21" fmla="*/ 7 h 207"/>
                  <a:gd name="T22" fmla="*/ 94 w 110"/>
                  <a:gd name="T23" fmla="*/ 29 h 207"/>
                  <a:gd name="T24" fmla="*/ 107 w 110"/>
                  <a:gd name="T25" fmla="*/ 62 h 207"/>
                  <a:gd name="T26" fmla="*/ 110 w 110"/>
                  <a:gd name="T27" fmla="*/ 104 h 207"/>
                  <a:gd name="T28" fmla="*/ 110 w 110"/>
                  <a:gd name="T29" fmla="*/ 126 h 207"/>
                  <a:gd name="T30" fmla="*/ 104 w 110"/>
                  <a:gd name="T31" fmla="*/ 162 h 207"/>
                  <a:gd name="T32" fmla="*/ 88 w 110"/>
                  <a:gd name="T33" fmla="*/ 191 h 207"/>
                  <a:gd name="T34" fmla="*/ 68 w 110"/>
                  <a:gd name="T35" fmla="*/ 204 h 207"/>
                  <a:gd name="T36" fmla="*/ 55 w 110"/>
                  <a:gd name="T37" fmla="*/ 207 h 207"/>
                  <a:gd name="T38" fmla="*/ 55 w 110"/>
                  <a:gd name="T39" fmla="*/ 13 h 207"/>
                  <a:gd name="T40" fmla="*/ 39 w 110"/>
                  <a:gd name="T41" fmla="*/ 20 h 207"/>
                  <a:gd name="T42" fmla="*/ 26 w 110"/>
                  <a:gd name="T43" fmla="*/ 39 h 207"/>
                  <a:gd name="T44" fmla="*/ 13 w 110"/>
                  <a:gd name="T45" fmla="*/ 104 h 207"/>
                  <a:gd name="T46" fmla="*/ 17 w 110"/>
                  <a:gd name="T47" fmla="*/ 139 h 207"/>
                  <a:gd name="T48" fmla="*/ 33 w 110"/>
                  <a:gd name="T49" fmla="*/ 178 h 207"/>
                  <a:gd name="T50" fmla="*/ 49 w 110"/>
                  <a:gd name="T51" fmla="*/ 194 h 207"/>
                  <a:gd name="T52" fmla="*/ 55 w 110"/>
                  <a:gd name="T53" fmla="*/ 194 h 207"/>
                  <a:gd name="T54" fmla="*/ 75 w 110"/>
                  <a:gd name="T55" fmla="*/ 188 h 207"/>
                  <a:gd name="T56" fmla="*/ 88 w 110"/>
                  <a:gd name="T57" fmla="*/ 169 h 207"/>
                  <a:gd name="T58" fmla="*/ 101 w 110"/>
                  <a:gd name="T59" fmla="*/ 104 h 207"/>
                  <a:gd name="T60" fmla="*/ 97 w 110"/>
                  <a:gd name="T61" fmla="*/ 68 h 207"/>
                  <a:gd name="T62" fmla="*/ 81 w 110"/>
                  <a:gd name="T63" fmla="*/ 29 h 207"/>
                  <a:gd name="T64" fmla="*/ 65 w 110"/>
                  <a:gd name="T65" fmla="*/ 13 h 207"/>
                  <a:gd name="T66" fmla="*/ 55 w 110"/>
                  <a:gd name="T67" fmla="*/ 1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0" h="207">
                    <a:moveTo>
                      <a:pt x="55" y="207"/>
                    </a:moveTo>
                    <a:lnTo>
                      <a:pt x="55" y="207"/>
                    </a:lnTo>
                    <a:lnTo>
                      <a:pt x="46" y="204"/>
                    </a:lnTo>
                    <a:lnTo>
                      <a:pt x="36" y="201"/>
                    </a:lnTo>
                    <a:lnTo>
                      <a:pt x="26" y="191"/>
                    </a:lnTo>
                    <a:lnTo>
                      <a:pt x="17" y="178"/>
                    </a:lnTo>
                    <a:lnTo>
                      <a:pt x="10" y="162"/>
                    </a:lnTo>
                    <a:lnTo>
                      <a:pt x="7" y="146"/>
                    </a:lnTo>
                    <a:lnTo>
                      <a:pt x="4" y="126"/>
                    </a:lnTo>
                    <a:lnTo>
                      <a:pt x="0" y="104"/>
                    </a:lnTo>
                    <a:lnTo>
                      <a:pt x="0" y="104"/>
                    </a:lnTo>
                    <a:lnTo>
                      <a:pt x="4" y="84"/>
                    </a:lnTo>
                    <a:lnTo>
                      <a:pt x="7" y="62"/>
                    </a:lnTo>
                    <a:lnTo>
                      <a:pt x="10" y="46"/>
                    </a:lnTo>
                    <a:lnTo>
                      <a:pt x="17" y="29"/>
                    </a:lnTo>
                    <a:lnTo>
                      <a:pt x="26" y="16"/>
                    </a:lnTo>
                    <a:lnTo>
                      <a:pt x="36" y="7"/>
                    </a:lnTo>
                    <a:lnTo>
                      <a:pt x="46" y="3"/>
                    </a:lnTo>
                    <a:lnTo>
                      <a:pt x="55" y="0"/>
                    </a:lnTo>
                    <a:lnTo>
                      <a:pt x="55" y="0"/>
                    </a:lnTo>
                    <a:lnTo>
                      <a:pt x="68" y="3"/>
                    </a:lnTo>
                    <a:lnTo>
                      <a:pt x="78" y="7"/>
                    </a:lnTo>
                    <a:lnTo>
                      <a:pt x="88" y="16"/>
                    </a:lnTo>
                    <a:lnTo>
                      <a:pt x="94" y="29"/>
                    </a:lnTo>
                    <a:lnTo>
                      <a:pt x="104" y="46"/>
                    </a:lnTo>
                    <a:lnTo>
                      <a:pt x="107" y="62"/>
                    </a:lnTo>
                    <a:lnTo>
                      <a:pt x="110" y="84"/>
                    </a:lnTo>
                    <a:lnTo>
                      <a:pt x="110" y="104"/>
                    </a:lnTo>
                    <a:lnTo>
                      <a:pt x="110" y="104"/>
                    </a:lnTo>
                    <a:lnTo>
                      <a:pt x="110" y="126"/>
                    </a:lnTo>
                    <a:lnTo>
                      <a:pt x="107" y="146"/>
                    </a:lnTo>
                    <a:lnTo>
                      <a:pt x="104" y="162"/>
                    </a:lnTo>
                    <a:lnTo>
                      <a:pt x="94" y="178"/>
                    </a:lnTo>
                    <a:lnTo>
                      <a:pt x="88" y="191"/>
                    </a:lnTo>
                    <a:lnTo>
                      <a:pt x="78" y="201"/>
                    </a:lnTo>
                    <a:lnTo>
                      <a:pt x="68" y="204"/>
                    </a:lnTo>
                    <a:lnTo>
                      <a:pt x="55" y="207"/>
                    </a:lnTo>
                    <a:lnTo>
                      <a:pt x="55" y="207"/>
                    </a:lnTo>
                    <a:close/>
                    <a:moveTo>
                      <a:pt x="55" y="13"/>
                    </a:moveTo>
                    <a:lnTo>
                      <a:pt x="55" y="13"/>
                    </a:lnTo>
                    <a:lnTo>
                      <a:pt x="49" y="13"/>
                    </a:lnTo>
                    <a:lnTo>
                      <a:pt x="39" y="20"/>
                    </a:lnTo>
                    <a:lnTo>
                      <a:pt x="33" y="29"/>
                    </a:lnTo>
                    <a:lnTo>
                      <a:pt x="26" y="39"/>
                    </a:lnTo>
                    <a:lnTo>
                      <a:pt x="17" y="68"/>
                    </a:lnTo>
                    <a:lnTo>
                      <a:pt x="13" y="104"/>
                    </a:lnTo>
                    <a:lnTo>
                      <a:pt x="13" y="104"/>
                    </a:lnTo>
                    <a:lnTo>
                      <a:pt x="17" y="139"/>
                    </a:lnTo>
                    <a:lnTo>
                      <a:pt x="26" y="169"/>
                    </a:lnTo>
                    <a:lnTo>
                      <a:pt x="33" y="178"/>
                    </a:lnTo>
                    <a:lnTo>
                      <a:pt x="39" y="188"/>
                    </a:lnTo>
                    <a:lnTo>
                      <a:pt x="49" y="194"/>
                    </a:lnTo>
                    <a:lnTo>
                      <a:pt x="55" y="194"/>
                    </a:lnTo>
                    <a:lnTo>
                      <a:pt x="55" y="194"/>
                    </a:lnTo>
                    <a:lnTo>
                      <a:pt x="65" y="194"/>
                    </a:lnTo>
                    <a:lnTo>
                      <a:pt x="75" y="188"/>
                    </a:lnTo>
                    <a:lnTo>
                      <a:pt x="81" y="178"/>
                    </a:lnTo>
                    <a:lnTo>
                      <a:pt x="88" y="169"/>
                    </a:lnTo>
                    <a:lnTo>
                      <a:pt x="97" y="139"/>
                    </a:lnTo>
                    <a:lnTo>
                      <a:pt x="101" y="104"/>
                    </a:lnTo>
                    <a:lnTo>
                      <a:pt x="101" y="104"/>
                    </a:lnTo>
                    <a:lnTo>
                      <a:pt x="97" y="68"/>
                    </a:lnTo>
                    <a:lnTo>
                      <a:pt x="88" y="39"/>
                    </a:lnTo>
                    <a:lnTo>
                      <a:pt x="81" y="29"/>
                    </a:lnTo>
                    <a:lnTo>
                      <a:pt x="75" y="20"/>
                    </a:lnTo>
                    <a:lnTo>
                      <a:pt x="65" y="13"/>
                    </a:lnTo>
                    <a:lnTo>
                      <a:pt x="55" y="13"/>
                    </a:lnTo>
                    <a:lnTo>
                      <a:pt x="55"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85" name="Freeform 256">
                <a:extLst>
                  <a:ext uri="{FF2B5EF4-FFF2-40B4-BE49-F238E27FC236}">
                    <a16:creationId xmlns:a16="http://schemas.microsoft.com/office/drawing/2014/main" id="{89995063-69C8-452C-AC73-F239C4F569FD}"/>
                  </a:ext>
                </a:extLst>
              </p:cNvPr>
              <p:cNvSpPr>
                <a:spLocks/>
              </p:cNvSpPr>
              <p:nvPr userDrawn="1"/>
            </p:nvSpPr>
            <p:spPr bwMode="auto">
              <a:xfrm>
                <a:off x="5834429" y="519688"/>
                <a:ext cx="199043" cy="12501"/>
              </a:xfrm>
              <a:custGeom>
                <a:avLst/>
                <a:gdLst>
                  <a:gd name="T0" fmla="*/ 204 w 207"/>
                  <a:gd name="T1" fmla="*/ 13 h 13"/>
                  <a:gd name="T2" fmla="*/ 6 w 207"/>
                  <a:gd name="T3" fmla="*/ 13 h 13"/>
                  <a:gd name="T4" fmla="*/ 6 w 207"/>
                  <a:gd name="T5" fmla="*/ 13 h 13"/>
                  <a:gd name="T6" fmla="*/ 3 w 207"/>
                  <a:gd name="T7" fmla="*/ 10 h 13"/>
                  <a:gd name="T8" fmla="*/ 0 w 207"/>
                  <a:gd name="T9" fmla="*/ 7 h 13"/>
                  <a:gd name="T10" fmla="*/ 0 w 207"/>
                  <a:gd name="T11" fmla="*/ 7 h 13"/>
                  <a:gd name="T12" fmla="*/ 3 w 207"/>
                  <a:gd name="T13" fmla="*/ 4 h 13"/>
                  <a:gd name="T14" fmla="*/ 6 w 207"/>
                  <a:gd name="T15" fmla="*/ 0 h 13"/>
                  <a:gd name="T16" fmla="*/ 204 w 207"/>
                  <a:gd name="T17" fmla="*/ 0 h 13"/>
                  <a:gd name="T18" fmla="*/ 204 w 207"/>
                  <a:gd name="T19" fmla="*/ 0 h 13"/>
                  <a:gd name="T20" fmla="*/ 207 w 207"/>
                  <a:gd name="T21" fmla="*/ 4 h 13"/>
                  <a:gd name="T22" fmla="*/ 207 w 207"/>
                  <a:gd name="T23" fmla="*/ 7 h 13"/>
                  <a:gd name="T24" fmla="*/ 207 w 207"/>
                  <a:gd name="T25" fmla="*/ 7 h 13"/>
                  <a:gd name="T26" fmla="*/ 207 w 207"/>
                  <a:gd name="T27" fmla="*/ 10 h 13"/>
                  <a:gd name="T28" fmla="*/ 204 w 207"/>
                  <a:gd name="T29" fmla="*/ 13 h 13"/>
                  <a:gd name="T30" fmla="*/ 204 w 207"/>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7" h="13">
                    <a:moveTo>
                      <a:pt x="204" y="13"/>
                    </a:moveTo>
                    <a:lnTo>
                      <a:pt x="6" y="13"/>
                    </a:lnTo>
                    <a:lnTo>
                      <a:pt x="6" y="13"/>
                    </a:lnTo>
                    <a:lnTo>
                      <a:pt x="3" y="10"/>
                    </a:lnTo>
                    <a:lnTo>
                      <a:pt x="0" y="7"/>
                    </a:lnTo>
                    <a:lnTo>
                      <a:pt x="0" y="7"/>
                    </a:lnTo>
                    <a:lnTo>
                      <a:pt x="3" y="4"/>
                    </a:lnTo>
                    <a:lnTo>
                      <a:pt x="6" y="0"/>
                    </a:lnTo>
                    <a:lnTo>
                      <a:pt x="204" y="0"/>
                    </a:lnTo>
                    <a:lnTo>
                      <a:pt x="204" y="0"/>
                    </a:lnTo>
                    <a:lnTo>
                      <a:pt x="207" y="4"/>
                    </a:lnTo>
                    <a:lnTo>
                      <a:pt x="207" y="7"/>
                    </a:lnTo>
                    <a:lnTo>
                      <a:pt x="207" y="7"/>
                    </a:lnTo>
                    <a:lnTo>
                      <a:pt x="207" y="10"/>
                    </a:lnTo>
                    <a:lnTo>
                      <a:pt x="204" y="13"/>
                    </a:lnTo>
                    <a:lnTo>
                      <a:pt x="204"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86" name="Freeform 257">
                <a:extLst>
                  <a:ext uri="{FF2B5EF4-FFF2-40B4-BE49-F238E27FC236}">
                    <a16:creationId xmlns:a16="http://schemas.microsoft.com/office/drawing/2014/main" id="{3708C0B5-820F-4421-A906-7FE4A4EE2295}"/>
                  </a:ext>
                </a:extLst>
              </p:cNvPr>
              <p:cNvSpPr>
                <a:spLocks/>
              </p:cNvSpPr>
              <p:nvPr userDrawn="1"/>
            </p:nvSpPr>
            <p:spPr bwMode="auto">
              <a:xfrm>
                <a:off x="5846929" y="473533"/>
                <a:ext cx="174042" cy="12501"/>
              </a:xfrm>
              <a:custGeom>
                <a:avLst/>
                <a:gdLst>
                  <a:gd name="T0" fmla="*/ 178 w 181"/>
                  <a:gd name="T1" fmla="*/ 13 h 13"/>
                  <a:gd name="T2" fmla="*/ 6 w 181"/>
                  <a:gd name="T3" fmla="*/ 13 h 13"/>
                  <a:gd name="T4" fmla="*/ 6 w 181"/>
                  <a:gd name="T5" fmla="*/ 13 h 13"/>
                  <a:gd name="T6" fmla="*/ 3 w 181"/>
                  <a:gd name="T7" fmla="*/ 10 h 13"/>
                  <a:gd name="T8" fmla="*/ 0 w 181"/>
                  <a:gd name="T9" fmla="*/ 6 h 13"/>
                  <a:gd name="T10" fmla="*/ 0 w 181"/>
                  <a:gd name="T11" fmla="*/ 6 h 13"/>
                  <a:gd name="T12" fmla="*/ 3 w 181"/>
                  <a:gd name="T13" fmla="*/ 3 h 13"/>
                  <a:gd name="T14" fmla="*/ 6 w 181"/>
                  <a:gd name="T15" fmla="*/ 0 h 13"/>
                  <a:gd name="T16" fmla="*/ 178 w 181"/>
                  <a:gd name="T17" fmla="*/ 0 h 13"/>
                  <a:gd name="T18" fmla="*/ 178 w 181"/>
                  <a:gd name="T19" fmla="*/ 0 h 13"/>
                  <a:gd name="T20" fmla="*/ 181 w 181"/>
                  <a:gd name="T21" fmla="*/ 3 h 13"/>
                  <a:gd name="T22" fmla="*/ 181 w 181"/>
                  <a:gd name="T23" fmla="*/ 6 h 13"/>
                  <a:gd name="T24" fmla="*/ 181 w 181"/>
                  <a:gd name="T25" fmla="*/ 6 h 13"/>
                  <a:gd name="T26" fmla="*/ 181 w 181"/>
                  <a:gd name="T27" fmla="*/ 10 h 13"/>
                  <a:gd name="T28" fmla="*/ 178 w 181"/>
                  <a:gd name="T29" fmla="*/ 13 h 13"/>
                  <a:gd name="T30" fmla="*/ 178 w 181"/>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3">
                    <a:moveTo>
                      <a:pt x="178" y="13"/>
                    </a:moveTo>
                    <a:lnTo>
                      <a:pt x="6" y="13"/>
                    </a:lnTo>
                    <a:lnTo>
                      <a:pt x="6" y="13"/>
                    </a:lnTo>
                    <a:lnTo>
                      <a:pt x="3" y="10"/>
                    </a:lnTo>
                    <a:lnTo>
                      <a:pt x="0" y="6"/>
                    </a:lnTo>
                    <a:lnTo>
                      <a:pt x="0" y="6"/>
                    </a:lnTo>
                    <a:lnTo>
                      <a:pt x="3" y="3"/>
                    </a:lnTo>
                    <a:lnTo>
                      <a:pt x="6" y="0"/>
                    </a:lnTo>
                    <a:lnTo>
                      <a:pt x="178" y="0"/>
                    </a:lnTo>
                    <a:lnTo>
                      <a:pt x="178" y="0"/>
                    </a:lnTo>
                    <a:lnTo>
                      <a:pt x="181" y="3"/>
                    </a:lnTo>
                    <a:lnTo>
                      <a:pt x="181" y="6"/>
                    </a:lnTo>
                    <a:lnTo>
                      <a:pt x="181" y="6"/>
                    </a:lnTo>
                    <a:lnTo>
                      <a:pt x="181" y="10"/>
                    </a:lnTo>
                    <a:lnTo>
                      <a:pt x="178" y="13"/>
                    </a:lnTo>
                    <a:lnTo>
                      <a:pt x="178"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87" name="Freeform 258">
                <a:extLst>
                  <a:ext uri="{FF2B5EF4-FFF2-40B4-BE49-F238E27FC236}">
                    <a16:creationId xmlns:a16="http://schemas.microsoft.com/office/drawing/2014/main" id="{1EA0F48C-D848-46CF-B949-32B77C919811}"/>
                  </a:ext>
                </a:extLst>
              </p:cNvPr>
              <p:cNvSpPr>
                <a:spLocks/>
              </p:cNvSpPr>
              <p:nvPr userDrawn="1"/>
            </p:nvSpPr>
            <p:spPr bwMode="auto">
              <a:xfrm>
                <a:off x="5846929" y="566804"/>
                <a:ext cx="174042" cy="12501"/>
              </a:xfrm>
              <a:custGeom>
                <a:avLst/>
                <a:gdLst>
                  <a:gd name="T0" fmla="*/ 178 w 181"/>
                  <a:gd name="T1" fmla="*/ 13 h 13"/>
                  <a:gd name="T2" fmla="*/ 6 w 181"/>
                  <a:gd name="T3" fmla="*/ 13 h 13"/>
                  <a:gd name="T4" fmla="*/ 6 w 181"/>
                  <a:gd name="T5" fmla="*/ 13 h 13"/>
                  <a:gd name="T6" fmla="*/ 3 w 181"/>
                  <a:gd name="T7" fmla="*/ 10 h 13"/>
                  <a:gd name="T8" fmla="*/ 0 w 181"/>
                  <a:gd name="T9" fmla="*/ 6 h 13"/>
                  <a:gd name="T10" fmla="*/ 0 w 181"/>
                  <a:gd name="T11" fmla="*/ 6 h 13"/>
                  <a:gd name="T12" fmla="*/ 3 w 181"/>
                  <a:gd name="T13" fmla="*/ 3 h 13"/>
                  <a:gd name="T14" fmla="*/ 6 w 181"/>
                  <a:gd name="T15" fmla="*/ 0 h 13"/>
                  <a:gd name="T16" fmla="*/ 178 w 181"/>
                  <a:gd name="T17" fmla="*/ 0 h 13"/>
                  <a:gd name="T18" fmla="*/ 178 w 181"/>
                  <a:gd name="T19" fmla="*/ 0 h 13"/>
                  <a:gd name="T20" fmla="*/ 181 w 181"/>
                  <a:gd name="T21" fmla="*/ 3 h 13"/>
                  <a:gd name="T22" fmla="*/ 181 w 181"/>
                  <a:gd name="T23" fmla="*/ 6 h 13"/>
                  <a:gd name="T24" fmla="*/ 181 w 181"/>
                  <a:gd name="T25" fmla="*/ 6 h 13"/>
                  <a:gd name="T26" fmla="*/ 181 w 181"/>
                  <a:gd name="T27" fmla="*/ 10 h 13"/>
                  <a:gd name="T28" fmla="*/ 178 w 181"/>
                  <a:gd name="T29" fmla="*/ 13 h 13"/>
                  <a:gd name="T30" fmla="*/ 178 w 181"/>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3">
                    <a:moveTo>
                      <a:pt x="178" y="13"/>
                    </a:moveTo>
                    <a:lnTo>
                      <a:pt x="6" y="13"/>
                    </a:lnTo>
                    <a:lnTo>
                      <a:pt x="6" y="13"/>
                    </a:lnTo>
                    <a:lnTo>
                      <a:pt x="3" y="10"/>
                    </a:lnTo>
                    <a:lnTo>
                      <a:pt x="0" y="6"/>
                    </a:lnTo>
                    <a:lnTo>
                      <a:pt x="0" y="6"/>
                    </a:lnTo>
                    <a:lnTo>
                      <a:pt x="3" y="3"/>
                    </a:lnTo>
                    <a:lnTo>
                      <a:pt x="6" y="0"/>
                    </a:lnTo>
                    <a:lnTo>
                      <a:pt x="178" y="0"/>
                    </a:lnTo>
                    <a:lnTo>
                      <a:pt x="178" y="0"/>
                    </a:lnTo>
                    <a:lnTo>
                      <a:pt x="181" y="3"/>
                    </a:lnTo>
                    <a:lnTo>
                      <a:pt x="181" y="6"/>
                    </a:lnTo>
                    <a:lnTo>
                      <a:pt x="181" y="6"/>
                    </a:lnTo>
                    <a:lnTo>
                      <a:pt x="181" y="10"/>
                    </a:lnTo>
                    <a:lnTo>
                      <a:pt x="178" y="13"/>
                    </a:lnTo>
                    <a:lnTo>
                      <a:pt x="178" y="13"/>
                    </a:lnTo>
                    <a:close/>
                  </a:path>
                </a:pathLst>
              </a:custGeom>
              <a:solidFill>
                <a:srgbClr val="0202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88" name="Freeform 259">
                <a:extLst>
                  <a:ext uri="{FF2B5EF4-FFF2-40B4-BE49-F238E27FC236}">
                    <a16:creationId xmlns:a16="http://schemas.microsoft.com/office/drawing/2014/main" id="{0745D0B9-A0D2-4753-9AE4-69ECB4608C2F}"/>
                  </a:ext>
                </a:extLst>
              </p:cNvPr>
              <p:cNvSpPr>
                <a:spLocks noEditPoints="1"/>
              </p:cNvSpPr>
              <p:nvPr userDrawn="1"/>
            </p:nvSpPr>
            <p:spPr bwMode="auto">
              <a:xfrm>
                <a:off x="5918084" y="719692"/>
                <a:ext cx="34616" cy="36539"/>
              </a:xfrm>
              <a:custGeom>
                <a:avLst/>
                <a:gdLst>
                  <a:gd name="T0" fmla="*/ 16 w 36"/>
                  <a:gd name="T1" fmla="*/ 38 h 38"/>
                  <a:gd name="T2" fmla="*/ 16 w 36"/>
                  <a:gd name="T3" fmla="*/ 38 h 38"/>
                  <a:gd name="T4" fmla="*/ 10 w 36"/>
                  <a:gd name="T5" fmla="*/ 35 h 38"/>
                  <a:gd name="T6" fmla="*/ 3 w 36"/>
                  <a:gd name="T7" fmla="*/ 32 h 38"/>
                  <a:gd name="T8" fmla="*/ 0 w 36"/>
                  <a:gd name="T9" fmla="*/ 25 h 38"/>
                  <a:gd name="T10" fmla="*/ 0 w 36"/>
                  <a:gd name="T11" fmla="*/ 19 h 38"/>
                  <a:gd name="T12" fmla="*/ 0 w 36"/>
                  <a:gd name="T13" fmla="*/ 19 h 38"/>
                  <a:gd name="T14" fmla="*/ 0 w 36"/>
                  <a:gd name="T15" fmla="*/ 12 h 38"/>
                  <a:gd name="T16" fmla="*/ 3 w 36"/>
                  <a:gd name="T17" fmla="*/ 6 h 38"/>
                  <a:gd name="T18" fmla="*/ 10 w 36"/>
                  <a:gd name="T19" fmla="*/ 3 h 38"/>
                  <a:gd name="T20" fmla="*/ 16 w 36"/>
                  <a:gd name="T21" fmla="*/ 0 h 38"/>
                  <a:gd name="T22" fmla="*/ 16 w 36"/>
                  <a:gd name="T23" fmla="*/ 0 h 38"/>
                  <a:gd name="T24" fmla="*/ 26 w 36"/>
                  <a:gd name="T25" fmla="*/ 3 h 38"/>
                  <a:gd name="T26" fmla="*/ 29 w 36"/>
                  <a:gd name="T27" fmla="*/ 6 h 38"/>
                  <a:gd name="T28" fmla="*/ 36 w 36"/>
                  <a:gd name="T29" fmla="*/ 12 h 38"/>
                  <a:gd name="T30" fmla="*/ 36 w 36"/>
                  <a:gd name="T31" fmla="*/ 19 h 38"/>
                  <a:gd name="T32" fmla="*/ 36 w 36"/>
                  <a:gd name="T33" fmla="*/ 19 h 38"/>
                  <a:gd name="T34" fmla="*/ 36 w 36"/>
                  <a:gd name="T35" fmla="*/ 25 h 38"/>
                  <a:gd name="T36" fmla="*/ 29 w 36"/>
                  <a:gd name="T37" fmla="*/ 32 h 38"/>
                  <a:gd name="T38" fmla="*/ 26 w 36"/>
                  <a:gd name="T39" fmla="*/ 35 h 38"/>
                  <a:gd name="T40" fmla="*/ 16 w 36"/>
                  <a:gd name="T41" fmla="*/ 38 h 38"/>
                  <a:gd name="T42" fmla="*/ 16 w 36"/>
                  <a:gd name="T43" fmla="*/ 38 h 38"/>
                  <a:gd name="T44" fmla="*/ 16 w 36"/>
                  <a:gd name="T45" fmla="*/ 12 h 38"/>
                  <a:gd name="T46" fmla="*/ 16 w 36"/>
                  <a:gd name="T47" fmla="*/ 12 h 38"/>
                  <a:gd name="T48" fmla="*/ 13 w 36"/>
                  <a:gd name="T49" fmla="*/ 16 h 38"/>
                  <a:gd name="T50" fmla="*/ 13 w 36"/>
                  <a:gd name="T51" fmla="*/ 19 h 38"/>
                  <a:gd name="T52" fmla="*/ 13 w 36"/>
                  <a:gd name="T53" fmla="*/ 19 h 38"/>
                  <a:gd name="T54" fmla="*/ 13 w 36"/>
                  <a:gd name="T55" fmla="*/ 22 h 38"/>
                  <a:gd name="T56" fmla="*/ 16 w 36"/>
                  <a:gd name="T57" fmla="*/ 25 h 38"/>
                  <a:gd name="T58" fmla="*/ 16 w 36"/>
                  <a:gd name="T59" fmla="*/ 25 h 38"/>
                  <a:gd name="T60" fmla="*/ 23 w 36"/>
                  <a:gd name="T61" fmla="*/ 22 h 38"/>
                  <a:gd name="T62" fmla="*/ 23 w 36"/>
                  <a:gd name="T63" fmla="*/ 19 h 38"/>
                  <a:gd name="T64" fmla="*/ 23 w 36"/>
                  <a:gd name="T65" fmla="*/ 19 h 38"/>
                  <a:gd name="T66" fmla="*/ 23 w 36"/>
                  <a:gd name="T67" fmla="*/ 16 h 38"/>
                  <a:gd name="T68" fmla="*/ 16 w 36"/>
                  <a:gd name="T69" fmla="*/ 12 h 38"/>
                  <a:gd name="T70" fmla="*/ 16 w 36"/>
                  <a:gd name="T71"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 h="38">
                    <a:moveTo>
                      <a:pt x="16" y="38"/>
                    </a:moveTo>
                    <a:lnTo>
                      <a:pt x="16" y="38"/>
                    </a:lnTo>
                    <a:lnTo>
                      <a:pt x="10" y="35"/>
                    </a:lnTo>
                    <a:lnTo>
                      <a:pt x="3" y="32"/>
                    </a:lnTo>
                    <a:lnTo>
                      <a:pt x="0" y="25"/>
                    </a:lnTo>
                    <a:lnTo>
                      <a:pt x="0" y="19"/>
                    </a:lnTo>
                    <a:lnTo>
                      <a:pt x="0" y="19"/>
                    </a:lnTo>
                    <a:lnTo>
                      <a:pt x="0" y="12"/>
                    </a:lnTo>
                    <a:lnTo>
                      <a:pt x="3" y="6"/>
                    </a:lnTo>
                    <a:lnTo>
                      <a:pt x="10" y="3"/>
                    </a:lnTo>
                    <a:lnTo>
                      <a:pt x="16" y="0"/>
                    </a:lnTo>
                    <a:lnTo>
                      <a:pt x="16" y="0"/>
                    </a:lnTo>
                    <a:lnTo>
                      <a:pt x="26" y="3"/>
                    </a:lnTo>
                    <a:lnTo>
                      <a:pt x="29" y="6"/>
                    </a:lnTo>
                    <a:lnTo>
                      <a:pt x="36" y="12"/>
                    </a:lnTo>
                    <a:lnTo>
                      <a:pt x="36" y="19"/>
                    </a:lnTo>
                    <a:lnTo>
                      <a:pt x="36" y="19"/>
                    </a:lnTo>
                    <a:lnTo>
                      <a:pt x="36" y="25"/>
                    </a:lnTo>
                    <a:lnTo>
                      <a:pt x="29" y="32"/>
                    </a:lnTo>
                    <a:lnTo>
                      <a:pt x="26" y="35"/>
                    </a:lnTo>
                    <a:lnTo>
                      <a:pt x="16" y="38"/>
                    </a:lnTo>
                    <a:lnTo>
                      <a:pt x="16" y="38"/>
                    </a:lnTo>
                    <a:close/>
                    <a:moveTo>
                      <a:pt x="16" y="12"/>
                    </a:moveTo>
                    <a:lnTo>
                      <a:pt x="16" y="12"/>
                    </a:lnTo>
                    <a:lnTo>
                      <a:pt x="13" y="16"/>
                    </a:lnTo>
                    <a:lnTo>
                      <a:pt x="13" y="19"/>
                    </a:lnTo>
                    <a:lnTo>
                      <a:pt x="13" y="19"/>
                    </a:lnTo>
                    <a:lnTo>
                      <a:pt x="13" y="22"/>
                    </a:lnTo>
                    <a:lnTo>
                      <a:pt x="16" y="25"/>
                    </a:lnTo>
                    <a:lnTo>
                      <a:pt x="16" y="25"/>
                    </a:lnTo>
                    <a:lnTo>
                      <a:pt x="23" y="22"/>
                    </a:lnTo>
                    <a:lnTo>
                      <a:pt x="23" y="19"/>
                    </a:lnTo>
                    <a:lnTo>
                      <a:pt x="23" y="19"/>
                    </a:lnTo>
                    <a:lnTo>
                      <a:pt x="23" y="16"/>
                    </a:lnTo>
                    <a:lnTo>
                      <a:pt x="16"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89" name="Freeform 260">
                <a:extLst>
                  <a:ext uri="{FF2B5EF4-FFF2-40B4-BE49-F238E27FC236}">
                    <a16:creationId xmlns:a16="http://schemas.microsoft.com/office/drawing/2014/main" id="{C797180D-3AB4-40E3-807E-1611A114C997}"/>
                  </a:ext>
                </a:extLst>
              </p:cNvPr>
              <p:cNvSpPr>
                <a:spLocks noEditPoints="1"/>
              </p:cNvSpPr>
              <p:nvPr userDrawn="1"/>
            </p:nvSpPr>
            <p:spPr bwMode="auto">
              <a:xfrm>
                <a:off x="5448844" y="320646"/>
                <a:ext cx="151926" cy="152888"/>
              </a:xfrm>
              <a:custGeom>
                <a:avLst/>
                <a:gdLst>
                  <a:gd name="T0" fmla="*/ 77 w 158"/>
                  <a:gd name="T1" fmla="*/ 159 h 159"/>
                  <a:gd name="T2" fmla="*/ 48 w 158"/>
                  <a:gd name="T3" fmla="*/ 152 h 159"/>
                  <a:gd name="T4" fmla="*/ 22 w 158"/>
                  <a:gd name="T5" fmla="*/ 136 h 159"/>
                  <a:gd name="T6" fmla="*/ 6 w 158"/>
                  <a:gd name="T7" fmla="*/ 110 h 159"/>
                  <a:gd name="T8" fmla="*/ 0 w 158"/>
                  <a:gd name="T9" fmla="*/ 81 h 159"/>
                  <a:gd name="T10" fmla="*/ 0 w 158"/>
                  <a:gd name="T11" fmla="*/ 65 h 159"/>
                  <a:gd name="T12" fmla="*/ 13 w 158"/>
                  <a:gd name="T13" fmla="*/ 36 h 159"/>
                  <a:gd name="T14" fmla="*/ 35 w 158"/>
                  <a:gd name="T15" fmla="*/ 13 h 159"/>
                  <a:gd name="T16" fmla="*/ 64 w 158"/>
                  <a:gd name="T17" fmla="*/ 3 h 159"/>
                  <a:gd name="T18" fmla="*/ 77 w 158"/>
                  <a:gd name="T19" fmla="*/ 0 h 159"/>
                  <a:gd name="T20" fmla="*/ 110 w 158"/>
                  <a:gd name="T21" fmla="*/ 7 h 159"/>
                  <a:gd name="T22" fmla="*/ 136 w 158"/>
                  <a:gd name="T23" fmla="*/ 23 h 159"/>
                  <a:gd name="T24" fmla="*/ 152 w 158"/>
                  <a:gd name="T25" fmla="*/ 49 h 159"/>
                  <a:gd name="T26" fmla="*/ 158 w 158"/>
                  <a:gd name="T27" fmla="*/ 81 h 159"/>
                  <a:gd name="T28" fmla="*/ 155 w 158"/>
                  <a:gd name="T29" fmla="*/ 97 h 159"/>
                  <a:gd name="T30" fmla="*/ 145 w 158"/>
                  <a:gd name="T31" fmla="*/ 123 h 159"/>
                  <a:gd name="T32" fmla="*/ 123 w 158"/>
                  <a:gd name="T33" fmla="*/ 146 h 159"/>
                  <a:gd name="T34" fmla="*/ 93 w 158"/>
                  <a:gd name="T35" fmla="*/ 159 h 159"/>
                  <a:gd name="T36" fmla="*/ 77 w 158"/>
                  <a:gd name="T37" fmla="*/ 159 h 159"/>
                  <a:gd name="T38" fmla="*/ 77 w 158"/>
                  <a:gd name="T39" fmla="*/ 13 h 159"/>
                  <a:gd name="T40" fmla="*/ 51 w 158"/>
                  <a:gd name="T41" fmla="*/ 16 h 159"/>
                  <a:gd name="T42" fmla="*/ 32 w 158"/>
                  <a:gd name="T43" fmla="*/ 33 h 159"/>
                  <a:gd name="T44" fmla="*/ 16 w 158"/>
                  <a:gd name="T45" fmla="*/ 55 h 159"/>
                  <a:gd name="T46" fmla="*/ 13 w 158"/>
                  <a:gd name="T47" fmla="*/ 81 h 159"/>
                  <a:gd name="T48" fmla="*/ 13 w 158"/>
                  <a:gd name="T49" fmla="*/ 94 h 159"/>
                  <a:gd name="T50" fmla="*/ 22 w 158"/>
                  <a:gd name="T51" fmla="*/ 117 h 159"/>
                  <a:gd name="T52" fmla="*/ 42 w 158"/>
                  <a:gd name="T53" fmla="*/ 136 h 159"/>
                  <a:gd name="T54" fmla="*/ 64 w 158"/>
                  <a:gd name="T55" fmla="*/ 146 h 159"/>
                  <a:gd name="T56" fmla="*/ 77 w 158"/>
                  <a:gd name="T57" fmla="*/ 146 h 159"/>
                  <a:gd name="T58" fmla="*/ 106 w 158"/>
                  <a:gd name="T59" fmla="*/ 143 h 159"/>
                  <a:gd name="T60" fmla="*/ 126 w 158"/>
                  <a:gd name="T61" fmla="*/ 126 h 159"/>
                  <a:gd name="T62" fmla="*/ 142 w 158"/>
                  <a:gd name="T63" fmla="*/ 107 h 159"/>
                  <a:gd name="T64" fmla="*/ 145 w 158"/>
                  <a:gd name="T65" fmla="*/ 81 h 159"/>
                  <a:gd name="T66" fmla="*/ 145 w 158"/>
                  <a:gd name="T67" fmla="*/ 65 h 159"/>
                  <a:gd name="T68" fmla="*/ 136 w 158"/>
                  <a:gd name="T69" fmla="*/ 42 h 159"/>
                  <a:gd name="T70" fmla="*/ 116 w 158"/>
                  <a:gd name="T71" fmla="*/ 23 h 159"/>
                  <a:gd name="T72" fmla="*/ 93 w 158"/>
                  <a:gd name="T73" fmla="*/ 13 h 159"/>
                  <a:gd name="T74" fmla="*/ 77 w 158"/>
                  <a:gd name="T75" fmla="*/ 1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 h="159">
                    <a:moveTo>
                      <a:pt x="77" y="159"/>
                    </a:moveTo>
                    <a:lnTo>
                      <a:pt x="77" y="159"/>
                    </a:lnTo>
                    <a:lnTo>
                      <a:pt x="64" y="159"/>
                    </a:lnTo>
                    <a:lnTo>
                      <a:pt x="48" y="152"/>
                    </a:lnTo>
                    <a:lnTo>
                      <a:pt x="35" y="146"/>
                    </a:lnTo>
                    <a:lnTo>
                      <a:pt x="22" y="136"/>
                    </a:lnTo>
                    <a:lnTo>
                      <a:pt x="13" y="123"/>
                    </a:lnTo>
                    <a:lnTo>
                      <a:pt x="6" y="110"/>
                    </a:lnTo>
                    <a:lnTo>
                      <a:pt x="0" y="97"/>
                    </a:lnTo>
                    <a:lnTo>
                      <a:pt x="0" y="81"/>
                    </a:lnTo>
                    <a:lnTo>
                      <a:pt x="0" y="81"/>
                    </a:lnTo>
                    <a:lnTo>
                      <a:pt x="0" y="65"/>
                    </a:lnTo>
                    <a:lnTo>
                      <a:pt x="6" y="49"/>
                    </a:lnTo>
                    <a:lnTo>
                      <a:pt x="13" y="36"/>
                    </a:lnTo>
                    <a:lnTo>
                      <a:pt x="22" y="23"/>
                    </a:lnTo>
                    <a:lnTo>
                      <a:pt x="35" y="13"/>
                    </a:lnTo>
                    <a:lnTo>
                      <a:pt x="48" y="7"/>
                    </a:lnTo>
                    <a:lnTo>
                      <a:pt x="64" y="3"/>
                    </a:lnTo>
                    <a:lnTo>
                      <a:pt x="77" y="0"/>
                    </a:lnTo>
                    <a:lnTo>
                      <a:pt x="77" y="0"/>
                    </a:lnTo>
                    <a:lnTo>
                      <a:pt x="93" y="3"/>
                    </a:lnTo>
                    <a:lnTo>
                      <a:pt x="110" y="7"/>
                    </a:lnTo>
                    <a:lnTo>
                      <a:pt x="123" y="13"/>
                    </a:lnTo>
                    <a:lnTo>
                      <a:pt x="136" y="23"/>
                    </a:lnTo>
                    <a:lnTo>
                      <a:pt x="145" y="36"/>
                    </a:lnTo>
                    <a:lnTo>
                      <a:pt x="152" y="49"/>
                    </a:lnTo>
                    <a:lnTo>
                      <a:pt x="155" y="65"/>
                    </a:lnTo>
                    <a:lnTo>
                      <a:pt x="158" y="81"/>
                    </a:lnTo>
                    <a:lnTo>
                      <a:pt x="158" y="81"/>
                    </a:lnTo>
                    <a:lnTo>
                      <a:pt x="155" y="97"/>
                    </a:lnTo>
                    <a:lnTo>
                      <a:pt x="152" y="110"/>
                    </a:lnTo>
                    <a:lnTo>
                      <a:pt x="145" y="123"/>
                    </a:lnTo>
                    <a:lnTo>
                      <a:pt x="136" y="136"/>
                    </a:lnTo>
                    <a:lnTo>
                      <a:pt x="123" y="146"/>
                    </a:lnTo>
                    <a:lnTo>
                      <a:pt x="110" y="152"/>
                    </a:lnTo>
                    <a:lnTo>
                      <a:pt x="93" y="159"/>
                    </a:lnTo>
                    <a:lnTo>
                      <a:pt x="77" y="159"/>
                    </a:lnTo>
                    <a:lnTo>
                      <a:pt x="77" y="159"/>
                    </a:lnTo>
                    <a:close/>
                    <a:moveTo>
                      <a:pt x="77" y="13"/>
                    </a:moveTo>
                    <a:lnTo>
                      <a:pt x="77" y="13"/>
                    </a:lnTo>
                    <a:lnTo>
                      <a:pt x="64" y="13"/>
                    </a:lnTo>
                    <a:lnTo>
                      <a:pt x="51" y="16"/>
                    </a:lnTo>
                    <a:lnTo>
                      <a:pt x="42" y="23"/>
                    </a:lnTo>
                    <a:lnTo>
                      <a:pt x="32" y="33"/>
                    </a:lnTo>
                    <a:lnTo>
                      <a:pt x="22" y="42"/>
                    </a:lnTo>
                    <a:lnTo>
                      <a:pt x="16" y="55"/>
                    </a:lnTo>
                    <a:lnTo>
                      <a:pt x="13" y="65"/>
                    </a:lnTo>
                    <a:lnTo>
                      <a:pt x="13" y="81"/>
                    </a:lnTo>
                    <a:lnTo>
                      <a:pt x="13" y="81"/>
                    </a:lnTo>
                    <a:lnTo>
                      <a:pt x="13" y="94"/>
                    </a:lnTo>
                    <a:lnTo>
                      <a:pt x="16" y="107"/>
                    </a:lnTo>
                    <a:lnTo>
                      <a:pt x="22" y="117"/>
                    </a:lnTo>
                    <a:lnTo>
                      <a:pt x="32" y="126"/>
                    </a:lnTo>
                    <a:lnTo>
                      <a:pt x="42" y="136"/>
                    </a:lnTo>
                    <a:lnTo>
                      <a:pt x="51" y="143"/>
                    </a:lnTo>
                    <a:lnTo>
                      <a:pt x="64" y="146"/>
                    </a:lnTo>
                    <a:lnTo>
                      <a:pt x="77" y="146"/>
                    </a:lnTo>
                    <a:lnTo>
                      <a:pt x="77" y="146"/>
                    </a:lnTo>
                    <a:lnTo>
                      <a:pt x="93" y="146"/>
                    </a:lnTo>
                    <a:lnTo>
                      <a:pt x="106" y="143"/>
                    </a:lnTo>
                    <a:lnTo>
                      <a:pt x="116" y="136"/>
                    </a:lnTo>
                    <a:lnTo>
                      <a:pt x="126" y="126"/>
                    </a:lnTo>
                    <a:lnTo>
                      <a:pt x="136" y="117"/>
                    </a:lnTo>
                    <a:lnTo>
                      <a:pt x="142" y="107"/>
                    </a:lnTo>
                    <a:lnTo>
                      <a:pt x="145" y="94"/>
                    </a:lnTo>
                    <a:lnTo>
                      <a:pt x="145" y="81"/>
                    </a:lnTo>
                    <a:lnTo>
                      <a:pt x="145" y="81"/>
                    </a:lnTo>
                    <a:lnTo>
                      <a:pt x="145" y="65"/>
                    </a:lnTo>
                    <a:lnTo>
                      <a:pt x="142" y="55"/>
                    </a:lnTo>
                    <a:lnTo>
                      <a:pt x="136" y="42"/>
                    </a:lnTo>
                    <a:lnTo>
                      <a:pt x="126" y="33"/>
                    </a:lnTo>
                    <a:lnTo>
                      <a:pt x="116" y="23"/>
                    </a:lnTo>
                    <a:lnTo>
                      <a:pt x="106" y="16"/>
                    </a:lnTo>
                    <a:lnTo>
                      <a:pt x="93" y="13"/>
                    </a:lnTo>
                    <a:lnTo>
                      <a:pt x="77" y="13"/>
                    </a:lnTo>
                    <a:lnTo>
                      <a:pt x="7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90" name="Freeform 261">
                <a:extLst>
                  <a:ext uri="{FF2B5EF4-FFF2-40B4-BE49-F238E27FC236}">
                    <a16:creationId xmlns:a16="http://schemas.microsoft.com/office/drawing/2014/main" id="{9219505F-C353-4AF2-9943-DD3470778709}"/>
                  </a:ext>
                </a:extLst>
              </p:cNvPr>
              <p:cNvSpPr>
                <a:spLocks/>
              </p:cNvSpPr>
              <p:nvPr userDrawn="1"/>
            </p:nvSpPr>
            <p:spPr bwMode="auto">
              <a:xfrm>
                <a:off x="5519999" y="320646"/>
                <a:ext cx="9616" cy="59617"/>
              </a:xfrm>
              <a:custGeom>
                <a:avLst/>
                <a:gdLst>
                  <a:gd name="T0" fmla="*/ 3 w 10"/>
                  <a:gd name="T1" fmla="*/ 62 h 62"/>
                  <a:gd name="T2" fmla="*/ 3 w 10"/>
                  <a:gd name="T3" fmla="*/ 62 h 62"/>
                  <a:gd name="T4" fmla="*/ 0 w 10"/>
                  <a:gd name="T5" fmla="*/ 58 h 62"/>
                  <a:gd name="T6" fmla="*/ 0 w 10"/>
                  <a:gd name="T7" fmla="*/ 55 h 62"/>
                  <a:gd name="T8" fmla="*/ 0 w 10"/>
                  <a:gd name="T9" fmla="*/ 7 h 62"/>
                  <a:gd name="T10" fmla="*/ 0 w 10"/>
                  <a:gd name="T11" fmla="*/ 7 h 62"/>
                  <a:gd name="T12" fmla="*/ 0 w 10"/>
                  <a:gd name="T13" fmla="*/ 3 h 62"/>
                  <a:gd name="T14" fmla="*/ 3 w 10"/>
                  <a:gd name="T15" fmla="*/ 0 h 62"/>
                  <a:gd name="T16" fmla="*/ 3 w 10"/>
                  <a:gd name="T17" fmla="*/ 0 h 62"/>
                  <a:gd name="T18" fmla="*/ 10 w 10"/>
                  <a:gd name="T19" fmla="*/ 3 h 62"/>
                  <a:gd name="T20" fmla="*/ 10 w 10"/>
                  <a:gd name="T21" fmla="*/ 7 h 62"/>
                  <a:gd name="T22" fmla="*/ 10 w 10"/>
                  <a:gd name="T23" fmla="*/ 55 h 62"/>
                  <a:gd name="T24" fmla="*/ 10 w 10"/>
                  <a:gd name="T25" fmla="*/ 55 h 62"/>
                  <a:gd name="T26" fmla="*/ 10 w 10"/>
                  <a:gd name="T27" fmla="*/ 58 h 62"/>
                  <a:gd name="T28" fmla="*/ 3 w 10"/>
                  <a:gd name="T29" fmla="*/ 62 h 62"/>
                  <a:gd name="T30" fmla="*/ 3 w 10"/>
                  <a:gd name="T3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62">
                    <a:moveTo>
                      <a:pt x="3" y="62"/>
                    </a:moveTo>
                    <a:lnTo>
                      <a:pt x="3" y="62"/>
                    </a:lnTo>
                    <a:lnTo>
                      <a:pt x="0" y="58"/>
                    </a:lnTo>
                    <a:lnTo>
                      <a:pt x="0" y="55"/>
                    </a:lnTo>
                    <a:lnTo>
                      <a:pt x="0" y="7"/>
                    </a:lnTo>
                    <a:lnTo>
                      <a:pt x="0" y="7"/>
                    </a:lnTo>
                    <a:lnTo>
                      <a:pt x="0" y="3"/>
                    </a:lnTo>
                    <a:lnTo>
                      <a:pt x="3" y="0"/>
                    </a:lnTo>
                    <a:lnTo>
                      <a:pt x="3" y="0"/>
                    </a:lnTo>
                    <a:lnTo>
                      <a:pt x="10" y="3"/>
                    </a:lnTo>
                    <a:lnTo>
                      <a:pt x="10" y="7"/>
                    </a:lnTo>
                    <a:lnTo>
                      <a:pt x="10" y="55"/>
                    </a:lnTo>
                    <a:lnTo>
                      <a:pt x="10" y="55"/>
                    </a:lnTo>
                    <a:lnTo>
                      <a:pt x="10" y="58"/>
                    </a:lnTo>
                    <a:lnTo>
                      <a:pt x="3" y="62"/>
                    </a:lnTo>
                    <a:lnTo>
                      <a:pt x="3"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91" name="Freeform 262">
                <a:extLst>
                  <a:ext uri="{FF2B5EF4-FFF2-40B4-BE49-F238E27FC236}">
                    <a16:creationId xmlns:a16="http://schemas.microsoft.com/office/drawing/2014/main" id="{4DE11B17-6878-454D-94A1-79E8160C66B0}"/>
                  </a:ext>
                </a:extLst>
              </p:cNvPr>
              <p:cNvSpPr>
                <a:spLocks/>
              </p:cNvSpPr>
              <p:nvPr userDrawn="1"/>
            </p:nvSpPr>
            <p:spPr bwMode="auto">
              <a:xfrm>
                <a:off x="5535384" y="342761"/>
                <a:ext cx="44232" cy="43270"/>
              </a:xfrm>
              <a:custGeom>
                <a:avLst/>
                <a:gdLst>
                  <a:gd name="T0" fmla="*/ 7 w 46"/>
                  <a:gd name="T1" fmla="*/ 45 h 45"/>
                  <a:gd name="T2" fmla="*/ 7 w 46"/>
                  <a:gd name="T3" fmla="*/ 45 h 45"/>
                  <a:gd name="T4" fmla="*/ 3 w 46"/>
                  <a:gd name="T5" fmla="*/ 42 h 45"/>
                  <a:gd name="T6" fmla="*/ 3 w 46"/>
                  <a:gd name="T7" fmla="*/ 42 h 45"/>
                  <a:gd name="T8" fmla="*/ 0 w 46"/>
                  <a:gd name="T9" fmla="*/ 39 h 45"/>
                  <a:gd name="T10" fmla="*/ 3 w 46"/>
                  <a:gd name="T11" fmla="*/ 32 h 45"/>
                  <a:gd name="T12" fmla="*/ 36 w 46"/>
                  <a:gd name="T13" fmla="*/ 0 h 45"/>
                  <a:gd name="T14" fmla="*/ 36 w 46"/>
                  <a:gd name="T15" fmla="*/ 0 h 45"/>
                  <a:gd name="T16" fmla="*/ 39 w 46"/>
                  <a:gd name="T17" fmla="*/ 0 h 45"/>
                  <a:gd name="T18" fmla="*/ 46 w 46"/>
                  <a:gd name="T19" fmla="*/ 0 h 45"/>
                  <a:gd name="T20" fmla="*/ 46 w 46"/>
                  <a:gd name="T21" fmla="*/ 0 h 45"/>
                  <a:gd name="T22" fmla="*/ 46 w 46"/>
                  <a:gd name="T23" fmla="*/ 6 h 45"/>
                  <a:gd name="T24" fmla="*/ 46 w 46"/>
                  <a:gd name="T25" fmla="*/ 10 h 45"/>
                  <a:gd name="T26" fmla="*/ 13 w 46"/>
                  <a:gd name="T27" fmla="*/ 42 h 45"/>
                  <a:gd name="T28" fmla="*/ 13 w 46"/>
                  <a:gd name="T29" fmla="*/ 42 h 45"/>
                  <a:gd name="T30" fmla="*/ 7 w 46"/>
                  <a:gd name="T31" fmla="*/ 45 h 45"/>
                  <a:gd name="T32" fmla="*/ 7 w 46"/>
                  <a:gd name="T33"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45">
                    <a:moveTo>
                      <a:pt x="7" y="45"/>
                    </a:moveTo>
                    <a:lnTo>
                      <a:pt x="7" y="45"/>
                    </a:lnTo>
                    <a:lnTo>
                      <a:pt x="3" y="42"/>
                    </a:lnTo>
                    <a:lnTo>
                      <a:pt x="3" y="42"/>
                    </a:lnTo>
                    <a:lnTo>
                      <a:pt x="0" y="39"/>
                    </a:lnTo>
                    <a:lnTo>
                      <a:pt x="3" y="32"/>
                    </a:lnTo>
                    <a:lnTo>
                      <a:pt x="36" y="0"/>
                    </a:lnTo>
                    <a:lnTo>
                      <a:pt x="36" y="0"/>
                    </a:lnTo>
                    <a:lnTo>
                      <a:pt x="39" y="0"/>
                    </a:lnTo>
                    <a:lnTo>
                      <a:pt x="46" y="0"/>
                    </a:lnTo>
                    <a:lnTo>
                      <a:pt x="46" y="0"/>
                    </a:lnTo>
                    <a:lnTo>
                      <a:pt x="46" y="6"/>
                    </a:lnTo>
                    <a:lnTo>
                      <a:pt x="46" y="10"/>
                    </a:lnTo>
                    <a:lnTo>
                      <a:pt x="13" y="42"/>
                    </a:lnTo>
                    <a:lnTo>
                      <a:pt x="13" y="42"/>
                    </a:lnTo>
                    <a:lnTo>
                      <a:pt x="7" y="45"/>
                    </a:lnTo>
                    <a:lnTo>
                      <a:pt x="7"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92" name="Freeform 263">
                <a:extLst>
                  <a:ext uri="{FF2B5EF4-FFF2-40B4-BE49-F238E27FC236}">
                    <a16:creationId xmlns:a16="http://schemas.microsoft.com/office/drawing/2014/main" id="{2072D9CC-DD5A-4521-8E23-2ACBF2A316DD}"/>
                  </a:ext>
                </a:extLst>
              </p:cNvPr>
              <p:cNvSpPr>
                <a:spLocks/>
              </p:cNvSpPr>
              <p:nvPr userDrawn="1"/>
            </p:nvSpPr>
            <p:spPr bwMode="auto">
              <a:xfrm>
                <a:off x="5535384" y="408147"/>
                <a:ext cx="44232" cy="43270"/>
              </a:xfrm>
              <a:custGeom>
                <a:avLst/>
                <a:gdLst>
                  <a:gd name="T0" fmla="*/ 39 w 46"/>
                  <a:gd name="T1" fmla="*/ 45 h 45"/>
                  <a:gd name="T2" fmla="*/ 39 w 46"/>
                  <a:gd name="T3" fmla="*/ 45 h 45"/>
                  <a:gd name="T4" fmla="*/ 36 w 46"/>
                  <a:gd name="T5" fmla="*/ 45 h 45"/>
                  <a:gd name="T6" fmla="*/ 0 w 46"/>
                  <a:gd name="T7" fmla="*/ 10 h 45"/>
                  <a:gd name="T8" fmla="*/ 0 w 46"/>
                  <a:gd name="T9" fmla="*/ 10 h 45"/>
                  <a:gd name="T10" fmla="*/ 0 w 46"/>
                  <a:gd name="T11" fmla="*/ 6 h 45"/>
                  <a:gd name="T12" fmla="*/ 0 w 46"/>
                  <a:gd name="T13" fmla="*/ 0 h 45"/>
                  <a:gd name="T14" fmla="*/ 0 w 46"/>
                  <a:gd name="T15" fmla="*/ 0 h 45"/>
                  <a:gd name="T16" fmla="*/ 7 w 46"/>
                  <a:gd name="T17" fmla="*/ 0 h 45"/>
                  <a:gd name="T18" fmla="*/ 10 w 46"/>
                  <a:gd name="T19" fmla="*/ 0 h 45"/>
                  <a:gd name="T20" fmla="*/ 46 w 46"/>
                  <a:gd name="T21" fmla="*/ 35 h 45"/>
                  <a:gd name="T22" fmla="*/ 46 w 46"/>
                  <a:gd name="T23" fmla="*/ 35 h 45"/>
                  <a:gd name="T24" fmla="*/ 46 w 46"/>
                  <a:gd name="T25" fmla="*/ 42 h 45"/>
                  <a:gd name="T26" fmla="*/ 46 w 46"/>
                  <a:gd name="T27" fmla="*/ 45 h 45"/>
                  <a:gd name="T28" fmla="*/ 46 w 46"/>
                  <a:gd name="T29" fmla="*/ 45 h 45"/>
                  <a:gd name="T30" fmla="*/ 39 w 46"/>
                  <a:gd name="T31" fmla="*/ 45 h 45"/>
                  <a:gd name="T32" fmla="*/ 39 w 46"/>
                  <a:gd name="T33"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45">
                    <a:moveTo>
                      <a:pt x="39" y="45"/>
                    </a:moveTo>
                    <a:lnTo>
                      <a:pt x="39" y="45"/>
                    </a:lnTo>
                    <a:lnTo>
                      <a:pt x="36" y="45"/>
                    </a:lnTo>
                    <a:lnTo>
                      <a:pt x="0" y="10"/>
                    </a:lnTo>
                    <a:lnTo>
                      <a:pt x="0" y="10"/>
                    </a:lnTo>
                    <a:lnTo>
                      <a:pt x="0" y="6"/>
                    </a:lnTo>
                    <a:lnTo>
                      <a:pt x="0" y="0"/>
                    </a:lnTo>
                    <a:lnTo>
                      <a:pt x="0" y="0"/>
                    </a:lnTo>
                    <a:lnTo>
                      <a:pt x="7" y="0"/>
                    </a:lnTo>
                    <a:lnTo>
                      <a:pt x="10" y="0"/>
                    </a:lnTo>
                    <a:lnTo>
                      <a:pt x="46" y="35"/>
                    </a:lnTo>
                    <a:lnTo>
                      <a:pt x="46" y="35"/>
                    </a:lnTo>
                    <a:lnTo>
                      <a:pt x="46" y="42"/>
                    </a:lnTo>
                    <a:lnTo>
                      <a:pt x="46" y="45"/>
                    </a:lnTo>
                    <a:lnTo>
                      <a:pt x="46" y="45"/>
                    </a:lnTo>
                    <a:lnTo>
                      <a:pt x="39" y="45"/>
                    </a:lnTo>
                    <a:lnTo>
                      <a:pt x="39"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93" name="Freeform 264">
                <a:extLst>
                  <a:ext uri="{FF2B5EF4-FFF2-40B4-BE49-F238E27FC236}">
                    <a16:creationId xmlns:a16="http://schemas.microsoft.com/office/drawing/2014/main" id="{C3165F6E-E63B-4D0C-BA8F-B7A55BE8CD1C}"/>
                  </a:ext>
                </a:extLst>
              </p:cNvPr>
              <p:cNvSpPr>
                <a:spLocks noEditPoints="1"/>
              </p:cNvSpPr>
              <p:nvPr userDrawn="1"/>
            </p:nvSpPr>
            <p:spPr bwMode="auto">
              <a:xfrm>
                <a:off x="5494998" y="367762"/>
                <a:ext cx="59617" cy="58655"/>
              </a:xfrm>
              <a:custGeom>
                <a:avLst/>
                <a:gdLst>
                  <a:gd name="T0" fmla="*/ 29 w 62"/>
                  <a:gd name="T1" fmla="*/ 61 h 61"/>
                  <a:gd name="T2" fmla="*/ 29 w 62"/>
                  <a:gd name="T3" fmla="*/ 61 h 61"/>
                  <a:gd name="T4" fmla="*/ 20 w 62"/>
                  <a:gd name="T5" fmla="*/ 58 h 61"/>
                  <a:gd name="T6" fmla="*/ 10 w 62"/>
                  <a:gd name="T7" fmla="*/ 52 h 61"/>
                  <a:gd name="T8" fmla="*/ 3 w 62"/>
                  <a:gd name="T9" fmla="*/ 42 h 61"/>
                  <a:gd name="T10" fmla="*/ 0 w 62"/>
                  <a:gd name="T11" fmla="*/ 29 h 61"/>
                  <a:gd name="T12" fmla="*/ 0 w 62"/>
                  <a:gd name="T13" fmla="*/ 29 h 61"/>
                  <a:gd name="T14" fmla="*/ 3 w 62"/>
                  <a:gd name="T15" fmla="*/ 19 h 61"/>
                  <a:gd name="T16" fmla="*/ 10 w 62"/>
                  <a:gd name="T17" fmla="*/ 9 h 61"/>
                  <a:gd name="T18" fmla="*/ 20 w 62"/>
                  <a:gd name="T19" fmla="*/ 3 h 61"/>
                  <a:gd name="T20" fmla="*/ 29 w 62"/>
                  <a:gd name="T21" fmla="*/ 0 h 61"/>
                  <a:gd name="T22" fmla="*/ 29 w 62"/>
                  <a:gd name="T23" fmla="*/ 0 h 61"/>
                  <a:gd name="T24" fmla="*/ 42 w 62"/>
                  <a:gd name="T25" fmla="*/ 3 h 61"/>
                  <a:gd name="T26" fmla="*/ 52 w 62"/>
                  <a:gd name="T27" fmla="*/ 9 h 61"/>
                  <a:gd name="T28" fmla="*/ 58 w 62"/>
                  <a:gd name="T29" fmla="*/ 19 h 61"/>
                  <a:gd name="T30" fmla="*/ 62 w 62"/>
                  <a:gd name="T31" fmla="*/ 29 h 61"/>
                  <a:gd name="T32" fmla="*/ 62 w 62"/>
                  <a:gd name="T33" fmla="*/ 29 h 61"/>
                  <a:gd name="T34" fmla="*/ 58 w 62"/>
                  <a:gd name="T35" fmla="*/ 42 h 61"/>
                  <a:gd name="T36" fmla="*/ 52 w 62"/>
                  <a:gd name="T37" fmla="*/ 52 h 61"/>
                  <a:gd name="T38" fmla="*/ 42 w 62"/>
                  <a:gd name="T39" fmla="*/ 58 h 61"/>
                  <a:gd name="T40" fmla="*/ 29 w 62"/>
                  <a:gd name="T41" fmla="*/ 61 h 61"/>
                  <a:gd name="T42" fmla="*/ 29 w 62"/>
                  <a:gd name="T43" fmla="*/ 61 h 61"/>
                  <a:gd name="T44" fmla="*/ 29 w 62"/>
                  <a:gd name="T45" fmla="*/ 13 h 61"/>
                  <a:gd name="T46" fmla="*/ 29 w 62"/>
                  <a:gd name="T47" fmla="*/ 13 h 61"/>
                  <a:gd name="T48" fmla="*/ 23 w 62"/>
                  <a:gd name="T49" fmla="*/ 13 h 61"/>
                  <a:gd name="T50" fmla="*/ 16 w 62"/>
                  <a:gd name="T51" fmla="*/ 16 h 61"/>
                  <a:gd name="T52" fmla="*/ 13 w 62"/>
                  <a:gd name="T53" fmla="*/ 22 h 61"/>
                  <a:gd name="T54" fmla="*/ 13 w 62"/>
                  <a:gd name="T55" fmla="*/ 29 h 61"/>
                  <a:gd name="T56" fmla="*/ 13 w 62"/>
                  <a:gd name="T57" fmla="*/ 29 h 61"/>
                  <a:gd name="T58" fmla="*/ 13 w 62"/>
                  <a:gd name="T59" fmla="*/ 35 h 61"/>
                  <a:gd name="T60" fmla="*/ 16 w 62"/>
                  <a:gd name="T61" fmla="*/ 42 h 61"/>
                  <a:gd name="T62" fmla="*/ 23 w 62"/>
                  <a:gd name="T63" fmla="*/ 45 h 61"/>
                  <a:gd name="T64" fmla="*/ 29 w 62"/>
                  <a:gd name="T65" fmla="*/ 48 h 61"/>
                  <a:gd name="T66" fmla="*/ 29 w 62"/>
                  <a:gd name="T67" fmla="*/ 48 h 61"/>
                  <a:gd name="T68" fmla="*/ 39 w 62"/>
                  <a:gd name="T69" fmla="*/ 45 h 61"/>
                  <a:gd name="T70" fmla="*/ 42 w 62"/>
                  <a:gd name="T71" fmla="*/ 42 h 61"/>
                  <a:gd name="T72" fmla="*/ 49 w 62"/>
                  <a:gd name="T73" fmla="*/ 35 h 61"/>
                  <a:gd name="T74" fmla="*/ 49 w 62"/>
                  <a:gd name="T75" fmla="*/ 29 h 61"/>
                  <a:gd name="T76" fmla="*/ 49 w 62"/>
                  <a:gd name="T77" fmla="*/ 29 h 61"/>
                  <a:gd name="T78" fmla="*/ 49 w 62"/>
                  <a:gd name="T79" fmla="*/ 22 h 61"/>
                  <a:gd name="T80" fmla="*/ 42 w 62"/>
                  <a:gd name="T81" fmla="*/ 16 h 61"/>
                  <a:gd name="T82" fmla="*/ 39 w 62"/>
                  <a:gd name="T83" fmla="*/ 13 h 61"/>
                  <a:gd name="T84" fmla="*/ 29 w 62"/>
                  <a:gd name="T85" fmla="*/ 13 h 61"/>
                  <a:gd name="T86" fmla="*/ 29 w 62"/>
                  <a:gd name="T87" fmla="*/ 1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 h="61">
                    <a:moveTo>
                      <a:pt x="29" y="61"/>
                    </a:moveTo>
                    <a:lnTo>
                      <a:pt x="29" y="61"/>
                    </a:lnTo>
                    <a:lnTo>
                      <a:pt x="20" y="58"/>
                    </a:lnTo>
                    <a:lnTo>
                      <a:pt x="10" y="52"/>
                    </a:lnTo>
                    <a:lnTo>
                      <a:pt x="3" y="42"/>
                    </a:lnTo>
                    <a:lnTo>
                      <a:pt x="0" y="29"/>
                    </a:lnTo>
                    <a:lnTo>
                      <a:pt x="0" y="29"/>
                    </a:lnTo>
                    <a:lnTo>
                      <a:pt x="3" y="19"/>
                    </a:lnTo>
                    <a:lnTo>
                      <a:pt x="10" y="9"/>
                    </a:lnTo>
                    <a:lnTo>
                      <a:pt x="20" y="3"/>
                    </a:lnTo>
                    <a:lnTo>
                      <a:pt x="29" y="0"/>
                    </a:lnTo>
                    <a:lnTo>
                      <a:pt x="29" y="0"/>
                    </a:lnTo>
                    <a:lnTo>
                      <a:pt x="42" y="3"/>
                    </a:lnTo>
                    <a:lnTo>
                      <a:pt x="52" y="9"/>
                    </a:lnTo>
                    <a:lnTo>
                      <a:pt x="58" y="19"/>
                    </a:lnTo>
                    <a:lnTo>
                      <a:pt x="62" y="29"/>
                    </a:lnTo>
                    <a:lnTo>
                      <a:pt x="62" y="29"/>
                    </a:lnTo>
                    <a:lnTo>
                      <a:pt x="58" y="42"/>
                    </a:lnTo>
                    <a:lnTo>
                      <a:pt x="52" y="52"/>
                    </a:lnTo>
                    <a:lnTo>
                      <a:pt x="42" y="58"/>
                    </a:lnTo>
                    <a:lnTo>
                      <a:pt x="29" y="61"/>
                    </a:lnTo>
                    <a:lnTo>
                      <a:pt x="29" y="61"/>
                    </a:lnTo>
                    <a:close/>
                    <a:moveTo>
                      <a:pt x="29" y="13"/>
                    </a:moveTo>
                    <a:lnTo>
                      <a:pt x="29" y="13"/>
                    </a:lnTo>
                    <a:lnTo>
                      <a:pt x="23" y="13"/>
                    </a:lnTo>
                    <a:lnTo>
                      <a:pt x="16" y="16"/>
                    </a:lnTo>
                    <a:lnTo>
                      <a:pt x="13" y="22"/>
                    </a:lnTo>
                    <a:lnTo>
                      <a:pt x="13" y="29"/>
                    </a:lnTo>
                    <a:lnTo>
                      <a:pt x="13" y="29"/>
                    </a:lnTo>
                    <a:lnTo>
                      <a:pt x="13" y="35"/>
                    </a:lnTo>
                    <a:lnTo>
                      <a:pt x="16" y="42"/>
                    </a:lnTo>
                    <a:lnTo>
                      <a:pt x="23" y="45"/>
                    </a:lnTo>
                    <a:lnTo>
                      <a:pt x="29" y="48"/>
                    </a:lnTo>
                    <a:lnTo>
                      <a:pt x="29" y="48"/>
                    </a:lnTo>
                    <a:lnTo>
                      <a:pt x="39" y="45"/>
                    </a:lnTo>
                    <a:lnTo>
                      <a:pt x="42" y="42"/>
                    </a:lnTo>
                    <a:lnTo>
                      <a:pt x="49" y="35"/>
                    </a:lnTo>
                    <a:lnTo>
                      <a:pt x="49" y="29"/>
                    </a:lnTo>
                    <a:lnTo>
                      <a:pt x="49" y="29"/>
                    </a:lnTo>
                    <a:lnTo>
                      <a:pt x="49" y="22"/>
                    </a:lnTo>
                    <a:lnTo>
                      <a:pt x="42" y="16"/>
                    </a:lnTo>
                    <a:lnTo>
                      <a:pt x="39" y="13"/>
                    </a:lnTo>
                    <a:lnTo>
                      <a:pt x="29" y="13"/>
                    </a:lnTo>
                    <a:lnTo>
                      <a:pt x="29"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94" name="Line 265">
                <a:extLst>
                  <a:ext uri="{FF2B5EF4-FFF2-40B4-BE49-F238E27FC236}">
                    <a16:creationId xmlns:a16="http://schemas.microsoft.com/office/drawing/2014/main" id="{0493BDB5-DB80-4B3D-B169-A1292D36E1B9}"/>
                  </a:ext>
                </a:extLst>
              </p:cNvPr>
              <p:cNvSpPr>
                <a:spLocks noChangeShapeType="1"/>
              </p:cNvSpPr>
              <p:nvPr userDrawn="1"/>
            </p:nvSpPr>
            <p:spPr bwMode="auto">
              <a:xfrm>
                <a:off x="6571943" y="27449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sp>
            <p:nvSpPr>
              <p:cNvPr id="195" name="Line 266">
                <a:extLst>
                  <a:ext uri="{FF2B5EF4-FFF2-40B4-BE49-F238E27FC236}">
                    <a16:creationId xmlns:a16="http://schemas.microsoft.com/office/drawing/2014/main" id="{3297B8D6-C5AF-492D-AA26-ED7AB02C3CCA}"/>
                  </a:ext>
                </a:extLst>
              </p:cNvPr>
              <p:cNvSpPr>
                <a:spLocks noChangeShapeType="1"/>
              </p:cNvSpPr>
              <p:nvPr userDrawn="1"/>
            </p:nvSpPr>
            <p:spPr bwMode="auto">
              <a:xfrm>
                <a:off x="6571943" y="27449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50"/>
                  </a:solidFill>
                  <a:effectLst/>
                  <a:uLnTx/>
                  <a:uFillTx/>
                  <a:latin typeface="Segoe UI"/>
                  <a:ea typeface="+mn-ea"/>
                  <a:cs typeface="+mn-cs"/>
                </a:endParaRPr>
              </a:p>
            </p:txBody>
          </p:sp>
        </p:grpSp>
        <p:grpSp>
          <p:nvGrpSpPr>
            <p:cNvPr id="56795" name="Group 56794">
              <a:extLst>
                <a:ext uri="{FF2B5EF4-FFF2-40B4-BE49-F238E27FC236}">
                  <a16:creationId xmlns:a16="http://schemas.microsoft.com/office/drawing/2014/main" id="{0E332849-6F1D-449F-92C4-9CD1088891BE}"/>
                </a:ext>
              </a:extLst>
            </p:cNvPr>
            <p:cNvGrpSpPr/>
            <p:nvPr userDrawn="1"/>
          </p:nvGrpSpPr>
          <p:grpSpPr>
            <a:xfrm>
              <a:off x="10370416" y="164623"/>
              <a:ext cx="1773618" cy="320253"/>
              <a:chOff x="344056" y="-43794"/>
              <a:chExt cx="3880632" cy="696753"/>
            </a:xfrm>
          </p:grpSpPr>
          <p:pic>
            <p:nvPicPr>
              <p:cNvPr id="8" name="Picture 7">
                <a:extLst>
                  <a:ext uri="{FF2B5EF4-FFF2-40B4-BE49-F238E27FC236}">
                    <a16:creationId xmlns:a16="http://schemas.microsoft.com/office/drawing/2014/main" id="{7B79E865-FA0D-4E69-893C-FE5D816E8B26}"/>
                  </a:ext>
                </a:extLst>
              </p:cNvPr>
              <p:cNvPicPr>
                <a:picLocks noChangeAspect="1"/>
              </p:cNvPicPr>
              <p:nvPr/>
            </p:nvPicPr>
            <p:blipFill rotWithShape="1">
              <a:blip r:embed="rId3"/>
              <a:srcRect l="29819" t="35075" b="36878"/>
              <a:stretch/>
            </p:blipFill>
            <p:spPr>
              <a:xfrm>
                <a:off x="1142145" y="122080"/>
                <a:ext cx="3082543" cy="365005"/>
              </a:xfrm>
              <a:prstGeom prst="rect">
                <a:avLst/>
              </a:prstGeom>
            </p:spPr>
          </p:pic>
          <p:pic>
            <p:nvPicPr>
              <p:cNvPr id="539" name="Picture 538">
                <a:extLst>
                  <a:ext uri="{FF2B5EF4-FFF2-40B4-BE49-F238E27FC236}">
                    <a16:creationId xmlns:a16="http://schemas.microsoft.com/office/drawing/2014/main" id="{C9D4C8CA-3B26-414E-A6AA-02078DAC3979}"/>
                  </a:ext>
                </a:extLst>
              </p:cNvPr>
              <p:cNvPicPr>
                <a:picLocks noChangeAspect="1"/>
              </p:cNvPicPr>
              <p:nvPr userDrawn="1"/>
            </p:nvPicPr>
            <p:blipFill rotWithShape="1">
              <a:blip r:embed="rId3"/>
              <a:srcRect r="69946"/>
              <a:stretch/>
            </p:blipFill>
            <p:spPr>
              <a:xfrm>
                <a:off x="344056" y="-43794"/>
                <a:ext cx="706740" cy="696753"/>
              </a:xfrm>
              <a:prstGeom prst="rect">
                <a:avLst/>
              </a:prstGeom>
            </p:spPr>
          </p:pic>
        </p:grpSp>
        <p:cxnSp>
          <p:nvCxnSpPr>
            <p:cNvPr id="542" name="Straight Connector 541">
              <a:extLst>
                <a:ext uri="{FF2B5EF4-FFF2-40B4-BE49-F238E27FC236}">
                  <a16:creationId xmlns:a16="http://schemas.microsoft.com/office/drawing/2014/main" id="{82EF50B0-61D5-45A6-847D-5F07EF6CE7E4}"/>
                </a:ext>
              </a:extLst>
            </p:cNvPr>
            <p:cNvCxnSpPr>
              <a:cxnSpLocks/>
            </p:cNvCxnSpPr>
            <p:nvPr userDrawn="1"/>
          </p:nvCxnSpPr>
          <p:spPr>
            <a:xfrm flipH="1">
              <a:off x="10319880" y="573647"/>
              <a:ext cx="1872120" cy="0"/>
            </a:xfrm>
            <a:prstGeom prst="line">
              <a:avLst/>
            </a:prstGeom>
            <a:ln w="12700">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46" name="Title 6">
            <a:extLst>
              <a:ext uri="{FF2B5EF4-FFF2-40B4-BE49-F238E27FC236}">
                <a16:creationId xmlns:a16="http://schemas.microsoft.com/office/drawing/2014/main" id="{77D35723-D380-4345-B249-AA29F3960821}"/>
              </a:ext>
            </a:extLst>
          </p:cNvPr>
          <p:cNvSpPr>
            <a:spLocks noGrp="1"/>
          </p:cNvSpPr>
          <p:nvPr>
            <p:ph type="title"/>
          </p:nvPr>
        </p:nvSpPr>
        <p:spPr>
          <a:xfrm>
            <a:off x="48396" y="25843"/>
            <a:ext cx="6907599" cy="899665"/>
          </a:xfrm>
        </p:spPr>
        <p:txBody>
          <a:bodyPr anchor="ctr"/>
          <a:lstStyle>
            <a:lvl1pP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236415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74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Only - Dar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56661B2-D66D-431C-8835-55B01EFCE39D}"/>
              </a:ext>
            </a:extLst>
          </p:cNvPr>
          <p:cNvGrpSpPr/>
          <p:nvPr userDrawn="1"/>
        </p:nvGrpSpPr>
        <p:grpSpPr>
          <a:xfrm>
            <a:off x="0" y="0"/>
            <a:ext cx="12192000" cy="762000"/>
            <a:chOff x="0" y="0"/>
            <a:chExt cx="12192000" cy="762000"/>
          </a:xfrm>
        </p:grpSpPr>
        <p:sp>
          <p:nvSpPr>
            <p:cNvPr id="3" name="Rectangle 2">
              <a:extLst>
                <a:ext uri="{FF2B5EF4-FFF2-40B4-BE49-F238E27FC236}">
                  <a16:creationId xmlns:a16="http://schemas.microsoft.com/office/drawing/2014/main" id="{36174838-B13A-46F3-BBEA-F10DF7D874D6}"/>
                </a:ext>
              </a:extLst>
            </p:cNvPr>
            <p:cNvSpPr/>
            <p:nvPr userDrawn="1"/>
          </p:nvSpPr>
          <p:spPr bwMode="auto">
            <a:xfrm>
              <a:off x="0" y="0"/>
              <a:ext cx="11222182" cy="762000"/>
            </a:xfrm>
            <a:prstGeom prst="rect">
              <a:avLst/>
            </a:prstGeom>
            <a:solidFill>
              <a:srgbClr val="222C65"/>
            </a:solidFill>
            <a:ln>
              <a:solidFill>
                <a:srgbClr val="222C6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Freeform: Shape 3">
              <a:extLst>
                <a:ext uri="{FF2B5EF4-FFF2-40B4-BE49-F238E27FC236}">
                  <a16:creationId xmlns:a16="http://schemas.microsoft.com/office/drawing/2014/main" id="{8361BB6A-792B-43BB-B916-B3A953BCD9E6}"/>
                </a:ext>
              </a:extLst>
            </p:cNvPr>
            <p:cNvSpPr/>
            <p:nvPr userDrawn="1"/>
          </p:nvSpPr>
          <p:spPr bwMode="auto">
            <a:xfrm>
              <a:off x="9065419" y="1"/>
              <a:ext cx="3126581" cy="761999"/>
            </a:xfrm>
            <a:custGeom>
              <a:avLst/>
              <a:gdLst>
                <a:gd name="connsiteX0" fmla="*/ 518856 w 3129003"/>
                <a:gd name="connsiteY0" fmla="*/ 0 h 764779"/>
                <a:gd name="connsiteX1" fmla="*/ 3129003 w 3129003"/>
                <a:gd name="connsiteY1" fmla="*/ 0 h 764779"/>
                <a:gd name="connsiteX2" fmla="*/ 3129003 w 3129003"/>
                <a:gd name="connsiteY2" fmla="*/ 764779 h 764779"/>
                <a:gd name="connsiteX3" fmla="*/ 0 w 3129003"/>
                <a:gd name="connsiteY3" fmla="*/ 764779 h 764779"/>
                <a:gd name="connsiteX4" fmla="*/ 5888 w 3129003"/>
                <a:gd name="connsiteY4" fmla="*/ 699551 h 764779"/>
                <a:gd name="connsiteX5" fmla="*/ 517071 w 3129003"/>
                <a:gd name="connsiteY5" fmla="*/ 1127 h 764779"/>
                <a:gd name="connsiteX0" fmla="*/ 518856 w 3129003"/>
                <a:gd name="connsiteY0" fmla="*/ 0 h 764779"/>
                <a:gd name="connsiteX1" fmla="*/ 3129003 w 3129003"/>
                <a:gd name="connsiteY1" fmla="*/ 0 h 764779"/>
                <a:gd name="connsiteX2" fmla="*/ 3129003 w 3129003"/>
                <a:gd name="connsiteY2" fmla="*/ 764779 h 764779"/>
                <a:gd name="connsiteX3" fmla="*/ 0 w 3129003"/>
                <a:gd name="connsiteY3" fmla="*/ 764779 h 764779"/>
                <a:gd name="connsiteX4" fmla="*/ 5888 w 3129003"/>
                <a:gd name="connsiteY4" fmla="*/ 699551 h 764779"/>
                <a:gd name="connsiteX5" fmla="*/ 517071 w 3129003"/>
                <a:gd name="connsiteY5" fmla="*/ 1127 h 764779"/>
                <a:gd name="connsiteX6" fmla="*/ 518856 w 3129003"/>
                <a:gd name="connsiteY6" fmla="*/ 0 h 764779"/>
                <a:gd name="connsiteX0" fmla="*/ 538786 w 3148933"/>
                <a:gd name="connsiteY0" fmla="*/ 0 h 764779"/>
                <a:gd name="connsiteX1" fmla="*/ 3148933 w 3148933"/>
                <a:gd name="connsiteY1" fmla="*/ 0 h 764779"/>
                <a:gd name="connsiteX2" fmla="*/ 3148933 w 3148933"/>
                <a:gd name="connsiteY2" fmla="*/ 764779 h 764779"/>
                <a:gd name="connsiteX3" fmla="*/ 0 w 3148933"/>
                <a:gd name="connsiteY3" fmla="*/ 764779 h 764779"/>
                <a:gd name="connsiteX4" fmla="*/ 25818 w 3148933"/>
                <a:gd name="connsiteY4" fmla="*/ 699551 h 764779"/>
                <a:gd name="connsiteX5" fmla="*/ 537001 w 3148933"/>
                <a:gd name="connsiteY5" fmla="*/ 1127 h 764779"/>
                <a:gd name="connsiteX6" fmla="*/ 538786 w 3148933"/>
                <a:gd name="connsiteY6" fmla="*/ 0 h 764779"/>
                <a:gd name="connsiteX0" fmla="*/ 538786 w 3148933"/>
                <a:gd name="connsiteY0" fmla="*/ 0 h 764779"/>
                <a:gd name="connsiteX1" fmla="*/ 3148933 w 3148933"/>
                <a:gd name="connsiteY1" fmla="*/ 0 h 764779"/>
                <a:gd name="connsiteX2" fmla="*/ 3148933 w 3148933"/>
                <a:gd name="connsiteY2" fmla="*/ 764779 h 764779"/>
                <a:gd name="connsiteX3" fmla="*/ 0 w 3148933"/>
                <a:gd name="connsiteY3" fmla="*/ 764779 h 764779"/>
                <a:gd name="connsiteX4" fmla="*/ 25818 w 3148933"/>
                <a:gd name="connsiteY4" fmla="*/ 699551 h 764779"/>
                <a:gd name="connsiteX5" fmla="*/ 537001 w 3148933"/>
                <a:gd name="connsiteY5" fmla="*/ 1127 h 764779"/>
                <a:gd name="connsiteX6" fmla="*/ 538786 w 3148933"/>
                <a:gd name="connsiteY6" fmla="*/ 0 h 764779"/>
                <a:gd name="connsiteX0" fmla="*/ 591102 w 3148933"/>
                <a:gd name="connsiteY0" fmla="*/ 0 h 764779"/>
                <a:gd name="connsiteX1" fmla="*/ 3148933 w 3148933"/>
                <a:gd name="connsiteY1" fmla="*/ 0 h 764779"/>
                <a:gd name="connsiteX2" fmla="*/ 3148933 w 3148933"/>
                <a:gd name="connsiteY2" fmla="*/ 764779 h 764779"/>
                <a:gd name="connsiteX3" fmla="*/ 0 w 3148933"/>
                <a:gd name="connsiteY3" fmla="*/ 764779 h 764779"/>
                <a:gd name="connsiteX4" fmla="*/ 25818 w 3148933"/>
                <a:gd name="connsiteY4" fmla="*/ 699551 h 764779"/>
                <a:gd name="connsiteX5" fmla="*/ 537001 w 3148933"/>
                <a:gd name="connsiteY5" fmla="*/ 1127 h 764779"/>
                <a:gd name="connsiteX6" fmla="*/ 591102 w 3148933"/>
                <a:gd name="connsiteY6" fmla="*/ 0 h 764779"/>
                <a:gd name="connsiteX0" fmla="*/ 71317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147889 w 3271004"/>
                <a:gd name="connsiteY4" fmla="*/ 699551 h 764779"/>
                <a:gd name="connsiteX5" fmla="*/ 659072 w 3271004"/>
                <a:gd name="connsiteY5" fmla="*/ 1127 h 764779"/>
                <a:gd name="connsiteX6" fmla="*/ 713173 w 3271004"/>
                <a:gd name="connsiteY6" fmla="*/ 0 h 764779"/>
                <a:gd name="connsiteX0" fmla="*/ 71317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659072 w 3271004"/>
                <a:gd name="connsiteY4" fmla="*/ 1127 h 764779"/>
                <a:gd name="connsiteX5" fmla="*/ 713173 w 3271004"/>
                <a:gd name="connsiteY5" fmla="*/ 0 h 764779"/>
                <a:gd name="connsiteX0" fmla="*/ 71317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71317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238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238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238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2389 h 764779"/>
                <a:gd name="connsiteX4" fmla="*/ 630963 w 3271004"/>
                <a:gd name="connsiteY4" fmla="*/ 0 h 764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004" h="764779">
                  <a:moveTo>
                    <a:pt x="630963" y="0"/>
                  </a:moveTo>
                  <a:lnTo>
                    <a:pt x="3271004" y="0"/>
                  </a:lnTo>
                  <a:lnTo>
                    <a:pt x="3271004" y="764779"/>
                  </a:lnTo>
                  <a:lnTo>
                    <a:pt x="0" y="762389"/>
                  </a:lnTo>
                  <a:cubicBezTo>
                    <a:pt x="133094" y="507464"/>
                    <a:pt x="345905" y="216688"/>
                    <a:pt x="630963"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 name="Picture 4">
            <a:extLst>
              <a:ext uri="{FF2B5EF4-FFF2-40B4-BE49-F238E27FC236}">
                <a16:creationId xmlns:a16="http://schemas.microsoft.com/office/drawing/2014/main" id="{2ABC879C-945C-41C5-BE1D-63A295F60637}"/>
              </a:ext>
            </a:extLst>
          </p:cNvPr>
          <p:cNvPicPr>
            <a:picLocks noChangeAspect="1"/>
          </p:cNvPicPr>
          <p:nvPr userDrawn="1"/>
        </p:nvPicPr>
        <p:blipFill>
          <a:blip r:embed="rId2"/>
          <a:stretch>
            <a:fillRect/>
          </a:stretch>
        </p:blipFill>
        <p:spPr>
          <a:xfrm>
            <a:off x="9780320" y="158704"/>
            <a:ext cx="2006347" cy="500246"/>
          </a:xfrm>
          <a:prstGeom prst="rect">
            <a:avLst/>
          </a:prstGeom>
        </p:spPr>
      </p:pic>
      <p:cxnSp>
        <p:nvCxnSpPr>
          <p:cNvPr id="12" name="Straight Connector 11">
            <a:extLst>
              <a:ext uri="{FF2B5EF4-FFF2-40B4-BE49-F238E27FC236}">
                <a16:creationId xmlns:a16="http://schemas.microsoft.com/office/drawing/2014/main" id="{AF1872AF-B4B9-424C-9B33-D2CF17206143}"/>
              </a:ext>
            </a:extLst>
          </p:cNvPr>
          <p:cNvCxnSpPr>
            <a:cxnSpLocks/>
            <a:endCxn id="4" idx="2"/>
          </p:cNvCxnSpPr>
          <p:nvPr userDrawn="1"/>
        </p:nvCxnSpPr>
        <p:spPr>
          <a:xfrm>
            <a:off x="9065419" y="762000"/>
            <a:ext cx="3126581" cy="0"/>
          </a:xfrm>
          <a:prstGeom prst="line">
            <a:avLst/>
          </a:prstGeom>
          <a:ln>
            <a:solidFill>
              <a:srgbClr val="222C6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6DD5306E-D1E3-4B59-A719-2F333CC9464D}"/>
              </a:ext>
            </a:extLst>
          </p:cNvPr>
          <p:cNvSpPr>
            <a:spLocks noGrp="1"/>
          </p:cNvSpPr>
          <p:nvPr>
            <p:ph type="title"/>
          </p:nvPr>
        </p:nvSpPr>
        <p:spPr>
          <a:xfrm>
            <a:off x="130827" y="1"/>
            <a:ext cx="8934592" cy="658950"/>
          </a:xfrm>
        </p:spPr>
        <p:txBody>
          <a:bodyPr/>
          <a:lstStyle>
            <a:lvl1pPr>
              <a:defRPr sz="4000">
                <a:solidFill>
                  <a:schemeClr val="bg1"/>
                </a:solidFill>
              </a:defRPr>
            </a:lvl1pPr>
          </a:lstStyle>
          <a:p>
            <a:r>
              <a:rPr lang="en-US"/>
              <a:t>Click to edit Master title style</a:t>
            </a:r>
          </a:p>
        </p:txBody>
      </p:sp>
    </p:spTree>
    <p:extLst>
      <p:ext uri="{BB962C8B-B14F-4D97-AF65-F5344CB8AC3E}">
        <p14:creationId xmlns:p14="http://schemas.microsoft.com/office/powerpoint/2010/main" val="227356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 Dar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56661B2-D66D-431C-8835-55B01EFCE39D}"/>
              </a:ext>
            </a:extLst>
          </p:cNvPr>
          <p:cNvGrpSpPr/>
          <p:nvPr userDrawn="1"/>
        </p:nvGrpSpPr>
        <p:grpSpPr>
          <a:xfrm>
            <a:off x="0" y="0"/>
            <a:ext cx="12192000" cy="762000"/>
            <a:chOff x="0" y="0"/>
            <a:chExt cx="12192000" cy="762000"/>
          </a:xfrm>
        </p:grpSpPr>
        <p:sp>
          <p:nvSpPr>
            <p:cNvPr id="3" name="Rectangle 2">
              <a:extLst>
                <a:ext uri="{FF2B5EF4-FFF2-40B4-BE49-F238E27FC236}">
                  <a16:creationId xmlns:a16="http://schemas.microsoft.com/office/drawing/2014/main" id="{36174838-B13A-46F3-BBEA-F10DF7D874D6}"/>
                </a:ext>
              </a:extLst>
            </p:cNvPr>
            <p:cNvSpPr/>
            <p:nvPr userDrawn="1"/>
          </p:nvSpPr>
          <p:spPr bwMode="auto">
            <a:xfrm>
              <a:off x="0" y="0"/>
              <a:ext cx="11222182" cy="762000"/>
            </a:xfrm>
            <a:prstGeom prst="rect">
              <a:avLst/>
            </a:prstGeom>
            <a:solidFill>
              <a:schemeClr val="tx2"/>
            </a:solidFill>
            <a:ln>
              <a:solidFill>
                <a:srgbClr val="222C6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Freeform: Shape 3">
              <a:extLst>
                <a:ext uri="{FF2B5EF4-FFF2-40B4-BE49-F238E27FC236}">
                  <a16:creationId xmlns:a16="http://schemas.microsoft.com/office/drawing/2014/main" id="{8361BB6A-792B-43BB-B916-B3A953BCD9E6}"/>
                </a:ext>
              </a:extLst>
            </p:cNvPr>
            <p:cNvSpPr/>
            <p:nvPr userDrawn="1"/>
          </p:nvSpPr>
          <p:spPr bwMode="auto">
            <a:xfrm>
              <a:off x="9065419" y="1"/>
              <a:ext cx="3126581" cy="761999"/>
            </a:xfrm>
            <a:custGeom>
              <a:avLst/>
              <a:gdLst>
                <a:gd name="connsiteX0" fmla="*/ 518856 w 3129003"/>
                <a:gd name="connsiteY0" fmla="*/ 0 h 764779"/>
                <a:gd name="connsiteX1" fmla="*/ 3129003 w 3129003"/>
                <a:gd name="connsiteY1" fmla="*/ 0 h 764779"/>
                <a:gd name="connsiteX2" fmla="*/ 3129003 w 3129003"/>
                <a:gd name="connsiteY2" fmla="*/ 764779 h 764779"/>
                <a:gd name="connsiteX3" fmla="*/ 0 w 3129003"/>
                <a:gd name="connsiteY3" fmla="*/ 764779 h 764779"/>
                <a:gd name="connsiteX4" fmla="*/ 5888 w 3129003"/>
                <a:gd name="connsiteY4" fmla="*/ 699551 h 764779"/>
                <a:gd name="connsiteX5" fmla="*/ 517071 w 3129003"/>
                <a:gd name="connsiteY5" fmla="*/ 1127 h 764779"/>
                <a:gd name="connsiteX0" fmla="*/ 518856 w 3129003"/>
                <a:gd name="connsiteY0" fmla="*/ 0 h 764779"/>
                <a:gd name="connsiteX1" fmla="*/ 3129003 w 3129003"/>
                <a:gd name="connsiteY1" fmla="*/ 0 h 764779"/>
                <a:gd name="connsiteX2" fmla="*/ 3129003 w 3129003"/>
                <a:gd name="connsiteY2" fmla="*/ 764779 h 764779"/>
                <a:gd name="connsiteX3" fmla="*/ 0 w 3129003"/>
                <a:gd name="connsiteY3" fmla="*/ 764779 h 764779"/>
                <a:gd name="connsiteX4" fmla="*/ 5888 w 3129003"/>
                <a:gd name="connsiteY4" fmla="*/ 699551 h 764779"/>
                <a:gd name="connsiteX5" fmla="*/ 517071 w 3129003"/>
                <a:gd name="connsiteY5" fmla="*/ 1127 h 764779"/>
                <a:gd name="connsiteX6" fmla="*/ 518856 w 3129003"/>
                <a:gd name="connsiteY6" fmla="*/ 0 h 764779"/>
                <a:gd name="connsiteX0" fmla="*/ 538786 w 3148933"/>
                <a:gd name="connsiteY0" fmla="*/ 0 h 764779"/>
                <a:gd name="connsiteX1" fmla="*/ 3148933 w 3148933"/>
                <a:gd name="connsiteY1" fmla="*/ 0 h 764779"/>
                <a:gd name="connsiteX2" fmla="*/ 3148933 w 3148933"/>
                <a:gd name="connsiteY2" fmla="*/ 764779 h 764779"/>
                <a:gd name="connsiteX3" fmla="*/ 0 w 3148933"/>
                <a:gd name="connsiteY3" fmla="*/ 764779 h 764779"/>
                <a:gd name="connsiteX4" fmla="*/ 25818 w 3148933"/>
                <a:gd name="connsiteY4" fmla="*/ 699551 h 764779"/>
                <a:gd name="connsiteX5" fmla="*/ 537001 w 3148933"/>
                <a:gd name="connsiteY5" fmla="*/ 1127 h 764779"/>
                <a:gd name="connsiteX6" fmla="*/ 538786 w 3148933"/>
                <a:gd name="connsiteY6" fmla="*/ 0 h 764779"/>
                <a:gd name="connsiteX0" fmla="*/ 538786 w 3148933"/>
                <a:gd name="connsiteY0" fmla="*/ 0 h 764779"/>
                <a:gd name="connsiteX1" fmla="*/ 3148933 w 3148933"/>
                <a:gd name="connsiteY1" fmla="*/ 0 h 764779"/>
                <a:gd name="connsiteX2" fmla="*/ 3148933 w 3148933"/>
                <a:gd name="connsiteY2" fmla="*/ 764779 h 764779"/>
                <a:gd name="connsiteX3" fmla="*/ 0 w 3148933"/>
                <a:gd name="connsiteY3" fmla="*/ 764779 h 764779"/>
                <a:gd name="connsiteX4" fmla="*/ 25818 w 3148933"/>
                <a:gd name="connsiteY4" fmla="*/ 699551 h 764779"/>
                <a:gd name="connsiteX5" fmla="*/ 537001 w 3148933"/>
                <a:gd name="connsiteY5" fmla="*/ 1127 h 764779"/>
                <a:gd name="connsiteX6" fmla="*/ 538786 w 3148933"/>
                <a:gd name="connsiteY6" fmla="*/ 0 h 764779"/>
                <a:gd name="connsiteX0" fmla="*/ 591102 w 3148933"/>
                <a:gd name="connsiteY0" fmla="*/ 0 h 764779"/>
                <a:gd name="connsiteX1" fmla="*/ 3148933 w 3148933"/>
                <a:gd name="connsiteY1" fmla="*/ 0 h 764779"/>
                <a:gd name="connsiteX2" fmla="*/ 3148933 w 3148933"/>
                <a:gd name="connsiteY2" fmla="*/ 764779 h 764779"/>
                <a:gd name="connsiteX3" fmla="*/ 0 w 3148933"/>
                <a:gd name="connsiteY3" fmla="*/ 764779 h 764779"/>
                <a:gd name="connsiteX4" fmla="*/ 25818 w 3148933"/>
                <a:gd name="connsiteY4" fmla="*/ 699551 h 764779"/>
                <a:gd name="connsiteX5" fmla="*/ 537001 w 3148933"/>
                <a:gd name="connsiteY5" fmla="*/ 1127 h 764779"/>
                <a:gd name="connsiteX6" fmla="*/ 591102 w 3148933"/>
                <a:gd name="connsiteY6" fmla="*/ 0 h 764779"/>
                <a:gd name="connsiteX0" fmla="*/ 71317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147889 w 3271004"/>
                <a:gd name="connsiteY4" fmla="*/ 699551 h 764779"/>
                <a:gd name="connsiteX5" fmla="*/ 659072 w 3271004"/>
                <a:gd name="connsiteY5" fmla="*/ 1127 h 764779"/>
                <a:gd name="connsiteX6" fmla="*/ 713173 w 3271004"/>
                <a:gd name="connsiteY6" fmla="*/ 0 h 764779"/>
                <a:gd name="connsiteX0" fmla="*/ 71317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659072 w 3271004"/>
                <a:gd name="connsiteY4" fmla="*/ 1127 h 764779"/>
                <a:gd name="connsiteX5" fmla="*/ 713173 w 3271004"/>
                <a:gd name="connsiteY5" fmla="*/ 0 h 764779"/>
                <a:gd name="connsiteX0" fmla="*/ 71317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71317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477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238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238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2389 h 764779"/>
                <a:gd name="connsiteX4" fmla="*/ 630963 w 3271004"/>
                <a:gd name="connsiteY4" fmla="*/ 0 h 764779"/>
                <a:gd name="connsiteX0" fmla="*/ 630963 w 3271004"/>
                <a:gd name="connsiteY0" fmla="*/ 0 h 764779"/>
                <a:gd name="connsiteX1" fmla="*/ 3271004 w 3271004"/>
                <a:gd name="connsiteY1" fmla="*/ 0 h 764779"/>
                <a:gd name="connsiteX2" fmla="*/ 3271004 w 3271004"/>
                <a:gd name="connsiteY2" fmla="*/ 764779 h 764779"/>
                <a:gd name="connsiteX3" fmla="*/ 0 w 3271004"/>
                <a:gd name="connsiteY3" fmla="*/ 762389 h 764779"/>
                <a:gd name="connsiteX4" fmla="*/ 630963 w 3271004"/>
                <a:gd name="connsiteY4" fmla="*/ 0 h 764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004" h="764779">
                  <a:moveTo>
                    <a:pt x="630963" y="0"/>
                  </a:moveTo>
                  <a:lnTo>
                    <a:pt x="3271004" y="0"/>
                  </a:lnTo>
                  <a:lnTo>
                    <a:pt x="3271004" y="764779"/>
                  </a:lnTo>
                  <a:lnTo>
                    <a:pt x="0" y="762389"/>
                  </a:lnTo>
                  <a:cubicBezTo>
                    <a:pt x="133094" y="507464"/>
                    <a:pt x="345905" y="216688"/>
                    <a:pt x="630963"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 name="Picture 4">
            <a:extLst>
              <a:ext uri="{FF2B5EF4-FFF2-40B4-BE49-F238E27FC236}">
                <a16:creationId xmlns:a16="http://schemas.microsoft.com/office/drawing/2014/main" id="{2ABC879C-945C-41C5-BE1D-63A295F60637}"/>
              </a:ext>
            </a:extLst>
          </p:cNvPr>
          <p:cNvPicPr>
            <a:picLocks noChangeAspect="1"/>
          </p:cNvPicPr>
          <p:nvPr userDrawn="1"/>
        </p:nvPicPr>
        <p:blipFill>
          <a:blip r:embed="rId2"/>
          <a:stretch>
            <a:fillRect/>
          </a:stretch>
        </p:blipFill>
        <p:spPr>
          <a:xfrm>
            <a:off x="9780320" y="158704"/>
            <a:ext cx="2006347" cy="500246"/>
          </a:xfrm>
          <a:prstGeom prst="rect">
            <a:avLst/>
          </a:prstGeom>
        </p:spPr>
      </p:pic>
      <p:cxnSp>
        <p:nvCxnSpPr>
          <p:cNvPr id="12" name="Straight Connector 11">
            <a:extLst>
              <a:ext uri="{FF2B5EF4-FFF2-40B4-BE49-F238E27FC236}">
                <a16:creationId xmlns:a16="http://schemas.microsoft.com/office/drawing/2014/main" id="{AF1872AF-B4B9-424C-9B33-D2CF17206143}"/>
              </a:ext>
            </a:extLst>
          </p:cNvPr>
          <p:cNvCxnSpPr>
            <a:cxnSpLocks/>
            <a:endCxn id="4" idx="2"/>
          </p:cNvCxnSpPr>
          <p:nvPr userDrawn="1"/>
        </p:nvCxnSpPr>
        <p:spPr>
          <a:xfrm>
            <a:off x="9065419" y="762000"/>
            <a:ext cx="3126581"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6062" y="1753766"/>
            <a:ext cx="5760720" cy="4807583"/>
          </a:xfrm>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0" hasCustomPrompt="1"/>
          </p:nvPr>
        </p:nvSpPr>
        <p:spPr>
          <a:xfrm>
            <a:off x="206062" y="1105126"/>
            <a:ext cx="11746589" cy="406400"/>
          </a:xfrm>
        </p:spPr>
        <p:txBody>
          <a:bodyPr>
            <a:noAutofit/>
          </a:bodyPr>
          <a:lstStyle>
            <a:lvl1pPr marL="0" indent="0" algn="ctr">
              <a:lnSpc>
                <a:spcPct val="86000"/>
              </a:lnSpc>
              <a:spcBef>
                <a:spcPts val="0"/>
              </a:spcBef>
              <a:buNone/>
              <a:defRPr sz="3200" baseline="0"/>
            </a:lvl1pPr>
          </a:lstStyle>
          <a:p>
            <a:pPr lvl="0"/>
            <a:r>
              <a:rPr lang="en-US"/>
              <a:t>Click here to edit subtitle</a:t>
            </a:r>
          </a:p>
        </p:txBody>
      </p:sp>
      <p:sp>
        <p:nvSpPr>
          <p:cNvPr id="6" name="Content Placeholder 2">
            <a:extLst>
              <a:ext uri="{FF2B5EF4-FFF2-40B4-BE49-F238E27FC236}">
                <a16:creationId xmlns:a16="http://schemas.microsoft.com/office/drawing/2014/main" id="{200D737F-FBF2-4DB1-8850-E5BAB2D9801F}"/>
              </a:ext>
            </a:extLst>
          </p:cNvPr>
          <p:cNvSpPr>
            <a:spLocks noGrp="1"/>
          </p:cNvSpPr>
          <p:nvPr>
            <p:ph idx="11"/>
          </p:nvPr>
        </p:nvSpPr>
        <p:spPr>
          <a:xfrm>
            <a:off x="6220495" y="1753765"/>
            <a:ext cx="5760720" cy="4807583"/>
          </a:xfrm>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518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6062" y="1014414"/>
            <a:ext cx="5760720" cy="5546936"/>
          </a:xfrm>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200D737F-FBF2-4DB1-8850-E5BAB2D9801F}"/>
              </a:ext>
            </a:extLst>
          </p:cNvPr>
          <p:cNvSpPr>
            <a:spLocks noGrp="1"/>
          </p:cNvSpPr>
          <p:nvPr>
            <p:ph idx="11"/>
          </p:nvPr>
        </p:nvSpPr>
        <p:spPr>
          <a:xfrm>
            <a:off x="6220495" y="1014413"/>
            <a:ext cx="5760720" cy="5546936"/>
          </a:xfrm>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055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697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0" hasCustomPrompt="1"/>
          </p:nvPr>
        </p:nvSpPr>
        <p:spPr>
          <a:xfrm>
            <a:off x="335360" y="1196752"/>
            <a:ext cx="11617291" cy="406400"/>
          </a:xfrm>
        </p:spPr>
        <p:txBody>
          <a:bodyPr>
            <a:normAutofit/>
          </a:bodyPr>
          <a:lstStyle>
            <a:lvl1pPr marL="0" indent="0" algn="ctr">
              <a:lnSpc>
                <a:spcPct val="86000"/>
              </a:lnSpc>
              <a:spcBef>
                <a:spcPts val="0"/>
              </a:spcBef>
              <a:buNone/>
              <a:defRPr sz="1350" baseline="0"/>
            </a:lvl1pPr>
          </a:lstStyle>
          <a:p>
            <a:pPr lvl="0"/>
            <a:r>
              <a:rPr lang="en-US"/>
              <a:t>Click here to edit subtitle</a:t>
            </a:r>
          </a:p>
        </p:txBody>
      </p:sp>
    </p:spTree>
    <p:extLst>
      <p:ext uri="{BB962C8B-B14F-4D97-AF65-F5344CB8AC3E}">
        <p14:creationId xmlns:p14="http://schemas.microsoft.com/office/powerpoint/2010/main" val="367355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84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36986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7.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image" Target="../media/image9.png"/><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8.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6062" y="279964"/>
            <a:ext cx="11746589" cy="582922"/>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206062" y="1017432"/>
            <a:ext cx="11746589" cy="547191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5">
            <a:extLst>
              <a:ext uri="{FF2B5EF4-FFF2-40B4-BE49-F238E27FC236}">
                <a16:creationId xmlns:a16="http://schemas.microsoft.com/office/drawing/2014/main" id="{94240BE0-EADA-492E-A04F-2704A0158187}"/>
              </a:ext>
            </a:extLst>
          </p:cNvPr>
          <p:cNvSpPr txBox="1">
            <a:spLocks/>
          </p:cNvSpPr>
          <p:nvPr userDrawn="1"/>
        </p:nvSpPr>
        <p:spPr>
          <a:xfrm>
            <a:off x="11421640" y="6628483"/>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15" name="Footer Placeholder 1">
            <a:extLst>
              <a:ext uri="{FF2B5EF4-FFF2-40B4-BE49-F238E27FC236}">
                <a16:creationId xmlns:a16="http://schemas.microsoft.com/office/drawing/2014/main" id="{AE28DD97-5211-4DA7-9029-8F2B459E62E1}"/>
              </a:ext>
            </a:extLst>
          </p:cNvPr>
          <p:cNvSpPr>
            <a:spLocks noGrp="1"/>
          </p:cNvSpPr>
          <p:nvPr>
            <p:ph type="ftr" sz="quarter" idx="3"/>
          </p:nvPr>
        </p:nvSpPr>
        <p:spPr>
          <a:xfrm>
            <a:off x="2665286" y="6615871"/>
            <a:ext cx="8951457"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16" name="Picture 15">
            <a:extLst>
              <a:ext uri="{FF2B5EF4-FFF2-40B4-BE49-F238E27FC236}">
                <a16:creationId xmlns:a16="http://schemas.microsoft.com/office/drawing/2014/main" id="{17D9DC54-A4BC-439A-A0D0-046EB4688CD2}"/>
              </a:ext>
            </a:extLst>
          </p:cNvPr>
          <p:cNvPicPr>
            <a:picLocks noChangeAspect="1"/>
          </p:cNvPicPr>
          <p:nvPr userDrawn="1"/>
        </p:nvPicPr>
        <p:blipFill>
          <a:blip r:embed="rId15"/>
          <a:stretch>
            <a:fillRect/>
          </a:stretch>
        </p:blipFill>
        <p:spPr>
          <a:xfrm>
            <a:off x="206062" y="6578036"/>
            <a:ext cx="2231234" cy="264832"/>
          </a:xfrm>
          <a:prstGeom prst="rect">
            <a:avLst/>
          </a:prstGeom>
        </p:spPr>
      </p:pic>
      <p:cxnSp>
        <p:nvCxnSpPr>
          <p:cNvPr id="5" name="Straight Connector 4">
            <a:extLst>
              <a:ext uri="{FF2B5EF4-FFF2-40B4-BE49-F238E27FC236}">
                <a16:creationId xmlns:a16="http://schemas.microsoft.com/office/drawing/2014/main" id="{C1046B74-75FD-4DE1-A4AC-E1AAE18BBF41}"/>
              </a:ext>
            </a:extLst>
          </p:cNvPr>
          <p:cNvCxnSpPr/>
          <p:nvPr userDrawn="1"/>
        </p:nvCxnSpPr>
        <p:spPr>
          <a:xfrm>
            <a:off x="206062" y="927281"/>
            <a:ext cx="11746589" cy="0"/>
          </a:xfrm>
          <a:prstGeom prst="line">
            <a:avLst/>
          </a:prstGeom>
          <a:ln w="28575">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0378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789" r:id="rId4"/>
    <p:sldLayoutId id="2147483790" r:id="rId5"/>
    <p:sldLayoutId id="2147483670" r:id="rId6"/>
    <p:sldLayoutId id="2147483671" r:id="rId7"/>
    <p:sldLayoutId id="2147483672" r:id="rId8"/>
    <p:sldLayoutId id="2147483673" r:id="rId9"/>
    <p:sldLayoutId id="2147483674" r:id="rId10"/>
    <p:sldLayoutId id="2147483675" r:id="rId11"/>
    <p:sldLayoutId id="2147483676" r:id="rId12"/>
    <p:sldLayoutId id="2147483818" r:id="rId13"/>
  </p:sldLayoutIdLst>
  <p:txStyles>
    <p:title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p:titleStyle>
    <p:bodyStyle>
      <a:lvl1pPr marL="171446" indent="-171446" algn="l" defTabSz="914378" rtl="0" eaLnBrk="1" latinLnBrk="0" hangingPunct="1">
        <a:spcBef>
          <a:spcPct val="20000"/>
        </a:spcBef>
        <a:buClr>
          <a:schemeClr val="accent1"/>
        </a:buClr>
        <a:buFont typeface="Arial" panose="020B0604020202020204" pitchFamily="34" charset="0"/>
        <a:buChar char="•"/>
        <a:defRPr sz="2800" kern="800" spc="-10">
          <a:solidFill>
            <a:schemeClr val="tx1"/>
          </a:solidFill>
          <a:latin typeface="+mn-lt"/>
          <a:ea typeface="+mn-ea"/>
          <a:cs typeface="+mn-cs"/>
        </a:defRPr>
      </a:lvl1pPr>
      <a:lvl2pPr marL="344480" indent="-173034" algn="l" defTabSz="914378" rtl="0" eaLnBrk="1" latinLnBrk="0" hangingPunct="1">
        <a:spcBef>
          <a:spcPct val="20000"/>
        </a:spcBef>
        <a:buClr>
          <a:schemeClr val="accent1"/>
        </a:buClr>
        <a:buFont typeface="Arial" panose="020B0604020202020204" pitchFamily="34" charset="0"/>
        <a:buChar char="–"/>
        <a:defRPr sz="2400" kern="800">
          <a:solidFill>
            <a:schemeClr val="tx1"/>
          </a:solidFill>
          <a:latin typeface="+mn-lt"/>
          <a:ea typeface="+mn-ea"/>
          <a:cs typeface="+mn-cs"/>
        </a:defRPr>
      </a:lvl2pPr>
      <a:lvl3pPr marL="515925" indent="-171446" algn="l" defTabSz="914378" rtl="0" eaLnBrk="1" latinLnBrk="0" hangingPunct="1">
        <a:spcBef>
          <a:spcPct val="20000"/>
        </a:spcBef>
        <a:buClr>
          <a:schemeClr val="accent1"/>
        </a:buClr>
        <a:buFont typeface="Arial" panose="020B0604020202020204" pitchFamily="34" charset="0"/>
        <a:buChar char="•"/>
        <a:defRPr sz="2000" kern="800">
          <a:solidFill>
            <a:schemeClr val="tx1"/>
          </a:solidFill>
          <a:latin typeface="+mn-lt"/>
          <a:ea typeface="+mn-ea"/>
          <a:cs typeface="+mn-cs"/>
        </a:defRPr>
      </a:lvl3pPr>
      <a:lvl4pPr marL="687371" indent="-171446" algn="l" defTabSz="914378" rtl="0" eaLnBrk="1" latinLnBrk="0" hangingPunct="1">
        <a:spcBef>
          <a:spcPct val="20000"/>
        </a:spcBef>
        <a:buClr>
          <a:schemeClr val="accent1"/>
        </a:buClr>
        <a:buFont typeface="Arial" panose="020B0604020202020204" pitchFamily="34" charset="0"/>
        <a:buChar char="–"/>
        <a:defRPr sz="1800" kern="800">
          <a:solidFill>
            <a:schemeClr val="tx1"/>
          </a:solidFill>
          <a:latin typeface="+mn-lt"/>
          <a:ea typeface="+mn-ea"/>
          <a:cs typeface="+mn-cs"/>
        </a:defRPr>
      </a:lvl4pPr>
      <a:lvl5pPr marL="858817" indent="-171446" algn="l" defTabSz="914378"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20502"/>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765D33F-A874-457A-8BB6-233806FE7182}" type="slidenum">
              <a:rPr kumimoji="0" lang="en-GB" sz="1467" b="0" i="0" u="none" strike="noStrike" kern="1200" cap="none" spc="0" normalizeH="0" baseline="0" noProof="0" smtClean="0">
                <a:ln>
                  <a:noFill/>
                </a:ln>
                <a:solidFill>
                  <a:srgbClr val="00148C"/>
                </a:solidFill>
                <a:effectLst/>
                <a:uLnTx/>
                <a:uFillTx/>
                <a:latin typeface="Arial"/>
                <a:ea typeface="ＭＳ Ｐゴシック"/>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467" b="0" i="0" u="none" strike="noStrike" kern="1200" cap="none" spc="0" normalizeH="0" baseline="0" noProof="0">
              <a:ln>
                <a:noFill/>
              </a:ln>
              <a:solidFill>
                <a:srgbClr val="00148C"/>
              </a:solidFill>
              <a:effectLst/>
              <a:uLnTx/>
              <a:uFillTx/>
              <a:latin typeface="Arial"/>
              <a:ea typeface="ＭＳ Ｐゴシック"/>
              <a:cs typeface="+mn-cs"/>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1" y="6320502"/>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67" b="0" i="0" u="none" strike="noStrike" kern="1200" cap="none" spc="0" normalizeH="0" baseline="0" noProof="0">
              <a:ln>
                <a:noFill/>
              </a:ln>
              <a:solidFill>
                <a:srgbClr val="00148C"/>
              </a:solidFill>
              <a:effectLst/>
              <a:uLnTx/>
              <a:uFillTx/>
              <a:latin typeface="Arial"/>
              <a:ea typeface="ＭＳ Ｐゴシック"/>
              <a:cs typeface="+mn-cs"/>
            </a:endParaRP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0374"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tab pos="1318651" algn="l"/>
              </a:tabLst>
              <a:defRPr/>
            </a:pPr>
            <a:r>
              <a:rPr kumimoji="0" lang="fr-FR" sz="1467" b="1" i="0" u="none" strike="noStrike" kern="1200" cap="none" spc="0" normalizeH="0" baseline="0" noProof="0">
                <a:ln>
                  <a:noFill/>
                </a:ln>
                <a:solidFill>
                  <a:srgbClr val="00148C"/>
                </a:solidFill>
                <a:effectLst/>
                <a:uLnTx/>
                <a:uFillTx/>
                <a:latin typeface="Arial"/>
                <a:ea typeface="ＭＳ Ｐゴシック"/>
                <a:cs typeface="+mn-cs"/>
              </a:rPr>
              <a:t>National Grid </a:t>
            </a:r>
          </a:p>
        </p:txBody>
      </p:sp>
    </p:spTree>
    <p:extLst>
      <p:ext uri="{BB962C8B-B14F-4D97-AF65-F5344CB8AC3E}">
        <p14:creationId xmlns:p14="http://schemas.microsoft.com/office/powerpoint/2010/main" val="3768803234"/>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Lst>
  <p:transition>
    <p:fade/>
  </p:transition>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5CB5B06-8C81-DA45-9348-9FF2EEBE8E7B}"/>
              </a:ext>
            </a:extLst>
          </p:cNvPr>
          <p:cNvSpPr/>
          <p:nvPr userDrawn="1"/>
        </p:nvSpPr>
        <p:spPr>
          <a:xfrm>
            <a:off x="-523875" y="238125"/>
            <a:ext cx="381000" cy="381000"/>
          </a:xfrm>
          <a:prstGeom prst="ellipse">
            <a:avLst/>
          </a:prstGeom>
          <a:solidFill>
            <a:srgbClr val="FF7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EA793139-9395-FC4C-A23D-2E1E840EDE9C}"/>
              </a:ext>
            </a:extLst>
          </p:cNvPr>
          <p:cNvSpPr/>
          <p:nvPr userDrawn="1"/>
        </p:nvSpPr>
        <p:spPr>
          <a:xfrm>
            <a:off x="-523875" y="695326"/>
            <a:ext cx="381000" cy="381000"/>
          </a:xfrm>
          <a:prstGeom prst="ellipse">
            <a:avLst/>
          </a:prstGeom>
          <a:solidFill>
            <a:srgbClr val="002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36EB3604-3D9B-6046-8209-EDC8718D72AA}"/>
              </a:ext>
            </a:extLst>
          </p:cNvPr>
          <p:cNvSpPr/>
          <p:nvPr userDrawn="1"/>
        </p:nvSpPr>
        <p:spPr>
          <a:xfrm>
            <a:off x="-523875" y="1152526"/>
            <a:ext cx="381000" cy="381000"/>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4A597F5-5D11-004B-80BA-7E9462DEED65}"/>
              </a:ext>
            </a:extLst>
          </p:cNvPr>
          <p:cNvSpPr/>
          <p:nvPr userDrawn="1"/>
        </p:nvSpPr>
        <p:spPr>
          <a:xfrm>
            <a:off x="-523875" y="1609725"/>
            <a:ext cx="381000" cy="3810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Graphic 11">
            <a:hlinkClick r:id="" action="ppaction://hlinkshowjump?jump=nextslide"/>
            <a:extLst>
              <a:ext uri="{FF2B5EF4-FFF2-40B4-BE49-F238E27FC236}">
                <a16:creationId xmlns:a16="http://schemas.microsoft.com/office/drawing/2014/main" id="{032392A4-1198-824C-B253-760561FB2EE1}"/>
              </a:ext>
            </a:extLst>
          </p:cNvPr>
          <p:cNvPicPr>
            <a:picLocks noChangeAspect="1"/>
          </p:cNvPicPr>
          <p:nvPr userDrawn="1"/>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11462856" y="6444197"/>
            <a:ext cx="216000" cy="216000"/>
          </a:xfrm>
          <a:prstGeom prst="rect">
            <a:avLst/>
          </a:prstGeom>
        </p:spPr>
      </p:pic>
      <p:pic>
        <p:nvPicPr>
          <p:cNvPr id="13" name="Graphic 12">
            <a:hlinkClick r:id="" action="ppaction://hlinkshowjump?jump=previousslide"/>
            <a:extLst>
              <a:ext uri="{FF2B5EF4-FFF2-40B4-BE49-F238E27FC236}">
                <a16:creationId xmlns:a16="http://schemas.microsoft.com/office/drawing/2014/main" id="{79C8AB22-FD1E-614B-A8F7-CF79F2351D87}"/>
              </a:ext>
            </a:extLst>
          </p:cNvPr>
          <p:cNvPicPr>
            <a:picLocks noChangeAspect="1"/>
          </p:cNvPicPr>
          <p:nvPr userDrawn="1"/>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rot="10800000">
            <a:off x="11206824" y="6444197"/>
            <a:ext cx="216000" cy="216000"/>
          </a:xfrm>
          <a:prstGeom prst="rect">
            <a:avLst/>
          </a:prstGeom>
        </p:spPr>
      </p:pic>
      <p:sp>
        <p:nvSpPr>
          <p:cNvPr id="14" name="TextBox 13">
            <a:extLst>
              <a:ext uri="{FF2B5EF4-FFF2-40B4-BE49-F238E27FC236}">
                <a16:creationId xmlns:a16="http://schemas.microsoft.com/office/drawing/2014/main" id="{6922C14F-ED0E-5E40-A8F4-389B25C85E82}"/>
              </a:ext>
            </a:extLst>
          </p:cNvPr>
          <p:cNvSpPr txBox="1"/>
          <p:nvPr userDrawn="1"/>
        </p:nvSpPr>
        <p:spPr>
          <a:xfrm>
            <a:off x="7331826" y="6444198"/>
            <a:ext cx="3566335" cy="246221"/>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1558A"/>
                </a:solidFill>
                <a:effectLst/>
                <a:uLnTx/>
                <a:uFillTx/>
                <a:latin typeface="Segoe UI" panose="020B0502040204020203" pitchFamily="34" charset="0"/>
                <a:ea typeface="+mn-ea"/>
                <a:cs typeface="Segoe UI" panose="020B0502040204020203" pitchFamily="34" charset="0"/>
              </a:rPr>
              <a:t>AZURE CLOUD MODERNIZATION: </a:t>
            </a:r>
            <a:r>
              <a:rPr kumimoji="0" lang="en-US" sz="1000" b="0" i="0" u="none" strike="noStrike" kern="1200" cap="none" spc="0" normalizeH="0" baseline="0" noProof="0">
                <a:ln>
                  <a:noFill/>
                </a:ln>
                <a:solidFill>
                  <a:srgbClr val="01558A"/>
                </a:solidFill>
                <a:effectLst/>
                <a:uLnTx/>
                <a:uFillTx/>
                <a:latin typeface="Segoe UI" panose="020B0502040204020203" pitchFamily="34" charset="0"/>
                <a:ea typeface="+mn-ea"/>
                <a:cs typeface="Segoe UI" panose="020B0502040204020203" pitchFamily="34" charset="0"/>
              </a:rPr>
              <a:t>PROGRAM KICK-OFF</a:t>
            </a:r>
            <a:endParaRPr kumimoji="0" lang="en-US" sz="1000" b="0" i="0" u="none" strike="noStrike" kern="1200" cap="none" spc="0" normalizeH="0" baseline="0" noProof="0">
              <a:ln>
                <a:noFill/>
              </a:ln>
              <a:solidFill>
                <a:prstClr val="white">
                  <a:lumMod val="50000"/>
                </a:prstClr>
              </a:solidFill>
              <a:effectLst/>
              <a:uLnTx/>
              <a:uFillTx/>
              <a:latin typeface="Segoe UI" panose="020B0502040204020203" pitchFamily="34" charset="0"/>
              <a:ea typeface="+mn-ea"/>
              <a:cs typeface="Segoe UI" panose="020B0502040204020203" pitchFamily="34" charset="0"/>
            </a:endParaRPr>
          </a:p>
        </p:txBody>
      </p:sp>
      <p:pic>
        <p:nvPicPr>
          <p:cNvPr id="1026" name="Picture 2" descr="Image result for microsoft logo transparent">
            <a:extLst>
              <a:ext uri="{FF2B5EF4-FFF2-40B4-BE49-F238E27FC236}">
                <a16:creationId xmlns:a16="http://schemas.microsoft.com/office/drawing/2014/main" id="{7641C55D-A36F-4752-8252-1AABAD7B40D3}"/>
              </a:ext>
            </a:extLst>
          </p:cNvPr>
          <p:cNvPicPr>
            <a:picLocks noChangeAspect="1" noChangeArrowheads="1"/>
          </p:cNvPicPr>
          <p:nvPr userDrawn="1"/>
        </p:nvPicPr>
        <p:blipFill>
          <a:blip r:embed="rId23" cstate="screen">
            <a:extLst>
              <a:ext uri="{28A0092B-C50C-407E-A947-70E740481C1C}">
                <a14:useLocalDpi xmlns:a14="http://schemas.microsoft.com/office/drawing/2010/main"/>
              </a:ext>
            </a:extLst>
          </a:blip>
          <a:srcRect/>
          <a:stretch>
            <a:fillRect/>
          </a:stretch>
        </p:blipFill>
        <p:spPr bwMode="auto">
          <a:xfrm>
            <a:off x="283545" y="6490911"/>
            <a:ext cx="711184" cy="15279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ED92972B-EDF2-1A43-AD0B-C91D53F422FC}"/>
              </a:ext>
            </a:extLst>
          </p:cNvPr>
          <p:cNvCxnSpPr/>
          <p:nvPr userDrawn="1"/>
        </p:nvCxnSpPr>
        <p:spPr>
          <a:xfrm>
            <a:off x="1118120" y="6433034"/>
            <a:ext cx="0" cy="271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8991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2" r:id="rId15"/>
    <p:sldLayoutId id="2147483813" r:id="rId16"/>
    <p:sldLayoutId id="2147483814" r:id="rId17"/>
    <p:sldLayoutId id="2147483815" r:id="rId18"/>
    <p:sldLayoutId id="2147483816" r:id="rId19"/>
  </p:sldLayoutIdLst>
  <p:transition spd="med">
    <p:fade/>
  </p:transition>
  <p:hf hdr="0" ftr="0" dt="0"/>
  <p:txStyles>
    <p:titleStyle>
      <a:lvl1pPr algn="l" defTabSz="91422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slideLayout" Target="../slideLayouts/slideLayout8.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s>
</file>

<file path=ppt/slides/_rels/slide12.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26" Type="http://schemas.openxmlformats.org/officeDocument/2006/relationships/tags" Target="../tags/tag70.xml"/><Relationship Id="rId3" Type="http://schemas.openxmlformats.org/officeDocument/2006/relationships/tags" Target="../tags/tag47.xml"/><Relationship Id="rId21" Type="http://schemas.openxmlformats.org/officeDocument/2006/relationships/tags" Target="../tags/tag65.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tags" Target="../tags/tag69.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tags" Target="../tags/tag64.xml"/><Relationship Id="rId29" Type="http://schemas.openxmlformats.org/officeDocument/2006/relationships/tags" Target="../tags/tag73.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24" Type="http://schemas.openxmlformats.org/officeDocument/2006/relationships/tags" Target="../tags/tag68.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tags" Target="../tags/tag67.xml"/><Relationship Id="rId28" Type="http://schemas.openxmlformats.org/officeDocument/2006/relationships/tags" Target="../tags/tag72.xml"/><Relationship Id="rId10" Type="http://schemas.openxmlformats.org/officeDocument/2006/relationships/tags" Target="../tags/tag54.xml"/><Relationship Id="rId19" Type="http://schemas.openxmlformats.org/officeDocument/2006/relationships/tags" Target="../tags/tag63.xml"/><Relationship Id="rId31" Type="http://schemas.openxmlformats.org/officeDocument/2006/relationships/slideLayout" Target="../slideLayouts/slideLayout8.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tags" Target="../tags/tag66.xml"/><Relationship Id="rId27" Type="http://schemas.openxmlformats.org/officeDocument/2006/relationships/tags" Target="../tags/tag71.xml"/><Relationship Id="rId30" Type="http://schemas.openxmlformats.org/officeDocument/2006/relationships/tags" Target="../tags/tag7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9ED2-0E5F-4834-9675-2DC023D0A9C0}"/>
              </a:ext>
            </a:extLst>
          </p:cNvPr>
          <p:cNvSpPr>
            <a:spLocks noGrp="1"/>
          </p:cNvSpPr>
          <p:nvPr>
            <p:ph type="title"/>
          </p:nvPr>
        </p:nvSpPr>
        <p:spPr>
          <a:xfrm>
            <a:off x="440260" y="1411818"/>
            <a:ext cx="6300173" cy="1157385"/>
          </a:xfrm>
        </p:spPr>
        <p:txBody>
          <a:bodyPr/>
          <a:lstStyle/>
          <a:p>
            <a:r>
              <a:rPr lang="en-US" dirty="0">
                <a:latin typeface="Calibri Light" panose="020F0302020204030204" pitchFamily="34" charset="0"/>
                <a:cs typeface="Calibri Light" panose="020F0302020204030204" pitchFamily="34" charset="0"/>
              </a:rPr>
              <a:t>Cloud Strategy</a:t>
            </a:r>
          </a:p>
        </p:txBody>
      </p:sp>
      <p:sp>
        <p:nvSpPr>
          <p:cNvPr id="6" name="Text Placeholder 2">
            <a:extLst>
              <a:ext uri="{FF2B5EF4-FFF2-40B4-BE49-F238E27FC236}">
                <a16:creationId xmlns:a16="http://schemas.microsoft.com/office/drawing/2014/main" id="{18A3EA13-EAAD-4F9C-AA15-8065413FFBFF}"/>
              </a:ext>
            </a:extLst>
          </p:cNvPr>
          <p:cNvSpPr>
            <a:spLocks noGrp="1"/>
          </p:cNvSpPr>
          <p:nvPr>
            <p:ph type="body" sz="quarter" idx="10"/>
          </p:nvPr>
        </p:nvSpPr>
        <p:spPr>
          <a:xfrm>
            <a:off x="440260" y="3520150"/>
            <a:ext cx="5378452" cy="1107996"/>
          </a:xfrm>
        </p:spPr>
        <p:txBody>
          <a:bodyPr/>
          <a:lstStyle/>
          <a:p>
            <a:r>
              <a:rPr lang="en-US" b="0"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Enterprise Architecture Team</a:t>
            </a:r>
          </a:p>
          <a:p>
            <a:r>
              <a:rPr lang="en-US" dirty="0">
                <a:latin typeface="Calibri Light" panose="020F0302020204030204" pitchFamily="34" charset="0"/>
                <a:cs typeface="Calibri Light" panose="020F0302020204030204" pitchFamily="34" charset="0"/>
              </a:rPr>
              <a:t>Ajay Patel</a:t>
            </a:r>
          </a:p>
        </p:txBody>
      </p:sp>
    </p:spTree>
    <p:extLst>
      <p:ext uri="{BB962C8B-B14F-4D97-AF65-F5344CB8AC3E}">
        <p14:creationId xmlns:p14="http://schemas.microsoft.com/office/powerpoint/2010/main" val="361396085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71BD0-BAA6-425C-9D3D-D5F868E7BD41}"/>
              </a:ext>
            </a:extLst>
          </p:cNvPr>
          <p:cNvPicPr>
            <a:picLocks noChangeAspect="1"/>
          </p:cNvPicPr>
          <p:nvPr/>
        </p:nvPicPr>
        <p:blipFill>
          <a:blip r:embed="rId3"/>
          <a:stretch>
            <a:fillRect/>
          </a:stretch>
        </p:blipFill>
        <p:spPr>
          <a:xfrm>
            <a:off x="0" y="935102"/>
            <a:ext cx="12192000" cy="1795271"/>
          </a:xfrm>
          <a:prstGeom prst="rect">
            <a:avLst/>
          </a:prstGeom>
        </p:spPr>
      </p:pic>
      <p:pic>
        <p:nvPicPr>
          <p:cNvPr id="10" name="Picture 9">
            <a:extLst>
              <a:ext uri="{FF2B5EF4-FFF2-40B4-BE49-F238E27FC236}">
                <a16:creationId xmlns:a16="http://schemas.microsoft.com/office/drawing/2014/main" id="{083534C1-28E3-4543-99FB-835001AD5669}"/>
              </a:ext>
            </a:extLst>
          </p:cNvPr>
          <p:cNvPicPr>
            <a:picLocks noChangeAspect="1"/>
          </p:cNvPicPr>
          <p:nvPr/>
        </p:nvPicPr>
        <p:blipFill>
          <a:blip r:embed="rId4"/>
          <a:stretch>
            <a:fillRect/>
          </a:stretch>
        </p:blipFill>
        <p:spPr>
          <a:xfrm>
            <a:off x="50406" y="2485813"/>
            <a:ext cx="12046740" cy="4342428"/>
          </a:xfrm>
          <a:prstGeom prst="rect">
            <a:avLst/>
          </a:prstGeom>
        </p:spPr>
      </p:pic>
      <p:sp>
        <p:nvSpPr>
          <p:cNvPr id="5" name="Title 1">
            <a:extLst>
              <a:ext uri="{FF2B5EF4-FFF2-40B4-BE49-F238E27FC236}">
                <a16:creationId xmlns:a16="http://schemas.microsoft.com/office/drawing/2014/main" id="{6B77DE92-F461-473A-AF67-390E4F982640}"/>
              </a:ext>
            </a:extLst>
          </p:cNvPr>
          <p:cNvSpPr txBox="1">
            <a:spLocks/>
          </p:cNvSpPr>
          <p:nvPr/>
        </p:nvSpPr>
        <p:spPr>
          <a:xfrm>
            <a:off x="148608" y="128436"/>
            <a:ext cx="9643977"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err="1"/>
              <a:t>CCoE</a:t>
            </a:r>
            <a:r>
              <a:rPr lang="en-US" dirty="0"/>
              <a:t> Roadmap</a:t>
            </a:r>
          </a:p>
        </p:txBody>
      </p:sp>
    </p:spTree>
    <p:extLst>
      <p:ext uri="{BB962C8B-B14F-4D97-AF65-F5344CB8AC3E}">
        <p14:creationId xmlns:p14="http://schemas.microsoft.com/office/powerpoint/2010/main" val="35543376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55B55B-666C-4B1F-838E-559D6942730A}"/>
              </a:ext>
            </a:extLst>
          </p:cNvPr>
          <p:cNvSpPr txBox="1">
            <a:spLocks/>
          </p:cNvSpPr>
          <p:nvPr/>
        </p:nvSpPr>
        <p:spPr>
          <a:xfrm>
            <a:off x="148608" y="128436"/>
            <a:ext cx="9643977"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GB" dirty="0"/>
              <a:t>Cloud PaaS Services Roadmap </a:t>
            </a:r>
            <a:endParaRPr lang="en-US" dirty="0"/>
          </a:p>
        </p:txBody>
      </p:sp>
      <p:sp>
        <p:nvSpPr>
          <p:cNvPr id="5" name="OTLSHAPE_SL_7c21b9d0849c4bca94c2f6458ca272ef_HeaderRectangle">
            <a:extLst>
              <a:ext uri="{FF2B5EF4-FFF2-40B4-BE49-F238E27FC236}">
                <a16:creationId xmlns:a16="http://schemas.microsoft.com/office/drawing/2014/main" id="{07A920AE-A44E-4258-9047-69B95F74C3B4}"/>
              </a:ext>
            </a:extLst>
          </p:cNvPr>
          <p:cNvSpPr/>
          <p:nvPr>
            <p:custDataLst>
              <p:tags r:id="rId1"/>
            </p:custDataLst>
          </p:nvPr>
        </p:nvSpPr>
        <p:spPr>
          <a:xfrm>
            <a:off x="592582" y="1665421"/>
            <a:ext cx="1314625" cy="1042427"/>
          </a:xfrm>
          <a:prstGeom prst="rect">
            <a:avLst/>
          </a:prstGeom>
          <a:solidFill>
            <a:schemeClr val="accent6">
              <a:lumMod val="60000"/>
              <a:lumOff val="40000"/>
              <a:alpha val="49804"/>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TLSHAPE_SL_7c21b9d0849c4bca94c2f6458ca272ef_BackgroundRectangle">
            <a:extLst>
              <a:ext uri="{FF2B5EF4-FFF2-40B4-BE49-F238E27FC236}">
                <a16:creationId xmlns:a16="http://schemas.microsoft.com/office/drawing/2014/main" id="{36D9379D-F327-4623-819C-7C419D700A46}"/>
              </a:ext>
            </a:extLst>
          </p:cNvPr>
          <p:cNvSpPr/>
          <p:nvPr>
            <p:custDataLst>
              <p:tags r:id="rId2"/>
            </p:custDataLst>
          </p:nvPr>
        </p:nvSpPr>
        <p:spPr>
          <a:xfrm>
            <a:off x="1907208" y="1674753"/>
            <a:ext cx="9482922" cy="1032527"/>
          </a:xfrm>
          <a:prstGeom prst="rect">
            <a:avLst/>
          </a:prstGeom>
          <a:solidFill>
            <a:schemeClr val="dk1">
              <a:alpha val="1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OTLSHAPE_TB_00000000000000000000000000000000_ScaleContainer">
            <a:extLst>
              <a:ext uri="{FF2B5EF4-FFF2-40B4-BE49-F238E27FC236}">
                <a16:creationId xmlns:a16="http://schemas.microsoft.com/office/drawing/2014/main" id="{F50BF158-507C-4475-9D62-4C806DA63464}"/>
              </a:ext>
            </a:extLst>
          </p:cNvPr>
          <p:cNvSpPr/>
          <p:nvPr>
            <p:custDataLst>
              <p:tags r:id="rId3"/>
            </p:custDataLst>
          </p:nvPr>
        </p:nvSpPr>
        <p:spPr>
          <a:xfrm>
            <a:off x="1907208" y="993123"/>
            <a:ext cx="9434708" cy="380901"/>
          </a:xfrm>
          <a:prstGeom prst="rect">
            <a:avLst/>
          </a:prstGeom>
          <a:solidFill>
            <a:schemeClr val="accent1">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OTLSHAPE_G_00000000000000000000000000000000_ShapeBelow0">
            <a:extLst>
              <a:ext uri="{FF2B5EF4-FFF2-40B4-BE49-F238E27FC236}">
                <a16:creationId xmlns:a16="http://schemas.microsoft.com/office/drawing/2014/main" id="{02E85FD7-AC07-4DEE-A5DC-F72AA9F95542}"/>
              </a:ext>
            </a:extLst>
          </p:cNvPr>
          <p:cNvCxnSpPr>
            <a:cxnSpLocks/>
          </p:cNvCxnSpPr>
          <p:nvPr>
            <p:custDataLst>
              <p:tags r:id="rId4"/>
            </p:custDataLst>
          </p:nvPr>
        </p:nvCxnSpPr>
        <p:spPr>
          <a:xfrm flipH="1">
            <a:off x="2719335" y="1082000"/>
            <a:ext cx="13176" cy="4967881"/>
          </a:xfrm>
          <a:prstGeom prst="line">
            <a:avLst/>
          </a:prstGeom>
          <a:ln w="8626" cap="flat" cmpd="sng" algn="ctr">
            <a:solidFill>
              <a:schemeClr val="dk1">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OTLSHAPE_G_00000000000000000000000000000000_ShapeBelow1">
            <a:extLst>
              <a:ext uri="{FF2B5EF4-FFF2-40B4-BE49-F238E27FC236}">
                <a16:creationId xmlns:a16="http://schemas.microsoft.com/office/drawing/2014/main" id="{CF53D9ED-9C44-4B3F-9434-973585AE9C95}"/>
              </a:ext>
            </a:extLst>
          </p:cNvPr>
          <p:cNvCxnSpPr>
            <a:cxnSpLocks/>
          </p:cNvCxnSpPr>
          <p:nvPr>
            <p:custDataLst>
              <p:tags r:id="rId5"/>
            </p:custDataLst>
          </p:nvPr>
        </p:nvCxnSpPr>
        <p:spPr>
          <a:xfrm>
            <a:off x="9070577" y="1456988"/>
            <a:ext cx="0" cy="4901229"/>
          </a:xfrm>
          <a:prstGeom prst="line">
            <a:avLst/>
          </a:prstGeom>
          <a:ln w="8626" cap="flat" cmpd="sng" algn="ctr">
            <a:solidFill>
              <a:schemeClr val="dk1">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OTLSHAPE_G_00000000000000000000000000000000_ShapeBelow2">
            <a:extLst>
              <a:ext uri="{FF2B5EF4-FFF2-40B4-BE49-F238E27FC236}">
                <a16:creationId xmlns:a16="http://schemas.microsoft.com/office/drawing/2014/main" id="{83DAE8C3-D310-45CA-A791-673C40A3686B}"/>
              </a:ext>
            </a:extLst>
          </p:cNvPr>
          <p:cNvCxnSpPr>
            <a:cxnSpLocks/>
          </p:cNvCxnSpPr>
          <p:nvPr>
            <p:custDataLst>
              <p:tags r:id="rId6"/>
            </p:custDataLst>
          </p:nvPr>
        </p:nvCxnSpPr>
        <p:spPr>
          <a:xfrm>
            <a:off x="10199308" y="1487745"/>
            <a:ext cx="77948" cy="4791193"/>
          </a:xfrm>
          <a:prstGeom prst="line">
            <a:avLst/>
          </a:prstGeom>
          <a:ln w="8626" cap="flat" cmpd="sng" algn="ctr">
            <a:solidFill>
              <a:schemeClr val="dk1">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TLSHAPE_SL_7c21b9d0849c4bca94c2f6458ca272ef_Header">
            <a:extLst>
              <a:ext uri="{FF2B5EF4-FFF2-40B4-BE49-F238E27FC236}">
                <a16:creationId xmlns:a16="http://schemas.microsoft.com/office/drawing/2014/main" id="{D5866957-8593-4E1C-9F6A-BE9E0BD2003E}"/>
              </a:ext>
            </a:extLst>
          </p:cNvPr>
          <p:cNvSpPr txBox="1"/>
          <p:nvPr>
            <p:custDataLst>
              <p:tags r:id="rId7"/>
            </p:custDataLst>
          </p:nvPr>
        </p:nvSpPr>
        <p:spPr>
          <a:xfrm>
            <a:off x="805491" y="1860215"/>
            <a:ext cx="909420" cy="700192"/>
          </a:xfrm>
          <a:prstGeom prst="rect">
            <a:avLst/>
          </a:prstGeom>
          <a:noFill/>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Salesforce Sans"/>
                <a:cs typeface="Salesforce Sans"/>
                <a:sym typeface="Salesforce Sans"/>
              </a:rPr>
              <a:t>Azure Log Analytics &amp; Event Hubs</a:t>
            </a:r>
          </a:p>
        </p:txBody>
      </p:sp>
      <p:sp>
        <p:nvSpPr>
          <p:cNvPr id="13" name="OTLSHAPE_TB_00000000000000000000000000000000_TimescaleInterval1">
            <a:extLst>
              <a:ext uri="{FF2B5EF4-FFF2-40B4-BE49-F238E27FC236}">
                <a16:creationId xmlns:a16="http://schemas.microsoft.com/office/drawing/2014/main" id="{DBBDA9CF-BC1C-40A5-BDF9-99AD15F8CFC8}"/>
              </a:ext>
            </a:extLst>
          </p:cNvPr>
          <p:cNvSpPr txBox="1"/>
          <p:nvPr>
            <p:custDataLst>
              <p:tags r:id="rId8"/>
            </p:custDataLst>
          </p:nvPr>
        </p:nvSpPr>
        <p:spPr>
          <a:xfrm>
            <a:off x="1970693" y="1082000"/>
            <a:ext cx="211541" cy="203147"/>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30" normalizeH="0" baseline="0" noProof="0" dirty="0">
                <a:ln>
                  <a:noFill/>
                </a:ln>
                <a:solidFill>
                  <a:prstClr val="black"/>
                </a:solidFill>
                <a:effectLst/>
                <a:uLnTx/>
                <a:uFillTx/>
                <a:latin typeface="Calibri" panose="020F0502020204030204" pitchFamily="34" charset="0"/>
                <a:ea typeface="+mn-ea"/>
                <a:cs typeface="+mn-cs"/>
              </a:rPr>
              <a:t>FY21</a:t>
            </a:r>
          </a:p>
        </p:txBody>
      </p:sp>
      <p:sp>
        <p:nvSpPr>
          <p:cNvPr id="14" name="OTLSHAPE_TB_00000000000000000000000000000000_TimescaleInterval2">
            <a:extLst>
              <a:ext uri="{FF2B5EF4-FFF2-40B4-BE49-F238E27FC236}">
                <a16:creationId xmlns:a16="http://schemas.microsoft.com/office/drawing/2014/main" id="{6952583C-4CB2-4F7B-8DAA-433EAC977F06}"/>
              </a:ext>
            </a:extLst>
          </p:cNvPr>
          <p:cNvSpPr txBox="1"/>
          <p:nvPr>
            <p:custDataLst>
              <p:tags r:id="rId9"/>
            </p:custDataLst>
          </p:nvPr>
        </p:nvSpPr>
        <p:spPr>
          <a:xfrm>
            <a:off x="4044225" y="1082000"/>
            <a:ext cx="211541" cy="203147"/>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30" normalizeH="0" baseline="0" noProof="0">
                <a:ln>
                  <a:noFill/>
                </a:ln>
                <a:solidFill>
                  <a:prstClr val="black"/>
                </a:solidFill>
                <a:effectLst/>
                <a:uLnTx/>
                <a:uFillTx/>
                <a:latin typeface="Calibri" panose="020F0502020204030204" pitchFamily="34" charset="0"/>
                <a:ea typeface="+mn-ea"/>
                <a:cs typeface="+mn-cs"/>
              </a:rPr>
              <a:t>FY22</a:t>
            </a:r>
          </a:p>
        </p:txBody>
      </p:sp>
      <p:sp>
        <p:nvSpPr>
          <p:cNvPr id="15" name="OTLSHAPE_TB_00000000000000000000000000000000_TimescaleInterval3">
            <a:extLst>
              <a:ext uri="{FF2B5EF4-FFF2-40B4-BE49-F238E27FC236}">
                <a16:creationId xmlns:a16="http://schemas.microsoft.com/office/drawing/2014/main" id="{0CE3BA31-8FEF-4310-9AFB-043B2A2C10DE}"/>
              </a:ext>
            </a:extLst>
          </p:cNvPr>
          <p:cNvSpPr txBox="1"/>
          <p:nvPr>
            <p:custDataLst>
              <p:tags r:id="rId10"/>
            </p:custDataLst>
          </p:nvPr>
        </p:nvSpPr>
        <p:spPr>
          <a:xfrm>
            <a:off x="8962774" y="1101568"/>
            <a:ext cx="908276" cy="203147"/>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30" normalizeH="0" baseline="0" noProof="0" dirty="0">
                <a:ln>
                  <a:noFill/>
                </a:ln>
                <a:solidFill>
                  <a:prstClr val="black"/>
                </a:solidFill>
                <a:effectLst/>
                <a:uLnTx/>
                <a:uFillTx/>
                <a:latin typeface="Calibri" panose="020F0502020204030204" pitchFamily="34" charset="0"/>
                <a:ea typeface="+mn-ea"/>
                <a:cs typeface="+mn-cs"/>
              </a:rPr>
              <a:t>        FY23</a:t>
            </a:r>
          </a:p>
        </p:txBody>
      </p:sp>
      <p:sp>
        <p:nvSpPr>
          <p:cNvPr id="16" name="OTLSHAPE_TB_00000000000000000000000000000000_TimescaleInterval4">
            <a:extLst>
              <a:ext uri="{FF2B5EF4-FFF2-40B4-BE49-F238E27FC236}">
                <a16:creationId xmlns:a16="http://schemas.microsoft.com/office/drawing/2014/main" id="{2DDEBE36-4DA0-43FD-A7AF-AA93DEF22620}"/>
              </a:ext>
            </a:extLst>
          </p:cNvPr>
          <p:cNvSpPr txBox="1"/>
          <p:nvPr>
            <p:custDataLst>
              <p:tags r:id="rId11"/>
            </p:custDataLst>
          </p:nvPr>
        </p:nvSpPr>
        <p:spPr>
          <a:xfrm>
            <a:off x="10400799" y="1095017"/>
            <a:ext cx="729839" cy="203146"/>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30" normalizeH="0" baseline="0" noProof="0" dirty="0">
                <a:ln>
                  <a:noFill/>
                </a:ln>
                <a:solidFill>
                  <a:prstClr val="black"/>
                </a:solidFill>
                <a:effectLst/>
                <a:uLnTx/>
                <a:uFillTx/>
                <a:latin typeface="Calibri" panose="020F0502020204030204" pitchFamily="34" charset="0"/>
                <a:ea typeface="+mn-ea"/>
                <a:cs typeface="+mn-cs"/>
              </a:rPr>
              <a:t>    FY24</a:t>
            </a:r>
          </a:p>
        </p:txBody>
      </p:sp>
      <p:cxnSp>
        <p:nvCxnSpPr>
          <p:cNvPr id="17" name="OTLSHAPE_TB_00000000000000000000000000000000_Separator1">
            <a:extLst>
              <a:ext uri="{FF2B5EF4-FFF2-40B4-BE49-F238E27FC236}">
                <a16:creationId xmlns:a16="http://schemas.microsoft.com/office/drawing/2014/main" id="{E543C763-328C-4A3A-A040-4CF929BB8CD4}"/>
              </a:ext>
            </a:extLst>
          </p:cNvPr>
          <p:cNvCxnSpPr/>
          <p:nvPr>
            <p:custDataLst>
              <p:tags r:id="rId12"/>
            </p:custDataLst>
          </p:nvPr>
        </p:nvCxnSpPr>
        <p:spPr>
          <a:xfrm>
            <a:off x="2730284" y="1073537"/>
            <a:ext cx="0" cy="203147"/>
          </a:xfrm>
          <a:prstGeom prst="line">
            <a:avLst/>
          </a:prstGeom>
          <a:ln w="9525" cap="flat" cmpd="sng" algn="ctr">
            <a:solidFill>
              <a:schemeClr val="dk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TB_00000000000000000000000000000000_Separator2">
            <a:extLst>
              <a:ext uri="{FF2B5EF4-FFF2-40B4-BE49-F238E27FC236}">
                <a16:creationId xmlns:a16="http://schemas.microsoft.com/office/drawing/2014/main" id="{DD7DA6C5-1BDF-4BBE-A194-AC25D3C29CDD}"/>
              </a:ext>
            </a:extLst>
          </p:cNvPr>
          <p:cNvCxnSpPr/>
          <p:nvPr>
            <p:custDataLst>
              <p:tags r:id="rId13"/>
            </p:custDataLst>
          </p:nvPr>
        </p:nvCxnSpPr>
        <p:spPr>
          <a:xfrm>
            <a:off x="9070577" y="1127206"/>
            <a:ext cx="0" cy="203147"/>
          </a:xfrm>
          <a:prstGeom prst="line">
            <a:avLst/>
          </a:prstGeom>
          <a:ln w="9525" cap="flat" cmpd="sng" algn="ctr">
            <a:solidFill>
              <a:schemeClr val="dk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TB_00000000000000000000000000000000_Separator3">
            <a:extLst>
              <a:ext uri="{FF2B5EF4-FFF2-40B4-BE49-F238E27FC236}">
                <a16:creationId xmlns:a16="http://schemas.microsoft.com/office/drawing/2014/main" id="{41D5DE3E-A22F-4542-A258-D016C9470FEF}"/>
              </a:ext>
            </a:extLst>
          </p:cNvPr>
          <p:cNvCxnSpPr/>
          <p:nvPr>
            <p:custDataLst>
              <p:tags r:id="rId14"/>
            </p:custDataLst>
          </p:nvPr>
        </p:nvCxnSpPr>
        <p:spPr>
          <a:xfrm>
            <a:off x="10190048" y="1106145"/>
            <a:ext cx="0" cy="203147"/>
          </a:xfrm>
          <a:prstGeom prst="line">
            <a:avLst/>
          </a:prstGeom>
          <a:ln w="9525" cap="flat" cmpd="sng" algn="ctr">
            <a:solidFill>
              <a:schemeClr val="dk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TLSHAPE_SLT_1fb5c9bea8d7491e93ab109404a0a91b_Shape">
            <a:extLst>
              <a:ext uri="{FF2B5EF4-FFF2-40B4-BE49-F238E27FC236}">
                <a16:creationId xmlns:a16="http://schemas.microsoft.com/office/drawing/2014/main" id="{A99E24AD-47DE-4A09-B275-6A78C4AFDF62}"/>
              </a:ext>
            </a:extLst>
          </p:cNvPr>
          <p:cNvSpPr/>
          <p:nvPr>
            <p:custDataLst>
              <p:tags r:id="rId15"/>
            </p:custDataLst>
          </p:nvPr>
        </p:nvSpPr>
        <p:spPr>
          <a:xfrm>
            <a:off x="5843221" y="2436508"/>
            <a:ext cx="1028808" cy="203147"/>
          </a:xfrm>
          <a:prstGeom prst="chevron">
            <a:avLst/>
          </a:prstGeom>
          <a:solidFill>
            <a:schemeClr val="accent6">
              <a:lumMod val="60000"/>
              <a:lumOff val="4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Define support framework</a:t>
            </a:r>
          </a:p>
        </p:txBody>
      </p:sp>
      <p:sp>
        <p:nvSpPr>
          <p:cNvPr id="21" name="Rectangle 20">
            <a:extLst>
              <a:ext uri="{FF2B5EF4-FFF2-40B4-BE49-F238E27FC236}">
                <a16:creationId xmlns:a16="http://schemas.microsoft.com/office/drawing/2014/main" id="{FA8458E5-27C4-478F-B9DB-D21A8135309C}"/>
              </a:ext>
            </a:extLst>
          </p:cNvPr>
          <p:cNvSpPr/>
          <p:nvPr/>
        </p:nvSpPr>
        <p:spPr>
          <a:xfrm>
            <a:off x="4615779" y="6409175"/>
            <a:ext cx="458048" cy="1772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pitchFamily="34" charset="0"/>
              <a:ea typeface="+mn-ea"/>
              <a:cs typeface="Calibri"/>
            </a:endParaRPr>
          </a:p>
        </p:txBody>
      </p:sp>
      <p:sp>
        <p:nvSpPr>
          <p:cNvPr id="22" name="OTLSHAPE_SLT_1fb5c9bea8d7491e93ab109404a0a91b_Title">
            <a:extLst>
              <a:ext uri="{FF2B5EF4-FFF2-40B4-BE49-F238E27FC236}">
                <a16:creationId xmlns:a16="http://schemas.microsoft.com/office/drawing/2014/main" id="{77A4D9E5-1920-4B13-970F-246A4BA21772}"/>
              </a:ext>
            </a:extLst>
          </p:cNvPr>
          <p:cNvSpPr txBox="1"/>
          <p:nvPr>
            <p:custDataLst>
              <p:tags r:id="rId16"/>
            </p:custDataLst>
          </p:nvPr>
        </p:nvSpPr>
        <p:spPr>
          <a:xfrm>
            <a:off x="5045582" y="6405783"/>
            <a:ext cx="1662062" cy="169277"/>
          </a:xfrm>
          <a:prstGeom prst="rect">
            <a:avLst/>
          </a:prstGeom>
          <a:noFill/>
        </p:spPr>
        <p:txBody>
          <a:bodyPr vert="horz"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2" normalizeH="0" baseline="0" noProof="0">
                <a:ln>
                  <a:noFill/>
                </a:ln>
                <a:solidFill>
                  <a:srgbClr val="000000"/>
                </a:solidFill>
                <a:effectLst/>
                <a:uLnTx/>
                <a:uFillTx/>
                <a:latin typeface="Calibri"/>
                <a:ea typeface="+mn-ea"/>
                <a:cs typeface="Calibri"/>
              </a:rPr>
              <a:t>Technical Capability Model</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Star: 5 Points 22">
            <a:extLst>
              <a:ext uri="{FF2B5EF4-FFF2-40B4-BE49-F238E27FC236}">
                <a16:creationId xmlns:a16="http://schemas.microsoft.com/office/drawing/2014/main" id="{0BDDD256-8282-4611-B4DE-64414AF18D83}"/>
              </a:ext>
            </a:extLst>
          </p:cNvPr>
          <p:cNvSpPr/>
          <p:nvPr/>
        </p:nvSpPr>
        <p:spPr>
          <a:xfrm>
            <a:off x="6807294" y="2245625"/>
            <a:ext cx="246072" cy="203147"/>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904D7ADD-B5A0-4C91-A447-CE140D36C858}"/>
              </a:ext>
            </a:extLst>
          </p:cNvPr>
          <p:cNvSpPr/>
          <p:nvPr/>
        </p:nvSpPr>
        <p:spPr>
          <a:xfrm>
            <a:off x="7577736" y="6348493"/>
            <a:ext cx="1635587" cy="1904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Ready for consumption</a:t>
            </a:r>
          </a:p>
        </p:txBody>
      </p:sp>
      <p:sp>
        <p:nvSpPr>
          <p:cNvPr id="25" name="OTLSHAPE_SLT_1fb5c9bea8d7491e93ab109404a0a91b_Shape">
            <a:extLst>
              <a:ext uri="{FF2B5EF4-FFF2-40B4-BE49-F238E27FC236}">
                <a16:creationId xmlns:a16="http://schemas.microsoft.com/office/drawing/2014/main" id="{4157BCCE-009D-4485-AF9B-DCE799580743}"/>
              </a:ext>
            </a:extLst>
          </p:cNvPr>
          <p:cNvSpPr/>
          <p:nvPr>
            <p:custDataLst>
              <p:tags r:id="rId17"/>
            </p:custDataLst>
          </p:nvPr>
        </p:nvSpPr>
        <p:spPr>
          <a:xfrm>
            <a:off x="5507898" y="2057036"/>
            <a:ext cx="1353085" cy="293824"/>
          </a:xfrm>
          <a:prstGeom prst="chevron">
            <a:avLst/>
          </a:prstGeom>
          <a:solidFill>
            <a:schemeClr val="accent6">
              <a:lumMod val="60000"/>
              <a:lumOff val="4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Automated deployment with security framework</a:t>
            </a:r>
          </a:p>
        </p:txBody>
      </p:sp>
      <p:sp>
        <p:nvSpPr>
          <p:cNvPr id="26" name="OTLSHAPE_SLT_1fb5c9bea8d7491e93ab109404a0a91b_Shape">
            <a:extLst>
              <a:ext uri="{FF2B5EF4-FFF2-40B4-BE49-F238E27FC236}">
                <a16:creationId xmlns:a16="http://schemas.microsoft.com/office/drawing/2014/main" id="{A0D135BB-EB55-4870-ABB5-CDF655DFDF7A}"/>
              </a:ext>
            </a:extLst>
          </p:cNvPr>
          <p:cNvSpPr/>
          <p:nvPr>
            <p:custDataLst>
              <p:tags r:id="rId18"/>
            </p:custDataLst>
          </p:nvPr>
        </p:nvSpPr>
        <p:spPr>
          <a:xfrm>
            <a:off x="5286539" y="1926381"/>
            <a:ext cx="1204222" cy="92650"/>
          </a:xfrm>
          <a:prstGeom prst="chevron">
            <a:avLst/>
          </a:prstGeom>
          <a:solidFill>
            <a:schemeClr val="accent6">
              <a:lumMod val="60000"/>
              <a:lumOff val="4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deployment patterns</a:t>
            </a:r>
          </a:p>
        </p:txBody>
      </p:sp>
      <p:sp>
        <p:nvSpPr>
          <p:cNvPr id="27" name="OTLSHAPE_SLT_1fb5c9bea8d7491e93ab109404a0a91b_Shape">
            <a:extLst>
              <a:ext uri="{FF2B5EF4-FFF2-40B4-BE49-F238E27FC236}">
                <a16:creationId xmlns:a16="http://schemas.microsoft.com/office/drawing/2014/main" id="{F1EAB124-8942-40D0-AAE7-F8B1D90C9365}"/>
              </a:ext>
            </a:extLst>
          </p:cNvPr>
          <p:cNvSpPr/>
          <p:nvPr>
            <p:custDataLst>
              <p:tags r:id="rId19"/>
            </p:custDataLst>
          </p:nvPr>
        </p:nvSpPr>
        <p:spPr>
          <a:xfrm>
            <a:off x="5060475" y="1772269"/>
            <a:ext cx="914218" cy="102689"/>
          </a:xfrm>
          <a:prstGeom prst="chevron">
            <a:avLst/>
          </a:prstGeom>
          <a:solidFill>
            <a:schemeClr val="accent6">
              <a:lumMod val="60000"/>
              <a:lumOff val="4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requirements </a:t>
            </a:r>
          </a:p>
        </p:txBody>
      </p:sp>
      <p:sp>
        <p:nvSpPr>
          <p:cNvPr id="28" name="OTLSHAPE_SLT_1fb5c9bea8d7491e93ab109404a0a91b_Shape">
            <a:extLst>
              <a:ext uri="{FF2B5EF4-FFF2-40B4-BE49-F238E27FC236}">
                <a16:creationId xmlns:a16="http://schemas.microsoft.com/office/drawing/2014/main" id="{1AD1BDAA-9D7D-4C4F-938A-5F569E40849E}"/>
              </a:ext>
            </a:extLst>
          </p:cNvPr>
          <p:cNvSpPr/>
          <p:nvPr>
            <p:custDataLst>
              <p:tags r:id="rId20"/>
            </p:custDataLst>
          </p:nvPr>
        </p:nvSpPr>
        <p:spPr>
          <a:xfrm>
            <a:off x="7032632" y="2543907"/>
            <a:ext cx="2388785" cy="103561"/>
          </a:xfrm>
          <a:prstGeom prst="chevron">
            <a:avLst/>
          </a:prstGeom>
          <a:solidFill>
            <a:schemeClr val="accent6">
              <a:lumMod val="60000"/>
              <a:lumOff val="4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Continuous improvements - enable new features</a:t>
            </a:r>
          </a:p>
        </p:txBody>
      </p:sp>
      <p:sp>
        <p:nvSpPr>
          <p:cNvPr id="29" name="OTLSHAPE_SL_7c21b9d0849c4bca94c2f6458ca272ef_BackgroundRectangle">
            <a:extLst>
              <a:ext uri="{FF2B5EF4-FFF2-40B4-BE49-F238E27FC236}">
                <a16:creationId xmlns:a16="http://schemas.microsoft.com/office/drawing/2014/main" id="{E5C1BADC-7484-4AD9-BBEB-1CD0DB99A07D}"/>
              </a:ext>
            </a:extLst>
          </p:cNvPr>
          <p:cNvSpPr/>
          <p:nvPr>
            <p:custDataLst>
              <p:tags r:id="rId21"/>
            </p:custDataLst>
          </p:nvPr>
        </p:nvSpPr>
        <p:spPr>
          <a:xfrm>
            <a:off x="1913875" y="2754616"/>
            <a:ext cx="9482922" cy="1032527"/>
          </a:xfrm>
          <a:prstGeom prst="rect">
            <a:avLst/>
          </a:prstGeom>
          <a:solidFill>
            <a:schemeClr val="dk1">
              <a:alpha val="1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TLSHAPE_SL_7c21b9d0849c4bca94c2f6458ca272ef_HeaderRectangle">
            <a:extLst>
              <a:ext uri="{FF2B5EF4-FFF2-40B4-BE49-F238E27FC236}">
                <a16:creationId xmlns:a16="http://schemas.microsoft.com/office/drawing/2014/main" id="{2B595F89-379E-426D-A883-2911F05AD490}"/>
              </a:ext>
            </a:extLst>
          </p:cNvPr>
          <p:cNvSpPr/>
          <p:nvPr>
            <p:custDataLst>
              <p:tags r:id="rId22"/>
            </p:custDataLst>
          </p:nvPr>
        </p:nvSpPr>
        <p:spPr>
          <a:xfrm>
            <a:off x="602369" y="2749942"/>
            <a:ext cx="1314625" cy="1042427"/>
          </a:xfrm>
          <a:prstGeom prst="rect">
            <a:avLst/>
          </a:prstGeom>
          <a:solidFill>
            <a:srgbClr val="9ADED8">
              <a:alpha val="49804"/>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TLSHAPE_SL_7c21b9d0849c4bca94c2f6458ca272ef_Header">
            <a:extLst>
              <a:ext uri="{FF2B5EF4-FFF2-40B4-BE49-F238E27FC236}">
                <a16:creationId xmlns:a16="http://schemas.microsoft.com/office/drawing/2014/main" id="{868511B1-FBA0-4EFF-A401-236794CF35D1}"/>
              </a:ext>
            </a:extLst>
          </p:cNvPr>
          <p:cNvSpPr txBox="1"/>
          <p:nvPr>
            <p:custDataLst>
              <p:tags r:id="rId23"/>
            </p:custDataLst>
          </p:nvPr>
        </p:nvSpPr>
        <p:spPr>
          <a:xfrm>
            <a:off x="592328" y="2738029"/>
            <a:ext cx="1382325" cy="1025226"/>
          </a:xfrm>
          <a:prstGeom prst="rect">
            <a:avLst/>
          </a:prstGeom>
          <a:noFill/>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Salesforce Sans"/>
                <a:cs typeface="Salesforce Sans"/>
                <a:sym typeface="Salesforce Sans"/>
              </a:rPr>
              <a:t>Azure Kubernetes Services – Container Orchestration</a:t>
            </a:r>
          </a:p>
        </p:txBody>
      </p:sp>
      <p:sp>
        <p:nvSpPr>
          <p:cNvPr id="32" name="OTLSHAPE_SLT_1fb5c9bea8d7491e93ab109404a0a91b_Shape">
            <a:extLst>
              <a:ext uri="{FF2B5EF4-FFF2-40B4-BE49-F238E27FC236}">
                <a16:creationId xmlns:a16="http://schemas.microsoft.com/office/drawing/2014/main" id="{16DF47D6-26DC-4830-9FA4-EBAB11B58E0F}"/>
              </a:ext>
            </a:extLst>
          </p:cNvPr>
          <p:cNvSpPr/>
          <p:nvPr>
            <p:custDataLst>
              <p:tags r:id="rId24"/>
            </p:custDataLst>
          </p:nvPr>
        </p:nvSpPr>
        <p:spPr>
          <a:xfrm>
            <a:off x="6391045" y="3408558"/>
            <a:ext cx="1212945" cy="218311"/>
          </a:xfrm>
          <a:prstGeom prst="chevron">
            <a:avLst/>
          </a:prstGeom>
          <a:solidFill>
            <a:srgbClr val="56CFDB"/>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Define support framework</a:t>
            </a:r>
          </a:p>
        </p:txBody>
      </p:sp>
      <p:sp>
        <p:nvSpPr>
          <p:cNvPr id="33" name="Star: 5 Points 32">
            <a:extLst>
              <a:ext uri="{FF2B5EF4-FFF2-40B4-BE49-F238E27FC236}">
                <a16:creationId xmlns:a16="http://schemas.microsoft.com/office/drawing/2014/main" id="{D352FD18-22D8-4E7B-81C4-E254C796CC85}"/>
              </a:ext>
            </a:extLst>
          </p:cNvPr>
          <p:cNvSpPr/>
          <p:nvPr/>
        </p:nvSpPr>
        <p:spPr>
          <a:xfrm>
            <a:off x="7599809" y="3266896"/>
            <a:ext cx="246072" cy="203147"/>
          </a:xfrm>
          <a:prstGeom prst="star5">
            <a:avLst>
              <a:gd name="adj" fmla="val 19098"/>
              <a:gd name="hf" fmla="val 105146"/>
              <a:gd name="vf" fmla="val 11055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TLSHAPE_SLT_1fb5c9bea8d7491e93ab109404a0a91b_Shape">
            <a:extLst>
              <a:ext uri="{FF2B5EF4-FFF2-40B4-BE49-F238E27FC236}">
                <a16:creationId xmlns:a16="http://schemas.microsoft.com/office/drawing/2014/main" id="{C57583F8-7AF6-4272-9B73-74D00DE150EE}"/>
              </a:ext>
            </a:extLst>
          </p:cNvPr>
          <p:cNvSpPr/>
          <p:nvPr>
            <p:custDataLst>
              <p:tags r:id="rId25"/>
            </p:custDataLst>
          </p:nvPr>
        </p:nvSpPr>
        <p:spPr>
          <a:xfrm>
            <a:off x="5670328" y="3139016"/>
            <a:ext cx="1929477" cy="209007"/>
          </a:xfrm>
          <a:prstGeom prst="chevron">
            <a:avLst/>
          </a:prstGeom>
          <a:solidFill>
            <a:srgbClr val="56CFDB"/>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Automated deployment with security framework</a:t>
            </a:r>
          </a:p>
        </p:txBody>
      </p:sp>
      <p:sp>
        <p:nvSpPr>
          <p:cNvPr id="35" name="OTLSHAPE_SLT_1fb5c9bea8d7491e93ab109404a0a91b_Shape">
            <a:extLst>
              <a:ext uri="{FF2B5EF4-FFF2-40B4-BE49-F238E27FC236}">
                <a16:creationId xmlns:a16="http://schemas.microsoft.com/office/drawing/2014/main" id="{A25A129A-8953-46FD-9806-F9798537B03D}"/>
              </a:ext>
            </a:extLst>
          </p:cNvPr>
          <p:cNvSpPr/>
          <p:nvPr>
            <p:custDataLst>
              <p:tags r:id="rId26"/>
            </p:custDataLst>
          </p:nvPr>
        </p:nvSpPr>
        <p:spPr>
          <a:xfrm>
            <a:off x="5131033" y="2982938"/>
            <a:ext cx="1204222" cy="92650"/>
          </a:xfrm>
          <a:prstGeom prst="chevron">
            <a:avLst/>
          </a:prstGeom>
          <a:solidFill>
            <a:srgbClr val="56CFDB"/>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deployment patterns</a:t>
            </a:r>
          </a:p>
        </p:txBody>
      </p:sp>
      <p:sp>
        <p:nvSpPr>
          <p:cNvPr id="36" name="OTLSHAPE_SLT_1fb5c9bea8d7491e93ab109404a0a91b_Shape">
            <a:extLst>
              <a:ext uri="{FF2B5EF4-FFF2-40B4-BE49-F238E27FC236}">
                <a16:creationId xmlns:a16="http://schemas.microsoft.com/office/drawing/2014/main" id="{08A36B0F-100F-4EF3-A457-966252F5FAA8}"/>
              </a:ext>
            </a:extLst>
          </p:cNvPr>
          <p:cNvSpPr/>
          <p:nvPr>
            <p:custDataLst>
              <p:tags r:id="rId27"/>
            </p:custDataLst>
          </p:nvPr>
        </p:nvSpPr>
        <p:spPr>
          <a:xfrm>
            <a:off x="4926177" y="2809809"/>
            <a:ext cx="914218" cy="102689"/>
          </a:xfrm>
          <a:prstGeom prst="chevron">
            <a:avLst/>
          </a:prstGeom>
          <a:solidFill>
            <a:srgbClr val="56CFDB"/>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requirements </a:t>
            </a:r>
          </a:p>
        </p:txBody>
      </p:sp>
      <p:sp>
        <p:nvSpPr>
          <p:cNvPr id="37" name="OTLSHAPE_SLT_1fb5c9bea8d7491e93ab109404a0a91b_Shape">
            <a:extLst>
              <a:ext uri="{FF2B5EF4-FFF2-40B4-BE49-F238E27FC236}">
                <a16:creationId xmlns:a16="http://schemas.microsoft.com/office/drawing/2014/main" id="{9CEC903C-0821-48C9-8B35-BCEF7FD0EBEC}"/>
              </a:ext>
            </a:extLst>
          </p:cNvPr>
          <p:cNvSpPr/>
          <p:nvPr>
            <p:custDataLst>
              <p:tags r:id="rId28"/>
            </p:custDataLst>
          </p:nvPr>
        </p:nvSpPr>
        <p:spPr>
          <a:xfrm>
            <a:off x="7832039" y="3609872"/>
            <a:ext cx="2935343" cy="108177"/>
          </a:xfrm>
          <a:prstGeom prst="chevron">
            <a:avLst/>
          </a:prstGeom>
          <a:solidFill>
            <a:srgbClr val="56CFDB"/>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Continuous improvements – enable new features</a:t>
            </a:r>
          </a:p>
        </p:txBody>
      </p:sp>
      <p:sp>
        <p:nvSpPr>
          <p:cNvPr id="38" name="OTLSHAPE_SL_7c21b9d0849c4bca94c2f6458ca272ef_BackgroundRectangle">
            <a:extLst>
              <a:ext uri="{FF2B5EF4-FFF2-40B4-BE49-F238E27FC236}">
                <a16:creationId xmlns:a16="http://schemas.microsoft.com/office/drawing/2014/main" id="{D8036425-38FA-4DC6-8F82-87785017FF33}"/>
              </a:ext>
            </a:extLst>
          </p:cNvPr>
          <p:cNvSpPr/>
          <p:nvPr>
            <p:custDataLst>
              <p:tags r:id="rId29"/>
            </p:custDataLst>
          </p:nvPr>
        </p:nvSpPr>
        <p:spPr>
          <a:xfrm>
            <a:off x="1925546" y="3803697"/>
            <a:ext cx="9482922" cy="1032527"/>
          </a:xfrm>
          <a:prstGeom prst="rect">
            <a:avLst/>
          </a:prstGeom>
          <a:solidFill>
            <a:schemeClr val="dk1">
              <a:alpha val="1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TLSHAPE_SL_7c21b9d0849c4bca94c2f6458ca272ef_HeaderRectangle">
            <a:extLst>
              <a:ext uri="{FF2B5EF4-FFF2-40B4-BE49-F238E27FC236}">
                <a16:creationId xmlns:a16="http://schemas.microsoft.com/office/drawing/2014/main" id="{76FEA523-4281-4345-92AA-56ABB62D4444}"/>
              </a:ext>
            </a:extLst>
          </p:cNvPr>
          <p:cNvSpPr/>
          <p:nvPr>
            <p:custDataLst>
              <p:tags r:id="rId30"/>
            </p:custDataLst>
          </p:nvPr>
        </p:nvSpPr>
        <p:spPr>
          <a:xfrm>
            <a:off x="595378" y="3808354"/>
            <a:ext cx="1314625" cy="1042427"/>
          </a:xfrm>
          <a:prstGeom prst="rect">
            <a:avLst/>
          </a:prstGeom>
          <a:solidFill>
            <a:srgbClr val="9ADED8">
              <a:alpha val="49804"/>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TLSHAPE_SL_7c21b9d0849c4bca94c2f6458ca272ef_Header">
            <a:extLst>
              <a:ext uri="{FF2B5EF4-FFF2-40B4-BE49-F238E27FC236}">
                <a16:creationId xmlns:a16="http://schemas.microsoft.com/office/drawing/2014/main" id="{7E51227E-F644-43AE-B0C0-D858CC49CF79}"/>
              </a:ext>
            </a:extLst>
          </p:cNvPr>
          <p:cNvSpPr txBox="1"/>
          <p:nvPr>
            <p:custDataLst>
              <p:tags r:id="rId31"/>
            </p:custDataLst>
          </p:nvPr>
        </p:nvSpPr>
        <p:spPr>
          <a:xfrm>
            <a:off x="585338" y="3796441"/>
            <a:ext cx="1347200" cy="1039783"/>
          </a:xfrm>
          <a:prstGeom prst="rect">
            <a:avLst/>
          </a:prstGeom>
          <a:solidFill>
            <a:schemeClr val="accent2">
              <a:lumMod val="60000"/>
              <a:lumOff val="40000"/>
            </a:schemeClr>
          </a:solidFill>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Salesforce Sans"/>
                <a:cs typeface="Salesforce Sans"/>
                <a:sym typeface="Salesforce Sans"/>
              </a:rPr>
              <a:t>Azure Data Factory &amp; Data Bricks</a:t>
            </a:r>
          </a:p>
        </p:txBody>
      </p:sp>
      <p:sp>
        <p:nvSpPr>
          <p:cNvPr id="41" name="OTLSHAPE_SL_7c21b9d0849c4bca94c2f6458ca272ef_BackgroundRectangle">
            <a:extLst>
              <a:ext uri="{FF2B5EF4-FFF2-40B4-BE49-F238E27FC236}">
                <a16:creationId xmlns:a16="http://schemas.microsoft.com/office/drawing/2014/main" id="{34C49BF4-D12C-4C0A-AE1E-FB95B7A92E9E}"/>
              </a:ext>
            </a:extLst>
          </p:cNvPr>
          <p:cNvSpPr/>
          <p:nvPr>
            <p:custDataLst>
              <p:tags r:id="rId32"/>
            </p:custDataLst>
          </p:nvPr>
        </p:nvSpPr>
        <p:spPr>
          <a:xfrm>
            <a:off x="1950713" y="4877489"/>
            <a:ext cx="9482922" cy="1032527"/>
          </a:xfrm>
          <a:prstGeom prst="rect">
            <a:avLst/>
          </a:prstGeom>
          <a:solidFill>
            <a:schemeClr val="dk1">
              <a:alpha val="1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TLSHAPE_SL_7c21b9d0849c4bca94c2f6458ca272ef_HeaderRectangle">
            <a:extLst>
              <a:ext uri="{FF2B5EF4-FFF2-40B4-BE49-F238E27FC236}">
                <a16:creationId xmlns:a16="http://schemas.microsoft.com/office/drawing/2014/main" id="{2D861A8D-5978-45F6-BF37-6F9720EE7432}"/>
              </a:ext>
            </a:extLst>
          </p:cNvPr>
          <p:cNvSpPr/>
          <p:nvPr>
            <p:custDataLst>
              <p:tags r:id="rId33"/>
            </p:custDataLst>
          </p:nvPr>
        </p:nvSpPr>
        <p:spPr>
          <a:xfrm>
            <a:off x="620545" y="4882146"/>
            <a:ext cx="1314625" cy="1042427"/>
          </a:xfrm>
          <a:prstGeom prst="rect">
            <a:avLst/>
          </a:prstGeom>
          <a:solidFill>
            <a:srgbClr val="9ADED8">
              <a:alpha val="49804"/>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TLSHAPE_SL_7c21b9d0849c4bca94c2f6458ca272ef_Header">
            <a:extLst>
              <a:ext uri="{FF2B5EF4-FFF2-40B4-BE49-F238E27FC236}">
                <a16:creationId xmlns:a16="http://schemas.microsoft.com/office/drawing/2014/main" id="{E25093C0-6EA6-4A26-AA7C-E2E4542FA52C}"/>
              </a:ext>
            </a:extLst>
          </p:cNvPr>
          <p:cNvSpPr txBox="1"/>
          <p:nvPr>
            <p:custDataLst>
              <p:tags r:id="rId34"/>
            </p:custDataLst>
          </p:nvPr>
        </p:nvSpPr>
        <p:spPr>
          <a:xfrm>
            <a:off x="610505" y="4870233"/>
            <a:ext cx="1357158" cy="1039783"/>
          </a:xfrm>
          <a:prstGeom prst="rect">
            <a:avLst/>
          </a:prstGeom>
          <a:solidFill>
            <a:schemeClr val="accent4">
              <a:lumMod val="20000"/>
              <a:lumOff val="80000"/>
            </a:schemeClr>
          </a:solidFill>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Salesforce Sans"/>
                <a:cs typeface="Salesforce Sans"/>
                <a:sym typeface="Salesforce Sans"/>
              </a:rPr>
              <a:t>Azure Redis Cache</a:t>
            </a:r>
          </a:p>
        </p:txBody>
      </p:sp>
      <p:sp>
        <p:nvSpPr>
          <p:cNvPr id="44" name="OTLSHAPE_SLT_1fb5c9bea8d7491e93ab109404a0a91b_Shape">
            <a:extLst>
              <a:ext uri="{FF2B5EF4-FFF2-40B4-BE49-F238E27FC236}">
                <a16:creationId xmlns:a16="http://schemas.microsoft.com/office/drawing/2014/main" id="{750CEED0-5C4B-4DB9-8BBC-E750A05189B5}"/>
              </a:ext>
            </a:extLst>
          </p:cNvPr>
          <p:cNvSpPr/>
          <p:nvPr>
            <p:custDataLst>
              <p:tags r:id="rId35"/>
            </p:custDataLst>
          </p:nvPr>
        </p:nvSpPr>
        <p:spPr>
          <a:xfrm>
            <a:off x="6900811" y="5530041"/>
            <a:ext cx="1028808" cy="203147"/>
          </a:xfrm>
          <a:prstGeom prst="chevron">
            <a:avLst/>
          </a:prstGeom>
          <a:solidFill>
            <a:schemeClr val="accent4">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Define support framework</a:t>
            </a:r>
          </a:p>
        </p:txBody>
      </p:sp>
      <p:sp>
        <p:nvSpPr>
          <p:cNvPr id="45" name="Star: 5 Points 44">
            <a:extLst>
              <a:ext uri="{FF2B5EF4-FFF2-40B4-BE49-F238E27FC236}">
                <a16:creationId xmlns:a16="http://schemas.microsoft.com/office/drawing/2014/main" id="{A6959869-CE5F-42F4-9ADF-DE45BDAA4723}"/>
              </a:ext>
            </a:extLst>
          </p:cNvPr>
          <p:cNvSpPr/>
          <p:nvPr/>
        </p:nvSpPr>
        <p:spPr>
          <a:xfrm>
            <a:off x="7938844" y="5494079"/>
            <a:ext cx="246072" cy="203147"/>
          </a:xfrm>
          <a:prstGeom prst="star5">
            <a:avLst>
              <a:gd name="adj" fmla="val 19098"/>
              <a:gd name="hf" fmla="val 105146"/>
              <a:gd name="vf" fmla="val 11055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TLSHAPE_SLT_1fb5c9bea8d7491e93ab109404a0a91b_Shape">
            <a:extLst>
              <a:ext uri="{FF2B5EF4-FFF2-40B4-BE49-F238E27FC236}">
                <a16:creationId xmlns:a16="http://schemas.microsoft.com/office/drawing/2014/main" id="{7D092001-DAB6-4AD7-864C-0E9707F49BCB}"/>
              </a:ext>
            </a:extLst>
          </p:cNvPr>
          <p:cNvSpPr/>
          <p:nvPr>
            <p:custDataLst>
              <p:tags r:id="rId36"/>
            </p:custDataLst>
          </p:nvPr>
        </p:nvSpPr>
        <p:spPr>
          <a:xfrm>
            <a:off x="6279162" y="5266454"/>
            <a:ext cx="1622076" cy="203147"/>
          </a:xfrm>
          <a:prstGeom prst="chevron">
            <a:avLst/>
          </a:prstGeom>
          <a:solidFill>
            <a:schemeClr val="accent4">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Automated deployment with security framework</a:t>
            </a:r>
          </a:p>
        </p:txBody>
      </p:sp>
      <p:sp>
        <p:nvSpPr>
          <p:cNvPr id="47" name="OTLSHAPE_SLT_1fb5c9bea8d7491e93ab109404a0a91b_Shape">
            <a:extLst>
              <a:ext uri="{FF2B5EF4-FFF2-40B4-BE49-F238E27FC236}">
                <a16:creationId xmlns:a16="http://schemas.microsoft.com/office/drawing/2014/main" id="{9C540FE2-5882-44D8-A1A2-CFDD5F09E7EF}"/>
              </a:ext>
            </a:extLst>
          </p:cNvPr>
          <p:cNvSpPr/>
          <p:nvPr>
            <p:custDataLst>
              <p:tags r:id="rId37"/>
            </p:custDataLst>
          </p:nvPr>
        </p:nvSpPr>
        <p:spPr>
          <a:xfrm>
            <a:off x="5222355" y="5133775"/>
            <a:ext cx="1204222" cy="92650"/>
          </a:xfrm>
          <a:prstGeom prst="chevron">
            <a:avLst/>
          </a:prstGeom>
          <a:solidFill>
            <a:schemeClr val="accent4">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deployment patterns</a:t>
            </a:r>
          </a:p>
        </p:txBody>
      </p:sp>
      <p:sp>
        <p:nvSpPr>
          <p:cNvPr id="48" name="OTLSHAPE_SLT_1fb5c9bea8d7491e93ab109404a0a91b_Shape">
            <a:extLst>
              <a:ext uri="{FF2B5EF4-FFF2-40B4-BE49-F238E27FC236}">
                <a16:creationId xmlns:a16="http://schemas.microsoft.com/office/drawing/2014/main" id="{E0BF9417-956A-4AA7-91C7-010543E055DD}"/>
              </a:ext>
            </a:extLst>
          </p:cNvPr>
          <p:cNvSpPr/>
          <p:nvPr>
            <p:custDataLst>
              <p:tags r:id="rId38"/>
            </p:custDataLst>
          </p:nvPr>
        </p:nvSpPr>
        <p:spPr>
          <a:xfrm>
            <a:off x="5096959" y="4979663"/>
            <a:ext cx="914218" cy="102689"/>
          </a:xfrm>
          <a:prstGeom prst="chevron">
            <a:avLst/>
          </a:prstGeom>
          <a:solidFill>
            <a:schemeClr val="accent4">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requirements </a:t>
            </a:r>
          </a:p>
        </p:txBody>
      </p:sp>
      <p:sp>
        <p:nvSpPr>
          <p:cNvPr id="49" name="OTLSHAPE_SLT_1fb5c9bea8d7491e93ab109404a0a91b_Shape">
            <a:extLst>
              <a:ext uri="{FF2B5EF4-FFF2-40B4-BE49-F238E27FC236}">
                <a16:creationId xmlns:a16="http://schemas.microsoft.com/office/drawing/2014/main" id="{244FB0FD-541E-4507-B723-3727E5C23F8A}"/>
              </a:ext>
            </a:extLst>
          </p:cNvPr>
          <p:cNvSpPr/>
          <p:nvPr>
            <p:custDataLst>
              <p:tags r:id="rId39"/>
            </p:custDataLst>
          </p:nvPr>
        </p:nvSpPr>
        <p:spPr>
          <a:xfrm>
            <a:off x="8060370" y="5755005"/>
            <a:ext cx="2388785" cy="103561"/>
          </a:xfrm>
          <a:prstGeom prst="chevron">
            <a:avLst/>
          </a:prstGeom>
          <a:solidFill>
            <a:schemeClr val="accent4">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Continuous improvements – enable  new features</a:t>
            </a:r>
          </a:p>
        </p:txBody>
      </p:sp>
      <p:sp>
        <p:nvSpPr>
          <p:cNvPr id="50" name="Rectangle 49">
            <a:extLst>
              <a:ext uri="{FF2B5EF4-FFF2-40B4-BE49-F238E27FC236}">
                <a16:creationId xmlns:a16="http://schemas.microsoft.com/office/drawing/2014/main" id="{6BA507D6-B361-44AF-B99D-ED5416C6CF74}"/>
              </a:ext>
            </a:extLst>
          </p:cNvPr>
          <p:cNvSpPr/>
          <p:nvPr/>
        </p:nvSpPr>
        <p:spPr>
          <a:xfrm>
            <a:off x="601209" y="1112456"/>
            <a:ext cx="1257785" cy="2178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9.3.1 Public Cloud </a:t>
            </a:r>
          </a:p>
        </p:txBody>
      </p:sp>
      <p:sp>
        <p:nvSpPr>
          <p:cNvPr id="51" name="Star: 5 Points 50">
            <a:extLst>
              <a:ext uri="{FF2B5EF4-FFF2-40B4-BE49-F238E27FC236}">
                <a16:creationId xmlns:a16="http://schemas.microsoft.com/office/drawing/2014/main" id="{21F318B4-F927-4C89-9ED7-94E4B28A4326}"/>
              </a:ext>
            </a:extLst>
          </p:cNvPr>
          <p:cNvSpPr/>
          <p:nvPr/>
        </p:nvSpPr>
        <p:spPr>
          <a:xfrm>
            <a:off x="7242640" y="6322150"/>
            <a:ext cx="246072" cy="203147"/>
          </a:xfrm>
          <a:prstGeom prst="star5">
            <a:avLst>
              <a:gd name="adj" fmla="val 19098"/>
              <a:gd name="hf" fmla="val 105146"/>
              <a:gd name="vf" fmla="val 11055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TLSHAPE_SLT_1fb5c9bea8d7491e93ab109404a0a91b_Shape">
            <a:extLst>
              <a:ext uri="{FF2B5EF4-FFF2-40B4-BE49-F238E27FC236}">
                <a16:creationId xmlns:a16="http://schemas.microsoft.com/office/drawing/2014/main" id="{9596EBCC-5DFA-4E72-BCD7-25B46516C04A}"/>
              </a:ext>
            </a:extLst>
          </p:cNvPr>
          <p:cNvSpPr/>
          <p:nvPr>
            <p:custDataLst>
              <p:tags r:id="rId40"/>
            </p:custDataLst>
          </p:nvPr>
        </p:nvSpPr>
        <p:spPr>
          <a:xfrm>
            <a:off x="6125619" y="4548508"/>
            <a:ext cx="1028808" cy="203147"/>
          </a:xfrm>
          <a:prstGeom prst="chevron">
            <a:avLst/>
          </a:prstGeom>
          <a:solidFill>
            <a:schemeClr val="accent2">
              <a:lumMod val="60000"/>
              <a:lumOff val="4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Define support framework</a:t>
            </a:r>
          </a:p>
        </p:txBody>
      </p:sp>
      <p:sp>
        <p:nvSpPr>
          <p:cNvPr id="53" name="Star: 5 Points 52">
            <a:extLst>
              <a:ext uri="{FF2B5EF4-FFF2-40B4-BE49-F238E27FC236}">
                <a16:creationId xmlns:a16="http://schemas.microsoft.com/office/drawing/2014/main" id="{733882B5-2E96-48BF-9075-290EA9179C30}"/>
              </a:ext>
            </a:extLst>
          </p:cNvPr>
          <p:cNvSpPr/>
          <p:nvPr/>
        </p:nvSpPr>
        <p:spPr>
          <a:xfrm>
            <a:off x="7138974" y="4340441"/>
            <a:ext cx="246072" cy="203147"/>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TLSHAPE_SLT_1fb5c9bea8d7491e93ab109404a0a91b_Shape">
            <a:extLst>
              <a:ext uri="{FF2B5EF4-FFF2-40B4-BE49-F238E27FC236}">
                <a16:creationId xmlns:a16="http://schemas.microsoft.com/office/drawing/2014/main" id="{386E0BEE-4645-440B-B351-550266D59B90}"/>
              </a:ext>
            </a:extLst>
          </p:cNvPr>
          <p:cNvSpPr/>
          <p:nvPr>
            <p:custDataLst>
              <p:tags r:id="rId41"/>
            </p:custDataLst>
          </p:nvPr>
        </p:nvSpPr>
        <p:spPr>
          <a:xfrm>
            <a:off x="5520522" y="4168877"/>
            <a:ext cx="1647330" cy="293824"/>
          </a:xfrm>
          <a:prstGeom prst="chevron">
            <a:avLst/>
          </a:prstGeom>
          <a:solidFill>
            <a:schemeClr val="accent2">
              <a:lumMod val="60000"/>
              <a:lumOff val="4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Automated deployment with security framework</a:t>
            </a:r>
          </a:p>
        </p:txBody>
      </p:sp>
      <p:sp>
        <p:nvSpPr>
          <p:cNvPr id="55" name="OTLSHAPE_SLT_1fb5c9bea8d7491e93ab109404a0a91b_Shape">
            <a:extLst>
              <a:ext uri="{FF2B5EF4-FFF2-40B4-BE49-F238E27FC236}">
                <a16:creationId xmlns:a16="http://schemas.microsoft.com/office/drawing/2014/main" id="{C016655A-C984-4CE1-88EF-5346A15D5442}"/>
              </a:ext>
            </a:extLst>
          </p:cNvPr>
          <p:cNvSpPr/>
          <p:nvPr>
            <p:custDataLst>
              <p:tags r:id="rId42"/>
            </p:custDataLst>
          </p:nvPr>
        </p:nvSpPr>
        <p:spPr>
          <a:xfrm>
            <a:off x="5299163" y="4038222"/>
            <a:ext cx="1204222" cy="92650"/>
          </a:xfrm>
          <a:prstGeom prst="chevron">
            <a:avLst/>
          </a:prstGeom>
          <a:solidFill>
            <a:schemeClr val="accent2">
              <a:lumMod val="60000"/>
              <a:lumOff val="4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deployment patterns</a:t>
            </a:r>
          </a:p>
        </p:txBody>
      </p:sp>
      <p:sp>
        <p:nvSpPr>
          <p:cNvPr id="56" name="OTLSHAPE_SLT_1fb5c9bea8d7491e93ab109404a0a91b_Shape">
            <a:extLst>
              <a:ext uri="{FF2B5EF4-FFF2-40B4-BE49-F238E27FC236}">
                <a16:creationId xmlns:a16="http://schemas.microsoft.com/office/drawing/2014/main" id="{CFB0ABBC-7B35-4528-9062-E2D203320F9D}"/>
              </a:ext>
            </a:extLst>
          </p:cNvPr>
          <p:cNvSpPr/>
          <p:nvPr>
            <p:custDataLst>
              <p:tags r:id="rId43"/>
            </p:custDataLst>
          </p:nvPr>
        </p:nvSpPr>
        <p:spPr>
          <a:xfrm>
            <a:off x="5073099" y="3884110"/>
            <a:ext cx="914218" cy="102689"/>
          </a:xfrm>
          <a:prstGeom prst="chevron">
            <a:avLst/>
          </a:prstGeom>
          <a:solidFill>
            <a:schemeClr val="accent2">
              <a:lumMod val="60000"/>
              <a:lumOff val="4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requirements </a:t>
            </a:r>
          </a:p>
        </p:txBody>
      </p:sp>
      <p:sp>
        <p:nvSpPr>
          <p:cNvPr id="57" name="OTLSHAPE_SLT_1fb5c9bea8d7491e93ab109404a0a91b_Shape">
            <a:extLst>
              <a:ext uri="{FF2B5EF4-FFF2-40B4-BE49-F238E27FC236}">
                <a16:creationId xmlns:a16="http://schemas.microsoft.com/office/drawing/2014/main" id="{E9C4A066-FD25-4EB6-B479-DB19136AEEC8}"/>
              </a:ext>
            </a:extLst>
          </p:cNvPr>
          <p:cNvSpPr/>
          <p:nvPr>
            <p:custDataLst>
              <p:tags r:id="rId44"/>
            </p:custDataLst>
          </p:nvPr>
        </p:nvSpPr>
        <p:spPr>
          <a:xfrm>
            <a:off x="7371812" y="4619364"/>
            <a:ext cx="2944524" cy="81298"/>
          </a:xfrm>
          <a:prstGeom prst="chevron">
            <a:avLst/>
          </a:prstGeom>
          <a:solidFill>
            <a:schemeClr val="accent2">
              <a:lumMod val="60000"/>
              <a:lumOff val="4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Continuous improvements - enable new features</a:t>
            </a:r>
          </a:p>
        </p:txBody>
      </p:sp>
      <p:graphicFrame>
        <p:nvGraphicFramePr>
          <p:cNvPr id="58" name="Table 57">
            <a:extLst>
              <a:ext uri="{FF2B5EF4-FFF2-40B4-BE49-F238E27FC236}">
                <a16:creationId xmlns:a16="http://schemas.microsoft.com/office/drawing/2014/main" id="{174D2BFF-B22E-4163-A9C3-0804F8D1C0D3}"/>
              </a:ext>
            </a:extLst>
          </p:cNvPr>
          <p:cNvGraphicFramePr>
            <a:graphicFrameLocks noGrp="1"/>
          </p:cNvGraphicFramePr>
          <p:nvPr>
            <p:extLst/>
          </p:nvPr>
        </p:nvGraphicFramePr>
        <p:xfrm>
          <a:off x="2725922" y="1386747"/>
          <a:ext cx="6342172" cy="238905"/>
        </p:xfrm>
        <a:graphic>
          <a:graphicData uri="http://schemas.openxmlformats.org/drawingml/2006/table">
            <a:tbl>
              <a:tblPr firstCol="1">
                <a:tableStyleId>{00A15C55-8517-42AA-B614-E9B94910E393}</a:tableStyleId>
              </a:tblPr>
              <a:tblGrid>
                <a:gridCol w="1585543">
                  <a:extLst>
                    <a:ext uri="{9D8B030D-6E8A-4147-A177-3AD203B41FA5}">
                      <a16:colId xmlns:a16="http://schemas.microsoft.com/office/drawing/2014/main" val="747472977"/>
                    </a:ext>
                  </a:extLst>
                </a:gridCol>
                <a:gridCol w="1585543">
                  <a:extLst>
                    <a:ext uri="{9D8B030D-6E8A-4147-A177-3AD203B41FA5}">
                      <a16:colId xmlns:a16="http://schemas.microsoft.com/office/drawing/2014/main" val="1799017182"/>
                    </a:ext>
                  </a:extLst>
                </a:gridCol>
                <a:gridCol w="1585543">
                  <a:extLst>
                    <a:ext uri="{9D8B030D-6E8A-4147-A177-3AD203B41FA5}">
                      <a16:colId xmlns:a16="http://schemas.microsoft.com/office/drawing/2014/main" val="2689531327"/>
                    </a:ext>
                  </a:extLst>
                </a:gridCol>
                <a:gridCol w="1585543">
                  <a:extLst>
                    <a:ext uri="{9D8B030D-6E8A-4147-A177-3AD203B41FA5}">
                      <a16:colId xmlns:a16="http://schemas.microsoft.com/office/drawing/2014/main" val="3361241166"/>
                    </a:ext>
                  </a:extLst>
                </a:gridCol>
              </a:tblGrid>
              <a:tr h="238905">
                <a:tc>
                  <a:txBody>
                    <a:bodyPr/>
                    <a:lstStyle/>
                    <a:p>
                      <a:pPr marL="0" marR="0" lvl="0" indent="0" algn="ctr" defTabSz="1279525" rtl="0" eaLnBrk="1" fontAlgn="base" latinLnBrk="0" hangingPunct="1">
                        <a:lnSpc>
                          <a:spcPct val="100000"/>
                        </a:lnSpc>
                        <a:spcBef>
                          <a:spcPct val="0"/>
                        </a:spcBef>
                        <a:spcAft>
                          <a:spcPct val="50000"/>
                        </a:spcAft>
                        <a:buClr>
                          <a:srgbClr val="0079C1"/>
                        </a:buClr>
                        <a:buSzTx/>
                        <a:buFont typeface="Wingdings 2" pitchFamily="18" charset="2"/>
                        <a:buNone/>
                        <a:tabLst/>
                      </a:pPr>
                      <a:r>
                        <a:rPr kumimoji="0" lang="en-GB" sz="1000" b="0" i="0" u="none" strike="noStrike" cap="none" normalizeH="0" baseline="0" dirty="0">
                          <a:ln>
                            <a:noFill/>
                          </a:ln>
                          <a:solidFill>
                            <a:schemeClr val="bg1"/>
                          </a:solidFill>
                          <a:effectLst/>
                          <a:latin typeface="+mn-lt"/>
                          <a:ea typeface="MS PGothic" pitchFamily="34" charset="-128"/>
                        </a:rPr>
                        <a:t>Q1</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lvl="0" indent="0" algn="ctr" defTabSz="1279525" rtl="0" eaLnBrk="1" fontAlgn="base" latinLnBrk="0" hangingPunct="1">
                        <a:lnSpc>
                          <a:spcPct val="100000"/>
                        </a:lnSpc>
                        <a:spcBef>
                          <a:spcPct val="0"/>
                        </a:spcBef>
                        <a:spcAft>
                          <a:spcPct val="50000"/>
                        </a:spcAft>
                        <a:buClr>
                          <a:srgbClr val="0079C1"/>
                        </a:buClr>
                        <a:buSzTx/>
                        <a:buFont typeface="Wingdings 2" pitchFamily="18" charset="2"/>
                        <a:buNone/>
                        <a:tabLst/>
                      </a:pPr>
                      <a:r>
                        <a:rPr kumimoji="0" lang="en-GB" sz="1000" b="0" u="none" strike="noStrike" cap="none" normalizeH="0" baseline="0" dirty="0">
                          <a:ln>
                            <a:noFill/>
                          </a:ln>
                          <a:solidFill>
                            <a:schemeClr val="bg1"/>
                          </a:solidFill>
                          <a:effectLst/>
                          <a:latin typeface="+mn-lt"/>
                        </a:rPr>
                        <a:t>Q2</a:t>
                      </a:r>
                      <a:endParaRPr kumimoji="0" lang="en-GB" sz="1000" b="0" i="0" u="none" strike="noStrike" cap="none" normalizeH="0" baseline="0" dirty="0">
                        <a:ln>
                          <a:noFill/>
                        </a:ln>
                        <a:solidFill>
                          <a:schemeClr val="bg1"/>
                        </a:solidFill>
                        <a:effectLst/>
                        <a:latin typeface="+mn-lt"/>
                        <a:ea typeface="MS PGothic" pitchFamily="34" charset="-128"/>
                      </a:endParaRP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lvl="0" indent="0" algn="ctr" defTabSz="1279525" rtl="0" eaLnBrk="1" fontAlgn="base" latinLnBrk="0" hangingPunct="1">
                        <a:lnSpc>
                          <a:spcPct val="100000"/>
                        </a:lnSpc>
                        <a:spcBef>
                          <a:spcPct val="0"/>
                        </a:spcBef>
                        <a:spcAft>
                          <a:spcPct val="50000"/>
                        </a:spcAft>
                        <a:buClr>
                          <a:srgbClr val="0079C1"/>
                        </a:buClr>
                        <a:buSzTx/>
                        <a:buFont typeface="Wingdings 2" pitchFamily="18" charset="2"/>
                        <a:buNone/>
                        <a:tabLst/>
                      </a:pPr>
                      <a:r>
                        <a:rPr kumimoji="0" lang="en-GB" sz="1000" b="0" i="0" u="none" strike="noStrike" cap="none" normalizeH="0" baseline="0" dirty="0">
                          <a:ln>
                            <a:noFill/>
                          </a:ln>
                          <a:solidFill>
                            <a:schemeClr val="bg1"/>
                          </a:solidFill>
                          <a:effectLst/>
                          <a:latin typeface="+mn-lt"/>
                          <a:ea typeface="MS PGothic" pitchFamily="34" charset="-128"/>
                        </a:rPr>
                        <a:t>Q3</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solidFill>
                  </a:tcPr>
                </a:tc>
                <a:tc>
                  <a:txBody>
                    <a:bodyPr/>
                    <a:lstStyle/>
                    <a:p>
                      <a:pPr marL="0" marR="0" lvl="0" indent="0" algn="ctr" defTabSz="1279525" rtl="0" eaLnBrk="1" fontAlgn="base" latinLnBrk="0" hangingPunct="1">
                        <a:lnSpc>
                          <a:spcPct val="100000"/>
                        </a:lnSpc>
                        <a:spcBef>
                          <a:spcPct val="0"/>
                        </a:spcBef>
                        <a:spcAft>
                          <a:spcPct val="50000"/>
                        </a:spcAft>
                        <a:buClr>
                          <a:srgbClr val="0079C1"/>
                        </a:buClr>
                        <a:buSzTx/>
                        <a:buFont typeface="Wingdings 2" pitchFamily="18" charset="2"/>
                        <a:buNone/>
                        <a:tabLst/>
                      </a:pPr>
                      <a:r>
                        <a:rPr kumimoji="0" lang="en-GB" sz="1000" b="0" u="none" strike="noStrike" cap="none" normalizeH="0" baseline="0" dirty="0">
                          <a:ln>
                            <a:noFill/>
                          </a:ln>
                          <a:solidFill>
                            <a:schemeClr val="bg1"/>
                          </a:solidFill>
                          <a:effectLst/>
                          <a:latin typeface="+mn-lt"/>
                        </a:rPr>
                        <a:t>Q4</a:t>
                      </a:r>
                      <a:endParaRPr kumimoji="0" lang="en-GB" sz="1000" b="0" i="0" u="none" strike="noStrike" cap="none" normalizeH="0" baseline="0" dirty="0">
                        <a:ln>
                          <a:noFill/>
                        </a:ln>
                        <a:solidFill>
                          <a:schemeClr val="bg1"/>
                        </a:solidFill>
                        <a:effectLst/>
                        <a:latin typeface="+mn-lt"/>
                        <a:ea typeface="MS PGothic" pitchFamily="34" charset="-128"/>
                      </a:endParaRP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744981451"/>
                  </a:ext>
                </a:extLst>
              </a:tr>
            </a:tbl>
          </a:graphicData>
        </a:graphic>
      </p:graphicFrame>
      <p:sp>
        <p:nvSpPr>
          <p:cNvPr id="59" name="Rectangle 58">
            <a:extLst>
              <a:ext uri="{FF2B5EF4-FFF2-40B4-BE49-F238E27FC236}">
                <a16:creationId xmlns:a16="http://schemas.microsoft.com/office/drawing/2014/main" id="{D88DFA36-EF2C-44E0-8627-5A9CA7DA2F0E}"/>
              </a:ext>
            </a:extLst>
          </p:cNvPr>
          <p:cNvSpPr/>
          <p:nvPr/>
        </p:nvSpPr>
        <p:spPr>
          <a:xfrm>
            <a:off x="1950713" y="4103015"/>
            <a:ext cx="3648364" cy="646331"/>
          </a:xfrm>
          <a:prstGeom prst="rect">
            <a:avLst/>
          </a:prstGeom>
        </p:spPr>
        <p:txBody>
          <a:bodyPr wrap="square">
            <a:spAutoFit/>
          </a:bodyPr>
          <a:lstStyle/>
          <a:p>
            <a:r>
              <a:rPr lang="en-US" sz="1200" dirty="0" err="1">
                <a:solidFill>
                  <a:srgbClr val="000000"/>
                </a:solidFill>
              </a:rPr>
              <a:t>PoCs</a:t>
            </a:r>
            <a:r>
              <a:rPr lang="en-US" sz="1200" dirty="0">
                <a:solidFill>
                  <a:srgbClr val="000000"/>
                </a:solidFill>
              </a:rPr>
              <a:t> in UK underway. More work needed to validate this a tactical until Enterprise Strategy is available for use​</a:t>
            </a:r>
            <a:endParaRPr lang="en-US" sz="1200" dirty="0"/>
          </a:p>
        </p:txBody>
      </p:sp>
      <p:sp>
        <p:nvSpPr>
          <p:cNvPr id="60" name="Rectangle 59">
            <a:extLst>
              <a:ext uri="{FF2B5EF4-FFF2-40B4-BE49-F238E27FC236}">
                <a16:creationId xmlns:a16="http://schemas.microsoft.com/office/drawing/2014/main" id="{2CE8A64C-D216-4444-80DD-0A25E270121F}"/>
              </a:ext>
            </a:extLst>
          </p:cNvPr>
          <p:cNvSpPr/>
          <p:nvPr/>
        </p:nvSpPr>
        <p:spPr>
          <a:xfrm>
            <a:off x="970655" y="6312491"/>
            <a:ext cx="3569823" cy="307777"/>
          </a:xfrm>
          <a:prstGeom prst="rect">
            <a:avLst/>
          </a:prstGeom>
        </p:spPr>
        <p:txBody>
          <a:bodyPr wrap="none">
            <a:spAutoFit/>
          </a:bodyPr>
          <a:lstStyle/>
          <a:p>
            <a:r>
              <a:rPr lang="en-US" sz="1400" dirty="0">
                <a:solidFill>
                  <a:srgbClr val="FF0000"/>
                </a:solidFill>
              </a:rPr>
              <a:t>All tooling are subject to Enterprise Review</a:t>
            </a:r>
            <a:endParaRPr lang="en-US" sz="1400" dirty="0"/>
          </a:p>
        </p:txBody>
      </p:sp>
    </p:spTree>
    <p:extLst>
      <p:ext uri="{BB962C8B-B14F-4D97-AF65-F5344CB8AC3E}">
        <p14:creationId xmlns:p14="http://schemas.microsoft.com/office/powerpoint/2010/main" val="420685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55B55B-666C-4B1F-838E-559D6942730A}"/>
              </a:ext>
            </a:extLst>
          </p:cNvPr>
          <p:cNvSpPr txBox="1">
            <a:spLocks/>
          </p:cNvSpPr>
          <p:nvPr/>
        </p:nvSpPr>
        <p:spPr>
          <a:xfrm>
            <a:off x="148608" y="128436"/>
            <a:ext cx="9643977"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GB" dirty="0"/>
              <a:t>Cloud PaaS Services Roadmap (Cont..)</a:t>
            </a:r>
            <a:endParaRPr lang="en-US" dirty="0"/>
          </a:p>
        </p:txBody>
      </p:sp>
      <p:sp>
        <p:nvSpPr>
          <p:cNvPr id="61" name="OTLSHAPE_SL_7c21b9d0849c4bca94c2f6458ca272ef_HeaderRectangle">
            <a:extLst>
              <a:ext uri="{FF2B5EF4-FFF2-40B4-BE49-F238E27FC236}">
                <a16:creationId xmlns:a16="http://schemas.microsoft.com/office/drawing/2014/main" id="{F3A0EB56-5BEB-4D11-B71B-71B3D0305E74}"/>
              </a:ext>
            </a:extLst>
          </p:cNvPr>
          <p:cNvSpPr/>
          <p:nvPr>
            <p:custDataLst>
              <p:tags r:id="rId1"/>
            </p:custDataLst>
          </p:nvPr>
        </p:nvSpPr>
        <p:spPr>
          <a:xfrm>
            <a:off x="602369" y="2659706"/>
            <a:ext cx="1304515" cy="1100507"/>
          </a:xfrm>
          <a:prstGeom prst="rect">
            <a:avLst/>
          </a:prstGeom>
          <a:solidFill>
            <a:srgbClr val="9ADED8">
              <a:alpha val="49804"/>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OTLSHAPE_SL_7c21b9d0849c4bca94c2f6458ca272ef_Header">
            <a:extLst>
              <a:ext uri="{FF2B5EF4-FFF2-40B4-BE49-F238E27FC236}">
                <a16:creationId xmlns:a16="http://schemas.microsoft.com/office/drawing/2014/main" id="{3ADE9433-62BC-45AC-9DDA-B3C75EAAF5C2}"/>
              </a:ext>
            </a:extLst>
          </p:cNvPr>
          <p:cNvSpPr txBox="1"/>
          <p:nvPr>
            <p:custDataLst>
              <p:tags r:id="rId2"/>
            </p:custDataLst>
          </p:nvPr>
        </p:nvSpPr>
        <p:spPr>
          <a:xfrm>
            <a:off x="581508" y="2678935"/>
            <a:ext cx="1324667" cy="992054"/>
          </a:xfrm>
          <a:prstGeom prst="rect">
            <a:avLst/>
          </a:prstGeom>
          <a:noFill/>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Salesforce Sans"/>
                <a:cs typeface="Salesforce Sans"/>
                <a:sym typeface="Salesforce Sans"/>
              </a:rPr>
              <a:t>Azure IoT suite</a:t>
            </a:r>
          </a:p>
        </p:txBody>
      </p:sp>
      <p:sp>
        <p:nvSpPr>
          <p:cNvPr id="63" name="OTLSHAPE_SL_7c21b9d0849c4bca94c2f6458ca272ef_BackgroundRectangle">
            <a:extLst>
              <a:ext uri="{FF2B5EF4-FFF2-40B4-BE49-F238E27FC236}">
                <a16:creationId xmlns:a16="http://schemas.microsoft.com/office/drawing/2014/main" id="{7D1C9EA1-511D-41C1-9758-E1A580C82343}"/>
              </a:ext>
            </a:extLst>
          </p:cNvPr>
          <p:cNvSpPr/>
          <p:nvPr>
            <p:custDataLst>
              <p:tags r:id="rId3"/>
            </p:custDataLst>
          </p:nvPr>
        </p:nvSpPr>
        <p:spPr>
          <a:xfrm>
            <a:off x="1907208" y="1608756"/>
            <a:ext cx="9482922" cy="1032527"/>
          </a:xfrm>
          <a:prstGeom prst="rect">
            <a:avLst/>
          </a:prstGeom>
          <a:solidFill>
            <a:schemeClr val="dk1">
              <a:alpha val="1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OTLSHAPE_TB_00000000000000000000000000000000_ScaleContainer">
            <a:extLst>
              <a:ext uri="{FF2B5EF4-FFF2-40B4-BE49-F238E27FC236}">
                <a16:creationId xmlns:a16="http://schemas.microsoft.com/office/drawing/2014/main" id="{ED4C8E10-7569-4C5D-967B-DF318B6A7489}"/>
              </a:ext>
            </a:extLst>
          </p:cNvPr>
          <p:cNvSpPr/>
          <p:nvPr>
            <p:custDataLst>
              <p:tags r:id="rId4"/>
            </p:custDataLst>
          </p:nvPr>
        </p:nvSpPr>
        <p:spPr>
          <a:xfrm>
            <a:off x="1907208" y="993123"/>
            <a:ext cx="9434708" cy="380901"/>
          </a:xfrm>
          <a:prstGeom prst="rect">
            <a:avLst/>
          </a:prstGeom>
          <a:solidFill>
            <a:schemeClr val="accent1">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TLSHAPE_SL_7c21b9d0849c4bca94c2f6458ca272ef_HeaderRectangle">
            <a:extLst>
              <a:ext uri="{FF2B5EF4-FFF2-40B4-BE49-F238E27FC236}">
                <a16:creationId xmlns:a16="http://schemas.microsoft.com/office/drawing/2014/main" id="{0877B9FF-50EB-4627-A4B7-7EBF0AD06F72}"/>
              </a:ext>
            </a:extLst>
          </p:cNvPr>
          <p:cNvSpPr/>
          <p:nvPr>
            <p:custDataLst>
              <p:tags r:id="rId5"/>
            </p:custDataLst>
          </p:nvPr>
        </p:nvSpPr>
        <p:spPr>
          <a:xfrm>
            <a:off x="592582" y="1608755"/>
            <a:ext cx="1314625" cy="1042427"/>
          </a:xfrm>
          <a:prstGeom prst="rect">
            <a:avLst/>
          </a:prstGeom>
          <a:solidFill>
            <a:srgbClr val="9ADED8">
              <a:alpha val="49804"/>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6" name="OTLSHAPE_G_00000000000000000000000000000000_ShapeBelow0">
            <a:extLst>
              <a:ext uri="{FF2B5EF4-FFF2-40B4-BE49-F238E27FC236}">
                <a16:creationId xmlns:a16="http://schemas.microsoft.com/office/drawing/2014/main" id="{5E8696A2-2944-4C5B-A9C5-BA84341B1F76}"/>
              </a:ext>
            </a:extLst>
          </p:cNvPr>
          <p:cNvCxnSpPr>
            <a:cxnSpLocks/>
          </p:cNvCxnSpPr>
          <p:nvPr>
            <p:custDataLst>
              <p:tags r:id="rId6"/>
            </p:custDataLst>
          </p:nvPr>
        </p:nvCxnSpPr>
        <p:spPr>
          <a:xfrm>
            <a:off x="2732511" y="1082000"/>
            <a:ext cx="8131" cy="4018220"/>
          </a:xfrm>
          <a:prstGeom prst="line">
            <a:avLst/>
          </a:prstGeom>
          <a:ln w="8626" cap="flat" cmpd="sng" algn="ctr">
            <a:solidFill>
              <a:schemeClr val="dk1">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OTLSHAPE_G_00000000000000000000000000000000_ShapeBelow1">
            <a:extLst>
              <a:ext uri="{FF2B5EF4-FFF2-40B4-BE49-F238E27FC236}">
                <a16:creationId xmlns:a16="http://schemas.microsoft.com/office/drawing/2014/main" id="{683321BE-17D4-466F-B210-8C97311FF5D6}"/>
              </a:ext>
            </a:extLst>
          </p:cNvPr>
          <p:cNvCxnSpPr>
            <a:cxnSpLocks/>
          </p:cNvCxnSpPr>
          <p:nvPr>
            <p:custDataLst>
              <p:tags r:id="rId7"/>
            </p:custDataLst>
          </p:nvPr>
        </p:nvCxnSpPr>
        <p:spPr>
          <a:xfrm flipH="1">
            <a:off x="8918177" y="1425447"/>
            <a:ext cx="6890" cy="3674773"/>
          </a:xfrm>
          <a:prstGeom prst="line">
            <a:avLst/>
          </a:prstGeom>
          <a:ln w="8626" cap="flat" cmpd="sng" algn="ctr">
            <a:solidFill>
              <a:schemeClr val="dk1">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OTLSHAPE_G_00000000000000000000000000000000_ShapeBelow2">
            <a:extLst>
              <a:ext uri="{FF2B5EF4-FFF2-40B4-BE49-F238E27FC236}">
                <a16:creationId xmlns:a16="http://schemas.microsoft.com/office/drawing/2014/main" id="{33357C95-836F-473C-A3C2-8010AEAA9534}"/>
              </a:ext>
            </a:extLst>
          </p:cNvPr>
          <p:cNvCxnSpPr>
            <a:cxnSpLocks/>
          </p:cNvCxnSpPr>
          <p:nvPr>
            <p:custDataLst>
              <p:tags r:id="rId8"/>
            </p:custDataLst>
          </p:nvPr>
        </p:nvCxnSpPr>
        <p:spPr>
          <a:xfrm>
            <a:off x="9999548" y="1472369"/>
            <a:ext cx="41678" cy="3618554"/>
          </a:xfrm>
          <a:prstGeom prst="line">
            <a:avLst/>
          </a:prstGeom>
          <a:ln w="8626" cap="flat" cmpd="sng" algn="ctr">
            <a:solidFill>
              <a:schemeClr val="dk1">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TLSHAPE_SL_7c21b9d0849c4bca94c2f6458ca272ef_Header">
            <a:extLst>
              <a:ext uri="{FF2B5EF4-FFF2-40B4-BE49-F238E27FC236}">
                <a16:creationId xmlns:a16="http://schemas.microsoft.com/office/drawing/2014/main" id="{9EEC56FB-25F9-4ADB-BAA7-ECE5EE69F4E9}"/>
              </a:ext>
            </a:extLst>
          </p:cNvPr>
          <p:cNvSpPr txBox="1"/>
          <p:nvPr>
            <p:custDataLst>
              <p:tags r:id="rId9"/>
            </p:custDataLst>
          </p:nvPr>
        </p:nvSpPr>
        <p:spPr>
          <a:xfrm>
            <a:off x="582541" y="1596841"/>
            <a:ext cx="1324666" cy="1025781"/>
          </a:xfrm>
          <a:prstGeom prst="rect">
            <a:avLst/>
          </a:prstGeom>
          <a:solidFill>
            <a:srgbClr val="92D050"/>
          </a:solidFill>
        </p:spPr>
        <p:txBody>
          <a:bodyPr vert="horz" wrap="square" lIns="0" tIns="0" rIns="0" bIns="0" rtlCol="0" anchor="ctr" anchorCtr="0">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black"/>
                </a:solidFill>
                <a:effectLst/>
                <a:uLnTx/>
                <a:uFillTx/>
                <a:latin typeface="Calibri" panose="020F0502020204030204" pitchFamily="34" charset="0"/>
                <a:ea typeface="Salesforce Sans"/>
                <a:cs typeface="Salesforce Sans"/>
              </a:defRPr>
            </a:lvl1pPr>
          </a:lstStyle>
          <a:p>
            <a:r>
              <a:rPr lang="en-US" dirty="0">
                <a:sym typeface="Salesforce Sans"/>
              </a:rPr>
              <a:t>Azure Service Bus</a:t>
            </a:r>
          </a:p>
        </p:txBody>
      </p:sp>
      <p:sp>
        <p:nvSpPr>
          <p:cNvPr id="71" name="OTLSHAPE_TB_00000000000000000000000000000000_TimescaleInterval1">
            <a:extLst>
              <a:ext uri="{FF2B5EF4-FFF2-40B4-BE49-F238E27FC236}">
                <a16:creationId xmlns:a16="http://schemas.microsoft.com/office/drawing/2014/main" id="{8EAC21D0-1925-4AFF-937C-88369F92214D}"/>
              </a:ext>
            </a:extLst>
          </p:cNvPr>
          <p:cNvSpPr txBox="1"/>
          <p:nvPr>
            <p:custDataLst>
              <p:tags r:id="rId10"/>
            </p:custDataLst>
          </p:nvPr>
        </p:nvSpPr>
        <p:spPr>
          <a:xfrm>
            <a:off x="1970693" y="1082000"/>
            <a:ext cx="211541" cy="203147"/>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30" normalizeH="0" baseline="0" noProof="0" dirty="0">
                <a:ln>
                  <a:noFill/>
                </a:ln>
                <a:solidFill>
                  <a:prstClr val="black"/>
                </a:solidFill>
                <a:effectLst/>
                <a:uLnTx/>
                <a:uFillTx/>
                <a:latin typeface="Calibri" panose="020F0502020204030204" pitchFamily="34" charset="0"/>
                <a:ea typeface="+mn-ea"/>
                <a:cs typeface="+mn-cs"/>
              </a:rPr>
              <a:t>FY21</a:t>
            </a:r>
          </a:p>
        </p:txBody>
      </p:sp>
      <p:sp>
        <p:nvSpPr>
          <p:cNvPr id="72" name="OTLSHAPE_TB_00000000000000000000000000000000_TimescaleInterval2">
            <a:extLst>
              <a:ext uri="{FF2B5EF4-FFF2-40B4-BE49-F238E27FC236}">
                <a16:creationId xmlns:a16="http://schemas.microsoft.com/office/drawing/2014/main" id="{13BA5CBC-A84E-4936-86D1-BB33BB22FFB6}"/>
              </a:ext>
            </a:extLst>
          </p:cNvPr>
          <p:cNvSpPr txBox="1"/>
          <p:nvPr>
            <p:custDataLst>
              <p:tags r:id="rId11"/>
            </p:custDataLst>
          </p:nvPr>
        </p:nvSpPr>
        <p:spPr>
          <a:xfrm>
            <a:off x="4044225" y="1082000"/>
            <a:ext cx="211541" cy="203147"/>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30" normalizeH="0" baseline="0" noProof="0">
                <a:ln>
                  <a:noFill/>
                </a:ln>
                <a:solidFill>
                  <a:prstClr val="black"/>
                </a:solidFill>
                <a:effectLst/>
                <a:uLnTx/>
                <a:uFillTx/>
                <a:latin typeface="Calibri" panose="020F0502020204030204" pitchFamily="34" charset="0"/>
                <a:ea typeface="+mn-ea"/>
                <a:cs typeface="+mn-cs"/>
              </a:rPr>
              <a:t>FY22</a:t>
            </a:r>
          </a:p>
        </p:txBody>
      </p:sp>
      <p:sp>
        <p:nvSpPr>
          <p:cNvPr id="73" name="OTLSHAPE_TB_00000000000000000000000000000000_TimescaleInterval3">
            <a:extLst>
              <a:ext uri="{FF2B5EF4-FFF2-40B4-BE49-F238E27FC236}">
                <a16:creationId xmlns:a16="http://schemas.microsoft.com/office/drawing/2014/main" id="{B58CE68C-0F79-4B5A-8075-05CC14B8938F}"/>
              </a:ext>
            </a:extLst>
          </p:cNvPr>
          <p:cNvSpPr txBox="1"/>
          <p:nvPr>
            <p:custDataLst>
              <p:tags r:id="rId12"/>
            </p:custDataLst>
          </p:nvPr>
        </p:nvSpPr>
        <p:spPr>
          <a:xfrm>
            <a:off x="8759185" y="1111846"/>
            <a:ext cx="908276" cy="203147"/>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30" normalizeH="0" baseline="0" noProof="0" dirty="0">
                <a:ln>
                  <a:noFill/>
                </a:ln>
                <a:solidFill>
                  <a:prstClr val="black"/>
                </a:solidFill>
                <a:effectLst/>
                <a:uLnTx/>
                <a:uFillTx/>
                <a:latin typeface="Calibri" panose="020F0502020204030204" pitchFamily="34" charset="0"/>
                <a:ea typeface="+mn-ea"/>
                <a:cs typeface="+mn-cs"/>
              </a:rPr>
              <a:t>        FY23</a:t>
            </a:r>
          </a:p>
        </p:txBody>
      </p:sp>
      <p:sp>
        <p:nvSpPr>
          <p:cNvPr id="74" name="OTLSHAPE_TB_00000000000000000000000000000000_TimescaleInterval4">
            <a:extLst>
              <a:ext uri="{FF2B5EF4-FFF2-40B4-BE49-F238E27FC236}">
                <a16:creationId xmlns:a16="http://schemas.microsoft.com/office/drawing/2014/main" id="{BC7BD258-7104-49F5-BBEA-063811CE2E05}"/>
              </a:ext>
            </a:extLst>
          </p:cNvPr>
          <p:cNvSpPr txBox="1"/>
          <p:nvPr>
            <p:custDataLst>
              <p:tags r:id="rId13"/>
            </p:custDataLst>
          </p:nvPr>
        </p:nvSpPr>
        <p:spPr>
          <a:xfrm>
            <a:off x="10084365" y="1081746"/>
            <a:ext cx="729839" cy="203146"/>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30" normalizeH="0" baseline="0" noProof="0" dirty="0">
                <a:ln>
                  <a:noFill/>
                </a:ln>
                <a:solidFill>
                  <a:prstClr val="black"/>
                </a:solidFill>
                <a:effectLst/>
                <a:uLnTx/>
                <a:uFillTx/>
                <a:latin typeface="Calibri" panose="020F0502020204030204" pitchFamily="34" charset="0"/>
                <a:ea typeface="+mn-ea"/>
                <a:cs typeface="+mn-cs"/>
              </a:rPr>
              <a:t>    FY24</a:t>
            </a:r>
          </a:p>
        </p:txBody>
      </p:sp>
      <p:cxnSp>
        <p:nvCxnSpPr>
          <p:cNvPr id="75" name="OTLSHAPE_TB_00000000000000000000000000000000_Separator1">
            <a:extLst>
              <a:ext uri="{FF2B5EF4-FFF2-40B4-BE49-F238E27FC236}">
                <a16:creationId xmlns:a16="http://schemas.microsoft.com/office/drawing/2014/main" id="{40FF9393-82FB-4C18-9117-AA90DE837412}"/>
              </a:ext>
            </a:extLst>
          </p:cNvPr>
          <p:cNvCxnSpPr/>
          <p:nvPr>
            <p:custDataLst>
              <p:tags r:id="rId14"/>
            </p:custDataLst>
          </p:nvPr>
        </p:nvCxnSpPr>
        <p:spPr>
          <a:xfrm>
            <a:off x="2730284" y="1073537"/>
            <a:ext cx="0" cy="203147"/>
          </a:xfrm>
          <a:prstGeom prst="line">
            <a:avLst/>
          </a:prstGeom>
          <a:ln w="9525" cap="flat" cmpd="sng" algn="ctr">
            <a:solidFill>
              <a:schemeClr val="dk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OTLSHAPE_TB_00000000000000000000000000000000_Separator2">
            <a:extLst>
              <a:ext uri="{FF2B5EF4-FFF2-40B4-BE49-F238E27FC236}">
                <a16:creationId xmlns:a16="http://schemas.microsoft.com/office/drawing/2014/main" id="{1E6D414A-0255-488B-8B4B-CB0BF91261FB}"/>
              </a:ext>
            </a:extLst>
          </p:cNvPr>
          <p:cNvCxnSpPr/>
          <p:nvPr>
            <p:custDataLst>
              <p:tags r:id="rId15"/>
            </p:custDataLst>
          </p:nvPr>
        </p:nvCxnSpPr>
        <p:spPr>
          <a:xfrm>
            <a:off x="8918177" y="1106145"/>
            <a:ext cx="0" cy="203147"/>
          </a:xfrm>
          <a:prstGeom prst="line">
            <a:avLst/>
          </a:prstGeom>
          <a:ln w="9525" cap="flat" cmpd="sng" algn="ctr">
            <a:solidFill>
              <a:schemeClr val="dk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OTLSHAPE_TB_00000000000000000000000000000000_Separator3">
            <a:extLst>
              <a:ext uri="{FF2B5EF4-FFF2-40B4-BE49-F238E27FC236}">
                <a16:creationId xmlns:a16="http://schemas.microsoft.com/office/drawing/2014/main" id="{BA854141-CBAF-4BD9-B579-AED4F55A8034}"/>
              </a:ext>
            </a:extLst>
          </p:cNvPr>
          <p:cNvCxnSpPr/>
          <p:nvPr>
            <p:custDataLst>
              <p:tags r:id="rId16"/>
            </p:custDataLst>
          </p:nvPr>
        </p:nvCxnSpPr>
        <p:spPr>
          <a:xfrm>
            <a:off x="9999548" y="1091468"/>
            <a:ext cx="0" cy="203147"/>
          </a:xfrm>
          <a:prstGeom prst="line">
            <a:avLst/>
          </a:prstGeom>
          <a:ln w="9525" cap="flat" cmpd="sng" algn="ctr">
            <a:solidFill>
              <a:schemeClr val="dk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TLSHAPE_SLT_1fb5c9bea8d7491e93ab109404a0a91b_Shape">
            <a:extLst>
              <a:ext uri="{FF2B5EF4-FFF2-40B4-BE49-F238E27FC236}">
                <a16:creationId xmlns:a16="http://schemas.microsoft.com/office/drawing/2014/main" id="{3D022D77-8700-4C5A-9C3A-9F666AF15E9F}"/>
              </a:ext>
            </a:extLst>
          </p:cNvPr>
          <p:cNvSpPr/>
          <p:nvPr>
            <p:custDataLst>
              <p:tags r:id="rId17"/>
            </p:custDataLst>
          </p:nvPr>
        </p:nvSpPr>
        <p:spPr>
          <a:xfrm>
            <a:off x="5266544" y="2242725"/>
            <a:ext cx="1028808" cy="203147"/>
          </a:xfrm>
          <a:prstGeom prst="chevron">
            <a:avLst/>
          </a:prstGeom>
          <a:solidFill>
            <a:srgbClr val="92D050"/>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Define support framework</a:t>
            </a:r>
          </a:p>
        </p:txBody>
      </p:sp>
      <p:sp>
        <p:nvSpPr>
          <p:cNvPr id="79" name="Rectangle 78">
            <a:extLst>
              <a:ext uri="{FF2B5EF4-FFF2-40B4-BE49-F238E27FC236}">
                <a16:creationId xmlns:a16="http://schemas.microsoft.com/office/drawing/2014/main" id="{A025FFB1-41FD-4699-B10C-875C58C85136}"/>
              </a:ext>
            </a:extLst>
          </p:cNvPr>
          <p:cNvSpPr/>
          <p:nvPr/>
        </p:nvSpPr>
        <p:spPr>
          <a:xfrm>
            <a:off x="4615779" y="6409175"/>
            <a:ext cx="458048" cy="1772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pitchFamily="34" charset="0"/>
              <a:ea typeface="+mn-ea"/>
              <a:cs typeface="Calibri"/>
            </a:endParaRPr>
          </a:p>
        </p:txBody>
      </p:sp>
      <p:sp>
        <p:nvSpPr>
          <p:cNvPr id="80" name="OTLSHAPE_SLT_1fb5c9bea8d7491e93ab109404a0a91b_Title">
            <a:extLst>
              <a:ext uri="{FF2B5EF4-FFF2-40B4-BE49-F238E27FC236}">
                <a16:creationId xmlns:a16="http://schemas.microsoft.com/office/drawing/2014/main" id="{5106C6A3-A2BD-4DF1-B767-AA2F041BCE5C}"/>
              </a:ext>
            </a:extLst>
          </p:cNvPr>
          <p:cNvSpPr txBox="1"/>
          <p:nvPr>
            <p:custDataLst>
              <p:tags r:id="rId18"/>
            </p:custDataLst>
          </p:nvPr>
        </p:nvSpPr>
        <p:spPr>
          <a:xfrm>
            <a:off x="5045582" y="6405783"/>
            <a:ext cx="1662062" cy="169277"/>
          </a:xfrm>
          <a:prstGeom prst="rect">
            <a:avLst/>
          </a:prstGeom>
          <a:noFill/>
        </p:spPr>
        <p:txBody>
          <a:bodyPr vert="horz"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2" normalizeH="0" baseline="0" noProof="0">
                <a:ln>
                  <a:noFill/>
                </a:ln>
                <a:solidFill>
                  <a:srgbClr val="000000"/>
                </a:solidFill>
                <a:effectLst/>
                <a:uLnTx/>
                <a:uFillTx/>
                <a:latin typeface="Calibri"/>
                <a:ea typeface="+mn-ea"/>
                <a:cs typeface="Calibri"/>
              </a:rPr>
              <a:t>Technical Capability Model</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Star: 5 Points 80">
            <a:extLst>
              <a:ext uri="{FF2B5EF4-FFF2-40B4-BE49-F238E27FC236}">
                <a16:creationId xmlns:a16="http://schemas.microsoft.com/office/drawing/2014/main" id="{62CCDD5E-BDD1-47E7-A2AB-A0ED66149C95}"/>
              </a:ext>
            </a:extLst>
          </p:cNvPr>
          <p:cNvSpPr/>
          <p:nvPr/>
        </p:nvSpPr>
        <p:spPr>
          <a:xfrm>
            <a:off x="6384934" y="2196404"/>
            <a:ext cx="246072" cy="203147"/>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D3738B13-6E22-4074-9313-340CF9864C1B}"/>
              </a:ext>
            </a:extLst>
          </p:cNvPr>
          <p:cNvSpPr/>
          <p:nvPr/>
        </p:nvSpPr>
        <p:spPr>
          <a:xfrm>
            <a:off x="7577736" y="6348493"/>
            <a:ext cx="1635587" cy="1904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Ready for consumption</a:t>
            </a:r>
          </a:p>
        </p:txBody>
      </p:sp>
      <p:sp>
        <p:nvSpPr>
          <p:cNvPr id="83" name="OTLSHAPE_SLT_1fb5c9bea8d7491e93ab109404a0a91b_Shape">
            <a:extLst>
              <a:ext uri="{FF2B5EF4-FFF2-40B4-BE49-F238E27FC236}">
                <a16:creationId xmlns:a16="http://schemas.microsoft.com/office/drawing/2014/main" id="{7C5CA76D-CF3F-442A-BD3B-8D4189C5F501}"/>
              </a:ext>
            </a:extLst>
          </p:cNvPr>
          <p:cNvSpPr/>
          <p:nvPr>
            <p:custDataLst>
              <p:tags r:id="rId19"/>
            </p:custDataLst>
          </p:nvPr>
        </p:nvSpPr>
        <p:spPr>
          <a:xfrm>
            <a:off x="4636017" y="1994156"/>
            <a:ext cx="1622076" cy="203147"/>
          </a:xfrm>
          <a:prstGeom prst="chevron">
            <a:avLst/>
          </a:prstGeom>
          <a:solidFill>
            <a:srgbClr val="92D050"/>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Automated deployment with security framework</a:t>
            </a:r>
          </a:p>
        </p:txBody>
      </p:sp>
      <p:sp>
        <p:nvSpPr>
          <p:cNvPr id="84" name="OTLSHAPE_SLT_1fb5c9bea8d7491e93ab109404a0a91b_Shape">
            <a:extLst>
              <a:ext uri="{FF2B5EF4-FFF2-40B4-BE49-F238E27FC236}">
                <a16:creationId xmlns:a16="http://schemas.microsoft.com/office/drawing/2014/main" id="{60C380BE-9CE3-41D5-AD9B-7EE00139848B}"/>
              </a:ext>
            </a:extLst>
          </p:cNvPr>
          <p:cNvSpPr/>
          <p:nvPr>
            <p:custDataLst>
              <p:tags r:id="rId20"/>
            </p:custDataLst>
          </p:nvPr>
        </p:nvSpPr>
        <p:spPr>
          <a:xfrm>
            <a:off x="3760439" y="1858822"/>
            <a:ext cx="1204222" cy="92650"/>
          </a:xfrm>
          <a:prstGeom prst="chevron">
            <a:avLst/>
          </a:prstGeom>
          <a:solidFill>
            <a:srgbClr val="92D050"/>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deployment patterns</a:t>
            </a:r>
          </a:p>
        </p:txBody>
      </p:sp>
      <p:sp>
        <p:nvSpPr>
          <p:cNvPr id="85" name="OTLSHAPE_SLT_1fb5c9bea8d7491e93ab109404a0a91b_Shape">
            <a:extLst>
              <a:ext uri="{FF2B5EF4-FFF2-40B4-BE49-F238E27FC236}">
                <a16:creationId xmlns:a16="http://schemas.microsoft.com/office/drawing/2014/main" id="{D8A394D8-E043-44D1-9336-4E429D11B394}"/>
              </a:ext>
            </a:extLst>
          </p:cNvPr>
          <p:cNvSpPr/>
          <p:nvPr>
            <p:custDataLst>
              <p:tags r:id="rId21"/>
            </p:custDataLst>
          </p:nvPr>
        </p:nvSpPr>
        <p:spPr>
          <a:xfrm>
            <a:off x="3488013" y="1714134"/>
            <a:ext cx="914218" cy="102689"/>
          </a:xfrm>
          <a:prstGeom prst="chevron">
            <a:avLst/>
          </a:prstGeom>
          <a:solidFill>
            <a:srgbClr val="92D050"/>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requirements </a:t>
            </a:r>
          </a:p>
        </p:txBody>
      </p:sp>
      <p:sp>
        <p:nvSpPr>
          <p:cNvPr id="86" name="OTLSHAPE_SLT_1fb5c9bea8d7491e93ab109404a0a91b_Shape">
            <a:extLst>
              <a:ext uri="{FF2B5EF4-FFF2-40B4-BE49-F238E27FC236}">
                <a16:creationId xmlns:a16="http://schemas.microsoft.com/office/drawing/2014/main" id="{7BE4A060-CE0A-4324-A2A1-7338B1B489F0}"/>
              </a:ext>
            </a:extLst>
          </p:cNvPr>
          <p:cNvSpPr/>
          <p:nvPr>
            <p:custDataLst>
              <p:tags r:id="rId22"/>
            </p:custDataLst>
          </p:nvPr>
        </p:nvSpPr>
        <p:spPr>
          <a:xfrm>
            <a:off x="6298129" y="2484858"/>
            <a:ext cx="2388785" cy="103561"/>
          </a:xfrm>
          <a:prstGeom prst="chevron">
            <a:avLst/>
          </a:prstGeom>
          <a:solidFill>
            <a:srgbClr val="92D050"/>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Continuous improvements – enable new features</a:t>
            </a:r>
          </a:p>
        </p:txBody>
      </p:sp>
      <p:sp>
        <p:nvSpPr>
          <p:cNvPr id="87" name="OTLSHAPE_SL_7c21b9d0849c4bca94c2f6458ca272ef_BackgroundRectangle">
            <a:extLst>
              <a:ext uri="{FF2B5EF4-FFF2-40B4-BE49-F238E27FC236}">
                <a16:creationId xmlns:a16="http://schemas.microsoft.com/office/drawing/2014/main" id="{9E3F94C6-0F14-4973-B3F7-25AD4A1B4448}"/>
              </a:ext>
            </a:extLst>
          </p:cNvPr>
          <p:cNvSpPr/>
          <p:nvPr>
            <p:custDataLst>
              <p:tags r:id="rId23"/>
            </p:custDataLst>
          </p:nvPr>
        </p:nvSpPr>
        <p:spPr>
          <a:xfrm>
            <a:off x="1913875" y="2650374"/>
            <a:ext cx="9482922" cy="1100507"/>
          </a:xfrm>
          <a:prstGeom prst="rect">
            <a:avLst/>
          </a:prstGeom>
          <a:solidFill>
            <a:schemeClr val="dk1">
              <a:alpha val="1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TLSHAPE_SL_7c21b9d0849c4bca94c2f6458ca272ef_BackgroundRectangle">
            <a:extLst>
              <a:ext uri="{FF2B5EF4-FFF2-40B4-BE49-F238E27FC236}">
                <a16:creationId xmlns:a16="http://schemas.microsoft.com/office/drawing/2014/main" id="{1DC355CF-9B09-4B05-910F-FC99994CF8D3}"/>
              </a:ext>
            </a:extLst>
          </p:cNvPr>
          <p:cNvSpPr/>
          <p:nvPr>
            <p:custDataLst>
              <p:tags r:id="rId24"/>
            </p:custDataLst>
          </p:nvPr>
        </p:nvSpPr>
        <p:spPr>
          <a:xfrm>
            <a:off x="1906884" y="3775004"/>
            <a:ext cx="9482922" cy="1325216"/>
          </a:xfrm>
          <a:prstGeom prst="rect">
            <a:avLst/>
          </a:prstGeom>
          <a:solidFill>
            <a:schemeClr val="dk1">
              <a:alpha val="1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TLSHAPE_SL_7c21b9d0849c4bca94c2f6458ca272ef_HeaderRectangle">
            <a:extLst>
              <a:ext uri="{FF2B5EF4-FFF2-40B4-BE49-F238E27FC236}">
                <a16:creationId xmlns:a16="http://schemas.microsoft.com/office/drawing/2014/main" id="{E7A6060F-5DF1-4CB4-8598-F7DD65232A6E}"/>
              </a:ext>
            </a:extLst>
          </p:cNvPr>
          <p:cNvSpPr/>
          <p:nvPr>
            <p:custDataLst>
              <p:tags r:id="rId25"/>
            </p:custDataLst>
          </p:nvPr>
        </p:nvSpPr>
        <p:spPr>
          <a:xfrm>
            <a:off x="595378" y="3788992"/>
            <a:ext cx="1314625" cy="1042427"/>
          </a:xfrm>
          <a:prstGeom prst="rect">
            <a:avLst/>
          </a:prstGeom>
          <a:solidFill>
            <a:srgbClr val="9ADED8">
              <a:alpha val="49804"/>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TLSHAPE_SL_7c21b9d0849c4bca94c2f6458ca272ef_Header">
            <a:extLst>
              <a:ext uri="{FF2B5EF4-FFF2-40B4-BE49-F238E27FC236}">
                <a16:creationId xmlns:a16="http://schemas.microsoft.com/office/drawing/2014/main" id="{ED1E0289-D7F6-4D07-8200-C35B2BC08D84}"/>
              </a:ext>
            </a:extLst>
          </p:cNvPr>
          <p:cNvSpPr txBox="1"/>
          <p:nvPr>
            <p:custDataLst>
              <p:tags r:id="rId26"/>
            </p:custDataLst>
          </p:nvPr>
        </p:nvSpPr>
        <p:spPr>
          <a:xfrm>
            <a:off x="585338" y="3777079"/>
            <a:ext cx="1314626" cy="1313844"/>
          </a:xfrm>
          <a:prstGeom prst="rect">
            <a:avLst/>
          </a:prstGeom>
          <a:solidFill>
            <a:schemeClr val="accent2">
              <a:lumMod val="40000"/>
              <a:lumOff val="60000"/>
            </a:schemeClr>
          </a:solidFill>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Salesforce Sans"/>
                <a:cs typeface="Salesforce Sans"/>
                <a:sym typeface="Salesforce Sans"/>
              </a:rPr>
              <a:t>Azure AI + ML</a:t>
            </a:r>
          </a:p>
        </p:txBody>
      </p:sp>
      <p:sp>
        <p:nvSpPr>
          <p:cNvPr id="91" name="Rectangle 90">
            <a:extLst>
              <a:ext uri="{FF2B5EF4-FFF2-40B4-BE49-F238E27FC236}">
                <a16:creationId xmlns:a16="http://schemas.microsoft.com/office/drawing/2014/main" id="{41B41A1D-FC50-4840-B68B-154EBE840030}"/>
              </a:ext>
            </a:extLst>
          </p:cNvPr>
          <p:cNvSpPr/>
          <p:nvPr/>
        </p:nvSpPr>
        <p:spPr>
          <a:xfrm>
            <a:off x="601209" y="1112456"/>
            <a:ext cx="1257785" cy="2178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9.3.1 Public Cloud </a:t>
            </a:r>
          </a:p>
        </p:txBody>
      </p:sp>
      <p:sp>
        <p:nvSpPr>
          <p:cNvPr id="92" name="Star: 5 Points 91">
            <a:extLst>
              <a:ext uri="{FF2B5EF4-FFF2-40B4-BE49-F238E27FC236}">
                <a16:creationId xmlns:a16="http://schemas.microsoft.com/office/drawing/2014/main" id="{6699825C-C0B6-4804-B199-3E696CDBF56C}"/>
              </a:ext>
            </a:extLst>
          </p:cNvPr>
          <p:cNvSpPr/>
          <p:nvPr/>
        </p:nvSpPr>
        <p:spPr>
          <a:xfrm>
            <a:off x="7242640" y="6322150"/>
            <a:ext cx="246072" cy="203147"/>
          </a:xfrm>
          <a:prstGeom prst="star5">
            <a:avLst>
              <a:gd name="adj" fmla="val 19098"/>
              <a:gd name="hf" fmla="val 105146"/>
              <a:gd name="vf" fmla="val 11055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3" name="Table 92">
            <a:extLst>
              <a:ext uri="{FF2B5EF4-FFF2-40B4-BE49-F238E27FC236}">
                <a16:creationId xmlns:a16="http://schemas.microsoft.com/office/drawing/2014/main" id="{F5AACFB7-17BA-4F45-9E10-E8A013110FF1}"/>
              </a:ext>
            </a:extLst>
          </p:cNvPr>
          <p:cNvGraphicFramePr>
            <a:graphicFrameLocks noGrp="1"/>
          </p:cNvGraphicFramePr>
          <p:nvPr>
            <p:extLst/>
          </p:nvPr>
        </p:nvGraphicFramePr>
        <p:xfrm>
          <a:off x="2732510" y="1366250"/>
          <a:ext cx="6192544" cy="227950"/>
        </p:xfrm>
        <a:graphic>
          <a:graphicData uri="http://schemas.openxmlformats.org/drawingml/2006/table">
            <a:tbl>
              <a:tblPr firstCol="1">
                <a:tableStyleId>{00A15C55-8517-42AA-B614-E9B94910E393}</a:tableStyleId>
              </a:tblPr>
              <a:tblGrid>
                <a:gridCol w="1548136">
                  <a:extLst>
                    <a:ext uri="{9D8B030D-6E8A-4147-A177-3AD203B41FA5}">
                      <a16:colId xmlns:a16="http://schemas.microsoft.com/office/drawing/2014/main" val="747472977"/>
                    </a:ext>
                  </a:extLst>
                </a:gridCol>
                <a:gridCol w="1548136">
                  <a:extLst>
                    <a:ext uri="{9D8B030D-6E8A-4147-A177-3AD203B41FA5}">
                      <a16:colId xmlns:a16="http://schemas.microsoft.com/office/drawing/2014/main" val="1799017182"/>
                    </a:ext>
                  </a:extLst>
                </a:gridCol>
                <a:gridCol w="1548136">
                  <a:extLst>
                    <a:ext uri="{9D8B030D-6E8A-4147-A177-3AD203B41FA5}">
                      <a16:colId xmlns:a16="http://schemas.microsoft.com/office/drawing/2014/main" val="2689531327"/>
                    </a:ext>
                  </a:extLst>
                </a:gridCol>
                <a:gridCol w="1548136">
                  <a:extLst>
                    <a:ext uri="{9D8B030D-6E8A-4147-A177-3AD203B41FA5}">
                      <a16:colId xmlns:a16="http://schemas.microsoft.com/office/drawing/2014/main" val="3361241166"/>
                    </a:ext>
                  </a:extLst>
                </a:gridCol>
              </a:tblGrid>
              <a:tr h="227950">
                <a:tc>
                  <a:txBody>
                    <a:bodyPr/>
                    <a:lstStyle/>
                    <a:p>
                      <a:pPr marL="0" marR="0" lvl="0" indent="0" algn="ctr" defTabSz="1279525" rtl="0" eaLnBrk="1" fontAlgn="base" latinLnBrk="0" hangingPunct="1">
                        <a:lnSpc>
                          <a:spcPct val="100000"/>
                        </a:lnSpc>
                        <a:spcBef>
                          <a:spcPct val="0"/>
                        </a:spcBef>
                        <a:spcAft>
                          <a:spcPct val="50000"/>
                        </a:spcAft>
                        <a:buClr>
                          <a:srgbClr val="0079C1"/>
                        </a:buClr>
                        <a:buSzTx/>
                        <a:buFont typeface="Wingdings 2" pitchFamily="18" charset="2"/>
                        <a:buNone/>
                        <a:tabLst/>
                      </a:pPr>
                      <a:r>
                        <a:rPr kumimoji="0" lang="en-GB" sz="1000" b="0" i="0" u="none" strike="noStrike" cap="none" normalizeH="0" baseline="0" dirty="0">
                          <a:ln>
                            <a:noFill/>
                          </a:ln>
                          <a:solidFill>
                            <a:schemeClr val="bg1"/>
                          </a:solidFill>
                          <a:effectLst/>
                          <a:latin typeface="+mn-lt"/>
                          <a:ea typeface="MS PGothic" pitchFamily="34" charset="-128"/>
                        </a:rPr>
                        <a:t>Q1</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lvl="0" indent="0" algn="ctr" defTabSz="1279525" rtl="0" eaLnBrk="1" fontAlgn="base" latinLnBrk="0" hangingPunct="1">
                        <a:lnSpc>
                          <a:spcPct val="100000"/>
                        </a:lnSpc>
                        <a:spcBef>
                          <a:spcPct val="0"/>
                        </a:spcBef>
                        <a:spcAft>
                          <a:spcPct val="50000"/>
                        </a:spcAft>
                        <a:buClr>
                          <a:srgbClr val="0079C1"/>
                        </a:buClr>
                        <a:buSzTx/>
                        <a:buFont typeface="Wingdings 2" pitchFamily="18" charset="2"/>
                        <a:buNone/>
                        <a:tabLst/>
                      </a:pPr>
                      <a:r>
                        <a:rPr kumimoji="0" lang="en-GB" sz="1000" b="0" u="none" strike="noStrike" cap="none" normalizeH="0" baseline="0" dirty="0">
                          <a:ln>
                            <a:noFill/>
                          </a:ln>
                          <a:solidFill>
                            <a:schemeClr val="bg1"/>
                          </a:solidFill>
                          <a:effectLst/>
                          <a:latin typeface="+mn-lt"/>
                        </a:rPr>
                        <a:t>Q2</a:t>
                      </a:r>
                      <a:endParaRPr kumimoji="0" lang="en-GB" sz="1000" b="0" i="0" u="none" strike="noStrike" cap="none" normalizeH="0" baseline="0" dirty="0">
                        <a:ln>
                          <a:noFill/>
                        </a:ln>
                        <a:solidFill>
                          <a:schemeClr val="bg1"/>
                        </a:solidFill>
                        <a:effectLst/>
                        <a:latin typeface="+mn-lt"/>
                        <a:ea typeface="MS PGothic" pitchFamily="34" charset="-128"/>
                      </a:endParaRP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lvl="0" indent="0" algn="ctr" defTabSz="1279525" rtl="0" eaLnBrk="1" fontAlgn="base" latinLnBrk="0" hangingPunct="1">
                        <a:lnSpc>
                          <a:spcPct val="100000"/>
                        </a:lnSpc>
                        <a:spcBef>
                          <a:spcPct val="0"/>
                        </a:spcBef>
                        <a:spcAft>
                          <a:spcPct val="50000"/>
                        </a:spcAft>
                        <a:buClr>
                          <a:srgbClr val="0079C1"/>
                        </a:buClr>
                        <a:buSzTx/>
                        <a:buFont typeface="Wingdings 2" pitchFamily="18" charset="2"/>
                        <a:buNone/>
                        <a:tabLst/>
                      </a:pPr>
                      <a:r>
                        <a:rPr kumimoji="0" lang="en-GB" sz="1000" b="0" i="0" u="none" strike="noStrike" cap="none" normalizeH="0" baseline="0" dirty="0">
                          <a:ln>
                            <a:noFill/>
                          </a:ln>
                          <a:solidFill>
                            <a:schemeClr val="bg1"/>
                          </a:solidFill>
                          <a:effectLst/>
                          <a:latin typeface="+mn-lt"/>
                          <a:ea typeface="MS PGothic" pitchFamily="34" charset="-128"/>
                        </a:rPr>
                        <a:t>Q3</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solidFill>
                  </a:tcPr>
                </a:tc>
                <a:tc>
                  <a:txBody>
                    <a:bodyPr/>
                    <a:lstStyle/>
                    <a:p>
                      <a:pPr marL="0" marR="0" lvl="0" indent="0" algn="ctr" defTabSz="1279525" rtl="0" eaLnBrk="1" fontAlgn="base" latinLnBrk="0" hangingPunct="1">
                        <a:lnSpc>
                          <a:spcPct val="100000"/>
                        </a:lnSpc>
                        <a:spcBef>
                          <a:spcPct val="0"/>
                        </a:spcBef>
                        <a:spcAft>
                          <a:spcPct val="50000"/>
                        </a:spcAft>
                        <a:buClr>
                          <a:srgbClr val="0079C1"/>
                        </a:buClr>
                        <a:buSzTx/>
                        <a:buFont typeface="Wingdings 2" pitchFamily="18" charset="2"/>
                        <a:buNone/>
                        <a:tabLst/>
                      </a:pPr>
                      <a:r>
                        <a:rPr kumimoji="0" lang="en-GB" sz="1000" b="0" u="none" strike="noStrike" cap="none" normalizeH="0" baseline="0" dirty="0">
                          <a:ln>
                            <a:noFill/>
                          </a:ln>
                          <a:solidFill>
                            <a:schemeClr val="bg1"/>
                          </a:solidFill>
                          <a:effectLst/>
                          <a:latin typeface="+mn-lt"/>
                        </a:rPr>
                        <a:t>Q4</a:t>
                      </a:r>
                      <a:endParaRPr kumimoji="0" lang="en-GB" sz="1000" b="0" i="0" u="none" strike="noStrike" cap="none" normalizeH="0" baseline="0" dirty="0">
                        <a:ln>
                          <a:noFill/>
                        </a:ln>
                        <a:solidFill>
                          <a:schemeClr val="bg1"/>
                        </a:solidFill>
                        <a:effectLst/>
                        <a:latin typeface="+mn-lt"/>
                        <a:ea typeface="MS PGothic" pitchFamily="34" charset="-128"/>
                      </a:endParaRP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744981451"/>
                  </a:ext>
                </a:extLst>
              </a:tr>
            </a:tbl>
          </a:graphicData>
        </a:graphic>
      </p:graphicFrame>
      <p:sp>
        <p:nvSpPr>
          <p:cNvPr id="94" name="OTLSHAPE_SLT_1fb5c9bea8d7491e93ab109404a0a91b_Shape">
            <a:extLst>
              <a:ext uri="{FF2B5EF4-FFF2-40B4-BE49-F238E27FC236}">
                <a16:creationId xmlns:a16="http://schemas.microsoft.com/office/drawing/2014/main" id="{79433329-FE6A-4B58-896F-6A79AFB2CAFF}"/>
              </a:ext>
            </a:extLst>
          </p:cNvPr>
          <p:cNvSpPr/>
          <p:nvPr>
            <p:custDataLst>
              <p:tags r:id="rId27"/>
            </p:custDataLst>
          </p:nvPr>
        </p:nvSpPr>
        <p:spPr>
          <a:xfrm>
            <a:off x="3167627" y="3904526"/>
            <a:ext cx="4695446" cy="396245"/>
          </a:xfrm>
          <a:prstGeom prst="chevron">
            <a:avLst/>
          </a:prstGeom>
          <a:solidFill>
            <a:schemeClr val="accent2">
              <a:lumMod val="40000"/>
              <a:lumOff val="6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Explore capabilities of cognitive services offered under Azure AI + ML umbrella  ; deep dive; map capabilities against business requirements ; conduct </a:t>
            </a:r>
            <a:r>
              <a:rPr kumimoji="0" lang="en-US" sz="800" b="0" i="0" u="none" strike="noStrike" kern="1200" cap="none" spc="0" normalizeH="0" baseline="0" noProof="0" dirty="0" err="1">
                <a:ln>
                  <a:noFill/>
                </a:ln>
                <a:solidFill>
                  <a:prstClr val="black"/>
                </a:solidFill>
                <a:effectLst/>
                <a:uLnTx/>
                <a:uFillTx/>
                <a:latin typeface="Calibri" panose="020F0502020204030204"/>
                <a:ea typeface="+mn-ea"/>
                <a:cs typeface="+mn-cs"/>
              </a:rPr>
              <a:t>PoC</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choose best fit services</a:t>
            </a:r>
          </a:p>
        </p:txBody>
      </p:sp>
      <p:sp>
        <p:nvSpPr>
          <p:cNvPr id="95" name="OTLSHAPE_SLT_1fb5c9bea8d7491e93ab109404a0a91b_Shape">
            <a:extLst>
              <a:ext uri="{FF2B5EF4-FFF2-40B4-BE49-F238E27FC236}">
                <a16:creationId xmlns:a16="http://schemas.microsoft.com/office/drawing/2014/main" id="{BCC436AC-4A6D-46DC-8415-C927A7AED821}"/>
              </a:ext>
            </a:extLst>
          </p:cNvPr>
          <p:cNvSpPr/>
          <p:nvPr>
            <p:custDataLst>
              <p:tags r:id="rId28"/>
            </p:custDataLst>
          </p:nvPr>
        </p:nvSpPr>
        <p:spPr>
          <a:xfrm>
            <a:off x="7268472" y="4403171"/>
            <a:ext cx="1944851" cy="233738"/>
          </a:xfrm>
          <a:prstGeom prst="chevron">
            <a:avLst/>
          </a:prstGeom>
          <a:solidFill>
            <a:schemeClr val="accent2">
              <a:lumMod val="40000"/>
              <a:lumOff val="6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Deployment patterns </a:t>
            </a:r>
          </a:p>
        </p:txBody>
      </p:sp>
      <p:sp>
        <p:nvSpPr>
          <p:cNvPr id="96" name="OTLSHAPE_SLT_1fb5c9bea8d7491e93ab109404a0a91b_Shape">
            <a:extLst>
              <a:ext uri="{FF2B5EF4-FFF2-40B4-BE49-F238E27FC236}">
                <a16:creationId xmlns:a16="http://schemas.microsoft.com/office/drawing/2014/main" id="{5A0EED61-1EED-488A-9162-E08200DD76C4}"/>
              </a:ext>
            </a:extLst>
          </p:cNvPr>
          <p:cNvSpPr/>
          <p:nvPr>
            <p:custDataLst>
              <p:tags r:id="rId29"/>
            </p:custDataLst>
          </p:nvPr>
        </p:nvSpPr>
        <p:spPr>
          <a:xfrm>
            <a:off x="8033976" y="4721979"/>
            <a:ext cx="1622076" cy="203147"/>
          </a:xfrm>
          <a:prstGeom prst="chevron">
            <a:avLst/>
          </a:prstGeom>
          <a:solidFill>
            <a:schemeClr val="accent2">
              <a:lumMod val="40000"/>
              <a:lumOff val="6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Automated deployment with security framework</a:t>
            </a:r>
          </a:p>
        </p:txBody>
      </p:sp>
      <p:sp>
        <p:nvSpPr>
          <p:cNvPr id="97" name="OTLSHAPE_SLT_1fb5c9bea8d7491e93ab109404a0a91b_Shape">
            <a:extLst>
              <a:ext uri="{FF2B5EF4-FFF2-40B4-BE49-F238E27FC236}">
                <a16:creationId xmlns:a16="http://schemas.microsoft.com/office/drawing/2014/main" id="{8F011008-3FB1-45E4-A86A-9540661BC7B3}"/>
              </a:ext>
            </a:extLst>
          </p:cNvPr>
          <p:cNvSpPr/>
          <p:nvPr>
            <p:custDataLst>
              <p:tags r:id="rId30"/>
            </p:custDataLst>
          </p:nvPr>
        </p:nvSpPr>
        <p:spPr>
          <a:xfrm>
            <a:off x="4008594" y="2959844"/>
            <a:ext cx="5453714" cy="396245"/>
          </a:xfrm>
          <a:prstGeom prst="chevron">
            <a:avLst/>
          </a:prstGeom>
          <a:solidFill>
            <a:schemeClr val="accent5">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Explore capabilities of PaaS  services offered under Azure IoT suite v/s Azure SaaS service  IoT Central ; deep dive; map capabilities against business requirements ; conduct </a:t>
            </a:r>
            <a:r>
              <a:rPr kumimoji="0" lang="en-US" sz="800" b="0" i="0" u="none" strike="noStrike" kern="1200" cap="none" spc="0" normalizeH="0" baseline="0" noProof="0" dirty="0" err="1">
                <a:ln>
                  <a:noFill/>
                </a:ln>
                <a:solidFill>
                  <a:prstClr val="black"/>
                </a:solidFill>
                <a:effectLst/>
                <a:uLnTx/>
                <a:uFillTx/>
                <a:latin typeface="Calibri" panose="020F0502020204030204"/>
                <a:ea typeface="+mn-ea"/>
                <a:cs typeface="+mn-cs"/>
              </a:rPr>
              <a:t>PoC</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choose best fit services</a:t>
            </a:r>
          </a:p>
        </p:txBody>
      </p:sp>
      <p:sp>
        <p:nvSpPr>
          <p:cNvPr id="98" name="Rectangle 97">
            <a:extLst>
              <a:ext uri="{FF2B5EF4-FFF2-40B4-BE49-F238E27FC236}">
                <a16:creationId xmlns:a16="http://schemas.microsoft.com/office/drawing/2014/main" id="{9807177C-2C7C-4142-A0D7-B424B57EB977}"/>
              </a:ext>
            </a:extLst>
          </p:cNvPr>
          <p:cNvSpPr/>
          <p:nvPr/>
        </p:nvSpPr>
        <p:spPr>
          <a:xfrm>
            <a:off x="812439" y="6359351"/>
            <a:ext cx="3569823" cy="307777"/>
          </a:xfrm>
          <a:prstGeom prst="rect">
            <a:avLst/>
          </a:prstGeom>
        </p:spPr>
        <p:txBody>
          <a:bodyPr wrap="none">
            <a:spAutoFit/>
          </a:bodyPr>
          <a:lstStyle/>
          <a:p>
            <a:r>
              <a:rPr lang="en-US" sz="1400" dirty="0">
                <a:solidFill>
                  <a:srgbClr val="FF0000"/>
                </a:solidFill>
              </a:rPr>
              <a:t>All tooling are subject to Enterprise Review</a:t>
            </a:r>
            <a:endParaRPr lang="en-US" sz="1400" dirty="0"/>
          </a:p>
        </p:txBody>
      </p:sp>
      <p:sp>
        <p:nvSpPr>
          <p:cNvPr id="99" name="Rectangle 98">
            <a:extLst>
              <a:ext uri="{FF2B5EF4-FFF2-40B4-BE49-F238E27FC236}">
                <a16:creationId xmlns:a16="http://schemas.microsoft.com/office/drawing/2014/main" id="{518424B4-6275-4B42-AE86-8F3D81A1FBE3}"/>
              </a:ext>
            </a:extLst>
          </p:cNvPr>
          <p:cNvSpPr/>
          <p:nvPr/>
        </p:nvSpPr>
        <p:spPr>
          <a:xfrm>
            <a:off x="1970693" y="2832585"/>
            <a:ext cx="2218544" cy="646331"/>
          </a:xfrm>
          <a:prstGeom prst="rect">
            <a:avLst/>
          </a:prstGeom>
        </p:spPr>
        <p:txBody>
          <a:bodyPr wrap="square">
            <a:spAutoFit/>
          </a:bodyPr>
          <a:lstStyle/>
          <a:p>
            <a:r>
              <a:rPr lang="en-US" sz="1200" dirty="0" err="1">
                <a:solidFill>
                  <a:srgbClr val="000000"/>
                </a:solidFill>
                <a:latin typeface="Open Sans Light"/>
              </a:rPr>
              <a:t>PoCs</a:t>
            </a:r>
            <a:r>
              <a:rPr lang="en-US" sz="1200" dirty="0">
                <a:solidFill>
                  <a:srgbClr val="000000"/>
                </a:solidFill>
                <a:latin typeface="Open Sans Light"/>
              </a:rPr>
              <a:t> in UK underway. More work needed to validate this against CIO strategies</a:t>
            </a:r>
            <a:endParaRPr lang="en-US" sz="1200" dirty="0"/>
          </a:p>
        </p:txBody>
      </p:sp>
    </p:spTree>
    <p:extLst>
      <p:ext uri="{BB962C8B-B14F-4D97-AF65-F5344CB8AC3E}">
        <p14:creationId xmlns:p14="http://schemas.microsoft.com/office/powerpoint/2010/main" val="398387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E4FA90-FEC1-44A8-B073-21EDE198A4A7}"/>
              </a:ext>
            </a:extLst>
          </p:cNvPr>
          <p:cNvSpPr>
            <a:spLocks noGrp="1"/>
          </p:cNvSpPr>
          <p:nvPr>
            <p:ph type="body" sz="quarter" idx="15"/>
          </p:nvPr>
        </p:nvSpPr>
        <p:spPr>
          <a:xfrm>
            <a:off x="440258" y="3382038"/>
            <a:ext cx="4789357" cy="656655"/>
          </a:xfrm>
        </p:spPr>
        <p:txBody>
          <a:bodyPr/>
          <a:lstStyle/>
          <a:p>
            <a:r>
              <a:rPr lang="en-US" dirty="0"/>
              <a:t>Appendix</a:t>
            </a:r>
          </a:p>
        </p:txBody>
      </p:sp>
    </p:spTree>
    <p:extLst>
      <p:ext uri="{BB962C8B-B14F-4D97-AF65-F5344CB8AC3E}">
        <p14:creationId xmlns:p14="http://schemas.microsoft.com/office/powerpoint/2010/main" val="31520076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5E4BD809-E8B3-4C15-8841-A70DACF8AA8D}"/>
              </a:ext>
            </a:extLst>
          </p:cNvPr>
          <p:cNvSpPr txBox="1"/>
          <p:nvPr/>
        </p:nvSpPr>
        <p:spPr bwMode="auto">
          <a:xfrm>
            <a:off x="257075" y="1004777"/>
            <a:ext cx="11644562" cy="5435036"/>
          </a:xfrm>
          <a:prstGeom prst="rect">
            <a:avLst/>
          </a:prstGeom>
          <a:noFill/>
          <a:ln>
            <a:noFill/>
          </a:ln>
        </p:spPr>
        <p:txBody>
          <a:bodyPr vert="horz" wrap="square" lIns="91440" tIns="91440" rIns="0" bIns="0" numCol="1" rtlCol="0" anchor="t" anchorCtr="0" compatLnSpc="1">
            <a:prstTxWarp prst="textNoShape">
              <a:avLst/>
            </a:prstTxWarp>
            <a:noAutofit/>
          </a:bodyPr>
          <a:lstStyle/>
          <a:p>
            <a:pPr marL="285750" indent="-285750">
              <a:spcBef>
                <a:spcPts val="200"/>
              </a:spcBef>
              <a:spcAft>
                <a:spcPts val="300"/>
              </a:spcAft>
              <a:buFont typeface="Wingdings" panose="05000000000000000000" pitchFamily="2" charset="2"/>
              <a:buChar char="§"/>
            </a:pPr>
            <a:r>
              <a:rPr lang="en-US" dirty="0">
                <a:solidFill>
                  <a:schemeClr val="tx2"/>
                </a:solidFill>
                <a:latin typeface="Calibri" panose="020F0502020204030204" pitchFamily="34" charset="0"/>
              </a:rPr>
              <a:t>Azure 1.0 U.S and U.K is platform of choice until Azure 2.0 is open for business ( expected April 2021)</a:t>
            </a:r>
          </a:p>
          <a:p>
            <a:pPr marL="285750" indent="-285750">
              <a:spcBef>
                <a:spcPts val="200"/>
              </a:spcBef>
              <a:spcAft>
                <a:spcPts val="300"/>
              </a:spcAft>
              <a:buFont typeface="Wingdings" panose="05000000000000000000" pitchFamily="2" charset="2"/>
              <a:buChar char="§"/>
            </a:pPr>
            <a:r>
              <a:rPr lang="en-US" dirty="0">
                <a:solidFill>
                  <a:schemeClr val="tx2"/>
                </a:solidFill>
                <a:latin typeface="Calibri" panose="020F0502020204030204" pitchFamily="34" charset="0"/>
              </a:rPr>
              <a:t>Follow Cloud Decision Flow criteria (put link here) to decide if workload is suitable to host in Azure 1.0</a:t>
            </a:r>
          </a:p>
          <a:p>
            <a:pPr marL="285750" indent="-285750">
              <a:spcBef>
                <a:spcPts val="200"/>
              </a:spcBef>
              <a:spcAft>
                <a:spcPts val="300"/>
              </a:spcAft>
              <a:buFont typeface="Wingdings" panose="05000000000000000000" pitchFamily="2" charset="2"/>
              <a:buChar char="§"/>
            </a:pPr>
            <a:r>
              <a:rPr lang="en-US" dirty="0">
                <a:solidFill>
                  <a:schemeClr val="tx2"/>
                </a:solidFill>
                <a:latin typeface="Calibri" panose="020F0502020204030204" pitchFamily="34" charset="0"/>
              </a:rPr>
              <a:t>Governed by National grid ; Managed and supported by Wipro</a:t>
            </a:r>
          </a:p>
          <a:p>
            <a:pPr algn="just">
              <a:spcBef>
                <a:spcPts val="200"/>
              </a:spcBef>
              <a:spcAft>
                <a:spcPts val="300"/>
              </a:spcAft>
            </a:pPr>
            <a:r>
              <a:rPr lang="en-US" dirty="0">
                <a:solidFill>
                  <a:schemeClr val="tx2"/>
                </a:solidFill>
                <a:latin typeface="Calibri" panose="020F0502020204030204" pitchFamily="34" charset="0"/>
              </a:rPr>
              <a:t>			</a:t>
            </a:r>
          </a:p>
          <a:p>
            <a:pPr marL="285750" indent="-285750">
              <a:spcBef>
                <a:spcPts val="200"/>
              </a:spcBef>
              <a:spcAft>
                <a:spcPts val="300"/>
              </a:spcAft>
              <a:buFont typeface="Wingdings" panose="05000000000000000000" pitchFamily="2" charset="2"/>
              <a:buChar char="§"/>
            </a:pPr>
            <a:endParaRPr lang="en-US" dirty="0">
              <a:solidFill>
                <a:schemeClr val="tx2"/>
              </a:solidFill>
              <a:latin typeface="Calibri" panose="020F0502020204030204" pitchFamily="34" charset="0"/>
            </a:endParaRPr>
          </a:p>
          <a:p>
            <a:pPr marL="285750" indent="-285750">
              <a:spcBef>
                <a:spcPts val="200"/>
              </a:spcBef>
              <a:spcAft>
                <a:spcPts val="300"/>
              </a:spcAft>
              <a:buFont typeface="Wingdings" panose="05000000000000000000" pitchFamily="2" charset="2"/>
              <a:buChar char="§"/>
            </a:pPr>
            <a:endParaRPr lang="en-US" b="0" dirty="0">
              <a:solidFill>
                <a:schemeClr val="tx2"/>
              </a:solidFill>
              <a:latin typeface="Calibri" panose="020F0502020204030204" pitchFamily="34" charset="0"/>
            </a:endParaRPr>
          </a:p>
        </p:txBody>
      </p:sp>
      <p:pic>
        <p:nvPicPr>
          <p:cNvPr id="5" name="Picture 4">
            <a:extLst>
              <a:ext uri="{FF2B5EF4-FFF2-40B4-BE49-F238E27FC236}">
                <a16:creationId xmlns:a16="http://schemas.microsoft.com/office/drawing/2014/main" id="{DCB960D5-4AA7-44F4-8821-DB98DED78620}"/>
              </a:ext>
            </a:extLst>
          </p:cNvPr>
          <p:cNvPicPr>
            <a:picLocks noChangeAspect="1"/>
          </p:cNvPicPr>
          <p:nvPr/>
        </p:nvPicPr>
        <p:blipFill>
          <a:blip r:embed="rId3"/>
          <a:stretch>
            <a:fillRect/>
          </a:stretch>
        </p:blipFill>
        <p:spPr>
          <a:xfrm>
            <a:off x="977769" y="2427735"/>
            <a:ext cx="8814816" cy="3555871"/>
          </a:xfrm>
          <a:prstGeom prst="rect">
            <a:avLst/>
          </a:prstGeom>
        </p:spPr>
      </p:pic>
      <p:sp>
        <p:nvSpPr>
          <p:cNvPr id="10" name="TextBox 9">
            <a:extLst>
              <a:ext uri="{FF2B5EF4-FFF2-40B4-BE49-F238E27FC236}">
                <a16:creationId xmlns:a16="http://schemas.microsoft.com/office/drawing/2014/main" id="{C42A83AA-6342-4593-94A9-6043F2F249A9}"/>
              </a:ext>
            </a:extLst>
          </p:cNvPr>
          <p:cNvSpPr txBox="1"/>
          <p:nvPr/>
        </p:nvSpPr>
        <p:spPr>
          <a:xfrm>
            <a:off x="3981736" y="2482502"/>
            <a:ext cx="2331536" cy="369332"/>
          </a:xfrm>
          <a:prstGeom prst="rect">
            <a:avLst/>
          </a:prstGeom>
          <a:noFill/>
        </p:spPr>
        <p:txBody>
          <a:bodyPr wrap="none" rtlCol="0">
            <a:spAutoFit/>
          </a:bodyPr>
          <a:lstStyle/>
          <a:p>
            <a:r>
              <a:rPr lang="en-US" dirty="0"/>
              <a:t>Requisition Life Cycle</a:t>
            </a:r>
          </a:p>
        </p:txBody>
      </p:sp>
      <p:sp>
        <p:nvSpPr>
          <p:cNvPr id="6" name="Title 1">
            <a:extLst>
              <a:ext uri="{FF2B5EF4-FFF2-40B4-BE49-F238E27FC236}">
                <a16:creationId xmlns:a16="http://schemas.microsoft.com/office/drawing/2014/main" id="{2A20244E-7C49-428E-A2A8-81A8DBD338C9}"/>
              </a:ext>
            </a:extLst>
          </p:cNvPr>
          <p:cNvSpPr txBox="1">
            <a:spLocks/>
          </p:cNvSpPr>
          <p:nvPr/>
        </p:nvSpPr>
        <p:spPr>
          <a:xfrm>
            <a:off x="148608" y="128436"/>
            <a:ext cx="9643977"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a:t>Azure 1.0 as-is cloud operating model</a:t>
            </a:r>
          </a:p>
        </p:txBody>
      </p:sp>
    </p:spTree>
    <p:extLst>
      <p:ext uri="{BB962C8B-B14F-4D97-AF65-F5344CB8AC3E}">
        <p14:creationId xmlns:p14="http://schemas.microsoft.com/office/powerpoint/2010/main" val="565101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7DE2B2-10C0-492C-91FD-902705F0331C}"/>
              </a:ext>
            </a:extLst>
          </p:cNvPr>
          <p:cNvSpPr txBox="1"/>
          <p:nvPr/>
        </p:nvSpPr>
        <p:spPr bwMode="auto">
          <a:xfrm>
            <a:off x="201773" y="972879"/>
            <a:ext cx="11644562" cy="5435036"/>
          </a:xfrm>
          <a:prstGeom prst="rect">
            <a:avLst/>
          </a:prstGeom>
          <a:noFill/>
          <a:ln>
            <a:noFill/>
          </a:ln>
        </p:spPr>
        <p:txBody>
          <a:bodyPr vert="horz" wrap="square" lIns="91440" tIns="91440" rIns="0" bIns="0" numCol="1" rtlCol="0" anchor="t" anchorCtr="0" compatLnSpc="1">
            <a:prstTxWarp prst="textNoShape">
              <a:avLst/>
            </a:prstTxWarp>
            <a:noAutofit/>
          </a:bodyPr>
          <a:lstStyle/>
          <a:p>
            <a:pPr marL="285750" indent="-285750">
              <a:spcBef>
                <a:spcPts val="200"/>
              </a:spcBef>
              <a:spcAft>
                <a:spcPts val="300"/>
              </a:spcAft>
              <a:buFont typeface="Wingdings" panose="05000000000000000000" pitchFamily="2" charset="2"/>
              <a:buChar char="§"/>
            </a:pPr>
            <a:r>
              <a:rPr lang="en-US" sz="2800" dirty="0" err="1">
                <a:solidFill>
                  <a:schemeClr val="tx2"/>
                </a:solidFill>
                <a:latin typeface="Calibri" panose="020F0502020204030204" pitchFamily="34" charset="0"/>
              </a:rPr>
              <a:t>CCoE</a:t>
            </a:r>
            <a:r>
              <a:rPr lang="en-US" sz="2800" dirty="0">
                <a:solidFill>
                  <a:schemeClr val="tx2"/>
                </a:solidFill>
                <a:latin typeface="Calibri" panose="020F0502020204030204" pitchFamily="34" charset="0"/>
              </a:rPr>
              <a:t> at the center of operating model</a:t>
            </a:r>
          </a:p>
          <a:p>
            <a:pPr marL="285750" indent="-285750">
              <a:spcBef>
                <a:spcPts val="200"/>
              </a:spcBef>
              <a:spcAft>
                <a:spcPts val="300"/>
              </a:spcAft>
              <a:buFont typeface="Wingdings" panose="05000000000000000000" pitchFamily="2" charset="2"/>
              <a:buChar char="§"/>
            </a:pPr>
            <a:r>
              <a:rPr lang="en-US" sz="2800" dirty="0">
                <a:solidFill>
                  <a:schemeClr val="tx2"/>
                </a:solidFill>
                <a:latin typeface="Calibri" panose="020F0502020204030204" pitchFamily="34" charset="0"/>
              </a:rPr>
              <a:t>Product based approach of the cloud platform. </a:t>
            </a:r>
          </a:p>
          <a:p>
            <a:pPr marL="285750" indent="-285750">
              <a:spcBef>
                <a:spcPts val="200"/>
              </a:spcBef>
              <a:spcAft>
                <a:spcPts val="300"/>
              </a:spcAft>
              <a:buFont typeface="Wingdings" panose="05000000000000000000" pitchFamily="2" charset="2"/>
              <a:buChar char="§"/>
            </a:pPr>
            <a:r>
              <a:rPr lang="en-US" sz="2800" dirty="0">
                <a:solidFill>
                  <a:schemeClr val="tx2"/>
                </a:solidFill>
                <a:latin typeface="Calibri" panose="020F0502020204030204" pitchFamily="34" charset="0"/>
              </a:rPr>
              <a:t>By adopting a product mindset, each team can take the responsibility and accountability for increased awareness, ownership and operational excellence through self-healing systems that can recover quickly using integrated failure detection and remediation</a:t>
            </a:r>
          </a:p>
          <a:p>
            <a:pPr marL="285750" indent="-285750">
              <a:spcBef>
                <a:spcPts val="200"/>
              </a:spcBef>
              <a:spcAft>
                <a:spcPts val="300"/>
              </a:spcAft>
              <a:buFont typeface="Wingdings" panose="05000000000000000000" pitchFamily="2" charset="2"/>
              <a:buChar char="§"/>
            </a:pPr>
            <a:r>
              <a:rPr lang="en-US" sz="2800" dirty="0">
                <a:solidFill>
                  <a:schemeClr val="tx2"/>
                </a:solidFill>
                <a:latin typeface="Calibri" panose="020F0502020204030204" pitchFamily="34" charset="0"/>
              </a:rPr>
              <a:t>A product in this context is defined by</a:t>
            </a:r>
          </a:p>
          <a:p>
            <a:pPr marL="742950" lvl="1" indent="-285750">
              <a:spcBef>
                <a:spcPts val="200"/>
              </a:spcBef>
              <a:spcAft>
                <a:spcPts val="300"/>
              </a:spcAft>
              <a:buFont typeface="Wingdings" panose="05000000000000000000" pitchFamily="2" charset="2"/>
              <a:buChar char="§"/>
            </a:pPr>
            <a:r>
              <a:rPr lang="en-US" sz="2800" dirty="0">
                <a:solidFill>
                  <a:schemeClr val="tx2"/>
                </a:solidFill>
                <a:latin typeface="Calibri" panose="020F0502020204030204" pitchFamily="34" charset="0"/>
              </a:rPr>
              <a:t> Performing a constrained number of common tasks very well, </a:t>
            </a:r>
          </a:p>
          <a:p>
            <a:pPr marL="742950" lvl="1" indent="-285750">
              <a:spcBef>
                <a:spcPts val="200"/>
              </a:spcBef>
              <a:spcAft>
                <a:spcPts val="300"/>
              </a:spcAft>
              <a:buFont typeface="Wingdings" panose="05000000000000000000" pitchFamily="2" charset="2"/>
              <a:buChar char="§"/>
            </a:pPr>
            <a:r>
              <a:rPr lang="en-US" sz="2800" dirty="0">
                <a:solidFill>
                  <a:schemeClr val="tx2"/>
                </a:solidFill>
                <a:latin typeface="Calibri" panose="020F0502020204030204" pitchFamily="34" charset="0"/>
              </a:rPr>
              <a:t> Having clearly defined inputs and outputs, </a:t>
            </a:r>
          </a:p>
          <a:p>
            <a:pPr marL="742950" lvl="1" indent="-285750">
              <a:spcBef>
                <a:spcPts val="200"/>
              </a:spcBef>
              <a:spcAft>
                <a:spcPts val="300"/>
              </a:spcAft>
              <a:buFont typeface="Wingdings" panose="05000000000000000000" pitchFamily="2" charset="2"/>
              <a:buChar char="§"/>
            </a:pPr>
            <a:r>
              <a:rPr lang="en-US" sz="2800" dirty="0">
                <a:solidFill>
                  <a:schemeClr val="tx2"/>
                </a:solidFill>
                <a:latin typeface="Calibri" panose="020F0502020204030204" pitchFamily="34" charset="0"/>
              </a:rPr>
              <a:t> Being useful to multiple customers, and </a:t>
            </a:r>
          </a:p>
          <a:p>
            <a:pPr marL="742950" lvl="1" indent="-285750">
              <a:spcBef>
                <a:spcPts val="200"/>
              </a:spcBef>
              <a:spcAft>
                <a:spcPts val="300"/>
              </a:spcAft>
              <a:buFont typeface="Wingdings" panose="05000000000000000000" pitchFamily="2" charset="2"/>
              <a:buChar char="§"/>
            </a:pPr>
            <a:r>
              <a:rPr lang="en-US" sz="2800" dirty="0">
                <a:solidFill>
                  <a:schemeClr val="tx2"/>
                </a:solidFill>
                <a:latin typeface="Calibri" panose="020F0502020204030204" pitchFamily="34" charset="0"/>
              </a:rPr>
              <a:t>Continuously improved to meet the needs of those customers</a:t>
            </a:r>
            <a:endParaRPr lang="en-US" sz="2800" b="0" dirty="0">
              <a:solidFill>
                <a:schemeClr val="tx2"/>
              </a:solidFill>
              <a:latin typeface="Calibri" panose="020F0502020204030204" pitchFamily="34" charset="0"/>
            </a:endParaRPr>
          </a:p>
        </p:txBody>
      </p:sp>
      <p:sp>
        <p:nvSpPr>
          <p:cNvPr id="4" name="Title 1">
            <a:extLst>
              <a:ext uri="{FF2B5EF4-FFF2-40B4-BE49-F238E27FC236}">
                <a16:creationId xmlns:a16="http://schemas.microsoft.com/office/drawing/2014/main" id="{CE056CE4-A094-4E10-842E-55AB6B7750A7}"/>
              </a:ext>
            </a:extLst>
          </p:cNvPr>
          <p:cNvSpPr txBox="1">
            <a:spLocks/>
          </p:cNvSpPr>
          <p:nvPr/>
        </p:nvSpPr>
        <p:spPr>
          <a:xfrm>
            <a:off x="148608" y="128436"/>
            <a:ext cx="9643977"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a:t>Azure 2.0</a:t>
            </a:r>
          </a:p>
        </p:txBody>
      </p:sp>
    </p:spTree>
    <p:extLst>
      <p:ext uri="{BB962C8B-B14F-4D97-AF65-F5344CB8AC3E}">
        <p14:creationId xmlns:p14="http://schemas.microsoft.com/office/powerpoint/2010/main" val="123916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2363A94-F86C-4B55-8543-D10C462597DF}"/>
              </a:ext>
            </a:extLst>
          </p:cNvPr>
          <p:cNvSpPr/>
          <p:nvPr/>
        </p:nvSpPr>
        <p:spPr>
          <a:xfrm>
            <a:off x="1533959" y="4680243"/>
            <a:ext cx="4384163" cy="593868"/>
          </a:xfrm>
          <a:prstGeom prst="roundRect">
            <a:avLst/>
          </a:prstGeom>
          <a:solidFill>
            <a:srgbClr val="001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bg1"/>
                </a:solidFill>
              </a:rPr>
              <a:t>Solution Architecture</a:t>
            </a:r>
          </a:p>
        </p:txBody>
      </p:sp>
      <p:sp>
        <p:nvSpPr>
          <p:cNvPr id="3" name="Rectangle: Rounded Corners 2">
            <a:extLst>
              <a:ext uri="{FF2B5EF4-FFF2-40B4-BE49-F238E27FC236}">
                <a16:creationId xmlns:a16="http://schemas.microsoft.com/office/drawing/2014/main" id="{BB537AD6-62D2-496A-98F6-CD81CFA93935}"/>
              </a:ext>
            </a:extLst>
          </p:cNvPr>
          <p:cNvSpPr/>
          <p:nvPr/>
        </p:nvSpPr>
        <p:spPr>
          <a:xfrm>
            <a:off x="1533959" y="3108536"/>
            <a:ext cx="4384162" cy="807518"/>
          </a:xfrm>
          <a:prstGeom prst="roundRect">
            <a:avLst/>
          </a:prstGeom>
          <a:solidFill>
            <a:srgbClr val="001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bg1"/>
                </a:solidFill>
              </a:rPr>
              <a:t>Service Management</a:t>
            </a:r>
          </a:p>
        </p:txBody>
      </p:sp>
      <p:sp>
        <p:nvSpPr>
          <p:cNvPr id="4" name="Rectangle: Rounded Corners 3">
            <a:extLst>
              <a:ext uri="{FF2B5EF4-FFF2-40B4-BE49-F238E27FC236}">
                <a16:creationId xmlns:a16="http://schemas.microsoft.com/office/drawing/2014/main" id="{5D933FBE-3DB1-474B-9380-C7FB48439588}"/>
              </a:ext>
            </a:extLst>
          </p:cNvPr>
          <p:cNvSpPr/>
          <p:nvPr/>
        </p:nvSpPr>
        <p:spPr>
          <a:xfrm>
            <a:off x="1533959" y="5315673"/>
            <a:ext cx="4384162" cy="1120179"/>
          </a:xfrm>
          <a:prstGeom prst="roundRect">
            <a:avLst/>
          </a:prstGeom>
          <a:solidFill>
            <a:srgbClr val="001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bg1"/>
                </a:solidFill>
              </a:rPr>
              <a:t>Service/Product Catalog</a:t>
            </a:r>
          </a:p>
        </p:txBody>
      </p:sp>
      <p:sp>
        <p:nvSpPr>
          <p:cNvPr id="5" name="Rectangle: Rounded Corners 4">
            <a:extLst>
              <a:ext uri="{FF2B5EF4-FFF2-40B4-BE49-F238E27FC236}">
                <a16:creationId xmlns:a16="http://schemas.microsoft.com/office/drawing/2014/main" id="{6A292EA3-28AB-40B8-9F0A-B6F6A8D48272}"/>
              </a:ext>
            </a:extLst>
          </p:cNvPr>
          <p:cNvSpPr/>
          <p:nvPr/>
        </p:nvSpPr>
        <p:spPr>
          <a:xfrm rot="16200000">
            <a:off x="4693614" y="4478474"/>
            <a:ext cx="3444061" cy="618308"/>
          </a:xfrm>
          <a:prstGeom prst="round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Security / Compliance/ Risk</a:t>
            </a:r>
          </a:p>
        </p:txBody>
      </p:sp>
      <p:sp>
        <p:nvSpPr>
          <p:cNvPr id="6" name="Rectangle: Rounded Corners 5">
            <a:extLst>
              <a:ext uri="{FF2B5EF4-FFF2-40B4-BE49-F238E27FC236}">
                <a16:creationId xmlns:a16="http://schemas.microsoft.com/office/drawing/2014/main" id="{1ACBA881-ABDE-4497-84B6-848292C0FCE8}"/>
              </a:ext>
            </a:extLst>
          </p:cNvPr>
          <p:cNvSpPr/>
          <p:nvPr/>
        </p:nvSpPr>
        <p:spPr>
          <a:xfrm>
            <a:off x="1546519" y="4050657"/>
            <a:ext cx="4384163" cy="593868"/>
          </a:xfrm>
          <a:prstGeom prst="roundRect">
            <a:avLst/>
          </a:prstGeom>
          <a:solidFill>
            <a:srgbClr val="001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bg1"/>
                </a:solidFill>
              </a:rPr>
              <a:t>Service Delivery</a:t>
            </a:r>
          </a:p>
        </p:txBody>
      </p:sp>
      <p:sp>
        <p:nvSpPr>
          <p:cNvPr id="7" name="Rectangle: Rounded Corners 6">
            <a:extLst>
              <a:ext uri="{FF2B5EF4-FFF2-40B4-BE49-F238E27FC236}">
                <a16:creationId xmlns:a16="http://schemas.microsoft.com/office/drawing/2014/main" id="{17E4CA42-D8D6-4926-9724-A23A217CA026}"/>
              </a:ext>
            </a:extLst>
          </p:cNvPr>
          <p:cNvSpPr/>
          <p:nvPr/>
        </p:nvSpPr>
        <p:spPr>
          <a:xfrm>
            <a:off x="1632062" y="2495485"/>
            <a:ext cx="4375737" cy="47844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1100" b="1" dirty="0">
                <a:solidFill>
                  <a:schemeClr val="bg1"/>
                </a:solidFill>
              </a:rPr>
              <a:t>Governance</a:t>
            </a:r>
          </a:p>
        </p:txBody>
      </p:sp>
      <p:sp>
        <p:nvSpPr>
          <p:cNvPr id="2" name="Rectangle: Rounded Corners 1">
            <a:extLst>
              <a:ext uri="{FF2B5EF4-FFF2-40B4-BE49-F238E27FC236}">
                <a16:creationId xmlns:a16="http://schemas.microsoft.com/office/drawing/2014/main" id="{EE6AEDE6-A81B-4882-B44E-D67B3BF1887B}"/>
              </a:ext>
            </a:extLst>
          </p:cNvPr>
          <p:cNvSpPr/>
          <p:nvPr/>
        </p:nvSpPr>
        <p:spPr>
          <a:xfrm rot="16200000">
            <a:off x="803633" y="4386809"/>
            <a:ext cx="3444060" cy="618308"/>
          </a:xfrm>
          <a:prstGeom prst="round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b="1" dirty="0">
                <a:solidFill>
                  <a:schemeClr val="tx1"/>
                </a:solidFill>
              </a:rPr>
              <a:t>Dev Sec Ops    Agile Delivery Model </a:t>
            </a:r>
          </a:p>
        </p:txBody>
      </p:sp>
      <p:sp>
        <p:nvSpPr>
          <p:cNvPr id="9" name="Rectangle: Rounded Corners 8">
            <a:extLst>
              <a:ext uri="{FF2B5EF4-FFF2-40B4-BE49-F238E27FC236}">
                <a16:creationId xmlns:a16="http://schemas.microsoft.com/office/drawing/2014/main" id="{D2C7BEC3-D487-4B9C-86F0-13334B0AE77D}"/>
              </a:ext>
            </a:extLst>
          </p:cNvPr>
          <p:cNvSpPr/>
          <p:nvPr/>
        </p:nvSpPr>
        <p:spPr>
          <a:xfrm rot="16200000">
            <a:off x="-608792" y="4386809"/>
            <a:ext cx="3444060" cy="618308"/>
          </a:xfrm>
          <a:prstGeom prst="round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err="1">
                <a:solidFill>
                  <a:schemeClr val="tx1"/>
                </a:solidFill>
              </a:rPr>
              <a:t>CCoE</a:t>
            </a:r>
            <a:r>
              <a:rPr lang="en-US" sz="1100" b="1" dirty="0">
                <a:solidFill>
                  <a:schemeClr val="tx1"/>
                </a:solidFill>
              </a:rPr>
              <a:t> Team</a:t>
            </a:r>
          </a:p>
        </p:txBody>
      </p:sp>
      <p:sp>
        <p:nvSpPr>
          <p:cNvPr id="12" name="TextBox 11">
            <a:extLst>
              <a:ext uri="{FF2B5EF4-FFF2-40B4-BE49-F238E27FC236}">
                <a16:creationId xmlns:a16="http://schemas.microsoft.com/office/drawing/2014/main" id="{1278BD3F-7EF0-468C-87F7-992CAC3D7CEC}"/>
              </a:ext>
            </a:extLst>
          </p:cNvPr>
          <p:cNvSpPr txBox="1"/>
          <p:nvPr/>
        </p:nvSpPr>
        <p:spPr>
          <a:xfrm>
            <a:off x="467027" y="1037771"/>
            <a:ext cx="4735580"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CCoE</a:t>
            </a:r>
            <a:r>
              <a:rPr lang="en-US" dirty="0"/>
              <a:t> Centric </a:t>
            </a:r>
          </a:p>
          <a:p>
            <a:pPr marL="285750" indent="-285750">
              <a:buFont typeface="Arial" panose="020B0604020202020204" pitchFamily="34" charset="0"/>
              <a:buChar char="•"/>
            </a:pPr>
            <a:r>
              <a:rPr lang="en-US" dirty="0" err="1"/>
              <a:t>DevSecOps</a:t>
            </a:r>
            <a:r>
              <a:rPr lang="en-US" dirty="0"/>
              <a:t> </a:t>
            </a:r>
          </a:p>
          <a:p>
            <a:pPr marL="285750" indent="-285750">
              <a:buFont typeface="Arial" panose="020B0604020202020204" pitchFamily="34" charset="0"/>
              <a:buChar char="•"/>
            </a:pPr>
            <a:r>
              <a:rPr lang="en-US" dirty="0"/>
              <a:t>Automate where possible </a:t>
            </a:r>
          </a:p>
          <a:p>
            <a:pPr marL="285750" indent="-285750">
              <a:buFont typeface="Arial" panose="020B0604020202020204" pitchFamily="34" charset="0"/>
              <a:buChar char="•"/>
            </a:pPr>
            <a:r>
              <a:rPr lang="en-US" dirty="0"/>
              <a:t>Agile Delivery model</a:t>
            </a:r>
          </a:p>
          <a:p>
            <a:endParaRPr lang="en-US" dirty="0"/>
          </a:p>
        </p:txBody>
      </p:sp>
      <p:pic>
        <p:nvPicPr>
          <p:cNvPr id="13" name="Picture 2" descr="Image for post">
            <a:extLst>
              <a:ext uri="{FF2B5EF4-FFF2-40B4-BE49-F238E27FC236}">
                <a16:creationId xmlns:a16="http://schemas.microsoft.com/office/drawing/2014/main" id="{D5F22D6F-BB7B-4A18-81ED-9B463F208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417" y="2973933"/>
            <a:ext cx="4118500" cy="2200086"/>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408AE848-DA60-4B4F-AC01-126B622543B6}"/>
              </a:ext>
            </a:extLst>
          </p:cNvPr>
          <p:cNvSpPr txBox="1">
            <a:spLocks/>
          </p:cNvSpPr>
          <p:nvPr/>
        </p:nvSpPr>
        <p:spPr>
          <a:xfrm>
            <a:off x="148608" y="128436"/>
            <a:ext cx="9643977"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a:t>Azure 2.0 Cloud Operating Model</a:t>
            </a:r>
          </a:p>
        </p:txBody>
      </p:sp>
    </p:spTree>
    <p:extLst>
      <p:ext uri="{BB962C8B-B14F-4D97-AF65-F5344CB8AC3E}">
        <p14:creationId xmlns:p14="http://schemas.microsoft.com/office/powerpoint/2010/main" val="4468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D15EA7-9B74-4DC1-BFF8-C97E4F56E48D}"/>
              </a:ext>
            </a:extLst>
          </p:cNvPr>
          <p:cNvPicPr>
            <a:picLocks noChangeAspect="1"/>
          </p:cNvPicPr>
          <p:nvPr/>
        </p:nvPicPr>
        <p:blipFill>
          <a:blip r:embed="rId2"/>
          <a:stretch>
            <a:fillRect/>
          </a:stretch>
        </p:blipFill>
        <p:spPr>
          <a:xfrm>
            <a:off x="1807536" y="913663"/>
            <a:ext cx="8761228" cy="5479637"/>
          </a:xfrm>
          <a:prstGeom prst="rect">
            <a:avLst/>
          </a:prstGeom>
        </p:spPr>
      </p:pic>
      <p:sp>
        <p:nvSpPr>
          <p:cNvPr id="4" name="Title 1">
            <a:extLst>
              <a:ext uri="{FF2B5EF4-FFF2-40B4-BE49-F238E27FC236}">
                <a16:creationId xmlns:a16="http://schemas.microsoft.com/office/drawing/2014/main" id="{C960C0A3-1110-49C4-B08D-83DCE2F9E1A0}"/>
              </a:ext>
            </a:extLst>
          </p:cNvPr>
          <p:cNvSpPr txBox="1">
            <a:spLocks/>
          </p:cNvSpPr>
          <p:nvPr/>
        </p:nvSpPr>
        <p:spPr>
          <a:xfrm>
            <a:off x="212072" y="183729"/>
            <a:ext cx="11746589" cy="595800"/>
          </a:xfrm>
          <a:prstGeom prst="rect">
            <a:avLst/>
          </a:prstGeom>
        </p:spPr>
        <p:txBody>
          <a:bodyPr/>
          <a:lstStyle>
            <a:defPPr>
              <a:defRPr lang="en-US"/>
            </a:defPPr>
            <a:lvl1pPr defTabSz="914378">
              <a:lnSpc>
                <a:spcPct val="86000"/>
              </a:lnSpc>
              <a:spcBef>
                <a:spcPct val="0"/>
              </a:spcBef>
              <a:buNone/>
              <a:defRPr sz="4000" kern="800" spc="-40">
                <a:solidFill>
                  <a:schemeClr val="accent1"/>
                </a:solidFill>
                <a:latin typeface="+mj-lt"/>
                <a:ea typeface="+mj-ea"/>
                <a:cs typeface="+mj-cs"/>
              </a:defRPr>
            </a:lvl1pPr>
          </a:lstStyle>
          <a:p>
            <a:r>
              <a:rPr lang="en-US" dirty="0" err="1"/>
              <a:t>CCoE</a:t>
            </a:r>
            <a:r>
              <a:rPr lang="en-US" dirty="0"/>
              <a:t> Team Model</a:t>
            </a:r>
          </a:p>
        </p:txBody>
      </p:sp>
    </p:spTree>
    <p:extLst>
      <p:ext uri="{BB962C8B-B14F-4D97-AF65-F5344CB8AC3E}">
        <p14:creationId xmlns:p14="http://schemas.microsoft.com/office/powerpoint/2010/main" val="55155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B52317-9910-45B7-8804-EDF94F76A731}"/>
              </a:ext>
            </a:extLst>
          </p:cNvPr>
          <p:cNvPicPr>
            <a:picLocks noChangeAspect="1"/>
          </p:cNvPicPr>
          <p:nvPr/>
        </p:nvPicPr>
        <p:blipFill>
          <a:blip r:embed="rId2"/>
          <a:stretch>
            <a:fillRect/>
          </a:stretch>
        </p:blipFill>
        <p:spPr>
          <a:xfrm>
            <a:off x="1755648" y="1162976"/>
            <a:ext cx="7507886" cy="5364315"/>
          </a:xfrm>
          <a:prstGeom prst="rect">
            <a:avLst/>
          </a:prstGeom>
        </p:spPr>
      </p:pic>
      <p:sp>
        <p:nvSpPr>
          <p:cNvPr id="3" name="TextBox 2">
            <a:extLst>
              <a:ext uri="{FF2B5EF4-FFF2-40B4-BE49-F238E27FC236}">
                <a16:creationId xmlns:a16="http://schemas.microsoft.com/office/drawing/2014/main" id="{BBFE259A-42E7-47BF-B336-059395F8D566}"/>
              </a:ext>
            </a:extLst>
          </p:cNvPr>
          <p:cNvSpPr txBox="1"/>
          <p:nvPr/>
        </p:nvSpPr>
        <p:spPr>
          <a:xfrm>
            <a:off x="192053" y="150951"/>
            <a:ext cx="11227314" cy="614593"/>
          </a:xfrm>
          <a:prstGeom prst="rect">
            <a:avLst/>
          </a:prstGeom>
        </p:spPr>
        <p:txBody>
          <a:bodyPr/>
          <a:lstStyle>
            <a:defPPr>
              <a:defRPr lang="en-US"/>
            </a:defPPr>
            <a:lvl1pPr defTabSz="914378">
              <a:lnSpc>
                <a:spcPct val="86000"/>
              </a:lnSpc>
              <a:spcBef>
                <a:spcPct val="0"/>
              </a:spcBef>
              <a:buNone/>
              <a:defRPr sz="4000" kern="800" spc="-40">
                <a:solidFill>
                  <a:schemeClr val="accent1"/>
                </a:solidFill>
                <a:latin typeface="+mj-lt"/>
                <a:ea typeface="+mj-ea"/>
                <a:cs typeface="+mj-cs"/>
              </a:defRPr>
            </a:lvl1pPr>
          </a:lstStyle>
          <a:p>
            <a:r>
              <a:rPr lang="en-US" dirty="0" err="1"/>
              <a:t>CCoE</a:t>
            </a:r>
            <a:r>
              <a:rPr lang="en-US" dirty="0"/>
              <a:t> Model - Application Team’s Experience</a:t>
            </a:r>
          </a:p>
        </p:txBody>
      </p:sp>
    </p:spTree>
    <p:extLst>
      <p:ext uri="{BB962C8B-B14F-4D97-AF65-F5344CB8AC3E}">
        <p14:creationId xmlns:p14="http://schemas.microsoft.com/office/powerpoint/2010/main" val="1545014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A31842-3ACC-405A-8886-A50BC02A88BA}"/>
              </a:ext>
            </a:extLst>
          </p:cNvPr>
          <p:cNvSpPr txBox="1"/>
          <p:nvPr/>
        </p:nvSpPr>
        <p:spPr>
          <a:xfrm>
            <a:off x="117685" y="966631"/>
            <a:ext cx="11748249" cy="5170646"/>
          </a:xfrm>
          <a:prstGeom prst="rect">
            <a:avLst/>
          </a:prstGeom>
          <a:noFill/>
        </p:spPr>
        <p:txBody>
          <a:bodyPr wrap="square" rtlCol="0">
            <a:spAutoFit/>
          </a:bodyPr>
          <a:lstStyle/>
          <a:p>
            <a:r>
              <a:rPr lang="en-US" sz="2000" dirty="0"/>
              <a:t>Factors that can reduce cloud costs: </a:t>
            </a:r>
          </a:p>
          <a:p>
            <a:endParaRPr lang="en-US" sz="2000" dirty="0"/>
          </a:p>
          <a:p>
            <a:pPr>
              <a:lnSpc>
                <a:spcPct val="150000"/>
              </a:lnSpc>
            </a:pPr>
            <a:r>
              <a:rPr lang="en-US" sz="2000" dirty="0"/>
              <a:t>• Leverage built-in services to reduce development effort. </a:t>
            </a:r>
          </a:p>
          <a:p>
            <a:pPr>
              <a:lnSpc>
                <a:spcPct val="150000"/>
              </a:lnSpc>
            </a:pPr>
            <a:r>
              <a:rPr lang="en-US" sz="2000" dirty="0"/>
              <a:t>• Use PaaS offerings where practical to reduce maintenance and development time. </a:t>
            </a:r>
          </a:p>
          <a:p>
            <a:pPr>
              <a:lnSpc>
                <a:spcPct val="150000"/>
              </a:lnSpc>
            </a:pPr>
            <a:r>
              <a:rPr lang="en-US" sz="2000" dirty="0"/>
              <a:t>• Choose software platforms where licensing agreements support cloud deployments. </a:t>
            </a:r>
          </a:p>
          <a:p>
            <a:pPr>
              <a:lnSpc>
                <a:spcPct val="150000"/>
              </a:lnSpc>
            </a:pPr>
            <a:r>
              <a:rPr lang="en-US" sz="2000" dirty="0"/>
              <a:t>• Consider SaaS offerings where they meet business needs. </a:t>
            </a:r>
          </a:p>
          <a:p>
            <a:pPr>
              <a:lnSpc>
                <a:spcPct val="150000"/>
              </a:lnSpc>
            </a:pPr>
            <a:r>
              <a:rPr lang="en-US" sz="2000" dirty="0"/>
              <a:t>• Use reserved instances to handle normal load. </a:t>
            </a:r>
          </a:p>
          <a:p>
            <a:pPr>
              <a:lnSpc>
                <a:spcPct val="150000"/>
              </a:lnSpc>
            </a:pPr>
            <a:r>
              <a:rPr lang="en-US" sz="2000" dirty="0"/>
              <a:t>• Use auto-scaling to handle peak load. </a:t>
            </a:r>
          </a:p>
          <a:p>
            <a:pPr>
              <a:lnSpc>
                <a:spcPct val="150000"/>
              </a:lnSpc>
            </a:pPr>
            <a:r>
              <a:rPr lang="en-US" sz="2000" dirty="0"/>
              <a:t>• Turn-off test and development tiers when not in use (40 hours/week vs 168 hours/week). </a:t>
            </a:r>
          </a:p>
          <a:p>
            <a:pPr>
              <a:lnSpc>
                <a:spcPct val="150000"/>
              </a:lnSpc>
            </a:pPr>
            <a:r>
              <a:rPr lang="en-US" sz="2000" dirty="0"/>
              <a:t>• Take advantage of central cloud resources where available. </a:t>
            </a:r>
          </a:p>
          <a:p>
            <a:pPr>
              <a:lnSpc>
                <a:spcPct val="150000"/>
              </a:lnSpc>
            </a:pPr>
            <a:r>
              <a:rPr lang="en-US" sz="2000" dirty="0"/>
              <a:t>• Pay only for today’s requirements. </a:t>
            </a:r>
          </a:p>
          <a:p>
            <a:endParaRPr lang="en-US" sz="2000" dirty="0"/>
          </a:p>
        </p:txBody>
      </p:sp>
      <p:sp>
        <p:nvSpPr>
          <p:cNvPr id="2" name="TextBox 1">
            <a:extLst>
              <a:ext uri="{FF2B5EF4-FFF2-40B4-BE49-F238E27FC236}">
                <a16:creationId xmlns:a16="http://schemas.microsoft.com/office/drawing/2014/main" id="{9D408E67-076B-4CB0-A3BB-93C98118A9BC}"/>
              </a:ext>
            </a:extLst>
          </p:cNvPr>
          <p:cNvSpPr txBox="1"/>
          <p:nvPr/>
        </p:nvSpPr>
        <p:spPr>
          <a:xfrm>
            <a:off x="212437" y="181252"/>
            <a:ext cx="8464818" cy="621709"/>
          </a:xfrm>
          <a:prstGeom prst="rect">
            <a:avLst/>
          </a:prstGeom>
        </p:spPr>
        <p:txBody>
          <a:bodyPr/>
          <a:lstStyle>
            <a:defPPr>
              <a:defRPr lang="en-US"/>
            </a:defPPr>
            <a:lvl1pPr defTabSz="914378">
              <a:lnSpc>
                <a:spcPct val="86000"/>
              </a:lnSpc>
              <a:spcBef>
                <a:spcPct val="0"/>
              </a:spcBef>
              <a:buNone/>
              <a:defRPr sz="4000" kern="800" spc="-40">
                <a:solidFill>
                  <a:schemeClr val="accent1"/>
                </a:solidFill>
                <a:latin typeface="+mj-lt"/>
                <a:ea typeface="+mj-ea"/>
                <a:cs typeface="+mj-cs"/>
              </a:defRPr>
            </a:lvl1pPr>
          </a:lstStyle>
          <a:p>
            <a:r>
              <a:rPr lang="en-US" dirty="0"/>
              <a:t>Cost Factors for Running in the Cloud</a:t>
            </a:r>
          </a:p>
        </p:txBody>
      </p:sp>
    </p:spTree>
    <p:extLst>
      <p:ext uri="{BB962C8B-B14F-4D97-AF65-F5344CB8AC3E}">
        <p14:creationId xmlns:p14="http://schemas.microsoft.com/office/powerpoint/2010/main" val="212433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1875B4-FE10-4BCB-B574-CE9EAA852408}"/>
              </a:ext>
            </a:extLst>
          </p:cNvPr>
          <p:cNvSpPr txBox="1"/>
          <p:nvPr/>
        </p:nvSpPr>
        <p:spPr>
          <a:xfrm>
            <a:off x="233917" y="1044702"/>
            <a:ext cx="11681848" cy="3089820"/>
          </a:xfrm>
          <a:prstGeom prst="rect">
            <a:avLst/>
          </a:prstGeom>
          <a:noFill/>
        </p:spPr>
        <p:txBody>
          <a:bodyPr wrap="square" rtlCol="0">
            <a:spAutoFit/>
          </a:bodyPr>
          <a:lstStyle/>
          <a:p>
            <a:r>
              <a:rPr lang="en-US" sz="3200" dirty="0">
                <a:solidFill>
                  <a:srgbClr val="002060"/>
                </a:solidFill>
              </a:rPr>
              <a:t>Key objectives of this document includes:</a:t>
            </a:r>
          </a:p>
          <a:p>
            <a:pPr marL="285750" indent="-285750">
              <a:lnSpc>
                <a:spcPct val="150000"/>
              </a:lnSpc>
              <a:buFont typeface="Arial" panose="020B0604020202020204" pitchFamily="34" charset="0"/>
              <a:buChar char="•"/>
            </a:pPr>
            <a:r>
              <a:rPr lang="en-US" sz="2800" dirty="0"/>
              <a:t>Business drivers of the Cloud computing </a:t>
            </a:r>
          </a:p>
          <a:p>
            <a:pPr marL="285750" indent="-285750">
              <a:lnSpc>
                <a:spcPct val="150000"/>
              </a:lnSpc>
              <a:buFont typeface="Arial" panose="020B0604020202020204" pitchFamily="34" charset="0"/>
              <a:buChar char="•"/>
            </a:pPr>
            <a:r>
              <a:rPr lang="en-US" sz="2800" dirty="0"/>
              <a:t>Highlight Cloud Principles</a:t>
            </a:r>
          </a:p>
          <a:p>
            <a:pPr marL="285750" indent="-285750">
              <a:lnSpc>
                <a:spcPct val="150000"/>
              </a:lnSpc>
              <a:buFont typeface="Arial" panose="020B0604020202020204" pitchFamily="34" charset="0"/>
              <a:buChar char="•"/>
            </a:pPr>
            <a:r>
              <a:rPr lang="en-US" sz="2800" dirty="0"/>
              <a:t>National Grid’s current strategy on cloud computing service adoption</a:t>
            </a:r>
          </a:p>
          <a:p>
            <a:pPr marL="285750" indent="-285750">
              <a:lnSpc>
                <a:spcPct val="150000"/>
              </a:lnSpc>
              <a:buFont typeface="Arial" panose="020B0604020202020204" pitchFamily="34" charset="0"/>
              <a:buChar char="•"/>
            </a:pPr>
            <a:r>
              <a:rPr lang="en-US" sz="2800" dirty="0"/>
              <a:t>High-level adoption approaches, methodologies, and roadmaps</a:t>
            </a:r>
          </a:p>
        </p:txBody>
      </p:sp>
      <p:sp>
        <p:nvSpPr>
          <p:cNvPr id="6" name="Title 1">
            <a:extLst>
              <a:ext uri="{FF2B5EF4-FFF2-40B4-BE49-F238E27FC236}">
                <a16:creationId xmlns:a16="http://schemas.microsoft.com/office/drawing/2014/main" id="{E7477657-E18A-41DC-8C4E-EFAC90230EFE}"/>
              </a:ext>
            </a:extLst>
          </p:cNvPr>
          <p:cNvSpPr txBox="1">
            <a:spLocks/>
          </p:cNvSpPr>
          <p:nvPr/>
        </p:nvSpPr>
        <p:spPr>
          <a:xfrm>
            <a:off x="148609" y="128436"/>
            <a:ext cx="8497370"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a:t>Objectives</a:t>
            </a:r>
          </a:p>
        </p:txBody>
      </p:sp>
    </p:spTree>
    <p:extLst>
      <p:ext uri="{BB962C8B-B14F-4D97-AF65-F5344CB8AC3E}">
        <p14:creationId xmlns:p14="http://schemas.microsoft.com/office/powerpoint/2010/main" val="192903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A31842-3ACC-405A-8886-A50BC02A88BA}"/>
              </a:ext>
            </a:extLst>
          </p:cNvPr>
          <p:cNvSpPr txBox="1"/>
          <p:nvPr/>
        </p:nvSpPr>
        <p:spPr>
          <a:xfrm>
            <a:off x="255181" y="947340"/>
            <a:ext cx="11674549" cy="556351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2400" dirty="0"/>
              <a:t>National Grid is going through IT to DT transformation journey</a:t>
            </a:r>
          </a:p>
          <a:p>
            <a:pPr marL="171450" indent="-171450">
              <a:lnSpc>
                <a:spcPct val="150000"/>
              </a:lnSpc>
              <a:buFont typeface="Arial" panose="020B0604020202020204" pitchFamily="34" charset="0"/>
              <a:buChar char="•"/>
            </a:pPr>
            <a:r>
              <a:rPr lang="en-US" sz="2400" dirty="0"/>
              <a:t>Cloud computing is the foundation for digital technology</a:t>
            </a:r>
          </a:p>
          <a:p>
            <a:pPr marL="171450" indent="-171450">
              <a:lnSpc>
                <a:spcPct val="150000"/>
              </a:lnSpc>
              <a:buFont typeface="Arial" panose="020B0604020202020204" pitchFamily="34" charset="0"/>
              <a:buChar char="•"/>
            </a:pPr>
            <a:r>
              <a:rPr lang="en-US" sz="2400" dirty="0"/>
              <a:t>Cloud computing that drives greater speed, agility and innovation through this democratization of IT</a:t>
            </a:r>
          </a:p>
          <a:p>
            <a:pPr marL="171450" indent="-171450">
              <a:lnSpc>
                <a:spcPct val="150000"/>
              </a:lnSpc>
              <a:buFont typeface="Arial" panose="020B0604020202020204" pitchFamily="34" charset="0"/>
              <a:buChar char="•"/>
            </a:pPr>
            <a:r>
              <a:rPr lang="en-US" sz="2400" dirty="0"/>
              <a:t>Digital business requires speed and agility that cloud computing provides through the use of cloud services that become available to a broader set of users through a self-service interface</a:t>
            </a:r>
          </a:p>
          <a:p>
            <a:pPr marL="171450" indent="-171450">
              <a:lnSpc>
                <a:spcPct val="150000"/>
              </a:lnSpc>
              <a:buFont typeface="Arial" panose="020B0604020202020204" pitchFamily="34" charset="0"/>
              <a:buChar char="•"/>
            </a:pPr>
            <a:r>
              <a:rPr lang="en-US" sz="2400" dirty="0"/>
              <a:t>Business transformation initiatives that necessitate capabilities such as IoT and Edge computing </a:t>
            </a:r>
          </a:p>
          <a:p>
            <a:pPr marL="171450" indent="-171450">
              <a:lnSpc>
                <a:spcPct val="150000"/>
              </a:lnSpc>
              <a:buFont typeface="Arial" panose="020B0604020202020204" pitchFamily="34" charset="0"/>
              <a:buChar char="•"/>
            </a:pPr>
            <a:r>
              <a:rPr lang="en-US" sz="2400" dirty="0"/>
              <a:t>Digital and Innovation initiatives that could leverage cloud AI/ML capabilities </a:t>
            </a:r>
            <a:endParaRPr lang="en-US" dirty="0"/>
          </a:p>
        </p:txBody>
      </p:sp>
      <p:sp>
        <p:nvSpPr>
          <p:cNvPr id="10" name="Title 1">
            <a:extLst>
              <a:ext uri="{FF2B5EF4-FFF2-40B4-BE49-F238E27FC236}">
                <a16:creationId xmlns:a16="http://schemas.microsoft.com/office/drawing/2014/main" id="{BE5D902D-833F-4170-A8B3-CDFB77A6DBC0}"/>
              </a:ext>
            </a:extLst>
          </p:cNvPr>
          <p:cNvSpPr txBox="1">
            <a:spLocks/>
          </p:cNvSpPr>
          <p:nvPr/>
        </p:nvSpPr>
        <p:spPr>
          <a:xfrm>
            <a:off x="148609" y="128436"/>
            <a:ext cx="8497370"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a:t>Business Drivers</a:t>
            </a:r>
          </a:p>
          <a:p>
            <a:endParaRPr lang="en-US" dirty="0"/>
          </a:p>
        </p:txBody>
      </p:sp>
    </p:spTree>
    <p:extLst>
      <p:ext uri="{BB962C8B-B14F-4D97-AF65-F5344CB8AC3E}">
        <p14:creationId xmlns:p14="http://schemas.microsoft.com/office/powerpoint/2010/main" val="287787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A31842-3ACC-405A-8886-A50BC02A88BA}"/>
              </a:ext>
            </a:extLst>
          </p:cNvPr>
          <p:cNvSpPr txBox="1"/>
          <p:nvPr/>
        </p:nvSpPr>
        <p:spPr>
          <a:xfrm>
            <a:off x="215367" y="935167"/>
            <a:ext cx="11735628" cy="582505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sz="2000" dirty="0"/>
              <a:t>SaaS first, PaaS second and IaaS third</a:t>
            </a:r>
          </a:p>
          <a:p>
            <a:pPr marL="742950" lvl="1" indent="-285750">
              <a:lnSpc>
                <a:spcPct val="125000"/>
              </a:lnSpc>
              <a:buFont typeface="Arial" panose="020B0604020202020204" pitchFamily="34" charset="0"/>
              <a:buChar char="•"/>
            </a:pPr>
            <a:r>
              <a:rPr lang="en-US" sz="2000" dirty="0"/>
              <a:t>Consider SaaS offerings where they meet business needs</a:t>
            </a:r>
          </a:p>
          <a:p>
            <a:pPr marL="742950" lvl="1" indent="-285750">
              <a:lnSpc>
                <a:spcPct val="125000"/>
              </a:lnSpc>
              <a:buFont typeface="Arial" panose="020B0604020202020204" pitchFamily="34" charset="0"/>
              <a:buChar char="•"/>
            </a:pPr>
            <a:r>
              <a:rPr lang="en-US" sz="2000" dirty="0"/>
              <a:t>Use PaaS offerings where practical to reduce maintenance and development time.</a:t>
            </a:r>
          </a:p>
          <a:p>
            <a:pPr marL="285750" indent="-285750">
              <a:lnSpc>
                <a:spcPct val="125000"/>
              </a:lnSpc>
              <a:buFont typeface="Arial" panose="020B0604020202020204" pitchFamily="34" charset="0"/>
              <a:buChar char="•"/>
            </a:pPr>
            <a:r>
              <a:rPr lang="en-US" sz="2000" dirty="0"/>
              <a:t>Leverage built-in services to reduce development effort</a:t>
            </a:r>
          </a:p>
          <a:p>
            <a:pPr marL="285750" indent="-285750">
              <a:lnSpc>
                <a:spcPct val="125000"/>
              </a:lnSpc>
              <a:buFont typeface="Arial" panose="020B0604020202020204" pitchFamily="34" charset="0"/>
              <a:buChar char="•"/>
            </a:pPr>
            <a:r>
              <a:rPr lang="en-US" sz="2000" dirty="0"/>
              <a:t>Enable consumers to consume standard patterns through self-service.</a:t>
            </a:r>
          </a:p>
          <a:p>
            <a:pPr marL="285750" indent="-285750">
              <a:lnSpc>
                <a:spcPct val="125000"/>
              </a:lnSpc>
              <a:buFont typeface="Arial" panose="020B0604020202020204" pitchFamily="34" charset="0"/>
              <a:buChar char="•"/>
            </a:pPr>
            <a:r>
              <a:rPr lang="en-US" sz="2000" dirty="0"/>
              <a:t>Support a repeatable automated deployment process that balances user requirements with security and cost controls.</a:t>
            </a:r>
          </a:p>
          <a:p>
            <a:pPr marL="285750" indent="-285750">
              <a:lnSpc>
                <a:spcPct val="125000"/>
              </a:lnSpc>
              <a:buFont typeface="Arial" panose="020B0604020202020204" pitchFamily="34" charset="0"/>
              <a:buChar char="•"/>
            </a:pPr>
            <a:r>
              <a:rPr lang="en-US" sz="2000" dirty="0"/>
              <a:t>Automate everything and anything where possible</a:t>
            </a:r>
          </a:p>
          <a:p>
            <a:pPr marL="285750" indent="-285750">
              <a:lnSpc>
                <a:spcPct val="125000"/>
              </a:lnSpc>
              <a:buFont typeface="Arial" panose="020B0604020202020204" pitchFamily="34" charset="0"/>
              <a:buChar char="•"/>
            </a:pPr>
            <a:r>
              <a:rPr lang="en-US" sz="2000" dirty="0"/>
              <a:t>Net-new custom application solution should be developed based on Cloud-native architecture</a:t>
            </a:r>
          </a:p>
          <a:p>
            <a:pPr marL="285750" indent="-285750">
              <a:lnSpc>
                <a:spcPct val="125000"/>
              </a:lnSpc>
              <a:buFont typeface="Arial" panose="020B0604020202020204" pitchFamily="34" charset="0"/>
              <a:buChar char="•"/>
            </a:pPr>
            <a:r>
              <a:rPr lang="en-US" sz="2000" dirty="0"/>
              <a:t>Evaluate the benefits of cloud based on a total cost of ownership (TCO) compared with the costs of other technology platform business solutions </a:t>
            </a:r>
          </a:p>
          <a:p>
            <a:pPr marL="285750" indent="-285750">
              <a:lnSpc>
                <a:spcPct val="125000"/>
              </a:lnSpc>
              <a:buFont typeface="Arial" panose="020B0604020202020204" pitchFamily="34" charset="0"/>
              <a:buChar char="•"/>
            </a:pPr>
            <a:r>
              <a:rPr lang="en-US" sz="2000" dirty="0"/>
              <a:t>Select right types, configurations and auto-scaling (horizontally and vertically as needed) along with purchasing options based on the business solution requirements</a:t>
            </a:r>
          </a:p>
          <a:p>
            <a:pPr marL="285750" indent="-285750">
              <a:lnSpc>
                <a:spcPct val="125000"/>
              </a:lnSpc>
              <a:buFont typeface="Arial" panose="020B0604020202020204" pitchFamily="34" charset="0"/>
              <a:buChar char="•"/>
            </a:pPr>
            <a:r>
              <a:rPr lang="en-US" sz="2000" dirty="0"/>
              <a:t>Take an enterprise risk management perspective to manage the adoption and use of cloud</a:t>
            </a:r>
          </a:p>
          <a:p>
            <a:pPr marL="285750" indent="-285750">
              <a:lnSpc>
                <a:spcPct val="125000"/>
              </a:lnSpc>
              <a:buFont typeface="Arial" panose="020B0604020202020204" pitchFamily="34" charset="0"/>
              <a:buChar char="•"/>
            </a:pPr>
            <a:r>
              <a:rPr lang="en-US" sz="2000" dirty="0"/>
              <a:t>Cloud Agnostic tooling at the PaaS level versus Cloud Native where possible</a:t>
            </a:r>
            <a:endParaRPr lang="en-US" dirty="0"/>
          </a:p>
        </p:txBody>
      </p:sp>
      <p:sp>
        <p:nvSpPr>
          <p:cNvPr id="4" name="Title 1">
            <a:extLst>
              <a:ext uri="{FF2B5EF4-FFF2-40B4-BE49-F238E27FC236}">
                <a16:creationId xmlns:a16="http://schemas.microsoft.com/office/drawing/2014/main" id="{8E4D6CA6-30B3-4168-9FD8-615A3B704C6C}"/>
              </a:ext>
            </a:extLst>
          </p:cNvPr>
          <p:cNvSpPr txBox="1">
            <a:spLocks/>
          </p:cNvSpPr>
          <p:nvPr/>
        </p:nvSpPr>
        <p:spPr>
          <a:xfrm>
            <a:off x="148609" y="128436"/>
            <a:ext cx="8497370"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a:t>Cloud Principles</a:t>
            </a:r>
          </a:p>
        </p:txBody>
      </p:sp>
    </p:spTree>
    <p:extLst>
      <p:ext uri="{BB962C8B-B14F-4D97-AF65-F5344CB8AC3E}">
        <p14:creationId xmlns:p14="http://schemas.microsoft.com/office/powerpoint/2010/main" val="31712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A31842-3ACC-405A-8886-A50BC02A88BA}"/>
              </a:ext>
            </a:extLst>
          </p:cNvPr>
          <p:cNvSpPr txBox="1"/>
          <p:nvPr/>
        </p:nvSpPr>
        <p:spPr>
          <a:xfrm>
            <a:off x="261010" y="958917"/>
            <a:ext cx="11668719" cy="45363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t>Transform our services and landscapes in support of a Hybrid Cloud pattern/approach</a:t>
            </a:r>
          </a:p>
          <a:p>
            <a:pPr marL="285750" indent="-285750">
              <a:lnSpc>
                <a:spcPct val="150000"/>
              </a:lnSpc>
              <a:buFont typeface="Arial" panose="020B0604020202020204" pitchFamily="34" charset="0"/>
              <a:buChar char="•"/>
            </a:pPr>
            <a:r>
              <a:rPr lang="en-US" sz="2800" dirty="0"/>
              <a:t>Embrace Open Standards and industry best practices</a:t>
            </a:r>
          </a:p>
          <a:p>
            <a:pPr marL="285750" indent="-285750">
              <a:lnSpc>
                <a:spcPct val="150000"/>
              </a:lnSpc>
              <a:buFont typeface="Arial" panose="020B0604020202020204" pitchFamily="34" charset="0"/>
              <a:buChar char="•"/>
            </a:pPr>
            <a:r>
              <a:rPr lang="en-US" sz="2800" dirty="0"/>
              <a:t>Provide seamless Cloud-like experience with automation and software defined infrastructure </a:t>
            </a:r>
          </a:p>
          <a:p>
            <a:pPr marL="285750" indent="-285750">
              <a:lnSpc>
                <a:spcPct val="150000"/>
              </a:lnSpc>
              <a:buFont typeface="Arial" panose="020B0604020202020204" pitchFamily="34" charset="0"/>
              <a:buChar char="•"/>
            </a:pPr>
            <a:r>
              <a:rPr lang="en-US" sz="2800" dirty="0"/>
              <a:t>Multi-cloud, multiplatform multivendor approach underpinned by standards, patterns and best practices from Enterprise Architecture</a:t>
            </a:r>
            <a:endParaRPr lang="en-US" sz="3200" dirty="0"/>
          </a:p>
        </p:txBody>
      </p:sp>
      <p:sp>
        <p:nvSpPr>
          <p:cNvPr id="4" name="Title 1">
            <a:extLst>
              <a:ext uri="{FF2B5EF4-FFF2-40B4-BE49-F238E27FC236}">
                <a16:creationId xmlns:a16="http://schemas.microsoft.com/office/drawing/2014/main" id="{66681668-F782-4CFB-B672-3961016B571C}"/>
              </a:ext>
            </a:extLst>
          </p:cNvPr>
          <p:cNvSpPr txBox="1">
            <a:spLocks/>
          </p:cNvSpPr>
          <p:nvPr/>
        </p:nvSpPr>
        <p:spPr>
          <a:xfrm>
            <a:off x="148609" y="128436"/>
            <a:ext cx="8497370"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a:t>Our Ambitions</a:t>
            </a:r>
          </a:p>
        </p:txBody>
      </p:sp>
    </p:spTree>
    <p:extLst>
      <p:ext uri="{BB962C8B-B14F-4D97-AF65-F5344CB8AC3E}">
        <p14:creationId xmlns:p14="http://schemas.microsoft.com/office/powerpoint/2010/main" val="179224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9A871B-C273-4C05-AACE-F128E7935E6D}"/>
              </a:ext>
            </a:extLst>
          </p:cNvPr>
          <p:cNvSpPr/>
          <p:nvPr/>
        </p:nvSpPr>
        <p:spPr>
          <a:xfrm>
            <a:off x="265572" y="940990"/>
            <a:ext cx="11696056" cy="5107552"/>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200" dirty="0">
                <a:latin typeface="+mj-lt"/>
                <a:ea typeface="Calibri" panose="020F0502020204030204" pitchFamily="34" charset="0"/>
                <a:cs typeface="Arial" panose="020B0604020202020204" pitchFamily="34" charset="0"/>
              </a:rPr>
              <a:t>Microsoft Azure is the strategic vendor for cloud services</a:t>
            </a:r>
          </a:p>
          <a:p>
            <a:pPr marL="342900" marR="0" lvl="0" indent="-342900" algn="just">
              <a:lnSpc>
                <a:spcPct val="150000"/>
              </a:lnSpc>
              <a:spcBef>
                <a:spcPts val="0"/>
              </a:spcBef>
              <a:spcAft>
                <a:spcPts val="0"/>
              </a:spcAft>
              <a:buFont typeface="Symbol" panose="05050102010706020507" pitchFamily="18" charset="2"/>
              <a:buChar char=""/>
            </a:pPr>
            <a:r>
              <a:rPr lang="en-US" sz="2200" dirty="0">
                <a:latin typeface="+mj-lt"/>
                <a:ea typeface="Calibri" panose="020F0502020204030204" pitchFamily="34" charset="0"/>
                <a:cs typeface="Arial" panose="020B0604020202020204" pitchFamily="34" charset="0"/>
              </a:rPr>
              <a:t>National Grid has 30 instances (subscriptions) for Microsoft Azure (all but 2 are Shadow IT)</a:t>
            </a:r>
          </a:p>
          <a:p>
            <a:pPr marL="342900" marR="0" lvl="0" indent="-342900" algn="just">
              <a:lnSpc>
                <a:spcPct val="150000"/>
              </a:lnSpc>
              <a:spcBef>
                <a:spcPts val="0"/>
              </a:spcBef>
              <a:spcAft>
                <a:spcPts val="0"/>
              </a:spcAft>
              <a:buFont typeface="Symbol" panose="05050102010706020507" pitchFamily="18" charset="2"/>
              <a:buChar char=""/>
            </a:pPr>
            <a:r>
              <a:rPr lang="en-US" sz="2200" dirty="0">
                <a:latin typeface="+mj-lt"/>
                <a:ea typeface="Calibri" panose="020F0502020204030204" pitchFamily="34" charset="0"/>
                <a:cs typeface="Times New Roman" panose="02020603050405020304" pitchFamily="18" charset="0"/>
              </a:rPr>
              <a:t>Current MS Azure estates lack key controls, automation, integration, standards, etc. </a:t>
            </a:r>
            <a:endParaRPr lang="en-US" sz="2200" dirty="0">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latin typeface="+mj-lt"/>
                <a:ea typeface="Calibri" panose="020F0502020204030204" pitchFamily="34" charset="0"/>
                <a:cs typeface="Times New Roman" panose="02020603050405020304" pitchFamily="18" charset="0"/>
              </a:rPr>
              <a:t>AWS is in use as Shadow IT </a:t>
            </a:r>
            <a:endParaRPr lang="en-US" sz="2200" dirty="0">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latin typeface="+mj-lt"/>
                <a:ea typeface="Calibri" panose="020F0502020204030204" pitchFamily="34" charset="0"/>
                <a:cs typeface="Times New Roman" panose="02020603050405020304" pitchFamily="18" charset="0"/>
              </a:rPr>
              <a:t>Oracle Cloud Infrastructure (OCI) is flagged as contain by Enterprise Architecture </a:t>
            </a:r>
            <a:endParaRPr lang="en-US" sz="2200" dirty="0">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latin typeface="+mj-lt"/>
                <a:ea typeface="Calibri" panose="020F0502020204030204" pitchFamily="34" charset="0"/>
                <a:cs typeface="Times New Roman" panose="02020603050405020304" pitchFamily="18" charset="0"/>
              </a:rPr>
              <a:t>Shadow IT does not have the same eco system and support as the Azure Core service.   </a:t>
            </a:r>
            <a:endParaRPr lang="en-US" sz="2200" dirty="0">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latin typeface="+mj-lt"/>
                <a:ea typeface="Calibri" panose="020F0502020204030204" pitchFamily="34" charset="0"/>
                <a:cs typeface="Times New Roman" panose="02020603050405020304" pitchFamily="18" charset="0"/>
              </a:rPr>
              <a:t>The Cloud Hosting and Data Center team provide the guardrails for standards and policy as well as the financial tracking and optimization for resource spend.</a:t>
            </a:r>
            <a:endParaRPr lang="en-US" sz="2200" dirty="0">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200" dirty="0">
                <a:latin typeface="+mj-lt"/>
                <a:ea typeface="Calibri" panose="020F0502020204030204" pitchFamily="34" charset="0"/>
                <a:cs typeface="Times New Roman" panose="02020603050405020304" pitchFamily="18" charset="0"/>
              </a:rPr>
              <a:t>Use cases are reviewed and must be compliant with the security data classification standards.</a:t>
            </a:r>
            <a:endParaRPr lang="en-US" sz="2200" dirty="0">
              <a:latin typeface="+mj-lt"/>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535443D6-0764-40A6-8EBB-89E50B69DBC0}"/>
              </a:ext>
            </a:extLst>
          </p:cNvPr>
          <p:cNvSpPr txBox="1">
            <a:spLocks/>
          </p:cNvSpPr>
          <p:nvPr/>
        </p:nvSpPr>
        <p:spPr>
          <a:xfrm>
            <a:off x="148608" y="128436"/>
            <a:ext cx="9643977"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a:t>As-Is State of National Grid Cloud</a:t>
            </a:r>
          </a:p>
        </p:txBody>
      </p:sp>
    </p:spTree>
    <p:extLst>
      <p:ext uri="{BB962C8B-B14F-4D97-AF65-F5344CB8AC3E}">
        <p14:creationId xmlns:p14="http://schemas.microsoft.com/office/powerpoint/2010/main" val="40095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9A871B-C273-4C05-AACE-F128E7935E6D}"/>
              </a:ext>
            </a:extLst>
          </p:cNvPr>
          <p:cNvSpPr/>
          <p:nvPr/>
        </p:nvSpPr>
        <p:spPr>
          <a:xfrm>
            <a:off x="148608" y="945305"/>
            <a:ext cx="11749225" cy="4091889"/>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200" dirty="0">
                <a:ea typeface="Calibri" panose="020F0502020204030204" pitchFamily="34" charset="0"/>
                <a:cs typeface="Times New Roman" panose="02020603050405020304" pitchFamily="18" charset="0"/>
              </a:rPr>
              <a:t>Consolidated landscapes to 2 primary Azure2.0 estates (US &amp; UK)</a:t>
            </a:r>
            <a:endParaRPr lang="en-US" sz="2200" dirty="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ea typeface="Calibri" panose="020F0502020204030204" pitchFamily="34" charset="0"/>
                <a:cs typeface="Times New Roman" panose="02020603050405020304" pitchFamily="18" charset="0"/>
              </a:rPr>
              <a:t>Fully Automated deployment and provisioning with integration to ServiceNow for ticketing and Initiating Azure Cloud Foundation (ACF) Azure provisioning workflow</a:t>
            </a:r>
            <a:endParaRPr lang="en-US" sz="2200" dirty="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ea typeface="Calibri" panose="020F0502020204030204" pitchFamily="34" charset="0"/>
                <a:cs typeface="Times New Roman" panose="02020603050405020304" pitchFamily="18" charset="0"/>
              </a:rPr>
              <a:t>Multi Cloud / Hybrid Cloud support, management and monitoring</a:t>
            </a:r>
            <a:endParaRPr lang="en-US" sz="2200" dirty="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ea typeface="Calibri" panose="020F0502020204030204" pitchFamily="34" charset="0"/>
                <a:cs typeface="Times New Roman" panose="02020603050405020304" pitchFamily="18" charset="0"/>
              </a:rPr>
              <a:t>Agnostic Standards, Patterns and best practices with Enterprise Architecture including Cloud Decision Trees and guidance. </a:t>
            </a:r>
            <a:endParaRPr lang="en-US" sz="2200" dirty="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ea typeface="Calibri" panose="020F0502020204030204" pitchFamily="34" charset="0"/>
                <a:cs typeface="Times New Roman" panose="02020603050405020304" pitchFamily="18" charset="0"/>
              </a:rPr>
              <a:t>AWS to be evaluated</a:t>
            </a:r>
            <a:endParaRPr lang="en-US" sz="2200" dirty="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200" dirty="0">
                <a:ea typeface="Calibri" panose="020F0502020204030204" pitchFamily="34" charset="0"/>
                <a:cs typeface="Times New Roman" panose="02020603050405020304" pitchFamily="18" charset="0"/>
              </a:rPr>
              <a:t>Oracle Cloud Infrastructure (OCI) phased out</a:t>
            </a:r>
            <a:endParaRPr lang="en-US" sz="2200" dirty="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D055B55B-666C-4B1F-838E-559D6942730A}"/>
              </a:ext>
            </a:extLst>
          </p:cNvPr>
          <p:cNvSpPr txBox="1">
            <a:spLocks/>
          </p:cNvSpPr>
          <p:nvPr/>
        </p:nvSpPr>
        <p:spPr>
          <a:xfrm>
            <a:off x="148608" y="128436"/>
            <a:ext cx="9643977"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a:t>To-Be State of National Grid Cloud</a:t>
            </a:r>
          </a:p>
        </p:txBody>
      </p:sp>
    </p:spTree>
    <p:extLst>
      <p:ext uri="{BB962C8B-B14F-4D97-AF65-F5344CB8AC3E}">
        <p14:creationId xmlns:p14="http://schemas.microsoft.com/office/powerpoint/2010/main" val="305392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07FE6A-01FB-462E-B880-D33FC6363677}"/>
              </a:ext>
            </a:extLst>
          </p:cNvPr>
          <p:cNvSpPr/>
          <p:nvPr/>
        </p:nvSpPr>
        <p:spPr>
          <a:xfrm>
            <a:off x="199538" y="960904"/>
            <a:ext cx="11762090" cy="2945999"/>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Arial" panose="020B0604020202020204" pitchFamily="34" charset="0"/>
              </a:rPr>
              <a:t>Phase I (FY21) - Build a new Cloud Center of Excellence and new Azure Cloud Foundation in partnership with Microsoft (underway).   This will yield new standard services such as:</a:t>
            </a:r>
          </a:p>
          <a:p>
            <a:pPr marL="742950" marR="0" lvl="1" indent="-285750">
              <a:lnSpc>
                <a:spcPct val="107000"/>
              </a:lnSpc>
              <a:spcBef>
                <a:spcPts val="0"/>
              </a:spcBef>
              <a:spcAft>
                <a:spcPts val="0"/>
              </a:spcAft>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Arial" panose="020B0604020202020204" pitchFamily="34" charset="0"/>
              </a:rPr>
              <a:t>ServiceNow – Integrated and Automated Provisioning request management</a:t>
            </a:r>
          </a:p>
          <a:p>
            <a:pPr marL="742950" marR="0" lvl="1" indent="-285750">
              <a:lnSpc>
                <a:spcPct val="107000"/>
              </a:lnSpc>
              <a:spcBef>
                <a:spcPts val="0"/>
              </a:spcBef>
              <a:spcAft>
                <a:spcPts val="0"/>
              </a:spcAft>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Arial" panose="020B0604020202020204" pitchFamily="34" charset="0"/>
              </a:rPr>
              <a:t>Security - Integration of event monitoring Splunk (SIM)</a:t>
            </a:r>
          </a:p>
          <a:p>
            <a:pPr marL="742950" marR="0" lvl="1" indent="-285750">
              <a:lnSpc>
                <a:spcPct val="107000"/>
              </a:lnSpc>
              <a:spcBef>
                <a:spcPts val="0"/>
              </a:spcBef>
              <a:spcAft>
                <a:spcPts val="0"/>
              </a:spcAft>
              <a:buFont typeface="Courier New" panose="02070309020205020404" pitchFamily="49" charset="0"/>
              <a:buChar char="o"/>
            </a:pPr>
            <a:r>
              <a:rPr lang="en-US" sz="1400" dirty="0" err="1">
                <a:latin typeface="Calibri" panose="020F0502020204030204" pitchFamily="34" charset="0"/>
                <a:ea typeface="Calibri" panose="020F0502020204030204" pitchFamily="34" charset="0"/>
                <a:cs typeface="Arial" panose="020B0604020202020204" pitchFamily="34" charset="0"/>
              </a:rPr>
              <a:t>SecDevOps</a:t>
            </a:r>
            <a:r>
              <a:rPr lang="en-US" sz="1400" dirty="0">
                <a:latin typeface="Calibri" panose="020F0502020204030204" pitchFamily="34" charset="0"/>
                <a:ea typeface="Calibri" panose="020F0502020204030204" pitchFamily="34" charset="0"/>
                <a:cs typeface="Arial" panose="020B0604020202020204" pitchFamily="34" charset="0"/>
              </a:rPr>
              <a:t> – Integration with Jenkins and Jira (user stories) and Azure CI/CD best practices.</a:t>
            </a:r>
          </a:p>
          <a:p>
            <a:pPr marL="742950" marR="0" lvl="1" indent="-285750">
              <a:lnSpc>
                <a:spcPct val="107000"/>
              </a:lnSpc>
              <a:spcBef>
                <a:spcPts val="0"/>
              </a:spcBef>
              <a:spcAft>
                <a:spcPts val="0"/>
              </a:spcAft>
              <a:buFont typeface="Courier New" panose="02070309020205020404" pitchFamily="49" charset="0"/>
              <a:buChar char="o"/>
            </a:pPr>
            <a:r>
              <a:rPr lang="en-US" sz="1400" dirty="0" err="1">
                <a:latin typeface="Calibri" panose="020F0502020204030204" pitchFamily="34" charset="0"/>
                <a:ea typeface="Calibri" panose="020F0502020204030204" pitchFamily="34" charset="0"/>
                <a:cs typeface="Arial" panose="020B0604020202020204" pitchFamily="34" charset="0"/>
              </a:rPr>
              <a:t>IaC</a:t>
            </a:r>
            <a:r>
              <a:rPr lang="en-US" sz="1400" dirty="0">
                <a:latin typeface="Calibri" panose="020F0502020204030204" pitchFamily="34" charset="0"/>
                <a:ea typeface="Calibri" panose="020F0502020204030204" pitchFamily="34" charset="0"/>
                <a:cs typeface="Arial" panose="020B0604020202020204" pitchFamily="34" charset="0"/>
              </a:rPr>
              <a:t> – Automatic provisioning of Infrastructure as Code (</a:t>
            </a:r>
            <a:r>
              <a:rPr lang="en-US" sz="1400" dirty="0" err="1">
                <a:latin typeface="Calibri" panose="020F0502020204030204" pitchFamily="34" charset="0"/>
                <a:ea typeface="Calibri" panose="020F0502020204030204" pitchFamily="34" charset="0"/>
                <a:cs typeface="Arial" panose="020B0604020202020204" pitchFamily="34" charset="0"/>
              </a:rPr>
              <a:t>IaC</a:t>
            </a:r>
            <a:r>
              <a:rPr lang="en-US" sz="1400" dirty="0">
                <a:latin typeface="Calibri" panose="020F0502020204030204" pitchFamily="34" charset="0"/>
                <a:ea typeface="Calibri" panose="020F0502020204030204" pitchFamily="34" charset="0"/>
                <a:cs typeface="Arial" panose="020B0604020202020204" pitchFamily="34" charset="0"/>
              </a:rPr>
              <a:t>) for several Pilots and release several applications on the Azure environment.</a:t>
            </a:r>
          </a:p>
          <a:p>
            <a:pPr marL="914400" marR="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Arial" panose="020B0604020202020204" pitchFamily="34" charset="0"/>
              </a:rPr>
              <a:t>Phase II (FY22) – Migrate workloads</a:t>
            </a:r>
          </a:p>
          <a:p>
            <a:pPr marL="742950" marR="0" lvl="1" indent="-285750">
              <a:lnSpc>
                <a:spcPct val="107000"/>
              </a:lnSpc>
              <a:spcBef>
                <a:spcPts val="0"/>
              </a:spcBef>
              <a:spcAft>
                <a:spcPts val="0"/>
              </a:spcAft>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Arial" panose="020B0604020202020204" pitchFamily="34" charset="0"/>
              </a:rPr>
              <a:t>On-Prem to Cloud hosting migration with strategic vendor partnerships</a:t>
            </a:r>
          </a:p>
          <a:p>
            <a:pPr marL="742950" marR="0" lvl="1" indent="-285750">
              <a:lnSpc>
                <a:spcPct val="107000"/>
              </a:lnSpc>
              <a:spcBef>
                <a:spcPts val="0"/>
              </a:spcBef>
              <a:spcAft>
                <a:spcPts val="0"/>
              </a:spcAft>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Arial" panose="020B0604020202020204" pitchFamily="34" charset="0"/>
              </a:rPr>
              <a:t>Migrate or legacy Azure estates to Next Generation Azure (Azure Cloud Foundation – ACF with CCOE)</a:t>
            </a:r>
          </a:p>
          <a:p>
            <a:pPr marL="742950" marR="0" lvl="1" indent="-285750">
              <a:lnSpc>
                <a:spcPct val="107000"/>
              </a:lnSpc>
              <a:spcBef>
                <a:spcPts val="0"/>
              </a:spcBef>
              <a:spcAft>
                <a:spcPts val="800"/>
              </a:spcAft>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Arial" panose="020B0604020202020204" pitchFamily="34" charset="0"/>
              </a:rPr>
              <a:t>Automate Cloud provisioning </a:t>
            </a:r>
          </a:p>
          <a:p>
            <a:r>
              <a:rPr lang="en-US" sz="1400" dirty="0">
                <a:latin typeface="Calibri" panose="020F0502020204030204" pitchFamily="34" charset="0"/>
                <a:ea typeface="Calibri" panose="020F0502020204030204" pitchFamily="34" charset="0"/>
                <a:cs typeface="Arial" panose="020B0604020202020204" pitchFamily="34" charset="0"/>
              </a:rPr>
              <a:t>Migrate legacy on-prem or Azure to new platform to reduce technical debt. </a:t>
            </a:r>
            <a:endParaRPr lang="en-US" sz="2400" dirty="0"/>
          </a:p>
        </p:txBody>
      </p:sp>
      <p:sp>
        <p:nvSpPr>
          <p:cNvPr id="4" name="TextBox 3">
            <a:extLst>
              <a:ext uri="{FF2B5EF4-FFF2-40B4-BE49-F238E27FC236}">
                <a16:creationId xmlns:a16="http://schemas.microsoft.com/office/drawing/2014/main" id="{6EED90B1-F23F-4435-8207-CD427FCECD28}"/>
              </a:ext>
            </a:extLst>
          </p:cNvPr>
          <p:cNvSpPr txBox="1"/>
          <p:nvPr/>
        </p:nvSpPr>
        <p:spPr>
          <a:xfrm>
            <a:off x="223301" y="3822231"/>
            <a:ext cx="2022605" cy="369332"/>
          </a:xfrm>
          <a:prstGeom prst="rect">
            <a:avLst/>
          </a:prstGeom>
          <a:noFill/>
        </p:spPr>
        <p:txBody>
          <a:bodyPr wrap="none" rtlCol="0">
            <a:spAutoFit/>
          </a:bodyPr>
          <a:lstStyle/>
          <a:p>
            <a:r>
              <a:rPr lang="en-US" dirty="0">
                <a:solidFill>
                  <a:srgbClr val="002060"/>
                </a:solidFill>
              </a:rPr>
              <a:t>Roadmap (Draft) -</a:t>
            </a:r>
            <a:endParaRPr lang="en-US" dirty="0"/>
          </a:p>
        </p:txBody>
      </p:sp>
      <p:pic>
        <p:nvPicPr>
          <p:cNvPr id="5" name="Picture 4">
            <a:extLst>
              <a:ext uri="{FF2B5EF4-FFF2-40B4-BE49-F238E27FC236}">
                <a16:creationId xmlns:a16="http://schemas.microsoft.com/office/drawing/2014/main" id="{873064C9-09E4-40E6-8279-FD014FBDCD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1608" y="4191563"/>
            <a:ext cx="8442036" cy="2366073"/>
          </a:xfrm>
          <a:prstGeom prst="rect">
            <a:avLst/>
          </a:prstGeom>
          <a:noFill/>
          <a:ln>
            <a:noFill/>
          </a:ln>
        </p:spPr>
      </p:pic>
      <p:sp>
        <p:nvSpPr>
          <p:cNvPr id="7" name="Title 1">
            <a:extLst>
              <a:ext uri="{FF2B5EF4-FFF2-40B4-BE49-F238E27FC236}">
                <a16:creationId xmlns:a16="http://schemas.microsoft.com/office/drawing/2014/main" id="{71E76BE2-BD84-46DF-8193-ED0A6AD4A885}"/>
              </a:ext>
            </a:extLst>
          </p:cNvPr>
          <p:cNvSpPr txBox="1">
            <a:spLocks/>
          </p:cNvSpPr>
          <p:nvPr/>
        </p:nvSpPr>
        <p:spPr>
          <a:xfrm>
            <a:off x="148608" y="128436"/>
            <a:ext cx="9643977"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a:t>Our Approach to achieve To-Be State </a:t>
            </a:r>
          </a:p>
        </p:txBody>
      </p:sp>
    </p:spTree>
    <p:extLst>
      <p:ext uri="{BB962C8B-B14F-4D97-AF65-F5344CB8AC3E}">
        <p14:creationId xmlns:p14="http://schemas.microsoft.com/office/powerpoint/2010/main" val="955690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C81521-7CAF-4FFD-98FA-B28FE728C0EF}"/>
              </a:ext>
            </a:extLst>
          </p:cNvPr>
          <p:cNvSpPr txBox="1"/>
          <p:nvPr/>
        </p:nvSpPr>
        <p:spPr>
          <a:xfrm>
            <a:off x="254445" y="954972"/>
            <a:ext cx="11834774" cy="5271956"/>
          </a:xfrm>
          <a:prstGeom prst="rect">
            <a:avLst/>
          </a:prstGeom>
          <a:noFill/>
        </p:spPr>
        <p:txBody>
          <a:bodyPr wrap="square" rtlCol="0">
            <a:spAutoFit/>
          </a:bodyPr>
          <a:lstStyle/>
          <a:p>
            <a:r>
              <a:rPr lang="en-US" sz="2000" b="1" dirty="0">
                <a:solidFill>
                  <a:srgbClr val="002060"/>
                </a:solidFill>
              </a:rPr>
              <a:t>Successful Cloud Adoption depends on building cloud foundation and Cloud Center of Excellence</a:t>
            </a:r>
            <a:r>
              <a:rPr lang="en-US" sz="2000" dirty="0">
                <a:solidFill>
                  <a:srgbClr val="002060"/>
                </a:solidFill>
              </a:rPr>
              <a:t>. </a:t>
            </a:r>
          </a:p>
          <a:p>
            <a:endParaRPr lang="en-US" sz="2000" b="1" u="sng" dirty="0"/>
          </a:p>
          <a:p>
            <a:r>
              <a:rPr lang="en-US" sz="2000" b="1" dirty="0">
                <a:solidFill>
                  <a:srgbClr val="002060"/>
                </a:solidFill>
              </a:rPr>
              <a:t>Azure Cloud Foundation</a:t>
            </a:r>
            <a:endParaRPr lang="en-US" sz="2000" dirty="0">
              <a:solidFill>
                <a:srgbClr val="002060"/>
              </a:solidFill>
            </a:endParaRPr>
          </a:p>
          <a:p>
            <a:pPr marL="285750" indent="-285750">
              <a:lnSpc>
                <a:spcPct val="125000"/>
              </a:lnSpc>
              <a:buFont typeface="Arial" panose="020B0604020202020204" pitchFamily="34" charset="0"/>
              <a:buChar char="•"/>
            </a:pPr>
            <a:r>
              <a:rPr lang="en-US" sz="1750" dirty="0"/>
              <a:t>Design and implement Azure as a platform for new cloud-based applications and services</a:t>
            </a:r>
          </a:p>
          <a:p>
            <a:pPr marL="285750" indent="-285750">
              <a:lnSpc>
                <a:spcPct val="125000"/>
              </a:lnSpc>
              <a:buFont typeface="Arial" panose="020B0604020202020204" pitchFamily="34" charset="0"/>
              <a:buChar char="•"/>
            </a:pPr>
            <a:r>
              <a:rPr lang="en-US" sz="1750" dirty="0"/>
              <a:t>Develop an infrastructure-as-code solution and implement a design using DevOps practices</a:t>
            </a:r>
          </a:p>
          <a:p>
            <a:pPr marL="285750" indent="-285750">
              <a:lnSpc>
                <a:spcPct val="125000"/>
              </a:lnSpc>
              <a:buFont typeface="Arial" panose="020B0604020202020204" pitchFamily="34" charset="0"/>
              <a:buChar char="•"/>
            </a:pPr>
            <a:r>
              <a:rPr lang="en-US" sz="1750" dirty="0"/>
              <a:t>Discovery of existing Azure environments to recommend best practices, improve service management and reporting</a:t>
            </a:r>
          </a:p>
          <a:p>
            <a:pPr marL="285750" indent="-285750">
              <a:buFont typeface="Arial" panose="020B0604020202020204" pitchFamily="34" charset="0"/>
              <a:buChar char="•"/>
            </a:pPr>
            <a:endParaRPr lang="en-US" sz="2000" dirty="0"/>
          </a:p>
          <a:p>
            <a:pPr lvl="0"/>
            <a:r>
              <a:rPr lang="en-US" sz="2000" b="1" dirty="0">
                <a:solidFill>
                  <a:srgbClr val="002060"/>
                </a:solidFill>
              </a:rPr>
              <a:t>Cloud Center of Excellence (</a:t>
            </a:r>
            <a:r>
              <a:rPr lang="en-US" sz="2000" b="1" dirty="0" err="1">
                <a:solidFill>
                  <a:srgbClr val="002060"/>
                </a:solidFill>
              </a:rPr>
              <a:t>CCoE</a:t>
            </a:r>
            <a:r>
              <a:rPr lang="en-US" sz="2000" b="1" dirty="0">
                <a:solidFill>
                  <a:srgbClr val="002060"/>
                </a:solidFill>
              </a:rPr>
              <a:t>)</a:t>
            </a:r>
            <a:endParaRPr lang="en-US" sz="2000" dirty="0">
              <a:solidFill>
                <a:srgbClr val="002060"/>
              </a:solidFill>
            </a:endParaRPr>
          </a:p>
          <a:p>
            <a:pPr marL="285750" lvl="0" indent="-285750">
              <a:lnSpc>
                <a:spcPct val="125000"/>
              </a:lnSpc>
              <a:buFont typeface="Arial" panose="020B0604020202020204" pitchFamily="34" charset="0"/>
              <a:buChar char="•"/>
            </a:pPr>
            <a:r>
              <a:rPr lang="en-US" sz="1750" dirty="0"/>
              <a:t>Build upon Azure Cloud Foundation (ACF) and is focused on architecting and engineering Azure Cloud Services using a DEVOPS framework.  </a:t>
            </a:r>
          </a:p>
          <a:p>
            <a:pPr marL="285750" lvl="0" indent="-285750">
              <a:lnSpc>
                <a:spcPct val="125000"/>
              </a:lnSpc>
              <a:buFont typeface="Arial" panose="020B0604020202020204" pitchFamily="34" charset="0"/>
              <a:buChar char="•"/>
            </a:pPr>
            <a:r>
              <a:rPr lang="en-US" sz="1750" dirty="0"/>
              <a:t>Primarily focus on “Born in the Cloud” or “Cloud Aware” applications. </a:t>
            </a:r>
          </a:p>
          <a:p>
            <a:pPr marL="285750" indent="-285750">
              <a:lnSpc>
                <a:spcPct val="125000"/>
              </a:lnSpc>
              <a:buFont typeface="Arial" panose="020B0604020202020204" pitchFamily="34" charset="0"/>
              <a:buChar char="•"/>
            </a:pPr>
            <a:r>
              <a:rPr lang="en-US" sz="1750" dirty="0"/>
              <a:t>Follow an agile approach to capture business requirements</a:t>
            </a:r>
          </a:p>
          <a:p>
            <a:pPr marL="285750" indent="-285750">
              <a:lnSpc>
                <a:spcPct val="125000"/>
              </a:lnSpc>
              <a:buFont typeface="Arial" panose="020B0604020202020204" pitchFamily="34" charset="0"/>
              <a:buChar char="•"/>
            </a:pPr>
            <a:r>
              <a:rPr lang="en-US" sz="1750" dirty="0"/>
              <a:t>Use reusable deployment packages that align with security, compliance, and service management policies</a:t>
            </a:r>
          </a:p>
          <a:p>
            <a:pPr marL="285750" indent="-285750">
              <a:lnSpc>
                <a:spcPct val="125000"/>
              </a:lnSpc>
              <a:buFont typeface="Arial" panose="020B0604020202020204" pitchFamily="34" charset="0"/>
              <a:buChar char="•"/>
            </a:pPr>
            <a:r>
              <a:rPr lang="en-US" sz="1750" dirty="0"/>
              <a:t>Maintain a functional Azure landing platform that aligns with operational procedures as a support for the workloads</a:t>
            </a:r>
          </a:p>
          <a:p>
            <a:pPr marL="285750" indent="-285750">
              <a:lnSpc>
                <a:spcPct val="125000"/>
              </a:lnSpc>
              <a:buFont typeface="Arial" panose="020B0604020202020204" pitchFamily="34" charset="0"/>
              <a:buChar char="•"/>
            </a:pPr>
            <a:r>
              <a:rPr lang="en-US" sz="1750" dirty="0"/>
              <a:t>Product based development approach to enable adoption of security certified Azure services</a:t>
            </a:r>
          </a:p>
        </p:txBody>
      </p:sp>
      <p:sp>
        <p:nvSpPr>
          <p:cNvPr id="5" name="Title 1">
            <a:extLst>
              <a:ext uri="{FF2B5EF4-FFF2-40B4-BE49-F238E27FC236}">
                <a16:creationId xmlns:a16="http://schemas.microsoft.com/office/drawing/2014/main" id="{172ED2F5-6008-464F-B3B3-BC5E4F0689B7}"/>
              </a:ext>
            </a:extLst>
          </p:cNvPr>
          <p:cNvSpPr txBox="1">
            <a:spLocks/>
          </p:cNvSpPr>
          <p:nvPr/>
        </p:nvSpPr>
        <p:spPr>
          <a:xfrm>
            <a:off x="148608" y="128436"/>
            <a:ext cx="9643977" cy="430887"/>
          </a:xfrm>
          <a:prstGeom prst="rect">
            <a:avLst/>
          </a:prstGeom>
        </p:spPr>
        <p:txBody>
          <a:bodyPr/>
          <a:lstStyle>
            <a:lvl1pPr algn="l" defTabSz="914378" rtl="0" eaLnBrk="1" latinLnBrk="0" hangingPunct="1">
              <a:lnSpc>
                <a:spcPct val="86000"/>
              </a:lnSpc>
              <a:spcBef>
                <a:spcPct val="0"/>
              </a:spcBef>
              <a:buNone/>
              <a:defRPr sz="4000" kern="800" spc="-40">
                <a:solidFill>
                  <a:schemeClr val="accent1"/>
                </a:solidFill>
                <a:latin typeface="+mj-lt"/>
                <a:ea typeface="+mj-ea"/>
                <a:cs typeface="+mj-cs"/>
              </a:defRPr>
            </a:lvl1pPr>
          </a:lstStyle>
          <a:p>
            <a:r>
              <a:rPr lang="en-US" dirty="0"/>
              <a:t>Azure 2.0 - Cloud Adoption</a:t>
            </a:r>
          </a:p>
        </p:txBody>
      </p:sp>
    </p:spTree>
    <p:extLst>
      <p:ext uri="{BB962C8B-B14F-4D97-AF65-F5344CB8AC3E}">
        <p14:creationId xmlns:p14="http://schemas.microsoft.com/office/powerpoint/2010/main" val="4811370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WorkshopTemplate.pptx" id="{01700349-20CF-4CB1-9050-B55676D9E835}" vid="{1D63EA26-55B0-4293-995C-1B138F5F6CCA}"/>
    </a:ext>
  </a:extLst>
</a:theme>
</file>

<file path=ppt/theme/theme2.xml><?xml version="1.0" encoding="utf-8"?>
<a:theme xmlns:a="http://schemas.openxmlformats.org/drawingml/2006/main" name="1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WorkshopTemplate.pptx" id="{01700349-20CF-4CB1-9050-B55676D9E835}" vid="{609AB876-FF99-4A9D-81FC-5441E7F21E9B}"/>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2" ma:contentTypeDescription="Create a new document." ma:contentTypeScope="" ma:versionID="138bd2563609da7d5a9db950db7f5b8f">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2e3ed490b5bcd9cf790df84676ec4f5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3F852A-E6A4-438B-9956-D230FD9975B2}">
  <ds:schemaRefs>
    <ds:schemaRef ds:uri="http://schemas.microsoft.com/sharepoint/v3/contenttype/forms"/>
  </ds:schemaRefs>
</ds:datastoreItem>
</file>

<file path=customXml/itemProps2.xml><?xml version="1.0" encoding="utf-8"?>
<ds:datastoreItem xmlns:ds="http://schemas.openxmlformats.org/officeDocument/2006/customXml" ds:itemID="{8E4F20A2-B387-4686-8D2A-01B57BD79747}">
  <ds:schemaRefs>
    <ds:schemaRef ds:uri="http://purl.org/dc/dcmitype/"/>
    <ds:schemaRef ds:uri="http://schemas.microsoft.com/office/2006/metadata/properties"/>
    <ds:schemaRef ds:uri="2fb88c42-9484-45db-b1a7-c717f8961fa6"/>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d04553ff-5444-4dd5-ba90-cf9ec227a264"/>
    <ds:schemaRef ds:uri="http://www.w3.org/XML/1998/namespace"/>
    <ds:schemaRef ds:uri="http://purl.org/dc/terms/"/>
  </ds:schemaRefs>
</ds:datastoreItem>
</file>

<file path=customXml/itemProps3.xml><?xml version="1.0" encoding="utf-8"?>
<ds:datastoreItem xmlns:ds="http://schemas.openxmlformats.org/officeDocument/2006/customXml" ds:itemID="{344D520B-7187-406E-9D61-0312966FD4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WorkshopTemplate</Template>
  <TotalTime>229</TotalTime>
  <Words>1422</Words>
  <Application>Microsoft Office PowerPoint</Application>
  <PresentationFormat>Widescreen</PresentationFormat>
  <Paragraphs>193</Paragraphs>
  <Slides>19</Slides>
  <Notes>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19</vt:i4>
      </vt:variant>
    </vt:vector>
  </HeadingPairs>
  <TitlesOfParts>
    <vt:vector size="33" baseType="lpstr">
      <vt:lpstr>Arial</vt:lpstr>
      <vt:lpstr>Calibri</vt:lpstr>
      <vt:lpstr>Calibri Light</vt:lpstr>
      <vt:lpstr>Courier New</vt:lpstr>
      <vt:lpstr>Open Sans Light</vt:lpstr>
      <vt:lpstr>Segoe UI</vt:lpstr>
      <vt:lpstr>Segoe UI Light</vt:lpstr>
      <vt:lpstr>Segoe UI Semibold</vt:lpstr>
      <vt:lpstr>Symbol</vt:lpstr>
      <vt:lpstr>Wingdings</vt:lpstr>
      <vt:lpstr>Wingdings 2</vt:lpstr>
      <vt:lpstr>1_Office Theme</vt:lpstr>
      <vt:lpstr>1_US NG_2018 PPT__EnergyLines Template 16x9</vt:lpstr>
      <vt:lpstr>2_Office Theme</vt:lpstr>
      <vt:lpstr>Cloud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Key Management Solution (KMS)</dc:title>
  <dc:creator>Ajwaliya, Nishit</dc:creator>
  <cp:lastModifiedBy>Ajwaliya, Nishit</cp:lastModifiedBy>
  <cp:revision>33</cp:revision>
  <dcterms:created xsi:type="dcterms:W3CDTF">2020-06-08T14:53:16Z</dcterms:created>
  <dcterms:modified xsi:type="dcterms:W3CDTF">2021-03-19T02:52:17Z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0x0101001AD0F478B68CCB418629D5A3D5ECB678</vt:lpwstr>
  </property>
</Properties>
</file>