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8"/>
  </p:notesMasterIdLst>
  <p:handoutMasterIdLst>
    <p:handoutMasterId r:id="rId9"/>
  </p:handoutMasterIdLst>
  <p:sldIdLst>
    <p:sldId id="2147307527" r:id="rId5"/>
    <p:sldId id="2147307525" r:id="rId6"/>
    <p:sldId id="2147307528" r:id="rId7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05D50-3FC2-465B-8DA9-5C0AA6A300C5}" v="1" dt="2021-09-16T20:26:17.5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3817" autoAdjust="0"/>
  </p:normalViewPr>
  <p:slideViewPr>
    <p:cSldViewPr snapToGrid="0">
      <p:cViewPr>
        <p:scale>
          <a:sx n="89" d="100"/>
          <a:sy n="89" d="100"/>
        </p:scale>
        <p:origin x="848" y="-100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CBE05D50-3FC2-465B-8DA9-5C0AA6A300C5}"/>
    <pc:docChg chg="modSld">
      <pc:chgData name="Ajwaliya, Nishit" userId="d6171631-3d08-453d-8afd-2dc62a5026e2" providerId="ADAL" clId="{CBE05D50-3FC2-465B-8DA9-5C0AA6A300C5}" dt="2021-09-16T20:26:17.539" v="0" actId="478"/>
      <pc:docMkLst>
        <pc:docMk/>
      </pc:docMkLst>
      <pc:sldChg chg="delSp">
        <pc:chgData name="Ajwaliya, Nishit" userId="d6171631-3d08-453d-8afd-2dc62a5026e2" providerId="ADAL" clId="{CBE05D50-3FC2-465B-8DA9-5C0AA6A300C5}" dt="2021-09-16T20:26:17.539" v="0" actId="478"/>
        <pc:sldMkLst>
          <pc:docMk/>
          <pc:sldMk cId="2312719742" sldId="2147307528"/>
        </pc:sldMkLst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3" creationId="{ABEB2400-D7CA-4C71-9553-11AAB9242DD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5" creationId="{5DB909F7-2BA1-4869-B618-AFD63DC1FD7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7" creationId="{D053868B-F886-41A0-AC9B-1B3E131F1D7E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8" creationId="{B94D045F-CB86-42B8-B7ED-DFC4D176FB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16/09/2021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16/09/2021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Architecture</a:t>
            </a:r>
            <a:endParaRPr lang="en-GB" sz="1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9F775-4441-40AA-A4CA-699C73FD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27" y="295337"/>
            <a:ext cx="6534793" cy="47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0048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958" y="354686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903" y="298355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6422" y="307491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 (Reltio)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42972" y="3205197"/>
            <a:ext cx="107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467" y="362282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 (Snowflake) -Enterprise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2357" y="3001670"/>
            <a:ext cx="953600" cy="6924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6306" y="321265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7923" y="321339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45948" y="376339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401725" y="30716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791408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6561882" y="1026630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310026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842227" y="1032388"/>
            <a:ext cx="56964" cy="3370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 dirty="0"/>
              <a:t>US Customer Business Capabilities Proposed Roadmap (Draft)</a:t>
            </a:r>
            <a:endParaRPr lang="en-GB" sz="19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2134" y="796281"/>
            <a:ext cx="456466" cy="19089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6514"/>
            <a:ext cx="401041" cy="190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2543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98945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23530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063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77061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8325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241324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25912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49130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50910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71785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565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 dirty="0">
                <a:solidFill>
                  <a:schemeClr val="dk1"/>
                </a:solidFill>
              </a:rPr>
              <a:t>Releases: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919354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C9 – Usage Analysis</a:t>
            </a:r>
            <a:endParaRPr lang="en-US" sz="600" dirty="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75750" y="30650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771076" y="362966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25971" y="376633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830940" y="362567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11077" y="3071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27361" y="376196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528532" y="30624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831490" y="3776607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Usage, Bill/Credit/Payment, 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92978" y="362825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542744" y="36263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885778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C14 – Usage Prediction</a:t>
            </a:r>
            <a:endParaRPr lang="en-US" sz="600" dirty="0">
              <a:cs typeface="Arial"/>
            </a:endParaRPr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46482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5362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5540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84072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 – Segmentation Campaign Metrics</a:t>
            </a:r>
            <a:endParaRPr lang="en-US" sz="600" dirty="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465594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7276018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C3 – Personalized Messages</a:t>
            </a:r>
            <a:endParaRPr lang="en-US" sz="600" dirty="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96140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 – Utilization Recommendation</a:t>
            </a:r>
            <a:endParaRPr lang="en-US" sz="600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05070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C5 – Comprehensive Profile</a:t>
            </a:r>
            <a:endParaRPr lang="en-US" sz="600" dirty="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317348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C4 – Customer Interactions </a:t>
            </a:r>
            <a:endParaRPr lang="en-US" sz="600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186501" y="1734920"/>
            <a:ext cx="13196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 (Partial) </a:t>
            </a:r>
            <a:endParaRPr lang="en-US" sz="600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95795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705658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737289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C10 – EE Recommendations</a:t>
            </a:r>
            <a:endParaRPr lang="en-US" sz="600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96036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C12 – Energy Usage Insights</a:t>
            </a:r>
            <a:endParaRPr lang="en-US" sz="600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740326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C17 – EE Ratings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155310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C15 –Campaign Performance Metrics</a:t>
            </a:r>
            <a:endParaRPr lang="en-US" sz="600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346456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C16 – Loyalty Program</a:t>
            </a:r>
            <a:endParaRPr lang="en-US" sz="600" dirty="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79830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C18 – Personalized Product Guidance</a:t>
            </a:r>
            <a:endParaRPr lang="en-US" sz="600" dirty="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89012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C19 – Energy Savings and Incentives</a:t>
            </a:r>
            <a:endParaRPr lang="en-US" sz="600" dirty="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730925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C20 – Usage History</a:t>
            </a:r>
            <a:endParaRPr lang="en-US" sz="600" dirty="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611943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C21 – Enrollment Offers</a:t>
            </a:r>
            <a:endParaRPr lang="en-US" sz="600" dirty="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682041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C22 – Proactive Usage Feedback</a:t>
            </a:r>
            <a:endParaRPr lang="en-US" sz="600" dirty="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611151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C23 – Outage Status</a:t>
            </a:r>
            <a:endParaRPr lang="en-US" sz="600" dirty="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612527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C25 – Customer Balance</a:t>
            </a:r>
            <a:endParaRPr lang="en-US" sz="600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727836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C11 – Energy Self Service</a:t>
            </a:r>
            <a:endParaRPr lang="en-US" sz="600" dirty="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05632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79896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7B269A-1741-4A0F-9FDE-AC1CD854208F}"/>
              </a:ext>
            </a:extLst>
          </p:cNvPr>
          <p:cNvSpPr txBox="1"/>
          <p:nvPr/>
        </p:nvSpPr>
        <p:spPr bwMode="auto">
          <a:xfrm>
            <a:off x="1950241" y="23202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MVP1)</a:t>
            </a:r>
          </a:p>
        </p:txBody>
      </p:sp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53D3A239-1B6F-4F39-832E-4F711AD7B2D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199666" y="21959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B3EA8-A80D-4FA3-92E8-FF6E97646D8E}"/>
              </a:ext>
            </a:extLst>
          </p:cNvPr>
          <p:cNvSpPr txBox="1"/>
          <p:nvPr/>
        </p:nvSpPr>
        <p:spPr bwMode="auto">
          <a:xfrm>
            <a:off x="3123345" y="23227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MVP2)</a:t>
            </a:r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58A5E0AF-AF8D-49C2-A190-BD3E384D995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372770" y="2198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TLSHAPE_SL_f6ffadc9780a4f3ab22a7e53bade919d_BackgroundRectangle">
            <a:extLst>
              <a:ext uri="{FF2B5EF4-FFF2-40B4-BE49-F238E27FC236}">
                <a16:creationId xmlns:a16="http://schemas.microsoft.com/office/drawing/2014/main" id="{349290AA-5EEE-4517-B6AD-EB63B50A357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8667" y="4187673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2" name="OTLSHAPE_SLT_e8a0d0690d7843edaca796e8b25719da_Shape">
            <a:extLst>
              <a:ext uri="{FF2B5EF4-FFF2-40B4-BE49-F238E27FC236}">
                <a16:creationId xmlns:a16="http://schemas.microsoft.com/office/drawing/2014/main" id="{0E261F3A-3AEF-4DF9-A3B5-3153A121D3E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3176" y="4263639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 (Snowflake) – Raw/St</a:t>
            </a:r>
          </a:p>
        </p:txBody>
      </p:sp>
      <p:sp>
        <p:nvSpPr>
          <p:cNvPr id="114" name="OTLSHAPE_SLM_0aec949068fc4edb9016a17022f2fa0f_Shape">
            <a:extLst>
              <a:ext uri="{FF2B5EF4-FFF2-40B4-BE49-F238E27FC236}">
                <a16:creationId xmlns:a16="http://schemas.microsoft.com/office/drawing/2014/main" id="{B0B41EC2-815E-4E21-A322-3818CD0ADE2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770785" y="4270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D3DBF1A3-439E-46C3-8DC9-4CBBD205A50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830649" y="426648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1F8F5CB0-955E-443F-A501-7EB27A42F12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292687" y="426906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OTLSHAPE_SLM_0aec949068fc4edb9016a17022f2fa0f_Shape">
            <a:extLst>
              <a:ext uri="{FF2B5EF4-FFF2-40B4-BE49-F238E27FC236}">
                <a16:creationId xmlns:a16="http://schemas.microsoft.com/office/drawing/2014/main" id="{0FFD3580-84AD-4213-BA53-012C34DA9551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542453" y="426715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27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35326</TotalTime>
  <Words>756</Words>
  <Application>Microsoft Office PowerPoint</Application>
  <PresentationFormat>On-screen Show (16:9)</PresentationFormat>
  <Paragraphs>98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NG_PPT_16x9_Generic_template-blue</vt:lpstr>
      <vt:lpstr>US Customer Architecture</vt:lpstr>
      <vt:lpstr>US Customer Capabilities by Programs</vt:lpstr>
      <vt:lpstr>US Customer Business Capabilities Proposed Roadmap (Draft)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38</cp:revision>
  <cp:lastPrinted>2018-08-10T07:16:05Z</cp:lastPrinted>
  <dcterms:created xsi:type="dcterms:W3CDTF">2018-09-19T13:44:21Z</dcterms:created>
  <dcterms:modified xsi:type="dcterms:W3CDTF">2021-09-16T20:26:19Z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