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6"/>
  </p:notesMasterIdLst>
  <p:handoutMasterIdLst>
    <p:handoutMasterId r:id="rId7"/>
  </p:handoutMasterIdLst>
  <p:sldIdLst>
    <p:sldId id="838840123" r:id="rId5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3817" autoAdjust="0"/>
  </p:normalViewPr>
  <p:slideViewPr>
    <p:cSldViewPr snapToGrid="0">
      <p:cViewPr varScale="1">
        <p:scale>
          <a:sx n="79" d="100"/>
          <a:sy n="79" d="100"/>
        </p:scale>
        <p:origin x="836" y="56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B084FD62-B5D9-432A-8FBC-F4BB75C1E939}"/>
    <pc:docChg chg="delSld">
      <pc:chgData name="Ajwaliya, Nishit" userId="d6171631-3d08-453d-8afd-2dc62a5026e2" providerId="ADAL" clId="{B084FD62-B5D9-432A-8FBC-F4BB75C1E939}" dt="2021-02-09T19:14:28.281" v="3" actId="2696"/>
      <pc:docMkLst>
        <pc:docMk/>
      </pc:docMkLst>
      <pc:sldChg chg="del">
        <pc:chgData name="Ajwaliya, Nishit" userId="d6171631-3d08-453d-8afd-2dc62a5026e2" providerId="ADAL" clId="{B084FD62-B5D9-432A-8FBC-F4BB75C1E939}" dt="2021-02-09T19:14:24.440" v="0" actId="2696"/>
        <pc:sldMkLst>
          <pc:docMk/>
          <pc:sldMk cId="1562644687" sldId="769"/>
        </pc:sldMkLst>
      </pc:sldChg>
      <pc:sldChg chg="del">
        <pc:chgData name="Ajwaliya, Nishit" userId="d6171631-3d08-453d-8afd-2dc62a5026e2" providerId="ADAL" clId="{B084FD62-B5D9-432A-8FBC-F4BB75C1E939}" dt="2021-02-09T19:14:24.817" v="1" actId="2696"/>
        <pc:sldMkLst>
          <pc:docMk/>
          <pc:sldMk cId="2337477801" sldId="6895"/>
        </pc:sldMkLst>
      </pc:sldChg>
      <pc:sldChg chg="del">
        <pc:chgData name="Ajwaliya, Nishit" userId="d6171631-3d08-453d-8afd-2dc62a5026e2" providerId="ADAL" clId="{B084FD62-B5D9-432A-8FBC-F4BB75C1E939}" dt="2021-02-09T19:14:26.187" v="2" actId="2696"/>
        <pc:sldMkLst>
          <pc:docMk/>
          <pc:sldMk cId="1549471513" sldId="6897"/>
        </pc:sldMkLst>
      </pc:sldChg>
      <pc:sldChg chg="del">
        <pc:chgData name="Ajwaliya, Nishit" userId="d6171631-3d08-453d-8afd-2dc62a5026e2" providerId="ADAL" clId="{B084FD62-B5D9-432A-8FBC-F4BB75C1E939}" dt="2021-02-09T19:14:28.281" v="3" actId="2696"/>
        <pc:sldMkLst>
          <pc:docMk/>
          <pc:sldMk cId="3695378873" sldId="838840124"/>
        </pc:sldMkLst>
      </pc:sldChg>
    </pc:docChg>
  </pc:docChgLst>
  <pc:docChgLst>
    <pc:chgData name="Ajwaliya, Nishit" userId="d6171631-3d08-453d-8afd-2dc62a5026e2" providerId="ADAL" clId="{40F516F9-9C76-4BFB-92B9-ABA9ACB2570D}"/>
    <pc:docChg chg="modSld">
      <pc:chgData name="Ajwaliya, Nishit" userId="d6171631-3d08-453d-8afd-2dc62a5026e2" providerId="ADAL" clId="{40F516F9-9C76-4BFB-92B9-ABA9ACB2570D}" dt="2021-02-09T19:46:30.124" v="66" actId="20577"/>
      <pc:docMkLst>
        <pc:docMk/>
      </pc:docMkLst>
      <pc:sldChg chg="modSp">
        <pc:chgData name="Ajwaliya, Nishit" userId="d6171631-3d08-453d-8afd-2dc62a5026e2" providerId="ADAL" clId="{40F516F9-9C76-4BFB-92B9-ABA9ACB2570D}" dt="2021-02-09T19:46:30.124" v="66" actId="20577"/>
        <pc:sldMkLst>
          <pc:docMk/>
          <pc:sldMk cId="1983362249" sldId="838840123"/>
        </pc:sldMkLst>
        <pc:spChg chg="mod">
          <ac:chgData name="Ajwaliya, Nishit" userId="d6171631-3d08-453d-8afd-2dc62a5026e2" providerId="ADAL" clId="{40F516F9-9C76-4BFB-92B9-ABA9ACB2570D}" dt="2021-02-09T19:46:30.124" v="66" actId="20577"/>
          <ac:spMkLst>
            <pc:docMk/>
            <pc:sldMk cId="1983362249" sldId="838840123"/>
            <ac:spMk id="5" creationId="{B024C103-4B18-4DC9-94D5-A166B433FC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09/02/2021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09/02/2021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628651"/>
            <a:ext cx="8258175" cy="215444"/>
          </a:xfrm>
        </p:spPr>
        <p:txBody>
          <a:bodyPr/>
          <a:lstStyle>
            <a:lvl1pPr>
              <a:defRPr sz="1400" b="0"/>
            </a:lvl1pPr>
            <a:lvl5pPr marL="540000" indent="0">
              <a:buNone/>
              <a:defRPr/>
            </a:lvl5pPr>
          </a:lstStyle>
          <a:p>
            <a:pPr lvl="0"/>
            <a:r>
              <a:rPr lang="en-US" dirty="0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1491060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4C103-4B18-4DC9-94D5-A166B433FC07}"/>
              </a:ext>
            </a:extLst>
          </p:cNvPr>
          <p:cNvSpPr txBox="1"/>
          <p:nvPr/>
        </p:nvSpPr>
        <p:spPr bwMode="auto">
          <a:xfrm>
            <a:off x="314929" y="548505"/>
            <a:ext cx="8514141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Option 1 –  </a:t>
            </a:r>
            <a:r>
              <a:rPr lang="en-US" sz="1400" dirty="0"/>
              <a:t>$950,000</a:t>
            </a:r>
          </a:p>
          <a:p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	- Enterprise US Global use license for 10M Profiles</a:t>
            </a:r>
          </a:p>
          <a:p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	- Data domains - Customer, Asset, Location, Workforce, Product, Supplier, Reference 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</a:rPr>
              <a:t>etc</a:t>
            </a:r>
            <a:endParaRPr lang="en-US" sz="1400" b="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Option 2 –  </a:t>
            </a:r>
            <a:r>
              <a:rPr lang="en-US" sz="1400" dirty="0"/>
              <a:t>$980,000</a:t>
            </a:r>
          </a:p>
          <a:p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	- US Global use license for 8M Profiles</a:t>
            </a:r>
            <a:endParaRPr lang="en-US" sz="1400" dirty="0"/>
          </a:p>
          <a:p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	- Start with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Customer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 data domain and cost </a:t>
            </a:r>
            <a:r>
              <a:rPr lang="en-US" sz="1400" dirty="0"/>
              <a:t>$840,000</a:t>
            </a:r>
            <a:endParaRPr lang="en-US" sz="1400" b="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	- Additional </a:t>
            </a:r>
            <a:r>
              <a:rPr lang="en-US" sz="1400" dirty="0"/>
              <a:t>$140,000 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cost for 170K profiles for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Asset, Location, Workforce 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data domains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Option 3 – </a:t>
            </a:r>
            <a:r>
              <a:rPr lang="en-US" sz="1400"/>
              <a:t>$1,020,000</a:t>
            </a:r>
            <a:endParaRPr lang="en-US" sz="1400" dirty="0"/>
          </a:p>
          <a:p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	- US Global use license for 165K Profiles</a:t>
            </a:r>
          </a:p>
          <a:p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	- Start with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Asset, Location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 data domains and cost </a:t>
            </a:r>
            <a:r>
              <a:rPr lang="en-US" sz="1400" dirty="0"/>
              <a:t>$620,000</a:t>
            </a:r>
          </a:p>
          <a:p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	- Additional </a:t>
            </a:r>
            <a:r>
              <a:rPr lang="en-US" sz="1400" dirty="0"/>
              <a:t>$400,000 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for 8M profiles for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Customer, Workforce 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</a:rPr>
              <a:t>data domains</a:t>
            </a:r>
          </a:p>
          <a:p>
            <a:endParaRPr lang="en-US" sz="1400" b="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Recommendation – Option 1 is the most revenue friendly for NG and our customers while also being the better strategic plan.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32239-45C8-452E-9670-792186B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86" y="117618"/>
            <a:ext cx="8497370" cy="430887"/>
          </a:xfrm>
        </p:spPr>
        <p:txBody>
          <a:bodyPr/>
          <a:lstStyle/>
          <a:p>
            <a:r>
              <a:rPr lang="en-US" dirty="0"/>
              <a:t>Master Data Management License Cost</a:t>
            </a:r>
          </a:p>
        </p:txBody>
      </p:sp>
    </p:spTree>
    <p:extLst>
      <p:ext uri="{BB962C8B-B14F-4D97-AF65-F5344CB8AC3E}">
        <p14:creationId xmlns:p14="http://schemas.microsoft.com/office/powerpoint/2010/main" val="19833622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C987D-4A47-4F11-8121-36694FAAAC40}">
  <ds:schemaRefs>
    <ds:schemaRef ds:uri="http://purl.org/dc/elements/1.1/"/>
    <ds:schemaRef ds:uri="http://schemas.microsoft.com/office/2006/documentManagement/types"/>
    <ds:schemaRef ds:uri="2fb88c42-9484-45db-b1a7-c717f8961fa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04553ff-5444-4dd5-ba90-cf9ec227a26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60FBF8-9DE6-471E-913A-3152BA878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26973</TotalTime>
  <Words>10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NG_PPT_16x9_Generic_template-blue</vt:lpstr>
      <vt:lpstr>Master Data Management License Cost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36</cp:revision>
  <cp:lastPrinted>2018-08-10T07:16:05Z</cp:lastPrinted>
  <dcterms:created xsi:type="dcterms:W3CDTF">2018-09-19T13:44:21Z</dcterms:created>
  <dcterms:modified xsi:type="dcterms:W3CDTF">2021-02-09T19:46:37Z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